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5.xml" ContentType="application/vnd.openxmlformats-officedocument.presentationml.tag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26.xml" ContentType="application/vnd.openxmlformats-officedocument.presentationml.tags+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notesSlides/notesSlide28.xml" ContentType="application/vnd.openxmlformats-officedocument.presentationml.notesSlide+xml"/>
  <Override PartName="/ppt/tags/tag41.xml" ContentType="application/vnd.openxmlformats-officedocument.presentationml.tags+xml"/>
  <Override PartName="/ppt/notesSlides/notesSlide29.xml" ContentType="application/vnd.openxmlformats-officedocument.presentationml.notesSlide+xml"/>
  <Override PartName="/ppt/tags/tag42.xml" ContentType="application/vnd.openxmlformats-officedocument.presentationml.tags+xml"/>
  <Override PartName="/ppt/notesSlides/notesSlide30.xml" ContentType="application/vnd.openxmlformats-officedocument.presentationml.notesSlide+xml"/>
  <Override PartName="/ppt/tags/tag43.xml" ContentType="application/vnd.openxmlformats-officedocument.presentationml.tags+xml"/>
  <Override PartName="/ppt/notesSlides/notesSlide31.xml" ContentType="application/vnd.openxmlformats-officedocument.presentationml.notesSlide+xml"/>
  <Override PartName="/ppt/tags/tag44.xml" ContentType="application/vnd.openxmlformats-officedocument.presentationml.tags+xml"/>
  <Override PartName="/ppt/notesSlides/notesSlide32.xml" ContentType="application/vnd.openxmlformats-officedocument.presentationml.notesSlide+xml"/>
  <Override PartName="/ppt/tags/tag45.xml" ContentType="application/vnd.openxmlformats-officedocument.presentationml.tags+xml"/>
  <Override PartName="/ppt/notesSlides/notesSlide33.xml" ContentType="application/vnd.openxmlformats-officedocument.presentationml.notesSlide+xml"/>
  <Override PartName="/ppt/tags/tag46.xml" ContentType="application/vnd.openxmlformats-officedocument.presentationml.tags+xml"/>
  <Override PartName="/ppt/notesSlides/notesSlide34.xml" ContentType="application/vnd.openxmlformats-officedocument.presentationml.notesSlide+xml"/>
  <Override PartName="/ppt/tags/tag47.xml" ContentType="application/vnd.openxmlformats-officedocument.presentationml.tags+xml"/>
  <Override PartName="/ppt/notesSlides/notesSlide35.xml" ContentType="application/vnd.openxmlformats-officedocument.presentationml.notesSlide+xml"/>
  <Override PartName="/ppt/tags/tag48.xml" ContentType="application/vnd.openxmlformats-officedocument.presentationml.tags+xml"/>
  <Override PartName="/ppt/notesSlides/notesSlide36.xml" ContentType="application/vnd.openxmlformats-officedocument.presentationml.notesSlide+xml"/>
  <Override PartName="/ppt/tags/tag49.xml" ContentType="application/vnd.openxmlformats-officedocument.presentationml.tags+xml"/>
  <Override PartName="/ppt/notesSlides/notesSlide37.xml" ContentType="application/vnd.openxmlformats-officedocument.presentationml.notesSlide+xml"/>
  <Override PartName="/ppt/tags/tag50.xml" ContentType="application/vnd.openxmlformats-officedocument.presentationml.tags+xml"/>
  <Override PartName="/ppt/notesSlides/notesSlide38.xml" ContentType="application/vnd.openxmlformats-officedocument.presentationml.notesSlide+xml"/>
  <Override PartName="/ppt/tags/tag51.xml" ContentType="application/vnd.openxmlformats-officedocument.presentationml.tags+xml"/>
  <Override PartName="/ppt/notesSlides/notesSlide39.xml" ContentType="application/vnd.openxmlformats-officedocument.presentationml.notesSlide+xml"/>
  <Override PartName="/ppt/tags/tag52.xml" ContentType="application/vnd.openxmlformats-officedocument.presentationml.tags+xml"/>
  <Override PartName="/ppt/notesSlides/notesSlide40.xml" ContentType="application/vnd.openxmlformats-officedocument.presentationml.notesSlide+xml"/>
  <Override PartName="/ppt/tags/tag53.xml" ContentType="application/vnd.openxmlformats-officedocument.presentationml.tags+xml"/>
  <Override PartName="/ppt/notesSlides/notesSlide41.xml" ContentType="application/vnd.openxmlformats-officedocument.presentationml.notesSlide+xml"/>
  <Override PartName="/ppt/tags/tag54.xml" ContentType="application/vnd.openxmlformats-officedocument.presentationml.tags+xml"/>
  <Override PartName="/ppt/notesSlides/notesSlide42.xml" ContentType="application/vnd.openxmlformats-officedocument.presentationml.notesSlide+xml"/>
  <Override PartName="/ppt/tags/tag55.xml" ContentType="application/vnd.openxmlformats-officedocument.presentationml.tags+xml"/>
  <Override PartName="/ppt/notesSlides/notesSlide43.xml" ContentType="application/vnd.openxmlformats-officedocument.presentationml.notesSlide+xml"/>
  <Override PartName="/ppt/tags/tag56.xml" ContentType="application/vnd.openxmlformats-officedocument.presentationml.tags+xml"/>
  <Override PartName="/ppt/notesSlides/notesSlide44.xml" ContentType="application/vnd.openxmlformats-officedocument.presentationml.notesSlide+xml"/>
  <Override PartName="/ppt/tags/tag57.xml" ContentType="application/vnd.openxmlformats-officedocument.presentationml.tags+xml"/>
  <Override PartName="/ppt/notesSlides/notesSlide45.xml" ContentType="application/vnd.openxmlformats-officedocument.presentationml.notesSlide+xml"/>
  <Override PartName="/ppt/tags/tag58.xml" ContentType="application/vnd.openxmlformats-officedocument.presentationml.tags+xml"/>
  <Override PartName="/ppt/notesSlides/notesSlide46.xml" ContentType="application/vnd.openxmlformats-officedocument.presentationml.notesSlide+xml"/>
  <Override PartName="/ppt/tags/tag59.xml" ContentType="application/vnd.openxmlformats-officedocument.presentationml.tags+xml"/>
  <Override PartName="/ppt/notesSlides/notesSlide47.xml" ContentType="application/vnd.openxmlformats-officedocument.presentationml.notesSlide+xml"/>
  <Override PartName="/ppt/tags/tag60.xml" ContentType="application/vnd.openxmlformats-officedocument.presentationml.tags+xml"/>
  <Override PartName="/ppt/notesSlides/notesSlide48.xml" ContentType="application/vnd.openxmlformats-officedocument.presentationml.notesSlide+xml"/>
  <Override PartName="/ppt/tags/tag61.xml" ContentType="application/vnd.openxmlformats-officedocument.presentationml.tags+xml"/>
  <Override PartName="/ppt/notesSlides/notesSlide49.xml" ContentType="application/vnd.openxmlformats-officedocument.presentationml.notesSlide+xml"/>
  <Override PartName="/ppt/tags/tag62.xml" ContentType="application/vnd.openxmlformats-officedocument.presentationml.tags+xml"/>
  <Override PartName="/ppt/notesSlides/notesSlide50.xml" ContentType="application/vnd.openxmlformats-officedocument.presentationml.notesSlide+xml"/>
  <Override PartName="/ppt/tags/tag63.xml" ContentType="application/vnd.openxmlformats-officedocument.presentationml.tags+xml"/>
  <Override PartName="/ppt/notesSlides/notesSlide51.xml" ContentType="application/vnd.openxmlformats-officedocument.presentationml.notesSlide+xml"/>
  <Override PartName="/ppt/tags/tag64.xml" ContentType="application/vnd.openxmlformats-officedocument.presentationml.tags+xml"/>
  <Override PartName="/ppt/notesSlides/notesSlide52.xml" ContentType="application/vnd.openxmlformats-officedocument.presentationml.notesSlide+xml"/>
  <Override PartName="/ppt/tags/tag65.xml" ContentType="application/vnd.openxmlformats-officedocument.presentationml.tags+xml"/>
  <Override PartName="/ppt/notesSlides/notesSlide53.xml" ContentType="application/vnd.openxmlformats-officedocument.presentationml.notesSlide+xml"/>
  <Override PartName="/ppt/tags/tag66.xml" ContentType="application/vnd.openxmlformats-officedocument.presentationml.tags+xml"/>
  <Override PartName="/ppt/notesSlides/notesSlide54.xml" ContentType="application/vnd.openxmlformats-officedocument.presentationml.notesSlide+xml"/>
  <Override PartName="/ppt/tags/tag67.xml" ContentType="application/vnd.openxmlformats-officedocument.presentationml.tags+xml"/>
  <Override PartName="/ppt/notesSlides/notesSlide55.xml" ContentType="application/vnd.openxmlformats-officedocument.presentationml.notesSlide+xml"/>
  <Override PartName="/ppt/tags/tag68.xml" ContentType="application/vnd.openxmlformats-officedocument.presentationml.tags+xml"/>
  <Override PartName="/ppt/notesSlides/notesSlide56.xml" ContentType="application/vnd.openxmlformats-officedocument.presentationml.notesSlide+xml"/>
  <Override PartName="/ppt/tags/tag69.xml" ContentType="application/vnd.openxmlformats-officedocument.presentationml.tags+xml"/>
  <Override PartName="/ppt/notesSlides/notesSlide57.xml" ContentType="application/vnd.openxmlformats-officedocument.presentationml.notesSlide+xml"/>
  <Override PartName="/ppt/tags/tag70.xml" ContentType="application/vnd.openxmlformats-officedocument.presentationml.tags+xml"/>
  <Override PartName="/ppt/notesSlides/notesSlide58.xml" ContentType="application/vnd.openxmlformats-officedocument.presentationml.notesSlide+xml"/>
  <Override PartName="/ppt/tags/tag71.xml" ContentType="application/vnd.openxmlformats-officedocument.presentationml.tags+xml"/>
  <Override PartName="/ppt/notesSlides/notesSlide59.xml" ContentType="application/vnd.openxmlformats-officedocument.presentationml.notesSlide+xml"/>
  <Override PartName="/ppt/tags/tag72.xml" ContentType="application/vnd.openxmlformats-officedocument.presentationml.tags+xml"/>
  <Override PartName="/ppt/notesSlides/notesSlide60.xml" ContentType="application/vnd.openxmlformats-officedocument.presentationml.notesSlide+xml"/>
  <Override PartName="/ppt/tags/tag73.xml" ContentType="application/vnd.openxmlformats-officedocument.presentationml.tags+xml"/>
  <Override PartName="/ppt/notesSlides/notesSlide61.xml" ContentType="application/vnd.openxmlformats-officedocument.presentationml.notesSlide+xml"/>
  <Override PartName="/ppt/tags/tag74.xml" ContentType="application/vnd.openxmlformats-officedocument.presentationml.tags+xml"/>
  <Override PartName="/ppt/notesSlides/notesSlide62.xml" ContentType="application/vnd.openxmlformats-officedocument.presentationml.notesSlide+xml"/>
  <Override PartName="/ppt/tags/tag75.xml" ContentType="application/vnd.openxmlformats-officedocument.presentationml.tags+xml"/>
  <Override PartName="/ppt/notesSlides/notesSlide63.xml" ContentType="application/vnd.openxmlformats-officedocument.presentationml.notesSlide+xml"/>
  <Override PartName="/ppt/tags/tag76.xml" ContentType="application/vnd.openxmlformats-officedocument.presentationml.tags+xml"/>
  <Override PartName="/ppt/notesSlides/notesSlide64.xml" ContentType="application/vnd.openxmlformats-officedocument.presentationml.notesSlide+xml"/>
  <Override PartName="/ppt/tags/tag77.xml" ContentType="application/vnd.openxmlformats-officedocument.presentationml.tags+xml"/>
  <Override PartName="/ppt/notesSlides/notesSlide65.xml" ContentType="application/vnd.openxmlformats-officedocument.presentationml.notesSlide+xml"/>
  <Override PartName="/ppt/tags/tag78.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96" r:id="rId4"/>
  </p:sldMasterIdLst>
  <p:notesMasterIdLst>
    <p:notesMasterId r:id="rId71"/>
  </p:notesMasterIdLst>
  <p:handoutMasterIdLst>
    <p:handoutMasterId r:id="rId72"/>
  </p:handoutMasterIdLst>
  <p:sldIdLst>
    <p:sldId id="359" r:id="rId5"/>
    <p:sldId id="360" r:id="rId6"/>
    <p:sldId id="378" r:id="rId7"/>
    <p:sldId id="363" r:id="rId8"/>
    <p:sldId id="465" r:id="rId9"/>
    <p:sldId id="455" r:id="rId10"/>
    <p:sldId id="454" r:id="rId11"/>
    <p:sldId id="392" r:id="rId12"/>
    <p:sldId id="393" r:id="rId13"/>
    <p:sldId id="394" r:id="rId14"/>
    <p:sldId id="395" r:id="rId15"/>
    <p:sldId id="474" r:id="rId16"/>
    <p:sldId id="397" r:id="rId17"/>
    <p:sldId id="398" r:id="rId18"/>
    <p:sldId id="423" r:id="rId19"/>
    <p:sldId id="424" r:id="rId20"/>
    <p:sldId id="425" r:id="rId21"/>
    <p:sldId id="464" r:id="rId22"/>
    <p:sldId id="442" r:id="rId23"/>
    <p:sldId id="458" r:id="rId24"/>
    <p:sldId id="400" r:id="rId25"/>
    <p:sldId id="402" r:id="rId26"/>
    <p:sldId id="401" r:id="rId27"/>
    <p:sldId id="403" r:id="rId28"/>
    <p:sldId id="404" r:id="rId29"/>
    <p:sldId id="405" r:id="rId30"/>
    <p:sldId id="473" r:id="rId31"/>
    <p:sldId id="407" r:id="rId32"/>
    <p:sldId id="459" r:id="rId33"/>
    <p:sldId id="409" r:id="rId34"/>
    <p:sldId id="410" r:id="rId35"/>
    <p:sldId id="411" r:id="rId36"/>
    <p:sldId id="412" r:id="rId37"/>
    <p:sldId id="413" r:id="rId38"/>
    <p:sldId id="414" r:id="rId39"/>
    <p:sldId id="415" r:id="rId40"/>
    <p:sldId id="417" r:id="rId41"/>
    <p:sldId id="416" r:id="rId42"/>
    <p:sldId id="467" r:id="rId43"/>
    <p:sldId id="468" r:id="rId44"/>
    <p:sldId id="418" r:id="rId45"/>
    <p:sldId id="427" r:id="rId46"/>
    <p:sldId id="426" r:id="rId47"/>
    <p:sldId id="463" r:id="rId48"/>
    <p:sldId id="419" r:id="rId49"/>
    <p:sldId id="420" r:id="rId50"/>
    <p:sldId id="421" r:id="rId51"/>
    <p:sldId id="466" r:id="rId52"/>
    <p:sldId id="446" r:id="rId53"/>
    <p:sldId id="422" r:id="rId54"/>
    <p:sldId id="428" r:id="rId55"/>
    <p:sldId id="461" r:id="rId56"/>
    <p:sldId id="462" r:id="rId57"/>
    <p:sldId id="431" r:id="rId58"/>
    <p:sldId id="432" r:id="rId59"/>
    <p:sldId id="433" r:id="rId60"/>
    <p:sldId id="434" r:id="rId61"/>
    <p:sldId id="435" r:id="rId62"/>
    <p:sldId id="441" r:id="rId63"/>
    <p:sldId id="436" r:id="rId64"/>
    <p:sldId id="453" r:id="rId65"/>
    <p:sldId id="371" r:id="rId66"/>
    <p:sldId id="437" r:id="rId67"/>
    <p:sldId id="475" r:id="rId68"/>
    <p:sldId id="439" r:id="rId69"/>
    <p:sldId id="469" r:id="rId70"/>
  </p:sldIdLst>
  <p:sldSz cx="12192000" cy="6858000"/>
  <p:notesSz cx="7315200" cy="96012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arla McClure" initials="CM [2]" lastIdx="29" clrIdx="6">
    <p:extLst>
      <p:ext uri="{19B8F6BF-5375-455C-9EA6-DF929625EA0E}">
        <p15:presenceInfo xmlns:p15="http://schemas.microsoft.com/office/powerpoint/2012/main" userId="b9a8a43c2c7098b4" providerId="Windows Live"/>
      </p:ext>
    </p:extLst>
  </p:cmAuthor>
  <p:cmAuthor id="1" name="Kim Lare" initials="KL" lastIdx="148" clrIdx="0">
    <p:extLst>
      <p:ext uri="{19B8F6BF-5375-455C-9EA6-DF929625EA0E}">
        <p15:presenceInfo xmlns:p15="http://schemas.microsoft.com/office/powerpoint/2012/main" userId="S-1-5-21-4095628063-3556742122-3606576086-10900" providerId="AD"/>
      </p:ext>
    </p:extLst>
  </p:cmAuthor>
  <p:cmAuthor id="8" name="Carla McClure" initials="CM [3]" lastIdx="19" clrIdx="7">
    <p:extLst>
      <p:ext uri="{19B8F6BF-5375-455C-9EA6-DF929625EA0E}">
        <p15:presenceInfo xmlns:p15="http://schemas.microsoft.com/office/powerpoint/2012/main" userId="S::cmcclure@seiservices.com::fde6e194-4821-4e48-b273-ef3313c9dc98" providerId="AD"/>
      </p:ext>
    </p:extLst>
  </p:cmAuthor>
  <p:cmAuthor id="2" name="Doria Diacogiannis" initials="DD" lastIdx="162" clrIdx="1">
    <p:extLst>
      <p:ext uri="{19B8F6BF-5375-455C-9EA6-DF929625EA0E}">
        <p15:presenceInfo xmlns:p15="http://schemas.microsoft.com/office/powerpoint/2012/main" userId="S-1-5-21-4095628063-3556742122-3606576086-197501" providerId="AD"/>
      </p:ext>
    </p:extLst>
  </p:cmAuthor>
  <p:cmAuthor id="9" name="Chelsea Heffernan" initials="CH" lastIdx="21" clrIdx="8">
    <p:extLst>
      <p:ext uri="{19B8F6BF-5375-455C-9EA6-DF929625EA0E}">
        <p15:presenceInfo xmlns:p15="http://schemas.microsoft.com/office/powerpoint/2012/main" userId="S::CHeffernan@seiservices.com::7050c5c2-1bd2-4717-9519-2d7b917433fa" providerId="AD"/>
      </p:ext>
    </p:extLst>
  </p:cmAuthor>
  <p:cmAuthor id="3" name="Leslie Long" initials="LL" lastIdx="65" clrIdx="2">
    <p:extLst>
      <p:ext uri="{19B8F6BF-5375-455C-9EA6-DF929625EA0E}">
        <p15:presenceInfo xmlns:p15="http://schemas.microsoft.com/office/powerpoint/2012/main" userId="S-1-5-21-4095628063-3556742122-3606576086-120535" providerId="AD"/>
      </p:ext>
    </p:extLst>
  </p:cmAuthor>
  <p:cmAuthor id="10" name="Mohamad Al-Issa" initials="MA" lastIdx="65" clrIdx="9">
    <p:extLst>
      <p:ext uri="{19B8F6BF-5375-455C-9EA6-DF929625EA0E}">
        <p15:presenceInfo xmlns:p15="http://schemas.microsoft.com/office/powerpoint/2012/main" userId="S-1-5-21-4095628063-3556742122-3606576086-234970" providerId="AD"/>
      </p:ext>
    </p:extLst>
  </p:cmAuthor>
  <p:cmAuthor id="4" name="Carla McClure" initials="CM" lastIdx="107" clrIdx="3">
    <p:extLst>
      <p:ext uri="{19B8F6BF-5375-455C-9EA6-DF929625EA0E}">
        <p15:presenceInfo xmlns:p15="http://schemas.microsoft.com/office/powerpoint/2012/main" userId="Carla McClure" providerId="None"/>
      </p:ext>
    </p:extLst>
  </p:cmAuthor>
  <p:cmAuthor id="11" name="Kathleen Bethke" initials="KB [2]" lastIdx="9" clrIdx="10">
    <p:extLst>
      <p:ext uri="{19B8F6BF-5375-455C-9EA6-DF929625EA0E}">
        <p15:presenceInfo xmlns:p15="http://schemas.microsoft.com/office/powerpoint/2012/main" userId="S::kbethke@seiservices.com::597e6176-bd2f-46eb-aaca-c344fe83e283" providerId="AD"/>
      </p:ext>
    </p:extLst>
  </p:cmAuthor>
  <p:cmAuthor id="5" name="Yliana Barrera" initials="YB" lastIdx="30" clrIdx="4">
    <p:extLst>
      <p:ext uri="{19B8F6BF-5375-455C-9EA6-DF929625EA0E}">
        <p15:presenceInfo xmlns:p15="http://schemas.microsoft.com/office/powerpoint/2012/main" userId="Yliana Barrera" providerId="None"/>
      </p:ext>
    </p:extLst>
  </p:cmAuthor>
  <p:cmAuthor id="12" name="Alicia Lew" initials="AL" lastIdx="22" clrIdx="11">
    <p:extLst>
      <p:ext uri="{19B8F6BF-5375-455C-9EA6-DF929625EA0E}">
        <p15:presenceInfo xmlns:p15="http://schemas.microsoft.com/office/powerpoint/2012/main" userId="S-1-5-21-4095628063-3556742122-3606576086-224763" providerId="AD"/>
      </p:ext>
    </p:extLst>
  </p:cmAuthor>
  <p:cmAuthor id="6" name="Kathleen Bethke" initials="KB" lastIdx="37" clrIdx="5">
    <p:extLst>
      <p:ext uri="{19B8F6BF-5375-455C-9EA6-DF929625EA0E}">
        <p15:presenceInfo xmlns:p15="http://schemas.microsoft.com/office/powerpoint/2012/main" userId="Kathleen Beth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FFD966"/>
    <a:srgbClr val="2F5597"/>
    <a:srgbClr val="FFD961"/>
    <a:srgbClr val="F8C300"/>
    <a:srgbClr val="FE7200"/>
    <a:srgbClr val="E5221E"/>
    <a:srgbClr val="8FAADC"/>
    <a:srgbClr val="005EA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75" autoAdjust="0"/>
    <p:restoredTop sz="44415" autoAdjust="0"/>
  </p:normalViewPr>
  <p:slideViewPr>
    <p:cSldViewPr snapToGrid="0">
      <p:cViewPr varScale="1">
        <p:scale>
          <a:sx n="111" d="100"/>
          <a:sy n="111" d="100"/>
        </p:scale>
        <p:origin x="420" y="102"/>
      </p:cViewPr>
      <p:guideLst>
        <p:guide orient="horz" pos="2136"/>
        <p:guide pos="3840"/>
      </p:guideLst>
    </p:cSldViewPr>
  </p:slideViewPr>
  <p:outlineViewPr>
    <p:cViewPr>
      <p:scale>
        <a:sx n="33" d="100"/>
        <a:sy n="33" d="100"/>
      </p:scale>
      <p:origin x="0" y="-16076"/>
    </p:cViewPr>
  </p:outlineViewPr>
  <p:notesTextViewPr>
    <p:cViewPr>
      <p:scale>
        <a:sx n="1" d="1"/>
        <a:sy n="1" d="1"/>
      </p:scale>
      <p:origin x="0" y="0"/>
    </p:cViewPr>
  </p:notesTextViewPr>
  <p:notesViewPr>
    <p:cSldViewPr snapToGrid="0">
      <p:cViewPr>
        <p:scale>
          <a:sx n="90" d="100"/>
          <a:sy n="90" d="100"/>
        </p:scale>
        <p:origin x="1656" y="-25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Amount</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C6C7-4FE1-ADE0-B8C6075ADAE2}"/>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6C7-4FE1-ADE0-B8C6075ADAE2}"/>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C6C7-4FE1-ADE0-B8C6075ADAE2}"/>
              </c:ext>
            </c:extLst>
          </c:dPt>
          <c:dPt>
            <c:idx val="3"/>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7-C6C7-4FE1-ADE0-B8C6075ADAE2}"/>
              </c:ext>
            </c:extLst>
          </c:dPt>
          <c:dPt>
            <c:idx val="4"/>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9-C6C7-4FE1-ADE0-B8C6075ADAE2}"/>
              </c:ext>
            </c:extLst>
          </c:dPt>
          <c:dLbls>
            <c:dLbl>
              <c:idx val="0"/>
              <c:layout>
                <c:manualLayout>
                  <c:x val="-8.8275770472134127E-2"/>
                  <c:y val="-2.4928627001865777E-2"/>
                </c:manualLayout>
              </c:layout>
              <c:tx>
                <c:rich>
                  <a:bodyPr/>
                  <a:lstStyle/>
                  <a:p>
                    <a:fld id="{A7C88AE5-3C90-45CE-B097-280E06E0A294}" type="CATEGORYNAME">
                      <a:rPr lang="en-US"/>
                      <a:pPr/>
                      <a:t>[CATEGORY NAME]</a:t>
                    </a:fld>
                    <a:r>
                      <a:rPr lang="en-US" baseline="0"/>
                      <a:t> </a:t>
                    </a:r>
                    <a:br>
                      <a:rPr lang="en-US" baseline="0"/>
                    </a:br>
                    <a:fld id="{717ED4CF-61D9-43CF-9820-17932D08AAF3}" type="VALUE">
                      <a:rPr lang="en-US" baseline="0"/>
                      <a:pPr/>
                      <a:t>[VALUE]</a:t>
                    </a:fld>
                    <a:br>
                      <a:rPr lang="en-US" baseline="0"/>
                    </a:br>
                    <a:r>
                      <a:rPr lang="en-US" baseline="0"/>
                      <a:t> </a:t>
                    </a:r>
                    <a:fld id="{932C4237-FDB0-4BEC-A258-AB7C9E63FEB0}"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C6C7-4FE1-ADE0-B8C6075ADAE2}"/>
                </c:ext>
              </c:extLst>
            </c:dLbl>
            <c:dLbl>
              <c:idx val="1"/>
              <c:layout>
                <c:manualLayout>
                  <c:x val="-1.5200492934492141E-2"/>
                  <c:y val="1.98509928637472E-2"/>
                </c:manualLayout>
              </c:layout>
              <c:tx>
                <c:rich>
                  <a:bodyPr/>
                  <a:lstStyle/>
                  <a:p>
                    <a:fld id="{2B4CE51B-7D57-4B80-8946-5BF5CD5E9331}" type="CATEGORYNAME">
                      <a:rPr lang="en-US"/>
                      <a:pPr/>
                      <a:t>[CATEGORY NAME]</a:t>
                    </a:fld>
                    <a:r>
                      <a:rPr lang="en-US" baseline="0"/>
                      <a:t> </a:t>
                    </a:r>
                    <a:fld id="{5C7614C5-9CA4-4673-8B91-45ACE930F248}" type="VALUE">
                      <a:rPr lang="en-US" baseline="0"/>
                      <a:pPr/>
                      <a:t>[VALUE]</a:t>
                    </a:fld>
                    <a:br>
                      <a:rPr lang="en-US" baseline="0"/>
                    </a:br>
                    <a:fld id="{96BEA701-3C7B-4C0E-BF7E-6251A77647A4}"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C6C7-4FE1-ADE0-B8C6075ADAE2}"/>
                </c:ext>
              </c:extLst>
            </c:dLbl>
            <c:dLbl>
              <c:idx val="2"/>
              <c:layout>
                <c:manualLayout>
                  <c:x val="-9.294172348930034E-2"/>
                  <c:y val="8.4570030631804044E-2"/>
                </c:manualLayout>
              </c:layout>
              <c:tx>
                <c:rich>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fld id="{D6374D24-DD18-42EE-9059-CCE1DB9A580E}" type="CATEGORYNAME">
                      <a:rPr lang="en-US" sz="1800">
                        <a:solidFill>
                          <a:srgbClr val="00529B"/>
                        </a:solidFill>
                      </a:rPr>
                      <a:pPr>
                        <a:defRPr sz="1800" b="1">
                          <a:solidFill>
                            <a:srgbClr val="00529B"/>
                          </a:solidFill>
                        </a:defRPr>
                      </a:pPr>
                      <a:t>[CATEGORY NAME]</a:t>
                    </a:fld>
                    <a:r>
                      <a:rPr lang="en-US" sz="1800" baseline="0">
                        <a:solidFill>
                          <a:srgbClr val="00529B"/>
                        </a:solidFill>
                      </a:rPr>
                      <a:t> </a:t>
                    </a:r>
                    <a:br>
                      <a:rPr lang="en-US" sz="1800" baseline="0">
                        <a:solidFill>
                          <a:srgbClr val="00529B"/>
                        </a:solidFill>
                      </a:rPr>
                    </a:br>
                    <a:fld id="{E93B0E6C-F7F2-4AC6-A263-EC82B6462FF7}" type="VALUE">
                      <a:rPr lang="en-US" sz="1800" baseline="0">
                        <a:solidFill>
                          <a:srgbClr val="00529B"/>
                        </a:solidFill>
                      </a:rPr>
                      <a:pPr>
                        <a:defRPr sz="1800" b="1">
                          <a:solidFill>
                            <a:srgbClr val="00529B"/>
                          </a:solidFill>
                        </a:defRPr>
                      </a:pPr>
                      <a:t>[VALUE]</a:t>
                    </a:fld>
                    <a:br>
                      <a:rPr lang="en-US" sz="1800" baseline="0">
                        <a:solidFill>
                          <a:srgbClr val="00529B"/>
                        </a:solidFill>
                      </a:rPr>
                    </a:br>
                    <a:fld id="{0780C849-82CD-40A7-BF31-3C1A02D53A5E}" type="PERCENTAGE">
                      <a:rPr lang="en-US" sz="1800" baseline="0">
                        <a:solidFill>
                          <a:srgbClr val="00529B"/>
                        </a:solidFill>
                      </a:rPr>
                      <a:pPr>
                        <a:defRPr sz="1800" b="1">
                          <a:solidFill>
                            <a:srgbClr val="00529B"/>
                          </a:solidFill>
                        </a:defRPr>
                      </a:pPr>
                      <a:t>[PERCENTAGE]</a:t>
                    </a:fld>
                    <a:endParaRPr lang="en-US" sz="1800" baseline="0">
                      <a:solidFill>
                        <a:srgbClr val="00529B"/>
                      </a:solidFill>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3084246961847596"/>
                      <c:h val="0.19425486628021083"/>
                    </c:manualLayout>
                  </c15:layout>
                  <c15:dlblFieldTable/>
                  <c15:showDataLabelsRange val="0"/>
                </c:ext>
                <c:ext xmlns:c16="http://schemas.microsoft.com/office/drawing/2014/chart" uri="{C3380CC4-5D6E-409C-BE32-E72D297353CC}">
                  <c16:uniqueId val="{00000005-C6C7-4FE1-ADE0-B8C6075ADAE2}"/>
                </c:ext>
              </c:extLst>
            </c:dLbl>
            <c:dLbl>
              <c:idx val="3"/>
              <c:layout>
                <c:manualLayout>
                  <c:x val="6.413225905902413E-2"/>
                  <c:y val="-4.2591552277282646E-2"/>
                </c:manualLayout>
              </c:layout>
              <c:tx>
                <c:rich>
                  <a:bodyPr/>
                  <a:lstStyle/>
                  <a:p>
                    <a:fld id="{B6CDA903-A230-43D1-9853-46A66D8E63B4}" type="CATEGORYNAME">
                      <a:rPr lang="en-US"/>
                      <a:pPr/>
                      <a:t>[CATEGORY NAME]</a:t>
                    </a:fld>
                    <a:r>
                      <a:rPr lang="en-US" baseline="0"/>
                      <a:t> </a:t>
                    </a:r>
                    <a:fld id="{51A1DA7C-90A1-412D-A4B4-DD3EA8F010E6}" type="VALUE">
                      <a:rPr lang="en-US" baseline="0"/>
                      <a:pPr/>
                      <a:t>[VALUE]</a:t>
                    </a:fld>
                    <a:br>
                      <a:rPr lang="en-US" baseline="0"/>
                    </a:br>
                    <a:r>
                      <a:rPr lang="en-US" baseline="0"/>
                      <a:t> </a:t>
                    </a:r>
                    <a:fld id="{E5247CF2-4F66-4027-8BB1-757231C094E2}"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C6C7-4FE1-ADE0-B8C6075ADAE2}"/>
                </c:ext>
              </c:extLst>
            </c:dLbl>
            <c:dLbl>
              <c:idx val="4"/>
              <c:layout>
                <c:manualLayout>
                  <c:x val="-2.8879260186270669E-2"/>
                  <c:y val="1.2430414506354166E-2"/>
                </c:manualLayout>
              </c:layout>
              <c:tx>
                <c:rich>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fld id="{979985BC-2631-42BA-AA73-648287E497C1}" type="CATEGORYNAME">
                      <a:rPr lang="en-US" sz="1800">
                        <a:solidFill>
                          <a:srgbClr val="00529B"/>
                        </a:solidFill>
                      </a:rPr>
                      <a:pPr>
                        <a:defRPr sz="1800" b="1">
                          <a:solidFill>
                            <a:srgbClr val="00529B"/>
                          </a:solidFill>
                        </a:defRPr>
                      </a:pPr>
                      <a:t>[CATEGORY NAME]</a:t>
                    </a:fld>
                    <a:r>
                      <a:rPr lang="en-US" sz="1800" baseline="0" dirty="0">
                        <a:solidFill>
                          <a:srgbClr val="00529B"/>
                        </a:solidFill>
                      </a:rPr>
                      <a:t> </a:t>
                    </a:r>
                    <a:br>
                      <a:rPr lang="en-US" sz="1800" baseline="0" dirty="0">
                        <a:solidFill>
                          <a:srgbClr val="00529B"/>
                        </a:solidFill>
                      </a:rPr>
                    </a:br>
                    <a:fld id="{134EC482-0823-48A0-B967-5D5D83E93D20}" type="VALUE">
                      <a:rPr lang="en-US" sz="1800" baseline="0" smtClean="0">
                        <a:solidFill>
                          <a:srgbClr val="00529B"/>
                        </a:solidFill>
                      </a:rPr>
                      <a:pPr>
                        <a:defRPr sz="1800" b="1">
                          <a:solidFill>
                            <a:srgbClr val="00529B"/>
                          </a:solidFill>
                        </a:defRPr>
                      </a:pPr>
                      <a:t>[VALUE]</a:t>
                    </a:fld>
                    <a:br>
                      <a:rPr lang="en-US" sz="1800" baseline="0" dirty="0">
                        <a:solidFill>
                          <a:srgbClr val="00529B"/>
                        </a:solidFill>
                      </a:rPr>
                    </a:br>
                    <a:r>
                      <a:rPr lang="en-US" sz="1800" baseline="0" dirty="0">
                        <a:solidFill>
                          <a:srgbClr val="00529B"/>
                        </a:solidFill>
                      </a:rPr>
                      <a:t> </a:t>
                    </a:r>
                    <a:fld id="{70FC4F05-E538-47EE-836F-A1958AF72F99}" type="PERCENTAGE">
                      <a:rPr lang="en-US" sz="1800" baseline="0">
                        <a:solidFill>
                          <a:srgbClr val="00529B"/>
                        </a:solidFill>
                      </a:rPr>
                      <a:pPr>
                        <a:defRPr sz="1800" b="1">
                          <a:solidFill>
                            <a:srgbClr val="00529B"/>
                          </a:solidFill>
                        </a:defRPr>
                      </a:pPr>
                      <a:t>[PERCENTAGE]</a:t>
                    </a:fld>
                    <a:endParaRPr lang="en-US" sz="1800" baseline="0" dirty="0">
                      <a:solidFill>
                        <a:srgbClr val="00529B"/>
                      </a:solidFill>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00529B"/>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2901911343589085"/>
                      <c:h val="0.17733132281383132"/>
                    </c:manualLayout>
                  </c15:layout>
                  <c15:dlblFieldTable/>
                  <c15:showDataLabelsRange val="0"/>
                </c:ext>
                <c:ext xmlns:c16="http://schemas.microsoft.com/office/drawing/2014/chart" uri="{C3380CC4-5D6E-409C-BE32-E72D297353CC}">
                  <c16:uniqueId val="{00000009-C6C7-4FE1-ADE0-B8C6075ADAE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529B"/>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Sheet1!$A$3:$A$7</c:f>
              <c:strCache>
                <c:ptCount val="5"/>
                <c:pt idx="0">
                  <c:v>Other</c:v>
                </c:pt>
                <c:pt idx="1">
                  <c:v>Incorrect Coding</c:v>
                </c:pt>
                <c:pt idx="2">
                  <c:v>Medical Necessity</c:v>
                </c:pt>
                <c:pt idx="3">
                  <c:v>Insufficient Documentation</c:v>
                </c:pt>
                <c:pt idx="4">
                  <c:v>No Documentation</c:v>
                </c:pt>
              </c:strCache>
            </c:strRef>
          </c:cat>
          <c:val>
            <c:numRef>
              <c:f>Sheet1!$B$3:$B$7</c:f>
              <c:numCache>
                <c:formatCode>_("$"* #,##0.00_);_("$"* \(#,##0.00\);_("$"* "-"??_);_(@_)</c:formatCode>
                <c:ptCount val="5"/>
                <c:pt idx="0">
                  <c:v>1715.37</c:v>
                </c:pt>
                <c:pt idx="1">
                  <c:v>2662.71</c:v>
                </c:pt>
                <c:pt idx="2">
                  <c:v>3393.96</c:v>
                </c:pt>
                <c:pt idx="3">
                  <c:v>16052.42</c:v>
                </c:pt>
                <c:pt idx="4">
                  <c:v>1209.73</c:v>
                </c:pt>
              </c:numCache>
            </c:numRef>
          </c:val>
          <c:extLst>
            <c:ext xmlns:c16="http://schemas.microsoft.com/office/drawing/2014/chart" uri="{C3380CC4-5D6E-409C-BE32-E72D297353CC}">
              <c16:uniqueId val="{0000000A-C6C7-4FE1-ADE0-B8C6075ADAE2}"/>
            </c:ext>
          </c:extLst>
        </c:ser>
        <c:ser>
          <c:idx val="1"/>
          <c:order val="1"/>
          <c:tx>
            <c:strRef>
              <c:f>Sheet1!$C$2</c:f>
              <c:strCache>
                <c:ptCount val="1"/>
                <c:pt idx="0">
                  <c:v>Percentatge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C6C7-4FE1-ADE0-B8C6075ADA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C6C7-4FE1-ADE0-B8C6075ADAE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C6C7-4FE1-ADE0-B8C6075ADAE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C6C7-4FE1-ADE0-B8C6075ADAE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C6C7-4FE1-ADE0-B8C6075ADAE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Sheet1!$A$3:$A$7</c:f>
              <c:strCache>
                <c:ptCount val="5"/>
                <c:pt idx="0">
                  <c:v>Other</c:v>
                </c:pt>
                <c:pt idx="1">
                  <c:v>Incorrect Coding</c:v>
                </c:pt>
                <c:pt idx="2">
                  <c:v>Medical Necessity</c:v>
                </c:pt>
                <c:pt idx="3">
                  <c:v>Insufficient Documentation</c:v>
                </c:pt>
                <c:pt idx="4">
                  <c:v>No Documentation</c:v>
                </c:pt>
              </c:strCache>
            </c:strRef>
          </c:cat>
          <c:val>
            <c:numRef>
              <c:f>Sheet1!$C$3:$C$7</c:f>
              <c:numCache>
                <c:formatCode>0%</c:formatCode>
                <c:ptCount val="5"/>
                <c:pt idx="0">
                  <c:v>7.0000000000000007E-2</c:v>
                </c:pt>
                <c:pt idx="1">
                  <c:v>0.11</c:v>
                </c:pt>
                <c:pt idx="2">
                  <c:v>0.13</c:v>
                </c:pt>
                <c:pt idx="3">
                  <c:v>0.64</c:v>
                </c:pt>
                <c:pt idx="4">
                  <c:v>0.05</c:v>
                </c:pt>
              </c:numCache>
            </c:numRef>
          </c:val>
          <c:extLst>
            <c:ext xmlns:c16="http://schemas.microsoft.com/office/drawing/2014/chart" uri="{C3380CC4-5D6E-409C-BE32-E72D297353CC}">
              <c16:uniqueId val="{00000015-C6C7-4FE1-ADE0-B8C6075ADAE2}"/>
            </c:ext>
          </c:extLst>
        </c:ser>
        <c:dLbls>
          <c:showLegendKey val="0"/>
          <c:showVal val="0"/>
          <c:showCatName val="1"/>
          <c:showSerName val="0"/>
          <c:showPercent val="1"/>
          <c:showBubbleSize val="0"/>
          <c:showLeaderLines val="1"/>
        </c:dLbls>
        <c:firstSliceAng val="23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r>
              <a:rPr lang="en-US" sz="1800" dirty="0">
                <a:solidFill>
                  <a:schemeClr val="tx1"/>
                </a:solidFill>
                <a:latin typeface="Arial" panose="020B0604020202020204" pitchFamily="34" charset="0"/>
                <a:cs typeface="Arial" panose="020B0604020202020204" pitchFamily="34" charset="0"/>
              </a:rPr>
              <a:t>Medicare Fee-For-Service </a:t>
            </a:r>
          </a:p>
          <a:p>
            <a:pPr>
              <a:defRPr sz="1800"/>
            </a:pPr>
            <a:r>
              <a:rPr lang="en-US" sz="1800" dirty="0">
                <a:solidFill>
                  <a:schemeClr val="tx1"/>
                </a:solidFill>
                <a:latin typeface="Arial" panose="020B0604020202020204" pitchFamily="34" charset="0"/>
                <a:cs typeface="Arial" panose="020B0604020202020204" pitchFamily="34" charset="0"/>
              </a:rPr>
              <a:t>Historical Improper Payment Rates</a:t>
            </a:r>
          </a:p>
        </c:rich>
      </c:tx>
      <c:layout>
        <c:manualLayout>
          <c:xMode val="edge"/>
          <c:yMode val="edge"/>
          <c:x val="0.27973052309737989"/>
          <c:y val="5.6607915524943698E-3"/>
        </c:manualLayout>
      </c:layout>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094524017261135E-2"/>
          <c:y val="0.2791893479057857"/>
          <c:w val="0.83603912824970272"/>
          <c:h val="0.53432523476127169"/>
        </c:manualLayout>
      </c:layout>
      <c:barChart>
        <c:barDir val="col"/>
        <c:grouping val="clustered"/>
        <c:varyColors val="0"/>
        <c:ser>
          <c:idx val="0"/>
          <c:order val="0"/>
          <c:tx>
            <c:strRef>
              <c:f>Sheet1!$B$1</c:f>
              <c:strCache>
                <c:ptCount val="1"/>
                <c:pt idx="0">
                  <c:v>Actual</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Sheet1!$B$2:$B$16</c:f>
              <c:numCache>
                <c:formatCode>General</c:formatCode>
                <c:ptCount val="15"/>
                <c:pt idx="0">
                  <c:v>3.9</c:v>
                </c:pt>
                <c:pt idx="1">
                  <c:v>3.6</c:v>
                </c:pt>
                <c:pt idx="2">
                  <c:v>10.8</c:v>
                </c:pt>
                <c:pt idx="3">
                  <c:v>9.1</c:v>
                </c:pt>
                <c:pt idx="4">
                  <c:v>8.6</c:v>
                </c:pt>
                <c:pt idx="5">
                  <c:v>8.5</c:v>
                </c:pt>
                <c:pt idx="6">
                  <c:v>10.1</c:v>
                </c:pt>
                <c:pt idx="7">
                  <c:v>12.7</c:v>
                </c:pt>
                <c:pt idx="8">
                  <c:v>12.1</c:v>
                </c:pt>
                <c:pt idx="9">
                  <c:v>11</c:v>
                </c:pt>
                <c:pt idx="10">
                  <c:v>9.5</c:v>
                </c:pt>
                <c:pt idx="11">
                  <c:v>8.1199999999999992</c:v>
                </c:pt>
                <c:pt idx="12">
                  <c:v>7.25</c:v>
                </c:pt>
                <c:pt idx="13">
                  <c:v>6.27</c:v>
                </c:pt>
                <c:pt idx="14">
                  <c:v>6.26</c:v>
                </c:pt>
              </c:numCache>
            </c:numRef>
          </c:val>
          <c:extLst>
            <c:ext xmlns:c16="http://schemas.microsoft.com/office/drawing/2014/chart" uri="{C3380CC4-5D6E-409C-BE32-E72D297353CC}">
              <c16:uniqueId val="{00000000-9D94-4217-9520-FC718A5ABDEA}"/>
            </c:ext>
          </c:extLst>
        </c:ser>
        <c:ser>
          <c:idx val="1"/>
          <c:order val="1"/>
          <c:tx>
            <c:strRef>
              <c:f>Sheet1!$C$1</c:f>
              <c:strCache>
                <c:ptCount val="1"/>
                <c:pt idx="0">
                  <c:v>CMS Target</c:v>
                </c:pt>
              </c:strCache>
            </c:strRef>
          </c:tx>
          <c:spPr>
            <a:solidFill>
              <a:srgbClr val="FFC0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Sheet1!$C$2:$C$16</c:f>
              <c:numCache>
                <c:formatCode>General</c:formatCode>
                <c:ptCount val="15"/>
                <c:pt idx="0">
                  <c:v>4.3</c:v>
                </c:pt>
                <c:pt idx="1">
                  <c:v>3.8</c:v>
                </c:pt>
                <c:pt idx="2">
                  <c:v>12.4</c:v>
                </c:pt>
                <c:pt idx="3">
                  <c:v>9.5</c:v>
                </c:pt>
                <c:pt idx="4">
                  <c:v>8.5</c:v>
                </c:pt>
                <c:pt idx="5">
                  <c:v>5.4</c:v>
                </c:pt>
                <c:pt idx="6">
                  <c:v>8.3000000000000007</c:v>
                </c:pt>
                <c:pt idx="7">
                  <c:v>9.9</c:v>
                </c:pt>
                <c:pt idx="8">
                  <c:v>12.5</c:v>
                </c:pt>
                <c:pt idx="9">
                  <c:v>11.5</c:v>
                </c:pt>
                <c:pt idx="10">
                  <c:v>10.4</c:v>
                </c:pt>
                <c:pt idx="11">
                  <c:v>9.4</c:v>
                </c:pt>
                <c:pt idx="12">
                  <c:v>7.9</c:v>
                </c:pt>
                <c:pt idx="13">
                  <c:v>7.15</c:v>
                </c:pt>
                <c:pt idx="14">
                  <c:v>6.17</c:v>
                </c:pt>
              </c:numCache>
            </c:numRef>
          </c:val>
          <c:extLst>
            <c:ext xmlns:c16="http://schemas.microsoft.com/office/drawing/2014/chart" uri="{C3380CC4-5D6E-409C-BE32-E72D297353CC}">
              <c16:uniqueId val="{00000001-9D94-4217-9520-FC718A5ABDEA}"/>
            </c:ext>
          </c:extLst>
        </c:ser>
        <c:dLbls>
          <c:dLblPos val="outEnd"/>
          <c:showLegendKey val="0"/>
          <c:showVal val="1"/>
          <c:showCatName val="0"/>
          <c:showSerName val="0"/>
          <c:showPercent val="0"/>
          <c:showBubbleSize val="0"/>
        </c:dLbls>
        <c:gapWidth val="49"/>
        <c:overlap val="-97"/>
        <c:axId val="622023400"/>
        <c:axId val="599368920"/>
      </c:barChart>
      <c:catAx>
        <c:axId val="6220234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Year</a:t>
                </a:r>
              </a:p>
            </c:rich>
          </c:tx>
          <c:overlay val="0"/>
          <c:spPr>
            <a:noFill/>
            <a:ln>
              <a:noFill/>
            </a:ln>
            <a:effectLst/>
          </c:spPr>
          <c:txPr>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solidFill>
                <a:latin typeface="+mn-lt"/>
                <a:ea typeface="+mn-ea"/>
                <a:cs typeface="+mn-cs"/>
              </a:defRPr>
            </a:pPr>
            <a:endParaRPr lang="en-US"/>
          </a:p>
        </c:txPr>
        <c:crossAx val="599368920"/>
        <c:crosses val="autoZero"/>
        <c:auto val="1"/>
        <c:lblAlgn val="ctr"/>
        <c:lblOffset val="100"/>
        <c:noMultiLvlLbl val="0"/>
      </c:catAx>
      <c:valAx>
        <c:axId val="599368920"/>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j-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Percentage of Payments identified as Improper</a:t>
                </a:r>
              </a:p>
            </c:rich>
          </c:tx>
          <c:layout>
            <c:manualLayout>
              <c:xMode val="edge"/>
              <c:yMode val="edge"/>
              <c:x val="9.2939472436768689E-3"/>
              <c:y val="0.12534307405496539"/>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j-lt"/>
                  <a:ea typeface="+mn-ea"/>
                  <a:cs typeface="+mn-cs"/>
                </a:defRPr>
              </a:pPr>
              <a:endParaRPr lang="en-US"/>
            </a:p>
          </c:txPr>
        </c:title>
        <c:numFmt formatCode="General"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220234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solidFill>
                <a:latin typeface="+mn-lt"/>
                <a:ea typeface="+mn-ea"/>
                <a:cs typeface="+mn-cs"/>
              </a:defRPr>
            </a:pPr>
            <a:r>
              <a:rPr lang="en-US" sz="1800" dirty="0">
                <a:solidFill>
                  <a:schemeClr val="tx1"/>
                </a:solidFill>
                <a:latin typeface="Arial" panose="020B0604020202020204" pitchFamily="34" charset="0"/>
                <a:cs typeface="Arial" panose="020B0604020202020204" pitchFamily="34" charset="0"/>
              </a:rPr>
              <a:t>MEDICAID HISTORICAL IMPROPER PAYMENT RATES</a:t>
            </a:r>
          </a:p>
        </c:rich>
      </c:tx>
      <c:layout>
        <c:manualLayout>
          <c:xMode val="edge"/>
          <c:yMode val="edge"/>
          <c:x val="0.18692628095401118"/>
          <c:y val="0"/>
        </c:manualLayout>
      </c:layout>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solidFill>
              <a:latin typeface="+mn-lt"/>
              <a:ea typeface="+mn-ea"/>
              <a:cs typeface="+mn-cs"/>
            </a:defRPr>
          </a:pPr>
          <a:endParaRPr lang="en-US"/>
        </a:p>
      </c:txPr>
    </c:title>
    <c:autoTitleDeleted val="0"/>
    <c:plotArea>
      <c:layout>
        <c:manualLayout>
          <c:layoutTarget val="inner"/>
          <c:xMode val="edge"/>
          <c:yMode val="edge"/>
          <c:x val="8.813286926090759E-2"/>
          <c:y val="0.21948445696624372"/>
          <c:w val="0.86895969255595462"/>
          <c:h val="0.58653590230135788"/>
        </c:manualLayout>
      </c:layout>
      <c:barChart>
        <c:barDir val="col"/>
        <c:grouping val="clustered"/>
        <c:varyColors val="0"/>
        <c:ser>
          <c:idx val="0"/>
          <c:order val="0"/>
          <c:tx>
            <c:strRef>
              <c:f>Sheet1!$B$1</c:f>
              <c:strCache>
                <c:ptCount val="1"/>
                <c:pt idx="0">
                  <c:v>Actual</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Sheet1!$B$2:$B$12</c:f>
              <c:numCache>
                <c:formatCode>General</c:formatCode>
                <c:ptCount val="11"/>
                <c:pt idx="0">
                  <c:v>8.1</c:v>
                </c:pt>
                <c:pt idx="1">
                  <c:v>7.1</c:v>
                </c:pt>
                <c:pt idx="2">
                  <c:v>5.8</c:v>
                </c:pt>
                <c:pt idx="3">
                  <c:v>6.7</c:v>
                </c:pt>
                <c:pt idx="4">
                  <c:v>9.8000000000000007</c:v>
                </c:pt>
                <c:pt idx="5">
                  <c:v>10.48</c:v>
                </c:pt>
                <c:pt idx="6">
                  <c:v>10.1</c:v>
                </c:pt>
                <c:pt idx="7">
                  <c:v>9.7899999999999991</c:v>
                </c:pt>
                <c:pt idx="8">
                  <c:v>14.9</c:v>
                </c:pt>
                <c:pt idx="9">
                  <c:v>21.36</c:v>
                </c:pt>
                <c:pt idx="10">
                  <c:v>21.69</c:v>
                </c:pt>
              </c:numCache>
            </c:numRef>
          </c:val>
          <c:extLst>
            <c:ext xmlns:c16="http://schemas.microsoft.com/office/drawing/2014/chart" uri="{C3380CC4-5D6E-409C-BE32-E72D297353CC}">
              <c16:uniqueId val="{00000000-E434-4885-B5B6-528AAAF01D0B}"/>
            </c:ext>
          </c:extLst>
        </c:ser>
        <c:ser>
          <c:idx val="1"/>
          <c:order val="1"/>
          <c:tx>
            <c:strRef>
              <c:f>Sheet1!$C$1</c:f>
              <c:strCache>
                <c:ptCount val="1"/>
                <c:pt idx="0">
                  <c:v>CMS Target</c:v>
                </c:pt>
              </c:strCache>
            </c:strRef>
          </c:tx>
          <c:spPr>
            <a:solidFill>
              <a:srgbClr val="FEC73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Sheet1!$C$2:$C$12</c:f>
              <c:numCache>
                <c:formatCode>General</c:formatCode>
                <c:ptCount val="11"/>
                <c:pt idx="0">
                  <c:v>8.4</c:v>
                </c:pt>
                <c:pt idx="1">
                  <c:v>7.4</c:v>
                </c:pt>
                <c:pt idx="2">
                  <c:v>6.4</c:v>
                </c:pt>
                <c:pt idx="3">
                  <c:v>5.6</c:v>
                </c:pt>
                <c:pt idx="4">
                  <c:v>6.7</c:v>
                </c:pt>
                <c:pt idx="5">
                  <c:v>11.53</c:v>
                </c:pt>
                <c:pt idx="6">
                  <c:v>9.57</c:v>
                </c:pt>
                <c:pt idx="7">
                  <c:v>7.93</c:v>
                </c:pt>
              </c:numCache>
            </c:numRef>
          </c:val>
          <c:extLst>
            <c:ext xmlns:c16="http://schemas.microsoft.com/office/drawing/2014/chart" uri="{C3380CC4-5D6E-409C-BE32-E72D297353CC}">
              <c16:uniqueId val="{00000001-E434-4885-B5B6-528AAAF01D0B}"/>
            </c:ext>
          </c:extLst>
        </c:ser>
        <c:dLbls>
          <c:dLblPos val="outEnd"/>
          <c:showLegendKey val="0"/>
          <c:showVal val="1"/>
          <c:showCatName val="0"/>
          <c:showSerName val="0"/>
          <c:showPercent val="0"/>
          <c:showBubbleSize val="0"/>
        </c:dLbls>
        <c:gapWidth val="444"/>
        <c:overlap val="-90"/>
        <c:axId val="599357944"/>
        <c:axId val="405269088"/>
      </c:barChart>
      <c:catAx>
        <c:axId val="5993579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cap="none" baseline="0">
                    <a:solidFill>
                      <a:schemeClr val="tx1"/>
                    </a:solidFill>
                    <a:latin typeface="+mn-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Year</a:t>
                </a:r>
              </a:p>
            </c:rich>
          </c:tx>
          <c:overlay val="0"/>
          <c:spPr>
            <a:noFill/>
            <a:ln>
              <a:noFill/>
            </a:ln>
            <a:effectLst/>
          </c:spPr>
          <c:txPr>
            <a:bodyPr rot="0" spcFirstLastPara="1" vertOverflow="ellipsis" vert="horz" wrap="square" anchor="ctr" anchorCtr="1"/>
            <a:lstStyle/>
            <a:p>
              <a:pPr>
                <a:defRPr sz="1800" b="0" i="0" u="none" strike="noStrike" kern="1200" cap="none"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solidFill>
                <a:latin typeface="+mn-lt"/>
                <a:ea typeface="+mn-ea"/>
                <a:cs typeface="+mn-cs"/>
              </a:defRPr>
            </a:pPr>
            <a:endParaRPr lang="en-US"/>
          </a:p>
        </c:txPr>
        <c:crossAx val="405269088"/>
        <c:crosses val="autoZero"/>
        <c:auto val="1"/>
        <c:lblAlgn val="ctr"/>
        <c:lblOffset val="100"/>
        <c:noMultiLvlLbl val="0"/>
      </c:catAx>
      <c:valAx>
        <c:axId val="405269088"/>
        <c:scaling>
          <c:orientation val="minMax"/>
        </c:scaling>
        <c:delete val="0"/>
        <c:axPos val="l"/>
        <c:title>
          <c:tx>
            <c:rich>
              <a:bodyPr rot="-5400000" spcFirstLastPara="1" vertOverflow="ellipsis" vert="horz" wrap="square" anchor="ctr" anchorCtr="1"/>
              <a:lstStyle/>
              <a:p>
                <a:pPr>
                  <a:defRPr sz="1400" b="0" i="0" u="none" strike="noStrike" kern="1200" cap="none" baseline="0">
                    <a:solidFill>
                      <a:schemeClr val="tx1"/>
                    </a:solidFill>
                    <a:latin typeface="+mn-lt"/>
                    <a:ea typeface="+mn-ea"/>
                    <a:cs typeface="+mn-cs"/>
                  </a:defRPr>
                </a:pPr>
                <a:r>
                  <a:rPr lang="en-US" sz="1800" cap="none" baseline="0" dirty="0">
                    <a:solidFill>
                      <a:schemeClr val="tx1"/>
                    </a:solidFill>
                    <a:latin typeface="Arial" panose="020B0604020202020204" pitchFamily="34" charset="0"/>
                    <a:cs typeface="Arial" panose="020B0604020202020204" pitchFamily="34" charset="0"/>
                  </a:rPr>
                  <a:t>Percentage of Payments Identified as Improper</a:t>
                </a:r>
              </a:p>
            </c:rich>
          </c:tx>
          <c:layout>
            <c:manualLayout>
              <c:xMode val="edge"/>
              <c:yMode val="edge"/>
              <c:x val="0"/>
              <c:y val="0.14471810182605679"/>
            </c:manualLayout>
          </c:layout>
          <c:overlay val="0"/>
          <c:spPr>
            <a:noFill/>
            <a:ln>
              <a:noFill/>
            </a:ln>
            <a:effectLst/>
          </c:spPr>
          <c:txPr>
            <a:bodyPr rot="-5400000" spcFirstLastPara="1" vertOverflow="ellipsis" vert="horz" wrap="square" anchor="ctr" anchorCtr="1"/>
            <a:lstStyle/>
            <a:p>
              <a:pPr>
                <a:defRPr sz="1400" b="0" i="0" u="none" strike="noStrike" kern="1200" cap="none"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9357944"/>
        <c:crosses val="autoZero"/>
        <c:crossBetween val="between"/>
        <c:majorUnit val="2"/>
      </c:valAx>
      <c:spPr>
        <a:noFill/>
        <a:ln>
          <a:noFill/>
        </a:ln>
        <a:effectLst/>
      </c:spPr>
    </c:plotArea>
    <c:legend>
      <c:legendPos val="t"/>
      <c:legendEntry>
        <c:idx val="1"/>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0.09578</cdr:x>
      <cdr:y>0.43459</cdr:y>
    </cdr:from>
    <cdr:to>
      <cdr:x>0.92158</cdr:x>
      <cdr:y>0.43459</cdr:y>
    </cdr:to>
    <cdr:cxnSp macro="">
      <cdr:nvCxnSpPr>
        <cdr:cNvPr id="3" name="Straight Connector 2">
          <a:extLst xmlns:a="http://schemas.openxmlformats.org/drawingml/2006/main">
            <a:ext uri="{FF2B5EF4-FFF2-40B4-BE49-F238E27FC236}">
              <a16:creationId xmlns:a16="http://schemas.microsoft.com/office/drawing/2014/main" id="{860E3B20-6184-435C-811D-2438C034DFF2}"/>
            </a:ext>
            <a:ext uri="{C183D7F6-B498-43B3-948B-1728B52AA6E4}">
              <adec:decorative xmlns:adec="http://schemas.microsoft.com/office/drawing/2017/decorative" val="1"/>
            </a:ext>
          </a:extLst>
        </cdr:cNvPr>
        <cdr:cNvCxnSpPr/>
      </cdr:nvCxnSpPr>
      <cdr:spPr>
        <a:xfrm xmlns:a="http://schemas.openxmlformats.org/drawingml/2006/main">
          <a:off x="1047052" y="1949994"/>
          <a:ext cx="9027544" cy="0"/>
        </a:xfrm>
        <a:prstGeom xmlns:a="http://schemas.openxmlformats.org/drawingml/2006/main" prst="line">
          <a:avLst/>
        </a:prstGeom>
        <a:ln xmlns:a="http://schemas.openxmlformats.org/drawingml/2006/main" w="12700">
          <a:solidFill>
            <a:srgbClr val="FF0000"/>
          </a:solidFill>
          <a:prstDash val="lgDashDot"/>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05/17/2022</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ms.gov/Outreach-and-Education/Medicare-Learning-Network-MLN/MLNProducts/Downloads/Fraud-Abuse-MLN4649244.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medicaid.gov/medicaid/program-integrity/index.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hs.gov/sites/default/files/fy-2021-hhs-agency-financial-report.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hhs.gov/about/agencies/asfr/finance/financial-policy-library/agency-financial-reports/index.html" TargetMode="External"/><Relationship Id="rId4" Type="http://schemas.openxmlformats.org/officeDocument/2006/relationships/hyperlink" Target="https://www.cms.gov/files/document/2021-medicare-fee-service-supplemental-improper-payment-data.pdf-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s.gov/newsroom/press-releases/biden-harris-administration-announces-medicare-fee-service-estimated-improper-payments-decline-over"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hhs.gov/about/budget/fy2021/performance/performance-plan-goal-5-objective-1/index.html" TargetMode="External"/><Relationship Id="rId5" Type="http://schemas.openxmlformats.org/officeDocument/2006/relationships/hyperlink" Target="https://paymentaccuracy.gov/" TargetMode="External"/><Relationship Id="rId4" Type="http://schemas.openxmlformats.org/officeDocument/2006/relationships/hyperlink" Target="https://www.cms.gov/Research-Statistics-Data-and-Systems/Monitoring-Programs/Improper-Payment-Measurement-Programs/CER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ms.gov/Research-Statistics-Data-and-Systems/Monitoring-Programs/Improper-Payment-Measurement-Programs/PER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ig.hhs.gov/coronavirus/fraud-alert-covid19.as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acpac.gov/publication/pharmacy-and-provider-lock-in-programs-in-medicaid-fee-for-servic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medicaid.gov/medicaid/program-integrity/index.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ms.gov/files/document/medicare-communications-marketing-guidelines-2-9-2022.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oig.hhs.gov/fraud/report-fraud/index.as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Downloads/DMEPOSSupplierStandard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ms.gov/newsroom/fact-sheets/medicare-cy-2021-durable-medical-equipment-prosthetics-orthotics-and-supplies-dmepos-policy-issu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mecompetitivebid.com/cbic/cbic.nsf/DocsCat/Home"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medicare.gov/medical-equipment-suppliers/?redirect=true" TargetMode="External"/><Relationship Id="rId5" Type="http://schemas.openxmlformats.org/officeDocument/2006/relationships/hyperlink" Target="https://www.cms.gov/files/document/round-2021-dmepos-cbp-single-payment-amts-fact-sheet.pdf" TargetMode="External"/><Relationship Id="rId4" Type="http://schemas.openxmlformats.org/officeDocument/2006/relationships/hyperlink" Target="https://www.cms.gov/Medicare/Medicare-Fee-for-Service-Payment/DMEPOSCompetitiveBid/Round-2021"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edicare.gov/talk-to-someon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ata.cms.gov/market-saturation/states-and-counti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Medicare/Provider-Enrollment-and-Certifica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cms.gov/medicaid-integrity-institute" TargetMode="External"/><Relationship Id="rId5" Type="http://schemas.openxmlformats.org/officeDocument/2006/relationships/hyperlink" Target="https://www.cms.gov/Research-Statistics-Data-and-Systems/Monitoring-Programs/Medicare-FFS-Compliance-Programs/Medical-Review" TargetMode="External"/><Relationship Id="rId4" Type="http://schemas.openxmlformats.org/officeDocument/2006/relationships/hyperlink" Target="https://data.cms.gov/summary-statistics-on-use-and-payments/program-integrity-market-saturation-by-type-of-service/market-saturation-utilization-state-county"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ms.gov/Research-Statistics-Data-and-Systems/Monitoring-Programs/Medicare-FFS-Compliance-Programs/Review-Contractor-Directory-Interactive-Ma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dicaid.gov/medicaid/finance/state-expenditure-reporting/index.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qlarant.com/contract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cms.gov/Research-Statistics-Data-and-Systems/Monitoring-Programs/Medicare-FFS-Compliance-Programs/Review-Contractor-Directory-Interactive-Map" TargetMode="External"/><Relationship Id="rId5" Type="http://schemas.openxmlformats.org/officeDocument/2006/relationships/hyperlink" Target="mailto:I-MEDIC_OIG_Hotline@qlarant.com" TargetMode="External"/><Relationship Id="rId4" Type="http://schemas.openxmlformats.org/officeDocument/2006/relationships/hyperlink" Target="mailto:I-MEDICComplaints@qlarant.com"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cfr.federalregister.gov/current/title-42/chapter-IV/subchapter-B/part-424/subpart-P/section-424.535"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oig.hhs.gov/publications/docs/hcfac/FY2020-hcfac.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oig.hhs.gov/fraud/strike-forc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ms.gov/hfpp/abou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ms.gov/About-CMS/Components/CPI/CPI-Resources.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medicare.gov/Pubs/pdf/10111-Protecting-Yourself-and-Medicare.pdf" TargetMode="External"/><Relationship Id="rId4" Type="http://schemas.openxmlformats.org/officeDocument/2006/relationships/hyperlink" Target="http://www.cms.gov/medicare-medicaid-coordination/fraud-prevention/medicaid-integrity-education/beneficiary-education-toolkits/beneficiary-toolkit.html"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forms-help-and-resources/report-fraud-and-abuse/fraud-and-abuse.html"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mpresource.org/"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mailto:info@smpresource.org"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edicare.gov/basics/reporting-medicare-fraud-and-abus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www.cms.gov/Medicare/Health-Plans/ManagedCareMarketing/MarketngModelsStandardDocumentsandEducationalMaterial.html" TargetMode="External"/><Relationship Id="rId3" Type="http://schemas.openxmlformats.org/officeDocument/2006/relationships/hyperlink" Target="https://www.medicare.gov/forms-help-resources/mail-you-get-about-medicare" TargetMode="External"/><Relationship Id="rId7" Type="http://schemas.openxmlformats.org/officeDocument/2006/relationships/hyperlink" Target="https://www.mymedicare.gov/"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medicare.gov/pubs/pdf/SummaryNoticeDME.pdf" TargetMode="External"/><Relationship Id="rId5" Type="http://schemas.openxmlformats.org/officeDocument/2006/relationships/hyperlink" Target="http://medicare.gov/pubs/pdf/summarynoticeb.pdf" TargetMode="External"/><Relationship Id="rId4" Type="http://schemas.openxmlformats.org/officeDocument/2006/relationships/hyperlink" Target="http://www.medicare.gov/pubs/pdf/summarynoticea.pdf"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cms.gov/Medicare/Health-Plans/ManagedCareMarketing/MarketngModelsStandardDocumentsandEducationalMaterial.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smpresource.org/"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publications&amp;data=04%7C01%7CKim.Lare%40cms.hhs.gov%7C3a56733ca93b4c2a28d808da0c051bc3%7Cd58addea50534a808499ba4d944910df%7C0%7C0%7C637835513321323447%7CUnknown%7CTWFpbGZsb3d8eyJWIjoiMC4wLjAwMDAiLCJQIjoiV2luMzIiLCJBTiI6Ik1haWwiLCJXVCI6Mn0%3D%7C3000&amp;sdata=w5fHWN6p11KFKCBZe0tOH5AzAj28%2FYxG3B0I%2F2WDqu4%3D&amp;reserved=0" TargetMode="External"/><Relationship Id="rId4" Type="http://schemas.openxmlformats.org/officeDocument/2006/relationships/hyperlink" Target="http://www.mymedicare.gov/"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ecfr.io/Title-42/se42.3.420_1405"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identitytheft.gov/"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www.ftc.gov/idtheft"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time_continue=4&amp;v=r_RNBFGgw1Q&amp;feature=emb_logo"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oig.hhs.gov/fraud/medicaid-fraud-control-units-mfcu/files/contact-directors.pdf"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medicaid.gov/medicaid/program-integrity/index.html" TargetMode="External"/><Relationship Id="rId5" Type="http://schemas.openxmlformats.org/officeDocument/2006/relationships/hyperlink" Target="https://www.cms.gov/apps/contacts/" TargetMode="External"/><Relationship Id="rId4" Type="http://schemas.openxmlformats.org/officeDocument/2006/relationships/hyperlink" Target="https://tips.oig.hhs.gov/"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justice.gov/opa/pr/doj-announces-coordinated-law-enforcement-action-combat-health-care-fraud-related-covid-19"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www.justice.gov/opa/pr/national-health-care-fraud-and-opioid-takedown-results-charges-against-345-defendants" TargetMode="External"/><Relationship Id="rId5" Type="http://schemas.openxmlformats.org/officeDocument/2006/relationships/hyperlink" Target="https://www.justice.gov/opa/pr/justice-department-takes-action-against-covid-19-fraud" TargetMode="External"/><Relationship Id="rId4" Type="http://schemas.openxmlformats.org/officeDocument/2006/relationships/hyperlink" Target="https://www.justice.gov/opa/pr/national-health-care-fraud-enforcement-action-results-charges-involving-over-14-billion"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Outreach-and-Education/Medicare-Learning-Network-MLN/MLNProducts/Downloads/Fraud-Abuse-MLN4649244.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ms.gov/files/document/comprehensive-medicaid-integrity-plan-fys-2019-2023.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9975" y="3794863"/>
            <a:ext cx="6393116" cy="5464627"/>
          </a:xfrm>
        </p:spPr>
        <p:txBody>
          <a:bodyPr/>
          <a:lstStyle/>
          <a:p>
            <a:pPr marL="0" indent="0" fontAlgn="base">
              <a:buNone/>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indent="0" fontAlgn="base">
              <a:buNone/>
            </a:pPr>
            <a:r>
              <a:rPr lang="en-US" dirty="0">
                <a:solidFill>
                  <a:srgbClr val="000000"/>
                </a:solidFill>
                <a:cs typeface="Arial" panose="020B0604020202020204" pitchFamily="34" charset="0"/>
              </a:rPr>
              <a:t>You can use Microsoft PowerPoint’s p</a:t>
            </a:r>
            <a:r>
              <a:rPr lang="en-US" dirty="0">
                <a:solidFill>
                  <a:srgbClr val="1E1E1E"/>
                </a:solidFill>
                <a:cs typeface="Arial" panose="020B0604020202020204" pitchFamily="34" charset="0"/>
              </a:rPr>
              <a:t>resenter view to view your presentation with speaker notes on one computer (your laptop, for example), while only the slides themselves appear on the screen that your audience sees (like a larger screen you're projecting to). See this link for instructions: </a:t>
            </a:r>
            <a:r>
              <a:rPr lang="en-US" u="sng" dirty="0">
                <a:solidFill>
                  <a:srgbClr val="0563C1"/>
                </a:solidFill>
                <a:cs typeface="Arial" panose="020B0604020202020204" pitchFamily="34" charset="0"/>
                <a:hlinkClick r:id="rId3"/>
              </a:rPr>
              <a:t>support.microsoft.com/en-us/office/start-the-presentation-and-see-your-notes-in-presenter-view-4de90e28-487e-435c-9401-eb49a3801257</a:t>
            </a:r>
            <a:r>
              <a:rPr lang="en-US" dirty="0">
                <a:solidFill>
                  <a:srgbClr val="444444"/>
                </a:solidFill>
                <a:cs typeface="Arial" panose="020B0604020202020204" pitchFamily="34" charset="0"/>
              </a:rPr>
              <a:t>​.</a:t>
            </a:r>
          </a:p>
          <a:p>
            <a:pPr marL="0" indent="0" fontAlgn="base">
              <a:buNone/>
            </a:pPr>
            <a:r>
              <a:rPr lang="en-US" b="1" dirty="0">
                <a:solidFill>
                  <a:srgbClr val="000000"/>
                </a:solidFill>
                <a:cs typeface="Arial" panose="020B0604020202020204" pitchFamily="34" charset="0"/>
              </a:rPr>
              <a:t>Introduction to Module Content</a:t>
            </a:r>
            <a:r>
              <a:rPr lang="en-US" dirty="0">
                <a:solidFill>
                  <a:srgbClr val="444444"/>
                </a:solidFill>
                <a:cs typeface="Arial" panose="020B0604020202020204" pitchFamily="34" charset="0"/>
              </a:rPr>
              <a:t>​</a:t>
            </a:r>
          </a:p>
          <a:p>
            <a:pPr marL="0" indent="0" algn="l" rtl="0" fontAlgn="base">
              <a:buNone/>
            </a:pPr>
            <a:r>
              <a:rPr lang="en-US" dirty="0">
                <a:solidFill>
                  <a:srgbClr val="000000"/>
                </a:solidFill>
                <a:cs typeface="Arial" panose="020B0604020202020204" pitchFamily="34" charset="0"/>
              </a:rPr>
              <a:t>The “Medicare &amp; Medicaid Fraud, Waste, &amp; Abuse Prevention” training module explains Medicare and Medicaid fraud, waste, and abuse prevention.</a:t>
            </a:r>
            <a:r>
              <a:rPr lang="en-US" dirty="0">
                <a:solidFill>
                  <a:srgbClr val="444444"/>
                </a:solidFill>
                <a:cs typeface="Arial" panose="020B0604020202020204" pitchFamily="34" charset="0"/>
              </a:rPr>
              <a:t>​</a:t>
            </a:r>
          </a:p>
          <a:p>
            <a:pPr marL="0" indent="0" fontAlgn="base">
              <a:buNone/>
            </a:pPr>
            <a:r>
              <a:rPr lang="en-US" b="1" dirty="0">
                <a:solidFill>
                  <a:srgbClr val="000000"/>
                </a:solidFill>
                <a:cs typeface="Arial" panose="020B0604020202020204" pitchFamily="34" charset="0"/>
              </a:rPr>
              <a:t>Disclaimer</a:t>
            </a:r>
            <a:r>
              <a:rPr lang="en-US" dirty="0">
                <a:solidFill>
                  <a:srgbClr val="444444"/>
                </a:solidFill>
                <a:cs typeface="Arial" panose="020B0604020202020204" pitchFamily="34" charset="0"/>
              </a:rPr>
              <a:t>​</a:t>
            </a:r>
          </a:p>
          <a:p>
            <a:pPr marL="0" indent="0" defTabSz="957300">
              <a:spcBef>
                <a:spcPts val="628"/>
              </a:spcBef>
              <a:buNone/>
              <a:defRPr/>
            </a:pPr>
            <a:r>
              <a:rPr lang="en-US"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p>
          <a:p>
            <a:pPr marL="0" indent="0" defTabSz="957300">
              <a:spcBef>
                <a:spcPts val="628"/>
              </a:spcBef>
              <a:buNone/>
              <a:defRPr/>
            </a:pPr>
            <a:r>
              <a:rPr lang="en-US" dirty="0">
                <a:solidFill>
                  <a:prstClr val="black"/>
                </a:solidFill>
                <a:cs typeface="Arial" panose="020B0604020202020204" pitchFamily="34" charset="0"/>
              </a:rPr>
              <a:t>The information in this module was correct as of May 2022. To check for an updated version, visit: </a:t>
            </a:r>
            <a:r>
              <a:rPr lang="en-US" dirty="0">
                <a:solidFill>
                  <a:prstClr val="black"/>
                </a:solidFill>
                <a:cs typeface="Arial" panose="020B0604020202020204" pitchFamily="34" charset="0"/>
                <a:hlinkClick r:id="rId4"/>
              </a:rPr>
              <a:t>CMSnationaltrainingprogram.cms.gov</a:t>
            </a:r>
            <a:r>
              <a:rPr lang="en-US" dirty="0">
                <a:solidFill>
                  <a:prstClr val="black"/>
                </a:solidFill>
                <a:cs typeface="Arial" panose="020B0604020202020204" pitchFamily="34" charset="0"/>
              </a:rPr>
              <a:t>.</a:t>
            </a:r>
            <a:r>
              <a:rPr lang="en-US" u="sng" dirty="0">
                <a:solidFill>
                  <a:srgbClr val="0000FF"/>
                </a:solidFill>
                <a:ea typeface="Calibri"/>
                <a:cs typeface="Arial" panose="020B0604020202020204" pitchFamily="34" charset="0"/>
              </a:rPr>
              <a:t> </a:t>
            </a:r>
            <a:r>
              <a:rPr lang="en-US" dirty="0">
                <a:solidFill>
                  <a:prstClr val="black"/>
                </a:solidFill>
                <a:cs typeface="Arial" panose="020B0604020202020204" pitchFamily="34" charset="0"/>
              </a:rPr>
              <a:t>The CMS National Training Program provides this information as a resource for our partners. It’s not a legal document or intended for press purposes. The press can contact the CMS Press Office at </a:t>
            </a:r>
            <a:r>
              <a:rPr lang="en-US" u="sng" dirty="0">
                <a:solidFill>
                  <a:prstClr val="black"/>
                </a:solidFill>
                <a:cs typeface="Arial" panose="020B0604020202020204" pitchFamily="34" charset="0"/>
                <a:hlinkClick r:id="rId5"/>
              </a:rPr>
              <a:t>press@cms.hhs.gov</a:t>
            </a:r>
            <a:r>
              <a:rPr lang="en-US" dirty="0">
                <a:solidFill>
                  <a:prstClr val="black"/>
                </a:solidFill>
                <a:cs typeface="Arial" panose="020B0604020202020204" pitchFamily="34" charset="0"/>
              </a:rPr>
              <a:t>. Official Medicare Program legal guidance is contained in the relevant statutes, regulations, and rulings.</a:t>
            </a:r>
          </a:p>
          <a:p>
            <a:pPr marL="0" indent="0" defTabSz="957300">
              <a:spcBef>
                <a:spcPts val="628"/>
              </a:spcBef>
              <a:buNone/>
              <a:defRPr/>
            </a:pPr>
            <a:r>
              <a:rPr lang="en-US" dirty="0">
                <a:solidFill>
                  <a:prstClr val="black"/>
                </a:solidFill>
                <a:cs typeface="Arial" panose="020B0604020202020204" pitchFamily="34" charset="0"/>
              </a:rPr>
              <a:t>This communication was printed, published, or produced and disseminated at U.S. taxpayer expense.</a:t>
            </a:r>
          </a:p>
          <a:p>
            <a:pPr marL="0" indent="0" defTabSz="957300">
              <a:spcBef>
                <a:spcPts val="628"/>
              </a:spcBef>
              <a:buNone/>
              <a:defRPr/>
            </a:pPr>
            <a:r>
              <a:rPr lang="en-US" dirty="0">
                <a:solidFill>
                  <a:prstClr val="black"/>
                </a:solidFill>
                <a:cs typeface="Arial" panose="020B0604020202020204" pitchFamily="34" charset="0"/>
              </a:rPr>
              <a:t>Health </a:t>
            </a:r>
            <a:r>
              <a:rPr lang="en-US" dirty="0">
                <a:cs typeface="Arial" panose="020B0604020202020204" pitchFamily="34" charset="0"/>
              </a:rPr>
              <a:t>Insurance Marketplace is a registered service mark of the U.S. Department of Health &amp; Human Services (HHS).</a:t>
            </a:r>
            <a:endParaRPr lang="en-US" dirty="0">
              <a:solidFill>
                <a:prstClr val="black"/>
              </a:solidFill>
              <a:cs typeface="Arial" panose="020B0604020202020204" pitchFamily="34" charset="0"/>
            </a:endParaRPr>
          </a:p>
          <a:p>
            <a:pPr marL="0" indent="0" fontAlgn="base">
              <a:buNone/>
            </a:pPr>
            <a:endParaRPr lang="en-US" dirty="0">
              <a:solidFill>
                <a:srgbClr val="444444"/>
              </a:solidFill>
              <a:cs typeface="Arial" panose="020B0604020202020204" pitchFamily="34" charset="0"/>
            </a:endParaRPr>
          </a:p>
          <a:p>
            <a:pPr marL="0" indent="0">
              <a:buNone/>
            </a:pPr>
            <a:endParaRPr lang="en-US" dirty="0">
              <a:solidFill>
                <a:srgbClr val="444444"/>
              </a:solidFill>
              <a:cs typeface="Arial" panose="020B0604020202020204" pitchFamily="34" charset="0"/>
            </a:endParaRPr>
          </a:p>
          <a:p>
            <a:pPr marL="0" indent="0" fontAlgn="base">
              <a:buNone/>
            </a:pPr>
            <a:endParaRPr lang="en-US" dirty="0">
              <a:solidFill>
                <a:srgbClr val="444444"/>
              </a:solidFill>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2081" y="3757507"/>
            <a:ext cx="7081520" cy="5501983"/>
          </a:xfrm>
        </p:spPr>
        <p:txBody>
          <a:bodyPr/>
          <a:lstStyle/>
          <a:p>
            <a:pPr marL="0" indent="0" defTabSz="957300">
              <a:spcBef>
                <a:spcPts val="628"/>
              </a:spcBef>
              <a:buNone/>
              <a:defRPr/>
            </a:pPr>
            <a:r>
              <a:rPr lang="en-US" b="1" dirty="0">
                <a:solidFill>
                  <a:srgbClr val="000000"/>
                </a:solidFill>
                <a:latin typeface="Calibri "/>
                <a:cs typeface="Arial" panose="020B0604020202020204" pitchFamily="34" charset="0"/>
              </a:rPr>
              <a:t>This slide has animation.</a:t>
            </a:r>
          </a:p>
          <a:p>
            <a:pPr marL="0" indent="0" defTabSz="957300">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Most individuals and organizations that work with Medicare and Medicaid are honest, but some aren’t. A small minority of doctors or employees of health care providers may commit fraud, or intentionally abuse program rules. We call these individuals and organizations “problematic providers.”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Sometimes organized crime is at the root of the problem, resulting in financial losses that easily climb into millions of dollars. In less common instances, people who have Medicare, or individuals who have stolen their identities, may commit fraud. CMS is continually taking necessary steps to identify and prosecute offenders.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In addition to doctors, pharmacists, and other health care providers and their staff, any of the following are capable of being involved in Medicare and Medicaid fraud, waste, and abuse:</a:t>
            </a:r>
          </a:p>
          <a:p>
            <a:pPr marL="302066" lvl="1" indent="-179226" defTabSz="957300">
              <a:spcBef>
                <a:spcPts val="0"/>
              </a:spcBef>
              <a:spcAft>
                <a:spcPts val="600"/>
              </a:spcAft>
              <a:buFont typeface="Arial" panose="020B0604020202020204" pitchFamily="34" charset="0"/>
              <a:buChar char="•"/>
            </a:pPr>
            <a:r>
              <a:rPr lang="en-US" dirty="0">
                <a:solidFill>
                  <a:prstClr val="black"/>
                </a:solidFill>
                <a:latin typeface="Calibri "/>
                <a:cs typeface="Arial" panose="020B0604020202020204" pitchFamily="34" charset="0"/>
              </a:rPr>
              <a:t>DME suppliers, hospitals, pharmacies, ambulance services, and home health organizations</a:t>
            </a:r>
          </a:p>
          <a:p>
            <a:pPr marL="302066" lvl="1" indent="-179226" defTabSz="957300">
              <a:spcBef>
                <a:spcPts val="0"/>
              </a:spcBef>
              <a:spcAft>
                <a:spcPts val="600"/>
              </a:spcAft>
              <a:buFont typeface="Arial" panose="020B0604020202020204" pitchFamily="34" charset="0"/>
              <a:buChar char="•"/>
            </a:pPr>
            <a:r>
              <a:rPr lang="en-US" dirty="0">
                <a:solidFill>
                  <a:prstClr val="black"/>
                </a:solidFill>
                <a:latin typeface="Calibri "/>
                <a:cs typeface="Arial" panose="020B0604020202020204" pitchFamily="34" charset="0"/>
              </a:rPr>
              <a:t>People with Medicare/Medicaid, or individuals who have stolen their identities</a:t>
            </a:r>
          </a:p>
          <a:p>
            <a:pPr marL="302066" lvl="1" indent="-179226" defTabSz="957300">
              <a:spcBef>
                <a:spcPts val="0"/>
              </a:spcBef>
              <a:spcAft>
                <a:spcPts val="600"/>
              </a:spcAft>
              <a:buFont typeface="Arial" panose="020B0604020202020204" pitchFamily="34" charset="0"/>
              <a:buChar char="•"/>
            </a:pPr>
            <a:r>
              <a:rPr lang="en-US" dirty="0">
                <a:solidFill>
                  <a:prstClr val="black"/>
                </a:solidFill>
                <a:latin typeface="Calibri "/>
                <a:cs typeface="Arial" panose="020B0604020202020204" pitchFamily="34" charset="0"/>
              </a:rPr>
              <a:t>Telemarketing companies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It’s important to be aware of the various entities that have been caught up in fraud schemes. Those who commit fraud could be individuals who are in, or pretend to be in, any of the above-mentioned groups.</a:t>
            </a:r>
          </a:p>
          <a:p>
            <a:pPr marL="0" indent="0">
              <a:buNone/>
            </a:pPr>
            <a:endParaRPr lang="en-US" b="1" dirty="0">
              <a:latin typeface="Calibri "/>
              <a:cs typeface="Arial" panose="020B0604020202020204" pitchFamily="34" charset="0"/>
            </a:endParaRPr>
          </a:p>
        </p:txBody>
      </p:sp>
    </p:spTree>
    <p:extLst>
      <p:ext uri="{BB962C8B-B14F-4D97-AF65-F5344CB8AC3E}">
        <p14:creationId xmlns:p14="http://schemas.microsoft.com/office/powerpoint/2010/main" val="207850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40632" y="3582114"/>
            <a:ext cx="6930189" cy="5897551"/>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An improper payment, according to the Government Accountability Office, is “any payment that shouldn’t have been made or that was made in an incorrect amount (including overpayments and underpayments) under statutory, contractual, administrative, or other legally applicable requirements.” </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Causes of improper payments include errors, waste, abuse, and fraud—also known as mistakes, inefficiencies, bending the rules, and intentional deception.</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CMS’s program integrity activities target all causes of improper payments—from honest mistakes to intentional deception. </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Contrary to common perception, not all improper payments are fraud (that is, an intentional misuse of funds). In fact, most improper payments are due to unintentional errors. For example, an error may occur because a program doesn’t have documentation to support someone’s eligibility for a benefit, or an eligible person gets a payment that’s too high—or too low—due to a data entry mistake or inefficiencies.</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Also, many of the improper payments are payments that may have been proper, but were labeled improper due to a lack of documentation. CMS believes that having proper documentation would show that many of these overpayments were actually proper, and the amount of improper payments actually lost by the government would be even lower than the estimated loss.</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CMS uses provider education and outreach to help avoid billing errors and uses its payment suspension authorities in cases of suspected fraud. CMS also uses claim edits and pre and post-pay medical reviews to verify potential errors and take corrective actions. These activities are designed to make sure legitimate providers and suppliers get paid correctly for the appropriate and reasonable services and supplies they give to people with Medicare. </a:t>
            </a:r>
          </a:p>
          <a:p>
            <a:pPr>
              <a:spcBef>
                <a:spcPts val="0"/>
              </a:spcBef>
              <a:spcAft>
                <a:spcPts val="600"/>
              </a:spcAft>
            </a:pPr>
            <a:r>
              <a:rPr lang="en-US" dirty="0">
                <a:solidFill>
                  <a:prstClr val="black"/>
                </a:solidFill>
                <a:latin typeface="Calibri "/>
                <a:cs typeface="Arial" panose="020B0604020202020204" pitchFamily="34" charset="0"/>
              </a:rPr>
              <a:t>Visit </a:t>
            </a:r>
            <a:r>
              <a:rPr lang="en-US" dirty="0">
                <a:latin typeface="Calibri "/>
                <a:cs typeface="Arial" panose="020B0604020202020204" pitchFamily="34" charset="0"/>
                <a:hlinkClick r:id="rId3"/>
              </a:rPr>
              <a:t>CMS.gov/Outreach-and-Education/Medicare-Learning-Network-MLN/MLNProducts/Downloads/Fraud-Abuse-MLN4649244.pdf</a:t>
            </a:r>
            <a:r>
              <a:rPr lang="en-US" u="sng" dirty="0">
                <a:latin typeface="Calibri "/>
                <a:cs typeface="Arial" panose="020B0604020202020204" pitchFamily="34" charset="0"/>
                <a:hlinkClick r:id="rId3"/>
              </a:rPr>
              <a:t> </a:t>
            </a:r>
            <a:r>
              <a:rPr lang="en-US" dirty="0">
                <a:solidFill>
                  <a:prstClr val="black"/>
                </a:solidFill>
                <a:latin typeface="Calibri "/>
                <a:cs typeface="Arial" panose="020B0604020202020204" pitchFamily="34" charset="0"/>
              </a:rPr>
              <a:t>to review the “The Medicare Learning Network’s” educational products on fraud, waste, and abuse.</a:t>
            </a:r>
          </a:p>
          <a:p>
            <a:pPr>
              <a:spcBef>
                <a:spcPts val="0"/>
              </a:spcBef>
              <a:spcAft>
                <a:spcPts val="600"/>
              </a:spcAft>
            </a:pPr>
            <a:r>
              <a:rPr lang="en-US" dirty="0">
                <a:latin typeface="Calibri "/>
                <a:cs typeface="Arial" panose="020B0604020202020204" pitchFamily="34" charset="0"/>
              </a:rPr>
              <a:t>Visit </a:t>
            </a:r>
            <a:r>
              <a:rPr lang="en-US" dirty="0">
                <a:latin typeface="Calibri "/>
                <a:cs typeface="Arial" panose="020B0604020202020204" pitchFamily="34" charset="0"/>
                <a:hlinkClick r:id="rId4"/>
              </a:rPr>
              <a:t>Medicaid.gov/</a:t>
            </a:r>
            <a:r>
              <a:rPr lang="en-US" dirty="0" err="1">
                <a:latin typeface="Calibri "/>
                <a:cs typeface="Arial" panose="020B0604020202020204" pitchFamily="34" charset="0"/>
                <a:hlinkClick r:id="rId4"/>
              </a:rPr>
              <a:t>medicaid</a:t>
            </a:r>
            <a:r>
              <a:rPr lang="en-US" dirty="0">
                <a:latin typeface="Calibri "/>
                <a:cs typeface="Arial" panose="020B0604020202020204" pitchFamily="34" charset="0"/>
                <a:hlinkClick r:id="rId4"/>
              </a:rPr>
              <a:t>/program-integrity/index.html</a:t>
            </a:r>
            <a:r>
              <a:rPr lang="en-US" dirty="0">
                <a:latin typeface="Calibri "/>
                <a:cs typeface="Arial" panose="020B0604020202020204" pitchFamily="34" charset="0"/>
              </a:rPr>
              <a:t> for more information about Medicaid fraud prevention efforts.</a:t>
            </a:r>
          </a:p>
        </p:txBody>
      </p:sp>
    </p:spTree>
    <p:extLst>
      <p:ext uri="{BB962C8B-B14F-4D97-AF65-F5344CB8AC3E}">
        <p14:creationId xmlns:p14="http://schemas.microsoft.com/office/powerpoint/2010/main" val="27603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a:spcBef>
                <a:spcPts val="0"/>
              </a:spcBef>
              <a:spcAft>
                <a:spcPts val="600"/>
              </a:spcAft>
              <a:buNone/>
            </a:pPr>
            <a:r>
              <a:rPr lang="en-US" dirty="0">
                <a:solidFill>
                  <a:prstClr val="black"/>
                </a:solidFill>
                <a:latin typeface="Calibri "/>
                <a:cs typeface="Arial" panose="020B0604020202020204" pitchFamily="34" charset="0"/>
              </a:rPr>
              <a:t>CMS must report improper payment information each year in the annual Department of Health and Human Services Agency Financial Report. You may access this report by visiting </a:t>
            </a:r>
            <a:r>
              <a:rPr lang="en-US" dirty="0">
                <a:solidFill>
                  <a:prstClr val="black"/>
                </a:solidFill>
                <a:latin typeface="Calibri "/>
                <a:cs typeface="Arial" panose="020B0604020202020204" pitchFamily="34" charset="0"/>
                <a:hlinkClick r:id="rId3"/>
              </a:rPr>
              <a:t>HHS.gov/sites/default/files/fy-2021-hhs-agency-financial-report.pdf</a:t>
            </a:r>
            <a:r>
              <a:rPr lang="en-US" dirty="0">
                <a:solidFill>
                  <a:prstClr val="black"/>
                </a:solidFill>
                <a:latin typeface="Calibri "/>
                <a:cs typeface="Arial" panose="020B0604020202020204" pitchFamily="34" charset="0"/>
              </a:rPr>
              <a:t>. This chart from HHS’ financial report data shows FY 2021 Medicare FFS Estimated Improper Payments by Type of CERT Error (Dollar Amounts in Millions). </a:t>
            </a:r>
          </a:p>
          <a:p>
            <a:pPr marL="0" indent="0">
              <a:spcBef>
                <a:spcPts val="0"/>
              </a:spcBef>
              <a:spcAft>
                <a:spcPts val="600"/>
              </a:spcAft>
              <a:buNone/>
            </a:pPr>
            <a:r>
              <a:rPr lang="en-US" dirty="0">
                <a:solidFill>
                  <a:prstClr val="black"/>
                </a:solidFill>
                <a:latin typeface="Calibri "/>
                <a:cs typeface="Arial" panose="020B0604020202020204" pitchFamily="34" charset="0"/>
              </a:rPr>
              <a:t>More</a:t>
            </a:r>
            <a:r>
              <a:rPr lang="en-US" baseline="0"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data for this report and more</a:t>
            </a:r>
            <a:r>
              <a:rPr lang="en-US" baseline="0" dirty="0">
                <a:solidFill>
                  <a:prstClr val="black"/>
                </a:solidFill>
                <a:latin typeface="Calibri "/>
                <a:cs typeface="Arial" panose="020B0604020202020204" pitchFamily="34" charset="0"/>
              </a:rPr>
              <a:t> details about improper payments are </a:t>
            </a:r>
            <a:r>
              <a:rPr lang="en-US" dirty="0">
                <a:solidFill>
                  <a:prstClr val="black"/>
                </a:solidFill>
                <a:latin typeface="Calibri "/>
                <a:cs typeface="Arial" panose="020B0604020202020204" pitchFamily="34" charset="0"/>
              </a:rPr>
              <a:t>available at </a:t>
            </a:r>
            <a:r>
              <a:rPr lang="en-US" dirty="0">
                <a:solidFill>
                  <a:prstClr val="black"/>
                </a:solidFill>
                <a:latin typeface="Calibri "/>
                <a:cs typeface="Arial" panose="020B0604020202020204" pitchFamily="34" charset="0"/>
                <a:hlinkClick r:id="rId4"/>
              </a:rPr>
              <a:t>CMS.gov/files/document/2021-medicare-fee-service-supplemental-improper-payment-data.pdf-0</a:t>
            </a:r>
            <a:r>
              <a:rPr lang="en-US" dirty="0">
                <a:solidFill>
                  <a:prstClr val="black"/>
                </a:solidFill>
                <a:latin typeface="Calibri "/>
                <a:cs typeface="Arial" panose="020B0604020202020204" pitchFamily="34" charset="0"/>
              </a:rPr>
              <a:t>.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Past reports are at </a:t>
            </a:r>
            <a:r>
              <a:rPr lang="en-US" dirty="0">
                <a:solidFill>
                  <a:prstClr val="black"/>
                </a:solidFill>
                <a:latin typeface="Calibri "/>
                <a:cs typeface="Arial" panose="020B0604020202020204" pitchFamily="34" charset="0"/>
                <a:hlinkClick r:id="rId5"/>
              </a:rPr>
              <a:t>HHS.gov/about/agencies/asfr/finance/financial-policy-library/agency-financial-reports/index.html</a:t>
            </a:r>
            <a:r>
              <a:rPr lang="en-US" dirty="0">
                <a:solidFill>
                  <a:prstClr val="black"/>
                </a:solidFill>
                <a:latin typeface="Calibri "/>
                <a:cs typeface="Arial" panose="020B0604020202020204" pitchFamily="34" charset="0"/>
              </a:rPr>
              <a:t>.</a:t>
            </a:r>
          </a:p>
          <a:p>
            <a:pPr marL="0" indent="0">
              <a:spcBef>
                <a:spcPts val="0"/>
              </a:spcBef>
              <a:spcAft>
                <a:spcPts val="600"/>
              </a:spcAft>
              <a:buNone/>
            </a:pPr>
            <a:r>
              <a:rPr lang="en-US" b="1" dirty="0">
                <a:latin typeface="Calibri "/>
                <a:cs typeface="Arial" panose="020B0604020202020204" pitchFamily="34" charset="0"/>
              </a:rPr>
              <a:t>Causes (as shown in chart):</a:t>
            </a:r>
          </a:p>
          <a:p>
            <a:pPr marL="118813" indent="-118813">
              <a:spcBef>
                <a:spcPts val="0"/>
              </a:spcBef>
              <a:spcAft>
                <a:spcPts val="600"/>
              </a:spcAft>
            </a:pPr>
            <a:r>
              <a:rPr lang="en-US" b="0" dirty="0">
                <a:latin typeface="Calibri "/>
                <a:cs typeface="Arial" panose="020B0604020202020204" pitchFamily="34" charset="0"/>
              </a:rPr>
              <a:t>64% ($16,052.42 Million) – Insufficient Documentation</a:t>
            </a:r>
          </a:p>
          <a:p>
            <a:pPr marL="118813" indent="-118813">
              <a:spcBef>
                <a:spcPts val="0"/>
              </a:spcBef>
              <a:spcAft>
                <a:spcPts val="600"/>
              </a:spcAft>
            </a:pPr>
            <a:r>
              <a:rPr lang="en-US" dirty="0">
                <a:latin typeface="Calibri "/>
                <a:cs typeface="Arial" panose="020B0604020202020204" pitchFamily="34" charset="0"/>
              </a:rPr>
              <a:t>13% ($3,393.96 Million) </a:t>
            </a:r>
            <a:r>
              <a:rPr lang="en-US" b="0" dirty="0">
                <a:latin typeface="Calibri "/>
                <a:cs typeface="Arial" panose="020B0604020202020204" pitchFamily="34" charset="0"/>
              </a:rPr>
              <a:t>– Medical Necessity</a:t>
            </a:r>
            <a:endParaRPr lang="en-US" dirty="0">
              <a:latin typeface="Calibri "/>
              <a:cs typeface="Arial" panose="020B0604020202020204" pitchFamily="34" charset="0"/>
            </a:endParaRPr>
          </a:p>
          <a:p>
            <a:pPr marL="118813" indent="-118813">
              <a:spcBef>
                <a:spcPts val="0"/>
              </a:spcBef>
              <a:spcAft>
                <a:spcPts val="600"/>
              </a:spcAft>
            </a:pPr>
            <a:r>
              <a:rPr lang="en-US" b="0" dirty="0">
                <a:latin typeface="Calibri "/>
                <a:cs typeface="Arial" panose="020B0604020202020204" pitchFamily="34" charset="0"/>
              </a:rPr>
              <a:t>11</a:t>
            </a:r>
            <a:r>
              <a:rPr lang="en-US" dirty="0">
                <a:latin typeface="Calibri "/>
                <a:cs typeface="Arial" panose="020B0604020202020204" pitchFamily="34" charset="0"/>
              </a:rPr>
              <a:t>% ($2,662.71 Million) </a:t>
            </a:r>
            <a:r>
              <a:rPr lang="en-US" b="0" dirty="0">
                <a:latin typeface="Calibri "/>
                <a:cs typeface="Arial" panose="020B0604020202020204" pitchFamily="34" charset="0"/>
              </a:rPr>
              <a:t>– Incorrect Coding</a:t>
            </a:r>
            <a:endParaRPr lang="en-US" dirty="0">
              <a:latin typeface="Calibri "/>
              <a:cs typeface="Arial" panose="020B0604020202020204" pitchFamily="34" charset="0"/>
            </a:endParaRPr>
          </a:p>
          <a:p>
            <a:pPr marL="118813" indent="-118813">
              <a:spcBef>
                <a:spcPts val="0"/>
              </a:spcBef>
              <a:spcAft>
                <a:spcPts val="600"/>
              </a:spcAft>
            </a:pPr>
            <a:r>
              <a:rPr lang="en-US" dirty="0">
                <a:latin typeface="Calibri "/>
                <a:cs typeface="Arial" panose="020B0604020202020204" pitchFamily="34" charset="0"/>
              </a:rPr>
              <a:t>7% ($1,715.37 Million) </a:t>
            </a:r>
            <a:r>
              <a:rPr lang="en-US" b="0" dirty="0">
                <a:latin typeface="Calibri "/>
                <a:cs typeface="Arial" panose="020B0604020202020204" pitchFamily="34" charset="0"/>
              </a:rPr>
              <a:t>– Other (claims are placed into this category if they don’t fit into any of the other categories, for example, duplicate payment error, non-covered or unallowable service)</a:t>
            </a:r>
          </a:p>
          <a:p>
            <a:pPr marL="118813" indent="-118813" defTabSz="966612">
              <a:spcBef>
                <a:spcPts val="0"/>
              </a:spcBef>
              <a:spcAft>
                <a:spcPts val="600"/>
              </a:spcAft>
              <a:defRPr/>
            </a:pPr>
            <a:r>
              <a:rPr lang="en-US" dirty="0">
                <a:latin typeface="Calibri "/>
                <a:cs typeface="Arial" panose="020B0604020202020204" pitchFamily="34" charset="0"/>
              </a:rPr>
              <a:t>5% ($1,209.73 Million) </a:t>
            </a:r>
            <a:r>
              <a:rPr lang="en-US" b="0" dirty="0">
                <a:latin typeface="Calibri "/>
                <a:cs typeface="Arial" panose="020B0604020202020204" pitchFamily="34" charset="0"/>
              </a:rPr>
              <a:t>– No Documentation</a:t>
            </a:r>
          </a:p>
          <a:p>
            <a:pPr marL="118813" indent="-118813"/>
            <a:endParaRPr lang="en-US" dirty="0">
              <a:latin typeface="Calibri "/>
              <a:cs typeface="Arial" panose="020B0604020202020204" pitchFamily="34" charset="0"/>
            </a:endParaRPr>
          </a:p>
        </p:txBody>
      </p:sp>
    </p:spTree>
    <p:extLst>
      <p:ext uri="{BB962C8B-B14F-4D97-AF65-F5344CB8AC3E}">
        <p14:creationId xmlns:p14="http://schemas.microsoft.com/office/powerpoint/2010/main" val="517297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43805"/>
            <a:ext cx="5852160" cy="5843697"/>
          </a:xfrm>
        </p:spPr>
        <p:txBody>
          <a:bodyPr/>
          <a:lstStyle/>
          <a:p>
            <a:pPr marL="0" indent="0" defTabSz="957300">
              <a:spcBef>
                <a:spcPts val="628"/>
              </a:spcBef>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This graph shows the rate reduction goal for each fiscal year (FY). Under the Accountable Government Initiative, Medicare and Medicaid are considered high-error programs. Medicare processes more than one billion fee-for-service (FFS) claims per year. The FY 2021 improper payment rate was 6.26%. </a:t>
            </a:r>
          </a:p>
          <a:p>
            <a:pPr defTabSz="957300">
              <a:spcBef>
                <a:spcPts val="0"/>
              </a:spcBef>
              <a:spcAft>
                <a:spcPts val="600"/>
              </a:spcAft>
              <a:defRPr/>
            </a:pPr>
            <a:r>
              <a:rPr lang="en-US" dirty="0">
                <a:solidFill>
                  <a:prstClr val="black"/>
                </a:solidFill>
                <a:latin typeface="Calibri "/>
                <a:cs typeface="Arial" panose="020B0604020202020204" pitchFamily="34" charset="0"/>
              </a:rPr>
              <a:t>The Medicare FFS improper payment rate decreased from 6.27% in FY 2020 to 6.26% in FY 2021, which is below the statutory threshold of 10%. Since 2014, CMS’ corrective actions led to an estimated $20.72 billion reduction of Medicare FFS improper payments. Inpatient Rehabilitation Facility claims had a $1.81 billion decrease in estimated improper payments from 2018 to 2021. Durable medical equipment (DME) claims saw $388 million reduction in estimated improper payments since 2020 due to a nationwide expansion of prior authorization of certain DME items as well as the Targeted Probe and Educate program.</a:t>
            </a:r>
            <a:r>
              <a:rPr lang="en-US" baseline="0"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Visit </a:t>
            </a:r>
            <a:r>
              <a:rPr lang="en-US" dirty="0">
                <a:solidFill>
                  <a:prstClr val="black"/>
                </a:solidFill>
                <a:latin typeface="Calibri "/>
                <a:cs typeface="Arial" panose="020B0604020202020204" pitchFamily="34" charset="0"/>
                <a:hlinkClick r:id="rId3"/>
              </a:rPr>
              <a:t>CMS.gov/newsroom/press-releases/biden-harris-administration-announces-medicare-fee-service-estimated-improper-payments-decline-over</a:t>
            </a:r>
            <a:r>
              <a:rPr lang="en-US" dirty="0">
                <a:solidFill>
                  <a:prstClr val="black"/>
                </a:solidFill>
                <a:latin typeface="Calibri "/>
                <a:cs typeface="Arial" panose="020B0604020202020204" pitchFamily="34" charset="0"/>
              </a:rPr>
              <a:t> for more information.</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The factors contributing to improper payments are complex and vary from year to year, but the primary causes of improper payments continue to be insufficient documentation and medical necessity errors.</a:t>
            </a:r>
          </a:p>
          <a:p>
            <a:pPr defTabSz="957300">
              <a:spcBef>
                <a:spcPts val="0"/>
              </a:spcBef>
              <a:spcAft>
                <a:spcPts val="600"/>
              </a:spcAft>
              <a:defRPr/>
            </a:pPr>
            <a:r>
              <a:rPr lang="en-US" dirty="0">
                <a:solidFill>
                  <a:prstClr val="black"/>
                </a:solidFill>
                <a:latin typeface="Calibri "/>
                <a:cs typeface="Arial" panose="020B0604020202020204" pitchFamily="34" charset="0"/>
              </a:rPr>
              <a:t>For error rate information, visit </a:t>
            </a:r>
            <a:r>
              <a:rPr lang="en-US" dirty="0">
                <a:solidFill>
                  <a:prstClr val="black"/>
                </a:solidFill>
                <a:latin typeface="Calibri "/>
                <a:cs typeface="Arial" panose="020B0604020202020204" pitchFamily="34" charset="0"/>
                <a:hlinkClick r:id="rId4"/>
              </a:rPr>
              <a:t>CMS.gov/Research-Statistics-Data-and-Systems/Monitoring-Programs/Improper-Payment-Measurement-Programs/CERT</a:t>
            </a:r>
            <a:r>
              <a:rPr lang="en-US"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hlinkClick r:id="rId5"/>
              </a:rPr>
              <a:t>Paymentaccuracy.gov</a:t>
            </a:r>
            <a:r>
              <a:rPr lang="en-US" dirty="0">
                <a:solidFill>
                  <a:prstClr val="black"/>
                </a:solidFill>
                <a:latin typeface="Calibri "/>
                <a:cs typeface="Arial" panose="020B0604020202020204" pitchFamily="34" charset="0"/>
              </a:rPr>
              <a:t> which also calculates and keeps scorecards for improper payments processed throughout the Federal Government.</a:t>
            </a:r>
          </a:p>
          <a:p>
            <a:pPr defTabSz="957300">
              <a:spcBef>
                <a:spcPts val="0"/>
              </a:spcBef>
              <a:spcAft>
                <a:spcPts val="600"/>
              </a:spcAft>
              <a:defRPr/>
            </a:pPr>
            <a:r>
              <a:rPr lang="en-US" dirty="0">
                <a:solidFill>
                  <a:prstClr val="black"/>
                </a:solidFill>
                <a:latin typeface="Calibri "/>
                <a:cs typeface="Arial" panose="020B0604020202020204" pitchFamily="34" charset="0"/>
              </a:rPr>
              <a:t>For the Department of Health &amp;</a:t>
            </a:r>
            <a:r>
              <a:rPr lang="en-US" baseline="0" dirty="0">
                <a:solidFill>
                  <a:prstClr val="black"/>
                </a:solidFill>
                <a:latin typeface="Calibri "/>
                <a:cs typeface="Arial" panose="020B0604020202020204" pitchFamily="34" charset="0"/>
              </a:rPr>
              <a:t> Human Services (</a:t>
            </a:r>
            <a:r>
              <a:rPr lang="en-US" dirty="0">
                <a:solidFill>
                  <a:prstClr val="black"/>
                </a:solidFill>
                <a:latin typeface="Calibri "/>
                <a:cs typeface="Arial" panose="020B0604020202020204" pitchFamily="34" charset="0"/>
              </a:rPr>
              <a:t>HHS) target rate tables, visit </a:t>
            </a:r>
            <a:r>
              <a:rPr lang="en-US" dirty="0">
                <a:solidFill>
                  <a:prstClr val="black"/>
                </a:solidFill>
                <a:latin typeface="Calibri "/>
                <a:cs typeface="Arial" panose="020B0604020202020204" pitchFamily="34" charset="0"/>
                <a:hlinkClick r:id="rId6"/>
              </a:rPr>
              <a:t>HHS.gov/about/budget/fy2021/performance/performance-plan-goal-5-objective-1/index.html</a:t>
            </a:r>
            <a:r>
              <a:rPr lang="en-US" dirty="0">
                <a:solidFill>
                  <a:prstClr val="black"/>
                </a:solidFill>
                <a:latin typeface="Calibri "/>
                <a:cs typeface="Arial" panose="020B0604020202020204" pitchFamily="34" charset="0"/>
              </a:rPr>
              <a:t>.</a:t>
            </a:r>
          </a:p>
        </p:txBody>
      </p:sp>
    </p:spTree>
    <p:extLst>
      <p:ext uri="{BB962C8B-B14F-4D97-AF65-F5344CB8AC3E}">
        <p14:creationId xmlns:p14="http://schemas.microsoft.com/office/powerpoint/2010/main" val="860688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9776" y="3582115"/>
            <a:ext cx="6617633" cy="5909705"/>
          </a:xfrm>
        </p:spPr>
        <p:txBody>
          <a:bodyPr/>
          <a:lstStyle/>
          <a:p>
            <a:pPr marL="0" indent="0" defTabSz="957300">
              <a:spcBef>
                <a:spcPts val="628"/>
              </a:spcBef>
              <a:buNone/>
              <a:defRPr/>
            </a:pPr>
            <a:r>
              <a:rPr lang="en-US" sz="1100" b="1" dirty="0">
                <a:solidFill>
                  <a:srgbClr val="000000"/>
                </a:solidFill>
                <a:latin typeface="Calibri "/>
                <a:cs typeface="Arial" panose="020B0604020202020204" pitchFamily="34" charset="0"/>
              </a:rPr>
              <a:t>Presenter Notes</a:t>
            </a:r>
            <a:r>
              <a:rPr lang="en-US" sz="1100" dirty="0">
                <a:solidFill>
                  <a:srgbClr val="444444"/>
                </a:solidFill>
                <a:latin typeface="Calibri "/>
                <a:cs typeface="Arial" panose="020B0604020202020204" pitchFamily="34" charset="0"/>
              </a:rPr>
              <a:t>​</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Medicaid is the primary health coverage for more than 75 million Americans. The FY 2021 improper payment rate was 21.69%. The FY 2020 rate was 21.36%. Medicaid and the Children’s Health Insurance Program (CHIP) 2021 estimated improper payments aren’t comparable to years prior to 2019, due to the reintegration of the Payment Error Rate Measurement (PERM) eligibility component.</a:t>
            </a:r>
          </a:p>
          <a:p>
            <a:pPr>
              <a:spcBef>
                <a:spcPts val="0"/>
              </a:spcBef>
              <a:spcAft>
                <a:spcPts val="600"/>
              </a:spcAft>
            </a:pPr>
            <a:r>
              <a:rPr lang="en-US" sz="1100" dirty="0">
                <a:latin typeface="Calibri "/>
                <a:cs typeface="Arial" panose="020B0604020202020204" pitchFamily="34" charset="0"/>
              </a:rPr>
              <a:t>Areas driving the recent Medicaid improper payment rates include: </a:t>
            </a:r>
          </a:p>
          <a:p>
            <a:pPr marL="424572" lvl="1" indent="-181240">
              <a:spcBef>
                <a:spcPts val="0"/>
              </a:spcBef>
              <a:spcAft>
                <a:spcPts val="600"/>
              </a:spcAft>
              <a:buFont typeface="Arial" panose="020B0604020202020204" pitchFamily="34" charset="0"/>
              <a:buChar char="•"/>
            </a:pPr>
            <a:r>
              <a:rPr lang="en-US" sz="1100" dirty="0">
                <a:solidFill>
                  <a:prstClr val="black"/>
                </a:solidFill>
                <a:latin typeface="Calibri "/>
                <a:cs typeface="Arial" panose="020B0604020202020204" pitchFamily="34" charset="0"/>
              </a:rPr>
              <a:t>The continued reintegration of the PERM eligibility component, which was revamped to incorporate the Affordable Care Act requirements in the PERM eligibility reviews. CMS will complete the review of the remaining 17 states and the District of Columbia under the new eligibility requirements over the next year and establish a baseline once all states are measured under the new requirements.</a:t>
            </a:r>
          </a:p>
          <a:p>
            <a:pPr marL="424572" lvl="1" indent="-181240">
              <a:spcBef>
                <a:spcPts val="0"/>
              </a:spcBef>
              <a:spcAft>
                <a:spcPts val="600"/>
              </a:spcAft>
              <a:buFont typeface="Arial" panose="020B0604020202020204" pitchFamily="34" charset="0"/>
              <a:buChar char="•"/>
            </a:pPr>
            <a:r>
              <a:rPr lang="en-US" sz="1100" dirty="0">
                <a:solidFill>
                  <a:prstClr val="black"/>
                </a:solidFill>
                <a:latin typeface="Calibri "/>
                <a:cs typeface="Arial" panose="020B0604020202020204" pitchFamily="34" charset="0"/>
              </a:rPr>
              <a:t>Based on the measurement of the first 2 cycles of states, the major drivers of the increased Medicaid and CHIP eligibility improper payments are a result of the following: </a:t>
            </a:r>
          </a:p>
          <a:p>
            <a:pPr marL="602455" lvl="2" indent="-115793">
              <a:spcBef>
                <a:spcPts val="0"/>
              </a:spcBef>
              <a:spcAft>
                <a:spcPts val="600"/>
              </a:spcAft>
            </a:pPr>
            <a:r>
              <a:rPr lang="en-US" sz="1100" dirty="0">
                <a:solidFill>
                  <a:prstClr val="black"/>
                </a:solidFill>
                <a:latin typeface="Calibri "/>
                <a:cs typeface="Arial" panose="020B0604020202020204" pitchFamily="34" charset="0"/>
              </a:rPr>
              <a:t>Eligibility errors are mostly because of insufficient documentation to verify eligibility determinations or non-compliance with eligibility redetermination requirements. Most insufficient documentation errors represent situations where:</a:t>
            </a:r>
          </a:p>
          <a:p>
            <a:pPr marL="726638" lvl="3" indent="-124183">
              <a:spcBef>
                <a:spcPts val="0"/>
              </a:spcBef>
              <a:spcAft>
                <a:spcPts val="600"/>
              </a:spcAft>
            </a:pPr>
            <a:r>
              <a:rPr lang="en-US" sz="1100" dirty="0">
                <a:solidFill>
                  <a:prstClr val="black"/>
                </a:solidFill>
                <a:latin typeface="Calibri "/>
                <a:cs typeface="Arial" panose="020B0604020202020204" pitchFamily="34" charset="0"/>
              </a:rPr>
              <a:t>The required verification of eligibility data, such as income, wasn’t done at all.</a:t>
            </a:r>
          </a:p>
          <a:p>
            <a:pPr marL="726638" lvl="3" indent="-124183">
              <a:spcBef>
                <a:spcPts val="0"/>
              </a:spcBef>
              <a:spcAft>
                <a:spcPts val="600"/>
              </a:spcAft>
            </a:pPr>
            <a:r>
              <a:rPr lang="en-US" sz="1100" dirty="0">
                <a:solidFill>
                  <a:prstClr val="black"/>
                </a:solidFill>
                <a:latin typeface="Calibri "/>
                <a:cs typeface="Arial" panose="020B0604020202020204" pitchFamily="34" charset="0"/>
              </a:rPr>
              <a:t>There’s indication the eligibility verification was initiated but there was no documentation to validate the verification process was completed, and non-compliance with eligibility redetermination requirements. </a:t>
            </a:r>
          </a:p>
          <a:p>
            <a:pPr marL="424572" lvl="1" indent="-181240">
              <a:spcBef>
                <a:spcPts val="0"/>
              </a:spcBef>
              <a:spcAft>
                <a:spcPts val="600"/>
              </a:spcAft>
              <a:buFont typeface="Arial" panose="020B0604020202020204" pitchFamily="34" charset="0"/>
              <a:buChar char="•"/>
            </a:pPr>
            <a:r>
              <a:rPr lang="en-US" sz="1100" dirty="0">
                <a:solidFill>
                  <a:prstClr val="black"/>
                </a:solidFill>
                <a:latin typeface="Calibri "/>
                <a:cs typeface="Arial" panose="020B0604020202020204" pitchFamily="34" charset="0"/>
              </a:rPr>
              <a:t>The CHIP improper payment rate was also driven by claims where the beneficiary was incorrectly determined to be eligible for CHIP, but after review was determined eligible for Medicaid, mostly related to beneficiary income calculations, household composition, and third-party liability coverage.</a:t>
            </a:r>
          </a:p>
          <a:p>
            <a:pPr marL="424572" lvl="1" indent="-181240">
              <a:spcBef>
                <a:spcPts val="0"/>
              </a:spcBef>
              <a:spcAft>
                <a:spcPts val="600"/>
              </a:spcAft>
              <a:buFont typeface="Arial" panose="020B0604020202020204" pitchFamily="34" charset="0"/>
              <a:buChar char="•"/>
            </a:pPr>
            <a:r>
              <a:rPr lang="en-US" sz="1100" dirty="0">
                <a:solidFill>
                  <a:prstClr val="black"/>
                </a:solidFill>
                <a:latin typeface="Calibri "/>
                <a:cs typeface="Arial" panose="020B0604020202020204" pitchFamily="34" charset="0"/>
              </a:rPr>
              <a:t>Non-compliance with requirements for provider revalidation of enrollment and rescreening.</a:t>
            </a:r>
          </a:p>
          <a:p>
            <a:pPr marL="424572" lvl="1" indent="-181240">
              <a:spcBef>
                <a:spcPts val="0"/>
              </a:spcBef>
              <a:spcAft>
                <a:spcPts val="600"/>
              </a:spcAft>
              <a:buFont typeface="Arial" panose="020B0604020202020204" pitchFamily="34" charset="0"/>
              <a:buChar char="•"/>
            </a:pPr>
            <a:r>
              <a:rPr lang="en-US" sz="1100" dirty="0">
                <a:solidFill>
                  <a:prstClr val="black"/>
                </a:solidFill>
                <a:latin typeface="Calibri "/>
                <a:cs typeface="Arial" panose="020B0604020202020204" pitchFamily="34" charset="0"/>
              </a:rPr>
              <a:t>Continued non-compliance with provider enrollment, screening, and National Provider Identifier requirements.</a:t>
            </a:r>
          </a:p>
          <a:p>
            <a:pPr marL="118002" indent="-118002" defTabSz="957300">
              <a:spcBef>
                <a:spcPts val="0"/>
              </a:spcBef>
              <a:spcAft>
                <a:spcPts val="600"/>
              </a:spcAft>
              <a:defRPr/>
            </a:pPr>
            <a:r>
              <a:rPr lang="en-US" sz="1100" dirty="0">
                <a:solidFill>
                  <a:prstClr val="black"/>
                </a:solidFill>
                <a:latin typeface="Calibri "/>
                <a:cs typeface="Arial" panose="020B0604020202020204" pitchFamily="34" charset="0"/>
              </a:rPr>
              <a:t>For more information, visit </a:t>
            </a:r>
            <a:r>
              <a:rPr lang="en-US" sz="1100" dirty="0">
                <a:solidFill>
                  <a:prstClr val="black"/>
                </a:solidFill>
                <a:latin typeface="Calibri "/>
                <a:cs typeface="Arial" panose="020B0604020202020204" pitchFamily="34" charset="0"/>
                <a:hlinkClick r:id="rId3"/>
              </a:rPr>
              <a:t>CMS.gov/Research-Statistics-Data-and-Systems/Monitoring-Programs/Improper-Payment-Measurement-Programs/PERM</a:t>
            </a:r>
            <a:endParaRPr lang="en-US" sz="1100" dirty="0">
              <a:solidFill>
                <a:prstClr val="black"/>
              </a:solidFill>
              <a:latin typeface="Calibri "/>
              <a:cs typeface="Arial" panose="020B0604020202020204" pitchFamily="34" charset="0"/>
            </a:endParaRPr>
          </a:p>
          <a:p>
            <a:pPr marL="0" indent="0" defTabSz="957300">
              <a:spcBef>
                <a:spcPts val="0"/>
              </a:spcBef>
              <a:spcAft>
                <a:spcPts val="600"/>
              </a:spcAft>
              <a:buNone/>
              <a:defRPr/>
            </a:pPr>
            <a:r>
              <a:rPr lang="en-US" sz="1100" b="1" dirty="0">
                <a:solidFill>
                  <a:prstClr val="black"/>
                </a:solidFill>
                <a:latin typeface="Calibri "/>
                <a:cs typeface="Arial" panose="020B0604020202020204" pitchFamily="34" charset="0"/>
              </a:rPr>
              <a:t>NOTE: </a:t>
            </a:r>
            <a:r>
              <a:rPr lang="en-US" sz="1100" dirty="0">
                <a:latin typeface="Calibri "/>
                <a:cs typeface="Arial" panose="020B0604020202020204" pitchFamily="34" charset="0"/>
              </a:rPr>
              <a:t>These measures are being suspended until 3 years of new eligibility data are gathered and can be inserted into a new baseline in FY 2021.</a:t>
            </a:r>
            <a:endParaRPr lang="en-US" sz="1100" dirty="0">
              <a:solidFill>
                <a:prstClr val="black"/>
              </a:solidFill>
              <a:latin typeface="Calibri "/>
              <a:cs typeface="Arial" panose="020B0604020202020204" pitchFamily="34" charset="0"/>
            </a:endParaRPr>
          </a:p>
          <a:p>
            <a:pPr marL="0" indent="0" defTabSz="957300">
              <a:spcBef>
                <a:spcPts val="628"/>
              </a:spcBef>
              <a:buNone/>
              <a:defRPr/>
            </a:pPr>
            <a:endParaRPr lang="en-US" sz="1100" b="1"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142894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Check Your Knowledge—Question 1</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____ occurs when someone intentionally deceives or makes misrepresentations to get money or property from any health care benefit program.</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latin typeface="Calibri "/>
                <a:cs typeface="Arial" panose="020B0604020202020204" pitchFamily="34" charset="0"/>
              </a:rPr>
              <a:t>Abuse</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latin typeface="Calibri "/>
                <a:cs typeface="Arial" panose="020B0604020202020204" pitchFamily="34" charset="0"/>
              </a:rPr>
              <a:t>Improper payment</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latin typeface="Calibri "/>
                <a:cs typeface="Arial" panose="020B0604020202020204" pitchFamily="34" charset="0"/>
              </a:rPr>
              <a:t>Fraud</a:t>
            </a:r>
          </a:p>
          <a:p>
            <a:pPr marL="177814" indent="-177814" defTabSz="957300">
              <a:spcBef>
                <a:spcPts val="0"/>
              </a:spcBef>
              <a:spcAft>
                <a:spcPts val="600"/>
              </a:spcAft>
              <a:buFont typeface="Wingdings" panose="05000000000000000000" pitchFamily="2" charset="2"/>
              <a:buAutoNum type="alphaLcPeriod"/>
              <a:defRPr/>
            </a:pPr>
            <a:r>
              <a:rPr lang="en-US" dirty="0">
                <a:solidFill>
                  <a:prstClr val="black"/>
                </a:solidFill>
                <a:latin typeface="Calibri "/>
                <a:cs typeface="Arial" panose="020B0604020202020204" pitchFamily="34" charset="0"/>
              </a:rPr>
              <a:t>None of the above</a:t>
            </a:r>
            <a:endParaRPr lang="en-US" dirty="0">
              <a:solidFill>
                <a:prstClr val="black"/>
              </a:solidFill>
              <a:latin typeface="Calibri "/>
              <a:ea typeface="ＭＳ Ｐゴシック" charset="0"/>
              <a:cs typeface="Arial" panose="020B0604020202020204" pitchFamily="34" charset="0"/>
            </a:endParaRPr>
          </a:p>
          <a:p>
            <a:pPr marL="0" indent="0" defTabSz="957300">
              <a:spcBef>
                <a:spcPts val="0"/>
              </a:spcBef>
              <a:spcAft>
                <a:spcPts val="600"/>
              </a:spcAft>
              <a:buNone/>
              <a:defRPr/>
            </a:pPr>
            <a:r>
              <a:rPr lang="en-US" b="1" dirty="0">
                <a:solidFill>
                  <a:prstClr val="black"/>
                </a:solidFill>
                <a:latin typeface="Calibri "/>
                <a:ea typeface="ＭＳ Ｐゴシック" pitchFamily="7" charset="-128"/>
                <a:cs typeface="Arial" panose="020B0604020202020204" pitchFamily="34" charset="0"/>
              </a:rPr>
              <a:t>ANSWER: c. Fraud</a:t>
            </a:r>
            <a:endParaRPr lang="en-US" b="1" dirty="0">
              <a:solidFill>
                <a:prstClr val="black"/>
              </a:solidFill>
              <a:latin typeface="Calibri "/>
              <a:cs typeface="Arial" panose="020B0604020202020204" pitchFamily="34" charset="0"/>
            </a:endParaRPr>
          </a:p>
          <a:p>
            <a:pPr marL="0" lvl="1" defTabSz="717975">
              <a:spcBef>
                <a:spcPts val="0"/>
              </a:spcBef>
              <a:spcAft>
                <a:spcPts val="600"/>
              </a:spcAft>
              <a:defRPr/>
            </a:pPr>
            <a:r>
              <a:rPr lang="en-US" dirty="0">
                <a:solidFill>
                  <a:prstClr val="black"/>
                </a:solidFill>
                <a:latin typeface="Calibri "/>
                <a:ea typeface="ＭＳ Ｐゴシック" pitchFamily="7" charset="-128"/>
                <a:cs typeface="Arial" panose="020B0604020202020204" pitchFamily="34" charset="0"/>
              </a:rPr>
              <a:t>Fraud occurs when someone intentionally deceives or makes misrepresentations to get money or property of any health care benefit program. </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561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Check Your Knowledge—Question 2</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Billing errors always show a health care provider’s or supplier’s intent to commit fraud.</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a. True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b. False</a:t>
            </a:r>
          </a:p>
          <a:p>
            <a:pPr marL="0" indent="0" defTabSz="957300">
              <a:spcBef>
                <a:spcPts val="0"/>
              </a:spcBef>
              <a:spcAft>
                <a:spcPts val="600"/>
              </a:spcAft>
              <a:buNone/>
              <a:defRPr/>
            </a:pPr>
            <a:r>
              <a:rPr lang="en-US" b="1" dirty="0">
                <a:solidFill>
                  <a:prstClr val="black"/>
                </a:solidFill>
                <a:latin typeface="Calibri "/>
                <a:cs typeface="Arial" panose="020B0604020202020204" pitchFamily="34" charset="0"/>
              </a:rPr>
              <a:t>ANSWER: b. False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Contrary to common belief, not all improper payments are fraud (that is, an intentional misuse of funds). In fact, most improper payments are due to unintentional errors. For example, an error may occur because a program doesn’t have documentation to support someone’s eligibility for a benefit, or an eligible person gets a payment that’s too high—or too low—because of a data entry mistake or inefficiencies.</a:t>
            </a:r>
            <a:endParaRPr lang="en-US" dirty="0">
              <a:latin typeface="Calibri "/>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045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Lesson 2 discusses the following organizations and strategies to detect and prevent fraud and abuse:</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The Centers for Medicare &amp; Medicaid Services (CMS)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CMS’ Center for Program Integrity (CPI)</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CMS Program Integrity Contractors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CMS administrative actions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Law enforcement actions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The Health Care Fraud Prevention Partnership (HFPP)</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Health Care Fraud Prevention &amp; Enforcement Action Team (HEAT)</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Education efforts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517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Bef>
                <a:spcPts val="0"/>
              </a:spcBef>
              <a:spcAft>
                <a:spcPts val="600"/>
              </a:spcAft>
              <a:buNone/>
            </a:pPr>
            <a:r>
              <a:rPr lang="en-US" b="1" dirty="0">
                <a:latin typeface="Calibri "/>
                <a:cs typeface="Arial" panose="020B0604020202020204" pitchFamily="34" charset="0"/>
              </a:rPr>
              <a:t>Presenter Notes</a:t>
            </a:r>
          </a:p>
          <a:p>
            <a:pPr marL="118813" indent="-118813">
              <a:spcBef>
                <a:spcPts val="0"/>
              </a:spcBef>
              <a:spcAft>
                <a:spcPts val="600"/>
              </a:spcAft>
              <a:buNone/>
            </a:pPr>
            <a:r>
              <a:rPr lang="en-US" dirty="0">
                <a:latin typeface="Calibri "/>
                <a:cs typeface="Arial" panose="020B0604020202020204" pitchFamily="34" charset="0"/>
              </a:rPr>
              <a:t>At the end of this lesson, you’ll be able to:</a:t>
            </a:r>
          </a:p>
          <a:p>
            <a:pPr marL="181240" indent="-181240">
              <a:spcBef>
                <a:spcPts val="0"/>
              </a:spcBef>
              <a:spcAft>
                <a:spcPts val="600"/>
              </a:spcAft>
            </a:pPr>
            <a:r>
              <a:rPr lang="en-US" dirty="0">
                <a:latin typeface="Calibri "/>
                <a:cs typeface="Arial" panose="020B0604020202020204" pitchFamily="34" charset="0"/>
              </a:rPr>
              <a:t>Recognize fraud schemes </a:t>
            </a:r>
          </a:p>
          <a:p>
            <a:pPr marL="181240" indent="-181240">
              <a:spcBef>
                <a:spcPts val="0"/>
              </a:spcBef>
              <a:spcAft>
                <a:spcPts val="600"/>
              </a:spcAft>
            </a:pPr>
            <a:r>
              <a:rPr lang="en-US" dirty="0">
                <a:latin typeface="Calibri "/>
                <a:cs typeface="Arial" panose="020B0604020202020204" pitchFamily="34" charset="0"/>
              </a:rPr>
              <a:t>Explain how to protect yourself from fraud </a:t>
            </a:r>
          </a:p>
          <a:p>
            <a:pPr marL="181240" indent="-181240">
              <a:spcBef>
                <a:spcPts val="0"/>
              </a:spcBef>
              <a:spcAft>
                <a:spcPts val="600"/>
              </a:spcAft>
            </a:pPr>
            <a:r>
              <a:rPr lang="en-US" dirty="0">
                <a:latin typeface="Calibri "/>
                <a:cs typeface="Arial" panose="020B0604020202020204" pitchFamily="34" charset="0"/>
              </a:rPr>
              <a:t>Describe what to do if you have quality of care concerns </a:t>
            </a:r>
          </a:p>
          <a:p>
            <a:pPr marL="181240" indent="-181240">
              <a:spcBef>
                <a:spcPts val="0"/>
              </a:spcBef>
              <a:spcAft>
                <a:spcPts val="600"/>
              </a:spcAft>
            </a:pPr>
            <a:r>
              <a:rPr lang="en-US" dirty="0">
                <a:latin typeface="Calibri "/>
                <a:cs typeface="Arial" panose="020B0604020202020204" pitchFamily="34" charset="0"/>
              </a:rPr>
              <a:t>Describe organizations and strategies to detect and prevent fraud </a:t>
            </a:r>
          </a:p>
        </p:txBody>
      </p:sp>
    </p:spTree>
    <p:extLst>
      <p:ext uri="{BB962C8B-B14F-4D97-AF65-F5344CB8AC3E}">
        <p14:creationId xmlns:p14="http://schemas.microsoft.com/office/powerpoint/2010/main" val="2230371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628"/>
              </a:spcBef>
              <a:spcAft>
                <a:spcPts val="600"/>
              </a:spcAft>
              <a:buNone/>
              <a:defRPr/>
            </a:pPr>
            <a:r>
              <a:rPr lang="en-US" b="1" dirty="0">
                <a:solidFill>
                  <a:srgbClr val="000000"/>
                </a:solidFill>
                <a:latin typeface="Calibri "/>
                <a:cs typeface="Arial" panose="020B0604020202020204" pitchFamily="34" charset="0"/>
              </a:rPr>
              <a:t>This slide has animation. </a:t>
            </a:r>
          </a:p>
          <a:p>
            <a:pPr marL="0" indent="0" defTabSz="957300">
              <a:spcBef>
                <a:spcPts val="628"/>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66612">
              <a:spcBef>
                <a:spcPts val="0"/>
              </a:spcBef>
              <a:spcAft>
                <a:spcPts val="600"/>
              </a:spcAft>
              <a:buNone/>
              <a:defRPr/>
            </a:pPr>
            <a:r>
              <a:rPr lang="en-US" dirty="0">
                <a:latin typeface="Calibri "/>
                <a:cs typeface="Arial" panose="020B0604020202020204" pitchFamily="34" charset="0"/>
              </a:rPr>
              <a:t>The U.S. Department of Health &amp; Human Services (HHS) Office of the Inspector General (OIG) is alerting the public about fraud schemes involving the novel coronavirus 2019 (COVID-19). </a:t>
            </a:r>
          </a:p>
          <a:p>
            <a:pPr marL="0" indent="0" defTabSz="966612">
              <a:spcBef>
                <a:spcPts val="0"/>
              </a:spcBef>
              <a:spcAft>
                <a:spcPts val="600"/>
              </a:spcAft>
              <a:buNone/>
              <a:defRPr/>
            </a:pPr>
            <a:r>
              <a:rPr lang="en-US" dirty="0">
                <a:latin typeface="Calibri "/>
                <a:cs typeface="Arial" panose="020B0604020202020204" pitchFamily="34" charset="0"/>
              </a:rPr>
              <a:t>Scammers </a:t>
            </a:r>
            <a:r>
              <a:rPr lang="en-US" baseline="0" dirty="0">
                <a:latin typeface="Calibri "/>
                <a:cs typeface="Arial" panose="020B0604020202020204" pitchFamily="34" charset="0"/>
              </a:rPr>
              <a:t>may use the COVID-19 public health emergency to take advantage of people while they’re distracted. Medicare covers the vaccine at no cost to you, so if anyone asks you for your Medicare Number to get the vaccine, booster, or to get a free COVID-19 test, it’s probably a scam. </a:t>
            </a:r>
          </a:p>
          <a:p>
            <a:pPr marL="0" indent="0" defTabSz="966612">
              <a:spcBef>
                <a:spcPts val="0"/>
              </a:spcBef>
              <a:spcAft>
                <a:spcPts val="600"/>
              </a:spcAft>
              <a:buNone/>
              <a:defRPr/>
            </a:pPr>
            <a:r>
              <a:rPr lang="en-US" baseline="0" dirty="0">
                <a:latin typeface="Calibri "/>
                <a:cs typeface="Arial" panose="020B0604020202020204" pitchFamily="34" charset="0"/>
              </a:rPr>
              <a:t>People with Medicare are at higher risk. If they’re unaware of these schemes, they may give away their medical and financial data. </a:t>
            </a:r>
            <a:r>
              <a:rPr lang="en-US" dirty="0">
                <a:latin typeface="Calibri "/>
                <a:cs typeface="Arial" panose="020B0604020202020204" pitchFamily="34" charset="0"/>
              </a:rPr>
              <a:t>The personal information collected can be used to fraudulently bill federal health care programs and commit medical identity theft. </a:t>
            </a:r>
          </a:p>
          <a:p>
            <a:pPr marL="0" indent="0">
              <a:spcBef>
                <a:spcPts val="0"/>
              </a:spcBef>
              <a:spcAft>
                <a:spcPts val="600"/>
              </a:spcAft>
              <a:buNone/>
            </a:pPr>
            <a:r>
              <a:rPr lang="en-US" dirty="0">
                <a:latin typeface="Calibri "/>
                <a:cs typeface="Arial" panose="020B0604020202020204" pitchFamily="34" charset="0"/>
              </a:rPr>
              <a:t>COVID-19 fraud is rapidly evolving. Check the HHS OIG page for the full alert and the most current information at </a:t>
            </a:r>
            <a:r>
              <a:rPr lang="en-US" dirty="0">
                <a:latin typeface="Calibri "/>
                <a:cs typeface="Arial" panose="020B0604020202020204" pitchFamily="34" charset="0"/>
                <a:hlinkClick r:id="rId3"/>
              </a:rPr>
              <a:t>OIG.hhs.gov/coronavirus/fraud-alert-covid19.asp</a:t>
            </a:r>
            <a:r>
              <a:rPr lang="en-US" dirty="0">
                <a:latin typeface="Calibri "/>
                <a:cs typeface="Arial" panose="020B0604020202020204" pitchFamily="34" charset="0"/>
              </a:rPr>
              <a:t>.</a:t>
            </a:r>
          </a:p>
          <a:p>
            <a:pPr marL="0" indent="0">
              <a:spcBef>
                <a:spcPts val="628"/>
              </a:spcBef>
              <a:buNone/>
            </a:pPr>
            <a:endParaRPr lang="en-US" dirty="0">
              <a:latin typeface="Arial" panose="020B0604020202020204" pitchFamily="34" charset="0"/>
              <a:cs typeface="Arial" panose="020B0604020202020204" pitchFamily="34" charset="0"/>
            </a:endParaRPr>
          </a:p>
          <a:p>
            <a:pPr marL="0" indent="0">
              <a:spcBef>
                <a:spcPts val="628"/>
              </a:spcBef>
              <a:buNone/>
            </a:pPr>
            <a:endParaRPr lang="en-US" dirty="0">
              <a:latin typeface="Arial" panose="020B0604020202020204" pitchFamily="34" charset="0"/>
              <a:cs typeface="Arial" panose="020B0604020202020204" pitchFamily="34" charset="0"/>
            </a:endParaRPr>
          </a:p>
          <a:p>
            <a:pPr marL="0" indent="0">
              <a:spcBef>
                <a:spcPts val="628"/>
              </a:spcBef>
              <a:buNone/>
            </a:pPr>
            <a:endParaRPr 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65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4978">
              <a:spcBef>
                <a:spcPts val="646"/>
              </a:spcBef>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84978">
              <a:spcBef>
                <a:spcPts val="646"/>
              </a:spcBef>
              <a:buNone/>
              <a:defRPr/>
            </a:pPr>
            <a:r>
              <a:rPr lang="en-US" dirty="0">
                <a:solidFill>
                  <a:prstClr val="black"/>
                </a:solidFill>
                <a:latin typeface="Calibri "/>
                <a:cs typeface="Arial" panose="020B0604020202020204" pitchFamily="34" charset="0"/>
              </a:rPr>
              <a:t>The lessons in this module, “Medicare and Medicaid</a:t>
            </a:r>
            <a:r>
              <a:rPr lang="en-US" baseline="0" dirty="0">
                <a:solidFill>
                  <a:prstClr val="black"/>
                </a:solidFill>
                <a:latin typeface="Calibri "/>
                <a:cs typeface="Arial" panose="020B0604020202020204" pitchFamily="34" charset="0"/>
              </a:rPr>
              <a:t> Fraud, Waste, &amp; Abuse Prevention</a:t>
            </a:r>
            <a:r>
              <a:rPr lang="en-US" dirty="0">
                <a:solidFill>
                  <a:prstClr val="black"/>
                </a:solidFill>
                <a:latin typeface="Calibri "/>
                <a:cs typeface="Arial" panose="020B0604020202020204" pitchFamily="34" charset="0"/>
              </a:rPr>
              <a:t>,” explain common fraud schemes and</a:t>
            </a:r>
            <a:r>
              <a:rPr lang="en-US" baseline="0" dirty="0">
                <a:solidFill>
                  <a:prstClr val="black"/>
                </a:solidFill>
                <a:latin typeface="Calibri "/>
                <a:cs typeface="Arial" panose="020B0604020202020204" pitchFamily="34" charset="0"/>
              </a:rPr>
              <a:t> how CMS and partner organizations combat fraud, waste, and abuse in health care programs</a:t>
            </a:r>
            <a:r>
              <a:rPr lang="en-US" dirty="0">
                <a:solidFill>
                  <a:prstClr val="black"/>
                </a:solidFill>
                <a:latin typeface="Calibri "/>
                <a:cs typeface="Arial" panose="020B0604020202020204" pitchFamily="34" charset="0"/>
              </a:rPr>
              <a:t>. </a:t>
            </a:r>
          </a:p>
          <a:p>
            <a:pPr marL="0" indent="0" defTabSz="984978">
              <a:spcBef>
                <a:spcPts val="646"/>
              </a:spcBef>
              <a:buNone/>
              <a:defRPr/>
            </a:pPr>
            <a:r>
              <a:rPr lang="en-US" dirty="0">
                <a:solidFill>
                  <a:prstClr val="black"/>
                </a:solidFill>
                <a:latin typeface="Calibri "/>
                <a:cs typeface="Arial" panose="020B0604020202020204" pitchFamily="34" charset="0"/>
              </a:rPr>
              <a:t>These materials are for information givers/trainers who are familiar with the Medicare Program, and who use the information for their presentations. </a:t>
            </a:r>
          </a:p>
          <a:p>
            <a:pPr marL="0" indent="0" defTabSz="984978">
              <a:spcBef>
                <a:spcPts val="646"/>
              </a:spcBef>
              <a:buNone/>
              <a:defRPr/>
            </a:pPr>
            <a:r>
              <a:rPr lang="en-US" dirty="0">
                <a:solidFill>
                  <a:prstClr val="black"/>
                </a:solidFill>
                <a:latin typeface="Calibri "/>
                <a:cs typeface="Arial" panose="020B0604020202020204" pitchFamily="34" charset="0"/>
              </a:rPr>
              <a:t>This module consists of 67 slides and speaker’s notes and includes check your knowledge questions. It takes about 1</a:t>
            </a:r>
            <a:r>
              <a:rPr lang="en-US" baseline="0" dirty="0">
                <a:solidFill>
                  <a:prstClr val="black"/>
                </a:solidFill>
                <a:latin typeface="Calibri "/>
                <a:cs typeface="Arial" panose="020B0604020202020204" pitchFamily="34" charset="0"/>
              </a:rPr>
              <a:t> hour</a:t>
            </a:r>
            <a:r>
              <a:rPr lang="en-US" dirty="0">
                <a:solidFill>
                  <a:prstClr val="black"/>
                </a:solidFill>
                <a:latin typeface="Calibri "/>
                <a:cs typeface="Arial" panose="020B0604020202020204" pitchFamily="34" charset="0"/>
              </a:rPr>
              <a:t> to present. Allow approximately 15-30 more minutes for discussion, questions, and answers. You should consider adding more time for additional activities you want to include.</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70391" y="3582113"/>
            <a:ext cx="6704057" cy="5862675"/>
          </a:xfrm>
        </p:spPr>
        <p:txBody>
          <a:bodyPr/>
          <a:lstStyle/>
          <a:p>
            <a:pPr marL="0" indent="0" defTabSz="957300">
              <a:spcBef>
                <a:spcPts val="628"/>
              </a:spcBef>
              <a:buNone/>
              <a:defRPr/>
            </a:pPr>
            <a:r>
              <a:rPr lang="en-US" sz="1100" b="1" dirty="0">
                <a:solidFill>
                  <a:srgbClr val="000000"/>
                </a:solidFill>
                <a:latin typeface="Calibri "/>
                <a:cs typeface="Arial" panose="020B0604020202020204" pitchFamily="34" charset="0"/>
              </a:rPr>
              <a:t>This slide has animation.</a:t>
            </a:r>
          </a:p>
          <a:p>
            <a:pPr marL="0" indent="0" defTabSz="957300">
              <a:spcBef>
                <a:spcPts val="628"/>
              </a:spcBef>
              <a:buNone/>
              <a:defRPr/>
            </a:pPr>
            <a:r>
              <a:rPr lang="en-US" sz="1100" b="1" dirty="0">
                <a:solidFill>
                  <a:srgbClr val="000000"/>
                </a:solidFill>
                <a:latin typeface="Calibri "/>
                <a:cs typeface="Arial" panose="020B0604020202020204" pitchFamily="34" charset="0"/>
              </a:rPr>
              <a:t>Presenter Notes</a:t>
            </a:r>
            <a:r>
              <a:rPr lang="en-US" sz="1100" dirty="0">
                <a:solidFill>
                  <a:srgbClr val="444444"/>
                </a:solidFill>
                <a:latin typeface="Calibri "/>
                <a:cs typeface="Arial" panose="020B0604020202020204" pitchFamily="34" charset="0"/>
              </a:rPr>
              <a:t>​</a:t>
            </a:r>
          </a:p>
          <a:p>
            <a:pPr marL="0" indent="0" defTabSz="957300">
              <a:spcBef>
                <a:spcPts val="628"/>
              </a:spcBef>
              <a:buNone/>
              <a:defRPr/>
            </a:pPr>
            <a:r>
              <a:rPr lang="en-US" sz="1100" dirty="0">
                <a:solidFill>
                  <a:prstClr val="black"/>
                </a:solidFill>
                <a:latin typeface="Calibri "/>
                <a:cs typeface="Arial" panose="020B0604020202020204" pitchFamily="34" charset="0"/>
              </a:rPr>
              <a:t>There are consequences if you share your health care card or number with anyone other than your health care providers or a trusted caregiver. </a:t>
            </a:r>
          </a:p>
          <a:p>
            <a:pPr marL="118002" indent="-118002" defTabSz="957300">
              <a:spcBef>
                <a:spcPts val="628"/>
              </a:spcBef>
              <a:defRPr/>
            </a:pPr>
            <a:r>
              <a:rPr lang="en-US" sz="1100" dirty="0">
                <a:solidFill>
                  <a:prstClr val="black"/>
                </a:solidFill>
                <a:latin typeface="Calibri "/>
                <a:cs typeface="Arial" panose="020B0604020202020204" pitchFamily="34" charset="0"/>
              </a:rPr>
              <a:t>Your medical records could be wrong—the next time you go to the doctor, you’ll have to explain what happened so you don’t get the wrong kind of care.</a:t>
            </a:r>
          </a:p>
          <a:p>
            <a:pPr marL="118002" indent="-118002" defTabSz="957300">
              <a:spcBef>
                <a:spcPts val="628"/>
              </a:spcBef>
              <a:defRPr/>
            </a:pPr>
            <a:r>
              <a:rPr lang="en-US" sz="1100" dirty="0">
                <a:solidFill>
                  <a:prstClr val="black"/>
                </a:solidFill>
                <a:latin typeface="Calibri "/>
                <a:cs typeface="Arial" panose="020B0604020202020204" pitchFamily="34" charset="0"/>
              </a:rPr>
              <a:t>If you intentionally participated, you could be charged with health care fraud and spend time in jail if found guilty.</a:t>
            </a:r>
          </a:p>
          <a:p>
            <a:pPr marL="118002" indent="-118002" defTabSz="957300">
              <a:spcBef>
                <a:spcPts val="628"/>
              </a:spcBef>
              <a:defRPr/>
            </a:pPr>
            <a:r>
              <a:rPr lang="en-US" sz="1100" dirty="0">
                <a:solidFill>
                  <a:prstClr val="black"/>
                </a:solidFill>
                <a:latin typeface="Calibri "/>
                <a:cs typeface="Arial" panose="020B0604020202020204" pitchFamily="34" charset="0"/>
              </a:rPr>
              <a:t>You might lose your benefits.</a:t>
            </a:r>
          </a:p>
          <a:p>
            <a:pPr marL="118002" indent="-118002" defTabSz="957300">
              <a:spcBef>
                <a:spcPts val="628"/>
              </a:spcBef>
              <a:defRPr/>
            </a:pPr>
            <a:r>
              <a:rPr lang="en-US" sz="1100" dirty="0">
                <a:solidFill>
                  <a:prstClr val="black"/>
                </a:solidFill>
                <a:latin typeface="Calibri "/>
                <a:cs typeface="Arial" panose="020B0604020202020204" pitchFamily="34" charset="0"/>
              </a:rPr>
              <a:t>If you have Medicaid, you can be limited to certain doctors, drug stores, or hospitals. This is called a lock-in program.</a:t>
            </a:r>
          </a:p>
          <a:p>
            <a:pPr marL="0" indent="0" defTabSz="957300">
              <a:spcBef>
                <a:spcPts val="628"/>
              </a:spcBef>
              <a:buNone/>
              <a:defRPr/>
            </a:pPr>
            <a:r>
              <a:rPr lang="en-US" sz="1100" dirty="0">
                <a:solidFill>
                  <a:prstClr val="black"/>
                </a:solidFill>
                <a:latin typeface="Calibri "/>
                <a:cs typeface="Arial" panose="020B0604020202020204" pitchFamily="34" charset="0"/>
              </a:rPr>
              <a:t>Lock-in may be used for people with Medicaid who are:</a:t>
            </a:r>
          </a:p>
          <a:p>
            <a:pPr marL="118002" indent="-118002" defTabSz="957300">
              <a:spcBef>
                <a:spcPts val="628"/>
              </a:spcBef>
              <a:defRPr/>
            </a:pPr>
            <a:r>
              <a:rPr lang="en-US" sz="1100" dirty="0">
                <a:solidFill>
                  <a:prstClr val="black"/>
                </a:solidFill>
                <a:latin typeface="Calibri "/>
                <a:cs typeface="Arial" panose="020B0604020202020204" pitchFamily="34" charset="0"/>
              </a:rPr>
              <a:t>Visiting hospital emergency department for non-emergency health concerns</a:t>
            </a:r>
          </a:p>
          <a:p>
            <a:pPr marL="118002" indent="-118002" defTabSz="957300">
              <a:spcBef>
                <a:spcPts val="628"/>
              </a:spcBef>
              <a:defRPr/>
            </a:pPr>
            <a:r>
              <a:rPr lang="en-US" sz="1100" dirty="0">
                <a:solidFill>
                  <a:prstClr val="black"/>
                </a:solidFill>
                <a:latin typeface="Calibri "/>
                <a:cs typeface="Arial" panose="020B0604020202020204" pitchFamily="34" charset="0"/>
              </a:rPr>
              <a:t>Using 2 or more hospitals for emergency department services</a:t>
            </a:r>
          </a:p>
          <a:p>
            <a:pPr marL="118002" indent="-118002" defTabSz="957300">
              <a:spcBef>
                <a:spcPts val="628"/>
              </a:spcBef>
              <a:defRPr/>
            </a:pPr>
            <a:r>
              <a:rPr lang="en-US" sz="1100" dirty="0">
                <a:solidFill>
                  <a:prstClr val="black"/>
                </a:solidFill>
                <a:latin typeface="Calibri "/>
                <a:cs typeface="Arial" panose="020B0604020202020204" pitchFamily="34" charset="0"/>
              </a:rPr>
              <a:t>Using 2 or more doctors resulting in duplicated medications and/or treatments</a:t>
            </a:r>
          </a:p>
          <a:p>
            <a:pPr marL="118002" indent="-118002" defTabSz="957300">
              <a:spcBef>
                <a:spcPts val="628"/>
              </a:spcBef>
              <a:defRPr/>
            </a:pPr>
            <a:r>
              <a:rPr lang="en-US" sz="1100" dirty="0">
                <a:solidFill>
                  <a:prstClr val="black"/>
                </a:solidFill>
                <a:latin typeface="Calibri "/>
                <a:cs typeface="Arial" panose="020B0604020202020204" pitchFamily="34" charset="0"/>
              </a:rPr>
              <a:t>Exhibiting possible drug-seeking behavior, like:</a:t>
            </a:r>
          </a:p>
          <a:p>
            <a:pPr marL="420482" lvl="1" indent="-179495" defTabSz="717975">
              <a:spcBef>
                <a:spcPts val="628"/>
              </a:spcBef>
              <a:buFont typeface="Arial" panose="020B0604020202020204" pitchFamily="34" charset="0"/>
              <a:buChar char="•"/>
              <a:defRPr/>
            </a:pPr>
            <a:r>
              <a:rPr lang="en-US" sz="1100" dirty="0">
                <a:solidFill>
                  <a:prstClr val="black"/>
                </a:solidFill>
                <a:latin typeface="Calibri "/>
                <a:cs typeface="Arial" panose="020B0604020202020204" pitchFamily="34" charset="0"/>
              </a:rPr>
              <a:t>Requesting a specific scheduled medication (narcotics)</a:t>
            </a:r>
          </a:p>
          <a:p>
            <a:pPr marL="420482" lvl="1" indent="-179495" defTabSz="717975">
              <a:spcBef>
                <a:spcPts val="628"/>
              </a:spcBef>
              <a:buFont typeface="Arial" panose="020B0604020202020204" pitchFamily="34" charset="0"/>
              <a:buChar char="•"/>
              <a:defRPr/>
            </a:pPr>
            <a:r>
              <a:rPr lang="en-US" sz="1100" dirty="0">
                <a:solidFill>
                  <a:prstClr val="black"/>
                </a:solidFill>
                <a:latin typeface="Calibri "/>
                <a:cs typeface="Arial" panose="020B0604020202020204" pitchFamily="34" charset="0"/>
              </a:rPr>
              <a:t>Requesting early refills of scheduled medications</a:t>
            </a:r>
          </a:p>
          <a:p>
            <a:pPr marL="420482" lvl="1" indent="-179495" defTabSz="717975">
              <a:spcBef>
                <a:spcPts val="628"/>
              </a:spcBef>
              <a:buFont typeface="Arial" panose="020B0604020202020204" pitchFamily="34" charset="0"/>
              <a:buChar char="•"/>
              <a:defRPr/>
            </a:pPr>
            <a:r>
              <a:rPr lang="en-US" sz="1100" dirty="0">
                <a:solidFill>
                  <a:prstClr val="black"/>
                </a:solidFill>
                <a:latin typeface="Calibri "/>
                <a:cs typeface="Arial" panose="020B0604020202020204" pitchFamily="34" charset="0"/>
              </a:rPr>
              <a:t>Reporting frequent losses of scheduled medications </a:t>
            </a:r>
          </a:p>
          <a:p>
            <a:pPr marL="420482" lvl="1" indent="-179495" defTabSz="717975">
              <a:spcBef>
                <a:spcPts val="628"/>
              </a:spcBef>
              <a:buFont typeface="Arial" panose="020B0604020202020204" pitchFamily="34" charset="0"/>
              <a:buChar char="•"/>
              <a:defRPr/>
            </a:pPr>
            <a:r>
              <a:rPr lang="en-US" sz="1100" dirty="0">
                <a:solidFill>
                  <a:prstClr val="black"/>
                </a:solidFill>
                <a:latin typeface="Calibri "/>
                <a:cs typeface="Arial" panose="020B0604020202020204" pitchFamily="34" charset="0"/>
              </a:rPr>
              <a:t>Using multiple pharmacies to fill prescriptions</a:t>
            </a:r>
          </a:p>
          <a:p>
            <a:pPr marL="116804" indent="0" defTabSz="717975">
              <a:spcBef>
                <a:spcPts val="628"/>
              </a:spcBef>
              <a:buNone/>
              <a:defRPr/>
            </a:pPr>
            <a:r>
              <a:rPr lang="en-US" sz="1100" dirty="0">
                <a:solidFill>
                  <a:prstClr val="black"/>
                </a:solidFill>
                <a:latin typeface="Calibri "/>
                <a:cs typeface="Arial" panose="020B0604020202020204" pitchFamily="34" charset="0"/>
              </a:rPr>
              <a:t>The Medicaid and CHIP Payment Access Committee (MACPAC) published the “Pharmacy and Provider Lock-in Programs in Medicaid Fee for Service” briefing paper. It’s available at </a:t>
            </a:r>
            <a:r>
              <a:rPr lang="en-US" sz="1100" dirty="0">
                <a:solidFill>
                  <a:prstClr val="black"/>
                </a:solidFill>
                <a:latin typeface="Calibri "/>
                <a:cs typeface="Arial" panose="020B0604020202020204" pitchFamily="34" charset="0"/>
                <a:hlinkClick r:id="rId3"/>
              </a:rPr>
              <a:t>macpac.gov/publication/pharmacy-and-provider-lock-in-programs-in-medicaid-fee-for-service/</a:t>
            </a:r>
            <a:r>
              <a:rPr lang="en-US" sz="1100" dirty="0">
                <a:solidFill>
                  <a:prstClr val="black"/>
                </a:solidFill>
                <a:latin typeface="Calibri "/>
                <a:cs typeface="Arial" panose="020B0604020202020204" pitchFamily="34" charset="0"/>
              </a:rPr>
              <a:t>.</a:t>
            </a:r>
          </a:p>
          <a:p>
            <a:pPr marL="116804" indent="0" defTabSz="717975">
              <a:spcBef>
                <a:spcPts val="628"/>
              </a:spcBef>
              <a:buNone/>
              <a:defRPr/>
            </a:pPr>
            <a:r>
              <a:rPr lang="en-US" sz="1100" dirty="0">
                <a:solidFill>
                  <a:prstClr val="black"/>
                </a:solidFill>
                <a:latin typeface="Calibri "/>
                <a:cs typeface="Arial" panose="020B0604020202020204" pitchFamily="34" charset="0"/>
              </a:rPr>
              <a:t>For more information about Medicaid fraud prevention efforts, visit </a:t>
            </a:r>
            <a:r>
              <a:rPr lang="en-US" sz="1100" dirty="0">
                <a:solidFill>
                  <a:prstClr val="black"/>
                </a:solidFill>
                <a:latin typeface="Calibri "/>
                <a:cs typeface="Arial" panose="020B0604020202020204" pitchFamily="34" charset="0"/>
                <a:hlinkClick r:id="rId4"/>
              </a:rPr>
              <a:t>Medicaid.gov/medicaid/program-integrity/index.html</a:t>
            </a:r>
            <a:r>
              <a:rPr lang="en-US" sz="1100" dirty="0">
                <a:solidFill>
                  <a:prstClr val="black"/>
                </a:solidFill>
                <a:latin typeface="Calibri "/>
                <a:cs typeface="Arial" panose="020B0604020202020204" pitchFamily="34" charset="0"/>
              </a:rPr>
              <a:t>.</a:t>
            </a:r>
          </a:p>
        </p:txBody>
      </p:sp>
    </p:spTree>
    <p:extLst>
      <p:ext uri="{BB962C8B-B14F-4D97-AF65-F5344CB8AC3E}">
        <p14:creationId xmlns:p14="http://schemas.microsoft.com/office/powerpoint/2010/main" val="2567346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563658"/>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Providers aren’t the only focus in preventing Medicare fraud. Medicare health and drug plans have responsibilities beyond billing. Plans are responsible for marketing to people with Medicare in responsible ways that protect them and the Medicare Program from fraud. This includes the plan’s agents or brokers who represent them.</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Here are some examples of activities that Medicare plans and people who represent them aren’t allowed to do:</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Send unwanted emails without an “opt-out” function</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Visit homes uninvited to encourage enrollment in their plan </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Call or text non-members (unless given permission)</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Offer cash to join their plan (nominal, noncash gifts under $15 are allowed)</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Give free meals at sales or marketing events</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Talk about their plan in restricted areas like exam rooms, hospital patient rooms, treatment areas, and pharmacy counters (areas where people get health care)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For more information, view the Medicare Communications and Marketing Guidelines at </a:t>
            </a:r>
            <a:r>
              <a:rPr lang="en-US" dirty="0">
                <a:latin typeface="Calibri "/>
                <a:cs typeface="Arial" panose="020B0604020202020204" pitchFamily="34" charset="0"/>
                <a:hlinkClick r:id="rId3"/>
              </a:rPr>
              <a:t>CMS.gov/files/document/medicare-communications-marketing-guidelines-2-9-2022.pdf</a:t>
            </a:r>
            <a:r>
              <a:rPr lang="en-US" dirty="0">
                <a:latin typeface="Calibri "/>
                <a:cs typeface="Arial" panose="020B0604020202020204" pitchFamily="34" charset="0"/>
              </a:rPr>
              <a: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To report plans that ask for your personal information over the telephone or that call you without your permission to enroll you in a plan, call 1-800-MEDICARE (1-800-633-4227); TTY: 1-877-486-2048. </a:t>
            </a:r>
          </a:p>
          <a:p>
            <a:pPr marL="0" indent="0" defTabSz="957300">
              <a:spcBef>
                <a:spcPts val="628"/>
              </a:spcBef>
              <a:buNone/>
              <a:defRPr/>
            </a:pPr>
            <a:endParaRPr lang="en-US" b="1"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199895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9149" indent="-119149">
              <a:spcBef>
                <a:spcPts val="0"/>
              </a:spcBef>
              <a:spcAft>
                <a:spcPts val="600"/>
              </a:spcAft>
            </a:pPr>
            <a:r>
              <a:rPr lang="en-US" dirty="0">
                <a:latin typeface="Calibri "/>
                <a:cs typeface="Arial" panose="020B0604020202020204" pitchFamily="34" charset="0"/>
              </a:rPr>
              <a:t>The </a:t>
            </a:r>
            <a:r>
              <a:rPr lang="en-US" baseline="0" dirty="0">
                <a:latin typeface="Calibri "/>
                <a:cs typeface="Arial" panose="020B0604020202020204" pitchFamily="34" charset="0"/>
              </a:rPr>
              <a:t>HHS OIG is alerting the public about fraud schemes involving genetic testing and orthotic braces. Genetic testing fraud occurs when Medicare is billed for a test or screening that wasn’t medically necessary and/or wasn’t ordered by the treating physician. Similarly, Durable Medical Equipment (DME) fraud happens when Medicare is billed for an orthotic brace or other DME that you didn’t need and/or wasn’t ordered by your treating physician. </a:t>
            </a:r>
          </a:p>
          <a:p>
            <a:pPr marL="119149" indent="-119149">
              <a:spcBef>
                <a:spcPts val="0"/>
              </a:spcBef>
              <a:spcAft>
                <a:spcPts val="600"/>
              </a:spcAft>
            </a:pPr>
            <a:r>
              <a:rPr lang="en-US" dirty="0">
                <a:latin typeface="Calibri "/>
                <a:cs typeface="Arial" panose="020B0604020202020204" pitchFamily="34" charset="0"/>
              </a:rPr>
              <a:t>Medicare only covers these</a:t>
            </a:r>
            <a:r>
              <a:rPr lang="en-US" baseline="0" dirty="0">
                <a:latin typeface="Calibri "/>
                <a:cs typeface="Arial" panose="020B0604020202020204" pitchFamily="34" charset="0"/>
              </a:rPr>
              <a:t> items</a:t>
            </a:r>
            <a:r>
              <a:rPr lang="en-US" dirty="0">
                <a:latin typeface="Calibri "/>
                <a:cs typeface="Arial" panose="020B0604020202020204" pitchFamily="34" charset="0"/>
              </a:rPr>
              <a:t> when they’re medically necessary and ordered by your doctor. </a:t>
            </a:r>
            <a:endParaRPr lang="en-US" baseline="0" dirty="0">
              <a:latin typeface="Calibri "/>
              <a:cs typeface="Arial" panose="020B0604020202020204" pitchFamily="34" charset="0"/>
            </a:endParaRPr>
          </a:p>
          <a:p>
            <a:pPr marL="119149" indent="-119149">
              <a:spcBef>
                <a:spcPts val="0"/>
              </a:spcBef>
              <a:spcAft>
                <a:spcPts val="600"/>
              </a:spcAft>
            </a:pPr>
            <a:r>
              <a:rPr lang="en-US" baseline="0" dirty="0">
                <a:latin typeface="Calibri "/>
                <a:cs typeface="Arial" panose="020B0604020202020204" pitchFamily="34" charset="0"/>
              </a:rPr>
              <a:t>Scammers may advertise “free” screenings for genetic testing and/or medical equipment like back or knee braces in exchange for your Medicare information. These screenings and equipment aren’t free and aren’t legitimate. They may come in the form </a:t>
            </a:r>
            <a:r>
              <a:rPr lang="en-US" dirty="0">
                <a:latin typeface="Calibri "/>
                <a:cs typeface="Arial" panose="020B0604020202020204" pitchFamily="34" charset="0"/>
              </a:rPr>
              <a:t>of an in-person screening, a </a:t>
            </a:r>
            <a:r>
              <a:rPr lang="en-US" baseline="0" dirty="0">
                <a:latin typeface="Calibri "/>
                <a:cs typeface="Arial" panose="020B0604020202020204" pitchFamily="34" charset="0"/>
              </a:rPr>
              <a:t>cheek swab,</a:t>
            </a:r>
            <a:r>
              <a:rPr lang="en-US" dirty="0">
                <a:latin typeface="Calibri "/>
                <a:cs typeface="Arial" panose="020B0604020202020204" pitchFamily="34" charset="0"/>
              </a:rPr>
              <a:t> </a:t>
            </a:r>
            <a:r>
              <a:rPr lang="en-US" baseline="0" dirty="0">
                <a:latin typeface="Calibri "/>
                <a:cs typeface="Arial" panose="020B0604020202020204" pitchFamily="34" charset="0"/>
              </a:rPr>
              <a:t>or a testing kit in the mail. Braces may arrive in the mail or be advertised on TV, radio, or by a direct phone call. If you agree to this testing or equipment and Medicare denies the claim, you would have to pay for the entire cost of the item, which could be thousands of dollars. </a:t>
            </a:r>
            <a:r>
              <a:rPr lang="en-US" dirty="0">
                <a:latin typeface="Calibri "/>
                <a:cs typeface="Arial" panose="020B0604020202020204" pitchFamily="34" charset="0"/>
              </a:rPr>
              <a:t>Be suspicious of anyone who offers “free” genetic testing or medical equipment and then requests your Medicare Number. If you get a genetic testing kit or orthotic braces in the mail, return them to the sender. </a:t>
            </a:r>
          </a:p>
          <a:p>
            <a:pPr marL="119149" indent="-119149">
              <a:spcBef>
                <a:spcPts val="0"/>
              </a:spcBef>
              <a:spcAft>
                <a:spcPts val="600"/>
              </a:spcAft>
            </a:pPr>
            <a:r>
              <a:rPr lang="en-US" dirty="0">
                <a:latin typeface="Calibri "/>
                <a:cs typeface="Arial" panose="020B0604020202020204" pitchFamily="34" charset="0"/>
              </a:rPr>
              <a:t>Keep a record of any suspicious encounters and report them to 1-800-HHS-TIPS (1-800-447-8477) or </a:t>
            </a:r>
            <a:r>
              <a:rPr lang="en-US" dirty="0">
                <a:latin typeface="Calibri "/>
                <a:cs typeface="Arial" panose="020B0604020202020204" pitchFamily="34" charset="0"/>
                <a:hlinkClick r:id="rId3"/>
              </a:rPr>
              <a:t>oig.hhs.gov/fraud/hotline</a:t>
            </a:r>
            <a:r>
              <a:rPr lang="en-US" dirty="0">
                <a:latin typeface="Calibri "/>
                <a:cs typeface="Arial" panose="020B0604020202020204" pitchFamily="34" charset="0"/>
              </a:rPr>
              <a:t>.</a:t>
            </a:r>
          </a:p>
          <a:p>
            <a:pPr marL="0" indent="0">
              <a:buNone/>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2211858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There are telemarketing rules for DME. DME suppliers (people who sell equipment like diabetic supplies and power wheelchairs), and anyone representing the supplier are prohibited by law from directly selling their products to people with Medicare (unless given prior consent). This includes contacting you by telephone, text message, computer, e-mail, instant messaging, and in-person contact. DME suppliers must be in compliance with the supplier standards of 42 C.F.R. 424.57(c). See </a:t>
            </a:r>
            <a:r>
              <a:rPr lang="en-US" dirty="0">
                <a:solidFill>
                  <a:prstClr val="black"/>
                </a:solidFill>
                <a:latin typeface="Calibri "/>
                <a:cs typeface="Arial" panose="020B0604020202020204" pitchFamily="34" charset="0"/>
                <a:hlinkClick r:id="rId3"/>
              </a:rPr>
              <a:t>CMS.gov/Medicare/Provider-Enrollment-and-Certification/MedicareProviderSupEnroll/Downloads/DMEPOSSupplierStandards.pdf</a:t>
            </a:r>
            <a:r>
              <a:rPr lang="en-US" dirty="0">
                <a:solidFill>
                  <a:prstClr val="black"/>
                </a:solidFill>
                <a:latin typeface="Calibri "/>
                <a:cs typeface="Arial" panose="020B0604020202020204" pitchFamily="34" charset="0"/>
              </a:rPr>
              <a:t> for complete details.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Potential DME scams include:</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Calls or visits from people saying they represent Medicare</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Phone or door-to-door selling techniques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Equipment or service, like genetic testing, is offered for free and then you're asked for your Medicare Number for what they claim is “record-keeping purposes”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Being told that Medicare will pay for the item or service if you give them your Medicare Number</a:t>
            </a:r>
          </a:p>
          <a:p>
            <a:pPr marL="0" indent="0" defTabSz="957300">
              <a:spcBef>
                <a:spcPts val="0"/>
              </a:spcBef>
              <a:spcAft>
                <a:spcPts val="600"/>
              </a:spcAft>
              <a:buNone/>
              <a:defRPr/>
            </a:pPr>
            <a:r>
              <a:rPr lang="en-US" dirty="0">
                <a:latin typeface="Calibri "/>
                <a:cs typeface="Arial" panose="020B0604020202020204" pitchFamily="34" charset="0"/>
              </a:rPr>
              <a:t>A main goal of these scams is to get your Medicare Number and bill Medicare for services or items that you don’t need or never get. It’s important to review your Medicare Summary Notice (MSN) or claims statements from your Medicare plan for charges that you don’t recognize. If you suspect fraud, report it to Medicare.</a:t>
            </a:r>
            <a:r>
              <a:rPr lang="en-US" dirty="0">
                <a:solidFill>
                  <a:prstClr val="black"/>
                </a:solidFill>
                <a:latin typeface="Calibri "/>
                <a:cs typeface="Arial" panose="020B0604020202020204" pitchFamily="34" charset="0"/>
              </a:rPr>
              <a:t> To report suspected DME scams or any other suspected Medicare fraud, call 1-800-MEDICARE (1-800-633-4227); TTY: 1-877-486-2048. </a:t>
            </a:r>
          </a:p>
          <a:p>
            <a:pPr marL="0" indent="0">
              <a:buNone/>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4135107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66612">
              <a:spcBef>
                <a:spcPts val="0"/>
              </a:spcBef>
              <a:spcAft>
                <a:spcPts val="600"/>
              </a:spcAft>
              <a:buNone/>
              <a:defRPr/>
            </a:pPr>
            <a:r>
              <a:rPr lang="en-US" dirty="0">
                <a:latin typeface="Calibri "/>
                <a:cs typeface="Arial" panose="020B0604020202020204" pitchFamily="34" charset="0"/>
              </a:rPr>
              <a:t>The Durable Medical Equipment, Prosthetics, Orthotics, and Supplies (DMEPOS) Competitive Bidding Program (CBP) was established by the Medicare Prescription Drug, Improvement, and Modernization Act of 2003 (MMA). Implemented on January 1, 2011, the CBP has been an essential tool to help Medicare set market-based payment rates for DMEPOS items, save money for people with Medicare and taxpayers, and limit fraud, waste, and abuse in the Medicare Program. The CBP has saved billions of dollars since started, while ensuring access to quality items and services. After consecutive rounds of re-competing contracts in the Competitive Bidding Areas (CBAs), all DMEPOS CBP contracts expired on December 31, 2018. There was a temporary gap period in the DMEPOS CBP from 2019–2020. </a:t>
            </a:r>
          </a:p>
          <a:p>
            <a:pPr marL="0" indent="0">
              <a:spcBef>
                <a:spcPts val="0"/>
              </a:spcBef>
              <a:spcAft>
                <a:spcPts val="600"/>
              </a:spcAft>
              <a:buNone/>
            </a:pPr>
            <a:r>
              <a:rPr lang="en-US" dirty="0">
                <a:latin typeface="Calibri "/>
                <a:cs typeface="Arial" panose="020B0604020202020204" pitchFamily="34" charset="0"/>
              </a:rPr>
              <a:t>On October 27, 2020, CMS announced single payment amounts (SPAs) for 2 product categories (off-the-shelf back and knee braces), the start of the contracting process, and announcement of the new Competitive Bidding Implementation Contractor (CBIC, Palmetto GBA). Round 2021 started on January 1, 2021 and will run through December 31, 2023. Visit </a:t>
            </a:r>
            <a:r>
              <a:rPr lang="en-US" dirty="0">
                <a:latin typeface="Calibri "/>
                <a:cs typeface="Arial" panose="020B0604020202020204" pitchFamily="34" charset="0"/>
                <a:hlinkClick r:id="rId3"/>
              </a:rPr>
              <a:t>CMS.gov/newsroom/fact-sheets/medicare-cy-2021-durable-medical-equipment-prosthetics-orthotics-and-supplies-dmepos-policy-issues</a:t>
            </a:r>
            <a:r>
              <a:rPr lang="en-US" dirty="0">
                <a:latin typeface="Calibri "/>
                <a:cs typeface="Arial" panose="020B0604020202020204" pitchFamily="34" charset="0"/>
              </a:rPr>
              <a:t> for more information about that announcement.</a:t>
            </a:r>
            <a:endParaRPr lang="en-US" b="1" dirty="0">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1450664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888" y="3696738"/>
            <a:ext cx="6883078" cy="5843693"/>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a:spcBef>
                <a:spcPts val="0"/>
              </a:spcBef>
              <a:spcAft>
                <a:spcPts val="600"/>
              </a:spcAft>
            </a:pPr>
            <a:r>
              <a:rPr lang="en-US" dirty="0">
                <a:latin typeface="Calibri "/>
                <a:cs typeface="Arial" panose="020B0604020202020204" pitchFamily="34" charset="0"/>
              </a:rPr>
              <a:t>As of January 1, 2021, people with Medicare in 127 CBAs who get off-the-shelf (OTS) back and knee braces pay prices lower on average than Medicare currently pays for the same items. Because people with Medicare pay 20% coinsurance on the cost of these items, they directly benefit from the savings. Medicare expects to save $600 million for the CBP and people with Medicare over the 3-year Round 2021 contract performance period (ending on December 31, 2023). </a:t>
            </a:r>
          </a:p>
          <a:p>
            <a:pPr>
              <a:spcBef>
                <a:spcPts val="0"/>
              </a:spcBef>
              <a:spcAft>
                <a:spcPts val="600"/>
              </a:spcAft>
            </a:pPr>
            <a:r>
              <a:rPr lang="en-US" dirty="0">
                <a:latin typeface="Calibri "/>
                <a:cs typeface="Arial" panose="020B0604020202020204" pitchFamily="34" charset="0"/>
              </a:rPr>
              <a:t>People with Medicare who live in or travel to a CBA need to obtain OTS back and knee braces from a contract supplier for Medicare to help pay for the item. Previously, they could get these items from any Medicare-approved supplier in order to have Medicare help pay. </a:t>
            </a:r>
          </a:p>
          <a:p>
            <a:pPr>
              <a:spcBef>
                <a:spcPts val="0"/>
              </a:spcBef>
              <a:spcAft>
                <a:spcPts val="600"/>
              </a:spcAft>
            </a:pPr>
            <a:r>
              <a:rPr lang="en-US" dirty="0">
                <a:latin typeface="Calibri "/>
                <a:cs typeface="Arial" panose="020B0604020202020204" pitchFamily="34" charset="0"/>
              </a:rPr>
              <a:t>People with Medicare who need custom-fitted back and knee braces don’t need to use a contract supplier; Medicare covers these devices when a Medicare-approved supplier is used.</a:t>
            </a:r>
          </a:p>
          <a:p>
            <a:pPr>
              <a:spcBef>
                <a:spcPts val="0"/>
              </a:spcBef>
              <a:spcAft>
                <a:spcPts val="600"/>
              </a:spcAft>
            </a:pPr>
            <a:r>
              <a:rPr lang="en-US" dirty="0">
                <a:latin typeface="Calibri "/>
                <a:cs typeface="Arial" panose="020B0604020202020204" pitchFamily="34" charset="0"/>
              </a:rPr>
              <a:t>To participate in the CBP, suppliers are required to meet Medicare’s quality and financial standards that make sure participating suppliers are able to meet the needs of people with Medicare and the terms of their contracts with Medicare.</a:t>
            </a:r>
          </a:p>
          <a:p>
            <a:pPr>
              <a:spcBef>
                <a:spcPts val="0"/>
              </a:spcBef>
              <a:spcAft>
                <a:spcPts val="600"/>
              </a:spcAft>
            </a:pPr>
            <a:r>
              <a:rPr lang="en-US" dirty="0">
                <a:latin typeface="Calibri "/>
                <a:cs typeface="Arial" panose="020B0604020202020204" pitchFamily="34" charset="0"/>
              </a:rPr>
              <a:t>For more information,</a:t>
            </a:r>
            <a:r>
              <a:rPr lang="en-US" baseline="0" dirty="0">
                <a:latin typeface="Calibri "/>
                <a:cs typeface="Arial" panose="020B0604020202020204" pitchFamily="34" charset="0"/>
              </a:rPr>
              <a:t> visit:</a:t>
            </a:r>
          </a:p>
          <a:p>
            <a:pPr marL="424572" lvl="1" indent="-181240">
              <a:spcBef>
                <a:spcPts val="0"/>
              </a:spcBef>
              <a:spcAft>
                <a:spcPts val="600"/>
              </a:spcAft>
              <a:buFont typeface="Arial" panose="020B0604020202020204" pitchFamily="34" charset="0"/>
              <a:buChar char="•"/>
            </a:pPr>
            <a:r>
              <a:rPr lang="en-US" dirty="0">
                <a:latin typeface="Calibri "/>
                <a:cs typeface="Arial" panose="020B0604020202020204" pitchFamily="34" charset="0"/>
                <a:hlinkClick r:id="rId3"/>
              </a:rPr>
              <a:t>dmecompetitivebid.com/cbic/cbic.nsf/DocsCat/Home</a:t>
            </a:r>
            <a:endParaRPr lang="en-US" dirty="0">
              <a:latin typeface="Calibri "/>
              <a:cs typeface="Arial" panose="020B0604020202020204" pitchFamily="34" charset="0"/>
            </a:endParaRPr>
          </a:p>
          <a:p>
            <a:pPr marL="424572" lvl="1" indent="-181240">
              <a:spcBef>
                <a:spcPts val="0"/>
              </a:spcBef>
              <a:spcAft>
                <a:spcPts val="600"/>
              </a:spcAft>
              <a:buFont typeface="Arial" panose="020B0604020202020204" pitchFamily="34" charset="0"/>
              <a:buChar char="•"/>
            </a:pPr>
            <a:r>
              <a:rPr lang="en-US" dirty="0">
                <a:latin typeface="Calibri "/>
                <a:cs typeface="Arial" panose="020B0604020202020204" pitchFamily="34" charset="0"/>
                <a:hlinkClick r:id="rId4"/>
              </a:rPr>
              <a:t>CMS.gov/Medicare/Medicare-Fee-for-Service-Payment/DMEPOSCompetitiveBid/Round-2021</a:t>
            </a:r>
            <a:endParaRPr lang="en-US" dirty="0">
              <a:latin typeface="Calibri "/>
              <a:cs typeface="Arial" panose="020B0604020202020204" pitchFamily="34" charset="0"/>
            </a:endParaRPr>
          </a:p>
          <a:p>
            <a:pPr marL="424572" lvl="1" indent="-181240">
              <a:spcBef>
                <a:spcPts val="0"/>
              </a:spcBef>
              <a:spcAft>
                <a:spcPts val="600"/>
              </a:spcAft>
              <a:buFont typeface="Arial" panose="020B0604020202020204" pitchFamily="34" charset="0"/>
              <a:buChar char="•"/>
            </a:pPr>
            <a:r>
              <a:rPr lang="en-US" dirty="0">
                <a:latin typeface="Calibri "/>
                <a:cs typeface="Arial" panose="020B0604020202020204" pitchFamily="34" charset="0"/>
              </a:rPr>
              <a:t>Fact Sheet </a:t>
            </a:r>
            <a:r>
              <a:rPr lang="en-US" dirty="0">
                <a:latin typeface="Calibri "/>
                <a:cs typeface="Arial" panose="020B0604020202020204" pitchFamily="34" charset="0"/>
                <a:hlinkClick r:id="rId5"/>
              </a:rPr>
              <a:t>CMS.gov/files/document/round-2021-dmepos-cbp-single-payment-amts-fact-sheet.pdf</a:t>
            </a:r>
            <a:endParaRPr lang="en-US" dirty="0">
              <a:latin typeface="Calibri "/>
              <a:cs typeface="Arial" panose="020B0604020202020204" pitchFamily="34" charset="0"/>
            </a:endParaRPr>
          </a:p>
          <a:p>
            <a:pPr marL="424572" lvl="1" indent="-181240">
              <a:spcBef>
                <a:spcPts val="0"/>
              </a:spcBef>
              <a:spcAft>
                <a:spcPts val="600"/>
              </a:spcAft>
              <a:buFont typeface="Arial" panose="020B0604020202020204" pitchFamily="34" charset="0"/>
              <a:buChar char="•"/>
            </a:pPr>
            <a:r>
              <a:rPr lang="en-US" dirty="0">
                <a:latin typeface="Calibri "/>
                <a:cs typeface="Arial" panose="020B0604020202020204" pitchFamily="34" charset="0"/>
              </a:rPr>
              <a:t>Medicare Supplier Directory </a:t>
            </a:r>
            <a:r>
              <a:rPr lang="en-US" dirty="0">
                <a:latin typeface="Calibri "/>
                <a:cs typeface="Arial" panose="020B0604020202020204" pitchFamily="34" charset="0"/>
                <a:hlinkClick r:id="rId6"/>
              </a:rPr>
              <a:t>Medicare.gov/medical-equipment-suppliers</a:t>
            </a:r>
            <a:endParaRPr lang="en-US" dirty="0">
              <a:latin typeface="Calibri "/>
              <a:cs typeface="Arial" panose="020B0604020202020204" pitchFamily="34" charset="0"/>
            </a:endParaRPr>
          </a:p>
          <a:p>
            <a:pPr marL="0" indent="0">
              <a:spcBef>
                <a:spcPts val="634"/>
              </a:spcBef>
              <a:buNone/>
            </a:pPr>
            <a:endParaRPr lang="en-US" b="1" dirty="0">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697320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There’s a specific Quality Improvement Organization (QIO) dedicated to addressing the concerns of people with Medicare and their families called the Beneficiary and Family Centered Care (BFCC)-QIO.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Patient quality of care concerns aren’t necessarily fraud. Examples of quality of care concerns that your BFCC-QIO can address include:</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Medication errors, like being given the wrong medication; being given medication at the wrong time; being given a medication to which you’re allergic; or being given medications that interact in a negative way. The BFCC-QIO can evaluate if the situation merits Medicare Drug Integrity Contractor (MEDIC) intervention.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A change in your condition that’s not treated, like not getting treatment after abnormal test results or when you developed a complication.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Being discharged from the hospital too soon.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Incomplete discharge instructions and/or arrangements.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To get the address and phone number of the BFCC-QIO for your state or territory, visit </a:t>
            </a:r>
            <a:r>
              <a:rPr lang="en-US" dirty="0">
                <a:solidFill>
                  <a:prstClr val="black"/>
                </a:solidFill>
                <a:latin typeface="Calibri "/>
                <a:cs typeface="Arial" panose="020B0604020202020204" pitchFamily="34" charset="0"/>
                <a:hlinkClick r:id="rId3"/>
              </a:rPr>
              <a:t>Medicare.gov/talk-to-someone</a:t>
            </a:r>
            <a:r>
              <a:rPr lang="en-US" dirty="0">
                <a:solidFill>
                  <a:prstClr val="black"/>
                </a:solidFill>
                <a:latin typeface="Calibri "/>
                <a:cs typeface="Arial" panose="020B0604020202020204" pitchFamily="34" charset="0"/>
              </a:rPr>
              <a:t> and search for information on the topic of “Complaints about my care or services.” Or, call 1-800-MEDICARE (1-800-633-4227); TTY: 1-877-486-2048.</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642003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760204"/>
          </a:xfrm>
        </p:spPr>
        <p:txBody>
          <a:bodyPr/>
          <a:lstStyle/>
          <a:p>
            <a:pPr marL="0" indent="0" defTabSz="957300">
              <a:spcBef>
                <a:spcPts val="0"/>
              </a:spcBef>
              <a:spcAft>
                <a:spcPts val="600"/>
              </a:spcAft>
              <a:buNone/>
              <a:defRPr/>
            </a:pPr>
            <a:r>
              <a:rPr lang="en-US" b="1" i="0" u="none" strike="noStrike" dirty="0">
                <a:solidFill>
                  <a:srgbClr val="000000"/>
                </a:solidFill>
                <a:effectLst/>
                <a:latin typeface="Calibri "/>
                <a:cs typeface="Arial" panose="020B0604020202020204" pitchFamily="34" charset="0"/>
              </a:rPr>
              <a:t>This slide has animation. Presenter Notes</a:t>
            </a:r>
            <a:r>
              <a:rPr lang="en-US" b="0" i="0" dirty="0">
                <a:solidFill>
                  <a:srgbClr val="444444"/>
                </a:solidFill>
                <a:effectLst/>
                <a:latin typeface="Calibri "/>
                <a:cs typeface="Arial" panose="020B0604020202020204" pitchFamily="34" charset="0"/>
              </a:rPr>
              <a:t>​</a:t>
            </a:r>
          </a:p>
          <a:p>
            <a:pPr marL="54847" lvl="1" defTabSz="957300">
              <a:spcBef>
                <a:spcPts val="0"/>
              </a:spcBef>
              <a:spcAft>
                <a:spcPts val="600"/>
              </a:spcAft>
              <a:defRPr/>
            </a:pPr>
            <a:r>
              <a:rPr lang="en-US" dirty="0">
                <a:solidFill>
                  <a:prstClr val="black"/>
                </a:solidFill>
                <a:latin typeface="Calibri "/>
                <a:cs typeface="Arial" panose="020B0604020202020204" pitchFamily="34" charset="0"/>
              </a:rPr>
              <a:t>CMS moved beyond the “pay and chase” approach to health care fraud to a more proactive and transparent approach by:</a:t>
            </a:r>
          </a:p>
          <a:p>
            <a:pPr marL="187952" lvl="2" indent="-120827" defTabSz="957300">
              <a:spcBef>
                <a:spcPts val="0"/>
              </a:spcBef>
              <a:spcAft>
                <a:spcPts val="600"/>
              </a:spcAft>
              <a:buSzTx/>
              <a:buFont typeface="Wingdings" panose="05000000000000000000" pitchFamily="2" charset="2"/>
              <a:buChar char="§"/>
              <a:defRPr/>
            </a:pPr>
            <a:r>
              <a:rPr lang="en-US" dirty="0">
                <a:solidFill>
                  <a:prstClr val="black"/>
                </a:solidFill>
                <a:latin typeface="Calibri "/>
                <a:cs typeface="Arial" panose="020B0604020202020204" pitchFamily="34" charset="0"/>
              </a:rPr>
              <a:t>Creating a rigorous screening process for providers and suppliers enrolling in Medicare, Medicaid, and Children’s Health Insurance Program (CHIP).</a:t>
            </a:r>
          </a:p>
          <a:p>
            <a:pPr marL="187952" lvl="2" indent="-120827" defTabSz="957300">
              <a:spcBef>
                <a:spcPts val="0"/>
              </a:spcBef>
              <a:spcAft>
                <a:spcPts val="600"/>
              </a:spcAft>
              <a:buSzTx/>
              <a:buFont typeface="Wingdings" panose="05000000000000000000" pitchFamily="2" charset="2"/>
              <a:buChar char="§"/>
              <a:defRPr/>
            </a:pPr>
            <a:r>
              <a:rPr lang="en-US" dirty="0">
                <a:solidFill>
                  <a:prstClr val="black"/>
                </a:solidFill>
                <a:latin typeface="Calibri "/>
                <a:cs typeface="Arial" panose="020B0604020202020204" pitchFamily="34" charset="0"/>
              </a:rPr>
              <a:t>Temporarily stopping enrollment of new providers and suppliers in high-risk areas. Medicare and state agencies watch for trends that may indicate a significant potential for health care fraud, and can temporarily stop enrollment of a category of providers or suppliers, or enrollment of new providers or suppliers, in a geographic area that has been identified as high risk. The Market Saturation and Utilization Data Tool includes an interactive map and a data set that show national, state, and county-level provider services and utilization data for selected health service areas. The interactive trend graph shows the nation and state-level trends for the user-selected geographies over time for the available metrics and health service areas. CMS can use the data to monitor market saturation as a means to help prevent potential fraud, waste, and abuse. The data can also be used to reveal the degree to which use of a service is related to the number of providers servicing a geographic region. Visit, </a:t>
            </a:r>
            <a:r>
              <a:rPr lang="en-US" dirty="0">
                <a:solidFill>
                  <a:prstClr val="black"/>
                </a:solidFill>
                <a:latin typeface="Calibri "/>
                <a:cs typeface="Arial" panose="020B0604020202020204" pitchFamily="34" charset="0"/>
                <a:hlinkClick r:id="rId3"/>
              </a:rPr>
              <a:t>Data.CMS.gov/market-saturation/states-and-counties</a:t>
            </a:r>
            <a:r>
              <a:rPr lang="en-US" dirty="0">
                <a:solidFill>
                  <a:prstClr val="black"/>
                </a:solidFill>
                <a:latin typeface="Calibri "/>
                <a:cs typeface="Arial" panose="020B0604020202020204" pitchFamily="34" charset="0"/>
              </a:rPr>
              <a:t> to access the Market Saturation and Utilization Data Tool.</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Requiring cross-termination among federal and state health programs, so providers and suppliers whose participation has been terminated by a Medicaid Program or a CHIP may have their Medicare billing privileges revoked. Providers and suppliers who have their Medicare billing privileges revoked are barred or terminated from all other CHIPs and Medicaid Programs.</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Temporarily stopping Medicare payments in cases of credible allegations of fraud.</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Providing outreach and education to key stakeholders to reach key program objectives.</a:t>
            </a:r>
          </a:p>
          <a:p>
            <a:pPr marL="127539" lvl="1" indent="-127539"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Coordinating with private and public health payers and other stakeholders to detect and deter fraudulent behaviors within the health care system.</a:t>
            </a:r>
          </a:p>
          <a:p>
            <a:pPr marL="127539" lvl="1" indent="-127539" defTabSz="957300">
              <a:spcBef>
                <a:spcPts val="0"/>
              </a:spcBef>
              <a:spcAft>
                <a:spcPts val="600"/>
              </a:spcAft>
              <a:buFont typeface="Wingdings" panose="05000000000000000000" pitchFamily="2" charset="2"/>
              <a:buChar char="§"/>
              <a:defRPr/>
            </a:pPr>
            <a:endParaRPr lang="en-US" dirty="0">
              <a:solidFill>
                <a:prstClr val="black"/>
              </a:solidFill>
              <a:latin typeface="Calibri "/>
              <a:cs typeface="Arial" panose="020B0604020202020204" pitchFamily="34" charset="0"/>
            </a:endParaRPr>
          </a:p>
          <a:p>
            <a:pPr marL="187952" lvl="2" indent="-120827" defTabSz="957300">
              <a:spcBef>
                <a:spcPts val="0"/>
              </a:spcBef>
              <a:spcAft>
                <a:spcPts val="600"/>
              </a:spcAft>
              <a:buSzTx/>
              <a:buFont typeface="Wingdings" panose="05000000000000000000" pitchFamily="2" charset="2"/>
              <a:buChar char="§"/>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3620354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sz="1100" b="1" i="0" u="none" strike="noStrike" dirty="0">
                <a:solidFill>
                  <a:srgbClr val="000000"/>
                </a:solidFill>
                <a:effectLst/>
                <a:latin typeface="Calibri "/>
                <a:cs typeface="Arial" panose="020B0604020202020204" pitchFamily="34" charset="0"/>
              </a:rPr>
              <a:t>This slide has animation.</a:t>
            </a:r>
          </a:p>
          <a:p>
            <a:pPr marL="53975" lvl="1" indent="-53975" defTabSz="957300">
              <a:spcBef>
                <a:spcPts val="0"/>
              </a:spcBef>
              <a:spcAft>
                <a:spcPts val="600"/>
              </a:spcAft>
              <a:defRPr/>
            </a:pPr>
            <a:r>
              <a:rPr lang="en-US" sz="1100" b="1" i="0" u="none" strike="noStrike" dirty="0">
                <a:solidFill>
                  <a:srgbClr val="000000"/>
                </a:solidFill>
                <a:effectLst/>
                <a:latin typeface="Calibri "/>
                <a:cs typeface="Arial" panose="020B0604020202020204" pitchFamily="34" charset="0"/>
              </a:rPr>
              <a:t>Presenter Notes</a:t>
            </a:r>
            <a:r>
              <a:rPr lang="en-US" sz="1100" b="0" i="0" dirty="0">
                <a:solidFill>
                  <a:srgbClr val="444444"/>
                </a:solidFill>
                <a:effectLst/>
                <a:latin typeface="Calibri "/>
                <a:cs typeface="Arial" panose="020B0604020202020204" pitchFamily="34" charset="0"/>
              </a:rPr>
              <a:t>​</a:t>
            </a:r>
          </a:p>
          <a:p>
            <a:pPr marL="54846" lvl="1" defTabSz="957300">
              <a:spcBef>
                <a:spcPts val="0"/>
              </a:spcBef>
              <a:spcAft>
                <a:spcPts val="600"/>
              </a:spcAft>
              <a:defRPr/>
            </a:pPr>
            <a:r>
              <a:rPr lang="en-US" sz="1100" dirty="0">
                <a:solidFill>
                  <a:prstClr val="black"/>
                </a:solidFill>
                <a:latin typeface="Calibri "/>
                <a:cs typeface="Arial" panose="020B0604020202020204" pitchFamily="34" charset="0"/>
              </a:rPr>
              <a:t>Within</a:t>
            </a:r>
            <a:r>
              <a:rPr lang="en-US" sz="1100" baseline="0" dirty="0">
                <a:solidFill>
                  <a:prstClr val="black"/>
                </a:solidFill>
                <a:latin typeface="Calibri "/>
                <a:cs typeface="Arial" panose="020B0604020202020204" pitchFamily="34" charset="0"/>
              </a:rPr>
              <a:t> CMS, t</a:t>
            </a:r>
            <a:r>
              <a:rPr lang="en-US" sz="1100" dirty="0">
                <a:solidFill>
                  <a:prstClr val="black"/>
                </a:solidFill>
                <a:latin typeface="Calibri "/>
                <a:cs typeface="Arial" panose="020B0604020202020204" pitchFamily="34" charset="0"/>
              </a:rPr>
              <a:t>he Center for Program Integrity (CPI) coordinates the Medicare and Medicaid Program integrity activities focused on detecting and preventing fraud, waste, and abuse.</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Provider Enrollment</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builds systems and manages programs to enroll providers in the Medicare and Medicare Programs.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3"/>
              </a:rPr>
              <a:t>CMS.gov/Medicare/Provider-Enrollment-and-Certification</a:t>
            </a:r>
            <a:r>
              <a:rPr lang="en-US" sz="1100" dirty="0">
                <a:solidFill>
                  <a:prstClr val="black"/>
                </a:solidFill>
                <a:latin typeface="Calibri "/>
                <a:cs typeface="Arial" panose="020B0604020202020204" pitchFamily="34" charset="0"/>
              </a:rPr>
              <a:t> for more information about provider enrollment.</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Data Analysis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identifies and seeks to prevent fraud, waste, and abuse though predictive analytics like the Market Saturation and Utilization map tool.</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4"/>
              </a:rPr>
              <a:t>Data.CMS.gov/summary-statistics-on-use-and-payments/program-integrity-market-saturation-by-type-of-service/market-saturation-utilization-state-county</a:t>
            </a:r>
            <a:r>
              <a:rPr lang="en-US" sz="1100" dirty="0">
                <a:solidFill>
                  <a:prstClr val="black"/>
                </a:solidFill>
                <a:latin typeface="Calibri "/>
                <a:cs typeface="Arial" panose="020B0604020202020204" pitchFamily="34" charset="0"/>
              </a:rPr>
              <a:t> to use the Market Saturation and Utilization tool.</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Medical Reviews &amp; Audits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oversees medical reviews and audits to safeguard the Medicare and Medicaid Programs.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5"/>
              </a:rPr>
              <a:t>CMS.gov/Research-Statistics-Data-and-Systems/Monitoring-Programs/Medicare-FFS-Compliance-Programs/Medical-Review</a:t>
            </a:r>
            <a:r>
              <a:rPr lang="en-US" sz="1100" dirty="0">
                <a:solidFill>
                  <a:prstClr val="black"/>
                </a:solidFill>
                <a:latin typeface="Calibri "/>
                <a:cs typeface="Arial" panose="020B0604020202020204" pitchFamily="34" charset="0"/>
              </a:rPr>
              <a:t> for more information about the medical review program.</a:t>
            </a:r>
          </a:p>
          <a:p>
            <a:pPr marL="54846" lvl="1" indent="0" defTabSz="957300">
              <a:spcBef>
                <a:spcPts val="0"/>
              </a:spcBef>
              <a:spcAft>
                <a:spcPts val="600"/>
              </a:spcAft>
              <a:buFont typeface="Wingdings" panose="05000000000000000000" pitchFamily="2" charset="2"/>
              <a:buNone/>
              <a:defRPr/>
            </a:pPr>
            <a:r>
              <a:rPr lang="en-US" sz="1100" b="1" dirty="0">
                <a:solidFill>
                  <a:prstClr val="black"/>
                </a:solidFill>
                <a:latin typeface="Calibri "/>
                <a:cs typeface="Arial" panose="020B0604020202020204" pitchFamily="34" charset="0"/>
              </a:rPr>
              <a:t>Collaboration with States</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CPI offers support and venues for states to collaborate and share best practices to fight fraud.</a:t>
            </a:r>
          </a:p>
          <a:p>
            <a:pPr marL="226296" lvl="1" indent="-171450" defTabSz="957300">
              <a:spcBef>
                <a:spcPts val="0"/>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Visit </a:t>
            </a:r>
            <a:r>
              <a:rPr lang="en-US" sz="1100" dirty="0">
                <a:solidFill>
                  <a:prstClr val="black"/>
                </a:solidFill>
                <a:latin typeface="Calibri "/>
                <a:cs typeface="Arial" panose="020B0604020202020204" pitchFamily="34" charset="0"/>
                <a:hlinkClick r:id="rId6"/>
              </a:rPr>
              <a:t>CMS.gov/medicaid-integrity-institute</a:t>
            </a:r>
            <a:r>
              <a:rPr lang="en-US" sz="1100" dirty="0">
                <a:solidFill>
                  <a:prstClr val="black"/>
                </a:solidFill>
                <a:latin typeface="Calibri "/>
                <a:cs typeface="Arial" panose="020B0604020202020204" pitchFamily="34" charset="0"/>
              </a:rPr>
              <a:t> to see resources for state Medicaid employees.</a:t>
            </a:r>
          </a:p>
          <a:p>
            <a:pPr marL="54846" lvl="1" defTabSz="957300">
              <a:spcBef>
                <a:spcPts val="628"/>
              </a:spcBef>
              <a:defRPr/>
            </a:pPr>
            <a:endParaRPr lang="en-US" sz="1100" dirty="0">
              <a:solidFill>
                <a:prstClr val="black"/>
              </a:solidFill>
              <a:latin typeface="Calibri "/>
              <a:cs typeface="Arial" panose="020B0604020202020204" pitchFamily="34" charset="0"/>
            </a:endParaRPr>
          </a:p>
          <a:p>
            <a:pPr marL="0" indent="0">
              <a:buNone/>
            </a:pPr>
            <a:endParaRPr lang="en-US" sz="1100" dirty="0">
              <a:latin typeface="Calibri "/>
              <a:cs typeface="Arial" panose="020B0604020202020204" pitchFamily="34" charset="0"/>
            </a:endParaRPr>
          </a:p>
        </p:txBody>
      </p:sp>
    </p:spTree>
    <p:extLst>
      <p:ext uri="{BB962C8B-B14F-4D97-AF65-F5344CB8AC3E}">
        <p14:creationId xmlns:p14="http://schemas.microsoft.com/office/powerpoint/2010/main" val="4017967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888" y="3757507"/>
            <a:ext cx="6883078" cy="5710343"/>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Program Integrity Contractors are a nationally coordinated Medicare/Medicaid Program integrity team of contractors that cut across regions. They include:</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Unified Program Integrity Contractors (UPIC)</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Recovery Audit Program</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Plan Program Integrity Medicare Drug Integrity Contractor (PPI MEDIC)</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Investigations Medicare Drug Integrity Contractor (I-MEDIC)</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For an interactive listing of Medicare Program Integrity Contractors, visit </a:t>
            </a:r>
            <a:r>
              <a:rPr lang="en-US" dirty="0">
                <a:solidFill>
                  <a:prstClr val="black"/>
                </a:solidFill>
                <a:latin typeface="Calibri "/>
                <a:cs typeface="Arial" panose="020B0604020202020204" pitchFamily="34" charset="0"/>
                <a:hlinkClick r:id="rId3"/>
              </a:rPr>
              <a:t>CMS.gov/Research-Statistics-Data-and-Systems/Monitoring-Programs/Medicare-FFS-Compliance-Programs/Review-Contractor-Directory-Interactive-Map</a:t>
            </a:r>
            <a:r>
              <a:rPr lang="en-US" dirty="0">
                <a:solidFill>
                  <a:prstClr val="black"/>
                </a:solidFill>
                <a:latin typeface="Calibri "/>
                <a:cs typeface="Arial" panose="020B0604020202020204" pitchFamily="34" charset="0"/>
              </a:rPr>
              <a:t>.</a:t>
            </a:r>
          </a:p>
          <a:p>
            <a:pPr marL="0" indent="0" defTabSz="957300">
              <a:spcBef>
                <a:spcPts val="628"/>
              </a:spcBef>
              <a:buNone/>
              <a:defRPr/>
            </a:pPr>
            <a:endParaRPr lang="en-US" dirty="0">
              <a:solidFill>
                <a:prstClr val="black"/>
              </a:solidFill>
              <a:latin typeface="Calibri "/>
              <a:cs typeface="Arial" panose="020B0604020202020204" pitchFamily="34" charset="0"/>
            </a:endParaRPr>
          </a:p>
          <a:p>
            <a:pPr marL="0" indent="0">
              <a:spcBef>
                <a:spcPts val="634"/>
              </a:spcBef>
              <a:buNone/>
            </a:pPr>
            <a:endParaRPr lang="en-US" b="1" dirty="0">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71086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54372" lvl="1" defTabSz="724959">
              <a:spcBef>
                <a:spcPts val="0"/>
              </a:spcBef>
              <a:spcAft>
                <a:spcPts val="600"/>
              </a:spcAft>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dirty="0">
              <a:latin typeface="Calibri "/>
              <a:cs typeface="Arial" panose="020B0604020202020204" pitchFamily="34" charset="0"/>
            </a:endParaRPr>
          </a:p>
          <a:p>
            <a:pPr marL="54372" lvl="1">
              <a:spcBef>
                <a:spcPts val="0"/>
              </a:spcBef>
              <a:spcAft>
                <a:spcPts val="600"/>
              </a:spcAft>
            </a:pPr>
            <a:r>
              <a:rPr lang="en-US" dirty="0">
                <a:latin typeface="Calibri "/>
                <a:cs typeface="Arial" panose="020B0604020202020204" pitchFamily="34" charset="0"/>
              </a:rPr>
              <a:t>At the end of this session, you’ll be able to:</a:t>
            </a:r>
          </a:p>
          <a:p>
            <a:pPr marL="118813" indent="-118813">
              <a:spcBef>
                <a:spcPts val="0"/>
              </a:spcBef>
              <a:spcAft>
                <a:spcPts val="600"/>
              </a:spcAft>
            </a:pPr>
            <a:r>
              <a:rPr lang="en-US" dirty="0">
                <a:latin typeface="Calibri "/>
                <a:cs typeface="Arial" panose="020B0604020202020204" pitchFamily="34" charset="0"/>
              </a:rPr>
              <a:t>Define health care fraud, waste, and abuse </a:t>
            </a:r>
          </a:p>
          <a:p>
            <a:pPr marL="118813" indent="-118813">
              <a:spcBef>
                <a:spcPts val="0"/>
              </a:spcBef>
              <a:spcAft>
                <a:spcPts val="600"/>
              </a:spcAft>
            </a:pPr>
            <a:r>
              <a:rPr lang="en-US" dirty="0">
                <a:latin typeface="Calibri "/>
                <a:cs typeface="Arial" panose="020B0604020202020204" pitchFamily="34" charset="0"/>
              </a:rPr>
              <a:t>Identify causes of improper payments</a:t>
            </a:r>
          </a:p>
          <a:p>
            <a:pPr marL="118813" indent="-118813">
              <a:spcBef>
                <a:spcPts val="0"/>
              </a:spcBef>
              <a:spcAft>
                <a:spcPts val="600"/>
              </a:spcAft>
            </a:pPr>
            <a:r>
              <a:rPr lang="en-US" dirty="0">
                <a:latin typeface="Calibri "/>
                <a:cs typeface="Arial" panose="020B0604020202020204" pitchFamily="34" charset="0"/>
              </a:rPr>
              <a:t>Discuss how CMS fights fraud and abuse</a:t>
            </a:r>
          </a:p>
          <a:p>
            <a:pPr marL="118813" indent="-118813">
              <a:spcBef>
                <a:spcPts val="0"/>
              </a:spcBef>
              <a:spcAft>
                <a:spcPts val="600"/>
              </a:spcAft>
            </a:pPr>
            <a:r>
              <a:rPr lang="en-US" dirty="0">
                <a:latin typeface="Calibri "/>
                <a:cs typeface="Arial" panose="020B0604020202020204" pitchFamily="34" charset="0"/>
              </a:rPr>
              <a:t>Explain how you can fight fraud and abuse</a:t>
            </a:r>
          </a:p>
          <a:p>
            <a:pPr marL="118813" indent="-118813">
              <a:spcBef>
                <a:spcPts val="0"/>
              </a:spcBef>
              <a:spcAft>
                <a:spcPts val="600"/>
              </a:spcAft>
            </a:pPr>
            <a:r>
              <a:rPr lang="en-US" dirty="0">
                <a:latin typeface="Calibri "/>
                <a:cs typeface="Arial" panose="020B0604020202020204" pitchFamily="34" charset="0"/>
              </a:rPr>
              <a:t>Find sources of additional information</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UPIC operates in a geographical area or jurisdiction defined by individual task orders to maintain Medicare and Medicaid Program integrity by detecting, preventing, and proactively discouraging healthcare fraud, waste, and abuse. The UPIC brings together the former functions of Zone Program Integrity Contractors (ZPICs), Medicare-Medicaid Data Match Contractors, and the Medicaid Integrity Contractors into a single contractor to perform Medicare and Medicaid Program integrity work on behalf of CMS. Such activities include coordinating program audits, conducting provider investigations for potential referral to federal and state law enforcement, performing Medicare-Medicaid claims data analysis, and recommending administrative actions. The UPIC contracts operate in 5 separate geographical jurisdictions in the U.S. The map shows the current UPIC contractors for the 5 geographical jurisdictions.</a:t>
            </a:r>
          </a:p>
          <a:p>
            <a:pPr marL="0" indent="0">
              <a:spcBef>
                <a:spcPts val="0"/>
              </a:spcBef>
              <a:spcAft>
                <a:spcPts val="600"/>
              </a:spcAft>
              <a:buNone/>
            </a:pPr>
            <a:r>
              <a:rPr lang="en-US" dirty="0">
                <a:latin typeface="Calibri "/>
                <a:cs typeface="Arial" panose="020B0604020202020204" pitchFamily="34" charset="0"/>
              </a:rPr>
              <a:t>*Other territories in the Western</a:t>
            </a:r>
            <a:r>
              <a:rPr lang="en-US" baseline="0" dirty="0">
                <a:latin typeface="Calibri "/>
                <a:cs typeface="Arial" panose="020B0604020202020204" pitchFamily="34" charset="0"/>
              </a:rPr>
              <a:t> Jurisdiction include American Samoa, Northern Marianas Islands, and Guam.</a:t>
            </a:r>
            <a:endParaRPr lang="en-US" dirty="0">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3752226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Medicare-Medicaid (Medi-Medi) funding allows for CMS to match Medicaid and Medicare claims and other related data to identify improper billing and utilization patterns. This data matching can show trends that aren’t obvious from each program’s claims data alone. Medi-Medi is a funding stream that has been incorporated into the regular activities of the UPICs as they collaborate with states on investigations and audits that have the greatest potential for uncovering fraud, waste, and abuse. </a:t>
            </a:r>
            <a:r>
              <a:rPr lang="en-US" dirty="0">
                <a:latin typeface="Calibri "/>
                <a:cs typeface="Arial" panose="020B0604020202020204" pitchFamily="34" charset="0"/>
              </a:rPr>
              <a:t>UPICs use the matched data to identify fraud, waste, and abuse to conduct investigations with state Medicaid agencies.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States voluntarily choose to participate in Medi-Medi, and Medi-Medi activities are carried out as separate tasks under the CMS program integrity contracts. </a:t>
            </a:r>
          </a:p>
          <a:p>
            <a:pPr marL="0" indent="0" defTabSz="957300">
              <a:spcBef>
                <a:spcPts val="628"/>
              </a:spcBef>
              <a:buNone/>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9295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Recovery Audit Program’s mission is to reduce improper Medicare payments by efficiently detecting and collecting overpayments, identifying underpayments, and implementing actions that will prevent future improper payments.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States must establish Medicaid Recovery Audit Contractor (RAC) programs, and the programs must:</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Identify and recover overpayments and identify underpayments.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Coordinate their efforts with other auditing entities, including state and federal law enforcement agencies. CMS and states work to minimize the likelihood of overlapping audits.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States are required to report all overpayments and underpayments to CMS. For more information, visit </a:t>
            </a:r>
            <a:r>
              <a:rPr lang="en-US" dirty="0">
                <a:solidFill>
                  <a:prstClr val="black"/>
                </a:solidFill>
                <a:latin typeface="Calibri "/>
                <a:cs typeface="Arial" panose="020B0604020202020204" pitchFamily="34" charset="0"/>
                <a:hlinkClick r:id="rId3"/>
              </a:rPr>
              <a:t>Medicaid.gov/medicaid/finance/state-expenditure-reporting/index.html</a:t>
            </a:r>
            <a:r>
              <a:rPr lang="en-US" dirty="0">
                <a:solidFill>
                  <a:prstClr val="black"/>
                </a:solidFill>
                <a:latin typeface="Calibri "/>
                <a:cs typeface="Arial" panose="020B0604020202020204" pitchFamily="34" charset="0"/>
              </a:rPr>
              <a:t>.</a:t>
            </a:r>
          </a:p>
          <a:p>
            <a:endParaRPr lang="en-US" dirty="0">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379748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673545"/>
          </a:xfrm>
        </p:spPr>
        <p:txBody>
          <a:bodyPr/>
          <a:lstStyle/>
          <a:p>
            <a:pPr marL="54847" lvl="1" defTabSz="957300">
              <a:spcBef>
                <a:spcPts val="628"/>
              </a:spcBef>
              <a:defRPr/>
            </a:pPr>
            <a:r>
              <a:rPr lang="en-US" b="1" i="0" u="none" strike="noStrike" dirty="0">
                <a:solidFill>
                  <a:srgbClr val="000000"/>
                </a:solidFill>
                <a:effectLst/>
                <a:latin typeface="Calibri "/>
                <a:cs typeface="Arial" panose="020B0604020202020204" pitchFamily="34" charset="0"/>
              </a:rPr>
              <a:t>Presenter Notes</a:t>
            </a:r>
            <a:r>
              <a:rPr lang="en-US" b="0" i="0" dirty="0">
                <a:solidFill>
                  <a:srgbClr val="444444"/>
                </a:solidFill>
                <a:effectLst/>
                <a:latin typeface="Calibri "/>
                <a:cs typeface="Arial" panose="020B0604020202020204" pitchFamily="34" charset="0"/>
              </a:rPr>
              <a:t>​</a:t>
            </a:r>
          </a:p>
          <a:p>
            <a:pPr marL="181156" lvl="1" indent="-12631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CMS has 2 Medicare Drug Integrity Contractors (MEDICs). The Plan</a:t>
            </a:r>
            <a:r>
              <a:rPr lang="en-US" baseline="0" dirty="0">
                <a:solidFill>
                  <a:prstClr val="black"/>
                </a:solidFill>
                <a:latin typeface="Calibri "/>
                <a:cs typeface="Arial" panose="020B0604020202020204" pitchFamily="34" charset="0"/>
              </a:rPr>
              <a:t> Program</a:t>
            </a:r>
            <a:r>
              <a:rPr lang="en-US" dirty="0">
                <a:solidFill>
                  <a:prstClr val="black"/>
                </a:solidFill>
                <a:latin typeface="Calibri "/>
                <a:cs typeface="Arial" panose="020B0604020202020204" pitchFamily="34" charset="0"/>
              </a:rPr>
              <a:t> Integrity (PPI) MEDIC and the Investigations MEDIC (I-MEDIC) monitor fraud, waste, and abuse in Medicare health and drug plans. The I-MEDIC has investigators throughout the country who work with federal, state, and local law enforcement authorities and other stakeholders. </a:t>
            </a:r>
          </a:p>
          <a:p>
            <a:pPr marL="181156" lvl="1" indent="-126310" defTabSz="957300">
              <a:spcBef>
                <a:spcPts val="0"/>
              </a:spcBef>
              <a:spcAft>
                <a:spcPts val="600"/>
              </a:spcAft>
              <a:buFont typeface="Wingdings" panose="05000000000000000000" pitchFamily="2" charset="2"/>
              <a:buChar char="§"/>
              <a:defRPr/>
            </a:pPr>
            <a:r>
              <a:rPr lang="en-US" b="1" dirty="0">
                <a:solidFill>
                  <a:prstClr val="black"/>
                </a:solidFill>
                <a:latin typeface="Calibri "/>
                <a:cs typeface="Arial" panose="020B0604020202020204" pitchFamily="34" charset="0"/>
              </a:rPr>
              <a:t>Qlarant</a:t>
            </a:r>
            <a:r>
              <a:rPr lang="en-US" dirty="0">
                <a:solidFill>
                  <a:prstClr val="black"/>
                </a:solidFill>
                <a:latin typeface="Calibri "/>
                <a:cs typeface="Arial" panose="020B0604020202020204" pitchFamily="34" charset="0"/>
              </a:rPr>
              <a:t> is the program integrity contractor for CMS under the PPI MEDIC contract as well as the I-MEDIC contract. Qlarant’s </a:t>
            </a:r>
            <a:r>
              <a:rPr lang="en-US" b="1" dirty="0">
                <a:solidFill>
                  <a:prstClr val="black"/>
                </a:solidFill>
                <a:latin typeface="Calibri "/>
                <a:cs typeface="Arial" panose="020B0604020202020204" pitchFamily="34" charset="0"/>
              </a:rPr>
              <a:t>key responsibilities </a:t>
            </a:r>
            <a:r>
              <a:rPr lang="en-US" dirty="0">
                <a:solidFill>
                  <a:prstClr val="black"/>
                </a:solidFill>
                <a:latin typeface="Calibri "/>
                <a:cs typeface="Arial" panose="020B0604020202020204" pitchFamily="34" charset="0"/>
              </a:rPr>
              <a:t>include:</a:t>
            </a:r>
          </a:p>
          <a:p>
            <a:pPr marL="305804" lvl="2" indent="-124649"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Investigating potential fraud, waste, and abuse.</a:t>
            </a:r>
          </a:p>
          <a:p>
            <a:pPr marL="305804" lvl="2" indent="-124649"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Investigating complaints alleging Medicare fraud.</a:t>
            </a:r>
          </a:p>
          <a:p>
            <a:pPr marL="305804" lvl="2" indent="-124649"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Performing proactive data analyses.</a:t>
            </a:r>
          </a:p>
          <a:p>
            <a:pPr marL="305804" lvl="2" indent="-124649"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Identifying program vulnerabilities.</a:t>
            </a:r>
          </a:p>
          <a:p>
            <a:pPr marL="305804" lvl="2" indent="-124649"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Referring potential fraud cases to law enforcement agencies.</a:t>
            </a:r>
          </a:p>
          <a:p>
            <a:pPr marL="305804" lvl="2" indent="-124649" defTabSz="957300">
              <a:spcBef>
                <a:spcPts val="0"/>
              </a:spcBef>
              <a:spcAft>
                <a:spcPts val="600"/>
              </a:spcAft>
              <a:buSzTx/>
              <a:buFont typeface="Arial" panose="020B0604020202020204" pitchFamily="34" charset="0"/>
              <a:buChar char="•"/>
              <a:defRPr/>
            </a:pPr>
            <a:r>
              <a:rPr lang="en-US" dirty="0">
                <a:latin typeface="Calibri "/>
                <a:cs typeface="Arial" panose="020B0604020202020204" pitchFamily="34" charset="0"/>
              </a:rPr>
              <a:t>Conducting Medicare Advantage Plan and Medicare drug plan audits.</a:t>
            </a:r>
          </a:p>
          <a:p>
            <a:pPr marL="305804" lvl="2" indent="-124649" defTabSz="957300">
              <a:spcBef>
                <a:spcPts val="0"/>
              </a:spcBef>
              <a:spcAft>
                <a:spcPts val="600"/>
              </a:spcAft>
              <a:buSzTx/>
              <a:buFont typeface="Arial" panose="020B0604020202020204" pitchFamily="34" charset="0"/>
              <a:buChar char="•"/>
              <a:defRPr/>
            </a:pPr>
            <a:r>
              <a:rPr lang="en-US" dirty="0">
                <a:latin typeface="Calibri "/>
                <a:cs typeface="Arial" panose="020B0604020202020204" pitchFamily="34" charset="0"/>
              </a:rPr>
              <a:t>Providing outreach and education to plan sponsors.</a:t>
            </a:r>
            <a:endParaRPr lang="en-US" dirty="0">
              <a:solidFill>
                <a:prstClr val="black"/>
              </a:solidFill>
              <a:latin typeface="Calibri "/>
              <a:cs typeface="Arial" panose="020B0604020202020204" pitchFamily="34" charset="0"/>
            </a:endParaRPr>
          </a:p>
          <a:p>
            <a:pPr marL="181156" lvl="1" indent="-12631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Qlarant’s website at </a:t>
            </a:r>
            <a:r>
              <a:rPr lang="en-US" dirty="0">
                <a:solidFill>
                  <a:prstClr val="black"/>
                </a:solidFill>
                <a:latin typeface="Calibri "/>
                <a:cs typeface="Arial" panose="020B0604020202020204" pitchFamily="34" charset="0"/>
                <a:hlinkClick r:id="rId3"/>
              </a:rPr>
              <a:t>qlarant.com/contracts</a:t>
            </a:r>
            <a:r>
              <a:rPr lang="en-US" dirty="0">
                <a:solidFill>
                  <a:prstClr val="black"/>
                </a:solidFill>
                <a:latin typeface="Calibri "/>
                <a:cs typeface="Arial" panose="020B0604020202020204" pitchFamily="34" charset="0"/>
              </a:rPr>
              <a:t> has all forms (Data Analysis Request for Information, Request for Assistance, Investigations MEDIC Complaint, and Compromised ID Report) under the I-MEDIC section. Referrals should be submitted to the I-MEDIC Complaints email address at </a:t>
            </a:r>
            <a:r>
              <a:rPr lang="en-US" dirty="0">
                <a:solidFill>
                  <a:prstClr val="black"/>
                </a:solidFill>
                <a:latin typeface="Calibri "/>
                <a:cs typeface="Arial" panose="020B0604020202020204" pitchFamily="34" charset="0"/>
                <a:hlinkClick r:id="rId4"/>
              </a:rPr>
              <a:t>I-MEDICComplaints@qlarant.com</a:t>
            </a:r>
            <a:r>
              <a:rPr lang="en-US" dirty="0">
                <a:solidFill>
                  <a:prstClr val="black"/>
                </a:solidFill>
                <a:latin typeface="Calibri "/>
                <a:cs typeface="Arial" panose="020B0604020202020204" pitchFamily="34" charset="0"/>
              </a:rPr>
              <a:t>. Items forwarded from the Office of Inspector General (OIG) Hotline should be submitted to the I-MEDIC OIG Hotline email address at </a:t>
            </a:r>
            <a:r>
              <a:rPr lang="en-US" dirty="0">
                <a:solidFill>
                  <a:prstClr val="black"/>
                </a:solidFill>
                <a:latin typeface="Calibri "/>
                <a:cs typeface="Arial" panose="020B0604020202020204" pitchFamily="34" charset="0"/>
                <a:hlinkClick r:id="rId5"/>
              </a:rPr>
              <a:t>I-MEDIC_OIG_Hotline@qlarant.com</a:t>
            </a:r>
            <a:r>
              <a:rPr lang="en-US" dirty="0">
                <a:solidFill>
                  <a:prstClr val="black"/>
                </a:solidFill>
                <a:latin typeface="Calibri "/>
                <a:cs typeface="Arial" panose="020B0604020202020204" pitchFamily="34" charset="0"/>
              </a:rPr>
              <a:t>.</a:t>
            </a:r>
          </a:p>
          <a:p>
            <a:pPr marL="181156" lvl="1" indent="-126310" defTabSz="957300">
              <a:spcBef>
                <a:spcPts val="0"/>
              </a:spcBef>
              <a:spcAft>
                <a:spcPts val="600"/>
              </a:spcAft>
              <a:buFont typeface="Wingdings" panose="05000000000000000000" pitchFamily="2" charset="2"/>
              <a:buChar char="§"/>
              <a:defRPr/>
            </a:pPr>
            <a:r>
              <a:rPr lang="en-US" dirty="0">
                <a:latin typeface="Calibri "/>
                <a:cs typeface="Arial" panose="020B0604020202020204" pitchFamily="34" charset="0"/>
              </a:rPr>
              <a:t>To view an interactive U.S. map representing the various contractors that work with CMS, including UPICs, and the PPI MEDIC, visit, </a:t>
            </a:r>
            <a:r>
              <a:rPr lang="en-US" dirty="0">
                <a:latin typeface="Calibri "/>
                <a:cs typeface="Arial" panose="020B0604020202020204" pitchFamily="34" charset="0"/>
                <a:hlinkClick r:id="rId6"/>
              </a:rPr>
              <a:t>CMS.gov/Research-Statistics-Data-and-Systems/Monitoring-Programs/Medicare-FFS-Compliance-Programs/Review-Contractor-Directory-Interactive-Map</a:t>
            </a:r>
            <a:r>
              <a:rPr lang="en-US" dirty="0">
                <a:latin typeface="Calibri "/>
                <a:cs typeface="Arial" panose="020B0604020202020204" pitchFamily="34" charset="0"/>
              </a:rPr>
              <a:t>.</a:t>
            </a:r>
          </a:p>
          <a:p>
            <a:pPr marL="54847" lvl="1" defTabSz="957300">
              <a:spcBef>
                <a:spcPts val="628"/>
              </a:spcBef>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380606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When CMS suspects fraud, administrative actions include:</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Automatic denials—a “don’t pay claim” status for items or services ordered or prescribed by a specific provider.</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Payment suspensions—a “hold on paying claims” status until an investigation or request for information is completed.</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Prepayment edits—coded system logic that either automatically pays, denies, or suspends all or part of a claim, so a trained analyst can review the claim and associated documentation to make coverage and payment determinations.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Revocation of billing privileges—occurs for noncompliance, misconduct, felonies, falsifying information, and other such reasons set forth in 42 CFR§424.535 (</a:t>
            </a:r>
            <a:r>
              <a:rPr lang="en-US" dirty="0">
                <a:solidFill>
                  <a:prstClr val="black"/>
                </a:solidFill>
                <a:latin typeface="Calibri "/>
                <a:cs typeface="Arial" panose="020B0604020202020204" pitchFamily="34" charset="0"/>
                <a:hlinkClick r:id="rId3"/>
              </a:rPr>
              <a:t>ecfr.federalregister.gov/current/title-42/chapter-IV/subchapter-B/part-424/subpart-P/section-424.535</a:t>
            </a:r>
            <a:r>
              <a:rPr lang="en-US" dirty="0">
                <a:solidFill>
                  <a:prstClr val="black"/>
                </a:solidFill>
                <a:latin typeface="Calibri "/>
                <a:cs typeface="Arial" panose="020B0604020202020204" pitchFamily="34" charset="0"/>
              </a:rPr>
              <a:t>). Revoked providers are barred from participating in the Medicare Program for a minimum of 1 year, but not greater than 10 years, depending on the severity of the basis for revocation. If providers are revoked from Medicare a second time, the bar can last for up to 20 years. Providers may appeal a revocation determination by submitting a corrective action plan (only in cases of noncompliance) or by submitting a request for reconsideration.</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Post-payment reviews,</a:t>
            </a:r>
            <a:r>
              <a:rPr lang="en-US" baseline="0" dirty="0">
                <a:solidFill>
                  <a:prstClr val="black"/>
                </a:solidFill>
                <a:latin typeface="Calibri "/>
                <a:cs typeface="Arial" panose="020B0604020202020204" pitchFamily="34" charset="0"/>
              </a:rPr>
              <a:t> t</a:t>
            </a:r>
            <a:r>
              <a:rPr lang="en-US" dirty="0">
                <a:solidFill>
                  <a:prstClr val="black"/>
                </a:solidFill>
                <a:latin typeface="Calibri "/>
                <a:cs typeface="Arial" panose="020B0604020202020204" pitchFamily="34" charset="0"/>
              </a:rPr>
              <a:t>o see if there were overpayments and potential overpayment collection actions.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Referrals to law enforcement. </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471082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234940" lvl="1" indent="-234940" defTabSz="957300">
              <a:spcBef>
                <a:spcPts val="0"/>
              </a:spcBef>
              <a:spcAft>
                <a:spcPts val="600"/>
              </a:spcAft>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p>
          <a:p>
            <a:pPr marL="0" lvl="1" defTabSz="957300">
              <a:spcBef>
                <a:spcPts val="0"/>
              </a:spcBef>
              <a:spcAft>
                <a:spcPts val="600"/>
              </a:spcAft>
              <a:defRPr/>
            </a:pPr>
            <a:r>
              <a:rPr lang="en-US" dirty="0">
                <a:solidFill>
                  <a:prstClr val="black"/>
                </a:solidFill>
                <a:latin typeface="Calibri "/>
                <a:cs typeface="Arial" panose="020B0604020202020204" pitchFamily="34" charset="0"/>
              </a:rPr>
              <a:t>When law enforcement and the judicial system determine fraudulent activities, the following enforcement actions may occur:</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Providers/companies are barred from the programs. The U.S. Department of Health &amp; Human Services (HHS) OIG has the authority to exclude individuals and entities from participating in federally-funded health care programs.</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Providers/companies can’t bill Medicare, Medicaid, or CHIP once they’re excluded.</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Providers/companies are fined.</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Arrests and convictions.</a:t>
            </a:r>
          </a:p>
          <a:p>
            <a:pPr marL="186275" lvl="1" indent="-186275"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Corporate Integrity Agreements may be negotiated between OIG and health care providers and other entities as part of the settlement of federal health care program investigations arising under a variety of civil false claims statutes. Providers or entities agree to the obligations, and in exchange, OIG agrees not to seek their exclusion from participation in Medicare, Medicaid, or other federal health care programs. </a:t>
            </a:r>
          </a:p>
        </p:txBody>
      </p:sp>
    </p:spTree>
    <p:extLst>
      <p:ext uri="{BB962C8B-B14F-4D97-AF65-F5344CB8AC3E}">
        <p14:creationId xmlns:p14="http://schemas.microsoft.com/office/powerpoint/2010/main" val="420294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Health Care Fraud &amp; Abuse Control (HCFAC) Program was established in 1996 as part of the Health Insurance Portability and Accountability Act (HIPAA). The U.S. Attorney General and the Secretary of Department of Health and Human Services (HHS), acting through the Inspector General jointly direct and collaborate federal, state, and local law enforcement activities with respect to health care fraud and abuse.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HCFAC reports on its efforts each year. To see the latest report, visit </a:t>
            </a:r>
            <a:r>
              <a:rPr lang="en-US" u="sng" dirty="0">
                <a:hlinkClick r:id="rId3"/>
              </a:rPr>
              <a:t>FY2020 HCFAC Report</a:t>
            </a:r>
            <a:r>
              <a:rPr lang="en-US" u="sng" dirty="0"/>
              <a:t>.</a:t>
            </a:r>
            <a:endParaRPr lang="en-US" dirty="0">
              <a:solidFill>
                <a:prstClr val="black"/>
              </a:solidFill>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HCFAC’s efforts include (but aren’t limited to):</a:t>
            </a:r>
          </a:p>
          <a:p>
            <a:pPr defTabSz="957300">
              <a:spcBef>
                <a:spcPts val="0"/>
              </a:spcBef>
              <a:spcAft>
                <a:spcPts val="600"/>
              </a:spcAft>
              <a:defRPr/>
            </a:pPr>
            <a:r>
              <a:rPr lang="en-US" dirty="0">
                <a:solidFill>
                  <a:prstClr val="black"/>
                </a:solidFill>
                <a:latin typeface="Calibri "/>
                <a:cs typeface="Arial" panose="020B0604020202020204" pitchFamily="34" charset="0"/>
              </a:rPr>
              <a:t>Health Care Fraud Strike Force Teams</a:t>
            </a:r>
          </a:p>
          <a:p>
            <a:pPr defTabSz="957300">
              <a:spcBef>
                <a:spcPts val="0"/>
              </a:spcBef>
              <a:spcAft>
                <a:spcPts val="600"/>
              </a:spcAft>
              <a:defRPr/>
            </a:pPr>
            <a:r>
              <a:rPr lang="en-US" dirty="0">
                <a:solidFill>
                  <a:prstClr val="black"/>
                </a:solidFill>
                <a:latin typeface="Calibri "/>
                <a:cs typeface="Arial" panose="020B0604020202020204" pitchFamily="34" charset="0"/>
              </a:rPr>
              <a:t>Health Care Fraud Prevention and Enforcement Team (HEAT)</a:t>
            </a:r>
          </a:p>
          <a:p>
            <a:pPr defTabSz="957300">
              <a:spcBef>
                <a:spcPts val="0"/>
              </a:spcBef>
              <a:spcAft>
                <a:spcPts val="600"/>
              </a:spcAft>
              <a:defRPr/>
            </a:pPr>
            <a:r>
              <a:rPr lang="en-US" dirty="0">
                <a:solidFill>
                  <a:prstClr val="black"/>
                </a:solidFill>
                <a:latin typeface="Calibri "/>
                <a:cs typeface="Arial" panose="020B0604020202020204" pitchFamily="34" charset="0"/>
              </a:rPr>
              <a:t>Health Care Fraud Prevention Partnership (HFPP)</a:t>
            </a:r>
          </a:p>
          <a:p>
            <a:pPr defTabSz="957300">
              <a:spcBef>
                <a:spcPts val="0"/>
              </a:spcBef>
              <a:spcAft>
                <a:spcPts val="600"/>
              </a:spcAft>
              <a:defRPr/>
            </a:pPr>
            <a:r>
              <a:rPr lang="en-US" dirty="0">
                <a:solidFill>
                  <a:prstClr val="black"/>
                </a:solidFill>
                <a:latin typeface="Calibri "/>
                <a:cs typeface="Arial" panose="020B0604020202020204" pitchFamily="34" charset="0"/>
              </a:rPr>
              <a:t>Major Case Coordination</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135620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joint HHS/DOJ Medicare Fraud Strike Force is a multi-agency team of federal, state, and local investigators designed to fight Medicare fraud. </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The wide geographic spread of Medicare Fraud Strike Force team locations shows that Medicare Fraud is a nationwide problem. Current operations are running in identified fraud hot spots including Baton Rouge, Brooklyn, Chicago, Dallas, Detroit, Houston, Los Angeles, Miami-Dade, and Tampa Bay.</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Strike Force teams use advanced data analysis techniques to identify high-billing levels in health care fraud hot spots.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Interagency teams can target emerging or wandering schemes, along with chronic fraud by criminals masquerading as health care providers or suppliers.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CMS is working collaboratively with federal and state law enforcement partners to increase the recovery of improper payments and fraud by giving data and other support during Health Care Fraud Prevention &amp; Enforcement Action investigations and prosecutions, and by suspending payments to providers subject to credible allegations of fraud. For Strike Force news and activities, visit </a:t>
            </a:r>
            <a:r>
              <a:rPr lang="en-US" dirty="0">
                <a:latin typeface="Calibri "/>
                <a:cs typeface="Arial" panose="020B0604020202020204" pitchFamily="34" charset="0"/>
                <a:hlinkClick r:id="rId3"/>
              </a:rPr>
              <a:t>oig.hhs.gov/fraud/strike-force</a:t>
            </a:r>
            <a:r>
              <a:rPr lang="en-US" dirty="0">
                <a:latin typeface="Calibri "/>
                <a:cs typeface="Arial" panose="020B0604020202020204" pitchFamily="34" charset="0"/>
              </a:rPr>
              <a:t>.</a:t>
            </a:r>
          </a:p>
          <a:p>
            <a:pPr marL="0" indent="0" defTabSz="957300">
              <a:spcBef>
                <a:spcPts val="628"/>
              </a:spcBef>
              <a:buNone/>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3100234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6"/>
            <a:ext cx="5852160" cy="5722159"/>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sz="1200" kern="1200" dirty="0">
                <a:solidFill>
                  <a:schemeClr val="tx1"/>
                </a:solidFill>
                <a:effectLst/>
                <a:latin typeface="Calibri "/>
              </a:rPr>
              <a:t>The Health Care Fraud Prevention &amp; Enforcement Action Team (HEAT) is a joint anti‐fraud initiative between HHS and the U.S. Department of Justice (DOJ). </a:t>
            </a:r>
            <a:r>
              <a:rPr lang="en-US" dirty="0">
                <a:solidFill>
                  <a:prstClr val="black"/>
                </a:solidFill>
                <a:latin typeface="Calibri "/>
                <a:cs typeface="Arial" panose="020B0604020202020204" pitchFamily="34" charset="0"/>
              </a:rPr>
              <a:t>HEAT task forces are interagency teams comprised of top-level law enforcement and professional staff members. The team builds on existing partnerships, including those with state and local law enforcement organizations, to prevent fraud and enforce anti-fraud laws. HEAT uses interagency collaboration to reduce and prevent fraud in federal health care programs. By deploying law enforcement and trained agency personnel, HHS and DOJ increase coordination, data sharing, and training among investigators, agents, prosecutors, analysts, and policymakers. Project HEAT has been highly successful in bringing forth health care fraud cases and prosecuting them quickly and effectively.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mission of HEAT is to:</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Gather resources across the government to help prevent fraud, waste, and abuse in the Medicare and Medicaid Programs, and crack down on fraud perpetrators who abuse and cost the system billions of dollars.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Reduce health care costs and improve the quality of care, by ridding the system of perpetrators who prey on people with Medicare and Medicaid.</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Highlight best practices of providers and public sector employees dedicated to ending fraud, waste, and abuse in Medicare.</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Build upon existing partnerships between HHS and DOJ to reduce fraud and recover taxpayer dollars.</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810232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Health Care Fraud Prevention Partnership (HFPP) is a voluntary public-private partnership between the federal government, state and local agencies, law enforcement, private health insurance plans, employer organizations, and health care anti-fraud associations.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HFPP aims to foster a proactive approach to detect and prevent health care fraud through data and information sharing.</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HFPP’s purpose is to improve the detection and preventions of health care fraud by:</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Exchanging data and information between the public and private sectors.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Leveraging various analytic tools against data sets provided by HFPP partners.</a:t>
            </a:r>
          </a:p>
          <a:p>
            <a:pPr marL="119650" indent="-119650" defTabSz="957300">
              <a:spcBef>
                <a:spcPts val="0"/>
              </a:spcBef>
              <a:spcAft>
                <a:spcPts val="600"/>
              </a:spcAft>
              <a:defRPr/>
            </a:pPr>
            <a:r>
              <a:rPr lang="en-US" dirty="0">
                <a:solidFill>
                  <a:prstClr val="black"/>
                </a:solidFill>
                <a:latin typeface="Calibri "/>
                <a:cs typeface="Arial" panose="020B0604020202020204" pitchFamily="34" charset="0"/>
              </a:rPr>
              <a:t>Providing a forum for public and private leaders and subject matter experts to share successful anti-fraud practices and effective methodologies for detecting and preventing health care fraud.</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For more HFPP information, visit </a:t>
            </a:r>
            <a:r>
              <a:rPr lang="en-US" dirty="0">
                <a:solidFill>
                  <a:prstClr val="black"/>
                </a:solidFill>
                <a:latin typeface="Calibri "/>
                <a:cs typeface="Arial" panose="020B0604020202020204" pitchFamily="34" charset="0"/>
                <a:hlinkClick r:id="rId3"/>
              </a:rPr>
              <a:t>CMS.gov/hfpp/about</a:t>
            </a:r>
            <a:r>
              <a:rPr lang="en-US" dirty="0">
                <a:solidFill>
                  <a:prstClr val="black"/>
                </a:solidFill>
                <a:latin typeface="Calibri "/>
                <a:cs typeface="Arial" panose="020B0604020202020204" pitchFamily="34" charset="0"/>
              </a:rPr>
              <a:t>. </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4028313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Lesson 1 Provides an overview of fraud, waste, and abuse, including:</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Defining health care fraud, waste, and abuse</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Protecting the Medicare Trust Funds and other public resources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Examples of Medicare and Medicaid fraud </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Who commits fraud</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Causes of improper payments</a:t>
            </a:r>
          </a:p>
          <a:p>
            <a:pPr marL="0" indent="0" defTabSz="957300">
              <a:spcBef>
                <a:spcPts val="628"/>
              </a:spcBef>
              <a:buNone/>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502380"/>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a:spcBef>
                <a:spcPts val="0"/>
              </a:spcBef>
              <a:spcAft>
                <a:spcPts val="600"/>
              </a:spcAft>
              <a:buNone/>
            </a:pPr>
            <a:r>
              <a:rPr lang="en-US" dirty="0">
                <a:latin typeface="Calibri "/>
              </a:rPr>
              <a:t>In FY 2018, CMS began a Major Case Coordination initiative that includes representation from the HHS-OIG, DOJ, and CMS. This initiative provides an opportunity for Medicare and Medicaid policy experts, law enforcement officials, clinicians, and fraud investigators to collaborate before, during, and after the development of fraud leads. </a:t>
            </a:r>
          </a:p>
          <a:p>
            <a:pPr marL="0" indent="0">
              <a:spcBef>
                <a:spcPts val="0"/>
              </a:spcBef>
              <a:spcAft>
                <a:spcPts val="600"/>
              </a:spcAft>
              <a:buNone/>
            </a:pPr>
            <a:r>
              <a:rPr lang="en-US" dirty="0">
                <a:latin typeface="Calibri "/>
              </a:rPr>
              <a:t>This level of collaboration has contributed to several successful coordinated law enforcement actions and helped CMS to better identify national fraud trends and program vulnerabilities. As a result of the MCC, there has been a marked increase in the number and quality of law enforcement referrals from CMS. As of FY 2020, there have been nearly 2,200 MCC reviews and 1,750 law enforcement referrals through the MCC. CMS program integrity activities and investigations will continue to contribute to law enforcement investigations, CMS administrative actions and CMS initiatives. In FY 2020, CMS conducted over 1,100 MCC reviews and 800 referrals to law enforcement partners.</a:t>
            </a:r>
          </a:p>
          <a:p>
            <a:pPr marL="0" indent="0">
              <a:spcBef>
                <a:spcPts val="0"/>
              </a:spcBef>
              <a:spcAft>
                <a:spcPts val="600"/>
              </a:spcAft>
              <a:buNone/>
            </a:pPr>
            <a:r>
              <a:rPr lang="en-US" dirty="0">
                <a:latin typeface="Calibri "/>
              </a:rPr>
              <a:t>An example of CMS-provided support to the OIG and DOJ in FY2020 is: </a:t>
            </a:r>
          </a:p>
          <a:p>
            <a:pPr>
              <a:spcBef>
                <a:spcPts val="0"/>
              </a:spcBef>
              <a:spcAft>
                <a:spcPts val="600"/>
              </a:spcAft>
            </a:pPr>
            <a:r>
              <a:rPr lang="en-US" dirty="0">
                <a:latin typeface="Calibri "/>
              </a:rPr>
              <a:t>In September 2020, DOJ announced a historic nationwide enforcement action involving 345 charged defendants across 51 federal districts, including more than 100 doctors, nurses and other licensed medical professionals. The largest amount of alleged fraud loss charged in connection with those cases relate to telemedicine schemes (the use of telecommunications technology to provide health care services remotely). </a:t>
            </a:r>
          </a:p>
          <a:p>
            <a:pPr>
              <a:spcBef>
                <a:spcPts val="0"/>
              </a:spcBef>
              <a:spcAft>
                <a:spcPts val="600"/>
              </a:spcAft>
            </a:pPr>
            <a:r>
              <a:rPr lang="en-US" dirty="0">
                <a:latin typeface="Calibri "/>
              </a:rPr>
              <a:t>In addition to the criminal charges announced related to the enforcement action, CMS’ CPI separately announced it has taken a record-breaking number of administrative actions related to telemedicine fraud, revoking the Medicare billing privileges of 256 additional medical professionals for their involvement in telemedicine schemes. </a:t>
            </a:r>
          </a:p>
          <a:p>
            <a:pPr>
              <a:spcBef>
                <a:spcPts val="0"/>
              </a:spcBef>
              <a:spcAft>
                <a:spcPts val="600"/>
              </a:spcAft>
            </a:pPr>
            <a:r>
              <a:rPr lang="en-US" dirty="0">
                <a:latin typeface="Calibri "/>
              </a:rPr>
              <a:t>This represents the largest number of adverse administrative actions resulting from a single administrative health care fraud investigative initiative.</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275268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CMS is using education efforts to shift focus on to the prevention of improper payments and fraud while continuing to be vigilant in detecting and pursuing problems when they occur. For provider resources, visit </a:t>
            </a:r>
            <a:r>
              <a:rPr lang="en-US" dirty="0">
                <a:solidFill>
                  <a:prstClr val="black"/>
                </a:solidFill>
                <a:latin typeface="Calibri "/>
                <a:cs typeface="Arial" panose="020B0604020202020204" pitchFamily="34" charset="0"/>
                <a:hlinkClick r:id="rId3"/>
              </a:rPr>
              <a:t>CMS.gov/About-CMS/Components/CPI/CPI-Resources.html</a:t>
            </a:r>
            <a:r>
              <a:rPr lang="en-US" dirty="0">
                <a:solidFill>
                  <a:prstClr val="black"/>
                </a:solidFill>
                <a:latin typeface="Calibri "/>
                <a:cs typeface="Arial" panose="020B0604020202020204" pitchFamily="34" charset="0"/>
              </a:rPr>
              <a:t>.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Provider education helps correct vulnerabilities so that providers:</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Maintain proper documentation. </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Reduce inappropriate claim submissions by educating providers on common billing mistakes.</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Protect patient and provider identity information.</a:t>
            </a:r>
          </a:p>
          <a:p>
            <a:pPr marL="239298" lvl="2" indent="-114665" defTabSz="957300">
              <a:spcBef>
                <a:spcPts val="0"/>
              </a:spcBef>
              <a:spcAft>
                <a:spcPts val="600"/>
              </a:spcAft>
              <a:buSzTx/>
              <a:buFont typeface="Arial" panose="020B0604020202020204" pitchFamily="34" charset="0"/>
              <a:buChar char="•"/>
              <a:defRPr/>
            </a:pPr>
            <a:r>
              <a:rPr lang="en-US" dirty="0">
                <a:solidFill>
                  <a:prstClr val="black"/>
                </a:solidFill>
                <a:latin typeface="Calibri "/>
                <a:cs typeface="Arial" panose="020B0604020202020204" pitchFamily="34" charset="0"/>
              </a:rPr>
              <a:t>Establish a broader culture of compliance.</a:t>
            </a:r>
          </a:p>
          <a:p>
            <a:pPr marL="124636" lvl="2" indent="-124649" defTabSz="957300">
              <a:spcBef>
                <a:spcPts val="0"/>
              </a:spcBef>
              <a:spcAft>
                <a:spcPts val="600"/>
              </a:spcAft>
              <a:buSzTx/>
              <a:buFont typeface="Wingdings" panose="05000000000000000000" pitchFamily="2" charset="2"/>
              <a:buChar char="§"/>
              <a:defRPr/>
            </a:pPr>
            <a:r>
              <a:rPr lang="en-US" dirty="0">
                <a:solidFill>
                  <a:prstClr val="black"/>
                </a:solidFill>
                <a:latin typeface="Calibri "/>
                <a:cs typeface="Arial" panose="020B0604020202020204" pitchFamily="34" charset="0"/>
              </a:rPr>
              <a:t>Educating people with Medicare and Medicaid helps strengthen the fight against fraud, by teaching them to identify and report suspected fraud. </a:t>
            </a:r>
          </a:p>
          <a:p>
            <a:pPr marL="239298" lvl="3" indent="-114665" defTabSz="957300">
              <a:spcBef>
                <a:spcPts val="0"/>
              </a:spcBef>
              <a:spcAft>
                <a:spcPts val="600"/>
              </a:spcAft>
              <a:buSzPct val="100000"/>
              <a:buFont typeface="Arial" panose="020B0604020202020204" pitchFamily="34" charset="0"/>
              <a:buChar char="•"/>
              <a:defRPr/>
            </a:pPr>
            <a:r>
              <a:rPr lang="en-US" dirty="0">
                <a:solidFill>
                  <a:prstClr val="black"/>
                </a:solidFill>
                <a:latin typeface="Calibri "/>
                <a:cs typeface="Arial" panose="020B0604020202020204" pitchFamily="34" charset="0"/>
              </a:rPr>
              <a:t>For a copy of the “Medicaid Program Integrity: Beneficiary Card Sharing Toolkit,” visit </a:t>
            </a:r>
            <a:r>
              <a:rPr lang="en-US" dirty="0">
                <a:solidFill>
                  <a:prstClr val="black"/>
                </a:solidFill>
                <a:latin typeface="Calibri "/>
                <a:cs typeface="Arial" panose="020B0604020202020204" pitchFamily="34" charset="0"/>
                <a:hlinkClick r:id="rId4"/>
              </a:rPr>
              <a:t>CMS.gov/medicare-</a:t>
            </a:r>
            <a:r>
              <a:rPr lang="en-US" dirty="0" err="1">
                <a:solidFill>
                  <a:prstClr val="black"/>
                </a:solidFill>
                <a:latin typeface="Calibri "/>
                <a:cs typeface="Arial" panose="020B0604020202020204" pitchFamily="34" charset="0"/>
                <a:hlinkClick r:id="rId4"/>
              </a:rPr>
              <a:t>medicaid</a:t>
            </a:r>
            <a:r>
              <a:rPr lang="en-US" dirty="0">
                <a:solidFill>
                  <a:prstClr val="black"/>
                </a:solidFill>
                <a:latin typeface="Calibri "/>
                <a:cs typeface="Arial" panose="020B0604020202020204" pitchFamily="34" charset="0"/>
                <a:hlinkClick r:id="rId4"/>
              </a:rPr>
              <a:t>-coordination/fraud-prevention/</a:t>
            </a:r>
            <a:r>
              <a:rPr lang="en-US" dirty="0" err="1">
                <a:solidFill>
                  <a:prstClr val="black"/>
                </a:solidFill>
                <a:latin typeface="Calibri "/>
                <a:cs typeface="Arial" panose="020B0604020202020204" pitchFamily="34" charset="0"/>
                <a:hlinkClick r:id="rId4"/>
              </a:rPr>
              <a:t>medicaid</a:t>
            </a:r>
            <a:r>
              <a:rPr lang="en-US" dirty="0">
                <a:solidFill>
                  <a:prstClr val="black"/>
                </a:solidFill>
                <a:latin typeface="Calibri "/>
                <a:cs typeface="Arial" panose="020B0604020202020204" pitchFamily="34" charset="0"/>
                <a:hlinkClick r:id="rId4"/>
              </a:rPr>
              <a:t>-integrity-education/beneficiary-education-toolkits/beneficiary-toolkit.html</a:t>
            </a:r>
            <a:r>
              <a:rPr lang="en-US" dirty="0">
                <a:solidFill>
                  <a:prstClr val="black"/>
                </a:solidFill>
                <a:latin typeface="Calibri "/>
                <a:cs typeface="Arial" panose="020B0604020202020204" pitchFamily="34" charset="0"/>
              </a:rPr>
              <a:t>. </a:t>
            </a:r>
          </a:p>
          <a:p>
            <a:pPr marL="239298" lvl="3" indent="-114665" defTabSz="957300">
              <a:spcBef>
                <a:spcPts val="0"/>
              </a:spcBef>
              <a:spcAft>
                <a:spcPts val="600"/>
              </a:spcAft>
              <a:buSzPct val="100000"/>
              <a:buFont typeface="Arial" panose="020B0604020202020204" pitchFamily="34" charset="0"/>
              <a:buChar char="•"/>
              <a:defRPr/>
            </a:pPr>
            <a:r>
              <a:rPr lang="en-US" dirty="0">
                <a:solidFill>
                  <a:prstClr val="black"/>
                </a:solidFill>
                <a:latin typeface="Calibri "/>
                <a:cs typeface="Arial" panose="020B0604020202020204" pitchFamily="34" charset="0"/>
              </a:rPr>
              <a:t>“Protecting Yourself &amp; Medicare from Fraud” is a free publication to help people with Medicare get information on how to detect and protect against fraud and identity theft. To read or download this pub, visit </a:t>
            </a:r>
            <a:r>
              <a:rPr lang="en-US" dirty="0">
                <a:solidFill>
                  <a:prstClr val="black"/>
                </a:solidFill>
                <a:latin typeface="Calibri "/>
                <a:cs typeface="Arial" panose="020B0604020202020204" pitchFamily="34" charset="0"/>
                <a:hlinkClick r:id="rId5"/>
              </a:rPr>
              <a:t>Medicare.gov/Pubs/pdf/10111-Protecting-Yourself-and-Medicare.pdf</a:t>
            </a:r>
            <a:r>
              <a:rPr lang="en-US" dirty="0">
                <a:solidFill>
                  <a:prstClr val="black"/>
                </a:solidFill>
                <a:latin typeface="Calibri "/>
                <a:cs typeface="Arial" panose="020B0604020202020204" pitchFamily="34" charset="0"/>
              </a:rPr>
              <a:t>. </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4087561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Check Your Knowledge—Question 3</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Health Care Fraud Prevention &amp; Enforcement Action Team (HEAT) is a joint anti-fraud initiative between the U.S. Department of Health &amp; Human Services (HHS) and the U.S. Department of Justice (DOJ). </a:t>
            </a:r>
          </a:p>
          <a:p>
            <a:pPr marL="0" indent="0" defTabSz="957300">
              <a:spcBef>
                <a:spcPts val="0"/>
              </a:spcBef>
              <a:spcAft>
                <a:spcPts val="600"/>
              </a:spcAft>
              <a:buNone/>
              <a:defRPr/>
            </a:pPr>
            <a:r>
              <a:rPr lang="en-US" b="1" dirty="0">
                <a:solidFill>
                  <a:prstClr val="black"/>
                </a:solidFill>
                <a:latin typeface="Calibri "/>
                <a:cs typeface="Arial" panose="020B0604020202020204" pitchFamily="34" charset="0"/>
              </a:rPr>
              <a:t>ANSWER: a. True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HEAT is a joint anti-fraud initiative between HHS and DOJ. HEAT task forces are interagency teams comprised of top-level law enforcement and professional staff members. The team builds on existing partnerships, including those with state and local law enforcement organizations, to prevent fraud and enforce anti-fraud laws. HEAT uses interagency collaboration to reduce and prevent fraud in federal health care programs. By deploying law enforcement and trained agency personnel, HHS and DOJ increase coordination, data sharing, and training among investigators, agents, prosecutors, analysts, and policymakers. </a:t>
            </a:r>
          </a:p>
          <a:p>
            <a:pPr marL="0" indent="0" defTabSz="957300">
              <a:spcBef>
                <a:spcPts val="628"/>
              </a:spcBef>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206801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Lesson 3 discusses how people with Medicare and Medicaid can fight fraud:</a:t>
            </a:r>
          </a:p>
          <a:p>
            <a:pPr marL="117470" indent="-117470" defTabSz="957248">
              <a:spcBef>
                <a:spcPts val="0"/>
              </a:spcBef>
              <a:spcAft>
                <a:spcPts val="600"/>
              </a:spcAft>
              <a:defRPr/>
            </a:pPr>
            <a:r>
              <a:rPr lang="en-US" dirty="0">
                <a:solidFill>
                  <a:prstClr val="black"/>
                </a:solidFill>
                <a:latin typeface="Calibri "/>
                <a:cs typeface="Arial" panose="020B0604020202020204" pitchFamily="34" charset="0"/>
              </a:rPr>
              <a:t>Senior Medicare Patrol (SMP)</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hlinkClick r:id="rId3"/>
              </a:rPr>
              <a:t>Medicare.gov/fraud</a:t>
            </a:r>
            <a:r>
              <a:rPr lang="en-US" dirty="0">
                <a:solidFill>
                  <a:prstClr val="black"/>
                </a:solidFill>
                <a:latin typeface="Calibri "/>
                <a:cs typeface="Arial" panose="020B0604020202020204" pitchFamily="34" charset="0"/>
              </a:rPr>
              <a:t> </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Medicare Summary Notices (MSNs)</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Secure</a:t>
            </a:r>
            <a:r>
              <a:rPr lang="en-US" baseline="0" dirty="0">
                <a:solidFill>
                  <a:prstClr val="black"/>
                </a:solidFill>
                <a:latin typeface="Calibri "/>
                <a:cs typeface="Arial" panose="020B0604020202020204" pitchFamily="34" charset="0"/>
              </a:rPr>
              <a:t> Medicare Account</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“4 Rs” for fighting Medicare fraud</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1-800-MEDICARE</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Protecting Personal Information,</a:t>
            </a:r>
            <a:r>
              <a:rPr lang="en-US" baseline="0"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ID, and Medical ID Theft</a:t>
            </a:r>
          </a:p>
          <a:p>
            <a:pPr marL="117470" indent="-117470" defTabSz="957300">
              <a:spcBef>
                <a:spcPts val="0"/>
              </a:spcBef>
              <a:spcAft>
                <a:spcPts val="600"/>
              </a:spcAft>
              <a:defRPr/>
            </a:pPr>
            <a:r>
              <a:rPr lang="en-US" dirty="0">
                <a:solidFill>
                  <a:prstClr val="black"/>
                </a:solidFill>
                <a:latin typeface="Calibri "/>
                <a:cs typeface="Arial" panose="020B0604020202020204" pitchFamily="34" charset="0"/>
              </a:rPr>
              <a:t>Reporting Medicaid Fraud</a:t>
            </a:r>
          </a:p>
        </p:txBody>
      </p:sp>
    </p:spTree>
    <p:extLst>
      <p:ext uri="{BB962C8B-B14F-4D97-AF65-F5344CB8AC3E}">
        <p14:creationId xmlns:p14="http://schemas.microsoft.com/office/powerpoint/2010/main" val="2982432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Bef>
                <a:spcPts val="0"/>
              </a:spcBef>
              <a:spcAft>
                <a:spcPts val="600"/>
              </a:spcAft>
              <a:buNone/>
            </a:pPr>
            <a:r>
              <a:rPr lang="en-US" b="1" dirty="0">
                <a:latin typeface="Calibri "/>
                <a:cs typeface="Arial" panose="020B0604020202020204" pitchFamily="34" charset="0"/>
              </a:rPr>
              <a:t>Presenter Notes</a:t>
            </a:r>
            <a:r>
              <a:rPr lang="en-US" dirty="0">
                <a:latin typeface="Calibri "/>
                <a:cs typeface="Arial" panose="020B0604020202020204" pitchFamily="34" charset="0"/>
              </a:rPr>
              <a:t> </a:t>
            </a:r>
          </a:p>
          <a:p>
            <a:pPr marL="118813" indent="-118813">
              <a:spcBef>
                <a:spcPts val="0"/>
              </a:spcBef>
              <a:spcAft>
                <a:spcPts val="600"/>
              </a:spcAft>
              <a:buNone/>
            </a:pPr>
            <a:r>
              <a:rPr lang="en-US" dirty="0">
                <a:latin typeface="Calibri "/>
                <a:cs typeface="Arial" panose="020B0604020202020204" pitchFamily="34" charset="0"/>
              </a:rPr>
              <a:t>At the end of this lesson, you’ll be able to:</a:t>
            </a:r>
          </a:p>
          <a:p>
            <a:pPr marL="181240" indent="-181240">
              <a:spcBef>
                <a:spcPts val="0"/>
              </a:spcBef>
              <a:spcAft>
                <a:spcPts val="600"/>
              </a:spcAft>
            </a:pPr>
            <a:r>
              <a:rPr lang="en-US" dirty="0">
                <a:latin typeface="Calibri "/>
                <a:cs typeface="Arial" panose="020B0604020202020204" pitchFamily="34" charset="0"/>
              </a:rPr>
              <a:t>Identify resources to help you fight fraud </a:t>
            </a:r>
          </a:p>
          <a:p>
            <a:pPr marL="181240" indent="-181240">
              <a:spcBef>
                <a:spcPts val="0"/>
              </a:spcBef>
              <a:spcAft>
                <a:spcPts val="600"/>
              </a:spcAft>
            </a:pPr>
            <a:r>
              <a:rPr lang="en-US" dirty="0">
                <a:latin typeface="Calibri "/>
                <a:cs typeface="Arial" panose="020B0604020202020204" pitchFamily="34" charset="0"/>
              </a:rPr>
              <a:t>Explain the 4 Rs for fighting Medicare fraud </a:t>
            </a:r>
          </a:p>
          <a:p>
            <a:pPr marL="181240" indent="-181240">
              <a:spcBef>
                <a:spcPts val="0"/>
              </a:spcBef>
              <a:spcAft>
                <a:spcPts val="600"/>
              </a:spcAft>
            </a:pPr>
            <a:r>
              <a:rPr lang="en-US" dirty="0">
                <a:latin typeface="Calibri "/>
                <a:cs typeface="Arial" panose="020B0604020202020204" pitchFamily="34" charset="0"/>
              </a:rPr>
              <a:t>Describe how to prevent and report identity theft </a:t>
            </a:r>
          </a:p>
          <a:p>
            <a:pPr marL="181240" indent="-181240">
              <a:spcBef>
                <a:spcPts val="0"/>
              </a:spcBef>
              <a:spcAft>
                <a:spcPts val="600"/>
              </a:spcAft>
            </a:pPr>
            <a:r>
              <a:rPr lang="en-US" dirty="0">
                <a:latin typeface="Calibri "/>
                <a:cs typeface="Arial" panose="020B0604020202020204" pitchFamily="34" charset="0"/>
              </a:rPr>
              <a:t>Know how to report suspected Medicare and Medicaid fraud </a:t>
            </a:r>
          </a:p>
        </p:txBody>
      </p:sp>
    </p:spTree>
    <p:extLst>
      <p:ext uri="{BB962C8B-B14F-4D97-AF65-F5344CB8AC3E}">
        <p14:creationId xmlns:p14="http://schemas.microsoft.com/office/powerpoint/2010/main" val="1228140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5586" y="3582115"/>
            <a:ext cx="6185509" cy="5885735"/>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Through outreach, counseling, and education, the Senior Medicare Patrols (SMPs) empower and help people with Medicare, their families, and caregivers to prevent, detect, and report health care fraud, errors, and abuse. SMPs are grant-funded projects of the U.S. Department of Health &amp; Human Services (HHS), Administration for Community Living (ACL). Their work covers 3 main areas:</a:t>
            </a:r>
          </a:p>
          <a:p>
            <a:pPr marL="239298" indent="-239298" defTabSz="957300">
              <a:spcBef>
                <a:spcPts val="0"/>
              </a:spcBef>
              <a:spcAft>
                <a:spcPts val="600"/>
              </a:spcAft>
              <a:buFont typeface="+mj-lt"/>
              <a:buAutoNum type="arabicPeriod"/>
              <a:defRPr/>
            </a:pPr>
            <a:r>
              <a:rPr lang="en-US" dirty="0">
                <a:solidFill>
                  <a:prstClr val="black"/>
                </a:solidFill>
                <a:latin typeface="Calibri "/>
                <a:cs typeface="Arial" panose="020B0604020202020204" pitchFamily="34" charset="0"/>
              </a:rPr>
              <a:t>Conduct Outreach and Education. SMPs give presentations to groups, show materials at event exhibits, and work one-on-one with people with Medicare. Since 1997, more than 30 million people have been reached during community education events</a:t>
            </a:r>
            <a:r>
              <a:rPr lang="en-US" baseline="0" dirty="0">
                <a:solidFill>
                  <a:prstClr val="black"/>
                </a:solidFill>
                <a:latin typeface="Calibri "/>
                <a:cs typeface="Arial" panose="020B0604020202020204" pitchFamily="34" charset="0"/>
              </a:rPr>
              <a:t> and</a:t>
            </a:r>
            <a:r>
              <a:rPr lang="en-US" dirty="0">
                <a:solidFill>
                  <a:prstClr val="black"/>
                </a:solidFill>
                <a:latin typeface="Calibri "/>
                <a:cs typeface="Arial" panose="020B0604020202020204" pitchFamily="34" charset="0"/>
              </a:rPr>
              <a:t> more than 6.5 million people with Medicare have been educated and served by more than 46,000 volunteers.</a:t>
            </a:r>
          </a:p>
          <a:p>
            <a:pPr marL="239298" indent="-239298" defTabSz="957300">
              <a:spcBef>
                <a:spcPts val="0"/>
              </a:spcBef>
              <a:spcAft>
                <a:spcPts val="600"/>
              </a:spcAft>
              <a:buFont typeface="+mj-lt"/>
              <a:buAutoNum type="arabicPeriod"/>
              <a:defRPr/>
            </a:pPr>
            <a:r>
              <a:rPr lang="en-US" dirty="0">
                <a:solidFill>
                  <a:prstClr val="black"/>
                </a:solidFill>
                <a:latin typeface="Calibri "/>
                <a:cs typeface="Arial" panose="020B0604020202020204" pitchFamily="34" charset="0"/>
              </a:rPr>
              <a:t>Engage Volunteers to protect older persons’ health, finances, and medical identity while saving Medicare dollars. The SMP program engages over 5,200 volunteers nationally who collectively contribute more than 155,000 hours each year.</a:t>
            </a:r>
          </a:p>
          <a:p>
            <a:pPr marL="239298" indent="-239298" defTabSz="957300">
              <a:spcBef>
                <a:spcPts val="0"/>
              </a:spcBef>
              <a:spcAft>
                <a:spcPts val="600"/>
              </a:spcAft>
              <a:buFont typeface="+mj-lt"/>
              <a:buAutoNum type="arabicPeriod"/>
              <a:defRPr/>
            </a:pPr>
            <a:r>
              <a:rPr lang="en-US" dirty="0">
                <a:solidFill>
                  <a:prstClr val="black"/>
                </a:solidFill>
                <a:latin typeface="Calibri "/>
                <a:cs typeface="Arial" panose="020B0604020202020204" pitchFamily="34" charset="0"/>
              </a:rPr>
              <a:t>Get Complaints from people with Medicare. When people with Medicare, caregivers, and family members bring their complaints to the SMP, the SMP makes a determination about whether or not they suspect fraud, errors, or abuse. When they suspect fraud or abuse, they make referrals to the appropriate state and federal agencies for investigation.</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There are SMP programs in each state, the District of Columbia, Puerto Rico, Guam, and the Virgin Islands. Each CMS office location</a:t>
            </a:r>
            <a:r>
              <a:rPr lang="en-US" baseline="0" dirty="0">
                <a:solidFill>
                  <a:prstClr val="black"/>
                </a:solidFill>
                <a:latin typeface="Calibri "/>
                <a:cs typeface="Arial" panose="020B0604020202020204" pitchFamily="34" charset="0"/>
              </a:rPr>
              <a:t> has an SMP liaison. </a:t>
            </a:r>
            <a:r>
              <a:rPr lang="en-US" dirty="0">
                <a:solidFill>
                  <a:prstClr val="black"/>
                </a:solidFill>
                <a:latin typeface="Calibri "/>
                <a:cs typeface="Arial" panose="020B0604020202020204" pitchFamily="34" charset="0"/>
              </a:rPr>
              <a:t>SMPs seek volunteers to represent the program in their communities.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For an in-depth overview of the SMP program, and for information for your local area, visit </a:t>
            </a:r>
            <a:r>
              <a:rPr lang="en-US" dirty="0">
                <a:solidFill>
                  <a:prstClr val="black"/>
                </a:solidFill>
                <a:latin typeface="Calibri "/>
                <a:cs typeface="Arial" panose="020B0604020202020204" pitchFamily="34" charset="0"/>
                <a:hlinkClick r:id="rId3"/>
              </a:rPr>
              <a:t>smpresource.org</a:t>
            </a:r>
            <a:r>
              <a:rPr lang="en-US" dirty="0">
                <a:solidFill>
                  <a:prstClr val="black"/>
                </a:solidFill>
                <a:latin typeface="Calibri "/>
                <a:cs typeface="Arial" panose="020B0604020202020204" pitchFamily="34" charset="0"/>
              </a:rPr>
              <a:t>, or call the nationwide toll-free number at 1-877-808-2468. Callers get information about the SMP program and are connected to the SMP in their state for individualized assistance. You can also email them at </a:t>
            </a:r>
            <a:r>
              <a:rPr lang="en-US" dirty="0">
                <a:solidFill>
                  <a:prstClr val="black"/>
                </a:solidFill>
                <a:latin typeface="Calibri "/>
                <a:cs typeface="Arial" panose="020B0604020202020204" pitchFamily="34" charset="0"/>
                <a:hlinkClick r:id="rId4"/>
              </a:rPr>
              <a:t>info@smpresource.org</a:t>
            </a:r>
            <a:r>
              <a:rPr lang="en-US" dirty="0">
                <a:solidFill>
                  <a:prstClr val="black"/>
                </a:solidFill>
                <a:latin typeface="Calibri "/>
                <a:cs typeface="Arial" panose="020B0604020202020204" pitchFamily="34" charset="0"/>
              </a:rPr>
              <a:t>.</a:t>
            </a:r>
          </a:p>
          <a:p>
            <a:pPr marL="0" indent="0">
              <a:buNone/>
            </a:pPr>
            <a:endParaRPr lang="en-US" b="0" dirty="0">
              <a:latin typeface="Calibri "/>
              <a:cs typeface="Arial" panose="020B0604020202020204" pitchFamily="34" charset="0"/>
            </a:endParaRPr>
          </a:p>
        </p:txBody>
      </p:sp>
    </p:spTree>
    <p:extLst>
      <p:ext uri="{BB962C8B-B14F-4D97-AF65-F5344CB8AC3E}">
        <p14:creationId xmlns:p14="http://schemas.microsoft.com/office/powerpoint/2010/main" val="1222767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descr="This is what your computer screen will show at https://Medicare.gov/fraud." title="Medicare.gov screen shot"/>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a:spcBef>
                <a:spcPts val="0"/>
              </a:spcBef>
              <a:spcAft>
                <a:spcPts val="600"/>
              </a:spcAft>
              <a:buNone/>
              <a:defRPr/>
            </a:pPr>
            <a:r>
              <a:rPr lang="en-US" dirty="0">
                <a:solidFill>
                  <a:prstClr val="black"/>
                </a:solidFill>
                <a:latin typeface="Calibri "/>
                <a:cs typeface="Arial" panose="020B0604020202020204" pitchFamily="34" charset="0"/>
              </a:rPr>
              <a:t>You’re the first line of defense against Medicare fraud, and </a:t>
            </a:r>
            <a:r>
              <a:rPr lang="en-US" dirty="0">
                <a:solidFill>
                  <a:prstClr val="black"/>
                </a:solidFill>
                <a:latin typeface="Calibri "/>
                <a:cs typeface="Arial" panose="020B0604020202020204" pitchFamily="34" charset="0"/>
                <a:hlinkClick r:id="rId3"/>
              </a:rPr>
              <a:t>Medicare.gov/basics/reporting-</a:t>
            </a:r>
            <a:r>
              <a:rPr lang="en-US" dirty="0" err="1">
                <a:solidFill>
                  <a:prstClr val="black"/>
                </a:solidFill>
                <a:latin typeface="Calibri "/>
                <a:cs typeface="Arial" panose="020B0604020202020204" pitchFamily="34" charset="0"/>
                <a:hlinkClick r:id="rId3"/>
              </a:rPr>
              <a:t>medicare</a:t>
            </a:r>
            <a:r>
              <a:rPr lang="en-US" dirty="0">
                <a:solidFill>
                  <a:prstClr val="black"/>
                </a:solidFill>
                <a:latin typeface="Calibri "/>
                <a:cs typeface="Arial" panose="020B0604020202020204" pitchFamily="34" charset="0"/>
                <a:hlinkClick r:id="rId3"/>
              </a:rPr>
              <a:t>-fraud-and-abuse</a:t>
            </a:r>
            <a:r>
              <a:rPr lang="en-US" dirty="0">
                <a:solidFill>
                  <a:prstClr val="black"/>
                </a:solidFill>
                <a:latin typeface="Calibri "/>
                <a:cs typeface="Arial" panose="020B0604020202020204" pitchFamily="34" charset="0"/>
              </a:rPr>
              <a:t> is a good place to learn about resources available to protect yourself, your loved ones, and Medicare, like:</a:t>
            </a:r>
          </a:p>
          <a:p>
            <a:pPr marL="115786" indent="-115786">
              <a:spcBef>
                <a:spcPts val="0"/>
              </a:spcBef>
              <a:spcAft>
                <a:spcPts val="600"/>
              </a:spcAft>
              <a:defRPr/>
            </a:pPr>
            <a:r>
              <a:rPr lang="en-US" dirty="0">
                <a:solidFill>
                  <a:prstClr val="black"/>
                </a:solidFill>
                <a:latin typeface="Calibri "/>
                <a:cs typeface="Arial" panose="020B0604020202020204" pitchFamily="34" charset="0"/>
              </a:rPr>
              <a:t>Tips to prevent fraud</a:t>
            </a:r>
          </a:p>
          <a:p>
            <a:pPr marL="115786" indent="-115786">
              <a:spcBef>
                <a:spcPts val="0"/>
              </a:spcBef>
              <a:spcAft>
                <a:spcPts val="600"/>
              </a:spcAft>
              <a:defRPr/>
            </a:pPr>
            <a:r>
              <a:rPr lang="en-US" dirty="0">
                <a:solidFill>
                  <a:prstClr val="black"/>
                </a:solidFill>
                <a:latin typeface="Calibri "/>
                <a:cs typeface="Arial" panose="020B0604020202020204" pitchFamily="34" charset="0"/>
              </a:rPr>
              <a:t>How to spot fraud</a:t>
            </a:r>
          </a:p>
          <a:p>
            <a:pPr marL="115786" indent="-115786">
              <a:spcBef>
                <a:spcPts val="0"/>
              </a:spcBef>
              <a:spcAft>
                <a:spcPts val="600"/>
              </a:spcAft>
              <a:defRPr/>
            </a:pPr>
            <a:r>
              <a:rPr lang="en-US" dirty="0">
                <a:solidFill>
                  <a:prstClr val="black"/>
                </a:solidFill>
                <a:latin typeface="Calibri "/>
                <a:cs typeface="Arial" panose="020B0604020202020204" pitchFamily="34" charset="0"/>
              </a:rPr>
              <a:t>How to report fraud</a:t>
            </a:r>
          </a:p>
          <a:p>
            <a:pPr marL="115786" indent="-115786">
              <a:spcBef>
                <a:spcPts val="0"/>
              </a:spcBef>
              <a:spcAft>
                <a:spcPts val="600"/>
              </a:spcAft>
              <a:defRPr/>
            </a:pPr>
            <a:r>
              <a:rPr lang="en-US" dirty="0">
                <a:solidFill>
                  <a:prstClr val="black"/>
                </a:solidFill>
                <a:latin typeface="Calibri "/>
                <a:cs typeface="Arial" panose="020B0604020202020204" pitchFamily="34" charset="0"/>
              </a:rPr>
              <a:t>Rules for people selling Medicare plans</a:t>
            </a:r>
          </a:p>
          <a:p>
            <a:pPr marL="0" indent="0">
              <a:spcBef>
                <a:spcPts val="0"/>
              </a:spcBef>
              <a:spcAft>
                <a:spcPts val="600"/>
              </a:spcAft>
              <a:buNone/>
              <a:defRPr/>
            </a:pPr>
            <a:r>
              <a:rPr lang="en-US" dirty="0">
                <a:solidFill>
                  <a:prstClr val="black"/>
                </a:solidFill>
                <a:latin typeface="Calibri "/>
                <a:cs typeface="Arial" panose="020B0604020202020204" pitchFamily="34" charset="0"/>
              </a:rPr>
              <a:t>You can also learn the marketing rules for Medicare health plans and what people selling these plans are and aren’t allowed to do. </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1656058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2235" y="3582115"/>
            <a:ext cx="6913943" cy="6019085"/>
          </a:xfrm>
        </p:spPr>
        <p:txBody>
          <a:bodyPr/>
          <a:lstStyle/>
          <a:p>
            <a:pPr marL="0" indent="0" defTabSz="957300">
              <a:spcBef>
                <a:spcPts val="0"/>
              </a:spcBef>
              <a:spcAft>
                <a:spcPts val="600"/>
              </a:spcAft>
              <a:buNone/>
              <a:defRPr/>
            </a:pPr>
            <a:r>
              <a:rPr lang="en-US" sz="1050" b="1" dirty="0">
                <a:solidFill>
                  <a:srgbClr val="000000"/>
                </a:solidFill>
                <a:latin typeface="Calibri "/>
                <a:cs typeface="Arial" panose="020B0604020202020204" pitchFamily="34" charset="0"/>
              </a:rPr>
              <a:t>This slide has animation. Presenter Notes</a:t>
            </a:r>
            <a:r>
              <a:rPr lang="en-US" sz="1050" dirty="0">
                <a:solidFill>
                  <a:srgbClr val="444444"/>
                </a:solidFill>
                <a:latin typeface="Calibri "/>
                <a:cs typeface="Arial" panose="020B0604020202020204" pitchFamily="34" charset="0"/>
              </a:rPr>
              <a:t>​:</a:t>
            </a:r>
          </a:p>
          <a:p>
            <a:pPr marL="0" indent="0" defTabSz="957300">
              <a:spcBef>
                <a:spcPts val="0"/>
              </a:spcBef>
              <a:spcAft>
                <a:spcPts val="600"/>
              </a:spcAft>
              <a:buNone/>
              <a:defRPr/>
            </a:pPr>
            <a:r>
              <a:rPr lang="en-US" sz="1050" dirty="0">
                <a:solidFill>
                  <a:prstClr val="black"/>
                </a:solidFill>
                <a:latin typeface="Calibri "/>
                <a:cs typeface="Arial" panose="020B0604020202020204" pitchFamily="34" charset="0"/>
              </a:rPr>
              <a:t>There are Medicare Summary Notices (MSNs) for Medicare Part A (Hospital Insurance), Medicare Part B (Medical Insurance), and durable medical equipment (DME). The MSN shows </a:t>
            </a:r>
          </a:p>
          <a:p>
            <a:pPr marL="119149" indent="-119149" defTabSz="957300">
              <a:spcBef>
                <a:spcPts val="0"/>
              </a:spcBef>
              <a:spcAft>
                <a:spcPts val="600"/>
              </a:spcAft>
              <a:defRPr/>
            </a:pPr>
            <a:r>
              <a:rPr lang="en-US" sz="1050" dirty="0">
                <a:solidFill>
                  <a:prstClr val="black"/>
                </a:solidFill>
                <a:latin typeface="Calibri "/>
                <a:cs typeface="Arial" panose="020B0604020202020204" pitchFamily="34" charset="0"/>
              </a:rPr>
              <a:t>All services and supplies that were billed to Original Medicare</a:t>
            </a:r>
          </a:p>
          <a:p>
            <a:pPr marL="119149" indent="-119149" defTabSz="957300">
              <a:spcBef>
                <a:spcPts val="0"/>
              </a:spcBef>
              <a:spcAft>
                <a:spcPts val="600"/>
              </a:spcAft>
              <a:defRPr/>
            </a:pPr>
            <a:r>
              <a:rPr lang="en-US" sz="1050" dirty="0">
                <a:solidFill>
                  <a:prstClr val="black"/>
                </a:solidFill>
                <a:latin typeface="Calibri "/>
                <a:cs typeface="Arial" panose="020B0604020202020204" pitchFamily="34" charset="0"/>
              </a:rPr>
              <a:t>What Medicare paid</a:t>
            </a:r>
          </a:p>
          <a:p>
            <a:pPr marL="119149" indent="-119149" defTabSz="957300">
              <a:spcBef>
                <a:spcPts val="0"/>
              </a:spcBef>
              <a:spcAft>
                <a:spcPts val="600"/>
              </a:spcAft>
              <a:defRPr/>
            </a:pPr>
            <a:r>
              <a:rPr lang="en-US" sz="1050" dirty="0">
                <a:solidFill>
                  <a:prstClr val="black"/>
                </a:solidFill>
                <a:latin typeface="Calibri "/>
                <a:cs typeface="Arial" panose="020B0604020202020204" pitchFamily="34" charset="0"/>
              </a:rPr>
              <a:t>What you owe each provider. </a:t>
            </a:r>
          </a:p>
          <a:p>
            <a:pPr marL="0" indent="0" defTabSz="957300">
              <a:spcBef>
                <a:spcPts val="0"/>
              </a:spcBef>
              <a:spcAft>
                <a:spcPts val="600"/>
              </a:spcAft>
              <a:buNone/>
              <a:defRPr/>
            </a:pPr>
            <a:r>
              <a:rPr lang="en-US" sz="1050" dirty="0">
                <a:solidFill>
                  <a:prstClr val="black"/>
                </a:solidFill>
                <a:latin typeface="Calibri "/>
                <a:cs typeface="Arial" panose="020B0604020202020204" pitchFamily="34" charset="0"/>
              </a:rPr>
              <a:t>Review your MSNs carefully to make sure you got all of the services and supplies listed. If you have other insurance, check to see if it covers anything Medicare didn’t. Keep your receipts and bills, and compare them to your MSN to be sure you got all the services, supplies, or equipment. If you paid a bill before you got your notice, compare your MSN with the bill to make sure you paid the right amount. If an item or service is denied, call your doctor’s or health care provider’s office to make sure they submitted the correct information. If not, the office may resubmit. If you disagree with any decision made, you can file an appeal. If you find items listed in your claims that you don’t have a record of, it’s possible that you or Medicare may have been billed for services or items you didn’t get. If you think a charge is incorrect and you know the provider, you may want to call their office to ask about it. The person you speak to may help you better understand the services or supplier you got. Or, your provider may realize a billing error was made. If you’ve contacted the provider and you suspect that Medicare is being charged for items or services you didn’t get, or you don’t know the provider on the claim, report the suspected fraud to 1-800-MEDICARE (1-800-633-4227); TTY: 1-877-486-2048. For more information or to view samples of the Part A, Part B, and/or DME MSNs, visit </a:t>
            </a:r>
            <a:r>
              <a:rPr lang="en-US" sz="1050" dirty="0">
                <a:solidFill>
                  <a:prstClr val="black"/>
                </a:solidFill>
                <a:latin typeface="Calibri "/>
                <a:cs typeface="Arial" panose="020B0604020202020204" pitchFamily="34" charset="0"/>
                <a:hlinkClick r:id="rId3"/>
              </a:rPr>
              <a:t>Medicare.gov/forms-help-resources/mail-you-get-about-</a:t>
            </a:r>
            <a:r>
              <a:rPr lang="en-US" sz="1050" dirty="0" err="1">
                <a:solidFill>
                  <a:prstClr val="black"/>
                </a:solidFill>
                <a:latin typeface="Calibri "/>
                <a:cs typeface="Arial" panose="020B0604020202020204" pitchFamily="34" charset="0"/>
                <a:hlinkClick r:id="rId3"/>
              </a:rPr>
              <a:t>medicare</a:t>
            </a:r>
            <a:r>
              <a:rPr lang="en-US" sz="1050" dirty="0">
                <a:solidFill>
                  <a:prstClr val="black"/>
                </a:solidFill>
                <a:latin typeface="Calibri "/>
                <a:cs typeface="Arial" panose="020B0604020202020204" pitchFamily="34" charset="0"/>
              </a:rPr>
              <a:t>. </a:t>
            </a:r>
          </a:p>
          <a:p>
            <a:pPr marL="179495" indent="-179495" defTabSz="957300">
              <a:spcBef>
                <a:spcPts val="0"/>
              </a:spcBef>
              <a:spcAft>
                <a:spcPts val="600"/>
              </a:spcAft>
              <a:buFont typeface="Arial" panose="020B0604020202020204" pitchFamily="34" charset="0"/>
              <a:buChar char="•"/>
              <a:defRPr/>
            </a:pPr>
            <a:r>
              <a:rPr lang="en-US" sz="1050" dirty="0">
                <a:solidFill>
                  <a:prstClr val="black"/>
                </a:solidFill>
                <a:latin typeface="Calibri "/>
                <a:cs typeface="Arial" panose="020B0604020202020204" pitchFamily="34" charset="0"/>
              </a:rPr>
              <a:t>Part A MSN: </a:t>
            </a:r>
            <a:r>
              <a:rPr lang="en-US" sz="1050" dirty="0">
                <a:solidFill>
                  <a:prstClr val="black"/>
                </a:solidFill>
                <a:latin typeface="Calibri "/>
                <a:cs typeface="Arial" panose="020B0604020202020204" pitchFamily="34" charset="0"/>
                <a:hlinkClick r:id="rId4"/>
              </a:rPr>
              <a:t>Medicare.gov/pubs/pdf/summarynoticea.pdf</a:t>
            </a:r>
            <a:r>
              <a:rPr lang="en-US" sz="1050" dirty="0">
                <a:solidFill>
                  <a:prstClr val="black"/>
                </a:solidFill>
                <a:latin typeface="Calibri "/>
                <a:cs typeface="Arial" panose="020B0604020202020204" pitchFamily="34" charset="0"/>
              </a:rPr>
              <a:t> </a:t>
            </a:r>
          </a:p>
          <a:p>
            <a:pPr marL="179495" indent="-179495" defTabSz="957300">
              <a:spcBef>
                <a:spcPts val="0"/>
              </a:spcBef>
              <a:spcAft>
                <a:spcPts val="600"/>
              </a:spcAft>
              <a:buFont typeface="Arial" panose="020B0604020202020204" pitchFamily="34" charset="0"/>
              <a:buChar char="•"/>
              <a:defRPr/>
            </a:pPr>
            <a:r>
              <a:rPr lang="en-US" altLang="ja-JP" sz="1050" dirty="0">
                <a:solidFill>
                  <a:prstClr val="black"/>
                </a:solidFill>
                <a:latin typeface="Calibri "/>
                <a:ea typeface="ＭＳ Ｐゴシック" panose="020B0600070205080204" pitchFamily="34" charset="-128"/>
                <a:cs typeface="Arial" panose="020B0604020202020204" pitchFamily="34" charset="0"/>
              </a:rPr>
              <a:t>Part B MSN: </a:t>
            </a:r>
            <a:r>
              <a:rPr lang="en-US" sz="1050" dirty="0">
                <a:solidFill>
                  <a:prstClr val="black"/>
                </a:solidFill>
                <a:latin typeface="Calibri "/>
                <a:cs typeface="Arial" panose="020B0604020202020204" pitchFamily="34" charset="0"/>
                <a:hlinkClick r:id="rId5"/>
              </a:rPr>
              <a:t>Medicare.gov/pubs/pdf/summarynoticeb.pdf</a:t>
            </a:r>
            <a:r>
              <a:rPr lang="en-US" sz="1050" dirty="0">
                <a:solidFill>
                  <a:prstClr val="black"/>
                </a:solidFill>
                <a:latin typeface="Calibri "/>
                <a:cs typeface="Arial" panose="020B0604020202020204" pitchFamily="34" charset="0"/>
              </a:rPr>
              <a:t> </a:t>
            </a:r>
            <a:endParaRPr lang="en-US" altLang="ja-JP" sz="1050" dirty="0">
              <a:solidFill>
                <a:prstClr val="black"/>
              </a:solidFill>
              <a:latin typeface="Calibri "/>
              <a:ea typeface="ＭＳ Ｐゴシック" panose="020B0600070205080204" pitchFamily="34" charset="-128"/>
              <a:cs typeface="Arial" panose="020B0604020202020204" pitchFamily="34" charset="0"/>
            </a:endParaRPr>
          </a:p>
          <a:p>
            <a:pPr marL="179495" indent="-179495" defTabSz="957300">
              <a:spcBef>
                <a:spcPts val="0"/>
              </a:spcBef>
              <a:spcAft>
                <a:spcPts val="600"/>
              </a:spcAft>
              <a:buFont typeface="Arial" panose="020B0604020202020204" pitchFamily="34" charset="0"/>
              <a:buChar char="•"/>
              <a:defRPr/>
            </a:pPr>
            <a:r>
              <a:rPr lang="en-US" altLang="ja-JP" sz="1050" dirty="0">
                <a:solidFill>
                  <a:prstClr val="black"/>
                </a:solidFill>
                <a:latin typeface="Calibri "/>
                <a:ea typeface="ＭＳ Ｐゴシック" panose="020B0600070205080204" pitchFamily="34" charset="-128"/>
                <a:cs typeface="Arial" panose="020B0604020202020204" pitchFamily="34" charset="0"/>
              </a:rPr>
              <a:t>DME MSN: </a:t>
            </a:r>
            <a:r>
              <a:rPr lang="en-US" sz="1050" dirty="0">
                <a:solidFill>
                  <a:prstClr val="black"/>
                </a:solidFill>
                <a:latin typeface="Calibri "/>
                <a:cs typeface="Arial" panose="020B0604020202020204" pitchFamily="34" charset="0"/>
                <a:hlinkClick r:id="rId6"/>
              </a:rPr>
              <a:t>Medicare.gov/pubs/pdf/SummaryNoticeDME.pdf</a:t>
            </a:r>
            <a:r>
              <a:rPr lang="en-US" altLang="ja-JP" sz="1050" dirty="0">
                <a:solidFill>
                  <a:prstClr val="black"/>
                </a:solidFill>
                <a:latin typeface="Calibri "/>
                <a:ea typeface="ＭＳ Ｐゴシック" panose="020B0600070205080204" pitchFamily="34" charset="-128"/>
                <a:cs typeface="Arial" panose="020B0604020202020204" pitchFamily="34" charset="0"/>
              </a:rPr>
              <a:t> </a:t>
            </a:r>
          </a:p>
          <a:p>
            <a:pPr marL="0" indent="0" defTabSz="957300">
              <a:spcBef>
                <a:spcPts val="0"/>
              </a:spcBef>
              <a:spcAft>
                <a:spcPts val="600"/>
              </a:spcAft>
              <a:buNone/>
              <a:defRPr/>
            </a:pPr>
            <a:r>
              <a:rPr lang="en-US" altLang="ja-JP" sz="1050" dirty="0">
                <a:solidFill>
                  <a:prstClr val="black"/>
                </a:solidFill>
                <a:latin typeface="Calibri "/>
                <a:ea typeface="ＭＳ Ｐゴシック" panose="020B0600070205080204" pitchFamily="34" charset="-128"/>
                <a:cs typeface="Arial" panose="020B0604020202020204" pitchFamily="34" charset="0"/>
              </a:rPr>
              <a:t>You can also access MSNs electronically (</a:t>
            </a:r>
            <a:r>
              <a:rPr lang="en-US" altLang="ja-JP" sz="1050" dirty="0" err="1">
                <a:solidFill>
                  <a:prstClr val="black"/>
                </a:solidFill>
                <a:latin typeface="Calibri "/>
                <a:ea typeface="ＭＳ Ｐゴシック" panose="020B0600070205080204" pitchFamily="34" charset="-128"/>
                <a:cs typeface="Arial" panose="020B0604020202020204" pitchFamily="34" charset="0"/>
              </a:rPr>
              <a:t>eMSNs</a:t>
            </a:r>
            <a:r>
              <a:rPr lang="en-US" altLang="ja-JP" sz="1050" dirty="0">
                <a:solidFill>
                  <a:prstClr val="black"/>
                </a:solidFill>
                <a:latin typeface="Calibri "/>
                <a:ea typeface="ＭＳ Ｐゴシック" panose="020B0600070205080204" pitchFamily="34" charset="-128"/>
                <a:cs typeface="Arial" panose="020B0604020202020204" pitchFamily="34" charset="0"/>
              </a:rPr>
              <a:t>) by logging into (or creating) your secure account on </a:t>
            </a:r>
            <a:r>
              <a:rPr lang="en-US" sz="1050" dirty="0">
                <a:solidFill>
                  <a:prstClr val="black"/>
                </a:solidFill>
                <a:latin typeface="Calibri "/>
                <a:cs typeface="Arial" panose="020B0604020202020204" pitchFamily="34" charset="0"/>
                <a:hlinkClick r:id="rId7"/>
              </a:rPr>
              <a:t>Medicare.gov</a:t>
            </a:r>
            <a:r>
              <a:rPr lang="en-US" sz="1050" dirty="0">
                <a:solidFill>
                  <a:prstClr val="black"/>
                </a:solidFill>
                <a:latin typeface="Calibri "/>
                <a:cs typeface="Arial" panose="020B0604020202020204" pitchFamily="34" charset="0"/>
              </a:rPr>
              <a:t> (see the next slide). </a:t>
            </a:r>
            <a:endParaRPr lang="en-US" altLang="ja-JP" sz="1050" dirty="0">
              <a:solidFill>
                <a:prstClr val="black"/>
              </a:solidFill>
              <a:latin typeface="Calibri "/>
              <a:ea typeface="ＭＳ Ｐゴシック" panose="020B0600070205080204" pitchFamily="34" charset="-128"/>
              <a:cs typeface="Arial" panose="020B0604020202020204" pitchFamily="34" charset="0"/>
            </a:endParaRPr>
          </a:p>
          <a:p>
            <a:pPr marL="0" indent="0" defTabSz="957300">
              <a:spcBef>
                <a:spcPts val="0"/>
              </a:spcBef>
              <a:spcAft>
                <a:spcPts val="600"/>
              </a:spcAft>
              <a:buNone/>
              <a:defRPr/>
            </a:pPr>
            <a:r>
              <a:rPr lang="en-US" altLang="ja-JP" sz="1050" b="1" dirty="0">
                <a:solidFill>
                  <a:prstClr val="black"/>
                </a:solidFill>
                <a:latin typeface="Calibri "/>
                <a:ea typeface="ＭＳ Ｐゴシック" panose="020B0600070205080204" pitchFamily="34" charset="-128"/>
                <a:cs typeface="Arial" panose="020B0604020202020204" pitchFamily="34" charset="0"/>
              </a:rPr>
              <a:t>NOTE</a:t>
            </a:r>
            <a:r>
              <a:rPr lang="en-US" altLang="ja-JP" sz="1050" dirty="0">
                <a:solidFill>
                  <a:prstClr val="black"/>
                </a:solidFill>
                <a:latin typeface="Calibri "/>
                <a:ea typeface="ＭＳ Ｐゴシック" panose="020B0600070205080204" pitchFamily="34" charset="-128"/>
                <a:cs typeface="Arial" panose="020B0604020202020204" pitchFamily="34" charset="0"/>
              </a:rPr>
              <a:t>:</a:t>
            </a:r>
            <a:r>
              <a:rPr lang="en-US" sz="1050" dirty="0">
                <a:solidFill>
                  <a:prstClr val="black"/>
                </a:solidFill>
                <a:latin typeface="Calibri "/>
                <a:cs typeface="Arial" panose="020B0604020202020204" pitchFamily="34" charset="0"/>
              </a:rPr>
              <a:t> Medicare Advantage Plans and Medicare drug plans provide an Explanation of Benefits (EOB) that offers similar information.</a:t>
            </a:r>
            <a:r>
              <a:rPr lang="en-US" altLang="ja-JP" sz="1050" dirty="0">
                <a:solidFill>
                  <a:prstClr val="black"/>
                </a:solidFill>
                <a:latin typeface="Calibri "/>
                <a:ea typeface="ＭＳ Ｐゴシック" panose="020B0600070205080204" pitchFamily="34" charset="-128"/>
                <a:cs typeface="Arial" panose="020B0604020202020204" pitchFamily="34" charset="0"/>
              </a:rPr>
              <a:t> </a:t>
            </a:r>
            <a:r>
              <a:rPr lang="en-US" sz="1050" dirty="0">
                <a:solidFill>
                  <a:prstClr val="black"/>
                </a:solidFill>
                <a:latin typeface="Calibri "/>
                <a:cs typeface="Arial" panose="020B0604020202020204" pitchFamily="34" charset="0"/>
              </a:rPr>
              <a:t>The EOB is an enrollee communication that gives enrollees clear and timely information about their medical and/or drug claims, to support informed decisions about their health care options. Plans are required to issue EOBs that include the information reflected in the CMS-developed templates. To see the templates and instructions, visit </a:t>
            </a:r>
            <a:r>
              <a:rPr lang="en-US" sz="1050" dirty="0">
                <a:solidFill>
                  <a:prstClr val="black"/>
                </a:solidFill>
                <a:latin typeface="Calibri "/>
                <a:cs typeface="Arial" panose="020B0604020202020204" pitchFamily="34" charset="0"/>
                <a:hlinkClick r:id="rId8"/>
              </a:rPr>
              <a:t>CMS.gov/Medicare/Health-Plans/</a:t>
            </a:r>
            <a:r>
              <a:rPr lang="en-US" sz="1050" dirty="0" err="1">
                <a:solidFill>
                  <a:prstClr val="black"/>
                </a:solidFill>
                <a:latin typeface="Calibri "/>
                <a:cs typeface="Arial" panose="020B0604020202020204" pitchFamily="34" charset="0"/>
                <a:hlinkClick r:id="rId8"/>
              </a:rPr>
              <a:t>ManagedCareMarketing</a:t>
            </a:r>
            <a:r>
              <a:rPr lang="en-US" sz="1050" dirty="0">
                <a:solidFill>
                  <a:prstClr val="black"/>
                </a:solidFill>
                <a:latin typeface="Calibri "/>
                <a:cs typeface="Arial" panose="020B0604020202020204" pitchFamily="34" charset="0"/>
                <a:hlinkClick r:id="rId8"/>
              </a:rPr>
              <a:t>/MarketngModelsStandardDocumentsandEducationalMaterial.html</a:t>
            </a:r>
            <a:r>
              <a:rPr lang="en-US" sz="1050" dirty="0">
                <a:solidFill>
                  <a:prstClr val="black"/>
                </a:solidFill>
                <a:latin typeface="Calibri "/>
                <a:cs typeface="Arial" panose="020B0604020202020204" pitchFamily="34" charset="0"/>
              </a:rPr>
              <a:t>. Medicare Part D sponsors must make sure that enrollees who use their Medicare drug coverage get their EOBs by the end of the month following the month in which they used their drug coverage.</a:t>
            </a:r>
          </a:p>
        </p:txBody>
      </p:sp>
    </p:spTree>
    <p:extLst>
      <p:ext uri="{BB962C8B-B14F-4D97-AF65-F5344CB8AC3E}">
        <p14:creationId xmlns:p14="http://schemas.microsoft.com/office/powerpoint/2010/main" val="2064048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2235" y="3582115"/>
            <a:ext cx="6913943" cy="5851064"/>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 </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p>
          <a:p>
            <a:pPr marL="0" indent="0">
              <a:spcBef>
                <a:spcPts val="0"/>
              </a:spcBef>
              <a:spcAft>
                <a:spcPts val="600"/>
              </a:spcAft>
              <a:buNone/>
            </a:pPr>
            <a:r>
              <a:rPr lang="en-US" dirty="0"/>
              <a:t>The </a:t>
            </a:r>
            <a:r>
              <a:rPr lang="en-US" dirty="0" err="1"/>
              <a:t>eMSN</a:t>
            </a:r>
            <a:r>
              <a:rPr lang="en-US" dirty="0"/>
              <a:t> is an electronic version of your Original Medicare claims statements, called a  Medicare Summary Notice (MSN). If you choose </a:t>
            </a:r>
            <a:r>
              <a:rPr lang="en-US" dirty="0" err="1"/>
              <a:t>eMSNs</a:t>
            </a:r>
            <a:r>
              <a:rPr lang="en-US" dirty="0"/>
              <a:t>, you won’t get printed copies of your MSNs in the mail. You’ll get an email every month when MSNs are available in your Medicare account, instead of waiting 3 months for a paper copy. With </a:t>
            </a:r>
            <a:r>
              <a:rPr lang="en-US" dirty="0" err="1"/>
              <a:t>eMSNs</a:t>
            </a:r>
            <a:r>
              <a:rPr lang="en-US" dirty="0"/>
              <a:t>, you can:</a:t>
            </a:r>
          </a:p>
          <a:p>
            <a:pPr>
              <a:spcBef>
                <a:spcPts val="0"/>
              </a:spcBef>
              <a:spcAft>
                <a:spcPts val="600"/>
              </a:spcAft>
            </a:pPr>
            <a:r>
              <a:rPr lang="en-US" dirty="0"/>
              <a:t>Eliminate stacks of paper – save or print only what you need</a:t>
            </a:r>
          </a:p>
          <a:p>
            <a:pPr>
              <a:spcBef>
                <a:spcPts val="0"/>
              </a:spcBef>
              <a:spcAft>
                <a:spcPts val="600"/>
              </a:spcAft>
            </a:pPr>
            <a:r>
              <a:rPr lang="en-US" dirty="0"/>
              <a:t>Track your monthly claims and costs</a:t>
            </a:r>
          </a:p>
          <a:p>
            <a:pPr>
              <a:spcBef>
                <a:spcPts val="0"/>
              </a:spcBef>
              <a:spcAft>
                <a:spcPts val="600"/>
              </a:spcAft>
            </a:pPr>
            <a:r>
              <a:rPr lang="en-US" dirty="0"/>
              <a:t>Check your remaining deductible amount</a:t>
            </a:r>
          </a:p>
          <a:p>
            <a:pPr>
              <a:spcBef>
                <a:spcPts val="0"/>
              </a:spcBef>
              <a:spcAft>
                <a:spcPts val="600"/>
              </a:spcAft>
            </a:pPr>
            <a:r>
              <a:rPr lang="en-US" dirty="0"/>
              <a:t>Catch errors in billing and services</a:t>
            </a:r>
          </a:p>
          <a:p>
            <a:pPr>
              <a:spcBef>
                <a:spcPts val="0"/>
              </a:spcBef>
              <a:spcAft>
                <a:spcPts val="600"/>
              </a:spcAft>
            </a:pPr>
            <a:r>
              <a:rPr lang="en-US" dirty="0"/>
              <a:t>Help prevent fraud by making sure you’re billed only for the services you’ve gotten</a:t>
            </a:r>
          </a:p>
          <a:p>
            <a:pPr marL="0" indent="0">
              <a:spcBef>
                <a:spcPts val="0"/>
              </a:spcBef>
              <a:spcAft>
                <a:spcPts val="600"/>
              </a:spcAft>
              <a:buNone/>
            </a:pPr>
            <a:r>
              <a:rPr lang="en-US" dirty="0"/>
              <a:t>How to sign-up for </a:t>
            </a:r>
            <a:r>
              <a:rPr lang="en-US" dirty="0" err="1"/>
              <a:t>eMSNs</a:t>
            </a:r>
            <a:r>
              <a:rPr lang="en-US" dirty="0"/>
              <a:t>:</a:t>
            </a:r>
          </a:p>
          <a:p>
            <a:pPr>
              <a:spcBef>
                <a:spcPts val="0"/>
              </a:spcBef>
              <a:spcAft>
                <a:spcPts val="600"/>
              </a:spcAft>
            </a:pPr>
            <a:r>
              <a:rPr lang="en-US" dirty="0"/>
              <a:t>Log into (or create) your Medicare account at </a:t>
            </a:r>
            <a:r>
              <a:rPr lang="en-US" u="sng" dirty="0">
                <a:hlinkClick r:id="rId3"/>
              </a:rPr>
              <a:t>Medicare.gov/account/login</a:t>
            </a:r>
            <a:r>
              <a:rPr lang="en-US" dirty="0"/>
              <a:t>.</a:t>
            </a:r>
          </a:p>
          <a:p>
            <a:pPr>
              <a:spcBef>
                <a:spcPts val="0"/>
              </a:spcBef>
              <a:spcAft>
                <a:spcPts val="600"/>
              </a:spcAft>
            </a:pPr>
            <a:r>
              <a:rPr lang="en-US" dirty="0"/>
              <a:t>Select "Get your Medicare Summary Notices (MSNs) electronically" under the "My messages" section at the top of your account homepage.  </a:t>
            </a:r>
          </a:p>
          <a:p>
            <a:pPr>
              <a:spcBef>
                <a:spcPts val="0"/>
              </a:spcBef>
              <a:spcAft>
                <a:spcPts val="600"/>
              </a:spcAft>
            </a:pPr>
            <a:r>
              <a:rPr lang="en-US" dirty="0"/>
              <a:t>You'll come to the "My communication preferences" page where you can select "Yes" under "Change </a:t>
            </a:r>
            <a:r>
              <a:rPr lang="en-US" dirty="0" err="1"/>
              <a:t>eMSN</a:t>
            </a:r>
            <a:r>
              <a:rPr lang="en-US" dirty="0"/>
              <a:t> preference," then "Submit."</a:t>
            </a:r>
          </a:p>
          <a:p>
            <a:pPr marL="0" indent="0" defTabSz="957300">
              <a:spcBef>
                <a:spcPts val="628"/>
              </a:spcBef>
              <a:buNone/>
              <a:defRPr/>
            </a:pPr>
            <a:endParaRPr lang="en-US" sz="1100" dirty="0">
              <a:solidFill>
                <a:srgbClr val="444444"/>
              </a:solidFill>
              <a:latin typeface="Calibri "/>
              <a:cs typeface="Arial" panose="020B0604020202020204" pitchFamily="34" charset="0"/>
            </a:endParaRPr>
          </a:p>
        </p:txBody>
      </p:sp>
    </p:spTree>
    <p:extLst>
      <p:ext uri="{BB962C8B-B14F-4D97-AF65-F5344CB8AC3E}">
        <p14:creationId xmlns:p14="http://schemas.microsoft.com/office/powerpoint/2010/main" val="2992034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60587" y="3757507"/>
            <a:ext cx="6339840" cy="5550323"/>
          </a:xfrm>
        </p:spPr>
        <p:txBody>
          <a:bodyPr/>
          <a:lstStyle/>
          <a:p>
            <a:pPr marL="0" indent="0" defTabSz="957300">
              <a:spcBef>
                <a:spcPts val="0"/>
              </a:spcBef>
              <a:spcAft>
                <a:spcPts val="600"/>
              </a:spcAft>
              <a:buNone/>
              <a:defRPr/>
            </a:pPr>
            <a:r>
              <a:rPr lang="en-US" b="1" i="0" u="none" strike="noStrike" dirty="0">
                <a:solidFill>
                  <a:srgbClr val="000000"/>
                </a:solidFill>
                <a:effectLst/>
                <a:latin typeface="Calibri "/>
                <a:cs typeface="Arial" panose="020B0604020202020204" pitchFamily="34" charset="0"/>
              </a:rPr>
              <a:t>This slide has animation.</a:t>
            </a:r>
          </a:p>
          <a:p>
            <a:pPr marL="0" indent="0" defTabSz="957300">
              <a:spcBef>
                <a:spcPts val="0"/>
              </a:spcBef>
              <a:spcAft>
                <a:spcPts val="600"/>
              </a:spcAft>
              <a:buNone/>
              <a:defRPr/>
            </a:pPr>
            <a:r>
              <a:rPr lang="en-US" b="1" i="0" u="none" strike="noStrike" dirty="0">
                <a:solidFill>
                  <a:srgbClr val="000000"/>
                </a:solidFill>
                <a:effectLst/>
                <a:latin typeface="Calibri "/>
                <a:cs typeface="Arial" panose="020B0604020202020204" pitchFamily="34" charset="0"/>
              </a:rPr>
              <a:t>Presenter Notes</a:t>
            </a:r>
            <a:r>
              <a:rPr lang="en-US" b="0" i="0" dirty="0">
                <a:solidFill>
                  <a:srgbClr val="444444"/>
                </a:solidFill>
                <a:effectLst/>
                <a:latin typeface="Calibri "/>
                <a:cs typeface="Arial" panose="020B0604020202020204" pitchFamily="34" charset="0"/>
              </a:rPr>
              <a:t>​</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Medicare Advantage Plans and Medicare</a:t>
            </a:r>
            <a:r>
              <a:rPr lang="en-US" baseline="0" dirty="0">
                <a:solidFill>
                  <a:prstClr val="black"/>
                </a:solidFill>
                <a:latin typeface="Calibri "/>
                <a:cs typeface="Arial" panose="020B0604020202020204" pitchFamily="34" charset="0"/>
              </a:rPr>
              <a:t> drug plans</a:t>
            </a:r>
            <a:r>
              <a:rPr lang="en-US" dirty="0">
                <a:solidFill>
                  <a:prstClr val="black"/>
                </a:solidFill>
                <a:latin typeface="Calibri "/>
                <a:cs typeface="Arial" panose="020B0604020202020204" pitchFamily="34" charset="0"/>
              </a:rPr>
              <a:t> provide an Explanation of Benefits (EOB) that offers similar information.</a:t>
            </a:r>
            <a:r>
              <a:rPr lang="en-US" altLang="ja-JP" dirty="0">
                <a:solidFill>
                  <a:prstClr val="black"/>
                </a:solidFill>
                <a:latin typeface="Calibri "/>
                <a:ea typeface="ＭＳ Ｐゴシック" panose="020B0600070205080204" pitchFamily="34" charset="-128"/>
                <a:cs typeface="Arial" panose="020B0604020202020204" pitchFamily="34" charset="0"/>
              </a:rPr>
              <a:t> </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The EOB is an enrollee communication that gives enrollees clear and timely information about their medical and/or drug claims, to support informed decisions about their health care options.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Plans are required to issue EOBs that include the information reflected in the CMS-developed templates. To see the templates and instructions, visit </a:t>
            </a:r>
            <a:r>
              <a:rPr lang="en-US" dirty="0">
                <a:solidFill>
                  <a:prstClr val="black"/>
                </a:solidFill>
                <a:latin typeface="Calibri "/>
                <a:cs typeface="Arial" panose="020B0604020202020204" pitchFamily="34" charset="0"/>
                <a:hlinkClick r:id="rId3"/>
              </a:rPr>
              <a:t>CMS.gov/Medicare/Health-Plans/ManagedCareMarketing/MarketngModelsStandardDocumentsandEducationalMaterial.html</a:t>
            </a:r>
            <a:r>
              <a:rPr lang="en-US" dirty="0">
                <a:solidFill>
                  <a:prstClr val="black"/>
                </a:solidFill>
                <a:latin typeface="Calibri "/>
                <a:cs typeface="Arial" panose="020B0604020202020204" pitchFamily="34" charset="0"/>
              </a:rPr>
              <a:t>. Medicare Part D sponsors must make sure that enrollees who use their Medicare drug coverage get their EOBs by the end of the month following the month in which they used their drug coverage.</a:t>
            </a:r>
          </a:p>
        </p:txBody>
      </p:sp>
    </p:spTree>
    <p:extLst>
      <p:ext uri="{BB962C8B-B14F-4D97-AF65-F5344CB8AC3E}">
        <p14:creationId xmlns:p14="http://schemas.microsoft.com/office/powerpoint/2010/main" val="310270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Bef>
                <a:spcPts val="0"/>
              </a:spcBef>
              <a:spcAft>
                <a:spcPts val="600"/>
              </a:spcAft>
              <a:buNone/>
            </a:pPr>
            <a:r>
              <a:rPr lang="en-US" b="1" dirty="0">
                <a:latin typeface="Calibri "/>
                <a:cs typeface="Arial" panose="020B0604020202020204" pitchFamily="34" charset="0"/>
              </a:rPr>
              <a:t>Presenter Notes</a:t>
            </a:r>
          </a:p>
          <a:p>
            <a:pPr marL="118813" indent="-118813">
              <a:spcBef>
                <a:spcPts val="0"/>
              </a:spcBef>
              <a:spcAft>
                <a:spcPts val="600"/>
              </a:spcAft>
              <a:buNone/>
            </a:pPr>
            <a:r>
              <a:rPr lang="en-US" dirty="0">
                <a:latin typeface="Calibri "/>
                <a:cs typeface="Arial" panose="020B0604020202020204" pitchFamily="34" charset="0"/>
              </a:rPr>
              <a:t>At the end of this lesson, you’ll be able to:</a:t>
            </a:r>
          </a:p>
          <a:p>
            <a:pPr marL="181240" indent="-181240">
              <a:spcBef>
                <a:spcPts val="0"/>
              </a:spcBef>
              <a:spcAft>
                <a:spcPts val="600"/>
              </a:spcAft>
            </a:pPr>
            <a:r>
              <a:rPr lang="en-US" dirty="0">
                <a:latin typeface="Calibri "/>
                <a:cs typeface="Arial" panose="020B0604020202020204" pitchFamily="34" charset="0"/>
              </a:rPr>
              <a:t>Define health care fraud, waste, and abuse  </a:t>
            </a:r>
          </a:p>
          <a:p>
            <a:pPr marL="181240" indent="-181240">
              <a:spcBef>
                <a:spcPts val="0"/>
              </a:spcBef>
              <a:spcAft>
                <a:spcPts val="600"/>
              </a:spcAft>
            </a:pPr>
            <a:r>
              <a:rPr lang="en-US" dirty="0">
                <a:latin typeface="Calibri "/>
                <a:cs typeface="Arial" panose="020B0604020202020204" pitchFamily="34" charset="0"/>
              </a:rPr>
              <a:t>Discuss how the Centers for Medicare &amp; Medicaid Services (CMS) protects program integrity  </a:t>
            </a:r>
          </a:p>
          <a:p>
            <a:pPr marL="181240" indent="-181240">
              <a:spcBef>
                <a:spcPts val="0"/>
              </a:spcBef>
              <a:spcAft>
                <a:spcPts val="600"/>
              </a:spcAft>
            </a:pPr>
            <a:r>
              <a:rPr lang="en-US" dirty="0">
                <a:latin typeface="Calibri "/>
                <a:cs typeface="Arial" panose="020B0604020202020204" pitchFamily="34" charset="0"/>
              </a:rPr>
              <a:t>Recognize examples of Medicare and Medicaid fraud   </a:t>
            </a:r>
          </a:p>
          <a:p>
            <a:pPr marL="181240" indent="-181240">
              <a:spcBef>
                <a:spcPts val="0"/>
              </a:spcBef>
              <a:spcAft>
                <a:spcPts val="600"/>
              </a:spcAft>
            </a:pPr>
            <a:r>
              <a:rPr lang="en-US" dirty="0">
                <a:latin typeface="Calibri "/>
                <a:cs typeface="Arial" panose="020B0604020202020204" pitchFamily="34" charset="0"/>
              </a:rPr>
              <a:t>Explain who can commit fraud  </a:t>
            </a:r>
          </a:p>
          <a:p>
            <a:pPr marL="181240" indent="-181240">
              <a:spcBef>
                <a:spcPts val="0"/>
              </a:spcBef>
              <a:spcAft>
                <a:spcPts val="600"/>
              </a:spcAft>
            </a:pPr>
            <a:r>
              <a:rPr lang="en-US" dirty="0">
                <a:latin typeface="Calibri "/>
                <a:cs typeface="Arial" panose="020B0604020202020204" pitchFamily="34" charset="0"/>
              </a:rPr>
              <a:t>Describe causes of improper payments</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2294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Create a secure personal account to access your Medicare information anytime and have a more personalized experience. With your account, you can: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Print an official copy of your Medicare card.</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Access and share your electronic health information.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Pay your Original Medicare premiums</a:t>
            </a:r>
            <a:r>
              <a:rPr lang="en-US" baseline="0" dirty="0">
                <a:solidFill>
                  <a:prstClr val="black"/>
                </a:solidFill>
                <a:latin typeface="Calibri "/>
                <a:cs typeface="Arial" panose="020B0604020202020204" pitchFamily="34" charset="0"/>
              </a:rPr>
              <a:t> online.</a:t>
            </a:r>
            <a:endParaRPr lang="en-US" dirty="0">
              <a:solidFill>
                <a:prstClr val="black"/>
              </a:solidFill>
              <a:latin typeface="Calibri "/>
              <a:cs typeface="Arial" panose="020B0604020202020204" pitchFamily="34" charset="0"/>
            </a:endParaRP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Review personal Medicare information, like Original Medicare claims, as soon as they’re processed and check for fraudulent claims. You don’t have to wait to get your MSN in the mail to view your</a:t>
            </a:r>
            <a:r>
              <a:rPr lang="en-US" baseline="0" dirty="0">
                <a:solidFill>
                  <a:prstClr val="black"/>
                </a:solidFill>
                <a:latin typeface="Calibri "/>
                <a:cs typeface="Arial" panose="020B0604020202020204" pitchFamily="34" charset="0"/>
              </a:rPr>
              <a:t> Medicare claims. Use your Medicare account to track your Medicare claims or view </a:t>
            </a:r>
            <a:r>
              <a:rPr lang="en-US" baseline="0" dirty="0" err="1">
                <a:solidFill>
                  <a:prstClr val="black"/>
                </a:solidFill>
                <a:latin typeface="Calibri "/>
                <a:cs typeface="Arial" panose="020B0604020202020204" pitchFamily="34" charset="0"/>
              </a:rPr>
              <a:t>eMSNs</a:t>
            </a:r>
            <a:r>
              <a:rPr lang="en-US" baseline="0" dirty="0">
                <a:solidFill>
                  <a:prstClr val="black"/>
                </a:solidFill>
                <a:latin typeface="Calibri "/>
                <a:cs typeface="Arial" panose="020B0604020202020204" pitchFamily="34" charset="0"/>
              </a:rPr>
              <a:t>.</a:t>
            </a:r>
          </a:p>
          <a:p>
            <a:pPr marL="30542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If you believe there’s an error, you should call your doctor or supplier. Call 1-800-MEDICARE (1-800-633-4227); TTY: 1-877-486-2048 if you suspect fraud.</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Check your health and drug plans or find new plans in your area.</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Create a list of your drugs.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Get help through live chat.</a:t>
            </a:r>
          </a:p>
        </p:txBody>
      </p:sp>
    </p:spTree>
    <p:extLst>
      <p:ext uri="{BB962C8B-B14F-4D97-AF65-F5344CB8AC3E}">
        <p14:creationId xmlns:p14="http://schemas.microsoft.com/office/powerpoint/2010/main" val="1169061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41376" y="3637492"/>
            <a:ext cx="6595872" cy="5750348"/>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4 Rs for fighting Medicare fraud are:</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Record the dates of doctor’s appointments on a calendar. Note the tests and services you get, and save the receipts and statements from your providers. If you need help, ask a friend or family member. Contact your local Senior Medicare Patrol (SMP) program to get a free “Personal Health Care Journal.” Use the SMP locator at </a:t>
            </a:r>
            <a:r>
              <a:rPr lang="en-US" dirty="0">
                <a:solidFill>
                  <a:prstClr val="black"/>
                </a:solidFill>
                <a:latin typeface="Calibri "/>
                <a:cs typeface="Arial" panose="020B0604020202020204" pitchFamily="34" charset="0"/>
                <a:hlinkClick r:id="rId3"/>
              </a:rPr>
              <a:t>smpresource.org</a:t>
            </a:r>
            <a:r>
              <a:rPr lang="en-US" dirty="0">
                <a:solidFill>
                  <a:prstClr val="black"/>
                </a:solidFill>
                <a:latin typeface="Calibri "/>
                <a:cs typeface="Arial" panose="020B0604020202020204" pitchFamily="34" charset="0"/>
              </a:rPr>
              <a:t>, or call 1-877-808-2468 to find the SMP program in your area. </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Review your MSNs or similar statements from your plan for signs of fraud, including claims you don’t recognize. Compare the dates and services on your calendar with the statements your get from Medicare or your Medicare plan to make sure you got each service listed and that all the details are correct. If you see items listed in your claims that you don’t have a record of, it’s possible you, Medicare, or your Medicare plan may have been billed for services or items you didn’t get. To review your Medicare Part A and Part B claims, log into (or create) your secure Medicare account at </a:t>
            </a:r>
            <a:r>
              <a:rPr lang="en-US" dirty="0">
                <a:solidFill>
                  <a:prstClr val="black"/>
                </a:solidFill>
                <a:latin typeface="Calibri "/>
                <a:cs typeface="Arial" panose="020B0604020202020204" pitchFamily="34" charset="0"/>
                <a:hlinkClick r:id="rId4"/>
              </a:rPr>
              <a:t>Medicare.gov</a:t>
            </a:r>
            <a:r>
              <a:rPr lang="en-US" dirty="0">
                <a:solidFill>
                  <a:prstClr val="black"/>
                </a:solidFill>
                <a:latin typeface="Calibri "/>
                <a:cs typeface="Arial" panose="020B0604020202020204" pitchFamily="34" charset="0"/>
              </a:rPr>
              <a:t>, or call 1-800-MEDICARE (1-800-633-4227); TTY: 1-877-486-2048. You can get help from your local SMP program with checking your MSNs for errors or suspected fraud. If you’re in a Medicare Advantage Plan or Medicare drug plan, call your plan for more information about a claim. </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Report suspected Medicare fraud by calling 1-800-MEDICARE (1-800-633-4227); TTY: 1-877-486-2048. Have your Medicare card or Number and the claim or MSN ready. If you identify errors or suspect fraud, the SMP can also help you make a report to Medicare. </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Remember to protect your Medicare Number. Don’t give it out, except to people you know should have it, like your doctor or other health care provider. Never give your Medicare Number in exchange for a special offer. Medicare will never contact you and ask for personal information, like your Medicare or bank account numbers. Never let someone use your Medicare card, and never use another person’s card. </a:t>
            </a:r>
          </a:p>
          <a:p>
            <a:pPr marL="0" indent="0" defTabSz="957300">
              <a:spcBef>
                <a:spcPts val="0"/>
              </a:spcBef>
              <a:spcAft>
                <a:spcPts val="600"/>
              </a:spcAft>
              <a:buNone/>
              <a:defRPr/>
            </a:pPr>
            <a:r>
              <a:rPr lang="en-US" altLang="ja-JP" dirty="0">
                <a:solidFill>
                  <a:prstClr val="black"/>
                </a:solidFill>
                <a:latin typeface="Calibri "/>
                <a:ea typeface="ＭＳ Ｐゴシック"/>
                <a:cs typeface="Arial" panose="020B0604020202020204" pitchFamily="34" charset="0"/>
              </a:rPr>
              <a:t>For more information, visit </a:t>
            </a:r>
            <a:r>
              <a:rPr lang="en-US" u="sng" dirty="0">
                <a:hlinkClick r:id="rId5"/>
              </a:rPr>
              <a:t>Medicare.gov/publications</a:t>
            </a:r>
            <a:r>
              <a:rPr lang="en-US" dirty="0"/>
              <a:t> </a:t>
            </a:r>
            <a:r>
              <a:rPr lang="en-US" altLang="ja-JP" dirty="0">
                <a:solidFill>
                  <a:prstClr val="black"/>
                </a:solidFill>
                <a:latin typeface="Calibri "/>
                <a:ea typeface="ＭＳ Ｐゴシック"/>
                <a:cs typeface="Arial" panose="020B0604020202020204" pitchFamily="34" charset="0"/>
              </a:rPr>
              <a:t>to review “4 Rs for Fighting Fraud,”</a:t>
            </a:r>
            <a:r>
              <a:rPr lang="en-US" dirty="0">
                <a:solidFill>
                  <a:prstClr val="black"/>
                </a:solidFill>
                <a:latin typeface="Calibri "/>
                <a:cs typeface="Arial" panose="020B0604020202020204" pitchFamily="34" charset="0"/>
              </a:rPr>
              <a:t> (CMS Product No. 11610)</a:t>
            </a:r>
            <a:r>
              <a:rPr lang="en-US" altLang="ja-JP" dirty="0">
                <a:solidFill>
                  <a:prstClr val="black"/>
                </a:solidFill>
                <a:latin typeface="Calibri "/>
                <a:ea typeface="ＭＳ Ｐゴシック"/>
                <a:cs typeface="Arial" panose="020B0604020202020204" pitchFamily="34" charset="0"/>
              </a:rPr>
              <a:t>.</a:t>
            </a:r>
            <a:endParaRPr lang="en-US" dirty="0">
              <a:solidFill>
                <a:prstClr val="black"/>
              </a:solidFill>
              <a:latin typeface="Calibri "/>
              <a:ea typeface="ＭＳ Ｐゴシック"/>
              <a:cs typeface="Arial" panose="020B0604020202020204" pitchFamily="34" charset="0"/>
            </a:endParaRPr>
          </a:p>
        </p:txBody>
      </p:sp>
    </p:spTree>
    <p:extLst>
      <p:ext uri="{BB962C8B-B14F-4D97-AF65-F5344CB8AC3E}">
        <p14:creationId xmlns:p14="http://schemas.microsoft.com/office/powerpoint/2010/main" val="2422487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6"/>
            <a:ext cx="5852160" cy="5698221"/>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People with Medicare can call 1-800-MEDICARE (1-800-633-4227); TTY: 1-877-486-2048 to make a complaint and report fraud. </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1-800-MEDICARE has an Interactive Voice Response (IVR) system available for people who haven’t signed up for access to their secure account on </a:t>
            </a:r>
            <a:r>
              <a:rPr lang="en-US" dirty="0">
                <a:solidFill>
                  <a:prstClr val="black"/>
                </a:solidFill>
                <a:latin typeface="Calibri "/>
                <a:cs typeface="Arial" panose="020B0604020202020204" pitchFamily="34" charset="0"/>
                <a:hlinkClick r:id="rId3"/>
              </a:rPr>
              <a:t>Medicare.gov/account/login</a:t>
            </a:r>
            <a:r>
              <a:rPr lang="en-US" dirty="0">
                <a:solidFill>
                  <a:prstClr val="black"/>
                </a:solidFill>
                <a:latin typeface="Calibri "/>
                <a:cs typeface="Arial" panose="020B0604020202020204" pitchFamily="34" charset="0"/>
              </a:rPr>
              <a:t>.  </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The IVR can access 15 months of Original Medicare claims processed on their behalf, if they’re available. </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The data gathered helps the Centers for Medicare &amp; Medicaid Services (CMS) to:</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Target providers or suppliers with multiple consumer complaints for further review.</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Track </a:t>
            </a:r>
            <a:r>
              <a:rPr lang="en-US" altLang="ja-JP" dirty="0">
                <a:solidFill>
                  <a:prstClr val="black"/>
                </a:solidFill>
                <a:latin typeface="Calibri "/>
                <a:ea typeface="ＭＳ Ｐゴシック" panose="020B0600070205080204" pitchFamily="34" charset="-128"/>
                <a:cs typeface="Arial" panose="020B0604020202020204" pitchFamily="34" charset="0"/>
              </a:rPr>
              <a:t>fraud complaints to show when fraud scams are heating up in new areas. </a:t>
            </a:r>
            <a:r>
              <a:rPr lang="en-US" dirty="0">
                <a:solidFill>
                  <a:prstClr val="black"/>
                </a:solidFill>
                <a:latin typeface="Calibri "/>
                <a:cs typeface="Arial" panose="020B0604020202020204" pitchFamily="34" charset="0"/>
              </a:rPr>
              <a:t>Using existing data in this innovative way lets CMS target providers and suppliers with multiple consumer complaints for further investigation.</a:t>
            </a:r>
          </a:p>
          <a:p>
            <a:pPr marL="236079" lvl="1" indent="-181240" defTabSz="957300">
              <a:spcBef>
                <a:spcPts val="0"/>
              </a:spcBef>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Carefully review the facts before you report errors, fraud, or abuse, and have the following information ready when you call 1-800-MEDICARE:</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Provider’s name and any identifying number you may have</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Information on the service or item you’re questioning</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The date the service or item was supposedly given or delivered</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Payment amount approved and paid by Medicare</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The date on your MSN</a:t>
            </a:r>
          </a:p>
          <a:p>
            <a:pPr marL="422893" lvl="1" indent="-18124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Your name and Medicare Number (as listed on your Medicare card)</a:t>
            </a:r>
          </a:p>
          <a:p>
            <a:pPr>
              <a:spcBef>
                <a:spcPts val="0"/>
              </a:spcBef>
              <a:spcAft>
                <a:spcPts val="600"/>
              </a:spcAft>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6164997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a:spcBef>
                <a:spcPts val="0"/>
              </a:spcBef>
              <a:spcAft>
                <a:spcPts val="600"/>
              </a:spcAft>
              <a:buNone/>
            </a:pPr>
            <a:r>
              <a:rPr lang="en-US" dirty="0">
                <a:latin typeface="Calibri "/>
                <a:cs typeface="Arial" panose="020B0604020202020204" pitchFamily="34" charset="0"/>
              </a:rPr>
              <a:t>To report suspected fraud you call either 1-800-HHS-TIPS (1-800-447-8477), or 1-800-MEDICARE (1-800-633-4227); TTY: 1-877-486-2048.</a:t>
            </a:r>
          </a:p>
          <a:p>
            <a:pPr marL="0" indent="0">
              <a:spcBef>
                <a:spcPts val="0"/>
              </a:spcBef>
              <a:spcAft>
                <a:spcPts val="600"/>
              </a:spcAft>
              <a:buNone/>
            </a:pPr>
            <a:r>
              <a:rPr lang="en-US" dirty="0">
                <a:latin typeface="Calibri "/>
                <a:cs typeface="Arial" panose="020B0604020202020204" pitchFamily="34" charset="0"/>
              </a:rPr>
              <a:t>You may get a reward of up to $1,000 if you meet all of these conditions:</a:t>
            </a:r>
          </a:p>
          <a:p>
            <a:pPr marL="125849" indent="-125849">
              <a:spcBef>
                <a:spcPts val="0"/>
              </a:spcBef>
              <a:spcAft>
                <a:spcPts val="600"/>
              </a:spcAft>
            </a:pPr>
            <a:r>
              <a:rPr lang="en-US" dirty="0">
                <a:latin typeface="Calibri "/>
                <a:cs typeface="Arial" panose="020B0604020202020204" pitchFamily="34" charset="0"/>
              </a:rPr>
              <a:t>The suspected Medicare fraud you report must be proven as potential fraud by the Medicare contractors responsible for investigating potential fraud and abuse, and formally referred to the U.S. Department of Health &amp; Human Services (HHS) Office of Inspector General (OIG) for further investigation as part of a case by one of the contractors.</a:t>
            </a:r>
          </a:p>
          <a:p>
            <a:pPr marL="125849" indent="-125849">
              <a:spcBef>
                <a:spcPts val="0"/>
              </a:spcBef>
              <a:spcAft>
                <a:spcPts val="600"/>
              </a:spcAft>
            </a:pPr>
            <a:r>
              <a:rPr lang="en-US" dirty="0">
                <a:latin typeface="Calibri "/>
                <a:cs typeface="Arial" panose="020B0604020202020204" pitchFamily="34" charset="0"/>
              </a:rPr>
              <a:t>You aren’t an “excluded individual.” For example, you didn’t participate in the fraud offense being reported. Or, there isn’t another reward that you qualify for under another government program.</a:t>
            </a:r>
          </a:p>
          <a:p>
            <a:pPr marL="125849" indent="-125849">
              <a:spcBef>
                <a:spcPts val="0"/>
              </a:spcBef>
              <a:spcAft>
                <a:spcPts val="600"/>
              </a:spcAft>
            </a:pPr>
            <a:r>
              <a:rPr lang="en-US" dirty="0">
                <a:latin typeface="Calibri "/>
                <a:cs typeface="Arial" panose="020B0604020202020204" pitchFamily="34" charset="0"/>
              </a:rPr>
              <a:t>The person or organization you’re reporting isn‘t already under investigation by law enforcement.</a:t>
            </a:r>
          </a:p>
          <a:p>
            <a:pPr marL="125849" indent="-125849">
              <a:spcBef>
                <a:spcPts val="0"/>
              </a:spcBef>
              <a:spcAft>
                <a:spcPts val="600"/>
              </a:spcAft>
            </a:pPr>
            <a:r>
              <a:rPr lang="en-US" dirty="0">
                <a:latin typeface="Calibri "/>
                <a:cs typeface="Arial" panose="020B0604020202020204" pitchFamily="34" charset="0"/>
              </a:rPr>
              <a:t>Your report leads directly to the recovery of at least $100 of Medicare money.</a:t>
            </a:r>
          </a:p>
          <a:p>
            <a:pPr marL="0" indent="0">
              <a:spcBef>
                <a:spcPts val="0"/>
              </a:spcBef>
              <a:spcAft>
                <a:spcPts val="600"/>
              </a:spcAft>
              <a:buNone/>
            </a:pPr>
            <a:r>
              <a:rPr lang="en-US" dirty="0">
                <a:latin typeface="Calibri "/>
                <a:cs typeface="Arial" panose="020B0604020202020204" pitchFamily="34" charset="0"/>
              </a:rPr>
              <a:t>For more information, call 1-800-MEDICARE.</a:t>
            </a:r>
          </a:p>
          <a:p>
            <a:pPr marL="0" lvl="1">
              <a:spcBef>
                <a:spcPts val="0"/>
              </a:spcBef>
              <a:spcAft>
                <a:spcPts val="600"/>
              </a:spcAft>
            </a:pPr>
            <a:r>
              <a:rPr lang="en-US" dirty="0">
                <a:latin typeface="Calibri "/>
                <a:cs typeface="Arial" panose="020B0604020202020204" pitchFamily="34" charset="0"/>
              </a:rPr>
              <a:t>Review the Code of Federal Regulations at 42 CFR 420.405 “Rewards for information relating to Medicare fraud and abuse” at </a:t>
            </a:r>
            <a:r>
              <a:rPr lang="en-US" dirty="0">
                <a:latin typeface="Calibri "/>
                <a:cs typeface="Arial" panose="020B0604020202020204" pitchFamily="34" charset="0"/>
                <a:hlinkClick r:id="rId3"/>
              </a:rPr>
              <a:t>ecfr.io/Title-42/se42.3.420_1405</a:t>
            </a:r>
            <a:r>
              <a:rPr lang="en-US" dirty="0">
                <a:latin typeface="Calibri "/>
                <a:cs typeface="Arial" panose="020B0604020202020204" pitchFamily="34" charset="0"/>
              </a:rPr>
              <a:t>.</a:t>
            </a:r>
          </a:p>
          <a:p>
            <a:pPr marL="0" lvl="1"/>
            <a:endParaRPr lang="en-US" b="1" dirty="0">
              <a:latin typeface="Calibri "/>
              <a:cs typeface="Arial" panose="020B0604020202020204" pitchFamily="34" charset="0"/>
            </a:endParaRPr>
          </a:p>
        </p:txBody>
      </p:sp>
    </p:spTree>
    <p:extLst>
      <p:ext uri="{BB962C8B-B14F-4D97-AF65-F5344CB8AC3E}">
        <p14:creationId xmlns:p14="http://schemas.microsoft.com/office/powerpoint/2010/main" val="3443974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Learning Activity:</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Jennifer has concerns and wants to discuss her MSN with you.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What parts of the MSN should she look at to be sure there were no mistakes or fraud?</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(Discussion is on the next slide.)</a:t>
            </a:r>
          </a:p>
          <a:p>
            <a:endParaRPr lang="en-US" dirty="0">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3536732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MSN Activity—What questions should you ask while reviewing the MSN?</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Does she know the provider/facility?</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Did she get these services? Was she charged for any medical services she didn’t get?</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Is the date of service correct?</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Do any services appear twice when they shouldn’t?</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After reviewing the MSN:</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What other documents should Jennifer check?</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Does her credit report show any unpaid bills for medical services or equipment she didn’t get?</a:t>
            </a:r>
          </a:p>
          <a:p>
            <a:pPr marL="124183" indent="-124183" defTabSz="957300">
              <a:spcBef>
                <a:spcPts val="0"/>
              </a:spcBef>
              <a:spcAft>
                <a:spcPts val="600"/>
              </a:spcAft>
              <a:defRPr/>
            </a:pPr>
            <a:r>
              <a:rPr lang="en-US" dirty="0">
                <a:solidFill>
                  <a:prstClr val="black"/>
                </a:solidFill>
                <a:latin typeface="Calibri "/>
                <a:cs typeface="Arial" panose="020B0604020202020204" pitchFamily="34" charset="0"/>
              </a:rPr>
              <a:t>Has she gotten any collection notices for medical services or equipment she didn’t get?</a:t>
            </a:r>
            <a:endParaRPr lang="en-US" dirty="0">
              <a:latin typeface="Calibri "/>
              <a:cs typeface="Arial" panose="020B0604020202020204" pitchFamily="34" charset="0"/>
            </a:endParaRPr>
          </a:p>
          <a:p>
            <a:pPr marL="0" indent="0">
              <a:buNone/>
            </a:pPr>
            <a:endParaRPr lang="en-US" dirty="0">
              <a:latin typeface="Calibri "/>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9695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Your Medicare card has a Medicare Number that’s unique to you, instead of your Social Security Number. Providers may refer to your Medicare Number as your Medicare Beneficiary Identifier (MBI).</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Keep your personal information like</a:t>
            </a:r>
            <a:r>
              <a:rPr lang="en-US" baseline="0" dirty="0">
                <a:solidFill>
                  <a:prstClr val="black"/>
                </a:solidFill>
                <a:latin typeface="Calibri "/>
                <a:cs typeface="Arial" panose="020B0604020202020204" pitchFamily="34" charset="0"/>
              </a:rPr>
              <a:t> y</a:t>
            </a:r>
            <a:r>
              <a:rPr lang="en-US" dirty="0">
                <a:solidFill>
                  <a:prstClr val="black"/>
                </a:solidFill>
                <a:latin typeface="Calibri "/>
                <a:cs typeface="Arial" panose="020B0604020202020204" pitchFamily="34" charset="0"/>
              </a:rPr>
              <a:t>our Medicare Number, Social Security Number, credit card and bank account numbers safe. Only share this information with people you trust, like: </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Your doctors, other health care providers, and plans approved by Medicare</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Insurers who pay benefits on your behalf</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Trusted people in the community who work with Medicare, like your State Health Insurance Assistance Program (SHIP) or Social Security office</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If you aren’t sure if a provider is approved by Medicare or someone calls you and asks for your Medicare Number or other personal information, call 1-800-MEDICARE (1‑800‑633‑4227); TTY: 1‑877‑486‑2048.</a:t>
            </a:r>
          </a:p>
          <a:p>
            <a:pPr marL="0" indent="0" defTabSz="957300">
              <a:spcBef>
                <a:spcPts val="628"/>
              </a:spcBef>
              <a:buNone/>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3894021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Identity theft occurs when someone else uses your personal information, like your Social Security Number. If they’re using your Medicare or Medicaid Numbers, it’s considered Medical Identity theft. It’s a serious crime. </a:t>
            </a:r>
          </a:p>
          <a:p>
            <a:pPr marL="119149" indent="-119149" defTabSz="957300">
              <a:spcBef>
                <a:spcPts val="0"/>
              </a:spcBef>
              <a:spcAft>
                <a:spcPts val="600"/>
              </a:spcAft>
              <a:defRPr/>
            </a:pPr>
            <a:r>
              <a:rPr lang="en-US" dirty="0">
                <a:solidFill>
                  <a:prstClr val="black"/>
                </a:solidFill>
                <a:latin typeface="Calibri "/>
                <a:cs typeface="Arial" panose="020B0604020202020204" pitchFamily="34" charset="0"/>
              </a:rPr>
              <a:t>If you suspect identity theft, or feel like you gave your personal information to someone you shouldn’t have, you can:</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Visit </a:t>
            </a:r>
            <a:r>
              <a:rPr lang="en-US" dirty="0">
                <a:solidFill>
                  <a:prstClr val="black"/>
                </a:solidFill>
                <a:latin typeface="Calibri "/>
                <a:cs typeface="Arial" panose="020B0604020202020204" pitchFamily="34" charset="0"/>
                <a:hlinkClick r:id="rId3"/>
              </a:rPr>
              <a:t>identitytheft.gov</a:t>
            </a:r>
            <a:endParaRPr lang="en-US" dirty="0">
              <a:solidFill>
                <a:prstClr val="black"/>
              </a:solidFill>
              <a:latin typeface="Calibri "/>
              <a:cs typeface="Arial" panose="020B0604020202020204" pitchFamily="34" charset="0"/>
            </a:endParaRP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Call the Federal Trade Commission’</a:t>
            </a:r>
            <a:r>
              <a:rPr lang="en-US" altLang="ja-JP" dirty="0">
                <a:solidFill>
                  <a:prstClr val="black"/>
                </a:solidFill>
                <a:latin typeface="Calibri "/>
                <a:ea typeface="ＭＳ Ｐゴシック" panose="020B0600070205080204" pitchFamily="34" charset="-128"/>
                <a:cs typeface="Arial" panose="020B0604020202020204" pitchFamily="34" charset="0"/>
              </a:rPr>
              <a:t>s ID Theft Hotline at 1-877-438-4338; TTY: 1-866-653-4261</a:t>
            </a:r>
          </a:p>
          <a:p>
            <a:pPr marL="243332" lvl="1" indent="-11914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Visit </a:t>
            </a:r>
            <a:r>
              <a:rPr lang="en-US" dirty="0">
                <a:solidFill>
                  <a:prstClr val="black"/>
                </a:solidFill>
                <a:latin typeface="Calibri "/>
                <a:cs typeface="Arial" panose="020B0604020202020204" pitchFamily="34" charset="0"/>
                <a:hlinkClick r:id="rId4"/>
              </a:rPr>
              <a:t>ftc.gov/idtheft</a:t>
            </a:r>
            <a:r>
              <a:rPr lang="en-US" dirty="0">
                <a:solidFill>
                  <a:prstClr val="black"/>
                </a:solidFill>
                <a:latin typeface="Calibri "/>
                <a:cs typeface="Arial" panose="020B0604020202020204" pitchFamily="34" charset="0"/>
              </a:rPr>
              <a:t> for more information about identity theft or to file a complaint online</a:t>
            </a:r>
            <a:endParaRPr lang="en-US" altLang="ja-JP" dirty="0">
              <a:solidFill>
                <a:prstClr val="black"/>
              </a:solidFill>
              <a:latin typeface="Calibri "/>
              <a:ea typeface="ＭＳ Ｐゴシック" panose="020B0600070205080204" pitchFamily="34"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0759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Medical identify theft is a special type of identity theft where someone uses your Medicare or Medicaid Number to submit fraudulent claims to Medicare, Medicaid, or other insurers without your permission.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Medical identity theft can result in:</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 False or missed diagnoses.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Treatment for conditions you don’t have.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Incorrect lab results.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Bills for services you didn’t get.</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Denied services or prescriptions.</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Inaccurate medical history record.</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If you need to replace your card because you think that someone else is using your Medicare Number, report it right away:</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Call 1-800-MEDICARE (1-800-633-4227); TTY: 1-877-486-2048.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View a Public Service Announcement about Medical Identity Theft from OIG at </a:t>
            </a:r>
            <a:r>
              <a:rPr lang="en-US" dirty="0">
                <a:latin typeface="Calibri "/>
                <a:cs typeface="Arial" panose="020B0604020202020204" pitchFamily="34" charset="0"/>
                <a:hlinkClick r:id="rId3"/>
              </a:rPr>
              <a:t>youtube.com/</a:t>
            </a:r>
            <a:r>
              <a:rPr lang="en-US" dirty="0" err="1">
                <a:latin typeface="Calibri "/>
                <a:cs typeface="Arial" panose="020B0604020202020204" pitchFamily="34" charset="0"/>
                <a:hlinkClick r:id="rId3"/>
              </a:rPr>
              <a:t>watch?time_continue</a:t>
            </a:r>
            <a:r>
              <a:rPr lang="en-US" dirty="0">
                <a:latin typeface="Calibri "/>
                <a:cs typeface="Arial" panose="020B0604020202020204" pitchFamily="34" charset="0"/>
                <a:hlinkClick r:id="rId3"/>
              </a:rPr>
              <a:t>=4&amp;v=r_RNBFGgw1Q&amp;feature=</a:t>
            </a:r>
            <a:r>
              <a:rPr lang="en-US" dirty="0" err="1">
                <a:latin typeface="Calibri "/>
                <a:cs typeface="Arial" panose="020B0604020202020204" pitchFamily="34" charset="0"/>
                <a:hlinkClick r:id="rId3"/>
              </a:rPr>
              <a:t>emb_logo</a:t>
            </a:r>
            <a:r>
              <a:rPr lang="en-US" dirty="0">
                <a:latin typeface="Calibri "/>
                <a:cs typeface="Arial" panose="020B0604020202020204" pitchFamily="34" charset="0"/>
              </a:rPr>
              <a:t>.</a:t>
            </a:r>
          </a:p>
          <a:p>
            <a:pPr marL="0" indent="0" defTabSz="957300">
              <a:spcBef>
                <a:spcPts val="628"/>
              </a:spcBef>
              <a:buNone/>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1396300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You may report suspected</a:t>
            </a:r>
            <a:r>
              <a:rPr lang="en-US" baseline="0"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Medicaid errors, fraud, or abuse to these organizations: </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Medicaid Fraud Control Units (MFCUs) investigate and prosecute Medicaid fraud as well as patient abuse and neglect in health care facilities. You may file complaints of suspected Medicaid fraud directly to an MFCU. Download contacts at </a:t>
            </a:r>
            <a:r>
              <a:rPr lang="en-US" dirty="0">
                <a:latin typeface="Calibri "/>
                <a:cs typeface="Arial" panose="020B0604020202020204" pitchFamily="34" charset="0"/>
                <a:hlinkClick r:id="rId3"/>
              </a:rPr>
              <a:t>OIG.hhs.gov/fraud/medicaid-fraud-control-units-mfcu/files/contact-directors.pdf</a:t>
            </a:r>
            <a:r>
              <a:rPr lang="en-US" dirty="0">
                <a:latin typeface="Calibri "/>
                <a:cs typeface="Arial" panose="020B0604020202020204" pitchFamily="34" charset="0"/>
              </a:rPr>
              <a:t>.</a:t>
            </a:r>
          </a:p>
          <a:p>
            <a:pPr marL="231775" lvl="1" indent="-114300"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OIG certifies and annually re-certifies each MFCU.</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Contact OIG or HHS</a:t>
            </a:r>
          </a:p>
          <a:p>
            <a:pPr marL="239298" lvl="1" indent="-114665"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Report fraud online: </a:t>
            </a:r>
            <a:r>
              <a:rPr lang="en-US" dirty="0">
                <a:solidFill>
                  <a:prstClr val="black"/>
                </a:solidFill>
                <a:latin typeface="Calibri "/>
                <a:cs typeface="Arial" panose="020B0604020202020204" pitchFamily="34" charset="0"/>
                <a:hlinkClick r:id="rId4"/>
              </a:rPr>
              <a:t>tips.oig.hhs.gov</a:t>
            </a:r>
            <a:endParaRPr lang="en-US" dirty="0">
              <a:solidFill>
                <a:prstClr val="black"/>
              </a:solidFill>
              <a:latin typeface="Calibri "/>
              <a:cs typeface="Arial" panose="020B0604020202020204" pitchFamily="34" charset="0"/>
            </a:endParaRPr>
          </a:p>
          <a:p>
            <a:pPr marL="239298" lvl="1" indent="-114665"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Report fraud by mail: HHS Tips Hotline, P.O. Box 23489, Washington, DC 20026-3489</a:t>
            </a:r>
          </a:p>
          <a:p>
            <a:pPr marL="239298" lvl="1" indent="-114665"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Call: 1-800-447-8477; TTY: 1-800-377-4950 to report fraud</a:t>
            </a:r>
          </a:p>
          <a:p>
            <a:pPr marL="124636" indent="-124636" defTabSz="957300">
              <a:spcBef>
                <a:spcPts val="0"/>
              </a:spcBef>
              <a:spcAft>
                <a:spcPts val="600"/>
              </a:spcAft>
              <a:defRPr/>
            </a:pPr>
            <a:r>
              <a:rPr lang="en-US" dirty="0">
                <a:solidFill>
                  <a:prstClr val="black"/>
                </a:solidFill>
                <a:latin typeface="Calibri "/>
                <a:cs typeface="Arial" panose="020B0604020202020204" pitchFamily="34" charset="0"/>
              </a:rPr>
              <a:t>You can also report suspected fraud and abuse to your State Medical Assistance (Medicaid) office. You may locate them at </a:t>
            </a:r>
            <a:r>
              <a:rPr lang="en-US" dirty="0">
                <a:solidFill>
                  <a:prstClr val="black"/>
                </a:solidFill>
                <a:latin typeface="Calibri "/>
                <a:cs typeface="Arial" panose="020B0604020202020204" pitchFamily="34" charset="0"/>
                <a:hlinkClick r:id="rId5"/>
              </a:rPr>
              <a:t>CMS.gov/apps/contacts</a:t>
            </a:r>
            <a:r>
              <a:rPr lang="en-US" dirty="0">
                <a:solidFill>
                  <a:prstClr val="black"/>
                </a:solidFill>
                <a:latin typeface="Calibri "/>
                <a:cs typeface="Arial" panose="020B0604020202020204" pitchFamily="34" charset="0"/>
              </a:rPr>
              <a:t>.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Learn more about Medicaid fraud at </a:t>
            </a:r>
            <a:r>
              <a:rPr lang="en-US" dirty="0">
                <a:solidFill>
                  <a:prstClr val="black"/>
                </a:solidFill>
                <a:latin typeface="Calibri "/>
                <a:cs typeface="Arial" panose="020B0604020202020204" pitchFamily="34" charset="0"/>
                <a:hlinkClick r:id="rId6"/>
              </a:rPr>
              <a:t>Medicaid.gov/medicaid/program-integrity/index.html</a:t>
            </a:r>
            <a:r>
              <a:rPr lang="en-US" dirty="0">
                <a:solidFill>
                  <a:prstClr val="black"/>
                </a:solidFill>
                <a:latin typeface="Calibri "/>
                <a:cs typeface="Arial" panose="020B0604020202020204" pitchFamily="34" charset="0"/>
              </a:rPr>
              <a:t>. </a:t>
            </a:r>
          </a:p>
          <a:p>
            <a:pPr marL="0" indent="0" defTabSz="957300">
              <a:spcBef>
                <a:spcPts val="0"/>
              </a:spcBef>
              <a:spcAft>
                <a:spcPts val="600"/>
              </a:spcAft>
              <a:buNone/>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57089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9273" y="3675887"/>
            <a:ext cx="6744741" cy="5767318"/>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dirty="0">
              <a:solidFill>
                <a:prstClr val="black"/>
              </a:solidFill>
              <a:latin typeface="Calibri "/>
              <a:cs typeface="Arial" panose="020B0604020202020204" pitchFamily="34" charset="0"/>
            </a:endParaRPr>
          </a:p>
          <a:p>
            <a:pPr marL="0" indent="0">
              <a:spcBef>
                <a:spcPts val="0"/>
              </a:spcBef>
              <a:spcAft>
                <a:spcPts val="600"/>
              </a:spcAft>
              <a:buNone/>
            </a:pPr>
            <a:r>
              <a:rPr lang="en-US" dirty="0">
                <a:latin typeface="Calibri "/>
                <a:cs typeface="Arial" panose="020B0604020202020204" pitchFamily="34" charset="0"/>
              </a:rPr>
              <a:t>Medicare and Medicaid fraud, waste, and abuse, affect every American by draining critical resources from our health care system and contributing to the rising cost of health care. Taxpayer dollars lost to waste, abuse, and fraud harm some of our most vulnerable citizens. The difference between waste, abuse, and fraud depends on circumstances, intent, and knowledge. Let’s take a closer look.</a:t>
            </a:r>
          </a:p>
          <a:p>
            <a:pPr lvl="0">
              <a:spcBef>
                <a:spcPts val="0"/>
              </a:spcBef>
              <a:spcAft>
                <a:spcPts val="600"/>
              </a:spcAft>
            </a:pPr>
            <a:r>
              <a:rPr lang="en-US" b="1" dirty="0">
                <a:latin typeface="Calibri "/>
                <a:cs typeface="Arial" panose="020B0604020202020204" pitchFamily="34" charset="0"/>
              </a:rPr>
              <a:t>Fraud</a:t>
            </a:r>
            <a:r>
              <a:rPr lang="en-US" dirty="0">
                <a:latin typeface="Calibri "/>
                <a:cs typeface="Arial" panose="020B0604020202020204" pitchFamily="34" charset="0"/>
              </a:rPr>
              <a:t> occurs when someone knowingly deceives, conceals, or misrepresents to get money or property from a health care benefit program. The Centers for Medicare &amp; Medicaid Services (CMS) works to prevent and identify possible fraud. Medicare and Medicaid fraud is considered a criminal act. Ultimately, our judicial system determines if someone committed an act of fraud. An example would be a doctor who repeatedly and intentionally bills Medicare for services or supplies they didn’t provide.</a:t>
            </a:r>
          </a:p>
          <a:p>
            <a:pPr lvl="0">
              <a:spcBef>
                <a:spcPts val="0"/>
              </a:spcBef>
              <a:spcAft>
                <a:spcPts val="600"/>
              </a:spcAft>
            </a:pPr>
            <a:r>
              <a:rPr lang="en-US" dirty="0">
                <a:latin typeface="Calibri "/>
                <a:cs typeface="Arial" panose="020B0604020202020204" pitchFamily="34" charset="0"/>
              </a:rPr>
              <a:t>In contrast, </a:t>
            </a:r>
            <a:r>
              <a:rPr lang="en-US" b="1" dirty="0">
                <a:latin typeface="Calibri "/>
                <a:cs typeface="Arial" panose="020B0604020202020204" pitchFamily="34" charset="0"/>
              </a:rPr>
              <a:t>waste</a:t>
            </a:r>
            <a:r>
              <a:rPr lang="en-US" dirty="0">
                <a:latin typeface="Calibri "/>
                <a:cs typeface="Arial" panose="020B0604020202020204" pitchFamily="34" charset="0"/>
              </a:rPr>
              <a:t> is overusing services or other practices that directly or indirectly result in unnecessary costs to any health care benefit program. Generally, waste isn’t considered to be a criminal act, but rather the misuse of resources. Examples of waste include:</a:t>
            </a:r>
          </a:p>
          <a:p>
            <a:pPr marL="302066" lvl="1" indent="-120827">
              <a:spcBef>
                <a:spcPts val="0"/>
              </a:spcBef>
              <a:spcAft>
                <a:spcPts val="600"/>
              </a:spcAft>
              <a:buFont typeface="Arial" panose="020B0604020202020204" pitchFamily="34" charset="0"/>
              <a:buChar char="•"/>
            </a:pPr>
            <a:r>
              <a:rPr lang="en-US" dirty="0">
                <a:latin typeface="Calibri "/>
                <a:cs typeface="Arial" panose="020B0604020202020204" pitchFamily="34" charset="0"/>
              </a:rPr>
              <a:t>Using medically-unnecessary services, durable medical equipment (DME), or prescription drugs </a:t>
            </a:r>
          </a:p>
          <a:p>
            <a:pPr marL="302066" lvl="1" indent="-120827">
              <a:spcBef>
                <a:spcPts val="0"/>
              </a:spcBef>
              <a:spcAft>
                <a:spcPts val="600"/>
              </a:spcAft>
              <a:buFont typeface="Arial" panose="020B0604020202020204" pitchFamily="34" charset="0"/>
              <a:buChar char="•"/>
            </a:pPr>
            <a:r>
              <a:rPr lang="en-US" dirty="0">
                <a:latin typeface="Calibri "/>
                <a:cs typeface="Arial" panose="020B0604020202020204" pitchFamily="34" charset="0"/>
              </a:rPr>
              <a:t>Using more disposable DME or drugs (like syringes, diabetic test strips, disposable diapers or </a:t>
            </a:r>
            <a:r>
              <a:rPr lang="en-US" dirty="0" err="1">
                <a:latin typeface="Calibri "/>
                <a:cs typeface="Arial" panose="020B0604020202020204" pitchFamily="34" charset="0"/>
              </a:rPr>
              <a:t>underpads</a:t>
            </a:r>
            <a:r>
              <a:rPr lang="en-US" dirty="0">
                <a:latin typeface="Calibri "/>
                <a:cs typeface="Arial" panose="020B0604020202020204" pitchFamily="34" charset="0"/>
              </a:rPr>
              <a:t>) than needed over a period of time</a:t>
            </a:r>
          </a:p>
          <a:p>
            <a:pPr marL="302066" lvl="1" indent="-120827">
              <a:spcBef>
                <a:spcPts val="0"/>
              </a:spcBef>
              <a:spcAft>
                <a:spcPts val="600"/>
              </a:spcAft>
              <a:buFont typeface="Arial" panose="020B0604020202020204" pitchFamily="34" charset="0"/>
              <a:buChar char="•"/>
            </a:pPr>
            <a:r>
              <a:rPr lang="en-US" dirty="0">
                <a:latin typeface="Calibri "/>
                <a:cs typeface="Arial" panose="020B0604020202020204" pitchFamily="34" charset="0"/>
              </a:rPr>
              <a:t>Performing a procedure in a more expensive hospital setting when it can be safely done in a provider’s office</a:t>
            </a:r>
          </a:p>
          <a:p>
            <a:pPr lvl="0">
              <a:spcBef>
                <a:spcPts val="0"/>
              </a:spcBef>
              <a:spcAft>
                <a:spcPts val="600"/>
              </a:spcAft>
            </a:pPr>
            <a:r>
              <a:rPr lang="en-US" b="1" dirty="0">
                <a:latin typeface="Calibri "/>
                <a:cs typeface="Arial" panose="020B0604020202020204" pitchFamily="34" charset="0"/>
              </a:rPr>
              <a:t>Abuse</a:t>
            </a:r>
            <a:r>
              <a:rPr lang="en-US" dirty="0">
                <a:latin typeface="Calibri "/>
                <a:cs typeface="Arial" panose="020B0604020202020204" pitchFamily="34" charset="0"/>
              </a:rPr>
              <a:t> happens when health care providers or suppliers perform actions that directly or indirectly result in unnecessary costs to any health care benefit program, like billing Medicare for services that aren’t covered or properly coded. In this case, the provider hasn’t knowingly and intentionally misrepresented the facts to obtain payment. Medicare abuse can also expose providers to criminal and civil liability. Abuse includes any practice that doesn’t provide patients with medically necessary services or meet professionally recognized standards. </a:t>
            </a:r>
          </a:p>
          <a:p>
            <a:pPr marL="0" indent="0">
              <a:spcBef>
                <a:spcPts val="0"/>
              </a:spcBef>
              <a:spcAft>
                <a:spcPts val="600"/>
              </a:spcAft>
              <a:buNone/>
            </a:pPr>
            <a:r>
              <a:rPr lang="en-US" b="1" dirty="0">
                <a:latin typeface="Calibri "/>
                <a:cs typeface="Arial" panose="020B0604020202020204" pitchFamily="34" charset="0"/>
              </a:rPr>
              <a:t>NOTE</a:t>
            </a:r>
            <a:r>
              <a:rPr lang="en-US" dirty="0">
                <a:latin typeface="Calibri "/>
                <a:cs typeface="Arial" panose="020B0604020202020204" pitchFamily="34" charset="0"/>
              </a:rPr>
              <a:t>: Since fraud is ultimately determined by our judicial system, typically we note "potential fraud" until the judicial system has made a decision.</a:t>
            </a:r>
          </a:p>
          <a:p>
            <a:pPr marL="0" indent="0">
              <a:buNone/>
            </a:pPr>
            <a:endParaRPr lang="en-US" dirty="0">
              <a:latin typeface="Calibri "/>
              <a:cs typeface="Arial" panose="020B0604020202020204" pitchFamily="34" charset="0"/>
            </a:endParaRPr>
          </a:p>
        </p:txBody>
      </p:sp>
    </p:spTree>
    <p:extLst>
      <p:ext uri="{BB962C8B-B14F-4D97-AF65-F5344CB8AC3E}">
        <p14:creationId xmlns:p14="http://schemas.microsoft.com/office/powerpoint/2010/main" val="19464857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87680" y="3582115"/>
            <a:ext cx="6315456" cy="6019085"/>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Here are some key points to remember:</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Differences between fraud, waste, and abuse depend on circumstances, intent, and knowledge.</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Fraud occurs when someone intentionally deceives, conceals, or makes misrepresentations to get money or property from a health care benefit program. Ultimately, our judicial system determines if someone committed an act of fraud.</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In contrast, waste is the overuse of services, or other practices that, directly or indirectly, add avoidable costs to the Medicare Program. Generally, waste isn’t considered to be a criminal act, but rather the misuse of resources. </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Abuse happens when health care providers or suppliers perform actions that directly or indirectly result in unnecessary costs to any health care benefit program.</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While there are many causes of improper payments, many are honest mistakes. </a:t>
            </a:r>
          </a:p>
          <a:p>
            <a:pPr marL="234269" lvl="1" indent="-116128"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The most common error is insufficient documentation.</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CMS fights fraud, waste, and abuse with support from Program Integrity Contractors and through partnerships with organizations like SMPs.</a:t>
            </a:r>
          </a:p>
          <a:p>
            <a:pPr marL="242324" lvl="1" indent="-12753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Suspected fraud must be forwarded to law enforcement for additional investigation and prosecution.</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Fraud schemes can change frequently. Check online resources for the most up-to-date information. </a:t>
            </a:r>
          </a:p>
          <a:p>
            <a:pPr marL="119484" indent="-119484" defTabSz="957300">
              <a:spcBef>
                <a:spcPts val="0"/>
              </a:spcBef>
              <a:spcAft>
                <a:spcPts val="600"/>
              </a:spcAft>
              <a:defRPr/>
            </a:pPr>
            <a:r>
              <a:rPr lang="en-US" dirty="0">
                <a:solidFill>
                  <a:prstClr val="black"/>
                </a:solidFill>
                <a:latin typeface="Calibri "/>
                <a:cs typeface="Arial" panose="020B0604020202020204" pitchFamily="34" charset="0"/>
              </a:rPr>
              <a:t>You can help fight fraud, waste, and abuse with the 4 Rs: record, review, report, and remember. </a:t>
            </a:r>
          </a:p>
          <a:p>
            <a:pPr marL="242324" indent="-12753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You are the first line of defense.</a:t>
            </a:r>
          </a:p>
          <a:p>
            <a:pPr marL="242324" indent="-127539" defTabSz="957300">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Education and outreach about fraud helps combat the problem.</a:t>
            </a:r>
          </a:p>
        </p:txBody>
      </p:sp>
    </p:spTree>
    <p:extLst>
      <p:ext uri="{BB962C8B-B14F-4D97-AF65-F5344CB8AC3E}">
        <p14:creationId xmlns:p14="http://schemas.microsoft.com/office/powerpoint/2010/main" val="7667663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a:spcBef>
                <a:spcPts val="0"/>
              </a:spcBef>
              <a:spcAft>
                <a:spcPts val="600"/>
              </a:spcAft>
              <a:buNone/>
            </a:pPr>
            <a:r>
              <a:rPr lang="en-US" dirty="0">
                <a:latin typeface="Calibri "/>
                <a:cs typeface="Arial" panose="020B0604020202020204" pitchFamily="34" charset="0"/>
              </a:rPr>
              <a:t>Examples of Successful Fraud Takedowns</a:t>
            </a:r>
          </a:p>
          <a:p>
            <a:pPr>
              <a:spcBef>
                <a:spcPts val="0"/>
              </a:spcBef>
              <a:spcAft>
                <a:spcPts val="600"/>
              </a:spcAft>
            </a:pPr>
            <a:r>
              <a:rPr lang="en-US" dirty="0">
                <a:latin typeface="Calibri "/>
                <a:cs typeface="Arial" panose="020B0604020202020204" pitchFamily="34" charset="0"/>
              </a:rPr>
              <a:t>COVID-19 Coordinated Law Enforcement Action (</a:t>
            </a:r>
            <a:r>
              <a:rPr lang="en-US" dirty="0">
                <a:latin typeface="Calibri "/>
                <a:cs typeface="Arial" panose="020B0604020202020204" pitchFamily="34" charset="0"/>
                <a:hlinkClick r:id="rId3"/>
              </a:rPr>
              <a:t>Justice.gov/</a:t>
            </a:r>
            <a:r>
              <a:rPr lang="en-US" dirty="0" err="1">
                <a:latin typeface="Calibri "/>
                <a:cs typeface="Arial" panose="020B0604020202020204" pitchFamily="34" charset="0"/>
                <a:hlinkClick r:id="rId3"/>
              </a:rPr>
              <a:t>opa</a:t>
            </a:r>
            <a:r>
              <a:rPr lang="en-US" dirty="0">
                <a:latin typeface="Calibri "/>
                <a:cs typeface="Arial" panose="020B0604020202020204" pitchFamily="34" charset="0"/>
                <a:hlinkClick r:id="rId3"/>
              </a:rPr>
              <a:t>/</a:t>
            </a:r>
            <a:r>
              <a:rPr lang="en-US" dirty="0" err="1">
                <a:latin typeface="Calibri "/>
                <a:cs typeface="Arial" panose="020B0604020202020204" pitchFamily="34" charset="0"/>
                <a:hlinkClick r:id="rId3"/>
              </a:rPr>
              <a:t>pr</a:t>
            </a:r>
            <a:r>
              <a:rPr lang="en-US" dirty="0">
                <a:latin typeface="Calibri "/>
                <a:cs typeface="Arial" panose="020B0604020202020204" pitchFamily="34" charset="0"/>
                <a:hlinkClick r:id="rId3"/>
              </a:rPr>
              <a:t>/doj-announces-coordinated-law-enforcement-action-combat-health-care-fraud-related-covid-19</a:t>
            </a:r>
            <a:r>
              <a:rPr lang="en-US" dirty="0">
                <a:latin typeface="Calibri "/>
                <a:cs typeface="Arial" panose="020B0604020202020204" pitchFamily="34" charset="0"/>
              </a:rPr>
              <a:t>)</a:t>
            </a:r>
          </a:p>
          <a:p>
            <a:pPr marL="112713" marR="0" lvl="0" indent="-112713"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latin typeface="Calibri "/>
                <a:cs typeface="Arial" panose="020B0604020202020204" pitchFamily="34" charset="0"/>
              </a:rPr>
              <a:t>National Health Care Fraud Enforcement Action Results in Charges Involving over $1.4 Billion in Alleged Losses (</a:t>
            </a:r>
            <a:r>
              <a:rPr lang="en-US" dirty="0">
                <a:latin typeface="Calibri "/>
                <a:cs typeface="Arial" panose="020B0604020202020204" pitchFamily="34" charset="0"/>
                <a:hlinkClick r:id="rId4"/>
              </a:rPr>
              <a:t>Justice.gov/</a:t>
            </a:r>
            <a:r>
              <a:rPr lang="en-US" dirty="0" err="1">
                <a:latin typeface="Calibri "/>
                <a:cs typeface="Arial" panose="020B0604020202020204" pitchFamily="34" charset="0"/>
                <a:hlinkClick r:id="rId4"/>
              </a:rPr>
              <a:t>opa</a:t>
            </a:r>
            <a:r>
              <a:rPr lang="en-US" dirty="0">
                <a:latin typeface="Calibri "/>
                <a:cs typeface="Arial" panose="020B0604020202020204" pitchFamily="34" charset="0"/>
                <a:hlinkClick r:id="rId4"/>
              </a:rPr>
              <a:t>/</a:t>
            </a:r>
            <a:r>
              <a:rPr lang="en-US" dirty="0" err="1">
                <a:latin typeface="Calibri "/>
                <a:cs typeface="Arial" panose="020B0604020202020204" pitchFamily="34" charset="0"/>
                <a:hlinkClick r:id="rId4"/>
              </a:rPr>
              <a:t>pr</a:t>
            </a:r>
            <a:r>
              <a:rPr lang="en-US" dirty="0">
                <a:latin typeface="Calibri "/>
                <a:cs typeface="Arial" panose="020B0604020202020204" pitchFamily="34" charset="0"/>
                <a:hlinkClick r:id="rId4"/>
              </a:rPr>
              <a:t>/national-health-care-fraud-enforcement-action-results-charges-involving-over-14-billion</a:t>
            </a:r>
            <a:r>
              <a:rPr lang="en-US" dirty="0">
                <a:latin typeface="Calibri "/>
                <a:cs typeface="Arial" panose="020B0604020202020204" pitchFamily="34" charset="0"/>
              </a:rPr>
              <a:t>)</a:t>
            </a:r>
          </a:p>
          <a:p>
            <a:pPr marL="112713" marR="0" lvl="0" indent="-112713"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latin typeface="Calibri "/>
                <a:cs typeface="Arial" panose="020B0604020202020204" pitchFamily="34" charset="0"/>
              </a:rPr>
              <a:t>Justice Department Takes Action Against COVID-19 Fraud </a:t>
            </a:r>
            <a:br>
              <a:rPr lang="en-US" dirty="0">
                <a:latin typeface="Calibri "/>
                <a:cs typeface="Arial" panose="020B0604020202020204" pitchFamily="34" charset="0"/>
              </a:rPr>
            </a:br>
            <a:r>
              <a:rPr lang="en-US" dirty="0">
                <a:latin typeface="Calibri "/>
                <a:cs typeface="Arial" panose="020B0604020202020204" pitchFamily="34" charset="0"/>
              </a:rPr>
              <a:t>(</a:t>
            </a:r>
            <a:r>
              <a:rPr lang="en-US" dirty="0">
                <a:latin typeface="Calibri "/>
                <a:cs typeface="Arial" panose="020B0604020202020204" pitchFamily="34" charset="0"/>
                <a:hlinkClick r:id="rId5"/>
              </a:rPr>
              <a:t>Justice.gov/</a:t>
            </a:r>
            <a:r>
              <a:rPr lang="en-US" dirty="0" err="1">
                <a:latin typeface="Calibri "/>
                <a:cs typeface="Arial" panose="020B0604020202020204" pitchFamily="34" charset="0"/>
                <a:hlinkClick r:id="rId5"/>
              </a:rPr>
              <a:t>opa</a:t>
            </a:r>
            <a:r>
              <a:rPr lang="en-US" dirty="0">
                <a:latin typeface="Calibri "/>
                <a:cs typeface="Arial" panose="020B0604020202020204" pitchFamily="34" charset="0"/>
                <a:hlinkClick r:id="rId5"/>
              </a:rPr>
              <a:t>/</a:t>
            </a:r>
            <a:r>
              <a:rPr lang="en-US" dirty="0" err="1">
                <a:latin typeface="Calibri "/>
                <a:cs typeface="Arial" panose="020B0604020202020204" pitchFamily="34" charset="0"/>
                <a:hlinkClick r:id="rId5"/>
              </a:rPr>
              <a:t>pr</a:t>
            </a:r>
            <a:r>
              <a:rPr lang="en-US" dirty="0">
                <a:latin typeface="Calibri "/>
                <a:cs typeface="Arial" panose="020B0604020202020204" pitchFamily="34" charset="0"/>
                <a:hlinkClick r:id="rId5"/>
              </a:rPr>
              <a:t>/justice-department-takes-action-against</a:t>
            </a:r>
            <a:br>
              <a:rPr lang="en-US" dirty="0">
                <a:latin typeface="Calibri "/>
                <a:cs typeface="Arial" panose="020B0604020202020204" pitchFamily="34" charset="0"/>
                <a:hlinkClick r:id="rId5"/>
              </a:rPr>
            </a:br>
            <a:r>
              <a:rPr lang="en-US" dirty="0">
                <a:latin typeface="Calibri "/>
                <a:cs typeface="Arial" panose="020B0604020202020204" pitchFamily="34" charset="0"/>
                <a:hlinkClick r:id="rId5"/>
              </a:rPr>
              <a:t>-covid-19-fraud</a:t>
            </a:r>
            <a:r>
              <a:rPr lang="en-US" dirty="0">
                <a:latin typeface="Calibri "/>
                <a:cs typeface="Arial" panose="020B0604020202020204" pitchFamily="34" charset="0"/>
              </a:rPr>
              <a:t>) </a:t>
            </a:r>
          </a:p>
          <a:p>
            <a:pPr>
              <a:spcBef>
                <a:spcPts val="0"/>
              </a:spcBef>
              <a:spcAft>
                <a:spcPts val="600"/>
              </a:spcAft>
            </a:pPr>
            <a:r>
              <a:rPr lang="en-US" dirty="0">
                <a:latin typeface="Calibri "/>
                <a:cs typeface="Arial" panose="020B0604020202020204" pitchFamily="34" charset="0"/>
              </a:rPr>
              <a:t>National Health Care Fraud and Opioid Takedown Results in Charges Against 345 Defendants Responsible for More than $6 Billion in Alleged Fraud Losses </a:t>
            </a:r>
            <a:br>
              <a:rPr lang="en-US" dirty="0">
                <a:latin typeface="Calibri "/>
                <a:cs typeface="Arial" panose="020B0604020202020204" pitchFamily="34" charset="0"/>
              </a:rPr>
            </a:br>
            <a:r>
              <a:rPr lang="en-US" dirty="0">
                <a:latin typeface="Calibri "/>
                <a:cs typeface="Arial" panose="020B0604020202020204" pitchFamily="34" charset="0"/>
              </a:rPr>
              <a:t>(</a:t>
            </a:r>
            <a:r>
              <a:rPr lang="en-US" dirty="0">
                <a:latin typeface="Calibri "/>
                <a:cs typeface="Arial" panose="020B0604020202020204" pitchFamily="34" charset="0"/>
                <a:hlinkClick r:id="rId6"/>
              </a:rPr>
              <a:t>Justice.gov/opa/pr/national-health-care-fraud-and-opioid-takedown-results-charges-against-345-defendants</a:t>
            </a:r>
            <a:r>
              <a:rPr lang="en-US" dirty="0">
                <a:latin typeface="Calibri "/>
                <a:cs typeface="Arial" panose="020B0604020202020204" pitchFamily="34" charset="0"/>
              </a:rPr>
              <a:t>) </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791262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fontAlgn="base">
              <a:spcBef>
                <a:spcPts val="0"/>
              </a:spcBef>
              <a:spcAft>
                <a:spcPts val="600"/>
              </a:spcAft>
              <a:buNone/>
            </a:pPr>
            <a:r>
              <a:rPr lang="en-US" b="0" i="0" u="none" strike="noStrike" dirty="0">
                <a:effectLst/>
                <a:latin typeface="Calibri "/>
                <a:cs typeface="Arial" panose="020B0604020202020204" pitchFamily="34" charset="0"/>
              </a:rPr>
              <a:t>This slide (and the two that follow) provides information about additional resources. You may want to highlight those that are most relevant to your audience.</a:t>
            </a:r>
            <a:r>
              <a:rPr lang="en-US" b="0" i="0" dirty="0">
                <a:effectLst/>
                <a:latin typeface="Calibri "/>
                <a:cs typeface="Arial" panose="020B0604020202020204" pitchFamily="34" charset="0"/>
              </a:rPr>
              <a:t>​</a:t>
            </a:r>
          </a:p>
          <a:p>
            <a:pPr marL="0" indent="0" fontAlgn="base">
              <a:spcBef>
                <a:spcPts val="0"/>
              </a:spcBef>
              <a:spcAft>
                <a:spcPts val="600"/>
              </a:spcAft>
              <a:buNone/>
            </a:pPr>
            <a:r>
              <a:rPr lang="en-US" b="0" i="1" u="none" strike="noStrike" dirty="0">
                <a:effectLst/>
                <a:latin typeface="Calibri "/>
                <a:cs typeface="Arial" panose="020B0604020202020204" pitchFamily="34" charset="0"/>
              </a:rPr>
              <a:t>Continued on next slide.</a:t>
            </a:r>
            <a:r>
              <a:rPr lang="en-US" b="0" i="0" dirty="0">
                <a:effectLst/>
                <a:latin typeface="Calibri "/>
                <a:cs typeface="Arial" panose="020B0604020202020204" pitchFamily="34" charset="0"/>
              </a:rPr>
              <a:t>​</a:t>
            </a:r>
            <a:endParaRPr lang="en-US" b="0" dirty="0">
              <a:latin typeface="Calibri "/>
              <a:cs typeface="Arial" panose="020B0604020202020204" pitchFamily="34" charset="0"/>
            </a:endParaRPr>
          </a:p>
          <a:p>
            <a:pPr marL="0" indent="0">
              <a:buNone/>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6485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buNone/>
            </a:pPr>
            <a:r>
              <a:rPr lang="en-US" i="1" dirty="0">
                <a:latin typeface="Calibri "/>
                <a:cs typeface="Arial" panose="020B0604020202020204" pitchFamily="34" charset="0"/>
              </a:rPr>
              <a:t>Continued on next slide.</a:t>
            </a:r>
            <a:r>
              <a:rPr lang="en-US" dirty="0">
                <a:latin typeface="Calibri "/>
                <a:cs typeface="Arial" panose="020B0604020202020204" pitchFamily="34" charset="0"/>
              </a:rPr>
              <a:t>​</a:t>
            </a:r>
          </a:p>
          <a:p>
            <a:pPr marL="0" indent="0" fontAlgn="base">
              <a:buNone/>
            </a:pPr>
            <a:endParaRPr lang="en-US" b="0" i="0" dirty="0">
              <a:solidFill>
                <a:srgbClr val="44444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7883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b="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02514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endParaRPr lang="en-US" b="0" dirty="0">
              <a:latin typeface="Arial" panose="020B0604020202020204" pitchFamily="34" charset="0"/>
              <a:cs typeface="Arial" panose="020B0604020202020204" pitchFamily="34" charset="0"/>
            </a:endParaRPr>
          </a:p>
          <a:p>
            <a:pPr marL="0" indent="0">
              <a:buNone/>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30054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14399" y="3949700"/>
            <a:ext cx="5622925" cy="4952154"/>
          </a:xfrm>
        </p:spPr>
        <p:txBody>
          <a:bodyPr/>
          <a:lstStyle/>
          <a:p>
            <a:pPr marL="0" indent="0" defTabSz="966612">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dirty="0">
              <a:latin typeface="Calibri "/>
              <a:cs typeface="Arial" panose="020B0604020202020204" pitchFamily="34" charset="0"/>
            </a:endParaRPr>
          </a:p>
          <a:p>
            <a:pPr marL="0" indent="0" defTabSz="966612">
              <a:spcBef>
                <a:spcPts val="0"/>
              </a:spcBef>
              <a:spcAft>
                <a:spcPts val="600"/>
              </a:spcAft>
              <a:buNone/>
              <a:defRPr/>
            </a:pPr>
            <a:r>
              <a:rPr lang="en-US" dirty="0">
                <a:latin typeface="Calibri "/>
                <a:cs typeface="Arial" panose="020B0604020202020204" pitchFamily="34" charset="0"/>
              </a:rPr>
              <a:t>Stay connected. Visit </a:t>
            </a:r>
            <a:r>
              <a:rPr lang="en-US" dirty="0">
                <a:latin typeface="Calibri "/>
                <a:cs typeface="Arial" panose="020B0604020202020204" pitchFamily="34" charset="0"/>
                <a:hlinkClick r:id="rId3"/>
              </a:rPr>
              <a:t>CMSnationaltrainingprogram.cms.gov</a:t>
            </a:r>
            <a:r>
              <a:rPr lang="en-US" baseline="0" dirty="0">
                <a:latin typeface="Calibri "/>
                <a:cs typeface="Arial" panose="020B0604020202020204" pitchFamily="34" charset="0"/>
              </a:rPr>
              <a:t> to view NTP training materials and to subscribe to our email list. </a:t>
            </a:r>
            <a:r>
              <a:rPr lang="en-US" dirty="0">
                <a:latin typeface="Calibri "/>
                <a:cs typeface="Arial" panose="020B0604020202020204" pitchFamily="34" charset="0"/>
              </a:rPr>
              <a:t>Contact us at </a:t>
            </a:r>
            <a:r>
              <a:rPr lang="en-US" dirty="0">
                <a:latin typeface="Calibri "/>
                <a:cs typeface="Arial" panose="020B0604020202020204" pitchFamily="34" charset="0"/>
                <a:hlinkClick r:id="rId4"/>
              </a:rPr>
              <a:t>training@cms.hhs.gov</a:t>
            </a:r>
            <a:r>
              <a:rPr lang="en-US" dirty="0">
                <a:latin typeface="Calibri "/>
                <a:cs typeface="Arial" panose="020B0604020202020204" pitchFamily="34" charset="0"/>
              </a:rPr>
              <a:t>. </a:t>
            </a:r>
          </a:p>
          <a:p>
            <a:pPr>
              <a:spcBef>
                <a:spcPts val="634"/>
              </a:spcBef>
            </a:pPr>
            <a:endParaRPr lang="en-US" b="1" spc="222" dirty="0">
              <a:solidFill>
                <a:srgbClr val="0755B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71566" y="3675888"/>
            <a:ext cx="6632448" cy="5571988"/>
          </a:xfrm>
        </p:spPr>
        <p:txBody>
          <a:bodyPr/>
          <a:lstStyle/>
          <a:p>
            <a:pPr marL="0" indent="0" defTabSz="957300">
              <a:spcBef>
                <a:spcPts val="628"/>
              </a:spcBef>
              <a:spcAft>
                <a:spcPts val="600"/>
              </a:spcAft>
              <a:buNone/>
              <a:defRPr/>
            </a:pPr>
            <a:r>
              <a:rPr lang="en-US" b="1" i="0" u="none" strike="noStrike" dirty="0">
                <a:solidFill>
                  <a:srgbClr val="000000"/>
                </a:solidFill>
                <a:effectLst/>
                <a:latin typeface="Calibri "/>
                <a:cs typeface="Arial" panose="020B0604020202020204" pitchFamily="34" charset="0"/>
              </a:rPr>
              <a:t>This slide has animation.</a:t>
            </a:r>
          </a:p>
          <a:p>
            <a:pPr marL="0" indent="0" defTabSz="966612">
              <a:spcBef>
                <a:spcPts val="634"/>
              </a:spcBef>
              <a:spcAft>
                <a:spcPts val="600"/>
              </a:spcAft>
              <a:buNone/>
              <a:defRPr/>
            </a:pPr>
            <a:r>
              <a:rPr lang="en-US" b="1" i="0" u="none" strike="noStrike" dirty="0">
                <a:solidFill>
                  <a:srgbClr val="000000"/>
                </a:solidFill>
                <a:effectLst/>
                <a:latin typeface="Calibri "/>
                <a:cs typeface="Arial" panose="020B0604020202020204" pitchFamily="34" charset="0"/>
              </a:rPr>
              <a:t>Presenter Notes</a:t>
            </a:r>
            <a:r>
              <a:rPr lang="en-US" b="0" i="0" dirty="0">
                <a:solidFill>
                  <a:srgbClr val="444444"/>
                </a:solidFill>
                <a:effectLst/>
                <a:latin typeface="Calibri "/>
                <a:cs typeface="Arial" panose="020B0604020202020204" pitchFamily="34" charset="0"/>
              </a:rPr>
              <a:t>​</a:t>
            </a:r>
          </a:p>
          <a:p>
            <a:pPr marL="0" indent="0">
              <a:spcAft>
                <a:spcPts val="600"/>
              </a:spcAft>
              <a:buNone/>
            </a:pPr>
            <a:r>
              <a:rPr lang="en-US" dirty="0">
                <a:latin typeface="Calibri "/>
                <a:cs typeface="Arial" panose="020B0604020202020204" pitchFamily="34" charset="0"/>
              </a:rPr>
              <a:t>The Medicare Learning Network’s (MLN) “Medicare Fraud &amp; Abuse: Prevent, Detect, Report” booklet shows these</a:t>
            </a:r>
            <a:r>
              <a:rPr lang="en-US" baseline="0" dirty="0">
                <a:latin typeface="Calibri "/>
                <a:cs typeface="Arial" panose="020B0604020202020204" pitchFamily="34" charset="0"/>
              </a:rPr>
              <a:t> examples to demonstrate</a:t>
            </a:r>
            <a:r>
              <a:rPr lang="en-US" dirty="0">
                <a:latin typeface="Calibri "/>
                <a:cs typeface="Arial" panose="020B0604020202020204" pitchFamily="34" charset="0"/>
              </a:rPr>
              <a:t> the escalating nature of actions that result in errors, waste, abuse, and fraud. To access this booklet, visit </a:t>
            </a:r>
            <a:r>
              <a:rPr lang="en-US" dirty="0">
                <a:latin typeface="Calibri "/>
                <a:cs typeface="Arial" panose="020B0604020202020204" pitchFamily="34" charset="0"/>
                <a:hlinkClick r:id="rId3"/>
              </a:rPr>
              <a:t>CMS.gov/Outreach-and-Education/Medicare-Learning-Network-MLN/MLNProducts/Downloads/Fraud-Abuse-MLN4649244.pdf</a:t>
            </a:r>
            <a:r>
              <a:rPr lang="en-US" dirty="0">
                <a:latin typeface="Calibri "/>
                <a:cs typeface="Arial" panose="020B0604020202020204" pitchFamily="34" charset="0"/>
              </a:rPr>
              <a:t>.</a:t>
            </a:r>
          </a:p>
          <a:p>
            <a:pPr marL="0" indent="0" defTabSz="966612">
              <a:spcBef>
                <a:spcPts val="634"/>
              </a:spcBef>
              <a:spcAft>
                <a:spcPts val="600"/>
              </a:spcAft>
              <a:buNone/>
              <a:defRPr/>
            </a:pPr>
            <a:r>
              <a:rPr lang="en-US" b="1" dirty="0">
                <a:solidFill>
                  <a:prstClr val="black"/>
                </a:solidFill>
                <a:latin typeface="Calibri "/>
                <a:cs typeface="Arial" panose="020B0604020202020204" pitchFamily="34" charset="0"/>
              </a:rPr>
              <a:t>NOTE: </a:t>
            </a:r>
            <a:r>
              <a:rPr lang="en-US" dirty="0">
                <a:solidFill>
                  <a:prstClr val="black"/>
                </a:solidFill>
                <a:latin typeface="Calibri "/>
                <a:cs typeface="Arial" panose="020B0604020202020204" pitchFamily="34" charset="0"/>
              </a:rPr>
              <a:t>Since fraud is ultimately determined by our judicial system, typically we note "potential fraud" until the judicial system has made a decision.</a:t>
            </a:r>
            <a:endParaRPr lang="en-US" b="0" dirty="0">
              <a:latin typeface="Calibri "/>
              <a:cs typeface="Arial" panose="020B0604020202020204" pitchFamily="34" charset="0"/>
            </a:endParaRPr>
          </a:p>
          <a:p>
            <a:pPr marL="119149" indent="-119149"/>
            <a:endParaRPr lang="en-US" b="1" dirty="0">
              <a:latin typeface="Calibri "/>
              <a:cs typeface="Arial" panose="020B0604020202020204" pitchFamily="34" charset="0"/>
            </a:endParaRPr>
          </a:p>
        </p:txBody>
      </p:sp>
    </p:spTree>
    <p:extLst>
      <p:ext uri="{BB962C8B-B14F-4D97-AF65-F5344CB8AC3E}">
        <p14:creationId xmlns:p14="http://schemas.microsoft.com/office/powerpoint/2010/main" val="11978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28613"/>
            <a:ext cx="5759450" cy="3240087"/>
          </a:xfrm>
        </p:spPr>
      </p:sp>
      <p:sp>
        <p:nvSpPr>
          <p:cNvPr id="3" name="Notes Placeholder 2"/>
          <p:cNvSpPr>
            <a:spLocks noGrp="1"/>
          </p:cNvSpPr>
          <p:nvPr>
            <p:ph type="body" idx="1"/>
          </p:nvPr>
        </p:nvSpPr>
        <p:spPr>
          <a:xfrm>
            <a:off x="395083" y="3757507"/>
            <a:ext cx="6728749" cy="5737013"/>
          </a:xfrm>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CMS puts patients first in all of our programs. This includes supporting innovative approaches to improve quality, accessibility, and affordability, while finding the best ways to use innovative technology to support patient-centered care. To improve affordability, CMS must protect the Medicare Hospital Insurance (HI) (Part A) Trust Fund and the Supplementary Medical Insurance (SMI) (Part B) Trust Fund. </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Medicare Hospital Insurance Trust Fund pays for Part A benefits, like inpatient hospital care, skilled nursing facility (SNF) care, home health care, and hospice care. It’s funded by payroll taxes, income taxes paid on Social Security benefits, interest earned on trust fund investments, and Part A premiums from people who aren’t eligible for premium-free Part A.</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Supplementary Medical Insurance Trust Fund pays for Part B benefits including doctor services, outpatient hospital care, home health care not covered under Part A, DME, certain preventive services, lab tests, Medicare drug coverage (Part D), and Medicare Program administrative costs. Its funding is authorized by Congress from Part B premiums, Medicare drug plan (Part D) premiums, and interest earned on trust fund investments.</a:t>
            </a: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The federal government contributes to annual Medicaid expenditures, and CMS must protect the public resources that fund the Medicaid Programs operated by the states, the District of Columbia, and U.S. Territories. To view CMS’ Comprehensive Medicaid Integrity Plan, visit </a:t>
            </a:r>
            <a:r>
              <a:rPr lang="en-US" dirty="0">
                <a:solidFill>
                  <a:prstClr val="black"/>
                </a:solidFill>
                <a:latin typeface="Calibri "/>
                <a:cs typeface="Arial" panose="020B0604020202020204" pitchFamily="34" charset="0"/>
                <a:hlinkClick r:id="rId3"/>
              </a:rPr>
              <a:t>CMS.gov/files/document/comprehensive-medicaid-integrity-plan-fys-2019-2023.pdf</a:t>
            </a:r>
            <a:r>
              <a:rPr lang="en-US" dirty="0">
                <a:solidFill>
                  <a:prstClr val="black"/>
                </a:solidFill>
                <a:latin typeface="Calibri "/>
                <a:cs typeface="Arial" panose="020B0604020202020204" pitchFamily="34" charset="0"/>
              </a:rPr>
              <a:t>.</a:t>
            </a:r>
          </a:p>
          <a:p>
            <a:pPr marL="0" marR="0" lvl="0" indent="0" algn="l" defTabSz="9573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solidFill>
                  <a:prstClr val="black"/>
                </a:solidFill>
                <a:latin typeface="Calibri "/>
                <a:cs typeface="Arial" panose="020B0604020202020204" pitchFamily="34" charset="0"/>
              </a:rPr>
              <a:t>CMS has to manage the careful balance between paying claims quickly and limiting provider burden and conducting reviews that prevent and detect fraud. </a:t>
            </a:r>
            <a:r>
              <a:rPr lang="en-US" sz="1200" kern="1200" dirty="0">
                <a:solidFill>
                  <a:schemeClr val="tx1"/>
                </a:solidFill>
                <a:effectLst/>
                <a:latin typeface="+mn-lt"/>
                <a:ea typeface="+mn-ea"/>
                <a:cs typeface="+mn-cs"/>
              </a:rPr>
              <a:t>CMS improves program integrity and oversight by monitoring and analyzing claims data. CMS excludes providers with fraudulent histories that could exploit patients with federally funded health coverage and prevents provider reimbursement for services not supported by evidence.  </a:t>
            </a:r>
          </a:p>
          <a:p>
            <a:pPr marL="0" indent="0" defTabSz="957300">
              <a:spcBef>
                <a:spcPts val="0"/>
              </a:spcBef>
              <a:spcAft>
                <a:spcPts val="600"/>
              </a:spcAft>
              <a:buNone/>
              <a:defRPr/>
            </a:pPr>
            <a:endParaRPr lang="en-US" dirty="0">
              <a:solidFill>
                <a:prstClr val="black"/>
              </a:solidFill>
              <a:latin typeface="Calibri "/>
              <a:cs typeface="Arial" panose="020B0604020202020204" pitchFamily="34" charset="0"/>
            </a:endParaRPr>
          </a:p>
          <a:p>
            <a:pPr marL="0" indent="0" defTabSz="957300">
              <a:spcBef>
                <a:spcPts val="628"/>
              </a:spcBef>
              <a:buNone/>
              <a:defRPr/>
            </a:pPr>
            <a:endParaRPr lang="en-US" dirty="0">
              <a:solidFill>
                <a:prstClr val="black"/>
              </a:solidFill>
              <a:latin typeface="Calibri "/>
              <a:cs typeface="Arial" panose="020B0604020202020204" pitchFamily="34" charset="0"/>
            </a:endParaRPr>
          </a:p>
          <a:p>
            <a:pPr defTabSz="957300">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42733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This slide has animation.</a:t>
            </a:r>
          </a:p>
          <a:p>
            <a:pPr marL="0" indent="0" defTabSz="957300">
              <a:spcBef>
                <a:spcPts val="0"/>
              </a:spcBef>
              <a:spcAft>
                <a:spcPts val="600"/>
              </a:spcAft>
              <a:buNone/>
              <a:defRPr/>
            </a:pPr>
            <a:r>
              <a:rPr lang="en-US" b="1" dirty="0">
                <a:solidFill>
                  <a:srgbClr val="000000"/>
                </a:solidFill>
                <a:latin typeface="Calibri "/>
                <a:cs typeface="Arial" panose="020B0604020202020204" pitchFamily="34" charset="0"/>
              </a:rPr>
              <a:t>Presenter Notes</a:t>
            </a:r>
            <a:r>
              <a:rPr lang="en-US" dirty="0">
                <a:solidFill>
                  <a:srgbClr val="444444"/>
                </a:solidFill>
                <a:latin typeface="Calibri "/>
                <a:cs typeface="Arial" panose="020B0604020202020204" pitchFamily="34" charset="0"/>
              </a:rPr>
              <a:t>​</a:t>
            </a:r>
            <a:endParaRPr lang="en-US" b="0" i="0" dirty="0">
              <a:solidFill>
                <a:srgbClr val="444444"/>
              </a:solidFill>
              <a:effectLst/>
              <a:latin typeface="Calibri "/>
              <a:cs typeface="Arial" panose="020B0604020202020204" pitchFamily="34" charset="0"/>
            </a:endParaRPr>
          </a:p>
          <a:p>
            <a:pPr marL="0" indent="0" defTabSz="957300">
              <a:spcBef>
                <a:spcPts val="0"/>
              </a:spcBef>
              <a:spcAft>
                <a:spcPts val="600"/>
              </a:spcAft>
              <a:buNone/>
              <a:defRPr/>
            </a:pPr>
            <a:r>
              <a:rPr lang="en-US" dirty="0">
                <a:solidFill>
                  <a:prstClr val="black"/>
                </a:solidFill>
                <a:latin typeface="Calibri "/>
                <a:cs typeface="Arial" panose="020B0604020202020204" pitchFamily="34" charset="0"/>
              </a:rPr>
              <a:t>Some examples of possible fraud include:</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Medicare or Medicaid is billed for services you never got, or for equipment you either never got </a:t>
            </a:r>
            <a:r>
              <a:rPr lang="en-US" b="1" dirty="0">
                <a:solidFill>
                  <a:prstClr val="black"/>
                </a:solidFill>
                <a:latin typeface="Calibri "/>
                <a:cs typeface="Arial" panose="020B0604020202020204" pitchFamily="34" charset="0"/>
              </a:rPr>
              <a:t>or returned</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A provider bills Medicare or Medicaid for services that would be considered impossible </a:t>
            </a:r>
            <a:r>
              <a:rPr lang="en-US" b="1" dirty="0">
                <a:solidFill>
                  <a:prstClr val="black"/>
                </a:solidFill>
                <a:latin typeface="Calibri "/>
                <a:cs typeface="Arial" panose="020B0604020202020204" pitchFamily="34" charset="0"/>
              </a:rPr>
              <a:t>(like a provider billing for therapy that totals more than 24 hours within a given day)</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Someone changes documents to get a higher payment</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Dates, descriptions of furnished services, or your identity are misrepresented </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Someone else uses your Medicare or Medicaid card </a:t>
            </a:r>
            <a:r>
              <a:rPr lang="en-US" b="1" dirty="0">
                <a:solidFill>
                  <a:prstClr val="black"/>
                </a:solidFill>
                <a:latin typeface="Calibri "/>
                <a:cs typeface="Arial" panose="020B0604020202020204" pitchFamily="34" charset="0"/>
              </a:rPr>
              <a:t>with or without your knowledge</a:t>
            </a:r>
          </a:p>
          <a:p>
            <a:pPr marL="118002" indent="-118002" defTabSz="957300">
              <a:spcBef>
                <a:spcPts val="0"/>
              </a:spcBef>
              <a:spcAft>
                <a:spcPts val="600"/>
              </a:spcAft>
              <a:defRPr/>
            </a:pPr>
            <a:r>
              <a:rPr lang="en-US" dirty="0">
                <a:solidFill>
                  <a:prstClr val="black"/>
                </a:solidFill>
                <a:latin typeface="Calibri "/>
                <a:cs typeface="Arial" panose="020B0604020202020204" pitchFamily="34" charset="0"/>
              </a:rPr>
              <a:t>A company uses false information to mislead you into joining a Medicare health</a:t>
            </a:r>
            <a:r>
              <a:rPr lang="en-US" baseline="0" dirty="0">
                <a:solidFill>
                  <a:prstClr val="black"/>
                </a:solidFill>
                <a:latin typeface="Calibri "/>
                <a:cs typeface="Arial" panose="020B0604020202020204" pitchFamily="34" charset="0"/>
              </a:rPr>
              <a:t> or drug </a:t>
            </a:r>
            <a:r>
              <a:rPr lang="en-US" dirty="0">
                <a:solidFill>
                  <a:prstClr val="black"/>
                </a:solidFill>
                <a:latin typeface="Calibri "/>
                <a:cs typeface="Arial" panose="020B0604020202020204" pitchFamily="34" charset="0"/>
              </a:rPr>
              <a:t>plan</a:t>
            </a: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2741642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extLst>
      <p:ext uri="{BB962C8B-B14F-4D97-AF65-F5344CB8AC3E}">
        <p14:creationId xmlns:p14="http://schemas.microsoft.com/office/powerpoint/2010/main" val="1492562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29390"/>
          </a:xfrm>
          <a:prstGeom prst="rect">
            <a:avLst/>
          </a:prstGeom>
        </p:spPr>
        <p:txBody>
          <a:bodyPr anchor="ctr"/>
          <a:lstStyle/>
          <a:p>
            <a:r>
              <a:rPr lang="en-US" dirty="0"/>
              <a:t>Click to edit Master title style</a:t>
            </a:r>
          </a:p>
        </p:txBody>
      </p:sp>
      <p:sp>
        <p:nvSpPr>
          <p:cNvPr id="7" name="Date Placeholder 4">
            <a:extLst>
              <a:ext uri="{FF2B5EF4-FFF2-40B4-BE49-F238E27FC236}">
                <a16:creationId xmlns:a16="http://schemas.microsoft.com/office/drawing/2014/main" id="{F05B2C3A-63EA-4F44-A443-CD546B2AA782}"/>
              </a:ext>
            </a:extLst>
          </p:cNvPr>
          <p:cNvSpPr>
            <a:spLocks noGrp="1"/>
          </p:cNvSpPr>
          <p:nvPr>
            <p:ph type="dt" sz="half" idx="10"/>
          </p:nvPr>
        </p:nvSpPr>
        <p:spPr>
          <a:xfrm>
            <a:off x="838200" y="6492240"/>
            <a:ext cx="2743200" cy="365125"/>
          </a:xfrm>
        </p:spPr>
        <p:txBody>
          <a:bodyPr/>
          <a:lstStyle/>
          <a:p>
            <a:r>
              <a:rPr lang="en-US"/>
              <a:t>May 2022</a:t>
            </a:r>
            <a:endParaRPr lang="en-US" dirty="0"/>
          </a:p>
        </p:txBody>
      </p:sp>
      <p:sp>
        <p:nvSpPr>
          <p:cNvPr id="9" name="Slide Number Placeholder 5">
            <a:extLst>
              <a:ext uri="{FF2B5EF4-FFF2-40B4-BE49-F238E27FC236}">
                <a16:creationId xmlns:a16="http://schemas.microsoft.com/office/drawing/2014/main" id="{63ED59EB-B21F-41F5-A7F5-E5AFF96B5B0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6" name="Footer Placeholder 2">
            <a:extLst>
              <a:ext uri="{FF2B5EF4-FFF2-40B4-BE49-F238E27FC236}">
                <a16:creationId xmlns:a16="http://schemas.microsoft.com/office/drawing/2014/main" id="{7AF4377C-9D17-42AB-8C8D-A8CE310FA502}"/>
              </a:ext>
            </a:extLst>
          </p:cNvPr>
          <p:cNvSpPr>
            <a:spLocks noGrp="1"/>
          </p:cNvSpPr>
          <p:nvPr>
            <p:ph type="ftr" sz="quarter" idx="11"/>
          </p:nvPr>
        </p:nvSpPr>
        <p:spPr>
          <a:xfrm>
            <a:off x="3810000" y="6492240"/>
            <a:ext cx="4572000" cy="365125"/>
          </a:xfrm>
          <a:prstGeom prst="rect">
            <a:avLst/>
          </a:prstGeom>
        </p:spPr>
        <p:txBody>
          <a:bodyPr/>
          <a:lstStyle>
            <a:lvl1pPr>
              <a:defRPr/>
            </a:lvl1pPr>
          </a:lstStyle>
          <a:p>
            <a:r>
              <a:rPr lang="en-US" dirty="0"/>
              <a:t>Medicare and Medicaid Fraud, Waste, and Abuse Prevention</a:t>
            </a:r>
          </a:p>
        </p:txBody>
      </p:sp>
    </p:spTree>
    <p:custDataLst>
      <p:tags r:id="rId1"/>
    </p:custDataLst>
    <p:extLst>
      <p:ext uri="{BB962C8B-B14F-4D97-AF65-F5344CB8AC3E}">
        <p14:creationId xmlns:p14="http://schemas.microsoft.com/office/powerpoint/2010/main" val="181693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97395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50684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539612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33489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148914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177489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689562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971225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73363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extLst>
      <p:ext uri="{BB962C8B-B14F-4D97-AF65-F5344CB8AC3E}">
        <p14:creationId xmlns:p14="http://schemas.microsoft.com/office/powerpoint/2010/main" val="327378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256908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752017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145213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732035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144880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96759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462951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083572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173127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9120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2231"/>
            <a:ext cx="12192000" cy="965073"/>
          </a:xfrm>
          <a:prstGeom prst="rect">
            <a:avLst/>
          </a:prstGeom>
        </p:spPr>
        <p:txBody>
          <a:bodyPr anchor="ct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May 2022</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7" name="Footer Placeholder 2">
            <a:extLst>
              <a:ext uri="{FF2B5EF4-FFF2-40B4-BE49-F238E27FC236}">
                <a16:creationId xmlns:a16="http://schemas.microsoft.com/office/drawing/2014/main" id="{8BDE4463-5A82-4170-8494-BB8167AE9DED}"/>
              </a:ext>
            </a:extLst>
          </p:cNvPr>
          <p:cNvSpPr>
            <a:spLocks noGrp="1"/>
          </p:cNvSpPr>
          <p:nvPr>
            <p:ph type="ftr" sz="quarter" idx="11"/>
          </p:nvPr>
        </p:nvSpPr>
        <p:spPr>
          <a:xfrm>
            <a:off x="3890513" y="6492240"/>
            <a:ext cx="4373593" cy="365125"/>
          </a:xfrm>
          <a:prstGeom prst="rect">
            <a:avLst/>
          </a:prstGeom>
        </p:spPr>
        <p:txBody>
          <a:bodyPr/>
          <a:lstStyle>
            <a:lvl1pPr>
              <a:defRPr/>
            </a:lvl1pPr>
          </a:lstStyle>
          <a:p>
            <a:r>
              <a:rPr lang="en-US" dirty="0"/>
              <a:t>Medicare and Medicaid Fraud, Waste, and Abuse Prevention</a:t>
            </a:r>
          </a:p>
        </p:txBody>
      </p:sp>
    </p:spTree>
    <p:custDataLst>
      <p:tags r:id="rId1"/>
    </p:custDataLst>
    <p:extLst>
      <p:ext uri="{BB962C8B-B14F-4D97-AF65-F5344CB8AC3E}">
        <p14:creationId xmlns:p14="http://schemas.microsoft.com/office/powerpoint/2010/main" val="262863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19599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May 2022</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902528" y="6492875"/>
            <a:ext cx="4386943" cy="365125"/>
          </a:xfrm>
          <a:prstGeom prst="rect">
            <a:avLst/>
          </a:prstGeom>
        </p:spPr>
        <p:txBody>
          <a:bodyPr/>
          <a:lstStyle>
            <a:lvl1pPr>
              <a:defRPr>
                <a:solidFill>
                  <a:schemeClr val="bg1"/>
                </a:solidFill>
              </a:defRPr>
            </a:lvl1pPr>
          </a:lstStyle>
          <a:p>
            <a:r>
              <a:rPr lang="en-US" dirty="0"/>
              <a:t>Medicare and Medicaid Fraud, Waste, and Abuse Prevention</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321672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a:t>May 2022</a:t>
            </a:r>
            <a:endParaRPr lang="en-US" dirty="0"/>
          </a:p>
        </p:txBody>
      </p:sp>
      <p:sp>
        <p:nvSpPr>
          <p:cNvPr id="6" name="Footer Placeholder 2">
            <a:extLst>
              <a:ext uri="{FF2B5EF4-FFF2-40B4-BE49-F238E27FC236}">
                <a16:creationId xmlns:a16="http://schemas.microsoft.com/office/drawing/2014/main" id="{9C50D1EE-4920-4CDF-ACC1-0FFD2025CAC7}"/>
              </a:ext>
            </a:extLst>
          </p:cNvPr>
          <p:cNvSpPr>
            <a:spLocks noGrp="1"/>
          </p:cNvSpPr>
          <p:nvPr>
            <p:ph type="ftr" sz="quarter" idx="11"/>
          </p:nvPr>
        </p:nvSpPr>
        <p:spPr>
          <a:xfrm>
            <a:off x="3883867" y="6492875"/>
            <a:ext cx="4424265" cy="365125"/>
          </a:xfrm>
          <a:prstGeom prst="rect">
            <a:avLst/>
          </a:prstGeom>
        </p:spPr>
        <p:txBody>
          <a:bodyPr/>
          <a:lstStyle>
            <a:lvl1pPr>
              <a:defRPr/>
            </a:lvl1pPr>
          </a:lstStyle>
          <a:p>
            <a:r>
              <a:rPr lang="en-US" dirty="0"/>
              <a:t>Medicare and Medicaid Fraud, Waste, and Abuse Prevention</a:t>
            </a:r>
          </a:p>
        </p:txBody>
      </p:sp>
    </p:spTree>
    <p:custDataLst>
      <p:tags r:id="rId1"/>
    </p:custDataLst>
    <p:extLst>
      <p:ext uri="{BB962C8B-B14F-4D97-AF65-F5344CB8AC3E}">
        <p14:creationId xmlns:p14="http://schemas.microsoft.com/office/powerpoint/2010/main" val="1406917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937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May 2022</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59525" y="6492240"/>
            <a:ext cx="4339086" cy="365125"/>
          </a:xfrm>
          <a:prstGeom prst="rect">
            <a:avLst/>
          </a:prstGeom>
        </p:spPr>
        <p:txBody>
          <a:bodyPr/>
          <a:lstStyle>
            <a:lvl1pPr>
              <a:defRPr/>
            </a:lvl1pPr>
          </a:lstStyle>
          <a:p>
            <a:r>
              <a:rPr lang="en-US" dirty="0"/>
              <a:t>Medicare and Medicaid Fraud, Waste, and Abuse Prevention</a:t>
            </a:r>
          </a:p>
        </p:txBody>
      </p:sp>
    </p:spTree>
    <p:custDataLst>
      <p:tags r:id="rId1"/>
    </p:custDataLst>
    <p:extLst>
      <p:ext uri="{BB962C8B-B14F-4D97-AF65-F5344CB8AC3E}">
        <p14:creationId xmlns:p14="http://schemas.microsoft.com/office/powerpoint/2010/main" val="6701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p>
            <a:r>
              <a:rPr lang="en-US"/>
              <a:t>May 2022</a:t>
            </a:r>
            <a:endParaRPr lang="en-US" dirty="0"/>
          </a:p>
        </p:txBody>
      </p:sp>
      <p:sp>
        <p:nvSpPr>
          <p:cNvPr id="5" name="Footer Placeholder 2">
            <a:extLst>
              <a:ext uri="{FF2B5EF4-FFF2-40B4-BE49-F238E27FC236}">
                <a16:creationId xmlns:a16="http://schemas.microsoft.com/office/drawing/2014/main" id="{4FD53FB5-00A2-4029-8973-3AAABF8EC7B8}"/>
              </a:ext>
            </a:extLst>
          </p:cNvPr>
          <p:cNvSpPr>
            <a:spLocks noGrp="1"/>
          </p:cNvSpPr>
          <p:nvPr>
            <p:ph type="ftr" sz="quarter" idx="11"/>
          </p:nvPr>
        </p:nvSpPr>
        <p:spPr>
          <a:xfrm>
            <a:off x="3888532" y="6492240"/>
            <a:ext cx="4414935" cy="365125"/>
          </a:xfrm>
          <a:prstGeom prst="rect">
            <a:avLst/>
          </a:prstGeom>
        </p:spPr>
        <p:txBody>
          <a:bodyPr/>
          <a:lstStyle>
            <a:lvl1pPr>
              <a:defRPr/>
            </a:lvl1pPr>
          </a:lstStyle>
          <a:p>
            <a:r>
              <a:rPr lang="en-US" dirty="0"/>
              <a:t>Medicare and Medicaid Fraud, Waste, and Abuse Prevention</a:t>
            </a:r>
          </a:p>
        </p:txBody>
      </p:sp>
    </p:spTree>
    <p:custDataLst>
      <p:tags r:id="rId1"/>
    </p:custDataLst>
    <p:extLst>
      <p:ext uri="{BB962C8B-B14F-4D97-AF65-F5344CB8AC3E}">
        <p14:creationId xmlns:p14="http://schemas.microsoft.com/office/powerpoint/2010/main" val="312044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May 2022</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09999" y="6492240"/>
            <a:ext cx="4572000" cy="365125"/>
          </a:xfrm>
          <a:prstGeom prst="rect">
            <a:avLst/>
          </a:prstGeom>
        </p:spPr>
        <p:txBody>
          <a:bodyPr/>
          <a:lstStyle>
            <a:lvl1pPr>
              <a:defRPr>
                <a:solidFill>
                  <a:schemeClr val="bg1"/>
                </a:solidFill>
              </a:defRPr>
            </a:lvl1pPr>
          </a:lstStyle>
          <a:p>
            <a:r>
              <a:rPr lang="en-US" dirty="0"/>
              <a:t>Medicare and Medicaid Fraud, Waste, and Abuse Prevention</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3005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a:xfrm>
            <a:off x="0" y="0"/>
            <a:ext cx="12192000" cy="929286"/>
          </a:xfrm>
        </p:spPr>
        <p:txBody>
          <a:bodyPr anchor="ctr">
            <a:normAutofit/>
          </a:bodyPr>
          <a:lstStyle>
            <a:lvl1pPr>
              <a:defRPr sz="3000" baseline="0">
                <a:latin typeface="Calibri "/>
              </a:defRPr>
            </a:lvl1pPr>
          </a:lstStyle>
          <a:p>
            <a:r>
              <a:rPr lang="en-US" dirty="0"/>
              <a:t>Click to edit Master title style</a:t>
            </a:r>
          </a:p>
        </p:txBody>
      </p:sp>
      <p:sp>
        <p:nvSpPr>
          <p:cNvPr id="11" name="Date Placeholder 4">
            <a:extLst>
              <a:ext uri="{FF2B5EF4-FFF2-40B4-BE49-F238E27FC236}">
                <a16:creationId xmlns:a16="http://schemas.microsoft.com/office/drawing/2014/main" id="{A5210AD0-2A3F-4797-A9B3-C61523B0FCE2}"/>
              </a:ext>
            </a:extLst>
          </p:cNvPr>
          <p:cNvSpPr>
            <a:spLocks noGrp="1"/>
          </p:cNvSpPr>
          <p:nvPr>
            <p:ph type="dt" sz="half" idx="10"/>
          </p:nvPr>
        </p:nvSpPr>
        <p:spPr>
          <a:xfrm>
            <a:off x="838200" y="6492240"/>
            <a:ext cx="2743200" cy="365125"/>
          </a:xfrm>
        </p:spPr>
        <p:txBody>
          <a:bodyPr/>
          <a:lstStyle/>
          <a:p>
            <a:r>
              <a:rPr lang="en-US"/>
              <a:t>May 2022</a:t>
            </a:r>
            <a:endParaRPr lang="en-US" dirty="0"/>
          </a:p>
        </p:txBody>
      </p:sp>
      <p:sp>
        <p:nvSpPr>
          <p:cNvPr id="12" name="Footer Placeholder 2">
            <a:extLst>
              <a:ext uri="{FF2B5EF4-FFF2-40B4-BE49-F238E27FC236}">
                <a16:creationId xmlns:a16="http://schemas.microsoft.com/office/drawing/2014/main" id="{A4D32CC8-84BB-49F5-817F-9BAFD687D700}"/>
              </a:ext>
            </a:extLst>
          </p:cNvPr>
          <p:cNvSpPr>
            <a:spLocks noGrp="1"/>
          </p:cNvSpPr>
          <p:nvPr>
            <p:ph type="ftr" sz="quarter" idx="11"/>
          </p:nvPr>
        </p:nvSpPr>
        <p:spPr>
          <a:xfrm>
            <a:off x="3881887" y="6492240"/>
            <a:ext cx="4373592" cy="365125"/>
          </a:xfrm>
          <a:prstGeom prst="rect">
            <a:avLst/>
          </a:prstGeom>
        </p:spPr>
        <p:txBody>
          <a:bodyPr/>
          <a:lstStyle>
            <a:lvl1pPr>
              <a:defRPr/>
            </a:lvl1pPr>
          </a:lstStyle>
          <a:p>
            <a:r>
              <a:rPr lang="en-US" dirty="0"/>
              <a:t>Medicare and Medicaid Fraud, Waste, and Abuse Prevention</a:t>
            </a:r>
          </a:p>
        </p:txBody>
      </p:sp>
      <p:sp>
        <p:nvSpPr>
          <p:cNvPr id="13" name="Slide Number Placeholder 5">
            <a:extLst>
              <a:ext uri="{FF2B5EF4-FFF2-40B4-BE49-F238E27FC236}">
                <a16:creationId xmlns:a16="http://schemas.microsoft.com/office/drawing/2014/main" id="{F5CCEE3D-F410-422B-A647-D239A156E07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351605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May 2022</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906496" y="6492240"/>
            <a:ext cx="4379007"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dirty="0"/>
              <a:t>Medicare and Medicaid Fraud, Waste, and Abuse Prevention</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32"/>
    </p:custDataLst>
    <p:extLst>
      <p:ext uri="{BB962C8B-B14F-4D97-AF65-F5344CB8AC3E}">
        <p14:creationId xmlns:p14="http://schemas.microsoft.com/office/powerpoint/2010/main" val="310811594"/>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5" r:id="rId4"/>
    <p:sldLayoutId id="2147483908" r:id="rId5"/>
    <p:sldLayoutId id="2147483909" r:id="rId6"/>
    <p:sldLayoutId id="2147483910" r:id="rId7"/>
    <p:sldLayoutId id="2147483911" r:id="rId8"/>
    <p:sldLayoutId id="2147483918"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935" r:id="rId24"/>
    <p:sldLayoutId id="2147483936" r:id="rId25"/>
    <p:sldLayoutId id="2147483937" r:id="rId26"/>
    <p:sldLayoutId id="2147483938" r:id="rId27"/>
    <p:sldLayoutId id="2147483939" r:id="rId28"/>
    <p:sldLayoutId id="2147483940" r:id="rId29"/>
    <p:sldLayoutId id="2147483941" r:id="rId30"/>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9.jpeg"/><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25.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31.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8.jpeg"/><Relationship Id="rId2" Type="http://schemas.openxmlformats.org/officeDocument/2006/relationships/slideLayout" Target="../slideLayouts/slideLayout9.xml"/><Relationship Id="rId1" Type="http://schemas.openxmlformats.org/officeDocument/2006/relationships/tags" Target="../tags/tag3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33.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34.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3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36.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notesSlide" Target="../notesSlides/notesSlide25.xml"/><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slideLayout" Target="../slideLayouts/slideLayout9.xml"/><Relationship Id="rId16" Type="http://schemas.openxmlformats.org/officeDocument/2006/relationships/image" Target="../media/image78.png"/><Relationship Id="rId1" Type="http://schemas.openxmlformats.org/officeDocument/2006/relationships/tags" Target="../tags/tag37.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3.jpeg"/><Relationship Id="rId2" Type="http://schemas.openxmlformats.org/officeDocument/2006/relationships/slideLayout" Target="../slideLayouts/slideLayout9.xml"/><Relationship Id="rId1" Type="http://schemas.openxmlformats.org/officeDocument/2006/relationships/tags" Target="../tags/tag3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3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4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87.jpeg"/><Relationship Id="rId2" Type="http://schemas.openxmlformats.org/officeDocument/2006/relationships/slideLayout" Target="../slideLayouts/slideLayout9.xml"/><Relationship Id="rId1" Type="http://schemas.openxmlformats.org/officeDocument/2006/relationships/tags" Target="../tags/tag4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42.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43.xml"/><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4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93.svg"/><Relationship Id="rId2" Type="http://schemas.openxmlformats.org/officeDocument/2006/relationships/slideLayout" Target="../slideLayouts/slideLayout10.xml"/><Relationship Id="rId1" Type="http://schemas.openxmlformats.org/officeDocument/2006/relationships/tags" Target="../tags/tag45.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46.xml"/><Relationship Id="rId4" Type="http://schemas.openxmlformats.org/officeDocument/2006/relationships/image" Target="../media/image9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47.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49.xml"/><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50.xml"/><Relationship Id="rId5" Type="http://schemas.openxmlformats.org/officeDocument/2006/relationships/image" Target="../media/image98.jp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51.xml"/><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1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53.xml"/><Relationship Id="rId4" Type="http://schemas.openxmlformats.org/officeDocument/2006/relationships/image" Target="../media/image10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ags" Target="../tags/tag5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9.xml"/><Relationship Id="rId1" Type="http://schemas.openxmlformats.org/officeDocument/2006/relationships/tags" Target="../tags/tag57.xml"/><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58.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xml"/><Relationship Id="rId1" Type="http://schemas.openxmlformats.org/officeDocument/2006/relationships/tags" Target="../tags/tag59.xml"/><Relationship Id="rId5" Type="http://schemas.openxmlformats.org/officeDocument/2006/relationships/image" Target="../media/image105.png"/><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0.xml"/><Relationship Id="rId1" Type="http://schemas.openxmlformats.org/officeDocument/2006/relationships/tags" Target="../tags/tag60.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61.xm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xml"/><Relationship Id="rId1" Type="http://schemas.openxmlformats.org/officeDocument/2006/relationships/tags" Target="../tags/tag62.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tags" Target="../tags/tag63.xml"/><Relationship Id="rId5" Type="http://schemas.openxmlformats.org/officeDocument/2006/relationships/hyperlink" Target="https://gcc02.safelinks.protection.outlook.com/?url=https%3A%2F%2Fwww.medicare.gov%2Fpublications&amp;data=04%7C01%7CKim.Lare%40cms.hhs.gov%7C3a56733ca93b4c2a28d808da0c051bc3%7Cd58addea50534a808499ba4d944910df%7C0%7C0%7C637835513321323447%7CUnknown%7CTWFpbGZsb3d8eyJWIjoiMC4wLjAwMDAiLCJQIjoiV2luMzIiLCJBTiI6Ik1haWwiLCJXVCI6Mn0%3D%7C3000&amp;sdata=w5fHWN6p11KFKCBZe0tOH5AzAj28%2FYxG3B0I%2F2WDqu4%3D&amp;reserved=0" TargetMode="Externa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9.xml"/><Relationship Id="rId1" Type="http://schemas.openxmlformats.org/officeDocument/2006/relationships/tags" Target="../tags/tag6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9.xml"/><Relationship Id="rId1" Type="http://schemas.openxmlformats.org/officeDocument/2006/relationships/tags" Target="../tags/tag6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9.xml"/><Relationship Id="rId1" Type="http://schemas.openxmlformats.org/officeDocument/2006/relationships/tags" Target="../tags/tag66.xml"/><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67.xml"/><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9.xml"/><Relationship Id="rId1" Type="http://schemas.openxmlformats.org/officeDocument/2006/relationships/tags" Target="../tags/tag68.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9.xml"/><Relationship Id="rId1" Type="http://schemas.openxmlformats.org/officeDocument/2006/relationships/tags" Target="../tags/tag69.xml"/><Relationship Id="rId5" Type="http://schemas.openxmlformats.org/officeDocument/2006/relationships/hyperlink" Target="https://www.consumer.ftc.gov/features/feature-0014-identity-theft" TargetMode="External"/><Relationship Id="rId4" Type="http://schemas.openxmlformats.org/officeDocument/2006/relationships/hyperlink" Target="https://www.identitytheft.gov/"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xml"/><Relationship Id="rId1" Type="http://schemas.openxmlformats.org/officeDocument/2006/relationships/tags" Target="../tags/tag70.xml"/><Relationship Id="rId5" Type="http://schemas.openxmlformats.org/officeDocument/2006/relationships/hyperlink" Target="https://www.youtube.com/watch?v=r_RNBFGgw1Q" TargetMode="External"/><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xml"/><Relationship Id="rId1" Type="http://schemas.openxmlformats.org/officeDocument/2006/relationships/tags" Target="../tags/tag71.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9.xml"/><Relationship Id="rId1" Type="http://schemas.openxmlformats.org/officeDocument/2006/relationships/tags" Target="../tags/tag72.xml"/></Relationships>
</file>

<file path=ppt/slides/_rels/slide61.xml.rels><?xml version="1.0" encoding="UTF-8" standalone="yes"?>
<Relationships xmlns="http://schemas.openxmlformats.org/package/2006/relationships"><Relationship Id="rId8" Type="http://schemas.openxmlformats.org/officeDocument/2006/relationships/hyperlink" Target="https://www.justice.gov/opa/pr/national-health-care-fraud-enforcement-action-results-charges-involving-over-14-billion" TargetMode="External"/><Relationship Id="rId3" Type="http://schemas.openxmlformats.org/officeDocument/2006/relationships/notesSlide" Target="../notesSlides/notesSlide61.xml"/><Relationship Id="rId7" Type="http://schemas.openxmlformats.org/officeDocument/2006/relationships/hyperlink" Target="https://www.justice.gov/opa/pr/justice-department-takes-action-against-covid-19-fraud" TargetMode="External"/><Relationship Id="rId2" Type="http://schemas.openxmlformats.org/officeDocument/2006/relationships/slideLayout" Target="../slideLayouts/slideLayout9.xml"/><Relationship Id="rId1" Type="http://schemas.openxmlformats.org/officeDocument/2006/relationships/tags" Target="../tags/tag73.xml"/><Relationship Id="rId6" Type="http://schemas.openxmlformats.org/officeDocument/2006/relationships/hyperlink" Target="https://www.justice.gov/opa/pr/doj-announces-coordinated-law-enforcement-action-combat-health-care-fraud-related-covid-19" TargetMode="External"/><Relationship Id="rId5" Type="http://schemas.openxmlformats.org/officeDocument/2006/relationships/image" Target="../media/image113.png"/><Relationship Id="rId4" Type="http://schemas.openxmlformats.org/officeDocument/2006/relationships/image" Target="../media/image98.jpg"/><Relationship Id="rId9" Type="http://schemas.openxmlformats.org/officeDocument/2006/relationships/hyperlink" Target="https://www.justice.gov/opa/pr/national-health-care-fraud-and-opioid-takedown-results-charges-against-345-defendant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www.smpresource.org/" TargetMode="External"/><Relationship Id="rId3" Type="http://schemas.openxmlformats.org/officeDocument/2006/relationships/notesSlide" Target="../notesSlides/notesSlide62.xml"/><Relationship Id="rId7" Type="http://schemas.openxmlformats.org/officeDocument/2006/relationships/hyperlink" Target="https://www.ssa.gov/fraud/" TargetMode="External"/><Relationship Id="rId2" Type="http://schemas.openxmlformats.org/officeDocument/2006/relationships/slideLayout" Target="../slideLayouts/slideLayout9.xml"/><Relationship Id="rId1" Type="http://schemas.openxmlformats.org/officeDocument/2006/relationships/tags" Target="../tags/tag74.xml"/><Relationship Id="rId6" Type="http://schemas.openxmlformats.org/officeDocument/2006/relationships/hyperlink" Target="http://cms.gov/Medicare-Medicaid-Coordination/Fraud-Prevention/Medicaid-Integrity-Education/edmic-landing.html" TargetMode="External"/><Relationship Id="rId11" Type="http://schemas.openxmlformats.org/officeDocument/2006/relationships/hyperlink" Target="mailto:I-MEDIC_OIG_Hotline@qlarant.com" TargetMode="External"/><Relationship Id="rId5" Type="http://schemas.openxmlformats.org/officeDocument/2006/relationships/hyperlink" Target="https://www.medicare.gov/fraud" TargetMode="External"/><Relationship Id="rId10" Type="http://schemas.openxmlformats.org/officeDocument/2006/relationships/hyperlink" Target="mailto:I-MEDICComplaints@qlarant.com" TargetMode="External"/><Relationship Id="rId4" Type="http://schemas.openxmlformats.org/officeDocument/2006/relationships/hyperlink" Target="https://www.cms.gov/" TargetMode="External"/><Relationship Id="rId9" Type="http://schemas.openxmlformats.org/officeDocument/2006/relationships/hyperlink" Target="http://www.nhcaa.org/"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tags" Target="../tags/tag75.xml"/><Relationship Id="rId5" Type="http://schemas.openxmlformats.org/officeDocument/2006/relationships/hyperlink" Target="https://www.dmecompetitivebid.com/cbic/cbic2021.nsf/DocsCat/H5O2KFK4HO" TargetMode="External"/><Relationship Id="rId4" Type="http://schemas.openxmlformats.org/officeDocument/2006/relationships/hyperlink" Target="https://tips.oig.hhs.gov/"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productordering.cms.hhs.gov/" TargetMode="External"/><Relationship Id="rId3" Type="http://schemas.openxmlformats.org/officeDocument/2006/relationships/notesSlide" Target="../notesSlides/notesSlide64.xml"/><Relationship Id="rId7" Type="http://schemas.openxmlformats.org/officeDocument/2006/relationships/hyperlink" Target="https://www.medicare.gov/Publications/" TargetMode="External"/><Relationship Id="rId2" Type="http://schemas.openxmlformats.org/officeDocument/2006/relationships/slideLayout" Target="../slideLayouts/slideLayout9.xml"/><Relationship Id="rId1" Type="http://schemas.openxmlformats.org/officeDocument/2006/relationships/tags" Target="../tags/tag76.xml"/><Relationship Id="rId6" Type="http://schemas.openxmlformats.org/officeDocument/2006/relationships/hyperlink" Target="https://www.youtube.com/watch?v=N_iI1IkTQZo" TargetMode="External"/><Relationship Id="rId5" Type="http://schemas.openxmlformats.org/officeDocument/2006/relationships/hyperlink" Target="https://www.youtube.com/watch?v=zKZuVdL-GC0" TargetMode="External"/><Relationship Id="rId4" Type="http://schemas.openxmlformats.org/officeDocument/2006/relationships/hyperlink" Target="https://www.youtube.com/watch?v=vScAG7rtPe8&amp;list=PLaV7m2-zFKpiuxlWwMfKHNUrQ2Mxhay4b"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9.xml"/><Relationship Id="rId1" Type="http://schemas.openxmlformats.org/officeDocument/2006/relationships/tags" Target="../tags/tag77.xml"/></Relationships>
</file>

<file path=ppt/slides/_rels/slide6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6.xml"/><Relationship Id="rId7" Type="http://schemas.openxmlformats.org/officeDocument/2006/relationships/image" Target="../media/image116.png"/><Relationship Id="rId2" Type="http://schemas.openxmlformats.org/officeDocument/2006/relationships/slideLayout" Target="../slideLayouts/slideLayout9.xml"/><Relationship Id="rId1" Type="http://schemas.openxmlformats.org/officeDocument/2006/relationships/tags" Target="../tags/tag78.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hyperlink" Target="https://cmsnationaltrainingprogram.cms.gov/" TargetMode="External"/><Relationship Id="rId9" Type="http://schemas.openxmlformats.org/officeDocument/2006/relationships/hyperlink" Target="mailto:training@cms.hhs.gov"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9.xml"/><Relationship Id="rId7" Type="http://schemas.openxmlformats.org/officeDocument/2006/relationships/image" Target="../media/image42.sv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41.png"/><Relationship Id="rId5" Type="http://schemas.openxmlformats.org/officeDocument/2006/relationships/image" Target="../media/image40.sv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198" y="4621068"/>
            <a:ext cx="10515600" cy="929286"/>
          </a:xfrm>
        </p:spPr>
        <p:txBody>
          <a:bodyPr>
            <a:noAutofit/>
          </a:bodyPr>
          <a:lstStyle/>
          <a:p>
            <a:r>
              <a:rPr lang="en-US" dirty="0">
                <a:latin typeface="Arial Black"/>
              </a:rPr>
              <a:t>Medicare &amp; Medicaid Fraud, Waste, &amp; Abuse Prevention</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2327"/>
            <a:ext cx="12192000" cy="929286"/>
          </a:xfrm>
        </p:spPr>
        <p:txBody>
          <a:bodyPr anchor="ctr">
            <a:normAutofit/>
          </a:bodyPr>
          <a:lstStyle/>
          <a:p>
            <a:r>
              <a:rPr lang="en-US" sz="3000" dirty="0">
                <a:latin typeface="Arial Black" panose="020B0A04020102020204" pitchFamily="34" charset="0"/>
              </a:rPr>
              <a:t>Anyone Can Commit Fraud</a:t>
            </a:r>
          </a:p>
        </p:txBody>
      </p:sp>
      <p:sp>
        <p:nvSpPr>
          <p:cNvPr id="14" name="Rectangle: Rounded Corners 13">
            <a:extLst>
              <a:ext uri="{FF2B5EF4-FFF2-40B4-BE49-F238E27FC236}">
                <a16:creationId xmlns:a16="http://schemas.microsoft.com/office/drawing/2014/main" id="{27017A35-5FBD-465D-BDD4-A97243F16578}"/>
              </a:ext>
              <a:ext uri="{C183D7F6-B498-43B3-948B-1728B52AA6E4}">
                <adec:decorative xmlns:adec="http://schemas.microsoft.com/office/drawing/2017/decorative" val="1"/>
              </a:ext>
            </a:extLst>
          </p:cNvPr>
          <p:cNvSpPr/>
          <p:nvPr/>
        </p:nvSpPr>
        <p:spPr>
          <a:xfrm>
            <a:off x="199204" y="1202419"/>
            <a:ext cx="2874899" cy="470217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D29C3DE-9238-46E9-8890-C75F52D1AA1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9468" y="1711019"/>
            <a:ext cx="2866644" cy="1911096"/>
          </a:xfrm>
          <a:prstGeom prst="rect">
            <a:avLst/>
          </a:prstGeom>
          <a:ln>
            <a:noFill/>
          </a:ln>
          <a:effectLst>
            <a:softEdge rad="112500"/>
          </a:effectLst>
        </p:spPr>
      </p:pic>
      <p:sp>
        <p:nvSpPr>
          <p:cNvPr id="24" name="TextBox 23">
            <a:extLst>
              <a:ext uri="{FF2B5EF4-FFF2-40B4-BE49-F238E27FC236}">
                <a16:creationId xmlns:a16="http://schemas.microsoft.com/office/drawing/2014/main" id="{BEC62875-F6E9-4750-8FAC-7BFE8F3FDAAA}"/>
              </a:ext>
            </a:extLst>
          </p:cNvPr>
          <p:cNvSpPr txBox="1"/>
          <p:nvPr/>
        </p:nvSpPr>
        <p:spPr>
          <a:xfrm>
            <a:off x="249082" y="3662376"/>
            <a:ext cx="2722332" cy="982833"/>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Doctors, pharmacists, other health care providers, and staff</a:t>
            </a:r>
          </a:p>
        </p:txBody>
      </p:sp>
      <p:sp>
        <p:nvSpPr>
          <p:cNvPr id="16" name="Rectangle: Rounded Corners 15">
            <a:extLst>
              <a:ext uri="{FF2B5EF4-FFF2-40B4-BE49-F238E27FC236}">
                <a16:creationId xmlns:a16="http://schemas.microsoft.com/office/drawing/2014/main" id="{216C8849-1B9A-4E39-8A25-12D449749B00}"/>
              </a:ext>
              <a:ext uri="{C183D7F6-B498-43B3-948B-1728B52AA6E4}">
                <adec:decorative xmlns:adec="http://schemas.microsoft.com/office/drawing/2017/decorative" val="1"/>
              </a:ext>
            </a:extLst>
          </p:cNvPr>
          <p:cNvSpPr/>
          <p:nvPr/>
        </p:nvSpPr>
        <p:spPr>
          <a:xfrm>
            <a:off x="3192221" y="1202420"/>
            <a:ext cx="2874899" cy="470217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8034456-F852-4881-9E47-8C0F5C0A6ECE}"/>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42336" y="1720703"/>
            <a:ext cx="2769865" cy="1911096"/>
          </a:xfrm>
          <a:prstGeom prst="rect">
            <a:avLst/>
          </a:prstGeom>
          <a:ln>
            <a:noFill/>
          </a:ln>
          <a:effectLst>
            <a:softEdge rad="112500"/>
          </a:effectLst>
        </p:spPr>
      </p:pic>
      <p:sp>
        <p:nvSpPr>
          <p:cNvPr id="25" name="TextBox 24">
            <a:extLst>
              <a:ext uri="{FF2B5EF4-FFF2-40B4-BE49-F238E27FC236}">
                <a16:creationId xmlns:a16="http://schemas.microsoft.com/office/drawing/2014/main" id="{ECF9B708-F4D3-441E-AF74-BF54204F1197}"/>
              </a:ext>
            </a:extLst>
          </p:cNvPr>
          <p:cNvSpPr txBox="1"/>
          <p:nvPr/>
        </p:nvSpPr>
        <p:spPr>
          <a:xfrm>
            <a:off x="3165993" y="3622115"/>
            <a:ext cx="2915782" cy="2201628"/>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Durable medical equipment (DME) suppliers, hospitals, pharmacies, home health organizations, ambulance services, and billing companies</a:t>
            </a:r>
          </a:p>
        </p:txBody>
      </p:sp>
      <p:sp>
        <p:nvSpPr>
          <p:cNvPr id="20" name="Rectangle: Rounded Corners 19">
            <a:extLst>
              <a:ext uri="{FF2B5EF4-FFF2-40B4-BE49-F238E27FC236}">
                <a16:creationId xmlns:a16="http://schemas.microsoft.com/office/drawing/2014/main" id="{E41A7C35-1A3B-48D3-A4A4-5B25C913B333}"/>
              </a:ext>
              <a:ext uri="{C183D7F6-B498-43B3-948B-1728B52AA6E4}">
                <adec:decorative xmlns:adec="http://schemas.microsoft.com/office/drawing/2017/decorative" val="1"/>
              </a:ext>
            </a:extLst>
          </p:cNvPr>
          <p:cNvSpPr/>
          <p:nvPr/>
        </p:nvSpPr>
        <p:spPr>
          <a:xfrm>
            <a:off x="6185900" y="1202419"/>
            <a:ext cx="2874899" cy="470217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BAAF996-E65A-4D39-83C8-80B7E5786DE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88634" y="1720703"/>
            <a:ext cx="2869430" cy="1912824"/>
          </a:xfrm>
          <a:prstGeom prst="rect">
            <a:avLst/>
          </a:prstGeom>
          <a:ln>
            <a:noFill/>
          </a:ln>
          <a:effectLst>
            <a:softEdge rad="112500"/>
          </a:effectLst>
        </p:spPr>
      </p:pic>
      <p:sp>
        <p:nvSpPr>
          <p:cNvPr id="26" name="TextBox 25">
            <a:extLst>
              <a:ext uri="{FF2B5EF4-FFF2-40B4-BE49-F238E27FC236}">
                <a16:creationId xmlns:a16="http://schemas.microsoft.com/office/drawing/2014/main" id="{5388B331-79F0-4F91-99FC-9E16A10727BF}"/>
              </a:ext>
            </a:extLst>
          </p:cNvPr>
          <p:cNvSpPr txBox="1"/>
          <p:nvPr/>
        </p:nvSpPr>
        <p:spPr>
          <a:xfrm>
            <a:off x="6294779" y="3662376"/>
            <a:ext cx="2693496" cy="1592231"/>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Individuals with Medicare and/or Medicaid, or individuals who have stolen their identities</a:t>
            </a:r>
          </a:p>
        </p:txBody>
      </p:sp>
      <p:sp>
        <p:nvSpPr>
          <p:cNvPr id="18" name="Rectangle: Rounded Corners 17">
            <a:extLst>
              <a:ext uri="{FF2B5EF4-FFF2-40B4-BE49-F238E27FC236}">
                <a16:creationId xmlns:a16="http://schemas.microsoft.com/office/drawing/2014/main" id="{E7839FB8-348D-458A-8AEA-3F8988FB15F7}"/>
              </a:ext>
              <a:ext uri="{C183D7F6-B498-43B3-948B-1728B52AA6E4}">
                <adec:decorative xmlns:adec="http://schemas.microsoft.com/office/drawing/2017/decorative" val="1"/>
              </a:ext>
            </a:extLst>
          </p:cNvPr>
          <p:cNvSpPr/>
          <p:nvPr/>
        </p:nvSpPr>
        <p:spPr>
          <a:xfrm>
            <a:off x="9184384" y="1202419"/>
            <a:ext cx="2874899" cy="47021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3CDB355-7883-4D1D-BEA8-629A1C901728}"/>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06290" y="1658142"/>
            <a:ext cx="2866401" cy="1911096"/>
          </a:xfrm>
          <a:prstGeom prst="rect">
            <a:avLst/>
          </a:prstGeom>
          <a:ln>
            <a:noFill/>
          </a:ln>
          <a:effectLst>
            <a:softEdge rad="112500"/>
          </a:effectLst>
        </p:spPr>
      </p:pic>
      <p:sp>
        <p:nvSpPr>
          <p:cNvPr id="27" name="TextBox 26">
            <a:extLst>
              <a:ext uri="{FF2B5EF4-FFF2-40B4-BE49-F238E27FC236}">
                <a16:creationId xmlns:a16="http://schemas.microsoft.com/office/drawing/2014/main" id="{B9A1AA53-02D9-478D-9DEA-1551F70B759F}"/>
              </a:ext>
            </a:extLst>
          </p:cNvPr>
          <p:cNvSpPr txBox="1"/>
          <p:nvPr/>
        </p:nvSpPr>
        <p:spPr>
          <a:xfrm>
            <a:off x="9189668" y="3633527"/>
            <a:ext cx="2788836" cy="982833"/>
          </a:xfrm>
          <a:prstGeom prst="rect">
            <a:avLst/>
          </a:prstGeom>
          <a:noFill/>
        </p:spPr>
        <p:txBody>
          <a:bodyPr wrap="square">
            <a:spAutoFit/>
          </a:bodyPr>
          <a:lstStyle/>
          <a:p>
            <a:pPr algn="ctr" defTabSz="685800">
              <a:lnSpc>
                <a:spcPct val="110000"/>
              </a:lnSpc>
            </a:pPr>
            <a:r>
              <a:rPr lang="en-US" dirty="0">
                <a:solidFill>
                  <a:srgbClr val="00529B"/>
                </a:solidFill>
                <a:latin typeface="Arial" panose="020B0604020202020204" pitchFamily="34" charset="0"/>
                <a:cs typeface="Arial" panose="020B0604020202020204" pitchFamily="34" charset="0"/>
              </a:rPr>
              <a:t>Telemarketing </a:t>
            </a:r>
          </a:p>
          <a:p>
            <a:pPr algn="ctr" defTabSz="685800">
              <a:lnSpc>
                <a:spcPct val="110000"/>
              </a:lnSpc>
            </a:pPr>
            <a:r>
              <a:rPr lang="en-US" dirty="0">
                <a:solidFill>
                  <a:srgbClr val="00529B"/>
                </a:solidFill>
                <a:latin typeface="Arial" panose="020B0604020202020204" pitchFamily="34" charset="0"/>
                <a:cs typeface="Arial" panose="020B0604020202020204" pitchFamily="34" charset="0"/>
              </a:rPr>
              <a:t>companies and health plans</a:t>
            </a:r>
          </a:p>
        </p:txBody>
      </p:sp>
      <p:sp>
        <p:nvSpPr>
          <p:cNvPr id="28" name="Footer Placeholder 4">
            <a:extLst>
              <a:ext uri="{FF2B5EF4-FFF2-40B4-BE49-F238E27FC236}">
                <a16:creationId xmlns:a16="http://schemas.microsoft.com/office/drawing/2014/main" id="{072EF22E-80F0-4B06-AB97-5DEDB4D2947A}"/>
              </a:ext>
            </a:extLst>
          </p:cNvPr>
          <p:cNvSpPr>
            <a:spLocks noGrp="1"/>
          </p:cNvSpPr>
          <p:nvPr>
            <p:ph type="ftr" sz="quarter" idx="11"/>
          </p:nvPr>
        </p:nvSpPr>
        <p:spPr>
          <a:xfrm>
            <a:off x="3936515" y="6476171"/>
            <a:ext cx="4308143" cy="376498"/>
          </a:xfrm>
        </p:spPr>
        <p:txBody>
          <a:bodyPr/>
          <a:lstStyle/>
          <a:p>
            <a:r>
              <a:rPr lang="en-US" dirty="0">
                <a:latin typeface="Arial"/>
                <a:cs typeface="Arial"/>
              </a:rPr>
              <a:t>Medicare and Medicaid Fraud, Waste, and Abuse Prevention</a:t>
            </a:r>
          </a:p>
        </p:txBody>
      </p:sp>
      <p:sp>
        <p:nvSpPr>
          <p:cNvPr id="5" name="Slide Number Placeholder 4">
            <a:extLst>
              <a:ext uri="{FF2B5EF4-FFF2-40B4-BE49-F238E27FC236}">
                <a16:creationId xmlns:a16="http://schemas.microsoft.com/office/drawing/2014/main" id="{48D95C4F-3C63-4626-BD66-25AE38DEB65A}"/>
              </a:ext>
            </a:extLst>
          </p:cNvPr>
          <p:cNvSpPr>
            <a:spLocks noGrp="1"/>
          </p:cNvSpPr>
          <p:nvPr>
            <p:ph type="sldNum" sz="quarter" idx="12"/>
          </p:nvPr>
        </p:nvSpPr>
        <p:spPr/>
        <p:txBody>
          <a:bodyPr/>
          <a:lstStyle/>
          <a:p>
            <a:pPr>
              <a:defRPr/>
            </a:pPr>
            <a:fld id="{11E79EF6-0C0E-43E6-8FB3-918BC522CC5A}" type="slidenum">
              <a:rPr lang="en-US" smtClean="0"/>
              <a:pPr>
                <a:defRPr/>
              </a:pPr>
              <a:t>10</a:t>
            </a:fld>
            <a:endParaRPr lang="en-US" dirty="0"/>
          </a:p>
        </p:txBody>
      </p:sp>
      <p:sp>
        <p:nvSpPr>
          <p:cNvPr id="19" name="Date Placeholder 3">
            <a:extLst>
              <a:ext uri="{FF2B5EF4-FFF2-40B4-BE49-F238E27FC236}">
                <a16:creationId xmlns:a16="http://schemas.microsoft.com/office/drawing/2014/main" id="{4D1C239B-28B3-46C5-9C2A-942D78DD23E6}"/>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184028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p:bldP spid="16" grpId="0" animBg="1"/>
      <p:bldP spid="25" grpId="0"/>
      <p:bldP spid="20" grpId="0" animBg="1"/>
      <p:bldP spid="26" grpId="0"/>
      <p:bldP spid="18"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54107"/>
          </a:xfrm>
        </p:spPr>
        <p:txBody>
          <a:bodyPr anchor="ctr">
            <a:normAutofit/>
          </a:bodyPr>
          <a:lstStyle/>
          <a:p>
            <a:r>
              <a:rPr lang="en-US" sz="3000" dirty="0">
                <a:latin typeface="Arial Black" panose="020B0A04020102020204" pitchFamily="34" charset="0"/>
              </a:rPr>
              <a:t>Improper Payments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632658" y="2020555"/>
            <a:ext cx="6453939" cy="1879405"/>
          </a:xfrm>
        </p:spPr>
        <p:txBody>
          <a:bodyPr>
            <a:noAutofit/>
          </a:bodyPr>
          <a:lstStyle/>
          <a:p>
            <a:pPr marL="548640" lvl="0" indent="-274320" defTabSz="685800">
              <a:lnSpc>
                <a:spcPct val="100000"/>
              </a:lnSpc>
              <a:spcBef>
                <a:spcPts val="0"/>
              </a:spcBef>
              <a:spcAft>
                <a:spcPts val="1200"/>
              </a:spcAft>
            </a:pPr>
            <a:r>
              <a:rPr lang="en-US" sz="2800" dirty="0">
                <a:solidFill>
                  <a:srgbClr val="00529B"/>
                </a:solidFill>
              </a:rPr>
              <a:t>Shouldn’t have been made</a:t>
            </a:r>
          </a:p>
          <a:p>
            <a:pPr marL="548640" lvl="0" indent="-274320" defTabSz="685800">
              <a:lnSpc>
                <a:spcPct val="100000"/>
              </a:lnSpc>
              <a:spcBef>
                <a:spcPts val="0"/>
              </a:spcBef>
              <a:spcAft>
                <a:spcPts val="1200"/>
              </a:spcAft>
            </a:pPr>
            <a:r>
              <a:rPr lang="en-US" sz="2800" dirty="0">
                <a:solidFill>
                  <a:srgbClr val="00529B"/>
                </a:solidFill>
              </a:rPr>
              <a:t>Were made in an incorrect amount</a:t>
            </a:r>
          </a:p>
          <a:p>
            <a:pPr marL="548640" lvl="0" indent="-274320" defTabSz="685800">
              <a:lnSpc>
                <a:spcPct val="100000"/>
              </a:lnSpc>
              <a:spcBef>
                <a:spcPts val="0"/>
              </a:spcBef>
              <a:spcAft>
                <a:spcPts val="1200"/>
              </a:spcAft>
            </a:pPr>
            <a:r>
              <a:rPr lang="en-US" sz="2800" dirty="0">
                <a:solidFill>
                  <a:srgbClr val="00529B"/>
                </a:solidFill>
              </a:rPr>
              <a:t>Were made due to fraud schemes</a:t>
            </a:r>
          </a:p>
          <a:p>
            <a:pPr marL="347472" lvl="0" indent="-347472" defTabSz="685800">
              <a:spcBef>
                <a:spcPts val="0"/>
              </a:spcBef>
              <a:buNone/>
            </a:pPr>
            <a:endParaRPr lang="en-US" dirty="0"/>
          </a:p>
        </p:txBody>
      </p:sp>
      <p:pic>
        <p:nvPicPr>
          <p:cNvPr id="6" name="Picture 5">
            <a:extLst>
              <a:ext uri="{FF2B5EF4-FFF2-40B4-BE49-F238E27FC236}">
                <a16:creationId xmlns:a16="http://schemas.microsoft.com/office/drawing/2014/main" id="{90EC70E3-4908-4BF6-93DA-067FF12B9A4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13947" y="1449158"/>
            <a:ext cx="4339853" cy="2893235"/>
          </a:xfrm>
          <a:prstGeom prst="rect">
            <a:avLst/>
          </a:prstGeom>
          <a:ln>
            <a:noFill/>
          </a:ln>
          <a:effectLst>
            <a:softEdge rad="112500"/>
          </a:effectLst>
        </p:spPr>
      </p:pic>
      <p:sp>
        <p:nvSpPr>
          <p:cNvPr id="11" name="Freeform: Shape 10">
            <a:extLst>
              <a:ext uri="{FF2B5EF4-FFF2-40B4-BE49-F238E27FC236}">
                <a16:creationId xmlns:a16="http://schemas.microsoft.com/office/drawing/2014/main" id="{ACB19E3D-96AA-4E66-9E66-9CA13316A9EB}"/>
              </a:ext>
              <a:ext uri="{C183D7F6-B498-43B3-948B-1728B52AA6E4}">
                <adec:decorative xmlns:adec="http://schemas.microsoft.com/office/drawing/2017/decorative" val="1"/>
              </a:ext>
            </a:extLst>
          </p:cNvPr>
          <p:cNvSpPr>
            <a:spLocks noChangeAspect="1"/>
          </p:cNvSpPr>
          <p:nvPr/>
        </p:nvSpPr>
        <p:spPr>
          <a:xfrm>
            <a:off x="1021080" y="544697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descr="NOTE: Most improper payments are due to unintentional errors, like data entry mistakes or inefficiencies&#10;">
            <a:extLst>
              <a:ext uri="{FF2B5EF4-FFF2-40B4-BE49-F238E27FC236}">
                <a16:creationId xmlns:a16="http://schemas.microsoft.com/office/drawing/2014/main" id="{B078B34B-7369-4478-801A-048F384A5830}"/>
              </a:ext>
            </a:extLst>
          </p:cNvPr>
          <p:cNvSpPr txBox="1"/>
          <p:nvPr/>
        </p:nvSpPr>
        <p:spPr>
          <a:xfrm>
            <a:off x="1295400" y="5408841"/>
            <a:ext cx="10058400" cy="923330"/>
          </a:xfrm>
          <a:prstGeom prst="rect">
            <a:avLst/>
          </a:prstGeom>
          <a:noFill/>
        </p:spPr>
        <p:txBody>
          <a:bodyPr wrap="square" rtlCol="0">
            <a:spAutoFit/>
          </a:bodyPr>
          <a:lstStyle/>
          <a:p>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Most improper payments are due to unintentional errors, like data entry mistakes or inefficiencies</a:t>
            </a:r>
            <a:endParaRPr lang="en-US" b="1" dirty="0">
              <a:solidFill>
                <a:srgbClr val="00529B"/>
              </a:solidFill>
              <a:latin typeface="Arial" panose="020B0604020202020204" pitchFamily="34" charset="0"/>
              <a:cs typeface="Arial" panose="020B0604020202020204" pitchFamily="34" charset="0"/>
            </a:endParaRPr>
          </a:p>
          <a:p>
            <a:endParaRPr lang="en-US" dirty="0"/>
          </a:p>
        </p:txBody>
      </p:sp>
      <p:sp>
        <p:nvSpPr>
          <p:cNvPr id="10" name="Footer Placeholder 4">
            <a:extLst>
              <a:ext uri="{FF2B5EF4-FFF2-40B4-BE49-F238E27FC236}">
                <a16:creationId xmlns:a16="http://schemas.microsoft.com/office/drawing/2014/main" id="{A89F6866-B846-4D92-A164-672B639066DF}"/>
              </a:ext>
            </a:extLst>
          </p:cNvPr>
          <p:cNvSpPr>
            <a:spLocks noGrp="1"/>
          </p:cNvSpPr>
          <p:nvPr>
            <p:ph type="ftr" sz="quarter" idx="11"/>
          </p:nvPr>
        </p:nvSpPr>
        <p:spPr>
          <a:xfrm>
            <a:off x="3902396" y="6476171"/>
            <a:ext cx="4376381" cy="376498"/>
          </a:xfrm>
        </p:spPr>
        <p:txBody>
          <a:bodyPr/>
          <a:lstStyle/>
          <a:p>
            <a:r>
              <a:rPr lang="en-US" dirty="0">
                <a:latin typeface="Arial"/>
                <a:cs typeface="Arial"/>
              </a:rPr>
              <a:t>Medicare and Medicaid Fraud, Waste, and Abuse Prevention</a:t>
            </a:r>
          </a:p>
        </p:txBody>
      </p:sp>
      <p:sp>
        <p:nvSpPr>
          <p:cNvPr id="3" name="Slide Number Placeholder 2">
            <a:extLst>
              <a:ext uri="{FF2B5EF4-FFF2-40B4-BE49-F238E27FC236}">
                <a16:creationId xmlns:a16="http://schemas.microsoft.com/office/drawing/2014/main" id="{077F7E28-2DF0-4995-8C5A-82CE33368729}"/>
              </a:ext>
            </a:extLst>
          </p:cNvPr>
          <p:cNvSpPr>
            <a:spLocks noGrp="1"/>
          </p:cNvSpPr>
          <p:nvPr>
            <p:ph type="sldNum" sz="quarter" idx="12"/>
          </p:nvPr>
        </p:nvSpPr>
        <p:spPr/>
        <p:txBody>
          <a:bodyPr/>
          <a:lstStyle/>
          <a:p>
            <a:pPr>
              <a:defRPr/>
            </a:pPr>
            <a:fld id="{11E79EF6-0C0E-43E6-8FB3-918BC522CC5A}" type="slidenum">
              <a:rPr lang="en-US" smtClean="0"/>
              <a:pPr>
                <a:defRPr/>
              </a:pPr>
              <a:t>11</a:t>
            </a:fld>
            <a:endParaRPr lang="en-US" dirty="0"/>
          </a:p>
        </p:txBody>
      </p:sp>
      <p:sp>
        <p:nvSpPr>
          <p:cNvPr id="8" name="Date Placeholder 3">
            <a:extLst>
              <a:ext uri="{FF2B5EF4-FFF2-40B4-BE49-F238E27FC236}">
                <a16:creationId xmlns:a16="http://schemas.microsoft.com/office/drawing/2014/main" id="{D9EA39CE-1417-4272-B551-EC87BF39EF1F}"/>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64572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7134"/>
            <a:ext cx="12192000" cy="929286"/>
          </a:xfrm>
        </p:spPr>
        <p:txBody>
          <a:bodyPr anchor="ctr">
            <a:normAutofit/>
          </a:bodyPr>
          <a:lstStyle/>
          <a:p>
            <a:r>
              <a:rPr lang="en-US" sz="3000" dirty="0">
                <a:latin typeface="Arial Black" panose="020B0A04020102020204" pitchFamily="34" charset="0"/>
              </a:rPr>
              <a:t>Common Causes of Improper Payments</a:t>
            </a:r>
          </a:p>
        </p:txBody>
      </p:sp>
      <p:graphicFrame>
        <p:nvGraphicFramePr>
          <p:cNvPr id="7" name="Chart 6" descr="Pie chart showing stats for:&#10;Insufficient documentation 64%, $16,052.42.&#10;Medical Necessity 13%, $3,393.96.&#10;Incorrect coding 11%, $2.662.71.&#10;Other 7%, $1,715.37.&#10;No documentation 5%, $1,209.73">
            <a:extLst>
              <a:ext uri="{FF2B5EF4-FFF2-40B4-BE49-F238E27FC236}">
                <a16:creationId xmlns:a16="http://schemas.microsoft.com/office/drawing/2014/main" id="{60737367-C55D-488F-B9CF-8175DF88F32A}"/>
              </a:ext>
            </a:extLst>
          </p:cNvPr>
          <p:cNvGraphicFramePr>
            <a:graphicFrameLocks/>
          </p:cNvGraphicFramePr>
          <p:nvPr>
            <p:extLst>
              <p:ext uri="{D42A27DB-BD31-4B8C-83A1-F6EECF244321}">
                <p14:modId xmlns:p14="http://schemas.microsoft.com/office/powerpoint/2010/main" val="3248109734"/>
              </p:ext>
            </p:extLst>
          </p:nvPr>
        </p:nvGraphicFramePr>
        <p:xfrm>
          <a:off x="1342225" y="1152704"/>
          <a:ext cx="8929687" cy="5253037"/>
        </p:xfrm>
        <a:graphic>
          <a:graphicData uri="http://schemas.openxmlformats.org/drawingml/2006/chart">
            <c:chart xmlns:c="http://schemas.openxmlformats.org/drawingml/2006/chart" xmlns:r="http://schemas.openxmlformats.org/officeDocument/2006/relationships" r:id="rId4"/>
          </a:graphicData>
        </a:graphic>
      </p:graphicFrame>
      <p:sp>
        <p:nvSpPr>
          <p:cNvPr id="3" name="Arrow: Pentagon 2">
            <a:extLst>
              <a:ext uri="{FF2B5EF4-FFF2-40B4-BE49-F238E27FC236}">
                <a16:creationId xmlns:a16="http://schemas.microsoft.com/office/drawing/2014/main" id="{A09C104A-6E6D-42BE-A2B1-31C41766F31D}"/>
              </a:ext>
              <a:ext uri="{C183D7F6-B498-43B3-948B-1728B52AA6E4}">
                <adec:decorative xmlns:adec="http://schemas.microsoft.com/office/drawing/2017/decorative" val="1"/>
              </a:ext>
            </a:extLst>
          </p:cNvPr>
          <p:cNvSpPr/>
          <p:nvPr/>
        </p:nvSpPr>
        <p:spPr>
          <a:xfrm rot="10800000">
            <a:off x="8610600" y="1454500"/>
            <a:ext cx="3581400"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736D7BD8-5147-417F-B6E1-897477E3EA3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7484" y="1366023"/>
            <a:ext cx="929287" cy="929287"/>
          </a:xfrm>
          <a:prstGeom prst="rect">
            <a:avLst/>
          </a:prstGeom>
        </p:spPr>
      </p:pic>
      <p:sp>
        <p:nvSpPr>
          <p:cNvPr id="11" name="TextBox 10">
            <a:extLst>
              <a:ext uri="{FF2B5EF4-FFF2-40B4-BE49-F238E27FC236}">
                <a16:creationId xmlns:a16="http://schemas.microsoft.com/office/drawing/2014/main" id="{FF9BCA6A-D3BA-4F21-AD80-AFB322E4891B}"/>
              </a:ext>
            </a:extLst>
          </p:cNvPr>
          <p:cNvSpPr txBox="1"/>
          <p:nvPr/>
        </p:nvSpPr>
        <p:spPr>
          <a:xfrm>
            <a:off x="9769643" y="1552723"/>
            <a:ext cx="2422357" cy="646331"/>
          </a:xfrm>
          <a:prstGeom prst="rect">
            <a:avLst/>
          </a:prstGeom>
          <a:noFill/>
        </p:spPr>
        <p:txBody>
          <a:bodyPr wrap="square" rtlCol="0">
            <a:spAutoFit/>
          </a:bodyPr>
          <a:lstStyle/>
          <a:p>
            <a:r>
              <a:rPr lang="en-US" dirty="0">
                <a:solidFill>
                  <a:schemeClr val="accent1">
                    <a:lumMod val="50000"/>
                  </a:schemeClr>
                </a:solidFill>
              </a:rPr>
              <a:t>Dollar amounts listed in the chart are in millions</a:t>
            </a:r>
          </a:p>
        </p:txBody>
      </p:sp>
      <p:sp>
        <p:nvSpPr>
          <p:cNvPr id="9" name="Footer Placeholder 4">
            <a:extLst>
              <a:ext uri="{FF2B5EF4-FFF2-40B4-BE49-F238E27FC236}">
                <a16:creationId xmlns:a16="http://schemas.microsoft.com/office/drawing/2014/main" id="{D661BD6F-5E77-4D71-A039-68C282E31F05}"/>
              </a:ext>
            </a:extLst>
          </p:cNvPr>
          <p:cNvSpPr>
            <a:spLocks noGrp="1"/>
          </p:cNvSpPr>
          <p:nvPr>
            <p:ph type="ftr" sz="quarter" idx="11"/>
          </p:nvPr>
        </p:nvSpPr>
        <p:spPr>
          <a:xfrm>
            <a:off x="3879376" y="6492240"/>
            <a:ext cx="4433247" cy="376498"/>
          </a:xfrm>
        </p:spPr>
        <p:txBody>
          <a:bodyPr/>
          <a:lstStyle/>
          <a:p>
            <a:r>
              <a:rPr lang="en-US" dirty="0">
                <a:latin typeface="Arial"/>
                <a:cs typeface="Arial"/>
              </a:rPr>
              <a:t>Medicare and Medicaid Fraud, Waste, and Abuse Prevention</a:t>
            </a:r>
          </a:p>
        </p:txBody>
      </p:sp>
      <p:sp>
        <p:nvSpPr>
          <p:cNvPr id="6" name="Slide Number Placeholder 5">
            <a:extLst>
              <a:ext uri="{FF2B5EF4-FFF2-40B4-BE49-F238E27FC236}">
                <a16:creationId xmlns:a16="http://schemas.microsoft.com/office/drawing/2014/main" id="{064F4158-21F9-4252-888A-E50B0222D983}"/>
              </a:ext>
            </a:extLst>
          </p:cNvPr>
          <p:cNvSpPr>
            <a:spLocks noGrp="1"/>
          </p:cNvSpPr>
          <p:nvPr>
            <p:ph type="sldNum" sz="quarter" idx="12"/>
          </p:nvPr>
        </p:nvSpPr>
        <p:spPr/>
        <p:txBody>
          <a:bodyPr/>
          <a:lstStyle/>
          <a:p>
            <a:pPr>
              <a:defRPr/>
            </a:pPr>
            <a:fld id="{11E79EF6-0C0E-43E6-8FB3-918BC522CC5A}" type="slidenum">
              <a:rPr lang="en-US" smtClean="0"/>
              <a:pPr>
                <a:defRPr/>
              </a:pPr>
              <a:t>12</a:t>
            </a:fld>
            <a:endParaRPr lang="en-US" dirty="0"/>
          </a:p>
        </p:txBody>
      </p:sp>
      <p:sp>
        <p:nvSpPr>
          <p:cNvPr id="8" name="Date Placeholder 3">
            <a:extLst>
              <a:ext uri="{FF2B5EF4-FFF2-40B4-BE49-F238E27FC236}">
                <a16:creationId xmlns:a16="http://schemas.microsoft.com/office/drawing/2014/main" id="{C53B22BF-7931-41B0-AD8C-5F2B29C5A8CF}"/>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1310693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5"/>
            <a:ext cx="12191999" cy="935796"/>
          </a:xfrm>
        </p:spPr>
        <p:txBody>
          <a:bodyPr anchor="ctr">
            <a:normAutofit/>
          </a:bodyPr>
          <a:lstStyle/>
          <a:p>
            <a:r>
              <a:rPr lang="en-US" sz="3000" dirty="0">
                <a:latin typeface="Arial Black" panose="020B0A04020102020204" pitchFamily="34" charset="0"/>
              </a:rPr>
              <a:t>Improper Payment Transparency: Medicare</a:t>
            </a:r>
          </a:p>
        </p:txBody>
      </p:sp>
      <p:graphicFrame>
        <p:nvGraphicFramePr>
          <p:cNvPr id="8" name="Content Placeholder 5" descr="Bar chart showing Medicare fee-for-service historical improper payment rates">
            <a:extLs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585090243"/>
              </p:ext>
            </p:extLst>
          </p:nvPr>
        </p:nvGraphicFramePr>
        <p:xfrm>
          <a:off x="297801" y="1256407"/>
          <a:ext cx="10931846" cy="448700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3267B068-EBC8-4D3A-A62E-3EE9BF83967D}"/>
              </a:ext>
            </a:extLst>
          </p:cNvPr>
          <p:cNvSpPr txBox="1"/>
          <p:nvPr/>
        </p:nvSpPr>
        <p:spPr>
          <a:xfrm>
            <a:off x="10496550" y="2844225"/>
            <a:ext cx="146619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10% Statutory Threshold</a:t>
            </a:r>
          </a:p>
        </p:txBody>
      </p:sp>
      <p:sp>
        <p:nvSpPr>
          <p:cNvPr id="10" name="TextBox 9" descr="Medicare Fiscal Year (FY) 2021 Error Rate: 6.26%&#10;"/>
          <p:cNvSpPr txBox="1"/>
          <p:nvPr/>
        </p:nvSpPr>
        <p:spPr>
          <a:xfrm>
            <a:off x="1615859" y="5810815"/>
            <a:ext cx="9144000" cy="461665"/>
          </a:xfrm>
          <a:prstGeom prst="rect">
            <a:avLst/>
          </a:prstGeom>
          <a:solidFill>
            <a:srgbClr val="A8B7DF"/>
          </a:solidFill>
        </p:spPr>
        <p:txBody>
          <a:bodyPr wrap="square" rtlCol="0">
            <a:spAutoFit/>
          </a:bodyPr>
          <a:lstStyle/>
          <a:p>
            <a:pPr algn="ctr"/>
            <a:r>
              <a:rPr lang="en-US" sz="2400" b="1" dirty="0">
                <a:latin typeface="Arial" panose="020B0604020202020204" pitchFamily="34" charset="0"/>
                <a:cs typeface="Arial" panose="020B0604020202020204" pitchFamily="34" charset="0"/>
              </a:rPr>
              <a:t>Medicare Fiscal Year (FY) 2021 Error Rate: 6.26%</a:t>
            </a:r>
          </a:p>
        </p:txBody>
      </p:sp>
      <p:sp>
        <p:nvSpPr>
          <p:cNvPr id="15" name="Footer Placeholder 4">
            <a:extLst>
              <a:ext uri="{FF2B5EF4-FFF2-40B4-BE49-F238E27FC236}">
                <a16:creationId xmlns:a16="http://schemas.microsoft.com/office/drawing/2014/main" id="{6CF0C80D-2C51-44E6-858E-6F85884A6C52}"/>
              </a:ext>
            </a:extLst>
          </p:cNvPr>
          <p:cNvSpPr>
            <a:spLocks noGrp="1"/>
          </p:cNvSpPr>
          <p:nvPr>
            <p:ph type="ftr" sz="quarter" idx="11"/>
          </p:nvPr>
        </p:nvSpPr>
        <p:spPr>
          <a:xfrm>
            <a:off x="3930554" y="6516304"/>
            <a:ext cx="4330889" cy="331006"/>
          </a:xfrm>
        </p:spPr>
        <p:txBody>
          <a:bodyPr/>
          <a:lstStyle/>
          <a:p>
            <a:r>
              <a:rPr lang="en-US" dirty="0">
                <a:latin typeface="Arial"/>
                <a:cs typeface="Arial"/>
              </a:rPr>
              <a:t>Medicare and Medicaid Fraud, Waste, and Abuse Prevention</a:t>
            </a:r>
          </a:p>
        </p:txBody>
      </p:sp>
      <p:sp>
        <p:nvSpPr>
          <p:cNvPr id="5" name="Slide Number Placeholder 4">
            <a:extLst>
              <a:ext uri="{FF2B5EF4-FFF2-40B4-BE49-F238E27FC236}">
                <a16:creationId xmlns:a16="http://schemas.microsoft.com/office/drawing/2014/main" id="{AB80F82A-24A7-4BD9-8FF3-F13785DABD3F}"/>
              </a:ext>
            </a:extLst>
          </p:cNvPr>
          <p:cNvSpPr>
            <a:spLocks noGrp="1"/>
          </p:cNvSpPr>
          <p:nvPr>
            <p:ph type="sldNum" sz="quarter" idx="12"/>
          </p:nvPr>
        </p:nvSpPr>
        <p:spPr/>
        <p:txBody>
          <a:bodyPr/>
          <a:lstStyle/>
          <a:p>
            <a:pPr>
              <a:defRPr/>
            </a:pPr>
            <a:fld id="{11E79EF6-0C0E-43E6-8FB3-918BC522CC5A}" type="slidenum">
              <a:rPr lang="en-US" smtClean="0"/>
              <a:pPr>
                <a:defRPr/>
              </a:pPr>
              <a:t>13</a:t>
            </a:fld>
            <a:endParaRPr lang="en-US" dirty="0"/>
          </a:p>
        </p:txBody>
      </p:sp>
      <p:sp>
        <p:nvSpPr>
          <p:cNvPr id="14" name="Date Placeholder 3">
            <a:extLst>
              <a:ext uri="{FF2B5EF4-FFF2-40B4-BE49-F238E27FC236}">
                <a16:creationId xmlns:a16="http://schemas.microsoft.com/office/drawing/2014/main" id="{1F6FF728-685D-4713-B988-E5F9F881657D}"/>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495113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
            <a:ext cx="12192000" cy="916432"/>
          </a:xfrm>
        </p:spPr>
        <p:txBody>
          <a:bodyPr anchor="ctr">
            <a:normAutofit/>
          </a:bodyPr>
          <a:lstStyle/>
          <a:p>
            <a:r>
              <a:rPr lang="en-US" sz="3000" dirty="0">
                <a:latin typeface="Arial Black" panose="020B0A04020102020204" pitchFamily="34" charset="0"/>
              </a:rPr>
              <a:t>Improper Payment Transparency: Medicaid</a:t>
            </a:r>
          </a:p>
        </p:txBody>
      </p:sp>
      <p:graphicFrame>
        <p:nvGraphicFramePr>
          <p:cNvPr id="8" name="Content Placeholder 5" descr="Chart of improper Medicaid payments"/>
          <p:cNvGraphicFramePr>
            <a:graphicFrameLocks noGrp="1"/>
          </p:cNvGraphicFramePr>
          <p:nvPr>
            <p:ph sz="half" idx="4294967295"/>
            <p:extLst>
              <p:ext uri="{D42A27DB-BD31-4B8C-83A1-F6EECF244321}">
                <p14:modId xmlns:p14="http://schemas.microsoft.com/office/powerpoint/2010/main" val="1050616438"/>
              </p:ext>
            </p:extLst>
          </p:nvPr>
        </p:nvGraphicFramePr>
        <p:xfrm>
          <a:off x="838200" y="1050925"/>
          <a:ext cx="10515600" cy="475615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798860" y="5661735"/>
            <a:ext cx="8777341" cy="400110"/>
          </a:xfrm>
          <a:prstGeom prst="rect">
            <a:avLst/>
          </a:prstGeom>
          <a:solidFill>
            <a:srgbClr val="A8B7DF"/>
          </a:solidFill>
        </p:spPr>
        <p:txBody>
          <a:bodyPr wrap="square" rtlCol="0">
            <a:spAutoFit/>
          </a:bodyPr>
          <a:lstStyle/>
          <a:p>
            <a:pPr algn="ctr"/>
            <a:r>
              <a:rPr lang="en-US" sz="2000" b="1" dirty="0">
                <a:latin typeface="Arial" panose="020B0604020202020204" pitchFamily="34" charset="0"/>
                <a:cs typeface="Arial" panose="020B0604020202020204" pitchFamily="34" charset="0"/>
              </a:rPr>
              <a:t>Medicaid FY 2021 Error Rate: 21.36%</a:t>
            </a:r>
          </a:p>
        </p:txBody>
      </p:sp>
      <p:sp>
        <p:nvSpPr>
          <p:cNvPr id="13" name="TextBox 12">
            <a:extLst>
              <a:ext uri="{FF2B5EF4-FFF2-40B4-BE49-F238E27FC236}">
                <a16:creationId xmlns:a16="http://schemas.microsoft.com/office/drawing/2014/main" id="{EE9DF8BD-2595-4BCF-A0B6-8F341B8B3085}"/>
              </a:ext>
            </a:extLst>
          </p:cNvPr>
          <p:cNvSpPr txBox="1"/>
          <p:nvPr/>
        </p:nvSpPr>
        <p:spPr>
          <a:xfrm>
            <a:off x="3138541" y="6061845"/>
            <a:ext cx="6097978" cy="261610"/>
          </a:xfrm>
          <a:prstGeom prst="rect">
            <a:avLst/>
          </a:prstGeom>
          <a:noFill/>
        </p:spPr>
        <p:txBody>
          <a:bodyPr wrap="square">
            <a:spAutoFit/>
          </a:bodyPr>
          <a:lstStyle/>
          <a:p>
            <a:pPr algn="ctr"/>
            <a:r>
              <a:rPr lang="en-US" sz="1100" dirty="0">
                <a:effectLst/>
                <a:latin typeface="Arial" panose="020B0604020202020204" pitchFamily="34" charset="0"/>
                <a:cs typeface="Arial" panose="020B0604020202020204" pitchFamily="34" charset="0"/>
              </a:rPr>
              <a:t>NOTE: CMS targets not available for 2019 and 2020.</a:t>
            </a:r>
            <a:endParaRPr lang="en-US" sz="1200" dirty="0">
              <a:effectLst/>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2C8DC260-8FE9-4B04-964C-B16E623B1264}"/>
              </a:ext>
            </a:extLst>
          </p:cNvPr>
          <p:cNvSpPr>
            <a:spLocks noGrp="1"/>
          </p:cNvSpPr>
          <p:nvPr>
            <p:ph type="ftr" sz="quarter" idx="11"/>
          </p:nvPr>
        </p:nvSpPr>
        <p:spPr>
          <a:xfrm>
            <a:off x="3924869" y="6528336"/>
            <a:ext cx="4342262" cy="319633"/>
          </a:xfrm>
        </p:spPr>
        <p:txBody>
          <a:bodyPr/>
          <a:lstStyle/>
          <a:p>
            <a:r>
              <a:rPr lang="en-US" dirty="0">
                <a:latin typeface="Arial"/>
                <a:cs typeface="Arial"/>
              </a:rPr>
              <a:t>Medicare and Medicaid Fraud, Waste, and Abuse Prevention</a:t>
            </a:r>
          </a:p>
        </p:txBody>
      </p:sp>
      <p:sp>
        <p:nvSpPr>
          <p:cNvPr id="3" name="Slide Number Placeholder 2">
            <a:extLst>
              <a:ext uri="{FF2B5EF4-FFF2-40B4-BE49-F238E27FC236}">
                <a16:creationId xmlns:a16="http://schemas.microsoft.com/office/drawing/2014/main" id="{BE651313-B474-4A71-B218-8938A92A0A26}"/>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dirty="0"/>
          </a:p>
        </p:txBody>
      </p:sp>
      <p:sp>
        <p:nvSpPr>
          <p:cNvPr id="10" name="Date Placeholder 3">
            <a:extLst>
              <a:ext uri="{FF2B5EF4-FFF2-40B4-BE49-F238E27FC236}">
                <a16:creationId xmlns:a16="http://schemas.microsoft.com/office/drawing/2014/main" id="{2D89F15F-5F3D-45E4-B367-F94A4D8A35AD}"/>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103688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9079" y="300580"/>
            <a:ext cx="8513841" cy="719643"/>
          </a:xfrm>
        </p:spPr>
        <p:txBody>
          <a:bodyPr>
            <a:normAutofit/>
          </a:bodyPr>
          <a:lstStyle/>
          <a:p>
            <a:pPr algn="ctr"/>
            <a:r>
              <a:rPr lang="en-US" sz="3000" dirty="0"/>
              <a:t>Check Your Knowledge: Question 1</a:t>
            </a:r>
          </a:p>
        </p:txBody>
      </p:sp>
      <p:sp>
        <p:nvSpPr>
          <p:cNvPr id="6" name="Content Placeholder 8"/>
          <p:cNvSpPr>
            <a:spLocks noGrp="1"/>
          </p:cNvSpPr>
          <p:nvPr>
            <p:ph sz="half" idx="4294967295"/>
          </p:nvPr>
        </p:nvSpPr>
        <p:spPr>
          <a:xfrm>
            <a:off x="1839080" y="1494924"/>
            <a:ext cx="8905120" cy="4756150"/>
          </a:xfrm>
        </p:spPr>
        <p:txBody>
          <a:bodyPr/>
          <a:lstStyle/>
          <a:p>
            <a:pPr marL="0" indent="0" defTabSz="685800">
              <a:lnSpc>
                <a:spcPct val="100000"/>
              </a:lnSpc>
              <a:spcBef>
                <a:spcPts val="1200"/>
              </a:spcBef>
              <a:buFont typeface="Wingdings" pitchFamily="2" charset="2"/>
              <a:buNone/>
            </a:pPr>
            <a:r>
              <a:rPr lang="en-US" sz="2400" b="1" dirty="0">
                <a:solidFill>
                  <a:srgbClr val="00529B"/>
                </a:solidFill>
              </a:rPr>
              <a:t>_______ occurs when someone intentionally deceives or makes misrepresentations to get money or property from any health care benefit program.</a:t>
            </a:r>
          </a:p>
          <a:p>
            <a:pPr marL="349250" indent="-349250" defTabSz="685800">
              <a:lnSpc>
                <a:spcPct val="100000"/>
              </a:lnSpc>
              <a:spcBef>
                <a:spcPts val="1200"/>
              </a:spcBef>
              <a:buFont typeface="Wingdings" pitchFamily="2" charset="2"/>
              <a:buAutoNum type="alphaLcPeriod"/>
            </a:pPr>
            <a:r>
              <a:rPr lang="en-US" sz="2400" dirty="0">
                <a:solidFill>
                  <a:srgbClr val="00529B"/>
                </a:solidFill>
              </a:rPr>
              <a:t>Abuse	</a:t>
            </a:r>
          </a:p>
          <a:p>
            <a:pPr marL="349250" indent="-349250" defTabSz="685800">
              <a:lnSpc>
                <a:spcPct val="100000"/>
              </a:lnSpc>
              <a:spcBef>
                <a:spcPts val="1200"/>
              </a:spcBef>
              <a:buFont typeface="Wingdings" pitchFamily="2" charset="2"/>
              <a:buAutoNum type="alphaLcPeriod"/>
            </a:pPr>
            <a:r>
              <a:rPr lang="en-US" sz="2400" dirty="0">
                <a:solidFill>
                  <a:srgbClr val="00529B"/>
                </a:solidFill>
              </a:rPr>
              <a:t>Improper payment</a:t>
            </a:r>
          </a:p>
          <a:p>
            <a:pPr marL="349250" indent="-349250" defTabSz="685800">
              <a:lnSpc>
                <a:spcPct val="100000"/>
              </a:lnSpc>
              <a:spcBef>
                <a:spcPts val="1200"/>
              </a:spcBef>
              <a:buFont typeface="Wingdings" pitchFamily="2" charset="2"/>
              <a:buAutoNum type="alphaLcPeriod"/>
            </a:pPr>
            <a:r>
              <a:rPr lang="en-US" sz="2400" dirty="0">
                <a:solidFill>
                  <a:srgbClr val="00529B"/>
                </a:solidFill>
              </a:rPr>
              <a:t>Fraud</a:t>
            </a:r>
          </a:p>
          <a:p>
            <a:pPr marL="349250" indent="-349250" defTabSz="685800">
              <a:lnSpc>
                <a:spcPct val="100000"/>
              </a:lnSpc>
              <a:spcBef>
                <a:spcPts val="1200"/>
              </a:spcBef>
              <a:buFont typeface="Wingdings" pitchFamily="2" charset="2"/>
              <a:buAutoNum type="alphaLcPeriod"/>
            </a:pPr>
            <a:r>
              <a:rPr lang="en-US" sz="2400" dirty="0">
                <a:solidFill>
                  <a:srgbClr val="00529B"/>
                </a:solidFill>
              </a:rPr>
              <a:t>None of the above</a:t>
            </a:r>
          </a:p>
          <a:p>
            <a:pPr marL="0" indent="0" defTabSz="685800">
              <a:lnSpc>
                <a:spcPct val="100000"/>
              </a:lnSpc>
              <a:spcBef>
                <a:spcPts val="1200"/>
              </a:spcBef>
              <a:buFont typeface="Wingdings" pitchFamily="2" charset="2"/>
              <a:buNone/>
            </a:pPr>
            <a:endParaRPr lang="en-US" sz="2400" dirty="0">
              <a:solidFill>
                <a:srgbClr val="00529B"/>
              </a:solidFill>
            </a:endParaRPr>
          </a:p>
        </p:txBody>
      </p:sp>
      <p:sp>
        <p:nvSpPr>
          <p:cNvPr id="8" name="Rounded Rectangle 7" descr="Green box highlighting C as the correct answer"/>
          <p:cNvSpPr/>
          <p:nvPr/>
        </p:nvSpPr>
        <p:spPr>
          <a:xfrm>
            <a:off x="1839079" y="3779631"/>
            <a:ext cx="1413168" cy="4499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6BA59E8D-35B8-4EDA-A819-9463348823D7}"/>
              </a:ext>
            </a:extLst>
          </p:cNvPr>
          <p:cNvSpPr>
            <a:spLocks noGrp="1"/>
          </p:cNvSpPr>
          <p:nvPr>
            <p:ph type="ftr" sz="quarter" idx="11"/>
          </p:nvPr>
        </p:nvSpPr>
        <p:spPr>
          <a:xfrm>
            <a:off x="3925142" y="6476171"/>
            <a:ext cx="4330889" cy="376498"/>
          </a:xfrm>
        </p:spPr>
        <p:txBody>
          <a:bodyPr/>
          <a:lstStyle/>
          <a:p>
            <a:r>
              <a:rPr lang="en-US" dirty="0">
                <a:latin typeface="Arial"/>
                <a:cs typeface="Arial"/>
              </a:rPr>
              <a:t>Medicare and Medicaid Fraud, Waste, and Abuse Prevention</a:t>
            </a:r>
          </a:p>
        </p:txBody>
      </p:sp>
      <p:sp>
        <p:nvSpPr>
          <p:cNvPr id="3" name="Slide Number Placeholder 2">
            <a:extLst>
              <a:ext uri="{FF2B5EF4-FFF2-40B4-BE49-F238E27FC236}">
                <a16:creationId xmlns:a16="http://schemas.microsoft.com/office/drawing/2014/main" id="{9A5EBE18-2D18-419D-A0CD-74C9CBD9629E}"/>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dirty="0"/>
          </a:p>
        </p:txBody>
      </p:sp>
      <p:sp>
        <p:nvSpPr>
          <p:cNvPr id="11" name="Date Placeholder 3">
            <a:extLst>
              <a:ext uri="{FF2B5EF4-FFF2-40B4-BE49-F238E27FC236}">
                <a16:creationId xmlns:a16="http://schemas.microsoft.com/office/drawing/2014/main" id="{1AD709A9-8977-4B84-8C7B-A151DFE0E488}"/>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12818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839" y="296360"/>
            <a:ext cx="8600321" cy="719643"/>
          </a:xfrm>
        </p:spPr>
        <p:txBody>
          <a:bodyPr>
            <a:noAutofit/>
          </a:bodyPr>
          <a:lstStyle/>
          <a:p>
            <a:pPr algn="ctr"/>
            <a:r>
              <a:rPr lang="en-US" sz="3000" dirty="0"/>
              <a:t>Check Your Knowledge: Question 2</a:t>
            </a:r>
          </a:p>
        </p:txBody>
      </p:sp>
      <p:sp>
        <p:nvSpPr>
          <p:cNvPr id="6" name="Content Placeholder 8"/>
          <p:cNvSpPr>
            <a:spLocks noGrp="1"/>
          </p:cNvSpPr>
          <p:nvPr>
            <p:ph sz="half" idx="4294967295"/>
          </p:nvPr>
        </p:nvSpPr>
        <p:spPr>
          <a:xfrm>
            <a:off x="1795839" y="1725761"/>
            <a:ext cx="9302750" cy="2971800"/>
          </a:xfrm>
        </p:spPr>
        <p:txBody>
          <a:bodyPr>
            <a:normAutofit/>
          </a:bodyPr>
          <a:lstStyle/>
          <a:p>
            <a:pPr marL="0" indent="0" defTabSz="685800">
              <a:lnSpc>
                <a:spcPct val="100000"/>
              </a:lnSpc>
              <a:spcBef>
                <a:spcPts val="1200"/>
              </a:spcBef>
              <a:buFont typeface="Wingdings" pitchFamily="2" charset="2"/>
              <a:buNone/>
            </a:pPr>
            <a:r>
              <a:rPr lang="en-US" sz="2400" b="1" dirty="0">
                <a:solidFill>
                  <a:srgbClr val="00529B"/>
                </a:solidFill>
              </a:rPr>
              <a:t>Billing errors always show a health care provider’s or supplier’s intent to commit fraud.</a:t>
            </a:r>
          </a:p>
          <a:p>
            <a:pPr marL="349250" indent="-349250" defTabSz="685800">
              <a:lnSpc>
                <a:spcPct val="100000"/>
              </a:lnSpc>
              <a:spcBef>
                <a:spcPts val="1200"/>
              </a:spcBef>
              <a:buFont typeface="Wingdings" pitchFamily="2" charset="2"/>
              <a:buAutoNum type="alphaLcPeriod"/>
            </a:pPr>
            <a:r>
              <a:rPr lang="en-US" sz="2400" dirty="0">
                <a:solidFill>
                  <a:srgbClr val="00529B"/>
                </a:solidFill>
              </a:rPr>
              <a:t>True	</a:t>
            </a:r>
          </a:p>
          <a:p>
            <a:pPr marL="349250" indent="-349250" defTabSz="685800">
              <a:lnSpc>
                <a:spcPct val="100000"/>
              </a:lnSpc>
              <a:spcBef>
                <a:spcPts val="1200"/>
              </a:spcBef>
              <a:buFont typeface="Wingdings" pitchFamily="2" charset="2"/>
              <a:buAutoNum type="alphaLcPeriod"/>
            </a:pPr>
            <a:r>
              <a:rPr lang="en-US" sz="2400" dirty="0">
                <a:solidFill>
                  <a:srgbClr val="00529B"/>
                </a:solidFill>
              </a:rPr>
              <a:t>False</a:t>
            </a:r>
          </a:p>
          <a:p>
            <a:pPr marL="0" indent="0" defTabSz="685800">
              <a:lnSpc>
                <a:spcPct val="100000"/>
              </a:lnSpc>
              <a:spcBef>
                <a:spcPts val="1200"/>
              </a:spcBef>
              <a:buFont typeface="Wingdings" pitchFamily="2" charset="2"/>
              <a:buNone/>
            </a:pPr>
            <a:endParaRPr lang="en-US" sz="2000" dirty="0">
              <a:solidFill>
                <a:srgbClr val="00529B"/>
              </a:solidFill>
            </a:endParaRPr>
          </a:p>
        </p:txBody>
      </p:sp>
      <p:sp>
        <p:nvSpPr>
          <p:cNvPr id="8" name="Rounded Rectangle 7" descr="Green box highlighting B as the correct answer"/>
          <p:cNvSpPr/>
          <p:nvPr/>
        </p:nvSpPr>
        <p:spPr>
          <a:xfrm>
            <a:off x="1776344" y="3126431"/>
            <a:ext cx="1403417" cy="44994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id="{6CC1D134-C5BC-467E-A17C-FE2A81BDF62A}"/>
              </a:ext>
            </a:extLst>
          </p:cNvPr>
          <p:cNvSpPr>
            <a:spLocks noGrp="1"/>
          </p:cNvSpPr>
          <p:nvPr>
            <p:ph type="ftr" sz="quarter" idx="11"/>
          </p:nvPr>
        </p:nvSpPr>
        <p:spPr>
          <a:xfrm>
            <a:off x="3913495" y="6476830"/>
            <a:ext cx="4365008" cy="376498"/>
          </a:xfrm>
        </p:spPr>
        <p:txBody>
          <a:bodyPr/>
          <a:lstStyle/>
          <a:p>
            <a:r>
              <a:rPr lang="en-US" dirty="0">
                <a:latin typeface="Arial"/>
                <a:cs typeface="Arial"/>
              </a:rPr>
              <a:t>Medicare and Medicaid Fraud, Waste, and Abuse Prevention</a:t>
            </a:r>
          </a:p>
        </p:txBody>
      </p:sp>
      <p:sp>
        <p:nvSpPr>
          <p:cNvPr id="3" name="Slide Number Placeholder 2">
            <a:extLst>
              <a:ext uri="{FF2B5EF4-FFF2-40B4-BE49-F238E27FC236}">
                <a16:creationId xmlns:a16="http://schemas.microsoft.com/office/drawing/2014/main" id="{541F77CE-660F-4844-8042-1EB707E74778}"/>
              </a:ext>
            </a:extLst>
          </p:cNvPr>
          <p:cNvSpPr>
            <a:spLocks noGrp="1"/>
          </p:cNvSpPr>
          <p:nvPr>
            <p:ph type="sldNum" sz="quarter" idx="12"/>
          </p:nvPr>
        </p:nvSpPr>
        <p:spPr/>
        <p:txBody>
          <a:bodyPr/>
          <a:lstStyle/>
          <a:p>
            <a:pPr>
              <a:defRPr/>
            </a:pPr>
            <a:fld id="{11E79EF6-0C0E-43E6-8FB3-918BC522CC5A}" type="slidenum">
              <a:rPr lang="en-US" smtClean="0"/>
              <a:pPr>
                <a:defRPr/>
              </a:pPr>
              <a:t>16</a:t>
            </a:fld>
            <a:endParaRPr lang="en-US" dirty="0"/>
          </a:p>
        </p:txBody>
      </p:sp>
      <p:sp>
        <p:nvSpPr>
          <p:cNvPr id="10" name="Date Placeholder 3">
            <a:extLst>
              <a:ext uri="{FF2B5EF4-FFF2-40B4-BE49-F238E27FC236}">
                <a16:creationId xmlns:a16="http://schemas.microsoft.com/office/drawing/2014/main" id="{D50FB678-678A-4964-AE6F-99586B9424F9}"/>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40285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Autofit/>
          </a:bodyPr>
          <a:lstStyle/>
          <a:p>
            <a:r>
              <a:rPr lang="en-US" sz="3600" dirty="0">
                <a:latin typeface="Arial Black" panose="020B0A04020102020204" pitchFamily="34" charset="0"/>
                <a:cs typeface="Arial" panose="020B0604020202020204" pitchFamily="34" charset="0"/>
              </a:rPr>
              <a:t>Organizations &amp; Strategies to Detect &amp; Prevent Fraud &amp; Abuse</a:t>
            </a:r>
          </a:p>
        </p:txBody>
      </p:sp>
    </p:spTree>
    <p:custDataLst>
      <p:tags r:id="rId1"/>
    </p:custDataLst>
    <p:extLst>
      <p:ext uri="{BB962C8B-B14F-4D97-AF65-F5344CB8AC3E}">
        <p14:creationId xmlns:p14="http://schemas.microsoft.com/office/powerpoint/2010/main" val="3620449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0"/>
            <a:ext cx="12192000" cy="996400"/>
          </a:xfrm>
        </p:spPr>
        <p:txBody>
          <a:bodyPr anchor="ctr">
            <a:normAutofit/>
          </a:bodyPr>
          <a:lstStyle/>
          <a:p>
            <a:r>
              <a:rPr lang="en-US" sz="3000" dirty="0"/>
              <a:t>Lesson 2 Objectives </a:t>
            </a:r>
          </a:p>
        </p:txBody>
      </p:sp>
      <p:sp>
        <p:nvSpPr>
          <p:cNvPr id="5" name="Text Placeholder 4">
            <a:extLst>
              <a:ext uri="{FF2B5EF4-FFF2-40B4-BE49-F238E27FC236}">
                <a16:creationId xmlns:a16="http://schemas.microsoft.com/office/drawing/2014/main" id="{DEB77A86-D0DE-4827-85B7-EB701B1D34FC}"/>
              </a:ext>
            </a:extLst>
          </p:cNvPr>
          <p:cNvSpPr>
            <a:spLocks noGrp="1"/>
          </p:cNvSpPr>
          <p:nvPr>
            <p:ph type="body" sz="quarter" idx="13"/>
          </p:nvPr>
        </p:nvSpPr>
        <p:spPr>
          <a:xfrm>
            <a:off x="914400" y="1463040"/>
            <a:ext cx="9546956" cy="4167187"/>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indent="-274320">
              <a:lnSpc>
                <a:spcPct val="100000"/>
              </a:lnSpc>
              <a:spcBef>
                <a:spcPts val="0"/>
              </a:spcBef>
              <a:spcAft>
                <a:spcPts val="1200"/>
              </a:spcAft>
              <a:buFont typeface="Wingdings"/>
              <a:buChar char="§"/>
            </a:pPr>
            <a:r>
              <a:rPr lang="en-US" dirty="0">
                <a:solidFill>
                  <a:srgbClr val="00529B"/>
                </a:solidFill>
                <a:latin typeface="Arial"/>
                <a:cs typeface="Arial"/>
              </a:rPr>
              <a:t>Recognize fraud schemes </a:t>
            </a:r>
            <a:endParaRPr lang="en-US" dirty="0">
              <a:latin typeface="Arial"/>
              <a:cs typeface="Arial"/>
            </a:endParaRPr>
          </a:p>
          <a:p>
            <a:pPr marL="548640" indent="-274320">
              <a:lnSpc>
                <a:spcPct val="100000"/>
              </a:lnSpc>
              <a:spcBef>
                <a:spcPts val="0"/>
              </a:spcBef>
              <a:spcAft>
                <a:spcPts val="1200"/>
              </a:spcAft>
              <a:buFont typeface="Wingdings"/>
              <a:buChar char="§"/>
            </a:pPr>
            <a:r>
              <a:rPr lang="en-US" dirty="0">
                <a:solidFill>
                  <a:srgbClr val="00529B"/>
                </a:solidFill>
                <a:latin typeface="Arial"/>
                <a:cs typeface="Arial"/>
              </a:rPr>
              <a:t>Explain how to protect yourself from fraud</a:t>
            </a:r>
            <a:endParaRPr lang="en-US" dirty="0">
              <a:solidFill>
                <a:srgbClr val="000000"/>
              </a:solidFill>
              <a:latin typeface="Arial"/>
              <a:cs typeface="Arial"/>
            </a:endParaRPr>
          </a:p>
          <a:p>
            <a:pPr marL="548640" indent="-274320">
              <a:lnSpc>
                <a:spcPct val="100000"/>
              </a:lnSpc>
              <a:spcBef>
                <a:spcPts val="0"/>
              </a:spcBef>
              <a:spcAft>
                <a:spcPts val="1200"/>
              </a:spcAft>
              <a:buFont typeface="Wingdings"/>
              <a:buChar char="§"/>
            </a:pPr>
            <a:r>
              <a:rPr lang="en-US" dirty="0">
                <a:solidFill>
                  <a:srgbClr val="00529B"/>
                </a:solidFill>
                <a:latin typeface="Arial"/>
                <a:cs typeface="Arial"/>
              </a:rPr>
              <a:t>Describe what to do if you have quality of care concerns</a:t>
            </a:r>
            <a:endParaRPr lang="en-US" dirty="0">
              <a:solidFill>
                <a:srgbClr val="000000"/>
              </a:solidFill>
              <a:latin typeface="Arial"/>
              <a:cs typeface="Arial"/>
            </a:endParaRPr>
          </a:p>
          <a:p>
            <a:pPr marL="548640" indent="-274320">
              <a:lnSpc>
                <a:spcPct val="100000"/>
              </a:lnSpc>
              <a:spcBef>
                <a:spcPts val="0"/>
              </a:spcBef>
              <a:spcAft>
                <a:spcPts val="1200"/>
              </a:spcAft>
              <a:buFont typeface="Wingdings"/>
              <a:buChar char="§"/>
            </a:pPr>
            <a:r>
              <a:rPr lang="en-US" dirty="0">
                <a:solidFill>
                  <a:srgbClr val="00529B"/>
                </a:solidFill>
                <a:latin typeface="Arial"/>
                <a:cs typeface="Arial"/>
              </a:rPr>
              <a:t>Describe organizations and strategies to detect and prevent fraud</a:t>
            </a:r>
            <a:endParaRPr lang="en-US" dirty="0">
              <a:solidFill>
                <a:srgbClr val="000000"/>
              </a:solidFill>
              <a:latin typeface="Arial"/>
              <a:cs typeface="Arial"/>
            </a:endParaRPr>
          </a:p>
        </p:txBody>
      </p:sp>
      <p:sp>
        <p:nvSpPr>
          <p:cNvPr id="3" name="Footer Placeholder 4">
            <a:extLst>
              <a:ext uri="{FF2B5EF4-FFF2-40B4-BE49-F238E27FC236}">
                <a16:creationId xmlns:a16="http://schemas.microsoft.com/office/drawing/2014/main" id="{3EC9904B-A76A-465F-8664-08B723AFD9D7}"/>
              </a:ext>
            </a:extLst>
          </p:cNvPr>
          <p:cNvSpPr>
            <a:spLocks noGrp="1"/>
          </p:cNvSpPr>
          <p:nvPr>
            <p:ph type="ftr" sz="quarter" idx="11"/>
          </p:nvPr>
        </p:nvSpPr>
        <p:spPr>
          <a:xfrm>
            <a:off x="3921991" y="6488663"/>
            <a:ext cx="4348018" cy="365125"/>
          </a:xfrm>
        </p:spPr>
        <p:txBody>
          <a:bodyPr/>
          <a:lstStyle/>
          <a:p>
            <a:r>
              <a:rPr lang="en-US" dirty="0"/>
              <a:t>Medicare and Medicaid Fraud, Waste, and Abuse Prevention</a:t>
            </a:r>
          </a:p>
        </p:txBody>
      </p:sp>
      <p:sp>
        <p:nvSpPr>
          <p:cNvPr id="8" name="Slide Number Placeholder 7">
            <a:extLst>
              <a:ext uri="{FF2B5EF4-FFF2-40B4-BE49-F238E27FC236}">
                <a16:creationId xmlns:a16="http://schemas.microsoft.com/office/drawing/2014/main" id="{1A8414EC-EC2D-4CB9-8322-AC824E02B4C1}"/>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dirty="0"/>
          </a:p>
        </p:txBody>
      </p:sp>
      <p:sp>
        <p:nvSpPr>
          <p:cNvPr id="6" name="Date Placeholder 3">
            <a:extLst>
              <a:ext uri="{FF2B5EF4-FFF2-40B4-BE49-F238E27FC236}">
                <a16:creationId xmlns:a16="http://schemas.microsoft.com/office/drawing/2014/main" id="{AAC57178-DB2B-46CE-926A-9103D423DFE7}"/>
              </a:ext>
            </a:extLst>
          </p:cNvPr>
          <p:cNvSpPr>
            <a:spLocks noGrp="1"/>
          </p:cNvSpPr>
          <p:nvPr>
            <p:ph type="dt" sz="half" idx="10"/>
          </p:nvPr>
        </p:nvSpPr>
        <p:spPr>
          <a:xfrm>
            <a:off x="838200" y="6476171"/>
            <a:ext cx="2743200" cy="365125"/>
          </a:xfrm>
        </p:spPr>
        <p:txBody>
          <a:bodyPr/>
          <a:lstStyle/>
          <a:p>
            <a:r>
              <a:rPr lang="en-US"/>
              <a:t>May 2022</a:t>
            </a:r>
          </a:p>
        </p:txBody>
      </p:sp>
    </p:spTree>
    <p:custDataLst>
      <p:tags r:id="rId1"/>
    </p:custDataLst>
    <p:extLst>
      <p:ext uri="{BB962C8B-B14F-4D97-AF65-F5344CB8AC3E}">
        <p14:creationId xmlns:p14="http://schemas.microsoft.com/office/powerpoint/2010/main" val="2652671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1999" cy="929286"/>
          </a:xfrm>
        </p:spPr>
        <p:txBody>
          <a:bodyPr anchor="ctr">
            <a:normAutofit/>
          </a:bodyPr>
          <a:lstStyle/>
          <a:p>
            <a:r>
              <a:rPr lang="en-US" sz="3000" dirty="0">
                <a:latin typeface="Arial Black" panose="020B0A04020102020204" pitchFamily="34" charset="0"/>
              </a:rPr>
              <a:t>COVID-19 Fraud Schemes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838200" y="1476823"/>
            <a:ext cx="5823111" cy="4310449"/>
          </a:xfrm>
        </p:spPr>
        <p:txBody>
          <a:bodyPr>
            <a:noAutofit/>
          </a:bodyPr>
          <a:lstStyle/>
          <a:p>
            <a:pPr marL="0" indent="0" defTabSz="685800">
              <a:lnSpc>
                <a:spcPct val="100000"/>
              </a:lnSpc>
              <a:spcBef>
                <a:spcPts val="600"/>
              </a:spcBef>
              <a:spcAft>
                <a:spcPts val="1200"/>
              </a:spcAft>
              <a:buNone/>
            </a:pPr>
            <a:r>
              <a:rPr lang="en-US" sz="2400" b="1" dirty="0">
                <a:solidFill>
                  <a:srgbClr val="00529B"/>
                </a:solidFill>
              </a:rPr>
              <a:t>Be suspicious if you’re asked:</a:t>
            </a:r>
          </a:p>
          <a:p>
            <a:pPr marL="548640" indent="-274320" defTabSz="685800">
              <a:lnSpc>
                <a:spcPct val="100000"/>
              </a:lnSpc>
              <a:spcBef>
                <a:spcPts val="0"/>
              </a:spcBef>
              <a:spcAft>
                <a:spcPts val="1200"/>
              </a:spcAft>
            </a:pPr>
            <a:r>
              <a:rPr lang="en-US" sz="2000" dirty="0">
                <a:solidFill>
                  <a:srgbClr val="00529B"/>
                </a:solidFill>
              </a:rPr>
              <a:t>To pay out-of-pocket to get a vaccine</a:t>
            </a:r>
          </a:p>
          <a:p>
            <a:pPr marL="548640" indent="-274320" defTabSz="685800">
              <a:lnSpc>
                <a:spcPct val="100000"/>
              </a:lnSpc>
              <a:spcBef>
                <a:spcPts val="0"/>
              </a:spcBef>
              <a:spcAft>
                <a:spcPts val="1200"/>
              </a:spcAft>
            </a:pPr>
            <a:r>
              <a:rPr lang="en-US" sz="2000" dirty="0">
                <a:solidFill>
                  <a:srgbClr val="00529B"/>
                </a:solidFill>
              </a:rPr>
              <a:t>For your Medicare Number to get the vaccine, booster, or a free COVID-19 test</a:t>
            </a:r>
          </a:p>
          <a:p>
            <a:pPr marL="0" indent="0" defTabSz="685800">
              <a:lnSpc>
                <a:spcPct val="100000"/>
              </a:lnSpc>
              <a:spcBef>
                <a:spcPts val="600"/>
              </a:spcBef>
              <a:spcAft>
                <a:spcPts val="1200"/>
              </a:spcAft>
              <a:buNone/>
            </a:pPr>
            <a:r>
              <a:rPr lang="en-US" sz="2400" b="1" dirty="0">
                <a:solidFill>
                  <a:srgbClr val="00529B"/>
                </a:solidFill>
              </a:rPr>
              <a:t>Always:</a:t>
            </a:r>
          </a:p>
          <a:p>
            <a:pPr marL="548640" indent="-274320" defTabSz="685800">
              <a:lnSpc>
                <a:spcPct val="100000"/>
              </a:lnSpc>
              <a:spcBef>
                <a:spcPts val="0"/>
              </a:spcBef>
              <a:spcAft>
                <a:spcPts val="1200"/>
              </a:spcAft>
            </a:pPr>
            <a:r>
              <a:rPr lang="en-US" sz="2000" dirty="0">
                <a:solidFill>
                  <a:srgbClr val="00529B"/>
                </a:solidFill>
              </a:rPr>
              <a:t>Guard your Medicare card like a credit card</a:t>
            </a:r>
          </a:p>
          <a:p>
            <a:pPr marL="548640" indent="-274320" defTabSz="685800">
              <a:lnSpc>
                <a:spcPct val="100000"/>
              </a:lnSpc>
              <a:spcBef>
                <a:spcPts val="0"/>
              </a:spcBef>
              <a:spcAft>
                <a:spcPts val="1200"/>
              </a:spcAft>
            </a:pPr>
            <a:r>
              <a:rPr lang="en-US" sz="2000" dirty="0">
                <a:solidFill>
                  <a:srgbClr val="00529B"/>
                </a:solidFill>
              </a:rPr>
              <a:t>Check Medicare claims summary forms for errors</a:t>
            </a:r>
          </a:p>
          <a:p>
            <a:pPr marL="548640" indent="-274320" defTabSz="685800">
              <a:lnSpc>
                <a:spcPct val="100000"/>
              </a:lnSpc>
              <a:spcBef>
                <a:spcPts val="0"/>
              </a:spcBef>
              <a:spcAft>
                <a:spcPts val="1200"/>
              </a:spcAft>
            </a:pPr>
            <a:r>
              <a:rPr lang="en-US" sz="2000" dirty="0">
                <a:solidFill>
                  <a:srgbClr val="00529B"/>
                </a:solidFill>
              </a:rPr>
              <a:t>Hang up if someone calls asking for your Medicare Number </a:t>
            </a:r>
          </a:p>
        </p:txBody>
      </p:sp>
      <p:pic>
        <p:nvPicPr>
          <p:cNvPr id="8" name="Picture 7">
            <a:extLst>
              <a:ext uri="{FF2B5EF4-FFF2-40B4-BE49-F238E27FC236}">
                <a16:creationId xmlns:a16="http://schemas.microsoft.com/office/drawing/2014/main" id="{E352AF76-0FEC-4724-87EE-28187E8ED47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23046" y="1388946"/>
            <a:ext cx="4753658" cy="1953982"/>
          </a:xfrm>
          <a:prstGeom prst="rect">
            <a:avLst/>
          </a:prstGeom>
          <a:ln>
            <a:noFill/>
          </a:ln>
          <a:effectLst>
            <a:softEdge rad="112500"/>
          </a:effectLst>
        </p:spPr>
      </p:pic>
      <p:pic>
        <p:nvPicPr>
          <p:cNvPr id="6" name="Picture 5">
            <a:extLst>
              <a:ext uri="{FF2B5EF4-FFF2-40B4-BE49-F238E27FC236}">
                <a16:creationId xmlns:a16="http://schemas.microsoft.com/office/drawing/2014/main" id="{387E07CF-C43E-42EF-B210-C139FED425B3}"/>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723046" y="3802589"/>
            <a:ext cx="4767108" cy="1953982"/>
          </a:xfrm>
          <a:prstGeom prst="rect">
            <a:avLst/>
          </a:prstGeom>
          <a:ln>
            <a:noFill/>
          </a:ln>
          <a:effectLst>
            <a:softEdge rad="112500"/>
          </a:effectLst>
        </p:spPr>
      </p:pic>
      <p:sp>
        <p:nvSpPr>
          <p:cNvPr id="12" name="Footer Placeholder 4">
            <a:extLst>
              <a:ext uri="{FF2B5EF4-FFF2-40B4-BE49-F238E27FC236}">
                <a16:creationId xmlns:a16="http://schemas.microsoft.com/office/drawing/2014/main" id="{0F74AE06-4E55-4E9D-AEDD-89EBA958590A}"/>
              </a:ext>
            </a:extLst>
          </p:cNvPr>
          <p:cNvSpPr>
            <a:spLocks noGrp="1"/>
          </p:cNvSpPr>
          <p:nvPr>
            <p:ph type="ftr" sz="quarter" idx="11"/>
          </p:nvPr>
        </p:nvSpPr>
        <p:spPr>
          <a:xfrm>
            <a:off x="3907809" y="6488203"/>
            <a:ext cx="4376382" cy="376498"/>
          </a:xfrm>
        </p:spPr>
        <p:txBody>
          <a:bodyPr/>
          <a:lstStyle/>
          <a:p>
            <a:r>
              <a:rPr lang="en-US" dirty="0">
                <a:latin typeface="Arial"/>
                <a:cs typeface="Arial"/>
              </a:rPr>
              <a:t>Medicare and Medicaid Fraud, Waste, and Abuse Prevention</a:t>
            </a:r>
          </a:p>
        </p:txBody>
      </p:sp>
      <p:sp>
        <p:nvSpPr>
          <p:cNvPr id="3" name="Slide Number Placeholder 2">
            <a:extLst>
              <a:ext uri="{FF2B5EF4-FFF2-40B4-BE49-F238E27FC236}">
                <a16:creationId xmlns:a16="http://schemas.microsoft.com/office/drawing/2014/main" id="{D62C7D91-283D-486A-BEC8-AD135D543F83}"/>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dirty="0"/>
          </a:p>
        </p:txBody>
      </p:sp>
      <p:sp>
        <p:nvSpPr>
          <p:cNvPr id="11" name="Date Placeholder 3">
            <a:extLst>
              <a:ext uri="{FF2B5EF4-FFF2-40B4-BE49-F238E27FC236}">
                <a16:creationId xmlns:a16="http://schemas.microsoft.com/office/drawing/2014/main" id="{D6370914-8BC6-4683-BB2E-BBB1D9DA4B6C}"/>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169309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8" name="Content Placeholder 7"/>
          <p:cNvSpPr>
            <a:spLocks noGrp="1"/>
          </p:cNvSpPr>
          <p:nvPr>
            <p:ph type="body" sz="quarter" idx="13"/>
          </p:nvPr>
        </p:nvSpPr>
        <p:spPr>
          <a:xfrm>
            <a:off x="1255521" y="1948783"/>
            <a:ext cx="9873469" cy="3810569"/>
          </a:xfrm>
          <a:ln>
            <a:noFill/>
          </a:ln>
        </p:spPr>
        <p:txBody>
          <a:bodyPr>
            <a:noAutofit/>
          </a:bodyPr>
          <a:lstStyle/>
          <a:p>
            <a:pPr lvl="0">
              <a:spcBef>
                <a:spcPts val="0"/>
              </a:spcBef>
              <a:spcAft>
                <a:spcPts val="600"/>
              </a:spcAft>
            </a:pPr>
            <a:r>
              <a:rPr lang="en-US" sz="2400" b="1" dirty="0">
                <a:solidFill>
                  <a:srgbClr val="00529B"/>
                </a:solidFill>
              </a:rPr>
              <a:t>Lesson 1: </a:t>
            </a:r>
            <a:r>
              <a:rPr lang="en-US" sz="2400" dirty="0">
                <a:solidFill>
                  <a:srgbClr val="00529B"/>
                </a:solidFill>
              </a:rPr>
              <a:t>Fraud, Waste, &amp; Abuse Overview..............................4–16</a:t>
            </a:r>
          </a:p>
          <a:p>
            <a:pPr lvl="0">
              <a:spcBef>
                <a:spcPts val="0"/>
              </a:spcBef>
              <a:spcAft>
                <a:spcPts val="600"/>
              </a:spcAft>
              <a:tabLst>
                <a:tab pos="1600200" algn="l"/>
              </a:tabLst>
            </a:pPr>
            <a:r>
              <a:rPr lang="en-US" sz="2400" b="1" dirty="0">
                <a:solidFill>
                  <a:srgbClr val="00529B"/>
                </a:solidFill>
              </a:rPr>
              <a:t>Lesson 2: </a:t>
            </a:r>
            <a:r>
              <a:rPr lang="en-US" sz="2400" dirty="0">
                <a:solidFill>
                  <a:srgbClr val="00529B"/>
                </a:solidFill>
              </a:rPr>
              <a:t>Organizations &amp; Strategies to Detect &amp; </a:t>
            </a:r>
          </a:p>
          <a:p>
            <a:pPr marL="457200" lvl="0">
              <a:spcBef>
                <a:spcPts val="0"/>
              </a:spcBef>
              <a:spcAft>
                <a:spcPts val="600"/>
              </a:spcAft>
              <a:tabLst>
                <a:tab pos="1600200" algn="l"/>
              </a:tabLst>
            </a:pPr>
            <a:r>
              <a:rPr lang="en-US" sz="2400" dirty="0">
                <a:solidFill>
                  <a:srgbClr val="00529B"/>
                </a:solidFill>
              </a:rPr>
              <a:t>Prevent Fraud &amp; Abuse…………………………………………17–42</a:t>
            </a:r>
          </a:p>
          <a:p>
            <a:pPr lvl="0">
              <a:spcBef>
                <a:spcPts val="0"/>
              </a:spcBef>
              <a:spcAft>
                <a:spcPts val="600"/>
              </a:spcAft>
            </a:pPr>
            <a:r>
              <a:rPr lang="en-US" sz="2400" b="1" dirty="0">
                <a:solidFill>
                  <a:srgbClr val="00529B"/>
                </a:solidFill>
              </a:rPr>
              <a:t>Lesson 3: </a:t>
            </a:r>
            <a:r>
              <a:rPr lang="en-US" sz="2400" dirty="0">
                <a:solidFill>
                  <a:srgbClr val="00529B"/>
                </a:solidFill>
              </a:rPr>
              <a:t>How You Can Fight Fraud..........................................43–59</a:t>
            </a:r>
          </a:p>
          <a:p>
            <a:pPr lvl="0">
              <a:spcBef>
                <a:spcPts val="0"/>
              </a:spcBef>
              <a:spcAft>
                <a:spcPts val="600"/>
              </a:spcAft>
            </a:pPr>
            <a:r>
              <a:rPr lang="en-US" sz="2400" b="1" dirty="0">
                <a:solidFill>
                  <a:srgbClr val="00529B"/>
                </a:solidFill>
              </a:rPr>
              <a:t>Key Points to Remember</a:t>
            </a:r>
            <a:r>
              <a:rPr lang="en-US" sz="2400" dirty="0">
                <a:solidFill>
                  <a:srgbClr val="00529B"/>
                </a:solidFill>
              </a:rPr>
              <a:t>..........................................................60</a:t>
            </a:r>
          </a:p>
          <a:p>
            <a:pPr>
              <a:spcBef>
                <a:spcPts val="0"/>
              </a:spcBef>
              <a:spcAft>
                <a:spcPts val="600"/>
              </a:spcAft>
            </a:pPr>
            <a:r>
              <a:rPr lang="en-US" sz="2400" b="1" dirty="0">
                <a:solidFill>
                  <a:srgbClr val="00529B"/>
                </a:solidFill>
              </a:rPr>
              <a:t>Appendices:</a:t>
            </a:r>
          </a:p>
          <a:p>
            <a:pPr marL="457200" lvl="1" indent="0">
              <a:lnSpc>
                <a:spcPct val="100000"/>
              </a:lnSpc>
              <a:spcBef>
                <a:spcPts val="0"/>
              </a:spcBef>
              <a:spcAft>
                <a:spcPts val="600"/>
              </a:spcAft>
              <a:buNone/>
            </a:pPr>
            <a:r>
              <a:rPr lang="en-US" sz="2400" dirty="0">
                <a:solidFill>
                  <a:srgbClr val="00529B"/>
                </a:solidFill>
              </a:rPr>
              <a:t>Examples of Successful Fraud Takedowns………..………....61</a:t>
            </a:r>
          </a:p>
          <a:p>
            <a:pPr marL="457200" lvl="1" indent="0">
              <a:lnSpc>
                <a:spcPct val="100000"/>
              </a:lnSpc>
              <a:spcBef>
                <a:spcPts val="0"/>
              </a:spcBef>
              <a:spcAft>
                <a:spcPts val="600"/>
              </a:spcAft>
              <a:buNone/>
            </a:pPr>
            <a:r>
              <a:rPr lang="en-US" sz="2400" dirty="0">
                <a:solidFill>
                  <a:srgbClr val="00529B"/>
                </a:solidFill>
              </a:rPr>
              <a:t>Medicare Fraud &amp; Abuse Resource Guide…….…...…………62–64</a:t>
            </a:r>
          </a:p>
          <a:p>
            <a:pPr marL="457200" lvl="1" indent="0">
              <a:lnSpc>
                <a:spcPct val="100000"/>
              </a:lnSpc>
              <a:spcBef>
                <a:spcPts val="0"/>
              </a:spcBef>
              <a:spcAft>
                <a:spcPts val="600"/>
              </a:spcAft>
              <a:buNone/>
            </a:pPr>
            <a:r>
              <a:rPr lang="en-US" sz="2400" dirty="0">
                <a:solidFill>
                  <a:srgbClr val="00529B"/>
                </a:solidFill>
              </a:rPr>
              <a:t>Acronyms................................................................................65</a:t>
            </a:r>
          </a:p>
        </p:txBody>
      </p:sp>
      <p:sp>
        <p:nvSpPr>
          <p:cNvPr id="10" name="Footer Placeholder 4">
            <a:extLst>
              <a:ext uri="{FF2B5EF4-FFF2-40B4-BE49-F238E27FC236}">
                <a16:creationId xmlns:a16="http://schemas.microsoft.com/office/drawing/2014/main" id="{FC9587F2-252B-4F34-8C06-69A6BDD81B10}"/>
              </a:ext>
            </a:extLst>
          </p:cNvPr>
          <p:cNvSpPr>
            <a:spLocks noGrp="1"/>
          </p:cNvSpPr>
          <p:nvPr>
            <p:ph type="ftr" sz="quarter" idx="11"/>
          </p:nvPr>
        </p:nvSpPr>
        <p:spPr>
          <a:xfrm>
            <a:off x="3361267" y="6492240"/>
            <a:ext cx="5469466" cy="365125"/>
          </a:xfrm>
        </p:spPr>
        <p:txBody>
          <a:bodyPr/>
          <a:lstStyle/>
          <a:p>
            <a:r>
              <a:rPr lang="en-US" dirty="0">
                <a:latin typeface="Arial"/>
                <a:cs typeface="Arial"/>
              </a:rPr>
              <a:t>Medicare and Medicaid Fraud, Waste, and Abuse Prevention</a:t>
            </a:r>
          </a:p>
        </p:txBody>
      </p:sp>
      <p:sp>
        <p:nvSpPr>
          <p:cNvPr id="3" name="Slide Number Placeholder 2">
            <a:extLst>
              <a:ext uri="{FF2B5EF4-FFF2-40B4-BE49-F238E27FC236}">
                <a16:creationId xmlns:a16="http://schemas.microsoft.com/office/drawing/2014/main" id="{18C10F44-558F-4BBA-A2A1-CE32014EC7D5}"/>
              </a:ext>
            </a:extLst>
          </p:cNvPr>
          <p:cNvSpPr>
            <a:spLocks noGrp="1"/>
          </p:cNvSpPr>
          <p:nvPr>
            <p:ph type="sldNum" sz="quarter" idx="12"/>
          </p:nvPr>
        </p:nvSpPr>
        <p:spPr/>
        <p:txBody>
          <a:bodyPr/>
          <a:lstStyle/>
          <a:p>
            <a:pPr>
              <a:defRPr/>
            </a:pPr>
            <a:fld id="{11E79EF6-0C0E-43E6-8FB3-918BC522CC5A}" type="slidenum">
              <a:rPr lang="en-US" smtClean="0"/>
              <a:pPr>
                <a:defRPr/>
              </a:pPr>
              <a:t>2</a:t>
            </a:fld>
            <a:endParaRPr lang="en-US" dirty="0"/>
          </a:p>
        </p:txBody>
      </p:sp>
      <p:sp>
        <p:nvSpPr>
          <p:cNvPr id="9" name="Date Placeholder 3">
            <a:extLst>
              <a:ext uri="{FF2B5EF4-FFF2-40B4-BE49-F238E27FC236}">
                <a16:creationId xmlns:a16="http://schemas.microsoft.com/office/drawing/2014/main" id="{49A137F1-F4C4-4770-8560-5946995B33BD}"/>
              </a:ext>
            </a:extLst>
          </p:cNvPr>
          <p:cNvSpPr>
            <a:spLocks noGrp="1"/>
          </p:cNvSpPr>
          <p:nvPr>
            <p:ph type="dt" sz="half" idx="10"/>
          </p:nvPr>
        </p:nvSpPr>
        <p:spPr>
          <a:xfrm>
            <a:off x="838200" y="6492240"/>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8F7AF-1EAE-4F9A-A8B3-5FBE5AE829A6}"/>
              </a:ext>
            </a:extLst>
          </p:cNvPr>
          <p:cNvSpPr>
            <a:spLocks noGrp="1"/>
          </p:cNvSpPr>
          <p:nvPr>
            <p:ph type="title"/>
          </p:nvPr>
        </p:nvSpPr>
        <p:spPr>
          <a:xfrm>
            <a:off x="0" y="30760"/>
            <a:ext cx="12191999" cy="929286"/>
          </a:xfrm>
        </p:spPr>
        <p:txBody>
          <a:bodyPr anchor="ctr">
            <a:normAutofit/>
          </a:bodyPr>
          <a:lstStyle/>
          <a:p>
            <a:r>
              <a:rPr lang="en-US" sz="2800" dirty="0">
                <a:latin typeface="Arial Black" panose="020B0A04020102020204" pitchFamily="34" charset="0"/>
              </a:rPr>
              <a:t>Consequences of Sharing Your </a:t>
            </a:r>
            <a:br>
              <a:rPr lang="en-US" sz="2800" dirty="0">
                <a:latin typeface="Arial Black" panose="020B0A04020102020204" pitchFamily="34" charset="0"/>
              </a:rPr>
            </a:br>
            <a:r>
              <a:rPr lang="en-US" sz="2800" dirty="0">
                <a:latin typeface="Arial Black" panose="020B0A04020102020204" pitchFamily="34" charset="0"/>
              </a:rPr>
              <a:t>Health Care Card or Number</a:t>
            </a:r>
            <a:endParaRPr lang="en-US" sz="2800" dirty="0"/>
          </a:p>
        </p:txBody>
      </p:sp>
      <p:sp>
        <p:nvSpPr>
          <p:cNvPr id="8" name="Rectangle: Rounded Corners 7">
            <a:extLst>
              <a:ext uri="{FF2B5EF4-FFF2-40B4-BE49-F238E27FC236}">
                <a16:creationId xmlns:a16="http://schemas.microsoft.com/office/drawing/2014/main" id="{50ED3CFC-703E-47D0-B659-BE39AE7B62A4}"/>
              </a:ext>
              <a:ext uri="{C183D7F6-B498-43B3-948B-1728B52AA6E4}">
                <adec:decorative xmlns:adec="http://schemas.microsoft.com/office/drawing/2017/decorative" val="1"/>
              </a:ext>
            </a:extLst>
          </p:cNvPr>
          <p:cNvSpPr/>
          <p:nvPr/>
        </p:nvSpPr>
        <p:spPr>
          <a:xfrm>
            <a:off x="199204" y="1202419"/>
            <a:ext cx="2874899" cy="470217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A27CE089-C87E-464E-B722-9DE86C299B1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3496" y="1671783"/>
            <a:ext cx="2867156" cy="1911096"/>
          </a:xfrm>
          <a:prstGeom prst="rect">
            <a:avLst/>
          </a:prstGeom>
          <a:ln>
            <a:noFill/>
          </a:ln>
          <a:effectLst>
            <a:softEdge rad="112500"/>
          </a:effectLst>
        </p:spPr>
      </p:pic>
      <p:sp>
        <p:nvSpPr>
          <p:cNvPr id="14" name="TextBox 13">
            <a:extLst>
              <a:ext uri="{FF2B5EF4-FFF2-40B4-BE49-F238E27FC236}">
                <a16:creationId xmlns:a16="http://schemas.microsoft.com/office/drawing/2014/main" id="{DF09AB8A-10FB-46DE-A0FC-458A3834C55C}"/>
              </a:ext>
            </a:extLst>
          </p:cNvPr>
          <p:cNvSpPr txBox="1"/>
          <p:nvPr/>
        </p:nvSpPr>
        <p:spPr>
          <a:xfrm>
            <a:off x="249082" y="3662376"/>
            <a:ext cx="2722332" cy="743217"/>
          </a:xfrm>
          <a:prstGeom prst="rect">
            <a:avLst/>
          </a:prstGeom>
          <a:noFill/>
        </p:spPr>
        <p:txBody>
          <a:bodyPr wrap="square">
            <a:spAutoFit/>
          </a:bodyPr>
          <a:lstStyle/>
          <a:p>
            <a:pPr algn="ctr" defTabSz="685800">
              <a:lnSpc>
                <a:spcPct val="110000"/>
              </a:lnSpc>
              <a:spcBef>
                <a:spcPts val="600"/>
              </a:spcBef>
            </a:pPr>
            <a:r>
              <a:rPr lang="en-US" sz="2000" dirty="0">
                <a:solidFill>
                  <a:srgbClr val="00529B"/>
                </a:solidFill>
                <a:latin typeface="Arial" panose="020B0604020202020204" pitchFamily="34" charset="0"/>
                <a:cs typeface="Arial" panose="020B0604020202020204" pitchFamily="34" charset="0"/>
              </a:rPr>
              <a:t>Your medical records could be wrong</a:t>
            </a:r>
          </a:p>
        </p:txBody>
      </p:sp>
      <p:sp>
        <p:nvSpPr>
          <p:cNvPr id="9" name="Rectangle: Rounded Corners 8">
            <a:extLst>
              <a:ext uri="{FF2B5EF4-FFF2-40B4-BE49-F238E27FC236}">
                <a16:creationId xmlns:a16="http://schemas.microsoft.com/office/drawing/2014/main" id="{C6D6F53D-C8D5-41E8-8CE5-8F01B61F902C}"/>
              </a:ext>
              <a:ext uri="{C183D7F6-B498-43B3-948B-1728B52AA6E4}">
                <adec:decorative xmlns:adec="http://schemas.microsoft.com/office/drawing/2017/decorative" val="1"/>
              </a:ext>
            </a:extLst>
          </p:cNvPr>
          <p:cNvSpPr/>
          <p:nvPr/>
        </p:nvSpPr>
        <p:spPr>
          <a:xfrm>
            <a:off x="3192221" y="1202420"/>
            <a:ext cx="2874899" cy="470217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AA70819A-EEB8-469C-BD1D-5356C9019A36}"/>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10003" y="1690833"/>
            <a:ext cx="2870094" cy="1913396"/>
          </a:xfrm>
          <a:prstGeom prst="rect">
            <a:avLst/>
          </a:prstGeom>
          <a:ln>
            <a:noFill/>
          </a:ln>
          <a:effectLst>
            <a:softEdge rad="112500"/>
          </a:effectLst>
        </p:spPr>
      </p:pic>
      <p:sp>
        <p:nvSpPr>
          <p:cNvPr id="15" name="TextBox 14">
            <a:extLst>
              <a:ext uri="{FF2B5EF4-FFF2-40B4-BE49-F238E27FC236}">
                <a16:creationId xmlns:a16="http://schemas.microsoft.com/office/drawing/2014/main" id="{8FB65EC4-56CE-420B-A6EA-1780EB323A70}"/>
              </a:ext>
            </a:extLst>
          </p:cNvPr>
          <p:cNvSpPr txBox="1"/>
          <p:nvPr/>
        </p:nvSpPr>
        <p:spPr>
          <a:xfrm>
            <a:off x="3165993" y="3622115"/>
            <a:ext cx="2915782" cy="707886"/>
          </a:xfrm>
          <a:prstGeom prst="rect">
            <a:avLst/>
          </a:prstGeom>
          <a:noFill/>
        </p:spPr>
        <p:txBody>
          <a:bodyPr wrap="square">
            <a:spAutoFit/>
          </a:bodyPr>
          <a:lstStyle/>
          <a:p>
            <a:pPr algn="ctr" defTabSz="685800">
              <a:lnSpc>
                <a:spcPct val="100000"/>
              </a:lnSpc>
              <a:spcBef>
                <a:spcPts val="600"/>
              </a:spcBef>
              <a:spcAft>
                <a:spcPts val="600"/>
              </a:spcAft>
            </a:pPr>
            <a:r>
              <a:rPr lang="en-US" sz="2000" dirty="0">
                <a:solidFill>
                  <a:srgbClr val="00529B"/>
                </a:solidFill>
                <a:latin typeface="Arial" panose="020B0604020202020204" pitchFamily="34" charset="0"/>
                <a:cs typeface="Arial" panose="020B0604020202020204" pitchFamily="34" charset="0"/>
              </a:rPr>
              <a:t>You could be charged with health care fraud </a:t>
            </a:r>
          </a:p>
        </p:txBody>
      </p:sp>
      <p:sp>
        <p:nvSpPr>
          <p:cNvPr id="11" name="Rectangle: Rounded Corners 10">
            <a:extLst>
              <a:ext uri="{FF2B5EF4-FFF2-40B4-BE49-F238E27FC236}">
                <a16:creationId xmlns:a16="http://schemas.microsoft.com/office/drawing/2014/main" id="{881E7F85-AF1B-4D16-B5A3-AB6555EE7339}"/>
              </a:ext>
              <a:ext uri="{C183D7F6-B498-43B3-948B-1728B52AA6E4}">
                <adec:decorative xmlns:adec="http://schemas.microsoft.com/office/drawing/2017/decorative" val="1"/>
              </a:ext>
            </a:extLst>
          </p:cNvPr>
          <p:cNvSpPr/>
          <p:nvPr/>
        </p:nvSpPr>
        <p:spPr>
          <a:xfrm>
            <a:off x="6185900" y="1202419"/>
            <a:ext cx="2874899" cy="470217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55CA47D9-9E24-48F1-AD6A-7C80AA88889B}"/>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98878" y="1690833"/>
            <a:ext cx="2861922" cy="1911096"/>
          </a:xfrm>
          <a:prstGeom prst="rect">
            <a:avLst/>
          </a:prstGeom>
          <a:ln>
            <a:noFill/>
          </a:ln>
          <a:effectLst>
            <a:softEdge rad="112500"/>
          </a:effectLst>
        </p:spPr>
      </p:pic>
      <p:sp>
        <p:nvSpPr>
          <p:cNvPr id="16" name="TextBox 15">
            <a:extLst>
              <a:ext uri="{FF2B5EF4-FFF2-40B4-BE49-F238E27FC236}">
                <a16:creationId xmlns:a16="http://schemas.microsoft.com/office/drawing/2014/main" id="{6511E683-C069-4F0F-AFCC-BA98325E4608}"/>
              </a:ext>
            </a:extLst>
          </p:cNvPr>
          <p:cNvSpPr txBox="1"/>
          <p:nvPr/>
        </p:nvSpPr>
        <p:spPr>
          <a:xfrm>
            <a:off x="6294779" y="3662376"/>
            <a:ext cx="2693496" cy="707886"/>
          </a:xfrm>
          <a:prstGeom prst="rect">
            <a:avLst/>
          </a:prstGeom>
          <a:noFill/>
        </p:spPr>
        <p:txBody>
          <a:bodyPr wrap="square">
            <a:spAutoFit/>
          </a:bodyPr>
          <a:lstStyle/>
          <a:p>
            <a:pPr algn="ctr" defTabSz="685800">
              <a:lnSpc>
                <a:spcPct val="100000"/>
              </a:lnSpc>
              <a:spcBef>
                <a:spcPts val="600"/>
              </a:spcBef>
              <a:spcAft>
                <a:spcPts val="600"/>
              </a:spcAft>
            </a:pPr>
            <a:r>
              <a:rPr lang="en-US" sz="2000" dirty="0">
                <a:solidFill>
                  <a:srgbClr val="00529B"/>
                </a:solidFill>
                <a:latin typeface="Arial" panose="020B0604020202020204" pitchFamily="34" charset="0"/>
                <a:cs typeface="Arial" panose="020B0604020202020204" pitchFamily="34" charset="0"/>
              </a:rPr>
              <a:t>You might lose your benefits</a:t>
            </a:r>
          </a:p>
        </p:txBody>
      </p:sp>
      <p:sp>
        <p:nvSpPr>
          <p:cNvPr id="10" name="Rectangle: Rounded Corners 9">
            <a:extLst>
              <a:ext uri="{FF2B5EF4-FFF2-40B4-BE49-F238E27FC236}">
                <a16:creationId xmlns:a16="http://schemas.microsoft.com/office/drawing/2014/main" id="{122E9F65-CB16-4FE7-9369-7240ECC9ABFF}"/>
              </a:ext>
              <a:ext uri="{C183D7F6-B498-43B3-948B-1728B52AA6E4}">
                <adec:decorative xmlns:adec="http://schemas.microsoft.com/office/drawing/2017/decorative" val="1"/>
              </a:ext>
            </a:extLst>
          </p:cNvPr>
          <p:cNvSpPr/>
          <p:nvPr/>
        </p:nvSpPr>
        <p:spPr>
          <a:xfrm>
            <a:off x="9184384" y="1202419"/>
            <a:ext cx="2874899" cy="47021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8D2FE1CD-E9A7-40EB-BD29-C21C9164779D}"/>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27415" y="1690833"/>
            <a:ext cx="2788836" cy="1911096"/>
          </a:xfrm>
          <a:prstGeom prst="rect">
            <a:avLst/>
          </a:prstGeom>
          <a:ln>
            <a:noFill/>
          </a:ln>
          <a:effectLst>
            <a:softEdge rad="112500"/>
          </a:effectLst>
        </p:spPr>
      </p:pic>
      <p:sp>
        <p:nvSpPr>
          <p:cNvPr id="17" name="TextBox 16">
            <a:extLst>
              <a:ext uri="{FF2B5EF4-FFF2-40B4-BE49-F238E27FC236}">
                <a16:creationId xmlns:a16="http://schemas.microsoft.com/office/drawing/2014/main" id="{3356123F-9F53-4831-BE8A-B37AC3FE9A45}"/>
              </a:ext>
            </a:extLst>
          </p:cNvPr>
          <p:cNvSpPr txBox="1"/>
          <p:nvPr/>
        </p:nvSpPr>
        <p:spPr>
          <a:xfrm>
            <a:off x="9189668" y="3633527"/>
            <a:ext cx="2788836" cy="1015663"/>
          </a:xfrm>
          <a:prstGeom prst="rect">
            <a:avLst/>
          </a:prstGeom>
          <a:noFill/>
        </p:spPr>
        <p:txBody>
          <a:bodyPr wrap="square">
            <a:spAutoFit/>
          </a:bodyPr>
          <a:lstStyle/>
          <a:p>
            <a:pPr algn="ctr" defTabSz="685800">
              <a:lnSpc>
                <a:spcPct val="100000"/>
              </a:lnSpc>
              <a:spcBef>
                <a:spcPts val="600"/>
              </a:spcBef>
              <a:spcAft>
                <a:spcPts val="600"/>
              </a:spcAft>
            </a:pPr>
            <a:r>
              <a:rPr lang="en-US" sz="2000" dirty="0">
                <a:solidFill>
                  <a:srgbClr val="00529B"/>
                </a:solidFill>
                <a:latin typeface="Arial" panose="020B0604020202020204" pitchFamily="34" charset="0"/>
                <a:cs typeface="Arial" panose="020B0604020202020204" pitchFamily="34" charset="0"/>
              </a:rPr>
              <a:t>You could be placed into a lock-in program if you have Medicaid</a:t>
            </a:r>
          </a:p>
        </p:txBody>
      </p:sp>
      <p:sp>
        <p:nvSpPr>
          <p:cNvPr id="6" name="Footer Placeholder 5">
            <a:extLst>
              <a:ext uri="{FF2B5EF4-FFF2-40B4-BE49-F238E27FC236}">
                <a16:creationId xmlns:a16="http://schemas.microsoft.com/office/drawing/2014/main" id="{536957B9-5CEA-482B-97C1-6AFF1BB6E023}"/>
              </a:ext>
            </a:extLst>
          </p:cNvPr>
          <p:cNvSpPr>
            <a:spLocks noGrp="1"/>
          </p:cNvSpPr>
          <p:nvPr>
            <p:ph type="ftr" sz="quarter" idx="11"/>
          </p:nvPr>
        </p:nvSpPr>
        <p:spPr>
          <a:xfrm>
            <a:off x="3902123" y="6492240"/>
            <a:ext cx="4387755" cy="353752"/>
          </a:xfrm>
        </p:spPr>
        <p:txBody>
          <a:bodyPr/>
          <a:lstStyle/>
          <a:p>
            <a:r>
              <a:rPr lang="en-US" dirty="0">
                <a:latin typeface="Arial"/>
                <a:cs typeface="Arial"/>
              </a:rPr>
              <a:t>Medicare and Medicaid Fraud, Waste, and Abuse Prevention</a:t>
            </a:r>
          </a:p>
        </p:txBody>
      </p:sp>
      <p:sp>
        <p:nvSpPr>
          <p:cNvPr id="2" name="Slide Number Placeholder 1">
            <a:extLst>
              <a:ext uri="{FF2B5EF4-FFF2-40B4-BE49-F238E27FC236}">
                <a16:creationId xmlns:a16="http://schemas.microsoft.com/office/drawing/2014/main" id="{5044E684-32C0-4824-9ECE-FA8090B35EA1}"/>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dirty="0"/>
          </a:p>
        </p:txBody>
      </p:sp>
      <p:sp>
        <p:nvSpPr>
          <p:cNvPr id="5" name="Date Placeholder 4">
            <a:extLst>
              <a:ext uri="{FF2B5EF4-FFF2-40B4-BE49-F238E27FC236}">
                <a16:creationId xmlns:a16="http://schemas.microsoft.com/office/drawing/2014/main" id="{42F5EB1F-E6E5-45D7-98FE-68908CBFBA27}"/>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16078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9" grpId="0" animBg="1"/>
      <p:bldP spid="15" grpId="0"/>
      <p:bldP spid="11" grpId="0" animBg="1"/>
      <p:bldP spid="16" grpId="0"/>
      <p:bldP spid="10"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28976"/>
            <a:ext cx="12192000" cy="929286"/>
          </a:xfrm>
        </p:spPr>
        <p:txBody>
          <a:bodyPr anchor="ctr">
            <a:normAutofit/>
          </a:bodyPr>
          <a:lstStyle/>
          <a:p>
            <a:r>
              <a:rPr lang="en-US" sz="2800" dirty="0">
                <a:latin typeface="Arial Black" panose="020B0A04020102020204" pitchFamily="34" charset="0"/>
              </a:rPr>
              <a:t>Preventing Fraud in </a:t>
            </a:r>
            <a:br>
              <a:rPr lang="en-US" sz="2800" dirty="0">
                <a:latin typeface="Arial Black" panose="020B0A04020102020204" pitchFamily="34" charset="0"/>
              </a:rPr>
            </a:br>
            <a:r>
              <a:rPr lang="en-US" sz="2800" dirty="0">
                <a:latin typeface="Arial Black" panose="020B0A04020102020204" pitchFamily="34" charset="0"/>
              </a:rPr>
              <a:t>Medicare Health &amp; Drug Plans</a:t>
            </a:r>
          </a:p>
        </p:txBody>
      </p:sp>
      <p:sp>
        <p:nvSpPr>
          <p:cNvPr id="3" name="Rectangle: Rounded Corners 2" descr="Who to call if you have a concern:&#10;&#10;1-800-MEDICARE:&#10;(1-800-633-4227)&#10;&#10;TTY:&#10;1-877-486-2048">
            <a:extLst>
              <a:ext uri="{FF2B5EF4-FFF2-40B4-BE49-F238E27FC236}">
                <a16:creationId xmlns:a16="http://schemas.microsoft.com/office/drawing/2014/main" id="{565567C7-B06F-4675-B3EF-A36E4BF6F936}"/>
              </a:ext>
            </a:extLst>
          </p:cNvPr>
          <p:cNvSpPr/>
          <p:nvPr/>
        </p:nvSpPr>
        <p:spPr>
          <a:xfrm>
            <a:off x="4968957" y="1686441"/>
            <a:ext cx="2226312" cy="4256591"/>
          </a:xfrm>
          <a:prstGeom prst="roundRect">
            <a:avLst>
              <a:gd name="adj" fmla="val 109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50000"/>
                  </a:schemeClr>
                </a:solidFill>
              </a:rPr>
              <a:t>Who to call if you have a concern:</a:t>
            </a:r>
          </a:p>
          <a:p>
            <a:pPr algn="ctr"/>
            <a:endParaRPr lang="en-US" b="1" dirty="0">
              <a:solidFill>
                <a:schemeClr val="accent1">
                  <a:lumMod val="50000"/>
                </a:schemeClr>
              </a:solidFill>
            </a:endParaRPr>
          </a:p>
          <a:p>
            <a:pPr algn="ctr"/>
            <a:r>
              <a:rPr lang="en-US" b="1" dirty="0">
                <a:solidFill>
                  <a:schemeClr val="accent1">
                    <a:lumMod val="50000"/>
                  </a:schemeClr>
                </a:solidFill>
              </a:rPr>
              <a:t>1-800-MEDICARE:</a:t>
            </a:r>
          </a:p>
          <a:p>
            <a:pPr algn="ctr"/>
            <a:r>
              <a:rPr lang="en-US" sz="1600" dirty="0">
                <a:solidFill>
                  <a:schemeClr val="accent1">
                    <a:lumMod val="50000"/>
                  </a:schemeClr>
                </a:solidFill>
              </a:rPr>
              <a:t>(1-800-633-4227)</a:t>
            </a:r>
          </a:p>
          <a:p>
            <a:pPr algn="ctr"/>
            <a:endParaRPr lang="en-US" sz="1600" dirty="0">
              <a:solidFill>
                <a:schemeClr val="accent1">
                  <a:lumMod val="50000"/>
                </a:schemeClr>
              </a:solidFill>
            </a:endParaRPr>
          </a:p>
          <a:p>
            <a:pPr algn="ctr"/>
            <a:r>
              <a:rPr lang="en-US" sz="1600" b="1" dirty="0">
                <a:solidFill>
                  <a:schemeClr val="accent1">
                    <a:lumMod val="50000"/>
                  </a:schemeClr>
                </a:solidFill>
              </a:rPr>
              <a:t>TTY:</a:t>
            </a:r>
          </a:p>
          <a:p>
            <a:pPr algn="ctr"/>
            <a:r>
              <a:rPr lang="en-US" sz="1600" dirty="0">
                <a:solidFill>
                  <a:schemeClr val="accent1">
                    <a:lumMod val="50000"/>
                  </a:schemeClr>
                </a:solidFill>
              </a:rPr>
              <a:t>1-877-486-2048</a:t>
            </a:r>
          </a:p>
        </p:txBody>
      </p:sp>
      <p:pic>
        <p:nvPicPr>
          <p:cNvPr id="20" name="Picture 19">
            <a:extLst>
              <a:ext uri="{FF2B5EF4-FFF2-40B4-BE49-F238E27FC236}">
                <a16:creationId xmlns:a16="http://schemas.microsoft.com/office/drawing/2014/main" id="{8C1ED18E-6107-41DC-9797-857F97FE7B5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80492" y="1608669"/>
            <a:ext cx="2458718" cy="4412134"/>
          </a:xfrm>
          <a:prstGeom prst="rect">
            <a:avLst/>
          </a:prstGeom>
        </p:spPr>
      </p:pic>
      <p:sp>
        <p:nvSpPr>
          <p:cNvPr id="14" name="Speech Bubble: Oval 13" descr="The plan’s giving free meals at a marketing event.&#10;">
            <a:extLst>
              <a:ext uri="{FF2B5EF4-FFF2-40B4-BE49-F238E27FC236}">
                <a16:creationId xmlns:a16="http://schemas.microsoft.com/office/drawing/2014/main" id="{AD33B52B-6814-4F9E-B5AC-1E1C758D9807}"/>
              </a:ext>
            </a:extLst>
          </p:cNvPr>
          <p:cNvSpPr/>
          <p:nvPr/>
        </p:nvSpPr>
        <p:spPr>
          <a:xfrm>
            <a:off x="2084634" y="1240356"/>
            <a:ext cx="2764971" cy="1698768"/>
          </a:xfrm>
          <a:prstGeom prst="wedgeEllipseCallout">
            <a:avLst>
              <a:gd name="adj1" fmla="val 46909"/>
              <a:gd name="adj2" fmla="val 468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The plan’s </a:t>
            </a:r>
            <a:r>
              <a:rPr lang="en-US" sz="1800" dirty="0">
                <a:solidFill>
                  <a:srgbClr val="00529B"/>
                </a:solidFill>
                <a:latin typeface="Arial" panose="020B0604020202020204" pitchFamily="34" charset="0"/>
                <a:cs typeface="Arial" panose="020B0604020202020204" pitchFamily="34" charset="0"/>
              </a:rPr>
              <a:t>giving free meals at a marketing event.</a:t>
            </a:r>
          </a:p>
        </p:txBody>
      </p:sp>
      <p:sp>
        <p:nvSpPr>
          <p:cNvPr id="2" name="Speech Bubble: Oval 1" descr="I got an unwanted email without an “opt-out” function.&#10;">
            <a:extLst>
              <a:ext uri="{FF2B5EF4-FFF2-40B4-BE49-F238E27FC236}">
                <a16:creationId xmlns:a16="http://schemas.microsoft.com/office/drawing/2014/main" id="{8090BFB9-C626-475D-8952-05D84C6B0403}"/>
              </a:ext>
            </a:extLst>
          </p:cNvPr>
          <p:cNvSpPr/>
          <p:nvPr/>
        </p:nvSpPr>
        <p:spPr>
          <a:xfrm>
            <a:off x="62825" y="2169642"/>
            <a:ext cx="2408047" cy="1913683"/>
          </a:xfrm>
          <a:prstGeom prst="wedgeEllipseCallout">
            <a:avLst>
              <a:gd name="adj1" fmla="val 63074"/>
              <a:gd name="adj2" fmla="val 547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I got an unwanted email without an “opt-out” function.</a:t>
            </a:r>
          </a:p>
        </p:txBody>
      </p:sp>
      <p:sp>
        <p:nvSpPr>
          <p:cNvPr id="13" name="Speech Bubble: Oval 12" descr="A representative tried to talk with me about their plan in the hospital patient room.&#10;">
            <a:extLst>
              <a:ext uri="{FF2B5EF4-FFF2-40B4-BE49-F238E27FC236}">
                <a16:creationId xmlns:a16="http://schemas.microsoft.com/office/drawing/2014/main" id="{28898D73-4F10-467D-A796-A6E85ED07341}"/>
              </a:ext>
            </a:extLst>
          </p:cNvPr>
          <p:cNvSpPr/>
          <p:nvPr/>
        </p:nvSpPr>
        <p:spPr>
          <a:xfrm>
            <a:off x="1966147" y="3367052"/>
            <a:ext cx="2601713" cy="2115760"/>
          </a:xfrm>
          <a:prstGeom prst="wedgeEllipseCallout">
            <a:avLst>
              <a:gd name="adj1" fmla="val 57962"/>
              <a:gd name="adj2" fmla="val 450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A representative </a:t>
            </a:r>
            <a:r>
              <a:rPr lang="en-US" sz="1800" dirty="0">
                <a:solidFill>
                  <a:srgbClr val="00529B"/>
                </a:solidFill>
                <a:latin typeface="Arial" panose="020B0604020202020204" pitchFamily="34" charset="0"/>
                <a:cs typeface="Arial" panose="020B0604020202020204" pitchFamily="34" charset="0"/>
              </a:rPr>
              <a:t>tried to talk with me about their plan in the hospital patient room.</a:t>
            </a:r>
          </a:p>
        </p:txBody>
      </p:sp>
      <p:sp>
        <p:nvSpPr>
          <p:cNvPr id="15" name="Speech Bubble: Oval 14" descr="A plan representative visited my home uninvited and encouraged me to enroll. &#10;">
            <a:extLst>
              <a:ext uri="{FF2B5EF4-FFF2-40B4-BE49-F238E27FC236}">
                <a16:creationId xmlns:a16="http://schemas.microsoft.com/office/drawing/2014/main" id="{82B9BBF3-7F04-491C-8BA6-3CBF7BC4D098}"/>
              </a:ext>
            </a:extLst>
          </p:cNvPr>
          <p:cNvSpPr/>
          <p:nvPr/>
        </p:nvSpPr>
        <p:spPr>
          <a:xfrm>
            <a:off x="7347690" y="1235883"/>
            <a:ext cx="2764971" cy="1913683"/>
          </a:xfrm>
          <a:prstGeom prst="wedgeEllipseCallout">
            <a:avLst>
              <a:gd name="adj1" fmla="val -51237"/>
              <a:gd name="adj2" fmla="val 432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A plan </a:t>
            </a:r>
            <a:r>
              <a:rPr lang="en-US" sz="1800" dirty="0">
                <a:solidFill>
                  <a:srgbClr val="00529B"/>
                </a:solidFill>
                <a:latin typeface="Arial" panose="020B0604020202020204" pitchFamily="34" charset="0"/>
                <a:cs typeface="Arial" panose="020B0604020202020204" pitchFamily="34" charset="0"/>
              </a:rPr>
              <a:t>representative visited my home uninvited and encouraged me to enroll.</a:t>
            </a:r>
            <a:r>
              <a:rPr lang="en-US" dirty="0">
                <a:solidFill>
                  <a:srgbClr val="00529B"/>
                </a:solidFill>
                <a:latin typeface="Arial" panose="020B0604020202020204" pitchFamily="34" charset="0"/>
                <a:cs typeface="Arial" panose="020B0604020202020204" pitchFamily="34" charset="0"/>
              </a:rPr>
              <a:t> </a:t>
            </a:r>
          </a:p>
        </p:txBody>
      </p:sp>
      <p:sp>
        <p:nvSpPr>
          <p:cNvPr id="11" name="Speech Bubble: Oval 10" descr="A plan’s offering cash if I join.&#10;">
            <a:extLst>
              <a:ext uri="{FF2B5EF4-FFF2-40B4-BE49-F238E27FC236}">
                <a16:creationId xmlns:a16="http://schemas.microsoft.com/office/drawing/2014/main" id="{C21C9E57-FE23-4E3F-A85F-2BFA9113C74D}"/>
              </a:ext>
            </a:extLst>
          </p:cNvPr>
          <p:cNvSpPr/>
          <p:nvPr/>
        </p:nvSpPr>
        <p:spPr>
          <a:xfrm>
            <a:off x="9984542" y="2085825"/>
            <a:ext cx="2144632" cy="1416791"/>
          </a:xfrm>
          <a:prstGeom prst="wedgeEllipseCallout">
            <a:avLst>
              <a:gd name="adj1" fmla="val -55217"/>
              <a:gd name="adj2" fmla="val 343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r>
              <a:rPr lang="en-US" sz="1800" dirty="0">
                <a:solidFill>
                  <a:srgbClr val="00529B"/>
                </a:solidFill>
                <a:latin typeface="Arial" panose="020B0604020202020204" pitchFamily="34" charset="0"/>
                <a:cs typeface="Arial" panose="020B0604020202020204" pitchFamily="34" charset="0"/>
              </a:rPr>
              <a:t>A plan’s offering cash if I join.</a:t>
            </a:r>
          </a:p>
        </p:txBody>
      </p:sp>
      <p:sp>
        <p:nvSpPr>
          <p:cNvPr id="16" name="Speech Bubble: Oval 15" descr="I’m getting calls and texts from a plan without my permission, and I’m not a member.&#10;">
            <a:extLst>
              <a:ext uri="{FF2B5EF4-FFF2-40B4-BE49-F238E27FC236}">
                <a16:creationId xmlns:a16="http://schemas.microsoft.com/office/drawing/2014/main" id="{105F2BFB-5DA4-467E-992B-C9DC5AF40336}"/>
              </a:ext>
            </a:extLst>
          </p:cNvPr>
          <p:cNvSpPr/>
          <p:nvPr/>
        </p:nvSpPr>
        <p:spPr>
          <a:xfrm>
            <a:off x="7491661" y="3275568"/>
            <a:ext cx="3122103" cy="2088834"/>
          </a:xfrm>
          <a:prstGeom prst="wedgeEllipseCallout">
            <a:avLst>
              <a:gd name="adj1" fmla="val -57357"/>
              <a:gd name="adj2" fmla="val 434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I’m </a:t>
            </a:r>
            <a:r>
              <a:rPr lang="en-US" sz="1800" dirty="0">
                <a:solidFill>
                  <a:srgbClr val="00529B"/>
                </a:solidFill>
                <a:latin typeface="Arial" panose="020B0604020202020204" pitchFamily="34" charset="0"/>
                <a:cs typeface="Arial" panose="020B0604020202020204" pitchFamily="34" charset="0"/>
              </a:rPr>
              <a:t>getting calls and texts from a plan without my permission, and I’m not a member</a:t>
            </a:r>
            <a:r>
              <a:rPr lang="en-US" dirty="0">
                <a:solidFill>
                  <a:srgbClr val="00529B"/>
                </a:solidFill>
                <a:latin typeface="Arial" panose="020B0604020202020204" pitchFamily="34" charset="0"/>
                <a:cs typeface="Arial" panose="020B0604020202020204" pitchFamily="34" charset="0"/>
              </a:rPr>
              <a:t>.</a:t>
            </a:r>
            <a:endParaRPr lang="en-US" sz="1800" dirty="0">
              <a:solidFill>
                <a:srgbClr val="00529B"/>
              </a:solidFill>
            </a:endParaRPr>
          </a:p>
        </p:txBody>
      </p:sp>
      <p:sp>
        <p:nvSpPr>
          <p:cNvPr id="18" name="Footer Placeholder 4">
            <a:extLst>
              <a:ext uri="{FF2B5EF4-FFF2-40B4-BE49-F238E27FC236}">
                <a16:creationId xmlns:a16="http://schemas.microsoft.com/office/drawing/2014/main" id="{0C32A5FA-6D99-49D1-8634-5C089F360485}"/>
              </a:ext>
            </a:extLst>
          </p:cNvPr>
          <p:cNvSpPr>
            <a:spLocks noGrp="1"/>
          </p:cNvSpPr>
          <p:nvPr>
            <p:ph type="ftr" sz="quarter" idx="11"/>
          </p:nvPr>
        </p:nvSpPr>
        <p:spPr>
          <a:xfrm>
            <a:off x="3936515" y="6480208"/>
            <a:ext cx="4319516" cy="376498"/>
          </a:xfrm>
        </p:spPr>
        <p:txBody>
          <a:bodyPr/>
          <a:lstStyle/>
          <a:p>
            <a:r>
              <a:rPr lang="en-US" dirty="0">
                <a:latin typeface="Arial"/>
                <a:cs typeface="Arial"/>
              </a:rPr>
              <a:t>Medicare and Medicaid Fraud, Waste, and Abuse Prevention</a:t>
            </a:r>
          </a:p>
        </p:txBody>
      </p:sp>
      <p:sp>
        <p:nvSpPr>
          <p:cNvPr id="6" name="Slide Number Placeholder 5">
            <a:extLst>
              <a:ext uri="{FF2B5EF4-FFF2-40B4-BE49-F238E27FC236}">
                <a16:creationId xmlns:a16="http://schemas.microsoft.com/office/drawing/2014/main" id="{FB6E3C18-CAA3-48AA-9866-9702E961BFEA}"/>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dirty="0"/>
          </a:p>
        </p:txBody>
      </p:sp>
      <p:sp>
        <p:nvSpPr>
          <p:cNvPr id="17" name="Date Placeholder 3">
            <a:extLst>
              <a:ext uri="{FF2B5EF4-FFF2-40B4-BE49-F238E27FC236}">
                <a16:creationId xmlns:a16="http://schemas.microsoft.com/office/drawing/2014/main" id="{8AA60EB1-8B90-4584-BE0F-487A50EA1C3D}"/>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80217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3" grpId="0" animBg="1"/>
      <p:bldP spid="15" grpId="0" animBg="1"/>
      <p:bldP spid="11"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1" y="20669"/>
            <a:ext cx="12192000" cy="929286"/>
          </a:xfrm>
        </p:spPr>
        <p:txBody>
          <a:bodyPr anchor="ctr">
            <a:normAutofit/>
          </a:bodyPr>
          <a:lstStyle/>
          <a:p>
            <a:r>
              <a:rPr lang="en-US" sz="2800" dirty="0">
                <a:latin typeface="Arial Black" panose="020B0A04020102020204" pitchFamily="34" charset="0"/>
              </a:rPr>
              <a:t>Common Fraud Examples: </a:t>
            </a:r>
            <a:br>
              <a:rPr lang="en-US" sz="2800" dirty="0">
                <a:latin typeface="Arial Black" panose="020B0A04020102020204" pitchFamily="34" charset="0"/>
              </a:rPr>
            </a:br>
            <a:r>
              <a:rPr lang="en-US" sz="2800" dirty="0">
                <a:latin typeface="Arial Black" panose="020B0A04020102020204" pitchFamily="34" charset="0"/>
              </a:rPr>
              <a:t>Genetic Testing &amp; Braces</a:t>
            </a:r>
          </a:p>
        </p:txBody>
      </p:sp>
      <p:sp>
        <p:nvSpPr>
          <p:cNvPr id="15" name="Content Placeholder 4">
            <a:extLst>
              <a:ext uri="{FF2B5EF4-FFF2-40B4-BE49-F238E27FC236}">
                <a16:creationId xmlns:a16="http://schemas.microsoft.com/office/drawing/2014/main" id="{9C9B1ED4-FDAF-4BC4-8320-5EE0163CCF75}"/>
              </a:ext>
            </a:extLst>
          </p:cNvPr>
          <p:cNvSpPr txBox="1">
            <a:spLocks/>
          </p:cNvSpPr>
          <p:nvPr/>
        </p:nvSpPr>
        <p:spPr>
          <a:xfrm>
            <a:off x="4321628" y="1153400"/>
            <a:ext cx="3548743" cy="5762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spcAft>
                <a:spcPts val="600"/>
              </a:spcAft>
              <a:buNone/>
            </a:pPr>
            <a:r>
              <a:rPr lang="en-US" sz="2800" b="1" dirty="0">
                <a:solidFill>
                  <a:srgbClr val="00529B"/>
                </a:solidFill>
              </a:rPr>
              <a:t>Protect yourself:</a:t>
            </a:r>
          </a:p>
          <a:p>
            <a:pPr lvl="1">
              <a:buFont typeface="Wingdings" panose="05000000000000000000" pitchFamily="2" charset="2"/>
              <a:buChar char="§"/>
            </a:pPr>
            <a:endParaRPr lang="en-US" dirty="0"/>
          </a:p>
        </p:txBody>
      </p:sp>
      <p:sp>
        <p:nvSpPr>
          <p:cNvPr id="18" name="Rectangle: Rounded Corners 17" descr="HHS-OIG Hotline: &#10;1-800-HHS-TIPS &#10;(1-800-447-8477) or&#10;oig.hhs.gov/fraud/hotline&#10;">
            <a:extLst>
              <a:ext uri="{FF2B5EF4-FFF2-40B4-BE49-F238E27FC236}">
                <a16:creationId xmlns:a16="http://schemas.microsoft.com/office/drawing/2014/main" id="{E0E79153-1E05-4F38-A1A0-318C596B90C8}"/>
              </a:ext>
            </a:extLst>
          </p:cNvPr>
          <p:cNvSpPr/>
          <p:nvPr/>
        </p:nvSpPr>
        <p:spPr>
          <a:xfrm>
            <a:off x="4822595" y="1729677"/>
            <a:ext cx="2386696" cy="4322926"/>
          </a:xfrm>
          <a:prstGeom prst="roundRect">
            <a:avLst>
              <a:gd name="adj" fmla="val 109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b="1" dirty="0">
                <a:solidFill>
                  <a:schemeClr val="accent1">
                    <a:lumMod val="50000"/>
                  </a:schemeClr>
                </a:solidFill>
              </a:rPr>
              <a:t>HHS-OIG Hotline: </a:t>
            </a:r>
          </a:p>
          <a:p>
            <a:pPr algn="ctr"/>
            <a:endParaRPr lang="en-US" dirty="0">
              <a:solidFill>
                <a:schemeClr val="accent1">
                  <a:lumMod val="50000"/>
                </a:schemeClr>
              </a:solidFill>
            </a:endParaRPr>
          </a:p>
          <a:p>
            <a:pPr algn="ctr"/>
            <a:r>
              <a:rPr lang="en-US" dirty="0">
                <a:solidFill>
                  <a:schemeClr val="accent1">
                    <a:lumMod val="50000"/>
                  </a:schemeClr>
                </a:solidFill>
              </a:rPr>
              <a:t>1-800-HHS-TIPS </a:t>
            </a:r>
            <a:br>
              <a:rPr lang="en-US" dirty="0">
                <a:solidFill>
                  <a:schemeClr val="accent1">
                    <a:lumMod val="50000"/>
                  </a:schemeClr>
                </a:solidFill>
              </a:rPr>
            </a:br>
            <a:r>
              <a:rPr lang="en-US" dirty="0">
                <a:solidFill>
                  <a:schemeClr val="accent1">
                    <a:lumMod val="50000"/>
                  </a:schemeClr>
                </a:solidFill>
              </a:rPr>
              <a:t>(1-800-447-8477) or</a:t>
            </a:r>
            <a:br>
              <a:rPr lang="en-US" dirty="0">
                <a:solidFill>
                  <a:schemeClr val="accent1">
                    <a:lumMod val="50000"/>
                  </a:schemeClr>
                </a:solidFill>
              </a:rPr>
            </a:br>
            <a:br>
              <a:rPr lang="en-US" dirty="0">
                <a:solidFill>
                  <a:schemeClr val="accent1">
                    <a:lumMod val="50000"/>
                  </a:schemeClr>
                </a:solidFill>
              </a:rPr>
            </a:br>
            <a:r>
              <a:rPr lang="en-US" sz="1500" dirty="0">
                <a:solidFill>
                  <a:schemeClr val="accent1">
                    <a:lumMod val="50000"/>
                  </a:schemeClr>
                </a:solidFill>
              </a:rPr>
              <a:t>oig.hhs.gov/fraud/hotline</a:t>
            </a:r>
            <a:endParaRPr lang="en-US" sz="1500" b="1" dirty="0">
              <a:solidFill>
                <a:schemeClr val="accent1">
                  <a:lumMod val="50000"/>
                </a:schemeClr>
              </a:solidFill>
            </a:endParaRPr>
          </a:p>
        </p:txBody>
      </p:sp>
      <p:pic>
        <p:nvPicPr>
          <p:cNvPr id="24" name="Picture 23">
            <a:extLst>
              <a:ext uri="{FF2B5EF4-FFF2-40B4-BE49-F238E27FC236}">
                <a16:creationId xmlns:a16="http://schemas.microsoft.com/office/drawing/2014/main" id="{FE91FDBD-D3A3-4914-907B-A42E2C54B03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94995" y="1661902"/>
            <a:ext cx="2441895" cy="4431995"/>
          </a:xfrm>
          <a:prstGeom prst="rect">
            <a:avLst/>
          </a:prstGeom>
        </p:spPr>
      </p:pic>
      <p:sp>
        <p:nvSpPr>
          <p:cNvPr id="11" name="Speech Bubble: Oval 10" descr="I’m suspicious of anyone who offers “free” genetic testing or medical equipment and then requests my Medicare Number&#10;">
            <a:extLst>
              <a:ext uri="{FF2B5EF4-FFF2-40B4-BE49-F238E27FC236}">
                <a16:creationId xmlns:a16="http://schemas.microsoft.com/office/drawing/2014/main" id="{6E5B9C78-81D8-497F-A9BC-950321AFB9C8}"/>
              </a:ext>
            </a:extLst>
          </p:cNvPr>
          <p:cNvSpPr/>
          <p:nvPr/>
        </p:nvSpPr>
        <p:spPr>
          <a:xfrm>
            <a:off x="1397684" y="2588934"/>
            <a:ext cx="3186025" cy="2592607"/>
          </a:xfrm>
          <a:prstGeom prst="wedgeEllipseCallout">
            <a:avLst>
              <a:gd name="adj1" fmla="val 56258"/>
              <a:gd name="adj2" fmla="val 321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685800">
              <a:lnSpc>
                <a:spcPct val="100000"/>
              </a:lnSpc>
              <a:spcBef>
                <a:spcPts val="600"/>
              </a:spcBef>
              <a:spcAft>
                <a:spcPts val="600"/>
              </a:spcAft>
              <a:buClr>
                <a:srgbClr val="00539A"/>
              </a:buClr>
            </a:pPr>
            <a:r>
              <a:rPr lang="en-US" dirty="0">
                <a:solidFill>
                  <a:srgbClr val="00529B"/>
                </a:solidFill>
                <a:latin typeface="Arial" panose="020B0604020202020204" pitchFamily="34" charset="0"/>
                <a:cs typeface="Arial" panose="020B0604020202020204" pitchFamily="34" charset="0"/>
              </a:rPr>
              <a:t>I’m </a:t>
            </a:r>
            <a:r>
              <a:rPr lang="en-US" b="1" dirty="0">
                <a:solidFill>
                  <a:srgbClr val="00529B"/>
                </a:solidFill>
                <a:latin typeface="Arial" panose="020B0604020202020204" pitchFamily="34" charset="0"/>
                <a:cs typeface="Arial" panose="020B0604020202020204" pitchFamily="34" charset="0"/>
              </a:rPr>
              <a:t>suspicious</a:t>
            </a:r>
            <a:r>
              <a:rPr lang="en-US" dirty="0">
                <a:solidFill>
                  <a:srgbClr val="00529B"/>
                </a:solidFill>
                <a:latin typeface="Arial" panose="020B0604020202020204" pitchFamily="34" charset="0"/>
                <a:cs typeface="Arial" panose="020B0604020202020204" pitchFamily="34" charset="0"/>
              </a:rPr>
              <a:t> of anyone who offers “free” genetic testing or medical equipment and then requests my Medicare Number</a:t>
            </a:r>
          </a:p>
        </p:txBody>
      </p:sp>
      <p:sp>
        <p:nvSpPr>
          <p:cNvPr id="13" name="Speech Bubble: Oval 12" descr="I don’t accept genetic testing kits or orthotic braces that arrive in the mail; I return them to sender&#10;">
            <a:extLst>
              <a:ext uri="{FF2B5EF4-FFF2-40B4-BE49-F238E27FC236}">
                <a16:creationId xmlns:a16="http://schemas.microsoft.com/office/drawing/2014/main" id="{51A54DD0-C1BB-4292-A1EE-5B11C23D6A45}"/>
              </a:ext>
            </a:extLst>
          </p:cNvPr>
          <p:cNvSpPr/>
          <p:nvPr/>
        </p:nvSpPr>
        <p:spPr>
          <a:xfrm>
            <a:off x="7655061" y="1372144"/>
            <a:ext cx="3186025" cy="2158165"/>
          </a:xfrm>
          <a:prstGeom prst="wedgeEllipseCallout">
            <a:avLst>
              <a:gd name="adj1" fmla="val -55527"/>
              <a:gd name="adj2" fmla="val 3562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I </a:t>
            </a:r>
            <a:r>
              <a:rPr lang="en-US" b="1" dirty="0">
                <a:solidFill>
                  <a:srgbClr val="00529B"/>
                </a:solidFill>
                <a:latin typeface="Arial" panose="020B0604020202020204" pitchFamily="34" charset="0"/>
                <a:cs typeface="Arial" panose="020B0604020202020204" pitchFamily="34" charset="0"/>
              </a:rPr>
              <a:t>don’t accept </a:t>
            </a:r>
            <a:r>
              <a:rPr lang="en-US" dirty="0">
                <a:solidFill>
                  <a:srgbClr val="00529B"/>
                </a:solidFill>
                <a:latin typeface="Arial" panose="020B0604020202020204" pitchFamily="34" charset="0"/>
                <a:cs typeface="Arial" panose="020B0604020202020204" pitchFamily="34" charset="0"/>
              </a:rPr>
              <a:t>genetic testing kits or orthotic braces that arrive in the mail; I return them to sender</a:t>
            </a:r>
          </a:p>
        </p:txBody>
      </p:sp>
      <p:sp>
        <p:nvSpPr>
          <p:cNvPr id="12" name="Speech Bubble: Oval 11" descr="I keep a record of any encounters &#10;">
            <a:extLst>
              <a:ext uri="{FF2B5EF4-FFF2-40B4-BE49-F238E27FC236}">
                <a16:creationId xmlns:a16="http://schemas.microsoft.com/office/drawing/2014/main" id="{D1396D48-3B46-45C6-A47A-2D5E625FE831}"/>
              </a:ext>
            </a:extLst>
          </p:cNvPr>
          <p:cNvSpPr/>
          <p:nvPr/>
        </p:nvSpPr>
        <p:spPr>
          <a:xfrm>
            <a:off x="7816583" y="3885237"/>
            <a:ext cx="2586525" cy="1822349"/>
          </a:xfrm>
          <a:prstGeom prst="wedgeEllipseCallout">
            <a:avLst>
              <a:gd name="adj1" fmla="val -62142"/>
              <a:gd name="adj2" fmla="val 169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r>
              <a:rPr lang="en-US" dirty="0">
                <a:solidFill>
                  <a:srgbClr val="00529B"/>
                </a:solidFill>
                <a:latin typeface="Arial" panose="020B0604020202020204" pitchFamily="34" charset="0"/>
                <a:cs typeface="Arial" panose="020B0604020202020204" pitchFamily="34" charset="0"/>
              </a:rPr>
              <a:t>I </a:t>
            </a:r>
            <a:r>
              <a:rPr lang="en-US" b="1" dirty="0">
                <a:solidFill>
                  <a:srgbClr val="00529B"/>
                </a:solidFill>
                <a:latin typeface="Arial" panose="020B0604020202020204" pitchFamily="34" charset="0"/>
                <a:cs typeface="Arial" panose="020B0604020202020204" pitchFamily="34" charset="0"/>
              </a:rPr>
              <a:t>keep a record </a:t>
            </a:r>
            <a:r>
              <a:rPr lang="en-US" dirty="0">
                <a:solidFill>
                  <a:srgbClr val="00529B"/>
                </a:solidFill>
                <a:latin typeface="Arial" panose="020B0604020202020204" pitchFamily="34" charset="0"/>
                <a:cs typeface="Arial" panose="020B0604020202020204" pitchFamily="34" charset="0"/>
              </a:rPr>
              <a:t>of any encounters </a:t>
            </a:r>
          </a:p>
        </p:txBody>
      </p:sp>
      <p:sp>
        <p:nvSpPr>
          <p:cNvPr id="16" name="Footer Placeholder 4">
            <a:extLst>
              <a:ext uri="{FF2B5EF4-FFF2-40B4-BE49-F238E27FC236}">
                <a16:creationId xmlns:a16="http://schemas.microsoft.com/office/drawing/2014/main" id="{9FA705B3-5001-49A7-95E1-5CEA1B2E6C4B}"/>
              </a:ext>
            </a:extLst>
          </p:cNvPr>
          <p:cNvSpPr>
            <a:spLocks noGrp="1"/>
          </p:cNvSpPr>
          <p:nvPr>
            <p:ph type="ftr" sz="quarter" idx="11"/>
          </p:nvPr>
        </p:nvSpPr>
        <p:spPr>
          <a:xfrm>
            <a:off x="3936242" y="6480208"/>
            <a:ext cx="4319516" cy="376498"/>
          </a:xfrm>
        </p:spPr>
        <p:txBody>
          <a:bodyPr/>
          <a:lstStyle/>
          <a:p>
            <a:r>
              <a:rPr lang="en-US" dirty="0">
                <a:latin typeface="Arial"/>
                <a:cs typeface="Arial"/>
              </a:rPr>
              <a:t>Medicare and Medicaid Fraud, Waste, and Abuse Prevention</a:t>
            </a:r>
          </a:p>
        </p:txBody>
      </p:sp>
      <p:sp>
        <p:nvSpPr>
          <p:cNvPr id="3" name="Slide Number Placeholder 2">
            <a:extLst>
              <a:ext uri="{FF2B5EF4-FFF2-40B4-BE49-F238E27FC236}">
                <a16:creationId xmlns:a16="http://schemas.microsoft.com/office/drawing/2014/main" id="{8EEDBF79-DFA0-4C3F-A74B-A02F8445779A}"/>
              </a:ext>
            </a:extLst>
          </p:cNvPr>
          <p:cNvSpPr>
            <a:spLocks noGrp="1"/>
          </p:cNvSpPr>
          <p:nvPr>
            <p:ph type="sldNum" sz="quarter" idx="12"/>
          </p:nvPr>
        </p:nvSpPr>
        <p:spPr/>
        <p:txBody>
          <a:bodyPr/>
          <a:lstStyle/>
          <a:p>
            <a:pPr>
              <a:defRPr/>
            </a:pPr>
            <a:fld id="{11E79EF6-0C0E-43E6-8FB3-918BC522CC5A}" type="slidenum">
              <a:rPr lang="en-US" smtClean="0"/>
              <a:pPr>
                <a:defRPr/>
              </a:pPr>
              <a:t>22</a:t>
            </a:fld>
            <a:endParaRPr lang="en-US" dirty="0"/>
          </a:p>
        </p:txBody>
      </p:sp>
      <p:sp>
        <p:nvSpPr>
          <p:cNvPr id="14" name="Date Placeholder 3">
            <a:extLst>
              <a:ext uri="{FF2B5EF4-FFF2-40B4-BE49-F238E27FC236}">
                <a16:creationId xmlns:a16="http://schemas.microsoft.com/office/drawing/2014/main" id="{B9A41DE7-AEDE-4F97-96F0-5D93F77CE3DD}"/>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426395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21029"/>
            <a:ext cx="12192000" cy="929286"/>
          </a:xfrm>
        </p:spPr>
        <p:txBody>
          <a:bodyPr anchor="ctr">
            <a:normAutofit/>
          </a:bodyPr>
          <a:lstStyle/>
          <a:p>
            <a:r>
              <a:rPr lang="en-US" sz="2800" dirty="0">
                <a:latin typeface="Arial Black" panose="020B0A04020102020204" pitchFamily="34" charset="0"/>
              </a:rPr>
              <a:t>Telemarketing &amp; Fraud: </a:t>
            </a:r>
            <a:br>
              <a:rPr lang="en-US" sz="2800" dirty="0">
                <a:latin typeface="Arial Black" panose="020B0A04020102020204" pitchFamily="34" charset="0"/>
              </a:rPr>
            </a:br>
            <a:r>
              <a:rPr lang="en-US" sz="2800" dirty="0">
                <a:latin typeface="Arial Black" panose="020B0A04020102020204" pitchFamily="34" charset="0"/>
              </a:rPr>
              <a:t>Durable Medical Equipment (DME) </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3946070" y="1222134"/>
            <a:ext cx="4299857" cy="543194"/>
          </a:xfrm>
        </p:spPr>
        <p:txBody>
          <a:bodyPr>
            <a:normAutofit fontScale="92500" lnSpcReduction="10000"/>
          </a:bodyPr>
          <a:lstStyle/>
          <a:p>
            <a:pPr marL="0" indent="0" algn="ctr" defTabSz="685800">
              <a:lnSpc>
                <a:spcPct val="100000"/>
              </a:lnSpc>
              <a:spcBef>
                <a:spcPts val="600"/>
              </a:spcBef>
              <a:spcAft>
                <a:spcPts val="600"/>
              </a:spcAft>
              <a:buNone/>
            </a:pPr>
            <a:r>
              <a:rPr lang="en-US" sz="2800" b="1" dirty="0">
                <a:solidFill>
                  <a:srgbClr val="00529B"/>
                </a:solidFill>
              </a:rPr>
              <a:t>Potential DME scams:</a:t>
            </a:r>
            <a:endParaRPr lang="en-US" altLang="ja-JP" b="1" dirty="0"/>
          </a:p>
          <a:p>
            <a:endParaRPr lang="en-US" dirty="0"/>
          </a:p>
        </p:txBody>
      </p:sp>
      <p:sp>
        <p:nvSpPr>
          <p:cNvPr id="9" name="Rectangle: Rounded Corners 8">
            <a:extLst>
              <a:ext uri="{FF2B5EF4-FFF2-40B4-BE49-F238E27FC236}">
                <a16:creationId xmlns:a16="http://schemas.microsoft.com/office/drawing/2014/main" id="{4F96A56C-0F2C-4111-91DC-40D0AFB89301}"/>
              </a:ext>
              <a:ext uri="{C183D7F6-B498-43B3-948B-1728B52AA6E4}">
                <adec:decorative xmlns:adec="http://schemas.microsoft.com/office/drawing/2017/decorative" val="1"/>
              </a:ext>
            </a:extLst>
          </p:cNvPr>
          <p:cNvSpPr/>
          <p:nvPr/>
        </p:nvSpPr>
        <p:spPr>
          <a:xfrm>
            <a:off x="1369811"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FC4C41C-4408-49CD-8899-8A8FBE54245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63087" y="2345616"/>
            <a:ext cx="2880360" cy="1920240"/>
          </a:xfrm>
          <a:prstGeom prst="rect">
            <a:avLst/>
          </a:prstGeom>
          <a:ln>
            <a:noFill/>
          </a:ln>
          <a:effectLst>
            <a:softEdge rad="112500"/>
          </a:effectLst>
        </p:spPr>
      </p:pic>
      <p:sp>
        <p:nvSpPr>
          <p:cNvPr id="12" name="Content Placeholder 4">
            <a:extLst>
              <a:ext uri="{FF2B5EF4-FFF2-40B4-BE49-F238E27FC236}">
                <a16:creationId xmlns:a16="http://schemas.microsoft.com/office/drawing/2014/main" id="{66271B7E-09AE-4FFE-976C-EEC89A6F8F32}"/>
              </a:ext>
            </a:extLst>
          </p:cNvPr>
          <p:cNvSpPr txBox="1">
            <a:spLocks/>
          </p:cNvSpPr>
          <p:nvPr/>
        </p:nvSpPr>
        <p:spPr>
          <a:xfrm>
            <a:off x="1431667" y="4429860"/>
            <a:ext cx="2743200" cy="1311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1800" dirty="0">
                <a:solidFill>
                  <a:srgbClr val="00529B"/>
                </a:solidFill>
              </a:rPr>
              <a:t>Calls or visits from people saying they represent Medicare </a:t>
            </a:r>
          </a:p>
        </p:txBody>
      </p:sp>
      <p:sp>
        <p:nvSpPr>
          <p:cNvPr id="10" name="Rectangle: Rounded Corners 9">
            <a:extLst>
              <a:ext uri="{FF2B5EF4-FFF2-40B4-BE49-F238E27FC236}">
                <a16:creationId xmlns:a16="http://schemas.microsoft.com/office/drawing/2014/main" id="{713E1E9A-27EF-48CF-BC90-73A7E314C0D9}"/>
              </a:ext>
              <a:ext uri="{C183D7F6-B498-43B3-948B-1728B52AA6E4}">
                <adec:decorative xmlns:adec="http://schemas.microsoft.com/office/drawing/2017/decorative" val="1"/>
              </a:ext>
            </a:extLst>
          </p:cNvPr>
          <p:cNvSpPr/>
          <p:nvPr/>
        </p:nvSpPr>
        <p:spPr>
          <a:xfrm>
            <a:off x="4711048"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05E9107-60E2-4631-8597-E411661C73A3}"/>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92418" y="2335832"/>
            <a:ext cx="2877233" cy="1920240"/>
          </a:xfrm>
          <a:prstGeom prst="rect">
            <a:avLst/>
          </a:prstGeom>
          <a:ln>
            <a:noFill/>
          </a:ln>
          <a:effectLst>
            <a:softEdge rad="112500"/>
          </a:effectLst>
        </p:spPr>
      </p:pic>
      <p:sp>
        <p:nvSpPr>
          <p:cNvPr id="13" name="Content Placeholder 4">
            <a:extLst>
              <a:ext uri="{FF2B5EF4-FFF2-40B4-BE49-F238E27FC236}">
                <a16:creationId xmlns:a16="http://schemas.microsoft.com/office/drawing/2014/main" id="{1322B0DE-B4DB-4950-8A30-39B6D15AA635}"/>
              </a:ext>
            </a:extLst>
          </p:cNvPr>
          <p:cNvSpPr txBox="1">
            <a:spLocks/>
          </p:cNvSpPr>
          <p:nvPr/>
        </p:nvSpPr>
        <p:spPr>
          <a:xfrm>
            <a:off x="4811736" y="4444665"/>
            <a:ext cx="2638596" cy="1296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1800" dirty="0">
                <a:solidFill>
                  <a:srgbClr val="00529B"/>
                </a:solidFill>
              </a:rPr>
              <a:t>Phone or door-to-door selling techniques</a:t>
            </a:r>
          </a:p>
        </p:txBody>
      </p:sp>
      <p:sp>
        <p:nvSpPr>
          <p:cNvPr id="11" name="Rectangle: Rounded Corners 10">
            <a:extLst>
              <a:ext uri="{FF2B5EF4-FFF2-40B4-BE49-F238E27FC236}">
                <a16:creationId xmlns:a16="http://schemas.microsoft.com/office/drawing/2014/main" id="{42F89140-4DD1-4A9B-B863-E700BEAB504C}"/>
              </a:ext>
              <a:ext uri="{C183D7F6-B498-43B3-948B-1728B52AA6E4}">
                <adec:decorative xmlns:adec="http://schemas.microsoft.com/office/drawing/2017/decorative" val="1"/>
              </a:ext>
            </a:extLst>
          </p:cNvPr>
          <p:cNvSpPr/>
          <p:nvPr/>
        </p:nvSpPr>
        <p:spPr>
          <a:xfrm>
            <a:off x="8052285"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D25710F6-B232-4040-936F-20EF740ADFC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52285" y="2334138"/>
            <a:ext cx="2874899" cy="1916496"/>
          </a:xfrm>
          <a:prstGeom prst="rect">
            <a:avLst/>
          </a:prstGeom>
          <a:ln>
            <a:noFill/>
          </a:ln>
          <a:effectLst>
            <a:softEdge rad="112500"/>
          </a:effectLst>
        </p:spPr>
      </p:pic>
      <p:sp>
        <p:nvSpPr>
          <p:cNvPr id="14" name="Content Placeholder 4">
            <a:extLst>
              <a:ext uri="{FF2B5EF4-FFF2-40B4-BE49-F238E27FC236}">
                <a16:creationId xmlns:a16="http://schemas.microsoft.com/office/drawing/2014/main" id="{4E3A5119-E139-4A91-A7A2-B6232D252A50}"/>
              </a:ext>
            </a:extLst>
          </p:cNvPr>
          <p:cNvSpPr txBox="1">
            <a:spLocks/>
          </p:cNvSpPr>
          <p:nvPr/>
        </p:nvSpPr>
        <p:spPr>
          <a:xfrm>
            <a:off x="8052285" y="4394371"/>
            <a:ext cx="2874899" cy="1151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1800" dirty="0">
                <a:solidFill>
                  <a:srgbClr val="00529B"/>
                </a:solidFill>
              </a:rPr>
              <a:t>Requests for your Medicare Number</a:t>
            </a:r>
          </a:p>
          <a:p>
            <a:pPr defTabSz="685800">
              <a:lnSpc>
                <a:spcPct val="100000"/>
              </a:lnSpc>
              <a:spcBef>
                <a:spcPts val="600"/>
              </a:spcBef>
              <a:buFont typeface="Arial" panose="020B0604020202020204" pitchFamily="34" charset="0"/>
              <a:buChar char="•"/>
            </a:pPr>
            <a:endParaRPr lang="en-US" sz="1400" dirty="0">
              <a:solidFill>
                <a:srgbClr val="00529B"/>
              </a:solidFill>
            </a:endParaRPr>
          </a:p>
          <a:p>
            <a:pPr marL="0" indent="0" defTabSz="685800">
              <a:lnSpc>
                <a:spcPct val="100000"/>
              </a:lnSpc>
              <a:spcBef>
                <a:spcPts val="600"/>
              </a:spcBef>
              <a:buNone/>
            </a:pPr>
            <a:endParaRPr lang="en-US" sz="1800" dirty="0">
              <a:solidFill>
                <a:srgbClr val="00529B"/>
              </a:solidFill>
            </a:endParaRPr>
          </a:p>
        </p:txBody>
      </p:sp>
      <p:sp>
        <p:nvSpPr>
          <p:cNvPr id="19" name="Footer Placeholder 4">
            <a:extLst>
              <a:ext uri="{FF2B5EF4-FFF2-40B4-BE49-F238E27FC236}">
                <a16:creationId xmlns:a16="http://schemas.microsoft.com/office/drawing/2014/main" id="{F3613C6C-BEF8-4F16-99E3-D550451F74E2}"/>
              </a:ext>
            </a:extLst>
          </p:cNvPr>
          <p:cNvSpPr>
            <a:spLocks noGrp="1"/>
          </p:cNvSpPr>
          <p:nvPr>
            <p:ph type="ftr" sz="quarter" idx="11"/>
          </p:nvPr>
        </p:nvSpPr>
        <p:spPr>
          <a:xfrm>
            <a:off x="3946072" y="6488203"/>
            <a:ext cx="4299857" cy="365125"/>
          </a:xfrm>
        </p:spPr>
        <p:txBody>
          <a:bodyPr/>
          <a:lstStyle/>
          <a:p>
            <a:r>
              <a:rPr lang="en-US" dirty="0"/>
              <a:t>Medicare and Medicaid Fraud, Waste, and Abuse Prevention</a:t>
            </a:r>
          </a:p>
        </p:txBody>
      </p:sp>
      <p:sp>
        <p:nvSpPr>
          <p:cNvPr id="6" name="Slide Number Placeholder 5">
            <a:extLst>
              <a:ext uri="{FF2B5EF4-FFF2-40B4-BE49-F238E27FC236}">
                <a16:creationId xmlns:a16="http://schemas.microsoft.com/office/drawing/2014/main" id="{A4C87437-FF8D-4A1D-8B80-28B63386B143}"/>
              </a:ext>
            </a:extLst>
          </p:cNvPr>
          <p:cNvSpPr>
            <a:spLocks noGrp="1"/>
          </p:cNvSpPr>
          <p:nvPr>
            <p:ph type="sldNum" sz="quarter" idx="12"/>
          </p:nvPr>
        </p:nvSpPr>
        <p:spPr/>
        <p:txBody>
          <a:bodyPr/>
          <a:lstStyle/>
          <a:p>
            <a:pPr>
              <a:defRPr/>
            </a:pPr>
            <a:fld id="{11E79EF6-0C0E-43E6-8FB3-918BC522CC5A}" type="slidenum">
              <a:rPr lang="en-US" smtClean="0"/>
              <a:pPr>
                <a:defRPr/>
              </a:pPr>
              <a:t>23</a:t>
            </a:fld>
            <a:endParaRPr lang="en-US" dirty="0"/>
          </a:p>
        </p:txBody>
      </p:sp>
      <p:sp>
        <p:nvSpPr>
          <p:cNvPr id="18" name="Date Placeholder 3">
            <a:extLst>
              <a:ext uri="{FF2B5EF4-FFF2-40B4-BE49-F238E27FC236}">
                <a16:creationId xmlns:a16="http://schemas.microsoft.com/office/drawing/2014/main" id="{A83C4F40-3FCA-46EF-B51C-54A6C59005E0}"/>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45375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0" grpId="0" animBg="1"/>
      <p:bldP spid="13" grpId="0"/>
      <p:bldP spid="11"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dirty="0">
                <a:latin typeface="Arial Black" panose="020B0A04020102020204" pitchFamily="34" charset="0"/>
              </a:rPr>
              <a:t>Competitive Bidding Program (CBP)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838201" y="1325880"/>
            <a:ext cx="7743824" cy="4757195"/>
          </a:xfrm>
        </p:spPr>
        <p:txBody>
          <a:bodyPr>
            <a:normAutofit/>
          </a:bodyPr>
          <a:lstStyle/>
          <a:p>
            <a:pPr marL="274320" indent="-274320" defTabSz="685800">
              <a:lnSpc>
                <a:spcPct val="100000"/>
              </a:lnSpc>
              <a:spcBef>
                <a:spcPts val="0"/>
              </a:spcBef>
              <a:spcAft>
                <a:spcPts val="1200"/>
              </a:spcAft>
            </a:pPr>
            <a:r>
              <a:rPr lang="en-US" sz="2800" dirty="0">
                <a:solidFill>
                  <a:srgbClr val="00529B"/>
                </a:solidFill>
              </a:rPr>
              <a:t>Suppliers compete to become Medicare contract suppliers</a:t>
            </a:r>
          </a:p>
          <a:p>
            <a:pPr marL="274320" indent="-274320" defTabSz="685800">
              <a:lnSpc>
                <a:spcPct val="100000"/>
              </a:lnSpc>
              <a:spcBef>
                <a:spcPts val="0"/>
              </a:spcBef>
              <a:spcAft>
                <a:spcPts val="1200"/>
              </a:spcAft>
            </a:pPr>
            <a:r>
              <a:rPr lang="en-US" sz="2800" dirty="0">
                <a:solidFill>
                  <a:srgbClr val="00529B"/>
                </a:solidFill>
              </a:rPr>
              <a:t>An essential tool to help Medicare:</a:t>
            </a:r>
          </a:p>
          <a:p>
            <a:pPr marL="822960" lvl="1" indent="-274320" defTabSz="685800">
              <a:lnSpc>
                <a:spcPct val="100000"/>
              </a:lnSpc>
              <a:spcBef>
                <a:spcPts val="0"/>
              </a:spcBef>
              <a:spcAft>
                <a:spcPts val="1200"/>
              </a:spcAft>
              <a:buClr>
                <a:srgbClr val="00539A"/>
              </a:buClr>
            </a:pPr>
            <a:r>
              <a:rPr lang="en-US" sz="2400" dirty="0">
                <a:solidFill>
                  <a:srgbClr val="00529B"/>
                </a:solidFill>
              </a:rPr>
              <a:t>Set market-based payment rates for DMEPOS items</a:t>
            </a:r>
          </a:p>
          <a:p>
            <a:pPr marL="822960" lvl="1" indent="-274320" defTabSz="685800">
              <a:lnSpc>
                <a:spcPct val="100000"/>
              </a:lnSpc>
              <a:spcBef>
                <a:spcPts val="0"/>
              </a:spcBef>
              <a:spcAft>
                <a:spcPts val="1200"/>
              </a:spcAft>
              <a:buClr>
                <a:srgbClr val="00539A"/>
              </a:buClr>
            </a:pPr>
            <a:r>
              <a:rPr lang="en-US" sz="2400" dirty="0">
                <a:solidFill>
                  <a:srgbClr val="00529B"/>
                </a:solidFill>
              </a:rPr>
              <a:t>Save money for people with Medicare and taxpayers</a:t>
            </a:r>
          </a:p>
          <a:p>
            <a:pPr marL="822960" lvl="1" indent="-274320" defTabSz="685800">
              <a:lnSpc>
                <a:spcPct val="100000"/>
              </a:lnSpc>
              <a:spcBef>
                <a:spcPts val="0"/>
              </a:spcBef>
              <a:spcAft>
                <a:spcPts val="1200"/>
              </a:spcAft>
              <a:buClr>
                <a:srgbClr val="00539A"/>
              </a:buClr>
            </a:pPr>
            <a:r>
              <a:rPr lang="en-US" sz="2400" dirty="0">
                <a:solidFill>
                  <a:srgbClr val="00529B"/>
                </a:solidFill>
              </a:rPr>
              <a:t>Limit fraud, waste, and abuse in the Medicare Program</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37496" y="1499303"/>
            <a:ext cx="1599338" cy="1920240"/>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443357" y="3725883"/>
            <a:ext cx="2093477" cy="2103120"/>
          </a:xfrm>
          <a:prstGeom prst="rect">
            <a:avLst/>
          </a:prstGeom>
        </p:spPr>
      </p:pic>
      <p:sp>
        <p:nvSpPr>
          <p:cNvPr id="11" name="Footer Placeholder 4">
            <a:extLst>
              <a:ext uri="{FF2B5EF4-FFF2-40B4-BE49-F238E27FC236}">
                <a16:creationId xmlns:a16="http://schemas.microsoft.com/office/drawing/2014/main" id="{05966C07-6CDD-48AF-81C7-9CEB75955932}"/>
              </a:ext>
            </a:extLst>
          </p:cNvPr>
          <p:cNvSpPr>
            <a:spLocks noGrp="1"/>
          </p:cNvSpPr>
          <p:nvPr>
            <p:ph type="ftr" sz="quarter" idx="11"/>
          </p:nvPr>
        </p:nvSpPr>
        <p:spPr>
          <a:xfrm>
            <a:off x="3936859" y="6487747"/>
            <a:ext cx="4318282"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41069E2B-9006-428C-BD85-E44B8D27999E}"/>
              </a:ext>
            </a:extLst>
          </p:cNvPr>
          <p:cNvSpPr>
            <a:spLocks noGrp="1"/>
          </p:cNvSpPr>
          <p:nvPr>
            <p:ph type="sldNum" sz="quarter" idx="12"/>
          </p:nvPr>
        </p:nvSpPr>
        <p:spPr/>
        <p:txBody>
          <a:bodyPr/>
          <a:lstStyle/>
          <a:p>
            <a:pPr>
              <a:defRPr/>
            </a:pPr>
            <a:fld id="{11E79EF6-0C0E-43E6-8FB3-918BC522CC5A}" type="slidenum">
              <a:rPr lang="en-US" smtClean="0"/>
              <a:pPr>
                <a:defRPr/>
              </a:pPr>
              <a:t>24</a:t>
            </a:fld>
            <a:endParaRPr lang="en-US" dirty="0"/>
          </a:p>
        </p:txBody>
      </p:sp>
      <p:sp>
        <p:nvSpPr>
          <p:cNvPr id="10" name="Date Placeholder 3">
            <a:extLst>
              <a:ext uri="{FF2B5EF4-FFF2-40B4-BE49-F238E27FC236}">
                <a16:creationId xmlns:a16="http://schemas.microsoft.com/office/drawing/2014/main" id="{56F8BCD0-ECA4-48A5-8CE9-DE486E149F69}"/>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77683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924"/>
            <a:ext cx="12191999" cy="929286"/>
          </a:xfrm>
        </p:spPr>
        <p:txBody>
          <a:bodyPr anchor="ctr">
            <a:normAutofit/>
          </a:bodyPr>
          <a:lstStyle/>
          <a:p>
            <a:r>
              <a:rPr lang="en-US" sz="3000" dirty="0">
                <a:latin typeface="Arial Black" panose="020B0A04020102020204" pitchFamily="34" charset="0"/>
              </a:rPr>
              <a:t>Competitive Bidding Program (CBP): Round 2021</a:t>
            </a:r>
          </a:p>
        </p:txBody>
      </p:sp>
      <p:sp>
        <p:nvSpPr>
          <p:cNvPr id="9" name="Rectangle: Rounded Corners 8">
            <a:extLst>
              <a:ext uri="{FF2B5EF4-FFF2-40B4-BE49-F238E27FC236}">
                <a16:creationId xmlns:a16="http://schemas.microsoft.com/office/drawing/2014/main" id="{55A36EF3-5CF6-4E03-AF17-2F40D76B2F6B}"/>
              </a:ext>
              <a:ext uri="{C183D7F6-B498-43B3-948B-1728B52AA6E4}">
                <adec:decorative xmlns:adec="http://schemas.microsoft.com/office/drawing/2017/decorative" val="1"/>
              </a:ext>
            </a:extLst>
          </p:cNvPr>
          <p:cNvSpPr/>
          <p:nvPr/>
        </p:nvSpPr>
        <p:spPr>
          <a:xfrm>
            <a:off x="470460" y="1270003"/>
            <a:ext cx="2459636" cy="339449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grpSp>
        <p:nvGrpSpPr>
          <p:cNvPr id="2" name="Group 1">
            <a:extLst>
              <a:ext uri="{FF2B5EF4-FFF2-40B4-BE49-F238E27FC236}">
                <a16:creationId xmlns:a16="http://schemas.microsoft.com/office/drawing/2014/main" id="{B2955B7B-AA63-49E9-966C-CA1E24D8A1B0}"/>
              </a:ext>
              <a:ext uri="{C183D7F6-B498-43B3-948B-1728B52AA6E4}">
                <adec:decorative xmlns:adec="http://schemas.microsoft.com/office/drawing/2017/decorative" val="1"/>
              </a:ext>
            </a:extLst>
          </p:cNvPr>
          <p:cNvGrpSpPr/>
          <p:nvPr/>
        </p:nvGrpSpPr>
        <p:grpSpPr>
          <a:xfrm>
            <a:off x="800244" y="1372013"/>
            <a:ext cx="1800068" cy="1800068"/>
            <a:chOff x="800244" y="1372013"/>
            <a:chExt cx="1800068" cy="1800068"/>
          </a:xfrm>
        </p:grpSpPr>
        <p:pic>
          <p:nvPicPr>
            <p:cNvPr id="3" name="Graphic 2">
              <a:extLst>
                <a:ext uri="{FF2B5EF4-FFF2-40B4-BE49-F238E27FC236}">
                  <a16:creationId xmlns:a16="http://schemas.microsoft.com/office/drawing/2014/main" id="{90EBECB5-5DD1-4251-AAFD-3084AF20461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244" y="1372013"/>
              <a:ext cx="1800068" cy="1800068"/>
            </a:xfrm>
            <a:prstGeom prst="rect">
              <a:avLst/>
            </a:prstGeom>
          </p:spPr>
        </p:pic>
        <p:pic>
          <p:nvPicPr>
            <p:cNvPr id="18" name="Graphic 17">
              <a:extLst>
                <a:ext uri="{FF2B5EF4-FFF2-40B4-BE49-F238E27FC236}">
                  <a16:creationId xmlns:a16="http://schemas.microsoft.com/office/drawing/2014/main" id="{C32CD474-31CC-479E-9D8B-0A094B640B3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9391" y="1629352"/>
              <a:ext cx="761773" cy="761773"/>
            </a:xfrm>
            <a:prstGeom prst="rect">
              <a:avLst/>
            </a:prstGeom>
          </p:spPr>
        </p:pic>
      </p:grpSp>
      <p:sp>
        <p:nvSpPr>
          <p:cNvPr id="13" name="TextBox 12">
            <a:extLst>
              <a:ext uri="{FF2B5EF4-FFF2-40B4-BE49-F238E27FC236}">
                <a16:creationId xmlns:a16="http://schemas.microsoft.com/office/drawing/2014/main" id="{BDADFDE4-047B-4251-9193-F879DDAEB65E}"/>
              </a:ext>
            </a:extLst>
          </p:cNvPr>
          <p:cNvSpPr txBox="1"/>
          <p:nvPr/>
        </p:nvSpPr>
        <p:spPr>
          <a:xfrm>
            <a:off x="470460" y="3165224"/>
            <a:ext cx="2459637" cy="1287532"/>
          </a:xfrm>
          <a:prstGeom prst="rect">
            <a:avLst/>
          </a:prstGeom>
          <a:noFill/>
        </p:spPr>
        <p:txBody>
          <a:bodyPr wrap="square">
            <a:spAutoFit/>
          </a:bodyPr>
          <a:lstStyle/>
          <a:p>
            <a:pPr algn="ctr" defTabSz="685800">
              <a:lnSpc>
                <a:spcPct val="110000"/>
              </a:lnSpc>
              <a:spcBef>
                <a:spcPts val="600"/>
              </a:spcBef>
            </a:pPr>
            <a:r>
              <a:rPr lang="en-US" b="1" dirty="0">
                <a:solidFill>
                  <a:srgbClr val="00529B"/>
                </a:solidFill>
                <a:latin typeface="Arial" panose="020B0604020202020204" pitchFamily="34" charset="0"/>
                <a:cs typeface="Arial" panose="020B0604020202020204" pitchFamily="34" charset="0"/>
              </a:rPr>
              <a:t>Quality</a:t>
            </a:r>
            <a:r>
              <a:rPr lang="en-US" dirty="0">
                <a:solidFill>
                  <a:srgbClr val="00529B"/>
                </a:solidFill>
                <a:latin typeface="Arial" panose="020B0604020202020204" pitchFamily="34" charset="0"/>
                <a:cs typeface="Arial" panose="020B0604020202020204" pitchFamily="34" charset="0"/>
              </a:rPr>
              <a:t>: Ensures people with Medicare have access to quality items</a:t>
            </a:r>
          </a:p>
        </p:txBody>
      </p:sp>
      <p:sp>
        <p:nvSpPr>
          <p:cNvPr id="11" name="Rectangle: Rounded Corners 10">
            <a:extLst>
              <a:ext uri="{FF2B5EF4-FFF2-40B4-BE49-F238E27FC236}">
                <a16:creationId xmlns:a16="http://schemas.microsoft.com/office/drawing/2014/main" id="{7BE560E5-7B98-4583-90BA-24EA9107DC92}"/>
              </a:ext>
              <a:ext uri="{C183D7F6-B498-43B3-948B-1728B52AA6E4}">
                <adec:decorative xmlns:adec="http://schemas.microsoft.com/office/drawing/2017/decorative" val="1"/>
              </a:ext>
            </a:extLst>
          </p:cNvPr>
          <p:cNvSpPr/>
          <p:nvPr/>
        </p:nvSpPr>
        <p:spPr>
          <a:xfrm>
            <a:off x="3357532" y="1270003"/>
            <a:ext cx="2459636" cy="339449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pic>
        <p:nvPicPr>
          <p:cNvPr id="20" name="Graphic 19">
            <a:extLst>
              <a:ext uri="{FF2B5EF4-FFF2-40B4-BE49-F238E27FC236}">
                <a16:creationId xmlns:a16="http://schemas.microsoft.com/office/drawing/2014/main" id="{B13DFFBD-ADB7-4960-AEEA-44EDBD64A58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56207" y="1372013"/>
            <a:ext cx="1862286" cy="1862286"/>
          </a:xfrm>
          <a:prstGeom prst="rect">
            <a:avLst/>
          </a:prstGeom>
        </p:spPr>
      </p:pic>
      <p:sp>
        <p:nvSpPr>
          <p:cNvPr id="14" name="TextBox 13">
            <a:extLst>
              <a:ext uri="{FF2B5EF4-FFF2-40B4-BE49-F238E27FC236}">
                <a16:creationId xmlns:a16="http://schemas.microsoft.com/office/drawing/2014/main" id="{3E7BE150-1E3D-42F3-A722-66F0BA291E07}"/>
              </a:ext>
            </a:extLst>
          </p:cNvPr>
          <p:cNvSpPr txBox="1"/>
          <p:nvPr/>
        </p:nvSpPr>
        <p:spPr>
          <a:xfrm>
            <a:off x="3357532" y="3165224"/>
            <a:ext cx="2459636" cy="982833"/>
          </a:xfrm>
          <a:prstGeom prst="rect">
            <a:avLst/>
          </a:prstGeom>
          <a:noFill/>
        </p:spPr>
        <p:txBody>
          <a:bodyPr wrap="square">
            <a:spAutoFit/>
          </a:bodyPr>
          <a:lstStyle/>
          <a:p>
            <a:pPr algn="ctr" defTabSz="685800">
              <a:lnSpc>
                <a:spcPct val="110000"/>
              </a:lnSpc>
              <a:spcBef>
                <a:spcPts val="600"/>
              </a:spcBef>
            </a:pPr>
            <a:r>
              <a:rPr lang="en-US" b="1" dirty="0">
                <a:solidFill>
                  <a:srgbClr val="00529B"/>
                </a:solidFill>
                <a:latin typeface="Arial" panose="020B0604020202020204" pitchFamily="34" charset="0"/>
                <a:cs typeface="Arial" panose="020B0604020202020204" pitchFamily="34" charset="0"/>
              </a:rPr>
              <a:t>Protection</a:t>
            </a:r>
            <a:r>
              <a:rPr lang="en-US" dirty="0">
                <a:solidFill>
                  <a:srgbClr val="00529B"/>
                </a:solidFill>
                <a:latin typeface="Arial" panose="020B0604020202020204" pitchFamily="34" charset="0"/>
                <a:cs typeface="Arial" panose="020B0604020202020204" pitchFamily="34" charset="0"/>
              </a:rPr>
              <a:t>: Limits fraud and abuse in Medicare </a:t>
            </a:r>
          </a:p>
        </p:txBody>
      </p:sp>
      <p:sp>
        <p:nvSpPr>
          <p:cNvPr id="10" name="Rectangle: Rounded Corners 9">
            <a:extLst>
              <a:ext uri="{FF2B5EF4-FFF2-40B4-BE49-F238E27FC236}">
                <a16:creationId xmlns:a16="http://schemas.microsoft.com/office/drawing/2014/main" id="{8AD1EE4D-5C76-405E-924C-A7347177626C}"/>
              </a:ext>
              <a:ext uri="{C183D7F6-B498-43B3-948B-1728B52AA6E4}">
                <adec:decorative xmlns:adec="http://schemas.microsoft.com/office/drawing/2017/decorative" val="1"/>
              </a:ext>
            </a:extLst>
          </p:cNvPr>
          <p:cNvSpPr/>
          <p:nvPr/>
        </p:nvSpPr>
        <p:spPr>
          <a:xfrm>
            <a:off x="6216459" y="1270003"/>
            <a:ext cx="2459636" cy="339449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grpSp>
        <p:nvGrpSpPr>
          <p:cNvPr id="23" name="Group 22">
            <a:extLst>
              <a:ext uri="{FF2B5EF4-FFF2-40B4-BE49-F238E27FC236}">
                <a16:creationId xmlns:a16="http://schemas.microsoft.com/office/drawing/2014/main" id="{5F5B4C76-6E3B-4FB2-9BE6-B55BDB928716}"/>
              </a:ext>
              <a:ext uri="{C183D7F6-B498-43B3-948B-1728B52AA6E4}">
                <adec:decorative xmlns:adec="http://schemas.microsoft.com/office/drawing/2017/decorative" val="1"/>
              </a:ext>
            </a:extLst>
          </p:cNvPr>
          <p:cNvGrpSpPr/>
          <p:nvPr/>
        </p:nvGrpSpPr>
        <p:grpSpPr>
          <a:xfrm>
            <a:off x="6384021" y="1005522"/>
            <a:ext cx="2255520" cy="2255520"/>
            <a:chOff x="6275795" y="3323085"/>
            <a:chExt cx="2255520" cy="2255520"/>
          </a:xfrm>
          <a:solidFill>
            <a:srgbClr val="2F5597"/>
          </a:solidFill>
        </p:grpSpPr>
        <p:pic>
          <p:nvPicPr>
            <p:cNvPr id="27" name="Graphic 26">
              <a:extLst>
                <a:ext uri="{FF2B5EF4-FFF2-40B4-BE49-F238E27FC236}">
                  <a16:creationId xmlns:a16="http://schemas.microsoft.com/office/drawing/2014/main" id="{0D955414-C48E-4834-A20B-C92EE152E3A9}"/>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5795" y="3323085"/>
              <a:ext cx="2255520" cy="2255520"/>
            </a:xfrm>
            <a:prstGeom prst="rect">
              <a:avLst/>
            </a:prstGeom>
          </p:spPr>
        </p:pic>
        <p:pic>
          <p:nvPicPr>
            <p:cNvPr id="29" name="Graphic 28">
              <a:extLst>
                <a:ext uri="{FF2B5EF4-FFF2-40B4-BE49-F238E27FC236}">
                  <a16:creationId xmlns:a16="http://schemas.microsoft.com/office/drawing/2014/main" id="{6E4102BA-B791-4E6A-9973-4FD8A6337537}"/>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91951" y="4161404"/>
              <a:ext cx="763941" cy="763941"/>
            </a:xfrm>
            <a:prstGeom prst="rect">
              <a:avLst/>
            </a:prstGeom>
          </p:spPr>
        </p:pic>
      </p:grpSp>
      <p:sp>
        <p:nvSpPr>
          <p:cNvPr id="15" name="TextBox 14">
            <a:extLst>
              <a:ext uri="{FF2B5EF4-FFF2-40B4-BE49-F238E27FC236}">
                <a16:creationId xmlns:a16="http://schemas.microsoft.com/office/drawing/2014/main" id="{39B10405-BAE9-4665-BF0A-6638596AFD0C}"/>
              </a:ext>
            </a:extLst>
          </p:cNvPr>
          <p:cNvSpPr txBox="1"/>
          <p:nvPr/>
        </p:nvSpPr>
        <p:spPr>
          <a:xfrm>
            <a:off x="6096000" y="3186419"/>
            <a:ext cx="2722332" cy="678134"/>
          </a:xfrm>
          <a:prstGeom prst="rect">
            <a:avLst/>
          </a:prstGeom>
          <a:noFill/>
        </p:spPr>
        <p:txBody>
          <a:bodyPr wrap="square">
            <a:spAutoFit/>
          </a:bodyPr>
          <a:lstStyle/>
          <a:p>
            <a:pPr algn="ctr" defTabSz="685800">
              <a:lnSpc>
                <a:spcPct val="110000"/>
              </a:lnSpc>
              <a:spcBef>
                <a:spcPts val="600"/>
              </a:spcBef>
            </a:pPr>
            <a:r>
              <a:rPr lang="en-US" b="1" dirty="0">
                <a:solidFill>
                  <a:srgbClr val="00529B"/>
                </a:solidFill>
                <a:latin typeface="Arial" panose="020B0604020202020204" pitchFamily="34" charset="0"/>
                <a:cs typeface="Arial" panose="020B0604020202020204" pitchFamily="34" charset="0"/>
              </a:rPr>
              <a:t>Savings</a:t>
            </a:r>
            <a:r>
              <a:rPr lang="en-US" dirty="0">
                <a:solidFill>
                  <a:srgbClr val="00529B"/>
                </a:solidFill>
                <a:latin typeface="Arial" panose="020B0604020202020204" pitchFamily="34" charset="0"/>
                <a:cs typeface="Arial" panose="020B0604020202020204" pitchFamily="34" charset="0"/>
              </a:rPr>
              <a:t>: Saves taxpayer dollars</a:t>
            </a:r>
          </a:p>
        </p:txBody>
      </p:sp>
      <p:sp>
        <p:nvSpPr>
          <p:cNvPr id="12" name="Rectangle: Rounded Corners 11">
            <a:extLst>
              <a:ext uri="{FF2B5EF4-FFF2-40B4-BE49-F238E27FC236}">
                <a16:creationId xmlns:a16="http://schemas.microsoft.com/office/drawing/2014/main" id="{77EC58E7-BDB9-4339-8A6C-B1758A953D3A}"/>
              </a:ext>
              <a:ext uri="{C183D7F6-B498-43B3-948B-1728B52AA6E4}">
                <adec:decorative xmlns:adec="http://schemas.microsoft.com/office/drawing/2017/decorative" val="1"/>
              </a:ext>
            </a:extLst>
          </p:cNvPr>
          <p:cNvSpPr/>
          <p:nvPr/>
        </p:nvSpPr>
        <p:spPr>
          <a:xfrm>
            <a:off x="9075386" y="1255666"/>
            <a:ext cx="2459636" cy="339449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grpSp>
        <p:nvGrpSpPr>
          <p:cNvPr id="6" name="Group 5">
            <a:extLst>
              <a:ext uri="{FF2B5EF4-FFF2-40B4-BE49-F238E27FC236}">
                <a16:creationId xmlns:a16="http://schemas.microsoft.com/office/drawing/2014/main" id="{A9A23F44-D9A7-4BA2-9003-0979223F3677}"/>
              </a:ext>
              <a:ext uri="{C183D7F6-B498-43B3-948B-1728B52AA6E4}">
                <adec:decorative xmlns:adec="http://schemas.microsoft.com/office/drawing/2017/decorative" val="1"/>
              </a:ext>
            </a:extLst>
          </p:cNvPr>
          <p:cNvGrpSpPr/>
          <p:nvPr/>
        </p:nvGrpSpPr>
        <p:grpSpPr>
          <a:xfrm>
            <a:off x="9400586" y="1464719"/>
            <a:ext cx="1953214" cy="1607671"/>
            <a:chOff x="9400586" y="1464719"/>
            <a:chExt cx="1953214" cy="1607671"/>
          </a:xfrm>
        </p:grpSpPr>
        <p:pic>
          <p:nvPicPr>
            <p:cNvPr id="24" name="Graphic 23">
              <a:extLst>
                <a:ext uri="{FF2B5EF4-FFF2-40B4-BE49-F238E27FC236}">
                  <a16:creationId xmlns:a16="http://schemas.microsoft.com/office/drawing/2014/main" id="{006E9175-81C3-469F-A394-BEC2A16DC09A}"/>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9400586" y="1469270"/>
              <a:ext cx="1603120" cy="1603120"/>
            </a:xfrm>
            <a:prstGeom prst="rect">
              <a:avLst/>
            </a:prstGeom>
          </p:spPr>
        </p:pic>
        <p:pic>
          <p:nvPicPr>
            <p:cNvPr id="28" name="Graphic 27">
              <a:extLst>
                <a:ext uri="{FF2B5EF4-FFF2-40B4-BE49-F238E27FC236}">
                  <a16:creationId xmlns:a16="http://schemas.microsoft.com/office/drawing/2014/main" id="{118555ED-1D32-4AB4-9FAF-4F46C293CBAB}"/>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0597476" y="1464719"/>
              <a:ext cx="756324" cy="756324"/>
            </a:xfrm>
            <a:prstGeom prst="rect">
              <a:avLst/>
            </a:prstGeom>
          </p:spPr>
        </p:pic>
      </p:grpSp>
      <p:sp>
        <p:nvSpPr>
          <p:cNvPr id="16" name="TextBox 15">
            <a:extLst>
              <a:ext uri="{FF2B5EF4-FFF2-40B4-BE49-F238E27FC236}">
                <a16:creationId xmlns:a16="http://schemas.microsoft.com/office/drawing/2014/main" id="{87ECF0D7-0E95-4C4F-AB89-8F47E875AC9F}"/>
              </a:ext>
            </a:extLst>
          </p:cNvPr>
          <p:cNvSpPr txBox="1"/>
          <p:nvPr/>
        </p:nvSpPr>
        <p:spPr>
          <a:xfrm>
            <a:off x="8944038" y="3186419"/>
            <a:ext cx="2722332" cy="982833"/>
          </a:xfrm>
          <a:prstGeom prst="rect">
            <a:avLst/>
          </a:prstGeom>
          <a:noFill/>
        </p:spPr>
        <p:txBody>
          <a:bodyPr wrap="square">
            <a:spAutoFit/>
          </a:bodyPr>
          <a:lstStyle/>
          <a:p>
            <a:pPr algn="ctr" defTabSz="685800">
              <a:lnSpc>
                <a:spcPct val="110000"/>
              </a:lnSpc>
              <a:spcBef>
                <a:spcPts val="600"/>
              </a:spcBef>
            </a:pPr>
            <a:r>
              <a:rPr lang="en-US" b="1" dirty="0">
                <a:solidFill>
                  <a:srgbClr val="00529B"/>
                </a:solidFill>
                <a:latin typeface="Arial" panose="020B0604020202020204" pitchFamily="34" charset="0"/>
                <a:cs typeface="Arial" panose="020B0604020202020204" pitchFamily="34" charset="0"/>
              </a:rPr>
              <a:t>Efficiency</a:t>
            </a:r>
            <a:r>
              <a:rPr lang="en-US" dirty="0">
                <a:solidFill>
                  <a:srgbClr val="00529B"/>
                </a:solidFill>
                <a:latin typeface="Arial" panose="020B0604020202020204" pitchFamily="34" charset="0"/>
                <a:cs typeface="Arial" panose="020B0604020202020204" pitchFamily="34" charset="0"/>
              </a:rPr>
              <a:t>: Medicare sets a Single Payment Amount (SPA)</a:t>
            </a:r>
          </a:p>
        </p:txBody>
      </p:sp>
      <p:sp>
        <p:nvSpPr>
          <p:cNvPr id="21" name="TextBox 20" descr="People with Medicare who live in or travel to a Competitive Bidding Area (CBA) must use an approved supplier for Medicare to cover their back or knee brace.&#10;">
            <a:extLst>
              <a:ext uri="{FF2B5EF4-FFF2-40B4-BE49-F238E27FC236}">
                <a16:creationId xmlns:a16="http://schemas.microsoft.com/office/drawing/2014/main" id="{950446B5-B9E9-4697-AF45-AA8174B4D352}"/>
              </a:ext>
            </a:extLst>
          </p:cNvPr>
          <p:cNvSpPr txBox="1"/>
          <p:nvPr/>
        </p:nvSpPr>
        <p:spPr>
          <a:xfrm>
            <a:off x="1210114" y="5051625"/>
            <a:ext cx="9654168" cy="707886"/>
          </a:xfrm>
          <a:prstGeom prst="rect">
            <a:avLst/>
          </a:prstGeom>
          <a:solidFill>
            <a:srgbClr val="DAE3F3"/>
          </a:solidFill>
          <a:ln>
            <a:solidFill>
              <a:srgbClr val="00529B"/>
            </a:solidFill>
          </a:ln>
        </p:spPr>
        <p:txBody>
          <a:bodyPr wrap="square" rtlCol="0">
            <a:spAutoFit/>
          </a:bodyPr>
          <a:lstStyle/>
          <a:p>
            <a:pPr algn="ctr"/>
            <a:r>
              <a:rPr lang="en-US" sz="2000" dirty="0">
                <a:solidFill>
                  <a:srgbClr val="00529B"/>
                </a:solidFill>
                <a:latin typeface="Arial" panose="020B0604020202020204" pitchFamily="34" charset="0"/>
                <a:cs typeface="Arial" panose="020B0604020202020204" pitchFamily="34" charset="0"/>
              </a:rPr>
              <a:t>People with Medicare who live in or travel to a Competitive Bidding Area (CBA) must use an approved supplier for Medicare to cover their back or knee brace.</a:t>
            </a:r>
          </a:p>
        </p:txBody>
      </p:sp>
      <p:sp>
        <p:nvSpPr>
          <p:cNvPr id="26" name="Footer Placeholder 4">
            <a:extLst>
              <a:ext uri="{FF2B5EF4-FFF2-40B4-BE49-F238E27FC236}">
                <a16:creationId xmlns:a16="http://schemas.microsoft.com/office/drawing/2014/main" id="{DE805C5A-9AF6-4D8C-8464-200050E2A942}"/>
              </a:ext>
            </a:extLst>
          </p:cNvPr>
          <p:cNvSpPr>
            <a:spLocks noGrp="1"/>
          </p:cNvSpPr>
          <p:nvPr>
            <p:ph type="ftr" sz="quarter" idx="11"/>
          </p:nvPr>
        </p:nvSpPr>
        <p:spPr>
          <a:xfrm>
            <a:off x="3915593" y="6492240"/>
            <a:ext cx="4360813" cy="365125"/>
          </a:xfrm>
        </p:spPr>
        <p:txBody>
          <a:bodyPr/>
          <a:lstStyle/>
          <a:p>
            <a:r>
              <a:rPr lang="en-US" dirty="0"/>
              <a:t>Medicare and Medicaid Fraud, Waste, and Abuse Prevention</a:t>
            </a:r>
          </a:p>
        </p:txBody>
      </p:sp>
      <p:sp>
        <p:nvSpPr>
          <p:cNvPr id="5" name="Slide Number Placeholder 4">
            <a:extLst>
              <a:ext uri="{FF2B5EF4-FFF2-40B4-BE49-F238E27FC236}">
                <a16:creationId xmlns:a16="http://schemas.microsoft.com/office/drawing/2014/main" id="{90E86EB1-DCEB-48A2-B6ED-C67EF2B75BC2}"/>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dirty="0"/>
          </a:p>
        </p:txBody>
      </p:sp>
      <p:sp>
        <p:nvSpPr>
          <p:cNvPr id="25" name="Date Placeholder 3">
            <a:extLst>
              <a:ext uri="{FF2B5EF4-FFF2-40B4-BE49-F238E27FC236}">
                <a16:creationId xmlns:a16="http://schemas.microsoft.com/office/drawing/2014/main" id="{9CA6D304-2E1A-4A28-A873-E60D30E7FC8C}"/>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3109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1" grpId="0" animBg="1"/>
      <p:bldP spid="14" grpId="0"/>
      <p:bldP spid="10" grpId="0" animBg="1"/>
      <p:bldP spid="15" grpId="0"/>
      <p:bldP spid="12" grpId="0" animBg="1"/>
      <p:bldP spid="16" grpId="0"/>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Quality of Care Concerns</a:t>
            </a:r>
          </a:p>
        </p:txBody>
      </p:sp>
      <p:sp>
        <p:nvSpPr>
          <p:cNvPr id="20" name="Content Placeholder 4">
            <a:extLst>
              <a:ext uri="{FF2B5EF4-FFF2-40B4-BE49-F238E27FC236}">
                <a16:creationId xmlns:a16="http://schemas.microsoft.com/office/drawing/2014/main" id="{08A8F57F-6FEB-4F97-8528-77F5B6E7EE89}"/>
              </a:ext>
            </a:extLst>
          </p:cNvPr>
          <p:cNvSpPr txBox="1">
            <a:spLocks/>
          </p:cNvSpPr>
          <p:nvPr/>
        </p:nvSpPr>
        <p:spPr>
          <a:xfrm>
            <a:off x="672783" y="1019986"/>
            <a:ext cx="10912922" cy="1340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spcAft>
                <a:spcPts val="600"/>
              </a:spcAft>
              <a:buFont typeface="Wingdings" pitchFamily="2" charset="2"/>
              <a:buNone/>
            </a:pPr>
            <a:r>
              <a:rPr lang="en-US" sz="2400" b="1" dirty="0">
                <a:solidFill>
                  <a:srgbClr val="00529B"/>
                </a:solidFill>
              </a:rPr>
              <a:t>Your Beneficiary and Family Centered Care-Quality Improvement Organization (BFCC-QIO) can address:</a:t>
            </a:r>
          </a:p>
          <a:p>
            <a:endParaRPr lang="en-US" dirty="0"/>
          </a:p>
        </p:txBody>
      </p:sp>
      <p:sp>
        <p:nvSpPr>
          <p:cNvPr id="9" name="Rectangle: Rounded Corners 8">
            <a:extLst>
              <a:ext uri="{FF2B5EF4-FFF2-40B4-BE49-F238E27FC236}">
                <a16:creationId xmlns:a16="http://schemas.microsoft.com/office/drawing/2014/main" id="{B81E0036-BB72-4DED-BEA7-F70AEA09D9D6}"/>
              </a:ext>
              <a:ext uri="{C183D7F6-B498-43B3-948B-1728B52AA6E4}">
                <adec:decorative xmlns:adec="http://schemas.microsoft.com/office/drawing/2017/decorative" val="1"/>
              </a:ext>
            </a:extLst>
          </p:cNvPr>
          <p:cNvSpPr/>
          <p:nvPr/>
        </p:nvSpPr>
        <p:spPr>
          <a:xfrm>
            <a:off x="124746" y="1907402"/>
            <a:ext cx="2874899" cy="4014829"/>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61D347F-7EE1-48A5-A5DA-CD8ECCCB3B5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4897" y="2428361"/>
            <a:ext cx="2880360" cy="1920240"/>
          </a:xfrm>
          <a:prstGeom prst="rect">
            <a:avLst/>
          </a:prstGeom>
          <a:ln>
            <a:noFill/>
          </a:ln>
          <a:effectLst>
            <a:softEdge rad="112500"/>
          </a:effectLst>
        </p:spPr>
      </p:pic>
      <p:sp>
        <p:nvSpPr>
          <p:cNvPr id="16" name="TextBox 15">
            <a:extLst>
              <a:ext uri="{FF2B5EF4-FFF2-40B4-BE49-F238E27FC236}">
                <a16:creationId xmlns:a16="http://schemas.microsoft.com/office/drawing/2014/main" id="{804702C3-F5A9-4F27-AED2-D2776FA5ED6A}"/>
              </a:ext>
            </a:extLst>
          </p:cNvPr>
          <p:cNvSpPr txBox="1"/>
          <p:nvPr/>
        </p:nvSpPr>
        <p:spPr>
          <a:xfrm>
            <a:off x="262925" y="4658315"/>
            <a:ext cx="2722332" cy="373436"/>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Medication errors </a:t>
            </a:r>
          </a:p>
        </p:txBody>
      </p:sp>
      <p:sp>
        <p:nvSpPr>
          <p:cNvPr id="10" name="Rectangle: Rounded Corners 9">
            <a:extLst>
              <a:ext uri="{FF2B5EF4-FFF2-40B4-BE49-F238E27FC236}">
                <a16:creationId xmlns:a16="http://schemas.microsoft.com/office/drawing/2014/main" id="{1A816F2E-979B-497D-9FAB-DDFAEB5F0D82}"/>
              </a:ext>
              <a:ext uri="{C183D7F6-B498-43B3-948B-1728B52AA6E4}">
                <adec:decorative xmlns:adec="http://schemas.microsoft.com/office/drawing/2017/decorative" val="1"/>
              </a:ext>
            </a:extLst>
          </p:cNvPr>
          <p:cNvSpPr/>
          <p:nvPr/>
        </p:nvSpPr>
        <p:spPr>
          <a:xfrm>
            <a:off x="3148129" y="1884183"/>
            <a:ext cx="2874899" cy="401483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AA7E407A-2BA2-46BB-8022-43BFD332E15A}"/>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13225" y="2408128"/>
            <a:ext cx="2880360" cy="1920240"/>
          </a:xfrm>
          <a:prstGeom prst="rect">
            <a:avLst/>
          </a:prstGeom>
          <a:ln>
            <a:noFill/>
          </a:ln>
          <a:effectLst>
            <a:softEdge rad="112500"/>
          </a:effectLst>
        </p:spPr>
      </p:pic>
      <p:sp>
        <p:nvSpPr>
          <p:cNvPr id="17" name="TextBox 16">
            <a:extLst>
              <a:ext uri="{FF2B5EF4-FFF2-40B4-BE49-F238E27FC236}">
                <a16:creationId xmlns:a16="http://schemas.microsoft.com/office/drawing/2014/main" id="{7DAA82CE-B0E5-47A5-A6CF-C394E54CA792}"/>
              </a:ext>
            </a:extLst>
          </p:cNvPr>
          <p:cNvSpPr txBox="1"/>
          <p:nvPr/>
        </p:nvSpPr>
        <p:spPr>
          <a:xfrm>
            <a:off x="3165993" y="4605338"/>
            <a:ext cx="2915782" cy="678134"/>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Change in condition not treated</a:t>
            </a:r>
          </a:p>
        </p:txBody>
      </p:sp>
      <p:sp>
        <p:nvSpPr>
          <p:cNvPr id="12" name="Rectangle: Rounded Corners 11">
            <a:extLst>
              <a:ext uri="{FF2B5EF4-FFF2-40B4-BE49-F238E27FC236}">
                <a16:creationId xmlns:a16="http://schemas.microsoft.com/office/drawing/2014/main" id="{841B52F5-3C00-4CCA-BECF-76A81033C3FC}"/>
              </a:ext>
              <a:ext uri="{C183D7F6-B498-43B3-948B-1728B52AA6E4}">
                <adec:decorative xmlns:adec="http://schemas.microsoft.com/office/drawing/2017/decorative" val="1"/>
              </a:ext>
            </a:extLst>
          </p:cNvPr>
          <p:cNvSpPr/>
          <p:nvPr/>
        </p:nvSpPr>
        <p:spPr>
          <a:xfrm>
            <a:off x="6185900" y="1889759"/>
            <a:ext cx="2874899" cy="401483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DE3F53C-5204-4410-9BF1-BB03C66DC95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74480" y="2408128"/>
            <a:ext cx="2880641" cy="1920240"/>
          </a:xfrm>
          <a:prstGeom prst="rect">
            <a:avLst/>
          </a:prstGeom>
          <a:ln>
            <a:noFill/>
          </a:ln>
          <a:effectLst>
            <a:softEdge rad="112500"/>
          </a:effectLst>
        </p:spPr>
      </p:pic>
      <p:sp>
        <p:nvSpPr>
          <p:cNvPr id="18" name="TextBox 17">
            <a:extLst>
              <a:ext uri="{FF2B5EF4-FFF2-40B4-BE49-F238E27FC236}">
                <a16:creationId xmlns:a16="http://schemas.microsoft.com/office/drawing/2014/main" id="{5F43954C-3FEF-4A9F-B6ED-F9EC1A93952F}"/>
              </a:ext>
            </a:extLst>
          </p:cNvPr>
          <p:cNvSpPr txBox="1"/>
          <p:nvPr/>
        </p:nvSpPr>
        <p:spPr>
          <a:xfrm>
            <a:off x="6215604" y="4605338"/>
            <a:ext cx="2693496" cy="678134"/>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Discharged from the hospital too soon</a:t>
            </a:r>
          </a:p>
        </p:txBody>
      </p:sp>
      <p:sp>
        <p:nvSpPr>
          <p:cNvPr id="11" name="Rectangle: Rounded Corners 10">
            <a:extLst>
              <a:ext uri="{FF2B5EF4-FFF2-40B4-BE49-F238E27FC236}">
                <a16:creationId xmlns:a16="http://schemas.microsoft.com/office/drawing/2014/main" id="{EFE79E2E-4771-4EE2-A149-744C13A2355B}"/>
              </a:ext>
              <a:ext uri="{C183D7F6-B498-43B3-948B-1728B52AA6E4}">
                <adec:decorative xmlns:adec="http://schemas.microsoft.com/office/drawing/2017/decorative" val="1"/>
              </a:ext>
            </a:extLst>
          </p:cNvPr>
          <p:cNvSpPr/>
          <p:nvPr/>
        </p:nvSpPr>
        <p:spPr>
          <a:xfrm>
            <a:off x="9184384" y="1889757"/>
            <a:ext cx="2874899" cy="401483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8044DFE3-02E7-46E8-85AD-A7F9E1EF1088}"/>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192355" y="2403794"/>
            <a:ext cx="2874899" cy="1916599"/>
          </a:xfrm>
          <a:prstGeom prst="rect">
            <a:avLst/>
          </a:prstGeom>
          <a:ln>
            <a:noFill/>
          </a:ln>
          <a:effectLst>
            <a:softEdge rad="112500"/>
          </a:effectLst>
        </p:spPr>
      </p:pic>
      <p:sp>
        <p:nvSpPr>
          <p:cNvPr id="19" name="TextBox 18">
            <a:extLst>
              <a:ext uri="{FF2B5EF4-FFF2-40B4-BE49-F238E27FC236}">
                <a16:creationId xmlns:a16="http://schemas.microsoft.com/office/drawing/2014/main" id="{74279D6F-F5CE-4253-A57F-7DC0A776DE33}"/>
              </a:ext>
            </a:extLst>
          </p:cNvPr>
          <p:cNvSpPr txBox="1"/>
          <p:nvPr/>
        </p:nvSpPr>
        <p:spPr>
          <a:xfrm>
            <a:off x="9140239" y="4605338"/>
            <a:ext cx="2788836" cy="982833"/>
          </a:xfrm>
          <a:prstGeom prst="rect">
            <a:avLst/>
          </a:prstGeom>
          <a:noFill/>
        </p:spPr>
        <p:txBody>
          <a:bodyPr wrap="square">
            <a:spAutoFit/>
          </a:bodyPr>
          <a:lstStyle/>
          <a:p>
            <a:pPr algn="ctr" defTabSz="685800">
              <a:lnSpc>
                <a:spcPct val="110000"/>
              </a:lnSpc>
            </a:pPr>
            <a:r>
              <a:rPr lang="en-US" dirty="0">
                <a:solidFill>
                  <a:srgbClr val="00529B"/>
                </a:solidFill>
                <a:latin typeface="Arial" panose="020B0604020202020204" pitchFamily="34" charset="0"/>
                <a:cs typeface="Arial" panose="020B0604020202020204" pitchFamily="34" charset="0"/>
              </a:rPr>
              <a:t>Incomplete discharge instructions and/or arrangements</a:t>
            </a:r>
          </a:p>
        </p:txBody>
      </p:sp>
      <p:sp>
        <p:nvSpPr>
          <p:cNvPr id="22" name="Footer Placeholder 4">
            <a:extLst>
              <a:ext uri="{FF2B5EF4-FFF2-40B4-BE49-F238E27FC236}">
                <a16:creationId xmlns:a16="http://schemas.microsoft.com/office/drawing/2014/main" id="{4322DF53-C532-4C5C-A35B-0422E87A7E1A}"/>
              </a:ext>
            </a:extLst>
          </p:cNvPr>
          <p:cNvSpPr>
            <a:spLocks noGrp="1"/>
          </p:cNvSpPr>
          <p:nvPr>
            <p:ph type="ftr" sz="quarter" idx="11"/>
          </p:nvPr>
        </p:nvSpPr>
        <p:spPr>
          <a:xfrm>
            <a:off x="3931543" y="6492875"/>
            <a:ext cx="4328915" cy="365125"/>
          </a:xfrm>
        </p:spPr>
        <p:txBody>
          <a:bodyPr/>
          <a:lstStyle/>
          <a:p>
            <a:r>
              <a:rPr lang="en-US" dirty="0"/>
              <a:t>Medicare and Medicaid Fraud, Waste, and Abuse Prevention</a:t>
            </a:r>
          </a:p>
        </p:txBody>
      </p:sp>
      <p:sp>
        <p:nvSpPr>
          <p:cNvPr id="5" name="Slide Number Placeholder 4">
            <a:extLst>
              <a:ext uri="{FF2B5EF4-FFF2-40B4-BE49-F238E27FC236}">
                <a16:creationId xmlns:a16="http://schemas.microsoft.com/office/drawing/2014/main" id="{D3C71F43-7801-4CBB-AE0C-9E9D92486669}"/>
              </a:ext>
            </a:extLst>
          </p:cNvPr>
          <p:cNvSpPr>
            <a:spLocks noGrp="1"/>
          </p:cNvSpPr>
          <p:nvPr>
            <p:ph type="sldNum" sz="quarter" idx="12"/>
          </p:nvPr>
        </p:nvSpPr>
        <p:spPr/>
        <p:txBody>
          <a:bodyPr/>
          <a:lstStyle/>
          <a:p>
            <a:pPr>
              <a:defRPr/>
            </a:pPr>
            <a:fld id="{11E79EF6-0C0E-43E6-8FB3-918BC522CC5A}" type="slidenum">
              <a:rPr lang="en-US" smtClean="0"/>
              <a:pPr>
                <a:defRPr/>
              </a:pPr>
              <a:t>26</a:t>
            </a:fld>
            <a:endParaRPr lang="en-US" dirty="0"/>
          </a:p>
        </p:txBody>
      </p:sp>
      <p:sp>
        <p:nvSpPr>
          <p:cNvPr id="21" name="Date Placeholder 3">
            <a:extLst>
              <a:ext uri="{FF2B5EF4-FFF2-40B4-BE49-F238E27FC236}">
                <a16:creationId xmlns:a16="http://schemas.microsoft.com/office/drawing/2014/main" id="{84A75CE8-5F50-44A5-9626-DC310AFD9F0E}"/>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5087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0" grpId="0" animBg="1"/>
      <p:bldP spid="17" grpId="0"/>
      <p:bldP spid="12" grpId="0" animBg="1"/>
      <p:bldP spid="18" grpId="0"/>
      <p:bldP spid="11"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sz="2800" dirty="0">
                <a:latin typeface="Arial Black" panose="020B0A04020102020204" pitchFamily="34" charset="0"/>
              </a:rPr>
              <a:t>Efforts to Stop Fraud, Waste, &amp; Abuse</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1552196" y="1192031"/>
            <a:ext cx="9303428" cy="748798"/>
          </a:xfrm>
        </p:spPr>
        <p:txBody>
          <a:bodyPr>
            <a:normAutofit/>
          </a:bodyPr>
          <a:lstStyle/>
          <a:p>
            <a:pPr marL="0" indent="0" algn="ctr" defTabSz="685800">
              <a:lnSpc>
                <a:spcPct val="100000"/>
              </a:lnSpc>
              <a:spcBef>
                <a:spcPts val="600"/>
              </a:spcBef>
              <a:spcAft>
                <a:spcPts val="600"/>
              </a:spcAft>
              <a:buFont typeface="Wingdings" pitchFamily="2" charset="2"/>
              <a:buNone/>
            </a:pPr>
            <a:r>
              <a:rPr lang="en-US" sz="2800" b="1" dirty="0">
                <a:solidFill>
                  <a:srgbClr val="00529B"/>
                </a:solidFill>
              </a:rPr>
              <a:t>CMS actions include:</a:t>
            </a:r>
          </a:p>
          <a:p>
            <a:pPr marL="0" indent="0">
              <a:buNone/>
            </a:pPr>
            <a:endParaRPr lang="en-US" dirty="0"/>
          </a:p>
        </p:txBody>
      </p:sp>
      <p:sp>
        <p:nvSpPr>
          <p:cNvPr id="9" name="Content Placeholder 4">
            <a:extLst>
              <a:ext uri="{FF2B5EF4-FFF2-40B4-BE49-F238E27FC236}">
                <a16:creationId xmlns:a16="http://schemas.microsoft.com/office/drawing/2014/main" id="{B695D676-2408-4B21-B878-DCE991EB4134}"/>
              </a:ext>
            </a:extLst>
          </p:cNvPr>
          <p:cNvSpPr txBox="1">
            <a:spLocks/>
          </p:cNvSpPr>
          <p:nvPr/>
        </p:nvSpPr>
        <p:spPr>
          <a:xfrm>
            <a:off x="930694" y="1961440"/>
            <a:ext cx="4749962" cy="47571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lnSpc>
                <a:spcPct val="100000"/>
              </a:lnSpc>
              <a:spcBef>
                <a:spcPts val="0"/>
              </a:spcBef>
              <a:spcAft>
                <a:spcPts val="1200"/>
              </a:spcAft>
            </a:pPr>
            <a:r>
              <a:rPr lang="en-US" sz="2000" b="1" dirty="0">
                <a:solidFill>
                  <a:srgbClr val="00529B"/>
                </a:solidFill>
              </a:rPr>
              <a:t>Conducting rigorous screenings </a:t>
            </a:r>
            <a:r>
              <a:rPr lang="en-US" sz="2000" dirty="0">
                <a:solidFill>
                  <a:srgbClr val="00529B"/>
                </a:solidFill>
              </a:rPr>
              <a:t>for health care providers and suppliers</a:t>
            </a:r>
          </a:p>
          <a:p>
            <a:pPr marL="274320" indent="-274320" defTabSz="685800">
              <a:lnSpc>
                <a:spcPct val="100000"/>
              </a:lnSpc>
              <a:spcBef>
                <a:spcPts val="0"/>
              </a:spcBef>
              <a:spcAft>
                <a:spcPts val="1200"/>
              </a:spcAft>
            </a:pPr>
            <a:r>
              <a:rPr lang="en-US" sz="2000" dirty="0">
                <a:solidFill>
                  <a:srgbClr val="00529B"/>
                </a:solidFill>
              </a:rPr>
              <a:t>Temporarily </a:t>
            </a:r>
            <a:r>
              <a:rPr lang="en-US" sz="2000" b="1" dirty="0">
                <a:solidFill>
                  <a:srgbClr val="00529B"/>
                </a:solidFill>
              </a:rPr>
              <a:t>stopping enrollment </a:t>
            </a:r>
            <a:r>
              <a:rPr lang="en-US" sz="2000" dirty="0">
                <a:solidFill>
                  <a:srgbClr val="00529B"/>
                </a:solidFill>
              </a:rPr>
              <a:t>in high-risk areas</a:t>
            </a:r>
          </a:p>
          <a:p>
            <a:pPr marL="274320" indent="-274320" defTabSz="685800">
              <a:lnSpc>
                <a:spcPct val="100000"/>
              </a:lnSpc>
              <a:spcBef>
                <a:spcPts val="0"/>
              </a:spcBef>
              <a:spcAft>
                <a:spcPts val="1200"/>
              </a:spcAft>
            </a:pPr>
            <a:r>
              <a:rPr lang="en-US" sz="2000" b="1" dirty="0">
                <a:solidFill>
                  <a:srgbClr val="00529B"/>
                </a:solidFill>
              </a:rPr>
              <a:t>Barring or terminating </a:t>
            </a:r>
            <a:r>
              <a:rPr lang="en-US" sz="2000" dirty="0">
                <a:solidFill>
                  <a:srgbClr val="00529B"/>
                </a:solidFill>
              </a:rPr>
              <a:t>providers and suppliers from all Medicaid Programs and Children’s Health Insurance Programs (CHIPs) who have their Medicare billing privileges revoked</a:t>
            </a:r>
          </a:p>
          <a:p>
            <a:pPr marL="274320" indent="-274320" defTabSz="685800">
              <a:lnSpc>
                <a:spcPct val="100000"/>
              </a:lnSpc>
              <a:spcBef>
                <a:spcPts val="600"/>
              </a:spcBef>
              <a:spcAft>
                <a:spcPts val="600"/>
              </a:spcAft>
            </a:pPr>
            <a:endParaRPr lang="en-US" sz="2000" dirty="0">
              <a:solidFill>
                <a:srgbClr val="00529B"/>
              </a:solidFill>
            </a:endParaRPr>
          </a:p>
          <a:p>
            <a:pPr marL="274320" indent="-274320" defTabSz="685800">
              <a:lnSpc>
                <a:spcPct val="100000"/>
              </a:lnSpc>
              <a:spcBef>
                <a:spcPts val="600"/>
              </a:spcBef>
              <a:spcAft>
                <a:spcPts val="600"/>
              </a:spcAft>
            </a:pPr>
            <a:endParaRPr lang="en-US" sz="2000" dirty="0">
              <a:solidFill>
                <a:srgbClr val="00529B"/>
              </a:solidFill>
            </a:endParaRPr>
          </a:p>
          <a:p>
            <a:endParaRPr lang="en-US" sz="1800" dirty="0"/>
          </a:p>
        </p:txBody>
      </p:sp>
      <p:cxnSp>
        <p:nvCxnSpPr>
          <p:cNvPr id="3" name="Straight Connector 2">
            <a:extLst>
              <a:ext uri="{FF2B5EF4-FFF2-40B4-BE49-F238E27FC236}">
                <a16:creationId xmlns:a16="http://schemas.microsoft.com/office/drawing/2014/main" id="{493D51E8-934B-42CE-85F9-CF000F0A83FD}"/>
              </a:ext>
              <a:ext uri="{C183D7F6-B498-43B3-948B-1728B52AA6E4}">
                <adec:decorative xmlns:adec="http://schemas.microsoft.com/office/drawing/2017/decorative" val="1"/>
              </a:ext>
            </a:extLst>
          </p:cNvPr>
          <p:cNvCxnSpPr/>
          <p:nvPr/>
        </p:nvCxnSpPr>
        <p:spPr>
          <a:xfrm>
            <a:off x="6074165" y="2087701"/>
            <a:ext cx="0" cy="36068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4">
            <a:extLst>
              <a:ext uri="{FF2B5EF4-FFF2-40B4-BE49-F238E27FC236}">
                <a16:creationId xmlns:a16="http://schemas.microsoft.com/office/drawing/2014/main" id="{451750D6-4376-4041-9386-A36C319E71E3}"/>
              </a:ext>
            </a:extLst>
          </p:cNvPr>
          <p:cNvSpPr txBox="1">
            <a:spLocks/>
          </p:cNvSpPr>
          <p:nvPr/>
        </p:nvSpPr>
        <p:spPr>
          <a:xfrm>
            <a:off x="6203910" y="1951218"/>
            <a:ext cx="5346406" cy="47571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274320" defTabSz="685800">
              <a:lnSpc>
                <a:spcPct val="100000"/>
              </a:lnSpc>
              <a:spcBef>
                <a:spcPts val="0"/>
              </a:spcBef>
              <a:spcAft>
                <a:spcPts val="1200"/>
              </a:spcAft>
            </a:pPr>
            <a:r>
              <a:rPr lang="en-US" sz="2000" dirty="0">
                <a:solidFill>
                  <a:srgbClr val="00529B"/>
                </a:solidFill>
              </a:rPr>
              <a:t>Temporarily</a:t>
            </a:r>
            <a:r>
              <a:rPr lang="en-US" sz="2000" b="1" dirty="0">
                <a:solidFill>
                  <a:srgbClr val="00529B"/>
                </a:solidFill>
              </a:rPr>
              <a:t> stopping Medicare payments</a:t>
            </a:r>
            <a:r>
              <a:rPr lang="en-US" sz="2000" dirty="0">
                <a:solidFill>
                  <a:srgbClr val="00529B"/>
                </a:solidFill>
              </a:rPr>
              <a:t> in cases of credible allegations of fraud</a:t>
            </a:r>
          </a:p>
          <a:p>
            <a:pPr marL="548640" indent="-274320" defTabSz="685800">
              <a:lnSpc>
                <a:spcPct val="100000"/>
              </a:lnSpc>
              <a:spcBef>
                <a:spcPts val="0"/>
              </a:spcBef>
              <a:spcAft>
                <a:spcPts val="1200"/>
              </a:spcAft>
            </a:pPr>
            <a:r>
              <a:rPr lang="en-US" sz="2000" b="1" dirty="0">
                <a:solidFill>
                  <a:srgbClr val="00529B"/>
                </a:solidFill>
              </a:rPr>
              <a:t>Providing outreach and education </a:t>
            </a:r>
            <a:r>
              <a:rPr lang="en-US" sz="2000" dirty="0">
                <a:solidFill>
                  <a:srgbClr val="00529B"/>
                </a:solidFill>
              </a:rPr>
              <a:t>to reach program objectives</a:t>
            </a:r>
          </a:p>
          <a:p>
            <a:pPr marL="548640" indent="-274320" defTabSz="685800">
              <a:lnSpc>
                <a:spcPct val="100000"/>
              </a:lnSpc>
              <a:spcBef>
                <a:spcPts val="0"/>
              </a:spcBef>
              <a:spcAft>
                <a:spcPts val="1200"/>
              </a:spcAft>
            </a:pPr>
            <a:r>
              <a:rPr lang="en-US" sz="2000" b="1" dirty="0">
                <a:solidFill>
                  <a:srgbClr val="00529B"/>
                </a:solidFill>
              </a:rPr>
              <a:t>Coordinating </a:t>
            </a:r>
            <a:r>
              <a:rPr lang="en-US" sz="2000" dirty="0">
                <a:solidFill>
                  <a:srgbClr val="00529B"/>
                </a:solidFill>
              </a:rPr>
              <a:t>with private and public health payers and other stakeholders to detect and deter fraudulent behaviors within the health care system</a:t>
            </a:r>
          </a:p>
          <a:p>
            <a:pPr marL="548640" indent="-274320" defTabSz="685800">
              <a:lnSpc>
                <a:spcPct val="100000"/>
              </a:lnSpc>
              <a:spcBef>
                <a:spcPts val="600"/>
              </a:spcBef>
              <a:spcAft>
                <a:spcPts val="600"/>
              </a:spcAft>
            </a:pPr>
            <a:endParaRPr lang="en-US" sz="2000" dirty="0">
              <a:solidFill>
                <a:srgbClr val="00529B"/>
              </a:solidFill>
            </a:endParaRPr>
          </a:p>
          <a:p>
            <a:pPr marL="0" indent="0">
              <a:buNone/>
            </a:pPr>
            <a:endParaRPr lang="en-US" sz="1800" dirty="0"/>
          </a:p>
        </p:txBody>
      </p:sp>
      <p:sp>
        <p:nvSpPr>
          <p:cNvPr id="12" name="Footer Placeholder 4">
            <a:extLst>
              <a:ext uri="{FF2B5EF4-FFF2-40B4-BE49-F238E27FC236}">
                <a16:creationId xmlns:a16="http://schemas.microsoft.com/office/drawing/2014/main" id="{622D8140-D44E-4080-AD12-FB1C2CDB9FE3}"/>
              </a:ext>
            </a:extLst>
          </p:cNvPr>
          <p:cNvSpPr>
            <a:spLocks noGrp="1"/>
          </p:cNvSpPr>
          <p:nvPr>
            <p:ph type="ftr" sz="quarter" idx="11"/>
          </p:nvPr>
        </p:nvSpPr>
        <p:spPr>
          <a:xfrm>
            <a:off x="3934205" y="6492240"/>
            <a:ext cx="4323590" cy="365125"/>
          </a:xfrm>
        </p:spPr>
        <p:txBody>
          <a:bodyPr/>
          <a:lstStyle/>
          <a:p>
            <a:r>
              <a:rPr lang="en-US" dirty="0"/>
              <a:t>Medicare and Medicaid Fraud, Waste, and Abuse Prevention</a:t>
            </a:r>
          </a:p>
        </p:txBody>
      </p:sp>
      <p:sp>
        <p:nvSpPr>
          <p:cNvPr id="6" name="Slide Number Placeholder 5">
            <a:extLst>
              <a:ext uri="{FF2B5EF4-FFF2-40B4-BE49-F238E27FC236}">
                <a16:creationId xmlns:a16="http://schemas.microsoft.com/office/drawing/2014/main" id="{85AE3891-543B-45F0-AAB1-A62DFF1F84B5}"/>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dirty="0"/>
          </a:p>
        </p:txBody>
      </p:sp>
      <p:sp>
        <p:nvSpPr>
          <p:cNvPr id="11" name="Date Placeholder 3">
            <a:extLst>
              <a:ext uri="{FF2B5EF4-FFF2-40B4-BE49-F238E27FC236}">
                <a16:creationId xmlns:a16="http://schemas.microsoft.com/office/drawing/2014/main" id="{62D85BCB-C01B-416B-9CC5-D7D7832E89A0}"/>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7382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fade">
                                      <p:cBhvr>
                                        <p:cTn id="35" dur="500"/>
                                        <p:tgtEl>
                                          <p:spTgt spid="1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fade">
                                      <p:cBhvr>
                                        <p:cTn id="4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4675"/>
            <a:ext cx="12192000" cy="929286"/>
          </a:xfrm>
        </p:spPr>
        <p:txBody>
          <a:bodyPr anchor="ctr">
            <a:normAutofit/>
          </a:bodyPr>
          <a:lstStyle/>
          <a:p>
            <a:r>
              <a:rPr lang="en-US" sz="3000" dirty="0">
                <a:latin typeface="Arial Black" panose="020B0A04020102020204" pitchFamily="34" charset="0"/>
              </a:rPr>
              <a:t>CMS’ Center for Program Integrity (CPI)</a:t>
            </a:r>
          </a:p>
        </p:txBody>
      </p:sp>
      <p:sp>
        <p:nvSpPr>
          <p:cNvPr id="6" name="Hexagon 5" descr="Provider Enrollment">
            <a:extLst>
              <a:ext uri="{FF2B5EF4-FFF2-40B4-BE49-F238E27FC236}">
                <a16:creationId xmlns:a16="http://schemas.microsoft.com/office/drawing/2014/main" id="{54CC14B1-A330-4BDC-A30F-309350EE2E13}"/>
              </a:ext>
            </a:extLst>
          </p:cNvPr>
          <p:cNvSpPr/>
          <p:nvPr/>
        </p:nvSpPr>
        <p:spPr>
          <a:xfrm>
            <a:off x="4133554" y="1048029"/>
            <a:ext cx="3636053" cy="2516774"/>
          </a:xfrm>
          <a:prstGeom prst="hexagon">
            <a:avLst/>
          </a:prstGeom>
          <a:solidFill>
            <a:srgbClr val="00529B"/>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Provider Enrollment</a:t>
            </a:r>
          </a:p>
        </p:txBody>
      </p:sp>
      <p:sp>
        <p:nvSpPr>
          <p:cNvPr id="16" name="Hexagon 15" descr="Data Analysis">
            <a:extLst>
              <a:ext uri="{FF2B5EF4-FFF2-40B4-BE49-F238E27FC236}">
                <a16:creationId xmlns:a16="http://schemas.microsoft.com/office/drawing/2014/main" id="{9CD1B69B-3F9F-4C19-B68A-B99C1A51269B}"/>
              </a:ext>
            </a:extLst>
          </p:cNvPr>
          <p:cNvSpPr/>
          <p:nvPr/>
        </p:nvSpPr>
        <p:spPr>
          <a:xfrm>
            <a:off x="1048062" y="2380820"/>
            <a:ext cx="3636053" cy="2513169"/>
          </a:xfrm>
          <a:prstGeom prst="hexagon">
            <a:avLst/>
          </a:prstGeom>
          <a:solidFill>
            <a:srgbClr val="00529B"/>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bg1"/>
                </a:solidFill>
                <a:latin typeface="Arial" panose="020B0604020202020204" pitchFamily="34" charset="0"/>
                <a:cs typeface="Arial" panose="020B0604020202020204" pitchFamily="34" charset="0"/>
              </a:rPr>
              <a:t>Data Analysis</a:t>
            </a:r>
          </a:p>
        </p:txBody>
      </p:sp>
      <p:sp>
        <p:nvSpPr>
          <p:cNvPr id="19" name="Hexagon 18" descr="Medical Reviews &amp; Audits">
            <a:extLst>
              <a:ext uri="{FF2B5EF4-FFF2-40B4-BE49-F238E27FC236}">
                <a16:creationId xmlns:a16="http://schemas.microsoft.com/office/drawing/2014/main" id="{809C62A1-5FB7-41AF-A313-70623E429867}"/>
              </a:ext>
            </a:extLst>
          </p:cNvPr>
          <p:cNvSpPr/>
          <p:nvPr/>
        </p:nvSpPr>
        <p:spPr>
          <a:xfrm>
            <a:off x="7244097" y="2330411"/>
            <a:ext cx="3636053" cy="2513169"/>
          </a:xfrm>
          <a:prstGeom prst="hexagon">
            <a:avLst/>
          </a:prstGeom>
          <a:solidFill>
            <a:srgbClr val="00529B"/>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bg1"/>
                </a:solidFill>
                <a:latin typeface="Arial" panose="020B0604020202020204" pitchFamily="34" charset="0"/>
                <a:cs typeface="Arial" panose="020B0604020202020204" pitchFamily="34" charset="0"/>
              </a:rPr>
              <a:t>Medical Reviews &amp; Audits</a:t>
            </a:r>
          </a:p>
        </p:txBody>
      </p:sp>
      <p:sp>
        <p:nvSpPr>
          <p:cNvPr id="20" name="Hexagon 19" descr="Collaboration with States">
            <a:extLst>
              <a:ext uri="{FF2B5EF4-FFF2-40B4-BE49-F238E27FC236}">
                <a16:creationId xmlns:a16="http://schemas.microsoft.com/office/drawing/2014/main" id="{9E102AE7-08E9-46F3-8A68-91B7704820B3}"/>
              </a:ext>
            </a:extLst>
          </p:cNvPr>
          <p:cNvSpPr/>
          <p:nvPr/>
        </p:nvSpPr>
        <p:spPr>
          <a:xfrm>
            <a:off x="4157507" y="3663202"/>
            <a:ext cx="3636053" cy="2513169"/>
          </a:xfrm>
          <a:prstGeom prst="hexagon">
            <a:avLst/>
          </a:prstGeom>
          <a:solidFill>
            <a:srgbClr val="00529B"/>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bg1"/>
                </a:solidFill>
                <a:latin typeface="Arial" panose="020B0604020202020204" pitchFamily="34" charset="0"/>
                <a:cs typeface="Arial" panose="020B0604020202020204" pitchFamily="34" charset="0"/>
              </a:rPr>
              <a:t>Collaboration with States</a:t>
            </a:r>
          </a:p>
        </p:txBody>
      </p:sp>
      <p:sp>
        <p:nvSpPr>
          <p:cNvPr id="14" name="Footer Placeholder 4">
            <a:extLst>
              <a:ext uri="{FF2B5EF4-FFF2-40B4-BE49-F238E27FC236}">
                <a16:creationId xmlns:a16="http://schemas.microsoft.com/office/drawing/2014/main" id="{2EBE5B95-FC67-41B2-86AF-C3B475A55F06}"/>
              </a:ext>
            </a:extLst>
          </p:cNvPr>
          <p:cNvSpPr>
            <a:spLocks noGrp="1"/>
          </p:cNvSpPr>
          <p:nvPr>
            <p:ph type="ftr" sz="quarter" idx="11"/>
          </p:nvPr>
        </p:nvSpPr>
        <p:spPr>
          <a:xfrm>
            <a:off x="3936859" y="6492875"/>
            <a:ext cx="4318282"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843D3594-E1EE-4110-863B-53084CA0F435}"/>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dirty="0"/>
          </a:p>
        </p:txBody>
      </p:sp>
      <p:sp>
        <p:nvSpPr>
          <p:cNvPr id="13" name="Date Placeholder 3">
            <a:extLst>
              <a:ext uri="{FF2B5EF4-FFF2-40B4-BE49-F238E27FC236}">
                <a16:creationId xmlns:a16="http://schemas.microsoft.com/office/drawing/2014/main" id="{717CCDD3-24B7-4261-A2AD-502F838148A2}"/>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2266876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9467"/>
            <a:ext cx="12192000" cy="929286"/>
          </a:xfrm>
        </p:spPr>
        <p:txBody>
          <a:bodyPr anchor="ctr">
            <a:normAutofit/>
          </a:bodyPr>
          <a:lstStyle/>
          <a:p>
            <a:r>
              <a:rPr lang="en-US" dirty="0">
                <a:latin typeface="Arial Black" panose="020B0A04020102020204" pitchFamily="34" charset="0"/>
              </a:rPr>
              <a:t>Program Integrity Contractors</a:t>
            </a:r>
          </a:p>
        </p:txBody>
      </p:sp>
      <p:sp>
        <p:nvSpPr>
          <p:cNvPr id="9" name="Rectangle: Rounded Corners 8">
            <a:extLst>
              <a:ext uri="{FF2B5EF4-FFF2-40B4-BE49-F238E27FC236}">
                <a16:creationId xmlns:a16="http://schemas.microsoft.com/office/drawing/2014/main" id="{55A36EF3-5CF6-4E03-AF17-2F40D76B2F6B}"/>
              </a:ext>
              <a:ext uri="{C183D7F6-B498-43B3-948B-1728B52AA6E4}">
                <adec:decorative xmlns:adec="http://schemas.microsoft.com/office/drawing/2017/decorative" val="1"/>
              </a:ext>
            </a:extLst>
          </p:cNvPr>
          <p:cNvSpPr/>
          <p:nvPr/>
        </p:nvSpPr>
        <p:spPr>
          <a:xfrm>
            <a:off x="470459" y="1703295"/>
            <a:ext cx="2514807" cy="36617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pic>
        <p:nvPicPr>
          <p:cNvPr id="20" name="Picture 19">
            <a:extLst>
              <a:ext uri="{FF2B5EF4-FFF2-40B4-BE49-F238E27FC236}">
                <a16:creationId xmlns:a16="http://schemas.microsoft.com/office/drawing/2014/main" id="{D7C0AE0C-5074-4FE8-9E74-ACCDCB96DBF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8179" y="2134997"/>
            <a:ext cx="2547088" cy="1680350"/>
          </a:xfrm>
          <a:prstGeom prst="rect">
            <a:avLst/>
          </a:prstGeom>
          <a:ln>
            <a:noFill/>
          </a:ln>
          <a:effectLst>
            <a:softEdge rad="112500"/>
          </a:effectLst>
        </p:spPr>
      </p:pic>
      <p:sp>
        <p:nvSpPr>
          <p:cNvPr id="13" name="TextBox 12">
            <a:extLst>
              <a:ext uri="{FF2B5EF4-FFF2-40B4-BE49-F238E27FC236}">
                <a16:creationId xmlns:a16="http://schemas.microsoft.com/office/drawing/2014/main" id="{BDADFDE4-047B-4251-9193-F879DDAEB65E}"/>
              </a:ext>
            </a:extLst>
          </p:cNvPr>
          <p:cNvSpPr txBox="1"/>
          <p:nvPr/>
        </p:nvSpPr>
        <p:spPr>
          <a:xfrm>
            <a:off x="515430" y="3955804"/>
            <a:ext cx="2459637" cy="923330"/>
          </a:xfrm>
          <a:prstGeom prst="rect">
            <a:avLst/>
          </a:prstGeom>
          <a:noFill/>
        </p:spPr>
        <p:txBody>
          <a:bodyPr wrap="square">
            <a:spAutoFit/>
          </a:bodyPr>
          <a:lstStyle/>
          <a:p>
            <a:pPr algn="ctr"/>
            <a:r>
              <a:rPr lang="en-US" dirty="0">
                <a:solidFill>
                  <a:srgbClr val="00529B"/>
                </a:solidFill>
                <a:latin typeface="Arial" panose="020B0604020202020204" pitchFamily="34" charset="0"/>
                <a:cs typeface="Arial" panose="020B0604020202020204" pitchFamily="34" charset="0"/>
              </a:rPr>
              <a:t>Unified Program Integrity Contractors </a:t>
            </a:r>
          </a:p>
          <a:p>
            <a:pPr algn="ctr"/>
            <a:r>
              <a:rPr lang="en-US" dirty="0">
                <a:solidFill>
                  <a:srgbClr val="00529B"/>
                </a:solidFill>
                <a:latin typeface="Arial" panose="020B0604020202020204" pitchFamily="34" charset="0"/>
                <a:cs typeface="Arial" panose="020B0604020202020204" pitchFamily="34" charset="0"/>
              </a:rPr>
              <a:t>(UPIC)</a:t>
            </a:r>
          </a:p>
        </p:txBody>
      </p:sp>
      <p:sp>
        <p:nvSpPr>
          <p:cNvPr id="11" name="Rectangle: Rounded Corners 10">
            <a:extLst>
              <a:ext uri="{FF2B5EF4-FFF2-40B4-BE49-F238E27FC236}">
                <a16:creationId xmlns:a16="http://schemas.microsoft.com/office/drawing/2014/main" id="{7BE560E5-7B98-4583-90BA-24EA9107DC92}"/>
              </a:ext>
              <a:ext uri="{C183D7F6-B498-43B3-948B-1728B52AA6E4}">
                <adec:decorative xmlns:adec="http://schemas.microsoft.com/office/drawing/2017/decorative" val="1"/>
              </a:ext>
            </a:extLst>
          </p:cNvPr>
          <p:cNvSpPr/>
          <p:nvPr/>
        </p:nvSpPr>
        <p:spPr>
          <a:xfrm>
            <a:off x="3357532" y="1703295"/>
            <a:ext cx="2514600" cy="366174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pic>
        <p:nvPicPr>
          <p:cNvPr id="8" name="Picture 7">
            <a:extLst>
              <a:ext uri="{FF2B5EF4-FFF2-40B4-BE49-F238E27FC236}">
                <a16:creationId xmlns:a16="http://schemas.microsoft.com/office/drawing/2014/main" id="{C50DEBBD-CB55-44C6-9562-EF694E2432CF}"/>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51824" y="2141631"/>
            <a:ext cx="2514600" cy="1670412"/>
          </a:xfrm>
          <a:prstGeom prst="rect">
            <a:avLst/>
          </a:prstGeom>
          <a:ln>
            <a:noFill/>
          </a:ln>
          <a:effectLst>
            <a:softEdge rad="112500"/>
          </a:effectLst>
        </p:spPr>
      </p:pic>
      <p:sp>
        <p:nvSpPr>
          <p:cNvPr id="14" name="TextBox 13">
            <a:extLst>
              <a:ext uri="{FF2B5EF4-FFF2-40B4-BE49-F238E27FC236}">
                <a16:creationId xmlns:a16="http://schemas.microsoft.com/office/drawing/2014/main" id="{3E7BE150-1E3D-42F3-A722-66F0BA291E07}"/>
              </a:ext>
            </a:extLst>
          </p:cNvPr>
          <p:cNvSpPr txBox="1"/>
          <p:nvPr/>
        </p:nvSpPr>
        <p:spPr>
          <a:xfrm>
            <a:off x="3423206" y="3955804"/>
            <a:ext cx="2459636" cy="1200329"/>
          </a:xfrm>
          <a:prstGeom prst="rect">
            <a:avLst/>
          </a:prstGeom>
          <a:noFill/>
        </p:spPr>
        <p:txBody>
          <a:bodyPr wrap="square">
            <a:spAutoFit/>
          </a:bodyPr>
          <a:lstStyle/>
          <a:p>
            <a:pPr lvl="0" algn="ctr"/>
            <a:r>
              <a:rPr lang="en-US" dirty="0">
                <a:solidFill>
                  <a:srgbClr val="00529B"/>
                </a:solidFill>
                <a:latin typeface="Arial" panose="020B0604020202020204" pitchFamily="34" charset="0"/>
                <a:cs typeface="Arial" panose="020B0604020202020204" pitchFamily="34" charset="0"/>
              </a:rPr>
              <a:t>Plan Program Integrity Medicare Drug Integrity Contractor </a:t>
            </a:r>
            <a:br>
              <a:rPr lang="en-US" dirty="0">
                <a:solidFill>
                  <a:srgbClr val="00529B"/>
                </a:solidFill>
                <a:latin typeface="Arial" panose="020B0604020202020204" pitchFamily="34" charset="0"/>
                <a:cs typeface="Arial" panose="020B0604020202020204" pitchFamily="34" charset="0"/>
              </a:rPr>
            </a:br>
            <a:r>
              <a:rPr lang="en-US" dirty="0">
                <a:solidFill>
                  <a:srgbClr val="00529B"/>
                </a:solidFill>
                <a:latin typeface="Arial" panose="020B0604020202020204" pitchFamily="34" charset="0"/>
                <a:cs typeface="Arial" panose="020B0604020202020204" pitchFamily="34" charset="0"/>
              </a:rPr>
              <a:t>(PPI MEDIC)</a:t>
            </a:r>
          </a:p>
        </p:txBody>
      </p:sp>
      <p:sp>
        <p:nvSpPr>
          <p:cNvPr id="10" name="Rectangle: Rounded Corners 9">
            <a:extLst>
              <a:ext uri="{FF2B5EF4-FFF2-40B4-BE49-F238E27FC236}">
                <a16:creationId xmlns:a16="http://schemas.microsoft.com/office/drawing/2014/main" id="{8AD1EE4D-5C76-405E-924C-A7347177626C}"/>
              </a:ext>
              <a:ext uri="{C183D7F6-B498-43B3-948B-1728B52AA6E4}">
                <adec:decorative xmlns:adec="http://schemas.microsoft.com/office/drawing/2017/decorative" val="1"/>
              </a:ext>
            </a:extLst>
          </p:cNvPr>
          <p:cNvSpPr/>
          <p:nvPr/>
        </p:nvSpPr>
        <p:spPr>
          <a:xfrm>
            <a:off x="6216459" y="1703294"/>
            <a:ext cx="2514600" cy="366174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pic>
        <p:nvPicPr>
          <p:cNvPr id="22" name="Picture 21">
            <a:extLst>
              <a:ext uri="{FF2B5EF4-FFF2-40B4-BE49-F238E27FC236}">
                <a16:creationId xmlns:a16="http://schemas.microsoft.com/office/drawing/2014/main" id="{1C0B644E-2A40-46D2-9842-8AD5E88FB50E}"/>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216459" y="2134997"/>
            <a:ext cx="2514600" cy="1677046"/>
          </a:xfrm>
          <a:prstGeom prst="rect">
            <a:avLst/>
          </a:prstGeom>
          <a:ln>
            <a:noFill/>
          </a:ln>
          <a:effectLst>
            <a:softEdge rad="112500"/>
          </a:effectLst>
        </p:spPr>
      </p:pic>
      <p:sp>
        <p:nvSpPr>
          <p:cNvPr id="15" name="TextBox 14">
            <a:extLst>
              <a:ext uri="{FF2B5EF4-FFF2-40B4-BE49-F238E27FC236}">
                <a16:creationId xmlns:a16="http://schemas.microsoft.com/office/drawing/2014/main" id="{39B10405-BAE9-4665-BF0A-6638596AFD0C}"/>
              </a:ext>
            </a:extLst>
          </p:cNvPr>
          <p:cNvSpPr txBox="1"/>
          <p:nvPr/>
        </p:nvSpPr>
        <p:spPr>
          <a:xfrm>
            <a:off x="6282132" y="3941676"/>
            <a:ext cx="2392921" cy="646331"/>
          </a:xfrm>
          <a:prstGeom prst="rect">
            <a:avLst/>
          </a:prstGeom>
          <a:noFill/>
        </p:spPr>
        <p:txBody>
          <a:bodyPr wrap="square">
            <a:spAutoFit/>
          </a:bodyPr>
          <a:lstStyle/>
          <a:p>
            <a:pPr lvl="0" algn="ctr"/>
            <a:r>
              <a:rPr lang="en-US" dirty="0">
                <a:solidFill>
                  <a:srgbClr val="00529B"/>
                </a:solidFill>
                <a:latin typeface="Arial" panose="020B0604020202020204" pitchFamily="34" charset="0"/>
                <a:cs typeface="Arial" panose="020B0604020202020204" pitchFamily="34" charset="0"/>
              </a:rPr>
              <a:t>Recovery Audit Program</a:t>
            </a:r>
          </a:p>
        </p:txBody>
      </p:sp>
      <p:sp>
        <p:nvSpPr>
          <p:cNvPr id="12" name="Rectangle: Rounded Corners 11">
            <a:extLst>
              <a:ext uri="{FF2B5EF4-FFF2-40B4-BE49-F238E27FC236}">
                <a16:creationId xmlns:a16="http://schemas.microsoft.com/office/drawing/2014/main" id="{77EC58E7-BDB9-4339-8A6C-B1758A953D3A}"/>
              </a:ext>
              <a:ext uri="{C183D7F6-B498-43B3-948B-1728B52AA6E4}">
                <adec:decorative xmlns:adec="http://schemas.microsoft.com/office/drawing/2017/decorative" val="1"/>
              </a:ext>
            </a:extLst>
          </p:cNvPr>
          <p:cNvSpPr/>
          <p:nvPr/>
        </p:nvSpPr>
        <p:spPr>
          <a:xfrm>
            <a:off x="9075386" y="1688958"/>
            <a:ext cx="2514600" cy="36617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pic>
        <p:nvPicPr>
          <p:cNvPr id="18" name="Picture 17">
            <a:extLst>
              <a:ext uri="{FF2B5EF4-FFF2-40B4-BE49-F238E27FC236}">
                <a16:creationId xmlns:a16="http://schemas.microsoft.com/office/drawing/2014/main" id="{494C24DF-7D2B-425B-83F2-388B34B62F33}"/>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74344" y="2109547"/>
            <a:ext cx="2514600" cy="1670412"/>
          </a:xfrm>
          <a:prstGeom prst="rect">
            <a:avLst/>
          </a:prstGeom>
          <a:ln>
            <a:noFill/>
          </a:ln>
          <a:effectLst>
            <a:softEdge rad="112500"/>
          </a:effectLst>
        </p:spPr>
      </p:pic>
      <p:sp>
        <p:nvSpPr>
          <p:cNvPr id="16" name="TextBox 15">
            <a:extLst>
              <a:ext uri="{FF2B5EF4-FFF2-40B4-BE49-F238E27FC236}">
                <a16:creationId xmlns:a16="http://schemas.microsoft.com/office/drawing/2014/main" id="{87ECF0D7-0E95-4C4F-AB89-8F47E875AC9F}"/>
              </a:ext>
            </a:extLst>
          </p:cNvPr>
          <p:cNvSpPr txBox="1"/>
          <p:nvPr/>
        </p:nvSpPr>
        <p:spPr>
          <a:xfrm>
            <a:off x="9031490" y="3936658"/>
            <a:ext cx="2503531" cy="1200329"/>
          </a:xfrm>
          <a:prstGeom prst="rect">
            <a:avLst/>
          </a:prstGeom>
          <a:noFill/>
        </p:spPr>
        <p:txBody>
          <a:bodyPr wrap="square">
            <a:spAutoFit/>
          </a:bodyPr>
          <a:lstStyle/>
          <a:p>
            <a:pPr lvl="0" algn="ctr"/>
            <a:r>
              <a:rPr lang="en-US" dirty="0">
                <a:solidFill>
                  <a:srgbClr val="00529B"/>
                </a:solidFill>
                <a:latin typeface="Arial" panose="020B0604020202020204" pitchFamily="34" charset="0"/>
                <a:cs typeface="Arial" panose="020B0604020202020204" pitchFamily="34" charset="0"/>
              </a:rPr>
              <a:t>Investigations Medicare Drug Integrity Contractor (I-MEDIC)</a:t>
            </a:r>
          </a:p>
        </p:txBody>
      </p:sp>
      <p:sp>
        <p:nvSpPr>
          <p:cNvPr id="26" name="Footer Placeholder 4">
            <a:extLst>
              <a:ext uri="{FF2B5EF4-FFF2-40B4-BE49-F238E27FC236}">
                <a16:creationId xmlns:a16="http://schemas.microsoft.com/office/drawing/2014/main" id="{DE805C5A-9AF6-4D8C-8464-200050E2A942}"/>
              </a:ext>
            </a:extLst>
          </p:cNvPr>
          <p:cNvSpPr>
            <a:spLocks noGrp="1"/>
          </p:cNvSpPr>
          <p:nvPr>
            <p:ph type="ftr" sz="quarter" idx="11"/>
          </p:nvPr>
        </p:nvSpPr>
        <p:spPr>
          <a:xfrm>
            <a:off x="3947491" y="6487423"/>
            <a:ext cx="4297017"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C90A1A9D-4F14-4874-BB4A-9DBEC8FA5C17}"/>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dirty="0"/>
          </a:p>
        </p:txBody>
      </p:sp>
      <p:sp>
        <p:nvSpPr>
          <p:cNvPr id="25" name="Date Placeholder 3">
            <a:extLst>
              <a:ext uri="{FF2B5EF4-FFF2-40B4-BE49-F238E27FC236}">
                <a16:creationId xmlns:a16="http://schemas.microsoft.com/office/drawing/2014/main" id="{9CA6D304-2E1A-4A28-A873-E60D30E7FC8C}"/>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8427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1" grpId="0" animBg="1"/>
      <p:bldP spid="14" grpId="0"/>
      <p:bldP spid="10" grpId="0" animBg="1"/>
      <p:bldP spid="15" grpId="0"/>
      <p:bldP spid="12"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latin typeface="Arial Black" panose="020B0A04020102020204" pitchFamily="34" charset="0"/>
                <a:cs typeface="Arial" panose="020B0604020202020204" pitchFamily="34" charset="0"/>
              </a:rPr>
              <a:t>Session Objectives</a:t>
            </a:r>
          </a:p>
        </p:txBody>
      </p:sp>
      <p:sp>
        <p:nvSpPr>
          <p:cNvPr id="13" name="Content Placeholder 12"/>
          <p:cNvSpPr>
            <a:spLocks noGrp="1"/>
          </p:cNvSpPr>
          <p:nvPr>
            <p:ph sz="half" idx="1"/>
          </p:nvPr>
        </p:nvSpPr>
        <p:spPr>
          <a:xfrm>
            <a:off x="1371600" y="1371600"/>
            <a:ext cx="9303428" cy="4757195"/>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At the end of this session, you’ll be able to:</a:t>
            </a:r>
          </a:p>
          <a:p>
            <a:pPr marL="548640" indent="-274320" defTabSz="685800">
              <a:lnSpc>
                <a:spcPct val="100000"/>
              </a:lnSpc>
              <a:spcBef>
                <a:spcPts val="0"/>
              </a:spcBef>
              <a:spcAft>
                <a:spcPts val="1200"/>
              </a:spcAft>
            </a:pPr>
            <a:r>
              <a:rPr lang="en-US" dirty="0">
                <a:solidFill>
                  <a:srgbClr val="00529B"/>
                </a:solidFill>
                <a:latin typeface="Arial"/>
                <a:cs typeface="Arial"/>
              </a:rPr>
              <a:t>Define health care fraud, waste, and abuse </a:t>
            </a:r>
            <a:endParaRPr lang="en-US" dirty="0">
              <a:solidFill>
                <a:srgbClr val="00529B"/>
              </a:solidFill>
            </a:endParaRPr>
          </a:p>
          <a:p>
            <a:pPr marL="548640" lvl="0" indent="-274320" defTabSz="685800">
              <a:lnSpc>
                <a:spcPct val="100000"/>
              </a:lnSpc>
              <a:spcBef>
                <a:spcPts val="0"/>
              </a:spcBef>
              <a:spcAft>
                <a:spcPts val="1200"/>
              </a:spcAft>
            </a:pPr>
            <a:r>
              <a:rPr lang="en-US" dirty="0">
                <a:solidFill>
                  <a:srgbClr val="00529B"/>
                </a:solidFill>
                <a:latin typeface="Arial"/>
                <a:cs typeface="Arial"/>
              </a:rPr>
              <a:t>Identify causes of improper payments</a:t>
            </a:r>
          </a:p>
          <a:p>
            <a:pPr marL="548640" lvl="0" indent="-274320" defTabSz="685800">
              <a:lnSpc>
                <a:spcPct val="100000"/>
              </a:lnSpc>
              <a:spcBef>
                <a:spcPts val="0"/>
              </a:spcBef>
              <a:spcAft>
                <a:spcPts val="1200"/>
              </a:spcAft>
            </a:pPr>
            <a:r>
              <a:rPr lang="en-US" dirty="0">
                <a:solidFill>
                  <a:srgbClr val="00529B"/>
                </a:solidFill>
                <a:latin typeface="Arial"/>
                <a:cs typeface="Arial"/>
              </a:rPr>
              <a:t>Discuss how the Centers for Medicare &amp; Medicaid Services (CMS)</a:t>
            </a:r>
            <a:r>
              <a:rPr lang="en-US" altLang="ja-JP" dirty="0">
                <a:solidFill>
                  <a:srgbClr val="00529B"/>
                </a:solidFill>
                <a:latin typeface="Arial"/>
                <a:ea typeface="游ゴシック"/>
                <a:cs typeface="Arial"/>
              </a:rPr>
              <a:t> fights fraud and abuse</a:t>
            </a:r>
          </a:p>
          <a:p>
            <a:pPr marL="548640" lvl="0" indent="-274320" defTabSz="685800">
              <a:lnSpc>
                <a:spcPct val="100000"/>
              </a:lnSpc>
              <a:spcBef>
                <a:spcPts val="0"/>
              </a:spcBef>
              <a:spcAft>
                <a:spcPts val="1200"/>
              </a:spcAft>
            </a:pPr>
            <a:r>
              <a:rPr lang="en-US" dirty="0">
                <a:solidFill>
                  <a:srgbClr val="00529B"/>
                </a:solidFill>
                <a:latin typeface="Arial"/>
                <a:cs typeface="Arial"/>
              </a:rPr>
              <a:t>Explain how you can fight fraud and abuse</a:t>
            </a:r>
          </a:p>
          <a:p>
            <a:pPr marL="548640" lvl="0" indent="-274320" defTabSz="685800">
              <a:lnSpc>
                <a:spcPct val="100000"/>
              </a:lnSpc>
              <a:spcBef>
                <a:spcPts val="0"/>
              </a:spcBef>
              <a:spcAft>
                <a:spcPts val="1200"/>
              </a:spcAft>
            </a:pPr>
            <a:r>
              <a:rPr lang="en-US" dirty="0">
                <a:solidFill>
                  <a:srgbClr val="00529B"/>
                </a:solidFill>
                <a:latin typeface="Arial"/>
                <a:cs typeface="Arial"/>
              </a:rPr>
              <a:t>Find sources of additional information</a:t>
            </a:r>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3749040" y="6492240"/>
            <a:ext cx="4548716" cy="365125"/>
          </a:xfrm>
        </p:spPr>
        <p:txBody>
          <a:bodyPr/>
          <a:lstStyle/>
          <a:p>
            <a:r>
              <a:rPr lang="en-US" dirty="0">
                <a:latin typeface="Arial"/>
                <a:cs typeface="Arial"/>
              </a:rPr>
              <a:t>Medicare and Medicaid Fraud, Waste, and Abuse Prevention</a:t>
            </a:r>
          </a:p>
        </p:txBody>
      </p:sp>
      <p:sp>
        <p:nvSpPr>
          <p:cNvPr id="6" name="Slide Number Placeholder 5">
            <a:extLst>
              <a:ext uri="{FF2B5EF4-FFF2-40B4-BE49-F238E27FC236}">
                <a16:creationId xmlns:a16="http://schemas.microsoft.com/office/drawing/2014/main" id="{D6A9126D-FEB7-46C1-8BA4-066C3A981581}"/>
              </a:ext>
            </a:extLst>
          </p:cNvPr>
          <p:cNvSpPr>
            <a:spLocks noGrp="1"/>
          </p:cNvSpPr>
          <p:nvPr>
            <p:ph type="sldNum" sz="quarter" idx="12"/>
          </p:nvPr>
        </p:nvSpPr>
        <p:spPr/>
        <p:txBody>
          <a:bodyPr/>
          <a:lstStyle/>
          <a:p>
            <a:pPr>
              <a:defRPr/>
            </a:pPr>
            <a:fld id="{11E79EF6-0C0E-43E6-8FB3-918BC522CC5A}" type="slidenum">
              <a:rPr lang="en-US" smtClean="0"/>
              <a:pPr>
                <a:defRPr/>
              </a:pPr>
              <a:t>3</a:t>
            </a:fld>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76"/>
            <a:ext cx="12191999" cy="929286"/>
          </a:xfrm>
        </p:spPr>
        <p:txBody>
          <a:bodyPr anchor="ctr">
            <a:normAutofit/>
          </a:bodyPr>
          <a:lstStyle/>
          <a:p>
            <a:r>
              <a:rPr lang="en-US" sz="3000" dirty="0">
                <a:latin typeface="Arial Black" panose="020B0A04020102020204" pitchFamily="34" charset="0"/>
              </a:rPr>
              <a:t>Unified Program Integrity Contractor (UPIC)</a:t>
            </a:r>
          </a:p>
        </p:txBody>
      </p:sp>
      <p:pic>
        <p:nvPicPr>
          <p:cNvPr id="8" name="Picture 7" title="Map of 5 UPIC jurisdictions and contractors"/>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209800" y="1202420"/>
            <a:ext cx="7584974" cy="4847743"/>
          </a:xfrm>
          <a:prstGeom prst="rect">
            <a:avLst/>
          </a:prstGeom>
        </p:spPr>
      </p:pic>
      <p:sp>
        <p:nvSpPr>
          <p:cNvPr id="10" name="Footer Placeholder 4">
            <a:extLst>
              <a:ext uri="{FF2B5EF4-FFF2-40B4-BE49-F238E27FC236}">
                <a16:creationId xmlns:a16="http://schemas.microsoft.com/office/drawing/2014/main" id="{24850C25-63E2-4F10-BBE3-4ECF433A8909}"/>
              </a:ext>
            </a:extLst>
          </p:cNvPr>
          <p:cNvSpPr>
            <a:spLocks noGrp="1"/>
          </p:cNvSpPr>
          <p:nvPr>
            <p:ph type="ftr" sz="quarter" idx="11"/>
          </p:nvPr>
        </p:nvSpPr>
        <p:spPr>
          <a:xfrm>
            <a:off x="3947491" y="6492875"/>
            <a:ext cx="4297017"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CA8B9741-99A0-4099-A890-5B76809E19C5}"/>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dirty="0"/>
          </a:p>
        </p:txBody>
      </p:sp>
      <p:sp>
        <p:nvSpPr>
          <p:cNvPr id="9" name="Date Placeholder 3">
            <a:extLst>
              <a:ext uri="{FF2B5EF4-FFF2-40B4-BE49-F238E27FC236}">
                <a16:creationId xmlns:a16="http://schemas.microsoft.com/office/drawing/2014/main" id="{2CA35B85-6400-43BF-8843-4ECD1EEE11D3}"/>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355291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32084"/>
            <a:ext cx="12192000" cy="929286"/>
          </a:xfrm>
        </p:spPr>
        <p:txBody>
          <a:bodyPr anchor="ctr">
            <a:normAutofit/>
          </a:bodyPr>
          <a:lstStyle/>
          <a:p>
            <a:r>
              <a:rPr lang="en-US" sz="2800" dirty="0">
                <a:latin typeface="Arial Black" panose="020B0A04020102020204" pitchFamily="34" charset="0"/>
              </a:rPr>
              <a:t>Medicare-Medicaid (Medi-Medi) </a:t>
            </a:r>
            <a:br>
              <a:rPr lang="en-US" sz="2800" dirty="0">
                <a:latin typeface="Arial Black" panose="020B0A04020102020204" pitchFamily="34" charset="0"/>
              </a:rPr>
            </a:br>
            <a:r>
              <a:rPr lang="en-US" sz="2800" dirty="0">
                <a:latin typeface="Arial Black" panose="020B0A04020102020204" pitchFamily="34" charset="0"/>
              </a:rPr>
              <a:t>Data Matching</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1069848" y="1573671"/>
            <a:ext cx="5389834" cy="3988991"/>
          </a:xfrm>
        </p:spPr>
        <p:txBody>
          <a:bodyPr>
            <a:normAutofit/>
          </a:bodyPr>
          <a:lstStyle/>
          <a:p>
            <a:pPr marL="274320" lvl="0" indent="-274320" defTabSz="685800">
              <a:lnSpc>
                <a:spcPct val="100000"/>
              </a:lnSpc>
              <a:spcBef>
                <a:spcPts val="0"/>
              </a:spcBef>
              <a:spcAft>
                <a:spcPts val="1200"/>
              </a:spcAft>
            </a:pPr>
            <a:r>
              <a:rPr lang="en-US" dirty="0">
                <a:solidFill>
                  <a:srgbClr val="00529B"/>
                </a:solidFill>
              </a:rPr>
              <a:t>Collaboration between State Medical Assistance (Medicaid) offices </a:t>
            </a:r>
          </a:p>
          <a:p>
            <a:pPr marL="274320" lvl="0" indent="-274320" defTabSz="685800">
              <a:lnSpc>
                <a:spcPct val="100000"/>
              </a:lnSpc>
              <a:spcBef>
                <a:spcPts val="0"/>
              </a:spcBef>
              <a:spcAft>
                <a:spcPts val="1200"/>
              </a:spcAft>
            </a:pPr>
            <a:r>
              <a:rPr lang="en-US" dirty="0">
                <a:solidFill>
                  <a:srgbClr val="00529B"/>
                </a:solidFill>
              </a:rPr>
              <a:t>Conduct data analyses and investigations </a:t>
            </a:r>
          </a:p>
          <a:p>
            <a:pPr marL="274320" lvl="0" indent="-274320" defTabSz="685800">
              <a:lnSpc>
                <a:spcPct val="100000"/>
              </a:lnSpc>
              <a:spcBef>
                <a:spcPts val="0"/>
              </a:spcBef>
              <a:spcAft>
                <a:spcPts val="1200"/>
              </a:spcAft>
            </a:pPr>
            <a:r>
              <a:rPr lang="en-US" dirty="0">
                <a:solidFill>
                  <a:srgbClr val="00529B"/>
                </a:solidFill>
              </a:rPr>
              <a:t>State participation is voluntary</a:t>
            </a:r>
          </a:p>
          <a:p>
            <a:pPr marL="274320" lvl="0" indent="-274320" defTabSz="685800">
              <a:lnSpc>
                <a:spcPct val="100000"/>
              </a:lnSpc>
              <a:spcBef>
                <a:spcPts val="0"/>
              </a:spcBef>
              <a:spcAft>
                <a:spcPts val="1200"/>
              </a:spcAft>
            </a:pPr>
            <a:r>
              <a:rPr lang="en-US" dirty="0">
                <a:solidFill>
                  <a:srgbClr val="00529B"/>
                </a:solidFill>
              </a:rPr>
              <a:t>Activities are separate tasks under the UPIC contracts</a:t>
            </a:r>
            <a:endParaRPr lang="en-US" dirty="0"/>
          </a:p>
        </p:txBody>
      </p:sp>
      <p:pic>
        <p:nvPicPr>
          <p:cNvPr id="6" name="Picture 5">
            <a:extLst>
              <a:ext uri="{FF2B5EF4-FFF2-40B4-BE49-F238E27FC236}">
                <a16:creationId xmlns:a16="http://schemas.microsoft.com/office/drawing/2014/main" id="{65097730-EACD-4334-B299-52F5AD118EF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51135" y="1881894"/>
            <a:ext cx="5103653" cy="3402435"/>
          </a:xfrm>
          <a:prstGeom prst="rect">
            <a:avLst/>
          </a:prstGeom>
          <a:ln>
            <a:noFill/>
          </a:ln>
          <a:effectLst>
            <a:softEdge rad="112500"/>
          </a:effectLst>
        </p:spPr>
      </p:pic>
      <p:sp>
        <p:nvSpPr>
          <p:cNvPr id="9" name="Footer Placeholder 4">
            <a:extLst>
              <a:ext uri="{FF2B5EF4-FFF2-40B4-BE49-F238E27FC236}">
                <a16:creationId xmlns:a16="http://schemas.microsoft.com/office/drawing/2014/main" id="{CD76F6EF-EACA-4302-BD16-EDBDECCB0849}"/>
              </a:ext>
            </a:extLst>
          </p:cNvPr>
          <p:cNvSpPr>
            <a:spLocks noGrp="1"/>
          </p:cNvSpPr>
          <p:nvPr>
            <p:ph type="ftr" sz="quarter" idx="11"/>
          </p:nvPr>
        </p:nvSpPr>
        <p:spPr>
          <a:xfrm>
            <a:off x="3926226" y="6495218"/>
            <a:ext cx="4339547"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7CC2328B-AD69-4AB6-B062-C22CB21524C8}"/>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dirty="0"/>
          </a:p>
        </p:txBody>
      </p:sp>
      <p:sp>
        <p:nvSpPr>
          <p:cNvPr id="8" name="Date Placeholder 3">
            <a:extLst>
              <a:ext uri="{FF2B5EF4-FFF2-40B4-BE49-F238E27FC236}">
                <a16:creationId xmlns:a16="http://schemas.microsoft.com/office/drawing/2014/main" id="{0B1091EA-C72B-4B2E-A3A8-501BF1A9FA76}"/>
              </a:ext>
            </a:extLst>
          </p:cNvPr>
          <p:cNvSpPr>
            <a:spLocks noGrp="1"/>
          </p:cNvSpPr>
          <p:nvPr>
            <p:ph type="dt" sz="half" idx="10"/>
          </p:nvPr>
        </p:nvSpPr>
        <p:spPr>
          <a:xfrm>
            <a:off x="838200" y="6476171"/>
            <a:ext cx="2743200" cy="365125"/>
          </a:xfrm>
        </p:spPr>
        <p:txBody>
          <a:bodyPr/>
          <a:lstStyle/>
          <a:p>
            <a:r>
              <a:rPr lang="en-US"/>
              <a:t>May 2022</a:t>
            </a:r>
          </a:p>
        </p:txBody>
      </p:sp>
    </p:spTree>
    <p:custDataLst>
      <p:tags r:id="rId1"/>
    </p:custDataLst>
    <p:extLst>
      <p:ext uri="{BB962C8B-B14F-4D97-AF65-F5344CB8AC3E}">
        <p14:creationId xmlns:p14="http://schemas.microsoft.com/office/powerpoint/2010/main" val="27032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2171"/>
            <a:ext cx="12192000" cy="924798"/>
          </a:xfrm>
        </p:spPr>
        <p:txBody>
          <a:bodyPr anchor="ctr">
            <a:normAutofit/>
          </a:bodyPr>
          <a:lstStyle/>
          <a:p>
            <a:r>
              <a:rPr lang="en-US" sz="3000" dirty="0">
                <a:latin typeface="Arial Black" panose="020B0A04020102020204" pitchFamily="34" charset="0"/>
              </a:rPr>
              <a:t>Recovery Audit Programs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4294967295"/>
          </p:nvPr>
        </p:nvSpPr>
        <p:spPr>
          <a:xfrm>
            <a:off x="689430" y="1173167"/>
            <a:ext cx="5257800" cy="4757737"/>
          </a:xfrm>
          <a:ln w="12700">
            <a:noFill/>
          </a:ln>
        </p:spPr>
        <p:txBody>
          <a:bodyPr>
            <a:normAutofit/>
          </a:bodyPr>
          <a:lstStyle/>
          <a:p>
            <a:pPr marL="0" indent="0" defTabSz="685800">
              <a:lnSpc>
                <a:spcPct val="100000"/>
              </a:lnSpc>
              <a:spcBef>
                <a:spcPts val="600"/>
              </a:spcBef>
              <a:spcAft>
                <a:spcPts val="1200"/>
              </a:spcAft>
              <a:buNone/>
            </a:pPr>
            <a:r>
              <a:rPr lang="en-US" sz="2800" b="1" dirty="0">
                <a:solidFill>
                  <a:srgbClr val="00529B"/>
                </a:solidFill>
              </a:rPr>
              <a:t>Mission</a:t>
            </a:r>
          </a:p>
          <a:p>
            <a:pPr marL="0" indent="0" defTabSz="685800">
              <a:lnSpc>
                <a:spcPct val="100000"/>
              </a:lnSpc>
              <a:spcBef>
                <a:spcPts val="600"/>
              </a:spcBef>
              <a:spcAft>
                <a:spcPts val="1200"/>
              </a:spcAft>
              <a:buNone/>
            </a:pPr>
            <a:r>
              <a:rPr lang="en-US" dirty="0">
                <a:solidFill>
                  <a:srgbClr val="00529B"/>
                </a:solidFill>
              </a:rPr>
              <a:t>Reduce improper Medicare payments by:</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600" dirty="0">
                <a:solidFill>
                  <a:srgbClr val="00529B"/>
                </a:solidFill>
              </a:rPr>
              <a:t>Detecting and collecting overpayments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600" dirty="0">
                <a:solidFill>
                  <a:srgbClr val="00529B"/>
                </a:solidFill>
              </a:rPr>
              <a:t>Identifying underpayments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600" dirty="0">
                <a:solidFill>
                  <a:srgbClr val="00529B"/>
                </a:solidFill>
              </a:rPr>
              <a:t>Implementing actions that will prevent future improper payments</a:t>
            </a:r>
          </a:p>
          <a:p>
            <a:pPr marL="0" indent="0">
              <a:buNone/>
            </a:pPr>
            <a:endParaRPr lang="en-US" dirty="0"/>
          </a:p>
          <a:p>
            <a:endParaRPr lang="en-US" dirty="0"/>
          </a:p>
        </p:txBody>
      </p:sp>
      <p:cxnSp>
        <p:nvCxnSpPr>
          <p:cNvPr id="3" name="Straight Connector 2">
            <a:extLst>
              <a:ext uri="{FF2B5EF4-FFF2-40B4-BE49-F238E27FC236}">
                <a16:creationId xmlns:a16="http://schemas.microsoft.com/office/drawing/2014/main" id="{8DB9EE49-99C4-4696-8B52-7CCA319DCBB9}"/>
              </a:ext>
              <a:ext uri="{C183D7F6-B498-43B3-948B-1728B52AA6E4}">
                <adec:decorative xmlns:adec="http://schemas.microsoft.com/office/drawing/2017/decorative" val="1"/>
              </a:ext>
            </a:extLst>
          </p:cNvPr>
          <p:cNvCxnSpPr/>
          <p:nvPr/>
        </p:nvCxnSpPr>
        <p:spPr>
          <a:xfrm>
            <a:off x="6045201" y="1337733"/>
            <a:ext cx="0" cy="458329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4">
            <a:extLst>
              <a:ext uri="{FF2B5EF4-FFF2-40B4-BE49-F238E27FC236}">
                <a16:creationId xmlns:a16="http://schemas.microsoft.com/office/drawing/2014/main" id="{9D5CFE0C-E53F-487A-86E2-6601CCCE9C93}"/>
              </a:ext>
            </a:extLst>
          </p:cNvPr>
          <p:cNvSpPr txBox="1">
            <a:spLocks/>
          </p:cNvSpPr>
          <p:nvPr/>
        </p:nvSpPr>
        <p:spPr>
          <a:xfrm>
            <a:off x="6244772" y="1173709"/>
            <a:ext cx="5257800" cy="4757195"/>
          </a:xfrm>
          <a:prstGeom prst="rect">
            <a:avLst/>
          </a:prstGeom>
          <a:ln>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spcAft>
                <a:spcPts val="1200"/>
              </a:spcAft>
              <a:buNone/>
            </a:pPr>
            <a:r>
              <a:rPr lang="en-US" sz="2800" b="1" dirty="0">
                <a:solidFill>
                  <a:srgbClr val="00529B"/>
                </a:solidFill>
              </a:rPr>
              <a:t>State Programs</a:t>
            </a:r>
          </a:p>
          <a:p>
            <a:pPr marL="0" indent="0" defTabSz="685800">
              <a:lnSpc>
                <a:spcPct val="100000"/>
              </a:lnSpc>
              <a:spcBef>
                <a:spcPts val="600"/>
              </a:spcBef>
              <a:spcAft>
                <a:spcPts val="1200"/>
              </a:spcAft>
              <a:buNone/>
            </a:pPr>
            <a:r>
              <a:rPr lang="en-US" dirty="0">
                <a:solidFill>
                  <a:srgbClr val="00529B"/>
                </a:solidFill>
              </a:rPr>
              <a:t>Medicaid Recovery Audit Contractor (RAC) programs: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600" dirty="0">
                <a:solidFill>
                  <a:srgbClr val="00529B"/>
                </a:solidFill>
              </a:rPr>
              <a:t>Identify overpayments and underpayments</a:t>
            </a:r>
          </a:p>
          <a:p>
            <a:pPr marL="548640" lvl="1" indent="-274320" defTabSz="685800">
              <a:lnSpc>
                <a:spcPct val="100000"/>
              </a:lnSpc>
              <a:spcBef>
                <a:spcPts val="0"/>
              </a:spcBef>
              <a:spcAft>
                <a:spcPts val="1200"/>
              </a:spcAft>
              <a:buClr>
                <a:srgbClr val="00539A"/>
              </a:buClr>
              <a:buFont typeface="Wingdings" panose="05000000000000000000" pitchFamily="2" charset="2"/>
              <a:buChar char="§"/>
            </a:pPr>
            <a:r>
              <a:rPr lang="en-US" sz="2600" dirty="0">
                <a:solidFill>
                  <a:srgbClr val="00529B"/>
                </a:solidFill>
              </a:rPr>
              <a:t>Coordinate efforts with federal and state auditors</a:t>
            </a:r>
          </a:p>
          <a:p>
            <a:pPr marL="0" indent="0">
              <a:buFont typeface="Wingdings" pitchFamily="2" charset="2"/>
              <a:buNone/>
            </a:pPr>
            <a:endParaRPr lang="en-US" dirty="0"/>
          </a:p>
          <a:p>
            <a:endParaRPr lang="en-US" dirty="0"/>
          </a:p>
        </p:txBody>
      </p:sp>
      <p:sp>
        <p:nvSpPr>
          <p:cNvPr id="10" name="Footer Placeholder 4">
            <a:extLst>
              <a:ext uri="{FF2B5EF4-FFF2-40B4-BE49-F238E27FC236}">
                <a16:creationId xmlns:a16="http://schemas.microsoft.com/office/drawing/2014/main" id="{7B653111-8529-42F6-880B-7951C5FC608F}"/>
              </a:ext>
            </a:extLst>
          </p:cNvPr>
          <p:cNvSpPr>
            <a:spLocks noGrp="1"/>
          </p:cNvSpPr>
          <p:nvPr>
            <p:ph type="ftr" sz="quarter" idx="11"/>
          </p:nvPr>
        </p:nvSpPr>
        <p:spPr>
          <a:xfrm>
            <a:off x="3922528" y="6492875"/>
            <a:ext cx="4346943" cy="365125"/>
          </a:xfrm>
        </p:spPr>
        <p:txBody>
          <a:bodyPr/>
          <a:lstStyle/>
          <a:p>
            <a:r>
              <a:rPr lang="en-US" dirty="0"/>
              <a:t>Medicare and Medicaid Fraud, Waste, and Abuse Prevention</a:t>
            </a:r>
          </a:p>
        </p:txBody>
      </p:sp>
      <p:sp>
        <p:nvSpPr>
          <p:cNvPr id="6" name="Slide Number Placeholder 5">
            <a:extLst>
              <a:ext uri="{FF2B5EF4-FFF2-40B4-BE49-F238E27FC236}">
                <a16:creationId xmlns:a16="http://schemas.microsoft.com/office/drawing/2014/main" id="{59765BA4-3126-425D-9B8C-CD6689ED9C0C}"/>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dirty="0"/>
          </a:p>
        </p:txBody>
      </p:sp>
      <p:sp>
        <p:nvSpPr>
          <p:cNvPr id="9" name="Date Placeholder 3">
            <a:extLst>
              <a:ext uri="{FF2B5EF4-FFF2-40B4-BE49-F238E27FC236}">
                <a16:creationId xmlns:a16="http://schemas.microsoft.com/office/drawing/2014/main" id="{B4BCD154-6602-4A9B-9FF9-35302BDE13B2}"/>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01394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500"/>
                                        <p:tgtEl>
                                          <p:spTgt spid="8">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500"/>
                                        <p:tgtEl>
                                          <p:spTgt spid="8">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30071"/>
          </a:xfrm>
        </p:spPr>
        <p:txBody>
          <a:bodyPr anchor="ctr">
            <a:normAutofit/>
          </a:bodyPr>
          <a:lstStyle/>
          <a:p>
            <a:r>
              <a:rPr lang="en-US" sz="3000" dirty="0">
                <a:latin typeface="Arial Black" panose="020B0A04020102020204" pitchFamily="34" charset="0"/>
              </a:rPr>
              <a:t>Medicare Drug Integrity Contractors (MEDICs)</a:t>
            </a:r>
          </a:p>
        </p:txBody>
      </p:sp>
      <p:sp>
        <p:nvSpPr>
          <p:cNvPr id="10" name="Content Placeholder 4">
            <a:extLst>
              <a:ext uri="{FF2B5EF4-FFF2-40B4-BE49-F238E27FC236}">
                <a16:creationId xmlns:a16="http://schemas.microsoft.com/office/drawing/2014/main" id="{02DD862F-1F21-48E8-8949-93E179B068D8}"/>
              </a:ext>
            </a:extLst>
          </p:cNvPr>
          <p:cNvSpPr txBox="1">
            <a:spLocks/>
          </p:cNvSpPr>
          <p:nvPr/>
        </p:nvSpPr>
        <p:spPr>
          <a:xfrm>
            <a:off x="621616" y="1083674"/>
            <a:ext cx="11053762" cy="848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n-US" sz="2800" b="1" dirty="0">
                <a:solidFill>
                  <a:srgbClr val="00529B"/>
                </a:solidFill>
              </a:rPr>
              <a:t>Key responsibilities include:</a:t>
            </a:r>
          </a:p>
        </p:txBody>
      </p:sp>
      <p:pic>
        <p:nvPicPr>
          <p:cNvPr id="3" name="Graphic 2">
            <a:extLst>
              <a:ext uri="{FF2B5EF4-FFF2-40B4-BE49-F238E27FC236}">
                <a16:creationId xmlns:a16="http://schemas.microsoft.com/office/drawing/2014/main" id="{6252539B-8BA6-48C6-A775-F5C5D3AFD1A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0191" y="2032930"/>
            <a:ext cx="1410557" cy="1410557"/>
          </a:xfrm>
          <a:prstGeom prst="rect">
            <a:avLst/>
          </a:prstGeom>
        </p:spPr>
      </p:pic>
      <p:sp>
        <p:nvSpPr>
          <p:cNvPr id="15" name="Content Placeholder 4">
            <a:extLst>
              <a:ext uri="{FF2B5EF4-FFF2-40B4-BE49-F238E27FC236}">
                <a16:creationId xmlns:a16="http://schemas.microsoft.com/office/drawing/2014/main" id="{BC4C5961-E3B1-44BE-B8AD-93E8091EC41A}"/>
              </a:ext>
            </a:extLst>
          </p:cNvPr>
          <p:cNvSpPr txBox="1">
            <a:spLocks/>
          </p:cNvSpPr>
          <p:nvPr/>
        </p:nvSpPr>
        <p:spPr>
          <a:xfrm>
            <a:off x="2992797" y="1932082"/>
            <a:ext cx="7936319" cy="205081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600"/>
              </a:spcBef>
              <a:spcAft>
                <a:spcPts val="1200"/>
              </a:spcAft>
              <a:buNone/>
            </a:pPr>
            <a:r>
              <a:rPr lang="en-US" sz="2200" b="1" dirty="0">
                <a:solidFill>
                  <a:srgbClr val="00529B"/>
                </a:solidFill>
              </a:rPr>
              <a:t>Being Responsive</a:t>
            </a:r>
          </a:p>
          <a:p>
            <a:pPr marL="548640" lvl="1" indent="-274320" defTabSz="685800">
              <a:lnSpc>
                <a:spcPct val="110000"/>
              </a:lnSpc>
              <a:spcBef>
                <a:spcPts val="0"/>
              </a:spcBef>
              <a:spcAft>
                <a:spcPts val="1200"/>
              </a:spcAft>
              <a:buClr>
                <a:srgbClr val="00539A"/>
              </a:buClr>
              <a:buFont typeface="Wingdings" panose="05000000000000000000" pitchFamily="2" charset="2"/>
              <a:buChar char="§"/>
            </a:pPr>
            <a:r>
              <a:rPr lang="en-US" dirty="0">
                <a:solidFill>
                  <a:srgbClr val="00529B"/>
                </a:solidFill>
              </a:rPr>
              <a:t>Investigating potential fraud, waste, and abuse in Medicare plans</a:t>
            </a:r>
          </a:p>
          <a:p>
            <a:pPr marL="548640" lvl="1" indent="-274320" defTabSz="685800">
              <a:lnSpc>
                <a:spcPct val="110000"/>
              </a:lnSpc>
              <a:spcBef>
                <a:spcPts val="0"/>
              </a:spcBef>
              <a:spcAft>
                <a:spcPts val="1200"/>
              </a:spcAft>
              <a:buClr>
                <a:srgbClr val="00539A"/>
              </a:buClr>
              <a:buFont typeface="Wingdings" panose="05000000000000000000" pitchFamily="2" charset="2"/>
              <a:buChar char="§"/>
            </a:pPr>
            <a:r>
              <a:rPr lang="en-US" dirty="0">
                <a:solidFill>
                  <a:srgbClr val="00529B"/>
                </a:solidFill>
              </a:rPr>
              <a:t>Investigating complaints alleging Medicare fraud</a:t>
            </a:r>
          </a:p>
          <a:p>
            <a:pPr marL="548640" lvl="1" indent="-274320" defTabSz="685800">
              <a:lnSpc>
                <a:spcPct val="110000"/>
              </a:lnSpc>
              <a:spcBef>
                <a:spcPts val="0"/>
              </a:spcBef>
              <a:spcAft>
                <a:spcPts val="1200"/>
              </a:spcAft>
              <a:buClr>
                <a:srgbClr val="00539A"/>
              </a:buClr>
              <a:buFont typeface="Wingdings" panose="05000000000000000000" pitchFamily="2" charset="2"/>
              <a:buChar char="§"/>
            </a:pPr>
            <a:r>
              <a:rPr lang="en-US" dirty="0">
                <a:solidFill>
                  <a:srgbClr val="00529B"/>
                </a:solidFill>
              </a:rPr>
              <a:t>Referring potential fraud cases to law enforcement agencies</a:t>
            </a:r>
          </a:p>
          <a:p>
            <a:pPr marL="0" indent="0">
              <a:buFont typeface="Wingdings" pitchFamily="2" charset="2"/>
              <a:buNone/>
            </a:pPr>
            <a:endParaRPr lang="en-US" dirty="0"/>
          </a:p>
          <a:p>
            <a:endParaRPr lang="en-US" dirty="0"/>
          </a:p>
        </p:txBody>
      </p:sp>
      <p:pic>
        <p:nvPicPr>
          <p:cNvPr id="20" name="Graphic 19">
            <a:extLst>
              <a:ext uri="{FF2B5EF4-FFF2-40B4-BE49-F238E27FC236}">
                <a16:creationId xmlns:a16="http://schemas.microsoft.com/office/drawing/2014/main" id="{32B39174-39BC-40A1-88A9-2FAFD6DCAB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272" y="4142394"/>
            <a:ext cx="1700393" cy="1700393"/>
          </a:xfrm>
          <a:prstGeom prst="rect">
            <a:avLst/>
          </a:prstGeom>
        </p:spPr>
      </p:pic>
      <p:sp>
        <p:nvSpPr>
          <p:cNvPr id="16" name="Content Placeholder 4">
            <a:extLst>
              <a:ext uri="{FF2B5EF4-FFF2-40B4-BE49-F238E27FC236}">
                <a16:creationId xmlns:a16="http://schemas.microsoft.com/office/drawing/2014/main" id="{47F4D959-1D8A-4991-8B36-AAC766E03F33}"/>
              </a:ext>
            </a:extLst>
          </p:cNvPr>
          <p:cNvSpPr txBox="1">
            <a:spLocks/>
          </p:cNvSpPr>
          <p:nvPr/>
        </p:nvSpPr>
        <p:spPr>
          <a:xfrm>
            <a:off x="2992797" y="3921307"/>
            <a:ext cx="8111791" cy="224951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685800">
              <a:lnSpc>
                <a:spcPct val="120000"/>
              </a:lnSpc>
              <a:spcBef>
                <a:spcPts val="600"/>
              </a:spcBef>
              <a:spcAft>
                <a:spcPts val="1200"/>
              </a:spcAft>
              <a:buClr>
                <a:srgbClr val="00539A"/>
              </a:buClr>
              <a:buNone/>
            </a:pPr>
            <a:r>
              <a:rPr lang="en-US" sz="2600" b="1" dirty="0">
                <a:solidFill>
                  <a:srgbClr val="00529B"/>
                </a:solidFill>
              </a:rPr>
              <a:t>Being Proactive</a:t>
            </a:r>
          </a:p>
          <a:p>
            <a:pPr marL="548640" lvl="1" indent="-274320" defTabSz="685800">
              <a:lnSpc>
                <a:spcPct val="120000"/>
              </a:lnSpc>
              <a:spcBef>
                <a:spcPts val="0"/>
              </a:spcBef>
              <a:spcAft>
                <a:spcPts val="1200"/>
              </a:spcAft>
              <a:buClr>
                <a:srgbClr val="00539A"/>
              </a:buClr>
              <a:buFont typeface="Wingdings" panose="05000000000000000000" pitchFamily="2" charset="2"/>
              <a:buChar char="§"/>
            </a:pPr>
            <a:r>
              <a:rPr lang="en-US" sz="2600" dirty="0">
                <a:solidFill>
                  <a:srgbClr val="00529B"/>
                </a:solidFill>
              </a:rPr>
              <a:t>Analyzing data</a:t>
            </a:r>
          </a:p>
          <a:p>
            <a:pPr marL="548640" lvl="1" indent="-274320" defTabSz="685800">
              <a:lnSpc>
                <a:spcPct val="120000"/>
              </a:lnSpc>
              <a:spcBef>
                <a:spcPts val="0"/>
              </a:spcBef>
              <a:spcAft>
                <a:spcPts val="1200"/>
              </a:spcAft>
              <a:buClr>
                <a:srgbClr val="00539A"/>
              </a:buClr>
              <a:buFont typeface="Wingdings" panose="05000000000000000000" pitchFamily="2" charset="2"/>
              <a:buChar char="§"/>
            </a:pPr>
            <a:r>
              <a:rPr lang="en-US" sz="2600" dirty="0">
                <a:solidFill>
                  <a:srgbClr val="00529B"/>
                </a:solidFill>
              </a:rPr>
              <a:t>Identifying program vulnerabilities</a:t>
            </a:r>
          </a:p>
          <a:p>
            <a:pPr marL="548640" lvl="1" indent="-274320" defTabSz="685800">
              <a:lnSpc>
                <a:spcPct val="120000"/>
              </a:lnSpc>
              <a:spcBef>
                <a:spcPts val="0"/>
              </a:spcBef>
              <a:spcAft>
                <a:spcPts val="1200"/>
              </a:spcAft>
              <a:buClr>
                <a:srgbClr val="00539A"/>
              </a:buClr>
              <a:buFont typeface="Wingdings" panose="05000000000000000000" pitchFamily="2" charset="2"/>
              <a:buChar char="§"/>
            </a:pPr>
            <a:r>
              <a:rPr lang="en-US" sz="2600" dirty="0">
                <a:solidFill>
                  <a:srgbClr val="00529B"/>
                </a:solidFill>
              </a:rPr>
              <a:t>Auditing Medicare Advantage Plans and Medicare drug plans</a:t>
            </a:r>
          </a:p>
          <a:p>
            <a:pPr marL="548640" lvl="1" indent="-274320" defTabSz="685800">
              <a:lnSpc>
                <a:spcPct val="120000"/>
              </a:lnSpc>
              <a:spcBef>
                <a:spcPts val="0"/>
              </a:spcBef>
              <a:spcAft>
                <a:spcPts val="1200"/>
              </a:spcAft>
              <a:buClr>
                <a:srgbClr val="00539A"/>
              </a:buClr>
              <a:buFont typeface="Wingdings" panose="05000000000000000000" pitchFamily="2" charset="2"/>
              <a:buChar char="§"/>
            </a:pPr>
            <a:r>
              <a:rPr lang="en-US" sz="2600" dirty="0">
                <a:solidFill>
                  <a:srgbClr val="00529B"/>
                </a:solidFill>
              </a:rPr>
              <a:t>Providing outreach and education to plan sponsors</a:t>
            </a:r>
            <a:endParaRPr lang="en-US" sz="2600" dirty="0"/>
          </a:p>
        </p:txBody>
      </p:sp>
      <p:sp>
        <p:nvSpPr>
          <p:cNvPr id="21" name="Footer Placeholder 4">
            <a:extLst>
              <a:ext uri="{FF2B5EF4-FFF2-40B4-BE49-F238E27FC236}">
                <a16:creationId xmlns:a16="http://schemas.microsoft.com/office/drawing/2014/main" id="{F91F1898-508C-4A81-B321-31CE252DB1F2}"/>
              </a:ext>
            </a:extLst>
          </p:cNvPr>
          <p:cNvSpPr>
            <a:spLocks noGrp="1"/>
          </p:cNvSpPr>
          <p:nvPr>
            <p:ph type="ftr" sz="quarter" idx="11"/>
          </p:nvPr>
        </p:nvSpPr>
        <p:spPr>
          <a:xfrm>
            <a:off x="3917211" y="6492240"/>
            <a:ext cx="4357577" cy="365125"/>
          </a:xfrm>
        </p:spPr>
        <p:txBody>
          <a:bodyPr/>
          <a:lstStyle/>
          <a:p>
            <a:r>
              <a:rPr lang="en-US" dirty="0"/>
              <a:t>Medicare and Medicaid Fraud, Waste, and Abuse Prevention</a:t>
            </a:r>
          </a:p>
        </p:txBody>
      </p:sp>
      <p:sp>
        <p:nvSpPr>
          <p:cNvPr id="5" name="Slide Number Placeholder 4">
            <a:extLst>
              <a:ext uri="{FF2B5EF4-FFF2-40B4-BE49-F238E27FC236}">
                <a16:creationId xmlns:a16="http://schemas.microsoft.com/office/drawing/2014/main" id="{D6A7225D-2839-4203-A04D-EC4257355085}"/>
              </a:ext>
            </a:extLst>
          </p:cNvPr>
          <p:cNvSpPr>
            <a:spLocks noGrp="1"/>
          </p:cNvSpPr>
          <p:nvPr>
            <p:ph type="sldNum" sz="quarter" idx="12"/>
          </p:nvPr>
        </p:nvSpPr>
        <p:spPr/>
        <p:txBody>
          <a:bodyPr/>
          <a:lstStyle/>
          <a:p>
            <a:pPr>
              <a:defRPr/>
            </a:pPr>
            <a:fld id="{11E79EF6-0C0E-43E6-8FB3-918BC522CC5A}" type="slidenum">
              <a:rPr lang="en-US" smtClean="0"/>
              <a:pPr>
                <a:defRPr/>
              </a:pPr>
              <a:t>33</a:t>
            </a:fld>
            <a:endParaRPr lang="en-US" dirty="0"/>
          </a:p>
        </p:txBody>
      </p:sp>
      <p:sp>
        <p:nvSpPr>
          <p:cNvPr id="19" name="Date Placeholder 3">
            <a:extLst>
              <a:ext uri="{FF2B5EF4-FFF2-40B4-BE49-F238E27FC236}">
                <a16:creationId xmlns:a16="http://schemas.microsoft.com/office/drawing/2014/main" id="{336B65EA-4192-4270-B05A-634DB9B72497}"/>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54267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latin typeface="Arial Black" panose="020B0A04020102020204" pitchFamily="34" charset="0"/>
              </a:rPr>
              <a:t>CMS Administrative Actions</a:t>
            </a:r>
          </a:p>
        </p:txBody>
      </p:sp>
      <p:sp>
        <p:nvSpPr>
          <p:cNvPr id="8" name="Content Placeholder 4">
            <a:extLst>
              <a:ext uri="{FF2B5EF4-FFF2-40B4-BE49-F238E27FC236}">
                <a16:creationId xmlns:a16="http://schemas.microsoft.com/office/drawing/2014/main" id="{64BBE401-F749-44CC-92B1-70D7209330B8}"/>
              </a:ext>
            </a:extLst>
          </p:cNvPr>
          <p:cNvSpPr txBox="1">
            <a:spLocks/>
          </p:cNvSpPr>
          <p:nvPr/>
        </p:nvSpPr>
        <p:spPr>
          <a:xfrm>
            <a:off x="621616" y="1083674"/>
            <a:ext cx="11053762" cy="848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1200"/>
              </a:spcAft>
              <a:buNone/>
            </a:pPr>
            <a:r>
              <a:rPr lang="en-US" sz="2800" b="1" dirty="0">
                <a:solidFill>
                  <a:srgbClr val="00529B"/>
                </a:solidFill>
              </a:rPr>
              <a:t>When CMS suspects fraud, administrative actions include:</a:t>
            </a:r>
          </a:p>
        </p:txBody>
      </p:sp>
      <p:pic>
        <p:nvPicPr>
          <p:cNvPr id="6" name="Picture 5">
            <a:extLst>
              <a:ext uri="{FF2B5EF4-FFF2-40B4-BE49-F238E27FC236}">
                <a16:creationId xmlns:a16="http://schemas.microsoft.com/office/drawing/2014/main" id="{8E75239F-AE25-4EB6-B708-58D13293D09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74474" y="2100805"/>
            <a:ext cx="4584641" cy="3321427"/>
          </a:xfrm>
          <a:prstGeom prst="rect">
            <a:avLst/>
          </a:prstGeom>
          <a:ln>
            <a:noFill/>
          </a:ln>
          <a:effectLst>
            <a:softEdge rad="112500"/>
          </a:effectLst>
        </p:spPr>
      </p:pic>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6039353" y="2100805"/>
            <a:ext cx="5314447" cy="3525883"/>
          </a:xfrm>
        </p:spPr>
        <p:txBody>
          <a:bodyPr>
            <a:normAutofit/>
          </a:bodyPr>
          <a:lstStyle/>
          <a:p>
            <a:pPr marL="274320" indent="-274320" defTabSz="685800">
              <a:lnSpc>
                <a:spcPct val="100000"/>
              </a:lnSpc>
              <a:spcBef>
                <a:spcPts val="0"/>
              </a:spcBef>
              <a:spcAft>
                <a:spcPts val="1200"/>
              </a:spcAft>
            </a:pPr>
            <a:r>
              <a:rPr lang="en-US" sz="2400" dirty="0">
                <a:solidFill>
                  <a:srgbClr val="00529B"/>
                </a:solidFill>
              </a:rPr>
              <a:t>Automatically denying payments</a:t>
            </a:r>
          </a:p>
          <a:p>
            <a:pPr marL="274320" indent="-274320" defTabSz="685800">
              <a:lnSpc>
                <a:spcPct val="100000"/>
              </a:lnSpc>
              <a:spcBef>
                <a:spcPts val="0"/>
              </a:spcBef>
              <a:spcAft>
                <a:spcPts val="1200"/>
              </a:spcAft>
            </a:pPr>
            <a:r>
              <a:rPr lang="en-US" sz="2400" dirty="0">
                <a:solidFill>
                  <a:srgbClr val="00529B"/>
                </a:solidFill>
              </a:rPr>
              <a:t>Suspending payments</a:t>
            </a:r>
          </a:p>
          <a:p>
            <a:pPr marL="274320" indent="-274320" defTabSz="685800">
              <a:lnSpc>
                <a:spcPct val="100000"/>
              </a:lnSpc>
              <a:spcBef>
                <a:spcPts val="0"/>
              </a:spcBef>
              <a:spcAft>
                <a:spcPts val="1200"/>
              </a:spcAft>
            </a:pPr>
            <a:r>
              <a:rPr lang="en-US" sz="2400" dirty="0">
                <a:solidFill>
                  <a:srgbClr val="00529B"/>
                </a:solidFill>
              </a:rPr>
              <a:t>Editing prepayments</a:t>
            </a:r>
          </a:p>
          <a:p>
            <a:pPr marL="274320" indent="-274320" defTabSz="685800">
              <a:lnSpc>
                <a:spcPct val="100000"/>
              </a:lnSpc>
              <a:spcBef>
                <a:spcPts val="0"/>
              </a:spcBef>
              <a:spcAft>
                <a:spcPts val="1200"/>
              </a:spcAft>
            </a:pPr>
            <a:r>
              <a:rPr lang="en-US" sz="2400" dirty="0">
                <a:solidFill>
                  <a:srgbClr val="00529B"/>
                </a:solidFill>
              </a:rPr>
              <a:t>Revoking billing privileges</a:t>
            </a:r>
          </a:p>
          <a:p>
            <a:pPr marL="274320" indent="-274320" defTabSz="685800">
              <a:lnSpc>
                <a:spcPct val="100000"/>
              </a:lnSpc>
              <a:spcBef>
                <a:spcPts val="0"/>
              </a:spcBef>
              <a:spcAft>
                <a:spcPts val="1200"/>
              </a:spcAft>
            </a:pPr>
            <a:r>
              <a:rPr lang="en-US" sz="2400" dirty="0">
                <a:solidFill>
                  <a:srgbClr val="00529B"/>
                </a:solidFill>
              </a:rPr>
              <a:t>Conducting post-payment reviews </a:t>
            </a:r>
          </a:p>
          <a:p>
            <a:pPr marL="274320" indent="-274320" defTabSz="685800">
              <a:lnSpc>
                <a:spcPct val="100000"/>
              </a:lnSpc>
              <a:spcBef>
                <a:spcPts val="0"/>
              </a:spcBef>
              <a:spcAft>
                <a:spcPts val="1200"/>
              </a:spcAft>
            </a:pPr>
            <a:r>
              <a:rPr lang="en-US" sz="2400" dirty="0">
                <a:solidFill>
                  <a:srgbClr val="00529B"/>
                </a:solidFill>
              </a:rPr>
              <a:t>Making referrals to law enforcement</a:t>
            </a:r>
          </a:p>
          <a:p>
            <a:endParaRPr lang="en-US" dirty="0"/>
          </a:p>
          <a:p>
            <a:endParaRPr lang="en-US" dirty="0"/>
          </a:p>
          <a:p>
            <a:endParaRPr lang="en-US" dirty="0"/>
          </a:p>
        </p:txBody>
      </p:sp>
      <p:sp>
        <p:nvSpPr>
          <p:cNvPr id="10" name="Footer Placeholder 4">
            <a:extLst>
              <a:ext uri="{FF2B5EF4-FFF2-40B4-BE49-F238E27FC236}">
                <a16:creationId xmlns:a16="http://schemas.microsoft.com/office/drawing/2014/main" id="{22034BB3-95A8-471C-A60F-C168ADA20E03}"/>
              </a:ext>
            </a:extLst>
          </p:cNvPr>
          <p:cNvSpPr>
            <a:spLocks noGrp="1"/>
          </p:cNvSpPr>
          <p:nvPr>
            <p:ph type="ftr" sz="quarter" idx="11"/>
          </p:nvPr>
        </p:nvSpPr>
        <p:spPr>
          <a:xfrm>
            <a:off x="3862431" y="6492240"/>
            <a:ext cx="4467138"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E576E5C6-B20F-4881-9CF4-35EDDD7C0093}"/>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dirty="0"/>
          </a:p>
        </p:txBody>
      </p:sp>
      <p:sp>
        <p:nvSpPr>
          <p:cNvPr id="9" name="Date Placeholder 3">
            <a:extLst>
              <a:ext uri="{FF2B5EF4-FFF2-40B4-BE49-F238E27FC236}">
                <a16:creationId xmlns:a16="http://schemas.microsoft.com/office/drawing/2014/main" id="{D2F52AE6-60D8-4134-8D20-2EEB5A676E87}"/>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418701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sz="2800" dirty="0">
                <a:latin typeface="Arial Black" panose="020B0A04020102020204" pitchFamily="34" charset="0"/>
              </a:rPr>
              <a:t>Law Enforcement &amp; Judicial System Actions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838200" y="1650312"/>
            <a:ext cx="5740730" cy="4144846"/>
          </a:xfrm>
        </p:spPr>
        <p:txBody>
          <a:bodyPr>
            <a:normAutofit/>
          </a:bodyPr>
          <a:lstStyle/>
          <a:p>
            <a:pPr marL="274320" indent="-274320" defTabSz="685800">
              <a:lnSpc>
                <a:spcPct val="100000"/>
              </a:lnSpc>
              <a:spcBef>
                <a:spcPts val="0"/>
              </a:spcBef>
              <a:spcAft>
                <a:spcPts val="1200"/>
              </a:spcAft>
            </a:pPr>
            <a:r>
              <a:rPr lang="en-US" sz="2400" dirty="0">
                <a:solidFill>
                  <a:srgbClr val="00529B"/>
                </a:solidFill>
              </a:rPr>
              <a:t>Barring providers/companies from the programs</a:t>
            </a:r>
          </a:p>
          <a:p>
            <a:pPr marL="274320" indent="-274320" defTabSz="685800">
              <a:lnSpc>
                <a:spcPct val="100000"/>
              </a:lnSpc>
              <a:spcBef>
                <a:spcPts val="0"/>
              </a:spcBef>
              <a:spcAft>
                <a:spcPts val="1200"/>
              </a:spcAft>
            </a:pPr>
            <a:r>
              <a:rPr lang="en-US" sz="2400" dirty="0">
                <a:solidFill>
                  <a:srgbClr val="00529B"/>
                </a:solidFill>
              </a:rPr>
              <a:t>Restricting providers/companies from billing </a:t>
            </a:r>
            <a:r>
              <a:rPr lang="en-US" altLang="ja-JP" sz="2400" dirty="0">
                <a:solidFill>
                  <a:srgbClr val="00529B"/>
                </a:solidFill>
              </a:rPr>
              <a:t>Medicare, Medicaid, or CHIP</a:t>
            </a:r>
          </a:p>
          <a:p>
            <a:pPr marL="274320" indent="-274320" defTabSz="685800">
              <a:lnSpc>
                <a:spcPct val="100000"/>
              </a:lnSpc>
              <a:spcBef>
                <a:spcPts val="0"/>
              </a:spcBef>
              <a:spcAft>
                <a:spcPts val="1200"/>
              </a:spcAft>
            </a:pPr>
            <a:r>
              <a:rPr lang="en-US" sz="2400" dirty="0">
                <a:solidFill>
                  <a:srgbClr val="00529B"/>
                </a:solidFill>
              </a:rPr>
              <a:t>Fining providers/companies </a:t>
            </a:r>
          </a:p>
          <a:p>
            <a:pPr marL="274320" indent="-274320" defTabSz="685800">
              <a:lnSpc>
                <a:spcPct val="100000"/>
              </a:lnSpc>
              <a:spcBef>
                <a:spcPts val="0"/>
              </a:spcBef>
              <a:spcAft>
                <a:spcPts val="1200"/>
              </a:spcAft>
            </a:pPr>
            <a:r>
              <a:rPr lang="en-US" sz="2400" dirty="0">
                <a:solidFill>
                  <a:srgbClr val="00529B"/>
                </a:solidFill>
              </a:rPr>
              <a:t>Making arrests and convictions</a:t>
            </a:r>
          </a:p>
          <a:p>
            <a:pPr marL="274320" indent="-274320" defTabSz="685800">
              <a:lnSpc>
                <a:spcPct val="100000"/>
              </a:lnSpc>
              <a:spcBef>
                <a:spcPts val="0"/>
              </a:spcBef>
              <a:spcAft>
                <a:spcPts val="1200"/>
              </a:spcAft>
            </a:pPr>
            <a:r>
              <a:rPr lang="en-US" sz="2400" dirty="0">
                <a:solidFill>
                  <a:srgbClr val="00529B"/>
                </a:solidFill>
              </a:rPr>
              <a:t>Negotiating Corporate Integrity Agreements</a:t>
            </a:r>
            <a:endParaRPr lang="en-US" dirty="0"/>
          </a:p>
        </p:txBody>
      </p:sp>
      <p:pic>
        <p:nvPicPr>
          <p:cNvPr id="6" name="Picture 5">
            <a:extLst>
              <a:ext uri="{FF2B5EF4-FFF2-40B4-BE49-F238E27FC236}">
                <a16:creationId xmlns:a16="http://schemas.microsoft.com/office/drawing/2014/main" id="{A4D679C0-3D9E-4012-8412-A8356220EC5A}"/>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690514" y="1728134"/>
            <a:ext cx="4803160" cy="3401732"/>
          </a:xfrm>
          <a:prstGeom prst="rect">
            <a:avLst/>
          </a:prstGeom>
          <a:ln>
            <a:noFill/>
          </a:ln>
          <a:effectLst>
            <a:softEdge rad="112500"/>
          </a:effectLst>
        </p:spPr>
      </p:pic>
      <p:sp>
        <p:nvSpPr>
          <p:cNvPr id="9" name="Footer Placeholder 4">
            <a:extLst>
              <a:ext uri="{FF2B5EF4-FFF2-40B4-BE49-F238E27FC236}">
                <a16:creationId xmlns:a16="http://schemas.microsoft.com/office/drawing/2014/main" id="{716DFE6C-56FF-414E-AFF3-ABC7C438FBFA}"/>
              </a:ext>
            </a:extLst>
          </p:cNvPr>
          <p:cNvSpPr>
            <a:spLocks noGrp="1"/>
          </p:cNvSpPr>
          <p:nvPr>
            <p:ph type="ftr" sz="quarter" idx="11"/>
          </p:nvPr>
        </p:nvSpPr>
        <p:spPr>
          <a:xfrm>
            <a:off x="3936859" y="6492240"/>
            <a:ext cx="4318282"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4E8E867E-86B8-487F-8E84-B4D0AFB40F82}"/>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dirty="0"/>
          </a:p>
        </p:txBody>
      </p:sp>
      <p:sp>
        <p:nvSpPr>
          <p:cNvPr id="8" name="Date Placeholder 3">
            <a:extLst>
              <a:ext uri="{FF2B5EF4-FFF2-40B4-BE49-F238E27FC236}">
                <a16:creationId xmlns:a16="http://schemas.microsoft.com/office/drawing/2014/main" id="{D91201A3-0D6D-4B18-AE7D-3DBCD6B8CDB7}"/>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1292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7570"/>
          </a:xfrm>
        </p:spPr>
        <p:txBody>
          <a:bodyPr anchor="ctr">
            <a:normAutofit/>
          </a:bodyPr>
          <a:lstStyle/>
          <a:p>
            <a:r>
              <a:rPr lang="en-US" sz="3000" dirty="0">
                <a:latin typeface="Arial Black" panose="020B0A04020102020204" pitchFamily="34" charset="0"/>
              </a:rPr>
              <a:t>Health Care Fraud &amp; Abuse Control (HCFAC) Program</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898360" y="1523889"/>
            <a:ext cx="10167430" cy="4167187"/>
          </a:xfrm>
        </p:spPr>
        <p:txBody>
          <a:bodyPr>
            <a:noAutofit/>
          </a:bodyPr>
          <a:lstStyle/>
          <a:p>
            <a:pPr marL="274320" indent="-274320" defTabSz="685800">
              <a:lnSpc>
                <a:spcPct val="100000"/>
              </a:lnSpc>
              <a:spcBef>
                <a:spcPts val="0"/>
              </a:spcBef>
              <a:spcAft>
                <a:spcPts val="1200"/>
              </a:spcAft>
              <a:defRPr/>
            </a:pPr>
            <a:r>
              <a:rPr lang="en-US" sz="2400" dirty="0">
                <a:solidFill>
                  <a:srgbClr val="00529B"/>
                </a:solidFill>
              </a:rPr>
              <a:t>Jointly directed by U.S. Attorney General and the Secretary of the Department of Health and Human Services</a:t>
            </a:r>
          </a:p>
          <a:p>
            <a:pPr marL="274320" indent="-274320" defTabSz="685800">
              <a:lnSpc>
                <a:spcPct val="100000"/>
              </a:lnSpc>
              <a:spcBef>
                <a:spcPts val="0"/>
              </a:spcBef>
              <a:spcAft>
                <a:spcPts val="1200"/>
              </a:spcAft>
              <a:defRPr/>
            </a:pPr>
            <a:r>
              <a:rPr lang="en-US" sz="2400" dirty="0">
                <a:solidFill>
                  <a:srgbClr val="00529B"/>
                </a:solidFill>
              </a:rPr>
              <a:t>Designed to coordinate federal, state, and local law enforcement actions with respect to health care fraud and abuse</a:t>
            </a:r>
          </a:p>
          <a:p>
            <a:pPr marL="274320" indent="-274320" defTabSz="685800">
              <a:lnSpc>
                <a:spcPct val="100000"/>
              </a:lnSpc>
              <a:spcBef>
                <a:spcPts val="0"/>
              </a:spcBef>
              <a:spcAft>
                <a:spcPts val="1200"/>
              </a:spcAft>
              <a:defRPr/>
            </a:pPr>
            <a:r>
              <a:rPr lang="en-US" sz="2400" dirty="0">
                <a:solidFill>
                  <a:srgbClr val="00529B"/>
                </a:solidFill>
              </a:rPr>
              <a:t>Reports annually on efforts</a:t>
            </a:r>
          </a:p>
          <a:p>
            <a:pPr marL="274320" indent="-274320" defTabSz="685800">
              <a:lnSpc>
                <a:spcPct val="100000"/>
              </a:lnSpc>
              <a:spcBef>
                <a:spcPts val="0"/>
              </a:spcBef>
              <a:spcAft>
                <a:spcPts val="1200"/>
              </a:spcAft>
              <a:defRPr/>
            </a:pPr>
            <a:r>
              <a:rPr lang="en-US" sz="2400" dirty="0">
                <a:solidFill>
                  <a:srgbClr val="00529B"/>
                </a:solidFill>
              </a:rPr>
              <a:t>Efforts include</a:t>
            </a:r>
          </a:p>
          <a:p>
            <a:pPr marL="822960" lvl="1" indent="-274320" defTabSz="685800">
              <a:lnSpc>
                <a:spcPct val="100000"/>
              </a:lnSpc>
              <a:spcBef>
                <a:spcPts val="0"/>
              </a:spcBef>
              <a:spcAft>
                <a:spcPts val="1200"/>
              </a:spcAft>
              <a:defRPr/>
            </a:pPr>
            <a:r>
              <a:rPr lang="en-US" sz="2000" dirty="0">
                <a:solidFill>
                  <a:srgbClr val="00529B"/>
                </a:solidFill>
              </a:rPr>
              <a:t>Health Care Fraud Strike Force Teams</a:t>
            </a:r>
          </a:p>
          <a:p>
            <a:pPr marL="822960" lvl="1" indent="-274320" defTabSz="685800">
              <a:lnSpc>
                <a:spcPct val="100000"/>
              </a:lnSpc>
              <a:spcBef>
                <a:spcPts val="0"/>
              </a:spcBef>
              <a:spcAft>
                <a:spcPts val="1200"/>
              </a:spcAft>
              <a:defRPr/>
            </a:pPr>
            <a:r>
              <a:rPr lang="en-US" sz="2000" dirty="0">
                <a:solidFill>
                  <a:srgbClr val="00529B"/>
                </a:solidFill>
              </a:rPr>
              <a:t>Health Care Fraud Prevention and Enforcement Action Team (HEAT)</a:t>
            </a:r>
          </a:p>
          <a:p>
            <a:pPr marL="822960" lvl="1" indent="-274320" defTabSz="685800">
              <a:lnSpc>
                <a:spcPct val="100000"/>
              </a:lnSpc>
              <a:spcBef>
                <a:spcPts val="0"/>
              </a:spcBef>
              <a:spcAft>
                <a:spcPts val="1200"/>
              </a:spcAft>
              <a:defRPr/>
            </a:pPr>
            <a:r>
              <a:rPr lang="en-US" sz="2000" dirty="0">
                <a:solidFill>
                  <a:srgbClr val="00529B"/>
                </a:solidFill>
              </a:rPr>
              <a:t>Health Care Fraud Prevention Partnership (HFPP)</a:t>
            </a:r>
          </a:p>
          <a:p>
            <a:pPr marL="822960" lvl="1" indent="-274320" defTabSz="685800">
              <a:lnSpc>
                <a:spcPct val="100000"/>
              </a:lnSpc>
              <a:spcBef>
                <a:spcPts val="0"/>
              </a:spcBef>
              <a:spcAft>
                <a:spcPts val="1200"/>
              </a:spcAft>
              <a:defRPr/>
            </a:pPr>
            <a:r>
              <a:rPr lang="en-US" sz="2000" dirty="0">
                <a:solidFill>
                  <a:srgbClr val="00529B"/>
                </a:solidFill>
              </a:rPr>
              <a:t>Major Case Coordination</a:t>
            </a:r>
          </a:p>
        </p:txBody>
      </p:sp>
      <p:sp>
        <p:nvSpPr>
          <p:cNvPr id="10" name="Footer Placeholder 4">
            <a:extLst>
              <a:ext uri="{FF2B5EF4-FFF2-40B4-BE49-F238E27FC236}">
                <a16:creationId xmlns:a16="http://schemas.microsoft.com/office/drawing/2014/main" id="{62597AA0-F6A1-4441-9BC9-9A72CE8359AD}"/>
              </a:ext>
            </a:extLst>
          </p:cNvPr>
          <p:cNvSpPr>
            <a:spLocks noGrp="1"/>
          </p:cNvSpPr>
          <p:nvPr>
            <p:ph type="ftr" sz="quarter" idx="11"/>
          </p:nvPr>
        </p:nvSpPr>
        <p:spPr>
          <a:xfrm>
            <a:off x="3949110" y="6492240"/>
            <a:ext cx="4293781"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BF0110ED-52D2-4379-AEAC-9A45E513A06E}"/>
              </a:ext>
            </a:extLst>
          </p:cNvPr>
          <p:cNvSpPr>
            <a:spLocks noGrp="1"/>
          </p:cNvSpPr>
          <p:nvPr>
            <p:ph type="sldNum" sz="quarter" idx="12"/>
          </p:nvPr>
        </p:nvSpPr>
        <p:spPr/>
        <p:txBody>
          <a:bodyPr/>
          <a:lstStyle/>
          <a:p>
            <a:pPr>
              <a:defRPr/>
            </a:pPr>
            <a:fld id="{11E79EF6-0C0E-43E6-8FB3-918BC522CC5A}" type="slidenum">
              <a:rPr lang="en-US" smtClean="0"/>
              <a:pPr>
                <a:defRPr/>
              </a:pPr>
              <a:t>36</a:t>
            </a:fld>
            <a:endParaRPr lang="en-US" dirty="0"/>
          </a:p>
        </p:txBody>
      </p:sp>
      <p:sp>
        <p:nvSpPr>
          <p:cNvPr id="9" name="Date Placeholder 3">
            <a:extLst>
              <a:ext uri="{FF2B5EF4-FFF2-40B4-BE49-F238E27FC236}">
                <a16:creationId xmlns:a16="http://schemas.microsoft.com/office/drawing/2014/main" id="{3484BDF7-6FF9-423C-B6EF-505A968DEAE4}"/>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41675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2800" dirty="0">
                <a:latin typeface="Arial Black" panose="020B0A04020102020204" pitchFamily="34" charset="0"/>
              </a:rPr>
              <a:t>Medicare Fraud Strike Force Teams</a:t>
            </a:r>
          </a:p>
        </p:txBody>
      </p:sp>
      <p:sp>
        <p:nvSpPr>
          <p:cNvPr id="3" name="TextBox 2">
            <a:extLst>
              <a:ext uri="{FF2B5EF4-FFF2-40B4-BE49-F238E27FC236}">
                <a16:creationId xmlns:a16="http://schemas.microsoft.com/office/drawing/2014/main" id="{459B6923-1366-4DF5-9FEC-D690E850DF6B}"/>
              </a:ext>
            </a:extLst>
          </p:cNvPr>
          <p:cNvSpPr txBox="1"/>
          <p:nvPr/>
        </p:nvSpPr>
        <p:spPr>
          <a:xfrm>
            <a:off x="781049" y="1853065"/>
            <a:ext cx="5600701" cy="2985433"/>
          </a:xfrm>
          <a:prstGeom prst="rect">
            <a:avLst/>
          </a:prstGeom>
          <a:noFill/>
        </p:spPr>
        <p:txBody>
          <a:bodyPr wrap="square" rtlCol="0">
            <a:spAutoFit/>
          </a:bodyPr>
          <a:lstStyle/>
          <a:p>
            <a:pPr marL="274320" indent="-274320">
              <a:spcAft>
                <a:spcPts val="12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Are located in fraud “hot spot” areas</a:t>
            </a:r>
          </a:p>
          <a:p>
            <a:pPr marL="274320" indent="-274320">
              <a:spcAft>
                <a:spcPts val="12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Use advanced data analysis to identify high-billing levels in health care fraud hot spots</a:t>
            </a:r>
          </a:p>
          <a:p>
            <a:pPr marL="274320" indent="-274320">
              <a:spcAft>
                <a:spcPts val="12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Coordinate national takedowns</a:t>
            </a:r>
          </a:p>
        </p:txBody>
      </p:sp>
      <p:pic>
        <p:nvPicPr>
          <p:cNvPr id="5" name="Picture 4">
            <a:extLst>
              <a:ext uri="{FF2B5EF4-FFF2-40B4-BE49-F238E27FC236}">
                <a16:creationId xmlns:a16="http://schemas.microsoft.com/office/drawing/2014/main" id="{C04D12B3-20BE-49CD-9AAD-8947063C6B8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35153" y="1901940"/>
            <a:ext cx="5143500" cy="3429000"/>
          </a:xfrm>
          <a:prstGeom prst="rect">
            <a:avLst/>
          </a:prstGeom>
          <a:ln>
            <a:noFill/>
          </a:ln>
          <a:effectLst>
            <a:softEdge rad="112500"/>
          </a:effectLst>
        </p:spPr>
      </p:pic>
      <p:sp>
        <p:nvSpPr>
          <p:cNvPr id="12" name="Footer Placeholder 4">
            <a:extLst>
              <a:ext uri="{FF2B5EF4-FFF2-40B4-BE49-F238E27FC236}">
                <a16:creationId xmlns:a16="http://schemas.microsoft.com/office/drawing/2014/main" id="{47735BF1-5ACC-4BC5-BECC-F0342D8D4B59}"/>
              </a:ext>
            </a:extLst>
          </p:cNvPr>
          <p:cNvSpPr>
            <a:spLocks noGrp="1"/>
          </p:cNvSpPr>
          <p:nvPr>
            <p:ph type="ftr" sz="quarter" idx="11"/>
          </p:nvPr>
        </p:nvSpPr>
        <p:spPr>
          <a:xfrm>
            <a:off x="3904961" y="6492240"/>
            <a:ext cx="4382078" cy="365125"/>
          </a:xfrm>
        </p:spPr>
        <p:txBody>
          <a:bodyPr/>
          <a:lstStyle/>
          <a:p>
            <a:r>
              <a:rPr lang="en-US" dirty="0"/>
              <a:t>Medicare and Medicaid Fraud, Waste, and Abuse Prevention</a:t>
            </a:r>
          </a:p>
        </p:txBody>
      </p:sp>
      <p:sp>
        <p:nvSpPr>
          <p:cNvPr id="6" name="Slide Number Placeholder 5">
            <a:extLst>
              <a:ext uri="{FF2B5EF4-FFF2-40B4-BE49-F238E27FC236}">
                <a16:creationId xmlns:a16="http://schemas.microsoft.com/office/drawing/2014/main" id="{7FBAB4C5-C9F5-4ABA-8ECF-E1728BA3E481}"/>
              </a:ext>
            </a:extLst>
          </p:cNvPr>
          <p:cNvSpPr>
            <a:spLocks noGrp="1"/>
          </p:cNvSpPr>
          <p:nvPr>
            <p:ph type="sldNum" sz="quarter" idx="12"/>
          </p:nvPr>
        </p:nvSpPr>
        <p:spPr/>
        <p:txBody>
          <a:bodyPr/>
          <a:lstStyle/>
          <a:p>
            <a:pPr>
              <a:defRPr/>
            </a:pPr>
            <a:fld id="{11E79EF6-0C0E-43E6-8FB3-918BC522CC5A}" type="slidenum">
              <a:rPr lang="en-US" smtClean="0"/>
              <a:pPr>
                <a:defRPr/>
              </a:pPr>
              <a:t>37</a:t>
            </a:fld>
            <a:endParaRPr lang="en-US" dirty="0"/>
          </a:p>
        </p:txBody>
      </p:sp>
      <p:sp>
        <p:nvSpPr>
          <p:cNvPr id="11" name="Date Placeholder 3">
            <a:extLst>
              <a:ext uri="{FF2B5EF4-FFF2-40B4-BE49-F238E27FC236}">
                <a16:creationId xmlns:a16="http://schemas.microsoft.com/office/drawing/2014/main" id="{3AF9AF05-8E18-4227-9FD0-509F83C28D8B}"/>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2122346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7965"/>
            <a:ext cx="12192000" cy="929286"/>
          </a:xfrm>
        </p:spPr>
        <p:txBody>
          <a:bodyPr anchor="ctr">
            <a:normAutofit/>
          </a:bodyPr>
          <a:lstStyle/>
          <a:p>
            <a:r>
              <a:rPr lang="en-US" sz="2800" dirty="0">
                <a:latin typeface="Arial Black" panose="020B0A04020102020204" pitchFamily="34" charset="0"/>
              </a:rPr>
              <a:t>Health Care Prevention &amp;</a:t>
            </a:r>
            <a:br>
              <a:rPr lang="en-US" sz="2800" dirty="0">
                <a:latin typeface="Arial Black" panose="020B0A04020102020204" pitchFamily="34" charset="0"/>
              </a:rPr>
            </a:br>
            <a:r>
              <a:rPr lang="en-US" sz="2800" dirty="0">
                <a:latin typeface="Arial Black" panose="020B0A04020102020204" pitchFamily="34" charset="0"/>
              </a:rPr>
              <a:t> Enforcement Action Team (HEAT)</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838200" y="1457574"/>
            <a:ext cx="8620125" cy="4442394"/>
          </a:xfrm>
        </p:spPr>
        <p:txBody>
          <a:bodyPr>
            <a:noAutofit/>
          </a:bodyPr>
          <a:lstStyle/>
          <a:p>
            <a:pPr marL="274320" indent="-274320" defTabSz="685800">
              <a:lnSpc>
                <a:spcPct val="100000"/>
              </a:lnSpc>
              <a:spcBef>
                <a:spcPts val="0"/>
              </a:spcBef>
              <a:spcAft>
                <a:spcPts val="1200"/>
              </a:spcAft>
              <a:defRPr/>
            </a:pPr>
            <a:r>
              <a:rPr lang="en-US" sz="2400" dirty="0">
                <a:solidFill>
                  <a:srgbClr val="00529B"/>
                </a:solidFill>
              </a:rPr>
              <a:t>Helps prevent fraud, waste, and abuse in Medicare and Medicaid Programs</a:t>
            </a:r>
          </a:p>
          <a:p>
            <a:pPr marL="274320" indent="-274320" defTabSz="685800">
              <a:lnSpc>
                <a:spcPct val="100000"/>
              </a:lnSpc>
              <a:spcBef>
                <a:spcPts val="0"/>
              </a:spcBef>
              <a:spcAft>
                <a:spcPts val="1200"/>
              </a:spcAft>
              <a:defRPr/>
            </a:pPr>
            <a:r>
              <a:rPr lang="en-US" sz="2400" dirty="0">
                <a:solidFill>
                  <a:srgbClr val="00529B"/>
                </a:solidFill>
              </a:rPr>
              <a:t>Reduces health care costs and improves the quality of care</a:t>
            </a:r>
          </a:p>
          <a:p>
            <a:pPr marL="274320" indent="-274320" defTabSz="685800">
              <a:lnSpc>
                <a:spcPct val="100000"/>
              </a:lnSpc>
              <a:spcBef>
                <a:spcPts val="0"/>
              </a:spcBef>
              <a:spcAft>
                <a:spcPts val="1200"/>
              </a:spcAft>
              <a:defRPr/>
            </a:pPr>
            <a:r>
              <a:rPr lang="en-US" sz="2400" dirty="0">
                <a:solidFill>
                  <a:srgbClr val="00529B"/>
                </a:solidFill>
              </a:rPr>
              <a:t>Highlights best practices of providers and public sector employees seeking to end waste, fraud, and abuse in Medicare</a:t>
            </a:r>
          </a:p>
          <a:p>
            <a:pPr marL="274320" indent="-274320" defTabSz="685800">
              <a:lnSpc>
                <a:spcPct val="100000"/>
              </a:lnSpc>
              <a:spcBef>
                <a:spcPts val="0"/>
              </a:spcBef>
              <a:spcAft>
                <a:spcPts val="1200"/>
              </a:spcAft>
              <a:defRPr/>
            </a:pPr>
            <a:r>
              <a:rPr lang="en-US" sz="2400" dirty="0">
                <a:solidFill>
                  <a:srgbClr val="00529B"/>
                </a:solidFill>
              </a:rPr>
              <a:t>Builds on existing partnerships between the U.S. Department of Health &amp; Human Services (HHS) and the U.S. Department of Justice (DOJ) to reduce fraud and recover taxpayer dollars</a:t>
            </a:r>
          </a:p>
        </p:txBody>
      </p:sp>
      <p:pic>
        <p:nvPicPr>
          <p:cNvPr id="4098" name="Picture 2">
            <a:extLst>
              <a:ext uri="{FF2B5EF4-FFF2-40B4-BE49-F238E27FC236}">
                <a16:creationId xmlns:a16="http://schemas.microsoft.com/office/drawing/2014/main" id="{3C643380-E5C8-4F28-A0E7-0D5EA862F449}"/>
              </a:ext>
              <a:ext uri="{C183D7F6-B498-43B3-948B-1728B52AA6E4}">
                <adec:decorative xmlns:adec="http://schemas.microsoft.com/office/drawing/2017/decorative" val="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484659" y="1331719"/>
            <a:ext cx="1960672" cy="19606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205325-48C6-485F-9E30-929BDF9EA40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03952" y="3676859"/>
            <a:ext cx="1960672" cy="1960672"/>
          </a:xfrm>
          <a:prstGeom prst="rect">
            <a:avLst/>
          </a:prstGeom>
        </p:spPr>
      </p:pic>
      <p:sp>
        <p:nvSpPr>
          <p:cNvPr id="10" name="Footer Placeholder 4">
            <a:extLst>
              <a:ext uri="{FF2B5EF4-FFF2-40B4-BE49-F238E27FC236}">
                <a16:creationId xmlns:a16="http://schemas.microsoft.com/office/drawing/2014/main" id="{FFEF052B-F901-4873-9221-2C82271C0867}"/>
              </a:ext>
            </a:extLst>
          </p:cNvPr>
          <p:cNvSpPr>
            <a:spLocks noGrp="1"/>
          </p:cNvSpPr>
          <p:nvPr>
            <p:ph type="ftr" sz="quarter" idx="11"/>
          </p:nvPr>
        </p:nvSpPr>
        <p:spPr>
          <a:xfrm>
            <a:off x="3942175" y="6492875"/>
            <a:ext cx="4307650" cy="365125"/>
          </a:xfrm>
        </p:spPr>
        <p:txBody>
          <a:bodyPr/>
          <a:lstStyle/>
          <a:p>
            <a:r>
              <a:rPr lang="en-US" dirty="0"/>
              <a:t>Medicare and Medicaid Fraud, Waste, and Abuse Prevention</a:t>
            </a:r>
          </a:p>
        </p:txBody>
      </p:sp>
      <p:sp>
        <p:nvSpPr>
          <p:cNvPr id="6" name="Slide Number Placeholder 5">
            <a:extLst>
              <a:ext uri="{FF2B5EF4-FFF2-40B4-BE49-F238E27FC236}">
                <a16:creationId xmlns:a16="http://schemas.microsoft.com/office/drawing/2014/main" id="{CD218AD9-2321-441B-8CBF-E767872A29B4}"/>
              </a:ext>
            </a:extLst>
          </p:cNvPr>
          <p:cNvSpPr>
            <a:spLocks noGrp="1"/>
          </p:cNvSpPr>
          <p:nvPr>
            <p:ph type="sldNum" sz="quarter" idx="12"/>
          </p:nvPr>
        </p:nvSpPr>
        <p:spPr/>
        <p:txBody>
          <a:bodyPr/>
          <a:lstStyle/>
          <a:p>
            <a:pPr>
              <a:defRPr/>
            </a:pPr>
            <a:fld id="{11E79EF6-0C0E-43E6-8FB3-918BC522CC5A}" type="slidenum">
              <a:rPr lang="en-US" smtClean="0"/>
              <a:pPr>
                <a:defRPr/>
              </a:pPr>
              <a:t>38</a:t>
            </a:fld>
            <a:endParaRPr lang="en-US" dirty="0"/>
          </a:p>
        </p:txBody>
      </p:sp>
      <p:sp>
        <p:nvSpPr>
          <p:cNvPr id="8" name="Date Placeholder 3">
            <a:extLst>
              <a:ext uri="{FF2B5EF4-FFF2-40B4-BE49-F238E27FC236}">
                <a16:creationId xmlns:a16="http://schemas.microsoft.com/office/drawing/2014/main" id="{BB5FA8F6-C618-46A4-93D3-F266781027FD}"/>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286951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7570"/>
          </a:xfrm>
        </p:spPr>
        <p:txBody>
          <a:bodyPr anchor="ctr">
            <a:normAutofit/>
          </a:bodyPr>
          <a:lstStyle/>
          <a:p>
            <a:r>
              <a:rPr lang="en-US" sz="3000" dirty="0">
                <a:latin typeface="Arial Black" panose="020B0A04020102020204" pitchFamily="34" charset="0"/>
              </a:rPr>
              <a:t>Health Care Fraud Prevention Partnership (HFPP)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p:txBody>
          <a:bodyPr>
            <a:normAutofit/>
          </a:bodyPr>
          <a:lstStyle/>
          <a:p>
            <a:pPr marL="0" indent="0" defTabSz="685800">
              <a:lnSpc>
                <a:spcPct val="100000"/>
              </a:lnSpc>
              <a:spcBef>
                <a:spcPts val="0"/>
              </a:spcBef>
              <a:spcAft>
                <a:spcPts val="1200"/>
              </a:spcAft>
              <a:buNone/>
              <a:defRPr/>
            </a:pPr>
            <a:r>
              <a:rPr lang="en-US" sz="2800" b="1" dirty="0">
                <a:solidFill>
                  <a:srgbClr val="00529B"/>
                </a:solidFill>
              </a:rPr>
              <a:t>Improves the detection and prevention of health care fraud by: </a:t>
            </a:r>
            <a:endParaRPr lang="en-US" sz="2800" dirty="0">
              <a:solidFill>
                <a:srgbClr val="00529B"/>
              </a:solidFill>
            </a:endParaRPr>
          </a:p>
          <a:p>
            <a:pPr marL="548640" indent="-274320" defTabSz="685800">
              <a:lnSpc>
                <a:spcPct val="100000"/>
              </a:lnSpc>
              <a:spcBef>
                <a:spcPts val="0"/>
              </a:spcBef>
              <a:spcAft>
                <a:spcPts val="1200"/>
              </a:spcAft>
              <a:defRPr/>
            </a:pPr>
            <a:r>
              <a:rPr lang="en-US" sz="2400" dirty="0">
                <a:solidFill>
                  <a:srgbClr val="00529B"/>
                </a:solidFill>
              </a:rPr>
              <a:t>Exchanging data and information between  </a:t>
            </a:r>
            <a:br>
              <a:rPr lang="en-US" sz="2400" dirty="0">
                <a:solidFill>
                  <a:srgbClr val="00529B"/>
                </a:solidFill>
              </a:rPr>
            </a:br>
            <a:r>
              <a:rPr lang="en-US" sz="2400" dirty="0">
                <a:solidFill>
                  <a:srgbClr val="00529B"/>
                </a:solidFill>
              </a:rPr>
              <a:t>public and private sectors</a:t>
            </a:r>
          </a:p>
          <a:p>
            <a:pPr marL="548640" indent="-274320" defTabSz="685800">
              <a:lnSpc>
                <a:spcPct val="100000"/>
              </a:lnSpc>
              <a:spcBef>
                <a:spcPts val="0"/>
              </a:spcBef>
              <a:spcAft>
                <a:spcPts val="1200"/>
              </a:spcAft>
              <a:defRPr/>
            </a:pPr>
            <a:r>
              <a:rPr lang="en-US" sz="2400" dirty="0">
                <a:solidFill>
                  <a:srgbClr val="00529B"/>
                </a:solidFill>
              </a:rPr>
              <a:t>Leveraging analytic tools against data sets </a:t>
            </a:r>
            <a:br>
              <a:rPr lang="en-US" sz="2400" dirty="0">
                <a:solidFill>
                  <a:srgbClr val="00529B"/>
                </a:solidFill>
              </a:rPr>
            </a:br>
            <a:r>
              <a:rPr lang="en-US" sz="2400" dirty="0">
                <a:solidFill>
                  <a:srgbClr val="00529B"/>
                </a:solidFill>
              </a:rPr>
              <a:t>provided by HFPP partners</a:t>
            </a:r>
          </a:p>
          <a:p>
            <a:pPr marL="548640" indent="-274320" defTabSz="685800">
              <a:lnSpc>
                <a:spcPct val="100000"/>
              </a:lnSpc>
              <a:spcBef>
                <a:spcPts val="0"/>
              </a:spcBef>
              <a:spcAft>
                <a:spcPts val="1200"/>
              </a:spcAft>
              <a:defRPr/>
            </a:pPr>
            <a:r>
              <a:rPr lang="en-US" sz="2400" dirty="0">
                <a:solidFill>
                  <a:srgbClr val="00529B"/>
                </a:solidFill>
              </a:rPr>
              <a:t>Providing a forum for public/private leaders </a:t>
            </a:r>
            <a:br>
              <a:rPr lang="en-US" sz="2400" dirty="0">
                <a:solidFill>
                  <a:srgbClr val="00529B"/>
                </a:solidFill>
              </a:rPr>
            </a:br>
            <a:r>
              <a:rPr lang="en-US" sz="2400" dirty="0">
                <a:solidFill>
                  <a:srgbClr val="00529B"/>
                </a:solidFill>
              </a:rPr>
              <a:t>and subject matter experts to share successful </a:t>
            </a:r>
            <a:br>
              <a:rPr lang="en-US" sz="2400" dirty="0">
                <a:solidFill>
                  <a:srgbClr val="00529B"/>
                </a:solidFill>
              </a:rPr>
            </a:br>
            <a:r>
              <a:rPr lang="en-US" sz="2400" dirty="0">
                <a:solidFill>
                  <a:srgbClr val="00529B"/>
                </a:solidFill>
              </a:rPr>
              <a:t>anti-fraud practices</a:t>
            </a:r>
          </a:p>
        </p:txBody>
      </p:sp>
      <p:pic>
        <p:nvPicPr>
          <p:cNvPr id="1026" name="Picture 2">
            <a:extLst>
              <a:ext uri="{FF2B5EF4-FFF2-40B4-BE49-F238E27FC236}">
                <a16:creationId xmlns:a16="http://schemas.microsoft.com/office/drawing/2014/main" id="{389CFCCC-B0EB-4C28-8565-FFE4ECADC6B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12899" y="2233444"/>
            <a:ext cx="3002280" cy="300228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a:extLst>
              <a:ext uri="{FF2B5EF4-FFF2-40B4-BE49-F238E27FC236}">
                <a16:creationId xmlns:a16="http://schemas.microsoft.com/office/drawing/2014/main" id="{62597AA0-F6A1-4441-9BC9-9A72CE8359AD}"/>
              </a:ext>
            </a:extLst>
          </p:cNvPr>
          <p:cNvSpPr>
            <a:spLocks noGrp="1"/>
          </p:cNvSpPr>
          <p:nvPr>
            <p:ph type="ftr" sz="quarter" idx="11"/>
          </p:nvPr>
        </p:nvSpPr>
        <p:spPr>
          <a:xfrm>
            <a:off x="3949109" y="6492240"/>
            <a:ext cx="4293781"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BF0110ED-52D2-4379-AEAC-9A45E513A06E}"/>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dirty="0"/>
          </a:p>
        </p:txBody>
      </p:sp>
      <p:sp>
        <p:nvSpPr>
          <p:cNvPr id="9" name="Date Placeholder 3">
            <a:extLst>
              <a:ext uri="{FF2B5EF4-FFF2-40B4-BE49-F238E27FC236}">
                <a16:creationId xmlns:a16="http://schemas.microsoft.com/office/drawing/2014/main" id="{3484BDF7-6FF9-423C-B6EF-505A968DEAE4}"/>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6197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	</a:t>
            </a:r>
          </a:p>
        </p:txBody>
      </p:sp>
      <p:sp>
        <p:nvSpPr>
          <p:cNvPr id="5" name="Text Placeholder 4"/>
          <p:cNvSpPr>
            <a:spLocks noGrp="1"/>
          </p:cNvSpPr>
          <p:nvPr>
            <p:ph type="body" idx="1"/>
          </p:nvPr>
        </p:nvSpPr>
        <p:spPr/>
        <p:txBody>
          <a:bodyPr>
            <a:normAutofit/>
          </a:bodyPr>
          <a:lstStyle/>
          <a:p>
            <a:r>
              <a:rPr lang="en-US" sz="3600" dirty="0"/>
              <a:t>Fraud, Waste, &amp; Abuse Overview</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7570"/>
          </a:xfrm>
        </p:spPr>
        <p:txBody>
          <a:bodyPr anchor="ctr">
            <a:normAutofit/>
          </a:bodyPr>
          <a:lstStyle/>
          <a:p>
            <a:r>
              <a:rPr lang="en-US" sz="3000" dirty="0">
                <a:latin typeface="Arial Black" panose="020B0A04020102020204" pitchFamily="34" charset="0"/>
              </a:rPr>
              <a:t>Major Case Coordination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697585" y="1345406"/>
            <a:ext cx="10644188" cy="4167187"/>
          </a:xfrm>
        </p:spPr>
        <p:txBody>
          <a:bodyPr>
            <a:noAutofit/>
          </a:bodyPr>
          <a:lstStyle/>
          <a:p>
            <a:pPr marL="0" indent="0" defTabSz="685800">
              <a:lnSpc>
                <a:spcPct val="100000"/>
              </a:lnSpc>
              <a:spcBef>
                <a:spcPts val="0"/>
              </a:spcBef>
              <a:spcAft>
                <a:spcPts val="1200"/>
              </a:spcAft>
              <a:buNone/>
              <a:defRPr/>
            </a:pPr>
            <a:r>
              <a:rPr lang="en-US" sz="2800" b="1" dirty="0">
                <a:solidFill>
                  <a:srgbClr val="00529B"/>
                </a:solidFill>
              </a:rPr>
              <a:t>Provides an opportunity for Medicare and Medicaid policy experts, law enforcement officials, clinicians, and fraud investigators to collaborate before, during, and after the development of fraud leads, resulting in:</a:t>
            </a:r>
            <a:endParaRPr lang="en-US" sz="2800" dirty="0">
              <a:solidFill>
                <a:srgbClr val="00529B"/>
              </a:solidFill>
            </a:endParaRPr>
          </a:p>
          <a:p>
            <a:pPr marL="548640" indent="-274320" defTabSz="685800">
              <a:lnSpc>
                <a:spcPct val="100000"/>
              </a:lnSpc>
              <a:spcBef>
                <a:spcPts val="0"/>
              </a:spcBef>
              <a:spcAft>
                <a:spcPts val="1200"/>
              </a:spcAft>
              <a:defRPr/>
            </a:pPr>
            <a:r>
              <a:rPr lang="en-US" dirty="0">
                <a:solidFill>
                  <a:srgbClr val="00529B"/>
                </a:solidFill>
              </a:rPr>
              <a:t>2,200 reviews</a:t>
            </a:r>
          </a:p>
          <a:p>
            <a:pPr marL="548640" indent="-274320" defTabSz="685800">
              <a:lnSpc>
                <a:spcPct val="100000"/>
              </a:lnSpc>
              <a:spcBef>
                <a:spcPts val="0"/>
              </a:spcBef>
              <a:spcAft>
                <a:spcPts val="1200"/>
              </a:spcAft>
              <a:defRPr/>
            </a:pPr>
            <a:r>
              <a:rPr lang="en-US" dirty="0">
                <a:solidFill>
                  <a:srgbClr val="00529B"/>
                </a:solidFill>
              </a:rPr>
              <a:t>1,750 law enforcement referrals</a:t>
            </a:r>
          </a:p>
          <a:p>
            <a:pPr marL="548640" indent="-274320" defTabSz="685800">
              <a:lnSpc>
                <a:spcPct val="100000"/>
              </a:lnSpc>
              <a:spcBef>
                <a:spcPts val="0"/>
              </a:spcBef>
              <a:spcAft>
                <a:spcPts val="1200"/>
              </a:spcAft>
              <a:defRPr/>
            </a:pPr>
            <a:r>
              <a:rPr lang="en-US" dirty="0">
                <a:solidFill>
                  <a:srgbClr val="00529B"/>
                </a:solidFill>
              </a:rPr>
              <a:t>A historic nationwide enforcement action in September 2020</a:t>
            </a:r>
          </a:p>
          <a:p>
            <a:pPr marL="1097280" lvl="1" indent="-274320" defTabSz="685800">
              <a:lnSpc>
                <a:spcPct val="100000"/>
              </a:lnSpc>
              <a:spcBef>
                <a:spcPts val="0"/>
              </a:spcBef>
              <a:spcAft>
                <a:spcPts val="1200"/>
              </a:spcAft>
              <a:defRPr/>
            </a:pPr>
            <a:r>
              <a:rPr lang="en-US" sz="2000" dirty="0">
                <a:solidFill>
                  <a:srgbClr val="00529B"/>
                </a:solidFill>
              </a:rPr>
              <a:t>345 charged defendants (including more than 100 doctors)</a:t>
            </a:r>
          </a:p>
          <a:p>
            <a:pPr marL="1097280" lvl="1" indent="-274320" defTabSz="685800">
              <a:lnSpc>
                <a:spcPct val="100000"/>
              </a:lnSpc>
              <a:spcBef>
                <a:spcPts val="0"/>
              </a:spcBef>
              <a:spcAft>
                <a:spcPts val="1200"/>
              </a:spcAft>
              <a:defRPr/>
            </a:pPr>
            <a:r>
              <a:rPr lang="en-US" sz="2000" dirty="0">
                <a:solidFill>
                  <a:srgbClr val="00529B"/>
                </a:solidFill>
              </a:rPr>
              <a:t>Across 51 federal districts</a:t>
            </a:r>
          </a:p>
          <a:p>
            <a:pPr marL="1005840" lvl="1" indent="-274320" defTabSz="685800">
              <a:lnSpc>
                <a:spcPct val="100000"/>
              </a:lnSpc>
              <a:spcBef>
                <a:spcPts val="600"/>
              </a:spcBef>
              <a:spcAft>
                <a:spcPts val="600"/>
              </a:spcAft>
              <a:defRPr/>
            </a:pPr>
            <a:endParaRPr lang="en-US" sz="2000" dirty="0">
              <a:solidFill>
                <a:srgbClr val="00529B"/>
              </a:solidFill>
            </a:endParaRPr>
          </a:p>
        </p:txBody>
      </p:sp>
      <p:sp>
        <p:nvSpPr>
          <p:cNvPr id="10" name="Footer Placeholder 4">
            <a:extLst>
              <a:ext uri="{FF2B5EF4-FFF2-40B4-BE49-F238E27FC236}">
                <a16:creationId xmlns:a16="http://schemas.microsoft.com/office/drawing/2014/main" id="{62597AA0-F6A1-4441-9BC9-9A72CE8359AD}"/>
              </a:ext>
            </a:extLst>
          </p:cNvPr>
          <p:cNvSpPr>
            <a:spLocks noGrp="1"/>
          </p:cNvSpPr>
          <p:nvPr>
            <p:ph type="ftr" sz="quarter" idx="11"/>
          </p:nvPr>
        </p:nvSpPr>
        <p:spPr>
          <a:xfrm>
            <a:off x="3949110" y="6495461"/>
            <a:ext cx="4293781"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BF0110ED-52D2-4379-AEAC-9A45E513A06E}"/>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dirty="0"/>
          </a:p>
        </p:txBody>
      </p:sp>
      <p:sp>
        <p:nvSpPr>
          <p:cNvPr id="9" name="Date Placeholder 3">
            <a:extLst>
              <a:ext uri="{FF2B5EF4-FFF2-40B4-BE49-F238E27FC236}">
                <a16:creationId xmlns:a16="http://schemas.microsoft.com/office/drawing/2014/main" id="{3484BDF7-6FF9-423C-B6EF-505A968DEAE4}"/>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46966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65200"/>
          </a:xfrm>
        </p:spPr>
        <p:txBody>
          <a:bodyPr anchor="ctr">
            <a:normAutofit/>
          </a:bodyPr>
          <a:lstStyle/>
          <a:p>
            <a:r>
              <a:rPr lang="en-US" sz="3000" dirty="0">
                <a:latin typeface="Arial Black" panose="020B0A04020102020204" pitchFamily="34" charset="0"/>
              </a:rPr>
              <a:t>Education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5214370" y="1911895"/>
            <a:ext cx="6458266" cy="4635746"/>
          </a:xfrm>
        </p:spPr>
        <p:txBody>
          <a:bodyPr>
            <a:normAutofit/>
          </a:bodyPr>
          <a:lstStyle/>
          <a:p>
            <a:pPr marL="274320" indent="-274320" defTabSz="685800">
              <a:lnSpc>
                <a:spcPct val="100000"/>
              </a:lnSpc>
              <a:spcBef>
                <a:spcPts val="0"/>
              </a:spcBef>
              <a:spcAft>
                <a:spcPts val="1200"/>
              </a:spcAft>
              <a:defRPr/>
            </a:pPr>
            <a:r>
              <a:rPr lang="en-US" sz="2400" dirty="0">
                <a:solidFill>
                  <a:srgbClr val="00529B"/>
                </a:solidFill>
              </a:rPr>
              <a:t>Helps correct vulnerabilities so that providers:</a:t>
            </a:r>
          </a:p>
          <a:p>
            <a:pPr marL="822960" lvl="1" indent="-274320" defTabSz="685800">
              <a:lnSpc>
                <a:spcPct val="100000"/>
              </a:lnSpc>
              <a:spcBef>
                <a:spcPts val="0"/>
              </a:spcBef>
              <a:spcAft>
                <a:spcPts val="600"/>
              </a:spcAft>
              <a:buClr>
                <a:srgbClr val="00539A"/>
              </a:buClr>
              <a:defRPr/>
            </a:pPr>
            <a:r>
              <a:rPr lang="en-US" sz="2000" dirty="0">
                <a:solidFill>
                  <a:srgbClr val="00529B"/>
                </a:solidFill>
              </a:rPr>
              <a:t>Maintain proper documentation </a:t>
            </a:r>
          </a:p>
          <a:p>
            <a:pPr marL="822960" lvl="1" indent="-274320" defTabSz="685800">
              <a:lnSpc>
                <a:spcPct val="100000"/>
              </a:lnSpc>
              <a:spcBef>
                <a:spcPts val="0"/>
              </a:spcBef>
              <a:spcAft>
                <a:spcPts val="600"/>
              </a:spcAft>
              <a:buClr>
                <a:srgbClr val="00539A"/>
              </a:buClr>
              <a:defRPr/>
            </a:pPr>
            <a:r>
              <a:rPr lang="en-US" sz="2000" dirty="0">
                <a:solidFill>
                  <a:srgbClr val="00529B"/>
                </a:solidFill>
              </a:rPr>
              <a:t>Reduce inappropriate claim submissions</a:t>
            </a:r>
          </a:p>
          <a:p>
            <a:pPr marL="822960" lvl="1" indent="-274320" defTabSz="685800">
              <a:lnSpc>
                <a:spcPct val="100000"/>
              </a:lnSpc>
              <a:spcBef>
                <a:spcPts val="0"/>
              </a:spcBef>
              <a:spcAft>
                <a:spcPts val="600"/>
              </a:spcAft>
              <a:buClr>
                <a:srgbClr val="00539A"/>
              </a:buClr>
              <a:defRPr/>
            </a:pPr>
            <a:r>
              <a:rPr lang="en-US" sz="2000" dirty="0">
                <a:solidFill>
                  <a:srgbClr val="00529B"/>
                </a:solidFill>
              </a:rPr>
              <a:t>Protect patient and provider identity information</a:t>
            </a:r>
          </a:p>
          <a:p>
            <a:pPr marL="822960" lvl="1" indent="-274320" defTabSz="685800">
              <a:lnSpc>
                <a:spcPct val="100000"/>
              </a:lnSpc>
              <a:spcBef>
                <a:spcPts val="0"/>
              </a:spcBef>
              <a:spcAft>
                <a:spcPts val="600"/>
              </a:spcAft>
              <a:buClr>
                <a:srgbClr val="00539A"/>
              </a:buClr>
              <a:defRPr/>
            </a:pPr>
            <a:r>
              <a:rPr lang="en-US" sz="2000" dirty="0">
                <a:solidFill>
                  <a:srgbClr val="00529B"/>
                </a:solidFill>
              </a:rPr>
              <a:t>Establish a broader culture of compliance</a:t>
            </a:r>
          </a:p>
          <a:p>
            <a:pPr marL="274320" indent="-274320" defTabSz="685800">
              <a:lnSpc>
                <a:spcPct val="100000"/>
              </a:lnSpc>
              <a:spcBef>
                <a:spcPts val="0"/>
              </a:spcBef>
              <a:spcAft>
                <a:spcPts val="1200"/>
              </a:spcAft>
              <a:defRPr/>
            </a:pPr>
            <a:r>
              <a:rPr lang="en-US" sz="2400" dirty="0">
                <a:solidFill>
                  <a:srgbClr val="00529B"/>
                </a:solidFill>
              </a:rPr>
              <a:t>Helps people with Medicare identify and report suspected fraud</a:t>
            </a:r>
            <a:endParaRPr lang="en-US" sz="2400" dirty="0"/>
          </a:p>
        </p:txBody>
      </p:sp>
      <p:pic>
        <p:nvPicPr>
          <p:cNvPr id="3" name="Picture 2">
            <a:extLst>
              <a:ext uri="{FF2B5EF4-FFF2-40B4-BE49-F238E27FC236}">
                <a16:creationId xmlns:a16="http://schemas.microsoft.com/office/drawing/2014/main" id="{28C442A2-18FE-4EF8-ACDD-5F2B247C78E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9364" y="1911895"/>
            <a:ext cx="4360813" cy="3527047"/>
          </a:xfrm>
          <a:prstGeom prst="rect">
            <a:avLst/>
          </a:prstGeom>
          <a:ln>
            <a:noFill/>
          </a:ln>
          <a:effectLst>
            <a:softEdge rad="112500"/>
          </a:effectLst>
        </p:spPr>
      </p:pic>
      <p:sp>
        <p:nvSpPr>
          <p:cNvPr id="9" name="Footer Placeholder 4">
            <a:extLst>
              <a:ext uri="{FF2B5EF4-FFF2-40B4-BE49-F238E27FC236}">
                <a16:creationId xmlns:a16="http://schemas.microsoft.com/office/drawing/2014/main" id="{16397FAC-634A-4A55-84C3-43B32716C1F8}"/>
              </a:ext>
            </a:extLst>
          </p:cNvPr>
          <p:cNvSpPr>
            <a:spLocks noGrp="1"/>
          </p:cNvSpPr>
          <p:nvPr>
            <p:ph type="ftr" sz="quarter" idx="11"/>
          </p:nvPr>
        </p:nvSpPr>
        <p:spPr>
          <a:xfrm>
            <a:off x="3915594" y="6492240"/>
            <a:ext cx="4360813" cy="365125"/>
          </a:xfrm>
        </p:spPr>
        <p:txBody>
          <a:bodyPr/>
          <a:lstStyle/>
          <a:p>
            <a:r>
              <a:rPr lang="en-US" dirty="0"/>
              <a:t>Medicare and Medicaid Fraud, Waste, and Abuse Prevention</a:t>
            </a:r>
          </a:p>
        </p:txBody>
      </p:sp>
      <p:sp>
        <p:nvSpPr>
          <p:cNvPr id="6" name="Slide Number Placeholder 5">
            <a:extLst>
              <a:ext uri="{FF2B5EF4-FFF2-40B4-BE49-F238E27FC236}">
                <a16:creationId xmlns:a16="http://schemas.microsoft.com/office/drawing/2014/main" id="{1D42AB24-C11D-4147-A9C2-81B94808E1B6}"/>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dirty="0"/>
          </a:p>
        </p:txBody>
      </p:sp>
      <p:sp>
        <p:nvSpPr>
          <p:cNvPr id="8" name="Date Placeholder 3">
            <a:extLst>
              <a:ext uri="{FF2B5EF4-FFF2-40B4-BE49-F238E27FC236}">
                <a16:creationId xmlns:a16="http://schemas.microsoft.com/office/drawing/2014/main" id="{1CFA988B-E1D6-4DC0-AAD6-481881F2E565}"/>
              </a:ext>
            </a:extLst>
          </p:cNvPr>
          <p:cNvSpPr>
            <a:spLocks noGrp="1"/>
          </p:cNvSpPr>
          <p:nvPr>
            <p:ph type="dt" sz="half" idx="10"/>
          </p:nvPr>
        </p:nvSpPr>
        <p:spPr>
          <a:xfrm>
            <a:off x="838200" y="6476171"/>
            <a:ext cx="2743200" cy="365125"/>
          </a:xfrm>
        </p:spPr>
        <p:txBody>
          <a:bodyPr/>
          <a:lstStyle/>
          <a:p>
            <a:r>
              <a:rPr lang="en-US"/>
              <a:t>May 2022</a:t>
            </a:r>
          </a:p>
        </p:txBody>
      </p:sp>
    </p:spTree>
    <p:custDataLst>
      <p:tags r:id="rId1"/>
    </p:custDataLst>
    <p:extLst>
      <p:ext uri="{BB962C8B-B14F-4D97-AF65-F5344CB8AC3E}">
        <p14:creationId xmlns:p14="http://schemas.microsoft.com/office/powerpoint/2010/main" val="204852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6879" y="300580"/>
            <a:ext cx="8158241" cy="719643"/>
          </a:xfrm>
        </p:spPr>
        <p:txBody>
          <a:bodyPr>
            <a:normAutofit fontScale="90000"/>
          </a:bodyPr>
          <a:lstStyle/>
          <a:p>
            <a:pPr algn="ctr"/>
            <a:r>
              <a:rPr lang="en-US" dirty="0"/>
              <a:t>Check Your Knowledge: Question 3</a:t>
            </a:r>
          </a:p>
        </p:txBody>
      </p:sp>
      <p:sp>
        <p:nvSpPr>
          <p:cNvPr id="5" name="Content Placeholder 4"/>
          <p:cNvSpPr>
            <a:spLocks noGrp="1"/>
          </p:cNvSpPr>
          <p:nvPr>
            <p:ph sz="half" idx="4294967295"/>
          </p:nvPr>
        </p:nvSpPr>
        <p:spPr>
          <a:xfrm>
            <a:off x="1743075" y="1681163"/>
            <a:ext cx="9610725" cy="2944812"/>
          </a:xfrm>
        </p:spPr>
        <p:txBody>
          <a:bodyPr/>
          <a:lstStyle/>
          <a:p>
            <a:pPr marL="0" indent="0" defTabSz="685800">
              <a:lnSpc>
                <a:spcPct val="100000"/>
              </a:lnSpc>
              <a:spcBef>
                <a:spcPts val="0"/>
              </a:spcBef>
              <a:spcAft>
                <a:spcPts val="600"/>
              </a:spcAft>
              <a:buNone/>
              <a:defRPr/>
            </a:pPr>
            <a:r>
              <a:rPr lang="en-US" sz="2400" b="1" dirty="0">
                <a:solidFill>
                  <a:srgbClr val="00529B"/>
                </a:solidFill>
              </a:rPr>
              <a:t>The Health Care Fraud Prevention &amp; Enforcement Action Team (HEAT) is a joint anti-fraud initiative between the U.S. Department of Health &amp; Human Services (HHS) and the U.S. Department of Justice (DOJ). </a:t>
            </a:r>
          </a:p>
          <a:p>
            <a:pPr marL="349250" indent="-349250" defTabSz="685800">
              <a:lnSpc>
                <a:spcPct val="100000"/>
              </a:lnSpc>
              <a:spcBef>
                <a:spcPts val="1200"/>
              </a:spcBef>
              <a:buFont typeface="Wingdings" pitchFamily="2" charset="2"/>
              <a:buAutoNum type="alphaLcPeriod"/>
            </a:pPr>
            <a:r>
              <a:rPr lang="en-US" sz="2400" dirty="0">
                <a:solidFill>
                  <a:srgbClr val="00529B"/>
                </a:solidFill>
              </a:rPr>
              <a:t>True	</a:t>
            </a:r>
          </a:p>
          <a:p>
            <a:pPr marL="349250" indent="-349250" defTabSz="685800">
              <a:lnSpc>
                <a:spcPct val="100000"/>
              </a:lnSpc>
              <a:spcBef>
                <a:spcPts val="1200"/>
              </a:spcBef>
              <a:buFont typeface="Wingdings" pitchFamily="2" charset="2"/>
              <a:buAutoNum type="alphaLcPeriod"/>
            </a:pPr>
            <a:r>
              <a:rPr lang="en-US" sz="2400" dirty="0">
                <a:solidFill>
                  <a:srgbClr val="00529B"/>
                </a:solidFill>
              </a:rPr>
              <a:t>False</a:t>
            </a:r>
          </a:p>
          <a:p>
            <a:pPr marL="0" indent="0" defTabSz="685800">
              <a:lnSpc>
                <a:spcPct val="80000"/>
              </a:lnSpc>
              <a:spcBef>
                <a:spcPts val="600"/>
              </a:spcBef>
              <a:spcAft>
                <a:spcPts val="600"/>
              </a:spcAft>
              <a:buNone/>
              <a:defRPr/>
            </a:pPr>
            <a:endParaRPr lang="en-US" sz="2400" dirty="0">
              <a:solidFill>
                <a:srgbClr val="00529B"/>
              </a:solidFill>
            </a:endParaRPr>
          </a:p>
          <a:p>
            <a:pPr marL="0" indent="0">
              <a:buNone/>
            </a:pPr>
            <a:endParaRPr lang="en-US" dirty="0"/>
          </a:p>
          <a:p>
            <a:endParaRPr lang="en-US" dirty="0"/>
          </a:p>
        </p:txBody>
      </p:sp>
      <p:sp>
        <p:nvSpPr>
          <p:cNvPr id="7" name="Rounded Rectangle 6" descr="Green box highlighting A as the correct answer"/>
          <p:cNvSpPr/>
          <p:nvPr/>
        </p:nvSpPr>
        <p:spPr>
          <a:xfrm>
            <a:off x="1732442" y="3365202"/>
            <a:ext cx="1403417" cy="44994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4">
            <a:extLst>
              <a:ext uri="{FF2B5EF4-FFF2-40B4-BE49-F238E27FC236}">
                <a16:creationId xmlns:a16="http://schemas.microsoft.com/office/drawing/2014/main" id="{93F9705A-A0B4-488A-975C-3A43CF5B1725}"/>
              </a:ext>
            </a:extLst>
          </p:cNvPr>
          <p:cNvSpPr>
            <a:spLocks noGrp="1"/>
          </p:cNvSpPr>
          <p:nvPr>
            <p:ph type="ftr" sz="quarter" idx="11"/>
          </p:nvPr>
        </p:nvSpPr>
        <p:spPr>
          <a:xfrm>
            <a:off x="3869154" y="6476170"/>
            <a:ext cx="4392710"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355F468F-92C3-4179-A156-27D45B7C87B3}"/>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dirty="0"/>
          </a:p>
        </p:txBody>
      </p:sp>
      <p:sp>
        <p:nvSpPr>
          <p:cNvPr id="9" name="Date Placeholder 3">
            <a:extLst>
              <a:ext uri="{FF2B5EF4-FFF2-40B4-BE49-F238E27FC236}">
                <a16:creationId xmlns:a16="http://schemas.microsoft.com/office/drawing/2014/main" id="{5D8904BD-4B6B-465C-AAD4-E5BA3F2C7184}"/>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125169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	</a:t>
            </a:r>
          </a:p>
        </p:txBody>
      </p:sp>
      <p:sp>
        <p:nvSpPr>
          <p:cNvPr id="5" name="Text Placeholder 4"/>
          <p:cNvSpPr>
            <a:spLocks noGrp="1"/>
          </p:cNvSpPr>
          <p:nvPr>
            <p:ph type="body" idx="1"/>
          </p:nvPr>
        </p:nvSpPr>
        <p:spPr/>
        <p:txBody>
          <a:bodyPr>
            <a:normAutofit/>
          </a:bodyPr>
          <a:lstStyle/>
          <a:p>
            <a:r>
              <a:rPr lang="en-US" sz="3600" dirty="0">
                <a:latin typeface="Arial Black" panose="020B0A04020102020204" pitchFamily="34" charset="0"/>
                <a:cs typeface="+mn-cs"/>
              </a:rPr>
              <a:t>How People with Medicare &amp; Medicaid Can Fight Fraud</a:t>
            </a:r>
          </a:p>
        </p:txBody>
      </p:sp>
    </p:spTree>
    <p:custDataLst>
      <p:tags r:id="rId1"/>
    </p:custDataLst>
    <p:extLst>
      <p:ext uri="{BB962C8B-B14F-4D97-AF65-F5344CB8AC3E}">
        <p14:creationId xmlns:p14="http://schemas.microsoft.com/office/powerpoint/2010/main" val="3938846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3 Objectives </a:t>
            </a:r>
          </a:p>
        </p:txBody>
      </p:sp>
      <p:sp>
        <p:nvSpPr>
          <p:cNvPr id="5" name="Text Placeholder 4">
            <a:extLst>
              <a:ext uri="{FF2B5EF4-FFF2-40B4-BE49-F238E27FC236}">
                <a16:creationId xmlns:a16="http://schemas.microsoft.com/office/drawing/2014/main" id="{DEB77A86-D0DE-4827-85B7-EB701B1D34FC}"/>
              </a:ext>
            </a:extLst>
          </p:cNvPr>
          <p:cNvSpPr>
            <a:spLocks noGrp="1"/>
          </p:cNvSpPr>
          <p:nvPr>
            <p:ph type="body" sz="quarter" idx="13"/>
          </p:nvPr>
        </p:nvSpPr>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indent="-274320">
              <a:lnSpc>
                <a:spcPct val="100000"/>
              </a:lnSpc>
              <a:spcBef>
                <a:spcPts val="0"/>
              </a:spcBef>
              <a:spcAft>
                <a:spcPts val="1200"/>
              </a:spcAft>
            </a:pPr>
            <a:r>
              <a:rPr lang="en-US" dirty="0">
                <a:solidFill>
                  <a:srgbClr val="00529B"/>
                </a:solidFill>
                <a:latin typeface="Arial"/>
                <a:cs typeface="Arial"/>
              </a:rPr>
              <a:t>Identify resources to help you fight fraud</a:t>
            </a:r>
            <a:endParaRPr lang="en-US" dirty="0">
              <a:solidFill>
                <a:srgbClr val="000000"/>
              </a:solidFill>
              <a:latin typeface="Arial"/>
              <a:cs typeface="Arial"/>
            </a:endParaRPr>
          </a:p>
          <a:p>
            <a:pPr marL="548640" indent="-274320">
              <a:lnSpc>
                <a:spcPct val="100000"/>
              </a:lnSpc>
              <a:spcBef>
                <a:spcPts val="0"/>
              </a:spcBef>
              <a:spcAft>
                <a:spcPts val="1200"/>
              </a:spcAft>
            </a:pPr>
            <a:r>
              <a:rPr lang="en-US" dirty="0">
                <a:solidFill>
                  <a:srgbClr val="00529B"/>
                </a:solidFill>
                <a:latin typeface="Arial"/>
                <a:cs typeface="Arial"/>
              </a:rPr>
              <a:t>Explain the 4 Rs for fighting Medicare fraud</a:t>
            </a:r>
            <a:endParaRPr lang="en-US" dirty="0">
              <a:solidFill>
                <a:srgbClr val="000000"/>
              </a:solidFill>
              <a:latin typeface="Arial"/>
              <a:cs typeface="Arial"/>
            </a:endParaRPr>
          </a:p>
          <a:p>
            <a:pPr marL="548640" indent="-274320">
              <a:lnSpc>
                <a:spcPct val="100000"/>
              </a:lnSpc>
              <a:spcBef>
                <a:spcPts val="0"/>
              </a:spcBef>
              <a:spcAft>
                <a:spcPts val="1200"/>
              </a:spcAft>
            </a:pPr>
            <a:r>
              <a:rPr lang="en-US" dirty="0">
                <a:solidFill>
                  <a:srgbClr val="00529B"/>
                </a:solidFill>
                <a:latin typeface="Arial"/>
                <a:cs typeface="Arial"/>
              </a:rPr>
              <a:t>Describe how to prevent and report identity theft</a:t>
            </a:r>
            <a:endParaRPr lang="en-US" dirty="0">
              <a:solidFill>
                <a:srgbClr val="000000"/>
              </a:solidFill>
              <a:latin typeface="Arial"/>
              <a:cs typeface="Arial"/>
            </a:endParaRPr>
          </a:p>
          <a:p>
            <a:pPr marL="548640" indent="-274320">
              <a:lnSpc>
                <a:spcPct val="100000"/>
              </a:lnSpc>
              <a:spcBef>
                <a:spcPts val="0"/>
              </a:spcBef>
              <a:spcAft>
                <a:spcPts val="1200"/>
              </a:spcAft>
            </a:pPr>
            <a:r>
              <a:rPr lang="en-US" dirty="0">
                <a:solidFill>
                  <a:srgbClr val="00529B"/>
                </a:solidFill>
                <a:latin typeface="Arial"/>
                <a:cs typeface="Arial"/>
              </a:rPr>
              <a:t>Know how to report suspected Medicare and Medicaid fraud</a:t>
            </a:r>
            <a:endParaRPr lang="en-US" dirty="0">
              <a:latin typeface="Arial"/>
              <a:cs typeface="Arial"/>
            </a:endParaRPr>
          </a:p>
        </p:txBody>
      </p:sp>
      <p:sp>
        <p:nvSpPr>
          <p:cNvPr id="3" name="Footer Placeholder 4">
            <a:extLst>
              <a:ext uri="{FF2B5EF4-FFF2-40B4-BE49-F238E27FC236}">
                <a16:creationId xmlns:a16="http://schemas.microsoft.com/office/drawing/2014/main" id="{7347C79D-57B5-4B1F-A556-C9D112B9399E}"/>
              </a:ext>
            </a:extLst>
          </p:cNvPr>
          <p:cNvSpPr>
            <a:spLocks noGrp="1"/>
          </p:cNvSpPr>
          <p:nvPr>
            <p:ph type="ftr" sz="quarter" idx="11"/>
          </p:nvPr>
        </p:nvSpPr>
        <p:spPr>
          <a:xfrm>
            <a:off x="3921991" y="6490548"/>
            <a:ext cx="4348018" cy="365125"/>
          </a:xfrm>
        </p:spPr>
        <p:txBody>
          <a:bodyPr/>
          <a:lstStyle/>
          <a:p>
            <a:r>
              <a:rPr lang="en-US" dirty="0"/>
              <a:t>Medicare and Medicaid Fraud, Waste, and Abuse Prevention</a:t>
            </a:r>
          </a:p>
        </p:txBody>
      </p:sp>
      <p:sp>
        <p:nvSpPr>
          <p:cNvPr id="8" name="Slide Number Placeholder 7">
            <a:extLst>
              <a:ext uri="{FF2B5EF4-FFF2-40B4-BE49-F238E27FC236}">
                <a16:creationId xmlns:a16="http://schemas.microsoft.com/office/drawing/2014/main" id="{8EA2A68C-A043-40D0-9BC8-56811C9A738D}"/>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dirty="0"/>
          </a:p>
        </p:txBody>
      </p:sp>
      <p:sp>
        <p:nvSpPr>
          <p:cNvPr id="7" name="Date Placeholder 6">
            <a:extLst>
              <a:ext uri="{FF2B5EF4-FFF2-40B4-BE49-F238E27FC236}">
                <a16:creationId xmlns:a16="http://schemas.microsoft.com/office/drawing/2014/main" id="{ABC394CD-31BD-40C9-BC5C-60EAE0A46B76}"/>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2614474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7756"/>
            <a:ext cx="12192000" cy="929286"/>
          </a:xfrm>
        </p:spPr>
        <p:txBody>
          <a:bodyPr anchor="ctr">
            <a:normAutofit/>
          </a:bodyPr>
          <a:lstStyle/>
          <a:p>
            <a:r>
              <a:rPr lang="en-US" sz="3000" dirty="0">
                <a:latin typeface="Arial Black" panose="020B0A04020102020204" pitchFamily="34" charset="0"/>
              </a:rPr>
              <a:t>The Senior Medicare Patrol (SMP)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546043" y="2088335"/>
            <a:ext cx="7175149" cy="2188492"/>
          </a:xfrm>
        </p:spPr>
        <p:txBody>
          <a:bodyPr>
            <a:noAutofit/>
          </a:bodyPr>
          <a:lstStyle/>
          <a:p>
            <a:pPr marL="274320" indent="-274320" defTabSz="685800">
              <a:lnSpc>
                <a:spcPct val="100000"/>
              </a:lnSpc>
              <a:spcBef>
                <a:spcPts val="0"/>
              </a:spcBef>
              <a:spcAft>
                <a:spcPts val="1200"/>
              </a:spcAft>
              <a:defRPr/>
            </a:pPr>
            <a:r>
              <a:rPr lang="en-US" sz="2400" b="1" dirty="0">
                <a:solidFill>
                  <a:srgbClr val="00529B"/>
                </a:solidFill>
              </a:rPr>
              <a:t>Educates people with Medicare </a:t>
            </a:r>
            <a:r>
              <a:rPr lang="en-US" sz="2400" dirty="0">
                <a:solidFill>
                  <a:srgbClr val="00529B"/>
                </a:solidFill>
              </a:rPr>
              <a:t>on preventing, identifying, and reporting health care fraud</a:t>
            </a:r>
          </a:p>
          <a:p>
            <a:pPr marL="274320" indent="-274320" defTabSz="685800">
              <a:lnSpc>
                <a:spcPct val="100000"/>
              </a:lnSpc>
              <a:spcBef>
                <a:spcPts val="600"/>
              </a:spcBef>
              <a:spcAft>
                <a:spcPts val="1200"/>
              </a:spcAft>
              <a:defRPr/>
            </a:pPr>
            <a:r>
              <a:rPr lang="en-US" sz="2400" b="1" dirty="0">
                <a:solidFill>
                  <a:srgbClr val="00529B"/>
                </a:solidFill>
              </a:rPr>
              <a:t>Seeks volunteers </a:t>
            </a:r>
            <a:r>
              <a:rPr lang="en-US" sz="2400" dirty="0">
                <a:solidFill>
                  <a:srgbClr val="00529B"/>
                </a:solidFill>
              </a:rPr>
              <a:t>to represent their communities</a:t>
            </a:r>
          </a:p>
          <a:p>
            <a:pPr marL="274320" indent="-274320" defTabSz="685800">
              <a:lnSpc>
                <a:spcPct val="100000"/>
              </a:lnSpc>
              <a:spcBef>
                <a:spcPts val="600"/>
              </a:spcBef>
              <a:spcAft>
                <a:spcPts val="1200"/>
              </a:spcAft>
              <a:defRPr/>
            </a:pPr>
            <a:r>
              <a:rPr lang="en-US" sz="2400" b="1" dirty="0">
                <a:solidFill>
                  <a:srgbClr val="00529B"/>
                </a:solidFill>
              </a:rPr>
              <a:t>Hears complaints </a:t>
            </a:r>
            <a:r>
              <a:rPr lang="en-US" sz="2400" dirty="0">
                <a:solidFill>
                  <a:srgbClr val="00529B"/>
                </a:solidFill>
              </a:rPr>
              <a:t>from people with Medicare</a:t>
            </a:r>
            <a:endParaRPr lang="en-US" sz="2800" dirty="0"/>
          </a:p>
        </p:txBody>
      </p:sp>
      <p:pic>
        <p:nvPicPr>
          <p:cNvPr id="3" name="Picture 2">
            <a:extLst>
              <a:ext uri="{FF2B5EF4-FFF2-40B4-BE49-F238E27FC236}">
                <a16:creationId xmlns:a16="http://schemas.microsoft.com/office/drawing/2014/main" id="{C7050190-E54D-4FC2-9A46-995B267632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30306" y="1529726"/>
            <a:ext cx="3646514" cy="3312764"/>
          </a:xfrm>
          <a:prstGeom prst="rect">
            <a:avLst/>
          </a:prstGeom>
        </p:spPr>
      </p:pic>
      <p:pic>
        <p:nvPicPr>
          <p:cNvPr id="6" name="Picture 6">
            <a:extLst>
              <a:ext uri="{FF2B5EF4-FFF2-40B4-BE49-F238E27FC236}">
                <a16:creationId xmlns:a16="http://schemas.microsoft.com/office/drawing/2014/main" id="{0BEA9C02-F8F8-4887-A88A-A8F52C7F9D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58076" y="5182248"/>
            <a:ext cx="274320" cy="274320"/>
          </a:xfrm>
          <a:prstGeom prst="rect">
            <a:avLst/>
          </a:prstGeom>
        </p:spPr>
      </p:pic>
      <p:sp>
        <p:nvSpPr>
          <p:cNvPr id="2" name="Rectangle: Rounded Corners 1">
            <a:extLst>
              <a:ext uri="{FF2B5EF4-FFF2-40B4-BE49-F238E27FC236}">
                <a16:creationId xmlns:a16="http://schemas.microsoft.com/office/drawing/2014/main" id="{6C311FD0-DAD0-4B6F-AAF2-C9B38FC87C7B}"/>
              </a:ext>
            </a:extLst>
          </p:cNvPr>
          <p:cNvSpPr/>
          <p:nvPr/>
        </p:nvSpPr>
        <p:spPr>
          <a:xfrm>
            <a:off x="763199" y="5085382"/>
            <a:ext cx="10773271" cy="7483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defTabSz="685800">
              <a:spcBef>
                <a:spcPts val="600"/>
              </a:spcBef>
              <a:spcAft>
                <a:spcPts val="600"/>
              </a:spcAft>
              <a:buNone/>
              <a:defRPr/>
            </a:pPr>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SMP Has active programs in all states, the District of Columbia, Puerto Rico, U.S. Virgin Islands, and Guam</a:t>
            </a:r>
          </a:p>
        </p:txBody>
      </p:sp>
      <p:sp>
        <p:nvSpPr>
          <p:cNvPr id="10" name="Footer Placeholder 4">
            <a:extLst>
              <a:ext uri="{FF2B5EF4-FFF2-40B4-BE49-F238E27FC236}">
                <a16:creationId xmlns:a16="http://schemas.microsoft.com/office/drawing/2014/main" id="{AEA4E9FD-D57F-4F9F-89CC-C1A660C4FACB}"/>
              </a:ext>
            </a:extLst>
          </p:cNvPr>
          <p:cNvSpPr>
            <a:spLocks noGrp="1"/>
          </p:cNvSpPr>
          <p:nvPr>
            <p:ph type="ftr" sz="quarter" idx="11"/>
          </p:nvPr>
        </p:nvSpPr>
        <p:spPr>
          <a:xfrm>
            <a:off x="3945289" y="6485119"/>
            <a:ext cx="4301421" cy="365125"/>
          </a:xfrm>
        </p:spPr>
        <p:txBody>
          <a:bodyPr/>
          <a:lstStyle/>
          <a:p>
            <a:r>
              <a:rPr lang="en-US" dirty="0"/>
              <a:t>Medicare and Medicaid Fraud, Waste, and Abuse Prevention</a:t>
            </a:r>
          </a:p>
        </p:txBody>
      </p:sp>
      <p:sp>
        <p:nvSpPr>
          <p:cNvPr id="7" name="Slide Number Placeholder 6">
            <a:extLst>
              <a:ext uri="{FF2B5EF4-FFF2-40B4-BE49-F238E27FC236}">
                <a16:creationId xmlns:a16="http://schemas.microsoft.com/office/drawing/2014/main" id="{18129CCA-24D9-4D39-AA4D-F08217ECD219}"/>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dirty="0"/>
          </a:p>
        </p:txBody>
      </p:sp>
      <p:sp>
        <p:nvSpPr>
          <p:cNvPr id="9" name="Date Placeholder 3">
            <a:extLst>
              <a:ext uri="{FF2B5EF4-FFF2-40B4-BE49-F238E27FC236}">
                <a16:creationId xmlns:a16="http://schemas.microsoft.com/office/drawing/2014/main" id="{FBA9AA63-3198-4A5A-884A-3984A2A27BF4}"/>
              </a:ext>
            </a:extLst>
          </p:cNvPr>
          <p:cNvSpPr>
            <a:spLocks noGrp="1"/>
          </p:cNvSpPr>
          <p:nvPr>
            <p:ph type="dt" sz="half" idx="10"/>
          </p:nvPr>
        </p:nvSpPr>
        <p:spPr>
          <a:xfrm>
            <a:off x="838200" y="6476171"/>
            <a:ext cx="2743200" cy="365125"/>
          </a:xfrm>
        </p:spPr>
        <p:txBody>
          <a:bodyPr/>
          <a:lstStyle/>
          <a:p>
            <a:r>
              <a:rPr lang="en-US"/>
              <a:t>May 2022</a:t>
            </a:r>
          </a:p>
        </p:txBody>
      </p:sp>
    </p:spTree>
    <p:custDataLst>
      <p:tags r:id="rId1"/>
    </p:custDataLst>
    <p:extLst>
      <p:ext uri="{BB962C8B-B14F-4D97-AF65-F5344CB8AC3E}">
        <p14:creationId xmlns:p14="http://schemas.microsoft.com/office/powerpoint/2010/main" val="107873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838200" y="-20275"/>
            <a:ext cx="10515600" cy="1049265"/>
          </a:xfrm>
        </p:spPr>
        <p:txBody>
          <a:bodyPr anchor="ctr">
            <a:normAutofit/>
          </a:bodyPr>
          <a:lstStyle/>
          <a:p>
            <a:r>
              <a:rPr lang="en-US" sz="3000" dirty="0">
                <a:latin typeface="Arial Black" panose="020B0A04020102020204" pitchFamily="34" charset="0"/>
              </a:rPr>
              <a:t>Fraud &amp; Abuse Information on Medicare.gov</a:t>
            </a:r>
          </a:p>
        </p:txBody>
      </p:sp>
      <p:pic>
        <p:nvPicPr>
          <p:cNvPr id="5" name="Picture 4" descr="A screenshot of the Reporting Medicare fraud and abuse webpage from the Medicare.gov website">
            <a:extLst>
              <a:ext uri="{FF2B5EF4-FFF2-40B4-BE49-F238E27FC236}">
                <a16:creationId xmlns:a16="http://schemas.microsoft.com/office/drawing/2014/main" id="{05EFF0DF-6566-4268-A1EF-7586FB301481}"/>
              </a:ext>
            </a:extLst>
          </p:cNvPr>
          <p:cNvPicPr>
            <a:picLocks noChangeAspect="1"/>
          </p:cNvPicPr>
          <p:nvPr/>
        </p:nvPicPr>
        <p:blipFill rotWithShape="1">
          <a:blip r:embed="rId4"/>
          <a:srcRect b="12456"/>
          <a:stretch/>
        </p:blipFill>
        <p:spPr>
          <a:xfrm>
            <a:off x="371475" y="1028990"/>
            <a:ext cx="11449038" cy="5291558"/>
          </a:xfrm>
          <a:prstGeom prst="rect">
            <a:avLst/>
          </a:prstGeom>
        </p:spPr>
      </p:pic>
      <p:sp>
        <p:nvSpPr>
          <p:cNvPr id="19" name="Footer Placeholder 4">
            <a:extLst>
              <a:ext uri="{FF2B5EF4-FFF2-40B4-BE49-F238E27FC236}">
                <a16:creationId xmlns:a16="http://schemas.microsoft.com/office/drawing/2014/main" id="{B21FE81D-ED1C-43D1-B45E-3C293C6E90EE}"/>
              </a:ext>
            </a:extLst>
          </p:cNvPr>
          <p:cNvSpPr>
            <a:spLocks noGrp="1"/>
          </p:cNvSpPr>
          <p:nvPr>
            <p:ph type="ftr" sz="quarter" idx="11"/>
          </p:nvPr>
        </p:nvSpPr>
        <p:spPr/>
        <p:txBody>
          <a:bodyPr/>
          <a:lstStyle/>
          <a:p>
            <a:r>
              <a:rPr lang="en-US" dirty="0"/>
              <a:t>Medicare and Medicaid Fraud, Waste, and Abuse Prevention</a:t>
            </a:r>
          </a:p>
        </p:txBody>
      </p:sp>
      <p:sp>
        <p:nvSpPr>
          <p:cNvPr id="6" name="Slide Number Placeholder 5">
            <a:extLst>
              <a:ext uri="{FF2B5EF4-FFF2-40B4-BE49-F238E27FC236}">
                <a16:creationId xmlns:a16="http://schemas.microsoft.com/office/drawing/2014/main" id="{9D96987A-9835-4068-810B-D3DE2105BD54}"/>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dirty="0"/>
          </a:p>
        </p:txBody>
      </p:sp>
      <p:sp>
        <p:nvSpPr>
          <p:cNvPr id="18" name="Date Placeholder 3">
            <a:extLst>
              <a:ext uri="{FF2B5EF4-FFF2-40B4-BE49-F238E27FC236}">
                <a16:creationId xmlns:a16="http://schemas.microsoft.com/office/drawing/2014/main" id="{4825B39D-C2D0-4B08-B000-28BA9EFED32C}"/>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2428138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5"/>
            <a:ext cx="12192000" cy="935796"/>
          </a:xfrm>
        </p:spPr>
        <p:txBody>
          <a:bodyPr anchor="ctr">
            <a:normAutofit/>
          </a:bodyPr>
          <a:lstStyle/>
          <a:p>
            <a:r>
              <a:rPr lang="en-US" sz="3000" dirty="0">
                <a:latin typeface="Arial Black" panose="020B0A04020102020204" pitchFamily="34" charset="0"/>
              </a:rPr>
              <a:t>Medicare Summary Notice (MSN)</a:t>
            </a:r>
          </a:p>
        </p:txBody>
      </p:sp>
      <p:pic>
        <p:nvPicPr>
          <p:cNvPr id="5" name="Picture 4" descr="Screenshot of page 1 of MSN ">
            <a:extLst>
              <a:ext uri="{FF2B5EF4-FFF2-40B4-BE49-F238E27FC236}">
                <a16:creationId xmlns:a16="http://schemas.microsoft.com/office/drawing/2014/main" id="{E012A837-9A05-4B08-9B5D-87CED0ACA3F7}"/>
              </a:ext>
            </a:extLst>
          </p:cNvPr>
          <p:cNvPicPr>
            <a:picLocks noChangeAspect="1"/>
          </p:cNvPicPr>
          <p:nvPr/>
        </p:nvPicPr>
        <p:blipFill>
          <a:blip r:embed="rId4"/>
          <a:stretch>
            <a:fillRect/>
          </a:stretch>
        </p:blipFill>
        <p:spPr>
          <a:xfrm>
            <a:off x="1380819" y="1113757"/>
            <a:ext cx="4129836" cy="5344191"/>
          </a:xfrm>
          <a:prstGeom prst="rect">
            <a:avLst/>
          </a:prstGeom>
          <a:ln>
            <a:noFill/>
          </a:ln>
          <a:effectLst>
            <a:outerShdw blurRad="292100" dist="139700" dir="2700000" algn="tl" rotWithShape="0">
              <a:srgbClr val="333333">
                <a:alpha val="65000"/>
              </a:srgbClr>
            </a:outerShdw>
          </a:effectLst>
        </p:spPr>
      </p:pic>
      <p:pic>
        <p:nvPicPr>
          <p:cNvPr id="7" name="Picture 6" descr="Screenshot of page 2 of MSN ">
            <a:extLst>
              <a:ext uri="{FF2B5EF4-FFF2-40B4-BE49-F238E27FC236}">
                <a16:creationId xmlns:a16="http://schemas.microsoft.com/office/drawing/2014/main" id="{9C32BF47-3786-480C-A348-845F1AFDDEC6}"/>
              </a:ext>
            </a:extLst>
          </p:cNvPr>
          <p:cNvPicPr>
            <a:picLocks noChangeAspect="1"/>
          </p:cNvPicPr>
          <p:nvPr/>
        </p:nvPicPr>
        <p:blipFill>
          <a:blip r:embed="rId5"/>
          <a:stretch>
            <a:fillRect/>
          </a:stretch>
        </p:blipFill>
        <p:spPr>
          <a:xfrm>
            <a:off x="6578692" y="1113756"/>
            <a:ext cx="4127045" cy="5344191"/>
          </a:xfrm>
          <a:prstGeom prst="rect">
            <a:avLst/>
          </a:prstGeom>
          <a:ln>
            <a:noFill/>
          </a:ln>
          <a:effectLst>
            <a:outerShdw blurRad="292100" dist="139700" dir="2700000" algn="tl" rotWithShape="0">
              <a:srgbClr val="333333">
                <a:alpha val="65000"/>
              </a:srgbClr>
            </a:outerShdw>
          </a:effectLst>
        </p:spPr>
      </p:pic>
      <p:sp>
        <p:nvSpPr>
          <p:cNvPr id="9" name="Rectangle 8" descr="Yellow box highlighting the information on how to report fraud posted on page two of the MSN">
            <a:extLst>
              <a:ext uri="{FF2B5EF4-FFF2-40B4-BE49-F238E27FC236}">
                <a16:creationId xmlns:a16="http://schemas.microsoft.com/office/drawing/2014/main" id="{CD7A2D87-4B59-47E8-9808-1C091F8D9F09}"/>
              </a:ext>
            </a:extLst>
          </p:cNvPr>
          <p:cNvSpPr/>
          <p:nvPr/>
        </p:nvSpPr>
        <p:spPr>
          <a:xfrm>
            <a:off x="6733401" y="3272295"/>
            <a:ext cx="1828708" cy="1461540"/>
          </a:xfrm>
          <a:prstGeom prst="rect">
            <a:avLst/>
          </a:prstGeom>
          <a:solidFill>
            <a:srgbClr val="FFC000">
              <a:alpha val="5098"/>
            </a:srgbClr>
          </a:solid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a:extLst>
              <a:ext uri="{FF2B5EF4-FFF2-40B4-BE49-F238E27FC236}">
                <a16:creationId xmlns:a16="http://schemas.microsoft.com/office/drawing/2014/main" id="{FF18D482-BF82-4BF9-8FE5-5911F0B793A2}"/>
              </a:ext>
            </a:extLst>
          </p:cNvPr>
          <p:cNvSpPr>
            <a:spLocks noGrp="1"/>
          </p:cNvSpPr>
          <p:nvPr>
            <p:ph type="ftr" sz="quarter" idx="11"/>
          </p:nvPr>
        </p:nvSpPr>
        <p:spPr>
          <a:xfrm>
            <a:off x="3921991" y="6476171"/>
            <a:ext cx="4348018" cy="365125"/>
          </a:xfrm>
        </p:spPr>
        <p:txBody>
          <a:bodyPr/>
          <a:lstStyle/>
          <a:p>
            <a:r>
              <a:rPr lang="en-US" dirty="0"/>
              <a:t>Medicare and Medicaid Fraud, Waste, and Abuse Prevention</a:t>
            </a:r>
          </a:p>
        </p:txBody>
      </p:sp>
      <p:sp>
        <p:nvSpPr>
          <p:cNvPr id="4" name="Slide Number Placeholder 3">
            <a:extLst>
              <a:ext uri="{FF2B5EF4-FFF2-40B4-BE49-F238E27FC236}">
                <a16:creationId xmlns:a16="http://schemas.microsoft.com/office/drawing/2014/main" id="{8648928C-4072-4DCB-941D-43E103502596}"/>
              </a:ext>
            </a:extLst>
          </p:cNvPr>
          <p:cNvSpPr>
            <a:spLocks noGrp="1"/>
          </p:cNvSpPr>
          <p:nvPr>
            <p:ph type="sldNum" sz="quarter" idx="12"/>
          </p:nvPr>
        </p:nvSpPr>
        <p:spPr/>
        <p:txBody>
          <a:bodyPr/>
          <a:lstStyle/>
          <a:p>
            <a:pPr>
              <a:defRPr/>
            </a:pPr>
            <a:fld id="{11E79EF6-0C0E-43E6-8FB3-918BC522CC5A}" type="slidenum">
              <a:rPr lang="en-US" smtClean="0"/>
              <a:pPr>
                <a:defRPr/>
              </a:pPr>
              <a:t>47</a:t>
            </a:fld>
            <a:endParaRPr lang="en-US" dirty="0"/>
          </a:p>
        </p:txBody>
      </p:sp>
      <p:sp>
        <p:nvSpPr>
          <p:cNvPr id="12" name="Date Placeholder 3">
            <a:extLst>
              <a:ext uri="{FF2B5EF4-FFF2-40B4-BE49-F238E27FC236}">
                <a16:creationId xmlns:a16="http://schemas.microsoft.com/office/drawing/2014/main" id="{1F0B34F1-E50C-4B43-9C6A-F2B5A026545A}"/>
              </a:ext>
            </a:extLst>
          </p:cNvPr>
          <p:cNvSpPr>
            <a:spLocks noGrp="1"/>
          </p:cNvSpPr>
          <p:nvPr>
            <p:ph type="dt" sz="half" idx="10"/>
          </p:nvPr>
        </p:nvSpPr>
        <p:spPr/>
        <p:txBody>
          <a:bodyPr/>
          <a:lstStyle/>
          <a:p>
            <a:r>
              <a:rPr lang="en-US"/>
              <a:t>May 2022</a:t>
            </a:r>
          </a:p>
        </p:txBody>
      </p:sp>
    </p:spTree>
    <p:custDataLst>
      <p:tags r:id="rId1"/>
    </p:custDataLst>
    <p:extLst>
      <p:ext uri="{BB962C8B-B14F-4D97-AF65-F5344CB8AC3E}">
        <p14:creationId xmlns:p14="http://schemas.microsoft.com/office/powerpoint/2010/main" val="384541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5"/>
            <a:ext cx="12192000" cy="935796"/>
          </a:xfrm>
        </p:spPr>
        <p:txBody>
          <a:bodyPr anchor="ctr">
            <a:normAutofit/>
          </a:bodyPr>
          <a:lstStyle/>
          <a:p>
            <a:r>
              <a:rPr lang="en-US" sz="3000" dirty="0">
                <a:latin typeface="Arial Black" panose="020B0A04020102020204" pitchFamily="34" charset="0"/>
              </a:rPr>
              <a:t>Electronic Medicare Summary Notice (</a:t>
            </a:r>
            <a:r>
              <a:rPr lang="en-US" sz="3000" dirty="0" err="1">
                <a:latin typeface="Arial Black" panose="020B0A04020102020204" pitchFamily="34" charset="0"/>
              </a:rPr>
              <a:t>eMSN</a:t>
            </a:r>
            <a:r>
              <a:rPr lang="en-US" sz="3000" dirty="0">
                <a:latin typeface="Arial Black" panose="020B0A04020102020204" pitchFamily="34" charset="0"/>
              </a:rPr>
              <a:t>)</a:t>
            </a:r>
          </a:p>
        </p:txBody>
      </p:sp>
      <p:sp>
        <p:nvSpPr>
          <p:cNvPr id="10" name="Text Placeholder 4">
            <a:extLst>
              <a:ext uri="{FF2B5EF4-FFF2-40B4-BE49-F238E27FC236}">
                <a16:creationId xmlns:a16="http://schemas.microsoft.com/office/drawing/2014/main" id="{80F6804C-91BA-4B07-8BD0-DA348B6D49B2}"/>
              </a:ext>
            </a:extLst>
          </p:cNvPr>
          <p:cNvSpPr txBox="1">
            <a:spLocks/>
          </p:cNvSpPr>
          <p:nvPr/>
        </p:nvSpPr>
        <p:spPr>
          <a:xfrm>
            <a:off x="926274" y="1264487"/>
            <a:ext cx="10449433" cy="41671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Wingdings" pitchFamily="2" charset="2"/>
              <a:buNone/>
            </a:pPr>
            <a:r>
              <a:rPr lang="en-US" sz="2800" b="1" dirty="0">
                <a:solidFill>
                  <a:srgbClr val="00529B"/>
                </a:solidFill>
                <a:latin typeface="Arial"/>
                <a:cs typeface="Arial"/>
              </a:rPr>
              <a:t>You can sign up to get your MSNs electronically (</a:t>
            </a:r>
            <a:r>
              <a:rPr lang="en-US" sz="2800" b="1" dirty="0" err="1">
                <a:solidFill>
                  <a:srgbClr val="00529B"/>
                </a:solidFill>
                <a:latin typeface="Arial"/>
                <a:cs typeface="Arial"/>
              </a:rPr>
              <a:t>eMSN</a:t>
            </a:r>
            <a:r>
              <a:rPr lang="en-US" sz="2800" b="1" dirty="0">
                <a:solidFill>
                  <a:srgbClr val="00529B"/>
                </a:solidFill>
                <a:latin typeface="Arial"/>
                <a:cs typeface="Arial"/>
              </a:rPr>
              <a:t>) </a:t>
            </a:r>
            <a:endParaRPr lang="en-US" sz="2800" dirty="0">
              <a:latin typeface="Arial"/>
              <a:cs typeface="Arial"/>
            </a:endParaRPr>
          </a:p>
          <a:p>
            <a:pPr marL="548640" indent="-274320">
              <a:lnSpc>
                <a:spcPct val="100000"/>
              </a:lnSpc>
              <a:spcBef>
                <a:spcPts val="0"/>
              </a:spcBef>
              <a:spcAft>
                <a:spcPts val="1200"/>
              </a:spcAft>
            </a:pPr>
            <a:r>
              <a:rPr lang="en-US" dirty="0">
                <a:solidFill>
                  <a:srgbClr val="00529B"/>
                </a:solidFill>
                <a:latin typeface="Arial"/>
                <a:cs typeface="Arial"/>
              </a:rPr>
              <a:t>You’ll get an email every month when your MSNs are available in your Medicare account</a:t>
            </a:r>
            <a:endParaRPr lang="en-US" dirty="0">
              <a:solidFill>
                <a:srgbClr val="000000"/>
              </a:solidFill>
              <a:latin typeface="Arial"/>
              <a:cs typeface="Arial"/>
            </a:endParaRPr>
          </a:p>
          <a:p>
            <a:pPr marL="548640" indent="-274320">
              <a:lnSpc>
                <a:spcPct val="100000"/>
              </a:lnSpc>
              <a:spcBef>
                <a:spcPts val="0"/>
              </a:spcBef>
              <a:spcAft>
                <a:spcPts val="1200"/>
              </a:spcAft>
            </a:pPr>
            <a:r>
              <a:rPr lang="en-US" dirty="0">
                <a:solidFill>
                  <a:srgbClr val="00529B"/>
                </a:solidFill>
                <a:latin typeface="Arial"/>
                <a:cs typeface="Arial"/>
              </a:rPr>
              <a:t>You don’t have to wait 3 months</a:t>
            </a:r>
          </a:p>
          <a:p>
            <a:pPr marL="548640" indent="-274320">
              <a:lnSpc>
                <a:spcPct val="100000"/>
              </a:lnSpc>
              <a:spcBef>
                <a:spcPts val="0"/>
              </a:spcBef>
              <a:spcAft>
                <a:spcPts val="1200"/>
              </a:spcAft>
            </a:pPr>
            <a:r>
              <a:rPr lang="en-US" dirty="0">
                <a:solidFill>
                  <a:srgbClr val="00529B"/>
                </a:solidFill>
                <a:latin typeface="Arial"/>
                <a:cs typeface="Arial"/>
              </a:rPr>
              <a:t>You’ll no longer get the mailed paper copy</a:t>
            </a:r>
          </a:p>
        </p:txBody>
      </p:sp>
      <p:pic>
        <p:nvPicPr>
          <p:cNvPr id="5" name="Picture 4">
            <a:extLst>
              <a:ext uri="{FF2B5EF4-FFF2-40B4-BE49-F238E27FC236}">
                <a16:creationId xmlns:a16="http://schemas.microsoft.com/office/drawing/2014/main" id="{A6A7F0AA-33C1-4F63-8395-3D4DF770E0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26624" y="4021959"/>
            <a:ext cx="4762500" cy="2447925"/>
          </a:xfrm>
          <a:prstGeom prst="rect">
            <a:avLst/>
          </a:prstGeom>
          <a:ln>
            <a:noFill/>
          </a:ln>
          <a:effectLst>
            <a:softEdge rad="112500"/>
          </a:effectLst>
        </p:spPr>
      </p:pic>
      <p:sp>
        <p:nvSpPr>
          <p:cNvPr id="13" name="Footer Placeholder 4">
            <a:extLst>
              <a:ext uri="{FF2B5EF4-FFF2-40B4-BE49-F238E27FC236}">
                <a16:creationId xmlns:a16="http://schemas.microsoft.com/office/drawing/2014/main" id="{FF18D482-BF82-4BF9-8FE5-5911F0B793A2}"/>
              </a:ext>
            </a:extLst>
          </p:cNvPr>
          <p:cNvSpPr>
            <a:spLocks noGrp="1"/>
          </p:cNvSpPr>
          <p:nvPr>
            <p:ph type="ftr" sz="quarter" idx="11"/>
          </p:nvPr>
        </p:nvSpPr>
        <p:spPr>
          <a:xfrm>
            <a:off x="3921991" y="6476171"/>
            <a:ext cx="4348018" cy="365125"/>
          </a:xfrm>
        </p:spPr>
        <p:txBody>
          <a:bodyPr/>
          <a:lstStyle/>
          <a:p>
            <a:r>
              <a:rPr lang="en-US" dirty="0"/>
              <a:t>Medicare and Medicaid Fraud, Waste, and Abuse Prevention</a:t>
            </a:r>
          </a:p>
        </p:txBody>
      </p:sp>
      <p:sp>
        <p:nvSpPr>
          <p:cNvPr id="4" name="Slide Number Placeholder 3">
            <a:extLst>
              <a:ext uri="{FF2B5EF4-FFF2-40B4-BE49-F238E27FC236}">
                <a16:creationId xmlns:a16="http://schemas.microsoft.com/office/drawing/2014/main" id="{8648928C-4072-4DCB-941D-43E103502596}"/>
              </a:ext>
            </a:extLst>
          </p:cNvPr>
          <p:cNvSpPr>
            <a:spLocks noGrp="1"/>
          </p:cNvSpPr>
          <p:nvPr>
            <p:ph type="sldNum" sz="quarter" idx="12"/>
          </p:nvPr>
        </p:nvSpPr>
        <p:spPr/>
        <p:txBody>
          <a:bodyPr/>
          <a:lstStyle/>
          <a:p>
            <a:pPr>
              <a:defRPr/>
            </a:pPr>
            <a:fld id="{11E79EF6-0C0E-43E6-8FB3-918BC522CC5A}" type="slidenum">
              <a:rPr lang="en-US" smtClean="0"/>
              <a:pPr>
                <a:defRPr/>
              </a:pPr>
              <a:t>48</a:t>
            </a:fld>
            <a:endParaRPr lang="en-US" dirty="0"/>
          </a:p>
        </p:txBody>
      </p:sp>
      <p:sp>
        <p:nvSpPr>
          <p:cNvPr id="12" name="Date Placeholder 3">
            <a:extLst>
              <a:ext uri="{FF2B5EF4-FFF2-40B4-BE49-F238E27FC236}">
                <a16:creationId xmlns:a16="http://schemas.microsoft.com/office/drawing/2014/main" id="{1F0B34F1-E50C-4B43-9C6A-F2B5A026545A}"/>
              </a:ext>
            </a:extLst>
          </p:cNvPr>
          <p:cNvSpPr>
            <a:spLocks noGrp="1"/>
          </p:cNvSpPr>
          <p:nvPr>
            <p:ph type="dt" sz="half" idx="10"/>
          </p:nvPr>
        </p:nvSpPr>
        <p:spPr/>
        <p:txBody>
          <a:bodyPr/>
          <a:lstStyle/>
          <a:p>
            <a:r>
              <a:rPr lang="en-US"/>
              <a:t>May 2022</a:t>
            </a:r>
          </a:p>
        </p:txBody>
      </p:sp>
    </p:spTree>
    <p:custDataLst>
      <p:tags r:id="rId1"/>
    </p:custDataLst>
    <p:extLst>
      <p:ext uri="{BB962C8B-B14F-4D97-AF65-F5344CB8AC3E}">
        <p14:creationId xmlns:p14="http://schemas.microsoft.com/office/powerpoint/2010/main" val="3924607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Explanation of Benefits (EOB)</a:t>
            </a:r>
          </a:p>
        </p:txBody>
      </p:sp>
      <p:sp>
        <p:nvSpPr>
          <p:cNvPr id="9" name="Content Placeholder 4"/>
          <p:cNvSpPr>
            <a:spLocks noGrp="1"/>
          </p:cNvSpPr>
          <p:nvPr>
            <p:ph sz="half" idx="4294967295"/>
          </p:nvPr>
        </p:nvSpPr>
        <p:spPr>
          <a:xfrm>
            <a:off x="1040856" y="1388418"/>
            <a:ext cx="10404475" cy="1206500"/>
          </a:xfrm>
        </p:spPr>
        <p:txBody>
          <a:bodyPr>
            <a:noAutofit/>
          </a:bodyPr>
          <a:lstStyle/>
          <a:p>
            <a:pPr marL="274320" indent="-274320" defTabSz="685800">
              <a:lnSpc>
                <a:spcPct val="100000"/>
              </a:lnSpc>
              <a:spcBef>
                <a:spcPts val="600"/>
              </a:spcBef>
              <a:spcAft>
                <a:spcPts val="600"/>
              </a:spcAft>
              <a:defRPr/>
            </a:pPr>
            <a:r>
              <a:rPr lang="en-US" sz="2400" dirty="0">
                <a:solidFill>
                  <a:srgbClr val="00529B"/>
                </a:solidFill>
              </a:rPr>
              <a:t>Provided by Medicare Advantage Plans and Medicare drug plans</a:t>
            </a:r>
          </a:p>
          <a:p>
            <a:pPr marL="274320" indent="-274320" defTabSz="685800">
              <a:lnSpc>
                <a:spcPct val="100000"/>
              </a:lnSpc>
              <a:spcBef>
                <a:spcPts val="600"/>
              </a:spcBef>
              <a:spcAft>
                <a:spcPts val="600"/>
              </a:spcAft>
              <a:defRPr/>
            </a:pPr>
            <a:r>
              <a:rPr lang="en-US" sz="2400" dirty="0">
                <a:solidFill>
                  <a:srgbClr val="00529B"/>
                </a:solidFill>
              </a:rPr>
              <a:t>Gives enrollees clear and timely information about their medical and/or drug claims</a:t>
            </a:r>
          </a:p>
        </p:txBody>
      </p:sp>
      <p:pic>
        <p:nvPicPr>
          <p:cNvPr id="5" name="Picture 4" descr="A snippet of EOB showing the info of the medical and/or drug claim.">
            <a:extLst>
              <a:ext uri="{FF2B5EF4-FFF2-40B4-BE49-F238E27FC236}">
                <a16:creationId xmlns:a16="http://schemas.microsoft.com/office/drawing/2014/main" id="{88351746-1FFD-40D3-A4E3-8BCC0B788568}"/>
              </a:ext>
            </a:extLst>
          </p:cNvPr>
          <p:cNvPicPr>
            <a:picLocks noChangeAspect="1"/>
          </p:cNvPicPr>
          <p:nvPr/>
        </p:nvPicPr>
        <p:blipFill>
          <a:blip r:embed="rId4"/>
          <a:stretch>
            <a:fillRect/>
          </a:stretch>
        </p:blipFill>
        <p:spPr>
          <a:xfrm>
            <a:off x="2414587" y="2989427"/>
            <a:ext cx="7362825" cy="1971675"/>
          </a:xfrm>
          <a:prstGeom prst="rect">
            <a:avLst/>
          </a:prstGeom>
          <a:ln>
            <a:noFill/>
          </a:ln>
          <a:effectLst>
            <a:outerShdw blurRad="292100" dist="139700" dir="2700000" algn="tl" rotWithShape="0">
              <a:srgbClr val="333333">
                <a:alpha val="65000"/>
              </a:srgbClr>
            </a:outerShdw>
          </a:effectLst>
        </p:spPr>
      </p:pic>
      <p:sp>
        <p:nvSpPr>
          <p:cNvPr id="10" name="Footer Placeholder 4">
            <a:extLst>
              <a:ext uri="{FF2B5EF4-FFF2-40B4-BE49-F238E27FC236}">
                <a16:creationId xmlns:a16="http://schemas.microsoft.com/office/drawing/2014/main" id="{B9AAEEE6-D6B4-4944-836E-3FAE9F1DFB05}"/>
              </a:ext>
            </a:extLst>
          </p:cNvPr>
          <p:cNvSpPr>
            <a:spLocks noGrp="1"/>
          </p:cNvSpPr>
          <p:nvPr>
            <p:ph type="ftr" sz="quarter" idx="11"/>
          </p:nvPr>
        </p:nvSpPr>
        <p:spPr>
          <a:xfrm>
            <a:off x="3925452" y="6476170"/>
            <a:ext cx="4338782" cy="365125"/>
          </a:xfrm>
        </p:spPr>
        <p:txBody>
          <a:bodyPr/>
          <a:lstStyle/>
          <a:p>
            <a:r>
              <a:rPr lang="en-US" dirty="0"/>
              <a:t>Medicare and Medicaid Fraud, Waste, and Abuse Prevention</a:t>
            </a:r>
          </a:p>
        </p:txBody>
      </p:sp>
      <p:sp>
        <p:nvSpPr>
          <p:cNvPr id="6" name="Slide Number Placeholder 5">
            <a:extLst>
              <a:ext uri="{FF2B5EF4-FFF2-40B4-BE49-F238E27FC236}">
                <a16:creationId xmlns:a16="http://schemas.microsoft.com/office/drawing/2014/main" id="{4B359EBD-1154-410B-9B66-C73572D1FAC7}"/>
              </a:ext>
            </a:extLst>
          </p:cNvPr>
          <p:cNvSpPr>
            <a:spLocks noGrp="1"/>
          </p:cNvSpPr>
          <p:nvPr>
            <p:ph type="sldNum" sz="quarter" idx="12"/>
          </p:nvPr>
        </p:nvSpPr>
        <p:spPr/>
        <p:txBody>
          <a:bodyPr/>
          <a:lstStyle/>
          <a:p>
            <a:pPr>
              <a:defRPr/>
            </a:pPr>
            <a:fld id="{11E79EF6-0C0E-43E6-8FB3-918BC522CC5A}" type="slidenum">
              <a:rPr lang="en-US" smtClean="0"/>
              <a:pPr>
                <a:defRPr/>
              </a:pPr>
              <a:t>49</a:t>
            </a:fld>
            <a:endParaRPr lang="en-US" dirty="0"/>
          </a:p>
        </p:txBody>
      </p:sp>
      <p:sp>
        <p:nvSpPr>
          <p:cNvPr id="8" name="Date Placeholder 3">
            <a:extLst>
              <a:ext uri="{FF2B5EF4-FFF2-40B4-BE49-F238E27FC236}">
                <a16:creationId xmlns:a16="http://schemas.microsoft.com/office/drawing/2014/main" id="{D8A0F53F-4F9F-40F6-BF75-5C846397B5E5}"/>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423809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6704"/>
            <a:ext cx="12192000" cy="897696"/>
          </a:xfrm>
        </p:spPr>
        <p:txBody>
          <a:bodyPr anchor="ctr">
            <a:normAutofit/>
          </a:bodyPr>
          <a:lstStyle/>
          <a:p>
            <a:r>
              <a:rPr lang="en-US" sz="3000" dirty="0"/>
              <a:t>Lesson 1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14400" y="1366972"/>
            <a:ext cx="11103864"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indent="-274320">
              <a:lnSpc>
                <a:spcPct val="100000"/>
              </a:lnSpc>
              <a:spcBef>
                <a:spcPts val="0"/>
              </a:spcBef>
              <a:spcAft>
                <a:spcPts val="1200"/>
              </a:spcAft>
            </a:pPr>
            <a:r>
              <a:rPr lang="en-US" dirty="0">
                <a:solidFill>
                  <a:srgbClr val="00529B"/>
                </a:solidFill>
                <a:latin typeface="Arial"/>
                <a:cs typeface="Arial"/>
              </a:rPr>
              <a:t>Define health care fraud, waste, and abuse </a:t>
            </a:r>
            <a:endParaRPr lang="en-US" dirty="0">
              <a:latin typeface="Arial"/>
              <a:cs typeface="Arial"/>
            </a:endParaRPr>
          </a:p>
          <a:p>
            <a:pPr marL="548640" indent="-274320">
              <a:lnSpc>
                <a:spcPct val="100000"/>
              </a:lnSpc>
              <a:spcBef>
                <a:spcPts val="0"/>
              </a:spcBef>
              <a:spcAft>
                <a:spcPts val="1200"/>
              </a:spcAft>
            </a:pPr>
            <a:r>
              <a:rPr lang="en-US" dirty="0">
                <a:solidFill>
                  <a:srgbClr val="00529B"/>
                </a:solidFill>
                <a:latin typeface="Arial"/>
                <a:cs typeface="Arial"/>
              </a:rPr>
              <a:t>Discuss how the Centers for Medicare &amp; Medicaid Services (CMS) protects program integrity</a:t>
            </a:r>
          </a:p>
          <a:p>
            <a:pPr marL="548640" indent="-274320">
              <a:lnSpc>
                <a:spcPct val="100000"/>
              </a:lnSpc>
              <a:spcBef>
                <a:spcPts val="0"/>
              </a:spcBef>
              <a:spcAft>
                <a:spcPts val="1200"/>
              </a:spcAft>
            </a:pPr>
            <a:r>
              <a:rPr lang="en-US" dirty="0">
                <a:solidFill>
                  <a:srgbClr val="00529B"/>
                </a:solidFill>
                <a:latin typeface="Arial"/>
                <a:cs typeface="Arial"/>
              </a:rPr>
              <a:t>Recognize examples of Medicare and Medicaid fraud</a:t>
            </a:r>
            <a:endParaRPr lang="en-US" dirty="0">
              <a:solidFill>
                <a:srgbClr val="000000"/>
              </a:solidFill>
              <a:latin typeface="Arial"/>
              <a:cs typeface="Arial"/>
            </a:endParaRPr>
          </a:p>
          <a:p>
            <a:pPr marL="548640" indent="-274320">
              <a:lnSpc>
                <a:spcPct val="100000"/>
              </a:lnSpc>
              <a:spcBef>
                <a:spcPts val="0"/>
              </a:spcBef>
              <a:spcAft>
                <a:spcPts val="1200"/>
              </a:spcAft>
            </a:pPr>
            <a:r>
              <a:rPr lang="en-US" dirty="0">
                <a:solidFill>
                  <a:srgbClr val="00529B"/>
                </a:solidFill>
                <a:latin typeface="Arial"/>
                <a:cs typeface="Arial"/>
              </a:rPr>
              <a:t>Explain who can commit fraud</a:t>
            </a:r>
            <a:endParaRPr lang="en-US" dirty="0">
              <a:solidFill>
                <a:srgbClr val="000000"/>
              </a:solidFill>
              <a:latin typeface="Arial"/>
              <a:cs typeface="Arial"/>
            </a:endParaRPr>
          </a:p>
          <a:p>
            <a:pPr marL="548640" indent="-274320">
              <a:lnSpc>
                <a:spcPct val="100000"/>
              </a:lnSpc>
              <a:spcBef>
                <a:spcPts val="0"/>
              </a:spcBef>
              <a:spcAft>
                <a:spcPts val="1200"/>
              </a:spcAft>
            </a:pPr>
            <a:r>
              <a:rPr lang="en-US" dirty="0">
                <a:solidFill>
                  <a:srgbClr val="00529B"/>
                </a:solidFill>
                <a:latin typeface="Arial"/>
                <a:cs typeface="Arial"/>
              </a:rPr>
              <a:t>Describe causes of improper payments</a:t>
            </a:r>
            <a:endParaRPr lang="en-US" dirty="0">
              <a:latin typeface="Arial"/>
              <a:cs typeface="Arial"/>
            </a:endParaRPr>
          </a:p>
        </p:txBody>
      </p:sp>
      <p:sp>
        <p:nvSpPr>
          <p:cNvPr id="9" name="Footer Placeholder 5">
            <a:extLst>
              <a:ext uri="{FF2B5EF4-FFF2-40B4-BE49-F238E27FC236}">
                <a16:creationId xmlns:a16="http://schemas.microsoft.com/office/drawing/2014/main" id="{8C601DE4-3F08-4E5B-9B69-42789FF7FA9C}"/>
              </a:ext>
            </a:extLst>
          </p:cNvPr>
          <p:cNvSpPr>
            <a:spLocks noGrp="1"/>
          </p:cNvSpPr>
          <p:nvPr>
            <p:ph type="ftr" sz="quarter" idx="11"/>
          </p:nvPr>
        </p:nvSpPr>
        <p:spPr>
          <a:xfrm>
            <a:off x="3916393" y="6492240"/>
            <a:ext cx="4359215" cy="365125"/>
          </a:xfrm>
        </p:spPr>
        <p:txBody>
          <a:bodyPr/>
          <a:lstStyle>
            <a:lvl1pPr>
              <a:defRPr/>
            </a:lvl1p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AAD385D1-EAA0-4614-B00E-8CE1E13011FC}"/>
              </a:ext>
            </a:extLst>
          </p:cNvPr>
          <p:cNvSpPr>
            <a:spLocks noGrp="1"/>
          </p:cNvSpPr>
          <p:nvPr>
            <p:ph type="sldNum" sz="quarter" idx="12"/>
          </p:nvPr>
        </p:nvSpPr>
        <p:spPr/>
        <p:txBody>
          <a:bodyPr/>
          <a:lstStyle/>
          <a:p>
            <a:pPr>
              <a:defRPr/>
            </a:pPr>
            <a:fld id="{11E79EF6-0C0E-43E6-8FB3-918BC522CC5A}" type="slidenum">
              <a:rPr lang="en-US" smtClean="0"/>
              <a:pPr>
                <a:defRPr/>
              </a:pPr>
              <a:t>5</a:t>
            </a:fld>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396205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29286"/>
          </a:xfrm>
        </p:spPr>
        <p:txBody>
          <a:bodyPr anchor="ctr">
            <a:normAutofit/>
          </a:bodyPr>
          <a:lstStyle/>
          <a:p>
            <a:r>
              <a:rPr lang="en-US" sz="3000" dirty="0">
                <a:latin typeface="Arial Black" panose="020B0A04020102020204" pitchFamily="34" charset="0"/>
              </a:rPr>
              <a:t>Medicare Account on Medicare.gov</a:t>
            </a:r>
          </a:p>
        </p:txBody>
      </p:sp>
      <p:sp>
        <p:nvSpPr>
          <p:cNvPr id="8" name="Content Placeholder 4">
            <a:extLst>
              <a:ext uri="{FF2B5EF4-FFF2-40B4-BE49-F238E27FC236}">
                <a16:creationId xmlns:a16="http://schemas.microsoft.com/office/drawing/2014/main" id="{B1FCA330-B7E9-4571-ABEF-CC79E1DD914B}"/>
              </a:ext>
            </a:extLst>
          </p:cNvPr>
          <p:cNvSpPr txBox="1">
            <a:spLocks/>
          </p:cNvSpPr>
          <p:nvPr/>
        </p:nvSpPr>
        <p:spPr>
          <a:xfrm>
            <a:off x="353770" y="1326231"/>
            <a:ext cx="8525077" cy="4800249"/>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0"/>
              </a:spcBef>
              <a:spcAft>
                <a:spcPts val="1200"/>
              </a:spcAft>
              <a:buFont typeface="Wingdings" pitchFamily="2" charset="2"/>
              <a:buNone/>
            </a:pPr>
            <a:r>
              <a:rPr lang="en-US" sz="2800" b="1" dirty="0">
                <a:solidFill>
                  <a:srgbClr val="00529B"/>
                </a:solidFill>
              </a:rPr>
              <a:t>Access your Medicare information anytime to:</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Print an official copy of your Medicare card</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Access and share your electronic health </a:t>
            </a:r>
            <a:br>
              <a:rPr lang="en-US" sz="2400" dirty="0">
                <a:solidFill>
                  <a:srgbClr val="00529B"/>
                </a:solidFill>
              </a:rPr>
            </a:br>
            <a:r>
              <a:rPr lang="en-US" sz="2400" dirty="0">
                <a:solidFill>
                  <a:srgbClr val="00529B"/>
                </a:solidFill>
              </a:rPr>
              <a:t>information</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Pay your Original Medicare premiums online</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View your Original Medicare claims</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Find plans in your area</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Create a list of your drugs</a:t>
            </a:r>
          </a:p>
          <a:p>
            <a:pPr marL="548640" lvl="1" indent="-274320" defTabSz="685800">
              <a:lnSpc>
                <a:spcPct val="110000"/>
              </a:lnSpc>
              <a:spcBef>
                <a:spcPts val="0"/>
              </a:spcBef>
              <a:spcAft>
                <a:spcPts val="1200"/>
              </a:spcAft>
              <a:buClr>
                <a:srgbClr val="00539A"/>
              </a:buClr>
              <a:buFont typeface="Wingdings" panose="05000000000000000000" pitchFamily="2" charset="2"/>
              <a:buChar char="§"/>
              <a:defRPr/>
            </a:pPr>
            <a:r>
              <a:rPr lang="en-US" sz="2400" dirty="0">
                <a:solidFill>
                  <a:srgbClr val="00529B"/>
                </a:solidFill>
              </a:rPr>
              <a:t>Get help through live chat</a:t>
            </a:r>
            <a:endParaRPr lang="en-US" dirty="0"/>
          </a:p>
          <a:p>
            <a:pPr marL="0" indent="0" defTabSz="685800">
              <a:lnSpc>
                <a:spcPct val="100000"/>
              </a:lnSpc>
              <a:spcBef>
                <a:spcPts val="600"/>
              </a:spcBef>
              <a:buFont typeface="Wingdings" pitchFamily="2" charset="2"/>
              <a:buNone/>
            </a:pPr>
            <a:endParaRPr lang="en-US" sz="2800" b="1" dirty="0">
              <a:solidFill>
                <a:srgbClr val="00529B"/>
              </a:solidFill>
            </a:endParaRPr>
          </a:p>
        </p:txBody>
      </p:sp>
      <p:pic>
        <p:nvPicPr>
          <p:cNvPr id="2" name="Picture 1">
            <a:extLst>
              <a:ext uri="{FF2B5EF4-FFF2-40B4-BE49-F238E27FC236}">
                <a16:creationId xmlns:a16="http://schemas.microsoft.com/office/drawing/2014/main" id="{D812288C-DB40-41AE-BF0F-7AB6CE19E5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03158" y="2416667"/>
            <a:ext cx="4733925" cy="2619375"/>
          </a:xfrm>
          <a:prstGeom prst="rect">
            <a:avLst/>
          </a:prstGeom>
          <a:ln>
            <a:noFill/>
          </a:ln>
          <a:effectLst>
            <a:outerShdw blurRad="190500" algn="tl" rotWithShape="0">
              <a:srgbClr val="000000">
                <a:alpha val="70000"/>
              </a:srgbClr>
            </a:outerShdw>
          </a:effectLst>
        </p:spPr>
      </p:pic>
      <p:sp>
        <p:nvSpPr>
          <p:cNvPr id="10" name="Footer Placeholder 4">
            <a:extLst>
              <a:ext uri="{FF2B5EF4-FFF2-40B4-BE49-F238E27FC236}">
                <a16:creationId xmlns:a16="http://schemas.microsoft.com/office/drawing/2014/main" id="{1493F6EB-AD66-4489-B831-2F1C291F3996}"/>
              </a:ext>
            </a:extLst>
          </p:cNvPr>
          <p:cNvSpPr>
            <a:spLocks noGrp="1"/>
          </p:cNvSpPr>
          <p:nvPr>
            <p:ph type="ftr" sz="quarter" idx="11"/>
          </p:nvPr>
        </p:nvSpPr>
        <p:spPr>
          <a:xfrm>
            <a:off x="3940671" y="6492875"/>
            <a:ext cx="4310657"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79564673-38D5-4B79-B6A2-BA620B71AED1}"/>
              </a:ext>
            </a:extLst>
          </p:cNvPr>
          <p:cNvSpPr>
            <a:spLocks noGrp="1"/>
          </p:cNvSpPr>
          <p:nvPr>
            <p:ph type="sldNum" sz="quarter" idx="12"/>
          </p:nvPr>
        </p:nvSpPr>
        <p:spPr/>
        <p:txBody>
          <a:bodyPr/>
          <a:lstStyle/>
          <a:p>
            <a:pPr>
              <a:defRPr/>
            </a:pPr>
            <a:fld id="{11E79EF6-0C0E-43E6-8FB3-918BC522CC5A}" type="slidenum">
              <a:rPr lang="en-US" smtClean="0"/>
              <a:pPr>
                <a:defRPr/>
              </a:pPr>
              <a:t>50</a:t>
            </a:fld>
            <a:endParaRPr lang="en-US" dirty="0"/>
          </a:p>
        </p:txBody>
      </p:sp>
      <p:sp>
        <p:nvSpPr>
          <p:cNvPr id="9" name="Date Placeholder 3">
            <a:extLst>
              <a:ext uri="{FF2B5EF4-FFF2-40B4-BE49-F238E27FC236}">
                <a16:creationId xmlns:a16="http://schemas.microsoft.com/office/drawing/2014/main" id="{EF7D5047-3303-4ED8-BE7C-FD0652057208}"/>
              </a:ext>
            </a:extLst>
          </p:cNvPr>
          <p:cNvSpPr>
            <a:spLocks noGrp="1"/>
          </p:cNvSpPr>
          <p:nvPr>
            <p:ph type="dt" sz="half" idx="10"/>
          </p:nvPr>
        </p:nvSpPr>
        <p:spPr>
          <a:xfrm>
            <a:off x="838200" y="6476171"/>
            <a:ext cx="2743200" cy="365125"/>
          </a:xfrm>
        </p:spPr>
        <p:txBody>
          <a:bodyPr/>
          <a:lstStyle/>
          <a:p>
            <a:r>
              <a:rPr lang="en-US"/>
              <a:t>May 2022</a:t>
            </a:r>
          </a:p>
        </p:txBody>
      </p:sp>
    </p:spTree>
    <p:custDataLst>
      <p:tags r:id="rId1"/>
    </p:custDataLst>
    <p:extLst>
      <p:ext uri="{BB962C8B-B14F-4D97-AF65-F5344CB8AC3E}">
        <p14:creationId xmlns:p14="http://schemas.microsoft.com/office/powerpoint/2010/main" val="82533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a:rPr>
              <a:t>“4 Rs” for Fighting Medicare Fraud</a:t>
            </a:r>
          </a:p>
        </p:txBody>
      </p:sp>
      <p:sp>
        <p:nvSpPr>
          <p:cNvPr id="5" name="Content Placeholder 4"/>
          <p:cNvSpPr>
            <a:spLocks noGrp="1"/>
          </p:cNvSpPr>
          <p:nvPr>
            <p:ph sz="half" idx="1"/>
          </p:nvPr>
        </p:nvSpPr>
        <p:spPr>
          <a:xfrm>
            <a:off x="1119900" y="1720159"/>
            <a:ext cx="5650777" cy="2989708"/>
          </a:xfrm>
        </p:spPr>
        <p:txBody>
          <a:bodyPr>
            <a:noAutofit/>
          </a:bodyPr>
          <a:lstStyle/>
          <a:p>
            <a:pPr marL="274320" indent="-274320" defTabSz="685800">
              <a:lnSpc>
                <a:spcPct val="100000"/>
              </a:lnSpc>
              <a:spcBef>
                <a:spcPts val="0"/>
              </a:spcBef>
              <a:spcAft>
                <a:spcPts val="1200"/>
              </a:spcAft>
              <a:defRPr/>
            </a:pPr>
            <a:r>
              <a:rPr lang="en-US" sz="2800" b="1" dirty="0">
                <a:solidFill>
                  <a:srgbClr val="00529B"/>
                </a:solidFill>
              </a:rPr>
              <a:t>Record</a:t>
            </a:r>
            <a:r>
              <a:rPr lang="en-US" sz="2800" dirty="0">
                <a:solidFill>
                  <a:srgbClr val="00529B"/>
                </a:solidFill>
              </a:rPr>
              <a:t> appointments and services</a:t>
            </a:r>
          </a:p>
          <a:p>
            <a:pPr marL="274320" indent="-274320" defTabSz="685800">
              <a:lnSpc>
                <a:spcPct val="100000"/>
              </a:lnSpc>
              <a:spcBef>
                <a:spcPts val="0"/>
              </a:spcBef>
              <a:spcAft>
                <a:spcPts val="1200"/>
              </a:spcAft>
              <a:defRPr/>
            </a:pPr>
            <a:r>
              <a:rPr lang="en-US" sz="2800" b="1" dirty="0">
                <a:solidFill>
                  <a:srgbClr val="00529B"/>
                </a:solidFill>
              </a:rPr>
              <a:t>Review</a:t>
            </a:r>
            <a:r>
              <a:rPr lang="en-US" sz="2800" dirty="0">
                <a:solidFill>
                  <a:srgbClr val="00529B"/>
                </a:solidFill>
              </a:rPr>
              <a:t> services provided</a:t>
            </a:r>
          </a:p>
          <a:p>
            <a:pPr marL="274320" indent="-274320" defTabSz="685800">
              <a:lnSpc>
                <a:spcPct val="100000"/>
              </a:lnSpc>
              <a:spcBef>
                <a:spcPts val="0"/>
              </a:spcBef>
              <a:spcAft>
                <a:spcPts val="1200"/>
              </a:spcAft>
              <a:defRPr/>
            </a:pPr>
            <a:r>
              <a:rPr lang="en-US" sz="2800" b="1" dirty="0">
                <a:solidFill>
                  <a:srgbClr val="00529B"/>
                </a:solidFill>
              </a:rPr>
              <a:t>Report</a:t>
            </a:r>
            <a:r>
              <a:rPr lang="en-US" sz="2800" dirty="0">
                <a:solidFill>
                  <a:srgbClr val="00529B"/>
                </a:solidFill>
              </a:rPr>
              <a:t> suspected fraud </a:t>
            </a:r>
          </a:p>
          <a:p>
            <a:pPr marL="274320" indent="-274320" defTabSz="685800">
              <a:lnSpc>
                <a:spcPct val="100000"/>
              </a:lnSpc>
              <a:spcBef>
                <a:spcPts val="0"/>
              </a:spcBef>
              <a:spcAft>
                <a:spcPts val="1200"/>
              </a:spcAft>
              <a:defRPr/>
            </a:pPr>
            <a:r>
              <a:rPr lang="en-US" sz="2800" b="1" dirty="0">
                <a:solidFill>
                  <a:srgbClr val="00529B"/>
                </a:solidFill>
              </a:rPr>
              <a:t>Remember</a:t>
            </a:r>
            <a:r>
              <a:rPr lang="en-US" sz="2800" dirty="0">
                <a:solidFill>
                  <a:srgbClr val="00529B"/>
                </a:solidFill>
              </a:rPr>
              <a:t> to protect personal information (“guard your card”)</a:t>
            </a:r>
            <a:endParaRPr lang="en-US" sz="2800" dirty="0"/>
          </a:p>
        </p:txBody>
      </p:sp>
      <p:pic>
        <p:nvPicPr>
          <p:cNvPr id="2" name="Picture 1">
            <a:extLst>
              <a:ext uri="{FF2B5EF4-FFF2-40B4-BE49-F238E27FC236}">
                <a16:creationId xmlns:a16="http://schemas.microsoft.com/office/drawing/2014/main" id="{7065AA91-DD2A-4FA1-9CD5-6FA737EAA25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58334" y="1290053"/>
            <a:ext cx="4301422" cy="3037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351645" y="4402981"/>
            <a:ext cx="4114800" cy="1477328"/>
          </a:xfrm>
          <a:prstGeom prst="rect">
            <a:avLst/>
          </a:prstGeom>
          <a:noFill/>
        </p:spPr>
        <p:txBody>
          <a:bodyPr wrap="square" rtlCol="0">
            <a:spAutoFit/>
          </a:bodyPr>
          <a:lstStyle/>
          <a:p>
            <a:r>
              <a:rPr lang="en-US" dirty="0">
                <a:solidFill>
                  <a:srgbClr val="00529B"/>
                </a:solidFill>
              </a:rPr>
              <a:t>For more information, visit </a:t>
            </a:r>
            <a:r>
              <a:rPr lang="en-US" u="sng" dirty="0">
                <a:hlinkClick r:id="rId5"/>
              </a:rPr>
              <a:t>Medicare.gov/publications</a:t>
            </a:r>
            <a:r>
              <a:rPr lang="en-US" dirty="0">
                <a:solidFill>
                  <a:srgbClr val="00529B"/>
                </a:solidFill>
              </a:rPr>
              <a:t> to review “4 Rs for Fighting Medicare Fraud (Medicare Product No. 11610)</a:t>
            </a:r>
          </a:p>
          <a:p>
            <a:endParaRPr lang="en-US" dirty="0"/>
          </a:p>
        </p:txBody>
      </p:sp>
      <p:sp>
        <p:nvSpPr>
          <p:cNvPr id="9" name="Footer Placeholder 4">
            <a:extLst>
              <a:ext uri="{FF2B5EF4-FFF2-40B4-BE49-F238E27FC236}">
                <a16:creationId xmlns:a16="http://schemas.microsoft.com/office/drawing/2014/main" id="{373508F2-10C8-4599-B5B1-ACDAB8FA99EB}"/>
              </a:ext>
            </a:extLst>
          </p:cNvPr>
          <p:cNvSpPr>
            <a:spLocks noGrp="1"/>
          </p:cNvSpPr>
          <p:nvPr>
            <p:ph type="ftr" sz="quarter" idx="11"/>
          </p:nvPr>
        </p:nvSpPr>
        <p:spPr>
          <a:xfrm>
            <a:off x="3945289" y="6492875"/>
            <a:ext cx="4301421"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BCF5E96C-08C7-4F81-B051-DEB76DEEF49B}"/>
              </a:ext>
            </a:extLst>
          </p:cNvPr>
          <p:cNvSpPr>
            <a:spLocks noGrp="1"/>
          </p:cNvSpPr>
          <p:nvPr>
            <p:ph type="sldNum" sz="quarter" idx="12"/>
          </p:nvPr>
        </p:nvSpPr>
        <p:spPr/>
        <p:txBody>
          <a:bodyPr/>
          <a:lstStyle/>
          <a:p>
            <a:pPr>
              <a:defRPr/>
            </a:pPr>
            <a:fld id="{11E79EF6-0C0E-43E6-8FB3-918BC522CC5A}" type="slidenum">
              <a:rPr lang="en-US" smtClean="0"/>
              <a:pPr>
                <a:defRPr/>
              </a:pPr>
              <a:t>51</a:t>
            </a:fld>
            <a:endParaRPr lang="en-US" dirty="0"/>
          </a:p>
        </p:txBody>
      </p:sp>
      <p:sp>
        <p:nvSpPr>
          <p:cNvPr id="8" name="Date Placeholder 3">
            <a:extLst>
              <a:ext uri="{FF2B5EF4-FFF2-40B4-BE49-F238E27FC236}">
                <a16:creationId xmlns:a16="http://schemas.microsoft.com/office/drawing/2014/main" id="{021C935A-D325-4B10-A7B5-F46E30D44996}"/>
              </a:ext>
            </a:extLst>
          </p:cNvPr>
          <p:cNvSpPr>
            <a:spLocks noGrp="1"/>
          </p:cNvSpPr>
          <p:nvPr>
            <p:ph type="dt" sz="half" idx="10"/>
          </p:nvPr>
        </p:nvSpPr>
        <p:spPr>
          <a:xfrm>
            <a:off x="838200" y="6476171"/>
            <a:ext cx="2743200" cy="365125"/>
          </a:xfrm>
        </p:spPr>
        <p:txBody>
          <a:bodyPr/>
          <a:lstStyle/>
          <a:p>
            <a:r>
              <a:rPr lang="en-US"/>
              <a:t>May 2022</a:t>
            </a:r>
          </a:p>
        </p:txBody>
      </p:sp>
    </p:spTree>
    <p:custDataLst>
      <p:tags r:id="rId1"/>
    </p:custDataLst>
    <p:extLst>
      <p:ext uri="{BB962C8B-B14F-4D97-AF65-F5344CB8AC3E}">
        <p14:creationId xmlns:p14="http://schemas.microsoft.com/office/powerpoint/2010/main" val="212136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Contact Medicare</a:t>
            </a:r>
          </a:p>
        </p:txBody>
      </p:sp>
      <p:sp>
        <p:nvSpPr>
          <p:cNvPr id="5" name="Content Placeholder 4"/>
          <p:cNvSpPr>
            <a:spLocks noGrp="1"/>
          </p:cNvSpPr>
          <p:nvPr>
            <p:ph sz="half" idx="1"/>
          </p:nvPr>
        </p:nvSpPr>
        <p:spPr>
          <a:xfrm>
            <a:off x="838200" y="1333049"/>
            <a:ext cx="8496300" cy="4640239"/>
          </a:xfrm>
        </p:spPr>
        <p:txBody>
          <a:bodyPr>
            <a:normAutofit/>
          </a:bodyPr>
          <a:lstStyle/>
          <a:p>
            <a:pPr marL="0" indent="-274320" defTabSz="685800">
              <a:lnSpc>
                <a:spcPct val="100000"/>
              </a:lnSpc>
              <a:spcBef>
                <a:spcPts val="0"/>
              </a:spcBef>
              <a:spcAft>
                <a:spcPts val="1200"/>
              </a:spcAft>
              <a:defRPr/>
            </a:pPr>
            <a:r>
              <a:rPr lang="en-US" sz="2800" dirty="0">
                <a:solidFill>
                  <a:srgbClr val="00529B"/>
                </a:solidFill>
              </a:rPr>
              <a:t>Call to make a complaint and report fraud</a:t>
            </a:r>
          </a:p>
          <a:p>
            <a:pPr marL="0" indent="-274320" defTabSz="685800">
              <a:lnSpc>
                <a:spcPct val="100000"/>
              </a:lnSpc>
              <a:spcBef>
                <a:spcPts val="0"/>
              </a:spcBef>
              <a:spcAft>
                <a:spcPts val="1200"/>
              </a:spcAft>
              <a:defRPr/>
            </a:pPr>
            <a:r>
              <a:rPr lang="en-US" sz="2800" dirty="0">
                <a:solidFill>
                  <a:srgbClr val="00529B"/>
                </a:solidFill>
              </a:rPr>
              <a:t>Have this information ready:</a:t>
            </a:r>
          </a:p>
          <a:p>
            <a:pPr marL="548640" lvl="1" indent="-274320" defTabSz="685800">
              <a:lnSpc>
                <a:spcPct val="100000"/>
              </a:lnSpc>
              <a:spcBef>
                <a:spcPts val="0"/>
              </a:spcBef>
              <a:spcAft>
                <a:spcPts val="1200"/>
              </a:spcAft>
              <a:defRPr/>
            </a:pPr>
            <a:r>
              <a:rPr lang="en-US" sz="2400" dirty="0">
                <a:solidFill>
                  <a:srgbClr val="00529B"/>
                </a:solidFill>
              </a:rPr>
              <a:t>Provider’s name and any identifying number you have</a:t>
            </a:r>
          </a:p>
          <a:p>
            <a:pPr marL="548640" lvl="1" indent="-274320" defTabSz="685800">
              <a:lnSpc>
                <a:spcPct val="100000"/>
              </a:lnSpc>
              <a:spcBef>
                <a:spcPts val="0"/>
              </a:spcBef>
              <a:spcAft>
                <a:spcPts val="1200"/>
              </a:spcAft>
              <a:defRPr/>
            </a:pPr>
            <a:r>
              <a:rPr lang="en-US" sz="2400" dirty="0">
                <a:solidFill>
                  <a:srgbClr val="00529B"/>
                </a:solidFill>
              </a:rPr>
              <a:t>Information about the item or service, including date and payment amount</a:t>
            </a:r>
          </a:p>
          <a:p>
            <a:pPr marL="548640" lvl="1" indent="-274320" defTabSz="685800">
              <a:lnSpc>
                <a:spcPct val="100000"/>
              </a:lnSpc>
              <a:spcBef>
                <a:spcPts val="0"/>
              </a:spcBef>
              <a:spcAft>
                <a:spcPts val="1200"/>
              </a:spcAft>
              <a:defRPr/>
            </a:pPr>
            <a:r>
              <a:rPr lang="en-US" sz="2400" dirty="0">
                <a:solidFill>
                  <a:srgbClr val="00529B"/>
                </a:solidFill>
              </a:rPr>
              <a:t>Date on your MSN</a:t>
            </a:r>
          </a:p>
          <a:p>
            <a:pPr marL="548640" lvl="1" indent="-274320" defTabSz="685800">
              <a:lnSpc>
                <a:spcPct val="100000"/>
              </a:lnSpc>
              <a:spcBef>
                <a:spcPts val="0"/>
              </a:spcBef>
              <a:spcAft>
                <a:spcPts val="1200"/>
              </a:spcAft>
              <a:defRPr/>
            </a:pPr>
            <a:r>
              <a:rPr lang="en-US" sz="2400" dirty="0">
                <a:solidFill>
                  <a:srgbClr val="00529B"/>
                </a:solidFill>
              </a:rPr>
              <a:t>Your name and Medicare Number</a:t>
            </a:r>
          </a:p>
          <a:p>
            <a:pPr marL="457200" lvl="1" indent="-228600"/>
            <a:endParaRPr lang="en-US" dirty="0"/>
          </a:p>
          <a:p>
            <a:pPr marL="228600" lvl="1" indent="0">
              <a:buNone/>
            </a:pPr>
            <a:endParaRPr lang="en-US" dirty="0"/>
          </a:p>
          <a:p>
            <a:endParaRPr lang="en-US" dirty="0"/>
          </a:p>
        </p:txBody>
      </p:sp>
      <p:sp>
        <p:nvSpPr>
          <p:cNvPr id="6" name="Rectangle: Rounded Corners 5">
            <a:extLst>
              <a:ext uri="{FF2B5EF4-FFF2-40B4-BE49-F238E27FC236}">
                <a16:creationId xmlns:a16="http://schemas.microsoft.com/office/drawing/2014/main" id="{A5A8854C-2DB1-47EC-B56C-1BCC99A97569}"/>
              </a:ext>
              <a:ext uri="{C183D7F6-B498-43B3-948B-1728B52AA6E4}">
                <adec:decorative xmlns:adec="http://schemas.microsoft.com/office/drawing/2017/decorative" val="1"/>
              </a:ext>
            </a:extLst>
          </p:cNvPr>
          <p:cNvSpPr/>
          <p:nvPr/>
        </p:nvSpPr>
        <p:spPr>
          <a:xfrm>
            <a:off x="7462865" y="3798236"/>
            <a:ext cx="4245483" cy="1516972"/>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marR="0" lvl="0" indent="-231775" algn="l" defTabSz="685800" rtl="0" eaLnBrk="1" fontAlgn="auto" latinLnBrk="0" hangingPunct="1">
              <a:lnSpc>
                <a:spcPct val="8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4095935-9301-4C81-9C40-0F31120DB901}"/>
              </a:ext>
            </a:extLst>
          </p:cNvPr>
          <p:cNvSpPr txBox="1"/>
          <p:nvPr/>
        </p:nvSpPr>
        <p:spPr>
          <a:xfrm>
            <a:off x="7462866" y="4095057"/>
            <a:ext cx="42454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If you have concerns</a:t>
            </a:r>
            <a:r>
              <a:rPr kumimoji="0" lang="en-US" b="1" i="0" u="none" strike="noStrike" kern="0" cap="none" spc="0" normalizeH="0" noProof="0" dirty="0">
                <a:ln>
                  <a:noFill/>
                </a:ln>
                <a:solidFill>
                  <a:prstClr val="white"/>
                </a:solidFill>
                <a:effectLst/>
                <a:uLnTx/>
                <a:uFillTx/>
                <a:latin typeface="Arial" panose="020B0604020202020204" pitchFamily="34" charset="0"/>
                <a:cs typeface="Arial" panose="020B0604020202020204" pitchFamily="34" charset="0"/>
              </a:rPr>
              <a:t> call </a:t>
            </a:r>
            <a:r>
              <a:rPr kumimoji="0" lang="en-US"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Medicare at</a:t>
            </a:r>
            <a:br>
              <a:rPr kumimoji="0" lang="en-US"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1-800-MEDICARE (1-800-633-4227); TTY: 1-877-486-2048</a:t>
            </a:r>
          </a:p>
        </p:txBody>
      </p:sp>
      <p:sp>
        <p:nvSpPr>
          <p:cNvPr id="9" name="Footer Placeholder 4">
            <a:extLst>
              <a:ext uri="{FF2B5EF4-FFF2-40B4-BE49-F238E27FC236}">
                <a16:creationId xmlns:a16="http://schemas.microsoft.com/office/drawing/2014/main" id="{86D7DB69-AECF-4B3B-BB5D-E260BCCBDF66}"/>
              </a:ext>
            </a:extLst>
          </p:cNvPr>
          <p:cNvSpPr>
            <a:spLocks noGrp="1"/>
          </p:cNvSpPr>
          <p:nvPr>
            <p:ph type="ftr" sz="quarter" idx="11"/>
          </p:nvPr>
        </p:nvSpPr>
        <p:spPr>
          <a:xfrm>
            <a:off x="3916392" y="6460960"/>
            <a:ext cx="4359215" cy="422634"/>
          </a:xfrm>
        </p:spPr>
        <p:txBody>
          <a:bodyPr/>
          <a:lstStyle/>
          <a:p>
            <a:pPr>
              <a:defRPr/>
            </a:pPr>
            <a:r>
              <a:rPr kumimoji="0" lang="en-US" sz="1200" b="0" i="0" u="none" strike="noStrike" kern="1200" cap="none" spc="0" normalizeH="0" baseline="0" noProof="0" dirty="0">
                <a:ln>
                  <a:noFill/>
                </a:ln>
                <a:effectLst/>
                <a:uLnTx/>
                <a:uFillTx/>
                <a:latin typeface="Arial"/>
                <a:cs typeface="Arial"/>
              </a:rPr>
              <a:t>Medicare </a:t>
            </a:r>
            <a:r>
              <a:rPr lang="en-US" dirty="0">
                <a:latin typeface="Arial"/>
                <a:cs typeface="Arial"/>
              </a:rPr>
              <a:t>and</a:t>
            </a:r>
            <a:r>
              <a:rPr kumimoji="0" lang="en-US" sz="1200" b="0" i="0" u="none" strike="noStrike" kern="1200" cap="none" spc="0" normalizeH="0" baseline="0" noProof="0" dirty="0">
                <a:ln>
                  <a:noFill/>
                </a:ln>
                <a:effectLst/>
                <a:uLnTx/>
                <a:uFillTx/>
                <a:latin typeface="Arial"/>
                <a:cs typeface="Arial"/>
              </a:rPr>
              <a:t> Medicaid Fraud, Waste, </a:t>
            </a:r>
            <a:r>
              <a:rPr lang="en-US" dirty="0">
                <a:latin typeface="Arial"/>
                <a:cs typeface="Arial"/>
              </a:rPr>
              <a:t>and </a:t>
            </a:r>
            <a:r>
              <a:rPr kumimoji="0" lang="en-US" sz="1200" b="0" i="0" u="none" strike="noStrike" kern="1200" cap="none" spc="0" normalizeH="0" baseline="0" noProof="0" dirty="0">
                <a:ln>
                  <a:noFill/>
                </a:ln>
                <a:effectLst/>
                <a:uLnTx/>
                <a:uFillTx/>
                <a:latin typeface="Arial"/>
                <a:cs typeface="Arial"/>
              </a:rPr>
              <a:t>Abuse Prevention</a:t>
            </a:r>
          </a:p>
        </p:txBody>
      </p:sp>
      <p:sp>
        <p:nvSpPr>
          <p:cNvPr id="3" name="Slide Number Placeholder 2">
            <a:extLst>
              <a:ext uri="{FF2B5EF4-FFF2-40B4-BE49-F238E27FC236}">
                <a16:creationId xmlns:a16="http://schemas.microsoft.com/office/drawing/2014/main" id="{F4B6A518-8F75-4337-A279-66B0A465360E}"/>
              </a:ext>
            </a:extLst>
          </p:cNvPr>
          <p:cNvSpPr>
            <a:spLocks noGrp="1"/>
          </p:cNvSpPr>
          <p:nvPr>
            <p:ph type="sldNum" sz="quarter" idx="12"/>
          </p:nvPr>
        </p:nvSpPr>
        <p:spPr/>
        <p:txBody>
          <a:bodyPr/>
          <a:lstStyle/>
          <a:p>
            <a:pPr>
              <a:defRPr/>
            </a:pPr>
            <a:fld id="{11E79EF6-0C0E-43E6-8FB3-918BC522CC5A}" type="slidenum">
              <a:rPr lang="en-US" smtClean="0"/>
              <a:pPr>
                <a:defRPr/>
              </a:pPr>
              <a:t>52</a:t>
            </a:fld>
            <a:endParaRPr lang="en-US" dirty="0"/>
          </a:p>
        </p:txBody>
      </p:sp>
      <p:sp>
        <p:nvSpPr>
          <p:cNvPr id="8" name="Date Placeholder 3">
            <a:extLst>
              <a:ext uri="{FF2B5EF4-FFF2-40B4-BE49-F238E27FC236}">
                <a16:creationId xmlns:a16="http://schemas.microsoft.com/office/drawing/2014/main" id="{46A81F70-EC36-4569-AB52-38D19EC4268B}"/>
              </a:ext>
            </a:extLst>
          </p:cNvPr>
          <p:cNvSpPr>
            <a:spLocks noGrp="1"/>
          </p:cNvSpPr>
          <p:nvPr>
            <p:ph type="dt" sz="half" idx="10"/>
          </p:nvPr>
        </p:nvSpPr>
        <p:spPr>
          <a:xfrm>
            <a:off x="838200" y="647617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May 2022</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07178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Fighting Fraud Can Pay</a:t>
            </a:r>
          </a:p>
        </p:txBody>
      </p:sp>
      <p:sp>
        <p:nvSpPr>
          <p:cNvPr id="5" name="Content Placeholder 4"/>
          <p:cNvSpPr>
            <a:spLocks noGrp="1"/>
          </p:cNvSpPr>
          <p:nvPr>
            <p:ph sz="half" idx="1"/>
          </p:nvPr>
        </p:nvSpPr>
        <p:spPr>
          <a:xfrm>
            <a:off x="699926" y="1387241"/>
            <a:ext cx="6606130" cy="4399816"/>
          </a:xfrm>
        </p:spPr>
        <p:txBody>
          <a:bodyPr>
            <a:noAutofit/>
          </a:bodyPr>
          <a:lstStyle/>
          <a:p>
            <a:pPr marL="0" indent="0" defTabSz="685800">
              <a:lnSpc>
                <a:spcPct val="100000"/>
              </a:lnSpc>
              <a:spcBef>
                <a:spcPts val="0"/>
              </a:spcBef>
              <a:spcAft>
                <a:spcPts val="1200"/>
              </a:spcAft>
              <a:buFont typeface="Wingdings" pitchFamily="2" charset="2"/>
              <a:buNone/>
              <a:defRPr/>
            </a:pPr>
            <a:r>
              <a:rPr lang="en-US" sz="2800" b="1" dirty="0">
                <a:solidFill>
                  <a:srgbClr val="00529B"/>
                </a:solidFill>
              </a:rPr>
              <a:t>You may get a reward if:</a:t>
            </a:r>
          </a:p>
          <a:p>
            <a:pPr marL="548640" indent="-274320" defTabSz="685800">
              <a:lnSpc>
                <a:spcPct val="100000"/>
              </a:lnSpc>
              <a:spcBef>
                <a:spcPts val="0"/>
              </a:spcBef>
              <a:spcAft>
                <a:spcPts val="1200"/>
              </a:spcAft>
              <a:defRPr/>
            </a:pPr>
            <a:r>
              <a:rPr lang="en-US" sz="2400" dirty="0">
                <a:solidFill>
                  <a:srgbClr val="00529B"/>
                </a:solidFill>
              </a:rPr>
              <a:t>The fraud you report is proven as potential fraud and formally referred to the HHS Office of the Inspector General (OIG)</a:t>
            </a:r>
          </a:p>
          <a:p>
            <a:pPr marL="548640" indent="-274320" defTabSz="685800">
              <a:lnSpc>
                <a:spcPct val="100000"/>
              </a:lnSpc>
              <a:spcBef>
                <a:spcPts val="0"/>
              </a:spcBef>
              <a:spcAft>
                <a:spcPts val="1200"/>
              </a:spcAft>
              <a:defRPr/>
            </a:pPr>
            <a:r>
              <a:rPr lang="en-US" sz="2400" dirty="0">
                <a:solidFill>
                  <a:srgbClr val="00529B"/>
                </a:solidFill>
              </a:rPr>
              <a:t>You aren’t an “excluded individual”</a:t>
            </a:r>
          </a:p>
          <a:p>
            <a:pPr marL="548640" indent="-274320" defTabSz="685800">
              <a:lnSpc>
                <a:spcPct val="100000"/>
              </a:lnSpc>
              <a:spcBef>
                <a:spcPts val="0"/>
              </a:spcBef>
              <a:spcAft>
                <a:spcPts val="1200"/>
              </a:spcAft>
              <a:defRPr/>
            </a:pPr>
            <a:r>
              <a:rPr lang="en-US" sz="2400" dirty="0">
                <a:solidFill>
                  <a:srgbClr val="00529B"/>
                </a:solidFill>
              </a:rPr>
              <a:t>The person or organization being reported isn’t already under investigation by law enforcement</a:t>
            </a:r>
          </a:p>
          <a:p>
            <a:pPr marL="548640" indent="-274320" defTabSz="685800">
              <a:lnSpc>
                <a:spcPct val="100000"/>
              </a:lnSpc>
              <a:spcBef>
                <a:spcPts val="0"/>
              </a:spcBef>
              <a:spcAft>
                <a:spcPts val="1200"/>
              </a:spcAft>
              <a:defRPr/>
            </a:pPr>
            <a:r>
              <a:rPr lang="en-US" sz="2400" dirty="0">
                <a:solidFill>
                  <a:srgbClr val="00529B"/>
                </a:solidFill>
              </a:rPr>
              <a:t>Your report leads directly to the recovery of at least $100 of Medicare money</a:t>
            </a:r>
            <a:endParaRPr lang="en-US" sz="2400" dirty="0"/>
          </a:p>
          <a:p>
            <a:pPr>
              <a:lnSpc>
                <a:spcPct val="100000"/>
              </a:lnSpc>
            </a:pPr>
            <a:endParaRPr lang="en-US" dirty="0"/>
          </a:p>
          <a:p>
            <a:pPr>
              <a:lnSpc>
                <a:spcPct val="100000"/>
              </a:lnSpc>
            </a:pPr>
            <a:endParaRPr lang="en-US" dirty="0"/>
          </a:p>
        </p:txBody>
      </p:sp>
      <p:sp>
        <p:nvSpPr>
          <p:cNvPr id="6" name="Rectangle: Rounded Corners 5">
            <a:extLst>
              <a:ext uri="{FF2B5EF4-FFF2-40B4-BE49-F238E27FC236}">
                <a16:creationId xmlns:a16="http://schemas.microsoft.com/office/drawing/2014/main" id="{2EAB0231-5CDD-4215-803D-FFF2FF123139}"/>
              </a:ext>
              <a:ext uri="{C183D7F6-B498-43B3-948B-1728B52AA6E4}">
                <adec:decorative xmlns:adec="http://schemas.microsoft.com/office/drawing/2017/decorative" val="1"/>
              </a:ext>
            </a:extLst>
          </p:cNvPr>
          <p:cNvSpPr/>
          <p:nvPr/>
        </p:nvSpPr>
        <p:spPr>
          <a:xfrm>
            <a:off x="7453422" y="2438304"/>
            <a:ext cx="4114800" cy="2158410"/>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marR="0" lvl="0" indent="-231775" algn="l" defTabSz="685800" rtl="0" eaLnBrk="1" fontAlgn="auto" latinLnBrk="0" hangingPunct="1">
              <a:lnSpc>
                <a:spcPct val="8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D2C1BF9-B3A2-42C6-BDD4-C3CD0A9AE0DE}"/>
              </a:ext>
            </a:extLst>
          </p:cNvPr>
          <p:cNvSpPr txBox="1"/>
          <p:nvPr/>
        </p:nvSpPr>
        <p:spPr>
          <a:xfrm>
            <a:off x="7453422" y="2602264"/>
            <a:ext cx="4114800" cy="196977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 report suspected fraud, call:</a:t>
            </a:r>
            <a:endParaRPr kumimoji="0" lang="en-US" sz="2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1-800-HHS-TIPS (1-800-447-8477), or </a:t>
            </a:r>
          </a:p>
          <a:p>
            <a:pPr marL="285750" marR="0" lvl="0" indent="-285750" algn="l" defTabSz="914400"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1-800-MEDICARE (1-800-633-4227); TTY: 1-877-486-2048</a:t>
            </a:r>
          </a:p>
        </p:txBody>
      </p:sp>
      <p:sp>
        <p:nvSpPr>
          <p:cNvPr id="9" name="Footer Placeholder 4">
            <a:extLst>
              <a:ext uri="{FF2B5EF4-FFF2-40B4-BE49-F238E27FC236}">
                <a16:creationId xmlns:a16="http://schemas.microsoft.com/office/drawing/2014/main" id="{278DE672-E483-4E5C-8D23-A8D4640772AB}"/>
              </a:ext>
            </a:extLst>
          </p:cNvPr>
          <p:cNvSpPr>
            <a:spLocks noGrp="1"/>
          </p:cNvSpPr>
          <p:nvPr>
            <p:ph type="ftr" sz="quarter" idx="11"/>
          </p:nvPr>
        </p:nvSpPr>
        <p:spPr>
          <a:xfrm>
            <a:off x="3897461" y="6490548"/>
            <a:ext cx="4387969" cy="365125"/>
          </a:xfrm>
        </p:spPr>
        <p:txBody>
          <a:bodyPr/>
          <a:lstStyle/>
          <a:p>
            <a:pPr>
              <a:defRPr/>
            </a:pPr>
            <a:r>
              <a:rPr kumimoji="0" lang="en-US" sz="1200" b="0" i="0" u="none" strike="noStrike" kern="1200" cap="none" spc="0" normalizeH="0" baseline="0" noProof="0" dirty="0">
                <a:ln>
                  <a:noFill/>
                </a:ln>
                <a:effectLst/>
                <a:uLnTx/>
                <a:uFillTx/>
                <a:latin typeface="Arial"/>
                <a:cs typeface="Arial"/>
              </a:rPr>
              <a:t>Medicare </a:t>
            </a:r>
            <a:r>
              <a:rPr lang="en-US" dirty="0">
                <a:latin typeface="Arial"/>
                <a:cs typeface="Arial"/>
              </a:rPr>
              <a:t>and </a:t>
            </a:r>
            <a:r>
              <a:rPr kumimoji="0" lang="en-US" sz="1200" b="0" i="0" u="none" strike="noStrike" kern="1200" cap="none" spc="0" normalizeH="0" baseline="0" noProof="0" dirty="0">
                <a:ln>
                  <a:noFill/>
                </a:ln>
                <a:effectLst/>
                <a:uLnTx/>
                <a:uFillTx/>
                <a:latin typeface="Arial"/>
                <a:cs typeface="Arial"/>
              </a:rPr>
              <a:t>Medicaid Fraud, Waste, </a:t>
            </a:r>
            <a:r>
              <a:rPr lang="en-US" dirty="0">
                <a:latin typeface="Arial"/>
                <a:cs typeface="Arial"/>
              </a:rPr>
              <a:t>and </a:t>
            </a:r>
            <a:r>
              <a:rPr kumimoji="0" lang="en-US" sz="1200" b="0" i="0" u="none" strike="noStrike" kern="1200" cap="none" spc="0" normalizeH="0" baseline="0" noProof="0" dirty="0">
                <a:ln>
                  <a:noFill/>
                </a:ln>
                <a:effectLst/>
                <a:uLnTx/>
                <a:uFillTx/>
                <a:latin typeface="Arial"/>
                <a:cs typeface="Arial"/>
              </a:rPr>
              <a:t>Abuse Prevention</a:t>
            </a:r>
          </a:p>
        </p:txBody>
      </p:sp>
      <p:sp>
        <p:nvSpPr>
          <p:cNvPr id="3" name="Slide Number Placeholder 2">
            <a:extLst>
              <a:ext uri="{FF2B5EF4-FFF2-40B4-BE49-F238E27FC236}">
                <a16:creationId xmlns:a16="http://schemas.microsoft.com/office/drawing/2014/main" id="{D2A23C28-5CAD-4F96-8730-F9DB885076FB}"/>
              </a:ext>
            </a:extLst>
          </p:cNvPr>
          <p:cNvSpPr>
            <a:spLocks noGrp="1"/>
          </p:cNvSpPr>
          <p:nvPr>
            <p:ph type="sldNum" sz="quarter" idx="12"/>
          </p:nvPr>
        </p:nvSpPr>
        <p:spPr/>
        <p:txBody>
          <a:bodyPr/>
          <a:lstStyle/>
          <a:p>
            <a:pPr>
              <a:defRPr/>
            </a:pPr>
            <a:fld id="{11E79EF6-0C0E-43E6-8FB3-918BC522CC5A}" type="slidenum">
              <a:rPr lang="en-US" smtClean="0"/>
              <a:pPr>
                <a:defRPr/>
              </a:pPr>
              <a:t>53</a:t>
            </a:fld>
            <a:endParaRPr lang="en-US" dirty="0"/>
          </a:p>
        </p:txBody>
      </p:sp>
      <p:sp>
        <p:nvSpPr>
          <p:cNvPr id="8" name="Date Placeholder 3">
            <a:extLst>
              <a:ext uri="{FF2B5EF4-FFF2-40B4-BE49-F238E27FC236}">
                <a16:creationId xmlns:a16="http://schemas.microsoft.com/office/drawing/2014/main" id="{FBA8EF0C-4447-42ED-B4EE-B8FABB9FB7EB}"/>
              </a:ext>
            </a:extLst>
          </p:cNvPr>
          <p:cNvSpPr>
            <a:spLocks noGrp="1"/>
          </p:cNvSpPr>
          <p:nvPr>
            <p:ph type="dt" sz="half" idx="10"/>
          </p:nvPr>
        </p:nvSpPr>
        <p:spPr>
          <a:xfrm>
            <a:off x="838200" y="647617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May 2022</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88764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Learning Activity</a:t>
            </a:r>
          </a:p>
        </p:txBody>
      </p:sp>
      <p:sp>
        <p:nvSpPr>
          <p:cNvPr id="6" name="Content Placeholder 4"/>
          <p:cNvSpPr>
            <a:spLocks noGrp="1"/>
          </p:cNvSpPr>
          <p:nvPr>
            <p:ph sz="half" idx="1"/>
          </p:nvPr>
        </p:nvSpPr>
        <p:spPr>
          <a:xfrm>
            <a:off x="1254720" y="2336429"/>
            <a:ext cx="5184855" cy="2195813"/>
          </a:xfrm>
        </p:spPr>
        <p:txBody>
          <a:bodyPr>
            <a:normAutofit/>
          </a:bodyPr>
          <a:lstStyle/>
          <a:p>
            <a:pPr marL="0" indent="0" defTabSz="685800">
              <a:lnSpc>
                <a:spcPct val="100000"/>
              </a:lnSpc>
              <a:spcBef>
                <a:spcPts val="0"/>
              </a:spcBef>
              <a:spcAft>
                <a:spcPts val="600"/>
              </a:spcAft>
              <a:buFont typeface="Wingdings" pitchFamily="2" charset="2"/>
              <a:buNone/>
              <a:defRPr/>
            </a:pPr>
            <a:r>
              <a:rPr lang="en-US" sz="2400" dirty="0">
                <a:solidFill>
                  <a:srgbClr val="00529B"/>
                </a:solidFill>
              </a:rPr>
              <a:t>Jennifer has concerns and wants to discuss her MSN with you.</a:t>
            </a:r>
          </a:p>
          <a:p>
            <a:pPr marL="0" indent="0" defTabSz="685800">
              <a:lnSpc>
                <a:spcPct val="100000"/>
              </a:lnSpc>
              <a:spcBef>
                <a:spcPts val="0"/>
              </a:spcBef>
              <a:spcAft>
                <a:spcPts val="600"/>
              </a:spcAft>
              <a:buFont typeface="Wingdings" pitchFamily="2" charset="2"/>
              <a:buNone/>
              <a:defRPr/>
            </a:pPr>
            <a:endParaRPr lang="en-US" sz="2400" dirty="0">
              <a:solidFill>
                <a:srgbClr val="00529B"/>
              </a:solidFill>
            </a:endParaRPr>
          </a:p>
          <a:p>
            <a:pPr marL="0" indent="0" defTabSz="685800">
              <a:lnSpc>
                <a:spcPct val="100000"/>
              </a:lnSpc>
              <a:spcBef>
                <a:spcPts val="0"/>
              </a:spcBef>
              <a:spcAft>
                <a:spcPts val="600"/>
              </a:spcAft>
              <a:buFont typeface="Wingdings" pitchFamily="2" charset="2"/>
              <a:buNone/>
              <a:defRPr/>
            </a:pPr>
            <a:r>
              <a:rPr lang="en-US" sz="2400" dirty="0">
                <a:solidFill>
                  <a:srgbClr val="00529B"/>
                </a:solidFill>
              </a:rPr>
              <a:t>What are some things that might indicate fraud?</a:t>
            </a:r>
          </a:p>
          <a:p>
            <a:pPr>
              <a:lnSpc>
                <a:spcPct val="100000"/>
              </a:lnSpc>
              <a:spcBef>
                <a:spcPts val="0"/>
              </a:spcBef>
              <a:spcAft>
                <a:spcPts val="600"/>
              </a:spcAft>
            </a:pPr>
            <a:endParaRPr lang="en-US" dirty="0"/>
          </a:p>
          <a:p>
            <a:pPr marL="0" indent="0">
              <a:lnSpc>
                <a:spcPct val="100000"/>
              </a:lnSpc>
              <a:spcBef>
                <a:spcPts val="0"/>
              </a:spcBef>
              <a:spcAft>
                <a:spcPts val="600"/>
              </a:spcAft>
              <a:buNone/>
            </a:pPr>
            <a:endParaRPr lang="en-US" dirty="0"/>
          </a:p>
        </p:txBody>
      </p:sp>
      <p:pic>
        <p:nvPicPr>
          <p:cNvPr id="3" name="Picture 2" descr="A screenshot of page 3 of the MSN showing the information of services provided">
            <a:extLst>
              <a:ext uri="{FF2B5EF4-FFF2-40B4-BE49-F238E27FC236}">
                <a16:creationId xmlns:a16="http://schemas.microsoft.com/office/drawing/2014/main" id="{F8C97142-2978-42A1-97AC-D4C9A742534D}"/>
              </a:ext>
            </a:extLst>
          </p:cNvPr>
          <p:cNvPicPr>
            <a:picLocks noChangeAspect="1"/>
          </p:cNvPicPr>
          <p:nvPr/>
        </p:nvPicPr>
        <p:blipFill>
          <a:blip r:embed="rId4"/>
          <a:stretch>
            <a:fillRect/>
          </a:stretch>
        </p:blipFill>
        <p:spPr>
          <a:xfrm>
            <a:off x="6787562" y="1065249"/>
            <a:ext cx="3829137" cy="4942039"/>
          </a:xfrm>
          <a:prstGeom prst="rect">
            <a:avLst/>
          </a:prstGeom>
          <a:ln>
            <a:noFill/>
          </a:ln>
          <a:effectLst>
            <a:outerShdw blurRad="292100" dist="139700" dir="2700000" algn="tl" rotWithShape="0">
              <a:srgbClr val="333333">
                <a:alpha val="65000"/>
              </a:srgbClr>
            </a:outerShdw>
          </a:effectLst>
        </p:spPr>
      </p:pic>
      <p:sp>
        <p:nvSpPr>
          <p:cNvPr id="9" name="Footer Placeholder 4">
            <a:extLst>
              <a:ext uri="{FF2B5EF4-FFF2-40B4-BE49-F238E27FC236}">
                <a16:creationId xmlns:a16="http://schemas.microsoft.com/office/drawing/2014/main" id="{92AC9F9B-E4BF-43E7-A9E9-EE3C749058E4}"/>
              </a:ext>
            </a:extLst>
          </p:cNvPr>
          <p:cNvSpPr>
            <a:spLocks noGrp="1"/>
          </p:cNvSpPr>
          <p:nvPr>
            <p:ph type="ftr" sz="quarter" idx="11"/>
          </p:nvPr>
        </p:nvSpPr>
        <p:spPr>
          <a:xfrm>
            <a:off x="3912963" y="6488203"/>
            <a:ext cx="4366075" cy="365125"/>
          </a:xfrm>
        </p:spPr>
        <p:txBody>
          <a:bodyPr/>
          <a:lstStyle/>
          <a:p>
            <a:r>
              <a:rPr lang="en-US" dirty="0"/>
              <a:t>Medicare and Medicaid Fraud, Waste, and Abuse Prevention</a:t>
            </a:r>
          </a:p>
        </p:txBody>
      </p:sp>
      <p:sp>
        <p:nvSpPr>
          <p:cNvPr id="5" name="Slide Number Placeholder 4">
            <a:extLst>
              <a:ext uri="{FF2B5EF4-FFF2-40B4-BE49-F238E27FC236}">
                <a16:creationId xmlns:a16="http://schemas.microsoft.com/office/drawing/2014/main" id="{B1B4D0E2-83B8-4468-85DC-B17E65E39812}"/>
              </a:ext>
            </a:extLst>
          </p:cNvPr>
          <p:cNvSpPr>
            <a:spLocks noGrp="1"/>
          </p:cNvSpPr>
          <p:nvPr>
            <p:ph type="sldNum" sz="quarter" idx="12"/>
          </p:nvPr>
        </p:nvSpPr>
        <p:spPr/>
        <p:txBody>
          <a:bodyPr/>
          <a:lstStyle/>
          <a:p>
            <a:pPr>
              <a:defRPr/>
            </a:pPr>
            <a:fld id="{11E79EF6-0C0E-43E6-8FB3-918BC522CC5A}" type="slidenum">
              <a:rPr lang="en-US" smtClean="0"/>
              <a:pPr>
                <a:defRPr/>
              </a:pPr>
              <a:t>54</a:t>
            </a:fld>
            <a:endParaRPr lang="en-US" dirty="0"/>
          </a:p>
        </p:txBody>
      </p:sp>
      <p:sp>
        <p:nvSpPr>
          <p:cNvPr id="8" name="Date Placeholder 3">
            <a:extLst>
              <a:ext uri="{FF2B5EF4-FFF2-40B4-BE49-F238E27FC236}">
                <a16:creationId xmlns:a16="http://schemas.microsoft.com/office/drawing/2014/main" id="{A982C7CE-0989-4A6F-B3D2-A9A3CDE9F421}"/>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125142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621"/>
            <a:ext cx="10515600" cy="753655"/>
          </a:xfrm>
        </p:spPr>
        <p:txBody>
          <a:bodyPr>
            <a:normAutofit/>
          </a:bodyPr>
          <a:lstStyle/>
          <a:p>
            <a:r>
              <a:rPr lang="en-US" sz="3000" dirty="0"/>
              <a:t>Learning Activity (continued)</a:t>
            </a:r>
          </a:p>
        </p:txBody>
      </p:sp>
      <p:sp>
        <p:nvSpPr>
          <p:cNvPr id="6" name="Content Placeholder 4"/>
          <p:cNvSpPr>
            <a:spLocks noGrp="1"/>
          </p:cNvSpPr>
          <p:nvPr>
            <p:ph idx="4294967295"/>
          </p:nvPr>
        </p:nvSpPr>
        <p:spPr>
          <a:xfrm>
            <a:off x="814388" y="1028700"/>
            <a:ext cx="10515600" cy="2129171"/>
          </a:xfrm>
        </p:spPr>
        <p:txBody>
          <a:bodyPr/>
          <a:lstStyle/>
          <a:p>
            <a:pPr marL="347472" indent="-347472">
              <a:lnSpc>
                <a:spcPct val="100000"/>
              </a:lnSpc>
              <a:spcBef>
                <a:spcPts val="0"/>
              </a:spcBef>
              <a:spcAft>
                <a:spcPts val="600"/>
              </a:spcAft>
              <a:buAutoNum type="arabicPeriod"/>
            </a:pPr>
            <a:r>
              <a:rPr lang="en-US" dirty="0">
                <a:solidFill>
                  <a:srgbClr val="00529B"/>
                </a:solidFill>
              </a:rPr>
              <a:t>Does she know the provider/facility?</a:t>
            </a:r>
          </a:p>
          <a:p>
            <a:pPr marL="347472" indent="-347472">
              <a:lnSpc>
                <a:spcPct val="100000"/>
              </a:lnSpc>
              <a:spcBef>
                <a:spcPts val="0"/>
              </a:spcBef>
              <a:spcAft>
                <a:spcPts val="600"/>
              </a:spcAft>
              <a:buAutoNum type="arabicPeriod"/>
            </a:pPr>
            <a:r>
              <a:rPr lang="en-US" dirty="0">
                <a:solidFill>
                  <a:srgbClr val="00529B"/>
                </a:solidFill>
              </a:rPr>
              <a:t>Did she get these services?</a:t>
            </a:r>
          </a:p>
          <a:p>
            <a:pPr marL="347472" indent="-347472">
              <a:lnSpc>
                <a:spcPct val="100000"/>
              </a:lnSpc>
              <a:spcBef>
                <a:spcPts val="0"/>
              </a:spcBef>
              <a:spcAft>
                <a:spcPts val="600"/>
              </a:spcAft>
              <a:buAutoNum type="arabicPeriod"/>
            </a:pPr>
            <a:r>
              <a:rPr lang="en-US" dirty="0">
                <a:solidFill>
                  <a:srgbClr val="00529B"/>
                </a:solidFill>
              </a:rPr>
              <a:t>Is the date of service correct?</a:t>
            </a:r>
          </a:p>
          <a:p>
            <a:pPr marL="347472" indent="-347472">
              <a:lnSpc>
                <a:spcPct val="100000"/>
              </a:lnSpc>
              <a:spcBef>
                <a:spcPts val="0"/>
              </a:spcBef>
              <a:spcAft>
                <a:spcPts val="600"/>
              </a:spcAft>
              <a:buAutoNum type="arabicPeriod"/>
            </a:pPr>
            <a:r>
              <a:rPr lang="en-US" dirty="0">
                <a:solidFill>
                  <a:srgbClr val="00529B"/>
                </a:solidFill>
              </a:rPr>
              <a:t>Do any services appear twice when they shouldn’t?</a:t>
            </a:r>
          </a:p>
        </p:txBody>
      </p:sp>
      <p:pic>
        <p:nvPicPr>
          <p:cNvPr id="5" name="Picture 4" descr="Screenshot of the MSN info box&#10;&#10;"/>
          <p:cNvPicPr>
            <a:picLocks noChangeAspect="1"/>
          </p:cNvPicPr>
          <p:nvPr/>
        </p:nvPicPr>
        <p:blipFill>
          <a:blip r:embed="rId4"/>
          <a:stretch>
            <a:fillRect/>
          </a:stretch>
        </p:blipFill>
        <p:spPr>
          <a:xfrm>
            <a:off x="1924493" y="3135792"/>
            <a:ext cx="8035790" cy="3185258"/>
          </a:xfrm>
          <a:prstGeom prst="rect">
            <a:avLst/>
          </a:prstGeom>
          <a:ln>
            <a:noFill/>
          </a:ln>
          <a:effectLst>
            <a:outerShdw blurRad="292100" dist="139700" dir="2700000" algn="tl" rotWithShape="0">
              <a:srgbClr val="333333">
                <a:alpha val="65000"/>
              </a:srgbClr>
            </a:outerShdw>
          </a:effectLst>
        </p:spPr>
      </p:pic>
      <p:grpSp>
        <p:nvGrpSpPr>
          <p:cNvPr id="15" name="Group 14" descr="Red box 1 highlighting the location of the  service provider on the MSN"/>
          <p:cNvGrpSpPr/>
          <p:nvPr/>
        </p:nvGrpSpPr>
        <p:grpSpPr>
          <a:xfrm>
            <a:off x="1571411" y="3536869"/>
            <a:ext cx="6581989" cy="457200"/>
            <a:chOff x="1571411" y="3646597"/>
            <a:chExt cx="6581989" cy="457200"/>
          </a:xfrm>
        </p:grpSpPr>
        <p:sp>
          <p:nvSpPr>
            <p:cNvPr id="11" name="Oval 10">
              <a:extLst>
                <a:ext uri="{C183D7F6-B498-43B3-948B-1728B52AA6E4}">
                  <adec:decorative xmlns:adec="http://schemas.microsoft.com/office/drawing/2017/decorative" val="1"/>
                </a:ext>
              </a:extLst>
            </p:cNvPr>
            <p:cNvSpPr/>
            <p:nvPr/>
          </p:nvSpPr>
          <p:spPr>
            <a:xfrm>
              <a:off x="1571411" y="3700129"/>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7" name="Rectangle 6">
              <a:extLst>
                <a:ext uri="{C183D7F6-B498-43B3-948B-1728B52AA6E4}">
                  <adec:decorative xmlns:adec="http://schemas.microsoft.com/office/drawing/2017/decorative" val="1"/>
                </a:ext>
              </a:extLst>
            </p:cNvPr>
            <p:cNvSpPr/>
            <p:nvPr/>
          </p:nvSpPr>
          <p:spPr>
            <a:xfrm>
              <a:off x="1924493" y="3646597"/>
              <a:ext cx="6228907"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descr="Red box 2 highlighting the location of the  services provided and billing codes on the MSN"/>
          <p:cNvGrpSpPr/>
          <p:nvPr/>
        </p:nvGrpSpPr>
        <p:grpSpPr>
          <a:xfrm>
            <a:off x="1552353" y="4327244"/>
            <a:ext cx="2934585" cy="1554480"/>
            <a:chOff x="1552353" y="4436972"/>
            <a:chExt cx="2934585" cy="1554480"/>
          </a:xfrm>
        </p:grpSpPr>
        <p:sp>
          <p:nvSpPr>
            <p:cNvPr id="12" name="Oval 11">
              <a:extLst>
                <a:ext uri="{C183D7F6-B498-43B3-948B-1728B52AA6E4}">
                  <adec:decorative xmlns:adec="http://schemas.microsoft.com/office/drawing/2017/decorative" val="1"/>
                </a:ext>
              </a:extLst>
            </p:cNvPr>
            <p:cNvSpPr/>
            <p:nvPr/>
          </p:nvSpPr>
          <p:spPr>
            <a:xfrm>
              <a:off x="1552353" y="4948697"/>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8" name="Rectangle 7">
              <a:extLst>
                <a:ext uri="{C183D7F6-B498-43B3-948B-1728B52AA6E4}">
                  <adec:decorative xmlns:adec="http://schemas.microsoft.com/office/drawing/2017/decorative" val="1"/>
                </a:ext>
              </a:extLst>
            </p:cNvPr>
            <p:cNvSpPr/>
            <p:nvPr/>
          </p:nvSpPr>
          <p:spPr>
            <a:xfrm>
              <a:off x="1892595" y="4436972"/>
              <a:ext cx="2594343" cy="1554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descr="Red box 3 highlighting the location of the date of service on the MSN"/>
          <p:cNvGrpSpPr/>
          <p:nvPr/>
        </p:nvGrpSpPr>
        <p:grpSpPr>
          <a:xfrm>
            <a:off x="1571411" y="3154581"/>
            <a:ext cx="2941066" cy="363500"/>
            <a:chOff x="1570676" y="3281699"/>
            <a:chExt cx="2941066" cy="363500"/>
          </a:xfrm>
        </p:grpSpPr>
        <p:sp>
          <p:nvSpPr>
            <p:cNvPr id="13" name="Oval 12">
              <a:extLst>
                <a:ext uri="{C183D7F6-B498-43B3-948B-1728B52AA6E4}">
                  <adec:decorative xmlns:adec="http://schemas.microsoft.com/office/drawing/2017/decorative" val="1"/>
                </a:ext>
              </a:extLst>
            </p:cNvPr>
            <p:cNvSpPr/>
            <p:nvPr/>
          </p:nvSpPr>
          <p:spPr>
            <a:xfrm>
              <a:off x="1570676" y="3295199"/>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0" name="Rectangle 9">
              <a:extLst>
                <a:ext uri="{C183D7F6-B498-43B3-948B-1728B52AA6E4}">
                  <adec:decorative xmlns:adec="http://schemas.microsoft.com/office/drawing/2017/decorative" val="1"/>
                </a:ext>
              </a:extLst>
            </p:cNvPr>
            <p:cNvSpPr/>
            <p:nvPr/>
          </p:nvSpPr>
          <p:spPr>
            <a:xfrm>
              <a:off x="1917399" y="3281699"/>
              <a:ext cx="2594343" cy="363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descr="Red box 4 highlighting the location of: &#10;Services approved.&#10;Amounts provider charged.&#10;Medicare approved amounts.&#10;Amount Medicare paid.&#10;Maximum you may be billed.&#10;Notes.&#10; the  service provider on the MSN"/>
          <p:cNvGrpSpPr/>
          <p:nvPr/>
        </p:nvGrpSpPr>
        <p:grpSpPr>
          <a:xfrm>
            <a:off x="1885518" y="4068500"/>
            <a:ext cx="8424502" cy="1872240"/>
            <a:chOff x="1885518" y="4178228"/>
            <a:chExt cx="8424502" cy="1872240"/>
          </a:xfrm>
        </p:grpSpPr>
        <p:sp>
          <p:nvSpPr>
            <p:cNvPr id="14" name="Oval 13"/>
            <p:cNvSpPr/>
            <p:nvPr/>
          </p:nvSpPr>
          <p:spPr>
            <a:xfrm>
              <a:off x="9969778" y="4921386"/>
              <a:ext cx="340242" cy="3400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18" name="Rectangle 17"/>
            <p:cNvSpPr/>
            <p:nvPr/>
          </p:nvSpPr>
          <p:spPr>
            <a:xfrm>
              <a:off x="1885518" y="4178228"/>
              <a:ext cx="8074765" cy="18722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Footer Placeholder 2"/>
          <p:cNvSpPr>
            <a:spLocks noGrp="1"/>
          </p:cNvSpPr>
          <p:nvPr>
            <p:ph type="ftr" sz="quarter" idx="11"/>
          </p:nvPr>
        </p:nvSpPr>
        <p:spPr>
          <a:xfrm>
            <a:off x="3926457" y="6492240"/>
            <a:ext cx="4339086" cy="365125"/>
          </a:xfrm>
        </p:spPr>
        <p:txBody>
          <a:bodyPr/>
          <a:lstStyle/>
          <a:p>
            <a:pPr>
              <a:defRPr/>
            </a:pPr>
            <a:r>
              <a:rPr lang="en-US" sz="1200" dirty="0"/>
              <a:t>Medicare and Medicaid Fraud, Waste, and Abuse Prevention</a:t>
            </a:r>
            <a:endParaRPr kumimoji="0" lang="en-US" sz="1000" b="0" i="0" u="none" strike="noStrike" kern="1200" cap="none" spc="0" normalizeH="0" baseline="0" noProof="0" dirty="0">
              <a:ln>
                <a:noFill/>
              </a:ln>
              <a:effectLst/>
              <a:uLnTx/>
              <a:uFillTx/>
              <a:latin typeface="Calibri" panose="020F0502020204030204"/>
              <a:cs typeface="+mn-cs"/>
            </a:endParaRPr>
          </a:p>
        </p:txBody>
      </p:sp>
      <p:sp>
        <p:nvSpPr>
          <p:cNvPr id="21" name="Slide Number Placeholder 20">
            <a:extLst>
              <a:ext uri="{FF2B5EF4-FFF2-40B4-BE49-F238E27FC236}">
                <a16:creationId xmlns:a16="http://schemas.microsoft.com/office/drawing/2014/main" id="{5D73C36F-79CC-4C65-9045-44529F83B26A}"/>
              </a:ext>
            </a:extLst>
          </p:cNvPr>
          <p:cNvSpPr>
            <a:spLocks noGrp="1"/>
          </p:cNvSpPr>
          <p:nvPr>
            <p:ph type="sldNum" sz="quarter" idx="12"/>
          </p:nvPr>
        </p:nvSpPr>
        <p:spPr/>
        <p:txBody>
          <a:bodyPr/>
          <a:lstStyle/>
          <a:p>
            <a:pPr>
              <a:defRPr/>
            </a:pPr>
            <a:fld id="{11E79EF6-0C0E-43E6-8FB3-918BC522CC5A}" type="slidenum">
              <a:rPr lang="en-US" smtClean="0"/>
              <a:pPr>
                <a:defRPr/>
              </a:pPr>
              <a:t>55</a:t>
            </a:fld>
            <a:endParaRPr lang="en-US"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May 2022</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407090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righ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Protecting Personal Information</a:t>
            </a:r>
          </a:p>
        </p:txBody>
      </p:sp>
      <p:sp>
        <p:nvSpPr>
          <p:cNvPr id="5" name="Content Placeholder 4"/>
          <p:cNvSpPr>
            <a:spLocks noGrp="1"/>
          </p:cNvSpPr>
          <p:nvPr>
            <p:ph sz="half" idx="1"/>
          </p:nvPr>
        </p:nvSpPr>
        <p:spPr>
          <a:xfrm>
            <a:off x="4258356" y="1668251"/>
            <a:ext cx="7095443" cy="4056011"/>
          </a:xfrm>
        </p:spPr>
        <p:txBody>
          <a:bodyPr>
            <a:noAutofit/>
          </a:bodyPr>
          <a:lstStyle/>
          <a:p>
            <a:pPr marL="274320" indent="-274320" defTabSz="685800">
              <a:lnSpc>
                <a:spcPct val="100000"/>
              </a:lnSpc>
              <a:spcBef>
                <a:spcPts val="0"/>
              </a:spcBef>
              <a:spcAft>
                <a:spcPts val="1200"/>
              </a:spcAft>
              <a:defRPr/>
            </a:pPr>
            <a:r>
              <a:rPr lang="en-US" sz="2800" dirty="0">
                <a:solidFill>
                  <a:srgbClr val="00529B"/>
                </a:solidFill>
              </a:rPr>
              <a:t>Your Medicare card has a number that’s unique to you</a:t>
            </a:r>
          </a:p>
          <a:p>
            <a:pPr marL="274320" indent="-274320" defTabSz="685800">
              <a:lnSpc>
                <a:spcPct val="100000"/>
              </a:lnSpc>
              <a:spcBef>
                <a:spcPts val="0"/>
              </a:spcBef>
              <a:spcAft>
                <a:spcPts val="1200"/>
              </a:spcAft>
              <a:defRPr/>
            </a:pPr>
            <a:r>
              <a:rPr lang="en-US" sz="2800" dirty="0">
                <a:solidFill>
                  <a:srgbClr val="00529B"/>
                </a:solidFill>
              </a:rPr>
              <a:t>Only share personal information with people you trust:</a:t>
            </a:r>
          </a:p>
          <a:p>
            <a:pPr marL="822960" lvl="1" indent="-274320" defTabSz="685800">
              <a:lnSpc>
                <a:spcPct val="100000"/>
              </a:lnSpc>
              <a:spcBef>
                <a:spcPts val="0"/>
              </a:spcBef>
              <a:spcAft>
                <a:spcPts val="1200"/>
              </a:spcAft>
              <a:buClr>
                <a:srgbClr val="00539A"/>
              </a:buClr>
              <a:defRPr/>
            </a:pPr>
            <a:r>
              <a:rPr lang="en-US" sz="2600" dirty="0">
                <a:solidFill>
                  <a:srgbClr val="00529B"/>
                </a:solidFill>
              </a:rPr>
              <a:t>Doctors, other health care providers, and plans approved by Medicare</a:t>
            </a:r>
          </a:p>
          <a:p>
            <a:pPr marL="822960" lvl="1" indent="-274320" defTabSz="685800">
              <a:lnSpc>
                <a:spcPct val="100000"/>
              </a:lnSpc>
              <a:spcBef>
                <a:spcPts val="0"/>
              </a:spcBef>
              <a:spcAft>
                <a:spcPts val="1200"/>
              </a:spcAft>
              <a:buClr>
                <a:srgbClr val="00539A"/>
              </a:buClr>
              <a:defRPr/>
            </a:pPr>
            <a:r>
              <a:rPr lang="en-US" sz="2600" dirty="0">
                <a:solidFill>
                  <a:srgbClr val="00529B"/>
                </a:solidFill>
              </a:rPr>
              <a:t>Insurers who pay benefits on your behalf</a:t>
            </a:r>
          </a:p>
          <a:p>
            <a:pPr marL="822960" lvl="1" indent="-274320" defTabSz="685800">
              <a:lnSpc>
                <a:spcPct val="100000"/>
              </a:lnSpc>
              <a:spcBef>
                <a:spcPts val="0"/>
              </a:spcBef>
              <a:spcAft>
                <a:spcPts val="1200"/>
              </a:spcAft>
              <a:buClr>
                <a:srgbClr val="00539A"/>
              </a:buClr>
              <a:defRPr/>
            </a:pPr>
            <a:r>
              <a:rPr lang="en-US" sz="2600" dirty="0">
                <a:solidFill>
                  <a:srgbClr val="00529B"/>
                </a:solidFill>
              </a:rPr>
              <a:t>Trusted people in the community who work with Medicare </a:t>
            </a:r>
          </a:p>
          <a:p>
            <a:endParaRPr lang="en-US" dirty="0"/>
          </a:p>
          <a:p>
            <a:endParaRPr lang="en-US" dirty="0"/>
          </a:p>
        </p:txBody>
      </p:sp>
      <p:pic>
        <p:nvPicPr>
          <p:cNvPr id="12" name="Graphic 28">
            <a:extLst>
              <a:ext uri="{FF2B5EF4-FFF2-40B4-BE49-F238E27FC236}">
                <a16:creationId xmlns:a16="http://schemas.microsoft.com/office/drawing/2014/main" id="{FFB8D72A-AEB5-4E50-ABFE-F1B57423F7F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370685" y="1807672"/>
            <a:ext cx="2210715" cy="1431437"/>
          </a:xfrm>
          <a:prstGeom prst="rect">
            <a:avLst/>
          </a:prstGeom>
        </p:spPr>
      </p:pic>
      <p:pic>
        <p:nvPicPr>
          <p:cNvPr id="6" name="Graphic 5">
            <a:extLst>
              <a:ext uri="{FF2B5EF4-FFF2-40B4-BE49-F238E27FC236}">
                <a16:creationId xmlns:a16="http://schemas.microsoft.com/office/drawing/2014/main" id="{CC6E1461-64CE-4438-8ECD-A1F58004BD2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6825" y="3368675"/>
            <a:ext cx="2210715" cy="2210715"/>
          </a:xfrm>
          <a:prstGeom prst="rect">
            <a:avLst/>
          </a:prstGeom>
        </p:spPr>
      </p:pic>
      <p:sp>
        <p:nvSpPr>
          <p:cNvPr id="9" name="Footer Placeholder 4">
            <a:extLst>
              <a:ext uri="{FF2B5EF4-FFF2-40B4-BE49-F238E27FC236}">
                <a16:creationId xmlns:a16="http://schemas.microsoft.com/office/drawing/2014/main" id="{6D5E1B37-57B8-40DB-B11D-6F384611D2AE}"/>
              </a:ext>
            </a:extLst>
          </p:cNvPr>
          <p:cNvSpPr>
            <a:spLocks noGrp="1"/>
          </p:cNvSpPr>
          <p:nvPr>
            <p:ph type="ftr" sz="quarter" idx="11"/>
          </p:nvPr>
        </p:nvSpPr>
        <p:spPr>
          <a:xfrm>
            <a:off x="3936054" y="6488203"/>
            <a:ext cx="4319893"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E20B1A9D-C2D1-4A76-9E28-5D1A55094BD6}"/>
              </a:ext>
            </a:extLst>
          </p:cNvPr>
          <p:cNvSpPr>
            <a:spLocks noGrp="1"/>
          </p:cNvSpPr>
          <p:nvPr>
            <p:ph type="sldNum" sz="quarter" idx="12"/>
          </p:nvPr>
        </p:nvSpPr>
        <p:spPr/>
        <p:txBody>
          <a:bodyPr/>
          <a:lstStyle/>
          <a:p>
            <a:pPr>
              <a:defRPr/>
            </a:pPr>
            <a:fld id="{11E79EF6-0C0E-43E6-8FB3-918BC522CC5A}" type="slidenum">
              <a:rPr lang="en-US" smtClean="0"/>
              <a:pPr>
                <a:defRPr/>
              </a:pPr>
              <a:t>56</a:t>
            </a:fld>
            <a:endParaRPr lang="en-US" dirty="0"/>
          </a:p>
        </p:txBody>
      </p:sp>
      <p:sp>
        <p:nvSpPr>
          <p:cNvPr id="8" name="Date Placeholder 3">
            <a:extLst>
              <a:ext uri="{FF2B5EF4-FFF2-40B4-BE49-F238E27FC236}">
                <a16:creationId xmlns:a16="http://schemas.microsoft.com/office/drawing/2014/main" id="{E60D178C-4340-4882-BA82-670DD502C87D}"/>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307059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Identity Theft</a:t>
            </a:r>
          </a:p>
        </p:txBody>
      </p:sp>
      <p:sp>
        <p:nvSpPr>
          <p:cNvPr id="9" name="Content Placeholder 8">
            <a:extLst>
              <a:ext uri="{FF2B5EF4-FFF2-40B4-BE49-F238E27FC236}">
                <a16:creationId xmlns:a16="http://schemas.microsoft.com/office/drawing/2014/main" id="{7A2B2693-6AB4-41DC-980F-B7C5CE381675}"/>
              </a:ext>
            </a:extLst>
          </p:cNvPr>
          <p:cNvSpPr>
            <a:spLocks noGrp="1"/>
          </p:cNvSpPr>
          <p:nvPr>
            <p:ph sz="half" idx="1"/>
          </p:nvPr>
        </p:nvSpPr>
        <p:spPr>
          <a:xfrm>
            <a:off x="838200" y="1202420"/>
            <a:ext cx="6667500" cy="5175614"/>
          </a:xfrm>
        </p:spPr>
        <p:txBody>
          <a:bodyPr>
            <a:normAutofit/>
          </a:bodyPr>
          <a:lstStyle/>
          <a:p>
            <a:pPr marL="274320" indent="-274320" defTabSz="685800">
              <a:lnSpc>
                <a:spcPct val="100000"/>
              </a:lnSpc>
              <a:spcBef>
                <a:spcPts val="0"/>
              </a:spcBef>
              <a:spcAft>
                <a:spcPts val="1200"/>
              </a:spcAft>
              <a:defRPr/>
            </a:pPr>
            <a:r>
              <a:rPr lang="en-US" sz="2800" dirty="0">
                <a:solidFill>
                  <a:srgbClr val="00529B"/>
                </a:solidFill>
              </a:rPr>
              <a:t>Identity theft is when someone else uses your personal information, like your Social Security Number </a:t>
            </a:r>
          </a:p>
          <a:p>
            <a:pPr marL="274320" lvl="2" indent="-274320" defTabSz="685800">
              <a:lnSpc>
                <a:spcPct val="100000"/>
              </a:lnSpc>
              <a:spcBef>
                <a:spcPts val="0"/>
              </a:spcBef>
              <a:spcAft>
                <a:spcPts val="1200"/>
              </a:spcAft>
              <a:buClr>
                <a:srgbClr val="00539A"/>
              </a:buClr>
              <a:buSzPct val="100000"/>
              <a:buFont typeface="Wingdings" panose="05000000000000000000" pitchFamily="2" charset="2"/>
              <a:buChar char="§"/>
              <a:defRPr/>
            </a:pPr>
            <a:r>
              <a:rPr lang="en-US" sz="2800" dirty="0">
                <a:solidFill>
                  <a:srgbClr val="00529B"/>
                </a:solidFill>
                <a:latin typeface="Arial" panose="020B0604020202020204" pitchFamily="34" charset="0"/>
                <a:cs typeface="Arial" panose="020B0604020202020204" pitchFamily="34" charset="0"/>
              </a:rPr>
              <a:t>If you think someone is using your information:</a:t>
            </a:r>
            <a:endParaRPr lang="en-US" sz="2400" dirty="0">
              <a:solidFill>
                <a:srgbClr val="00529B"/>
              </a:solidFill>
              <a:latin typeface="Arial" panose="020B0604020202020204" pitchFamily="34" charset="0"/>
              <a:cs typeface="Arial" panose="020B0604020202020204" pitchFamily="34" charset="0"/>
            </a:endParaRPr>
          </a:p>
          <a:p>
            <a:pPr marL="822960" lvl="3" indent="-274320" defTabSz="685800">
              <a:lnSpc>
                <a:spcPct val="100000"/>
              </a:lnSpc>
              <a:spcBef>
                <a:spcPts val="0"/>
              </a:spcBef>
              <a:spcAft>
                <a:spcPts val="1200"/>
              </a:spcAft>
              <a:buClr>
                <a:srgbClr val="00539A"/>
              </a:buClr>
              <a:buSzPct val="100000"/>
              <a:buFont typeface="Arial" panose="020B0604020202020204" pitchFamily="34" charset="0"/>
              <a:buChar char="•"/>
              <a:defRPr/>
            </a:pPr>
            <a:r>
              <a:rPr lang="en-US" sz="2400" dirty="0">
                <a:solidFill>
                  <a:srgbClr val="00529B"/>
                </a:solidFill>
                <a:latin typeface="Arial" panose="020B0604020202020204" pitchFamily="34" charset="0"/>
                <a:cs typeface="Arial" panose="020B0604020202020204" pitchFamily="34" charset="0"/>
              </a:rPr>
              <a:t>Visit </a:t>
            </a:r>
            <a:r>
              <a:rPr lang="en-US" sz="24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identitytheft.gov</a:t>
            </a:r>
            <a:endParaRPr lang="en-US" sz="2400" dirty="0">
              <a:solidFill>
                <a:srgbClr val="00529B"/>
              </a:solidFill>
              <a:latin typeface="Arial" panose="020B0604020202020204" pitchFamily="34" charset="0"/>
              <a:cs typeface="Arial" panose="020B0604020202020204" pitchFamily="34" charset="0"/>
            </a:endParaRPr>
          </a:p>
          <a:p>
            <a:pPr marL="822960" lvl="3" indent="-274320" defTabSz="685800">
              <a:lnSpc>
                <a:spcPct val="100000"/>
              </a:lnSpc>
              <a:spcBef>
                <a:spcPts val="0"/>
              </a:spcBef>
              <a:spcAft>
                <a:spcPts val="1200"/>
              </a:spcAft>
              <a:buClr>
                <a:srgbClr val="00539A"/>
              </a:buClr>
              <a:buSzPct val="100000"/>
              <a:buFont typeface="Arial" panose="020B0604020202020204" pitchFamily="34" charset="0"/>
              <a:buChar char="•"/>
              <a:defRPr/>
            </a:pPr>
            <a:r>
              <a:rPr lang="en-US" sz="2400" dirty="0">
                <a:solidFill>
                  <a:srgbClr val="00529B"/>
                </a:solidFill>
                <a:latin typeface="Arial" panose="020B0604020202020204" pitchFamily="34" charset="0"/>
                <a:cs typeface="Arial" panose="020B0604020202020204" pitchFamily="34" charset="0"/>
              </a:rPr>
              <a:t>Visit </a:t>
            </a:r>
            <a:r>
              <a:rPr lang="en-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ftc.gov/idtheft</a:t>
            </a:r>
            <a:r>
              <a:rPr lang="en-US" sz="2400" dirty="0">
                <a:solidFill>
                  <a:srgbClr val="00529B"/>
                </a:solidFill>
                <a:latin typeface="Arial" panose="020B0604020202020204" pitchFamily="34" charset="0"/>
                <a:cs typeface="Arial" panose="020B0604020202020204" pitchFamily="34" charset="0"/>
              </a:rPr>
              <a:t> for more information about identity theft or to file a compliant online </a:t>
            </a:r>
          </a:p>
          <a:p>
            <a:pPr marL="228600" lvl="3" indent="0">
              <a:buSzPct val="100000"/>
              <a:buNone/>
            </a:pPr>
            <a:endParaRPr lang="en-US" sz="2800" dirty="0"/>
          </a:p>
        </p:txBody>
      </p:sp>
      <p:sp>
        <p:nvSpPr>
          <p:cNvPr id="6" name="Rectangle: Rounded Corners 5">
            <a:extLst>
              <a:ext uri="{FF2B5EF4-FFF2-40B4-BE49-F238E27FC236}">
                <a16:creationId xmlns:a16="http://schemas.microsoft.com/office/drawing/2014/main" id="{C26C7942-5F68-49C2-8FCF-D0784D12694A}"/>
              </a:ext>
              <a:ext uri="{C183D7F6-B498-43B3-948B-1728B52AA6E4}">
                <adec:decorative xmlns:adec="http://schemas.microsoft.com/office/drawing/2017/decorative" val="1"/>
              </a:ext>
            </a:extLst>
          </p:cNvPr>
          <p:cNvSpPr/>
          <p:nvPr/>
        </p:nvSpPr>
        <p:spPr>
          <a:xfrm>
            <a:off x="7279076" y="2600696"/>
            <a:ext cx="4572498" cy="1376944"/>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indent="-231775" defTabSz="685800">
              <a:lnSpc>
                <a:spcPct val="80000"/>
              </a:lnSpc>
              <a:spcBef>
                <a:spcPts val="600"/>
              </a:spcBef>
              <a:spcAft>
                <a:spcPts val="600"/>
              </a:spcAft>
              <a:defRPr/>
            </a:pPr>
            <a:endParaRPr lang="en-US" dirty="0">
              <a:solidFill>
                <a:srgbClr val="00529B"/>
              </a:solidFill>
            </a:endParaRPr>
          </a:p>
        </p:txBody>
      </p:sp>
      <p:sp>
        <p:nvSpPr>
          <p:cNvPr id="7" name="TextBox 6">
            <a:extLst>
              <a:ext uri="{FF2B5EF4-FFF2-40B4-BE49-F238E27FC236}">
                <a16:creationId xmlns:a16="http://schemas.microsoft.com/office/drawing/2014/main" id="{9FEE3EC5-51E8-4809-8A1C-2B4217102EB1}"/>
              </a:ext>
            </a:extLst>
          </p:cNvPr>
          <p:cNvSpPr txBox="1"/>
          <p:nvPr/>
        </p:nvSpPr>
        <p:spPr>
          <a:xfrm>
            <a:off x="7494321" y="2796725"/>
            <a:ext cx="4357253" cy="984885"/>
          </a:xfrm>
          <a:prstGeom prst="rect">
            <a:avLst/>
          </a:prstGeom>
          <a:noFill/>
        </p:spPr>
        <p:txBody>
          <a:bodyPr wrap="square">
            <a:spAutoFit/>
          </a:bodyPr>
          <a:lstStyle/>
          <a:p>
            <a:pPr lvl="0">
              <a:spcBef>
                <a:spcPts val="600"/>
              </a:spcBef>
              <a:defRPr/>
            </a:pPr>
            <a:r>
              <a:rPr lang="en-US" sz="2000" b="1" kern="0" dirty="0">
                <a:solidFill>
                  <a:schemeClr val="bg1"/>
                </a:solidFill>
                <a:latin typeface="Arial" panose="020B0604020202020204" pitchFamily="34" charset="0"/>
                <a:cs typeface="Arial" panose="020B0604020202020204" pitchFamily="34" charset="0"/>
              </a:rPr>
              <a:t>Call the Federal Trade Commission’s ID Theft Hotline </a:t>
            </a:r>
            <a:r>
              <a:rPr lang="en-US" sz="2000" kern="0" dirty="0">
                <a:solidFill>
                  <a:schemeClr val="bg1"/>
                </a:solidFill>
                <a:latin typeface="Arial" panose="020B0604020202020204" pitchFamily="34" charset="0"/>
                <a:cs typeface="Arial" panose="020B0604020202020204" pitchFamily="34" charset="0"/>
              </a:rPr>
              <a:t>at</a:t>
            </a:r>
            <a:r>
              <a:rPr lang="en-US" sz="2000" b="1" kern="0" dirty="0">
                <a:solidFill>
                  <a:schemeClr val="bg1"/>
                </a:solidFill>
                <a:latin typeface="Arial" panose="020B0604020202020204" pitchFamily="34" charset="0"/>
                <a:cs typeface="Arial" panose="020B0604020202020204" pitchFamily="34" charset="0"/>
              </a:rPr>
              <a:t> </a:t>
            </a:r>
            <a:r>
              <a:rPr lang="en-US" kern="0" dirty="0">
                <a:solidFill>
                  <a:schemeClr val="bg1"/>
                </a:solidFill>
                <a:latin typeface="Arial" panose="020B0604020202020204" pitchFamily="34" charset="0"/>
                <a:cs typeface="Arial" panose="020B0604020202020204" pitchFamily="34" charset="0"/>
              </a:rPr>
              <a:t>1-877-438-4338;  TTY: 1-866-653-4261</a:t>
            </a:r>
          </a:p>
        </p:txBody>
      </p:sp>
      <p:sp>
        <p:nvSpPr>
          <p:cNvPr id="10" name="Footer Placeholder 4">
            <a:extLst>
              <a:ext uri="{FF2B5EF4-FFF2-40B4-BE49-F238E27FC236}">
                <a16:creationId xmlns:a16="http://schemas.microsoft.com/office/drawing/2014/main" id="{820BEFD6-5F10-47F8-A6E2-211BCE4DF38B}"/>
              </a:ext>
            </a:extLst>
          </p:cNvPr>
          <p:cNvSpPr>
            <a:spLocks noGrp="1"/>
          </p:cNvSpPr>
          <p:nvPr>
            <p:ph type="ftr" sz="quarter" idx="11"/>
          </p:nvPr>
        </p:nvSpPr>
        <p:spPr>
          <a:xfrm>
            <a:off x="3940672" y="6476171"/>
            <a:ext cx="4310657"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2FD12705-337C-4800-8139-B5627D1F4EB1}"/>
              </a:ext>
            </a:extLst>
          </p:cNvPr>
          <p:cNvSpPr>
            <a:spLocks noGrp="1"/>
          </p:cNvSpPr>
          <p:nvPr>
            <p:ph type="sldNum" sz="quarter" idx="12"/>
          </p:nvPr>
        </p:nvSpPr>
        <p:spPr/>
        <p:txBody>
          <a:bodyPr/>
          <a:lstStyle/>
          <a:p>
            <a:pPr>
              <a:defRPr/>
            </a:pPr>
            <a:fld id="{11E79EF6-0C0E-43E6-8FB3-918BC522CC5A}" type="slidenum">
              <a:rPr lang="en-US" smtClean="0"/>
              <a:pPr>
                <a:defRPr/>
              </a:pPr>
              <a:t>57</a:t>
            </a:fld>
            <a:endParaRPr lang="en-US" dirty="0"/>
          </a:p>
        </p:txBody>
      </p:sp>
      <p:sp>
        <p:nvSpPr>
          <p:cNvPr id="8" name="Date Placeholder 3">
            <a:extLst>
              <a:ext uri="{FF2B5EF4-FFF2-40B4-BE49-F238E27FC236}">
                <a16:creationId xmlns:a16="http://schemas.microsoft.com/office/drawing/2014/main" id="{023E3B11-E3DF-42F5-9788-65945F504493}"/>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55150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Medical Identity Theft</a:t>
            </a:r>
          </a:p>
        </p:txBody>
      </p:sp>
      <p:sp>
        <p:nvSpPr>
          <p:cNvPr id="6" name="Content Placeholder 4"/>
          <p:cNvSpPr txBox="1">
            <a:spLocks/>
          </p:cNvSpPr>
          <p:nvPr/>
        </p:nvSpPr>
        <p:spPr>
          <a:xfrm>
            <a:off x="509739" y="1748765"/>
            <a:ext cx="6796317" cy="3771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573088" indent="-3429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69962" indent="-285750"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80000"/>
              </a:lnSpc>
              <a:spcBef>
                <a:spcPts val="600"/>
              </a:spcBef>
              <a:spcAft>
                <a:spcPts val="1200"/>
              </a:spcAft>
              <a:buClr>
                <a:srgbClr val="00539A"/>
              </a:buClr>
              <a:buNone/>
              <a:defRPr/>
            </a:pPr>
            <a:r>
              <a:rPr lang="en-US" sz="2800" b="1" dirty="0">
                <a:solidFill>
                  <a:srgbClr val="00529B"/>
                </a:solidFill>
                <a:latin typeface="Arial" panose="020B0604020202020204" pitchFamily="34" charset="0"/>
                <a:cs typeface="Arial" panose="020B0604020202020204" pitchFamily="34" charset="0"/>
              </a:rPr>
              <a:t>Medical identity theft can result in:</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600" dirty="0">
                <a:solidFill>
                  <a:srgbClr val="00529B"/>
                </a:solidFill>
                <a:latin typeface="Arial" panose="020B0604020202020204" pitchFamily="34" charset="0"/>
                <a:cs typeface="Arial" panose="020B0604020202020204" pitchFamily="34" charset="0"/>
              </a:rPr>
              <a:t>False or missed diagnoses</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600" dirty="0">
                <a:solidFill>
                  <a:srgbClr val="00529B"/>
                </a:solidFill>
                <a:latin typeface="Arial" panose="020B0604020202020204" pitchFamily="34" charset="0"/>
                <a:cs typeface="Arial" panose="020B0604020202020204" pitchFamily="34" charset="0"/>
              </a:rPr>
              <a:t>Treatment for conditions you don’t have</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600" dirty="0">
                <a:solidFill>
                  <a:srgbClr val="00529B"/>
                </a:solidFill>
                <a:latin typeface="Arial" panose="020B0604020202020204" pitchFamily="34" charset="0"/>
                <a:cs typeface="Arial" panose="020B0604020202020204" pitchFamily="34" charset="0"/>
              </a:rPr>
              <a:t>Incorrect lab results</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600" dirty="0">
                <a:solidFill>
                  <a:srgbClr val="00529B"/>
                </a:solidFill>
                <a:latin typeface="Arial" panose="020B0604020202020204" pitchFamily="34" charset="0"/>
                <a:cs typeface="Arial" panose="020B0604020202020204" pitchFamily="34" charset="0"/>
              </a:rPr>
              <a:t>Bills for services you didn’t get</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600" dirty="0">
                <a:solidFill>
                  <a:srgbClr val="00529B"/>
                </a:solidFill>
                <a:latin typeface="Arial" panose="020B0604020202020204" pitchFamily="34" charset="0"/>
                <a:cs typeface="Arial" panose="020B0604020202020204" pitchFamily="34" charset="0"/>
              </a:rPr>
              <a:t>Denied services or prescriptions</a:t>
            </a:r>
          </a:p>
          <a:p>
            <a:pPr marL="548640" lvl="1" indent="-274320" defTabSz="685800">
              <a:lnSpc>
                <a:spcPct val="100000"/>
              </a:lnSpc>
              <a:spcBef>
                <a:spcPts val="0"/>
              </a:spcBef>
              <a:spcAft>
                <a:spcPts val="1200"/>
              </a:spcAft>
              <a:buClr>
                <a:srgbClr val="00539A"/>
              </a:buClr>
              <a:buFont typeface="Wingdings" panose="05000000000000000000" pitchFamily="2" charset="2"/>
              <a:buChar char="§"/>
              <a:defRPr/>
            </a:pPr>
            <a:r>
              <a:rPr lang="en-US" sz="2600" dirty="0">
                <a:solidFill>
                  <a:srgbClr val="00529B"/>
                </a:solidFill>
                <a:latin typeface="Arial" panose="020B0604020202020204" pitchFamily="34" charset="0"/>
                <a:cs typeface="Arial" panose="020B0604020202020204" pitchFamily="34" charset="0"/>
              </a:rPr>
              <a:t>Inaccurate medical history records</a:t>
            </a:r>
          </a:p>
          <a:p>
            <a:pPr marL="0" lvl="2" indent="0">
              <a:lnSpc>
                <a:spcPct val="100000"/>
              </a:lnSpc>
              <a:spcBef>
                <a:spcPts val="600"/>
              </a:spcBef>
              <a:buSzPct val="100000"/>
              <a:buNone/>
            </a:pPr>
            <a:endParaRPr lang="en-US" sz="3000" dirty="0"/>
          </a:p>
          <a:p>
            <a:pPr>
              <a:lnSpc>
                <a:spcPct val="100000"/>
              </a:lnSpc>
              <a:spcBef>
                <a:spcPts val="600"/>
              </a:spcBef>
            </a:pPr>
            <a:endParaRPr lang="en-US" dirty="0"/>
          </a:p>
          <a:p>
            <a:pPr>
              <a:lnSpc>
                <a:spcPct val="100000"/>
              </a:lnSpc>
              <a:spcBef>
                <a:spcPts val="600"/>
              </a:spcBef>
            </a:pPr>
            <a:endParaRPr lang="en-US" dirty="0"/>
          </a:p>
        </p:txBody>
      </p:sp>
      <p:sp>
        <p:nvSpPr>
          <p:cNvPr id="14" name="Rectangle: Rounded Corners 13">
            <a:extLst>
              <a:ext uri="{FF2B5EF4-FFF2-40B4-BE49-F238E27FC236}">
                <a16:creationId xmlns:a16="http://schemas.microsoft.com/office/drawing/2014/main" id="{FF77016F-A19A-4CAD-90AF-605AFF562762}"/>
              </a:ext>
              <a:ext uri="{C183D7F6-B498-43B3-948B-1728B52AA6E4}">
                <adec:decorative xmlns:adec="http://schemas.microsoft.com/office/drawing/2017/decorative" val="1"/>
              </a:ext>
            </a:extLst>
          </p:cNvPr>
          <p:cNvSpPr/>
          <p:nvPr/>
        </p:nvSpPr>
        <p:spPr>
          <a:xfrm>
            <a:off x="7390775" y="1396315"/>
            <a:ext cx="4480469" cy="1369006"/>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indent="-231775" defTabSz="685800">
              <a:lnSpc>
                <a:spcPct val="80000"/>
              </a:lnSpc>
              <a:spcBef>
                <a:spcPts val="600"/>
              </a:spcBef>
              <a:spcAft>
                <a:spcPts val="600"/>
              </a:spcAft>
              <a:defRPr/>
            </a:pPr>
            <a:endParaRPr lang="en-US" dirty="0">
              <a:solidFill>
                <a:srgbClr val="00529B"/>
              </a:solidFill>
            </a:endParaRPr>
          </a:p>
        </p:txBody>
      </p:sp>
      <p:sp>
        <p:nvSpPr>
          <p:cNvPr id="15" name="TextBox 14">
            <a:extLst>
              <a:ext uri="{FF2B5EF4-FFF2-40B4-BE49-F238E27FC236}">
                <a16:creationId xmlns:a16="http://schemas.microsoft.com/office/drawing/2014/main" id="{614878B1-7C04-4591-9621-5D234B7044FA}"/>
              </a:ext>
            </a:extLst>
          </p:cNvPr>
          <p:cNvSpPr txBox="1"/>
          <p:nvPr/>
        </p:nvSpPr>
        <p:spPr>
          <a:xfrm>
            <a:off x="7475494" y="1524074"/>
            <a:ext cx="4480469" cy="1138773"/>
          </a:xfrm>
          <a:prstGeom prst="rect">
            <a:avLst/>
          </a:prstGeom>
          <a:noFill/>
        </p:spPr>
        <p:txBody>
          <a:bodyPr wrap="square">
            <a:spAutoFit/>
          </a:bodyPr>
          <a:lstStyle/>
          <a:p>
            <a:pPr lvl="0">
              <a:spcBef>
                <a:spcPts val="600"/>
              </a:spcBef>
              <a:spcAft>
                <a:spcPts val="600"/>
              </a:spcAft>
              <a:defRPr/>
            </a:pPr>
            <a:r>
              <a:rPr lang="en-US" sz="2000" b="1" dirty="0">
                <a:solidFill>
                  <a:schemeClr val="bg1"/>
                </a:solidFill>
                <a:latin typeface="Arial" panose="020B0604020202020204" pitchFamily="34" charset="0"/>
                <a:cs typeface="Arial" panose="020B0604020202020204" pitchFamily="34" charset="0"/>
              </a:rPr>
              <a:t>To replace your card, call Medicare at</a:t>
            </a:r>
            <a:r>
              <a:rPr lang="en-US" sz="2000" dirty="0">
                <a:solidFill>
                  <a:schemeClr val="bg1"/>
                </a:solidFill>
                <a:latin typeface="Arial" panose="020B0604020202020204" pitchFamily="34" charset="0"/>
                <a:cs typeface="Arial" panose="020B0604020202020204" pitchFamily="34" charset="0"/>
              </a:rPr>
              <a:t> </a:t>
            </a:r>
            <a:r>
              <a:rPr lang="en-US" kern="0" dirty="0">
                <a:solidFill>
                  <a:schemeClr val="bg1"/>
                </a:solidFill>
                <a:latin typeface="Arial" panose="020B0604020202020204" pitchFamily="34" charset="0"/>
                <a:cs typeface="Arial" panose="020B0604020202020204" pitchFamily="34" charset="0"/>
              </a:rPr>
              <a:t>1-800-MEDICARE </a:t>
            </a:r>
          </a:p>
          <a:p>
            <a:pPr lvl="0">
              <a:spcBef>
                <a:spcPts val="600"/>
              </a:spcBef>
              <a:spcAft>
                <a:spcPts val="600"/>
              </a:spcAft>
              <a:defRPr/>
            </a:pPr>
            <a:r>
              <a:rPr lang="en-US" kern="0" dirty="0">
                <a:solidFill>
                  <a:schemeClr val="bg1"/>
                </a:solidFill>
                <a:latin typeface="Arial" panose="020B0604020202020204" pitchFamily="34" charset="0"/>
                <a:cs typeface="Arial" panose="020B0604020202020204" pitchFamily="34" charset="0"/>
              </a:rPr>
              <a:t>(1-800-633-4227);  TTY: 1-877-486-2048</a:t>
            </a:r>
          </a:p>
        </p:txBody>
      </p:sp>
      <p:grpSp>
        <p:nvGrpSpPr>
          <p:cNvPr id="7" name="Group 6" descr="Box to play the video of the View of OIG's public service announcement about medical identity theft."/>
          <p:cNvGrpSpPr/>
          <p:nvPr/>
        </p:nvGrpSpPr>
        <p:grpSpPr>
          <a:xfrm>
            <a:off x="7390776" y="2984501"/>
            <a:ext cx="4480468" cy="2916618"/>
            <a:chOff x="9210562" y="3298875"/>
            <a:chExt cx="2102840" cy="2064194"/>
          </a:xfrm>
        </p:grpSpPr>
        <p:pic>
          <p:nvPicPr>
            <p:cNvPr id="8" name="Picture 7" title="Click here to launch a video on Medical ID Theft"/>
            <p:cNvPicPr>
              <a:picLocks noChangeAspect="1"/>
            </p:cNvPicPr>
            <p:nvPr/>
          </p:nvPicPr>
          <p:blipFill>
            <a:blip r:embed="rId4"/>
            <a:stretch>
              <a:fillRect/>
            </a:stretch>
          </p:blipFill>
          <p:spPr>
            <a:xfrm>
              <a:off x="9210562" y="3298875"/>
              <a:ext cx="2102840" cy="1431273"/>
            </a:xfrm>
            <a:prstGeom prst="rect">
              <a:avLst/>
            </a:prstGeom>
          </p:spPr>
        </p:pic>
        <p:sp>
          <p:nvSpPr>
            <p:cNvPr id="9" name="Action Button: Forward or Next 8">
              <a:hlinkClick r:id="rId5" highlightClick="1"/>
              <a:extLst>
                <a:ext uri="{C183D7F6-B498-43B3-948B-1728B52AA6E4}">
                  <adec:decorative xmlns:adec="http://schemas.microsoft.com/office/drawing/2017/decorative" val="1"/>
                </a:ext>
              </a:extLst>
            </p:cNvPr>
            <p:cNvSpPr/>
            <p:nvPr/>
          </p:nvSpPr>
          <p:spPr>
            <a:xfrm>
              <a:off x="9774975" y="3774376"/>
              <a:ext cx="893134" cy="607198"/>
            </a:xfrm>
            <a:prstGeom prst="actionButtonForwardNex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210562" y="4725033"/>
              <a:ext cx="2102840" cy="638036"/>
            </a:xfrm>
            <a:prstGeom prst="rect">
              <a:avLst/>
            </a:prstGeom>
            <a:noFill/>
          </p:spPr>
          <p:txBody>
            <a:bodyPr wrap="square" rtlCol="0">
              <a:spAutoFit/>
            </a:bodyPr>
            <a:lstStyle/>
            <a:p>
              <a:r>
                <a:rPr lang="en-US" sz="1600" dirty="0">
                  <a:hlinkClick r:id="rId5"/>
                </a:rPr>
                <a:t>View OIG’s Public Service Announcement about medical identity theft</a:t>
              </a:r>
              <a:endParaRPr lang="en-US" sz="1600" dirty="0"/>
            </a:p>
          </p:txBody>
        </p:sp>
      </p:grpSp>
      <p:sp>
        <p:nvSpPr>
          <p:cNvPr id="12" name="Footer Placeholder 4">
            <a:extLst>
              <a:ext uri="{FF2B5EF4-FFF2-40B4-BE49-F238E27FC236}">
                <a16:creationId xmlns:a16="http://schemas.microsoft.com/office/drawing/2014/main" id="{8D1D3A92-A2B7-4D80-B3AB-3DBA1E66FCC2}"/>
              </a:ext>
            </a:extLst>
          </p:cNvPr>
          <p:cNvSpPr>
            <a:spLocks noGrp="1"/>
          </p:cNvSpPr>
          <p:nvPr>
            <p:ph type="ftr" sz="quarter" idx="11"/>
          </p:nvPr>
        </p:nvSpPr>
        <p:spPr>
          <a:xfrm>
            <a:off x="3926466" y="6492875"/>
            <a:ext cx="4339067"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94B5D389-977D-42CA-930A-1DCA8858E850}"/>
              </a:ext>
            </a:extLst>
          </p:cNvPr>
          <p:cNvSpPr>
            <a:spLocks noGrp="1"/>
          </p:cNvSpPr>
          <p:nvPr>
            <p:ph type="sldNum" sz="quarter" idx="12"/>
          </p:nvPr>
        </p:nvSpPr>
        <p:spPr/>
        <p:txBody>
          <a:bodyPr/>
          <a:lstStyle/>
          <a:p>
            <a:pPr>
              <a:defRPr/>
            </a:pPr>
            <a:fld id="{11E79EF6-0C0E-43E6-8FB3-918BC522CC5A}" type="slidenum">
              <a:rPr lang="en-US" smtClean="0"/>
              <a:pPr>
                <a:defRPr/>
              </a:pPr>
              <a:t>58</a:t>
            </a:fld>
            <a:endParaRPr lang="en-US" dirty="0"/>
          </a:p>
        </p:txBody>
      </p:sp>
      <p:sp>
        <p:nvSpPr>
          <p:cNvPr id="11" name="Date Placeholder 3">
            <a:extLst>
              <a:ext uri="{FF2B5EF4-FFF2-40B4-BE49-F238E27FC236}">
                <a16:creationId xmlns:a16="http://schemas.microsoft.com/office/drawing/2014/main" id="{EC199B0C-3534-4459-8F83-474D3DBC643A}"/>
              </a:ext>
            </a:extLst>
          </p:cNvPr>
          <p:cNvSpPr>
            <a:spLocks noGrp="1"/>
          </p:cNvSpPr>
          <p:nvPr>
            <p:ph type="dt" sz="half" idx="10"/>
          </p:nvPr>
        </p:nvSpPr>
        <p:spPr>
          <a:xfrm>
            <a:off x="838200" y="6476171"/>
            <a:ext cx="2743200" cy="365125"/>
          </a:xfrm>
        </p:spPr>
        <p:txBody>
          <a:bodyPr/>
          <a:lstStyle/>
          <a:p>
            <a:r>
              <a:rPr lang="en-US"/>
              <a:t>May 2022</a:t>
            </a:r>
          </a:p>
        </p:txBody>
      </p:sp>
    </p:spTree>
    <p:custDataLst>
      <p:tags r:id="rId1"/>
    </p:custDataLst>
    <p:extLst>
      <p:ext uri="{BB962C8B-B14F-4D97-AF65-F5344CB8AC3E}">
        <p14:creationId xmlns:p14="http://schemas.microsoft.com/office/powerpoint/2010/main" val="25192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Reporting Suspected Medicaid Fraud</a:t>
            </a:r>
          </a:p>
        </p:txBody>
      </p:sp>
      <p:sp>
        <p:nvSpPr>
          <p:cNvPr id="6" name="Content Placeholder 4">
            <a:extLst>
              <a:ext uri="{FF2B5EF4-FFF2-40B4-BE49-F238E27FC236}">
                <a16:creationId xmlns:a16="http://schemas.microsoft.com/office/drawing/2014/main" id="{4D39269E-3763-4C05-B96C-248C3A266332}"/>
              </a:ext>
            </a:extLst>
          </p:cNvPr>
          <p:cNvSpPr txBox="1">
            <a:spLocks/>
          </p:cNvSpPr>
          <p:nvPr/>
        </p:nvSpPr>
        <p:spPr>
          <a:xfrm>
            <a:off x="1444285" y="1369668"/>
            <a:ext cx="9303428" cy="748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spcAft>
                <a:spcPts val="600"/>
              </a:spcAft>
              <a:buFont typeface="Wingdings" pitchFamily="2" charset="2"/>
              <a:buNone/>
            </a:pPr>
            <a:r>
              <a:rPr lang="en-US" sz="2800" b="1" dirty="0">
                <a:solidFill>
                  <a:srgbClr val="00529B"/>
                </a:solidFill>
              </a:rPr>
              <a:t>You can report suspected Medicaid fraud to:</a:t>
            </a:r>
          </a:p>
          <a:p>
            <a:pPr marL="0" indent="0">
              <a:buFont typeface="Wingdings" pitchFamily="2" charset="2"/>
              <a:buNone/>
            </a:pPr>
            <a:endParaRPr lang="en-US" dirty="0"/>
          </a:p>
        </p:txBody>
      </p:sp>
      <p:sp>
        <p:nvSpPr>
          <p:cNvPr id="7" name="Rectangle: Rounded Corners 6" descr="Medicaid Fraud Control Unit&#10;(MFCU)&#10;">
            <a:extLst>
              <a:ext uri="{FF2B5EF4-FFF2-40B4-BE49-F238E27FC236}">
                <a16:creationId xmlns:a16="http://schemas.microsoft.com/office/drawing/2014/main" id="{66355EA0-678E-49FF-A33E-70378CA2E803}"/>
              </a:ext>
            </a:extLst>
          </p:cNvPr>
          <p:cNvSpPr/>
          <p:nvPr/>
        </p:nvSpPr>
        <p:spPr>
          <a:xfrm>
            <a:off x="1284851" y="2748250"/>
            <a:ext cx="3023091" cy="19776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29B"/>
                </a:solidFill>
                <a:latin typeface="Arial" panose="020B0604020202020204" pitchFamily="34" charset="0"/>
                <a:cs typeface="Arial" panose="020B0604020202020204" pitchFamily="34" charset="0"/>
              </a:rPr>
              <a:t>Medicaid Fraud Control Unit</a:t>
            </a:r>
          </a:p>
          <a:p>
            <a:pPr algn="ctr"/>
            <a:r>
              <a:rPr lang="en-US" sz="2400" dirty="0">
                <a:solidFill>
                  <a:srgbClr val="00529B"/>
                </a:solidFill>
                <a:latin typeface="Arial" panose="020B0604020202020204" pitchFamily="34" charset="0"/>
                <a:cs typeface="Arial" panose="020B0604020202020204" pitchFamily="34" charset="0"/>
              </a:rPr>
              <a:t>(MFCU)</a:t>
            </a:r>
          </a:p>
        </p:txBody>
      </p:sp>
      <p:sp>
        <p:nvSpPr>
          <p:cNvPr id="8" name="Rectangle: Rounded Corners 7" descr="Office of Inspector General&#10;(OIG)">
            <a:extLst>
              <a:ext uri="{FF2B5EF4-FFF2-40B4-BE49-F238E27FC236}">
                <a16:creationId xmlns:a16="http://schemas.microsoft.com/office/drawing/2014/main" id="{5098B352-5369-4008-9BFF-D2C213F752AB}"/>
              </a:ext>
            </a:extLst>
          </p:cNvPr>
          <p:cNvSpPr/>
          <p:nvPr/>
        </p:nvSpPr>
        <p:spPr>
          <a:xfrm>
            <a:off x="4920177" y="2735970"/>
            <a:ext cx="2351645" cy="1977657"/>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29B"/>
                </a:solidFill>
                <a:latin typeface="Arial" panose="020B0604020202020204" pitchFamily="34" charset="0"/>
                <a:cs typeface="Arial" panose="020B0604020202020204" pitchFamily="34" charset="0"/>
              </a:rPr>
              <a:t>Office of Inspector General</a:t>
            </a:r>
          </a:p>
          <a:p>
            <a:pPr algn="ctr"/>
            <a:r>
              <a:rPr lang="en-US" sz="2400" dirty="0">
                <a:solidFill>
                  <a:srgbClr val="00529B"/>
                </a:solidFill>
                <a:latin typeface="Arial" panose="020B0604020202020204" pitchFamily="34" charset="0"/>
                <a:cs typeface="Arial" panose="020B0604020202020204" pitchFamily="34" charset="0"/>
              </a:rPr>
              <a:t>(OIG)</a:t>
            </a:r>
          </a:p>
        </p:txBody>
      </p:sp>
      <p:sp>
        <p:nvSpPr>
          <p:cNvPr id="9" name="Rectangle: Rounded Corners 8" descr="State Medical Assistance (Medicaid)&#10;office">
            <a:extLst>
              <a:ext uri="{FF2B5EF4-FFF2-40B4-BE49-F238E27FC236}">
                <a16:creationId xmlns:a16="http://schemas.microsoft.com/office/drawing/2014/main" id="{A0C075BD-A803-4AE0-BF21-3554A77F2683}"/>
              </a:ext>
            </a:extLst>
          </p:cNvPr>
          <p:cNvSpPr/>
          <p:nvPr/>
        </p:nvSpPr>
        <p:spPr>
          <a:xfrm>
            <a:off x="7891047" y="2748250"/>
            <a:ext cx="3016102" cy="1977657"/>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29B"/>
                </a:solidFill>
                <a:latin typeface="Arial" panose="020B0604020202020204" pitchFamily="34" charset="0"/>
                <a:cs typeface="Arial" panose="020B0604020202020204" pitchFamily="34" charset="0"/>
              </a:rPr>
              <a:t>State Medical Assistance (Medicaid)</a:t>
            </a:r>
          </a:p>
          <a:p>
            <a:pPr algn="ctr"/>
            <a:r>
              <a:rPr lang="en-US" sz="2400" dirty="0">
                <a:solidFill>
                  <a:srgbClr val="00529B"/>
                </a:solidFill>
                <a:latin typeface="Arial" panose="020B0604020202020204" pitchFamily="34" charset="0"/>
                <a:cs typeface="Arial" panose="020B0604020202020204" pitchFamily="34" charset="0"/>
              </a:rPr>
              <a:t>office</a:t>
            </a:r>
          </a:p>
        </p:txBody>
      </p:sp>
      <p:sp>
        <p:nvSpPr>
          <p:cNvPr id="13" name="Footer Placeholder 4">
            <a:extLst>
              <a:ext uri="{FF2B5EF4-FFF2-40B4-BE49-F238E27FC236}">
                <a16:creationId xmlns:a16="http://schemas.microsoft.com/office/drawing/2014/main" id="{FCE65BAF-B0FD-4145-93D4-0894F0713403}"/>
              </a:ext>
            </a:extLst>
          </p:cNvPr>
          <p:cNvSpPr>
            <a:spLocks noGrp="1"/>
          </p:cNvSpPr>
          <p:nvPr>
            <p:ph type="ftr" sz="quarter" idx="11"/>
          </p:nvPr>
        </p:nvSpPr>
        <p:spPr>
          <a:xfrm>
            <a:off x="3917579" y="6476171"/>
            <a:ext cx="4356839"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0AD27181-D5CA-468A-B155-A84152298D2A}"/>
              </a:ext>
            </a:extLst>
          </p:cNvPr>
          <p:cNvSpPr>
            <a:spLocks noGrp="1"/>
          </p:cNvSpPr>
          <p:nvPr>
            <p:ph type="sldNum" sz="quarter" idx="12"/>
          </p:nvPr>
        </p:nvSpPr>
        <p:spPr/>
        <p:txBody>
          <a:bodyPr/>
          <a:lstStyle/>
          <a:p>
            <a:pPr>
              <a:defRPr/>
            </a:pPr>
            <a:fld id="{11E79EF6-0C0E-43E6-8FB3-918BC522CC5A}" type="slidenum">
              <a:rPr lang="en-US" smtClean="0"/>
              <a:pPr>
                <a:defRPr/>
              </a:pPr>
              <a:t>59</a:t>
            </a:fld>
            <a:endParaRPr lang="en-US" dirty="0"/>
          </a:p>
        </p:txBody>
      </p:sp>
      <p:sp>
        <p:nvSpPr>
          <p:cNvPr id="12" name="Date Placeholder 3">
            <a:extLst>
              <a:ext uri="{FF2B5EF4-FFF2-40B4-BE49-F238E27FC236}">
                <a16:creationId xmlns:a16="http://schemas.microsoft.com/office/drawing/2014/main" id="{FA545198-1C90-4ED2-A153-0F138D51ED0F}"/>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108230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2738"/>
            <a:ext cx="12192000" cy="970931"/>
          </a:xfrm>
        </p:spPr>
        <p:txBody>
          <a:bodyPr anchor="ctr">
            <a:normAutofit/>
          </a:bodyPr>
          <a:lstStyle/>
          <a:p>
            <a:r>
              <a:rPr lang="en-US" sz="3000" dirty="0">
                <a:latin typeface="Arial Black" panose="020B0A04020102020204" pitchFamily="34" charset="0"/>
              </a:rPr>
              <a:t>Fraud, Waste, &amp; Abuse: What’s the Difference? </a:t>
            </a:r>
          </a:p>
        </p:txBody>
      </p:sp>
      <p:sp>
        <p:nvSpPr>
          <p:cNvPr id="55" name="Rectangle: Rounded Corners 54" descr="Fraud">
            <a:extLst>
              <a:ext uri="{FF2B5EF4-FFF2-40B4-BE49-F238E27FC236}">
                <a16:creationId xmlns:a16="http://schemas.microsoft.com/office/drawing/2014/main" id="{D9B1F798-7CFE-411D-A323-798A5FE2D2FF}"/>
              </a:ext>
            </a:extLst>
          </p:cNvPr>
          <p:cNvSpPr/>
          <p:nvPr/>
        </p:nvSpPr>
        <p:spPr>
          <a:xfrm>
            <a:off x="571933" y="1476493"/>
            <a:ext cx="3516923" cy="3905014"/>
          </a:xfrm>
          <a:prstGeom prst="roundRect">
            <a:avLst/>
          </a:prstGeom>
          <a:solidFill>
            <a:schemeClr val="bg1"/>
          </a:solidFill>
          <a:ln w="28575">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1"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rPr>
              <a:t>Fraud</a:t>
            </a:r>
          </a:p>
        </p:txBody>
      </p:sp>
      <p:sp>
        <p:nvSpPr>
          <p:cNvPr id="56" name="Rectangle: Rounded Corners 55" descr="When someone knowingly deceives, conceals, or misrepresents to obtain money or property from any health care benefit program.&#10;">
            <a:extLst>
              <a:ext uri="{FF2B5EF4-FFF2-40B4-BE49-F238E27FC236}">
                <a16:creationId xmlns:a16="http://schemas.microsoft.com/office/drawing/2014/main" id="{C1FB04CB-7125-4B74-AF0C-147BE7AB3590}"/>
              </a:ext>
            </a:extLst>
          </p:cNvPr>
          <p:cNvSpPr/>
          <p:nvPr/>
        </p:nvSpPr>
        <p:spPr>
          <a:xfrm>
            <a:off x="571933" y="2213373"/>
            <a:ext cx="3516923" cy="19664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When someone knowingly deceives, conceals, or misrepresents to obtain money or property from any health care benefit program.</a:t>
            </a:r>
          </a:p>
        </p:txBody>
      </p:sp>
      <p:grpSp>
        <p:nvGrpSpPr>
          <p:cNvPr id="2" name="Group 1">
            <a:extLst>
              <a:ext uri="{FF2B5EF4-FFF2-40B4-BE49-F238E27FC236}">
                <a16:creationId xmlns:a16="http://schemas.microsoft.com/office/drawing/2014/main" id="{FC8511A6-ECBD-4C18-97FB-A084C9C5F5F6}"/>
              </a:ext>
              <a:ext uri="{C183D7F6-B498-43B3-948B-1728B52AA6E4}">
                <adec:decorative xmlns:adec="http://schemas.microsoft.com/office/drawing/2017/decorative" val="1"/>
              </a:ext>
            </a:extLst>
          </p:cNvPr>
          <p:cNvGrpSpPr/>
          <p:nvPr/>
        </p:nvGrpSpPr>
        <p:grpSpPr>
          <a:xfrm>
            <a:off x="1522571" y="4329364"/>
            <a:ext cx="1567748" cy="784284"/>
            <a:chOff x="1522571" y="4329364"/>
            <a:chExt cx="1567748" cy="784284"/>
          </a:xfrm>
        </p:grpSpPr>
        <p:grpSp>
          <p:nvGrpSpPr>
            <p:cNvPr id="17" name="Group 16">
              <a:extLst>
                <a:ext uri="{FF2B5EF4-FFF2-40B4-BE49-F238E27FC236}">
                  <a16:creationId xmlns:a16="http://schemas.microsoft.com/office/drawing/2014/main" id="{DD49A34C-B868-4245-831A-ECCA08968218}"/>
                </a:ext>
              </a:extLst>
            </p:cNvPr>
            <p:cNvGrpSpPr/>
            <p:nvPr/>
          </p:nvGrpSpPr>
          <p:grpSpPr>
            <a:xfrm>
              <a:off x="1522571" y="4329364"/>
              <a:ext cx="1567748" cy="784284"/>
              <a:chOff x="-4893100" y="1362147"/>
              <a:chExt cx="7380059" cy="3691961"/>
            </a:xfrm>
          </p:grpSpPr>
          <p:pic>
            <p:nvPicPr>
              <p:cNvPr id="16" name="Picture 15" descr="Icon&#10;&#10;Description automatically generated">
                <a:extLst>
                  <a:ext uri="{FF2B5EF4-FFF2-40B4-BE49-F238E27FC236}">
                    <a16:creationId xmlns:a16="http://schemas.microsoft.com/office/drawing/2014/main" id="{1E9CBBD1-7BAC-42FA-89B4-C1D162A2F1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93100" y="1362147"/>
                <a:ext cx="7380059" cy="3691961"/>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F23BB37B-8274-4E5B-A7EA-A7B352FD20D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7343" y="1941368"/>
                <a:ext cx="2923011" cy="3018234"/>
              </a:xfrm>
              <a:prstGeom prst="rect">
                <a:avLst/>
              </a:prstGeom>
            </p:spPr>
          </p:pic>
          <p:pic>
            <p:nvPicPr>
              <p:cNvPr id="12" name="Picture 11" descr="Icon&#10;&#10;Description automatically generated">
                <a:extLst>
                  <a:ext uri="{FF2B5EF4-FFF2-40B4-BE49-F238E27FC236}">
                    <a16:creationId xmlns:a16="http://schemas.microsoft.com/office/drawing/2014/main" id="{B5A1D9EC-FBDB-4559-95FD-576A12F74C0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54857" y="1941368"/>
                <a:ext cx="2923011" cy="3018234"/>
              </a:xfrm>
              <a:prstGeom prst="rect">
                <a:avLst/>
              </a:prstGeom>
            </p:spPr>
          </p:pic>
          <p:pic>
            <p:nvPicPr>
              <p:cNvPr id="14" name="Picture 13" descr="Icon&#10;&#10;Description automatically generated">
                <a:extLst>
                  <a:ext uri="{FF2B5EF4-FFF2-40B4-BE49-F238E27FC236}">
                    <a16:creationId xmlns:a16="http://schemas.microsoft.com/office/drawing/2014/main" id="{085BE268-13A9-40BF-9832-52FE403FDC2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95348" y="1516932"/>
                <a:ext cx="3568032" cy="2177737"/>
              </a:xfrm>
              <a:prstGeom prst="rect">
                <a:avLst/>
              </a:prstGeom>
            </p:spPr>
          </p:pic>
        </p:grpSp>
        <p:pic>
          <p:nvPicPr>
            <p:cNvPr id="19" name="Picture 18" descr="Background pattern, arrow&#10;&#10;Description automatically generated">
              <a:extLst>
                <a:ext uri="{FF2B5EF4-FFF2-40B4-BE49-F238E27FC236}">
                  <a16:creationId xmlns:a16="http://schemas.microsoft.com/office/drawing/2014/main" id="{82B38AF5-1CAF-4D12-9C6E-7A6F1BCB84E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4215376" flipH="1">
              <a:off x="2403165" y="4632260"/>
              <a:ext cx="173933" cy="597293"/>
            </a:xfrm>
            <a:prstGeom prst="rect">
              <a:avLst/>
            </a:prstGeom>
          </p:spPr>
        </p:pic>
      </p:grpSp>
      <p:sp>
        <p:nvSpPr>
          <p:cNvPr id="57" name="Rectangle: Rounded Corners 56" descr="Waste">
            <a:extLst>
              <a:ext uri="{FF2B5EF4-FFF2-40B4-BE49-F238E27FC236}">
                <a16:creationId xmlns:a16="http://schemas.microsoft.com/office/drawing/2014/main" id="{908E7D8D-9055-4FAC-9A1B-E516BA1203AF}"/>
              </a:ext>
            </a:extLst>
          </p:cNvPr>
          <p:cNvSpPr/>
          <p:nvPr/>
        </p:nvSpPr>
        <p:spPr>
          <a:xfrm>
            <a:off x="4282409" y="1476493"/>
            <a:ext cx="3516923" cy="3905014"/>
          </a:xfrm>
          <a:prstGeom prst="roundRect">
            <a:avLst/>
          </a:prstGeom>
          <a:solidFill>
            <a:schemeClr val="bg1"/>
          </a:solidFill>
          <a:ln w="28575">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1"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rPr>
              <a:t>Waste</a:t>
            </a:r>
          </a:p>
        </p:txBody>
      </p:sp>
      <p:sp>
        <p:nvSpPr>
          <p:cNvPr id="58" name="Rectangle: Rounded Corners 57" descr="Overusing services or other practices that directly or indirectly result in unnecessary costs to any health care benefit program.&#10;">
            <a:extLst>
              <a:ext uri="{FF2B5EF4-FFF2-40B4-BE49-F238E27FC236}">
                <a16:creationId xmlns:a16="http://schemas.microsoft.com/office/drawing/2014/main" id="{93A16D89-977C-4114-AB93-5064FF971311}"/>
              </a:ext>
            </a:extLst>
          </p:cNvPr>
          <p:cNvSpPr/>
          <p:nvPr/>
        </p:nvSpPr>
        <p:spPr>
          <a:xfrm>
            <a:off x="4282409" y="2213373"/>
            <a:ext cx="3516923" cy="19664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Overusing services or other practices that directly or indirectly result in unnecessary costs to any health care benefit program.</a:t>
            </a:r>
          </a:p>
        </p:txBody>
      </p:sp>
      <p:grpSp>
        <p:nvGrpSpPr>
          <p:cNvPr id="3" name="Group 2">
            <a:extLst>
              <a:ext uri="{FF2B5EF4-FFF2-40B4-BE49-F238E27FC236}">
                <a16:creationId xmlns:a16="http://schemas.microsoft.com/office/drawing/2014/main" id="{B8075477-81CA-477E-943E-B742F5774C5C}"/>
              </a:ext>
              <a:ext uri="{C183D7F6-B498-43B3-948B-1728B52AA6E4}">
                <adec:decorative xmlns:adec="http://schemas.microsoft.com/office/drawing/2017/decorative" val="1"/>
              </a:ext>
            </a:extLst>
          </p:cNvPr>
          <p:cNvGrpSpPr/>
          <p:nvPr/>
        </p:nvGrpSpPr>
        <p:grpSpPr>
          <a:xfrm>
            <a:off x="5253809" y="4311829"/>
            <a:ext cx="1567748" cy="784284"/>
            <a:chOff x="5253809" y="4311829"/>
            <a:chExt cx="1567748" cy="784284"/>
          </a:xfrm>
        </p:grpSpPr>
        <p:grpSp>
          <p:nvGrpSpPr>
            <p:cNvPr id="65" name="Group 64">
              <a:extLst>
                <a:ext uri="{FF2B5EF4-FFF2-40B4-BE49-F238E27FC236}">
                  <a16:creationId xmlns:a16="http://schemas.microsoft.com/office/drawing/2014/main" id="{F621F6C0-73E1-4AC1-9903-762B2625D3ED}"/>
                </a:ext>
              </a:extLst>
            </p:cNvPr>
            <p:cNvGrpSpPr/>
            <p:nvPr/>
          </p:nvGrpSpPr>
          <p:grpSpPr>
            <a:xfrm>
              <a:off x="5253809" y="4311829"/>
              <a:ext cx="1567748" cy="784284"/>
              <a:chOff x="-4893100" y="1362147"/>
              <a:chExt cx="7380059" cy="3691961"/>
            </a:xfrm>
          </p:grpSpPr>
          <p:pic>
            <p:nvPicPr>
              <p:cNvPr id="66" name="Picture 65" descr="Icon&#10;&#10;Description automatically generated">
                <a:extLst>
                  <a:ext uri="{FF2B5EF4-FFF2-40B4-BE49-F238E27FC236}">
                    <a16:creationId xmlns:a16="http://schemas.microsoft.com/office/drawing/2014/main" id="{366D24AB-58D2-4597-A6A9-B5474BDA40D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93100" y="1362147"/>
                <a:ext cx="7380059" cy="3691961"/>
              </a:xfrm>
              <a:prstGeom prst="rect">
                <a:avLst/>
              </a:prstGeom>
            </p:spPr>
          </p:pic>
          <p:pic>
            <p:nvPicPr>
              <p:cNvPr id="67" name="Picture 66" descr="A picture containing icon&#10;&#10;Description automatically generated">
                <a:extLst>
                  <a:ext uri="{FF2B5EF4-FFF2-40B4-BE49-F238E27FC236}">
                    <a16:creationId xmlns:a16="http://schemas.microsoft.com/office/drawing/2014/main" id="{C9C1F992-CD4A-44F1-9B3C-103919FA051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7343" y="1941368"/>
                <a:ext cx="2923011" cy="3018234"/>
              </a:xfrm>
              <a:prstGeom prst="rect">
                <a:avLst/>
              </a:prstGeom>
            </p:spPr>
          </p:pic>
          <p:pic>
            <p:nvPicPr>
              <p:cNvPr id="68" name="Picture 67" descr="Icon&#10;&#10;Description automatically generated">
                <a:extLst>
                  <a:ext uri="{FF2B5EF4-FFF2-40B4-BE49-F238E27FC236}">
                    <a16:creationId xmlns:a16="http://schemas.microsoft.com/office/drawing/2014/main" id="{D12E45B6-E783-49D7-8348-206A2C3D089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54857" y="1941368"/>
                <a:ext cx="2923011" cy="3018234"/>
              </a:xfrm>
              <a:prstGeom prst="rect">
                <a:avLst/>
              </a:prstGeom>
            </p:spPr>
          </p:pic>
          <p:pic>
            <p:nvPicPr>
              <p:cNvPr id="69" name="Picture 68" descr="Icon&#10;&#10;Description automatically generated">
                <a:extLst>
                  <a:ext uri="{FF2B5EF4-FFF2-40B4-BE49-F238E27FC236}">
                    <a16:creationId xmlns:a16="http://schemas.microsoft.com/office/drawing/2014/main" id="{3B7FA6FC-6D42-4A18-B216-7291C473C87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95348" y="1516932"/>
                <a:ext cx="3568032" cy="2177737"/>
              </a:xfrm>
              <a:prstGeom prst="rect">
                <a:avLst/>
              </a:prstGeom>
            </p:spPr>
          </p:pic>
        </p:grpSp>
        <p:pic>
          <p:nvPicPr>
            <p:cNvPr id="70" name="Picture 69" descr="Background pattern, arrow&#10;&#10;Description automatically generated">
              <a:extLst>
                <a:ext uri="{FF2B5EF4-FFF2-40B4-BE49-F238E27FC236}">
                  <a16:creationId xmlns:a16="http://schemas.microsoft.com/office/drawing/2014/main" id="{6B053245-5CBC-45A6-9F76-2A23343A433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7150537" flipH="1">
              <a:off x="5751079" y="4631725"/>
              <a:ext cx="173933" cy="597293"/>
            </a:xfrm>
            <a:prstGeom prst="rect">
              <a:avLst/>
            </a:prstGeom>
          </p:spPr>
        </p:pic>
      </p:grpSp>
      <p:sp>
        <p:nvSpPr>
          <p:cNvPr id="59" name="Rectangle: Rounded Corners 58" descr="Abuse">
            <a:extLst>
              <a:ext uri="{FF2B5EF4-FFF2-40B4-BE49-F238E27FC236}">
                <a16:creationId xmlns:a16="http://schemas.microsoft.com/office/drawing/2014/main" id="{7ABFF91F-3B2C-4720-85BD-7E9784DC9915}"/>
              </a:ext>
            </a:extLst>
          </p:cNvPr>
          <p:cNvSpPr/>
          <p:nvPr/>
        </p:nvSpPr>
        <p:spPr>
          <a:xfrm>
            <a:off x="7992885" y="1476493"/>
            <a:ext cx="3516923" cy="3905014"/>
          </a:xfrm>
          <a:prstGeom prst="roundRect">
            <a:avLst/>
          </a:prstGeom>
          <a:solidFill>
            <a:schemeClr val="bg1"/>
          </a:solidFill>
          <a:ln w="28575">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1"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rPr>
              <a:t>Abuse</a:t>
            </a:r>
          </a:p>
        </p:txBody>
      </p:sp>
      <p:sp>
        <p:nvSpPr>
          <p:cNvPr id="64" name="Rectangle: Rounded Corners 63" descr="When health care providers or suppliers perform actions that directly or indirectly result in unnecessary costs to any health care benefit program.&#10;">
            <a:extLst>
              <a:ext uri="{FF2B5EF4-FFF2-40B4-BE49-F238E27FC236}">
                <a16:creationId xmlns:a16="http://schemas.microsoft.com/office/drawing/2014/main" id="{D9CB67FA-F02A-4637-8EC9-DBDEA63C1CF5}"/>
              </a:ext>
            </a:extLst>
          </p:cNvPr>
          <p:cNvSpPr/>
          <p:nvPr/>
        </p:nvSpPr>
        <p:spPr>
          <a:xfrm>
            <a:off x="7992885" y="2213373"/>
            <a:ext cx="3516923" cy="19664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When health care providers or suppliers perform actions that directly or indirectly result in unnecessary costs to any health care benefit program.</a:t>
            </a:r>
          </a:p>
        </p:txBody>
      </p:sp>
      <p:grpSp>
        <p:nvGrpSpPr>
          <p:cNvPr id="6" name="Group 5">
            <a:extLst>
              <a:ext uri="{FF2B5EF4-FFF2-40B4-BE49-F238E27FC236}">
                <a16:creationId xmlns:a16="http://schemas.microsoft.com/office/drawing/2014/main" id="{E26E1FDC-9475-4FB4-B864-CED2682DE2E7}"/>
              </a:ext>
              <a:ext uri="{C183D7F6-B498-43B3-948B-1728B52AA6E4}">
                <adec:decorative xmlns:adec="http://schemas.microsoft.com/office/drawing/2017/decorative" val="1"/>
              </a:ext>
            </a:extLst>
          </p:cNvPr>
          <p:cNvGrpSpPr/>
          <p:nvPr/>
        </p:nvGrpSpPr>
        <p:grpSpPr>
          <a:xfrm>
            <a:off x="9072314" y="4344710"/>
            <a:ext cx="1567748" cy="784284"/>
            <a:chOff x="9072314" y="4344710"/>
            <a:chExt cx="1567748" cy="784284"/>
          </a:xfrm>
        </p:grpSpPr>
        <p:grpSp>
          <p:nvGrpSpPr>
            <p:cNvPr id="71" name="Group 70">
              <a:extLst>
                <a:ext uri="{FF2B5EF4-FFF2-40B4-BE49-F238E27FC236}">
                  <a16:creationId xmlns:a16="http://schemas.microsoft.com/office/drawing/2014/main" id="{379E6E39-112F-4977-B6FF-2DE8E2D6E372}"/>
                </a:ext>
              </a:extLst>
            </p:cNvPr>
            <p:cNvGrpSpPr/>
            <p:nvPr/>
          </p:nvGrpSpPr>
          <p:grpSpPr>
            <a:xfrm>
              <a:off x="9072314" y="4344710"/>
              <a:ext cx="1567748" cy="784284"/>
              <a:chOff x="-4893100" y="1362147"/>
              <a:chExt cx="7380059" cy="3691961"/>
            </a:xfrm>
          </p:grpSpPr>
          <p:pic>
            <p:nvPicPr>
              <p:cNvPr id="72" name="Picture 71" descr="Icon&#10;&#10;Description automatically generated">
                <a:extLst>
                  <a:ext uri="{FF2B5EF4-FFF2-40B4-BE49-F238E27FC236}">
                    <a16:creationId xmlns:a16="http://schemas.microsoft.com/office/drawing/2014/main" id="{5E809925-F8B6-47DD-9DD6-AA855DCA544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93100" y="1362147"/>
                <a:ext cx="7380059" cy="3691961"/>
              </a:xfrm>
              <a:prstGeom prst="rect">
                <a:avLst/>
              </a:prstGeom>
            </p:spPr>
          </p:pic>
          <p:pic>
            <p:nvPicPr>
              <p:cNvPr id="73" name="Picture 72" descr="A picture containing icon&#10;&#10;Description automatically generated">
                <a:extLst>
                  <a:ext uri="{FF2B5EF4-FFF2-40B4-BE49-F238E27FC236}">
                    <a16:creationId xmlns:a16="http://schemas.microsoft.com/office/drawing/2014/main" id="{0EF7D34C-F6AB-4258-8BDE-76B8975157F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7343" y="1941368"/>
                <a:ext cx="2923011" cy="3018234"/>
              </a:xfrm>
              <a:prstGeom prst="rect">
                <a:avLst/>
              </a:prstGeom>
            </p:spPr>
          </p:pic>
          <p:pic>
            <p:nvPicPr>
              <p:cNvPr id="74" name="Picture 73" descr="Icon&#10;&#10;Description automatically generated">
                <a:extLst>
                  <a:ext uri="{FF2B5EF4-FFF2-40B4-BE49-F238E27FC236}">
                    <a16:creationId xmlns:a16="http://schemas.microsoft.com/office/drawing/2014/main" id="{7CCB09F5-9DBC-413F-81C8-F996CA86945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54857" y="1941368"/>
                <a:ext cx="2923011" cy="3018234"/>
              </a:xfrm>
              <a:prstGeom prst="rect">
                <a:avLst/>
              </a:prstGeom>
            </p:spPr>
          </p:pic>
          <p:pic>
            <p:nvPicPr>
              <p:cNvPr id="75" name="Picture 74" descr="Icon&#10;&#10;Description automatically generated">
                <a:extLst>
                  <a:ext uri="{FF2B5EF4-FFF2-40B4-BE49-F238E27FC236}">
                    <a16:creationId xmlns:a16="http://schemas.microsoft.com/office/drawing/2014/main" id="{6F8E0F45-72DD-41B9-A2C5-AD19359CE8E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95348" y="1516932"/>
                <a:ext cx="3568032" cy="2177737"/>
              </a:xfrm>
              <a:prstGeom prst="rect">
                <a:avLst/>
              </a:prstGeom>
            </p:spPr>
          </p:pic>
        </p:grpSp>
        <p:pic>
          <p:nvPicPr>
            <p:cNvPr id="76" name="Picture 75" descr="Background pattern, arrow&#10;&#10;Description automatically generated">
              <a:extLst>
                <a:ext uri="{FF2B5EF4-FFF2-40B4-BE49-F238E27FC236}">
                  <a16:creationId xmlns:a16="http://schemas.microsoft.com/office/drawing/2014/main" id="{182094AE-1EB2-4025-8693-7643A5462B0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9771022" y="4531701"/>
              <a:ext cx="173933" cy="597293"/>
            </a:xfrm>
            <a:prstGeom prst="rect">
              <a:avLst/>
            </a:prstGeom>
          </p:spPr>
        </p:pic>
      </p:grpSp>
      <p:sp>
        <p:nvSpPr>
          <p:cNvPr id="33" name="Footer Placeholder 2">
            <a:extLst>
              <a:ext uri="{FF2B5EF4-FFF2-40B4-BE49-F238E27FC236}">
                <a16:creationId xmlns:a16="http://schemas.microsoft.com/office/drawing/2014/main" id="{1F0DD3C3-8837-4DE4-9589-CF5597832F18}"/>
              </a:ext>
            </a:extLst>
          </p:cNvPr>
          <p:cNvSpPr>
            <a:spLocks noGrp="1"/>
          </p:cNvSpPr>
          <p:nvPr>
            <p:ph type="ftr" sz="quarter" idx="11"/>
          </p:nvPr>
        </p:nvSpPr>
        <p:spPr>
          <a:xfrm>
            <a:off x="3798034" y="6570017"/>
            <a:ext cx="4595932" cy="177431"/>
          </a:xfrm>
        </p:spPr>
        <p:txBody>
          <a:bodyPr/>
          <a:lstStyle>
            <a:lvl1pPr>
              <a:defRPr/>
            </a:lvl1pPr>
          </a:lstStyle>
          <a:p>
            <a:r>
              <a:rPr lang="en-US" dirty="0"/>
              <a:t>Medicare and Medicaid Fraud, Waste, and Abuse Prevention</a:t>
            </a:r>
          </a:p>
        </p:txBody>
      </p:sp>
      <p:sp>
        <p:nvSpPr>
          <p:cNvPr id="5" name="Slide Number Placeholder 4">
            <a:extLst>
              <a:ext uri="{FF2B5EF4-FFF2-40B4-BE49-F238E27FC236}">
                <a16:creationId xmlns:a16="http://schemas.microsoft.com/office/drawing/2014/main" id="{F2632837-B0AF-4CD7-AC55-41E8CE8ACD96}"/>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dirty="0"/>
          </a:p>
        </p:txBody>
      </p:sp>
      <p:sp>
        <p:nvSpPr>
          <p:cNvPr id="28" name="Date Placeholder 3">
            <a:extLst>
              <a:ext uri="{FF2B5EF4-FFF2-40B4-BE49-F238E27FC236}">
                <a16:creationId xmlns:a16="http://schemas.microsoft.com/office/drawing/2014/main" id="{EA3C2273-0B94-4119-A25F-949DAFF379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May 2022</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23894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anim calcmode="lin" valueType="num">
                                      <p:cBhvr>
                                        <p:cTn id="15" dur="1000" fill="hold"/>
                                        <p:tgtEl>
                                          <p:spTgt spid="58"/>
                                        </p:tgtEl>
                                        <p:attrNameLst>
                                          <p:attrName>ppt_x</p:attrName>
                                        </p:attrNameLst>
                                      </p:cBhvr>
                                      <p:tavLst>
                                        <p:tav tm="0">
                                          <p:val>
                                            <p:strVal val="#ppt_x"/>
                                          </p:val>
                                        </p:tav>
                                        <p:tav tm="100000">
                                          <p:val>
                                            <p:strVal val="#ppt_x"/>
                                          </p:val>
                                        </p:tav>
                                      </p:tavLst>
                                    </p:anim>
                                    <p:anim calcmode="lin" valueType="num">
                                      <p:cBhvr>
                                        <p:cTn id="1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1000"/>
                                        <p:tgtEl>
                                          <p:spTgt spid="64"/>
                                        </p:tgtEl>
                                      </p:cBhvr>
                                    </p:animEffect>
                                    <p:anim calcmode="lin" valueType="num">
                                      <p:cBhvr>
                                        <p:cTn id="22" dur="1000" fill="hold"/>
                                        <p:tgtEl>
                                          <p:spTgt spid="64"/>
                                        </p:tgtEl>
                                        <p:attrNameLst>
                                          <p:attrName>ppt_x</p:attrName>
                                        </p:attrNameLst>
                                      </p:cBhvr>
                                      <p:tavLst>
                                        <p:tav tm="0">
                                          <p:val>
                                            <p:strVal val="#ppt_x"/>
                                          </p:val>
                                        </p:tav>
                                        <p:tav tm="100000">
                                          <p:val>
                                            <p:strVal val="#ppt_x"/>
                                          </p:val>
                                        </p:tav>
                                      </p:tavLst>
                                    </p:anim>
                                    <p:anim calcmode="lin" valueType="num">
                                      <p:cBhvr>
                                        <p:cTn id="23"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animBg="1"/>
      <p:bldP spid="6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Key Points to Remember</a:t>
            </a:r>
          </a:p>
        </p:txBody>
      </p:sp>
      <p:sp>
        <p:nvSpPr>
          <p:cNvPr id="5" name="Content Placeholder 4"/>
          <p:cNvSpPr>
            <a:spLocks noGrp="1"/>
          </p:cNvSpPr>
          <p:nvPr>
            <p:ph sz="half" idx="1"/>
          </p:nvPr>
        </p:nvSpPr>
        <p:spPr>
          <a:xfrm>
            <a:off x="838200" y="1535329"/>
            <a:ext cx="10870870" cy="4212328"/>
          </a:xfrm>
        </p:spPr>
        <p:txBody>
          <a:bodyPr vert="horz" lIns="91440" tIns="45720" rIns="91440" bIns="45720" rtlCol="0" anchor="t">
            <a:noAutofit/>
          </a:bodyPr>
          <a:lstStyle/>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Differences between fraud, waste, and abuse depend on circumstances, intent, and knowledge</a:t>
            </a:r>
            <a:endParaRPr lang="en-US" dirty="0">
              <a:latin typeface="Arial"/>
              <a:cs typeface="Arial"/>
            </a:endParaRPr>
          </a:p>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Improper payments are often mistakes</a:t>
            </a:r>
          </a:p>
          <a:p>
            <a:pPr marL="274320" indent="-274320" defTabSz="685800">
              <a:lnSpc>
                <a:spcPct val="100000"/>
              </a:lnSpc>
              <a:spcBef>
                <a:spcPts val="0"/>
              </a:spcBef>
              <a:spcAft>
                <a:spcPts val="1200"/>
              </a:spcAft>
              <a:buFont typeface="Wingdings" pitchFamily="2" charset="2"/>
              <a:buChar char="ü"/>
              <a:defRPr/>
            </a:pPr>
            <a:r>
              <a:rPr lang="en-US" altLang="ja-JP" sz="2400" dirty="0">
                <a:solidFill>
                  <a:srgbClr val="00529B"/>
                </a:solidFill>
                <a:latin typeface="Arial"/>
                <a:ea typeface="游ゴシック"/>
                <a:cs typeface="Arial"/>
              </a:rPr>
              <a:t>Program Integrity Contractors and partnerships with organizations help CMS fight fraud, waste, and abuse</a:t>
            </a:r>
          </a:p>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Check online resources for the most up-to-date fraud schemes information</a:t>
            </a:r>
            <a:endParaRPr lang="en-US" altLang="ja-JP" sz="2400" dirty="0">
              <a:solidFill>
                <a:srgbClr val="00529B"/>
              </a:solidFill>
              <a:latin typeface="Arial"/>
              <a:cs typeface="Arial"/>
            </a:endParaRPr>
          </a:p>
          <a:p>
            <a:pPr marL="274320" indent="-274320" defTabSz="685800">
              <a:lnSpc>
                <a:spcPct val="100000"/>
              </a:lnSpc>
              <a:spcBef>
                <a:spcPts val="0"/>
              </a:spcBef>
              <a:spcAft>
                <a:spcPts val="1200"/>
              </a:spcAft>
              <a:buFont typeface="Wingdings" pitchFamily="2" charset="2"/>
              <a:buChar char="ü"/>
              <a:defRPr/>
            </a:pPr>
            <a:r>
              <a:rPr lang="en-US" sz="2400" dirty="0">
                <a:solidFill>
                  <a:srgbClr val="00529B"/>
                </a:solidFill>
                <a:latin typeface="Arial"/>
                <a:cs typeface="Arial"/>
              </a:rPr>
              <a:t>Fight fraud, waste, and abuse by </a:t>
            </a:r>
            <a:r>
              <a:rPr lang="en-US" sz="2400" b="1" dirty="0">
                <a:solidFill>
                  <a:srgbClr val="00529B"/>
                </a:solidFill>
                <a:latin typeface="Arial"/>
                <a:cs typeface="Arial"/>
              </a:rPr>
              <a:t>recording</a:t>
            </a:r>
            <a:r>
              <a:rPr lang="en-US" sz="2400" dirty="0">
                <a:solidFill>
                  <a:srgbClr val="00529B"/>
                </a:solidFill>
                <a:latin typeface="Arial"/>
                <a:cs typeface="Arial"/>
              </a:rPr>
              <a:t> details about your visits, </a:t>
            </a:r>
            <a:r>
              <a:rPr lang="en-US" sz="2400" b="1" dirty="0">
                <a:solidFill>
                  <a:srgbClr val="00529B"/>
                </a:solidFill>
                <a:latin typeface="Arial"/>
                <a:cs typeface="Arial"/>
              </a:rPr>
              <a:t>reviewing </a:t>
            </a:r>
            <a:r>
              <a:rPr lang="en-US" sz="2400" dirty="0">
                <a:solidFill>
                  <a:srgbClr val="00529B"/>
                </a:solidFill>
                <a:latin typeface="Arial"/>
                <a:cs typeface="Arial"/>
              </a:rPr>
              <a:t>statements, </a:t>
            </a:r>
            <a:r>
              <a:rPr lang="en-US" sz="2400" b="1" dirty="0">
                <a:solidFill>
                  <a:srgbClr val="00529B"/>
                </a:solidFill>
                <a:latin typeface="Arial"/>
                <a:cs typeface="Arial"/>
              </a:rPr>
              <a:t>reporting</a:t>
            </a:r>
            <a:r>
              <a:rPr lang="en-US" sz="2400" dirty="0">
                <a:solidFill>
                  <a:srgbClr val="00529B"/>
                </a:solidFill>
                <a:latin typeface="Arial"/>
                <a:cs typeface="Arial"/>
              </a:rPr>
              <a:t> suspicious activity, and </a:t>
            </a:r>
            <a:r>
              <a:rPr lang="en-US" sz="2400" b="1" dirty="0">
                <a:solidFill>
                  <a:srgbClr val="00529B"/>
                </a:solidFill>
                <a:latin typeface="Arial"/>
                <a:cs typeface="Arial"/>
              </a:rPr>
              <a:t>remembering </a:t>
            </a:r>
            <a:r>
              <a:rPr lang="en-US" sz="2400" dirty="0">
                <a:solidFill>
                  <a:srgbClr val="00529B"/>
                </a:solidFill>
                <a:latin typeface="Arial"/>
                <a:cs typeface="Arial"/>
              </a:rPr>
              <a:t>to protect your information (the 4 Rs)</a:t>
            </a:r>
          </a:p>
        </p:txBody>
      </p:sp>
      <p:sp>
        <p:nvSpPr>
          <p:cNvPr id="7" name="Footer Placeholder 4">
            <a:extLst>
              <a:ext uri="{FF2B5EF4-FFF2-40B4-BE49-F238E27FC236}">
                <a16:creationId xmlns:a16="http://schemas.microsoft.com/office/drawing/2014/main" id="{317C6EE7-5E05-4CA5-A9C6-EAF54F74593B}"/>
              </a:ext>
            </a:extLst>
          </p:cNvPr>
          <p:cNvSpPr>
            <a:spLocks noGrp="1"/>
          </p:cNvSpPr>
          <p:nvPr>
            <p:ph type="ftr" sz="quarter" idx="11"/>
          </p:nvPr>
        </p:nvSpPr>
        <p:spPr>
          <a:xfrm>
            <a:off x="3936053" y="6476170"/>
            <a:ext cx="4319893"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9314CEA1-D972-4012-B261-77B13C825776}"/>
              </a:ext>
            </a:extLst>
          </p:cNvPr>
          <p:cNvSpPr>
            <a:spLocks noGrp="1"/>
          </p:cNvSpPr>
          <p:nvPr>
            <p:ph type="sldNum" sz="quarter" idx="12"/>
          </p:nvPr>
        </p:nvSpPr>
        <p:spPr/>
        <p:txBody>
          <a:bodyPr/>
          <a:lstStyle/>
          <a:p>
            <a:pPr>
              <a:defRPr/>
            </a:pPr>
            <a:fld id="{11E79EF6-0C0E-43E6-8FB3-918BC522CC5A}" type="slidenum">
              <a:rPr lang="en-US" smtClean="0"/>
              <a:pPr>
                <a:defRPr/>
              </a:pPr>
              <a:t>60</a:t>
            </a:fld>
            <a:endParaRPr lang="en-US" dirty="0"/>
          </a:p>
        </p:txBody>
      </p:sp>
      <p:sp>
        <p:nvSpPr>
          <p:cNvPr id="6" name="Date Placeholder 3">
            <a:extLst>
              <a:ext uri="{FF2B5EF4-FFF2-40B4-BE49-F238E27FC236}">
                <a16:creationId xmlns:a16="http://schemas.microsoft.com/office/drawing/2014/main" id="{D24555CD-C5D5-4C5A-AAEC-EC7FBCFB3F49}"/>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180212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panose="020B0A04020102020204" pitchFamily="34" charset="0"/>
              </a:rPr>
              <a:t>Examples of Successful Fraud Takedowns </a:t>
            </a:r>
          </a:p>
        </p:txBody>
      </p:sp>
      <p:pic>
        <p:nvPicPr>
          <p:cNvPr id="6" name="Picture 5" descr="Department of Justice seal">
            <a:extLst>
              <a:ext uri="{FF2B5EF4-FFF2-40B4-BE49-F238E27FC236}">
                <a16:creationId xmlns:a16="http://schemas.microsoft.com/office/drawing/2014/main" id="{8BA3E11C-C765-496B-8E21-5B489F284369}"/>
              </a:ext>
            </a:extLst>
          </p:cNvPr>
          <p:cNvPicPr>
            <a:picLocks noChangeAspect="1"/>
          </p:cNvPicPr>
          <p:nvPr/>
        </p:nvPicPr>
        <p:blipFill>
          <a:blip r:embed="rId4"/>
          <a:stretch>
            <a:fillRect/>
          </a:stretch>
        </p:blipFill>
        <p:spPr>
          <a:xfrm>
            <a:off x="3324218" y="1262580"/>
            <a:ext cx="1232908" cy="1232908"/>
          </a:xfrm>
          <a:prstGeom prst="rect">
            <a:avLst/>
          </a:prstGeom>
        </p:spPr>
      </p:pic>
      <p:pic>
        <p:nvPicPr>
          <p:cNvPr id="1026" name="Picture 2" descr="The United States Department of Justice">
            <a:extLst>
              <a:ext uri="{FF2B5EF4-FFF2-40B4-BE49-F238E27FC236}">
                <a16:creationId xmlns:a16="http://schemas.microsoft.com/office/drawing/2014/main" id="{F1C4DD00-FADB-4D6F-9F46-3A7FB33E62D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23912"/>
          <a:stretch/>
        </p:blipFill>
        <p:spPr bwMode="auto">
          <a:xfrm>
            <a:off x="4788568" y="1340804"/>
            <a:ext cx="3946662" cy="1206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1"/>
          </p:nvPr>
        </p:nvSpPr>
        <p:spPr>
          <a:xfrm>
            <a:off x="838200" y="2829836"/>
            <a:ext cx="10960864" cy="4757195"/>
          </a:xfrm>
        </p:spPr>
        <p:txBody>
          <a:bodyPr>
            <a:normAutofit/>
          </a:bodyPr>
          <a:lstStyle/>
          <a:p>
            <a:pPr marL="347472" indent="-347472">
              <a:lnSpc>
                <a:spcPct val="100000"/>
              </a:lnSpc>
              <a:spcBef>
                <a:spcPts val="0"/>
              </a:spcBef>
              <a:spcAft>
                <a:spcPts val="1200"/>
              </a:spcAft>
            </a:pPr>
            <a:r>
              <a:rPr lang="en-US" sz="2400" u="sng" dirty="0">
                <a:hlinkClick r:id="rId6"/>
              </a:rPr>
              <a:t>COVID-19 Coordinated Law Enforcement Action</a:t>
            </a:r>
            <a:endParaRPr lang="en-US" sz="2400" u="sng" dirty="0">
              <a:hlinkClick r:id="rId7"/>
            </a:endParaRPr>
          </a:p>
          <a:p>
            <a:pPr marL="347472" indent="-347472">
              <a:lnSpc>
                <a:spcPct val="100000"/>
              </a:lnSpc>
              <a:spcBef>
                <a:spcPts val="0"/>
              </a:spcBef>
              <a:spcAft>
                <a:spcPts val="1200"/>
              </a:spcAft>
            </a:pPr>
            <a:r>
              <a:rPr lang="en-US" sz="2400" u="sng" dirty="0">
                <a:hlinkClick r:id="rId8"/>
              </a:rPr>
              <a:t>National Health Care Fraud Enforcement Action Results in Charges Involving over $1.4 Billion in Alleged Losses</a:t>
            </a:r>
            <a:endParaRPr lang="en-US" sz="2400" u="sng" dirty="0">
              <a:hlinkClick r:id="rId7"/>
            </a:endParaRPr>
          </a:p>
          <a:p>
            <a:pPr marL="347472" indent="-347472">
              <a:lnSpc>
                <a:spcPct val="100000"/>
              </a:lnSpc>
              <a:spcBef>
                <a:spcPts val="0"/>
              </a:spcBef>
              <a:spcAft>
                <a:spcPts val="1200"/>
              </a:spcAft>
            </a:pPr>
            <a:r>
              <a:rPr lang="en-US" sz="2400" u="sng" dirty="0">
                <a:hlinkClick r:id="rId7"/>
              </a:rPr>
              <a:t>Justice Department Takes Action Against COVID-19 Fraud</a:t>
            </a:r>
          </a:p>
          <a:p>
            <a:pPr marL="347472" indent="-347472">
              <a:lnSpc>
                <a:spcPct val="100000"/>
              </a:lnSpc>
              <a:spcBef>
                <a:spcPts val="0"/>
              </a:spcBef>
              <a:spcAft>
                <a:spcPts val="1200"/>
              </a:spcAft>
            </a:pPr>
            <a:r>
              <a:rPr lang="en-US" sz="2400" dirty="0">
                <a:hlinkClick r:id="rId9"/>
              </a:rPr>
              <a:t>National Health Care Fraud and Opioid Takedown Results in Charges Against 345 Defendants Responsible for More than $6 Billion in Alleged Fraud Losses </a:t>
            </a:r>
            <a:endParaRPr lang="en-US" sz="2400" dirty="0"/>
          </a:p>
          <a:p>
            <a:pPr marL="347472" indent="-347472">
              <a:lnSpc>
                <a:spcPct val="100000"/>
              </a:lnSpc>
              <a:spcBef>
                <a:spcPts val="0"/>
              </a:spcBef>
              <a:spcAft>
                <a:spcPts val="600"/>
              </a:spcAft>
            </a:pPr>
            <a:endParaRPr lang="en-US" sz="2400" u="sng" dirty="0">
              <a:hlinkClick r:id="rId7"/>
            </a:endParaRPr>
          </a:p>
        </p:txBody>
      </p:sp>
      <p:sp>
        <p:nvSpPr>
          <p:cNvPr id="8" name="Footer Placeholder 4">
            <a:extLst>
              <a:ext uri="{FF2B5EF4-FFF2-40B4-BE49-F238E27FC236}">
                <a16:creationId xmlns:a16="http://schemas.microsoft.com/office/drawing/2014/main" id="{5A8AB944-5BD5-4FE9-A0FA-6D56AC53B089}"/>
              </a:ext>
            </a:extLst>
          </p:cNvPr>
          <p:cNvSpPr>
            <a:spLocks noGrp="1"/>
          </p:cNvSpPr>
          <p:nvPr>
            <p:ph type="ftr" sz="quarter" idx="11"/>
          </p:nvPr>
        </p:nvSpPr>
        <p:spPr>
          <a:xfrm>
            <a:off x="3940672" y="6480208"/>
            <a:ext cx="4310657" cy="365125"/>
          </a:xfrm>
        </p:spPr>
        <p:txBody>
          <a:bodyPr/>
          <a:lstStyle/>
          <a:p>
            <a:r>
              <a:rPr lang="en-US" dirty="0"/>
              <a:t>Medicare and Medicaid Fraud, Waste, and Abuse Prevention</a:t>
            </a:r>
          </a:p>
        </p:txBody>
      </p:sp>
      <p:sp>
        <p:nvSpPr>
          <p:cNvPr id="3" name="Slide Number Placeholder 2">
            <a:extLst>
              <a:ext uri="{FF2B5EF4-FFF2-40B4-BE49-F238E27FC236}">
                <a16:creationId xmlns:a16="http://schemas.microsoft.com/office/drawing/2014/main" id="{5202FFCF-96BE-4ADE-B167-05C0484DA814}"/>
              </a:ext>
            </a:extLst>
          </p:cNvPr>
          <p:cNvSpPr>
            <a:spLocks noGrp="1"/>
          </p:cNvSpPr>
          <p:nvPr>
            <p:ph type="sldNum" sz="quarter" idx="12"/>
          </p:nvPr>
        </p:nvSpPr>
        <p:spPr/>
        <p:txBody>
          <a:bodyPr/>
          <a:lstStyle/>
          <a:p>
            <a:pPr>
              <a:defRPr/>
            </a:pPr>
            <a:fld id="{11E79EF6-0C0E-43E6-8FB3-918BC522CC5A}" type="slidenum">
              <a:rPr lang="en-US" smtClean="0"/>
              <a:pPr>
                <a:defRPr/>
              </a:pPr>
              <a:t>61</a:t>
            </a:fld>
            <a:endParaRPr lang="en-US" dirty="0"/>
          </a:p>
        </p:txBody>
      </p:sp>
      <p:sp>
        <p:nvSpPr>
          <p:cNvPr id="7" name="Date Placeholder 3">
            <a:extLst>
              <a:ext uri="{FF2B5EF4-FFF2-40B4-BE49-F238E27FC236}">
                <a16:creationId xmlns:a16="http://schemas.microsoft.com/office/drawing/2014/main" id="{CF027B50-625D-45C8-A238-BA9535BF77A0}"/>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2074145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4"/>
            <a:ext cx="12191999" cy="929286"/>
          </a:xfrm>
        </p:spPr>
        <p:txBody>
          <a:bodyPr anchor="ctr">
            <a:normAutofit/>
          </a:bodyPr>
          <a:lstStyle/>
          <a:p>
            <a:r>
              <a:rPr lang="en-US" sz="2800" dirty="0">
                <a:latin typeface="Arial Black" panose="020B0A04020102020204" pitchFamily="34" charset="0"/>
              </a:rPr>
              <a:t>Medicare &amp; Medicaid Fraud &amp; Abuse </a:t>
            </a:r>
            <a:br>
              <a:rPr lang="en-US" sz="2800" dirty="0">
                <a:latin typeface="Arial Black" panose="020B0A04020102020204" pitchFamily="34" charset="0"/>
              </a:rPr>
            </a:br>
            <a:r>
              <a:rPr lang="en-US" sz="2800" dirty="0">
                <a:latin typeface="Arial Black" panose="020B0A04020102020204" pitchFamily="34" charset="0"/>
              </a:rPr>
              <a:t>Resource Guide</a:t>
            </a:r>
          </a:p>
        </p:txBody>
      </p:sp>
      <p:graphicFrame>
        <p:nvGraphicFramePr>
          <p:cNvPr id="6" name="Content Placeholder 7" title="chart of phone numbers"/>
          <p:cNvGraphicFramePr>
            <a:graphicFrameLocks noGrp="1"/>
          </p:cNvGraphicFramePr>
          <p:nvPr>
            <p:ph sz="half" idx="1"/>
            <p:extLst>
              <p:ext uri="{D42A27DB-BD31-4B8C-83A1-F6EECF244321}">
                <p14:modId xmlns:p14="http://schemas.microsoft.com/office/powerpoint/2010/main" val="2437228310"/>
              </p:ext>
            </p:extLst>
          </p:nvPr>
        </p:nvGraphicFramePr>
        <p:xfrm>
          <a:off x="1097133" y="1219690"/>
          <a:ext cx="9997732" cy="4851400"/>
        </p:xfrm>
        <a:graphic>
          <a:graphicData uri="http://schemas.openxmlformats.org/drawingml/2006/table">
            <a:tbl>
              <a:tblPr firstRow="1" bandRow="1">
                <a:tableStyleId>{5FD0F851-EC5A-4D38-B0AD-8093EC10F338}</a:tableStyleId>
              </a:tblPr>
              <a:tblGrid>
                <a:gridCol w="5117564">
                  <a:extLst>
                    <a:ext uri="{9D8B030D-6E8A-4147-A177-3AD203B41FA5}">
                      <a16:colId xmlns:a16="http://schemas.microsoft.com/office/drawing/2014/main" val="20000"/>
                    </a:ext>
                  </a:extLst>
                </a:gridCol>
                <a:gridCol w="4880168">
                  <a:extLst>
                    <a:ext uri="{9D8B030D-6E8A-4147-A177-3AD203B41FA5}">
                      <a16:colId xmlns:a16="http://schemas.microsoft.com/office/drawing/2014/main" val="20001"/>
                    </a:ext>
                  </a:extLst>
                </a:gridCol>
              </a:tblGrid>
              <a:tr h="370840">
                <a:tc>
                  <a:txBody>
                    <a:bodyPr/>
                    <a:lstStyle/>
                    <a:p>
                      <a:pPr>
                        <a:lnSpc>
                          <a:spcPct val="100000"/>
                        </a:lnSpc>
                        <a:spcBef>
                          <a:spcPts val="0"/>
                        </a:spcBef>
                        <a:spcAft>
                          <a:spcPts val="0"/>
                        </a:spcAft>
                        <a:buNone/>
                      </a:pPr>
                      <a:r>
                        <a:rPr lang="en-US" sz="1800" b="0" dirty="0">
                          <a:solidFill>
                            <a:srgbClr val="00529B"/>
                          </a:solidFill>
                        </a:rPr>
                        <a:t>Centers for Medicare &amp; </a:t>
                      </a:r>
                    </a:p>
                    <a:p>
                      <a:pPr>
                        <a:lnSpc>
                          <a:spcPct val="100000"/>
                        </a:lnSpc>
                        <a:spcBef>
                          <a:spcPts val="0"/>
                        </a:spcBef>
                        <a:spcAft>
                          <a:spcPts val="0"/>
                        </a:spcAft>
                        <a:buNone/>
                      </a:pPr>
                      <a:r>
                        <a:rPr lang="en-US" sz="1800" b="0" dirty="0">
                          <a:solidFill>
                            <a:srgbClr val="00529B"/>
                          </a:solidFill>
                        </a:rPr>
                        <a:t>Medicaid Services (CMS)</a:t>
                      </a:r>
                    </a:p>
                    <a:p>
                      <a:pPr>
                        <a:spcBef>
                          <a:spcPts val="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p>
                      <a:pPr marL="228600" indent="-228600">
                        <a:lnSpc>
                          <a:spcPct val="100000"/>
                        </a:lnSpc>
                        <a:spcBef>
                          <a:spcPts val="0"/>
                        </a:spcBef>
                        <a:spcAft>
                          <a:spcPts val="0"/>
                        </a:spcAft>
                        <a:buFont typeface="Wingdings" panose="05000000000000000000" pitchFamily="2" charset="2"/>
                        <a:buChar char="§"/>
                      </a:pPr>
                      <a:r>
                        <a:rPr lang="en-US" sz="1800" b="0" dirty="0">
                          <a:solidFill>
                            <a:srgbClr val="00529B"/>
                          </a:solidFill>
                        </a:rPr>
                        <a:t>Call 1-800-MEDICARE (1-800-633-4227);</a:t>
                      </a:r>
                      <a:r>
                        <a:rPr lang="en-US" sz="1800" b="0" baseline="0" dirty="0">
                          <a:solidFill>
                            <a:srgbClr val="00529B"/>
                          </a:solidFill>
                        </a:rPr>
                        <a:t> </a:t>
                      </a:r>
                      <a:r>
                        <a:rPr lang="en-US" sz="1800" b="0" dirty="0">
                          <a:solidFill>
                            <a:srgbClr val="00529B"/>
                          </a:solidFill>
                        </a:rPr>
                        <a:t>TTY: 1-877-486-2048</a:t>
                      </a:r>
                    </a:p>
                    <a:p>
                      <a:pPr marL="228600" indent="-228600">
                        <a:lnSpc>
                          <a:spcPct val="100000"/>
                        </a:lnSpc>
                        <a:spcBef>
                          <a:spcPts val="0"/>
                        </a:spcBef>
                        <a:spcAft>
                          <a:spcPts val="0"/>
                        </a:spcAft>
                        <a:buFont typeface="Wingdings" panose="05000000000000000000" pitchFamily="2" charset="2"/>
                        <a:buChar char="§"/>
                      </a:pPr>
                      <a:r>
                        <a:rPr lang="en-US" sz="1800" b="0" u="sng" kern="1200" dirty="0">
                          <a:solidFill>
                            <a:srgbClr val="00529B"/>
                          </a:solidFill>
                          <a:effectLst/>
                          <a:hlinkClick r:id="rId4">
                            <a:extLst>
                              <a:ext uri="{A12FA001-AC4F-418D-AE19-62706E023703}">
                                <ahyp:hlinkClr xmlns:ahyp="http://schemas.microsoft.com/office/drawing/2018/hyperlinkcolor" val="tx"/>
                              </a:ext>
                            </a:extLst>
                          </a:hlinkClick>
                        </a:rPr>
                        <a:t>CMS.gov</a:t>
                      </a:r>
                      <a:r>
                        <a:rPr lang="en-US" sz="1800" b="0" u="sng" kern="1200" dirty="0">
                          <a:solidFill>
                            <a:srgbClr val="00529B"/>
                          </a:solidFill>
                          <a:effectLst/>
                        </a:rPr>
                        <a:t> </a:t>
                      </a:r>
                    </a:p>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u="sng" kern="1200" dirty="0">
                          <a:solidFill>
                            <a:srgbClr val="00529B"/>
                          </a:solidFill>
                          <a:effectLst/>
                          <a:hlinkClick r:id="rId5">
                            <a:extLst>
                              <a:ext uri="{A12FA001-AC4F-418D-AE19-62706E023703}">
                                <ahyp:hlinkClr xmlns:ahyp="http://schemas.microsoft.com/office/drawing/2018/hyperlinkcolor" val="tx"/>
                              </a:ext>
                            </a:extLst>
                          </a:hlinkClick>
                        </a:rPr>
                        <a:t>Medicare.gov/fraud</a:t>
                      </a:r>
                      <a:endParaRPr lang="en-US" sz="1800" b="0" u="sng" kern="1200" dirty="0">
                        <a:solidFill>
                          <a:srgbClr val="00529B"/>
                        </a:solidFill>
                        <a:effectLst/>
                      </a:endParaRPr>
                    </a:p>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kern="1200" dirty="0">
                          <a:solidFill>
                            <a:srgbClr val="00529B"/>
                          </a:solidFill>
                          <a:hlinkClick r:id="rId6" tooltip="http://cms.gov/Medicare-Medicaid-Coordination/Fraud-Prevention/Medicaid-Integrity-Education/edmic-landing.html">
                            <a:extLst>
                              <a:ext uri="{A12FA001-AC4F-418D-AE19-62706E023703}">
                                <ahyp:hlinkClr xmlns:ahyp="http://schemas.microsoft.com/office/drawing/2018/hyperlinkcolor" val="tx"/>
                              </a:ext>
                            </a:extLst>
                          </a:hlinkClick>
                        </a:rPr>
                        <a:t>CMS.gov/Medicare-Medicaid-Coordination/Fraud-Prevention/Medicaid-Integrity-Education/edmic-landing.html </a:t>
                      </a:r>
                      <a:endParaRPr lang="en-US" sz="1800" b="0" kern="1200" dirty="0">
                        <a:solidFill>
                          <a:srgbClr val="00529B"/>
                        </a:solidFill>
                        <a:latin typeface="Arial" panose="020B0604020202020204" pitchFamily="34" charset="0"/>
                        <a:ea typeface="ＭＳ Ｐゴシック" pitchFamily="7" charset="-128"/>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nSpc>
                          <a:spcPct val="100000"/>
                        </a:lnSpc>
                        <a:spcBef>
                          <a:spcPts val="0"/>
                        </a:spcBef>
                        <a:spcAft>
                          <a:spcPts val="0"/>
                        </a:spcAft>
                      </a:pPr>
                      <a:r>
                        <a:rPr lang="en-US" sz="1800" dirty="0">
                          <a:solidFill>
                            <a:srgbClr val="00529B"/>
                          </a:solidFill>
                        </a:rPr>
                        <a:t>Social Security</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p>
                      <a:pPr marL="228600" indent="-228600">
                        <a:lnSpc>
                          <a:spcPct val="100000"/>
                        </a:lnSpc>
                        <a:spcBef>
                          <a:spcPts val="0"/>
                        </a:spcBef>
                        <a:spcAft>
                          <a:spcPts val="0"/>
                        </a:spcAft>
                        <a:buFont typeface="Wingdings" panose="05000000000000000000" pitchFamily="2" charset="2"/>
                        <a:buChar char="§"/>
                      </a:pPr>
                      <a:r>
                        <a:rPr lang="en-US" sz="1800" kern="1200" baseline="0" dirty="0">
                          <a:solidFill>
                            <a:srgbClr val="00529B"/>
                          </a:solidFill>
                        </a:rPr>
                        <a:t>Call 1‑800‑772‑1213 </a:t>
                      </a:r>
                      <a:br>
                        <a:rPr lang="en-US" sz="1800" kern="1200" baseline="0" dirty="0">
                          <a:solidFill>
                            <a:srgbClr val="00529B"/>
                          </a:solidFill>
                        </a:rPr>
                      </a:br>
                      <a:r>
                        <a:rPr lang="en-US" sz="1800" kern="1200" baseline="0" dirty="0">
                          <a:solidFill>
                            <a:srgbClr val="00529B"/>
                          </a:solidFill>
                        </a:rPr>
                        <a:t>TTY: 1‑800‑325‑0778</a:t>
                      </a:r>
                    </a:p>
                    <a:p>
                      <a:pPr marL="228600" indent="-228600">
                        <a:lnSpc>
                          <a:spcPct val="100000"/>
                        </a:lnSpc>
                        <a:spcBef>
                          <a:spcPts val="0"/>
                        </a:spcBef>
                        <a:spcAft>
                          <a:spcPts val="0"/>
                        </a:spcAft>
                        <a:buFont typeface="Wingdings" panose="05000000000000000000" pitchFamily="2" charset="2"/>
                        <a:buChar char="§"/>
                      </a:pPr>
                      <a:r>
                        <a:rPr lang="en-US" sz="1800" u="sng" kern="1200" dirty="0">
                          <a:solidFill>
                            <a:srgbClr val="00529B"/>
                          </a:solidFill>
                          <a:effectLst/>
                          <a:hlinkClick r:id="rId7">
                            <a:extLst>
                              <a:ext uri="{A12FA001-AC4F-418D-AE19-62706E023703}">
                                <ahyp:hlinkClr xmlns:ahyp="http://schemas.microsoft.com/office/drawing/2018/hyperlinkcolor" val="tx"/>
                              </a:ext>
                            </a:extLst>
                          </a:hlinkClick>
                        </a:rPr>
                        <a:t>socialsecurity.gov/fraud</a:t>
                      </a:r>
                      <a:endParaRPr lang="en-US" sz="1800" b="0" kern="1200" baseline="0" dirty="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800" u="none" strike="noStrike" cap="none" normalizeH="0" baseline="0" dirty="0">
                          <a:ln>
                            <a:noFill/>
                          </a:ln>
                          <a:solidFill>
                            <a:srgbClr val="00529B"/>
                          </a:solidFill>
                          <a:effectLst/>
                        </a:rPr>
                        <a:t>Senior Medicare Patrol (SMP)</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u="none" kern="1200" dirty="0">
                          <a:solidFill>
                            <a:srgbClr val="00529B"/>
                          </a:solidFill>
                          <a:effectLst/>
                        </a:rPr>
                        <a:t>Call</a:t>
                      </a:r>
                      <a:r>
                        <a:rPr lang="en-US" sz="1800" u="none" kern="1200" baseline="0" dirty="0">
                          <a:solidFill>
                            <a:srgbClr val="00529B"/>
                          </a:solidFill>
                          <a:effectLst/>
                        </a:rPr>
                        <a:t> 1-877-808-2468</a:t>
                      </a:r>
                    </a:p>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u="none" kern="1200" dirty="0">
                          <a:solidFill>
                            <a:srgbClr val="00529B"/>
                          </a:solidFill>
                          <a:effectLst/>
                          <a:hlinkClick r:id="rId8">
                            <a:extLst>
                              <a:ext uri="{A12FA001-AC4F-418D-AE19-62706E023703}">
                                <ahyp:hlinkClr xmlns:ahyp="http://schemas.microsoft.com/office/drawing/2018/hyperlinkcolor" val="tx"/>
                              </a:ext>
                            </a:extLst>
                          </a:hlinkClick>
                        </a:rPr>
                        <a:t>smpresource.org </a:t>
                      </a:r>
                      <a:endParaRPr lang="en-US" sz="1800" u="none" kern="1200" dirty="0">
                        <a:solidFill>
                          <a:srgbClr val="00529B"/>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3"/>
                  </a:ext>
                </a:extLst>
              </a:tr>
              <a:tr h="370840">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800" u="none" strike="noStrike" cap="none" normalizeH="0" baseline="0" dirty="0">
                          <a:ln>
                            <a:noFill/>
                          </a:ln>
                          <a:solidFill>
                            <a:srgbClr val="00529B"/>
                          </a:solidFill>
                          <a:effectLst/>
                        </a:rPr>
                        <a:t>National Health Care Anti-Fraud Association </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u="none" strike="noStrike" cap="none" normalizeH="0" baseline="0" dirty="0">
                          <a:ln>
                            <a:noFill/>
                          </a:ln>
                          <a:solidFill>
                            <a:srgbClr val="00529B"/>
                          </a:solidFill>
                          <a:effectLst/>
                          <a:hlinkClick r:id="rId9" tooltip="NHCAA.org">
                            <a:extLst>
                              <a:ext uri="{A12FA001-AC4F-418D-AE19-62706E023703}">
                                <ahyp:hlinkClr xmlns:ahyp="http://schemas.microsoft.com/office/drawing/2018/hyperlinkcolor" val="tx"/>
                              </a:ext>
                            </a:extLst>
                          </a:hlinkClick>
                        </a:rPr>
                        <a:t>NHCAA.org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800" u="none" strike="noStrike" cap="none" normalizeH="0" baseline="0" dirty="0">
                          <a:ln>
                            <a:noFill/>
                          </a:ln>
                          <a:solidFill>
                            <a:srgbClr val="00529B"/>
                          </a:solidFill>
                          <a:effectLst/>
                        </a:rPr>
                        <a:t>PPI MEDIC and I-MEDIC Parts C and D Fraud Investigations Contractor</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0" indent="-22860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kumimoji="0" lang="en-US" sz="1800" u="none" strike="noStrike" cap="none" normalizeH="0" baseline="0" dirty="0">
                          <a:ln>
                            <a:noFill/>
                          </a:ln>
                          <a:solidFill>
                            <a:srgbClr val="00529B"/>
                          </a:solidFill>
                          <a:effectLst/>
                        </a:rPr>
                        <a:t>Call 1-877-7SAFERX (1-877-772‑3379)</a:t>
                      </a:r>
                    </a:p>
                    <a:p>
                      <a:pPr marL="228600" marR="0" lvl="0" indent="-22860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lang="en-US" sz="1800" u="sng" kern="1200" dirty="0">
                          <a:solidFill>
                            <a:srgbClr val="00529B"/>
                          </a:solidFill>
                          <a:effectLst/>
                          <a:hlinkClick r:id="rId10">
                            <a:extLst>
                              <a:ext uri="{A12FA001-AC4F-418D-AE19-62706E023703}">
                                <ahyp:hlinkClr xmlns:ahyp="http://schemas.microsoft.com/office/drawing/2018/hyperlinkcolor" val="tx"/>
                              </a:ext>
                            </a:extLst>
                          </a:hlinkClick>
                        </a:rPr>
                        <a:t>I-MEDICComplaints@qlarant.com</a:t>
                      </a:r>
                      <a:endParaRPr lang="en-US" sz="1800" u="sng" kern="1200" dirty="0">
                        <a:solidFill>
                          <a:srgbClr val="00529B"/>
                        </a:solidFill>
                        <a:effectLst/>
                      </a:endParaRPr>
                    </a:p>
                    <a:p>
                      <a:pPr marL="228600" marR="0" lvl="0" indent="-22860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pPr>
                      <a:r>
                        <a:rPr lang="en-US" sz="1800" u="sng" kern="1200" dirty="0">
                          <a:solidFill>
                            <a:srgbClr val="00529B"/>
                          </a:solidFill>
                          <a:effectLst/>
                          <a:hlinkClick r:id="rId11">
                            <a:extLst>
                              <a:ext uri="{A12FA001-AC4F-418D-AE19-62706E023703}">
                                <ahyp:hlinkClr xmlns:ahyp="http://schemas.microsoft.com/office/drawing/2018/hyperlinkcolor" val="tx"/>
                              </a:ext>
                            </a:extLst>
                          </a:hlinkClick>
                        </a:rPr>
                        <a:t>I-MEDIC_OIG_Hotline@qlarant.com</a:t>
                      </a:r>
                      <a:endParaRPr lang="en-US" sz="1800" u="sng" kern="1200" dirty="0">
                        <a:solidFill>
                          <a:srgbClr val="00529B"/>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8" name="Footer Placeholder 4">
            <a:extLst>
              <a:ext uri="{FF2B5EF4-FFF2-40B4-BE49-F238E27FC236}">
                <a16:creationId xmlns:a16="http://schemas.microsoft.com/office/drawing/2014/main" id="{5214EA16-D096-4492-AEB8-F3493E859608}"/>
              </a:ext>
            </a:extLst>
          </p:cNvPr>
          <p:cNvSpPr>
            <a:spLocks noGrp="1"/>
          </p:cNvSpPr>
          <p:nvPr>
            <p:ph type="ftr" sz="quarter" idx="11"/>
          </p:nvPr>
        </p:nvSpPr>
        <p:spPr>
          <a:xfrm>
            <a:off x="3931434" y="6480843"/>
            <a:ext cx="4329130" cy="365125"/>
          </a:xfrm>
        </p:spPr>
        <p:txBody>
          <a:bodyPr/>
          <a:lstStyle/>
          <a:p>
            <a:r>
              <a:rPr lang="en-US" dirty="0"/>
              <a:t>Medicare and Medicaid Fraud, Waste, and Abuse Prevention</a:t>
            </a:r>
          </a:p>
        </p:txBody>
      </p:sp>
      <p:sp>
        <p:nvSpPr>
          <p:cNvPr id="4" name="Slide Number Placeholder 3">
            <a:extLst>
              <a:ext uri="{FF2B5EF4-FFF2-40B4-BE49-F238E27FC236}">
                <a16:creationId xmlns:a16="http://schemas.microsoft.com/office/drawing/2014/main" id="{6F70009A-CBC1-405B-AA27-641A03E1E6C7}"/>
              </a:ext>
            </a:extLst>
          </p:cNvPr>
          <p:cNvSpPr>
            <a:spLocks noGrp="1"/>
          </p:cNvSpPr>
          <p:nvPr>
            <p:ph type="sldNum" sz="quarter" idx="12"/>
          </p:nvPr>
        </p:nvSpPr>
        <p:spPr/>
        <p:txBody>
          <a:bodyPr/>
          <a:lstStyle/>
          <a:p>
            <a:pPr>
              <a:defRPr/>
            </a:pPr>
            <a:fld id="{11E79EF6-0C0E-43E6-8FB3-918BC522CC5A}" type="slidenum">
              <a:rPr lang="en-US" smtClean="0"/>
              <a:pPr>
                <a:defRPr/>
              </a:pPr>
              <a:t>62</a:t>
            </a:fld>
            <a:endParaRPr lang="en-US" dirty="0"/>
          </a:p>
        </p:txBody>
      </p:sp>
      <p:sp>
        <p:nvSpPr>
          <p:cNvPr id="7" name="Date Placeholder 3">
            <a:extLst>
              <a:ext uri="{FF2B5EF4-FFF2-40B4-BE49-F238E27FC236}">
                <a16:creationId xmlns:a16="http://schemas.microsoft.com/office/drawing/2014/main" id="{82D277AD-91DA-465A-BB16-E14402AA2619}"/>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4"/>
            <a:ext cx="12192000" cy="929286"/>
          </a:xfrm>
        </p:spPr>
        <p:txBody>
          <a:bodyPr>
            <a:normAutofit/>
          </a:bodyPr>
          <a:lstStyle/>
          <a:p>
            <a:r>
              <a:rPr lang="en-US" sz="2800" dirty="0">
                <a:latin typeface="Arial Black" panose="020B0A04020102020204" pitchFamily="34" charset="0"/>
              </a:rPr>
              <a:t>Medicare &amp; Medicaid Fraud &amp; Abuse </a:t>
            </a:r>
            <a:br>
              <a:rPr lang="en-US" sz="2800" dirty="0">
                <a:latin typeface="Arial Black" panose="020B0A04020102020204" pitchFamily="34" charset="0"/>
              </a:rPr>
            </a:br>
            <a:r>
              <a:rPr lang="en-US" sz="2800" dirty="0">
                <a:latin typeface="Arial Black" panose="020B0A04020102020204" pitchFamily="34" charset="0"/>
              </a:rPr>
              <a:t>Resource Guide </a:t>
            </a:r>
            <a:r>
              <a:rPr lang="en-US" sz="2000" dirty="0">
                <a:latin typeface="Arial Black" panose="020B0A04020102020204" pitchFamily="34" charset="0"/>
              </a:rPr>
              <a:t>(continued)</a:t>
            </a:r>
            <a:endParaRPr lang="en-US" sz="2400" dirty="0">
              <a:latin typeface="Arial Black" panose="020B0A04020102020204" pitchFamily="34" charset="0"/>
            </a:endParaRPr>
          </a:p>
        </p:txBody>
      </p:sp>
      <p:graphicFrame>
        <p:nvGraphicFramePr>
          <p:cNvPr id="6" name="Content Placeholder 7" title="chart of resources"/>
          <p:cNvGraphicFramePr>
            <a:graphicFrameLocks/>
          </p:cNvGraphicFramePr>
          <p:nvPr>
            <p:extLst>
              <p:ext uri="{D42A27DB-BD31-4B8C-83A1-F6EECF244321}">
                <p14:modId xmlns:p14="http://schemas.microsoft.com/office/powerpoint/2010/main" val="3591462997"/>
              </p:ext>
            </p:extLst>
          </p:nvPr>
        </p:nvGraphicFramePr>
        <p:xfrm>
          <a:off x="1056767" y="1864123"/>
          <a:ext cx="10078466" cy="2022077"/>
        </p:xfrm>
        <a:graphic>
          <a:graphicData uri="http://schemas.openxmlformats.org/drawingml/2006/table">
            <a:tbl>
              <a:tblPr firstRow="1" bandRow="1">
                <a:tableStyleId>{5FD0F851-EC5A-4D38-B0AD-8093EC10F338}</a:tableStyleId>
              </a:tblPr>
              <a:tblGrid>
                <a:gridCol w="5039233">
                  <a:extLst>
                    <a:ext uri="{9D8B030D-6E8A-4147-A177-3AD203B41FA5}">
                      <a16:colId xmlns:a16="http://schemas.microsoft.com/office/drawing/2014/main" val="20000"/>
                    </a:ext>
                  </a:extLst>
                </a:gridCol>
                <a:gridCol w="5039233">
                  <a:extLst>
                    <a:ext uri="{9D8B030D-6E8A-4147-A177-3AD203B41FA5}">
                      <a16:colId xmlns:a16="http://schemas.microsoft.com/office/drawing/2014/main" val="20001"/>
                    </a:ext>
                  </a:extLst>
                </a:gridCol>
              </a:tblGrid>
              <a:tr h="755996">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800" b="0" u="none" strike="noStrike" cap="none" normalizeH="0" baseline="0" dirty="0">
                          <a:ln>
                            <a:noFill/>
                          </a:ln>
                          <a:solidFill>
                            <a:srgbClr val="00529B"/>
                          </a:solidFill>
                          <a:effectLst/>
                        </a:rPr>
                        <a:t>U.S. Department of Health &amp; Human Services Office of the Inspector General</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228600" marR="0" lvl="1"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Call 1-800-HHS-TIPS; (1-800-447-8477);             TTY: 1-800-377-4950</a:t>
                      </a:r>
                    </a:p>
                    <a:p>
                      <a:pPr marL="228600" marR="0" lvl="1"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tips.oig.hhs.gov</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0"/>
                  </a:ext>
                </a:extLst>
              </a:tr>
              <a:tr h="1107677">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Competitive Bidding Areas (CBAs)</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p>
                      <a:pPr marL="285750" marR="0" lvl="0" indent="-28575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solidFill>
                            <a:srgbClr val="00529B"/>
                          </a:solidFill>
                          <a:hlinkClick r:id="rId5">
                            <a:extLst>
                              <a:ext uri="{A12FA001-AC4F-418D-AE19-62706E023703}">
                                <ahyp:hlinkClr xmlns:ahyp="http://schemas.microsoft.com/office/drawing/2018/hyperlinkcolor" val="tx"/>
                              </a:ext>
                            </a:extLst>
                          </a:hlinkClick>
                        </a:rPr>
                        <a:t>dmecompetitivebid.com/cbic/cbic2021.nsf/DocsCat/H5O2KFK4HO</a:t>
                      </a:r>
                      <a:endParaRPr lang="en-US"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800" b="0" kern="1200" dirty="0">
                        <a:solidFill>
                          <a:srgbClr val="00529B"/>
                        </a:solidFill>
                        <a:latin typeface="Arial" panose="020B0604020202020204" pitchFamily="34" charset="0"/>
                        <a:ea typeface="ＭＳ Ｐゴシック" pitchFamily="7" charset="-128"/>
                        <a:cs typeface="Arial" panose="020B0604020202020204" pitchFamily="34" charset="0"/>
                      </a:endParaRPr>
                    </a:p>
                  </a:txBody>
                  <a:tcPr/>
                </a:tc>
                <a:extLst>
                  <a:ext uri="{0D108BD9-81ED-4DB2-BD59-A6C34878D82A}">
                    <a16:rowId xmlns:a16="http://schemas.microsoft.com/office/drawing/2014/main" val="539423401"/>
                  </a:ext>
                </a:extLst>
              </a:tr>
            </a:tbl>
          </a:graphicData>
        </a:graphic>
      </p:graphicFrame>
      <p:sp>
        <p:nvSpPr>
          <p:cNvPr id="8" name="Footer Placeholder 4">
            <a:extLst>
              <a:ext uri="{FF2B5EF4-FFF2-40B4-BE49-F238E27FC236}">
                <a16:creationId xmlns:a16="http://schemas.microsoft.com/office/drawing/2014/main" id="{B9C597EC-123C-4FD8-B7FA-61F7864A7989}"/>
              </a:ext>
            </a:extLst>
          </p:cNvPr>
          <p:cNvSpPr>
            <a:spLocks noGrp="1"/>
          </p:cNvSpPr>
          <p:nvPr>
            <p:ph type="ftr" sz="quarter" idx="11"/>
          </p:nvPr>
        </p:nvSpPr>
        <p:spPr>
          <a:xfrm>
            <a:off x="3922199" y="6480208"/>
            <a:ext cx="4347602" cy="365125"/>
          </a:xfrm>
        </p:spPr>
        <p:txBody>
          <a:bodyPr/>
          <a:lstStyle/>
          <a:p>
            <a:r>
              <a:rPr lang="en-US" dirty="0"/>
              <a:t>Medicare and Medicaid Fraud, Waste, and Abuse Prevention</a:t>
            </a:r>
          </a:p>
        </p:txBody>
      </p:sp>
      <p:sp>
        <p:nvSpPr>
          <p:cNvPr id="4" name="Slide Number Placeholder 3">
            <a:extLst>
              <a:ext uri="{FF2B5EF4-FFF2-40B4-BE49-F238E27FC236}">
                <a16:creationId xmlns:a16="http://schemas.microsoft.com/office/drawing/2014/main" id="{7682027E-E3FC-4DCA-A238-65AD424844D4}"/>
              </a:ext>
            </a:extLst>
          </p:cNvPr>
          <p:cNvSpPr>
            <a:spLocks noGrp="1"/>
          </p:cNvSpPr>
          <p:nvPr>
            <p:ph type="sldNum" sz="quarter" idx="12"/>
          </p:nvPr>
        </p:nvSpPr>
        <p:spPr/>
        <p:txBody>
          <a:bodyPr/>
          <a:lstStyle/>
          <a:p>
            <a:pPr>
              <a:defRPr/>
            </a:pPr>
            <a:fld id="{11E79EF6-0C0E-43E6-8FB3-918BC522CC5A}" type="slidenum">
              <a:rPr lang="en-US" smtClean="0"/>
              <a:pPr>
                <a:defRPr/>
              </a:pPr>
              <a:t>63</a:t>
            </a:fld>
            <a:endParaRPr lang="en-US" dirty="0"/>
          </a:p>
        </p:txBody>
      </p:sp>
      <p:sp>
        <p:nvSpPr>
          <p:cNvPr id="7" name="Date Placeholder 3">
            <a:extLst>
              <a:ext uri="{FF2B5EF4-FFF2-40B4-BE49-F238E27FC236}">
                <a16:creationId xmlns:a16="http://schemas.microsoft.com/office/drawing/2014/main" id="{55AB0844-D633-4C7B-BFEE-462B2939856A}"/>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2629149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4"/>
            <a:ext cx="12191999" cy="929286"/>
          </a:xfrm>
        </p:spPr>
        <p:txBody>
          <a:bodyPr>
            <a:normAutofit/>
          </a:bodyPr>
          <a:lstStyle/>
          <a:p>
            <a:r>
              <a:rPr lang="en-US" sz="2800" dirty="0">
                <a:latin typeface="Arial Black" panose="020B0A04020102020204" pitchFamily="34" charset="0"/>
              </a:rPr>
              <a:t>Medicare Fraud &amp; Abuse </a:t>
            </a:r>
            <a:br>
              <a:rPr lang="en-US" sz="2800" dirty="0">
                <a:latin typeface="Arial Black" panose="020B0A04020102020204" pitchFamily="34" charset="0"/>
              </a:rPr>
            </a:br>
            <a:r>
              <a:rPr lang="en-US" sz="2800" dirty="0">
                <a:latin typeface="Arial Black" panose="020B0A04020102020204" pitchFamily="34" charset="0"/>
              </a:rPr>
              <a:t>Resource Guide</a:t>
            </a:r>
            <a:endParaRPr lang="en-US" sz="2400" dirty="0">
              <a:latin typeface="Arial Black" panose="020B0A04020102020204" pitchFamily="34" charset="0"/>
            </a:endParaRPr>
          </a:p>
        </p:txBody>
      </p:sp>
      <p:graphicFrame>
        <p:nvGraphicFramePr>
          <p:cNvPr id="5" name="Content Placeholder 7" title="chart of publications"/>
          <p:cNvGraphicFramePr>
            <a:graphicFrameLocks/>
          </p:cNvGraphicFramePr>
          <p:nvPr>
            <p:extLst>
              <p:ext uri="{D42A27DB-BD31-4B8C-83A1-F6EECF244321}">
                <p14:modId xmlns:p14="http://schemas.microsoft.com/office/powerpoint/2010/main" val="2584005436"/>
              </p:ext>
            </p:extLst>
          </p:nvPr>
        </p:nvGraphicFramePr>
        <p:xfrm>
          <a:off x="756802" y="1104059"/>
          <a:ext cx="10678394" cy="3169297"/>
        </p:xfrm>
        <a:graphic>
          <a:graphicData uri="http://schemas.openxmlformats.org/drawingml/2006/table">
            <a:tbl>
              <a:tblPr firstRow="1" bandRow="1">
                <a:tableStyleId>{5FD0F851-EC5A-4D38-B0AD-8093EC10F338}</a:tableStyleId>
              </a:tblPr>
              <a:tblGrid>
                <a:gridCol w="6304102">
                  <a:extLst>
                    <a:ext uri="{9D8B030D-6E8A-4147-A177-3AD203B41FA5}">
                      <a16:colId xmlns:a16="http://schemas.microsoft.com/office/drawing/2014/main" val="20000"/>
                    </a:ext>
                  </a:extLst>
                </a:gridCol>
                <a:gridCol w="4374292">
                  <a:extLst>
                    <a:ext uri="{9D8B030D-6E8A-4147-A177-3AD203B41FA5}">
                      <a16:colId xmlns:a16="http://schemas.microsoft.com/office/drawing/2014/main" val="20001"/>
                    </a:ext>
                  </a:extLst>
                </a:gridCol>
              </a:tblGrid>
              <a:tr h="671504">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kumimoji="0" lang="en-US" sz="1800" b="0" u="none" strike="noStrike" cap="none" normalizeH="0" baseline="0" dirty="0">
                          <a:ln>
                            <a:noFill/>
                          </a:ln>
                          <a:solidFill>
                            <a:srgbClr val="00529B"/>
                          </a:solidFill>
                          <a:effectLst/>
                        </a:rPr>
                        <a:t>“Medicare Fraud: Don’t Give Them a Chance” (Guard Your Medicare Card </a:t>
                      </a:r>
                      <a:r>
                        <a:rPr lang="en-US" sz="1800" b="0" u="none" strike="noStrike" cap="none" normalizeH="0" baseline="0" dirty="0">
                          <a:ln>
                            <a:noFill/>
                          </a:ln>
                          <a:solidFill>
                            <a:srgbClr val="00529B"/>
                          </a:solidFill>
                          <a:effectLst/>
                        </a:rPr>
                        <a:t>Campaign</a:t>
                      </a:r>
                      <a:r>
                        <a:rPr kumimoji="0" lang="en-US" sz="1800" b="0" u="none" strike="noStrike" cap="none" normalizeH="0" baseline="0" dirty="0">
                          <a:ln>
                            <a:noFill/>
                          </a:ln>
                          <a:solidFill>
                            <a:srgbClr val="00529B"/>
                          </a:solidFill>
                          <a:effectLst/>
                        </a:rPr>
                        <a:t>)</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kern="1200" dirty="0">
                          <a:solidFill>
                            <a:srgbClr val="00529B"/>
                          </a:solidFill>
                          <a:hlinkClick r:id="rId4">
                            <a:extLst>
                              <a:ext uri="{A12FA001-AC4F-418D-AE19-62706E023703}">
                                <ahyp:hlinkClr xmlns:ahyp="http://schemas.microsoft.com/office/drawing/2018/hyperlinkcolor" val="tx"/>
                              </a:ext>
                            </a:extLst>
                          </a:hlinkClick>
                        </a:rPr>
                        <a:t>youtube.com/watch?v=vScAG7rtPe8&amp;list=PLaV7m2-zFKpiuxlWwMfKHNUrQ2Mxhay4b</a:t>
                      </a:r>
                      <a:endParaRPr lang="en-US" sz="1800" b="0" kern="1200" dirty="0">
                        <a:solidFill>
                          <a:srgbClr val="00529B"/>
                        </a:solidFill>
                        <a:latin typeface="Arial" panose="020B0604020202020204" pitchFamily="34" charset="0"/>
                        <a:ea typeface="ＭＳ Ｐゴシック"/>
                        <a:cs typeface="Arial" panose="020B0604020202020204" pitchFamily="34" charset="0"/>
                      </a:endParaRPr>
                    </a:p>
                  </a:txBody>
                  <a:tcPr/>
                </a:tc>
                <a:extLst>
                  <a:ext uri="{0D108BD9-81ED-4DB2-BD59-A6C34878D82A}">
                    <a16:rowId xmlns:a16="http://schemas.microsoft.com/office/drawing/2014/main" val="589751755"/>
                  </a:ext>
                </a:extLst>
              </a:tr>
              <a:tr h="671504">
                <a:tc>
                  <a:txBody>
                    <a:bodyPr/>
                    <a:lstStyle/>
                    <a:p>
                      <a:pPr marL="234950" marR="0" lvl="0" indent="-234950" algn="l" defTabSz="914400" rtl="0" eaLnBrk="0" fontAlgn="base" latinLnBrk="0" hangingPunct="0">
                        <a:lnSpc>
                          <a:spcPct val="100000"/>
                        </a:lnSpc>
                        <a:spcBef>
                          <a:spcPts val="600"/>
                        </a:spcBef>
                        <a:spcAft>
                          <a:spcPts val="0"/>
                        </a:spcAft>
                        <a:buClrTx/>
                        <a:buSzTx/>
                        <a:buFont typeface="+mj-lt"/>
                        <a:buNone/>
                        <a:tabLst/>
                        <a:defRPr/>
                      </a:pPr>
                      <a:r>
                        <a:rPr kumimoji="0" lang="en-US" sz="1800" u="none" strike="noStrike" cap="none" normalizeH="0" baseline="0" dirty="0">
                          <a:ln>
                            <a:noFill/>
                          </a:ln>
                          <a:solidFill>
                            <a:srgbClr val="00529B"/>
                          </a:solidFill>
                          <a:effectLst/>
                        </a:rPr>
                        <a:t>“Medicare &amp; You: Preventing Medicare Fraud” (CMS Video)</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kern="1200" dirty="0">
                          <a:solidFill>
                            <a:srgbClr val="00529B"/>
                          </a:solidFill>
                          <a:effectLst/>
                          <a:hlinkClick r:id="rId5">
                            <a:extLst>
                              <a:ext uri="{A12FA001-AC4F-418D-AE19-62706E023703}">
                                <ahyp:hlinkClr xmlns:ahyp="http://schemas.microsoft.com/office/drawing/2018/hyperlinkcolor" val="tx"/>
                              </a:ext>
                            </a:extLst>
                          </a:hlinkClick>
                        </a:rPr>
                        <a:t>youtube.com/watch?v=zKZuVdL-GC0</a:t>
                      </a:r>
                      <a:endParaRPr lang="en-US" sz="1800" b="0"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295098531"/>
                  </a:ext>
                </a:extLst>
              </a:tr>
              <a:tr h="671504">
                <a:tc>
                  <a:txBody>
                    <a:bodyPr/>
                    <a:lstStyle/>
                    <a:p>
                      <a:pPr marL="234950" marR="0" lvl="0" indent="-234950" algn="l" defTabSz="914400" rtl="0" eaLnBrk="0" fontAlgn="base" latinLnBrk="0" hangingPunct="0">
                        <a:lnSpc>
                          <a:spcPct val="100000"/>
                        </a:lnSpc>
                        <a:spcBef>
                          <a:spcPts val="600"/>
                        </a:spcBef>
                        <a:spcAft>
                          <a:spcPts val="0"/>
                        </a:spcAft>
                        <a:buClrTx/>
                        <a:buSzTx/>
                        <a:buFont typeface="+mj-lt"/>
                        <a:buNone/>
                        <a:tabLst/>
                        <a:defRPr/>
                      </a:pPr>
                      <a:r>
                        <a:rPr kumimoji="0" lang="en-US" sz="1800" u="none" strike="noStrike" cap="none" normalizeH="0" baseline="0" dirty="0">
                          <a:ln>
                            <a:noFill/>
                          </a:ln>
                          <a:solidFill>
                            <a:srgbClr val="00529B"/>
                          </a:solidFill>
                          <a:effectLst/>
                        </a:rPr>
                        <a:t>“M</a:t>
                      </a:r>
                      <a:r>
                        <a:rPr lang="en-US" sz="1800" kern="1200" dirty="0">
                          <a:solidFill>
                            <a:srgbClr val="00529B"/>
                          </a:solidFill>
                          <a:effectLst/>
                        </a:rPr>
                        <a:t>edicare Fraud: Coronavirus Scams” (CMS Video)</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kern="1200" dirty="0">
                          <a:solidFill>
                            <a:srgbClr val="00529B"/>
                          </a:solidFill>
                          <a:effectLst/>
                          <a:hlinkClick r:id="rId6">
                            <a:extLst>
                              <a:ext uri="{A12FA001-AC4F-418D-AE19-62706E023703}">
                                <ahyp:hlinkClr xmlns:ahyp="http://schemas.microsoft.com/office/drawing/2018/hyperlinkcolor" val="tx"/>
                              </a:ext>
                            </a:extLst>
                          </a:hlinkClick>
                        </a:rPr>
                        <a:t>youtube.com/watch?v=N_iI1IkTQZo</a:t>
                      </a:r>
                      <a:endParaRPr lang="en-US" sz="1800" b="0"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987903221"/>
                  </a:ext>
                </a:extLst>
              </a:tr>
              <a:tr h="671504">
                <a:tc>
                  <a:txBody>
                    <a:bodyPr/>
                    <a:lstStyle/>
                    <a:p>
                      <a:pPr marL="0" marR="0" lvl="0" indent="0" algn="l" defTabSz="914400" rtl="0" eaLnBrk="1" fontAlgn="base" latinLnBrk="0" hangingPunct="1">
                        <a:lnSpc>
                          <a:spcPct val="100000"/>
                        </a:lnSpc>
                        <a:spcBef>
                          <a:spcPts val="600"/>
                        </a:spcBef>
                        <a:spcAft>
                          <a:spcPts val="0"/>
                        </a:spcAft>
                        <a:buClrTx/>
                        <a:buSzTx/>
                        <a:buFont typeface="+mj-lt"/>
                        <a:buNone/>
                        <a:tabLst/>
                        <a:defRPr/>
                      </a:pPr>
                      <a:r>
                        <a:rPr kumimoji="0" lang="en-US" sz="1800" b="0" u="none" strike="noStrike" cap="none" normalizeH="0" baseline="0" dirty="0">
                          <a:ln>
                            <a:noFill/>
                          </a:ln>
                          <a:solidFill>
                            <a:srgbClr val="00529B"/>
                          </a:solidFill>
                          <a:effectLst/>
                        </a:rPr>
                        <a:t>“Protecting Yourself &amp; Medicare from Fraud” </a:t>
                      </a:r>
                      <a:br>
                        <a:rPr kumimoji="0" lang="en-US" sz="1800" b="0" u="none" strike="noStrike" cap="none" normalizeH="0" baseline="0" dirty="0">
                          <a:ln>
                            <a:noFill/>
                          </a:ln>
                          <a:solidFill>
                            <a:srgbClr val="00529B"/>
                          </a:solidFill>
                          <a:effectLst/>
                        </a:rPr>
                      </a:br>
                      <a:endParaRPr kumimoji="0" lang="en-US" sz="1800" b="0" i="0" u="none" strike="noStrike"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rtl="0" eaLnBrk="1" fontAlgn="auto" latinLnBrk="0" hangingPunct="1">
                        <a:lnSpc>
                          <a:spcPct val="100000"/>
                        </a:lnSpc>
                        <a:spcBef>
                          <a:spcPts val="600"/>
                        </a:spcBef>
                        <a:spcAft>
                          <a:spcPts val="0"/>
                        </a:spcAft>
                        <a:buClrTx/>
                        <a:buSzTx/>
                        <a:buFont typeface="Arial" panose="020B0604020202020204" pitchFamily="34" charset="0"/>
                        <a:buNone/>
                      </a:pPr>
                      <a:r>
                        <a:rPr lang="en-US" sz="1800" b="0" u="none" strike="noStrike" cap="none" normalizeH="0" baseline="0" dirty="0">
                          <a:ln>
                            <a:noFill/>
                          </a:ln>
                          <a:solidFill>
                            <a:srgbClr val="00529B"/>
                          </a:solidFill>
                          <a:effectLst/>
                        </a:rPr>
                        <a:t> </a:t>
                      </a:r>
                      <a:r>
                        <a:rPr kumimoji="0" lang="en-US" sz="1800" b="0" u="none" strike="noStrike" cap="none" normalizeH="0" baseline="0" dirty="0">
                          <a:ln>
                            <a:noFill/>
                          </a:ln>
                          <a:solidFill>
                            <a:srgbClr val="00529B"/>
                          </a:solidFill>
                          <a:effectLst/>
                        </a:rPr>
                        <a:t>CMS Product No. 10111</a:t>
                      </a:r>
                      <a:endParaRPr kumimoji="0" lang="en-US" sz="1800" b="0" i="0" u="none" strike="noStrike" cap="none" normalizeH="0" baseline="0" dirty="0">
                        <a:ln>
                          <a:noFill/>
                        </a:ln>
                        <a:solidFill>
                          <a:srgbClr val="00529B"/>
                        </a:solidFill>
                        <a:effectLst/>
                        <a:latin typeface="Arial" panose="020B0604020202020204" pitchFamily="34" charset="0"/>
                        <a:ea typeface="ＭＳ Ｐゴシック" pitchFamily="7" charset="-128"/>
                        <a:cs typeface="Arial" panose="020B0604020202020204" pitchFamily="34" charset="0"/>
                      </a:endParaRPr>
                    </a:p>
                  </a:txBody>
                  <a:tcPr/>
                </a:tc>
                <a:extLst>
                  <a:ext uri="{0D108BD9-81ED-4DB2-BD59-A6C34878D82A}">
                    <a16:rowId xmlns:a16="http://schemas.microsoft.com/office/drawing/2014/main" val="10000"/>
                  </a:ext>
                </a:extLst>
              </a:tr>
              <a:tr h="483281">
                <a:tc>
                  <a:txBody>
                    <a:bodyPr/>
                    <a:lstStyle/>
                    <a:p>
                      <a:pPr marL="0" marR="0" lvl="0" indent="0" algn="l" rtl="0" eaLnBrk="0" fontAlgn="base" latinLnBrk="0" hangingPunct="0">
                        <a:lnSpc>
                          <a:spcPct val="100000"/>
                        </a:lnSpc>
                        <a:spcBef>
                          <a:spcPts val="600"/>
                        </a:spcBef>
                        <a:spcAft>
                          <a:spcPts val="0"/>
                        </a:spcAft>
                        <a:buClrTx/>
                        <a:buSzTx/>
                        <a:buFont typeface="+mj-lt"/>
                        <a:buNone/>
                      </a:pPr>
                      <a:r>
                        <a:rPr kumimoji="0" lang="en-US" sz="1800" u="none" strike="noStrike" kern="1200" cap="none" normalizeH="0" baseline="0" dirty="0">
                          <a:ln>
                            <a:noFill/>
                          </a:ln>
                          <a:solidFill>
                            <a:srgbClr val="00529B"/>
                          </a:solidFill>
                          <a:effectLst/>
                        </a:rPr>
                        <a:t>“</a:t>
                      </a:r>
                      <a:r>
                        <a:rPr lang="en-US" sz="1800" u="none" strike="noStrike" kern="1200" cap="none" normalizeH="0" baseline="0" dirty="0">
                          <a:ln>
                            <a:noFill/>
                          </a:ln>
                          <a:solidFill>
                            <a:srgbClr val="00529B"/>
                          </a:solidFill>
                          <a:effectLst/>
                        </a:rPr>
                        <a:t>4 Rs</a:t>
                      </a:r>
                      <a:r>
                        <a:rPr kumimoji="0" lang="en-US" sz="1800" u="none" strike="noStrike" kern="1200" cap="none" normalizeH="0" baseline="0" dirty="0">
                          <a:ln>
                            <a:noFill/>
                          </a:ln>
                          <a:solidFill>
                            <a:srgbClr val="00529B"/>
                          </a:solidFill>
                          <a:effectLst/>
                        </a:rPr>
                        <a:t> for Fighting Fraud” </a:t>
                      </a:r>
                      <a:endParaRPr kumimoji="0" lang="en-US" sz="1800" b="0" i="0" u="none" strike="noStrike" kern="1200" cap="none" normalizeH="0" baseline="0" dirty="0">
                        <a:ln>
                          <a:noFill/>
                        </a:ln>
                        <a:solidFill>
                          <a:srgbClr val="00529B"/>
                        </a:solidFill>
                        <a:effectLst/>
                        <a:latin typeface="Arial" panose="020B0604020202020204" pitchFamily="34" charset="0"/>
                        <a:ea typeface="ＭＳ Ｐゴシック"/>
                        <a:cs typeface="Arial" panose="020B0604020202020204" pitchFamily="34" charset="0"/>
                      </a:endParaRPr>
                    </a:p>
                  </a:txBody>
                  <a:tcPr/>
                </a:tc>
                <a:tc>
                  <a:txBody>
                    <a:bodyPr/>
                    <a:lstStyle/>
                    <a:p>
                      <a:pPr marL="0" marR="0" lvl="0" indent="0" algn="l" rtl="0" eaLnBrk="1" fontAlgn="auto" latinLnBrk="0" hangingPunct="1">
                        <a:lnSpc>
                          <a:spcPct val="100000"/>
                        </a:lnSpc>
                        <a:spcBef>
                          <a:spcPts val="600"/>
                        </a:spcBef>
                        <a:spcAft>
                          <a:spcPts val="0"/>
                        </a:spcAft>
                        <a:buClrTx/>
                        <a:buSzTx/>
                        <a:buFont typeface="Arial" panose="020B0604020202020204" pitchFamily="34" charset="0"/>
                        <a:buNone/>
                      </a:pPr>
                      <a:r>
                        <a:rPr kumimoji="0" lang="en-US" sz="1800" u="none" strike="noStrike" kern="1200" cap="none" normalizeH="0" baseline="0" dirty="0">
                          <a:ln>
                            <a:noFill/>
                          </a:ln>
                          <a:solidFill>
                            <a:srgbClr val="00529B"/>
                          </a:solidFill>
                          <a:effectLst/>
                        </a:rPr>
                        <a:t>CMS Product No. 11610</a:t>
                      </a:r>
                      <a:endParaRPr lang="en-US" sz="1800" b="0"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1150697" y="4310780"/>
            <a:ext cx="8831503" cy="1631216"/>
          </a:xfrm>
          <a:prstGeom prst="rect">
            <a:avLst/>
          </a:prstGeom>
          <a:noFill/>
        </p:spPr>
        <p:txBody>
          <a:bodyPr wrap="square" rtlCol="0">
            <a:spAutoFit/>
          </a:bodyPr>
          <a:lstStyle/>
          <a:p>
            <a:pPr>
              <a:spcBef>
                <a:spcPts val="600"/>
              </a:spcBef>
            </a:pPr>
            <a:r>
              <a:rPr lang="en-US" b="1" dirty="0">
                <a:solidFill>
                  <a:srgbClr val="00529B"/>
                </a:solidFill>
                <a:latin typeface="Arial" panose="020B0604020202020204" pitchFamily="34" charset="0"/>
                <a:ea typeface="Calibri"/>
                <a:cs typeface="Arial" panose="020B0604020202020204" pitchFamily="34" charset="0"/>
              </a:rPr>
              <a:t>To access these and other helpful products:</a:t>
            </a:r>
          </a:p>
          <a:p>
            <a:pPr marL="548640" marR="0" indent="-274320">
              <a:lnSpc>
                <a:spcPct val="100000"/>
              </a:lnSpc>
              <a:spcAft>
                <a:spcPts val="1200"/>
              </a:spcAft>
              <a:buFont typeface="Wingdings" panose="05000000000000000000" pitchFamily="2" charset="2"/>
              <a:buChar char="§"/>
            </a:pPr>
            <a:r>
              <a:rPr lang="en-US" dirty="0">
                <a:solidFill>
                  <a:srgbClr val="00529B"/>
                </a:solidFill>
                <a:latin typeface="Arial" panose="020B0604020202020204" pitchFamily="34" charset="0"/>
                <a:ea typeface="Calibri"/>
                <a:cs typeface="Arial" panose="020B0604020202020204" pitchFamily="34" charset="0"/>
              </a:rPr>
              <a:t>View or download at </a:t>
            </a:r>
            <a:r>
              <a:rPr lang="en-US" dirty="0">
                <a:solidFill>
                  <a:srgbClr val="00529B"/>
                </a:solidFill>
                <a:latin typeface="Arial" panose="020B0604020202020204" pitchFamily="34" charset="0"/>
                <a:ea typeface="Calibri"/>
                <a:cs typeface="Arial" panose="020B0604020202020204" pitchFamily="34" charset="0"/>
                <a:hlinkClick r:id="rId7">
                  <a:extLst>
                    <a:ext uri="{A12FA001-AC4F-418D-AE19-62706E023703}">
                      <ahyp:hlinkClr xmlns:ahyp="http://schemas.microsoft.com/office/drawing/2018/hyperlinkcolor" val="tx"/>
                    </a:ext>
                  </a:extLst>
                </a:hlinkClick>
              </a:rPr>
              <a:t>Medicare.gov/publications</a:t>
            </a:r>
            <a:r>
              <a:rPr lang="en-US" dirty="0">
                <a:solidFill>
                  <a:srgbClr val="00529B"/>
                </a:solidFill>
                <a:latin typeface="Arial" panose="020B0604020202020204" pitchFamily="34" charset="0"/>
                <a:ea typeface="Calibri"/>
                <a:cs typeface="Arial" panose="020B0604020202020204" pitchFamily="34" charset="0"/>
              </a:rPr>
              <a:t> and search by keyword or product number.</a:t>
            </a:r>
            <a:endParaRPr lang="en-US" sz="800" dirty="0">
              <a:solidFill>
                <a:srgbClr val="00529B"/>
              </a:solidFill>
              <a:latin typeface="Arial" panose="020B0604020202020204" pitchFamily="34" charset="0"/>
              <a:ea typeface="Calibri"/>
              <a:cs typeface="Arial" panose="020B0604020202020204" pitchFamily="34" charset="0"/>
            </a:endParaRPr>
          </a:p>
          <a:p>
            <a:pPr marL="548640" marR="0" indent="-274320">
              <a:lnSpc>
                <a:spcPct val="100000"/>
              </a:lnSpc>
              <a:spcAft>
                <a:spcPts val="1200"/>
              </a:spcAft>
              <a:buFont typeface="Wingdings" panose="05000000000000000000" pitchFamily="2" charset="2"/>
              <a:buChar char="§"/>
            </a:pPr>
            <a:r>
              <a:rPr lang="en-US" dirty="0">
                <a:solidFill>
                  <a:srgbClr val="00529B"/>
                </a:solidFill>
                <a:latin typeface="Arial" panose="020B0604020202020204" pitchFamily="34" charset="0"/>
                <a:ea typeface="Calibri"/>
                <a:cs typeface="Arial" panose="020B0604020202020204" pitchFamily="34" charset="0"/>
              </a:rPr>
              <a:t>Order multiple copies (partners only) at </a:t>
            </a:r>
            <a:r>
              <a:rPr lang="en-US" dirty="0">
                <a:solidFill>
                  <a:srgbClr val="00529B"/>
                </a:solidFill>
                <a:latin typeface="Arial" panose="020B0604020202020204" pitchFamily="34" charset="0"/>
                <a:ea typeface="Calibri"/>
                <a:cs typeface="Arial" panose="020B0604020202020204" pitchFamily="34" charset="0"/>
                <a:hlinkClick r:id="rId8">
                  <a:extLst>
                    <a:ext uri="{A12FA001-AC4F-418D-AE19-62706E023703}">
                      <ahyp:hlinkClr xmlns:ahyp="http://schemas.microsoft.com/office/drawing/2018/hyperlinkcolor" val="tx"/>
                    </a:ext>
                  </a:extLst>
                </a:hlinkClick>
              </a:rPr>
              <a:t>Productordering.cms.hhs.gov</a:t>
            </a:r>
            <a:r>
              <a:rPr lang="en-US" dirty="0">
                <a:solidFill>
                  <a:srgbClr val="00529B"/>
                </a:solidFill>
                <a:latin typeface="Arial" panose="020B0604020202020204" pitchFamily="34" charset="0"/>
                <a:ea typeface="Calibri"/>
                <a:cs typeface="Arial" panose="020B0604020202020204" pitchFamily="34" charset="0"/>
              </a:rPr>
              <a:t>. You must register your organization.</a:t>
            </a:r>
            <a:endParaRPr lang="en-US" dirty="0">
              <a:solidFill>
                <a:srgbClr val="00529B"/>
              </a:solidFill>
              <a:latin typeface="Arial" panose="020B0604020202020204" pitchFamily="34" charset="0"/>
              <a:cs typeface="Arial" panose="020B0604020202020204" pitchFamily="34" charset="0"/>
            </a:endParaRPr>
          </a:p>
        </p:txBody>
      </p:sp>
      <p:sp>
        <p:nvSpPr>
          <p:cNvPr id="8" name="Footer Placeholder 4">
            <a:extLst>
              <a:ext uri="{FF2B5EF4-FFF2-40B4-BE49-F238E27FC236}">
                <a16:creationId xmlns:a16="http://schemas.microsoft.com/office/drawing/2014/main" id="{822697A8-E1C4-498F-9F13-15CB318730E5}"/>
              </a:ext>
            </a:extLst>
          </p:cNvPr>
          <p:cNvSpPr>
            <a:spLocks noGrp="1"/>
          </p:cNvSpPr>
          <p:nvPr>
            <p:ph type="ftr" sz="quarter" idx="11"/>
          </p:nvPr>
        </p:nvSpPr>
        <p:spPr>
          <a:xfrm>
            <a:off x="3912962" y="6480208"/>
            <a:ext cx="4366075" cy="365125"/>
          </a:xfrm>
        </p:spPr>
        <p:txBody>
          <a:bodyPr/>
          <a:lstStyle/>
          <a:p>
            <a:r>
              <a:rPr lang="en-US" dirty="0"/>
              <a:t>Medicare and Medicaid Fraud, Waste, and Abuse Prevention</a:t>
            </a:r>
          </a:p>
        </p:txBody>
      </p:sp>
      <p:sp>
        <p:nvSpPr>
          <p:cNvPr id="4" name="Slide Number Placeholder 3">
            <a:extLst>
              <a:ext uri="{FF2B5EF4-FFF2-40B4-BE49-F238E27FC236}">
                <a16:creationId xmlns:a16="http://schemas.microsoft.com/office/drawing/2014/main" id="{04F439BB-15CF-4325-A50B-465F29E0A6C1}"/>
              </a:ext>
            </a:extLst>
          </p:cNvPr>
          <p:cNvSpPr>
            <a:spLocks noGrp="1"/>
          </p:cNvSpPr>
          <p:nvPr>
            <p:ph type="sldNum" sz="quarter" idx="12"/>
          </p:nvPr>
        </p:nvSpPr>
        <p:spPr/>
        <p:txBody>
          <a:bodyPr/>
          <a:lstStyle/>
          <a:p>
            <a:pPr>
              <a:defRPr/>
            </a:pPr>
            <a:fld id="{11E79EF6-0C0E-43E6-8FB3-918BC522CC5A}" type="slidenum">
              <a:rPr lang="en-US" smtClean="0"/>
              <a:pPr>
                <a:defRPr/>
              </a:pPr>
              <a:t>64</a:t>
            </a:fld>
            <a:endParaRPr lang="en-US" dirty="0"/>
          </a:p>
        </p:txBody>
      </p:sp>
      <p:sp>
        <p:nvSpPr>
          <p:cNvPr id="7" name="Date Placeholder 3">
            <a:extLst>
              <a:ext uri="{FF2B5EF4-FFF2-40B4-BE49-F238E27FC236}">
                <a16:creationId xmlns:a16="http://schemas.microsoft.com/office/drawing/2014/main" id="{6A6E25A5-E6C7-4935-8350-F774DB8050C8}"/>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2609006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Acronyms</a:t>
            </a:r>
          </a:p>
        </p:txBody>
      </p:sp>
      <p:sp>
        <p:nvSpPr>
          <p:cNvPr id="5" name="Content Placeholder 4"/>
          <p:cNvSpPr txBox="1">
            <a:spLocks/>
          </p:cNvSpPr>
          <p:nvPr/>
        </p:nvSpPr>
        <p:spPr>
          <a:xfrm>
            <a:off x="838200" y="1137399"/>
            <a:ext cx="5248894" cy="5021042"/>
          </a:xfrm>
          <a:prstGeom prst="rect">
            <a:avLst/>
          </a:prstGeom>
        </p:spPr>
        <p:txBody>
          <a:bodyPr>
            <a:noAutofit/>
          </a:bodyPr>
          <a:lstStyle>
            <a:lvl1pPr marL="228600" indent="-228600" algn="l" defTabSz="914400" rtl="0" eaLnBrk="1" latinLnBrk="0" hangingPunct="1">
              <a:lnSpc>
                <a:spcPct val="100000"/>
              </a:lnSpc>
              <a:spcBef>
                <a:spcPts val="600"/>
              </a:spcBef>
              <a:buFont typeface="Wingdings" pitchFamily="2" charset="2"/>
              <a:buChar char="§"/>
              <a:defRPr lang="en-US" sz="3200" kern="1200" dirty="0">
                <a:solidFill>
                  <a:prstClr val="black"/>
                </a:solidFill>
                <a:latin typeface="+mn-lt"/>
                <a:ea typeface="+mn-ea"/>
                <a:cs typeface="+mn-cs"/>
              </a:defRPr>
            </a:lvl1pPr>
            <a:lvl2pPr marL="573088" indent="-342900" algn="l" defTabSz="914400" rtl="0" eaLnBrk="1" latinLnBrk="0" hangingPunct="1">
              <a:lnSpc>
                <a:spcPct val="100000"/>
              </a:lnSpc>
              <a:spcBef>
                <a:spcPts val="6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100000"/>
              </a:lnSpc>
              <a:spcBef>
                <a:spcPts val="600"/>
              </a:spcBef>
              <a:buFont typeface="Arial" panose="020B0604020202020204" pitchFamily="34" charset="0"/>
              <a:buChar char="•"/>
              <a:defRPr lang="en-US" sz="2400" kern="1200" dirty="0">
                <a:solidFill>
                  <a:prstClr val="black"/>
                </a:solidFill>
                <a:latin typeface="+mn-lt"/>
                <a:ea typeface="+mn-ea"/>
                <a:cs typeface="+mn-cs"/>
              </a:defRPr>
            </a:lvl3pPr>
            <a:lvl4pPr marL="969962" indent="-285750" algn="l" defTabSz="914400" rtl="0" eaLnBrk="1" latinLnBrk="0" hangingPunct="1">
              <a:lnSpc>
                <a:spcPct val="100000"/>
              </a:lnSpc>
              <a:spcBef>
                <a:spcPts val="6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100000"/>
              </a:lnSpc>
              <a:spcBef>
                <a:spcPts val="6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BFCC-QIO</a:t>
            </a:r>
            <a:r>
              <a:rPr lang="en-US" sz="1600" dirty="0">
                <a:solidFill>
                  <a:srgbClr val="00529B"/>
                </a:solidFill>
                <a:latin typeface="Arial" panose="020B0604020202020204" pitchFamily="34" charset="0"/>
                <a:cs typeface="Arial" panose="020B0604020202020204" pitchFamily="34" charset="0"/>
              </a:rPr>
              <a:t> Beneficiary and Family-Centered Care Quality Improvement Organization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CBA</a:t>
            </a:r>
            <a:r>
              <a:rPr lang="en-US" sz="1600" dirty="0">
                <a:solidFill>
                  <a:srgbClr val="00529B"/>
                </a:solidFill>
                <a:latin typeface="Arial" panose="020B0604020202020204" pitchFamily="34" charset="0"/>
                <a:cs typeface="Arial" panose="020B0604020202020204" pitchFamily="34" charset="0"/>
              </a:rPr>
              <a:t> Competitive Bidding Area</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CBP</a:t>
            </a:r>
            <a:r>
              <a:rPr lang="en-US" sz="1600" dirty="0">
                <a:solidFill>
                  <a:srgbClr val="00529B"/>
                </a:solidFill>
                <a:latin typeface="Arial" panose="020B0604020202020204" pitchFamily="34" charset="0"/>
                <a:cs typeface="Arial" panose="020B0604020202020204" pitchFamily="34" charset="0"/>
              </a:rPr>
              <a:t> Competitive Bidding Program</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CHIP</a:t>
            </a:r>
            <a:r>
              <a:rPr lang="en-US" sz="1600" dirty="0">
                <a:solidFill>
                  <a:srgbClr val="00529B"/>
                </a:solidFill>
                <a:latin typeface="Arial" panose="020B0604020202020204" pitchFamily="34" charset="0"/>
                <a:cs typeface="Arial" panose="020B0604020202020204" pitchFamily="34" charset="0"/>
              </a:rPr>
              <a:t> Children’s Health Insurance Program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CMS</a:t>
            </a:r>
            <a:r>
              <a:rPr lang="en-US" sz="1600" dirty="0">
                <a:solidFill>
                  <a:srgbClr val="00529B"/>
                </a:solidFill>
                <a:latin typeface="Arial" panose="020B0604020202020204" pitchFamily="34" charset="0"/>
                <a:cs typeface="Arial" panose="020B0604020202020204" pitchFamily="34" charset="0"/>
              </a:rPr>
              <a:t> Centers for Medicare &amp; Medicaid Services</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COVID-19 </a:t>
            </a:r>
            <a:r>
              <a:rPr lang="en-US" sz="1600" dirty="0">
                <a:solidFill>
                  <a:srgbClr val="00529B"/>
                </a:solidFill>
                <a:latin typeface="Arial" panose="020B0604020202020204" pitchFamily="34" charset="0"/>
                <a:cs typeface="Arial" panose="020B0604020202020204" pitchFamily="34" charset="0"/>
              </a:rPr>
              <a:t>Novel Coronavirus 2019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CPI</a:t>
            </a:r>
            <a:r>
              <a:rPr lang="en-US" sz="1600" dirty="0">
                <a:solidFill>
                  <a:srgbClr val="00529B"/>
                </a:solidFill>
                <a:latin typeface="Arial" panose="020B0604020202020204" pitchFamily="34" charset="0"/>
                <a:cs typeface="Arial" panose="020B0604020202020204" pitchFamily="34" charset="0"/>
              </a:rPr>
              <a:t> Center for Program Integrity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DME</a:t>
            </a:r>
            <a:r>
              <a:rPr lang="en-US" sz="1600" dirty="0">
                <a:solidFill>
                  <a:srgbClr val="00529B"/>
                </a:solidFill>
                <a:latin typeface="Arial" panose="020B0604020202020204" pitchFamily="34" charset="0"/>
                <a:cs typeface="Arial" panose="020B0604020202020204" pitchFamily="34" charset="0"/>
              </a:rPr>
              <a:t> Durable Medical Equipment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DOJ</a:t>
            </a:r>
            <a:r>
              <a:rPr lang="en-US" sz="1600" dirty="0">
                <a:solidFill>
                  <a:srgbClr val="00529B"/>
                </a:solidFill>
                <a:latin typeface="Arial" panose="020B0604020202020204" pitchFamily="34" charset="0"/>
                <a:cs typeface="Arial" panose="020B0604020202020204" pitchFamily="34" charset="0"/>
              </a:rPr>
              <a:t> U.S. Department of Justice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EOB</a:t>
            </a:r>
            <a:r>
              <a:rPr lang="en-US" sz="1600" dirty="0">
                <a:solidFill>
                  <a:srgbClr val="00529B"/>
                </a:solidFill>
                <a:latin typeface="Arial" panose="020B0604020202020204" pitchFamily="34" charset="0"/>
                <a:cs typeface="Arial" panose="020B0604020202020204" pitchFamily="34" charset="0"/>
              </a:rPr>
              <a:t> Explanation of Benefits</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FFS</a:t>
            </a:r>
            <a:r>
              <a:rPr lang="en-US" sz="1600" dirty="0">
                <a:solidFill>
                  <a:srgbClr val="00529B"/>
                </a:solidFill>
                <a:latin typeface="Arial" panose="020B0604020202020204" pitchFamily="34" charset="0"/>
                <a:cs typeface="Arial" panose="020B0604020202020204" pitchFamily="34" charset="0"/>
              </a:rPr>
              <a:t> Fee-for-Service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FY</a:t>
            </a:r>
            <a:r>
              <a:rPr lang="en-US" sz="1600" dirty="0">
                <a:solidFill>
                  <a:srgbClr val="00529B"/>
                </a:solidFill>
                <a:latin typeface="Arial" panose="020B0604020202020204" pitchFamily="34" charset="0"/>
                <a:cs typeface="Arial" panose="020B0604020202020204" pitchFamily="34" charset="0"/>
              </a:rPr>
              <a:t> Fiscal Year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HCFAC </a:t>
            </a:r>
            <a:r>
              <a:rPr lang="en-US" sz="1600" dirty="0">
                <a:solidFill>
                  <a:srgbClr val="00529B"/>
                </a:solidFill>
                <a:latin typeface="Arial" panose="020B0604020202020204" pitchFamily="34" charset="0"/>
                <a:cs typeface="Arial" panose="020B0604020202020204" pitchFamily="34" charset="0"/>
              </a:rPr>
              <a:t>Health Care Fraud &amp; Abuse Control</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HEAT</a:t>
            </a:r>
            <a:r>
              <a:rPr lang="en-US" sz="1600" dirty="0">
                <a:solidFill>
                  <a:srgbClr val="00529B"/>
                </a:solidFill>
                <a:latin typeface="Arial" panose="020B0604020202020204" pitchFamily="34" charset="0"/>
                <a:cs typeface="Arial" panose="020B0604020202020204" pitchFamily="34" charset="0"/>
              </a:rPr>
              <a:t> Health Care Fraud Prevention &amp; Enforcement Action Team </a:t>
            </a:r>
          </a:p>
          <a:p>
            <a:pPr marL="0" indent="0" defTabSz="685800">
              <a:spcBef>
                <a:spcPts val="0"/>
              </a:spcBef>
              <a:spcAft>
                <a:spcPts val="600"/>
              </a:spcAft>
              <a:buClr>
                <a:srgbClr val="00539A"/>
              </a:buClr>
              <a:buNone/>
              <a:defRPr/>
            </a:pPr>
            <a:endParaRPr lang="en-US" sz="1600" dirty="0">
              <a:solidFill>
                <a:srgbClr val="00529B"/>
              </a:solidFill>
              <a:latin typeface="Arial" panose="020B0604020202020204" pitchFamily="34" charset="0"/>
              <a:cs typeface="Arial" panose="020B0604020202020204" pitchFamily="34" charset="0"/>
            </a:endParaRPr>
          </a:p>
          <a:p>
            <a:pPr marL="0" indent="0" defTabSz="685800">
              <a:lnSpc>
                <a:spcPct val="80000"/>
              </a:lnSpc>
              <a:spcAft>
                <a:spcPts val="600"/>
              </a:spcAft>
              <a:buClr>
                <a:srgbClr val="00539A"/>
              </a:buClr>
              <a:buNone/>
              <a:defRPr/>
            </a:pPr>
            <a:endParaRPr lang="en-US" sz="1600" dirty="0">
              <a:solidFill>
                <a:srgbClr val="00529B"/>
              </a:solidFill>
              <a:latin typeface="Arial" panose="020B0604020202020204" pitchFamily="34" charset="0"/>
              <a:cs typeface="Arial" panose="020B0604020202020204" pitchFamily="34" charset="0"/>
            </a:endParaRPr>
          </a:p>
          <a:p>
            <a:pPr marL="0" indent="0">
              <a:buFont typeface="Wingdings" pitchFamily="2" charset="2"/>
              <a:buNone/>
            </a:pPr>
            <a:endParaRPr lang="en-US" sz="1800" dirty="0"/>
          </a:p>
        </p:txBody>
      </p:sp>
      <p:cxnSp>
        <p:nvCxnSpPr>
          <p:cNvPr id="9" name="Straight Connector 8">
            <a:extLst>
              <a:ext uri="{FF2B5EF4-FFF2-40B4-BE49-F238E27FC236}">
                <a16:creationId xmlns:a16="http://schemas.microsoft.com/office/drawing/2014/main" id="{FD641675-73CF-4624-954A-D047D6399163}"/>
              </a:ext>
              <a:ext uri="{C183D7F6-B498-43B3-948B-1728B52AA6E4}">
                <adec:decorative xmlns:adec="http://schemas.microsoft.com/office/drawing/2017/decorative" val="1"/>
              </a:ext>
            </a:extLst>
          </p:cNvPr>
          <p:cNvCxnSpPr/>
          <p:nvPr/>
        </p:nvCxnSpPr>
        <p:spPr>
          <a:xfrm>
            <a:off x="6087094" y="1108820"/>
            <a:ext cx="8906" cy="479093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4"/>
          <p:cNvSpPr txBox="1">
            <a:spLocks/>
          </p:cNvSpPr>
          <p:nvPr/>
        </p:nvSpPr>
        <p:spPr>
          <a:xfrm>
            <a:off x="6390704" y="1108820"/>
            <a:ext cx="5659334" cy="5049621"/>
          </a:xfrm>
          <a:prstGeom prst="rect">
            <a:avLst/>
          </a:prstGeom>
        </p:spPr>
        <p:txBody>
          <a:bodyPr vert="horz" lIns="91440" tIns="45720" rIns="91440" bIns="45720" rtlCol="0">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28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84213" indent="-22225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lang="en-US" sz="2400" kern="1200" dirty="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HFPP</a:t>
            </a:r>
            <a:r>
              <a:rPr lang="en-US" sz="1600" dirty="0">
                <a:solidFill>
                  <a:srgbClr val="00529B"/>
                </a:solidFill>
                <a:latin typeface="Arial" panose="020B0604020202020204" pitchFamily="34" charset="0"/>
                <a:cs typeface="Arial" panose="020B0604020202020204" pitchFamily="34" charset="0"/>
              </a:rPr>
              <a:t> Health Care Fraud Prevention Partnership</a:t>
            </a:r>
          </a:p>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HHS</a:t>
            </a:r>
            <a:r>
              <a:rPr lang="en-US" sz="1600" dirty="0">
                <a:solidFill>
                  <a:srgbClr val="00529B"/>
                </a:solidFill>
                <a:latin typeface="Arial" panose="020B0604020202020204" pitchFamily="34" charset="0"/>
                <a:cs typeface="Arial" panose="020B0604020202020204" pitchFamily="34" charset="0"/>
              </a:rPr>
              <a:t> U.S. Department of Health &amp; Human Services </a:t>
            </a:r>
          </a:p>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MEDIC</a:t>
            </a:r>
            <a:r>
              <a:rPr lang="en-US" sz="1600" dirty="0">
                <a:solidFill>
                  <a:srgbClr val="00529B"/>
                </a:solidFill>
                <a:latin typeface="Arial" panose="020B0604020202020204" pitchFamily="34" charset="0"/>
                <a:cs typeface="Arial" panose="020B0604020202020204" pitchFamily="34" charset="0"/>
              </a:rPr>
              <a:t> Medicare Drug Integrity Contractor </a:t>
            </a:r>
          </a:p>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MFCU</a:t>
            </a:r>
            <a:r>
              <a:rPr lang="en-US" sz="1600" dirty="0">
                <a:solidFill>
                  <a:srgbClr val="00529B"/>
                </a:solidFill>
                <a:latin typeface="Arial" panose="020B0604020202020204" pitchFamily="34" charset="0"/>
                <a:cs typeface="Arial" panose="020B0604020202020204" pitchFamily="34" charset="0"/>
              </a:rPr>
              <a:t> Medicaid Fraud Control Unit </a:t>
            </a:r>
          </a:p>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MSN</a:t>
            </a:r>
            <a:r>
              <a:rPr lang="en-US" sz="1600" dirty="0">
                <a:solidFill>
                  <a:srgbClr val="00529B"/>
                </a:solidFill>
                <a:latin typeface="Arial" panose="020B0604020202020204" pitchFamily="34" charset="0"/>
                <a:cs typeface="Arial" panose="020B0604020202020204" pitchFamily="34" charset="0"/>
              </a:rPr>
              <a:t> Medicare Summary Notice </a:t>
            </a:r>
          </a:p>
          <a:p>
            <a:pPr marL="0" indent="0">
              <a:spcBef>
                <a:spcPts val="0"/>
              </a:spcBef>
              <a:spcAft>
                <a:spcPts val="600"/>
              </a:spcAft>
              <a:buClr>
                <a:srgbClr val="00539A"/>
              </a:buClr>
              <a:buFont typeface="Wingdings" pitchFamily="2" charset="2"/>
              <a:buNone/>
              <a:defRPr/>
            </a:pPr>
            <a:r>
              <a:rPr lang="en-US" sz="1600" b="1" dirty="0">
                <a:solidFill>
                  <a:srgbClr val="00529B"/>
                </a:solidFill>
                <a:latin typeface="Arial" panose="020B0604020202020204" pitchFamily="34" charset="0"/>
                <a:cs typeface="Arial" panose="020B0604020202020204" pitchFamily="34" charset="0"/>
              </a:rPr>
              <a:t>NTP</a:t>
            </a:r>
            <a:r>
              <a:rPr lang="en-US" sz="1600" dirty="0">
                <a:solidFill>
                  <a:srgbClr val="00529B"/>
                </a:solidFill>
                <a:latin typeface="Arial" panose="020B0604020202020204" pitchFamily="34" charset="0"/>
                <a:cs typeface="Arial" panose="020B0604020202020204" pitchFamily="34" charset="0"/>
              </a:rPr>
              <a:t> National Training Program</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OIG</a:t>
            </a:r>
            <a:r>
              <a:rPr lang="en-US" sz="1600" dirty="0">
                <a:solidFill>
                  <a:srgbClr val="00529B"/>
                </a:solidFill>
                <a:latin typeface="Arial" panose="020B0604020202020204" pitchFamily="34" charset="0"/>
                <a:cs typeface="Arial" panose="020B0604020202020204" pitchFamily="34" charset="0"/>
              </a:rPr>
              <a:t> Office of Inspector General </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PPI </a:t>
            </a:r>
            <a:r>
              <a:rPr lang="en-US" sz="1600" dirty="0">
                <a:solidFill>
                  <a:srgbClr val="00529B"/>
                </a:solidFill>
                <a:latin typeface="Arial" panose="020B0604020202020204" pitchFamily="34" charset="0"/>
                <a:cs typeface="Arial" panose="020B0604020202020204" pitchFamily="34" charset="0"/>
              </a:rPr>
              <a:t>Plan Program Integrity</a:t>
            </a:r>
          </a:p>
          <a:p>
            <a:pPr marL="0" indent="0" defTabSz="685800">
              <a:spcBef>
                <a:spcPts val="0"/>
              </a:spcBef>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QIO</a:t>
            </a:r>
            <a:r>
              <a:rPr lang="en-US" sz="1600" dirty="0">
                <a:solidFill>
                  <a:srgbClr val="00529B"/>
                </a:solidFill>
                <a:latin typeface="Arial" panose="020B0604020202020204" pitchFamily="34" charset="0"/>
                <a:cs typeface="Arial" panose="020B0604020202020204" pitchFamily="34" charset="0"/>
              </a:rPr>
              <a:t> Quality Improvement Organization </a:t>
            </a:r>
          </a:p>
          <a:p>
            <a:pPr marL="0" indent="0">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SMP</a:t>
            </a:r>
            <a:r>
              <a:rPr lang="en-US" sz="1600" dirty="0">
                <a:solidFill>
                  <a:srgbClr val="00529B"/>
                </a:solidFill>
                <a:latin typeface="Arial" panose="020B0604020202020204" pitchFamily="34" charset="0"/>
                <a:cs typeface="Arial" panose="020B0604020202020204" pitchFamily="34" charset="0"/>
              </a:rPr>
              <a:t> Senior Medicare Patrol </a:t>
            </a:r>
          </a:p>
          <a:p>
            <a:pPr marL="0" indent="0">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TTY</a:t>
            </a:r>
            <a:r>
              <a:rPr lang="en-US" sz="1600" dirty="0">
                <a:solidFill>
                  <a:srgbClr val="00529B"/>
                </a:solidFill>
                <a:latin typeface="Arial" panose="020B0604020202020204" pitchFamily="34" charset="0"/>
                <a:cs typeface="Arial" panose="020B0604020202020204" pitchFamily="34" charset="0"/>
              </a:rPr>
              <a:t> Teletypewriter </a:t>
            </a:r>
          </a:p>
          <a:p>
            <a:pPr marL="0" indent="0">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UPIC</a:t>
            </a:r>
            <a:r>
              <a:rPr lang="en-US" sz="1600" dirty="0">
                <a:solidFill>
                  <a:srgbClr val="00529B"/>
                </a:solidFill>
                <a:latin typeface="Arial" panose="020B0604020202020204" pitchFamily="34" charset="0"/>
                <a:cs typeface="Arial" panose="020B0604020202020204" pitchFamily="34" charset="0"/>
              </a:rPr>
              <a:t> Unified Program Integrity Contractor</a:t>
            </a:r>
          </a:p>
          <a:p>
            <a:pPr marL="0" indent="0">
              <a:spcAft>
                <a:spcPts val="600"/>
              </a:spcAft>
              <a:buClr>
                <a:srgbClr val="00539A"/>
              </a:buClr>
              <a:buNone/>
              <a:defRPr/>
            </a:pPr>
            <a:r>
              <a:rPr lang="en-US" sz="1600" b="1" dirty="0">
                <a:solidFill>
                  <a:srgbClr val="00529B"/>
                </a:solidFill>
                <a:latin typeface="Arial" panose="020B0604020202020204" pitchFamily="34" charset="0"/>
                <a:cs typeface="Arial" panose="020B0604020202020204" pitchFamily="34" charset="0"/>
              </a:rPr>
              <a:t>ZPIC</a:t>
            </a:r>
            <a:r>
              <a:rPr lang="en-US" sz="1600" dirty="0">
                <a:solidFill>
                  <a:srgbClr val="00529B"/>
                </a:solidFill>
                <a:latin typeface="Arial" panose="020B0604020202020204" pitchFamily="34" charset="0"/>
                <a:cs typeface="Arial" panose="020B0604020202020204" pitchFamily="34" charset="0"/>
              </a:rPr>
              <a:t> Zone Program Integrity Contractor </a:t>
            </a:r>
          </a:p>
          <a:p>
            <a:pPr marL="0" indent="0" defTabSz="685800">
              <a:spcBef>
                <a:spcPts val="0"/>
              </a:spcBef>
              <a:spcAft>
                <a:spcPts val="600"/>
              </a:spcAft>
              <a:buClr>
                <a:srgbClr val="00539A"/>
              </a:buClr>
              <a:buNone/>
              <a:defRPr/>
            </a:pPr>
            <a:endParaRPr lang="en-US" sz="1600" dirty="0">
              <a:solidFill>
                <a:srgbClr val="00529B"/>
              </a:solidFill>
              <a:latin typeface="Arial" panose="020B0604020202020204" pitchFamily="34" charset="0"/>
              <a:cs typeface="Arial" panose="020B0604020202020204" pitchFamily="34" charset="0"/>
            </a:endParaRPr>
          </a:p>
          <a:p>
            <a:pPr marL="0" indent="0">
              <a:spcBef>
                <a:spcPts val="0"/>
              </a:spcBef>
              <a:spcAft>
                <a:spcPts val="600"/>
              </a:spcAft>
              <a:buClr>
                <a:srgbClr val="00539A"/>
              </a:buClr>
              <a:buFont typeface="Wingdings" pitchFamily="2" charset="2"/>
              <a:buNone/>
              <a:defRPr/>
            </a:pPr>
            <a:endParaRPr lang="en-US" sz="1600" dirty="0">
              <a:solidFill>
                <a:srgbClr val="00529B"/>
              </a:solidFill>
              <a:latin typeface="Arial" panose="020B0604020202020204" pitchFamily="34" charset="0"/>
              <a:cs typeface="Arial" panose="020B0604020202020204" pitchFamily="34" charset="0"/>
            </a:endParaRPr>
          </a:p>
          <a:p>
            <a:pPr marL="0" indent="0">
              <a:spcBef>
                <a:spcPts val="0"/>
              </a:spcBef>
              <a:spcAft>
                <a:spcPts val="600"/>
              </a:spcAft>
              <a:buNone/>
            </a:pPr>
            <a:r>
              <a:rPr lang="en-US" sz="1600" dirty="0">
                <a:latin typeface="Arial" panose="020B0604020202020204" pitchFamily="34" charset="0"/>
                <a:cs typeface="Arial" panose="020B0604020202020204" pitchFamily="34" charset="0"/>
              </a:rPr>
              <a:t> </a:t>
            </a:r>
          </a:p>
        </p:txBody>
      </p:sp>
      <p:sp>
        <p:nvSpPr>
          <p:cNvPr id="8" name="Footer Placeholder 4">
            <a:extLst>
              <a:ext uri="{FF2B5EF4-FFF2-40B4-BE49-F238E27FC236}">
                <a16:creationId xmlns:a16="http://schemas.microsoft.com/office/drawing/2014/main" id="{D380E7F5-ADE1-4964-A3AA-49FAA16F61AF}"/>
              </a:ext>
            </a:extLst>
          </p:cNvPr>
          <p:cNvSpPr>
            <a:spLocks noGrp="1"/>
          </p:cNvSpPr>
          <p:nvPr>
            <p:ph type="ftr" sz="quarter" idx="11"/>
          </p:nvPr>
        </p:nvSpPr>
        <p:spPr>
          <a:xfrm>
            <a:off x="3931435" y="6480843"/>
            <a:ext cx="4329130" cy="365125"/>
          </a:xfrm>
        </p:spPr>
        <p:txBody>
          <a:bodyPr/>
          <a:lstStyle/>
          <a:p>
            <a:r>
              <a:rPr lang="en-US" dirty="0"/>
              <a:t>Medicare and Medicaid Fraud, Waste, and Abuse Prevention</a:t>
            </a:r>
          </a:p>
        </p:txBody>
      </p:sp>
      <p:sp>
        <p:nvSpPr>
          <p:cNvPr id="4" name="Slide Number Placeholder 3">
            <a:extLst>
              <a:ext uri="{FF2B5EF4-FFF2-40B4-BE49-F238E27FC236}">
                <a16:creationId xmlns:a16="http://schemas.microsoft.com/office/drawing/2014/main" id="{7064F4F2-BF6F-401F-8F8F-2B3F53204461}"/>
              </a:ext>
            </a:extLst>
          </p:cNvPr>
          <p:cNvSpPr>
            <a:spLocks noGrp="1"/>
          </p:cNvSpPr>
          <p:nvPr>
            <p:ph type="sldNum" sz="quarter" idx="12"/>
          </p:nvPr>
        </p:nvSpPr>
        <p:spPr/>
        <p:txBody>
          <a:bodyPr/>
          <a:lstStyle/>
          <a:p>
            <a:pPr>
              <a:defRPr/>
            </a:pPr>
            <a:fld id="{11E79EF6-0C0E-43E6-8FB3-918BC522CC5A}" type="slidenum">
              <a:rPr lang="en-US" smtClean="0"/>
              <a:pPr>
                <a:defRPr/>
              </a:pPr>
              <a:t>65</a:t>
            </a:fld>
            <a:endParaRPr lang="en-US" dirty="0"/>
          </a:p>
        </p:txBody>
      </p:sp>
      <p:sp>
        <p:nvSpPr>
          <p:cNvPr id="7" name="Date Placeholder 3">
            <a:extLst>
              <a:ext uri="{FF2B5EF4-FFF2-40B4-BE49-F238E27FC236}">
                <a16:creationId xmlns:a16="http://schemas.microsoft.com/office/drawing/2014/main" id="{41021983-AB50-475E-AA96-9F4CC244DD9C}"/>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214304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16704"/>
            <a:ext cx="12192000" cy="929286"/>
          </a:xfrm>
        </p:spPr>
        <p:txBody>
          <a:bodyPr anchor="ctr">
            <a:normAutofit/>
          </a:bodyPr>
          <a:lstStyle/>
          <a:p>
            <a:r>
              <a:rPr lang="en-US" dirty="0">
                <a:latin typeface="Arial Black" panose="020B0A04020102020204" pitchFamily="34" charset="0"/>
              </a:rPr>
              <a:t>Stay Connected </a:t>
            </a:r>
          </a:p>
        </p:txBody>
      </p:sp>
      <p:sp>
        <p:nvSpPr>
          <p:cNvPr id="20" name="Content Placeholder 4">
            <a:extLst>
              <a:ext uri="{FF2B5EF4-FFF2-40B4-BE49-F238E27FC236}">
                <a16:creationId xmlns:a16="http://schemas.microsoft.com/office/drawing/2014/main" id="{3021B5D4-FE5B-473E-B249-6B4147DD9B90}"/>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To view available training materials, </a:t>
            </a:r>
            <a:b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or subscribe to our email list, visit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grpSp>
        <p:nvGrpSpPr>
          <p:cNvPr id="21" name="Group 20">
            <a:extLst>
              <a:ext uri="{FF2B5EF4-FFF2-40B4-BE49-F238E27FC236}">
                <a16:creationId xmlns:a16="http://schemas.microsoft.com/office/drawing/2014/main" id="{E0D6BEA2-CC22-495A-8B95-4A5D72E557EE}"/>
              </a:ext>
              <a:ext uri="{C183D7F6-B498-43B3-948B-1728B52AA6E4}">
                <adec:decorative xmlns:adec="http://schemas.microsoft.com/office/drawing/2017/decorative" val="1"/>
              </a:ext>
            </a:extLst>
          </p:cNvPr>
          <p:cNvGrpSpPr>
            <a:grpSpLocks noChangeAspect="1"/>
          </p:cNvGrpSpPr>
          <p:nvPr/>
        </p:nvGrpSpPr>
        <p:grpSpPr>
          <a:xfrm>
            <a:off x="2557334" y="1914775"/>
            <a:ext cx="2289672" cy="1694557"/>
            <a:chOff x="1604513" y="1515733"/>
            <a:chExt cx="4416725" cy="3268763"/>
          </a:xfrm>
        </p:grpSpPr>
        <p:grpSp>
          <p:nvGrpSpPr>
            <p:cNvPr id="22" name="Group 21">
              <a:extLst>
                <a:ext uri="{FF2B5EF4-FFF2-40B4-BE49-F238E27FC236}">
                  <a16:creationId xmlns:a16="http://schemas.microsoft.com/office/drawing/2014/main" id="{5A3C3CC5-89E9-4EA8-B815-FCCCB2578433}"/>
                </a:ext>
              </a:extLst>
            </p:cNvPr>
            <p:cNvGrpSpPr/>
            <p:nvPr/>
          </p:nvGrpSpPr>
          <p:grpSpPr>
            <a:xfrm>
              <a:off x="1604513" y="1515733"/>
              <a:ext cx="4416725" cy="3268763"/>
              <a:chOff x="1604513" y="1515733"/>
              <a:chExt cx="4416725" cy="3268763"/>
            </a:xfrm>
          </p:grpSpPr>
          <p:sp>
            <p:nvSpPr>
              <p:cNvPr id="27" name="Rectangle: Rounded Corners 26">
                <a:extLst>
                  <a:ext uri="{FF2B5EF4-FFF2-40B4-BE49-F238E27FC236}">
                    <a16:creationId xmlns:a16="http://schemas.microsoft.com/office/drawing/2014/main" id="{B2895FA6-DCA3-4AA5-8669-CC534A7B8D8A}"/>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9DEFE9C6-C09D-4425-A16E-5AFF3BBCF535}"/>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4272EE89-C509-49D8-B025-0B4DB18D1611}"/>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77E3CB8-3225-45F6-AFF4-36BE52B23B6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F0135B3-5B87-45EA-9A5F-77FA353AC6FE}"/>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Cursor">
              <a:extLst>
                <a:ext uri="{FF2B5EF4-FFF2-40B4-BE49-F238E27FC236}">
                  <a16:creationId xmlns:a16="http://schemas.microsoft.com/office/drawing/2014/main" id="{655DF46F-56C9-4A4C-9255-5D226E39A3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2275" y="3300235"/>
              <a:ext cx="1020800" cy="1020800"/>
            </a:xfrm>
            <a:prstGeom prst="rect">
              <a:avLst/>
            </a:prstGeom>
          </p:spPr>
        </p:pic>
      </p:grpSp>
      <p:pic>
        <p:nvPicPr>
          <p:cNvPr id="17" name="Picture 16">
            <a:extLst>
              <a:ext uri="{FF2B5EF4-FFF2-40B4-BE49-F238E27FC236}">
                <a16:creationId xmlns:a16="http://schemas.microsoft.com/office/drawing/2014/main" id="{9B61469D-D114-4467-98CF-A288D774411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288783"/>
            <a:ext cx="2863263" cy="2863263"/>
          </a:xfrm>
          <a:prstGeom prst="rect">
            <a:avLst/>
          </a:prstGeom>
        </p:spPr>
      </p:pic>
      <p:sp>
        <p:nvSpPr>
          <p:cNvPr id="18" name="TextBox 17">
            <a:extLst>
              <a:ext uri="{FF2B5EF4-FFF2-40B4-BE49-F238E27FC236}">
                <a16:creationId xmlns:a16="http://schemas.microsoft.com/office/drawing/2014/main" id="{E139B06F-A413-4F6D-BBFA-3E572922AF9D}"/>
              </a:ext>
            </a:extLst>
          </p:cNvPr>
          <p:cNvSpPr txBox="1"/>
          <p:nvPr/>
        </p:nvSpPr>
        <p:spPr>
          <a:xfrm>
            <a:off x="7135805" y="3722819"/>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4">
            <a:extLst>
              <a:ext uri="{FF2B5EF4-FFF2-40B4-BE49-F238E27FC236}">
                <a16:creationId xmlns:a16="http://schemas.microsoft.com/office/drawing/2014/main" id="{4D75138F-8FB1-4E5D-8A5B-0AD16D43808C}"/>
              </a:ext>
            </a:extLst>
          </p:cNvPr>
          <p:cNvSpPr>
            <a:spLocks noGrp="1"/>
          </p:cNvSpPr>
          <p:nvPr>
            <p:ph type="ftr" sz="quarter" idx="11"/>
          </p:nvPr>
        </p:nvSpPr>
        <p:spPr>
          <a:xfrm>
            <a:off x="3931435" y="6480843"/>
            <a:ext cx="432913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Medicare and Medicaid Fraud, Waste, and Abuse Prevention</a:t>
            </a:r>
          </a:p>
        </p:txBody>
      </p:sp>
      <p:sp>
        <p:nvSpPr>
          <p:cNvPr id="3" name="Slide Number Placeholder 2">
            <a:extLst>
              <a:ext uri="{FF2B5EF4-FFF2-40B4-BE49-F238E27FC236}">
                <a16:creationId xmlns:a16="http://schemas.microsoft.com/office/drawing/2014/main" id="{E425CE96-0F6C-4D3A-90F4-B941381BAB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8FAADC"/>
                </a:solidFill>
              </a:rPr>
              <a:t>69</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Date Placeholder 3">
            <a:extLst>
              <a:ext uri="{FF2B5EF4-FFF2-40B4-BE49-F238E27FC236}">
                <a16:creationId xmlns:a16="http://schemas.microsoft.com/office/drawing/2014/main" id="{605F0CCB-1683-486C-83AD-E433BB4BB747}"/>
              </a:ext>
            </a:extLst>
          </p:cNvPr>
          <p:cNvSpPr>
            <a:spLocks noGrp="1"/>
          </p:cNvSpPr>
          <p:nvPr>
            <p:ph type="dt" sz="half" idx="10"/>
          </p:nvPr>
        </p:nvSpPr>
        <p:spPr>
          <a:xfrm>
            <a:off x="838200" y="647617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May 2022</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870314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446"/>
            <a:ext cx="12192000" cy="961028"/>
          </a:xfrm>
        </p:spPr>
        <p:txBody>
          <a:bodyPr anchor="ctr">
            <a:normAutofit/>
          </a:bodyPr>
          <a:lstStyle/>
          <a:p>
            <a:r>
              <a:rPr lang="en-US" sz="3000" dirty="0">
                <a:latin typeface="Arial Black" panose="020B0A04020102020204" pitchFamily="34" charset="0"/>
              </a:rPr>
              <a:t>Level of Intent</a:t>
            </a:r>
          </a:p>
        </p:txBody>
      </p:sp>
      <p:grpSp>
        <p:nvGrpSpPr>
          <p:cNvPr id="2" name="Group 1" descr="Gauge graphic showing from left to right :&#10;Mistakes, Inefficiencies, Bending the rules, intentional deception">
            <a:extLst>
              <a:ext uri="{FF2B5EF4-FFF2-40B4-BE49-F238E27FC236}">
                <a16:creationId xmlns:a16="http://schemas.microsoft.com/office/drawing/2014/main" id="{2A94CA04-8C9E-496C-A1A7-288E864DA208}"/>
              </a:ext>
            </a:extLst>
          </p:cNvPr>
          <p:cNvGrpSpPr/>
          <p:nvPr/>
        </p:nvGrpSpPr>
        <p:grpSpPr>
          <a:xfrm>
            <a:off x="2224503" y="1691063"/>
            <a:ext cx="7742993" cy="3873522"/>
            <a:chOff x="2224503" y="1691063"/>
            <a:chExt cx="7742993" cy="3873522"/>
          </a:xfrm>
        </p:grpSpPr>
        <p:pic>
          <p:nvPicPr>
            <p:cNvPr id="76" name="Picture 75">
              <a:extLst>
                <a:ext uri="{FF2B5EF4-FFF2-40B4-BE49-F238E27FC236}">
                  <a16:creationId xmlns:a16="http://schemas.microsoft.com/office/drawing/2014/main" id="{0C65D96A-5292-4B82-AE0C-CB64631F38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24503" y="1691063"/>
              <a:ext cx="7742993" cy="3873522"/>
            </a:xfrm>
            <a:prstGeom prst="rect">
              <a:avLst/>
            </a:prstGeom>
          </p:spPr>
        </p:pic>
        <p:grpSp>
          <p:nvGrpSpPr>
            <p:cNvPr id="14" name="Group 13" descr="Gauge graphic showing from left to right :&#10;Mistakes, Inefficiencies, Bending the rules, intentional deception">
              <a:extLst>
                <a:ext uri="{FF2B5EF4-FFF2-40B4-BE49-F238E27FC236}">
                  <a16:creationId xmlns:a16="http://schemas.microsoft.com/office/drawing/2014/main" id="{52150175-2B3F-4B9D-AC5E-6B2E89856DFE}"/>
                </a:ext>
              </a:extLst>
            </p:cNvPr>
            <p:cNvGrpSpPr/>
            <p:nvPr/>
          </p:nvGrpSpPr>
          <p:grpSpPr>
            <a:xfrm>
              <a:off x="2814197" y="2244522"/>
              <a:ext cx="6569530" cy="3320063"/>
              <a:chOff x="2729918" y="2075148"/>
              <a:chExt cx="6569530" cy="3320063"/>
            </a:xfrm>
          </p:grpSpPr>
          <p:pic>
            <p:nvPicPr>
              <p:cNvPr id="5" name="Picture 4">
                <a:extLst>
                  <a:ext uri="{FF2B5EF4-FFF2-40B4-BE49-F238E27FC236}">
                    <a16:creationId xmlns:a16="http://schemas.microsoft.com/office/drawing/2014/main" id="{B1B5D8EE-C31B-402A-9C6B-920F0C9471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12564" y="2075148"/>
                <a:ext cx="2326632" cy="2284330"/>
              </a:xfrm>
              <a:prstGeom prst="rect">
                <a:avLst/>
              </a:prstGeom>
            </p:spPr>
          </p:pic>
          <p:pic>
            <p:nvPicPr>
              <p:cNvPr id="8" name="Picture 7">
                <a:extLst>
                  <a:ext uri="{FF2B5EF4-FFF2-40B4-BE49-F238E27FC236}">
                    <a16:creationId xmlns:a16="http://schemas.microsoft.com/office/drawing/2014/main" id="{2265F2C9-82C2-49A3-AFA4-9C5E2AF348C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85932" y="2075148"/>
                <a:ext cx="2326632" cy="2284330"/>
              </a:xfrm>
              <a:prstGeom prst="rect">
                <a:avLst/>
              </a:prstGeom>
            </p:spPr>
          </p:pic>
          <p:pic>
            <p:nvPicPr>
              <p:cNvPr id="11" name="Picture 10">
                <a:extLst>
                  <a:ext uri="{FF2B5EF4-FFF2-40B4-BE49-F238E27FC236}">
                    <a16:creationId xmlns:a16="http://schemas.microsoft.com/office/drawing/2014/main" id="{A4666E61-249B-4B59-BB4F-E23160A854B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007351" y="3026852"/>
                <a:ext cx="2292097" cy="2368359"/>
              </a:xfrm>
              <a:prstGeom prst="rect">
                <a:avLst/>
              </a:prstGeom>
            </p:spPr>
          </p:pic>
          <p:pic>
            <p:nvPicPr>
              <p:cNvPr id="13" name="Picture 12">
                <a:extLst>
                  <a:ext uri="{FF2B5EF4-FFF2-40B4-BE49-F238E27FC236}">
                    <a16:creationId xmlns:a16="http://schemas.microsoft.com/office/drawing/2014/main" id="{54FAFB5F-DCDC-4379-B471-0F7CEF631BA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729918" y="3026851"/>
                <a:ext cx="2287859" cy="2368358"/>
              </a:xfrm>
              <a:prstGeom prst="rect">
                <a:avLst/>
              </a:prstGeom>
            </p:spPr>
          </p:pic>
        </p:grpSp>
        <p:sp>
          <p:nvSpPr>
            <p:cNvPr id="15" name="TextBox 14">
              <a:extLst>
                <a:ext uri="{FF2B5EF4-FFF2-40B4-BE49-F238E27FC236}">
                  <a16:creationId xmlns:a16="http://schemas.microsoft.com/office/drawing/2014/main" id="{6E6DF55D-4BC4-4125-9800-F75C68C7A88F}"/>
                </a:ext>
              </a:extLst>
            </p:cNvPr>
            <p:cNvSpPr txBox="1"/>
            <p:nvPr/>
          </p:nvSpPr>
          <p:spPr>
            <a:xfrm>
              <a:off x="3186442" y="4529884"/>
              <a:ext cx="13237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Mistakes</a:t>
              </a:r>
            </a:p>
          </p:txBody>
        </p:sp>
        <p:sp>
          <p:nvSpPr>
            <p:cNvPr id="81" name="TextBox 80">
              <a:extLst>
                <a:ext uri="{FF2B5EF4-FFF2-40B4-BE49-F238E27FC236}">
                  <a16:creationId xmlns:a16="http://schemas.microsoft.com/office/drawing/2014/main" id="{51430294-CEA6-47EA-BD46-4AF527F50184}"/>
                </a:ext>
              </a:extLst>
            </p:cNvPr>
            <p:cNvSpPr txBox="1"/>
            <p:nvPr/>
          </p:nvSpPr>
          <p:spPr>
            <a:xfrm>
              <a:off x="4262698" y="3181055"/>
              <a:ext cx="17953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Inefficiencies</a:t>
              </a:r>
            </a:p>
          </p:txBody>
        </p:sp>
        <p:sp>
          <p:nvSpPr>
            <p:cNvPr id="82" name="TextBox 81">
              <a:extLst>
                <a:ext uri="{FF2B5EF4-FFF2-40B4-BE49-F238E27FC236}">
                  <a16:creationId xmlns:a16="http://schemas.microsoft.com/office/drawing/2014/main" id="{207953F2-E712-49F9-BCF7-6A2B5F4FF4D0}"/>
                </a:ext>
              </a:extLst>
            </p:cNvPr>
            <p:cNvSpPr txBox="1"/>
            <p:nvPr/>
          </p:nvSpPr>
          <p:spPr>
            <a:xfrm>
              <a:off x="6193944" y="3066071"/>
              <a:ext cx="17953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Bending the rules</a:t>
              </a:r>
            </a:p>
          </p:txBody>
        </p:sp>
        <p:sp>
          <p:nvSpPr>
            <p:cNvPr id="83" name="TextBox 82">
              <a:extLst>
                <a:ext uri="{FF2B5EF4-FFF2-40B4-BE49-F238E27FC236}">
                  <a16:creationId xmlns:a16="http://schemas.microsoft.com/office/drawing/2014/main" id="{52AF2886-6328-43DC-9269-192F2232D45A}"/>
                </a:ext>
              </a:extLst>
            </p:cNvPr>
            <p:cNvSpPr txBox="1"/>
            <p:nvPr/>
          </p:nvSpPr>
          <p:spPr>
            <a:xfrm>
              <a:off x="7428688" y="4441992"/>
              <a:ext cx="17953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Intentional deceptions</a:t>
              </a:r>
            </a:p>
          </p:txBody>
        </p:sp>
      </p:grpSp>
      <p:sp>
        <p:nvSpPr>
          <p:cNvPr id="68" name="TextBox 67">
            <a:extLst>
              <a:ext uri="{FF2B5EF4-FFF2-40B4-BE49-F238E27FC236}">
                <a16:creationId xmlns:a16="http://schemas.microsoft.com/office/drawing/2014/main" id="{59086656-EED8-4BCD-8B00-3C321CE99668}"/>
              </a:ext>
            </a:extLst>
          </p:cNvPr>
          <p:cNvSpPr txBox="1"/>
          <p:nvPr/>
        </p:nvSpPr>
        <p:spPr>
          <a:xfrm>
            <a:off x="884850" y="3151873"/>
            <a:ext cx="2084776" cy="1200329"/>
          </a:xfrm>
          <a:prstGeom prst="rect">
            <a:avLst/>
          </a:prstGeom>
          <a:solidFill>
            <a:schemeClr val="bg1"/>
          </a:solid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errors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Incorrect coding that’s not widespread</a:t>
            </a:r>
          </a:p>
        </p:txBody>
      </p:sp>
      <p:pic>
        <p:nvPicPr>
          <p:cNvPr id="80" name="Picture 79" descr="Gauge needle pointing to Mistakes">
            <a:extLst>
              <a:ext uri="{FF2B5EF4-FFF2-40B4-BE49-F238E27FC236}">
                <a16:creationId xmlns:a16="http://schemas.microsoft.com/office/drawing/2014/main" id="{A0B40C0F-2C54-4F24-B63C-EB6F93B7B64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flipH="1">
            <a:off x="5031006" y="4372538"/>
            <a:ext cx="580374" cy="1993028"/>
          </a:xfrm>
          <a:prstGeom prst="rect">
            <a:avLst/>
          </a:prstGeom>
          <a:effectLst>
            <a:outerShdw blurRad="50800" dist="38100" dir="10800000" algn="r" rotWithShape="0">
              <a:prstClr val="black">
                <a:alpha val="40000"/>
              </a:prstClr>
            </a:outerShdw>
          </a:effectLst>
        </p:spPr>
      </p:pic>
      <p:sp>
        <p:nvSpPr>
          <p:cNvPr id="69" name="TextBox 68">
            <a:extLst>
              <a:ext uri="{FF2B5EF4-FFF2-40B4-BE49-F238E27FC236}">
                <a16:creationId xmlns:a16="http://schemas.microsoft.com/office/drawing/2014/main" id="{82F3E1A3-3D56-4171-A709-412507C51D95}"/>
              </a:ext>
            </a:extLst>
          </p:cNvPr>
          <p:cNvSpPr txBox="1"/>
          <p:nvPr/>
        </p:nvSpPr>
        <p:spPr>
          <a:xfrm>
            <a:off x="2472940" y="1525425"/>
            <a:ext cx="2202943" cy="923330"/>
          </a:xfrm>
          <a:prstGeom prst="rect">
            <a:avLst/>
          </a:prstGeom>
          <a:solidFill>
            <a:schemeClr val="bg1"/>
          </a:solid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Ordering excessive diagnostic tests</a:t>
            </a:r>
          </a:p>
        </p:txBody>
      </p:sp>
      <p:pic>
        <p:nvPicPr>
          <p:cNvPr id="84" name="Picture 83" descr="Gauge needle pointing to Inefficiencies">
            <a:extLst>
              <a:ext uri="{FF2B5EF4-FFF2-40B4-BE49-F238E27FC236}">
                <a16:creationId xmlns:a16="http://schemas.microsoft.com/office/drawing/2014/main" id="{6CB5AE1D-293D-4038-AC1C-28030E0014D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9610789" flipH="1">
            <a:off x="5470773" y="3712079"/>
            <a:ext cx="580374" cy="1993028"/>
          </a:xfrm>
          <a:prstGeom prst="rect">
            <a:avLst/>
          </a:prstGeom>
          <a:effectLst>
            <a:outerShdw blurRad="50800" dist="38100" dir="8100000" algn="tr" rotWithShape="0">
              <a:prstClr val="black">
                <a:alpha val="40000"/>
              </a:prstClr>
            </a:outerShdw>
          </a:effectLst>
        </p:spPr>
      </p:pic>
      <p:sp>
        <p:nvSpPr>
          <p:cNvPr id="70" name="TextBox 69">
            <a:extLst>
              <a:ext uri="{FF2B5EF4-FFF2-40B4-BE49-F238E27FC236}">
                <a16:creationId xmlns:a16="http://schemas.microsoft.com/office/drawing/2014/main" id="{B2237746-3AD0-4658-AC05-BAB299B56DB4}"/>
              </a:ext>
            </a:extLst>
          </p:cNvPr>
          <p:cNvSpPr txBox="1"/>
          <p:nvPr/>
        </p:nvSpPr>
        <p:spPr>
          <a:xfrm>
            <a:off x="7523051" y="1523733"/>
            <a:ext cx="2670466" cy="923330"/>
          </a:xfrm>
          <a:prstGeom prst="rect">
            <a:avLst/>
          </a:prstGeom>
          <a:solidFill>
            <a:schemeClr val="bg1"/>
          </a:solid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abuse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Improper billing practices (like upcoding)</a:t>
            </a:r>
          </a:p>
        </p:txBody>
      </p:sp>
      <p:pic>
        <p:nvPicPr>
          <p:cNvPr id="85" name="Picture 84" descr="Gauge needle pointing to Bending the rules">
            <a:extLst>
              <a:ext uri="{FF2B5EF4-FFF2-40B4-BE49-F238E27FC236}">
                <a16:creationId xmlns:a16="http://schemas.microsoft.com/office/drawing/2014/main" id="{83747EEA-95CD-46D7-BF79-8CABF349183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361465" flipH="1">
            <a:off x="6170535" y="3716557"/>
            <a:ext cx="580374" cy="1993028"/>
          </a:xfrm>
          <a:prstGeom prst="rect">
            <a:avLst/>
          </a:prstGeom>
          <a:effectLst>
            <a:outerShdw blurRad="50800" dist="38100" dir="5400000" algn="t" rotWithShape="0">
              <a:prstClr val="black">
                <a:alpha val="40000"/>
              </a:prstClr>
            </a:outerShdw>
          </a:effectLst>
        </p:spPr>
      </p:pic>
      <p:sp>
        <p:nvSpPr>
          <p:cNvPr id="71" name="TextBox 70">
            <a:extLst>
              <a:ext uri="{FF2B5EF4-FFF2-40B4-BE49-F238E27FC236}">
                <a16:creationId xmlns:a16="http://schemas.microsoft.com/office/drawing/2014/main" id="{05019F67-3690-4ABA-854E-21C9532F48B8}"/>
              </a:ext>
            </a:extLst>
          </p:cNvPr>
          <p:cNvSpPr txBox="1"/>
          <p:nvPr/>
        </p:nvSpPr>
        <p:spPr>
          <a:xfrm>
            <a:off x="9259673" y="3151873"/>
            <a:ext cx="2292096" cy="1200329"/>
          </a:xfrm>
          <a:prstGeom prst="rect">
            <a:avLst/>
          </a:prstGeom>
          <a:solidFill>
            <a:schemeClr val="bg1"/>
          </a:solid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 in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fraud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Billing for services or supplies that weren’t provided</a:t>
            </a:r>
          </a:p>
        </p:txBody>
      </p:sp>
      <p:pic>
        <p:nvPicPr>
          <p:cNvPr id="86" name="Picture 85" descr="Gauge needle pointing to Intentional deception">
            <a:extLst>
              <a:ext uri="{FF2B5EF4-FFF2-40B4-BE49-F238E27FC236}">
                <a16:creationId xmlns:a16="http://schemas.microsoft.com/office/drawing/2014/main" id="{6E436110-50DB-41A1-BEC4-FAF956A2684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flipH="1">
            <a:off x="6666934" y="4397522"/>
            <a:ext cx="580374" cy="1993028"/>
          </a:xfrm>
          <a:prstGeom prst="rect">
            <a:avLst/>
          </a:prstGeom>
          <a:effectLst>
            <a:outerShdw blurRad="50800" dist="38100" dir="2700000" algn="tl" rotWithShape="0">
              <a:prstClr val="black">
                <a:alpha val="40000"/>
              </a:prstClr>
            </a:outerShdw>
          </a:effectLst>
        </p:spPr>
      </p:pic>
      <p:sp>
        <p:nvSpPr>
          <p:cNvPr id="73" name="Content Placeholder 4">
            <a:extLst>
              <a:ext uri="{FF2B5EF4-FFF2-40B4-BE49-F238E27FC236}">
                <a16:creationId xmlns:a16="http://schemas.microsoft.com/office/drawing/2014/main" id="{7C6D21EC-ADCF-4B7B-8388-082780169B46}"/>
              </a:ext>
            </a:extLst>
          </p:cNvPr>
          <p:cNvSpPr txBox="1">
            <a:spLocks/>
          </p:cNvSpPr>
          <p:nvPr/>
        </p:nvSpPr>
        <p:spPr>
          <a:xfrm>
            <a:off x="893862" y="5822492"/>
            <a:ext cx="10108919" cy="591104"/>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539A"/>
              </a:buClr>
              <a:buSzTx/>
              <a:buFont typeface="Wingdings" pitchFamily="2" charset="2"/>
              <a:buNone/>
              <a:tabLst/>
              <a:defRPr/>
            </a:pPr>
            <a:r>
              <a:rPr kumimoji="0" lang="en-US" sz="1600" b="1" i="0" u="none" strike="noStrike" kern="1200" cap="none" spc="0" normalizeH="0" baseline="0" noProof="0" dirty="0">
                <a:ln>
                  <a:noFill/>
                </a:ln>
                <a:solidFill>
                  <a:srgbClr val="00529B"/>
                </a:solidFill>
                <a:effectLst/>
                <a:uLnTx/>
                <a:uFillTx/>
              </a:rPr>
              <a:t>NOTE: </a:t>
            </a:r>
            <a:r>
              <a:rPr kumimoji="0" lang="en-US" sz="1600" b="0" i="0" u="none" strike="noStrike" kern="1200" cap="none" spc="0" normalizeH="0" baseline="0" noProof="0" dirty="0">
                <a:ln>
                  <a:noFill/>
                </a:ln>
                <a:solidFill>
                  <a:srgbClr val="00529B"/>
                </a:solidFill>
                <a:effectLst/>
                <a:uLnTx/>
                <a:uFillTx/>
              </a:rPr>
              <a:t>Since fraud is ultimately determined by our judicial system, typically we note “potential fraud” until the judicial system has made a decision.</a:t>
            </a:r>
            <a:endParaRPr kumimoji="0" lang="en-US" sz="2000" b="0" i="0" u="none" strike="noStrike" kern="1200" cap="none" spc="0" normalizeH="0" baseline="0" noProof="0" dirty="0">
              <a:ln>
                <a:noFill/>
              </a:ln>
              <a:solidFill>
                <a:prstClr val="black"/>
              </a:solidFill>
              <a:effectLst/>
              <a:uLnTx/>
              <a:uFillTx/>
            </a:endParaRPr>
          </a:p>
        </p:txBody>
      </p:sp>
      <p:pic>
        <p:nvPicPr>
          <p:cNvPr id="74" name="Picture 73">
            <a:extLst>
              <a:ext uri="{FF2B5EF4-FFF2-40B4-BE49-F238E27FC236}">
                <a16:creationId xmlns:a16="http://schemas.microsoft.com/office/drawing/2014/main" id="{F938A527-79AB-44E1-9303-2D288D991DEA}"/>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17320" y="5818573"/>
            <a:ext cx="274320" cy="274320"/>
          </a:xfrm>
          <a:prstGeom prst="rect">
            <a:avLst/>
          </a:prstGeom>
        </p:spPr>
      </p:pic>
      <p:sp>
        <p:nvSpPr>
          <p:cNvPr id="29" name="Footer Placeholder 4">
            <a:extLst>
              <a:ext uri="{FF2B5EF4-FFF2-40B4-BE49-F238E27FC236}">
                <a16:creationId xmlns:a16="http://schemas.microsoft.com/office/drawing/2014/main" id="{65173BC1-EF14-46D0-A18D-309D0D6EE3E9}"/>
              </a:ext>
            </a:extLst>
          </p:cNvPr>
          <p:cNvSpPr>
            <a:spLocks noGrp="1"/>
          </p:cNvSpPr>
          <p:nvPr>
            <p:ph type="ftr" sz="quarter" idx="11"/>
          </p:nvPr>
        </p:nvSpPr>
        <p:spPr>
          <a:xfrm>
            <a:off x="3946968" y="6501303"/>
            <a:ext cx="4298065" cy="345834"/>
          </a:xfrm>
        </p:spPr>
        <p:txBody>
          <a:bodyPr/>
          <a:lstStyle/>
          <a:p>
            <a:pPr>
              <a:defRPr/>
            </a:pPr>
            <a:r>
              <a:rPr kumimoji="0" lang="en-US" sz="1200" b="0" i="0" u="none" strike="noStrike" kern="1200" cap="none" spc="0" normalizeH="0" baseline="0" noProof="0" dirty="0">
                <a:ln>
                  <a:noFill/>
                </a:ln>
                <a:effectLst/>
                <a:uLnTx/>
                <a:uFillTx/>
                <a:latin typeface="Arial"/>
                <a:cs typeface="Arial"/>
              </a:rPr>
              <a:t>Medicare </a:t>
            </a:r>
            <a:r>
              <a:rPr lang="en-US" dirty="0">
                <a:latin typeface="Arial"/>
                <a:cs typeface="Arial"/>
              </a:rPr>
              <a:t>and </a:t>
            </a:r>
            <a:r>
              <a:rPr kumimoji="0" lang="en-US" sz="1200" b="0" i="0" u="none" strike="noStrike" kern="1200" cap="none" spc="0" normalizeH="0" baseline="0" noProof="0" dirty="0">
                <a:ln>
                  <a:noFill/>
                </a:ln>
                <a:effectLst/>
                <a:uLnTx/>
                <a:uFillTx/>
                <a:latin typeface="Arial"/>
                <a:cs typeface="Arial"/>
              </a:rPr>
              <a:t>Medicaid Fraud, Waste, </a:t>
            </a:r>
            <a:r>
              <a:rPr lang="en-US" dirty="0">
                <a:latin typeface="Arial"/>
                <a:cs typeface="Arial"/>
              </a:rPr>
              <a:t>and </a:t>
            </a:r>
            <a:r>
              <a:rPr kumimoji="0" lang="en-US" sz="1200" b="0" i="0" u="none" strike="noStrike" kern="1200" cap="none" spc="0" normalizeH="0" baseline="0" noProof="0" dirty="0">
                <a:ln>
                  <a:noFill/>
                </a:ln>
                <a:effectLst/>
                <a:uLnTx/>
                <a:uFillTx/>
                <a:latin typeface="Arial"/>
                <a:cs typeface="Arial"/>
              </a:rPr>
              <a:t>Abuse Prevention</a:t>
            </a:r>
          </a:p>
        </p:txBody>
      </p:sp>
      <p:sp>
        <p:nvSpPr>
          <p:cNvPr id="3" name="Slide Number Placeholder 2">
            <a:extLst>
              <a:ext uri="{FF2B5EF4-FFF2-40B4-BE49-F238E27FC236}">
                <a16:creationId xmlns:a16="http://schemas.microsoft.com/office/drawing/2014/main" id="{7BE13BB8-C61D-4119-9E61-C715D89556A8}"/>
              </a:ext>
            </a:extLst>
          </p:cNvPr>
          <p:cNvSpPr>
            <a:spLocks noGrp="1"/>
          </p:cNvSpPr>
          <p:nvPr>
            <p:ph type="sldNum" sz="quarter" idx="12"/>
          </p:nvPr>
        </p:nvSpPr>
        <p:spPr/>
        <p:txBody>
          <a:bodyPr/>
          <a:lstStyle/>
          <a:p>
            <a:pPr>
              <a:defRPr/>
            </a:pPr>
            <a:fld id="{11E79EF6-0C0E-43E6-8FB3-918BC522CC5A}" type="slidenum">
              <a:rPr lang="en-US" smtClean="0"/>
              <a:pPr>
                <a:defRPr/>
              </a:pPr>
              <a:t>7</a:t>
            </a:fld>
            <a:endParaRPr lang="en-US" dirty="0"/>
          </a:p>
        </p:txBody>
      </p:sp>
      <p:sp>
        <p:nvSpPr>
          <p:cNvPr id="28" name="Date Placeholder 3">
            <a:extLst>
              <a:ext uri="{FF2B5EF4-FFF2-40B4-BE49-F238E27FC236}">
                <a16:creationId xmlns:a16="http://schemas.microsoft.com/office/drawing/2014/main" id="{EA3C2273-0B94-4119-A25F-949DAFF379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May 2022</a:t>
            </a: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95716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0"/>
                                        </p:tgtEl>
                                      </p:cBhvr>
                                    </p:animEffect>
                                    <p:set>
                                      <p:cBhvr>
                                        <p:cTn id="15" dur="1" fill="hold">
                                          <p:stCondLst>
                                            <p:cond delay="499"/>
                                          </p:stCondLst>
                                        </p:cTn>
                                        <p:tgtEl>
                                          <p:spTgt spid="8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fade">
                                      <p:cBhvr>
                                        <p:cTn id="18" dur="500"/>
                                        <p:tgtEl>
                                          <p:spTgt spid="8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84"/>
                                        </p:tgtEl>
                                      </p:cBhvr>
                                    </p:animEffect>
                                    <p:set>
                                      <p:cBhvr>
                                        <p:cTn id="26" dur="1" fill="hold">
                                          <p:stCondLst>
                                            <p:cond delay="499"/>
                                          </p:stCondLst>
                                        </p:cTn>
                                        <p:tgtEl>
                                          <p:spTgt spid="8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500"/>
                                        <p:tgtEl>
                                          <p:spTgt spid="8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5"/>
                                        </p:tgtEl>
                                      </p:cBhvr>
                                    </p:animEffect>
                                    <p:set>
                                      <p:cBhvr>
                                        <p:cTn id="37" dur="1" fill="hold">
                                          <p:stCondLst>
                                            <p:cond delay="499"/>
                                          </p:stCondLst>
                                        </p:cTn>
                                        <p:tgtEl>
                                          <p:spTgt spid="85"/>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6704"/>
            <a:ext cx="12192000" cy="929286"/>
          </a:xfrm>
        </p:spPr>
        <p:txBody>
          <a:bodyPr anchor="ctr">
            <a:normAutofit/>
          </a:bodyPr>
          <a:lstStyle/>
          <a:p>
            <a:r>
              <a:rPr lang="en-US" sz="3000" dirty="0">
                <a:latin typeface="Arial Black" panose="020B0A04020102020204" pitchFamily="34" charset="0"/>
              </a:rPr>
              <a:t>Protecting Patients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half" idx="1"/>
          </p:nvPr>
        </p:nvSpPr>
        <p:spPr>
          <a:xfrm>
            <a:off x="653752" y="1813532"/>
            <a:ext cx="5763921" cy="4051526"/>
          </a:xfrm>
        </p:spPr>
        <p:txBody>
          <a:bodyPr vert="horz" lIns="91440" tIns="45720" rIns="91440" bIns="45720" rtlCol="0" anchor="t">
            <a:normAutofit fontScale="77500" lnSpcReduction="20000"/>
          </a:bodyPr>
          <a:lstStyle/>
          <a:p>
            <a:pPr marL="0" indent="0" defTabSz="685800">
              <a:lnSpc>
                <a:spcPct val="120000"/>
              </a:lnSpc>
              <a:spcBef>
                <a:spcPts val="0"/>
              </a:spcBef>
              <a:spcAft>
                <a:spcPts val="1200"/>
              </a:spcAft>
              <a:buFont typeface="Wingdings" pitchFamily="2" charset="2"/>
              <a:buNone/>
            </a:pPr>
            <a:r>
              <a:rPr lang="en-US" sz="2800" b="1" dirty="0">
                <a:solidFill>
                  <a:srgbClr val="00529B"/>
                </a:solidFill>
                <a:latin typeface="Arial"/>
                <a:cs typeface="Arial"/>
              </a:rPr>
              <a:t>We put patients first by:</a:t>
            </a:r>
          </a:p>
          <a:p>
            <a:pPr marL="548640" indent="-274320" defTabSz="685800">
              <a:lnSpc>
                <a:spcPct val="120000"/>
              </a:lnSpc>
              <a:spcBef>
                <a:spcPts val="0"/>
              </a:spcBef>
              <a:spcAft>
                <a:spcPts val="1200"/>
              </a:spcAft>
            </a:pPr>
            <a:r>
              <a:rPr lang="en-US" dirty="0">
                <a:solidFill>
                  <a:srgbClr val="00529B"/>
                </a:solidFill>
              </a:rPr>
              <a:t>Supporting innovative approaches </a:t>
            </a:r>
          </a:p>
          <a:p>
            <a:pPr marL="548640" indent="-274320" defTabSz="685800">
              <a:lnSpc>
                <a:spcPct val="120000"/>
              </a:lnSpc>
              <a:spcBef>
                <a:spcPts val="0"/>
              </a:spcBef>
              <a:spcAft>
                <a:spcPts val="1200"/>
              </a:spcAft>
            </a:pPr>
            <a:r>
              <a:rPr lang="en-US" dirty="0">
                <a:solidFill>
                  <a:srgbClr val="00529B"/>
                </a:solidFill>
              </a:rPr>
              <a:t>Protecting Medicare Trust Funds</a:t>
            </a:r>
          </a:p>
          <a:p>
            <a:pPr marL="548640" indent="-274320" defTabSz="685800">
              <a:lnSpc>
                <a:spcPct val="120000"/>
              </a:lnSpc>
              <a:spcBef>
                <a:spcPts val="0"/>
              </a:spcBef>
              <a:spcAft>
                <a:spcPts val="1200"/>
              </a:spcAft>
            </a:pPr>
            <a:r>
              <a:rPr lang="en-US" dirty="0">
                <a:solidFill>
                  <a:srgbClr val="00529B"/>
                </a:solidFill>
              </a:rPr>
              <a:t>Protecting the public resources that fund Medicaid Programs</a:t>
            </a:r>
          </a:p>
          <a:p>
            <a:pPr marL="548640" indent="-274320" defTabSz="685800">
              <a:lnSpc>
                <a:spcPct val="120000"/>
              </a:lnSpc>
              <a:spcBef>
                <a:spcPts val="0"/>
              </a:spcBef>
              <a:spcAft>
                <a:spcPts val="1200"/>
              </a:spcAft>
            </a:pPr>
            <a:r>
              <a:rPr lang="en-US" dirty="0">
                <a:solidFill>
                  <a:srgbClr val="00529B"/>
                </a:solidFill>
              </a:rPr>
              <a:t>Improving program integrity and oversight</a:t>
            </a:r>
          </a:p>
          <a:p>
            <a:pPr marL="548640" indent="-274320" defTabSz="685800">
              <a:lnSpc>
                <a:spcPct val="120000"/>
              </a:lnSpc>
              <a:spcBef>
                <a:spcPts val="0"/>
              </a:spcBef>
              <a:spcAft>
                <a:spcPts val="1200"/>
              </a:spcAft>
            </a:pPr>
            <a:r>
              <a:rPr lang="en-US" dirty="0">
                <a:solidFill>
                  <a:srgbClr val="00529B"/>
                </a:solidFill>
              </a:rPr>
              <a:t>Excluding providers with histories of fraud</a:t>
            </a:r>
          </a:p>
          <a:p>
            <a:pPr marL="548640" indent="-274320" defTabSz="685800">
              <a:lnSpc>
                <a:spcPct val="120000"/>
              </a:lnSpc>
              <a:spcBef>
                <a:spcPts val="0"/>
              </a:spcBef>
              <a:spcAft>
                <a:spcPts val="1200"/>
              </a:spcAft>
            </a:pPr>
            <a:r>
              <a:rPr lang="en-US" dirty="0">
                <a:solidFill>
                  <a:srgbClr val="00529B"/>
                </a:solidFill>
              </a:rPr>
              <a:t>Preventing provider reimbursement for services without proper documentation</a:t>
            </a:r>
          </a:p>
          <a:p>
            <a:pPr marL="0" indent="0">
              <a:buNone/>
            </a:pPr>
            <a:endParaRPr lang="en-US" dirty="0"/>
          </a:p>
        </p:txBody>
      </p:sp>
      <p:pic>
        <p:nvPicPr>
          <p:cNvPr id="3" name="Picture 2">
            <a:extLst>
              <a:ext uri="{FF2B5EF4-FFF2-40B4-BE49-F238E27FC236}">
                <a16:creationId xmlns:a16="http://schemas.microsoft.com/office/drawing/2014/main" id="{71D63330-BC90-4CE6-968A-592C2263F8D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13215" y="2012602"/>
            <a:ext cx="5101896" cy="3396957"/>
          </a:xfrm>
          <a:prstGeom prst="rect">
            <a:avLst/>
          </a:prstGeom>
          <a:ln>
            <a:noFill/>
          </a:ln>
          <a:effectLst>
            <a:softEdge rad="112500"/>
          </a:effectLst>
        </p:spPr>
      </p:pic>
      <p:sp>
        <p:nvSpPr>
          <p:cNvPr id="11" name="Footer Placeholder 4">
            <a:extLst>
              <a:ext uri="{FF2B5EF4-FFF2-40B4-BE49-F238E27FC236}">
                <a16:creationId xmlns:a16="http://schemas.microsoft.com/office/drawing/2014/main" id="{3E58642B-CD9E-45D0-8757-A17927433C1E}"/>
              </a:ext>
            </a:extLst>
          </p:cNvPr>
          <p:cNvSpPr>
            <a:spLocks noGrp="1"/>
          </p:cNvSpPr>
          <p:nvPr>
            <p:ph type="ftr" sz="quarter" idx="11"/>
          </p:nvPr>
        </p:nvSpPr>
        <p:spPr>
          <a:xfrm>
            <a:off x="3919183" y="6464798"/>
            <a:ext cx="4353635" cy="376498"/>
          </a:xfrm>
        </p:spPr>
        <p:txBody>
          <a:bodyPr/>
          <a:lstStyle/>
          <a:p>
            <a:r>
              <a:rPr lang="en-US" dirty="0">
                <a:latin typeface="Arial"/>
                <a:cs typeface="Arial"/>
              </a:rPr>
              <a:t>Medicare and Medicaid Fraud, Waste, and Abuse Prevention</a:t>
            </a:r>
          </a:p>
        </p:txBody>
      </p:sp>
      <p:sp>
        <p:nvSpPr>
          <p:cNvPr id="6" name="Slide Number Placeholder 5">
            <a:extLst>
              <a:ext uri="{FF2B5EF4-FFF2-40B4-BE49-F238E27FC236}">
                <a16:creationId xmlns:a16="http://schemas.microsoft.com/office/drawing/2014/main" id="{DEA7B69A-66BF-4A4A-836D-474C2BACEEBE}"/>
              </a:ext>
            </a:extLst>
          </p:cNvPr>
          <p:cNvSpPr>
            <a:spLocks noGrp="1"/>
          </p:cNvSpPr>
          <p:nvPr>
            <p:ph type="sldNum" sz="quarter" idx="12"/>
          </p:nvPr>
        </p:nvSpPr>
        <p:spPr/>
        <p:txBody>
          <a:bodyPr/>
          <a:lstStyle/>
          <a:p>
            <a:pPr>
              <a:defRPr/>
            </a:pPr>
            <a:fld id="{11E79EF6-0C0E-43E6-8FB3-918BC522CC5A}" type="slidenum">
              <a:rPr lang="en-US" smtClean="0"/>
              <a:pPr>
                <a:defRPr/>
              </a:pPr>
              <a:t>8</a:t>
            </a:fld>
            <a:endParaRPr lang="en-US" dirty="0"/>
          </a:p>
        </p:txBody>
      </p:sp>
      <p:sp>
        <p:nvSpPr>
          <p:cNvPr id="9" name="Date Placeholder 3">
            <a:extLst>
              <a:ext uri="{FF2B5EF4-FFF2-40B4-BE49-F238E27FC236}">
                <a16:creationId xmlns:a16="http://schemas.microsoft.com/office/drawing/2014/main" id="{139A1378-9C39-4439-8956-35905DE8897E}"/>
              </a:ext>
            </a:extLst>
          </p:cNvPr>
          <p:cNvSpPr>
            <a:spLocks noGrp="1"/>
          </p:cNvSpPr>
          <p:nvPr>
            <p:ph type="dt" sz="half" idx="10"/>
          </p:nvPr>
        </p:nvSpPr>
        <p:spPr>
          <a:xfrm>
            <a:off x="838200" y="6476171"/>
            <a:ext cx="2743200" cy="365125"/>
          </a:xfrm>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1240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39300"/>
          </a:xfrm>
        </p:spPr>
        <p:txBody>
          <a:bodyPr anchor="ctr">
            <a:normAutofit/>
          </a:bodyPr>
          <a:lstStyle/>
          <a:p>
            <a:r>
              <a:rPr lang="en-US" sz="3000" dirty="0">
                <a:latin typeface="Arial Black" panose="020B0A04020102020204" pitchFamily="34" charset="0"/>
              </a:rPr>
              <a:t>Examples of Possible Fraud</a:t>
            </a:r>
          </a:p>
        </p:txBody>
      </p:sp>
      <p:sp>
        <p:nvSpPr>
          <p:cNvPr id="19" name="Content Placeholder 4">
            <a:extLst>
              <a:ext uri="{FF2B5EF4-FFF2-40B4-BE49-F238E27FC236}">
                <a16:creationId xmlns:a16="http://schemas.microsoft.com/office/drawing/2014/main" id="{5CB516F5-C19A-430B-B1A1-E2A5EE36309E}"/>
              </a:ext>
            </a:extLst>
          </p:cNvPr>
          <p:cNvSpPr txBox="1">
            <a:spLocks/>
          </p:cNvSpPr>
          <p:nvPr/>
        </p:nvSpPr>
        <p:spPr>
          <a:xfrm>
            <a:off x="2079875" y="1248890"/>
            <a:ext cx="8880611" cy="50210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SzPct val="50000"/>
              <a:buFont typeface="Wingdings" panose="05000000000000000000" pitchFamily="2" charset="2"/>
              <a:buChar char="q"/>
              <a:defRPr sz="2000" kern="1200">
                <a:solidFill>
                  <a:schemeClr val="tx1"/>
                </a:solidFill>
                <a:latin typeface="+mn-lt"/>
                <a:ea typeface="+mn-ea"/>
                <a:cs typeface="+mn-cs"/>
              </a:defRPr>
            </a:lvl3pPr>
            <a:lvl4pPr marL="914400" indent="-231775"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274320" defTabSz="685800">
              <a:lnSpc>
                <a:spcPct val="100000"/>
              </a:lnSpc>
              <a:spcBef>
                <a:spcPts val="0"/>
              </a:spcBef>
              <a:spcAft>
                <a:spcPts val="1200"/>
              </a:spcAft>
            </a:pPr>
            <a:r>
              <a:rPr lang="en-US" dirty="0">
                <a:solidFill>
                  <a:srgbClr val="00529B"/>
                </a:solidFill>
                <a:latin typeface="Arial"/>
                <a:cs typeface="Arial"/>
              </a:rPr>
              <a:t>Medicare or Medicaid is billed for services or equipment you never got or you returned</a:t>
            </a:r>
          </a:p>
          <a:p>
            <a:pPr marL="548640" indent="-274320" defTabSz="685800">
              <a:lnSpc>
                <a:spcPct val="100000"/>
              </a:lnSpc>
              <a:spcBef>
                <a:spcPts val="0"/>
              </a:spcBef>
              <a:spcAft>
                <a:spcPts val="1200"/>
              </a:spcAft>
            </a:pPr>
            <a:r>
              <a:rPr lang="en-US" dirty="0">
                <a:solidFill>
                  <a:srgbClr val="00529B"/>
                </a:solidFill>
                <a:latin typeface="Arial"/>
                <a:cs typeface="Arial"/>
              </a:rPr>
              <a:t>A provider bills Medicare or Medicaid for services that would be considered impossible</a:t>
            </a:r>
            <a:endParaRPr lang="en-US" dirty="0">
              <a:solidFill>
                <a:srgbClr val="00529B"/>
              </a:solidFill>
            </a:endParaRPr>
          </a:p>
          <a:p>
            <a:pPr marL="548640" indent="-274320" defTabSz="685800">
              <a:lnSpc>
                <a:spcPct val="100000"/>
              </a:lnSpc>
              <a:spcBef>
                <a:spcPts val="0"/>
              </a:spcBef>
              <a:spcAft>
                <a:spcPts val="1200"/>
              </a:spcAft>
            </a:pPr>
            <a:r>
              <a:rPr lang="en-US" dirty="0">
                <a:solidFill>
                  <a:srgbClr val="00529B"/>
                </a:solidFill>
                <a:latin typeface="Arial"/>
                <a:cs typeface="Arial"/>
              </a:rPr>
              <a:t>Someone changes documents to get a higher payment</a:t>
            </a:r>
          </a:p>
          <a:p>
            <a:pPr marL="548640" indent="-274320" defTabSz="685800">
              <a:lnSpc>
                <a:spcPct val="100000"/>
              </a:lnSpc>
              <a:spcBef>
                <a:spcPts val="0"/>
              </a:spcBef>
              <a:spcAft>
                <a:spcPts val="1200"/>
              </a:spcAft>
            </a:pPr>
            <a:r>
              <a:rPr lang="en-US" dirty="0">
                <a:solidFill>
                  <a:srgbClr val="00529B"/>
                </a:solidFill>
                <a:latin typeface="Arial"/>
                <a:cs typeface="Arial"/>
              </a:rPr>
              <a:t>Dates, descriptions of services, or your identity are misrepresented</a:t>
            </a:r>
          </a:p>
          <a:p>
            <a:pPr marL="548640" indent="-274320" defTabSz="685800">
              <a:lnSpc>
                <a:spcPct val="100000"/>
              </a:lnSpc>
              <a:spcBef>
                <a:spcPts val="0"/>
              </a:spcBef>
              <a:spcAft>
                <a:spcPts val="1200"/>
              </a:spcAft>
            </a:pPr>
            <a:r>
              <a:rPr lang="en-US" dirty="0">
                <a:solidFill>
                  <a:srgbClr val="00529B"/>
                </a:solidFill>
                <a:latin typeface="Arial"/>
                <a:cs typeface="Arial"/>
              </a:rPr>
              <a:t>A company uses false information to mislead you into joining a Medicare health or drug plan</a:t>
            </a:r>
            <a:endParaRPr lang="en-US" dirty="0">
              <a:solidFill>
                <a:srgbClr val="00529B"/>
              </a:solidFill>
            </a:endParaRPr>
          </a:p>
          <a:p>
            <a:pPr marL="548640" indent="-274320" defTabSz="685800">
              <a:lnSpc>
                <a:spcPct val="100000"/>
              </a:lnSpc>
              <a:spcBef>
                <a:spcPts val="0"/>
              </a:spcBef>
              <a:spcAft>
                <a:spcPts val="1200"/>
              </a:spcAft>
            </a:pPr>
            <a:r>
              <a:rPr lang="en-US" dirty="0">
                <a:solidFill>
                  <a:srgbClr val="00529B"/>
                </a:solidFill>
                <a:latin typeface="Arial"/>
                <a:cs typeface="Arial"/>
              </a:rPr>
              <a:t>Someone else uses your Medicare or Medicaid card</a:t>
            </a:r>
            <a:endParaRPr lang="en-US" dirty="0">
              <a:solidFill>
                <a:srgbClr val="00529B"/>
              </a:solidFill>
            </a:endParaRPr>
          </a:p>
        </p:txBody>
      </p:sp>
      <p:pic>
        <p:nvPicPr>
          <p:cNvPr id="34" name="Graphic 33">
            <a:extLst>
              <a:ext uri="{FF2B5EF4-FFF2-40B4-BE49-F238E27FC236}">
                <a16:creationId xmlns:a16="http://schemas.microsoft.com/office/drawing/2014/main" id="{B58FDA4E-3F3C-4863-961D-EF677C1F317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257" y="1200064"/>
            <a:ext cx="1338513" cy="1338513"/>
          </a:xfrm>
          <a:prstGeom prst="rect">
            <a:avLst/>
          </a:prstGeom>
        </p:spPr>
      </p:pic>
      <p:pic>
        <p:nvPicPr>
          <p:cNvPr id="36" name="Graphic 35" descr="Dollar with solid fill">
            <a:extLst>
              <a:ext uri="{FF2B5EF4-FFF2-40B4-BE49-F238E27FC236}">
                <a16:creationId xmlns:a16="http://schemas.microsoft.com/office/drawing/2014/main" id="{9FDCCD31-E846-472E-9D7E-7C93260D75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1514" y="1743166"/>
            <a:ext cx="457200" cy="457200"/>
          </a:xfrm>
          <a:prstGeom prst="rect">
            <a:avLst/>
          </a:prstGeom>
        </p:spPr>
      </p:pic>
      <p:pic>
        <p:nvPicPr>
          <p:cNvPr id="27" name="Graphic 26">
            <a:extLst>
              <a:ext uri="{FF2B5EF4-FFF2-40B4-BE49-F238E27FC236}">
                <a16:creationId xmlns:a16="http://schemas.microsoft.com/office/drawing/2014/main" id="{B3E1C9D9-3E90-4426-A6FB-669DE06C3E31}"/>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257" y="2917006"/>
            <a:ext cx="1402418" cy="1402418"/>
          </a:xfrm>
          <a:prstGeom prst="rect">
            <a:avLst/>
          </a:prstGeom>
        </p:spPr>
      </p:pic>
      <p:pic>
        <p:nvPicPr>
          <p:cNvPr id="11" name="Graphic 28">
            <a:extLst>
              <a:ext uri="{FF2B5EF4-FFF2-40B4-BE49-F238E27FC236}">
                <a16:creationId xmlns:a16="http://schemas.microsoft.com/office/drawing/2014/main" id="{4481AEA3-9C45-4F71-AB94-938CE042D12E}"/>
              </a:ext>
              <a:ext uri="{C183D7F6-B498-43B3-948B-1728B52AA6E4}">
                <adec:decorative xmlns:adec="http://schemas.microsoft.com/office/drawing/2017/decorative" val="1"/>
              </a:ext>
            </a:extLst>
          </p:cNvPr>
          <p:cNvPicPr>
            <a:picLocks noChangeAspect="1"/>
          </p:cNvPicPr>
          <p:nvPr/>
        </p:nvPicPr>
        <p:blipFill>
          <a:blip r:embed="rId10"/>
          <a:srcRect/>
          <a:stretch/>
        </p:blipFill>
        <p:spPr>
          <a:xfrm>
            <a:off x="864184" y="4958544"/>
            <a:ext cx="1281586" cy="829570"/>
          </a:xfrm>
          <a:prstGeom prst="rect">
            <a:avLst/>
          </a:prstGeom>
        </p:spPr>
      </p:pic>
      <p:sp>
        <p:nvSpPr>
          <p:cNvPr id="15" name="Footer Placeholder 4">
            <a:extLst>
              <a:ext uri="{FF2B5EF4-FFF2-40B4-BE49-F238E27FC236}">
                <a16:creationId xmlns:a16="http://schemas.microsoft.com/office/drawing/2014/main" id="{862DD839-78BA-4BD0-81BB-E4DCF8914F3C}"/>
              </a:ext>
            </a:extLst>
          </p:cNvPr>
          <p:cNvSpPr>
            <a:spLocks noGrp="1"/>
          </p:cNvSpPr>
          <p:nvPr>
            <p:ph type="ftr" sz="quarter" idx="11"/>
          </p:nvPr>
        </p:nvSpPr>
        <p:spPr>
          <a:xfrm>
            <a:off x="3926457" y="6475396"/>
            <a:ext cx="4339086" cy="365125"/>
          </a:xfrm>
        </p:spPr>
        <p:txBody>
          <a:bodyPr/>
          <a:lstStyle/>
          <a:p>
            <a:r>
              <a:rPr lang="en-US" dirty="0">
                <a:latin typeface="Arial"/>
                <a:cs typeface="Arial"/>
              </a:rPr>
              <a:t>Medicare and Medicaid Fraud, Waste, and Abuse Prevention</a:t>
            </a:r>
          </a:p>
        </p:txBody>
      </p:sp>
      <p:sp>
        <p:nvSpPr>
          <p:cNvPr id="5" name="Slide Number Placeholder 4">
            <a:extLst>
              <a:ext uri="{FF2B5EF4-FFF2-40B4-BE49-F238E27FC236}">
                <a16:creationId xmlns:a16="http://schemas.microsoft.com/office/drawing/2014/main" id="{1F8A7D9B-7C63-4A0D-9F6D-49D477BC6AE3}"/>
              </a:ext>
            </a:extLst>
          </p:cNvPr>
          <p:cNvSpPr>
            <a:spLocks noGrp="1"/>
          </p:cNvSpPr>
          <p:nvPr>
            <p:ph type="sldNum" sz="quarter" idx="12"/>
          </p:nvPr>
        </p:nvSpPr>
        <p:spPr/>
        <p:txBody>
          <a:bodyPr/>
          <a:lstStyle/>
          <a:p>
            <a:pPr>
              <a:defRPr/>
            </a:pPr>
            <a:fld id="{11E79EF6-0C0E-43E6-8FB3-918BC522CC5A}" type="slidenum">
              <a:rPr lang="en-US" smtClean="0"/>
              <a:pPr>
                <a:defRPr/>
              </a:pPr>
              <a:t>9</a:t>
            </a:fld>
            <a:endParaRPr lang="en-US" dirty="0"/>
          </a:p>
        </p:txBody>
      </p:sp>
      <p:sp>
        <p:nvSpPr>
          <p:cNvPr id="14" name="Date Placeholder 3">
            <a:extLst>
              <a:ext uri="{FF2B5EF4-FFF2-40B4-BE49-F238E27FC236}">
                <a16:creationId xmlns:a16="http://schemas.microsoft.com/office/drawing/2014/main" id="{67B594D6-0C17-41C7-A4AA-0477B3C55333}"/>
              </a:ext>
            </a:extLst>
          </p:cNvPr>
          <p:cNvSpPr>
            <a:spLocks noGrp="1"/>
          </p:cNvSpPr>
          <p:nvPr>
            <p:ph type="dt" sz="half" idx="10"/>
          </p:nvPr>
        </p:nvSpPr>
        <p:spPr/>
        <p:txBody>
          <a:bodyPr/>
          <a:lstStyle/>
          <a:p>
            <a:r>
              <a:rPr lang="en-US"/>
              <a:t>May 2022</a:t>
            </a:r>
            <a:endParaRPr lang="en-US" dirty="0"/>
          </a:p>
        </p:txBody>
      </p:sp>
    </p:spTree>
    <p:custDataLst>
      <p:tags r:id="rId1"/>
    </p:custDataLst>
    <p:extLst>
      <p:ext uri="{BB962C8B-B14F-4D97-AF65-F5344CB8AC3E}">
        <p14:creationId xmlns:p14="http://schemas.microsoft.com/office/powerpoint/2010/main" val="49875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xEl>
                                              <p:pRg st="3" end="3"/>
                                            </p:txEl>
                                          </p:spTgt>
                                        </p:tgtEl>
                                        <p:attrNameLst>
                                          <p:attrName>style.visibility</p:attrName>
                                        </p:attrNameLst>
                                      </p:cBhvr>
                                      <p:to>
                                        <p:strVal val="visible"/>
                                      </p:to>
                                    </p:set>
                                    <p:animEffect transition="in" filter="fade">
                                      <p:cBhvr>
                                        <p:cTn id="20" dur="500"/>
                                        <p:tgtEl>
                                          <p:spTgt spid="19">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animEffect transition="in" filter="fade">
                                      <p:cBhvr>
                                        <p:cTn id="23" dur="500"/>
                                        <p:tgtEl>
                                          <p:spTgt spid="1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xEl>
                                              <p:pRg st="5" end="5"/>
                                            </p:txEl>
                                          </p:spTgt>
                                        </p:tgtEl>
                                        <p:attrNameLst>
                                          <p:attrName>style.visibility</p:attrName>
                                        </p:attrNameLst>
                                      </p:cBhvr>
                                      <p:to>
                                        <p:strVal val="visible"/>
                                      </p:to>
                                    </p:set>
                                    <p:animEffect transition="in" filter="fade">
                                      <p:cBhvr>
                                        <p:cTn id="26"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ARTICULATE_DESIGN_ID_1_THEME1" val="eaGGqIYQ"/>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Medicare &amp;amp; Medicaid Fraud, Waste, &amp;amp; Abuse Prevention&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amp;#x09;&amp;quot;&quot;/&gt;&lt;property id=&quot;20307&quot; value=&quot;363&quot;/&gt;&lt;/object&gt;&lt;object type=&quot;3&quot; unique_id=&quot;17355&quot;&gt;&lt;property id=&quot;20148&quot; value=&quot;5&quot;/&gt;&lt;property id=&quot;20300&quot; value=&quot;Slide 62 - &amp;quot;Medicare &amp;amp; Medicaid Fraud &amp;amp; Abuse  Resource Guide&amp;quot;&quot;/&gt;&lt;property id=&quot;20307&quot; value=&quot;371&quot;/&gt;&lt;/object&gt;&lt;object type=&quot;3&quot; unique_id=&quot;372539&quot;&gt;&lt;property id=&quot;20148&quot; value=&quot;5&quot;/&gt;&lt;property id=&quot;20300&quot; value=&quot;Slide 8 - &amp;quot;Protecting Patients&amp;quot;&quot;/&gt;&lt;property id=&quot;20307&quot; value=&quot;392&quot;/&gt;&lt;/object&gt;&lt;object type=&quot;3&quot; unique_id=&quot;372540&quot;&gt;&lt;property id=&quot;20148&quot; value=&quot;5&quot;/&gt;&lt;property id=&quot;20300&quot; value=&quot;Slide 9 - &amp;quot;Examples of Possible Fraud&amp;quot;&quot;/&gt;&lt;property id=&quot;20307&quot; value=&quot;393&quot;/&gt;&lt;/object&gt;&lt;object type=&quot;3&quot; unique_id=&quot;372541&quot;&gt;&lt;property id=&quot;20148&quot; value=&quot;5&quot;/&gt;&lt;property id=&quot;20300&quot; value=&quot;Slide 10 - &amp;quot;Anyone Can Commit Fraud&amp;quot;&quot;/&gt;&lt;property id=&quot;20307&quot; value=&quot;394&quot;/&gt;&lt;/object&gt;&lt;object type=&quot;3&quot; unique_id=&quot;372542&quot;&gt;&lt;property id=&quot;20148&quot; value=&quot;5&quot;/&gt;&lt;property id=&quot;20300&quot; value=&quot;Slide 11 - &amp;quot;Improper Payments&amp;quot;&quot;/&gt;&lt;property id=&quot;20307&quot; value=&quot;395&quot;/&gt;&lt;/object&gt;&lt;object type=&quot;3&quot; unique_id=&quot;372544&quot;&gt;&lt;property id=&quot;20148&quot; value=&quot;5&quot;/&gt;&lt;property id=&quot;20300&quot; value=&quot;Slide 13 - &amp;quot;Improper Payment Transparency: Medicare&amp;quot;&quot;/&gt;&lt;property id=&quot;20307&quot; value=&quot;397&quot;/&gt;&lt;/object&gt;&lt;object type=&quot;3&quot; unique_id=&quot;372545&quot;&gt;&lt;property id=&quot;20148&quot; value=&quot;5&quot;/&gt;&lt;property id=&quot;20300&quot; value=&quot;Slide 14 - &amp;quot;Improper Payment Transparency: Medicaid&amp;quot;&quot;/&gt;&lt;property id=&quot;20307&quot; value=&quot;398&quot;/&gt;&lt;/object&gt;&lt;object type=&quot;3&quot; unique_id=&quot;372547&quot;&gt;&lt;property id=&quot;20148&quot; value=&quot;5&quot;/&gt;&lt;property id=&quot;20300&quot; value=&quot;Slide 21 - &amp;quot;Preventing Fraud in  Medicare Health &amp;amp; Drug Plans&amp;quot;&quot;/&gt;&lt;property id=&quot;20307&quot; value=&quot;400&quot;/&gt;&lt;/object&gt;&lt;object type=&quot;3&quot; unique_id=&quot;372548&quot;&gt;&lt;property id=&quot;20148&quot; value=&quot;5&quot;/&gt;&lt;property id=&quot;20300&quot; value=&quot;Slide 23 - &amp;quot;Telemarketing &amp;amp; Fraud:  Durable Medical Equipment (DME) &amp;quot;&quot;/&gt;&lt;property id=&quot;20307&quot; value=&quot;401&quot;/&gt;&lt;/object&gt;&lt;object type=&quot;3&quot; unique_id=&quot;372549&quot;&gt;&lt;property id=&quot;20148&quot; value=&quot;5&quot;/&gt;&lt;property id=&quot;20300&quot; value=&quot;Slide 22 - &amp;quot;Common Fraud Examples:  Genetic Testing &amp;amp; Braces&amp;quot;&quot;/&gt;&lt;property id=&quot;20307&quot; value=&quot;402&quot;/&gt;&lt;/object&gt;&lt;object type=&quot;3&quot; unique_id=&quot;372550&quot;&gt;&lt;property id=&quot;20148&quot; value=&quot;5&quot;/&gt;&lt;property id=&quot;20300&quot; value=&quot;Slide 24 - &amp;quot;Competitive Bidding Program (CBP)&amp;quot;&quot;/&gt;&lt;property id=&quot;20307&quot; value=&quot;403&quot;/&gt;&lt;/object&gt;&lt;object type=&quot;3&quot; unique_id=&quot;372551&quot;&gt;&lt;property id=&quot;20148&quot; value=&quot;5&quot;/&gt;&lt;property id=&quot;20300&quot; value=&quot;Slide 25 - &amp;quot;Competitive Bidding Program (CBP): Round 2021&amp;quot;&quot;/&gt;&lt;property id=&quot;20307&quot; value=&quot;404&quot;/&gt;&lt;/object&gt;&lt;object type=&quot;3&quot; unique_id=&quot;372552&quot;&gt;&lt;property id=&quot;20148&quot; value=&quot;5&quot;/&gt;&lt;property id=&quot;20300&quot; value=&quot;Slide 26 - &amp;quot;Quality of Care Concerns&amp;quot;&quot;/&gt;&lt;property id=&quot;20307&quot; value=&quot;405&quot;/&gt;&lt;/object&gt;&lt;object type=&quot;3&quot; unique_id=&quot;374029&quot;&gt;&lt;property id=&quot;20148&quot; value=&quot;5&quot;/&gt;&lt;property id=&quot;20300&quot; value=&quot;Slide 15 - &amp;quot;Check Your Knowledge: Question 1&amp;quot;&quot;/&gt;&lt;property id=&quot;20307&quot; value=&quot;423&quot;/&gt;&lt;/object&gt;&lt;object type=&quot;3&quot; unique_id=&quot;374030&quot;&gt;&lt;property id=&quot;20148&quot; value=&quot;5&quot;/&gt;&lt;property id=&quot;20300&quot; value=&quot;Slide 16 - &amp;quot;Check Your Knowledge: Question 2&amp;quot;&quot;/&gt;&lt;property id=&quot;20307&quot; value=&quot;424&quot;/&gt;&lt;/object&gt;&lt;object type=&quot;3&quot; unique_id=&quot;374031&quot;&gt;&lt;property id=&quot;20148&quot; value=&quot;5&quot;/&gt;&lt;property id=&quot;20300&quot; value=&quot;Slide 17 - &amp;quot;Lesson 2&amp;quot;&quot;/&gt;&lt;property id=&quot;20307&quot; value=&quot;425&quot;/&gt;&lt;/object&gt;&lt;object type=&quot;3&quot; unique_id=&quot;374033&quot;&gt;&lt;property id=&quot;20148&quot; value=&quot;5&quot;/&gt;&lt;property id=&quot;20300&quot; value=&quot;Slide 28 - &amp;quot;CMS’ Center for Program Integrity (CPI)&amp;quot;&quot;/&gt;&lt;property id=&quot;20307&quot; value=&quot;407&quot;/&gt;&lt;/object&gt;&lt;object type=&quot;3&quot; unique_id=&quot;374035&quot;&gt;&lt;property id=&quot;20148&quot; value=&quot;5&quot;/&gt;&lt;property id=&quot;20300&quot; value=&quot;Slide 30 - &amp;quot;Unified Program Integrity Contractor (UPIC)&amp;quot;&quot;/&gt;&lt;property id=&quot;20307&quot; value=&quot;409&quot;/&gt;&lt;/object&gt;&lt;object type=&quot;3&quot; unique_id=&quot;374036&quot;&gt;&lt;property id=&quot;20148&quot; value=&quot;5&quot;/&gt;&lt;property id=&quot;20300&quot; value=&quot;Slide 31 - &amp;quot;Medicare-Medicaid (Medi-Medi)  Data Matching&amp;quot;&quot;/&gt;&lt;property id=&quot;20307&quot; value=&quot;410&quot;/&gt;&lt;/object&gt;&lt;object type=&quot;3&quot; unique_id=&quot;374037&quot;&gt;&lt;property id=&quot;20148&quot; value=&quot;5&quot;/&gt;&lt;property id=&quot;20300&quot; value=&quot;Slide 32 - &amp;quot;Recovery Audit Programs&amp;quot;&quot;/&gt;&lt;property id=&quot;20307&quot; value=&quot;411&quot;/&gt;&lt;/object&gt;&lt;object type=&quot;3&quot; unique_id=&quot;374038&quot;&gt;&lt;property id=&quot;20148&quot; value=&quot;5&quot;/&gt;&lt;property id=&quot;20300&quot; value=&quot;Slide 33 - &amp;quot;Medicare Drug Integrity Contractors (MEDICs)&amp;quot;&quot;/&gt;&lt;property id=&quot;20307&quot; value=&quot;412&quot;/&gt;&lt;/object&gt;&lt;object type=&quot;3&quot; unique_id=&quot;374039&quot;&gt;&lt;property id=&quot;20148&quot; value=&quot;5&quot;/&gt;&lt;property id=&quot;20300&quot; value=&quot;Slide 34 - &amp;quot;CMS Administrative Actions&amp;quot;&quot;/&gt;&lt;property id=&quot;20307&quot; value=&quot;413&quot;/&gt;&lt;/object&gt;&lt;object type=&quot;3&quot; unique_id=&quot;374040&quot;&gt;&lt;property id=&quot;20148&quot; value=&quot;5&quot;/&gt;&lt;property id=&quot;20300&quot; value=&quot;Slide 35 - &amp;quot;Law Enforcement &amp;amp; Judicial System Actions&amp;quot;&quot;/&gt;&lt;property id=&quot;20307&quot; value=&quot;414&quot;/&gt;&lt;/object&gt;&lt;object type=&quot;3&quot; unique_id=&quot;374041&quot;&gt;&lt;property id=&quot;20148&quot; value=&quot;5&quot;/&gt;&lt;property id=&quot;20300&quot; value=&quot;Slide 36 - &amp;quot;Health Care Fraud &amp;amp; Abuse Control (HCFAC) Program&amp;quot;&quot;/&gt;&lt;property id=&quot;20307&quot; value=&quot;415&quot;/&gt;&lt;/object&gt;&lt;object type=&quot;3&quot; unique_id=&quot;374042&quot;&gt;&lt;property id=&quot;20148&quot; value=&quot;5&quot;/&gt;&lt;property id=&quot;20300&quot; value=&quot;Slide 38 - &amp;quot;Health Care Prevention &amp;amp;  Enforcement Action Team (HEAT)&amp;quot;&quot;/&gt;&lt;property id=&quot;20307&quot; value=&quot;416&quot;/&gt;&lt;/object&gt;&lt;object type=&quot;3&quot; unique_id=&quot;374043&quot;&gt;&lt;property id=&quot;20148&quot; value=&quot;5&quot;/&gt;&lt;property id=&quot;20300&quot; value=&quot;Slide 37 - &amp;quot;Medicare Fraud Strike Force Teams&amp;quot;&quot;/&gt;&lt;property id=&quot;20307&quot; value=&quot;417&quot;/&gt;&lt;/object&gt;&lt;object type=&quot;3&quot; unique_id=&quot;374044&quot;&gt;&lt;property id=&quot;20148&quot; value=&quot;5&quot;/&gt;&lt;property id=&quot;20300&quot; value=&quot;Slide 41 - &amp;quot;Education&amp;quot;&quot;/&gt;&lt;property id=&quot;20307&quot; value=&quot;418&quot;/&gt;&lt;/object&gt;&lt;object type=&quot;3&quot; unique_id=&quot;374045&quot;&gt;&lt;property id=&quot;20148&quot; value=&quot;5&quot;/&gt;&lt;property id=&quot;20300&quot; value=&quot;Slide 42 - &amp;quot;Check Your Knowledge: Question 3&amp;quot;&quot;/&gt;&lt;property id=&quot;20307&quot; value=&quot;427&quot;/&gt;&lt;/object&gt;&lt;object type=&quot;3&quot; unique_id=&quot;374046&quot;&gt;&lt;property id=&quot;20148&quot; value=&quot;5&quot;/&gt;&lt;property id=&quot;20300&quot; value=&quot;Slide 43 - &amp;quot;Lesson 3&amp;amp;#x09;&amp;quot;&quot;/&gt;&lt;property id=&quot;20307&quot; value=&quot;426&quot;/&gt;&lt;/object&gt;&lt;object type=&quot;3&quot; unique_id=&quot;374047&quot;&gt;&lt;property id=&quot;20148&quot; value=&quot;5&quot;/&gt;&lt;property id=&quot;20300&quot; value=&quot;Slide 45 - &amp;quot;The Senior Medicare Patrol (SMP)&amp;quot;&quot;/&gt;&lt;property id=&quot;20307&quot; value=&quot;419&quot;/&gt;&lt;/object&gt;&lt;object type=&quot;3&quot; unique_id=&quot;374048&quot;&gt;&lt;property id=&quot;20148&quot; value=&quot;5&quot;/&gt;&lt;property id=&quot;20300&quot; value=&quot;Slide 46 - &amp;quot;Fraud &amp;amp; Abuse Information on Medicare.gov&amp;quot;&quot;/&gt;&lt;property id=&quot;20307&quot; value=&quot;420&quot;/&gt;&lt;/object&gt;&lt;object type=&quot;3&quot; unique_id=&quot;374049&quot;&gt;&lt;property id=&quot;20148&quot; value=&quot;5&quot;/&gt;&lt;property id=&quot;20300&quot; value=&quot;Slide 47 - &amp;quot;Medicare Summary Notice (MSN)&amp;quot;&quot;/&gt;&lt;property id=&quot;20307&quot; value=&quot;421&quot;/&gt;&lt;/object&gt;&lt;object type=&quot;3&quot; unique_id=&quot;374050&quot;&gt;&lt;property id=&quot;20148&quot; value=&quot;5&quot;/&gt;&lt;property id=&quot;20300&quot; value=&quot;Slide 50 - &amp;quot;Medicare Account on Medicare.gov&amp;quot;&quot;/&gt;&lt;property id=&quot;20307&quot; value=&quot;422&quot;/&gt;&lt;/object&gt;&lt;object type=&quot;3&quot; unique_id=&quot;374051&quot;&gt;&lt;property id=&quot;20148&quot; value=&quot;5&quot;/&gt;&lt;property id=&quot;20300&quot; value=&quot;Slide 51 - &amp;quot;“4 Rs” for Fighting Medicare Fraud&amp;quot;&quot;/&gt;&lt;property id=&quot;20307&quot; value=&quot;428&quot;/&gt;&lt;/object&gt;&lt;object type=&quot;3&quot; unique_id=&quot;374054&quot;&gt;&lt;property id=&quot;20148&quot; value=&quot;5&quot;/&gt;&lt;property id=&quot;20300&quot; value=&quot;Slide 54 - &amp;quot;Learning Activity&amp;quot;&quot;/&gt;&lt;property id=&quot;20307&quot; value=&quot;431&quot;/&gt;&lt;/object&gt;&lt;object type=&quot;3&quot; unique_id=&quot;374055&quot;&gt;&lt;property id=&quot;20148&quot; value=&quot;5&quot;/&gt;&lt;property id=&quot;20300&quot; value=&quot;Slide 55 - &amp;quot;Learning Activity (continued)&amp;quot;&quot;/&gt;&lt;property id=&quot;20307&quot; value=&quot;432&quot;/&gt;&lt;/object&gt;&lt;object type=&quot;3&quot; unique_id=&quot;374056&quot;&gt;&lt;property id=&quot;20148&quot; value=&quot;5&quot;/&gt;&lt;property id=&quot;20300&quot; value=&quot;Slide 56 - &amp;quot;Protecting Personal Information&amp;quot;&quot;/&gt;&lt;property id=&quot;20307&quot; value=&quot;433&quot;/&gt;&lt;/object&gt;&lt;object type=&quot;3&quot; unique_id=&quot;374057&quot;&gt;&lt;property id=&quot;20148&quot; value=&quot;5&quot;/&gt;&lt;property id=&quot;20300&quot; value=&quot;Slide 57 - &amp;quot;Identity Theft&amp;quot;&quot;/&gt;&lt;property id=&quot;20307&quot; value=&quot;434&quot;/&gt;&lt;/object&gt;&lt;object type=&quot;3&quot; unique_id=&quot;374058&quot;&gt;&lt;property id=&quot;20148&quot; value=&quot;5&quot;/&gt;&lt;property id=&quot;20300&quot; value=&quot;Slide 58 - &amp;quot;Medical Identity Theft&amp;quot;&quot;/&gt;&lt;property id=&quot;20307&quot; value=&quot;435&quot;/&gt;&lt;/object&gt;&lt;object type=&quot;3&quot; unique_id=&quot;374059&quot;&gt;&lt;property id=&quot;20148&quot; value=&quot;5&quot;/&gt;&lt;property id=&quot;20300&quot; value=&quot;Slide 60 - &amp;quot;Key Points to Remember&amp;quot;&quot;/&gt;&lt;property id=&quot;20307&quot; value=&quot;436&quot;/&gt;&lt;/object&gt;&lt;object type=&quot;3&quot; unique_id=&quot;374060&quot;&gt;&lt;property id=&quot;20148&quot; value=&quot;5&quot;/&gt;&lt;property id=&quot;20300&quot; value=&quot;Slide 63 - &amp;quot;Medicare &amp;amp; Medicaid Fraud &amp;amp; Abuse  Resource Guide (continued)&amp;quot;&quot;/&gt;&lt;property id=&quot;20307&quot; value=&quot;437&quot;/&gt;&lt;/object&gt;&lt;object type=&quot;3&quot; unique_id=&quot;374062&quot;&gt;&lt;property id=&quot;20148&quot; value=&quot;5&quot;/&gt;&lt;property id=&quot;20300&quot; value=&quot;Slide 65 - &amp;quot;Acronyms&amp;quot;&quot;/&gt;&lt;property id=&quot;20307&quot; value=&quot;439&quot;/&gt;&lt;/object&gt;&lt;object type=&quot;3&quot; unique_id=&quot;374251&quot;&gt;&lt;property id=&quot;20148&quot; value=&quot;5&quot;/&gt;&lt;property id=&quot;20300&quot; value=&quot;Slide 59 - &amp;quot;Reporting Suspected Medicaid Fraud&amp;quot;&quot;/&gt;&lt;property id=&quot;20307&quot; value=&quot;441&quot;/&gt;&lt;/object&gt;&lt;object type=&quot;3&quot; unique_id=&quot;374691&quot;&gt;&lt;property id=&quot;20148&quot; value=&quot;5&quot;/&gt;&lt;property id=&quot;20300&quot; value=&quot;Slide 19 - &amp;quot;COVID-19 Fraud Schemes&amp;quot;&quot;/&gt;&lt;property id=&quot;20307&quot; value=&quot;442&quot;/&gt;&lt;/object&gt;&lt;object type=&quot;3&quot; unique_id=&quot;380783&quot;&gt;&lt;property id=&quot;20148&quot; value=&quot;5&quot;/&gt;&lt;property id=&quot;20300&quot; value=&quot;Slide 49 - &amp;quot;Explanation of Benefits (EOB)&amp;quot;&quot;/&gt;&lt;property id=&quot;20307&quot; value=&quot;446&quot;/&gt;&lt;/object&gt;&lt;object type=&quot;3&quot; unique_id=&quot;380785&quot;&gt;&lt;property id=&quot;20148&quot; value=&quot;5&quot;/&gt;&lt;property id=&quot;20300&quot; value=&quot;Slide 5 - &amp;quot;Lesson 1 Objectives &amp;quot;&quot;/&gt;&lt;property id=&quot;20307&quot; value=&quot;465&quot;/&gt;&lt;/object&gt;&lt;object type=&quot;3&quot; unique_id=&quot;380786&quot;&gt;&lt;property id=&quot;20148&quot; value=&quot;5&quot;/&gt;&lt;property id=&quot;20300&quot; value=&quot;Slide 6 - &amp;quot;Fraud, Waste, &amp;amp; Abuse: What’s the Difference? &amp;quot;&quot;/&gt;&lt;property id=&quot;20307&quot; value=&quot;455&quot;/&gt;&lt;/object&gt;&lt;object type=&quot;3&quot; unique_id=&quot;380787&quot;&gt;&lt;property id=&quot;20148&quot; value=&quot;5&quot;/&gt;&lt;property id=&quot;20300&quot; value=&quot;Slide 7 - &amp;quot;Level of Intent&amp;quot;&quot;/&gt;&lt;property id=&quot;20307&quot; value=&quot;454&quot;/&gt;&lt;/object&gt;&lt;object type=&quot;3&quot; unique_id=&quot;380788&quot;&gt;&lt;property id=&quot;20148&quot; value=&quot;5&quot;/&gt;&lt;property id=&quot;20300&quot; value=&quot;Slide 18 - &amp;quot;Lesson 2 Objectives &amp;quot;&quot;/&gt;&lt;property id=&quot;20307&quot; value=&quot;464&quot;/&gt;&lt;/object&gt;&lt;object type=&quot;3&quot; unique_id=&quot;380789&quot;&gt;&lt;property id=&quot;20148&quot; value=&quot;5&quot;/&gt;&lt;property id=&quot;20300&quot; value=&quot;Slide 20 - &amp;quot;Consequences of Sharing Your  Health Care Card or Number&amp;quot;&quot;/&gt;&lt;property id=&quot;20307&quot; value=&quot;458&quot;/&gt;&lt;/object&gt;&lt;object type=&quot;3&quot; unique_id=&quot;380791&quot;&gt;&lt;property id=&quot;20148&quot; value=&quot;5&quot;/&gt;&lt;property id=&quot;20300&quot; value=&quot;Slide 29 - &amp;quot;Program Integrity Contractors&amp;quot;&quot;/&gt;&lt;property id=&quot;20307&quot; value=&quot;459&quot;/&gt;&lt;/object&gt;&lt;object type=&quot;3&quot; unique_id=&quot;380792&quot;&gt;&lt;property id=&quot;20148&quot; value=&quot;5&quot;/&gt;&lt;property id=&quot;20300&quot; value=&quot;Slide 44 - &amp;quot;Lesson 3 Objectives &amp;quot;&quot;/&gt;&lt;property id=&quot;20307&quot; value=&quot;463&quot;/&gt;&lt;/object&gt;&lt;object type=&quot;3&quot; unique_id=&quot;380793&quot;&gt;&lt;property id=&quot;20148&quot; value=&quot;5&quot;/&gt;&lt;property id=&quot;20300&quot; value=&quot;Slide 52 - &amp;quot;Contact Medicare&amp;quot;&quot;/&gt;&lt;property id=&quot;20307&quot; value=&quot;461&quot;/&gt;&lt;/object&gt;&lt;object type=&quot;3&quot; unique_id=&quot;380794&quot;&gt;&lt;property id=&quot;20148&quot; value=&quot;5&quot;/&gt;&lt;property id=&quot;20300&quot; value=&quot;Slide 53 - &amp;quot;Fighting Fraud Can Pay&amp;quot;&quot;/&gt;&lt;property id=&quot;20307&quot; value=&quot;462&quot;/&gt;&lt;/object&gt;&lt;object type=&quot;3&quot; unique_id=&quot;380795&quot;&gt;&lt;property id=&quot;20148&quot; value=&quot;5&quot;/&gt;&lt;property id=&quot;20300&quot; value=&quot;Slide 61 - &amp;quot;Examples of Successful Fraud Takedowns &amp;quot;&quot;/&gt;&lt;property id=&quot;20307&quot; value=&quot;453&quot;/&gt;&lt;/object&gt;&lt;object type=&quot;3&quot; unique_id=&quot;381117&quot;&gt;&lt;property id=&quot;20148&quot; value=&quot;5&quot;/&gt;&lt;property id=&quot;20300&quot; value=&quot;Slide 48 - &amp;quot;Electronic Medicare Summary Notice (eMSN)&amp;quot;&quot;/&gt;&lt;property id=&quot;20307&quot; value=&quot;466&quot;/&gt;&lt;/object&gt;&lt;object type=&quot;3&quot; unique_id=&quot;381458&quot;&gt;&lt;property id=&quot;20148&quot; value=&quot;5&quot;/&gt;&lt;property id=&quot;20300&quot; value=&quot;Slide 39 - &amp;quot;Health Care Fraud Prevention Partnership (HFPP)&amp;quot;&quot;/&gt;&lt;property id=&quot;20307&quot; value=&quot;467&quot;/&gt;&lt;/object&gt;&lt;object type=&quot;3&quot; unique_id=&quot;381949&quot;&gt;&lt;property id=&quot;20148&quot; value=&quot;5&quot;/&gt;&lt;property id=&quot;20300&quot; value=&quot;Slide 40 - &amp;quot;Major Case Coordination&amp;quot;&quot;/&gt;&lt;property id=&quot;20307&quot; value=&quot;468&quot;/&gt;&lt;/object&gt;&lt;object type=&quot;3&quot; unique_id=&quot;382879&quot;&gt;&lt;property id=&quot;20148&quot; value=&quot;5&quot;/&gt;&lt;property id=&quot;20300&quot; value=&quot;Slide 66 - &amp;quot;Stay Connected &amp;quot;&quot;/&gt;&lt;property id=&quot;20307&quot; value=&quot;469&quot;/&gt;&lt;/object&gt;&lt;object type=&quot;3&quot; unique_id=&quot;382881&quot;&gt;&lt;property id=&quot;20148&quot; value=&quot;5&quot;/&gt;&lt;property id=&quot;20300&quot; value=&quot;Slide 12 - &amp;quot;Common Causes of Improper Payments&amp;quot;&quot;/&gt;&lt;property id=&quot;20307&quot; value=&quot;474&quot;/&gt;&lt;/object&gt;&lt;object type=&quot;3&quot; unique_id=&quot;382882&quot;&gt;&lt;property id=&quot;20148&quot; value=&quot;5&quot;/&gt;&lt;property id=&quot;20300&quot; value=&quot;Slide 27 - &amp;quot;Efforts to Stop Fraud, Waste, &amp;amp; Abuse&amp;quot;&quot;/&gt;&lt;property id=&quot;20307&quot; value=&quot;473&quot;/&gt;&lt;/object&gt;&lt;object type=&quot;3&quot; unique_id=&quot;383088&quot;&gt;&lt;property id=&quot;20148&quot; value=&quot;5&quot;/&gt;&lt;property id=&quot;20300&quot; value=&quot;Slide 64 - &amp;quot;Medicare Fraud &amp;amp; Abuse  Resource Guide&amp;quot;&quot;/&gt;&lt;property id=&quot;20307&quot; value=&quot;475&quot;/&gt;&lt;/object&gt;&lt;/object&gt;&lt;object type=&quot;8&quot; unique_id=&quot;17389&quot;&gt;&lt;/object&gt;&lt;/object&gt;&lt;/database&gt;"/>
  <p:tag name="SECTOMILLISECCONVERTED" val="1"/>
  <p:tag name="ARTICULATE_PROJECT_OPEN" val="0"/>
  <p:tag name="ARTICULATE_SLIDE_COUNT" val="6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3ED8B6F-44DB-4B7B-8DC8-A310C741309D}" vid="{98C482D1-297E-4D3F-AF8E-5544A41D49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10d27d4-cb4b-47d3-9f3b-886ddac8491f">
      <UserInfo>
        <DisplayName>Chelsea Heffernan</DisplayName>
        <AccountId>6</AccountId>
        <AccountType/>
      </UserInfo>
      <UserInfo>
        <DisplayName>Carla McClure</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0834B4-5BAD-430D-A881-BBFACFF9B280}">
  <ds:schemaRefs>
    <ds:schemaRef ds:uri="http://schemas.microsoft.com/sharepoint/v3/contenttype/forms"/>
  </ds:schemaRefs>
</ds:datastoreItem>
</file>

<file path=customXml/itemProps2.xml><?xml version="1.0" encoding="utf-8"?>
<ds:datastoreItem xmlns:ds="http://schemas.openxmlformats.org/officeDocument/2006/customXml" ds:itemID="{0F3F0364-0948-46B9-AE13-C035BC9FA7BE}">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2f988a62-6330-4bf6-856a-0a838bb88c35"/>
    <ds:schemaRef ds:uri="http://purl.org/dc/elements/1.1/"/>
    <ds:schemaRef ds:uri="http://schemas.microsoft.com/office/2006/metadata/properties"/>
    <ds:schemaRef ds:uri="f10d27d4-cb4b-47d3-9f3b-886ddac8491f"/>
    <ds:schemaRef ds:uri="http://www.w3.org/XML/1998/namespace"/>
  </ds:schemaRefs>
</ds:datastoreItem>
</file>

<file path=customXml/itemProps3.xml><?xml version="1.0" encoding="utf-8"?>
<ds:datastoreItem xmlns:ds="http://schemas.openxmlformats.org/officeDocument/2006/customXml" ds:itemID="{651918AD-F738-45C8-B054-66F946570546}">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3241</TotalTime>
  <Words>16201</Words>
  <Application>Microsoft Office PowerPoint</Application>
  <PresentationFormat>Widescreen</PresentationFormat>
  <Paragraphs>1190</Paragraphs>
  <Slides>66</Slides>
  <Notes>66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ＭＳ Ｐゴシック</vt:lpstr>
      <vt:lpstr>游ゴシック</vt:lpstr>
      <vt:lpstr>Arial</vt:lpstr>
      <vt:lpstr>Arial Black</vt:lpstr>
      <vt:lpstr>Calibri</vt:lpstr>
      <vt:lpstr>Calibri </vt:lpstr>
      <vt:lpstr>Courier New</vt:lpstr>
      <vt:lpstr>Wingdings</vt:lpstr>
      <vt:lpstr>1_Theme1</vt:lpstr>
      <vt:lpstr>Medicare &amp; Medicaid Fraud, Waste, &amp; Abuse Prevention</vt:lpstr>
      <vt:lpstr>Table of Contents</vt:lpstr>
      <vt:lpstr>Session Objectives</vt:lpstr>
      <vt:lpstr>Lesson 1 </vt:lpstr>
      <vt:lpstr>Lesson 1 Objectives </vt:lpstr>
      <vt:lpstr>Fraud, Waste, &amp; Abuse: What’s the Difference? </vt:lpstr>
      <vt:lpstr>Level of Intent</vt:lpstr>
      <vt:lpstr>Protecting Patients</vt:lpstr>
      <vt:lpstr>Examples of Possible Fraud</vt:lpstr>
      <vt:lpstr>Anyone Can Commit Fraud</vt:lpstr>
      <vt:lpstr>Improper Payments</vt:lpstr>
      <vt:lpstr>Common Causes of Improper Payments</vt:lpstr>
      <vt:lpstr>Improper Payment Transparency: Medicare</vt:lpstr>
      <vt:lpstr>Improper Payment Transparency: Medicaid</vt:lpstr>
      <vt:lpstr>Check Your Knowledge: Question 1</vt:lpstr>
      <vt:lpstr>Check Your Knowledge: Question 2</vt:lpstr>
      <vt:lpstr>Lesson 2</vt:lpstr>
      <vt:lpstr>Lesson 2 Objectives </vt:lpstr>
      <vt:lpstr>COVID-19 Fraud Schemes</vt:lpstr>
      <vt:lpstr>Consequences of Sharing Your  Health Care Card or Number</vt:lpstr>
      <vt:lpstr>Preventing Fraud in  Medicare Health &amp; Drug Plans</vt:lpstr>
      <vt:lpstr>Common Fraud Examples:  Genetic Testing &amp; Braces</vt:lpstr>
      <vt:lpstr>Telemarketing &amp; Fraud:  Durable Medical Equipment (DME) </vt:lpstr>
      <vt:lpstr>Competitive Bidding Program (CBP)</vt:lpstr>
      <vt:lpstr>Competitive Bidding Program (CBP): Round 2021</vt:lpstr>
      <vt:lpstr>Quality of Care Concerns</vt:lpstr>
      <vt:lpstr>Efforts to Stop Fraud, Waste, &amp; Abuse</vt:lpstr>
      <vt:lpstr>CMS’ Center for Program Integrity (CPI)</vt:lpstr>
      <vt:lpstr>Program Integrity Contractors</vt:lpstr>
      <vt:lpstr>Unified Program Integrity Contractor (UPIC)</vt:lpstr>
      <vt:lpstr>Medicare-Medicaid (Medi-Medi)  Data Matching</vt:lpstr>
      <vt:lpstr>Recovery Audit Programs</vt:lpstr>
      <vt:lpstr>Medicare Drug Integrity Contractors (MEDICs)</vt:lpstr>
      <vt:lpstr>CMS Administrative Actions</vt:lpstr>
      <vt:lpstr>Law Enforcement &amp; Judicial System Actions</vt:lpstr>
      <vt:lpstr>Health Care Fraud &amp; Abuse Control (HCFAC) Program</vt:lpstr>
      <vt:lpstr>Medicare Fraud Strike Force Teams</vt:lpstr>
      <vt:lpstr>Health Care Prevention &amp;  Enforcement Action Team (HEAT)</vt:lpstr>
      <vt:lpstr>Health Care Fraud Prevention Partnership (HFPP)</vt:lpstr>
      <vt:lpstr>Major Case Coordination</vt:lpstr>
      <vt:lpstr>Education</vt:lpstr>
      <vt:lpstr>Check Your Knowledge: Question 3</vt:lpstr>
      <vt:lpstr>Lesson 3 </vt:lpstr>
      <vt:lpstr>Lesson 3 Objectives </vt:lpstr>
      <vt:lpstr>The Senior Medicare Patrol (SMP)</vt:lpstr>
      <vt:lpstr>Fraud &amp; Abuse Information on Medicare.gov</vt:lpstr>
      <vt:lpstr>Medicare Summary Notice (MSN)</vt:lpstr>
      <vt:lpstr>Electronic Medicare Summary Notice (eMSN)</vt:lpstr>
      <vt:lpstr>Explanation of Benefits (EOB)</vt:lpstr>
      <vt:lpstr>Medicare Account on Medicare.gov</vt:lpstr>
      <vt:lpstr>“4 Rs” for Fighting Medicare Fraud</vt:lpstr>
      <vt:lpstr>Contact Medicare</vt:lpstr>
      <vt:lpstr>Fighting Fraud Can Pay</vt:lpstr>
      <vt:lpstr>Learning Activity</vt:lpstr>
      <vt:lpstr>Learning Activity (continued)</vt:lpstr>
      <vt:lpstr>Protecting Personal Information</vt:lpstr>
      <vt:lpstr>Identity Theft</vt:lpstr>
      <vt:lpstr>Medical Identity Theft</vt:lpstr>
      <vt:lpstr>Reporting Suspected Medicaid Fraud</vt:lpstr>
      <vt:lpstr>Key Points to Remember</vt:lpstr>
      <vt:lpstr>Examples of Successful Fraud Takedowns </vt:lpstr>
      <vt:lpstr>Medicare &amp; Medicaid Fraud &amp; Abuse  Resource Guide</vt:lpstr>
      <vt:lpstr>Medicare &amp; Medicaid Fraud &amp; Abuse  Resource Guide (continued)</vt:lpstr>
      <vt:lpstr>Medicare Fraud &amp; Abuse  Resource Guide</vt:lpstr>
      <vt:lpstr>Acronyms</vt:lpstr>
      <vt:lpstr>Stay Connected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Mohamad Al-Issa</cp:lastModifiedBy>
  <cp:revision>229</cp:revision>
  <cp:lastPrinted>2022-01-07T16:58:51Z</cp:lastPrinted>
  <dcterms:created xsi:type="dcterms:W3CDTF">2019-11-14T20:32:59Z</dcterms:created>
  <dcterms:modified xsi:type="dcterms:W3CDTF">2022-05-17T16:24:59Z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6BEC2CF0-A6EE-4379-8050-97EA100CE025</vt:lpwstr>
  </property>
  <property fmtid="{D5CDD505-2E9C-101B-9397-08002B2CF9AE}" pid="4" name="ArticulatePath">
    <vt:lpwstr>2021_FraudWasteAbuse_DT edits_cm</vt:lpwstr>
  </property>
</Properties>
</file>