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25.xml" ContentType="application/vnd.openxmlformats-officedocument.presentationml.tags+xml"/>
  <Override PartName="/ppt/notesSlides/notesSlide25.xml" ContentType="application/vnd.openxmlformats-officedocument.presentationml.notesSlide+xml"/>
  <Override PartName="/ppt/tags/tag26.xml" ContentType="application/vnd.openxmlformats-officedocument.presentationml.tags+xml"/>
  <Override PartName="/ppt/notesSlides/notesSlide26.xml" ContentType="application/vnd.openxmlformats-officedocument.presentationml.notesSlide+xml"/>
  <Override PartName="/ppt/tags/tag27.xml" ContentType="application/vnd.openxmlformats-officedocument.presentationml.tags+xml"/>
  <Override PartName="/ppt/notesSlides/notesSlide27.xml" ContentType="application/vnd.openxmlformats-officedocument.presentationml.notesSlide+xml"/>
  <Override PartName="/ppt/tags/tag28.xml" ContentType="application/vnd.openxmlformats-officedocument.presentationml.tags+xml"/>
  <Override PartName="/ppt/notesSlides/notesSlide28.xml" ContentType="application/vnd.openxmlformats-officedocument.presentationml.notesSlide+xml"/>
  <Override PartName="/ppt/tags/tag29.xml" ContentType="application/vnd.openxmlformats-officedocument.presentationml.tags+xml"/>
  <Override PartName="/ppt/notesSlides/notesSlide29.xml" ContentType="application/vnd.openxmlformats-officedocument.presentationml.notesSlide+xml"/>
  <Override PartName="/ppt/tags/tag30.xml" ContentType="application/vnd.openxmlformats-officedocument.presentationml.tags+xml"/>
  <Override PartName="/ppt/notesSlides/notesSlide30.xml" ContentType="application/vnd.openxmlformats-officedocument.presentationml.notesSlide+xml"/>
  <Override PartName="/ppt/tags/tag31.xml" ContentType="application/vnd.openxmlformats-officedocument.presentationml.tags+xml"/>
  <Override PartName="/ppt/notesSlides/notesSlide31.xml" ContentType="application/vnd.openxmlformats-officedocument.presentationml.notesSlide+xml"/>
  <Override PartName="/ppt/tags/tag32.xml" ContentType="application/vnd.openxmlformats-officedocument.presentationml.tags+xml"/>
  <Override PartName="/ppt/notesSlides/notesSlide32.xml" ContentType="application/vnd.openxmlformats-officedocument.presentationml.notesSlide+xml"/>
  <Override PartName="/ppt/tags/tag33.xml" ContentType="application/vnd.openxmlformats-officedocument.presentationml.tags+xml"/>
  <Override PartName="/ppt/notesSlides/notesSlide33.xml" ContentType="application/vnd.openxmlformats-officedocument.presentationml.notesSlide+xml"/>
  <Override PartName="/ppt/tags/tag34.xml" ContentType="application/vnd.openxmlformats-officedocument.presentationml.tags+xml"/>
  <Override PartName="/ppt/notesSlides/notesSlide34.xml" ContentType="application/vnd.openxmlformats-officedocument.presentationml.notesSlide+xml"/>
  <Override PartName="/ppt/tags/tag35.xml" ContentType="application/vnd.openxmlformats-officedocument.presentationml.tags+xml"/>
  <Override PartName="/ppt/notesSlides/notesSlide35.xml" ContentType="application/vnd.openxmlformats-officedocument.presentationml.notesSlide+xml"/>
  <Override PartName="/ppt/tags/tag36.xml" ContentType="application/vnd.openxmlformats-officedocument.presentationml.tags+xml"/>
  <Override PartName="/ppt/notesSlides/notesSlide36.xml" ContentType="application/vnd.openxmlformats-officedocument.presentationml.notesSlide+xml"/>
  <Override PartName="/ppt/tags/tag37.xml" ContentType="application/vnd.openxmlformats-officedocument.presentationml.tags+xml"/>
  <Override PartName="/ppt/notesSlides/notesSlide37.xml" ContentType="application/vnd.openxmlformats-officedocument.presentationml.notesSlide+xml"/>
  <Override PartName="/ppt/tags/tag38.xml" ContentType="application/vnd.openxmlformats-officedocument.presentationml.tags+xml"/>
  <Override PartName="/ppt/notesSlides/notesSlide38.xml" ContentType="application/vnd.openxmlformats-officedocument.presentationml.notesSlide+xml"/>
  <Override PartName="/ppt/tags/tag39.xml" ContentType="application/vnd.openxmlformats-officedocument.presentationml.tags+xml"/>
  <Override PartName="/ppt/notesSlides/notesSlide39.xml" ContentType="application/vnd.openxmlformats-officedocument.presentationml.notesSlide+xml"/>
  <Override PartName="/ppt/tags/tag40.xml" ContentType="application/vnd.openxmlformats-officedocument.presentationml.tags+xml"/>
  <Override PartName="/ppt/notesSlides/notesSlide40.xml" ContentType="application/vnd.openxmlformats-officedocument.presentationml.notesSlide+xml"/>
  <Override PartName="/ppt/tags/tag41.xml" ContentType="application/vnd.openxmlformats-officedocument.presentationml.tags+xml"/>
  <Override PartName="/ppt/notesSlides/notesSlide41.xml" ContentType="application/vnd.openxmlformats-officedocument.presentationml.notesSlide+xml"/>
  <Override PartName="/ppt/tags/tag42.xml" ContentType="application/vnd.openxmlformats-officedocument.presentationml.tags+xml"/>
  <Override PartName="/ppt/notesSlides/notesSlide42.xml" ContentType="application/vnd.openxmlformats-officedocument.presentationml.notesSlide+xml"/>
  <Override PartName="/ppt/tags/tag43.xml" ContentType="application/vnd.openxmlformats-officedocument.presentationml.tags+xml"/>
  <Override PartName="/ppt/notesSlides/notesSlide43.xml" ContentType="application/vnd.openxmlformats-officedocument.presentationml.notesSlide+xml"/>
  <Override PartName="/ppt/tags/tag44.xml" ContentType="application/vnd.openxmlformats-officedocument.presentationml.tags+xml"/>
  <Override PartName="/ppt/notesSlides/notesSlide44.xml" ContentType="application/vnd.openxmlformats-officedocument.presentationml.notesSlide+xml"/>
  <Override PartName="/ppt/tags/tag45.xml" ContentType="application/vnd.openxmlformats-officedocument.presentationml.tags+xml"/>
  <Override PartName="/ppt/notesSlides/notesSlide45.xml" ContentType="application/vnd.openxmlformats-officedocument.presentationml.notesSlide+xml"/>
  <Override PartName="/ppt/tags/tag46.xml" ContentType="application/vnd.openxmlformats-officedocument.presentationml.tags+xml"/>
  <Override PartName="/ppt/notesSlides/notesSlide46.xml" ContentType="application/vnd.openxmlformats-officedocument.presentationml.notesSlide+xml"/>
  <Override PartName="/ppt/tags/tag47.xml" ContentType="application/vnd.openxmlformats-officedocument.presentationml.tags+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autoCompressPictures="0">
  <p:sldMasterIdLst>
    <p:sldMasterId id="2147483648" r:id="rId1"/>
  </p:sldMasterIdLst>
  <p:notesMasterIdLst>
    <p:notesMasterId r:id="rId49"/>
  </p:notesMasterIdLst>
  <p:handoutMasterIdLst>
    <p:handoutMasterId r:id="rId50"/>
  </p:handoutMasterIdLst>
  <p:sldIdLst>
    <p:sldId id="256" r:id="rId2"/>
    <p:sldId id="360" r:id="rId3"/>
    <p:sldId id="378" r:id="rId4"/>
    <p:sldId id="363" r:id="rId5"/>
    <p:sldId id="425" r:id="rId6"/>
    <p:sldId id="391" r:id="rId7"/>
    <p:sldId id="429" r:id="rId8"/>
    <p:sldId id="393" r:id="rId9"/>
    <p:sldId id="394" r:id="rId10"/>
    <p:sldId id="421" r:id="rId11"/>
    <p:sldId id="396" r:id="rId12"/>
    <p:sldId id="397" r:id="rId13"/>
    <p:sldId id="398" r:id="rId14"/>
    <p:sldId id="430" r:id="rId15"/>
    <p:sldId id="422" r:id="rId16"/>
    <p:sldId id="433" r:id="rId17"/>
    <p:sldId id="402" r:id="rId18"/>
    <p:sldId id="403" r:id="rId19"/>
    <p:sldId id="434" r:id="rId20"/>
    <p:sldId id="405" r:id="rId21"/>
    <p:sldId id="418" r:id="rId22"/>
    <p:sldId id="407" r:id="rId23"/>
    <p:sldId id="371" r:id="rId24"/>
    <p:sldId id="365" r:id="rId25"/>
    <p:sldId id="426" r:id="rId26"/>
    <p:sldId id="387" r:id="rId27"/>
    <p:sldId id="417" r:id="rId28"/>
    <p:sldId id="408" r:id="rId29"/>
    <p:sldId id="410" r:id="rId30"/>
    <p:sldId id="411" r:id="rId31"/>
    <p:sldId id="412" r:id="rId32"/>
    <p:sldId id="372" r:id="rId33"/>
    <p:sldId id="367" r:id="rId34"/>
    <p:sldId id="427" r:id="rId35"/>
    <p:sldId id="388" r:id="rId36"/>
    <p:sldId id="413" r:id="rId37"/>
    <p:sldId id="414" r:id="rId38"/>
    <p:sldId id="419" r:id="rId39"/>
    <p:sldId id="373" r:id="rId40"/>
    <p:sldId id="369" r:id="rId41"/>
    <p:sldId id="428" r:id="rId42"/>
    <p:sldId id="389" r:id="rId43"/>
    <p:sldId id="375" r:id="rId44"/>
    <p:sldId id="377" r:id="rId45"/>
    <p:sldId id="416" r:id="rId46"/>
    <p:sldId id="376" r:id="rId47"/>
    <p:sldId id="362" r:id="rId48"/>
  </p:sldIdLst>
  <p:sldSz cx="12192000" cy="6858000"/>
  <p:notesSz cx="7315200" cy="9601200"/>
  <p:custDataLst>
    <p:tags r:id="rId5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5" name="Author" initials="A" lastIdx="0" clrIdx="4"/>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29B"/>
    <a:srgbClr val="FFD966"/>
    <a:srgbClr val="E4E4E0"/>
    <a:srgbClr val="FFFFFF"/>
    <a:srgbClr val="FED87A"/>
    <a:srgbClr val="FEE198"/>
    <a:srgbClr val="FEC736"/>
    <a:srgbClr val="E4E5E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098" autoAdjust="0"/>
    <p:restoredTop sz="70055" autoAdjust="0"/>
  </p:normalViewPr>
  <p:slideViewPr>
    <p:cSldViewPr snapToGrid="0">
      <p:cViewPr>
        <p:scale>
          <a:sx n="48" d="100"/>
          <a:sy n="48" d="100"/>
        </p:scale>
        <p:origin x="1016" y="24"/>
      </p:cViewPr>
      <p:guideLst/>
    </p:cSldViewPr>
  </p:slideViewPr>
  <p:notesTextViewPr>
    <p:cViewPr>
      <p:scale>
        <a:sx n="1" d="1"/>
        <a:sy n="1" d="1"/>
      </p:scale>
      <p:origin x="0" y="0"/>
    </p:cViewPr>
  </p:notesTextViewPr>
  <p:notesViewPr>
    <p:cSldViewPr snapToGrid="0">
      <p:cViewPr>
        <p:scale>
          <a:sx n="90" d="100"/>
          <a:sy n="90" d="100"/>
        </p:scale>
        <p:origin x="1724" y="-4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handoutMaster" Target="handoutMasters/handoutMaster1.xml"/><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tags" Target="tags/tag1.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7482F10-2C06-49DF-8671-10684870929C}"/>
              </a:ext>
            </a:extLst>
          </p:cNvPr>
          <p:cNvSpPr>
            <a:spLocks noGrp="1"/>
          </p:cNvSpPr>
          <p:nvPr>
            <p:ph type="hdr" sz="quarter"/>
          </p:nvPr>
        </p:nvSpPr>
        <p:spPr>
          <a:xfrm>
            <a:off x="0" y="0"/>
            <a:ext cx="3170238" cy="481013"/>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BECF7A70-5165-4B04-9689-9A913AF78236}"/>
              </a:ext>
            </a:extLst>
          </p:cNvPr>
          <p:cNvSpPr>
            <a:spLocks noGrp="1"/>
          </p:cNvSpPr>
          <p:nvPr>
            <p:ph type="dt" sz="quarter" idx="1"/>
          </p:nvPr>
        </p:nvSpPr>
        <p:spPr>
          <a:xfrm>
            <a:off x="4143375" y="0"/>
            <a:ext cx="3170238" cy="481013"/>
          </a:xfrm>
          <a:prstGeom prst="rect">
            <a:avLst/>
          </a:prstGeom>
        </p:spPr>
        <p:txBody>
          <a:bodyPr vert="horz" lIns="91440" tIns="45720" rIns="91440" bIns="45720" rtlCol="0"/>
          <a:lstStyle>
            <a:lvl1pPr algn="r">
              <a:defRPr sz="1200"/>
            </a:lvl1pPr>
          </a:lstStyle>
          <a:p>
            <a:fld id="{BA7BCB87-597C-45F2-9C94-0677E45788A2}" type="datetimeFigureOut">
              <a:rPr lang="en-US" smtClean="0"/>
              <a:t>09/15/2022</a:t>
            </a:fld>
            <a:endParaRPr lang="es-ES"/>
          </a:p>
        </p:txBody>
      </p:sp>
      <p:sp>
        <p:nvSpPr>
          <p:cNvPr id="4" name="Footer Placeholder 3">
            <a:extLst>
              <a:ext uri="{FF2B5EF4-FFF2-40B4-BE49-F238E27FC236}">
                <a16:creationId xmlns:a16="http://schemas.microsoft.com/office/drawing/2014/main" id="{049A872A-553C-4A9C-9046-C7BAFC2285D5}"/>
              </a:ext>
            </a:extLst>
          </p:cNvPr>
          <p:cNvSpPr>
            <a:spLocks noGrp="1"/>
          </p:cNvSpPr>
          <p:nvPr>
            <p:ph type="ftr" sz="quarter" idx="2"/>
          </p:nvPr>
        </p:nvSpPr>
        <p:spPr>
          <a:xfrm>
            <a:off x="0" y="9120188"/>
            <a:ext cx="3170238" cy="481012"/>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67C05928-D3D5-4D49-8122-4F011F993614}"/>
              </a:ext>
            </a:extLst>
          </p:cNvPr>
          <p:cNvSpPr>
            <a:spLocks noGrp="1"/>
          </p:cNvSpPr>
          <p:nvPr>
            <p:ph type="sldNum" sz="quarter" idx="3"/>
          </p:nvPr>
        </p:nvSpPr>
        <p:spPr>
          <a:xfrm>
            <a:off x="4143375" y="9120188"/>
            <a:ext cx="3170238" cy="481012"/>
          </a:xfrm>
          <a:prstGeom prst="rect">
            <a:avLst/>
          </a:prstGeom>
        </p:spPr>
        <p:txBody>
          <a:bodyPr vert="horz" lIns="91440" tIns="45720" rIns="91440" bIns="45720" rtlCol="0" anchor="b"/>
          <a:lstStyle>
            <a:lvl1pPr algn="r">
              <a:defRPr sz="1200"/>
            </a:lvl1pPr>
          </a:lstStyle>
          <a:p>
            <a:fld id="{087137C4-569D-4984-B180-7C9CFCD4B56F}" type="slidenum">
              <a:rPr lang="en-US" smtClean="0"/>
              <a:t>‹#›</a:t>
            </a:fld>
            <a:endParaRPr lang="es-ES"/>
          </a:p>
        </p:txBody>
      </p:sp>
    </p:spTree>
    <p:extLst>
      <p:ext uri="{BB962C8B-B14F-4D97-AF65-F5344CB8AC3E}">
        <p14:creationId xmlns:p14="http://schemas.microsoft.com/office/powerpoint/2010/main" val="338629045"/>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E9B2BF63-60A1-4BF0-9056-4C70BD1542F0}" type="datetimeFigureOut">
              <a:rPr lang="en-US" smtClean="0"/>
              <a:t>09/15/2022</a:t>
            </a:fld>
            <a:endParaRPr lang="es-E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Tree>
    <p:extLst>
      <p:ext uri="{BB962C8B-B14F-4D97-AF65-F5344CB8AC3E}">
        <p14:creationId xmlns:p14="http://schemas.microsoft.com/office/powerpoint/2010/main" val="3847878386"/>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cmsnationaltrainingprogram.cms.gov/" TargetMode="External"/><Relationship Id="rId2" Type="http://schemas.openxmlformats.org/officeDocument/2006/relationships/slide" Target="../slides/slide1.xml"/><Relationship Id="rId1" Type="http://schemas.openxmlformats.org/officeDocument/2006/relationships/notesMaster" Target="../notesMasters/notesMaster1.xml"/><Relationship Id="rId4" Type="http://schemas.openxmlformats.org/officeDocument/2006/relationships/hyperlink" Target="mailto:press@cms.hhs.gov"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ssa.gov/pubs/EN-05-10072.pdf"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ssa.gov/pubs/EN-05-10026.pdf" TargetMode="External"/><Relationship Id="rId2" Type="http://schemas.openxmlformats.org/officeDocument/2006/relationships/slide" Target="../slides/slide15.xml"/><Relationship Id="rId1" Type="http://schemas.openxmlformats.org/officeDocument/2006/relationships/notesMaster" Target="../notesMasters/notesMaster1.xml"/><Relationship Id="rId5" Type="http://schemas.openxmlformats.org/officeDocument/2006/relationships/hyperlink" Target="https://www.ssa.gov/oact/cola/SSI.html" TargetMode="External"/><Relationship Id="rId4" Type="http://schemas.openxmlformats.org/officeDocument/2006/relationships/hyperlink" Target="https://www.ssa.gov/pubs/EN-05-11069.pdf" TargetMode="Externa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ssa.gov/ssi/text-other-ussi.htm"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ssa.gov/ssi/text-general-ussi.htm"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socialsecurity.gov/" TargetMode="External"/><Relationship Id="rId2" Type="http://schemas.openxmlformats.org/officeDocument/2006/relationships/slide" Target="../slides/slide19.xml"/><Relationship Id="rId1" Type="http://schemas.openxmlformats.org/officeDocument/2006/relationships/notesMaster" Target="../notesMasters/notesMaster1.xml"/><Relationship Id="rId5" Type="http://schemas.openxmlformats.org/officeDocument/2006/relationships/hyperlink" Target="http://www.socialsecurity.gov/disability" TargetMode="External"/><Relationship Id="rId4" Type="http://schemas.openxmlformats.org/officeDocument/2006/relationships/hyperlink" Target="https://secure.ssa.gov/ICON/main.jsp"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ssa.gov/compassionateallowances/conditions.htm"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socialsecurity.gov/pubs/EN-05-10058.pdf"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ssa.gov/myaccount/"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secure.ssa.gov/poms.Nsf/lnx/0600805090"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www.medicare.gov/getting-medicare-if-you-have-a-disability"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www.medicare.gov/publications"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www.medicare.gov/talk-to-someone"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cmsnationaltrainingprogram.cms.gov/resources" TargetMode="External"/><Relationship Id="rId2" Type="http://schemas.openxmlformats.org/officeDocument/2006/relationships/slide" Target="../slides/slide42.xml"/><Relationship Id="rId1" Type="http://schemas.openxmlformats.org/officeDocument/2006/relationships/notesMaster" Target="../notesMasters/notesMaster1.xml"/><Relationship Id="rId4" Type="http://schemas.openxmlformats.org/officeDocument/2006/relationships/hyperlink" Target="https://www.medicare.gov/Publications" TargetMode="Externa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s://cmsnationaltrainingprogram.cms.gov/" TargetMode="External"/><Relationship Id="rId2" Type="http://schemas.openxmlformats.org/officeDocument/2006/relationships/slide" Target="../slides/slide47.xml"/><Relationship Id="rId1" Type="http://schemas.openxmlformats.org/officeDocument/2006/relationships/notesMaster" Target="../notesMasters/notesMaster1.xml"/><Relationship Id="rId4" Type="http://schemas.openxmlformats.org/officeDocument/2006/relationships/hyperlink" Target="mailto:training@cms.hhs.gov"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pomsresource.org/poms/DI-10105.065/disability-insurance-benefits-DIB-and-freeze"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www.socialsecurity.gov/OACT/COLA/sga.html" TargetMode="External"/><Relationship Id="rId2" Type="http://schemas.openxmlformats.org/officeDocument/2006/relationships/slide" Target="../slides/slide7.xml"/><Relationship Id="rId1" Type="http://schemas.openxmlformats.org/officeDocument/2006/relationships/notesMaster" Target="../notesMasters/notesMaster1.xml"/><Relationship Id="rId5" Type="http://schemas.openxmlformats.org/officeDocument/2006/relationships/hyperlink" Target="https://www.ssa.gov/pubs/EN-05-10029.pdf" TargetMode="External"/><Relationship Id="rId4" Type="http://schemas.openxmlformats.org/officeDocument/2006/relationships/hyperlink" Target="http://ssa.gov/disability/professionals/bluebook/AdultListings.htm" TargetMode="Externa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socialsecurity.gov/pubs/EN-05-10029.pdf"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socialsecurity.gov/planners/credits.html"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60363"/>
            <a:ext cx="5759450" cy="3240087"/>
          </a:xfrm>
        </p:spPr>
      </p:sp>
      <p:sp>
        <p:nvSpPr>
          <p:cNvPr id="3" name="Notes Placeholder 2"/>
          <p:cNvSpPr>
            <a:spLocks noGrp="1"/>
          </p:cNvSpPr>
          <p:nvPr>
            <p:ph type="body" idx="1"/>
          </p:nvPr>
        </p:nvSpPr>
        <p:spPr>
          <a:xfrm>
            <a:off x="731520" y="3730467"/>
            <a:ext cx="5852160" cy="4946808"/>
          </a:xfrm>
        </p:spPr>
        <p:txBody>
          <a:bodyPr/>
          <a:lstStyle/>
          <a:p>
            <a:pPr>
              <a:spcBef>
                <a:spcPts val="663"/>
              </a:spcBef>
              <a:defRPr/>
            </a:pPr>
            <a:r>
              <a:rPr lang="es-ES" b="1" dirty="0">
                <a:solidFill>
                  <a:srgbClr val="000000"/>
                </a:solidFill>
              </a:rPr>
              <a:t>Introducción al contenido del módulo</a:t>
            </a:r>
            <a:r>
              <a:rPr lang="es-ES" dirty="0">
                <a:solidFill>
                  <a:srgbClr val="444444"/>
                </a:solidFill>
              </a:rPr>
              <a:t>​</a:t>
            </a:r>
          </a:p>
          <a:p>
            <a:pPr>
              <a:spcBef>
                <a:spcPts val="663"/>
              </a:spcBef>
              <a:defRPr/>
            </a:pPr>
            <a:r>
              <a:rPr lang="es-ES" dirty="0">
                <a:solidFill>
                  <a:prstClr val="black"/>
                </a:solidFill>
              </a:rPr>
              <a:t>En este módulo de capacitación, se explican Medicare y otros programas para personas con discapacidades. El propósito de esta capacitación es proporcionarles a los participantes una descripción general básica del Programa Medicare, el Health Insurance Marketplace® (Mercado de Seguros Médicos) facilitado por el gobierno federal, Medicaid y otros programas que ayudan a las personas con ingresos y recursos limitados.</a:t>
            </a:r>
          </a:p>
          <a:p>
            <a:pPr defTabSz="993001">
              <a:spcBef>
                <a:spcPts val="651"/>
              </a:spcBef>
              <a:defRPr/>
            </a:pPr>
            <a:r>
              <a:rPr lang="es-ES" b="1" dirty="0">
                <a:solidFill>
                  <a:prstClr val="black"/>
                </a:solidFill>
              </a:rPr>
              <a:t>Exención de responsabilidad</a:t>
            </a:r>
          </a:p>
          <a:p>
            <a:pPr defTabSz="993001">
              <a:spcBef>
                <a:spcPts val="651"/>
              </a:spcBef>
              <a:defRPr/>
            </a:pPr>
            <a:r>
              <a:rPr lang="es-ES" dirty="0">
                <a:solidFill>
                  <a:prstClr val="black"/>
                </a:solidFill>
              </a:rPr>
              <a:t>Este módulo de capacitación fue desarrollado y aprobado por los Centros de Servicios de Medicare y Medicaid (CMS, por sus siglas en inglés), la agencia federal que administra Medicare, Medicaid, el Programa de seguro médico para niños (CHIP, por sus siglas en inglés) y el Health Insurance Marketplace®. </a:t>
            </a:r>
          </a:p>
          <a:p>
            <a:pPr>
              <a:spcBef>
                <a:spcPts val="651"/>
              </a:spcBef>
              <a:defRPr/>
            </a:pPr>
            <a:r>
              <a:rPr lang="es-ES" dirty="0">
                <a:solidFill>
                  <a:prstClr val="black"/>
                </a:solidFill>
              </a:rPr>
              <a:t>La información en este módulo era correcta a </a:t>
            </a:r>
            <a:r>
              <a:rPr lang="es-ES" b="1" dirty="0">
                <a:solidFill>
                  <a:prstClr val="black"/>
                </a:solidFill>
              </a:rPr>
              <a:t>junio de 2022</a:t>
            </a:r>
            <a:r>
              <a:rPr lang="es-ES" dirty="0">
                <a:solidFill>
                  <a:prstClr val="black"/>
                </a:solidFill>
              </a:rPr>
              <a:t>. </a:t>
            </a:r>
            <a:r>
              <a:rPr lang="es-ES" dirty="0"/>
              <a:t>Para consultar una versión actualizada, visite </a:t>
            </a:r>
            <a:r>
              <a:rPr lang="es-ES" dirty="0">
                <a:solidFill>
                  <a:prstClr val="black"/>
                </a:solidFill>
                <a:hlinkClick r:id="rId3"/>
              </a:rPr>
              <a:t>CMSnationaltrainingprogram.cms.gov</a:t>
            </a:r>
            <a:r>
              <a:rPr lang="es-ES" dirty="0">
                <a:solidFill>
                  <a:prstClr val="black"/>
                </a:solidFill>
              </a:rPr>
              <a:t>. </a:t>
            </a:r>
            <a:r>
              <a:rPr lang="es-ES" dirty="0"/>
              <a:t>El Programa de Capacitación Nacional de los </a:t>
            </a:r>
            <a:r>
              <a:rPr lang="es-ES" dirty="0" err="1"/>
              <a:t>CMS</a:t>
            </a:r>
            <a:r>
              <a:rPr lang="es-ES" dirty="0"/>
              <a:t> proporciona esta información como un recurso para nuestros colaboradores. </a:t>
            </a:r>
            <a:r>
              <a:rPr lang="es-ES" dirty="0">
                <a:solidFill>
                  <a:prstClr val="black"/>
                </a:solidFill>
              </a:rPr>
              <a:t>El presente no es un documento legal, ni tiene fines de prensa. </a:t>
            </a:r>
            <a:r>
              <a:rPr lang="es-ES" dirty="0"/>
              <a:t>La prensa puede comunicarse con la oficina de prensa de CMS en </a:t>
            </a:r>
            <a:r>
              <a:rPr lang="es-ES" u="sng" dirty="0">
                <a:solidFill>
                  <a:prstClr val="black"/>
                </a:solidFill>
                <a:hlinkClick r:id="rId4"/>
              </a:rPr>
              <a:t>press@cms.hhs.gov</a:t>
            </a:r>
            <a:r>
              <a:rPr lang="es-ES" dirty="0"/>
              <a:t>. </a:t>
            </a:r>
            <a:r>
              <a:rPr lang="es-ES" dirty="0">
                <a:solidFill>
                  <a:prstClr val="black"/>
                </a:solidFill>
              </a:rPr>
              <a:t>La orientación legal oficial del Programa Medicare está contenida en los estatutos, reglamentos y resoluciones pertinentes. </a:t>
            </a:r>
          </a:p>
          <a:p>
            <a:pPr defTabSz="993001">
              <a:spcBef>
                <a:spcPts val="651"/>
              </a:spcBef>
              <a:defRPr/>
            </a:pPr>
            <a:r>
              <a:rPr lang="es-ES" dirty="0">
                <a:solidFill>
                  <a:prstClr val="black"/>
                </a:solidFill>
              </a:rPr>
              <a:t>Esta comunicación fue impresa, publicada o producida y difundida a expensas de los contribuyentes de los EE. UU. </a:t>
            </a:r>
            <a:endParaRPr lang="es-ES" dirty="0"/>
          </a:p>
          <a:p>
            <a:pPr defTabSz="993001">
              <a:spcBef>
                <a:spcPts val="651"/>
              </a:spcBef>
              <a:defRPr/>
            </a:pPr>
            <a:r>
              <a:rPr lang="es-ES" dirty="0" err="1"/>
              <a:t>HEALTH</a:t>
            </a:r>
            <a:r>
              <a:rPr lang="es-ES" dirty="0"/>
              <a:t> </a:t>
            </a:r>
            <a:r>
              <a:rPr lang="es-ES" dirty="0" err="1"/>
              <a:t>INSURANCE</a:t>
            </a:r>
            <a:r>
              <a:rPr lang="es-ES" dirty="0"/>
              <a:t> MARKETPLACE es una marca de servicio registrada del Departamento de Salud y Servicios Humanos (</a:t>
            </a:r>
            <a:r>
              <a:rPr lang="es-ES" dirty="0" err="1"/>
              <a:t>HHS</a:t>
            </a:r>
            <a:r>
              <a:rPr lang="es-ES" dirty="0"/>
              <a:t>, por sus siglas en inglés) de los Estados Unidos.</a:t>
            </a:r>
          </a:p>
          <a:p>
            <a:pPr>
              <a:spcBef>
                <a:spcPts val="663"/>
              </a:spcBef>
              <a:defRPr/>
            </a:pPr>
            <a:endParaRPr lang="es-ES" dirty="0">
              <a:solidFill>
                <a:prstClr val="black"/>
              </a:solidFill>
            </a:endParaRPr>
          </a:p>
          <a:p>
            <a:endParaRPr lang="es-ES" dirty="0"/>
          </a:p>
        </p:txBody>
      </p:sp>
    </p:spTree>
    <p:extLst>
      <p:ext uri="{BB962C8B-B14F-4D97-AF65-F5344CB8AC3E}">
        <p14:creationId xmlns:p14="http://schemas.microsoft.com/office/powerpoint/2010/main" val="5820844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31520" y="3740003"/>
            <a:ext cx="5852160" cy="4661048"/>
          </a:xfrm>
        </p:spPr>
        <p:txBody>
          <a:bodyPr/>
          <a:lstStyle/>
          <a:p>
            <a:pPr defTabSz="966612">
              <a:spcBef>
                <a:spcPts val="634"/>
              </a:spcBef>
              <a:defRPr/>
            </a:pPr>
            <a:r>
              <a:rPr lang="es-ES" dirty="0">
                <a:solidFill>
                  <a:prstClr val="black"/>
                </a:solidFill>
              </a:rPr>
              <a:t>Ciertos familiares pueden calificar para beneficios en función de su trabajo. Incluyen:</a:t>
            </a:r>
          </a:p>
          <a:p>
            <a:pPr marL="117470" indent="-117470" defTabSz="966612">
              <a:spcBef>
                <a:spcPts val="634"/>
              </a:spcBef>
              <a:buFont typeface="Wingdings" panose="05000000000000000000" pitchFamily="2" charset="2"/>
              <a:buChar char="§"/>
              <a:defRPr/>
            </a:pPr>
            <a:r>
              <a:rPr lang="es-ES" dirty="0">
                <a:solidFill>
                  <a:prstClr val="black"/>
                </a:solidFill>
              </a:rPr>
              <a:t>Su cónyuge, si tiene 62 años o más </a:t>
            </a:r>
          </a:p>
          <a:p>
            <a:pPr marL="117470" indent="-117470" defTabSz="966612">
              <a:spcBef>
                <a:spcPts val="634"/>
              </a:spcBef>
              <a:buFont typeface="Wingdings" panose="05000000000000000000" pitchFamily="2" charset="2"/>
              <a:buChar char="§"/>
              <a:defRPr/>
            </a:pPr>
            <a:r>
              <a:rPr lang="es-ES" dirty="0">
                <a:solidFill>
                  <a:prstClr val="black"/>
                </a:solidFill>
              </a:rPr>
              <a:t>Su cónyuge a cualquier edad si tiene a su cargo un hijo menor de 16 años o discapacitado</a:t>
            </a:r>
          </a:p>
          <a:p>
            <a:pPr marL="117470" indent="-117470" defTabSz="966612">
              <a:spcBef>
                <a:spcPts val="634"/>
              </a:spcBef>
              <a:buFont typeface="Wingdings" panose="05000000000000000000" pitchFamily="2" charset="2"/>
              <a:buChar char="§"/>
              <a:defRPr/>
            </a:pPr>
            <a:r>
              <a:rPr lang="es-ES" dirty="0">
                <a:solidFill>
                  <a:prstClr val="black"/>
                </a:solidFill>
              </a:rPr>
              <a:t>Su hijo soltero, inclusive un hijo adoptivo o, en algunos casos, un hijastro o nieto, quien debe ser menor de 18 años (o menor de 19 años si todavía está en la escuela secundaria) </a:t>
            </a:r>
          </a:p>
          <a:p>
            <a:pPr marL="117470" indent="-117470" defTabSz="966612">
              <a:spcBef>
                <a:spcPts val="634"/>
              </a:spcBef>
              <a:buFont typeface="Wingdings" panose="05000000000000000000" pitchFamily="2" charset="2"/>
              <a:buChar char="§"/>
              <a:defRPr/>
            </a:pPr>
            <a:r>
              <a:rPr lang="es-ES" dirty="0">
                <a:solidFill>
                  <a:prstClr val="black"/>
                </a:solidFill>
              </a:rPr>
              <a:t>Su hijo soltero, de 18 años o mayor, si tiene una discapacidad que comenzó antes de los 22 años y dicha discapacidad cumple con la definición de discapacidad para los adultos </a:t>
            </a:r>
          </a:p>
          <a:p>
            <a:pPr defTabSz="966612">
              <a:spcBef>
                <a:spcPts val="634"/>
              </a:spcBef>
              <a:defRPr/>
            </a:pPr>
            <a:r>
              <a:rPr lang="es-ES" b="1" dirty="0">
                <a:solidFill>
                  <a:prstClr val="black"/>
                </a:solidFill>
              </a:rPr>
              <a:t>NOTA:</a:t>
            </a:r>
            <a:r>
              <a:rPr lang="es-ES" dirty="0">
                <a:solidFill>
                  <a:prstClr val="black"/>
                </a:solidFill>
              </a:rPr>
              <a:t> En algunas situaciones, un cónyuge divorciado puede calificar para beneficios según sus ingresos, si estuvo casado con usted durante al menos 10 años, no está casado actualmente y tiene al menos 62 años. El dinero que se paga a un cónyuge divorciado no reduce su beneficio ni cualquier otro beneficio de su cónyuge o hijos actuales.</a:t>
            </a:r>
          </a:p>
          <a:p>
            <a:pPr defTabSz="966612">
              <a:spcBef>
                <a:spcPts val="634"/>
              </a:spcBef>
              <a:defRPr/>
            </a:pPr>
            <a:endParaRPr lang="es-ES" dirty="0">
              <a:solidFill>
                <a:prstClr val="black"/>
              </a:solidFill>
            </a:endParaRPr>
          </a:p>
        </p:txBody>
      </p:sp>
    </p:spTree>
    <p:extLst>
      <p:ext uri="{BB962C8B-B14F-4D97-AF65-F5344CB8AC3E}">
        <p14:creationId xmlns:p14="http://schemas.microsoft.com/office/powerpoint/2010/main" val="28245383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31520" y="3900487"/>
            <a:ext cx="5852160" cy="4500563"/>
          </a:xfrm>
        </p:spPr>
        <p:txBody>
          <a:bodyPr/>
          <a:lstStyle/>
          <a:p>
            <a:pPr defTabSz="966612">
              <a:spcBef>
                <a:spcPts val="634"/>
              </a:spcBef>
              <a:defRPr/>
            </a:pPr>
            <a:r>
              <a:rPr lang="es-ES" dirty="0">
                <a:solidFill>
                  <a:prstClr val="black"/>
                </a:solidFill>
              </a:rPr>
              <a:t>En general, para recibir los beneficios por discapacidad, debe pasar 2 pruebas de ingresos diferentes. </a:t>
            </a:r>
          </a:p>
          <a:p>
            <a:pPr marL="179562" indent="-179562" defTabSz="966612">
              <a:spcBef>
                <a:spcPts val="634"/>
              </a:spcBef>
              <a:buFont typeface="+mj-lt"/>
              <a:buAutoNum type="arabicPeriod"/>
              <a:defRPr/>
            </a:pPr>
            <a:r>
              <a:rPr lang="es-ES" dirty="0">
                <a:solidFill>
                  <a:prstClr val="black"/>
                </a:solidFill>
              </a:rPr>
              <a:t>Una prueba del "trabajo reciente" basada en su edad al momento en que adquirió la discapacidad</a:t>
            </a:r>
          </a:p>
          <a:p>
            <a:pPr marL="179562" indent="-179562" defTabSz="966612">
              <a:spcBef>
                <a:spcPts val="634"/>
              </a:spcBef>
              <a:buFont typeface="+mj-lt"/>
              <a:buAutoNum type="arabicPeriod"/>
              <a:defRPr/>
            </a:pPr>
            <a:r>
              <a:rPr lang="es-ES" dirty="0">
                <a:solidFill>
                  <a:prstClr val="black"/>
                </a:solidFill>
              </a:rPr>
              <a:t>Una prueba de la "duración del trabajo" para demostrar que usted trabajó el tiempo suficiente conforme al Seguro Social</a:t>
            </a:r>
          </a:p>
          <a:p>
            <a:pPr defTabSz="966612">
              <a:spcBef>
                <a:spcPts val="634"/>
              </a:spcBef>
              <a:defRPr/>
            </a:pPr>
            <a:r>
              <a:rPr lang="es-ES" dirty="0">
                <a:solidFill>
                  <a:prstClr val="black"/>
                </a:solidFill>
              </a:rPr>
              <a:t>Algunos trabajadores ciegos solo deben cumplir con la prueba de "duración del trabajo".  </a:t>
            </a:r>
          </a:p>
          <a:p>
            <a:pPr defTabSz="966612">
              <a:spcBef>
                <a:spcPts val="634"/>
              </a:spcBef>
              <a:defRPr/>
            </a:pPr>
            <a:r>
              <a:rPr lang="es-ES" dirty="0">
                <a:solidFill>
                  <a:prstClr val="black"/>
                </a:solidFill>
              </a:rPr>
              <a:t>Sus créditos laborales del Seguro Social (también denominados trimestres de cobertura), están basados en sus ingresos, y determinan si califica para el SSDI. En 2022, obtiene 1 crédito por cada $1,510 de ingresos (cambia anualmente), hasta un máximo de 4 créditos por año. </a:t>
            </a:r>
          </a:p>
          <a:p>
            <a:pPr defTabSz="966612">
              <a:spcBef>
                <a:spcPts val="634"/>
              </a:spcBef>
              <a:defRPr/>
            </a:pPr>
            <a:r>
              <a:rPr lang="es-ES" dirty="0"/>
              <a:t>Para obtener más información, visite </a:t>
            </a:r>
            <a:r>
              <a:rPr lang="es-ES" dirty="0">
                <a:solidFill>
                  <a:prstClr val="black"/>
                </a:solidFill>
                <a:hlinkClick r:id="rId3"/>
              </a:rPr>
              <a:t>ssa.gov/pubs/EN-05-10072.pdf</a:t>
            </a:r>
            <a:r>
              <a:rPr lang="es-ES" dirty="0"/>
              <a:t>.</a:t>
            </a:r>
            <a:r>
              <a:rPr lang="es-ES" dirty="0">
                <a:solidFill>
                  <a:prstClr val="black"/>
                </a:solidFill>
              </a:rPr>
              <a:t> </a:t>
            </a:r>
          </a:p>
          <a:p>
            <a:endParaRPr lang="es-ES" dirty="0"/>
          </a:p>
        </p:txBody>
      </p:sp>
    </p:spTree>
    <p:extLst>
      <p:ext uri="{BB962C8B-B14F-4D97-AF65-F5344CB8AC3E}">
        <p14:creationId xmlns:p14="http://schemas.microsoft.com/office/powerpoint/2010/main" val="39624728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31520" y="3706510"/>
            <a:ext cx="5852160" cy="4694541"/>
          </a:xfrm>
        </p:spPr>
        <p:txBody>
          <a:bodyPr/>
          <a:lstStyle/>
          <a:p>
            <a:pPr defTabSz="966612">
              <a:spcBef>
                <a:spcPts val="600"/>
              </a:spcBef>
              <a:defRPr/>
            </a:pPr>
            <a:r>
              <a:rPr lang="es-ES" dirty="0">
                <a:solidFill>
                  <a:prstClr val="black"/>
                </a:solidFill>
              </a:rPr>
              <a:t>Esta tabla muestra las reglas en cuanto a la cantidad de trabajo que necesita para la prueba de "trabajo reciente" según su edad cuando comenzó su discapacidad.  </a:t>
            </a:r>
          </a:p>
          <a:p>
            <a:pPr marL="125861" lvl="1" indent="-125861" defTabSz="966612">
              <a:spcBef>
                <a:spcPts val="600"/>
              </a:spcBef>
              <a:buFont typeface="Wingdings" panose="05000000000000000000" pitchFamily="2" charset="2"/>
              <a:buChar char="§"/>
              <a:defRPr/>
            </a:pPr>
            <a:r>
              <a:rPr lang="es-ES" dirty="0">
                <a:solidFill>
                  <a:prstClr val="black"/>
                </a:solidFill>
              </a:rPr>
              <a:t>Si adquiere una discapacidad antes de los 24 años, en general necesitará 1.5 años de trabajo (6 créditos) en los 3 años anteriores al inicio de la discapacidad.</a:t>
            </a:r>
          </a:p>
          <a:p>
            <a:pPr marL="125861" lvl="1" indent="-125861" defTabSz="966612">
              <a:spcBef>
                <a:spcPts val="600"/>
              </a:spcBef>
              <a:buFont typeface="Wingdings" panose="05000000000000000000" pitchFamily="2" charset="2"/>
              <a:buChar char="§"/>
              <a:defRPr/>
            </a:pPr>
            <a:r>
              <a:rPr lang="es-ES" dirty="0">
                <a:solidFill>
                  <a:prstClr val="black"/>
                </a:solidFill>
              </a:rPr>
              <a:t>Si adquiere una discapacidad entre los 24 y los 31 años, en general necesita créditos laborales por la mitad del tiempo transcurrido entre los 21 años y la edad en la que adquirió la discapacidad. Por ejemplo, si adquirió una discapacidad a los 27 años, necesitaría 3 años de trabajo dentro de un período de 6 años (desde los 21 hasta los 27 años).</a:t>
            </a:r>
          </a:p>
          <a:p>
            <a:pPr marL="125861" lvl="1" indent="-125861" defTabSz="966612">
              <a:spcBef>
                <a:spcPts val="600"/>
              </a:spcBef>
              <a:buFont typeface="Wingdings" panose="05000000000000000000" pitchFamily="2" charset="2"/>
              <a:buChar char="§"/>
              <a:defRPr/>
            </a:pPr>
            <a:r>
              <a:rPr lang="es-ES" dirty="0">
                <a:solidFill>
                  <a:prstClr val="black"/>
                </a:solidFill>
              </a:rPr>
              <a:t>Si tenía más de 31 años cuando adquirió la discapacidad, debe tener al menos 20 créditos en los 10 años inmediatamente anteriores a adquirir la discapacidad.</a:t>
            </a:r>
          </a:p>
          <a:p>
            <a:pPr>
              <a:spcBef>
                <a:spcPts val="600"/>
              </a:spcBef>
            </a:pPr>
            <a:endParaRPr lang="es-ES" dirty="0"/>
          </a:p>
        </p:txBody>
      </p:sp>
    </p:spTree>
    <p:extLst>
      <p:ext uri="{BB962C8B-B14F-4D97-AF65-F5344CB8AC3E}">
        <p14:creationId xmlns:p14="http://schemas.microsoft.com/office/powerpoint/2010/main" val="14120200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31520" y="3706510"/>
            <a:ext cx="5852160" cy="4694541"/>
          </a:xfrm>
        </p:spPr>
        <p:txBody>
          <a:bodyPr/>
          <a:lstStyle/>
          <a:p>
            <a:pPr defTabSz="966612">
              <a:spcBef>
                <a:spcPts val="634"/>
              </a:spcBef>
              <a:defRPr/>
            </a:pPr>
            <a:r>
              <a:rPr lang="es-ES" dirty="0">
                <a:solidFill>
                  <a:prstClr val="black"/>
                </a:solidFill>
              </a:rPr>
              <a:t>Esta tabla muestra ejemplos de cuánto trabajo necesita para cumplir con la prueba de "duración del trabajo" si queda discapacitado a distintas edades. Para la prueba de la "duración del trabajo", no es necesario que su trabajo esté dentro de un período determinado. Algunos trabajadores ciegos solo deben cumplir con la prueba de "duración del trabajo". </a:t>
            </a:r>
          </a:p>
        </p:txBody>
      </p:sp>
    </p:spTree>
    <p:extLst>
      <p:ext uri="{BB962C8B-B14F-4D97-AF65-F5344CB8AC3E}">
        <p14:creationId xmlns:p14="http://schemas.microsoft.com/office/powerpoint/2010/main" val="26391938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31520" y="3728838"/>
            <a:ext cx="5852160" cy="4672212"/>
          </a:xfrm>
        </p:spPr>
        <p:txBody>
          <a:bodyPr/>
          <a:lstStyle/>
          <a:p>
            <a:pPr defTabSz="966612">
              <a:spcBef>
                <a:spcPts val="600"/>
              </a:spcBef>
              <a:defRPr/>
            </a:pPr>
            <a:r>
              <a:rPr lang="es-ES" dirty="0">
                <a:solidFill>
                  <a:prstClr val="black"/>
                </a:solidFill>
              </a:rPr>
              <a:t>En la mayoría de los casos, hay un período de espera de 5 meses calendario completos desde el momento en que comenzó la discapacidad hasta el inicio de sus beneficios del SSDI. Una vez aprobada su solicitud, recibirá su primer beneficio del Seguro Social a partir del 6° mes completo posterior a la fecha en que comenzó su discapacidad. Por ejemplo:</a:t>
            </a:r>
          </a:p>
          <a:p>
            <a:pPr marL="125861" indent="-125861" defTabSz="966612">
              <a:spcBef>
                <a:spcPts val="600"/>
              </a:spcBef>
              <a:buFont typeface="Wingdings" panose="05000000000000000000" pitchFamily="2" charset="2"/>
              <a:buChar char="§"/>
              <a:defRPr/>
            </a:pPr>
            <a:r>
              <a:rPr lang="es-ES" dirty="0">
                <a:solidFill>
                  <a:prstClr val="black"/>
                </a:solidFill>
              </a:rPr>
              <a:t>Si el Seguro Social decide que su discapacidad comenzó el 15 de enero, su primer beneficio por discapacidad se pagaría para el mes de julio.  </a:t>
            </a:r>
          </a:p>
          <a:p>
            <a:pPr marL="125861" indent="-125861" defTabSz="966612">
              <a:spcBef>
                <a:spcPts val="600"/>
              </a:spcBef>
              <a:buFont typeface="Wingdings" panose="05000000000000000000" pitchFamily="2" charset="2"/>
              <a:buChar char="§"/>
              <a:defRPr/>
            </a:pPr>
            <a:r>
              <a:rPr lang="es-ES" dirty="0">
                <a:solidFill>
                  <a:prstClr val="black"/>
                </a:solidFill>
              </a:rPr>
              <a:t>Los beneficios del Seguro Social se pagan durante el mes posterior al mes en el cual corresponde recibirlos, de modo que el cheque para el beneficio de julio lo recibirá en agosto. </a:t>
            </a:r>
          </a:p>
          <a:p>
            <a:pPr defTabSz="966612">
              <a:spcBef>
                <a:spcPts val="600"/>
              </a:spcBef>
              <a:defRPr/>
            </a:pPr>
            <a:r>
              <a:rPr lang="es-ES" dirty="0">
                <a:solidFill>
                  <a:prstClr val="black"/>
                </a:solidFill>
              </a:rPr>
              <a:t>El período de espera de 5 meses para beneficios monetarios no se aplica a personas que recibieron beneficios por discapacidad en la niñez o a ciertas personas que tenían derecho con anterioridad a los beneficios por discapacidad (en los últimos 5 años).</a:t>
            </a:r>
          </a:p>
          <a:p>
            <a:pPr defTabSz="966612">
              <a:spcBef>
                <a:spcPts val="600"/>
              </a:spcBef>
              <a:defRPr/>
            </a:pPr>
            <a:endParaRPr lang="es-ES" dirty="0">
              <a:solidFill>
                <a:prstClr val="black"/>
              </a:solidFill>
            </a:endParaRPr>
          </a:p>
        </p:txBody>
      </p:sp>
    </p:spTree>
    <p:extLst>
      <p:ext uri="{BB962C8B-B14F-4D97-AF65-F5344CB8AC3E}">
        <p14:creationId xmlns:p14="http://schemas.microsoft.com/office/powerpoint/2010/main" val="25296446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101599" y="3757507"/>
            <a:ext cx="7101840" cy="5631042"/>
          </a:xfrm>
        </p:spPr>
        <p:txBody>
          <a:bodyPr/>
          <a:lstStyle/>
          <a:p>
            <a:pPr defTabSz="966612">
              <a:spcBef>
                <a:spcPts val="300"/>
              </a:spcBef>
              <a:defRPr/>
            </a:pPr>
            <a:r>
              <a:rPr lang="es-ES" sz="1100" dirty="0">
                <a:solidFill>
                  <a:prstClr val="black"/>
                </a:solidFill>
              </a:rPr>
              <a:t>La SSI es un programa federal que proporciona pagos mensuales a las personas que tienen ingresos limitados y pocos recursos.  </a:t>
            </a:r>
          </a:p>
          <a:p>
            <a:pPr defTabSz="966612">
              <a:spcBef>
                <a:spcPts val="300"/>
              </a:spcBef>
              <a:defRPr/>
            </a:pPr>
            <a:r>
              <a:rPr lang="es-ES" sz="1100" dirty="0">
                <a:solidFill>
                  <a:prstClr val="black"/>
                </a:solidFill>
              </a:rPr>
              <a:t>Para recibir SSI, debe:</a:t>
            </a:r>
          </a:p>
          <a:p>
            <a:pPr marL="125861" indent="-125861" defTabSz="966612">
              <a:spcBef>
                <a:spcPts val="300"/>
              </a:spcBef>
              <a:buFont typeface="Wingdings" panose="05000000000000000000" pitchFamily="2" charset="2"/>
              <a:buChar char="§"/>
              <a:defRPr/>
            </a:pPr>
            <a:r>
              <a:rPr lang="es-ES" sz="1100" dirty="0">
                <a:solidFill>
                  <a:prstClr val="black"/>
                </a:solidFill>
              </a:rPr>
              <a:t>tener 65 años o más; </a:t>
            </a:r>
          </a:p>
          <a:p>
            <a:pPr marL="125861" indent="-125861" defTabSz="966612">
              <a:spcBef>
                <a:spcPts val="300"/>
              </a:spcBef>
              <a:buFont typeface="Wingdings" panose="05000000000000000000" pitchFamily="2" charset="2"/>
              <a:buChar char="§"/>
              <a:defRPr/>
            </a:pPr>
            <a:r>
              <a:rPr lang="es-ES" sz="1100" dirty="0">
                <a:solidFill>
                  <a:prstClr val="black"/>
                </a:solidFill>
              </a:rPr>
              <a:t>estar total o parcialmente ciego; o</a:t>
            </a:r>
          </a:p>
          <a:p>
            <a:pPr marL="125861" indent="-125861" defTabSz="966612">
              <a:spcBef>
                <a:spcPts val="300"/>
              </a:spcBef>
              <a:buFont typeface="Wingdings" panose="05000000000000000000" pitchFamily="2" charset="2"/>
              <a:buChar char="§"/>
              <a:defRPr/>
            </a:pPr>
            <a:r>
              <a:rPr lang="es-ES" sz="1100" dirty="0">
                <a:solidFill>
                  <a:prstClr val="black"/>
                </a:solidFill>
              </a:rPr>
              <a:t>ser un adulto discapacitado con una afección médica que le impide trabajar, o ser hijo discapacitado menor de 18 años con una discapacidad física o mental (o combinación de ambas) que resulte en una limitación del funcionamiento marcada o grave. En otros casos, se espera que la afección dure al menos un año o que tenga como consecuencia la muerte</a:t>
            </a:r>
          </a:p>
          <a:p>
            <a:pPr defTabSz="966612">
              <a:spcBef>
                <a:spcPts val="300"/>
              </a:spcBef>
              <a:defRPr/>
            </a:pPr>
            <a:r>
              <a:rPr lang="es-ES" sz="1100" dirty="0">
                <a:solidFill>
                  <a:prstClr val="black"/>
                </a:solidFill>
              </a:rPr>
              <a:t>Las reglas para los niños son diferentes. </a:t>
            </a:r>
            <a:r>
              <a:rPr lang="es-ES" dirty="0"/>
              <a:t>Para obtener más información, visite </a:t>
            </a:r>
            <a:r>
              <a:rPr lang="es-ES" sz="1100" dirty="0">
                <a:solidFill>
                  <a:prstClr val="black"/>
                </a:solidFill>
                <a:hlinkClick r:id="rId3"/>
              </a:rPr>
              <a:t>ssa.gov/pubs/EN-05-10026.pdf</a:t>
            </a:r>
            <a:r>
              <a:rPr lang="es-ES" dirty="0"/>
              <a:t>.</a:t>
            </a:r>
            <a:r>
              <a:rPr lang="es-ES" sz="1100" dirty="0">
                <a:solidFill>
                  <a:prstClr val="black"/>
                </a:solidFill>
              </a:rPr>
              <a:t> </a:t>
            </a:r>
          </a:p>
          <a:p>
            <a:pPr defTabSz="966612">
              <a:spcBef>
                <a:spcPts val="300"/>
              </a:spcBef>
              <a:defRPr/>
            </a:pPr>
            <a:r>
              <a:rPr lang="es-ES" sz="1100" dirty="0">
                <a:solidFill>
                  <a:prstClr val="black"/>
                </a:solidFill>
              </a:rPr>
              <a:t>El Seguro Social administra el programa de SSI: determina quiénes son elegibles, paga los beneficios y lleva un registro de los beneficiarios. Aunque el Seguro Social gestiona el programa de SSI, este se paga a través de fondos generales del Tesoro de los EE. UU., no mediante impuestos del Seguro Social. </a:t>
            </a:r>
          </a:p>
          <a:p>
            <a:pPr defTabSz="966612">
              <a:spcBef>
                <a:spcPts val="300"/>
              </a:spcBef>
              <a:defRPr/>
            </a:pPr>
            <a:r>
              <a:rPr lang="es-ES" sz="1100" dirty="0">
                <a:solidFill>
                  <a:prstClr val="black"/>
                </a:solidFill>
              </a:rPr>
              <a:t>La cantidad básica de SSI es la misma en todo el país. Sin embargo, algunos estados añaden dinero al beneficio básico. Las cantidades mensuales federales máximas para 2022 son $841 para una persona elegible y $1,161 para una persona elegible con un cónyuge elegible. La cantidad mensual se reduce al restar los ingresos contables.  </a:t>
            </a:r>
          </a:p>
          <a:p>
            <a:pPr defTabSz="966612">
              <a:spcBef>
                <a:spcPts val="300"/>
              </a:spcBef>
              <a:defRPr/>
            </a:pPr>
            <a:r>
              <a:rPr lang="es-ES" sz="1100" dirty="0">
                <a:solidFill>
                  <a:prstClr val="black"/>
                </a:solidFill>
              </a:rPr>
              <a:t>El ingreso incluye todo lo que obtiene durante un mes calendario. Lo utiliza para satisfacer sus necesidades de comida o vivienda. Puede ser en dinero en efectivo o en especie. El ingreso en especie no es dinero en efectivo; es comida o vivienda, o algo que se pueda usar para esos fines. </a:t>
            </a:r>
          </a:p>
          <a:p>
            <a:pPr defTabSz="966612">
              <a:spcBef>
                <a:spcPts val="300"/>
              </a:spcBef>
              <a:defRPr/>
            </a:pPr>
            <a:r>
              <a:rPr lang="es-ES" sz="1100" dirty="0">
                <a:solidFill>
                  <a:prstClr val="black"/>
                </a:solidFill>
              </a:rPr>
              <a:t>El ingreso contable es la cantidad que queda después de:</a:t>
            </a:r>
          </a:p>
          <a:p>
            <a:pPr marL="125861" indent="-125861" defTabSz="966612">
              <a:spcBef>
                <a:spcPts val="300"/>
              </a:spcBef>
              <a:buFont typeface="Wingdings" panose="05000000000000000000" pitchFamily="2" charset="2"/>
              <a:buChar char="§"/>
              <a:defRPr/>
            </a:pPr>
            <a:r>
              <a:rPr lang="es-ES" sz="1100" dirty="0">
                <a:solidFill>
                  <a:prstClr val="black"/>
                </a:solidFill>
              </a:rPr>
              <a:t>eliminar los elementos que no constituyen ingresos, y</a:t>
            </a:r>
          </a:p>
          <a:p>
            <a:pPr marL="125861" indent="-125861" defTabSz="966612">
              <a:spcBef>
                <a:spcPts val="300"/>
              </a:spcBef>
              <a:buFont typeface="Wingdings" panose="05000000000000000000" pitchFamily="2" charset="2"/>
              <a:buChar char="§"/>
              <a:defRPr/>
            </a:pPr>
            <a:r>
              <a:rPr lang="es-ES" sz="1100" dirty="0">
                <a:solidFill>
                  <a:prstClr val="black"/>
                </a:solidFill>
              </a:rPr>
              <a:t>solicitar todas las exclusiones apropiadas para los elementos que sí son ingresos</a:t>
            </a:r>
          </a:p>
          <a:p>
            <a:pPr defTabSz="966612">
              <a:spcBef>
                <a:spcPts val="300"/>
              </a:spcBef>
              <a:defRPr/>
            </a:pPr>
            <a:r>
              <a:rPr lang="es-ES" sz="1100" dirty="0">
                <a:solidFill>
                  <a:prstClr val="black"/>
                </a:solidFill>
              </a:rPr>
              <a:t>El ingreso contable se determina en función de un mes calendario. El Seguro Social restará el ingreso contable del beneficio federal máximo para determinar su elegibilidad y calcular la cantidad de su pago mensual.</a:t>
            </a:r>
          </a:p>
          <a:p>
            <a:pPr defTabSz="966612">
              <a:spcBef>
                <a:spcPts val="300"/>
              </a:spcBef>
              <a:defRPr/>
            </a:pPr>
            <a:r>
              <a:rPr lang="es-ES" sz="1100" dirty="0">
                <a:solidFill>
                  <a:prstClr val="black"/>
                </a:solidFill>
              </a:rPr>
              <a:t>Usted puede calificar tanto para SSI como para SSDI si cumple con los requisitos de elegibilidad de ambos programas. </a:t>
            </a:r>
          </a:p>
          <a:p>
            <a:pPr defTabSz="966612">
              <a:spcBef>
                <a:spcPts val="300"/>
              </a:spcBef>
              <a:defRPr/>
            </a:pPr>
            <a:r>
              <a:rPr lang="es-ES" sz="1100" b="1" dirty="0">
                <a:solidFill>
                  <a:prstClr val="black"/>
                </a:solidFill>
              </a:rPr>
              <a:t>Fuente</a:t>
            </a:r>
            <a:r>
              <a:rPr lang="es-ES" sz="1100" dirty="0">
                <a:solidFill>
                  <a:prstClr val="black"/>
                </a:solidFill>
              </a:rPr>
              <a:t>: </a:t>
            </a:r>
          </a:p>
          <a:p>
            <a:pPr marL="114300" indent="-114300" defTabSz="966612">
              <a:spcBef>
                <a:spcPts val="300"/>
              </a:spcBef>
              <a:buFont typeface="Wingdings" panose="05000000000000000000" pitchFamily="2" charset="2"/>
              <a:buChar char="§"/>
              <a:defRPr/>
            </a:pPr>
            <a:r>
              <a:rPr lang="es-ES" sz="1100" dirty="0">
                <a:solidFill>
                  <a:prstClr val="black"/>
                </a:solidFill>
                <a:hlinkClick r:id="rId4"/>
              </a:rPr>
              <a:t>ssa.gov/pubs/EN-05-11069.pdf</a:t>
            </a:r>
            <a:r>
              <a:rPr lang="es-ES" dirty="0"/>
              <a:t> </a:t>
            </a:r>
          </a:p>
          <a:p>
            <a:pPr marL="114300" indent="-114300" defTabSz="966612">
              <a:spcBef>
                <a:spcPts val="300"/>
              </a:spcBef>
              <a:buFont typeface="Wingdings" panose="05000000000000000000" pitchFamily="2" charset="2"/>
              <a:buChar char="§"/>
              <a:defRPr/>
            </a:pPr>
            <a:r>
              <a:rPr lang="es-ES" sz="1100" dirty="0">
                <a:solidFill>
                  <a:prstClr val="black"/>
                </a:solidFill>
                <a:hlinkClick r:id="rId5"/>
              </a:rPr>
              <a:t>ssa.gov/oact/cola/SSI.html</a:t>
            </a:r>
            <a:endParaRPr lang="es-ES" sz="1100" dirty="0">
              <a:solidFill>
                <a:prstClr val="black"/>
              </a:solidFill>
            </a:endParaRPr>
          </a:p>
        </p:txBody>
      </p:sp>
    </p:spTree>
    <p:extLst>
      <p:ext uri="{BB962C8B-B14F-4D97-AF65-F5344CB8AC3E}">
        <p14:creationId xmlns:p14="http://schemas.microsoft.com/office/powerpoint/2010/main" val="20664121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31520" y="3706510"/>
            <a:ext cx="5852160" cy="4694541"/>
          </a:xfrm>
        </p:spPr>
        <p:txBody>
          <a:bodyPr/>
          <a:lstStyle/>
          <a:p>
            <a:pPr defTabSz="966612">
              <a:spcBef>
                <a:spcPts val="600"/>
              </a:spcBef>
              <a:defRPr/>
            </a:pPr>
            <a:r>
              <a:rPr lang="es-ES" dirty="0">
                <a:solidFill>
                  <a:prstClr val="black"/>
                </a:solidFill>
              </a:rPr>
              <a:t>En la mayoría de los estados, si obtiene SSI, puede ser elegible automáticamente para Medicaid. Una solicitud de SSI también es una solicitud de Medicaid. En otros estados, debe solicitar y establecer su elegibilidad para Medicaid con otra agencia. En estos estados, el Seguro Social lo remitirá a la oficina donde puede presentar su solicitud para Medicaid.</a:t>
            </a:r>
          </a:p>
          <a:p>
            <a:pPr defTabSz="966612">
              <a:spcBef>
                <a:spcPts val="600"/>
              </a:spcBef>
              <a:defRPr/>
            </a:pPr>
            <a:r>
              <a:rPr lang="es-ES"/>
              <a:t>Para obtener más información, visite </a:t>
            </a:r>
            <a:r>
              <a:rPr lang="es-ES" dirty="0">
                <a:solidFill>
                  <a:prstClr val="black"/>
                </a:solidFill>
                <a:hlinkClick r:id="rId3"/>
              </a:rPr>
              <a:t>ssa.gov/ssi/text-other-ussi.htm</a:t>
            </a:r>
            <a:r>
              <a:rPr lang="es-ES" dirty="0">
                <a:solidFill>
                  <a:prstClr val="black"/>
                </a:solidFill>
              </a:rPr>
              <a:t>.</a:t>
            </a:r>
            <a:endParaRPr lang="es-ES" b="1" dirty="0">
              <a:solidFill>
                <a:prstClr val="black"/>
              </a:solidFill>
            </a:endParaRPr>
          </a:p>
          <a:p>
            <a:pPr defTabSz="966612">
              <a:spcBef>
                <a:spcPts val="600"/>
              </a:spcBef>
              <a:defRPr/>
            </a:pPr>
            <a:endParaRPr lang="es-ES" b="1" dirty="0">
              <a:solidFill>
                <a:prstClr val="black"/>
              </a:solidFill>
            </a:endParaRPr>
          </a:p>
        </p:txBody>
      </p:sp>
    </p:spTree>
    <p:extLst>
      <p:ext uri="{BB962C8B-B14F-4D97-AF65-F5344CB8AC3E}">
        <p14:creationId xmlns:p14="http://schemas.microsoft.com/office/powerpoint/2010/main" val="40699419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31520" y="3740003"/>
            <a:ext cx="5852160" cy="4661048"/>
          </a:xfrm>
        </p:spPr>
        <p:txBody>
          <a:bodyPr/>
          <a:lstStyle/>
          <a:p>
            <a:pPr defTabSz="966612">
              <a:spcBef>
                <a:spcPts val="600"/>
              </a:spcBef>
              <a:defRPr/>
            </a:pPr>
            <a:r>
              <a:rPr lang="es-ES" dirty="0">
                <a:solidFill>
                  <a:prstClr val="black"/>
                </a:solidFill>
              </a:rPr>
              <a:t>Sus ingresos y recursos ayudan al Seguro Social a determinar si usted califica para los beneficios. El dinero que gana, los beneficios del Seguro Social, las pensiones y el valor de los elementos que obtiene de otra persona (como alimento y vivienda) cuentan como ingresos. En 2022, si usted tiene menos de $2,000 en recursos para una persona, o menos de $3,000 para una pareja casada que convive, es posible que pueda obtener SSI.</a:t>
            </a:r>
          </a:p>
          <a:p>
            <a:pPr defTabSz="966612">
              <a:spcBef>
                <a:spcPts val="600"/>
              </a:spcBef>
              <a:defRPr/>
            </a:pPr>
            <a:r>
              <a:rPr lang="es-ES" dirty="0">
                <a:solidFill>
                  <a:prstClr val="black"/>
                </a:solidFill>
              </a:rPr>
              <a:t>Debe ser un ciudadano de los EE. UU. que viva en uno de los 50 estados, el Distrito de Columbia o las Islas Marianas del Norte para recibir SSI. Si no es ciudadano de los EE. UU., pero reside legalmente en los EE. UU., es posible que igual pueda recibir SSI. </a:t>
            </a:r>
          </a:p>
          <a:p>
            <a:pPr defTabSz="966612">
              <a:spcBef>
                <a:spcPts val="600"/>
              </a:spcBef>
              <a:defRPr/>
            </a:pPr>
            <a:endParaRPr lang="es-ES" dirty="0">
              <a:solidFill>
                <a:prstClr val="black"/>
              </a:solidFill>
            </a:endParaRPr>
          </a:p>
          <a:p>
            <a:pPr>
              <a:spcBef>
                <a:spcPts val="600"/>
              </a:spcBef>
              <a:defRPr/>
            </a:pPr>
            <a:r>
              <a:rPr lang="es-ES" b="1" dirty="0">
                <a:solidFill>
                  <a:prstClr val="black"/>
                </a:solidFill>
              </a:rPr>
              <a:t>Fuente</a:t>
            </a:r>
            <a:r>
              <a:rPr lang="es-ES" dirty="0">
                <a:solidFill>
                  <a:prstClr val="black"/>
                </a:solidFill>
              </a:rPr>
              <a:t>: </a:t>
            </a:r>
            <a:r>
              <a:rPr lang="es-ES" dirty="0">
                <a:solidFill>
                  <a:prstClr val="black"/>
                </a:solidFill>
                <a:hlinkClick r:id="rId3"/>
              </a:rPr>
              <a:t>ssa.gov/ssi/text-general-ussi.htm</a:t>
            </a:r>
            <a:r>
              <a:rPr lang="es-ES" dirty="0"/>
              <a:t> </a:t>
            </a:r>
          </a:p>
        </p:txBody>
      </p:sp>
    </p:spTree>
    <p:extLst>
      <p:ext uri="{BB962C8B-B14F-4D97-AF65-F5344CB8AC3E}">
        <p14:creationId xmlns:p14="http://schemas.microsoft.com/office/powerpoint/2010/main" val="10948384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31520" y="3706510"/>
            <a:ext cx="5852160" cy="4694541"/>
          </a:xfrm>
        </p:spPr>
        <p:txBody>
          <a:bodyPr/>
          <a:lstStyle/>
          <a:p>
            <a:pPr defTabSz="966612">
              <a:spcBef>
                <a:spcPts val="634"/>
              </a:spcBef>
              <a:defRPr/>
            </a:pPr>
            <a:r>
              <a:rPr lang="es-ES" dirty="0">
                <a:solidFill>
                  <a:prstClr val="black"/>
                </a:solidFill>
              </a:rPr>
              <a:t>Usted debería solicitar beneficios por discapacidad tan pronto adquiera la discapacidad. El Seguro Social puede ser capaz de procesar su solicitud más rápidamente si proporciona lo siguiente:</a:t>
            </a:r>
          </a:p>
          <a:p>
            <a:pPr marL="125861" indent="-125861" defTabSz="966612">
              <a:spcBef>
                <a:spcPts val="634"/>
              </a:spcBef>
              <a:buFont typeface="Wingdings" panose="05000000000000000000" pitchFamily="2" charset="2"/>
              <a:buChar char="§"/>
              <a:defRPr/>
            </a:pPr>
            <a:r>
              <a:rPr lang="es-ES" dirty="0">
                <a:solidFill>
                  <a:prstClr val="black"/>
                </a:solidFill>
              </a:rPr>
              <a:t>Su número de Seguro Social y el de sus dependientes</a:t>
            </a:r>
          </a:p>
          <a:p>
            <a:pPr marL="125861" indent="-125861" defTabSz="966612">
              <a:spcBef>
                <a:spcPts val="634"/>
              </a:spcBef>
              <a:buFont typeface="Wingdings" panose="05000000000000000000" pitchFamily="2" charset="2"/>
              <a:buChar char="§"/>
              <a:defRPr/>
            </a:pPr>
            <a:r>
              <a:rPr lang="es-ES" dirty="0">
                <a:solidFill>
                  <a:prstClr val="black"/>
                </a:solidFill>
              </a:rPr>
              <a:t>Su certificado de nacimiento u otro documento que pruebe su edad </a:t>
            </a:r>
          </a:p>
          <a:p>
            <a:pPr marL="125861" indent="-125861" defTabSz="966612">
              <a:spcBef>
                <a:spcPts val="634"/>
              </a:spcBef>
              <a:buFont typeface="Wingdings" panose="05000000000000000000" pitchFamily="2" charset="2"/>
              <a:buChar char="§"/>
              <a:defRPr/>
            </a:pPr>
            <a:r>
              <a:rPr lang="es-ES" dirty="0">
                <a:solidFill>
                  <a:prstClr val="black"/>
                </a:solidFill>
              </a:rPr>
              <a:t>Nombres, direcciones y números telefónicos de los médicos, asesores de casos, hospitales y clínicas que lo atendieron y las fechas de sus visitas</a:t>
            </a:r>
          </a:p>
          <a:p>
            <a:pPr marL="125861" indent="-125861" defTabSz="966612">
              <a:spcBef>
                <a:spcPts val="634"/>
              </a:spcBef>
              <a:buFont typeface="Wingdings" panose="05000000000000000000" pitchFamily="2" charset="2"/>
              <a:buChar char="§"/>
              <a:defRPr/>
            </a:pPr>
            <a:r>
              <a:rPr lang="es-ES" dirty="0">
                <a:solidFill>
                  <a:prstClr val="black"/>
                </a:solidFill>
              </a:rPr>
              <a:t>Nombres y dosis de todos los medicamentos que toma</a:t>
            </a:r>
          </a:p>
          <a:p>
            <a:pPr marL="125861" indent="-125861" defTabSz="966612">
              <a:spcBef>
                <a:spcPts val="634"/>
              </a:spcBef>
              <a:buFont typeface="Wingdings" panose="05000000000000000000" pitchFamily="2" charset="2"/>
              <a:buChar char="§"/>
              <a:defRPr/>
            </a:pPr>
            <a:r>
              <a:rPr lang="es-ES" dirty="0">
                <a:solidFill>
                  <a:prstClr val="black"/>
                </a:solidFill>
              </a:rPr>
              <a:t>Historia clínica de sus médicos, terapeutas, hospitales, clínicas y asesores de casos que estén en su poder </a:t>
            </a:r>
          </a:p>
          <a:p>
            <a:pPr marL="125861" indent="-125861" defTabSz="966612">
              <a:spcBef>
                <a:spcPts val="634"/>
              </a:spcBef>
              <a:buFont typeface="Wingdings" panose="05000000000000000000" pitchFamily="2" charset="2"/>
              <a:buChar char="§"/>
              <a:defRPr/>
            </a:pPr>
            <a:r>
              <a:rPr lang="es-ES" dirty="0">
                <a:solidFill>
                  <a:prstClr val="black"/>
                </a:solidFill>
              </a:rPr>
              <a:t>Resultados de pruebas y análisis de laboratorio</a:t>
            </a:r>
          </a:p>
          <a:p>
            <a:pPr marL="125861" indent="-125861" defTabSz="966612">
              <a:spcBef>
                <a:spcPts val="634"/>
              </a:spcBef>
              <a:buFont typeface="Wingdings" panose="05000000000000000000" pitchFamily="2" charset="2"/>
              <a:buChar char="§"/>
              <a:defRPr/>
            </a:pPr>
            <a:r>
              <a:rPr lang="es-ES" dirty="0">
                <a:solidFill>
                  <a:prstClr val="black"/>
                </a:solidFill>
              </a:rPr>
              <a:t>Un resumen del lugar en el que trabajó y el tipo de trabajo que hizo</a:t>
            </a:r>
          </a:p>
          <a:p>
            <a:pPr marL="125861" indent="-125861" defTabSz="966612">
              <a:spcBef>
                <a:spcPts val="634"/>
              </a:spcBef>
              <a:buFont typeface="Wingdings" panose="05000000000000000000" pitchFamily="2" charset="2"/>
              <a:buChar char="§"/>
              <a:defRPr/>
            </a:pPr>
            <a:r>
              <a:rPr lang="es-ES" dirty="0">
                <a:solidFill>
                  <a:prstClr val="black"/>
                </a:solidFill>
              </a:rPr>
              <a:t>Una copia del formulario W-2 o, si es trabajador independiente, su declaración federal de impuestos más reciente</a:t>
            </a:r>
          </a:p>
          <a:p>
            <a:pPr>
              <a:spcBef>
                <a:spcPts val="634"/>
              </a:spcBef>
              <a:defRPr/>
            </a:pPr>
            <a:r>
              <a:rPr lang="es-ES" dirty="0">
                <a:solidFill>
                  <a:prstClr val="black"/>
                </a:solidFill>
              </a:rPr>
              <a:t>No debería esperar para presentar su solicitud aunque no tenga toda la información. El Seguro Social lo ayudará a obtener la información que necesita. Si tiene empleo con el ferrocarril, llame a la Junta de Jubilación de Empleados Ferroviarios (RRB, por sus siglas en inglés) al 1-877-772-5772 (TTY: 1-312-751-4701), o llame a su oficina de RRB local. </a:t>
            </a:r>
          </a:p>
          <a:p>
            <a:pPr defTabSz="966612">
              <a:spcBef>
                <a:spcPts val="634"/>
              </a:spcBef>
              <a:defRPr/>
            </a:pPr>
            <a:r>
              <a:rPr lang="es-ES" b="1" dirty="0">
                <a:solidFill>
                  <a:prstClr val="black"/>
                </a:solidFill>
              </a:rPr>
              <a:t>NOTA:</a:t>
            </a:r>
            <a:r>
              <a:rPr lang="es-ES" dirty="0">
                <a:solidFill>
                  <a:prstClr val="black"/>
                </a:solidFill>
              </a:rPr>
              <a:t> Si está solicitando SSI, también deberá brindar otra información financiera sobre sus ingresos y recursos para saber si califica. </a:t>
            </a:r>
          </a:p>
          <a:p>
            <a:pPr defTabSz="966612">
              <a:spcBef>
                <a:spcPts val="634"/>
              </a:spcBef>
              <a:defRPr/>
            </a:pPr>
            <a:endParaRPr lang="es-ES" dirty="0">
              <a:solidFill>
                <a:prstClr val="black"/>
              </a:solidFill>
            </a:endParaRPr>
          </a:p>
        </p:txBody>
      </p:sp>
    </p:spTree>
    <p:extLst>
      <p:ext uri="{BB962C8B-B14F-4D97-AF65-F5344CB8AC3E}">
        <p14:creationId xmlns:p14="http://schemas.microsoft.com/office/powerpoint/2010/main" val="30452356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31520" y="3728838"/>
            <a:ext cx="5852160" cy="4672212"/>
          </a:xfrm>
        </p:spPr>
        <p:txBody>
          <a:bodyPr/>
          <a:lstStyle/>
          <a:p>
            <a:pPr defTabSz="966612">
              <a:spcBef>
                <a:spcPts val="600"/>
              </a:spcBef>
              <a:defRPr/>
            </a:pPr>
            <a:r>
              <a:rPr lang="es-ES" dirty="0">
                <a:solidFill>
                  <a:prstClr val="black"/>
                </a:solidFill>
              </a:rPr>
              <a:t>Puede solicitar los beneficios por discapacidad de la siguiente manera: </a:t>
            </a:r>
          </a:p>
          <a:p>
            <a:pPr>
              <a:spcBef>
                <a:spcPts val="600"/>
              </a:spcBef>
              <a:defRPr/>
            </a:pPr>
            <a:r>
              <a:rPr lang="es-ES" dirty="0">
                <a:solidFill>
                  <a:prstClr val="black"/>
                </a:solidFill>
              </a:rPr>
              <a:t>En línea: visite </a:t>
            </a:r>
            <a:r>
              <a:rPr lang="es-ES" dirty="0">
                <a:solidFill>
                  <a:prstClr val="black"/>
                </a:solidFill>
                <a:hlinkClick r:id="rId3"/>
              </a:rPr>
              <a:t>ssa.gov</a:t>
            </a:r>
            <a:endParaRPr lang="es-ES" dirty="0">
              <a:solidFill>
                <a:prstClr val="black"/>
              </a:solidFill>
            </a:endParaRPr>
          </a:p>
          <a:p>
            <a:pPr>
              <a:spcBef>
                <a:spcPts val="600"/>
              </a:spcBef>
              <a:defRPr/>
            </a:pPr>
            <a:r>
              <a:rPr lang="es-ES" dirty="0">
                <a:solidFill>
                  <a:prstClr val="black"/>
                </a:solidFill>
              </a:rPr>
              <a:t>Visite la oficina local del Seguro Social. Puede visitar el Localizador de oficinas de SSA (</a:t>
            </a:r>
            <a:r>
              <a:rPr lang="es-ES" dirty="0">
                <a:solidFill>
                  <a:prstClr val="black"/>
                </a:solidFill>
                <a:hlinkClick r:id="rId4"/>
              </a:rPr>
              <a:t>secure.ssa.gov/ICON/</a:t>
            </a:r>
            <a:r>
              <a:rPr lang="es-ES" dirty="0" err="1">
                <a:solidFill>
                  <a:prstClr val="black"/>
                </a:solidFill>
                <a:hlinkClick r:id="rId4"/>
              </a:rPr>
              <a:t>main.jsp</a:t>
            </a:r>
            <a:r>
              <a:rPr lang="es-ES" dirty="0">
                <a:solidFill>
                  <a:prstClr val="black"/>
                </a:solidFill>
              </a:rPr>
              <a:t>) para buscar su oficina de Seguro Social local.</a:t>
            </a:r>
          </a:p>
          <a:p>
            <a:pPr>
              <a:spcBef>
                <a:spcPts val="600"/>
              </a:spcBef>
              <a:defRPr/>
            </a:pPr>
            <a:r>
              <a:rPr lang="es-ES" dirty="0">
                <a:solidFill>
                  <a:prstClr val="black"/>
                </a:solidFill>
              </a:rPr>
              <a:t>Llame al 1-800-772-1213; TTY: 1-800-325-0778:</a:t>
            </a:r>
          </a:p>
          <a:p>
            <a:pPr marL="114300" lvl="1" indent="-114300">
              <a:spcBef>
                <a:spcPts val="600"/>
              </a:spcBef>
              <a:buFont typeface="Wingdings" panose="05000000000000000000" pitchFamily="2" charset="2"/>
              <a:buChar char="§"/>
              <a:defRPr/>
            </a:pPr>
            <a:r>
              <a:rPr lang="es-ES" dirty="0"/>
              <a:t>Para pedir una cita para presentar una reclamación por teléfono</a:t>
            </a:r>
          </a:p>
          <a:p>
            <a:pPr marL="114300" lvl="1" indent="-114300">
              <a:spcBef>
                <a:spcPts val="600"/>
              </a:spcBef>
              <a:buFont typeface="Wingdings" panose="05000000000000000000" pitchFamily="2" charset="2"/>
              <a:buChar char="§"/>
              <a:defRPr/>
            </a:pPr>
            <a:r>
              <a:rPr lang="es-ES" dirty="0"/>
              <a:t>Para pedir una cita para presentar una reclamación en persona en su oficina local del Seguro Social</a:t>
            </a:r>
            <a:endParaRPr lang="es-ES" dirty="0">
              <a:solidFill>
                <a:prstClr val="black"/>
              </a:solidFill>
            </a:endParaRPr>
          </a:p>
          <a:p>
            <a:pPr defTabSz="966612">
              <a:spcBef>
                <a:spcPts val="600"/>
              </a:spcBef>
              <a:defRPr/>
            </a:pPr>
            <a:r>
              <a:rPr lang="es-ES" dirty="0">
                <a:solidFill>
                  <a:prstClr val="black"/>
                </a:solidFill>
              </a:rPr>
              <a:t>La entrevista de reclamaciones por discapacidad dura 1 hora. Si programa una cita, el Seguro Social le enviará un "Equipo básico para discapacidad" para ayudarlo a prepararse para la entrevista. </a:t>
            </a:r>
            <a:r>
              <a:rPr lang="es-ES" dirty="0"/>
              <a:t>También puede visitar </a:t>
            </a:r>
            <a:r>
              <a:rPr lang="es-ES" dirty="0">
                <a:solidFill>
                  <a:prstClr val="black"/>
                </a:solidFill>
                <a:hlinkClick r:id="rId5"/>
              </a:rPr>
              <a:t>ssa.gov/disability</a:t>
            </a:r>
            <a:r>
              <a:rPr lang="es-ES" dirty="0">
                <a:solidFill>
                  <a:prstClr val="black"/>
                </a:solidFill>
              </a:rPr>
              <a:t>. </a:t>
            </a:r>
          </a:p>
          <a:p>
            <a:pPr defTabSz="966612">
              <a:spcBef>
                <a:spcPts val="600"/>
              </a:spcBef>
              <a:defRPr/>
            </a:pPr>
            <a:r>
              <a:rPr lang="es-ES" dirty="0">
                <a:solidFill>
                  <a:prstClr val="black"/>
                </a:solidFill>
              </a:rPr>
              <a:t>Puede llevar de 3 a 5 meses procesar una solicitud para obtener beneficios por discapacidad. Tendrá que llenar varios formularios para solicitar los beneficios por discapacidad, que incluyen una solicitud para beneficios del Seguro Social y el "Informe de discapacidad para adultos". Puede completar este informe en línea o imprimirlo y entregar una copia completa a su oficina local del Seguro Social. </a:t>
            </a:r>
          </a:p>
          <a:p>
            <a:pPr defTabSz="966612">
              <a:spcBef>
                <a:spcPts val="600"/>
              </a:spcBef>
              <a:defRPr/>
            </a:pPr>
            <a:r>
              <a:rPr lang="es-ES" dirty="0">
                <a:solidFill>
                  <a:prstClr val="black"/>
                </a:solidFill>
              </a:rPr>
              <a:t>También tendrá que completar formularios que reúnen información sobre su afección médica y de qué manera afecta su capacidad para trabajar, así como formularios que otorgan permiso a los médicos, hospitales y otros profesionales de la salud que lo atendieron a enviar información sobre su afección médica al Seguro Social.</a:t>
            </a:r>
          </a:p>
          <a:p>
            <a:pPr>
              <a:spcBef>
                <a:spcPts val="600"/>
              </a:spcBef>
            </a:pPr>
            <a:endParaRPr lang="es-ES" dirty="0"/>
          </a:p>
        </p:txBody>
      </p:sp>
    </p:spTree>
    <p:extLst>
      <p:ext uri="{BB962C8B-B14F-4D97-AF65-F5344CB8AC3E}">
        <p14:creationId xmlns:p14="http://schemas.microsoft.com/office/powerpoint/2010/main" val="20237664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31520" y="3728838"/>
            <a:ext cx="5852160" cy="4672212"/>
          </a:xfrm>
        </p:spPr>
        <p:txBody>
          <a:bodyPr/>
          <a:lstStyle/>
          <a:p>
            <a:pPr defTabSz="966612">
              <a:spcBef>
                <a:spcPts val="600"/>
              </a:spcBef>
              <a:defRPr/>
            </a:pPr>
            <a:r>
              <a:rPr lang="es-ES"/>
              <a:t>En las lecciones de este módulo de capacitación se explican Medicare y otros programas para personas con discapacidades. Estos materiales se diseñaron para capacitadores o personas que aportan información, que están familiarizados con el programa de Medicare y usan la información para sus presentaciones.</a:t>
            </a:r>
            <a:endParaRPr lang="es-ES" strike="sngStrike" dirty="0"/>
          </a:p>
          <a:p>
            <a:pPr defTabSz="966612">
              <a:spcBef>
                <a:spcPts val="600"/>
              </a:spcBef>
              <a:defRPr/>
            </a:pPr>
            <a:r>
              <a:rPr lang="es-ES"/>
              <a:t>El módulo consta de 47 diapositivas con notas del orador e incluye 3 preguntas para comprobar conocimientos. La presentación se realiza en 50 minutos aproximadamente. Permita aproximadamente 10 minutos más para debates, preguntas y respuestas. Debería considerar agregar más tiempo si desea incluir otras actividades.</a:t>
            </a:r>
          </a:p>
          <a:p>
            <a:pPr defTabSz="966612">
              <a:spcBef>
                <a:spcPts val="600"/>
              </a:spcBef>
              <a:defRPr/>
            </a:pPr>
            <a:endParaRPr lang="es-ES" dirty="0">
              <a:solidFill>
                <a:prstClr val="black"/>
              </a:solidFill>
            </a:endParaRPr>
          </a:p>
        </p:txBody>
      </p:sp>
    </p:spTree>
    <p:extLst>
      <p:ext uri="{BB962C8B-B14F-4D97-AF65-F5344CB8AC3E}">
        <p14:creationId xmlns:p14="http://schemas.microsoft.com/office/powerpoint/2010/main" val="32957482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364217" y="3757506"/>
            <a:ext cx="6617633" cy="5460860"/>
          </a:xfrm>
        </p:spPr>
        <p:txBody>
          <a:bodyPr/>
          <a:lstStyle/>
          <a:p>
            <a:pPr defTabSz="966612">
              <a:spcBef>
                <a:spcPts val="400"/>
              </a:spcBef>
              <a:defRPr/>
            </a:pPr>
            <a:r>
              <a:rPr lang="es-ES" sz="1100" dirty="0">
                <a:solidFill>
                  <a:prstClr val="black"/>
                </a:solidFill>
              </a:rPr>
              <a:t>Los Subsidios Compasivos (CAL, por sus siglas en inglés) son una forma de identificar rápidamente enfermedades y otras afecciones médicas que, por definición, cumplen con los estándares del Seguro Social para los beneficios por discapacidad. Estas afecciones incluyen principalmente ciertos cánceres, trastornos cerebrales en adultos y varios trastornos raros que afectan a niños. La iniciativa de CAL ayuda al Seguro Social a reducir el tiempo de espera de una determinación de discapacidad para personas con discapacidades más graves. </a:t>
            </a:r>
          </a:p>
          <a:p>
            <a:pPr defTabSz="966612">
              <a:spcBef>
                <a:spcPts val="400"/>
              </a:spcBef>
              <a:defRPr/>
            </a:pPr>
            <a:r>
              <a:rPr lang="es-ES" sz="1100" dirty="0">
                <a:solidFill>
                  <a:prstClr val="black"/>
                </a:solidFill>
              </a:rPr>
              <a:t>Para evaluar las afecciones de CAL, el Seguro Social usa las mismas reglas que se usan para evaluar los programas de SSDI y SSI. Las afecciones de CAL constituyen una manera de identificar rápidamente las afecciones médicas que cumplen con los requisitos de la "Lista de discapacidades" con una mínima cantidad de información. </a:t>
            </a:r>
          </a:p>
          <a:p>
            <a:pPr defTabSz="966612">
              <a:spcBef>
                <a:spcPts val="400"/>
              </a:spcBef>
              <a:defRPr/>
            </a:pPr>
            <a:r>
              <a:rPr lang="es-ES" sz="1100" dirty="0">
                <a:solidFill>
                  <a:prstClr val="black"/>
                </a:solidFill>
              </a:rPr>
              <a:t>No hay ninguna solicitud o formulario especial que sea exclusivo para CAL. Si tiene una afección de CAL, solicite beneficios utilizando el proceso estándar del Seguro Social para presentar reclamaciones de beneficios de SSDI, SSI, o SSDI y SSI combinados. El Seguro Social revisará su solicitud lo antes posible. Puede obtener una decisión sobre sus reclamaciones en cuestión de semanas en lugar de meses o años. </a:t>
            </a:r>
          </a:p>
          <a:p>
            <a:pPr defTabSz="966612">
              <a:spcBef>
                <a:spcPts val="400"/>
              </a:spcBef>
              <a:defRPr/>
            </a:pPr>
            <a:r>
              <a:rPr lang="es-ES" sz="1100" dirty="0">
                <a:solidFill>
                  <a:prstClr val="black"/>
                </a:solidFill>
              </a:rPr>
              <a:t>El Seguro Social recibe información del público, grupos de apoyo, Servicio de Determinación de Discapacidad, y comunidades, asesoramiento de expertos médicos y científicos, hallazgos de investigaciones de los Institutos Nacionales de Salud (NIH, por sus siglas en inglés) e información de audiencias comunitarias anteriores sobre posibles afecciones de CAL. </a:t>
            </a:r>
            <a:r>
              <a:rPr lang="es-ES" sz="1100" dirty="0"/>
              <a:t>Visite </a:t>
            </a:r>
            <a:r>
              <a:rPr lang="es-ES" sz="1100" u="sng" dirty="0">
                <a:solidFill>
                  <a:prstClr val="black"/>
                </a:solidFill>
                <a:hlinkClick r:id="rId3"/>
              </a:rPr>
              <a:t>ssa.gov/compassionateallowances/conditions.htm</a:t>
            </a:r>
            <a:r>
              <a:rPr lang="es-ES" sz="1100" dirty="0"/>
              <a:t> para ver la lista de afecciones de CAL.</a:t>
            </a:r>
          </a:p>
          <a:p>
            <a:pPr defTabSz="966612">
              <a:spcBef>
                <a:spcPts val="400"/>
              </a:spcBef>
              <a:defRPr/>
            </a:pPr>
            <a:r>
              <a:rPr lang="es-ES" sz="1100" b="1" dirty="0">
                <a:solidFill>
                  <a:prstClr val="black"/>
                </a:solidFill>
              </a:rPr>
              <a:t>NOTA:</a:t>
            </a:r>
            <a:r>
              <a:rPr lang="es-ES" sz="1100" dirty="0">
                <a:solidFill>
                  <a:prstClr val="black"/>
                </a:solidFill>
              </a:rPr>
              <a:t> Si es miembro del servicio militar, también puede obtener un procesamiento acelerado de las reclamaciones por discapacidad por parte del SSA. Si adquirió una discapacidad mientras estaba en servicio activo durante o después del 1 de octubre de 2001, es elegible para este procesamiento acelerado. </a:t>
            </a:r>
          </a:p>
          <a:p>
            <a:pPr defTabSz="966612">
              <a:spcBef>
                <a:spcPts val="400"/>
              </a:spcBef>
              <a:defRPr/>
            </a:pPr>
            <a:r>
              <a:rPr lang="es-ES" sz="1100" dirty="0">
                <a:solidFill>
                  <a:prstClr val="black"/>
                </a:solidFill>
              </a:rPr>
              <a:t>Además, si es un veterano que solicita beneficios del SSDI y el Departamento de Asuntos de los Veteranos (VA, por sus siglas en inglés) lo califica como 100% discapacitado "permanente y total", es elegible para un procesamiento acelerado de su solicitud de discapacidad del Seguro Social. Sin embargo, recibir una compensación por discapacidad del VA no garantiza la elegibilidad para la discapacidad del Seguro Social, ya que el VA y el Seguro Social tienen diferentes estándares para determinar la discapacidad. </a:t>
            </a:r>
          </a:p>
        </p:txBody>
      </p:sp>
    </p:spTree>
    <p:extLst>
      <p:ext uri="{BB962C8B-B14F-4D97-AF65-F5344CB8AC3E}">
        <p14:creationId xmlns:p14="http://schemas.microsoft.com/office/powerpoint/2010/main" val="21241303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31520" y="3751167"/>
            <a:ext cx="5852160" cy="4649883"/>
          </a:xfrm>
        </p:spPr>
        <p:txBody>
          <a:bodyPr/>
          <a:lstStyle/>
          <a:p>
            <a:pPr>
              <a:spcBef>
                <a:spcPts val="600"/>
              </a:spcBef>
              <a:defRPr/>
            </a:pPr>
            <a:r>
              <a:rPr lang="es-ES" dirty="0">
                <a:solidFill>
                  <a:prstClr val="black"/>
                </a:solidFill>
              </a:rPr>
              <a:t>El Seguro Social le enviará una carta cuando tome una decisión sobre su caso. Si se aprueba su solicitud, la carta indicará la cantidad de su beneficio y cuándo comenzarán los pagos. Si no se aprueba su solicitud, la carta explicará por qué y le indicará cómo apelar la decisión si no está de acuerdo. </a:t>
            </a:r>
            <a:r>
              <a:rPr lang="es-ES" dirty="0"/>
              <a:t>Los pasos que puede tomar se explican en “Su derecho a cuestionar la decisión tomada sobre su reclamación” (Publicación No. 05-10058), que está disponible en </a:t>
            </a:r>
            <a:r>
              <a:rPr lang="es-ES" dirty="0">
                <a:solidFill>
                  <a:prstClr val="black"/>
                </a:solidFill>
                <a:hlinkClick r:id="rId3"/>
              </a:rPr>
              <a:t>ssa.gov/pubs/EN-05-10058.pdf</a:t>
            </a:r>
            <a:r>
              <a:rPr lang="es-ES" dirty="0">
                <a:solidFill>
                  <a:prstClr val="black"/>
                </a:solidFill>
              </a:rPr>
              <a:t>.</a:t>
            </a:r>
          </a:p>
          <a:p>
            <a:pPr>
              <a:spcBef>
                <a:spcPts val="600"/>
              </a:spcBef>
            </a:pPr>
            <a:endParaRPr lang="es-ES" dirty="0"/>
          </a:p>
        </p:txBody>
      </p:sp>
    </p:spTree>
    <p:extLst>
      <p:ext uri="{BB962C8B-B14F-4D97-AF65-F5344CB8AC3E}">
        <p14:creationId xmlns:p14="http://schemas.microsoft.com/office/powerpoint/2010/main" val="36308041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101601" y="3648790"/>
            <a:ext cx="7101839" cy="5729126"/>
          </a:xfrm>
        </p:spPr>
        <p:txBody>
          <a:bodyPr/>
          <a:lstStyle/>
          <a:p>
            <a:pPr>
              <a:spcBef>
                <a:spcPts val="400"/>
              </a:spcBef>
              <a:defRPr/>
            </a:pPr>
            <a:r>
              <a:rPr lang="es-ES" sz="1150" dirty="0"/>
              <a:t>Una vez que haya solicitado los beneficios, puede verificar el estado de su solicitud de Seguro Social en línea creando una cuenta de </a:t>
            </a:r>
            <a:r>
              <a:rPr lang="es-ES" sz="1150" i="1" dirty="0" err="1"/>
              <a:t>my</a:t>
            </a:r>
            <a:r>
              <a:rPr lang="es-ES" sz="1150" i="1" dirty="0"/>
              <a:t> </a:t>
            </a:r>
            <a:r>
              <a:rPr lang="es-ES" sz="1150" dirty="0"/>
              <a:t>Social Security </a:t>
            </a:r>
            <a:r>
              <a:rPr lang="es-ES" sz="1150" dirty="0">
                <a:hlinkClick r:id="rId3"/>
              </a:rPr>
              <a:t>ssa.gov/myaccount</a:t>
            </a:r>
            <a:r>
              <a:rPr lang="es-ES" sz="1150" dirty="0"/>
              <a:t>.</a:t>
            </a:r>
          </a:p>
          <a:p>
            <a:pPr defTabSz="966612">
              <a:spcBef>
                <a:spcPts val="400"/>
              </a:spcBef>
              <a:defRPr/>
            </a:pPr>
            <a:r>
              <a:rPr lang="es-ES" sz="1150" dirty="0"/>
              <a:t>Ya sea que reciba o no beneficios, puede usar su cuenta “</a:t>
            </a:r>
            <a:r>
              <a:rPr lang="es-ES" sz="1150" i="1" dirty="0"/>
              <a:t>my</a:t>
            </a:r>
            <a:r>
              <a:rPr lang="es-ES" sz="1150" dirty="0"/>
              <a:t> Social Security” para solicitar una tarjeta de Seguro Social de reemplazo si usted cumple con ciertos requisitos, por ejemplo, debe ser ciudadano estadounidense.</a:t>
            </a:r>
          </a:p>
          <a:p>
            <a:pPr defTabSz="966612">
              <a:spcBef>
                <a:spcPts val="400"/>
              </a:spcBef>
              <a:defRPr/>
            </a:pPr>
            <a:r>
              <a:rPr lang="es-ES" sz="1150" b="1" dirty="0"/>
              <a:t>Si no está recibiendo beneficios, usted puede usar su cuenta “</a:t>
            </a:r>
            <a:r>
              <a:rPr lang="es-ES" sz="1150" b="1" i="1" dirty="0"/>
              <a:t>my </a:t>
            </a:r>
            <a:r>
              <a:rPr lang="es-ES" sz="1150" b="1" dirty="0"/>
              <a:t>Social Security” para: </a:t>
            </a:r>
          </a:p>
          <a:p>
            <a:pPr marL="125861" indent="-125861" defTabSz="966612">
              <a:spcBef>
                <a:spcPts val="400"/>
              </a:spcBef>
              <a:buFont typeface="Wingdings" panose="05000000000000000000" pitchFamily="2" charset="2"/>
              <a:buChar char="§"/>
              <a:defRPr/>
            </a:pPr>
            <a:r>
              <a:rPr lang="es-ES" sz="1150" dirty="0"/>
              <a:t>Obtener estimaciones personalizadas de beneficios de jubilación. Puede estimar sus beneficios de jubilación a distintas edades y fechas.</a:t>
            </a:r>
          </a:p>
          <a:p>
            <a:pPr marL="125861" indent="-125861" defTabSz="966612">
              <a:spcBef>
                <a:spcPts val="400"/>
              </a:spcBef>
              <a:buFont typeface="Wingdings" panose="05000000000000000000" pitchFamily="2" charset="2"/>
              <a:buChar char="§"/>
              <a:defRPr/>
            </a:pPr>
            <a:r>
              <a:rPr lang="es-ES" sz="1150" dirty="0"/>
              <a:t>Obtener estimaciones de beneficios del cónyuge. Puede ver los beneficios que podría obtener con base en el historial de ingresos de su cónyuge, o los beneficios que su cónyuge podría obtener con base en el historial de ingresos de usted.</a:t>
            </a:r>
          </a:p>
          <a:p>
            <a:pPr marL="125861" indent="-125861" defTabSz="966612">
              <a:spcBef>
                <a:spcPts val="400"/>
              </a:spcBef>
              <a:buFont typeface="Wingdings" panose="05000000000000000000" pitchFamily="2" charset="2"/>
              <a:buChar char="§"/>
              <a:defRPr/>
            </a:pPr>
            <a:r>
              <a:rPr lang="es-ES" sz="1150" dirty="0"/>
              <a:t>Obtener un comprobante de que usted no recibe beneficios. Use la “Carta de verificación de beneficios” como comprobante de que usted no recibe beneficios, de que ha solicitado beneficios o que nunca recibió beneficios del Seguro Social ni SSI.</a:t>
            </a:r>
          </a:p>
          <a:p>
            <a:pPr marL="125861" indent="-125861" defTabSz="966612">
              <a:spcBef>
                <a:spcPts val="400"/>
              </a:spcBef>
              <a:buFont typeface="Wingdings" panose="05000000000000000000" pitchFamily="2" charset="2"/>
              <a:buChar char="§"/>
              <a:defRPr/>
            </a:pPr>
            <a:r>
              <a:rPr lang="es-ES" sz="1150" dirty="0"/>
              <a:t>Obtener su </a:t>
            </a:r>
            <a:r>
              <a:rPr lang="es-ES" sz="1150" i="1" dirty="0"/>
              <a:t>Declaración de Seguro Social</a:t>
            </a:r>
            <a:r>
              <a:rPr lang="es-ES" sz="1150" dirty="0"/>
              <a:t>.</a:t>
            </a:r>
            <a:r>
              <a:rPr lang="es-ES" sz="1150" i="1" dirty="0"/>
              <a:t> </a:t>
            </a:r>
          </a:p>
          <a:p>
            <a:pPr>
              <a:spcBef>
                <a:spcPts val="400"/>
              </a:spcBef>
              <a:defRPr/>
            </a:pPr>
            <a:r>
              <a:rPr lang="es-ES" sz="1150" b="1" dirty="0"/>
              <a:t>Si está recibiendo beneficios, usted puede usar su cuenta “my </a:t>
            </a:r>
            <a:r>
              <a:rPr lang="es-ES" sz="1150" b="1" i="1" dirty="0"/>
              <a:t>Social Security</a:t>
            </a:r>
            <a:r>
              <a:rPr lang="es-ES" sz="1150" b="1" dirty="0"/>
              <a:t>” para:</a:t>
            </a:r>
          </a:p>
          <a:p>
            <a:pPr marL="125861" indent="-125861" defTabSz="966612">
              <a:spcBef>
                <a:spcPts val="400"/>
              </a:spcBef>
              <a:buFont typeface="Wingdings" panose="05000000000000000000" pitchFamily="2" charset="2"/>
              <a:buChar char="§"/>
              <a:defRPr/>
            </a:pPr>
            <a:r>
              <a:rPr lang="es-ES" sz="1150" dirty="0"/>
              <a:t>Establecer o cambiar su depósito directo de pago de beneficios.</a:t>
            </a:r>
          </a:p>
          <a:p>
            <a:pPr marL="125861" indent="-125861">
              <a:spcBef>
                <a:spcPts val="400"/>
              </a:spcBef>
              <a:buFont typeface="Wingdings" panose="05000000000000000000" pitchFamily="2" charset="2"/>
              <a:buChar char="§"/>
              <a:defRPr/>
            </a:pPr>
            <a:r>
              <a:rPr lang="es-ES" sz="1150" dirty="0"/>
              <a:t>Obtener un formulario 1099 del Seguro Social (SSA-1099). El formulario se envía por correo postal cada mes de enero y en el mismo se informa sobre los ingresos del Seguro Social que debe declarar al Servicio de Impuestos Internos en su declaración de impuestos.</a:t>
            </a:r>
          </a:p>
          <a:p>
            <a:pPr marL="125861" indent="-125861">
              <a:spcBef>
                <a:spcPts val="400"/>
              </a:spcBef>
              <a:buFont typeface="Wingdings" panose="05000000000000000000" pitchFamily="2" charset="2"/>
              <a:buChar char="§"/>
              <a:defRPr/>
            </a:pPr>
            <a:r>
              <a:rPr lang="es-ES" sz="1150" dirty="0"/>
              <a:t>Elegir no recibir avisos por correo postal si están disponibles en línea. </a:t>
            </a:r>
          </a:p>
          <a:p>
            <a:pPr marL="125861" indent="-125861">
              <a:spcBef>
                <a:spcPts val="400"/>
              </a:spcBef>
              <a:buFont typeface="Wingdings" panose="05000000000000000000" pitchFamily="2" charset="2"/>
              <a:buChar char="§"/>
              <a:defRPr/>
            </a:pPr>
            <a:r>
              <a:rPr lang="es-ES" sz="1150" dirty="0"/>
              <a:t>Imprimir su “Carta de verificación de beneficios” (también conocida como “carta de beneficios”). Esta carta sirve como prueba de su jubilación, discapacidad, ingresos de SSI o beneficios de Medicare.</a:t>
            </a:r>
          </a:p>
          <a:p>
            <a:pPr marL="125861" indent="-125861">
              <a:spcBef>
                <a:spcPts val="400"/>
              </a:spcBef>
              <a:buFont typeface="Wingdings" panose="05000000000000000000" pitchFamily="2" charset="2"/>
              <a:buChar char="§"/>
              <a:defRPr/>
            </a:pPr>
            <a:r>
              <a:rPr lang="es-ES" sz="1150" dirty="0"/>
              <a:t>Cambiar su dirección y número de teléfono en línea.  Si recibe beneficios del Seguro Social (jubilación, sobreviviente o discapacidad), puede actualizar su información de contacto de manera segura, rápida y conveniente.</a:t>
            </a:r>
          </a:p>
          <a:p>
            <a:pPr marL="125861" indent="-125861" defTabSz="966612">
              <a:spcBef>
                <a:spcPts val="400"/>
              </a:spcBef>
              <a:buFont typeface="Wingdings" panose="05000000000000000000" pitchFamily="2" charset="2"/>
              <a:buChar char="§"/>
              <a:defRPr/>
            </a:pPr>
            <a:r>
              <a:rPr lang="es-ES" sz="1150" dirty="0"/>
              <a:t>Acceder al portal del Beneficiario representativo. Este es un portal central para que beneficiarios representativos individuales con una cuenta “</a:t>
            </a:r>
            <a:r>
              <a:rPr lang="es-ES" sz="1150" i="1" dirty="0"/>
              <a:t>my</a:t>
            </a:r>
            <a:r>
              <a:rPr lang="es-ES" sz="1150" dirty="0"/>
              <a:t> Social Security” hagan sus propios negocios o gestionen depósitos directos, informes de salarios e informes anuales para personas que reciben beneficios.</a:t>
            </a:r>
          </a:p>
        </p:txBody>
      </p:sp>
    </p:spTree>
    <p:extLst>
      <p:ext uri="{BB962C8B-B14F-4D97-AF65-F5344CB8AC3E}">
        <p14:creationId xmlns:p14="http://schemas.microsoft.com/office/powerpoint/2010/main" val="39262136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31520" y="3720465"/>
            <a:ext cx="5852160" cy="4680585"/>
          </a:xfrm>
        </p:spPr>
        <p:txBody>
          <a:bodyPr/>
          <a:lstStyle/>
          <a:p>
            <a:pPr defTabSz="966612">
              <a:spcBef>
                <a:spcPts val="634"/>
              </a:spcBef>
              <a:defRPr/>
            </a:pPr>
            <a:r>
              <a:rPr lang="es-ES" dirty="0">
                <a:solidFill>
                  <a:prstClr val="black"/>
                </a:solidFill>
              </a:rPr>
              <a:t>Compruebe su conocimiento: Pregunta 1</a:t>
            </a:r>
          </a:p>
          <a:p>
            <a:pPr defTabSz="966612">
              <a:spcBef>
                <a:spcPts val="634"/>
              </a:spcBef>
              <a:defRPr/>
            </a:pPr>
            <a:r>
              <a:rPr lang="es-ES" b="1" dirty="0">
                <a:solidFill>
                  <a:prstClr val="black"/>
                </a:solidFill>
              </a:rPr>
              <a:t>¿Qué factor(es) determinan el monto del beneficio monetario para SSDI?</a:t>
            </a:r>
          </a:p>
          <a:p>
            <a:pPr marL="241618" indent="-241618" defTabSz="966612">
              <a:spcBef>
                <a:spcPts val="634"/>
              </a:spcBef>
              <a:buFont typeface="+mj-lt"/>
              <a:buAutoNum type="alphaLcPeriod"/>
              <a:defRPr/>
            </a:pPr>
            <a:r>
              <a:rPr lang="es-ES" dirty="0">
                <a:solidFill>
                  <a:prstClr val="black"/>
                </a:solidFill>
              </a:rPr>
              <a:t>Ninguno, es un monto fijo que el Seguro Social actualiza todos los años.</a:t>
            </a:r>
          </a:p>
          <a:p>
            <a:pPr marL="241618" indent="-241618" defTabSz="966471">
              <a:spcBef>
                <a:spcPts val="634"/>
              </a:spcBef>
              <a:buFont typeface="+mj-lt"/>
              <a:buAutoNum type="alphaLcPeriod"/>
              <a:defRPr/>
            </a:pPr>
            <a:r>
              <a:rPr lang="es-ES" dirty="0">
                <a:solidFill>
                  <a:prstClr val="black"/>
                </a:solidFill>
              </a:rPr>
              <a:t>Ninguno, es un monto fijo que el estado actualiza todos los años</a:t>
            </a:r>
          </a:p>
          <a:p>
            <a:pPr marL="241618" indent="-241618" defTabSz="966612">
              <a:spcBef>
                <a:spcPts val="634"/>
              </a:spcBef>
              <a:buFont typeface="+mj-lt"/>
              <a:buAutoNum type="alphaLcPeriod"/>
              <a:defRPr/>
            </a:pPr>
            <a:r>
              <a:rPr lang="es-ES" dirty="0">
                <a:solidFill>
                  <a:prstClr val="black"/>
                </a:solidFill>
              </a:rPr>
              <a:t>Su localidad</a:t>
            </a:r>
          </a:p>
          <a:p>
            <a:pPr marL="241618" indent="-241618" defTabSz="966612">
              <a:spcBef>
                <a:spcPts val="634"/>
              </a:spcBef>
              <a:buFont typeface="+mj-lt"/>
              <a:buAutoNum type="alphaLcPeriod"/>
              <a:defRPr/>
            </a:pPr>
            <a:r>
              <a:rPr lang="es-ES" dirty="0">
                <a:solidFill>
                  <a:prstClr val="black"/>
                </a:solidFill>
              </a:rPr>
              <a:t>Ingresos promedio de por vida</a:t>
            </a:r>
          </a:p>
          <a:p>
            <a:pPr marL="241618" indent="-241618" defTabSz="966612">
              <a:spcBef>
                <a:spcPts val="634"/>
              </a:spcBef>
              <a:buFont typeface="+mj-lt"/>
              <a:buAutoNum type="alphaLcPeriod"/>
              <a:defRPr/>
            </a:pPr>
            <a:endParaRPr lang="es-ES" dirty="0">
              <a:solidFill>
                <a:prstClr val="black"/>
              </a:solidFill>
            </a:endParaRPr>
          </a:p>
          <a:p>
            <a:pPr defTabSz="966612">
              <a:spcBef>
                <a:spcPts val="634"/>
              </a:spcBef>
              <a:defRPr/>
            </a:pPr>
            <a:r>
              <a:rPr lang="es-ES" b="1" dirty="0">
                <a:solidFill>
                  <a:prstClr val="black"/>
                </a:solidFill>
              </a:rPr>
              <a:t>Respuesta: d. Ingresos promedio de por vida </a:t>
            </a:r>
          </a:p>
          <a:p>
            <a:pPr defTabSz="966612">
              <a:spcBef>
                <a:spcPts val="634"/>
              </a:spcBef>
              <a:defRPr/>
            </a:pPr>
            <a:r>
              <a:rPr lang="es-ES" dirty="0">
                <a:solidFill>
                  <a:prstClr val="black"/>
                </a:solidFill>
              </a:rPr>
              <a:t>El SSDI les paga beneficios monetarios mensuales a usted y a ciertos familiares si tiene seguro, lo que significa que trabajó lo suficiente, recientemente y pagó impuestos del Seguro Social. </a:t>
            </a:r>
          </a:p>
          <a:p>
            <a:pPr defTabSz="966612">
              <a:spcBef>
                <a:spcPts val="634"/>
              </a:spcBef>
              <a:defRPr/>
            </a:pPr>
            <a:r>
              <a:rPr lang="es-ES" dirty="0">
                <a:solidFill>
                  <a:prstClr val="black"/>
                </a:solidFill>
              </a:rPr>
              <a:t>En general, necesita 40 créditos, 20 de los cuales se obtuvieron en los últimos 10 años que terminaron en el año en que adquirió la discapacidad. Sin embargo, los trabajadores más jóvenes pueden calificar con menos créditos. </a:t>
            </a:r>
          </a:p>
          <a:p>
            <a:pPr defTabSz="966612">
              <a:spcBef>
                <a:spcPts val="634"/>
              </a:spcBef>
              <a:defRPr/>
            </a:pPr>
            <a:r>
              <a:rPr lang="es-ES" dirty="0">
                <a:solidFill>
                  <a:prstClr val="black"/>
                </a:solidFill>
              </a:rPr>
              <a:t>El beneficio monetario mensual para el cual usted es elegible se basa en sus ingresos promedio de por vida. </a:t>
            </a:r>
          </a:p>
          <a:p>
            <a:pPr defTabSz="966612">
              <a:spcBef>
                <a:spcPts val="634"/>
              </a:spcBef>
              <a:defRPr/>
            </a:pPr>
            <a:endParaRPr lang="es-ES" dirty="0">
              <a:solidFill>
                <a:prstClr val="black"/>
              </a:solidFill>
            </a:endParaRPr>
          </a:p>
          <a:p>
            <a:endParaRPr lang="es-ES" dirty="0"/>
          </a:p>
        </p:txBody>
      </p:sp>
    </p:spTree>
    <p:extLst>
      <p:ext uri="{BB962C8B-B14F-4D97-AF65-F5344CB8AC3E}">
        <p14:creationId xmlns:p14="http://schemas.microsoft.com/office/powerpoint/2010/main" val="33726485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31520" y="3710464"/>
            <a:ext cx="5852160" cy="4690586"/>
          </a:xfrm>
        </p:spPr>
        <p:txBody>
          <a:bodyPr/>
          <a:lstStyle/>
          <a:p>
            <a:pPr defTabSz="966612">
              <a:spcBef>
                <a:spcPts val="634"/>
              </a:spcBef>
              <a:defRPr/>
            </a:pPr>
            <a:r>
              <a:rPr lang="es-ES" dirty="0">
                <a:solidFill>
                  <a:prstClr val="black"/>
                </a:solidFill>
              </a:rPr>
              <a:t>En la lección 2, "Medicare para personas con discapacidades", se explica cómo calificar para Medicare por discapacidad y cómo inscribirse. </a:t>
            </a:r>
          </a:p>
          <a:p>
            <a:endParaRPr lang="es-ES" dirty="0"/>
          </a:p>
        </p:txBody>
      </p:sp>
    </p:spTree>
    <p:extLst>
      <p:ext uri="{BB962C8B-B14F-4D97-AF65-F5344CB8AC3E}">
        <p14:creationId xmlns:p14="http://schemas.microsoft.com/office/powerpoint/2010/main" val="8839830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46138" y="379413"/>
            <a:ext cx="5762625" cy="3241675"/>
          </a:xfrm>
        </p:spPr>
      </p:sp>
      <p:sp>
        <p:nvSpPr>
          <p:cNvPr id="3" name="Notes Placeholder 2"/>
          <p:cNvSpPr>
            <a:spLocks noGrp="1"/>
          </p:cNvSpPr>
          <p:nvPr>
            <p:ph type="body" idx="1"/>
          </p:nvPr>
        </p:nvSpPr>
        <p:spPr>
          <a:xfrm>
            <a:off x="731520" y="3730467"/>
            <a:ext cx="5852160" cy="4670584"/>
          </a:xfrm>
        </p:spPr>
        <p:txBody>
          <a:bodyPr/>
          <a:lstStyle/>
          <a:p>
            <a:pPr defTabSz="983577">
              <a:spcBef>
                <a:spcPts val="634"/>
              </a:spcBef>
              <a:defRPr/>
            </a:pPr>
            <a:endParaRPr/>
          </a:p>
          <a:p>
            <a:pPr defTabSz="983577">
              <a:spcBef>
                <a:spcPts val="634"/>
              </a:spcBef>
              <a:defRPr/>
            </a:pPr>
            <a:r>
              <a:rPr lang="es-ES" b="1" dirty="0">
                <a:solidFill>
                  <a:prstClr val="black"/>
                </a:solidFill>
              </a:rPr>
              <a:t>Al finalizar esta sesión, usted podrá:</a:t>
            </a:r>
          </a:p>
          <a:p>
            <a:pPr marL="181240" indent="-181240" defTabSz="983577">
              <a:spcBef>
                <a:spcPts val="634"/>
              </a:spcBef>
              <a:buFont typeface="Wingdings" panose="05000000000000000000" pitchFamily="2" charset="2"/>
              <a:buChar char="§"/>
              <a:defRPr/>
            </a:pPr>
            <a:r>
              <a:rPr lang="es-ES" dirty="0">
                <a:solidFill>
                  <a:prstClr val="black"/>
                </a:solidFill>
              </a:rPr>
              <a:t>Enumerar los requisitos para calificar para tener Medicare por una discapacidad</a:t>
            </a:r>
          </a:p>
          <a:p>
            <a:pPr marL="181240" indent="-181240" defTabSz="983577">
              <a:spcBef>
                <a:spcPts val="634"/>
              </a:spcBef>
              <a:buFont typeface="Wingdings" panose="05000000000000000000" pitchFamily="2" charset="2"/>
              <a:buChar char="§"/>
              <a:defRPr/>
            </a:pPr>
            <a:r>
              <a:rPr lang="es-ES" dirty="0">
                <a:solidFill>
                  <a:prstClr val="black"/>
                </a:solidFill>
              </a:rPr>
              <a:t>Explicar el derecho retroactivo a Medicare</a:t>
            </a:r>
          </a:p>
          <a:p>
            <a:pPr defTabSz="983577">
              <a:spcBef>
                <a:spcPts val="634"/>
              </a:spcBef>
              <a:defRPr/>
            </a:pPr>
            <a:endParaRPr lang="es-ES" dirty="0">
              <a:solidFill>
                <a:prstClr val="black"/>
              </a:solidFill>
              <a:ea typeface="ＭＳ Ｐゴシック" pitchFamily="84" charset="-128"/>
              <a:cs typeface="Arial" panose="020B0604020202020204" pitchFamily="34" charset="0"/>
            </a:endParaRPr>
          </a:p>
          <a:p>
            <a:endParaRPr lang="es-ES" dirty="0"/>
          </a:p>
        </p:txBody>
      </p:sp>
    </p:spTree>
    <p:extLst>
      <p:ext uri="{BB962C8B-B14F-4D97-AF65-F5344CB8AC3E}">
        <p14:creationId xmlns:p14="http://schemas.microsoft.com/office/powerpoint/2010/main" val="24418947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548639" y="3614485"/>
            <a:ext cx="6280785" cy="5356636"/>
          </a:xfrm>
        </p:spPr>
        <p:txBody>
          <a:bodyPr/>
          <a:lstStyle/>
          <a:p>
            <a:pPr defTabSz="966612">
              <a:spcBef>
                <a:spcPts val="600"/>
              </a:spcBef>
              <a:defRPr/>
            </a:pPr>
            <a:r>
              <a:rPr lang="es-ES" dirty="0">
                <a:solidFill>
                  <a:prstClr val="black"/>
                </a:solidFill>
              </a:rPr>
              <a:t>Medicare cubre a 2 grupos de personas menores de 65 años:</a:t>
            </a:r>
          </a:p>
          <a:p>
            <a:pPr marL="125861" indent="-125861" defTabSz="966612">
              <a:spcBef>
                <a:spcPts val="600"/>
              </a:spcBef>
              <a:buFont typeface="Wingdings" panose="05000000000000000000" pitchFamily="2" charset="2"/>
              <a:buChar char="§"/>
              <a:defRPr/>
            </a:pPr>
            <a:r>
              <a:rPr lang="es-ES" dirty="0">
                <a:solidFill>
                  <a:prstClr val="black"/>
                </a:solidFill>
              </a:rPr>
              <a:t>Personas menores de 65 años con una discapacidad, que han tenido derecho a los beneficios del Seguro Social (o a ciertos beneficios por discapacidad de la Junta de Jubilación de Empleados Ferroviarios [RRB, por sus siglas en inglés]) durante 24 meses. Estas personas obtendrán la Parte A (Seguro de hospital) y la Parte B (Seguro médico) de Medicare automáticamente después de 24 meses</a:t>
            </a:r>
          </a:p>
          <a:p>
            <a:pPr marL="125861" indent="-125861" defTabSz="966612">
              <a:spcBef>
                <a:spcPts val="600"/>
              </a:spcBef>
              <a:buFont typeface="Wingdings" panose="05000000000000000000" pitchFamily="2" charset="2"/>
              <a:buChar char="§"/>
              <a:defRPr/>
            </a:pPr>
            <a:r>
              <a:rPr lang="es-ES" dirty="0">
                <a:solidFill>
                  <a:prstClr val="black"/>
                </a:solidFill>
              </a:rPr>
              <a:t>Personas con Enfermedad Renal en Etapa Final (ESRD, por sus siglas en inglés) que obtuvieron al menos 6 créditos laborales (o son el hijo dependiente o el cónyuge de alguien que ha obtenido 6 créditos laborales) en un período de 13 trimestres calendario que finaliza el trimestre de la aparición de ESRD. No es necesario que las personas con ESRD sean elegibles para los beneficios del Seguro Social para calificar para Medicare. Sin embargo, si también tienen derecho a recibir beneficios por discapacidad, pueden calificar para ambos programas.</a:t>
            </a:r>
          </a:p>
          <a:p>
            <a:pPr>
              <a:spcBef>
                <a:spcPts val="600"/>
              </a:spcBef>
            </a:pPr>
            <a:r>
              <a:rPr lang="es-ES" dirty="0">
                <a:solidFill>
                  <a:prstClr val="black"/>
                </a:solidFill>
              </a:rPr>
              <a:t>En la mayoría de los casos, debe tener derecho a los beneficios por discapacidad durante 24 meses antes de que pueda comenzar Medicare. Obtendrá la tarjeta roja, blanca y azul de Medicare por correo postal, 3 meses antes de su mes n.º 25 de beneficios por discapacidad. </a:t>
            </a:r>
            <a:r>
              <a:rPr lang="es-ES" dirty="0"/>
              <a:t>Si no hace nada, conservará la Parte B y tendrá que pagar las primas de la Parte B a través de sus beneficios del Seguro Social. Puede elegir no conservar la Parte B, pero si en el futuro decide que quiere la Parte B, es posible que tenga que esperar para inscribirse y pagar una multa por el tiempo que tenga la Parte B.  </a:t>
            </a:r>
          </a:p>
          <a:p>
            <a:pPr>
              <a:spcBef>
                <a:spcPts val="600"/>
              </a:spcBef>
            </a:pPr>
            <a:r>
              <a:rPr lang="es-ES" dirty="0"/>
              <a:t>Si tiene ESRD y califica para la Parte A de Medicare, también puede obtener la Parte B de Medicare. La mayoría de las personas deben pagar una prima mensual por la Parte B. Usted decide si quiere inscribirse en la Parte B, pero necesitará tanto la Parte A como la B para obtener todos los beneficios disponibles en Medicare para cubrir ciertos servicios de diálisis y trasplante de riñón.</a:t>
            </a:r>
            <a:endParaRPr lang="es-ES" dirty="0">
              <a:solidFill>
                <a:prstClr val="black"/>
              </a:solidFill>
            </a:endParaRPr>
          </a:p>
        </p:txBody>
      </p:sp>
    </p:spTree>
    <p:extLst>
      <p:ext uri="{BB962C8B-B14F-4D97-AF65-F5344CB8AC3E}">
        <p14:creationId xmlns:p14="http://schemas.microsoft.com/office/powerpoint/2010/main" val="335268228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31520" y="3740467"/>
            <a:ext cx="5852160" cy="4660583"/>
          </a:xfrm>
        </p:spPr>
        <p:txBody>
          <a:bodyPr/>
          <a:lstStyle/>
          <a:p>
            <a:pPr defTabSz="966612">
              <a:spcBef>
                <a:spcPts val="600"/>
              </a:spcBef>
              <a:defRPr/>
            </a:pPr>
            <a:r>
              <a:rPr lang="es-ES" dirty="0">
                <a:solidFill>
                  <a:prstClr val="black"/>
                </a:solidFill>
              </a:rPr>
              <a:t>Dado que existe un período de espera de 5 meses para el SSDI, lo antes que Medicare puede comenzar suele ser el mes 30 después de que comenzó la discapacidad. Sin embargo, hay 2 excepciones: </a:t>
            </a:r>
          </a:p>
          <a:p>
            <a:pPr marL="125861" indent="-125861" defTabSz="966612">
              <a:spcBef>
                <a:spcPts val="600"/>
              </a:spcBef>
              <a:buFont typeface="Wingdings" panose="05000000000000000000" pitchFamily="2" charset="2"/>
              <a:buChar char="§"/>
              <a:defRPr/>
            </a:pPr>
            <a:r>
              <a:rPr lang="es-ES" dirty="0">
                <a:solidFill>
                  <a:prstClr val="black"/>
                </a:solidFill>
              </a:rPr>
              <a:t>El período de espera de 5 meses para beneficios monetarios no se aplica a personas que recibieron beneficios por discapacidad en la niñez o a ciertas personas que tenían derecho con anterioridad a los beneficios por discapacidad (en los últimos 5 años). Los beneficios por discapacidad en la niñez se refieren a un adulto que está discapacitado antes de los 22 años y puede ser elegible para los beneficios para hijos si uno de los padres fallece o comienza a recibir beneficios por jubilación o discapacidad. Se considera un beneficio para "hijos" porque se pagó en el registro de ingresos del Seguro Social de los padres.</a:t>
            </a:r>
          </a:p>
          <a:p>
            <a:pPr marL="125861" indent="-125861" defTabSz="966612">
              <a:spcBef>
                <a:spcPts val="600"/>
              </a:spcBef>
              <a:buFont typeface="Wingdings" panose="05000000000000000000" pitchFamily="2" charset="2"/>
              <a:buChar char="§"/>
              <a:defRPr/>
            </a:pPr>
            <a:r>
              <a:rPr lang="es-ES" dirty="0">
                <a:solidFill>
                  <a:prstClr val="black"/>
                </a:solidFill>
              </a:rPr>
              <a:t>El período de espera de 24 meses de Medicare no se aplica a las personas discapacitadas por la esclerosis lateral amiotrófica (ELA). Las personas con ELA obtienen automáticamente la Parte A y la Parte B el primer mes en que tienen derecho a los beneficios por discapacidad del Seguro Social.</a:t>
            </a:r>
          </a:p>
          <a:p>
            <a:pPr>
              <a:spcBef>
                <a:spcPts val="600"/>
              </a:spcBef>
              <a:defRPr/>
            </a:pPr>
            <a:r>
              <a:rPr lang="es-ES" b="1" dirty="0">
                <a:solidFill>
                  <a:prstClr val="black"/>
                </a:solidFill>
              </a:rPr>
              <a:t>NOTA:</a:t>
            </a:r>
            <a:r>
              <a:rPr lang="es-ES" dirty="0">
                <a:solidFill>
                  <a:prstClr val="black"/>
                </a:solidFill>
              </a:rPr>
              <a:t> Si tiene cobertura por empleador o sindicato mientras usted o su cónyuge (o un familiar si está discapacitado) siguen trabajando, su inscripción a la Parte B puede verse afectada. Debe contactarse con el administrador de beneficios del sindicato o del empleador para saber de qué manera funciona su seguro con Medicare y si lo beneficia a usted demorar la inscripción en la Parte B. </a:t>
            </a:r>
            <a:endParaRPr lang="es-ES" b="1" dirty="0">
              <a:solidFill>
                <a:prstClr val="black"/>
              </a:solidFill>
            </a:endParaRPr>
          </a:p>
          <a:p>
            <a:pPr>
              <a:spcBef>
                <a:spcPts val="600"/>
              </a:spcBef>
            </a:pPr>
            <a:endParaRPr lang="es-ES" dirty="0"/>
          </a:p>
        </p:txBody>
      </p:sp>
    </p:spTree>
    <p:extLst>
      <p:ext uri="{BB962C8B-B14F-4D97-AF65-F5344CB8AC3E}">
        <p14:creationId xmlns:p14="http://schemas.microsoft.com/office/powerpoint/2010/main" val="16727542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148157" y="3757507"/>
            <a:ext cx="7049754" cy="4957868"/>
          </a:xfrm>
        </p:spPr>
        <p:txBody>
          <a:bodyPr/>
          <a:lstStyle/>
          <a:p>
            <a:pPr defTabSz="966612">
              <a:spcBef>
                <a:spcPts val="600"/>
              </a:spcBef>
              <a:defRPr/>
            </a:pPr>
            <a:r>
              <a:rPr lang="es-ES" dirty="0">
                <a:solidFill>
                  <a:prstClr val="black"/>
                </a:solidFill>
              </a:rPr>
              <a:t>Si tiene derecho al SSDI, es posible que califique para Medicare. No obstante, antes de que comience la cobertura de Medicare, existe un período de espera de 24 meses. Después de 5 meses de discapacidad y de empezar a recibir los beneficios del SSDI, comienza el período de espera. Durante este período de espera, puede solicitar cobertura en Health Insurance Marketplace (Mercado de Seguros Médicos). </a:t>
            </a:r>
          </a:p>
          <a:p>
            <a:pPr defTabSz="966612">
              <a:spcBef>
                <a:spcPts val="600"/>
              </a:spcBef>
              <a:defRPr/>
            </a:pPr>
            <a:r>
              <a:rPr lang="es-ES" dirty="0">
                <a:solidFill>
                  <a:prstClr val="black"/>
                </a:solidFill>
              </a:rPr>
              <a:t>El proceso de solicitud del Mercado determinará si califica para Medicaid, el Programa de seguro médico para niños (CHIP, por sus siglas en inglés), o para créditos tributarios de primas que le reduzcan la prima mensual del plan del Mercado, y para reducciones en los gastos compartidos que disminuirán los gastos directos de su bolsillo. </a:t>
            </a:r>
          </a:p>
          <a:p>
            <a:pPr defTabSz="966612">
              <a:spcBef>
                <a:spcPts val="600"/>
              </a:spcBef>
              <a:defRPr/>
            </a:pPr>
            <a:r>
              <a:rPr lang="es-ES" dirty="0">
                <a:solidFill>
                  <a:prstClr val="black"/>
                </a:solidFill>
              </a:rPr>
              <a:t>Si solicita costos reducidos en el Mercado, deberá calcular su ingreso. Si recibe beneficios del SSDI y desea saber si califica para costos más bajos con la cobertura del Mercado, deberá proporcionar información sobre sus pagos al Seguro Social, incluidos los pagos por discapacidad. </a:t>
            </a:r>
          </a:p>
          <a:p>
            <a:pPr defTabSz="966612">
              <a:spcBef>
                <a:spcPts val="600"/>
              </a:spcBef>
              <a:defRPr/>
            </a:pPr>
            <a:r>
              <a:rPr lang="es-ES" dirty="0">
                <a:solidFill>
                  <a:prstClr val="black"/>
                </a:solidFill>
              </a:rPr>
              <a:t>Su cobertura de Medicare entra en vigencia el mes n.º 25 después de recibir el SSDI.  Recibirá su tarjeta de Medicare por correo postal unos 3 meses antes del mes n.º 25 de recibir beneficios por discapacidad. Si no desea tener la Parte B, siga las instrucciones en su paquete "Bienvenido a Medicare". No obstante, una vez que sea elegible para Medicare, ya no calificará para obtener costos más bajos para un plan del Mercado, según sus ingresos. </a:t>
            </a:r>
          </a:p>
          <a:p>
            <a:pPr defTabSz="966612">
              <a:spcBef>
                <a:spcPts val="600"/>
              </a:spcBef>
              <a:defRPr/>
            </a:pPr>
            <a:r>
              <a:rPr lang="es-ES" dirty="0">
                <a:solidFill>
                  <a:prstClr val="black"/>
                </a:solidFill>
              </a:rPr>
              <a:t>Una vez que comience su cobertura de la Parte A, necesitará regresar al Mercado y finalizar cualquier subsidio, como créditos tributarios para primas y reducciones en los gastos compartidos. Eso se debe a que la Parte A se considera una cobertura mínima esencial, no la Parte B. Tendrá que devolver los créditos tributarios cobrados durante los meses en que tenía tanto la Parte A (ya sea a través de Medicare Original o de un plan Medicare Advantage) como la cobertura del Mercado. Para casos en los cuales se recibe la Parte A de Medicare de manera retroactiva, perderá los créditos tributarios para primas una vez que reciba la notificación de que recibe la Parte A de manera retroactiva.  </a:t>
            </a:r>
          </a:p>
        </p:txBody>
      </p:sp>
    </p:spTree>
    <p:extLst>
      <p:ext uri="{BB962C8B-B14F-4D97-AF65-F5344CB8AC3E}">
        <p14:creationId xmlns:p14="http://schemas.microsoft.com/office/powerpoint/2010/main" val="181982785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31520" y="3730467"/>
            <a:ext cx="5852160" cy="4670584"/>
          </a:xfrm>
        </p:spPr>
        <p:txBody>
          <a:bodyPr/>
          <a:lstStyle/>
          <a:p>
            <a:pPr defTabSz="966612">
              <a:spcBef>
                <a:spcPts val="600"/>
              </a:spcBef>
              <a:defRPr/>
            </a:pPr>
            <a:r>
              <a:rPr lang="es-ES" dirty="0">
                <a:solidFill>
                  <a:prstClr val="black"/>
                </a:solidFill>
              </a:rPr>
              <a:t>En algunos casos, obtendrá una determinación de discapacidad en función de un recurso de apelación, que le brinda una fecha temprana de efectividad del derecho a recibir beneficios por discapacidad. En otros casos, si su solicitud no es procesada en tiempo y forma, puede tener derecho a una cobertura retroactiva de la Parte A.</a:t>
            </a:r>
          </a:p>
          <a:p>
            <a:pPr defTabSz="966612">
              <a:spcBef>
                <a:spcPts val="600"/>
              </a:spcBef>
              <a:defRPr/>
            </a:pPr>
            <a:r>
              <a:rPr lang="es-ES" dirty="0">
                <a:solidFill>
                  <a:prstClr val="black"/>
                </a:solidFill>
              </a:rPr>
              <a:t>Si sus beneficios por discapacidad son retroactivos, se mostrará la fecha de vigencia en su tarjeta de Medicare.</a:t>
            </a:r>
          </a:p>
          <a:p>
            <a:pPr defTabSz="966612">
              <a:spcBef>
                <a:spcPts val="600"/>
              </a:spcBef>
              <a:defRPr/>
            </a:pPr>
            <a:r>
              <a:rPr lang="es-ES" dirty="0">
                <a:solidFill>
                  <a:prstClr val="black"/>
                </a:solidFill>
              </a:rPr>
              <a:t>Si recibió servicios cubiertos por Medicare antes de obtener su tarjeta de Medicare, puede solicitar a su proveedor que envíe esas reclamaciones a Medicare. Las fechas de los servicios no pueden ser anteriores a la fecha de vigencia en su tarjeta Medicare. </a:t>
            </a:r>
          </a:p>
          <a:p>
            <a:pPr defTabSz="966612">
              <a:spcBef>
                <a:spcPts val="600"/>
              </a:spcBef>
              <a:defRPr/>
            </a:pPr>
            <a:endParaRPr lang="es-ES" dirty="0">
              <a:solidFill>
                <a:prstClr val="black"/>
              </a:solidFill>
            </a:endParaRPr>
          </a:p>
        </p:txBody>
      </p:sp>
    </p:spTree>
    <p:extLst>
      <p:ext uri="{BB962C8B-B14F-4D97-AF65-F5344CB8AC3E}">
        <p14:creationId xmlns:p14="http://schemas.microsoft.com/office/powerpoint/2010/main" val="37879016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31520" y="3717674"/>
            <a:ext cx="5852160" cy="4683376"/>
          </a:xfrm>
        </p:spPr>
        <p:txBody>
          <a:bodyPr/>
          <a:lstStyle/>
          <a:p>
            <a:pPr defTabSz="966612">
              <a:spcBef>
                <a:spcPts val="634"/>
              </a:spcBef>
              <a:defRPr/>
            </a:pPr>
            <a:r>
              <a:rPr lang="es-ES" dirty="0"/>
              <a:t>En esta sesión, discutiremos temas de Medicare relacionados con las personas con discapacidades. Le ayudará a realizar lo siguiente:</a:t>
            </a:r>
            <a:endParaRPr lang="es-ES" strike="sngStrike" dirty="0"/>
          </a:p>
          <a:p>
            <a:pPr marL="125861" lvl="1" indent="-125861" defTabSz="966612">
              <a:spcBef>
                <a:spcPts val="634"/>
              </a:spcBef>
              <a:buFont typeface="Wingdings" panose="05000000000000000000" pitchFamily="2" charset="2"/>
              <a:buChar char="§"/>
              <a:defRPr/>
            </a:pPr>
            <a:r>
              <a:rPr lang="es-ES" dirty="0">
                <a:solidFill>
                  <a:prstClr val="black"/>
                </a:solidFill>
              </a:rPr>
              <a:t>Comprender la elegibilidad para los programas del Seguro Social</a:t>
            </a:r>
          </a:p>
          <a:p>
            <a:pPr marL="125861" lvl="1" indent="-125861" defTabSz="966612">
              <a:spcBef>
                <a:spcPts val="634"/>
              </a:spcBef>
              <a:buFont typeface="Wingdings" panose="05000000000000000000" pitchFamily="2" charset="2"/>
              <a:buChar char="§"/>
              <a:defRPr/>
            </a:pPr>
            <a:r>
              <a:rPr lang="es-ES" dirty="0"/>
              <a:t>Dar un resumen sobre</a:t>
            </a:r>
            <a:r>
              <a:rPr lang="es-ES" dirty="0">
                <a:solidFill>
                  <a:prstClr val="black"/>
                </a:solidFill>
              </a:rPr>
              <a:t> la elegibilidad e inscripción en Medicare</a:t>
            </a:r>
          </a:p>
          <a:p>
            <a:pPr marL="125861" lvl="1" indent="-125861" defTabSz="966612">
              <a:spcBef>
                <a:spcPts val="634"/>
              </a:spcBef>
              <a:buFont typeface="Wingdings" panose="05000000000000000000" pitchFamily="2" charset="2"/>
              <a:buChar char="§"/>
              <a:defRPr/>
            </a:pPr>
            <a:r>
              <a:rPr lang="es-ES" dirty="0">
                <a:solidFill>
                  <a:prstClr val="black"/>
                </a:solidFill>
              </a:rPr>
              <a:t>Describir las opciones de Medicare para personas con discapacidades </a:t>
            </a:r>
          </a:p>
          <a:p>
            <a:pPr marL="125861" lvl="1" indent="-125861" defTabSz="966612">
              <a:spcBef>
                <a:spcPts val="634"/>
              </a:spcBef>
              <a:buFont typeface="Wingdings" panose="05000000000000000000" pitchFamily="2" charset="2"/>
              <a:buChar char="§"/>
              <a:defRPr/>
            </a:pPr>
            <a:r>
              <a:rPr lang="es-ES" dirty="0">
                <a:solidFill>
                  <a:prstClr val="black"/>
                </a:solidFill>
              </a:rPr>
              <a:t>Explicar Medicaid y otros programas para las personas con ingresos y recursos limitados </a:t>
            </a:r>
          </a:p>
          <a:p>
            <a:pPr marL="125861" lvl="1" indent="-125861" defTabSz="966612">
              <a:spcBef>
                <a:spcPts val="634"/>
              </a:spcBef>
              <a:buFont typeface="Wingdings" panose="05000000000000000000" pitchFamily="2" charset="2"/>
              <a:buChar char="§"/>
              <a:defRPr/>
            </a:pPr>
            <a:r>
              <a:rPr lang="es-ES" dirty="0">
                <a:solidFill>
                  <a:prstClr val="black"/>
                </a:solidFill>
              </a:rPr>
              <a:t>Saber en qué lugar obtener más información</a:t>
            </a:r>
          </a:p>
          <a:p>
            <a:endParaRPr lang="es-ES" dirty="0"/>
          </a:p>
        </p:txBody>
      </p:sp>
    </p:spTree>
    <p:extLst>
      <p:ext uri="{BB962C8B-B14F-4D97-AF65-F5344CB8AC3E}">
        <p14:creationId xmlns:p14="http://schemas.microsoft.com/office/powerpoint/2010/main" val="29288273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31520" y="3720465"/>
            <a:ext cx="5852160" cy="4680585"/>
          </a:xfrm>
        </p:spPr>
        <p:txBody>
          <a:bodyPr/>
          <a:lstStyle/>
          <a:p>
            <a:pPr defTabSz="966612">
              <a:spcBef>
                <a:spcPts val="600"/>
              </a:spcBef>
              <a:defRPr/>
            </a:pPr>
            <a:r>
              <a:rPr lang="es-ES" dirty="0">
                <a:solidFill>
                  <a:prstClr val="black"/>
                </a:solidFill>
              </a:rPr>
              <a:t>Usted recibirá esta información junto con su determinación:</a:t>
            </a:r>
          </a:p>
          <a:p>
            <a:pPr marL="125861" indent="-125861" defTabSz="966612">
              <a:spcBef>
                <a:spcPts val="600"/>
              </a:spcBef>
              <a:buFont typeface="Wingdings" panose="05000000000000000000" pitchFamily="2" charset="2"/>
              <a:buChar char="§"/>
              <a:defRPr/>
            </a:pPr>
            <a:r>
              <a:rPr lang="es-ES" dirty="0">
                <a:solidFill>
                  <a:prstClr val="black"/>
                </a:solidFill>
              </a:rPr>
              <a:t>Su fecha de entrada en vigencia de la cobertura de la Parte A (el mes n.º 25 después de obtener su derecho a recibir el beneficio por discapacidad)</a:t>
            </a:r>
          </a:p>
          <a:p>
            <a:pPr marL="125861" indent="-125861" defTabSz="966612">
              <a:spcBef>
                <a:spcPts val="600"/>
              </a:spcBef>
              <a:buFont typeface="Wingdings" panose="05000000000000000000" pitchFamily="2" charset="2"/>
              <a:buChar char="§"/>
              <a:defRPr/>
            </a:pPr>
            <a:r>
              <a:rPr lang="es-ES" dirty="0">
                <a:solidFill>
                  <a:prstClr val="black"/>
                </a:solidFill>
              </a:rPr>
              <a:t>La cobertura de la Parte B se otorga a partir del primer mes del derecho a la Parte A</a:t>
            </a:r>
          </a:p>
          <a:p>
            <a:pPr defTabSz="966612">
              <a:spcBef>
                <a:spcPts val="600"/>
              </a:spcBef>
              <a:defRPr/>
            </a:pPr>
            <a:r>
              <a:rPr lang="es-ES" b="1" dirty="0">
                <a:solidFill>
                  <a:prstClr val="black"/>
                </a:solidFill>
              </a:rPr>
              <a:t>Atrasos en la prima</a:t>
            </a:r>
          </a:p>
          <a:p>
            <a:pPr defTabSz="966612">
              <a:spcBef>
                <a:spcPts val="600"/>
              </a:spcBef>
              <a:defRPr/>
            </a:pPr>
            <a:r>
              <a:rPr lang="es-ES" dirty="0">
                <a:solidFill>
                  <a:prstClr val="black"/>
                </a:solidFill>
              </a:rPr>
              <a:t>En el momento del procesamiento final, si las primas retroactivas de más de 5 meses deben retenerse del cheque de beneficios mensual inicial, la persona recibe la Parte B a partir del mes en que se toma la acción final para procesar la adjudicación.</a:t>
            </a:r>
          </a:p>
          <a:p>
            <a:pPr defTabSz="966612">
              <a:spcBef>
                <a:spcPts val="600"/>
              </a:spcBef>
              <a:defRPr/>
            </a:pPr>
            <a:r>
              <a:rPr lang="es-ES" dirty="0">
                <a:solidFill>
                  <a:prstClr val="black"/>
                </a:solidFill>
              </a:rPr>
              <a:t>El aviso de adjudicación informa sobre la opción de que la Parte B comience con el primer mes del derecho de la Parte A siempre que, dentro de los 60 días, el afiliado solicite la fecha anterior y autorice la deducción de las primas acumuladas de los beneficios mensuales.</a:t>
            </a:r>
          </a:p>
          <a:p>
            <a:pPr defTabSz="966612">
              <a:spcBef>
                <a:spcPts val="600"/>
              </a:spcBef>
              <a:defRPr/>
            </a:pPr>
            <a:r>
              <a:rPr lang="es-ES" dirty="0">
                <a:solidFill>
                  <a:prstClr val="black"/>
                </a:solidFill>
              </a:rPr>
              <a:t>Para recibir la cobertura retroactiva de la Parte B, debe enviar una solicitud por escrito y acordar el pago de todas las primas retroactivas adeudadas. Si elige la cobertura retroactiva de la Parte B, obtendrá una segunda carta que le indicará que tiene cobertura retroactiva de la Parte B. La carta también otorga instrucciones al proveedor para tramitar reclamaciones de la Parte B fuera del plazo de presentación correspondiente. </a:t>
            </a:r>
          </a:p>
          <a:p>
            <a:pPr>
              <a:spcBef>
                <a:spcPts val="600"/>
              </a:spcBef>
              <a:defRPr/>
            </a:pPr>
            <a:r>
              <a:rPr lang="es-ES" b="1" dirty="0">
                <a:solidFill>
                  <a:prstClr val="black"/>
                </a:solidFill>
              </a:rPr>
              <a:t>Recurso</a:t>
            </a:r>
            <a:r>
              <a:rPr lang="es-ES" dirty="0">
                <a:solidFill>
                  <a:prstClr val="black"/>
                </a:solidFill>
              </a:rPr>
              <a:t>: </a:t>
            </a:r>
            <a:r>
              <a:rPr lang="es-ES" dirty="0">
                <a:solidFill>
                  <a:prstClr val="black"/>
                </a:solidFill>
                <a:hlinkClick r:id="rId3"/>
              </a:rPr>
              <a:t>secure.ssa.gov/poms.Nsf/lnx/0600805090</a:t>
            </a:r>
            <a:r>
              <a:rPr lang="es-ES" dirty="0"/>
              <a:t> </a:t>
            </a:r>
          </a:p>
        </p:txBody>
      </p:sp>
    </p:spTree>
    <p:extLst>
      <p:ext uri="{BB962C8B-B14F-4D97-AF65-F5344CB8AC3E}">
        <p14:creationId xmlns:p14="http://schemas.microsoft.com/office/powerpoint/2010/main" val="387743397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81279" y="3757506"/>
            <a:ext cx="7084908" cy="5652307"/>
          </a:xfrm>
        </p:spPr>
        <p:txBody>
          <a:bodyPr/>
          <a:lstStyle/>
          <a:p>
            <a:pPr defTabSz="966612">
              <a:spcBef>
                <a:spcPts val="634"/>
              </a:spcBef>
              <a:defRPr/>
            </a:pPr>
            <a:r>
              <a:rPr lang="es-ES" dirty="0">
                <a:solidFill>
                  <a:prstClr val="black"/>
                </a:solidFill>
              </a:rPr>
              <a:t>Usted tiene derecho a Medicare siempre y cuando siga cumpliendo con los requisitos para los beneficios por discapacidad del Seguro Social. Si el Seguro social determina que no debe seguir recibiendo beneficios por discapacidad porque su afección ha mejorado y ya no se lo considera discapacitado, su Medicare terminará al mes siguiente del mes en que se le notifica de que finalizarán sus beneficios.</a:t>
            </a:r>
          </a:p>
          <a:p>
            <a:pPr defTabSz="966612">
              <a:spcBef>
                <a:spcPts val="634"/>
              </a:spcBef>
              <a:defRPr/>
            </a:pPr>
            <a:r>
              <a:rPr lang="es-ES" dirty="0">
                <a:solidFill>
                  <a:prstClr val="black"/>
                </a:solidFill>
              </a:rPr>
              <a:t>El Seguro Social tiene incentivos laborales para ayudar a personas médicamente discapacitadas, pero que tratan de trabajar. La continuación de la cobertura Medicare es un tipo de incentivo.</a:t>
            </a:r>
          </a:p>
          <a:p>
            <a:pPr marL="125861" indent="-125861" defTabSz="966612">
              <a:spcBef>
                <a:spcPts val="634"/>
              </a:spcBef>
              <a:buFont typeface="Wingdings" panose="05000000000000000000" pitchFamily="2" charset="2"/>
              <a:buChar char="§"/>
              <a:defRPr/>
            </a:pPr>
            <a:r>
              <a:rPr lang="es-ES" dirty="0">
                <a:solidFill>
                  <a:prstClr val="black"/>
                </a:solidFill>
              </a:rPr>
              <a:t>Puede tener al menos 8½ años más de cobertura Medicare si regresa al trabajo. Medicare continúa aunque el Seguro Social determine que ya no puede obtener beneficios monetarios porque tiene demasiados ingresos.</a:t>
            </a:r>
          </a:p>
          <a:p>
            <a:pPr marL="125861" indent="-125861" defTabSz="966612">
              <a:spcBef>
                <a:spcPts val="634"/>
              </a:spcBef>
              <a:buFont typeface="Wingdings" panose="05000000000000000000" pitchFamily="2" charset="2"/>
              <a:buChar char="§"/>
              <a:defRPr/>
            </a:pPr>
            <a:r>
              <a:rPr lang="es-ES" dirty="0">
                <a:solidFill>
                  <a:prstClr val="black"/>
                </a:solidFill>
              </a:rPr>
              <a:t>Si, después de los 8½ años de su cobertura Medicare ampliada, usted sigue trabajando y sigue teniendo una discapacidad, puede comprar la Parte A o las Partes A y B mientras siga teniendo una discapacidad. Este programa se denomina "Medicare para Individuos Discapacitados y Empleados Calificados (QDWI, por sus siglas en inglés)". En algunos casos, su estado puede ayudarlo a pagar sus primas de la Parte A.</a:t>
            </a:r>
          </a:p>
          <a:p>
            <a:pPr marL="125861" indent="-125861" defTabSz="966612">
              <a:spcBef>
                <a:spcPts val="634"/>
              </a:spcBef>
              <a:buFont typeface="Wingdings" panose="05000000000000000000" pitchFamily="2" charset="2"/>
              <a:buChar char="§"/>
              <a:defRPr/>
            </a:pPr>
            <a:r>
              <a:rPr lang="es-ES" dirty="0">
                <a:solidFill>
                  <a:prstClr val="black"/>
                </a:solidFill>
              </a:rPr>
              <a:t>Si estaba pagando una prima superior de la Parte B (multa por inscripción tardía) mientras obtenía la Parte A sin tener que pagar la prima, pero ahora es elegible para la Parte B porque se está inscribiendo en la Parte A para las personas discapacitadas con trabajo, se puede eliminar su multa por la Parte B. </a:t>
            </a:r>
          </a:p>
          <a:p>
            <a:pPr>
              <a:spcBef>
                <a:spcPts val="634"/>
              </a:spcBef>
              <a:defRPr/>
            </a:pPr>
            <a:r>
              <a:rPr lang="es-ES" dirty="0">
                <a:solidFill>
                  <a:prstClr val="black"/>
                </a:solidFill>
              </a:rPr>
              <a:t>Si recibe Medicare por discapacidad cuando cumple 65 años, tendrá continuidad de cobertura sin interrupciones. Recibirá la Parte A sin cargo, incluso si ha estado pagándola antes. Sin embargo, el motivo para tener derecho a Medicare cambia de discapacidad a edad. Si no tenía la Parte B cuando recibía Medicare por discapacidad, quedará inscrito automáticamente en la Parte B (otro IEP) al cumplir 65 años y nuevamente podrá decidir si mantiene la cobertura o no. Si ya está inscrito en la Parte B de Medicare, recibirá un período de inscripción abierta (OEP,  por sus siglas en inglés) del seguro complementario de Medicare (Medigap) cuando cumpla 65 años. </a:t>
            </a:r>
          </a:p>
          <a:p>
            <a:pPr defTabSz="966612">
              <a:spcBef>
                <a:spcPts val="634"/>
              </a:spcBef>
              <a:defRPr/>
            </a:pPr>
            <a:r>
              <a:rPr lang="es-ES" dirty="0">
                <a:solidFill>
                  <a:prstClr val="black"/>
                </a:solidFill>
              </a:rPr>
              <a:t>Si no se inscribe en la Parte B cuando es elegible por primera vez y no califica para un Período de inscripción especial (SEP,  por sus siglas en inglés), es posible que deba pagar una multa por inscripción tardía mientras tenga la Parte B. Su prima de la Parte B puede aumentar un 10% por cada período completo de 12 meses en el que podría haber estado inscrito en la Parte B pero no lo estaba. Si estaba pagando una multa por inscripción tardía de la Parte B mientras estaba discapacitado, la multa se eliminará cuando cumpla 65 años.</a:t>
            </a:r>
          </a:p>
          <a:p>
            <a:endParaRPr lang="es-ES" dirty="0"/>
          </a:p>
        </p:txBody>
      </p:sp>
    </p:spTree>
    <p:extLst>
      <p:ext uri="{BB962C8B-B14F-4D97-AF65-F5344CB8AC3E}">
        <p14:creationId xmlns:p14="http://schemas.microsoft.com/office/powerpoint/2010/main" val="344770513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619125" y="3730466"/>
            <a:ext cx="6086475" cy="5356383"/>
          </a:xfrm>
        </p:spPr>
        <p:txBody>
          <a:bodyPr/>
          <a:lstStyle/>
          <a:p>
            <a:pPr defTabSz="966612">
              <a:spcBef>
                <a:spcPts val="600"/>
              </a:spcBef>
              <a:defRPr/>
            </a:pPr>
            <a:r>
              <a:rPr lang="es-ES" dirty="0">
                <a:solidFill>
                  <a:prstClr val="black"/>
                </a:solidFill>
              </a:rPr>
              <a:t>Compruebe su conocimiento: Pregunta 2 </a:t>
            </a:r>
          </a:p>
          <a:p>
            <a:pPr defTabSz="966612">
              <a:spcBef>
                <a:spcPts val="600"/>
              </a:spcBef>
              <a:defRPr/>
            </a:pPr>
            <a:r>
              <a:rPr lang="es-ES" b="1" dirty="0">
                <a:solidFill>
                  <a:prstClr val="black"/>
                </a:solidFill>
              </a:rPr>
              <a:t>James adquirió el derecho a recibir SSDI a los 60 años y Medicare a los 62 años. No optó por la Parte B cuando resultó elegible por primera vez, y no tenía cobertura del empleador. Se lo inscribe automáticamente en la Parte B durante el IEP cuando cumple 65 años. ¿Cuánto es la multa por inscripción tardía en la Parte B? </a:t>
            </a:r>
          </a:p>
          <a:p>
            <a:pPr marL="179562" indent="-179562" defTabSz="966612">
              <a:spcBef>
                <a:spcPts val="600"/>
              </a:spcBef>
              <a:buFont typeface="+mj-lt"/>
              <a:buAutoNum type="alphaLcPeriod"/>
              <a:defRPr/>
            </a:pPr>
            <a:r>
              <a:rPr lang="es-ES" dirty="0">
                <a:solidFill>
                  <a:prstClr val="black"/>
                </a:solidFill>
              </a:rPr>
              <a:t>5%</a:t>
            </a:r>
          </a:p>
          <a:p>
            <a:pPr marL="179562" indent="-179562" defTabSz="966612">
              <a:spcBef>
                <a:spcPts val="600"/>
              </a:spcBef>
              <a:buFont typeface="+mj-lt"/>
              <a:buAutoNum type="alphaLcPeriod"/>
              <a:defRPr/>
            </a:pPr>
            <a:r>
              <a:rPr lang="es-ES" dirty="0">
                <a:solidFill>
                  <a:prstClr val="black"/>
                </a:solidFill>
              </a:rPr>
              <a:t>10%</a:t>
            </a:r>
          </a:p>
          <a:p>
            <a:pPr marL="179562" indent="-179562" defTabSz="966612">
              <a:spcBef>
                <a:spcPts val="600"/>
              </a:spcBef>
              <a:buFont typeface="+mj-lt"/>
              <a:buAutoNum type="alphaLcPeriod"/>
              <a:defRPr/>
            </a:pPr>
            <a:r>
              <a:rPr lang="es-ES" dirty="0">
                <a:solidFill>
                  <a:prstClr val="black"/>
                </a:solidFill>
              </a:rPr>
              <a:t>10% por cada período de 12 meses sin la Parte B</a:t>
            </a:r>
          </a:p>
          <a:p>
            <a:pPr marL="179562" indent="-179562" defTabSz="966612">
              <a:spcBef>
                <a:spcPts val="600"/>
              </a:spcBef>
              <a:buFont typeface="+mj-lt"/>
              <a:buAutoNum type="alphaLcPeriod"/>
              <a:defRPr/>
            </a:pPr>
            <a:r>
              <a:rPr lang="es-ES" dirty="0">
                <a:solidFill>
                  <a:prstClr val="black"/>
                </a:solidFill>
              </a:rPr>
              <a:t>Sin multa </a:t>
            </a:r>
          </a:p>
          <a:p>
            <a:pPr defTabSz="966612">
              <a:spcBef>
                <a:spcPts val="600"/>
              </a:spcBef>
              <a:defRPr/>
            </a:pPr>
            <a:r>
              <a:rPr lang="es-ES" b="1" dirty="0">
                <a:solidFill>
                  <a:prstClr val="black"/>
                </a:solidFill>
              </a:rPr>
              <a:t>Respuesta: d. Sin multa. </a:t>
            </a:r>
          </a:p>
          <a:p>
            <a:pPr>
              <a:spcBef>
                <a:spcPts val="600"/>
              </a:spcBef>
              <a:defRPr/>
            </a:pPr>
            <a:r>
              <a:rPr lang="es-ES" dirty="0">
                <a:solidFill>
                  <a:prstClr val="black"/>
                </a:solidFill>
              </a:rPr>
              <a:t>Si recibe Medicare por discapacidad cuando cumple 65 años, tendrá continuidad de cobertura sin interrupciones. Si estaba pagando una multa en la Parte B, será eliminada. Recibirá la Parte A sin cargo, incluso si ha estado pagándola antes. Sin embargo, el motivo para tener derecho a Medicare cambia de discapacidad a edad. Si no tenía la Parte B cuando recibía Medicare por discapacidad, quedará inscrito automáticamente en la Parte B (otro IEP) al cumplir 65 años y nuevamente podrá decidir si mantiene la cobertura o no. Si ya está inscrito en la Parte B de Medicare, recibirá un OEP de Medigap cuando cumpla 65 años. </a:t>
            </a:r>
          </a:p>
          <a:p>
            <a:pPr defTabSz="966612">
              <a:spcBef>
                <a:spcPts val="600"/>
              </a:spcBef>
              <a:defRPr/>
            </a:pPr>
            <a:r>
              <a:rPr lang="es-ES" dirty="0">
                <a:solidFill>
                  <a:prstClr val="black"/>
                </a:solidFill>
              </a:rPr>
              <a:t>Si no se inscribe en la Parte B cuando es elegible por primera vez y no califica para un SEP, es posible que deba pagar una multa por inscripción tardía mientras tenga la Parte B. Su prima de la Parte B puede aumentar un 10% por cada período completo de 12 meses en el que podría haber estado inscrito en la Parte B pero no lo estaba. Si estaba pagando una multa por inscripción tardía de la Parte B mientras estaba discapacitado, la multa se eliminará cuando cumpla 65 años.</a:t>
            </a:r>
          </a:p>
          <a:p>
            <a:pPr marL="0" lvl="1" defTabSz="966612">
              <a:spcBef>
                <a:spcPts val="600"/>
              </a:spcBef>
              <a:defRPr/>
            </a:pPr>
            <a:endParaRPr lang="es-ES" dirty="0">
              <a:solidFill>
                <a:prstClr val="black"/>
              </a:solidFill>
            </a:endParaRPr>
          </a:p>
          <a:p>
            <a:pPr defTabSz="966612">
              <a:spcBef>
                <a:spcPts val="600"/>
              </a:spcBef>
              <a:defRPr/>
            </a:pPr>
            <a:endParaRPr lang="es-ES" dirty="0">
              <a:solidFill>
                <a:prstClr val="black"/>
              </a:solidFill>
            </a:endParaRPr>
          </a:p>
          <a:p>
            <a:pPr>
              <a:spcBef>
                <a:spcPts val="600"/>
              </a:spcBef>
            </a:pPr>
            <a:endParaRPr lang="es-ES" dirty="0"/>
          </a:p>
        </p:txBody>
      </p:sp>
    </p:spTree>
    <p:extLst>
      <p:ext uri="{BB962C8B-B14F-4D97-AF65-F5344CB8AC3E}">
        <p14:creationId xmlns:p14="http://schemas.microsoft.com/office/powerpoint/2010/main" val="245069234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31520" y="3730467"/>
            <a:ext cx="5852160" cy="4670584"/>
          </a:xfrm>
        </p:spPr>
        <p:txBody>
          <a:bodyPr/>
          <a:lstStyle/>
          <a:p>
            <a:pPr defTabSz="966612">
              <a:spcBef>
                <a:spcPts val="634"/>
              </a:spcBef>
              <a:defRPr/>
            </a:pPr>
            <a:r>
              <a:rPr lang="es-ES" dirty="0">
                <a:solidFill>
                  <a:prstClr val="black"/>
                </a:solidFill>
              </a:rPr>
              <a:t>En la Lección 3, "Opciones de planes Medicare para personas con discapacidades", se explica:  </a:t>
            </a:r>
          </a:p>
          <a:p>
            <a:pPr marL="125861" indent="-125861" defTabSz="966612">
              <a:spcBef>
                <a:spcPts val="634"/>
              </a:spcBef>
              <a:buFont typeface="Wingdings" panose="05000000000000000000" pitchFamily="2" charset="2"/>
              <a:buChar char="§"/>
              <a:defRPr/>
            </a:pPr>
            <a:r>
              <a:rPr lang="es-ES" dirty="0">
                <a:solidFill>
                  <a:prstClr val="black"/>
                </a:solidFill>
              </a:rPr>
              <a:t>Opciones de planes de salud y medicamentos de Medicare</a:t>
            </a:r>
          </a:p>
          <a:p>
            <a:pPr marL="125861" indent="-125861" defTabSz="966612">
              <a:spcBef>
                <a:spcPts val="634"/>
              </a:spcBef>
              <a:buFont typeface="Wingdings" panose="05000000000000000000" pitchFamily="2" charset="2"/>
              <a:buChar char="§"/>
              <a:defRPr/>
            </a:pPr>
            <a:r>
              <a:rPr lang="es-ES" dirty="0">
                <a:solidFill>
                  <a:prstClr val="black"/>
                </a:solidFill>
              </a:rPr>
              <a:t>Coordinación de beneficios de Medicare para personas con discapacidades </a:t>
            </a:r>
          </a:p>
          <a:p>
            <a:pPr marL="125861" indent="-125861" defTabSz="966612">
              <a:spcBef>
                <a:spcPts val="634"/>
              </a:spcBef>
              <a:buFont typeface="Wingdings" panose="05000000000000000000" pitchFamily="2" charset="2"/>
              <a:buChar char="§"/>
              <a:defRPr/>
            </a:pPr>
            <a:r>
              <a:rPr lang="es-ES" dirty="0">
                <a:solidFill>
                  <a:prstClr val="black"/>
                </a:solidFill>
              </a:rPr>
              <a:t>Pólizas del Seguro Complementario de Medicare (Medigap)</a:t>
            </a:r>
          </a:p>
          <a:p>
            <a:pPr defTabSz="966612">
              <a:spcBef>
                <a:spcPts val="634"/>
              </a:spcBef>
              <a:defRPr/>
            </a:pPr>
            <a:endParaRPr lang="es-ES" dirty="0">
              <a:solidFill>
                <a:prstClr val="black"/>
              </a:solidFill>
            </a:endParaRPr>
          </a:p>
          <a:p>
            <a:pPr defTabSz="966612">
              <a:spcBef>
                <a:spcPts val="634"/>
              </a:spcBef>
              <a:defRPr/>
            </a:pPr>
            <a:endParaRPr lang="es-ES" dirty="0">
              <a:solidFill>
                <a:prstClr val="black"/>
              </a:solidFill>
            </a:endParaRPr>
          </a:p>
          <a:p>
            <a:endParaRPr lang="es-ES" dirty="0"/>
          </a:p>
        </p:txBody>
      </p:sp>
    </p:spTree>
    <p:extLst>
      <p:ext uri="{BB962C8B-B14F-4D97-AF65-F5344CB8AC3E}">
        <p14:creationId xmlns:p14="http://schemas.microsoft.com/office/powerpoint/2010/main" val="408472085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83577">
              <a:spcBef>
                <a:spcPts val="634"/>
              </a:spcBef>
              <a:defRPr/>
            </a:pPr>
            <a:r>
              <a:rPr lang="es-ES" b="1" dirty="0"/>
              <a:t>Notas del presentador</a:t>
            </a:r>
          </a:p>
          <a:p>
            <a:pPr defTabSz="983577">
              <a:spcBef>
                <a:spcPts val="634"/>
              </a:spcBef>
              <a:defRPr/>
            </a:pPr>
            <a:r>
              <a:rPr lang="es-ES" b="1" dirty="0"/>
              <a:t>Al finalizar esta sesión, usted podrá:</a:t>
            </a:r>
          </a:p>
          <a:p>
            <a:pPr marL="120827" indent="-120827" defTabSz="983577">
              <a:spcBef>
                <a:spcPts val="634"/>
              </a:spcBef>
              <a:buFont typeface="Wingdings" panose="05000000000000000000" pitchFamily="2" charset="2"/>
              <a:buChar char="§"/>
              <a:defRPr/>
            </a:pPr>
            <a:r>
              <a:rPr lang="es-ES"/>
              <a:t>Enumerar las opciones de planes Medicare para personas con discapacidades</a:t>
            </a:r>
          </a:p>
          <a:p>
            <a:pPr marL="120827" indent="-120827" defTabSz="983577">
              <a:spcBef>
                <a:spcPts val="634"/>
              </a:spcBef>
              <a:buFont typeface="Wingdings" panose="05000000000000000000" pitchFamily="2" charset="2"/>
              <a:buChar char="§"/>
              <a:defRPr/>
            </a:pPr>
            <a:r>
              <a:rPr lang="es-ES"/>
              <a:t>Explicar la coordinación de beneficios para personas con discapacidades</a:t>
            </a:r>
          </a:p>
          <a:p>
            <a:pPr defTabSz="983577">
              <a:spcBef>
                <a:spcPts val="634"/>
              </a:spcBef>
              <a:defRPr/>
            </a:pPr>
            <a:endParaRPr lang="es-ES" dirty="0">
              <a:ea typeface="ＭＳ Ｐゴシック" pitchFamily="84" charset="-128"/>
              <a:cs typeface="Arial" panose="020B0604020202020204" pitchFamily="34" charset="0"/>
            </a:endParaRPr>
          </a:p>
          <a:p>
            <a:pPr>
              <a:spcBef>
                <a:spcPts val="634"/>
              </a:spcBef>
            </a:pPr>
            <a:endParaRPr lang="es-ES" dirty="0"/>
          </a:p>
        </p:txBody>
      </p:sp>
    </p:spTree>
    <p:extLst>
      <p:ext uri="{BB962C8B-B14F-4D97-AF65-F5344CB8AC3E}">
        <p14:creationId xmlns:p14="http://schemas.microsoft.com/office/powerpoint/2010/main" val="134763398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31520" y="3757507"/>
            <a:ext cx="5852160" cy="5523653"/>
          </a:xfrm>
        </p:spPr>
        <p:txBody>
          <a:bodyPr/>
          <a:lstStyle/>
          <a:p>
            <a:pPr defTabSz="966612">
              <a:spcBef>
                <a:spcPts val="634"/>
              </a:spcBef>
              <a:defRPr/>
            </a:pPr>
            <a:r>
              <a:rPr lang="es-ES" dirty="0">
                <a:solidFill>
                  <a:prstClr val="black"/>
                </a:solidFill>
              </a:rPr>
              <a:t>Si tiene una discapacidad, cuenta con las mismas opciones de planes de salud de Medicare que las personas de más de 65 años. Usted puede elegir Medicare Original, un plan Medicare Advantage u otro plan Medicare disponible en su área. Otros tipos de plan de salud de Medicare incluyen los planes de Costo de Medicare, los programas piloto/de prueba y los Programas de Cuidado Integral para Ancianos (PACE, por sus siglas en inglés).</a:t>
            </a:r>
          </a:p>
          <a:p>
            <a:pPr defTabSz="966612">
              <a:spcBef>
                <a:spcPts val="634"/>
              </a:spcBef>
              <a:defRPr/>
            </a:pPr>
            <a:r>
              <a:rPr lang="es-ES" dirty="0">
                <a:solidFill>
                  <a:prstClr val="black"/>
                </a:solidFill>
              </a:rPr>
              <a:t>También puede inscribirse en un plan de medicamentos de Medicare (también conocidos como PDP). La inscripción en un plan de medicamentos de Medicare es opcional pero puede proporcionar ahorros sustanciales para personas con afecciones médicas crónicas. Si decide no obtener la cobertura de medicamentos de Medicare cuando es elegible por primera vez, es probable que pague una multa por inscripción tardía a menos que tenga otra cobertura de medicamentos acreditable o califique para la Ayuda adicional. Esta Ayuda adicional se explica con más detalle en la Lección 4.</a:t>
            </a:r>
          </a:p>
          <a:p>
            <a:pPr>
              <a:spcBef>
                <a:spcPts val="634"/>
              </a:spcBef>
            </a:pPr>
            <a:r>
              <a:rPr lang="es-ES" dirty="0"/>
              <a:t>La mayoría de los Planes de Medicare </a:t>
            </a:r>
            <a:r>
              <a:rPr lang="es-ES" dirty="0" err="1"/>
              <a:t>Advantage</a:t>
            </a:r>
            <a:r>
              <a:rPr lang="es-ES" dirty="0"/>
              <a:t> también ofrece cobertura de medicamentos. Los planes Medicare </a:t>
            </a:r>
            <a:r>
              <a:rPr lang="es-ES" dirty="0" err="1"/>
              <a:t>Advantage</a:t>
            </a:r>
            <a:r>
              <a:rPr lang="es-ES" dirty="0"/>
              <a:t> deben cubrir todos los servicios que cubre Medicare Original. Sin embargo, sus costos, derechos, protecciones y/u opciones de dónde recibir su atención pueden ser diferentes. Algunos planes ofrecen beneficios adicionales, como cobertura de la vista, audición y servicios dentales. </a:t>
            </a:r>
          </a:p>
          <a:p>
            <a:pPr>
              <a:spcBef>
                <a:spcPts val="634"/>
              </a:spcBef>
              <a:defRPr/>
            </a:pPr>
            <a:r>
              <a:rPr lang="es-ES" dirty="0"/>
              <a:t>Visite </a:t>
            </a:r>
            <a:r>
              <a:rPr lang="es-ES" dirty="0">
                <a:solidFill>
                  <a:prstClr val="black"/>
                </a:solidFill>
                <a:hlinkClick r:id="rId3"/>
              </a:rPr>
              <a:t>Medicare.gov/getting-medicare-if-you-have-a-disability</a:t>
            </a:r>
            <a:r>
              <a:rPr lang="es-ES" dirty="0"/>
              <a:t> para obtener más información sobre cómo obtener cobertura de medicamentos con Enfermedad Renal en Etapa Final (ESRD).</a:t>
            </a:r>
          </a:p>
          <a:p>
            <a:endParaRPr lang="es-ES" dirty="0"/>
          </a:p>
        </p:txBody>
      </p:sp>
    </p:spTree>
    <p:extLst>
      <p:ext uri="{BB962C8B-B14F-4D97-AF65-F5344CB8AC3E}">
        <p14:creationId xmlns:p14="http://schemas.microsoft.com/office/powerpoint/2010/main" val="301755189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31520" y="3730467"/>
            <a:ext cx="5852160" cy="4670584"/>
          </a:xfrm>
        </p:spPr>
        <p:txBody>
          <a:bodyPr/>
          <a:lstStyle/>
          <a:p>
            <a:pPr defTabSz="966612">
              <a:spcBef>
                <a:spcPts val="634"/>
              </a:spcBef>
              <a:defRPr/>
            </a:pPr>
            <a:r>
              <a:rPr lang="es-ES" dirty="0">
                <a:solidFill>
                  <a:prstClr val="black"/>
                </a:solidFill>
              </a:rPr>
              <a:t>Puede tener Medicare y otro seguro médico. Medicare es el pagador secundario si tiene menos de 65 años, tiene derecho a Medicare por su discapacidad y tiene cobertura mediante un plan de salud grupal (GHP, por sus siglas en inglés) grande a través de su empleo actual, ya sea el de usted o de un familiar. En un GHP grande, el empleador debe tener 100 empleados o más.</a:t>
            </a:r>
          </a:p>
          <a:p>
            <a:pPr defTabSz="966612">
              <a:spcBef>
                <a:spcPts val="634"/>
              </a:spcBef>
              <a:defRPr/>
            </a:pPr>
            <a:r>
              <a:rPr lang="es-ES" dirty="0">
                <a:solidFill>
                  <a:prstClr val="black"/>
                </a:solidFill>
              </a:rPr>
              <a:t>Medicare también es el pagador secundario si tiene menos de 65 años y tiene una discapacidad, si usted o un miembro de la familia trabaja de manera independiente, y tiene cobertura mediante un GHP grande de un empleador que tiene 100 empleados o más.</a:t>
            </a:r>
          </a:p>
          <a:p>
            <a:pPr defTabSz="966612">
              <a:spcBef>
                <a:spcPts val="634"/>
              </a:spcBef>
              <a:defRPr/>
            </a:pPr>
            <a:r>
              <a:rPr lang="es-ES" b="1" dirty="0">
                <a:solidFill>
                  <a:prstClr val="black"/>
                </a:solidFill>
              </a:rPr>
              <a:t>NOTA:</a:t>
            </a:r>
            <a:r>
              <a:rPr lang="es-ES" dirty="0">
                <a:solidFill>
                  <a:prstClr val="black"/>
                </a:solidFill>
              </a:rPr>
              <a:t> Si al menos un empleador en un plan de empleadores múltiples tiene 100 empleados o más, su cobertura de GHP paga primero y Medicare paga segundo. </a:t>
            </a:r>
          </a:p>
          <a:p>
            <a:pPr defTabSz="966612">
              <a:spcBef>
                <a:spcPts val="634"/>
              </a:spcBef>
              <a:defRPr/>
            </a:pPr>
            <a:r>
              <a:rPr lang="es-ES" b="1" dirty="0">
                <a:solidFill>
                  <a:prstClr val="black"/>
                </a:solidFill>
              </a:rPr>
              <a:t>Fuente</a:t>
            </a:r>
            <a:r>
              <a:rPr lang="es-ES" dirty="0">
                <a:solidFill>
                  <a:prstClr val="black"/>
                </a:solidFill>
              </a:rPr>
              <a:t>: “Medicare and Other Health Benefits: Your Guide to Who Pays First” ["Medicare y otros beneficios de salud: su guía de quién paga primero"] (Producto de CMS Nro. 02179) en </a:t>
            </a:r>
            <a:r>
              <a:rPr lang="es-ES" dirty="0">
                <a:solidFill>
                  <a:prstClr val="black"/>
                </a:solidFill>
                <a:hlinkClick r:id="rId3"/>
              </a:rPr>
              <a:t>Medicare.gov/publications</a:t>
            </a:r>
            <a:r>
              <a:rPr lang="es-ES" dirty="0">
                <a:solidFill>
                  <a:prstClr val="black"/>
                </a:solidFill>
              </a:rPr>
              <a:t>.</a:t>
            </a:r>
            <a:endParaRPr lang="es-ES" dirty="0"/>
          </a:p>
        </p:txBody>
      </p:sp>
    </p:spTree>
    <p:extLst>
      <p:ext uri="{BB962C8B-B14F-4D97-AF65-F5344CB8AC3E}">
        <p14:creationId xmlns:p14="http://schemas.microsoft.com/office/powerpoint/2010/main" val="201514575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31520" y="3740467"/>
            <a:ext cx="5852160" cy="4660583"/>
          </a:xfrm>
        </p:spPr>
        <p:txBody>
          <a:bodyPr/>
          <a:lstStyle/>
          <a:p>
            <a:pPr defTabSz="966612">
              <a:spcBef>
                <a:spcPts val="634"/>
              </a:spcBef>
              <a:defRPr/>
            </a:pPr>
            <a:r>
              <a:rPr lang="es-ES" dirty="0">
                <a:solidFill>
                  <a:prstClr val="black"/>
                </a:solidFill>
              </a:rPr>
              <a:t>En general, si tiene cobertura para jubilados, Medicare paga en primer lugar las reclamaciones de seguro médico y la cobertura para jubilados será el pagador secundario. La cobertura para jubilados podría cubrir ciertas faltas de cobertura de Medicare y podría ofrecer beneficios adicionales, como cobertura de medicamentos recetados o cuidado dental de rutina. Si no está seguro de cómo funciona su cobertura de jubilado con Medicare, debe obtener una copia del folleto de beneficios de su plan o consultar la descripción resumida del plan proporcionada por su empleador o sindicato. Si se está acercando a la jubilación, compruebe si la cobertura de su empleador puede continuar después de que se jubile. Debe verificar los precios y los beneficios, incluso los beneficios por cónyuge. Infórmese sobre el efecto que tendrá la continuidad o la finalización de la cobertura durante la jubilación en cuanto a la protección del seguro propio y el de su cónyuge.</a:t>
            </a:r>
          </a:p>
          <a:p>
            <a:pPr defTabSz="966612">
              <a:spcBef>
                <a:spcPts val="634"/>
              </a:spcBef>
              <a:defRPr/>
            </a:pPr>
            <a:r>
              <a:rPr lang="es-ES" dirty="0">
                <a:solidFill>
                  <a:prstClr val="black"/>
                </a:solidFill>
              </a:rPr>
              <a:t>La cobertura para jubilados proporcionada por un empleador o sindicato puede tener límites sobre la cantidad que cubrirá. También puede brindar "detención de pérdida de cobertura", un límite de gastos directos de su bolsillo. Usted también puede llamar al administrador de los beneficios y preguntar cómo paga el plan cuando tiene Medicare.</a:t>
            </a:r>
          </a:p>
          <a:p>
            <a:pPr defTabSz="966612">
              <a:spcBef>
                <a:spcPts val="634"/>
              </a:spcBef>
              <a:defRPr/>
            </a:pPr>
            <a:r>
              <a:rPr lang="es-ES" dirty="0">
                <a:solidFill>
                  <a:prstClr val="black"/>
                </a:solidFill>
              </a:rPr>
              <a:t>Recuerde que el empleador o el sindicato tienen control sobre la cobertura de seguros por jubilación que ofrece. El empleador o el sindicato pueden cambiar los beneficios o las primas y también pueden elegir cancelar el seguro.</a:t>
            </a:r>
          </a:p>
          <a:p>
            <a:pPr defTabSz="966612">
              <a:spcBef>
                <a:spcPts val="634"/>
              </a:spcBef>
              <a:defRPr/>
            </a:pPr>
            <a:r>
              <a:rPr lang="es-ES" b="1" dirty="0">
                <a:solidFill>
                  <a:prstClr val="black"/>
                </a:solidFill>
              </a:rPr>
              <a:t>NOTA:</a:t>
            </a:r>
            <a:r>
              <a:rPr lang="es-ES" dirty="0">
                <a:solidFill>
                  <a:prstClr val="black"/>
                </a:solidFill>
              </a:rPr>
              <a:t> Para los jubilados que tienen Medicare por ESRD, es posible que la cobertura para jubilados pague primero y Medicare pague segundo durante el período de coordinación de 30 meses.  </a:t>
            </a:r>
          </a:p>
          <a:p>
            <a:endParaRPr lang="es-ES" dirty="0"/>
          </a:p>
        </p:txBody>
      </p:sp>
    </p:spTree>
    <p:extLst>
      <p:ext uri="{BB962C8B-B14F-4D97-AF65-F5344CB8AC3E}">
        <p14:creationId xmlns:p14="http://schemas.microsoft.com/office/powerpoint/2010/main" val="406935653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579438"/>
            <a:ext cx="5762625" cy="3241675"/>
          </a:xfrm>
        </p:spPr>
      </p:sp>
      <p:sp>
        <p:nvSpPr>
          <p:cNvPr id="3" name="Notes Placeholder 2"/>
          <p:cNvSpPr>
            <a:spLocks noGrp="1"/>
          </p:cNvSpPr>
          <p:nvPr>
            <p:ph type="body" idx="1"/>
          </p:nvPr>
        </p:nvSpPr>
        <p:spPr>
          <a:xfrm>
            <a:off x="193040" y="3867958"/>
            <a:ext cx="7010400" cy="5541856"/>
          </a:xfrm>
        </p:spPr>
        <p:txBody>
          <a:bodyPr/>
          <a:lstStyle/>
          <a:p>
            <a:pPr defTabSz="966612">
              <a:spcBef>
                <a:spcPts val="634"/>
              </a:spcBef>
              <a:defRPr/>
            </a:pPr>
            <a:r>
              <a:rPr lang="es-ES" sz="1100" dirty="0">
                <a:solidFill>
                  <a:prstClr val="black"/>
                </a:solidFill>
              </a:rPr>
              <a:t>Si tiene menos de 65 años y tiene Medicare por una discapacidad o ESRD, es posible que no pueda comprar la póliza Medigap que quiere, o ninguna póliza Medigap, hasta que cumpla 65 años. Por lo general, la ley federal no obliga a las compañías de seguros a vender pólizas de Medigap a las personas menores de 65 años. Sin embargo, algunos estados requieren que las compañías de seguros de Medigap le vendan una póliza de Medigap, incluso si tiene menos de 65 años.</a:t>
            </a:r>
          </a:p>
          <a:p>
            <a:pPr defTabSz="966612">
              <a:spcBef>
                <a:spcPts val="634"/>
              </a:spcBef>
              <a:defRPr/>
            </a:pPr>
            <a:r>
              <a:rPr lang="es-ES" sz="1100" dirty="0">
                <a:solidFill>
                  <a:prstClr val="black"/>
                </a:solidFill>
              </a:rPr>
              <a:t>Estos estados exigen a las compañías de seguros que ofrezcan al menos un tipo de póliza de Medigap a las personas con Medicare menores a 65 años: Arkansas, California, Colorado, Connecticut, Delaware, Florida, Georgia, Hawaii, Idaho, Illinois, Kansas, Kentucky, Louisiana, Maine, Maryland, Massachusetts, Michigan, Minnesota, Mississippi, Missouri, Montana, New Hampshire, New Jersey, New York, North Carolina, Oklahoma, Oregon, Pennsylvania, South Dakota, Tennessee, Texas, Vermont, y Wisconsin.</a:t>
            </a:r>
          </a:p>
          <a:p>
            <a:pPr defTabSz="966612">
              <a:spcBef>
                <a:spcPts val="634"/>
              </a:spcBef>
              <a:defRPr/>
            </a:pPr>
            <a:r>
              <a:rPr lang="es-ES" sz="1100" dirty="0">
                <a:solidFill>
                  <a:prstClr val="black"/>
                </a:solidFill>
              </a:rPr>
              <a:t>Incluso si su estado no está en la lista anterior, algunas compañías de seguro pueden venderle pólizas Medigap en forma voluntaria a personas de menos de 65 años, aunque es probable que cuesten más que las pólizas Medigap que se venden a personas de más de 65 años y es posible que se aplique la evaluación médica previa. Además, algunos de los derechos garantizados por el gobierno federal están disponibles para las personas con Medicare menores de 65 años. </a:t>
            </a:r>
            <a:r>
              <a:rPr lang="es-ES" sz="1100" dirty="0"/>
              <a:t>Consulte con el Departamento de Seguros de su estado </a:t>
            </a:r>
            <a:r>
              <a:rPr lang="es-ES" sz="1100" dirty="0">
                <a:solidFill>
                  <a:prstClr val="black"/>
                </a:solidFill>
              </a:rPr>
              <a:t>(</a:t>
            </a:r>
            <a:r>
              <a:rPr lang="es-ES" sz="1100" dirty="0">
                <a:solidFill>
                  <a:prstClr val="black"/>
                </a:solidFill>
                <a:hlinkClick r:id="rId3">
                  <a:extLst>
                    <a:ext uri="{A12FA001-AC4F-418D-AE19-62706E023703}">
                      <ahyp:hlinkClr xmlns:ahyp="http://schemas.microsoft.com/office/drawing/2018/hyperlinkcolor" val="tx"/>
                    </a:ext>
                  </a:extLst>
                </a:hlinkClick>
              </a:rPr>
              <a:t>Medicare.gov/talk-to-someone</a:t>
            </a:r>
            <a:r>
              <a:rPr lang="es-ES" sz="1100" dirty="0">
                <a:solidFill>
                  <a:prstClr val="black"/>
                </a:solidFill>
              </a:rPr>
              <a:t>)</a:t>
            </a:r>
            <a:r>
              <a:rPr lang="es-ES" sz="1100" dirty="0"/>
              <a:t> sobre los derechos adicionales que podría tener según la ley estatal.</a:t>
            </a:r>
            <a:r>
              <a:rPr lang="es-ES" sz="1100" dirty="0">
                <a:solidFill>
                  <a:prstClr val="black"/>
                </a:solidFill>
              </a:rPr>
              <a:t> </a:t>
            </a:r>
          </a:p>
          <a:p>
            <a:pPr defTabSz="966612">
              <a:spcBef>
                <a:spcPts val="634"/>
              </a:spcBef>
              <a:defRPr/>
            </a:pPr>
            <a:r>
              <a:rPr lang="es-ES" sz="1100" dirty="0">
                <a:solidFill>
                  <a:prstClr val="black"/>
                </a:solidFill>
              </a:rPr>
              <a:t>Recuerde, si ya está inscrito en la Parte B de Medicare (Seguro médico), recibirá un período de inscripción abierta (OEP) del seguro complementario de Medicare (Medigap) cuando cumpla 65 años. Es probable que tenga más opciones de pólizas Medigap y pueda pagar una prima más baja. Durante su OEP de Medigap, las compañías de seguros no pueden negarse a venderle ninguna póliza de Medigap debido a una discapacidad u otro problema de salud, cobrarle una prima más alta (según el estado de salud) que le cobran a otras personas de 65 años o hacerle esperar para que comience la cobertura (con la excepción de una condición preexistente). </a:t>
            </a:r>
          </a:p>
          <a:p>
            <a:pPr defTabSz="966612">
              <a:spcBef>
                <a:spcPts val="634"/>
              </a:spcBef>
              <a:defRPr/>
            </a:pPr>
            <a:r>
              <a:rPr lang="es-ES" sz="1100" dirty="0">
                <a:solidFill>
                  <a:prstClr val="black"/>
                </a:solidFill>
              </a:rPr>
              <a:t>Una condición preexistente es un problema de salud que usted tiene antes de la fecha en que comience una nueva póliza de seguro. En algunos casos, la compañía de seguros Medigap puede negarse a cubrir sus gastos directos de su bolsillo por estos problemas de salud preexistentes, por hasta 6 meses. Esto se llama “período de espera por condición preexistente”. Después de 6 meses, la póliza Medigap cubrirá la condición preexistente. </a:t>
            </a:r>
          </a:p>
          <a:p>
            <a:pPr defTabSz="966612">
              <a:spcBef>
                <a:spcPts val="634"/>
              </a:spcBef>
              <a:defRPr/>
            </a:pPr>
            <a:r>
              <a:rPr lang="es-ES" sz="1100" dirty="0">
                <a:solidFill>
                  <a:prstClr val="black"/>
                </a:solidFill>
              </a:rPr>
              <a:t>La cobertura de una condición preexistente solo puede excluirse si la condición fue tratada o diagnosticada dentro de los 6 meses previos al inicio de la cobertura de su póliza Medigap. Esto se llama “período retrospectivo”. No se olvide, para los servicios cubiertos por Medicare, Medicare Original aún cubrirá la condición, incluso si la póliza Medigap no la cubre, pero usted será responsable del coseguro o copago de Medicare. </a:t>
            </a:r>
          </a:p>
        </p:txBody>
      </p:sp>
    </p:spTree>
    <p:extLst>
      <p:ext uri="{BB962C8B-B14F-4D97-AF65-F5344CB8AC3E}">
        <p14:creationId xmlns:p14="http://schemas.microsoft.com/office/powerpoint/2010/main" val="182290518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356219" y="3757507"/>
            <a:ext cx="6623966" cy="5144347"/>
          </a:xfrm>
        </p:spPr>
        <p:txBody>
          <a:bodyPr/>
          <a:lstStyle/>
          <a:p>
            <a:pPr defTabSz="966612">
              <a:spcBef>
                <a:spcPts val="634"/>
              </a:spcBef>
              <a:defRPr/>
            </a:pPr>
            <a:r>
              <a:rPr lang="es-ES" dirty="0">
                <a:solidFill>
                  <a:prstClr val="black"/>
                </a:solidFill>
              </a:rPr>
              <a:t>Compruebe su conocimiento: Pregunta 3</a:t>
            </a:r>
          </a:p>
          <a:p>
            <a:pPr defTabSz="966612">
              <a:spcBef>
                <a:spcPts val="634"/>
              </a:spcBef>
              <a:defRPr/>
            </a:pPr>
            <a:r>
              <a:rPr lang="es-ES" b="1" dirty="0">
                <a:solidFill>
                  <a:prstClr val="black"/>
                </a:solidFill>
              </a:rPr>
              <a:t>En general, ¿en qué situación Medicare sería el pagador primario?</a:t>
            </a:r>
          </a:p>
          <a:p>
            <a:pPr marL="179562" indent="-179562" defTabSz="966612">
              <a:spcBef>
                <a:spcPts val="634"/>
              </a:spcBef>
              <a:buFont typeface="+mj-lt"/>
              <a:buAutoNum type="alphaLcPeriod"/>
              <a:defRPr/>
            </a:pPr>
            <a:r>
              <a:rPr lang="es-ES" dirty="0">
                <a:solidFill>
                  <a:prstClr val="black"/>
                </a:solidFill>
              </a:rPr>
              <a:t>Cuando tiene cobertura para jubilados</a:t>
            </a:r>
          </a:p>
          <a:p>
            <a:pPr marL="179562" indent="-179562" defTabSz="966612">
              <a:spcBef>
                <a:spcPts val="634"/>
              </a:spcBef>
              <a:buFont typeface="+mj-lt"/>
              <a:buAutoNum type="alphaLcPeriod"/>
              <a:defRPr/>
            </a:pPr>
            <a:r>
              <a:rPr lang="es-ES" dirty="0">
                <a:solidFill>
                  <a:prstClr val="black"/>
                </a:solidFill>
              </a:rPr>
              <a:t>Cuando tiene Medicare debido a una discapacidad y cobertura activa actual de un empleador mediante un empleador que tiene 100 empleados o más</a:t>
            </a:r>
          </a:p>
          <a:p>
            <a:pPr marL="179562" indent="-179562" defTabSz="966612">
              <a:spcBef>
                <a:spcPts val="634"/>
              </a:spcBef>
              <a:buFont typeface="+mj-lt"/>
              <a:buAutoNum type="alphaLcPeriod"/>
              <a:defRPr/>
            </a:pPr>
            <a:r>
              <a:rPr lang="es-ES" dirty="0">
                <a:solidFill>
                  <a:prstClr val="black"/>
                </a:solidFill>
              </a:rPr>
              <a:t>Todas las anteriores</a:t>
            </a:r>
          </a:p>
          <a:p>
            <a:pPr marL="179562" indent="-179562" defTabSz="966612">
              <a:spcBef>
                <a:spcPts val="634"/>
              </a:spcBef>
              <a:buFont typeface="+mj-lt"/>
              <a:buAutoNum type="alphaLcPeriod"/>
              <a:defRPr/>
            </a:pPr>
            <a:r>
              <a:rPr lang="es-ES" dirty="0">
                <a:solidFill>
                  <a:prstClr val="black"/>
                </a:solidFill>
              </a:rPr>
              <a:t>Ninguna de las anteriores</a:t>
            </a:r>
          </a:p>
          <a:p>
            <a:pPr defTabSz="966612">
              <a:spcBef>
                <a:spcPts val="634"/>
              </a:spcBef>
              <a:defRPr/>
            </a:pPr>
            <a:r>
              <a:rPr lang="es-ES" b="1" dirty="0"/>
              <a:t>Respuesta: a. Cuando tiene cobertura para jubilados.</a:t>
            </a:r>
            <a:r>
              <a:rPr lang="es-ES" dirty="0">
                <a:solidFill>
                  <a:prstClr val="black"/>
                </a:solidFill>
              </a:rPr>
              <a:t> </a:t>
            </a:r>
          </a:p>
          <a:p>
            <a:pPr defTabSz="966612">
              <a:spcBef>
                <a:spcPts val="634"/>
              </a:spcBef>
              <a:defRPr/>
            </a:pPr>
            <a:r>
              <a:rPr lang="es-ES" dirty="0">
                <a:solidFill>
                  <a:prstClr val="black"/>
                </a:solidFill>
              </a:rPr>
              <a:t>En general, Medicare pagará en primer lugar las reclamaciones de seguro médico y la cobertura para jubilados será el pagador secundario. La cobertura para jubilados podría cubrir ciertas faltas de cobertura de Medicare y podría ofrecer beneficios adicionales, como cuidado dental de rutina o cobertura de medicamentos recetados. Si no está seguro de cómo funciona su cobertura de jubilado con Medicare, obtenga una copia del folleto de beneficios de su plan o consulte la descripción resumida del plan proporcionada por su empleador o sindicato. </a:t>
            </a:r>
          </a:p>
          <a:p>
            <a:pPr defTabSz="966612">
              <a:spcBef>
                <a:spcPts val="634"/>
              </a:spcBef>
              <a:defRPr/>
            </a:pPr>
            <a:r>
              <a:rPr lang="es-ES" dirty="0">
                <a:solidFill>
                  <a:prstClr val="black"/>
                </a:solidFill>
              </a:rPr>
              <a:t>Generalmente, si su empleador tiene menos de 100 empleados, Medicare paga primero si tiene menos de 65 años o tiene Medicare debido a una discapacidad. Algunas veces, los empleadores con menos de 100 empleados se unen a otros empleadores para formar un plan de empleadores múltiples. Si al menos un empleador en el plan de empleadores múltiples tiene 100 empleados o más, Medicare paga segundo.</a:t>
            </a:r>
          </a:p>
          <a:p>
            <a:pPr defTabSz="966612">
              <a:spcBef>
                <a:spcPts val="634"/>
              </a:spcBef>
              <a:defRPr/>
            </a:pPr>
            <a:r>
              <a:rPr lang="es-ES" dirty="0">
                <a:solidFill>
                  <a:prstClr val="black"/>
                </a:solidFill>
              </a:rPr>
              <a:t>Si el empleador tiene al menos 100 empleados, el plan de salud se denomina un plan de salud grupal grande. Si está cubierto por un plan de salud grupal grande debido a su empleo actual o el empleo actual de un familiar, Medicare paga segundo. </a:t>
            </a:r>
          </a:p>
        </p:txBody>
      </p:sp>
    </p:spTree>
    <p:extLst>
      <p:ext uri="{BB962C8B-B14F-4D97-AF65-F5344CB8AC3E}">
        <p14:creationId xmlns:p14="http://schemas.microsoft.com/office/powerpoint/2010/main" val="17224489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74650"/>
            <a:ext cx="5759450" cy="3240088"/>
          </a:xfrm>
        </p:spPr>
      </p:sp>
      <p:sp>
        <p:nvSpPr>
          <p:cNvPr id="3" name="Notes Placeholder 2"/>
          <p:cNvSpPr>
            <a:spLocks noGrp="1"/>
          </p:cNvSpPr>
          <p:nvPr>
            <p:ph type="body" idx="1"/>
          </p:nvPr>
        </p:nvSpPr>
        <p:spPr>
          <a:xfrm>
            <a:off x="731520" y="3728838"/>
            <a:ext cx="5852160" cy="4672212"/>
          </a:xfrm>
        </p:spPr>
        <p:txBody>
          <a:bodyPr/>
          <a:lstStyle/>
          <a:p>
            <a:pPr defTabSz="966612">
              <a:spcBef>
                <a:spcPts val="634"/>
              </a:spcBef>
              <a:defRPr/>
            </a:pPr>
            <a:r>
              <a:rPr lang="es-ES" dirty="0">
                <a:solidFill>
                  <a:prstClr val="black"/>
                </a:solidFill>
              </a:rPr>
              <a:t>La Lección 1, "Seguro Social para personas con discapacidades" incluye estos temas:</a:t>
            </a:r>
          </a:p>
          <a:p>
            <a:pPr marL="125861" indent="-125861" defTabSz="966612">
              <a:spcBef>
                <a:spcPts val="634"/>
              </a:spcBef>
              <a:buFont typeface="Wingdings" panose="05000000000000000000" pitchFamily="2" charset="2"/>
              <a:buChar char="§"/>
              <a:defRPr/>
            </a:pPr>
            <a:r>
              <a:rPr lang="es-ES" dirty="0">
                <a:solidFill>
                  <a:prstClr val="black"/>
                </a:solidFill>
              </a:rPr>
              <a:t>Definición de discapacidad </a:t>
            </a:r>
          </a:p>
          <a:p>
            <a:pPr marL="125861" indent="-125861" defTabSz="966612">
              <a:spcBef>
                <a:spcPts val="634"/>
              </a:spcBef>
              <a:buFont typeface="Wingdings" panose="05000000000000000000" pitchFamily="2" charset="2"/>
              <a:buChar char="§"/>
              <a:defRPr/>
            </a:pPr>
            <a:r>
              <a:rPr lang="es-ES" dirty="0">
                <a:solidFill>
                  <a:prstClr val="black"/>
                </a:solidFill>
              </a:rPr>
              <a:t>Cómo calificar para estos programas:</a:t>
            </a:r>
          </a:p>
          <a:p>
            <a:pPr marL="243332" lvl="1" indent="-117470" defTabSz="966612">
              <a:spcBef>
                <a:spcPts val="634"/>
              </a:spcBef>
              <a:buFont typeface="Arial" panose="020B0604020202020204" pitchFamily="34" charset="0"/>
              <a:buChar char="•"/>
              <a:defRPr/>
            </a:pPr>
            <a:r>
              <a:rPr lang="es-ES" dirty="0">
                <a:solidFill>
                  <a:prstClr val="black"/>
                </a:solidFill>
              </a:rPr>
              <a:t>Seguro por Discapacidad del Seguro Social (SSDI, por sus siglas en inglés)</a:t>
            </a:r>
          </a:p>
          <a:p>
            <a:pPr marL="243332" lvl="1" indent="-117470" defTabSz="966612">
              <a:spcBef>
                <a:spcPts val="634"/>
              </a:spcBef>
              <a:buFont typeface="Arial" panose="020B0604020202020204" pitchFamily="34" charset="0"/>
              <a:buChar char="•"/>
              <a:defRPr/>
            </a:pPr>
            <a:r>
              <a:rPr lang="es-ES" dirty="0">
                <a:solidFill>
                  <a:prstClr val="black"/>
                </a:solidFill>
              </a:rPr>
              <a:t>Seguridad de Ingreso Suplementario (SSI, por sus siglas en inglés)</a:t>
            </a:r>
          </a:p>
          <a:p>
            <a:pPr marL="125861" indent="-125861" defTabSz="966612">
              <a:spcBef>
                <a:spcPts val="634"/>
              </a:spcBef>
              <a:buFont typeface="Wingdings" panose="05000000000000000000" pitchFamily="2" charset="2"/>
              <a:buChar char="§"/>
              <a:defRPr/>
            </a:pPr>
            <a:r>
              <a:rPr lang="es-ES" dirty="0">
                <a:solidFill>
                  <a:prstClr val="black"/>
                </a:solidFill>
              </a:rPr>
              <a:t>Crear una cuenta "</a:t>
            </a:r>
            <a:r>
              <a:rPr lang="es-ES" i="1" dirty="0">
                <a:solidFill>
                  <a:prstClr val="black"/>
                </a:solidFill>
              </a:rPr>
              <a:t>my Social Security</a:t>
            </a:r>
            <a:r>
              <a:rPr lang="es-ES" dirty="0">
                <a:solidFill>
                  <a:prstClr val="black"/>
                </a:solidFill>
              </a:rPr>
              <a:t>"  </a:t>
            </a:r>
          </a:p>
          <a:p>
            <a:pPr marL="125861" indent="-125861" defTabSz="966612">
              <a:spcBef>
                <a:spcPts val="634"/>
              </a:spcBef>
              <a:buFont typeface="Wingdings" panose="05000000000000000000" pitchFamily="2" charset="2"/>
              <a:buChar char="§"/>
              <a:defRPr/>
            </a:pPr>
            <a:r>
              <a:rPr lang="es-ES" dirty="0">
                <a:solidFill>
                  <a:prstClr val="black"/>
                </a:solidFill>
              </a:rPr>
              <a:t>Solicitud de beneficios</a:t>
            </a:r>
          </a:p>
          <a:p>
            <a:pPr marL="125861" indent="-125861" defTabSz="966612">
              <a:spcBef>
                <a:spcPts val="634"/>
              </a:spcBef>
              <a:buFont typeface="Wingdings" panose="05000000000000000000" pitchFamily="2" charset="2"/>
              <a:buChar char="§"/>
              <a:defRPr/>
            </a:pPr>
            <a:r>
              <a:rPr lang="es-ES" dirty="0">
                <a:solidFill>
                  <a:prstClr val="black"/>
                </a:solidFill>
              </a:rPr>
              <a:t>Solicitud de cobertura de Health Insurance Marketplace</a:t>
            </a:r>
          </a:p>
        </p:txBody>
      </p:sp>
    </p:spTree>
    <p:extLst>
      <p:ext uri="{BB962C8B-B14F-4D97-AF65-F5344CB8AC3E}">
        <p14:creationId xmlns:p14="http://schemas.microsoft.com/office/powerpoint/2010/main" val="223389783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31520" y="3730467"/>
            <a:ext cx="5852160" cy="4670584"/>
          </a:xfrm>
        </p:spPr>
        <p:txBody>
          <a:bodyPr/>
          <a:lstStyle/>
          <a:p>
            <a:pPr defTabSz="966612">
              <a:spcBef>
                <a:spcPts val="634"/>
              </a:spcBef>
              <a:defRPr/>
            </a:pPr>
            <a:r>
              <a:rPr lang="es-ES" dirty="0">
                <a:solidFill>
                  <a:prstClr val="black"/>
                </a:solidFill>
              </a:rPr>
              <a:t>En la lección 4, "Otros programas para personas con discapacidades", se enumeran otros programas que pueden ayudar a pagar los costos médicos de las personas con ingresos y recursos limitados. </a:t>
            </a:r>
          </a:p>
          <a:p>
            <a:endParaRPr lang="es-ES" dirty="0"/>
          </a:p>
        </p:txBody>
      </p:sp>
    </p:spTree>
    <p:extLst>
      <p:ext uri="{BB962C8B-B14F-4D97-AF65-F5344CB8AC3E}">
        <p14:creationId xmlns:p14="http://schemas.microsoft.com/office/powerpoint/2010/main" val="216945983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60363"/>
            <a:ext cx="5759450" cy="3240087"/>
          </a:xfrm>
        </p:spPr>
      </p:sp>
      <p:sp>
        <p:nvSpPr>
          <p:cNvPr id="3" name="Notes Placeholder 2"/>
          <p:cNvSpPr>
            <a:spLocks noGrp="1"/>
          </p:cNvSpPr>
          <p:nvPr>
            <p:ph type="body" idx="1"/>
          </p:nvPr>
        </p:nvSpPr>
        <p:spPr>
          <a:xfrm>
            <a:off x="731520" y="3740467"/>
            <a:ext cx="5852160" cy="4660583"/>
          </a:xfrm>
        </p:spPr>
        <p:txBody>
          <a:bodyPr/>
          <a:lstStyle/>
          <a:p>
            <a:pPr defTabSz="983577">
              <a:spcBef>
                <a:spcPts val="600"/>
              </a:spcBef>
              <a:defRPr/>
            </a:pPr>
            <a:r>
              <a:rPr lang="es-ES" b="1" dirty="0"/>
              <a:t>Notas del presentador</a:t>
            </a:r>
          </a:p>
          <a:p>
            <a:pPr defTabSz="983577">
              <a:spcBef>
                <a:spcPts val="600"/>
              </a:spcBef>
              <a:defRPr/>
            </a:pPr>
            <a:r>
              <a:rPr lang="es-ES" b="1" dirty="0"/>
              <a:t>Al finalizar esta sesión, usted podrá:</a:t>
            </a:r>
          </a:p>
          <a:p>
            <a:pPr marL="114300" indent="-114300" defTabSz="983577">
              <a:spcBef>
                <a:spcPts val="600"/>
              </a:spcBef>
              <a:buFont typeface="Wingdings" panose="05000000000000000000" pitchFamily="2" charset="2"/>
              <a:buChar char="§"/>
              <a:defRPr/>
            </a:pPr>
            <a:r>
              <a:rPr lang="es-ES" dirty="0"/>
              <a:t>Identificar programas adicionales disponibles para personas con discapacidades</a:t>
            </a:r>
          </a:p>
          <a:p>
            <a:pPr marL="114300" indent="-114300" defTabSz="983577">
              <a:spcBef>
                <a:spcPts val="600"/>
              </a:spcBef>
              <a:buFont typeface="Wingdings" panose="05000000000000000000" pitchFamily="2" charset="2"/>
              <a:buChar char="§"/>
              <a:defRPr/>
            </a:pPr>
            <a:r>
              <a:rPr lang="es-ES" dirty="0"/>
              <a:t>Saber en qué lugar obtener más información</a:t>
            </a:r>
          </a:p>
        </p:txBody>
      </p:sp>
    </p:spTree>
    <p:extLst>
      <p:ext uri="{BB962C8B-B14F-4D97-AF65-F5344CB8AC3E}">
        <p14:creationId xmlns:p14="http://schemas.microsoft.com/office/powerpoint/2010/main" val="367733199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104945" y="3757507"/>
            <a:ext cx="7068016" cy="5641674"/>
          </a:xfrm>
        </p:spPr>
        <p:txBody>
          <a:bodyPr/>
          <a:lstStyle/>
          <a:p>
            <a:pPr defTabSz="966612">
              <a:spcBef>
                <a:spcPts val="634"/>
              </a:spcBef>
              <a:defRPr/>
            </a:pPr>
            <a:r>
              <a:rPr lang="es-ES" sz="1100" dirty="0">
                <a:solidFill>
                  <a:prstClr val="black"/>
                </a:solidFill>
              </a:rPr>
              <a:t>Estos programas están disponibles para ayudar a pagar los costos médicos para ciertas personas con ingresos y recursos limitados. </a:t>
            </a:r>
          </a:p>
          <a:p>
            <a:pPr marL="125861" lvl="1" indent="-125861" defTabSz="966612">
              <a:spcBef>
                <a:spcPts val="634"/>
              </a:spcBef>
              <a:buFont typeface="Wingdings" panose="05000000000000000000" pitchFamily="2" charset="2"/>
              <a:buChar char="§"/>
              <a:defRPr/>
            </a:pPr>
            <a:r>
              <a:rPr lang="es-ES" sz="1100" dirty="0">
                <a:solidFill>
                  <a:prstClr val="black"/>
                </a:solidFill>
              </a:rPr>
              <a:t>Medicaid es un programa de beneficios federal y estatal (un programa gubernamental que garantiza determinados beneficios a un grupo en particular o segmento de la población) que paga la asistencia médica para determinadas personas y familias con ingresos y recursos limitados. No es un programa de aporte monetario; paga la atención directamente a los proveedores médicos. Medicaid es la fuente más grande de financiamiento para servicios médicos y de la salud para las personas con ingresos y recursos limitados. </a:t>
            </a:r>
          </a:p>
          <a:p>
            <a:pPr defTabSz="966612">
              <a:spcBef>
                <a:spcPts val="634"/>
              </a:spcBef>
              <a:defRPr/>
            </a:pPr>
            <a:r>
              <a:rPr lang="es-ES" sz="1100" dirty="0">
                <a:solidFill>
                  <a:prstClr val="black"/>
                </a:solidFill>
              </a:rPr>
              <a:t>Puede ser elegible para obtener ayuda del programa Medicaid de su estado para pagar sus primas de Medicare.</a:t>
            </a:r>
          </a:p>
          <a:p>
            <a:pPr marL="117470" indent="-117470" defTabSz="966612">
              <a:spcBef>
                <a:spcPts val="634"/>
              </a:spcBef>
              <a:buFont typeface="Wingdings" panose="05000000000000000000" pitchFamily="2" charset="2"/>
              <a:buChar char="§"/>
              <a:defRPr/>
            </a:pPr>
            <a:r>
              <a:rPr lang="es-ES" sz="1100" dirty="0">
                <a:solidFill>
                  <a:prstClr val="black"/>
                </a:solidFill>
              </a:rPr>
              <a:t>En algunos casos, los Programas de Ahorros de Medicare también pueden pagar las primas, los deducibles, los coseguros y los copagos de la Parte A (Seguro de Hospital) y de la Parte B (Seguro Médico) si cumple con ciertas condiciones. Los Programas de Ahorros de Medicare generalmente tienen normas de ingreso y recursos más altos que la cobertura completa de Medicaid. Estos montos de ingresos y recursos pueden cambiar todos los años según el nivel federal de pobreza (FPL, por sus siglas en inglés). </a:t>
            </a:r>
          </a:p>
          <a:p>
            <a:pPr marL="117470" indent="-117470" defTabSz="966612">
              <a:spcBef>
                <a:spcPts val="634"/>
              </a:spcBef>
              <a:buFont typeface="Wingdings" panose="05000000000000000000" pitchFamily="2" charset="2"/>
              <a:buChar char="§"/>
              <a:defRPr/>
            </a:pPr>
            <a:r>
              <a:rPr lang="es-ES" sz="1100" dirty="0">
                <a:solidFill>
                  <a:prstClr val="black"/>
                </a:solidFill>
              </a:rPr>
              <a:t>Si tiene ingresos y recursos limitados, es posible que pueda obtener Ayuda Adicional con los costos de la cobertura de medicamentos de Medicare, como las primas mensuales, el deducible anual, el coseguro y los copagos del plan de medicamentos. Debe estar inscrito en un plan de medicamentos de Medicare (también conocido como PDP) o en un plan de Medicare Advantage con cobertura de medicamentos (MA-PD, por sus siglas en inglés) para obtener Ayuda Adicional. Puede presentar su solicitud a través del Seguro Social o la Oficina Estatal de Asistencia Médica (Medicaid). </a:t>
            </a:r>
          </a:p>
          <a:p>
            <a:pPr defTabSz="966612">
              <a:spcBef>
                <a:spcPts val="634"/>
              </a:spcBef>
              <a:defRPr/>
            </a:pPr>
            <a:r>
              <a:rPr lang="es-ES" sz="1100" dirty="0">
                <a:solidFill>
                  <a:prstClr val="black"/>
                </a:solidFill>
              </a:rPr>
              <a:t>Ciertos grupos de personas califican automáticamente para la ayuda adicional y no tienen que solicitarla:</a:t>
            </a:r>
          </a:p>
          <a:p>
            <a:pPr marL="125861" indent="-125861" defTabSz="966612">
              <a:spcBef>
                <a:spcPts val="634"/>
              </a:spcBef>
              <a:buFont typeface="Wingdings" panose="05000000000000000000" pitchFamily="2" charset="2"/>
              <a:buChar char="§"/>
              <a:defRPr/>
            </a:pPr>
            <a:r>
              <a:rPr lang="es-ES" sz="1100" dirty="0">
                <a:solidFill>
                  <a:prstClr val="black"/>
                </a:solidFill>
              </a:rPr>
              <a:t>Personas con Medicare y todos los beneficios de Medicaid (incluyendo la cobertura de medicamentos)</a:t>
            </a:r>
          </a:p>
          <a:p>
            <a:pPr marL="125861" indent="-125861" defTabSz="966612">
              <a:spcBef>
                <a:spcPts val="634"/>
              </a:spcBef>
              <a:buFont typeface="Wingdings" panose="05000000000000000000" pitchFamily="2" charset="2"/>
              <a:buChar char="§"/>
              <a:defRPr/>
            </a:pPr>
            <a:r>
              <a:rPr lang="es-ES" sz="1100" dirty="0">
                <a:solidFill>
                  <a:prstClr val="black"/>
                </a:solidFill>
              </a:rPr>
              <a:t>Personas con Medicare que obtienen Seguridad de Ingreso Suplementario (SSI)  </a:t>
            </a:r>
          </a:p>
          <a:p>
            <a:pPr marL="125861" indent="-125861" defTabSz="966612">
              <a:spcBef>
                <a:spcPts val="634"/>
              </a:spcBef>
              <a:buFont typeface="Wingdings" panose="05000000000000000000" pitchFamily="2" charset="2"/>
              <a:buChar char="§"/>
              <a:defRPr/>
            </a:pPr>
            <a:r>
              <a:rPr lang="es-ES" sz="1100" dirty="0">
                <a:solidFill>
                  <a:prstClr val="black"/>
                </a:solidFill>
              </a:rPr>
              <a:t>Personas que obtienen ayuda de Medicaid para pagar sus primas de Medicare (Programas de Ahorros Medicare)</a:t>
            </a:r>
          </a:p>
          <a:p>
            <a:pPr defTabSz="966612">
              <a:spcBef>
                <a:spcPts val="634"/>
              </a:spcBef>
              <a:defRPr/>
            </a:pPr>
            <a:r>
              <a:rPr lang="es-ES" sz="1100" dirty="0">
                <a:solidFill>
                  <a:prstClr val="black"/>
                </a:solidFill>
              </a:rPr>
              <a:t>Todas las demás personas que tienen Medicare deben presentar una solicitud para obtener Ayuda Adicional.</a:t>
            </a:r>
          </a:p>
          <a:p>
            <a:pPr defTabSz="966612">
              <a:spcBef>
                <a:spcPts val="634"/>
              </a:spcBef>
              <a:defRPr/>
            </a:pPr>
            <a:r>
              <a:rPr lang="es-ES" sz="1100" dirty="0"/>
              <a:t>Para obtener información detallada sobre estos programas, consulte el módulo de capacitación de Medicaid y el Programa de Seguro Médico para Niños en </a:t>
            </a:r>
            <a:r>
              <a:rPr lang="es-ES" sz="1100" dirty="0">
                <a:solidFill>
                  <a:prstClr val="black"/>
                </a:solidFill>
                <a:hlinkClick r:id="rId3"/>
              </a:rPr>
              <a:t>CMSnationaltrainingprogram.cms.gov/resources</a:t>
            </a:r>
            <a:r>
              <a:rPr lang="es-ES" sz="1100" dirty="0"/>
              <a:t>, y la publicación de Medicare “4 </a:t>
            </a:r>
            <a:r>
              <a:rPr lang="es-ES" sz="1100" dirty="0" err="1"/>
              <a:t>Programs</a:t>
            </a:r>
            <a:r>
              <a:rPr lang="es-ES" sz="1100" dirty="0"/>
              <a:t> </a:t>
            </a:r>
            <a:r>
              <a:rPr lang="es-ES" sz="1100" dirty="0" err="1"/>
              <a:t>that</a:t>
            </a:r>
            <a:r>
              <a:rPr lang="es-ES" sz="1100" dirty="0"/>
              <a:t> Can </a:t>
            </a:r>
            <a:r>
              <a:rPr lang="es-ES" sz="1100" dirty="0" err="1"/>
              <a:t>Help</a:t>
            </a:r>
            <a:r>
              <a:rPr lang="es-ES" sz="1100" dirty="0"/>
              <a:t> </a:t>
            </a:r>
            <a:r>
              <a:rPr lang="es-ES" sz="1100" dirty="0" err="1"/>
              <a:t>You</a:t>
            </a:r>
            <a:r>
              <a:rPr lang="es-ES" sz="1100" dirty="0"/>
              <a:t> </a:t>
            </a:r>
            <a:r>
              <a:rPr lang="es-ES" sz="1100" dirty="0" err="1"/>
              <a:t>Pay</a:t>
            </a:r>
            <a:r>
              <a:rPr lang="es-ES" sz="1100" dirty="0"/>
              <a:t> </a:t>
            </a:r>
            <a:r>
              <a:rPr lang="es-ES" sz="1100" dirty="0" err="1"/>
              <a:t>Your</a:t>
            </a:r>
            <a:r>
              <a:rPr lang="es-ES" sz="1100" dirty="0"/>
              <a:t> Medical Expenses” [“4 programas que pueden ayudarlo a pagar sus gastos médicos”] </a:t>
            </a:r>
            <a:r>
              <a:rPr lang="es-ES" sz="1100" dirty="0">
                <a:solidFill>
                  <a:prstClr val="black"/>
                </a:solidFill>
              </a:rPr>
              <a:t>(Producto de CMS Nro. 11445) en </a:t>
            </a:r>
            <a:r>
              <a:rPr lang="es-ES" sz="1100" dirty="0">
                <a:solidFill>
                  <a:prstClr val="black"/>
                </a:solidFill>
                <a:hlinkClick r:id="rId4"/>
              </a:rPr>
              <a:t>Medicare.gov/publications</a:t>
            </a:r>
          </a:p>
          <a:p>
            <a:endParaRPr lang="es-ES" sz="1100" dirty="0"/>
          </a:p>
        </p:txBody>
      </p:sp>
    </p:spTree>
    <p:extLst>
      <p:ext uri="{BB962C8B-B14F-4D97-AF65-F5344CB8AC3E}">
        <p14:creationId xmlns:p14="http://schemas.microsoft.com/office/powerpoint/2010/main" val="202890410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31520" y="3720465"/>
            <a:ext cx="5852160" cy="4680585"/>
          </a:xfrm>
        </p:spPr>
        <p:txBody>
          <a:bodyPr/>
          <a:lstStyle/>
          <a:p>
            <a:endParaRPr lang="en-US" dirty="0"/>
          </a:p>
        </p:txBody>
      </p:sp>
    </p:spTree>
    <p:extLst>
      <p:ext uri="{BB962C8B-B14F-4D97-AF65-F5344CB8AC3E}">
        <p14:creationId xmlns:p14="http://schemas.microsoft.com/office/powerpoint/2010/main" val="405213799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31520" y="3730467"/>
            <a:ext cx="5852160" cy="4670584"/>
          </a:xfrm>
        </p:spPr>
        <p:txBody>
          <a:bodyPr/>
          <a:lstStyle/>
          <a:p>
            <a:endParaRPr lang="en-US" dirty="0"/>
          </a:p>
        </p:txBody>
      </p:sp>
    </p:spTree>
    <p:extLst>
      <p:ext uri="{BB962C8B-B14F-4D97-AF65-F5344CB8AC3E}">
        <p14:creationId xmlns:p14="http://schemas.microsoft.com/office/powerpoint/2010/main" val="351127379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31520" y="3740467"/>
            <a:ext cx="5852160" cy="4660583"/>
          </a:xfrm>
        </p:spPr>
        <p:txBody>
          <a:bodyPr/>
          <a:lstStyle/>
          <a:p>
            <a:endParaRPr lang="en-US" dirty="0"/>
          </a:p>
        </p:txBody>
      </p:sp>
    </p:spTree>
    <p:extLst>
      <p:ext uri="{BB962C8B-B14F-4D97-AF65-F5344CB8AC3E}">
        <p14:creationId xmlns:p14="http://schemas.microsoft.com/office/powerpoint/2010/main" val="81578768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31520" y="3720465"/>
            <a:ext cx="5852160" cy="4680585"/>
          </a:xfrm>
        </p:spPr>
        <p:txBody>
          <a:bodyPr/>
          <a:lstStyle/>
          <a:p>
            <a:endParaRPr lang="en-US" dirty="0"/>
          </a:p>
        </p:txBody>
      </p:sp>
    </p:spTree>
    <p:extLst>
      <p:ext uri="{BB962C8B-B14F-4D97-AF65-F5344CB8AC3E}">
        <p14:creationId xmlns:p14="http://schemas.microsoft.com/office/powerpoint/2010/main" val="160691652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31520" y="3720465"/>
            <a:ext cx="5852160" cy="4680585"/>
          </a:xfrm>
        </p:spPr>
        <p:txBody>
          <a:bodyPr/>
          <a:lstStyle/>
          <a:p>
            <a:pPr defTabSz="966612">
              <a:spcBef>
                <a:spcPts val="634"/>
              </a:spcBef>
              <a:defRPr/>
            </a:pPr>
            <a:r>
              <a:rPr lang="es-ES"/>
              <a:t>Manténgase conectado. Visite </a:t>
            </a:r>
            <a:r>
              <a:rPr lang="es-ES" dirty="0">
                <a:hlinkClick r:id="rId3"/>
              </a:rPr>
              <a:t>CMSnationaltrainingprogram.cms.gov</a:t>
            </a:r>
            <a:r>
              <a:rPr lang="es-ES"/>
              <a:t> para ver los materiales de capacitación de NTP y suscribirse a nuestra lista de correo electrónico. Comuníquese con nosotros escribiendo a </a:t>
            </a:r>
            <a:r>
              <a:rPr lang="es-ES" dirty="0">
                <a:hlinkClick r:id="rId4"/>
              </a:rPr>
              <a:t>training@cms.hhs.gov</a:t>
            </a:r>
            <a:r>
              <a:rPr lang="es-ES"/>
              <a:t>.  </a:t>
            </a:r>
          </a:p>
          <a:p>
            <a:pPr>
              <a:spcBef>
                <a:spcPts val="634"/>
              </a:spcBef>
            </a:pPr>
            <a:endParaRPr lang="es-ES" dirty="0"/>
          </a:p>
        </p:txBody>
      </p:sp>
    </p:spTree>
    <p:extLst>
      <p:ext uri="{BB962C8B-B14F-4D97-AF65-F5344CB8AC3E}">
        <p14:creationId xmlns:p14="http://schemas.microsoft.com/office/powerpoint/2010/main" val="6095670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81000"/>
            <a:ext cx="5759450" cy="3240088"/>
          </a:xfrm>
        </p:spPr>
      </p:sp>
      <p:sp>
        <p:nvSpPr>
          <p:cNvPr id="3" name="Notes Placeholder 2"/>
          <p:cNvSpPr>
            <a:spLocks noGrp="1"/>
          </p:cNvSpPr>
          <p:nvPr>
            <p:ph type="body" idx="1"/>
          </p:nvPr>
        </p:nvSpPr>
        <p:spPr>
          <a:xfrm>
            <a:off x="731520" y="3924301"/>
            <a:ext cx="5852160" cy="4476750"/>
          </a:xfrm>
        </p:spPr>
        <p:txBody>
          <a:bodyPr/>
          <a:lstStyle/>
          <a:p>
            <a:pPr defTabSz="983577">
              <a:spcBef>
                <a:spcPts val="634"/>
              </a:spcBef>
              <a:defRPr/>
            </a:pPr>
            <a:r>
              <a:rPr lang="es-ES" b="1" dirty="0">
                <a:solidFill>
                  <a:prstClr val="black"/>
                </a:solidFill>
              </a:rPr>
              <a:t>Notas del presentador</a:t>
            </a:r>
          </a:p>
          <a:p>
            <a:pPr defTabSz="983577">
              <a:spcBef>
                <a:spcPts val="634"/>
              </a:spcBef>
              <a:defRPr/>
            </a:pPr>
            <a:r>
              <a:rPr lang="es-ES" b="1" dirty="0">
                <a:solidFill>
                  <a:prstClr val="black"/>
                </a:solidFill>
              </a:rPr>
              <a:t>Al finalizar esta sesión, usted podrá:</a:t>
            </a:r>
          </a:p>
          <a:p>
            <a:pPr marL="181240" indent="-181240" defTabSz="983577">
              <a:spcBef>
                <a:spcPts val="634"/>
              </a:spcBef>
              <a:buFont typeface="Wingdings" panose="05000000000000000000" pitchFamily="2" charset="2"/>
              <a:buChar char="§"/>
              <a:defRPr/>
            </a:pPr>
            <a:r>
              <a:rPr lang="es-ES" dirty="0">
                <a:solidFill>
                  <a:prstClr val="black"/>
                </a:solidFill>
              </a:rPr>
              <a:t>Definir discapacidad en base a la Ley de Seguro Social</a:t>
            </a:r>
          </a:p>
          <a:p>
            <a:pPr marL="181240" indent="-181240" defTabSz="983577">
              <a:spcBef>
                <a:spcPts val="634"/>
              </a:spcBef>
              <a:buFont typeface="Wingdings" panose="05000000000000000000" pitchFamily="2" charset="2"/>
              <a:buChar char="§"/>
              <a:defRPr/>
            </a:pPr>
            <a:r>
              <a:rPr lang="es-ES" dirty="0">
                <a:solidFill>
                  <a:prstClr val="black"/>
                </a:solidFill>
              </a:rPr>
              <a:t>Enumerar los requisitos básicos para calificar para obtener beneficios por discapacidad</a:t>
            </a:r>
          </a:p>
          <a:p>
            <a:pPr marL="181240" indent="-181240" defTabSz="983577">
              <a:spcBef>
                <a:spcPts val="634"/>
              </a:spcBef>
              <a:buFont typeface="Wingdings" panose="05000000000000000000" pitchFamily="2" charset="2"/>
              <a:buChar char="§"/>
              <a:defRPr/>
            </a:pPr>
            <a:r>
              <a:rPr lang="es-ES" dirty="0">
                <a:solidFill>
                  <a:prstClr val="black"/>
                </a:solidFill>
              </a:rPr>
              <a:t>Identificar los programas del Seguro Social para personas con discapacidades </a:t>
            </a:r>
          </a:p>
          <a:p>
            <a:pPr marL="181240" indent="-181240" defTabSz="983577">
              <a:spcBef>
                <a:spcPts val="634"/>
              </a:spcBef>
              <a:buFont typeface="Wingdings" panose="05000000000000000000" pitchFamily="2" charset="2"/>
              <a:buChar char="§"/>
              <a:defRPr/>
            </a:pPr>
            <a:r>
              <a:rPr lang="es-ES" dirty="0">
                <a:solidFill>
                  <a:prstClr val="black"/>
                </a:solidFill>
              </a:rPr>
              <a:t>Explicar el proceso de toma de decisión sobre discapacidad</a:t>
            </a:r>
          </a:p>
          <a:p>
            <a:pPr marL="181240" indent="-181240" defTabSz="983577">
              <a:spcBef>
                <a:spcPts val="634"/>
              </a:spcBef>
              <a:buFont typeface="Wingdings" panose="05000000000000000000" pitchFamily="2" charset="2"/>
              <a:buChar char="§"/>
              <a:defRPr/>
            </a:pPr>
            <a:r>
              <a:rPr lang="es-ES" dirty="0">
                <a:solidFill>
                  <a:prstClr val="black"/>
                </a:solidFill>
              </a:rPr>
              <a:t>Enumerar los servicios disponibles en la cuenta en línea de “</a:t>
            </a:r>
            <a:r>
              <a:rPr lang="es-ES" i="1" dirty="0">
                <a:solidFill>
                  <a:prstClr val="black"/>
                </a:solidFill>
              </a:rPr>
              <a:t>my </a:t>
            </a:r>
            <a:r>
              <a:rPr lang="es-ES" dirty="0">
                <a:solidFill>
                  <a:prstClr val="black"/>
                </a:solidFill>
              </a:rPr>
              <a:t>Social Security”</a:t>
            </a:r>
          </a:p>
          <a:p>
            <a:pPr defTabSz="983577">
              <a:spcBef>
                <a:spcPts val="634"/>
              </a:spcBef>
              <a:defRPr/>
            </a:pPr>
            <a:endParaRPr lang="es-ES" dirty="0">
              <a:solidFill>
                <a:prstClr val="black"/>
              </a:solidFill>
              <a:ea typeface="ＭＳ Ｐゴシック" pitchFamily="84" charset="-128"/>
              <a:cs typeface="Arial" panose="020B0604020202020204" pitchFamily="34" charset="0"/>
            </a:endParaRPr>
          </a:p>
          <a:p>
            <a:endParaRPr lang="es-ES" dirty="0"/>
          </a:p>
        </p:txBody>
      </p:sp>
    </p:spTree>
    <p:extLst>
      <p:ext uri="{BB962C8B-B14F-4D97-AF65-F5344CB8AC3E}">
        <p14:creationId xmlns:p14="http://schemas.microsoft.com/office/powerpoint/2010/main" val="22881834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31520" y="3728838"/>
            <a:ext cx="5852160" cy="4672212"/>
          </a:xfrm>
        </p:spPr>
        <p:txBody>
          <a:bodyPr/>
          <a:lstStyle/>
          <a:p>
            <a:pPr marL="0" lvl="1" defTabSz="966612">
              <a:spcBef>
                <a:spcPts val="600"/>
              </a:spcBef>
              <a:defRPr/>
            </a:pPr>
            <a:r>
              <a:rPr lang="es-ES" dirty="0">
                <a:solidFill>
                  <a:prstClr val="black"/>
                </a:solidFill>
              </a:rPr>
              <a:t>La discapacidad puede ocurrir a cualquier edad. En los análisis del Seguro Social, se muestra que un trabajador de 20 años tiene 1 posibilidad en 4 de adquirir una discapacidad antes de llegar a la mayoría de edad para jubilarse.</a:t>
            </a:r>
          </a:p>
          <a:p>
            <a:pPr defTabSz="966612">
              <a:spcBef>
                <a:spcPts val="600"/>
              </a:spcBef>
              <a:defRPr/>
            </a:pPr>
            <a:r>
              <a:rPr lang="es-ES" dirty="0">
                <a:solidFill>
                  <a:prstClr val="black"/>
                </a:solidFill>
              </a:rPr>
              <a:t>Para obtener beneficios por discapacidad, debe cumplir con la definición de discapacidad según la Ley de Seguro Social. Usted está discapacitado si:</a:t>
            </a:r>
          </a:p>
          <a:p>
            <a:pPr marL="114300" indent="-114300">
              <a:spcBef>
                <a:spcPts val="600"/>
              </a:spcBef>
              <a:buFont typeface="Wingdings" panose="05000000000000000000" pitchFamily="2" charset="2"/>
              <a:buChar char="§"/>
              <a:defRPr/>
            </a:pPr>
            <a:r>
              <a:rPr lang="es-ES" dirty="0">
                <a:solidFill>
                  <a:prstClr val="black"/>
                </a:solidFill>
              </a:rPr>
              <a:t>No puede hacer el trabajo que hacía antes debido a su condición médica</a:t>
            </a:r>
          </a:p>
          <a:p>
            <a:pPr marL="114300" indent="-114300">
              <a:spcBef>
                <a:spcPts val="600"/>
              </a:spcBef>
              <a:buFont typeface="Wingdings" panose="05000000000000000000" pitchFamily="2" charset="2"/>
              <a:buChar char="§"/>
              <a:defRPr/>
            </a:pPr>
            <a:r>
              <a:rPr lang="es-ES" dirty="0">
                <a:solidFill>
                  <a:prstClr val="black"/>
                </a:solidFill>
              </a:rPr>
              <a:t>No puede adaptarse a otro trabajo debido a su condición médica</a:t>
            </a:r>
          </a:p>
          <a:p>
            <a:pPr marL="114300" indent="-114300">
              <a:spcBef>
                <a:spcPts val="600"/>
              </a:spcBef>
              <a:buFont typeface="Wingdings" panose="05000000000000000000" pitchFamily="2" charset="2"/>
              <a:buChar char="§"/>
              <a:defRPr/>
            </a:pPr>
            <a:r>
              <a:rPr lang="es-ES" dirty="0">
                <a:solidFill>
                  <a:prstClr val="black"/>
                </a:solidFill>
              </a:rPr>
              <a:t>Su discapacidad ha durado o se espera que dure al menos un año o que tenga como consecuencia la muerte</a:t>
            </a:r>
          </a:p>
          <a:p>
            <a:pPr marL="114300" indent="-114300">
              <a:spcBef>
                <a:spcPts val="600"/>
              </a:spcBef>
              <a:buFont typeface="Wingdings" panose="05000000000000000000" pitchFamily="2" charset="2"/>
              <a:buChar char="§"/>
              <a:defRPr/>
            </a:pPr>
            <a:endParaRPr lang="es-ES" dirty="0">
              <a:solidFill>
                <a:prstClr val="black"/>
              </a:solidFill>
            </a:endParaRPr>
          </a:p>
          <a:p>
            <a:pPr marL="0" indent="0">
              <a:spcBef>
                <a:spcPts val="600"/>
              </a:spcBef>
              <a:buFont typeface="Wingdings" panose="05000000000000000000" pitchFamily="2" charset="2"/>
              <a:buNone/>
              <a:defRPr/>
            </a:pPr>
            <a:r>
              <a:rPr lang="es-ES" dirty="0">
                <a:hlinkClick r:id="rId3"/>
              </a:rPr>
              <a:t>http://pomsresource.org/poms/DI-10105.065/disability-insurance-benefits-DIB-and-freeze</a:t>
            </a:r>
            <a:endParaRPr lang="es-ES" dirty="0"/>
          </a:p>
          <a:p>
            <a:pPr marL="0" indent="0">
              <a:spcBef>
                <a:spcPts val="600"/>
              </a:spcBef>
              <a:buFont typeface="Wingdings" panose="05000000000000000000" pitchFamily="2" charset="2"/>
              <a:buNone/>
              <a:defRPr/>
            </a:pPr>
            <a:endParaRPr lang="es-ES" dirty="0"/>
          </a:p>
          <a:p>
            <a:pPr marL="0" indent="0">
              <a:spcBef>
                <a:spcPts val="600"/>
              </a:spcBef>
              <a:buFont typeface="Wingdings" panose="05000000000000000000" pitchFamily="2" charset="2"/>
              <a:buNone/>
              <a:defRPr/>
            </a:pPr>
            <a:endParaRPr lang="es-ES" dirty="0">
              <a:solidFill>
                <a:prstClr val="black"/>
              </a:solidFill>
            </a:endParaRPr>
          </a:p>
        </p:txBody>
      </p:sp>
    </p:spTree>
    <p:extLst>
      <p:ext uri="{BB962C8B-B14F-4D97-AF65-F5344CB8AC3E}">
        <p14:creationId xmlns:p14="http://schemas.microsoft.com/office/powerpoint/2010/main" val="8688152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101600" y="3757506"/>
            <a:ext cx="7112000" cy="5684206"/>
          </a:xfrm>
        </p:spPr>
        <p:txBody>
          <a:bodyPr/>
          <a:lstStyle/>
          <a:p>
            <a:pPr defTabSz="966612">
              <a:spcBef>
                <a:spcPts val="634"/>
              </a:spcBef>
              <a:defRPr/>
            </a:pPr>
            <a:r>
              <a:rPr lang="es-ES" sz="1100" dirty="0">
                <a:solidFill>
                  <a:prstClr val="black"/>
                </a:solidFill>
              </a:rPr>
              <a:t>Puede solicitar beneficios por discapacidad tan pronto adquiera la discapacidad. El Seguro Social revisará su solicitud para comprobar que cumple con algunos requisitos básicos. Comprobarán si trabajó los años suficientes para calificar y revisarán sus actividades laborales actuales. Si cumple con estos requisitos, el Seguro Social procesará su solicitud y enviará su caso a la oficina de Servicios de Determinación de Discapacidad de su estado. </a:t>
            </a:r>
          </a:p>
          <a:p>
            <a:pPr defTabSz="966612">
              <a:spcBef>
                <a:spcPts val="634"/>
              </a:spcBef>
              <a:defRPr/>
            </a:pPr>
            <a:r>
              <a:rPr lang="es-ES" sz="1100" dirty="0">
                <a:solidFill>
                  <a:prstClr val="black"/>
                </a:solidFill>
              </a:rPr>
              <a:t>El estado utiliza el siguiente proceso de evaluación de 5 pasos, en un orden establecido, para decidir si está discapacitado. </a:t>
            </a:r>
          </a:p>
          <a:p>
            <a:pPr defTabSz="966612">
              <a:spcBef>
                <a:spcPts val="634"/>
              </a:spcBef>
              <a:defRPr/>
            </a:pPr>
            <a:r>
              <a:rPr lang="es-ES" sz="1100" b="1" dirty="0">
                <a:solidFill>
                  <a:prstClr val="black"/>
                </a:solidFill>
              </a:rPr>
              <a:t>Paso 1</a:t>
            </a:r>
            <a:r>
              <a:rPr lang="es-ES" sz="1100" dirty="0">
                <a:solidFill>
                  <a:prstClr val="black"/>
                </a:solidFill>
              </a:rPr>
              <a:t>: ¿Está trabajando? Si está trabajando y sus ingresos promedian más de una cierta cantidad por mes, el Seguro Social por lo general no lo considerará discapacitado. En 2022, esa cantidad es de $1,350 por mes o $2,260 por mes si es ciego. Si sus ingresos son inferiores a esa cantidad, el Seguro Social continúa con el siguiente paso. </a:t>
            </a:r>
            <a:r>
              <a:rPr lang="es-ES" dirty="0"/>
              <a:t>Más información en </a:t>
            </a:r>
            <a:r>
              <a:rPr lang="es-ES" sz="1100" dirty="0">
                <a:solidFill>
                  <a:prstClr val="black"/>
                </a:solidFill>
                <a:hlinkClick r:id="rId3"/>
              </a:rPr>
              <a:t>ssa.gov/OACT/COLA/sga.html</a:t>
            </a:r>
            <a:r>
              <a:rPr lang="es-ES" dirty="0"/>
              <a:t>. </a:t>
            </a:r>
            <a:r>
              <a:rPr lang="es-ES" sz="1100" dirty="0">
                <a:solidFill>
                  <a:prstClr val="black"/>
                </a:solidFill>
              </a:rPr>
              <a:t> Si no está trabajando o sus ingresos mensuales promedian a la cantidad actual o menos, la agencia estatal examina su afección médica en el Paso 2.</a:t>
            </a:r>
          </a:p>
          <a:p>
            <a:pPr defTabSz="966612">
              <a:spcBef>
                <a:spcPts val="634"/>
              </a:spcBef>
              <a:defRPr/>
            </a:pPr>
            <a:r>
              <a:rPr lang="es-ES" sz="1100" b="1" dirty="0">
                <a:solidFill>
                  <a:prstClr val="black"/>
                </a:solidFill>
              </a:rPr>
              <a:t>Paso 2</a:t>
            </a:r>
            <a:r>
              <a:rPr lang="es-ES" sz="1100" dirty="0">
                <a:solidFill>
                  <a:prstClr val="black"/>
                </a:solidFill>
              </a:rPr>
              <a:t>: ¿Su condición médica es "grave"? Su condición médica debe limitar significativamente su capacidad para realizar actividades laborales básicas (como levantar objetos, pararse, caminar, sentarse y recordar cosas) durante, por lo menos, 12 meses. Si su afección médica no cumple con la definición de grave, el Seguro Social no lo considerará como discapacitado. Si su afección es grave, el Seguro Social pasa al paso 3. </a:t>
            </a:r>
          </a:p>
          <a:p>
            <a:pPr defTabSz="966612">
              <a:spcBef>
                <a:spcPts val="634"/>
              </a:spcBef>
              <a:defRPr/>
            </a:pPr>
            <a:r>
              <a:rPr lang="es-ES" sz="1100" b="1" dirty="0">
                <a:solidFill>
                  <a:prstClr val="black"/>
                </a:solidFill>
              </a:rPr>
              <a:t>Paso 3</a:t>
            </a:r>
            <a:r>
              <a:rPr lang="es-ES" sz="1100" dirty="0">
                <a:solidFill>
                  <a:prstClr val="black"/>
                </a:solidFill>
              </a:rPr>
              <a:t>: ¿Su condición se encuentra en la lista de condiciones </a:t>
            </a:r>
            <a:r>
              <a:rPr lang="es-ES" sz="1100" dirty="0" err="1">
                <a:solidFill>
                  <a:prstClr val="black"/>
                </a:solidFill>
              </a:rPr>
              <a:t>discapacitantes</a:t>
            </a:r>
            <a:r>
              <a:rPr lang="es-ES" sz="1100" dirty="0">
                <a:solidFill>
                  <a:prstClr val="black"/>
                </a:solidFill>
              </a:rPr>
              <a:t> que le impiden realizar cualquier actividad remunerada, independientemente de su edad, educación o experiencia laboral? Su afección debe cumplir con los criterios requeridos en la lista de discapacidades. Si su afección médica cumple con o iguala médicamente (es decir, es igual en gravedad y duración a) a los criterios de la lista, la agencia estatal determinará que tiene una discapacidad que califica. Si su afección médica no cumple con o no iguala médicamente a los criterios de la lista, la agencia estatal pasa al siguiente paso. </a:t>
            </a:r>
            <a:r>
              <a:rPr lang="es-ES" dirty="0"/>
              <a:t>Visite </a:t>
            </a:r>
            <a:r>
              <a:rPr lang="es-ES" sz="1100" dirty="0">
                <a:solidFill>
                  <a:prstClr val="black"/>
                </a:solidFill>
                <a:hlinkClick r:id="rId4"/>
              </a:rPr>
              <a:t>ssa.gov/disability/professionals/bluebook/AdultListings.htm</a:t>
            </a:r>
            <a:r>
              <a:rPr lang="es-ES" dirty="0"/>
              <a:t> para ver la lista.</a:t>
            </a:r>
          </a:p>
          <a:p>
            <a:pPr defTabSz="966612">
              <a:spcBef>
                <a:spcPts val="634"/>
              </a:spcBef>
              <a:defRPr/>
            </a:pPr>
            <a:r>
              <a:rPr lang="es-ES" sz="1100" b="1" dirty="0">
                <a:solidFill>
                  <a:prstClr val="black"/>
                </a:solidFill>
              </a:rPr>
              <a:t>Paso 4</a:t>
            </a:r>
            <a:r>
              <a:rPr lang="es-ES" sz="1100" dirty="0">
                <a:solidFill>
                  <a:prstClr val="black"/>
                </a:solidFill>
              </a:rPr>
              <a:t>: ¿Puede hacer el trabajo que hacía antes? El Seguro Social determinará si su afección o afecciones médicas le impiden realizar el trabajo que hacía antes. Si ese no es el caso, no tiene una discapacidad que califica. Si ese es el caso, el Seguro Social pasará al paso 5.</a:t>
            </a:r>
          </a:p>
          <a:p>
            <a:pPr defTabSz="966612">
              <a:spcBef>
                <a:spcPts val="634"/>
              </a:spcBef>
              <a:defRPr/>
            </a:pPr>
            <a:r>
              <a:rPr lang="es-ES" sz="1100" b="1" dirty="0">
                <a:solidFill>
                  <a:prstClr val="black"/>
                </a:solidFill>
              </a:rPr>
              <a:t>Paso 5</a:t>
            </a:r>
            <a:r>
              <a:rPr lang="es-ES" sz="1100" dirty="0">
                <a:solidFill>
                  <a:prstClr val="black"/>
                </a:solidFill>
              </a:rPr>
              <a:t>: ¿Puede hacer algún otro tipo de trabajo? Si no puede realizar el trabajo que hacía antes, el Seguro Social analiza si existe otro trabajo que pueda realizar a pesar de su afección o afecciones médicas. Considerarán su edad, educación, experiencia laboral pasada y cualquier habilidad que tenga que pueda utilizar para realizar otro trabajo. Si no puede hacer otro trabajo, el Seguro Social decidirá que está discapacitado. Si puede hacer otro trabajo, el Seguro Social decidirá que no tiene una discapacidad que califica. </a:t>
            </a:r>
          </a:p>
          <a:p>
            <a:pPr>
              <a:spcBef>
                <a:spcPts val="634"/>
              </a:spcBef>
              <a:defRPr/>
            </a:pPr>
            <a:r>
              <a:rPr lang="es-ES" sz="1100" b="1" dirty="0">
                <a:solidFill>
                  <a:prstClr val="black"/>
                </a:solidFill>
              </a:rPr>
              <a:t>Fuente</a:t>
            </a:r>
            <a:r>
              <a:rPr lang="es-ES" sz="1100" dirty="0">
                <a:solidFill>
                  <a:prstClr val="black"/>
                </a:solidFill>
              </a:rPr>
              <a:t>: </a:t>
            </a:r>
            <a:r>
              <a:rPr lang="es-ES" sz="1100" dirty="0">
                <a:hlinkClick r:id="rId5"/>
              </a:rPr>
              <a:t>ssa.gov/pubs/EN-05-10029.pdf</a:t>
            </a:r>
            <a:endParaRPr lang="es-ES" sz="1100" dirty="0">
              <a:solidFill>
                <a:prstClr val="black"/>
              </a:solidFill>
            </a:endParaRPr>
          </a:p>
        </p:txBody>
      </p:sp>
    </p:spTree>
    <p:extLst>
      <p:ext uri="{BB962C8B-B14F-4D97-AF65-F5344CB8AC3E}">
        <p14:creationId xmlns:p14="http://schemas.microsoft.com/office/powerpoint/2010/main" val="38899666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31520" y="3717674"/>
            <a:ext cx="5852160" cy="4683376"/>
          </a:xfrm>
        </p:spPr>
        <p:txBody>
          <a:bodyPr/>
          <a:lstStyle/>
          <a:p>
            <a:pPr marL="0" lvl="1" defTabSz="966612">
              <a:spcBef>
                <a:spcPts val="634"/>
              </a:spcBef>
              <a:defRPr/>
            </a:pPr>
            <a:r>
              <a:rPr lang="es-ES" dirty="0">
                <a:solidFill>
                  <a:prstClr val="black"/>
                </a:solidFill>
              </a:rPr>
              <a:t>Existen 2 programas federales (administrados por el Seguro Social) que proporcionan beneficios monetarios para ciertas personas con discapacidades. Estos programas incluyen:</a:t>
            </a:r>
          </a:p>
          <a:p>
            <a:pPr marL="125861" lvl="1" indent="-125861" defTabSz="966612">
              <a:spcBef>
                <a:spcPts val="634"/>
              </a:spcBef>
              <a:buFont typeface="Wingdings" panose="05000000000000000000" pitchFamily="2" charset="2"/>
              <a:buChar char="§"/>
              <a:defRPr/>
            </a:pPr>
            <a:r>
              <a:rPr lang="es-ES" dirty="0">
                <a:solidFill>
                  <a:prstClr val="black"/>
                </a:solidFill>
              </a:rPr>
              <a:t>Seguro por Discapacidad del Seguro Social (SSDI, por sus siglas en inglés)</a:t>
            </a:r>
          </a:p>
          <a:p>
            <a:pPr marL="125861" lvl="1" indent="-125861" defTabSz="966612">
              <a:spcBef>
                <a:spcPts val="634"/>
              </a:spcBef>
              <a:buFont typeface="Wingdings" panose="05000000000000000000" pitchFamily="2" charset="2"/>
              <a:buChar char="§"/>
              <a:defRPr/>
            </a:pPr>
            <a:r>
              <a:rPr lang="es-ES" dirty="0">
                <a:solidFill>
                  <a:prstClr val="black"/>
                </a:solidFill>
              </a:rPr>
              <a:t>Seguridad de Ingreso Suplementario (SSI, por sus siglas en inglés) </a:t>
            </a:r>
          </a:p>
          <a:p>
            <a:pPr marL="0" lvl="1" defTabSz="966612">
              <a:spcBef>
                <a:spcPts val="634"/>
              </a:spcBef>
              <a:defRPr/>
            </a:pPr>
            <a:r>
              <a:rPr lang="es-ES" dirty="0">
                <a:solidFill>
                  <a:prstClr val="black"/>
                </a:solidFill>
              </a:rPr>
              <a:t>El Seguro Social paga beneficios a las personas que cumplen con la definición estricta de discapacidad. El Seguro Social no proporciona beneficios monetarios mensuales a personas con discapacidad parcial o de corto plazo. </a:t>
            </a:r>
          </a:p>
          <a:p>
            <a:pPr defTabSz="966612">
              <a:spcBef>
                <a:spcPts val="634"/>
              </a:spcBef>
              <a:defRPr/>
            </a:pPr>
            <a:r>
              <a:rPr lang="es-ES" dirty="0">
                <a:solidFill>
                  <a:prstClr val="black"/>
                </a:solidFill>
              </a:rPr>
              <a:t>Ciertos familiares de trabajadores discapacitados también pueden obtener beneficios monetarios mensuales del Seguro Social.</a:t>
            </a:r>
          </a:p>
          <a:p>
            <a:pPr>
              <a:spcBef>
                <a:spcPts val="634"/>
              </a:spcBef>
              <a:defRPr/>
            </a:pPr>
            <a:r>
              <a:rPr lang="es-ES" b="1" dirty="0">
                <a:solidFill>
                  <a:prstClr val="black"/>
                </a:solidFill>
              </a:rPr>
              <a:t>Fuente</a:t>
            </a:r>
            <a:r>
              <a:rPr lang="es-ES" dirty="0">
                <a:solidFill>
                  <a:prstClr val="black"/>
                </a:solidFill>
              </a:rPr>
              <a:t>: </a:t>
            </a:r>
            <a:r>
              <a:rPr lang="es-ES" dirty="0">
                <a:hlinkClick r:id="rId3"/>
              </a:rPr>
              <a:t>ssa.gov/pubs/EN-05-10029.pdf</a:t>
            </a:r>
            <a:endParaRPr lang="es-ES" dirty="0">
              <a:solidFill>
                <a:prstClr val="black"/>
              </a:solidFill>
            </a:endParaRPr>
          </a:p>
        </p:txBody>
      </p:sp>
    </p:spTree>
    <p:extLst>
      <p:ext uri="{BB962C8B-B14F-4D97-AF65-F5344CB8AC3E}">
        <p14:creationId xmlns:p14="http://schemas.microsoft.com/office/powerpoint/2010/main" val="9377073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31520" y="3706510"/>
            <a:ext cx="5852160" cy="4694541"/>
          </a:xfrm>
        </p:spPr>
        <p:txBody>
          <a:bodyPr/>
          <a:lstStyle/>
          <a:p>
            <a:pPr defTabSz="966612">
              <a:spcBef>
                <a:spcPts val="600"/>
              </a:spcBef>
              <a:defRPr/>
            </a:pPr>
            <a:r>
              <a:rPr lang="es-ES" dirty="0">
                <a:solidFill>
                  <a:prstClr val="black"/>
                </a:solidFill>
              </a:rPr>
              <a:t>El SSDI les paga beneficios monetarios mensuales a usted y a ciertos familiares si tiene seguro, lo que significa que trabajó lo suficiente, recientemente y pagó impuestos del Seguro Social. </a:t>
            </a:r>
          </a:p>
          <a:p>
            <a:pPr defTabSz="966612">
              <a:spcBef>
                <a:spcPts val="600"/>
              </a:spcBef>
              <a:defRPr/>
            </a:pPr>
            <a:r>
              <a:rPr lang="es-ES" dirty="0">
                <a:solidFill>
                  <a:prstClr val="black"/>
                </a:solidFill>
              </a:rPr>
              <a:t>En general, necesita 40 créditos, 20 de los cuales se obtuvieron en los últimos 10 años que terminaron en el año en que adquirió la discapacidad. Sin embargo, los trabajadores más jóvenes pueden calificar con menos créditos. Los créditos son los "elementos básicos" que el Seguro Social utiliza para verificar si tiene la cantidad mínima de trabajo cubierto para calificar para cada tipo de beneficio del Seguro Social.</a:t>
            </a:r>
          </a:p>
          <a:p>
            <a:pPr defTabSz="966612">
              <a:spcBef>
                <a:spcPts val="600"/>
              </a:spcBef>
              <a:defRPr/>
            </a:pPr>
            <a:r>
              <a:rPr lang="es-ES" dirty="0">
                <a:solidFill>
                  <a:prstClr val="black"/>
                </a:solidFill>
              </a:rPr>
              <a:t>El beneficio monetario mensual para el cual usted es elegible se basa en sus ingresos promedio de por vida. </a:t>
            </a:r>
          </a:p>
          <a:p>
            <a:pPr defTabSz="966612">
              <a:spcBef>
                <a:spcPts val="600"/>
              </a:spcBef>
              <a:defRPr/>
            </a:pPr>
            <a:r>
              <a:rPr lang="es-ES" dirty="0">
                <a:solidFill>
                  <a:prstClr val="black"/>
                </a:solidFill>
              </a:rPr>
              <a:t>En general, sus beneficios por discapacidad continuarán mientras no mejore su afección médica y usted no pueda trabajar. Los beneficios no necesariamente continuarán por tiempo indefinido. Debido a los avances en las ciencias médicas y las técnicas de rehabilitación, muchas personas con discapacidad se recuperan de accidentes y enfermedades graves. Si obtiene beneficios, el Seguro Social revisará su afección médica periódicamente para asegurarse de que tenga una discapacidad que califica. </a:t>
            </a:r>
          </a:p>
          <a:p>
            <a:pPr defTabSz="966612">
              <a:spcBef>
                <a:spcPts val="600"/>
              </a:spcBef>
              <a:defRPr/>
            </a:pPr>
            <a:r>
              <a:rPr lang="es-ES" dirty="0"/>
              <a:t>Para obtener más información sobre la cantidad de créditos necesarios para obtener los beneficios por discapacidad, visite </a:t>
            </a:r>
            <a:r>
              <a:rPr lang="es-ES" dirty="0">
                <a:solidFill>
                  <a:prstClr val="black"/>
                </a:solidFill>
                <a:hlinkClick r:id="rId3"/>
              </a:rPr>
              <a:t>ssa.gov/planners/credits.html</a:t>
            </a:r>
            <a:r>
              <a:rPr lang="es-ES" dirty="0">
                <a:solidFill>
                  <a:prstClr val="black"/>
                </a:solidFill>
              </a:rPr>
              <a:t>. </a:t>
            </a:r>
          </a:p>
          <a:p>
            <a:pPr defTabSz="966612">
              <a:spcBef>
                <a:spcPts val="600"/>
              </a:spcBef>
              <a:defRPr/>
            </a:pPr>
            <a:r>
              <a:rPr lang="es-ES" dirty="0">
                <a:solidFill>
                  <a:prstClr val="black"/>
                </a:solidFill>
              </a:rPr>
              <a:t> </a:t>
            </a:r>
          </a:p>
        </p:txBody>
      </p:sp>
    </p:spTree>
    <p:extLst>
      <p:ext uri="{BB962C8B-B14F-4D97-AF65-F5344CB8AC3E}">
        <p14:creationId xmlns:p14="http://schemas.microsoft.com/office/powerpoint/2010/main" val="251636623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38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spTree>
    <p:extLst>
      <p:ext uri="{BB962C8B-B14F-4D97-AF65-F5344CB8AC3E}">
        <p14:creationId xmlns:p14="http://schemas.microsoft.com/office/powerpoint/2010/main" val="38878506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secHead" preserve="1">
  <p:cSld name="Section Header 8">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8</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spTree>
    <p:extLst>
      <p:ext uri="{BB962C8B-B14F-4D97-AF65-F5344CB8AC3E}">
        <p14:creationId xmlns:p14="http://schemas.microsoft.com/office/powerpoint/2010/main" val="16145922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secHead" preserve="1">
  <p:cSld name="Section Header 9">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9</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spTree>
    <p:extLst>
      <p:ext uri="{BB962C8B-B14F-4D97-AF65-F5344CB8AC3E}">
        <p14:creationId xmlns:p14="http://schemas.microsoft.com/office/powerpoint/2010/main" val="31312596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secHead" preserve="1">
  <p:cSld name="Section Header 10">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10</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spTree>
    <p:extLst>
      <p:ext uri="{BB962C8B-B14F-4D97-AF65-F5344CB8AC3E}">
        <p14:creationId xmlns:p14="http://schemas.microsoft.com/office/powerpoint/2010/main" val="10678465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secHead" preserve="1">
  <p:cSld name="Section Header 1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11</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spTree>
    <p:extLst>
      <p:ext uri="{BB962C8B-B14F-4D97-AF65-F5344CB8AC3E}">
        <p14:creationId xmlns:p14="http://schemas.microsoft.com/office/powerpoint/2010/main" val="23565490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1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12</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spTree>
    <p:extLst>
      <p:ext uri="{BB962C8B-B14F-4D97-AF65-F5344CB8AC3E}">
        <p14:creationId xmlns:p14="http://schemas.microsoft.com/office/powerpoint/2010/main" val="5136125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Section Header 1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13</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spTree>
    <p:extLst>
      <p:ext uri="{BB962C8B-B14F-4D97-AF65-F5344CB8AC3E}">
        <p14:creationId xmlns:p14="http://schemas.microsoft.com/office/powerpoint/2010/main" val="30982864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secHead" preserve="1">
  <p:cSld name="Section Header 1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14</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spTree>
    <p:extLst>
      <p:ext uri="{BB962C8B-B14F-4D97-AF65-F5344CB8AC3E}">
        <p14:creationId xmlns:p14="http://schemas.microsoft.com/office/powerpoint/2010/main" val="26366510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secHead" preserve="1">
  <p:cSld name="Section Header 1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15</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spTree>
    <p:extLst>
      <p:ext uri="{BB962C8B-B14F-4D97-AF65-F5344CB8AC3E}">
        <p14:creationId xmlns:p14="http://schemas.microsoft.com/office/powerpoint/2010/main" val="25800904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secHead" preserve="1">
  <p:cSld name="Section Header 16">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16</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spTree>
    <p:extLst>
      <p:ext uri="{BB962C8B-B14F-4D97-AF65-F5344CB8AC3E}">
        <p14:creationId xmlns:p14="http://schemas.microsoft.com/office/powerpoint/2010/main" val="20858174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secHead" preserve="1">
  <p:cSld name="Section Header 17">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17</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spTree>
    <p:extLst>
      <p:ext uri="{BB962C8B-B14F-4D97-AF65-F5344CB8AC3E}">
        <p14:creationId xmlns:p14="http://schemas.microsoft.com/office/powerpoint/2010/main" val="42841628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Titl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38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spTree>
    <p:extLst>
      <p:ext uri="{BB962C8B-B14F-4D97-AF65-F5344CB8AC3E}">
        <p14:creationId xmlns:p14="http://schemas.microsoft.com/office/powerpoint/2010/main" val="12311386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secHead" preserve="1">
  <p:cSld name="Section Header 18">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18</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spTree>
    <p:extLst>
      <p:ext uri="{BB962C8B-B14F-4D97-AF65-F5344CB8AC3E}">
        <p14:creationId xmlns:p14="http://schemas.microsoft.com/office/powerpoint/2010/main" val="4166097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secHead" preserve="1">
  <p:cSld name="Section Header 19">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19</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spTree>
    <p:extLst>
      <p:ext uri="{BB962C8B-B14F-4D97-AF65-F5344CB8AC3E}">
        <p14:creationId xmlns:p14="http://schemas.microsoft.com/office/powerpoint/2010/main" val="12699947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secHead" preserve="1">
  <p:cSld name="Section Header 20">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20</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spTree>
    <p:extLst>
      <p:ext uri="{BB962C8B-B14F-4D97-AF65-F5344CB8AC3E}">
        <p14:creationId xmlns:p14="http://schemas.microsoft.com/office/powerpoint/2010/main" val="15962682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Table of Content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BE1B1-E827-A14C-9A37-3E4162DA1204}"/>
              </a:ext>
            </a:extLst>
          </p:cNvPr>
          <p:cNvSpPr>
            <a:spLocks noGrp="1"/>
          </p:cNvSpPr>
          <p:nvPr>
            <p:ph type="title" hasCustomPrompt="1"/>
          </p:nvPr>
        </p:nvSpPr>
        <p:spPr>
          <a:xfrm>
            <a:off x="1883226" y="403762"/>
            <a:ext cx="5027023" cy="719643"/>
          </a:xfrm>
        </p:spPr>
        <p:txBody>
          <a:bodyPr>
            <a:normAutofit/>
          </a:bodyPr>
          <a:lstStyle>
            <a:lvl1pPr algn="l">
              <a:defRPr sz="3000">
                <a:solidFill>
                  <a:srgbClr val="00539A"/>
                </a:solidFill>
              </a:defRPr>
            </a:lvl1pPr>
          </a:lstStyle>
          <a:p>
            <a:r>
              <a:rPr lang="en-US" dirty="0"/>
              <a:t>Table of Contents</a:t>
            </a:r>
          </a:p>
        </p:txBody>
      </p:sp>
      <p:sp>
        <p:nvSpPr>
          <p:cNvPr id="8" name="Text Placeholder 7">
            <a:extLst>
              <a:ext uri="{FF2B5EF4-FFF2-40B4-BE49-F238E27FC236}">
                <a16:creationId xmlns:a16="http://schemas.microsoft.com/office/drawing/2014/main" id="{459E77DD-CA53-1643-8339-6DE44F2ECBD4}"/>
              </a:ext>
            </a:extLst>
          </p:cNvPr>
          <p:cNvSpPr>
            <a:spLocks noGrp="1"/>
          </p:cNvSpPr>
          <p:nvPr>
            <p:ph type="body" sz="quarter" idx="13" hasCustomPrompt="1"/>
          </p:nvPr>
        </p:nvSpPr>
        <p:spPr>
          <a:xfrm>
            <a:off x="1883226" y="1771912"/>
            <a:ext cx="9729654" cy="3810569"/>
          </a:xfrm>
        </p:spPr>
        <p:txBody>
          <a:bodyPr/>
          <a:lstStyle>
            <a:lvl1pPr marL="0" indent="0">
              <a:lnSpc>
                <a:spcPct val="100000"/>
              </a:lnSpc>
              <a:spcBef>
                <a:spcPts val="800"/>
              </a:spcBef>
              <a:buFontTx/>
              <a:buNone/>
              <a:defRPr sz="1800">
                <a:solidFill>
                  <a:schemeClr val="accent5">
                    <a:lumMod val="75000"/>
                  </a:schemeClr>
                </a:solidFill>
              </a:defRPr>
            </a:lvl1pPr>
          </a:lstStyle>
          <a:p>
            <a:pPr>
              <a:lnSpc>
                <a:spcPct val="150000"/>
              </a:lnSpc>
            </a:pPr>
            <a:r>
              <a:rPr lang="en-US" b="1" dirty="0">
                <a:solidFill>
                  <a:srgbClr val="00529B"/>
                </a:solidFill>
                <a:latin typeface="Arial" panose="020B0604020202020204" pitchFamily="34" charset="0"/>
                <a:cs typeface="Arial" panose="020B0604020202020204" pitchFamily="34" charset="0"/>
              </a:rPr>
              <a:t>Lesson 1</a:t>
            </a:r>
            <a:r>
              <a:rPr lang="en-US" dirty="0">
                <a:solidFill>
                  <a:prstClr val="black"/>
                </a:solidFill>
                <a:latin typeface="Arial" panose="020B0604020202020204" pitchFamily="34" charset="0"/>
                <a:cs typeface="Arial" panose="020B0604020202020204" pitchFamily="34" charset="0"/>
              </a:rPr>
              <a:t> Topic text here</a:t>
            </a:r>
            <a:r>
              <a:rPr lang="en-US" u="dottedHeavy" dirty="0">
                <a:solidFill>
                  <a:prstClr val="black"/>
                </a:solidFill>
                <a:latin typeface="Arial" panose="020B0604020202020204" pitchFamily="34" charset="0"/>
                <a:cs typeface="Arial" panose="020B0604020202020204" pitchFamily="34" charset="0"/>
              </a:rPr>
              <a:t>							</a:t>
            </a:r>
            <a:r>
              <a:rPr lang="en-US" dirty="0">
                <a:solidFill>
                  <a:prstClr val="black"/>
                </a:solidFill>
                <a:latin typeface="Arial" panose="020B0604020202020204" pitchFamily="34" charset="0"/>
                <a:cs typeface="Arial" panose="020B0604020202020204" pitchFamily="34" charset="0"/>
              </a:rPr>
              <a:t>0 </a:t>
            </a:r>
          </a:p>
          <a:p>
            <a:pPr lvl="0">
              <a:lnSpc>
                <a:spcPct val="150000"/>
              </a:lnSpc>
            </a:pPr>
            <a:r>
              <a:rPr lang="en-US" b="1" dirty="0">
                <a:solidFill>
                  <a:srgbClr val="00529B"/>
                </a:solidFill>
                <a:latin typeface="Arial" panose="020B0604020202020204" pitchFamily="34" charset="0"/>
                <a:cs typeface="Arial" panose="020B0604020202020204" pitchFamily="34" charset="0"/>
              </a:rPr>
              <a:t>Lesson 2</a:t>
            </a:r>
            <a:r>
              <a:rPr lang="en-US" dirty="0">
                <a:solidFill>
                  <a:prstClr val="black"/>
                </a:solidFill>
                <a:latin typeface="Arial" panose="020B0604020202020204" pitchFamily="34" charset="0"/>
                <a:cs typeface="Arial" panose="020B0604020202020204" pitchFamily="34" charset="0"/>
              </a:rPr>
              <a:t> Topic text here</a:t>
            </a:r>
            <a:r>
              <a:rPr lang="en-US" u="dottedHeavy" dirty="0">
                <a:solidFill>
                  <a:prstClr val="black"/>
                </a:solidFill>
                <a:latin typeface="Arial" panose="020B0604020202020204" pitchFamily="34" charset="0"/>
                <a:cs typeface="Arial" panose="020B0604020202020204" pitchFamily="34" charset="0"/>
              </a:rPr>
              <a:t>							</a:t>
            </a:r>
            <a:r>
              <a:rPr lang="en-US" dirty="0">
                <a:solidFill>
                  <a:prstClr val="black"/>
                </a:solidFill>
                <a:latin typeface="Arial" panose="020B0604020202020204" pitchFamily="34" charset="0"/>
                <a:cs typeface="Arial" panose="020B0604020202020204" pitchFamily="34" charset="0"/>
              </a:rPr>
              <a:t>0 </a:t>
            </a:r>
          </a:p>
          <a:p>
            <a:pPr lvl="0">
              <a:lnSpc>
                <a:spcPct val="150000"/>
              </a:lnSpc>
            </a:pPr>
            <a:r>
              <a:rPr lang="en-US" b="1" dirty="0">
                <a:solidFill>
                  <a:srgbClr val="00529B"/>
                </a:solidFill>
                <a:latin typeface="Arial" panose="020B0604020202020204" pitchFamily="34" charset="0"/>
                <a:cs typeface="Arial" panose="020B0604020202020204" pitchFamily="34" charset="0"/>
              </a:rPr>
              <a:t>Lesson 3</a:t>
            </a:r>
            <a:r>
              <a:rPr lang="en-US" dirty="0">
                <a:solidFill>
                  <a:prstClr val="black"/>
                </a:solidFill>
                <a:latin typeface="Arial" panose="020B0604020202020204" pitchFamily="34" charset="0"/>
                <a:cs typeface="Arial" panose="020B0604020202020204" pitchFamily="34" charset="0"/>
              </a:rPr>
              <a:t> Topic text here</a:t>
            </a:r>
            <a:r>
              <a:rPr lang="en-US" u="dottedHeavy" dirty="0">
                <a:solidFill>
                  <a:prstClr val="black"/>
                </a:solidFill>
                <a:latin typeface="Arial" panose="020B0604020202020204" pitchFamily="34" charset="0"/>
                <a:cs typeface="Arial" panose="020B0604020202020204" pitchFamily="34" charset="0"/>
              </a:rPr>
              <a:t>							</a:t>
            </a:r>
            <a:r>
              <a:rPr lang="en-US" dirty="0">
                <a:solidFill>
                  <a:prstClr val="black"/>
                </a:solidFill>
                <a:latin typeface="Arial" panose="020B0604020202020204" pitchFamily="34" charset="0"/>
                <a:cs typeface="Arial" panose="020B0604020202020204" pitchFamily="34" charset="0"/>
              </a:rPr>
              <a:t>0 </a:t>
            </a:r>
          </a:p>
          <a:p>
            <a:pPr lvl="0">
              <a:lnSpc>
                <a:spcPct val="150000"/>
              </a:lnSpc>
            </a:pPr>
            <a:r>
              <a:rPr lang="en-US" b="1" dirty="0">
                <a:solidFill>
                  <a:srgbClr val="00529B"/>
                </a:solidFill>
                <a:latin typeface="Arial" panose="020B0604020202020204" pitchFamily="34" charset="0"/>
                <a:cs typeface="Arial" panose="020B0604020202020204" pitchFamily="34" charset="0"/>
              </a:rPr>
              <a:t>Lesson 4</a:t>
            </a:r>
            <a:r>
              <a:rPr lang="en-US" dirty="0">
                <a:solidFill>
                  <a:prstClr val="black"/>
                </a:solidFill>
                <a:latin typeface="Arial" panose="020B0604020202020204" pitchFamily="34" charset="0"/>
                <a:cs typeface="Arial" panose="020B0604020202020204" pitchFamily="34" charset="0"/>
              </a:rPr>
              <a:t> Topic text here</a:t>
            </a:r>
            <a:r>
              <a:rPr lang="en-US" u="dottedHeavy" dirty="0">
                <a:solidFill>
                  <a:prstClr val="black"/>
                </a:solidFill>
                <a:latin typeface="Arial" panose="020B0604020202020204" pitchFamily="34" charset="0"/>
                <a:cs typeface="Arial" panose="020B0604020202020204" pitchFamily="34" charset="0"/>
              </a:rPr>
              <a:t>							</a:t>
            </a:r>
            <a:r>
              <a:rPr lang="en-US" dirty="0">
                <a:solidFill>
                  <a:prstClr val="black"/>
                </a:solidFill>
                <a:latin typeface="Arial" panose="020B0604020202020204" pitchFamily="34" charset="0"/>
                <a:cs typeface="Arial" panose="020B0604020202020204" pitchFamily="34" charset="0"/>
              </a:rPr>
              <a:t>0 </a:t>
            </a:r>
          </a:p>
          <a:p>
            <a:pPr lvl="0">
              <a:lnSpc>
                <a:spcPct val="150000"/>
              </a:lnSpc>
            </a:pPr>
            <a:r>
              <a:rPr lang="en-US" b="1" dirty="0">
                <a:solidFill>
                  <a:srgbClr val="00529B"/>
                </a:solidFill>
                <a:latin typeface="Arial" panose="020B0604020202020204" pitchFamily="34" charset="0"/>
                <a:cs typeface="Arial" panose="020B0604020202020204" pitchFamily="34" charset="0"/>
              </a:rPr>
              <a:t>Lesson 5</a:t>
            </a:r>
            <a:r>
              <a:rPr lang="en-US" dirty="0">
                <a:solidFill>
                  <a:prstClr val="black"/>
                </a:solidFill>
                <a:latin typeface="Arial" panose="020B0604020202020204" pitchFamily="34" charset="0"/>
                <a:cs typeface="Arial" panose="020B0604020202020204" pitchFamily="34" charset="0"/>
              </a:rPr>
              <a:t> Topic text here</a:t>
            </a:r>
            <a:r>
              <a:rPr lang="en-US" u="dottedHeavy" dirty="0">
                <a:solidFill>
                  <a:prstClr val="black"/>
                </a:solidFill>
                <a:latin typeface="Arial" panose="020B0604020202020204" pitchFamily="34" charset="0"/>
                <a:cs typeface="Arial" panose="020B0604020202020204" pitchFamily="34" charset="0"/>
              </a:rPr>
              <a:t>							</a:t>
            </a:r>
            <a:r>
              <a:rPr lang="en-US" dirty="0">
                <a:solidFill>
                  <a:prstClr val="black"/>
                </a:solidFill>
                <a:latin typeface="Arial" panose="020B0604020202020204" pitchFamily="34" charset="0"/>
                <a:cs typeface="Arial" panose="020B0604020202020204" pitchFamily="34" charset="0"/>
              </a:rPr>
              <a:t>0 </a:t>
            </a:r>
          </a:p>
        </p:txBody>
      </p:sp>
      <p:sp>
        <p:nvSpPr>
          <p:cNvPr id="3" name="Date Placeholder 2">
            <a:extLst>
              <a:ext uri="{FF2B5EF4-FFF2-40B4-BE49-F238E27FC236}">
                <a16:creationId xmlns:a16="http://schemas.microsoft.com/office/drawing/2014/main" id="{CE8DCCB5-517E-1745-92D8-CCDDEB8157E7}"/>
              </a:ext>
            </a:extLst>
          </p:cNvPr>
          <p:cNvSpPr>
            <a:spLocks noGrp="1"/>
          </p:cNvSpPr>
          <p:nvPr>
            <p:ph type="dt" sz="half" idx="10"/>
          </p:nvPr>
        </p:nvSpPr>
        <p:spPr/>
        <p:txBody>
          <a:bodyPr/>
          <a:lstStyle>
            <a:lvl1pPr>
              <a:defRPr>
                <a:solidFill>
                  <a:schemeClr val="bg1"/>
                </a:solidFill>
              </a:defRPr>
            </a:lvl1pPr>
          </a:lstStyle>
          <a:p>
            <a:r>
              <a:rPr lang="en-US"/>
              <a:t>June 2022</a:t>
            </a:r>
            <a:endParaRPr lang="en-US" dirty="0"/>
          </a:p>
        </p:txBody>
      </p:sp>
      <p:sp>
        <p:nvSpPr>
          <p:cNvPr id="4" name="Footer Placeholder 3">
            <a:extLst>
              <a:ext uri="{FF2B5EF4-FFF2-40B4-BE49-F238E27FC236}">
                <a16:creationId xmlns:a16="http://schemas.microsoft.com/office/drawing/2014/main" id="{A529907E-7ABF-DB4E-807E-F2CE9D47B3A5}"/>
              </a:ext>
            </a:extLst>
          </p:cNvPr>
          <p:cNvSpPr>
            <a:spLocks noGrp="1"/>
          </p:cNvSpPr>
          <p:nvPr>
            <p:ph type="ftr" sz="quarter" idx="11"/>
          </p:nvPr>
        </p:nvSpPr>
        <p:spPr/>
        <p:txBody>
          <a:bodyPr/>
          <a:lstStyle>
            <a:lvl1pPr>
              <a:defRPr>
                <a:solidFill>
                  <a:schemeClr val="bg1"/>
                </a:solidFill>
              </a:defRPr>
            </a:lvl1pPr>
          </a:lstStyle>
          <a:p>
            <a:r>
              <a:rPr lang="en-US"/>
              <a:t>Medicare &amp; Other Programs for People with Disabilities</a:t>
            </a:r>
            <a:endParaRPr lang="en-US" dirty="0"/>
          </a:p>
        </p:txBody>
      </p:sp>
      <p:sp>
        <p:nvSpPr>
          <p:cNvPr id="5" name="Slide Number Placeholder 4">
            <a:extLst>
              <a:ext uri="{FF2B5EF4-FFF2-40B4-BE49-F238E27FC236}">
                <a16:creationId xmlns:a16="http://schemas.microsoft.com/office/drawing/2014/main" id="{154CA6A7-3973-8749-BE64-B9296236D6E2}"/>
              </a:ext>
            </a:extLst>
          </p:cNvPr>
          <p:cNvSpPr>
            <a:spLocks noGrp="1"/>
          </p:cNvSpPr>
          <p:nvPr>
            <p:ph type="sldNum" sz="quarter" idx="12"/>
          </p:nvPr>
        </p:nvSpPr>
        <p:spPr/>
        <p:txBody>
          <a:bodyPr/>
          <a:lstStyle>
            <a:lvl1pPr>
              <a:defRPr>
                <a:solidFill>
                  <a:schemeClr val="bg1"/>
                </a:solidFill>
              </a:defRPr>
            </a:lvl1pPr>
          </a:lstStyle>
          <a:p>
            <a:fld id="{0B2D781D-8844-5940-92D1-06EF0A7F581E}" type="slidenum">
              <a:rPr lang="en-US" smtClean="0"/>
              <a:pPr/>
              <a:t>‹#›</a:t>
            </a:fld>
            <a:endParaRPr lang="en-US" dirty="0"/>
          </a:p>
        </p:txBody>
      </p:sp>
    </p:spTree>
    <p:extLst>
      <p:ext uri="{BB962C8B-B14F-4D97-AF65-F5344CB8AC3E}">
        <p14:creationId xmlns:p14="http://schemas.microsoft.com/office/powerpoint/2010/main" val="72962491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1_Knowledge Chec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BE1B1-E827-A14C-9A37-3E4162DA1204}"/>
              </a:ext>
            </a:extLst>
          </p:cNvPr>
          <p:cNvSpPr>
            <a:spLocks noGrp="1"/>
          </p:cNvSpPr>
          <p:nvPr>
            <p:ph type="title" hasCustomPrompt="1"/>
          </p:nvPr>
        </p:nvSpPr>
        <p:spPr>
          <a:xfrm>
            <a:off x="1883226" y="403762"/>
            <a:ext cx="9483346" cy="719643"/>
          </a:xfrm>
        </p:spPr>
        <p:txBody>
          <a:bodyPr>
            <a:normAutofit/>
          </a:bodyPr>
          <a:lstStyle>
            <a:lvl1pPr algn="l">
              <a:defRPr sz="3400">
                <a:solidFill>
                  <a:srgbClr val="00539A"/>
                </a:solidFill>
              </a:defRPr>
            </a:lvl1pPr>
          </a:lstStyle>
          <a:p>
            <a:r>
              <a:rPr lang="en-US" sz="3600" dirty="0"/>
              <a:t>Check Your Knowledge: Question (#)</a:t>
            </a:r>
            <a:endParaRPr lang="en-US" dirty="0"/>
          </a:p>
        </p:txBody>
      </p:sp>
      <p:sp>
        <p:nvSpPr>
          <p:cNvPr id="8" name="Text Placeholder 7">
            <a:extLst>
              <a:ext uri="{FF2B5EF4-FFF2-40B4-BE49-F238E27FC236}">
                <a16:creationId xmlns:a16="http://schemas.microsoft.com/office/drawing/2014/main" id="{459E77DD-CA53-1643-8339-6DE44F2ECBD4}"/>
              </a:ext>
            </a:extLst>
          </p:cNvPr>
          <p:cNvSpPr>
            <a:spLocks noGrp="1"/>
          </p:cNvSpPr>
          <p:nvPr>
            <p:ph type="body" sz="quarter" idx="13"/>
          </p:nvPr>
        </p:nvSpPr>
        <p:spPr>
          <a:xfrm>
            <a:off x="1883226" y="1771912"/>
            <a:ext cx="9729654" cy="3810569"/>
          </a:xfrm>
        </p:spPr>
        <p:txBody>
          <a:bodyPr/>
          <a:lstStyle>
            <a:lvl1pPr marL="0" indent="0">
              <a:lnSpc>
                <a:spcPct val="100000"/>
              </a:lnSpc>
              <a:spcBef>
                <a:spcPts val="800"/>
              </a:spcBef>
              <a:buFontTx/>
              <a:buNone/>
              <a:defRPr sz="1800">
                <a:solidFill>
                  <a:srgbClr val="00529B"/>
                </a:solidFill>
              </a:defRPr>
            </a:lvl1pPr>
          </a:lstStyle>
          <a:p>
            <a:pPr lvl="0">
              <a:lnSpc>
                <a:spcPct val="150000"/>
              </a:lnSpc>
            </a:pPr>
            <a:r>
              <a:rPr lang="en-US" dirty="0">
                <a:solidFill>
                  <a:prstClr val="black"/>
                </a:solidFill>
                <a:latin typeface="Arial" panose="020B0604020202020204" pitchFamily="34" charset="0"/>
                <a:cs typeface="Arial" panose="020B0604020202020204" pitchFamily="34" charset="0"/>
              </a:rPr>
              <a:t>Edit Master text styles</a:t>
            </a:r>
          </a:p>
        </p:txBody>
      </p:sp>
      <p:sp>
        <p:nvSpPr>
          <p:cNvPr id="3" name="Date Placeholder 2">
            <a:extLst>
              <a:ext uri="{FF2B5EF4-FFF2-40B4-BE49-F238E27FC236}">
                <a16:creationId xmlns:a16="http://schemas.microsoft.com/office/drawing/2014/main" id="{CE8DCCB5-517E-1745-92D8-CCDDEB8157E7}"/>
              </a:ext>
            </a:extLst>
          </p:cNvPr>
          <p:cNvSpPr>
            <a:spLocks noGrp="1"/>
          </p:cNvSpPr>
          <p:nvPr>
            <p:ph type="dt" sz="half" idx="10"/>
          </p:nvPr>
        </p:nvSpPr>
        <p:spPr>
          <a:xfrm>
            <a:off x="838200" y="6492240"/>
            <a:ext cx="2743200" cy="365125"/>
          </a:xfrm>
        </p:spPr>
        <p:txBody>
          <a:bodyPr/>
          <a:lstStyle>
            <a:lvl1pPr>
              <a:defRPr>
                <a:solidFill>
                  <a:schemeClr val="bg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June 2022</a:t>
            </a:r>
          </a:p>
        </p:txBody>
      </p:sp>
      <p:sp>
        <p:nvSpPr>
          <p:cNvPr id="4" name="Footer Placeholder 3">
            <a:extLst>
              <a:ext uri="{FF2B5EF4-FFF2-40B4-BE49-F238E27FC236}">
                <a16:creationId xmlns:a16="http://schemas.microsoft.com/office/drawing/2014/main" id="{A529907E-7ABF-DB4E-807E-F2CE9D47B3A5}"/>
              </a:ext>
            </a:extLst>
          </p:cNvPr>
          <p:cNvSpPr>
            <a:spLocks noGrp="1"/>
          </p:cNvSpPr>
          <p:nvPr>
            <p:ph type="ftr" sz="quarter" idx="11"/>
          </p:nvPr>
        </p:nvSpPr>
        <p:spPr>
          <a:xfrm>
            <a:off x="4038600" y="6492240"/>
            <a:ext cx="4114800" cy="365125"/>
          </a:xfrm>
        </p:spPr>
        <p:txBody>
          <a:bodyPr/>
          <a:lstStyle>
            <a:lvl1pPr>
              <a:defRPr>
                <a:solidFill>
                  <a:schemeClr val="bg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Medicare &amp; Other Programs for People with Disabilities</a:t>
            </a:r>
          </a:p>
        </p:txBody>
      </p:sp>
      <p:sp>
        <p:nvSpPr>
          <p:cNvPr id="7" name="Slide Number Placeholder 5">
            <a:extLst>
              <a:ext uri="{FF2B5EF4-FFF2-40B4-BE49-F238E27FC236}">
                <a16:creationId xmlns:a16="http://schemas.microsoft.com/office/drawing/2014/main" id="{27A18E8D-22B4-46F7-B4CC-B8D429C3009E}"/>
              </a:ext>
            </a:extLst>
          </p:cNvPr>
          <p:cNvSpPr>
            <a:spLocks noGrp="1"/>
          </p:cNvSpPr>
          <p:nvPr>
            <p:ph type="sldNum" sz="quarter" idx="12"/>
          </p:nvPr>
        </p:nvSpPr>
        <p:spPr>
          <a:xfrm>
            <a:off x="8610600" y="6492240"/>
            <a:ext cx="2743200" cy="365125"/>
          </a:xfrm>
        </p:spPr>
        <p:txBody>
          <a:bodyPr/>
          <a:lstStyle>
            <a:lvl1pPr>
              <a:defRPr b="0" i="0">
                <a:solidFill>
                  <a:schemeClr val="bg1"/>
                </a:solidFill>
                <a:latin typeface="Arial" panose="020B0604020202020204" pitchFamily="34" charset="0"/>
                <a:cs typeface="Arial" panose="020B0604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1E79EF6-0C0E-43E6-8FB3-918BC522CC5A}" type="slidenum">
              <a:rPr kumimoji="0" lang="en-US" sz="12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0" name="Rectangle 9">
            <a:extLst>
              <a:ext uri="{FF2B5EF4-FFF2-40B4-BE49-F238E27FC236}">
                <a16:creationId xmlns:a16="http://schemas.microsoft.com/office/drawing/2014/main" id="{0E99A39D-4DA6-461A-9766-E37EE8C40051}"/>
              </a:ext>
            </a:extLst>
          </p:cNvPr>
          <p:cNvSpPr/>
          <p:nvPr/>
        </p:nvSpPr>
        <p:spPr>
          <a:xfrm flipH="1">
            <a:off x="1866142" y="5243279"/>
            <a:ext cx="8816372" cy="664035"/>
          </a:xfrm>
          <a:prstGeom prst="rect">
            <a:avLst/>
          </a:prstGeom>
          <a:gradFill flip="none" rotWithShape="1">
            <a:gsLst>
              <a:gs pos="0">
                <a:schemeClr val="accent1">
                  <a:lumMod val="5000"/>
                  <a:lumOff val="95000"/>
                </a:schemeClr>
              </a:gs>
              <a:gs pos="12000">
                <a:srgbClr val="A3D1FF"/>
              </a:gs>
              <a:gs pos="41000">
                <a:srgbClr val="A7BCE3"/>
              </a:gs>
              <a:gs pos="54000">
                <a:srgbClr val="82A1D8"/>
              </a:gs>
              <a:gs pos="83000">
                <a:srgbClr val="5C84CC"/>
              </a:gs>
              <a:gs pos="100000">
                <a:srgbClr val="0755B7"/>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F5C3DDC8-62F3-404A-AB04-5581BB6D9FF7}"/>
              </a:ext>
            </a:extLst>
          </p:cNvPr>
          <p:cNvSpPr txBox="1"/>
          <p:nvPr/>
        </p:nvSpPr>
        <p:spPr>
          <a:xfrm>
            <a:off x="1767642" y="4772669"/>
            <a:ext cx="9845238" cy="40780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00529B"/>
                </a:solidFill>
                <a:effectLst/>
                <a:uLnTx/>
                <a:uFillTx/>
                <a:latin typeface="Calibri" panose="020F0502020204030204"/>
                <a:ea typeface="+mn-ea"/>
                <a:cs typeface="+mn-cs"/>
              </a:rPr>
              <a:t>Cronómetro</a:t>
            </a:r>
            <a:r>
              <a:rPr kumimoji="0" lang="en-US" sz="2000" b="1" i="0" u="none" strike="noStrike" kern="1200" cap="none" spc="0" normalizeH="0" baseline="0" noProof="0" dirty="0">
                <a:ln>
                  <a:noFill/>
                </a:ln>
                <a:solidFill>
                  <a:srgbClr val="00529B"/>
                </a:solidFill>
                <a:effectLst/>
                <a:uLnTx/>
                <a:uFillTx/>
                <a:latin typeface="Calibri" panose="020F0502020204030204"/>
                <a:ea typeface="+mn-ea"/>
                <a:cs typeface="+mn-cs"/>
              </a:rPr>
              <a:t> de </a:t>
            </a:r>
            <a:r>
              <a:rPr kumimoji="0" lang="en-US" sz="2000" b="1" i="0" u="none" strike="noStrike" kern="1200" cap="none" spc="0" normalizeH="0" baseline="0" noProof="0" dirty="0" err="1">
                <a:ln>
                  <a:noFill/>
                </a:ln>
                <a:solidFill>
                  <a:srgbClr val="00529B"/>
                </a:solidFill>
                <a:effectLst/>
                <a:uLnTx/>
                <a:uFillTx/>
                <a:latin typeface="Calibri" panose="020F0502020204030204"/>
                <a:ea typeface="+mn-ea"/>
                <a:cs typeface="+mn-cs"/>
              </a:rPr>
              <a:t>cuenta</a:t>
            </a:r>
            <a:r>
              <a:rPr kumimoji="0" lang="en-US" sz="2000" b="1" i="0" u="none" strike="noStrike" kern="1200" cap="none" spc="0" normalizeH="0" baseline="0" noProof="0" dirty="0">
                <a:ln>
                  <a:noFill/>
                </a:ln>
                <a:solidFill>
                  <a:srgbClr val="00529B"/>
                </a:solidFill>
                <a:effectLst/>
                <a:uLnTx/>
                <a:uFillTx/>
                <a:latin typeface="Calibri" panose="020F0502020204030204"/>
                <a:ea typeface="+mn-ea"/>
                <a:cs typeface="+mn-cs"/>
              </a:rPr>
              <a:t> </a:t>
            </a:r>
            <a:r>
              <a:rPr kumimoji="0" lang="en-US" sz="2000" b="1" i="0" u="none" strike="noStrike" kern="1200" cap="none" spc="0" normalizeH="0" baseline="0" noProof="0" dirty="0" err="1">
                <a:ln>
                  <a:noFill/>
                </a:ln>
                <a:solidFill>
                  <a:srgbClr val="00529B"/>
                </a:solidFill>
                <a:effectLst/>
                <a:uLnTx/>
                <a:uFillTx/>
                <a:latin typeface="Calibri" panose="020F0502020204030204"/>
                <a:ea typeface="+mn-ea"/>
                <a:cs typeface="+mn-cs"/>
              </a:rPr>
              <a:t>regresiva</a:t>
            </a:r>
            <a:r>
              <a:rPr kumimoji="0" lang="en-US" sz="2000" b="1" i="0" u="none" strike="noStrike" kern="1200" cap="none" spc="0" normalizeH="0" baseline="0" noProof="0" dirty="0">
                <a:ln>
                  <a:noFill/>
                </a:ln>
                <a:solidFill>
                  <a:srgbClr val="00529B"/>
                </a:solidFill>
                <a:effectLst/>
                <a:uLnTx/>
                <a:uFillTx/>
                <a:latin typeface="Calibri" panose="020F0502020204030204"/>
                <a:ea typeface="+mn-ea"/>
                <a:cs typeface="+mn-cs"/>
              </a:rPr>
              <a:t>: </a:t>
            </a:r>
            <a:r>
              <a:rPr kumimoji="0" lang="es-ES" sz="2000" b="0" i="0" u="none" strike="noStrike" kern="1200" cap="none" spc="0" normalizeH="0" baseline="0" noProof="0" dirty="0">
                <a:ln>
                  <a:noFill/>
                </a:ln>
                <a:solidFill>
                  <a:srgbClr val="00529B"/>
                </a:solidFill>
                <a:effectLst/>
                <a:uLnTx/>
                <a:uFillTx/>
                <a:latin typeface="Calibri" panose="020F0502020204030204"/>
                <a:ea typeface="+mn-ea"/>
                <a:cs typeface="+mn-cs"/>
              </a:rPr>
              <a:t>Conteste la pregunta antes de que la barra desaparezca</a:t>
            </a:r>
            <a:r>
              <a:rPr kumimoji="0" lang="en-US" sz="2000" b="0" i="0" u="none" strike="noStrike" kern="1200" cap="none" spc="0" normalizeH="0" baseline="0" noProof="0" dirty="0">
                <a:ln>
                  <a:noFill/>
                </a:ln>
                <a:solidFill>
                  <a:srgbClr val="00529B"/>
                </a:solidFill>
                <a:effectLst/>
                <a:uLnTx/>
                <a:uFillTx/>
                <a:latin typeface="Calibri" panose="020F0502020204030204"/>
                <a:ea typeface="+mn-ea"/>
                <a:cs typeface="+mn-cs"/>
              </a:rPr>
              <a:t>.</a:t>
            </a:r>
          </a:p>
        </p:txBody>
      </p:sp>
      <p:sp>
        <p:nvSpPr>
          <p:cNvPr id="12" name="Rectangle 11">
            <a:extLst>
              <a:ext uri="{FF2B5EF4-FFF2-40B4-BE49-F238E27FC236}">
                <a16:creationId xmlns:a16="http://schemas.microsoft.com/office/drawing/2014/main" id="{3C0C320F-F0DF-4804-BCB1-78F38E435147}"/>
              </a:ext>
            </a:extLst>
          </p:cNvPr>
          <p:cNvSpPr/>
          <p:nvPr/>
        </p:nvSpPr>
        <p:spPr>
          <a:xfrm>
            <a:off x="10203926"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00529B"/>
                </a:solidFill>
                <a:effectLst/>
                <a:uLnTx/>
                <a:uFillTx/>
                <a:latin typeface="Calibri" panose="020F0502020204030204"/>
                <a:ea typeface="+mn-ea"/>
                <a:cs typeface="+mn-cs"/>
              </a:rPr>
              <a:t>0</a:t>
            </a:r>
          </a:p>
        </p:txBody>
      </p:sp>
      <p:sp>
        <p:nvSpPr>
          <p:cNvPr id="13" name="Rectangle 12">
            <a:extLst>
              <a:ext uri="{FF2B5EF4-FFF2-40B4-BE49-F238E27FC236}">
                <a16:creationId xmlns:a16="http://schemas.microsoft.com/office/drawing/2014/main" id="{7BE038CE-B2A0-43F8-8BC9-788628CF9BB5}"/>
              </a:ext>
            </a:extLst>
          </p:cNvPr>
          <p:cNvSpPr/>
          <p:nvPr/>
        </p:nvSpPr>
        <p:spPr>
          <a:xfrm>
            <a:off x="10203926" y="5094536"/>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00529B"/>
                </a:solidFill>
                <a:effectLst/>
                <a:uLnTx/>
                <a:uFillTx/>
                <a:latin typeface="Calibri" panose="020F0502020204030204"/>
                <a:ea typeface="+mn-ea"/>
                <a:cs typeface="+mn-cs"/>
              </a:rPr>
              <a:t>1</a:t>
            </a:r>
          </a:p>
        </p:txBody>
      </p:sp>
      <p:sp>
        <p:nvSpPr>
          <p:cNvPr id="14" name="Rectangle 13">
            <a:extLst>
              <a:ext uri="{FF2B5EF4-FFF2-40B4-BE49-F238E27FC236}">
                <a16:creationId xmlns:a16="http://schemas.microsoft.com/office/drawing/2014/main" id="{500220A3-C683-4DA5-8A14-8622016CB822}"/>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00529B"/>
                </a:solidFill>
                <a:effectLst/>
                <a:uLnTx/>
                <a:uFillTx/>
                <a:latin typeface="Calibri" panose="020F0502020204030204"/>
                <a:ea typeface="+mn-ea"/>
                <a:cs typeface="+mn-cs"/>
              </a:rPr>
              <a:t>2</a:t>
            </a:r>
          </a:p>
        </p:txBody>
      </p:sp>
      <p:sp>
        <p:nvSpPr>
          <p:cNvPr id="15" name="Rectangle 14">
            <a:extLst>
              <a:ext uri="{FF2B5EF4-FFF2-40B4-BE49-F238E27FC236}">
                <a16:creationId xmlns:a16="http://schemas.microsoft.com/office/drawing/2014/main" id="{A682FF32-39A3-4E16-AD4B-4A4A8FA1D1D3}"/>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00529B"/>
                </a:solidFill>
                <a:effectLst/>
                <a:uLnTx/>
                <a:uFillTx/>
                <a:latin typeface="Calibri" panose="020F0502020204030204"/>
                <a:ea typeface="+mn-ea"/>
                <a:cs typeface="+mn-cs"/>
              </a:rPr>
              <a:t>3</a:t>
            </a:r>
          </a:p>
        </p:txBody>
      </p:sp>
      <p:sp>
        <p:nvSpPr>
          <p:cNvPr id="16" name="Rectangle 15">
            <a:extLst>
              <a:ext uri="{FF2B5EF4-FFF2-40B4-BE49-F238E27FC236}">
                <a16:creationId xmlns:a16="http://schemas.microsoft.com/office/drawing/2014/main" id="{F447B0F6-F0BB-4ED0-B26A-55C08A4B51C1}"/>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00529B"/>
                </a:solidFill>
                <a:effectLst/>
                <a:uLnTx/>
                <a:uFillTx/>
                <a:latin typeface="Calibri" panose="020F0502020204030204"/>
                <a:ea typeface="+mn-ea"/>
                <a:cs typeface="+mn-cs"/>
              </a:rPr>
              <a:t>4</a:t>
            </a:r>
          </a:p>
        </p:txBody>
      </p:sp>
      <p:sp>
        <p:nvSpPr>
          <p:cNvPr id="17" name="Rectangle 16">
            <a:extLst>
              <a:ext uri="{FF2B5EF4-FFF2-40B4-BE49-F238E27FC236}">
                <a16:creationId xmlns:a16="http://schemas.microsoft.com/office/drawing/2014/main" id="{9DE2D780-F992-446E-999C-CA503918FC1B}"/>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00529B"/>
                </a:solidFill>
                <a:effectLst/>
                <a:uLnTx/>
                <a:uFillTx/>
                <a:latin typeface="Calibri" panose="020F0502020204030204"/>
                <a:ea typeface="+mn-ea"/>
                <a:cs typeface="+mn-cs"/>
              </a:rPr>
              <a:t>5</a:t>
            </a:r>
          </a:p>
        </p:txBody>
      </p:sp>
      <p:sp>
        <p:nvSpPr>
          <p:cNvPr id="18" name="Rectangle 17">
            <a:extLst>
              <a:ext uri="{FF2B5EF4-FFF2-40B4-BE49-F238E27FC236}">
                <a16:creationId xmlns:a16="http://schemas.microsoft.com/office/drawing/2014/main" id="{FB2C1336-09E4-4A49-8DAA-5C8908571671}"/>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00529B"/>
                </a:solidFill>
                <a:effectLst/>
                <a:uLnTx/>
                <a:uFillTx/>
                <a:latin typeface="Calibri" panose="020F0502020204030204"/>
                <a:ea typeface="+mn-ea"/>
                <a:cs typeface="+mn-cs"/>
              </a:rPr>
              <a:t>6</a:t>
            </a:r>
          </a:p>
        </p:txBody>
      </p:sp>
      <p:sp>
        <p:nvSpPr>
          <p:cNvPr id="19" name="Rectangle 18">
            <a:extLst>
              <a:ext uri="{FF2B5EF4-FFF2-40B4-BE49-F238E27FC236}">
                <a16:creationId xmlns:a16="http://schemas.microsoft.com/office/drawing/2014/main" id="{FF7EC589-4CA0-426E-9F26-549A7D4D19EE}"/>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00529B"/>
                </a:solidFill>
                <a:effectLst/>
                <a:uLnTx/>
                <a:uFillTx/>
                <a:latin typeface="Calibri" panose="020F0502020204030204"/>
                <a:ea typeface="+mn-ea"/>
                <a:cs typeface="+mn-cs"/>
              </a:rPr>
              <a:t>7</a:t>
            </a:r>
          </a:p>
        </p:txBody>
      </p:sp>
      <p:sp>
        <p:nvSpPr>
          <p:cNvPr id="20" name="Rectangle 19">
            <a:extLst>
              <a:ext uri="{FF2B5EF4-FFF2-40B4-BE49-F238E27FC236}">
                <a16:creationId xmlns:a16="http://schemas.microsoft.com/office/drawing/2014/main" id="{D9873F33-6BE0-47A2-ACC9-FC5274ABAAB6}"/>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00529B"/>
                </a:solidFill>
                <a:effectLst/>
                <a:uLnTx/>
                <a:uFillTx/>
                <a:latin typeface="Calibri" panose="020F0502020204030204"/>
                <a:ea typeface="+mn-ea"/>
                <a:cs typeface="+mn-cs"/>
              </a:rPr>
              <a:t>8</a:t>
            </a:r>
          </a:p>
        </p:txBody>
      </p:sp>
      <p:sp>
        <p:nvSpPr>
          <p:cNvPr id="21" name="Rectangle 20">
            <a:extLst>
              <a:ext uri="{FF2B5EF4-FFF2-40B4-BE49-F238E27FC236}">
                <a16:creationId xmlns:a16="http://schemas.microsoft.com/office/drawing/2014/main" id="{98525454-76AC-417C-8D97-A3EFB7502AB3}"/>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00529B"/>
                </a:solidFill>
                <a:effectLst/>
                <a:uLnTx/>
                <a:uFillTx/>
                <a:latin typeface="Calibri" panose="020F0502020204030204"/>
                <a:ea typeface="+mn-ea"/>
                <a:cs typeface="+mn-cs"/>
              </a:rPr>
              <a:t>9</a:t>
            </a:r>
          </a:p>
        </p:txBody>
      </p:sp>
      <p:sp>
        <p:nvSpPr>
          <p:cNvPr id="22" name="Rectangle 21">
            <a:extLst>
              <a:ext uri="{FF2B5EF4-FFF2-40B4-BE49-F238E27FC236}">
                <a16:creationId xmlns:a16="http://schemas.microsoft.com/office/drawing/2014/main" id="{A2AFE7CF-B648-4881-8D03-0604D3ADF59A}"/>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00529B"/>
                </a:solidFill>
                <a:effectLst/>
                <a:uLnTx/>
                <a:uFillTx/>
                <a:latin typeface="Calibri" panose="020F0502020204030204"/>
                <a:ea typeface="+mn-ea"/>
                <a:cs typeface="+mn-cs"/>
              </a:rPr>
              <a:t>10</a:t>
            </a:r>
          </a:p>
        </p:txBody>
      </p:sp>
      <p:sp>
        <p:nvSpPr>
          <p:cNvPr id="23" name="Rectangle 22">
            <a:extLst>
              <a:ext uri="{FF2B5EF4-FFF2-40B4-BE49-F238E27FC236}">
                <a16:creationId xmlns:a16="http://schemas.microsoft.com/office/drawing/2014/main" id="{4F903FAC-346C-4500-88FD-B1345FDFBA68}"/>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00529B"/>
                </a:solidFill>
                <a:effectLst/>
                <a:uLnTx/>
                <a:uFillTx/>
                <a:latin typeface="Calibri" panose="020F0502020204030204"/>
                <a:ea typeface="+mn-ea"/>
                <a:cs typeface="+mn-cs"/>
              </a:rPr>
              <a:t>11</a:t>
            </a:r>
          </a:p>
        </p:txBody>
      </p:sp>
      <p:sp>
        <p:nvSpPr>
          <p:cNvPr id="24" name="Rectangle 23">
            <a:extLst>
              <a:ext uri="{FF2B5EF4-FFF2-40B4-BE49-F238E27FC236}">
                <a16:creationId xmlns:a16="http://schemas.microsoft.com/office/drawing/2014/main" id="{1521E144-C307-4902-AD1C-259BD6BA1166}"/>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00529B"/>
                </a:solidFill>
                <a:effectLst/>
                <a:uLnTx/>
                <a:uFillTx/>
                <a:latin typeface="Calibri" panose="020F0502020204030204"/>
                <a:ea typeface="+mn-ea"/>
                <a:cs typeface="+mn-cs"/>
              </a:rPr>
              <a:t>12</a:t>
            </a:r>
          </a:p>
        </p:txBody>
      </p:sp>
      <p:sp>
        <p:nvSpPr>
          <p:cNvPr id="25" name="Rectangle 24">
            <a:extLst>
              <a:ext uri="{FF2B5EF4-FFF2-40B4-BE49-F238E27FC236}">
                <a16:creationId xmlns:a16="http://schemas.microsoft.com/office/drawing/2014/main" id="{9875D4F1-7FDF-490F-8CEC-1846C75F2AA0}"/>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00529B"/>
                </a:solidFill>
                <a:effectLst/>
                <a:uLnTx/>
                <a:uFillTx/>
                <a:latin typeface="Calibri" panose="020F0502020204030204"/>
                <a:ea typeface="+mn-ea"/>
                <a:cs typeface="+mn-cs"/>
              </a:rPr>
              <a:t>13</a:t>
            </a:r>
          </a:p>
        </p:txBody>
      </p:sp>
      <p:sp>
        <p:nvSpPr>
          <p:cNvPr id="26" name="Rectangle 25">
            <a:extLst>
              <a:ext uri="{FF2B5EF4-FFF2-40B4-BE49-F238E27FC236}">
                <a16:creationId xmlns:a16="http://schemas.microsoft.com/office/drawing/2014/main" id="{6DFAAD20-2084-4838-B14C-65F9044953C7}"/>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00529B"/>
                </a:solidFill>
                <a:effectLst/>
                <a:uLnTx/>
                <a:uFillTx/>
                <a:latin typeface="Calibri" panose="020F0502020204030204"/>
                <a:ea typeface="+mn-ea"/>
                <a:cs typeface="+mn-cs"/>
              </a:rPr>
              <a:t>14</a:t>
            </a:r>
          </a:p>
        </p:txBody>
      </p:sp>
      <p:sp>
        <p:nvSpPr>
          <p:cNvPr id="27" name="Rectangle 26">
            <a:extLst>
              <a:ext uri="{FF2B5EF4-FFF2-40B4-BE49-F238E27FC236}">
                <a16:creationId xmlns:a16="http://schemas.microsoft.com/office/drawing/2014/main" id="{5A26954A-5A70-4A39-AF3A-6EE32CDF4BDD}"/>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00529B"/>
                </a:solidFill>
                <a:effectLst/>
                <a:uLnTx/>
                <a:uFillTx/>
                <a:latin typeface="Calibri" panose="020F0502020204030204"/>
                <a:ea typeface="+mn-ea"/>
                <a:cs typeface="+mn-cs"/>
              </a:rPr>
              <a:t>15</a:t>
            </a:r>
          </a:p>
        </p:txBody>
      </p:sp>
      <p:sp>
        <p:nvSpPr>
          <p:cNvPr id="28" name="Rectangle 27">
            <a:extLst>
              <a:ext uri="{FF2B5EF4-FFF2-40B4-BE49-F238E27FC236}">
                <a16:creationId xmlns:a16="http://schemas.microsoft.com/office/drawing/2014/main" id="{413D66C6-5072-4C47-9B7F-871F26502CD0}"/>
              </a:ext>
              <a:ext uri="{C183D7F6-B498-43B3-948B-1728B52AA6E4}">
                <adec:decorative xmlns:adec="http://schemas.microsoft.com/office/drawing/2017/decorative" val="1"/>
              </a:ext>
            </a:extLst>
          </p:cNvPr>
          <p:cNvSpPr/>
          <p:nvPr/>
        </p:nvSpPr>
        <p:spPr>
          <a:xfrm>
            <a:off x="11150614" y="4991080"/>
            <a:ext cx="1155700" cy="9769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EA0F2A1D-8DFE-4293-9875-B16C0E139230}"/>
              </a:ext>
              <a:ext uri="{C183D7F6-B498-43B3-948B-1728B52AA6E4}">
                <adec:decorative xmlns:adec="http://schemas.microsoft.com/office/drawing/2017/decorative" val="1"/>
              </a:ext>
            </a:extLst>
          </p:cNvPr>
          <p:cNvSpPr/>
          <p:nvPr/>
        </p:nvSpPr>
        <p:spPr>
          <a:xfrm>
            <a:off x="10210872" y="5162099"/>
            <a:ext cx="1155700" cy="9769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1615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2" fill="hold" grpId="0" nodeType="clickEffect">
                                  <p:stCondLst>
                                    <p:cond delay="0"/>
                                  </p:stCondLst>
                                  <p:childTnLst>
                                    <p:anim calcmode="lin" valueType="num">
                                      <p:cBhvr additive="base">
                                        <p:cTn id="6" dur="17250"/>
                                        <p:tgtEl>
                                          <p:spTgt spid="10"/>
                                        </p:tgtEl>
                                        <p:attrNameLst>
                                          <p:attrName>ppt_x</p:attrName>
                                        </p:attrNameLst>
                                      </p:cBhvr>
                                      <p:tavLst>
                                        <p:tav tm="0">
                                          <p:val>
                                            <p:strVal val="ppt_x"/>
                                          </p:val>
                                        </p:tav>
                                        <p:tav tm="100000">
                                          <p:val>
                                            <p:strVal val="1+ppt_w/2"/>
                                          </p:val>
                                        </p:tav>
                                      </p:tavLst>
                                    </p:anim>
                                    <p:anim calcmode="lin" valueType="num">
                                      <p:cBhvr additive="base">
                                        <p:cTn id="7" dur="17250"/>
                                        <p:tgtEl>
                                          <p:spTgt spid="10"/>
                                        </p:tgtEl>
                                        <p:attrNameLst>
                                          <p:attrName>ppt_y</p:attrName>
                                        </p:attrNameLst>
                                      </p:cBhvr>
                                      <p:tavLst>
                                        <p:tav tm="0">
                                          <p:val>
                                            <p:strVal val="ppt_y"/>
                                          </p:val>
                                        </p:tav>
                                        <p:tav tm="100000">
                                          <p:val>
                                            <p:strVal val="ppt_y"/>
                                          </p:val>
                                        </p:tav>
                                      </p:tavLst>
                                    </p:anim>
                                    <p:set>
                                      <p:cBhvr>
                                        <p:cTn id="8" dur="1" fill="hold">
                                          <p:stCondLst>
                                            <p:cond delay="17249"/>
                                          </p:stCondLst>
                                        </p:cTn>
                                        <p:tgtEl>
                                          <p:spTgt spid="10"/>
                                        </p:tgtEl>
                                        <p:attrNameLst>
                                          <p:attrName>style.visibility</p:attrName>
                                        </p:attrNameLst>
                                      </p:cBhvr>
                                      <p:to>
                                        <p:strVal val="hidden"/>
                                      </p:to>
                                    </p:set>
                                  </p:childTnLst>
                                </p:cTn>
                              </p:par>
                              <p:par>
                                <p:cTn id="9" presetID="10" presetClass="exit" presetSubtype="0" fill="hold" grpId="0" nodeType="withEffect">
                                  <p:stCondLst>
                                    <p:cond delay="0"/>
                                  </p:stCondLst>
                                  <p:childTnLst>
                                    <p:animEffect transition="out" filter="fade">
                                      <p:cBhvr>
                                        <p:cTn id="10" dur="500"/>
                                        <p:tgtEl>
                                          <p:spTgt spid="27"/>
                                        </p:tgtEl>
                                      </p:cBhvr>
                                    </p:animEffect>
                                    <p:set>
                                      <p:cBhvr>
                                        <p:cTn id="11" dur="1" fill="hold">
                                          <p:stCondLst>
                                            <p:cond delay="499"/>
                                          </p:stCondLst>
                                        </p:cTn>
                                        <p:tgtEl>
                                          <p:spTgt spid="27"/>
                                        </p:tgtEl>
                                        <p:attrNameLst>
                                          <p:attrName>style.visibility</p:attrName>
                                        </p:attrNameLst>
                                      </p:cBhvr>
                                      <p:to>
                                        <p:strVal val="hidden"/>
                                      </p:to>
                                    </p:set>
                                  </p:childTnLst>
                                </p:cTn>
                              </p:par>
                              <p:par>
                                <p:cTn id="12" presetID="10" presetClass="exit" presetSubtype="0" fill="hold" grpId="0" nodeType="withEffect">
                                  <p:stCondLst>
                                    <p:cond delay="1000"/>
                                  </p:stCondLst>
                                  <p:childTnLst>
                                    <p:animEffect transition="out" filter="fade">
                                      <p:cBhvr>
                                        <p:cTn id="13" dur="500"/>
                                        <p:tgtEl>
                                          <p:spTgt spid="26"/>
                                        </p:tgtEl>
                                      </p:cBhvr>
                                    </p:animEffect>
                                    <p:set>
                                      <p:cBhvr>
                                        <p:cTn id="14" dur="1" fill="hold">
                                          <p:stCondLst>
                                            <p:cond delay="499"/>
                                          </p:stCondLst>
                                        </p:cTn>
                                        <p:tgtEl>
                                          <p:spTgt spid="26"/>
                                        </p:tgtEl>
                                        <p:attrNameLst>
                                          <p:attrName>style.visibility</p:attrName>
                                        </p:attrNameLst>
                                      </p:cBhvr>
                                      <p:to>
                                        <p:strVal val="hidden"/>
                                      </p:to>
                                    </p:set>
                                  </p:childTnLst>
                                </p:cTn>
                              </p:par>
                              <p:par>
                                <p:cTn id="15" presetID="10" presetClass="exit" presetSubtype="0" fill="hold" grpId="0" nodeType="withEffect">
                                  <p:stCondLst>
                                    <p:cond delay="2000"/>
                                  </p:stCondLst>
                                  <p:childTnLst>
                                    <p:animEffect transition="out" filter="fade">
                                      <p:cBhvr>
                                        <p:cTn id="16" dur="500"/>
                                        <p:tgtEl>
                                          <p:spTgt spid="25"/>
                                        </p:tgtEl>
                                      </p:cBhvr>
                                    </p:animEffect>
                                    <p:set>
                                      <p:cBhvr>
                                        <p:cTn id="17" dur="1" fill="hold">
                                          <p:stCondLst>
                                            <p:cond delay="499"/>
                                          </p:stCondLst>
                                        </p:cTn>
                                        <p:tgtEl>
                                          <p:spTgt spid="25"/>
                                        </p:tgtEl>
                                        <p:attrNameLst>
                                          <p:attrName>style.visibility</p:attrName>
                                        </p:attrNameLst>
                                      </p:cBhvr>
                                      <p:to>
                                        <p:strVal val="hidden"/>
                                      </p:to>
                                    </p:set>
                                  </p:childTnLst>
                                </p:cTn>
                              </p:par>
                              <p:par>
                                <p:cTn id="18" presetID="10" presetClass="exit" presetSubtype="0" fill="hold" grpId="0" nodeType="withEffect">
                                  <p:stCondLst>
                                    <p:cond delay="3000"/>
                                  </p:stCondLst>
                                  <p:childTnLst>
                                    <p:animEffect transition="out" filter="fade">
                                      <p:cBhvr>
                                        <p:cTn id="19" dur="500"/>
                                        <p:tgtEl>
                                          <p:spTgt spid="24"/>
                                        </p:tgtEl>
                                      </p:cBhvr>
                                    </p:animEffect>
                                    <p:set>
                                      <p:cBhvr>
                                        <p:cTn id="20" dur="1" fill="hold">
                                          <p:stCondLst>
                                            <p:cond delay="499"/>
                                          </p:stCondLst>
                                        </p:cTn>
                                        <p:tgtEl>
                                          <p:spTgt spid="24"/>
                                        </p:tgtEl>
                                        <p:attrNameLst>
                                          <p:attrName>style.visibility</p:attrName>
                                        </p:attrNameLst>
                                      </p:cBhvr>
                                      <p:to>
                                        <p:strVal val="hidden"/>
                                      </p:to>
                                    </p:set>
                                  </p:childTnLst>
                                </p:cTn>
                              </p:par>
                              <p:par>
                                <p:cTn id="21" presetID="10" presetClass="exit" presetSubtype="0" fill="hold" grpId="0" nodeType="withEffect">
                                  <p:stCondLst>
                                    <p:cond delay="4000"/>
                                  </p:stCondLst>
                                  <p:childTnLst>
                                    <p:animEffect transition="out" filter="fade">
                                      <p:cBhvr>
                                        <p:cTn id="22" dur="500"/>
                                        <p:tgtEl>
                                          <p:spTgt spid="23"/>
                                        </p:tgtEl>
                                      </p:cBhvr>
                                    </p:animEffect>
                                    <p:set>
                                      <p:cBhvr>
                                        <p:cTn id="23" dur="1" fill="hold">
                                          <p:stCondLst>
                                            <p:cond delay="499"/>
                                          </p:stCondLst>
                                        </p:cTn>
                                        <p:tgtEl>
                                          <p:spTgt spid="23"/>
                                        </p:tgtEl>
                                        <p:attrNameLst>
                                          <p:attrName>style.visibility</p:attrName>
                                        </p:attrNameLst>
                                      </p:cBhvr>
                                      <p:to>
                                        <p:strVal val="hidden"/>
                                      </p:to>
                                    </p:set>
                                  </p:childTnLst>
                                </p:cTn>
                              </p:par>
                              <p:par>
                                <p:cTn id="24" presetID="10" presetClass="exit" presetSubtype="0" fill="hold" grpId="0" nodeType="withEffect">
                                  <p:stCondLst>
                                    <p:cond delay="5000"/>
                                  </p:stCondLst>
                                  <p:childTnLst>
                                    <p:animEffect transition="out" filter="fade">
                                      <p:cBhvr>
                                        <p:cTn id="25" dur="500"/>
                                        <p:tgtEl>
                                          <p:spTgt spid="22"/>
                                        </p:tgtEl>
                                      </p:cBhvr>
                                    </p:animEffect>
                                    <p:set>
                                      <p:cBhvr>
                                        <p:cTn id="26" dur="1" fill="hold">
                                          <p:stCondLst>
                                            <p:cond delay="499"/>
                                          </p:stCondLst>
                                        </p:cTn>
                                        <p:tgtEl>
                                          <p:spTgt spid="22"/>
                                        </p:tgtEl>
                                        <p:attrNameLst>
                                          <p:attrName>style.visibility</p:attrName>
                                        </p:attrNameLst>
                                      </p:cBhvr>
                                      <p:to>
                                        <p:strVal val="hidden"/>
                                      </p:to>
                                    </p:set>
                                  </p:childTnLst>
                                </p:cTn>
                              </p:par>
                              <p:par>
                                <p:cTn id="27" presetID="10" presetClass="exit" presetSubtype="0" fill="hold" grpId="0" nodeType="withEffect">
                                  <p:stCondLst>
                                    <p:cond delay="6000"/>
                                  </p:stCondLst>
                                  <p:childTnLst>
                                    <p:animEffect transition="out" filter="fade">
                                      <p:cBhvr>
                                        <p:cTn id="28" dur="500"/>
                                        <p:tgtEl>
                                          <p:spTgt spid="21"/>
                                        </p:tgtEl>
                                      </p:cBhvr>
                                    </p:animEffect>
                                    <p:set>
                                      <p:cBhvr>
                                        <p:cTn id="29" dur="1" fill="hold">
                                          <p:stCondLst>
                                            <p:cond delay="499"/>
                                          </p:stCondLst>
                                        </p:cTn>
                                        <p:tgtEl>
                                          <p:spTgt spid="21"/>
                                        </p:tgtEl>
                                        <p:attrNameLst>
                                          <p:attrName>style.visibility</p:attrName>
                                        </p:attrNameLst>
                                      </p:cBhvr>
                                      <p:to>
                                        <p:strVal val="hidden"/>
                                      </p:to>
                                    </p:set>
                                  </p:childTnLst>
                                </p:cTn>
                              </p:par>
                              <p:par>
                                <p:cTn id="30" presetID="10" presetClass="exit" presetSubtype="0" fill="hold" grpId="0" nodeType="withEffect">
                                  <p:stCondLst>
                                    <p:cond delay="7000"/>
                                  </p:stCondLst>
                                  <p:childTnLst>
                                    <p:animEffect transition="out" filter="fade">
                                      <p:cBhvr>
                                        <p:cTn id="31" dur="500"/>
                                        <p:tgtEl>
                                          <p:spTgt spid="20"/>
                                        </p:tgtEl>
                                      </p:cBhvr>
                                    </p:animEffect>
                                    <p:set>
                                      <p:cBhvr>
                                        <p:cTn id="32" dur="1" fill="hold">
                                          <p:stCondLst>
                                            <p:cond delay="499"/>
                                          </p:stCondLst>
                                        </p:cTn>
                                        <p:tgtEl>
                                          <p:spTgt spid="20"/>
                                        </p:tgtEl>
                                        <p:attrNameLst>
                                          <p:attrName>style.visibility</p:attrName>
                                        </p:attrNameLst>
                                      </p:cBhvr>
                                      <p:to>
                                        <p:strVal val="hidden"/>
                                      </p:to>
                                    </p:set>
                                  </p:childTnLst>
                                </p:cTn>
                              </p:par>
                              <p:par>
                                <p:cTn id="33" presetID="10" presetClass="exit" presetSubtype="0" fill="hold" grpId="0" nodeType="withEffect">
                                  <p:stCondLst>
                                    <p:cond delay="8000"/>
                                  </p:stCondLst>
                                  <p:childTnLst>
                                    <p:animEffect transition="out" filter="fade">
                                      <p:cBhvr>
                                        <p:cTn id="34" dur="500"/>
                                        <p:tgtEl>
                                          <p:spTgt spid="19"/>
                                        </p:tgtEl>
                                      </p:cBhvr>
                                    </p:animEffect>
                                    <p:set>
                                      <p:cBhvr>
                                        <p:cTn id="35" dur="1" fill="hold">
                                          <p:stCondLst>
                                            <p:cond delay="499"/>
                                          </p:stCondLst>
                                        </p:cTn>
                                        <p:tgtEl>
                                          <p:spTgt spid="19"/>
                                        </p:tgtEl>
                                        <p:attrNameLst>
                                          <p:attrName>style.visibility</p:attrName>
                                        </p:attrNameLst>
                                      </p:cBhvr>
                                      <p:to>
                                        <p:strVal val="hidden"/>
                                      </p:to>
                                    </p:set>
                                  </p:childTnLst>
                                </p:cTn>
                              </p:par>
                              <p:par>
                                <p:cTn id="36" presetID="10" presetClass="exit" presetSubtype="0" fill="hold" grpId="0" nodeType="withEffect">
                                  <p:stCondLst>
                                    <p:cond delay="9000"/>
                                  </p:stCondLst>
                                  <p:childTnLst>
                                    <p:animEffect transition="out" filter="fade">
                                      <p:cBhvr>
                                        <p:cTn id="37" dur="500"/>
                                        <p:tgtEl>
                                          <p:spTgt spid="18"/>
                                        </p:tgtEl>
                                      </p:cBhvr>
                                    </p:animEffect>
                                    <p:set>
                                      <p:cBhvr>
                                        <p:cTn id="38" dur="1" fill="hold">
                                          <p:stCondLst>
                                            <p:cond delay="499"/>
                                          </p:stCondLst>
                                        </p:cTn>
                                        <p:tgtEl>
                                          <p:spTgt spid="18"/>
                                        </p:tgtEl>
                                        <p:attrNameLst>
                                          <p:attrName>style.visibility</p:attrName>
                                        </p:attrNameLst>
                                      </p:cBhvr>
                                      <p:to>
                                        <p:strVal val="hidden"/>
                                      </p:to>
                                    </p:set>
                                  </p:childTnLst>
                                </p:cTn>
                              </p:par>
                              <p:par>
                                <p:cTn id="39" presetID="10" presetClass="exit" presetSubtype="0" fill="hold" grpId="0" nodeType="withEffect">
                                  <p:stCondLst>
                                    <p:cond delay="10000"/>
                                  </p:stCondLst>
                                  <p:childTnLst>
                                    <p:animEffect transition="out" filter="fade">
                                      <p:cBhvr>
                                        <p:cTn id="40" dur="500"/>
                                        <p:tgtEl>
                                          <p:spTgt spid="17"/>
                                        </p:tgtEl>
                                      </p:cBhvr>
                                    </p:animEffect>
                                    <p:set>
                                      <p:cBhvr>
                                        <p:cTn id="41" dur="1" fill="hold">
                                          <p:stCondLst>
                                            <p:cond delay="499"/>
                                          </p:stCondLst>
                                        </p:cTn>
                                        <p:tgtEl>
                                          <p:spTgt spid="17"/>
                                        </p:tgtEl>
                                        <p:attrNameLst>
                                          <p:attrName>style.visibility</p:attrName>
                                        </p:attrNameLst>
                                      </p:cBhvr>
                                      <p:to>
                                        <p:strVal val="hidden"/>
                                      </p:to>
                                    </p:set>
                                  </p:childTnLst>
                                </p:cTn>
                              </p:par>
                              <p:par>
                                <p:cTn id="42" presetID="10" presetClass="exit" presetSubtype="0" fill="hold" grpId="0" nodeType="withEffect">
                                  <p:stCondLst>
                                    <p:cond delay="11000"/>
                                  </p:stCondLst>
                                  <p:childTnLst>
                                    <p:animEffect transition="out" filter="fade">
                                      <p:cBhvr>
                                        <p:cTn id="43" dur="500"/>
                                        <p:tgtEl>
                                          <p:spTgt spid="16"/>
                                        </p:tgtEl>
                                      </p:cBhvr>
                                    </p:animEffect>
                                    <p:set>
                                      <p:cBhvr>
                                        <p:cTn id="44" dur="1" fill="hold">
                                          <p:stCondLst>
                                            <p:cond delay="499"/>
                                          </p:stCondLst>
                                        </p:cTn>
                                        <p:tgtEl>
                                          <p:spTgt spid="16"/>
                                        </p:tgtEl>
                                        <p:attrNameLst>
                                          <p:attrName>style.visibility</p:attrName>
                                        </p:attrNameLst>
                                      </p:cBhvr>
                                      <p:to>
                                        <p:strVal val="hidden"/>
                                      </p:to>
                                    </p:set>
                                  </p:childTnLst>
                                </p:cTn>
                              </p:par>
                              <p:par>
                                <p:cTn id="45" presetID="10" presetClass="exit" presetSubtype="0" fill="hold" grpId="0" nodeType="withEffect">
                                  <p:stCondLst>
                                    <p:cond delay="12000"/>
                                  </p:stCondLst>
                                  <p:childTnLst>
                                    <p:animEffect transition="out" filter="fade">
                                      <p:cBhvr>
                                        <p:cTn id="46" dur="500"/>
                                        <p:tgtEl>
                                          <p:spTgt spid="15"/>
                                        </p:tgtEl>
                                      </p:cBhvr>
                                    </p:animEffect>
                                    <p:set>
                                      <p:cBhvr>
                                        <p:cTn id="47" dur="1" fill="hold">
                                          <p:stCondLst>
                                            <p:cond delay="499"/>
                                          </p:stCondLst>
                                        </p:cTn>
                                        <p:tgtEl>
                                          <p:spTgt spid="15"/>
                                        </p:tgtEl>
                                        <p:attrNameLst>
                                          <p:attrName>style.visibility</p:attrName>
                                        </p:attrNameLst>
                                      </p:cBhvr>
                                      <p:to>
                                        <p:strVal val="hidden"/>
                                      </p:to>
                                    </p:set>
                                  </p:childTnLst>
                                </p:cTn>
                              </p:par>
                              <p:par>
                                <p:cTn id="48" presetID="10" presetClass="exit" presetSubtype="0" fill="hold" grpId="0" nodeType="withEffect">
                                  <p:stCondLst>
                                    <p:cond delay="13000"/>
                                  </p:stCondLst>
                                  <p:childTnLst>
                                    <p:animEffect transition="out" filter="fade">
                                      <p:cBhvr>
                                        <p:cTn id="49" dur="500"/>
                                        <p:tgtEl>
                                          <p:spTgt spid="14"/>
                                        </p:tgtEl>
                                      </p:cBhvr>
                                    </p:animEffect>
                                    <p:set>
                                      <p:cBhvr>
                                        <p:cTn id="50" dur="1" fill="hold">
                                          <p:stCondLst>
                                            <p:cond delay="499"/>
                                          </p:stCondLst>
                                        </p:cTn>
                                        <p:tgtEl>
                                          <p:spTgt spid="14"/>
                                        </p:tgtEl>
                                        <p:attrNameLst>
                                          <p:attrName>style.visibility</p:attrName>
                                        </p:attrNameLst>
                                      </p:cBhvr>
                                      <p:to>
                                        <p:strVal val="hidden"/>
                                      </p:to>
                                    </p:set>
                                  </p:childTnLst>
                                </p:cTn>
                              </p:par>
                              <p:par>
                                <p:cTn id="51" presetID="10" presetClass="exit" presetSubtype="0" fill="hold" grpId="0" nodeType="withEffect">
                                  <p:stCondLst>
                                    <p:cond delay="14000"/>
                                  </p:stCondLst>
                                  <p:childTnLst>
                                    <p:animEffect transition="out" filter="fade">
                                      <p:cBhvr>
                                        <p:cTn id="52" dur="500"/>
                                        <p:tgtEl>
                                          <p:spTgt spid="13"/>
                                        </p:tgtEl>
                                      </p:cBhvr>
                                    </p:animEffect>
                                    <p:set>
                                      <p:cBhvr>
                                        <p:cTn id="53" dur="1" fill="hold">
                                          <p:stCondLst>
                                            <p:cond delay="499"/>
                                          </p:stCondLst>
                                        </p:cTn>
                                        <p:tgtEl>
                                          <p:spTgt spid="13"/>
                                        </p:tgtEl>
                                        <p:attrNameLst>
                                          <p:attrName>style.visibility</p:attrName>
                                        </p:attrNameLst>
                                      </p:cBhvr>
                                      <p:to>
                                        <p:strVal val="hidden"/>
                                      </p:to>
                                    </p:set>
                                  </p:childTnLst>
                                </p:cTn>
                              </p:par>
                              <p:par>
                                <p:cTn id="54" presetID="1" presetClass="entr" presetSubtype="0" fill="hold" grpId="0" nodeType="withEffect">
                                  <p:stCondLst>
                                    <p:cond delay="14500"/>
                                  </p:stCondLst>
                                  <p:childTnLst>
                                    <p:set>
                                      <p:cBhvr>
                                        <p:cTn id="55"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9" grpId="0" animBg="1"/>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p:cSld name="Knowledge Chec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BE1B1-E827-A14C-9A37-3E4162DA1204}"/>
              </a:ext>
            </a:extLst>
          </p:cNvPr>
          <p:cNvSpPr>
            <a:spLocks noGrp="1"/>
          </p:cNvSpPr>
          <p:nvPr>
            <p:ph type="title" hasCustomPrompt="1"/>
          </p:nvPr>
        </p:nvSpPr>
        <p:spPr>
          <a:xfrm>
            <a:off x="1883226" y="403762"/>
            <a:ext cx="9483346" cy="719643"/>
          </a:xfrm>
        </p:spPr>
        <p:txBody>
          <a:bodyPr>
            <a:normAutofit/>
          </a:bodyPr>
          <a:lstStyle>
            <a:lvl1pPr algn="l">
              <a:defRPr sz="3400">
                <a:solidFill>
                  <a:srgbClr val="00539A"/>
                </a:solidFill>
              </a:defRPr>
            </a:lvl1pPr>
          </a:lstStyle>
          <a:p>
            <a:r>
              <a:rPr lang="en-US" sz="3600" dirty="0"/>
              <a:t>Check Your Knowledge: Question (#)</a:t>
            </a:r>
            <a:endParaRPr lang="en-US" dirty="0"/>
          </a:p>
        </p:txBody>
      </p:sp>
      <p:sp>
        <p:nvSpPr>
          <p:cNvPr id="8" name="Text Placeholder 7">
            <a:extLst>
              <a:ext uri="{FF2B5EF4-FFF2-40B4-BE49-F238E27FC236}">
                <a16:creationId xmlns:a16="http://schemas.microsoft.com/office/drawing/2014/main" id="{459E77DD-CA53-1643-8339-6DE44F2ECBD4}"/>
              </a:ext>
            </a:extLst>
          </p:cNvPr>
          <p:cNvSpPr>
            <a:spLocks noGrp="1"/>
          </p:cNvSpPr>
          <p:nvPr>
            <p:ph type="body" sz="quarter" idx="13"/>
          </p:nvPr>
        </p:nvSpPr>
        <p:spPr>
          <a:xfrm>
            <a:off x="1883226" y="1771912"/>
            <a:ext cx="9729654" cy="3810569"/>
          </a:xfrm>
        </p:spPr>
        <p:txBody>
          <a:bodyPr/>
          <a:lstStyle>
            <a:lvl1pPr marL="0" indent="0">
              <a:lnSpc>
                <a:spcPct val="100000"/>
              </a:lnSpc>
              <a:spcBef>
                <a:spcPts val="800"/>
              </a:spcBef>
              <a:buFontTx/>
              <a:buNone/>
              <a:defRPr sz="1800">
                <a:solidFill>
                  <a:srgbClr val="00529B"/>
                </a:solidFill>
              </a:defRPr>
            </a:lvl1pPr>
          </a:lstStyle>
          <a:p>
            <a:pPr lvl="0">
              <a:lnSpc>
                <a:spcPct val="150000"/>
              </a:lnSpc>
            </a:pPr>
            <a:r>
              <a:rPr lang="en-US" dirty="0">
                <a:solidFill>
                  <a:prstClr val="black"/>
                </a:solidFill>
                <a:latin typeface="Arial" panose="020B0604020202020204" pitchFamily="34" charset="0"/>
                <a:cs typeface="Arial" panose="020B0604020202020204" pitchFamily="34" charset="0"/>
              </a:rPr>
              <a:t>Edit Master text styles</a:t>
            </a:r>
          </a:p>
        </p:txBody>
      </p:sp>
      <p:sp>
        <p:nvSpPr>
          <p:cNvPr id="3" name="Date Placeholder 2">
            <a:extLst>
              <a:ext uri="{FF2B5EF4-FFF2-40B4-BE49-F238E27FC236}">
                <a16:creationId xmlns:a16="http://schemas.microsoft.com/office/drawing/2014/main" id="{CE8DCCB5-517E-1745-92D8-CCDDEB8157E7}"/>
              </a:ext>
            </a:extLst>
          </p:cNvPr>
          <p:cNvSpPr>
            <a:spLocks noGrp="1"/>
          </p:cNvSpPr>
          <p:nvPr>
            <p:ph type="dt" sz="half" idx="10"/>
          </p:nvPr>
        </p:nvSpPr>
        <p:spPr>
          <a:xfrm>
            <a:off x="838200" y="6492240"/>
            <a:ext cx="2743200" cy="365125"/>
          </a:xfrm>
        </p:spPr>
        <p:txBody>
          <a:bodyPr/>
          <a:lstStyle>
            <a:lvl1pPr>
              <a:defRPr>
                <a:solidFill>
                  <a:schemeClr val="bg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June 2022</a:t>
            </a:r>
          </a:p>
        </p:txBody>
      </p:sp>
      <p:sp>
        <p:nvSpPr>
          <p:cNvPr id="4" name="Footer Placeholder 3">
            <a:extLst>
              <a:ext uri="{FF2B5EF4-FFF2-40B4-BE49-F238E27FC236}">
                <a16:creationId xmlns:a16="http://schemas.microsoft.com/office/drawing/2014/main" id="{A529907E-7ABF-DB4E-807E-F2CE9D47B3A5}"/>
              </a:ext>
            </a:extLst>
          </p:cNvPr>
          <p:cNvSpPr>
            <a:spLocks noGrp="1"/>
          </p:cNvSpPr>
          <p:nvPr>
            <p:ph type="ftr" sz="quarter" idx="11"/>
          </p:nvPr>
        </p:nvSpPr>
        <p:spPr>
          <a:xfrm>
            <a:off x="4038600" y="6492240"/>
            <a:ext cx="4114800" cy="365125"/>
          </a:xfrm>
        </p:spPr>
        <p:txBody>
          <a:bodyPr/>
          <a:lstStyle>
            <a:lvl1pPr>
              <a:defRPr>
                <a:solidFill>
                  <a:schemeClr val="bg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Medicare &amp; Other Programs for People with Disabilities</a:t>
            </a:r>
          </a:p>
        </p:txBody>
      </p:sp>
      <p:sp>
        <p:nvSpPr>
          <p:cNvPr id="7" name="Slide Number Placeholder 5">
            <a:extLst>
              <a:ext uri="{FF2B5EF4-FFF2-40B4-BE49-F238E27FC236}">
                <a16:creationId xmlns:a16="http://schemas.microsoft.com/office/drawing/2014/main" id="{27A18E8D-22B4-46F7-B4CC-B8D429C3009E}"/>
              </a:ext>
            </a:extLst>
          </p:cNvPr>
          <p:cNvSpPr>
            <a:spLocks noGrp="1"/>
          </p:cNvSpPr>
          <p:nvPr>
            <p:ph type="sldNum" sz="quarter" idx="12"/>
          </p:nvPr>
        </p:nvSpPr>
        <p:spPr>
          <a:xfrm>
            <a:off x="8610600" y="6492240"/>
            <a:ext cx="2743200" cy="365125"/>
          </a:xfrm>
        </p:spPr>
        <p:txBody>
          <a:bodyPr/>
          <a:lstStyle>
            <a:lvl1pPr>
              <a:defRPr b="0" i="0">
                <a:solidFill>
                  <a:schemeClr val="bg1"/>
                </a:solidFill>
                <a:latin typeface="Arial" panose="020B0604020202020204" pitchFamily="34" charset="0"/>
                <a:cs typeface="Arial" panose="020B0604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1E79EF6-0C0E-43E6-8FB3-918BC522CC5A}" type="slidenum">
              <a:rPr kumimoji="0" lang="en-US" sz="12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9" name="TextBox 8">
            <a:extLst>
              <a:ext uri="{FF2B5EF4-FFF2-40B4-BE49-F238E27FC236}">
                <a16:creationId xmlns:a16="http://schemas.microsoft.com/office/drawing/2014/main" id="{F65A2BB7-2D2D-4673-9910-4FEF0257EA86}"/>
              </a:ext>
            </a:extLst>
          </p:cNvPr>
          <p:cNvSpPr txBox="1"/>
          <p:nvPr/>
        </p:nvSpPr>
        <p:spPr>
          <a:xfrm>
            <a:off x="1767642" y="4781614"/>
            <a:ext cx="1009789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dirty="0">
                <a:ln>
                  <a:noFill/>
                </a:ln>
                <a:solidFill>
                  <a:srgbClr val="00529B"/>
                </a:solidFill>
                <a:effectLst/>
                <a:uLnTx/>
                <a:uFillTx/>
                <a:latin typeface="Calibri" panose="020F0502020204030204"/>
              </a:rPr>
              <a:t>Cronómetro de cuenta regresiva: </a:t>
            </a:r>
            <a:r>
              <a:rPr kumimoji="0" lang="es-ES" sz="2000" b="0" i="0" u="none" strike="noStrike" kern="1200" cap="none" spc="0" normalizeH="0" baseline="0" noProof="0" dirty="0">
                <a:ln>
                  <a:noFill/>
                </a:ln>
                <a:solidFill>
                  <a:srgbClr val="00529B"/>
                </a:solidFill>
                <a:effectLst/>
                <a:uLnTx/>
                <a:uFillTx/>
                <a:latin typeface="Calibri" panose="020F0502020204030204"/>
              </a:rPr>
              <a:t>Conteste la pregunta antes de que la barra desaparezca.</a:t>
            </a:r>
          </a:p>
        </p:txBody>
      </p:sp>
      <p:sp>
        <p:nvSpPr>
          <p:cNvPr id="10" name="Rectangle 9">
            <a:extLst>
              <a:ext uri="{FF2B5EF4-FFF2-40B4-BE49-F238E27FC236}">
                <a16:creationId xmlns:a16="http://schemas.microsoft.com/office/drawing/2014/main" id="{0E99A39D-4DA6-461A-9766-E37EE8C40051}"/>
              </a:ext>
            </a:extLst>
          </p:cNvPr>
          <p:cNvSpPr/>
          <p:nvPr/>
        </p:nvSpPr>
        <p:spPr>
          <a:xfrm flipH="1">
            <a:off x="1866142" y="5243279"/>
            <a:ext cx="8816372" cy="664035"/>
          </a:xfrm>
          <a:prstGeom prst="rect">
            <a:avLst/>
          </a:prstGeom>
          <a:gradFill flip="none" rotWithShape="1">
            <a:gsLst>
              <a:gs pos="0">
                <a:schemeClr val="accent1">
                  <a:lumMod val="5000"/>
                  <a:lumOff val="95000"/>
                </a:schemeClr>
              </a:gs>
              <a:gs pos="12000">
                <a:srgbClr val="A3D1FF"/>
              </a:gs>
              <a:gs pos="41000">
                <a:srgbClr val="A7BCE3"/>
              </a:gs>
              <a:gs pos="54000">
                <a:srgbClr val="82A1D8"/>
              </a:gs>
              <a:gs pos="83000">
                <a:srgbClr val="5C84CC"/>
              </a:gs>
              <a:gs pos="100000">
                <a:srgbClr val="0755B7"/>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3C0C320F-F0DF-4804-BCB1-78F38E435147}"/>
              </a:ext>
            </a:extLst>
          </p:cNvPr>
          <p:cNvSpPr/>
          <p:nvPr/>
        </p:nvSpPr>
        <p:spPr>
          <a:xfrm>
            <a:off x="10203926"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4800" b="0" i="0" u="none" strike="noStrike" kern="1200" cap="none" spc="0" normalizeH="0" baseline="0" noProof="0">
                <a:ln>
                  <a:noFill/>
                </a:ln>
                <a:solidFill>
                  <a:srgbClr val="00529B"/>
                </a:solidFill>
                <a:effectLst/>
                <a:uLnTx/>
                <a:uFillTx/>
                <a:latin typeface="Calibri" panose="020F0502020204030204"/>
              </a:rPr>
              <a:t>0</a:t>
            </a:r>
          </a:p>
        </p:txBody>
      </p:sp>
      <p:sp>
        <p:nvSpPr>
          <p:cNvPr id="13" name="Rectangle 12">
            <a:extLst>
              <a:ext uri="{FF2B5EF4-FFF2-40B4-BE49-F238E27FC236}">
                <a16:creationId xmlns:a16="http://schemas.microsoft.com/office/drawing/2014/main" id="{7BE038CE-B2A0-43F8-8BC9-788628CF9BB5}"/>
              </a:ext>
            </a:extLst>
          </p:cNvPr>
          <p:cNvSpPr/>
          <p:nvPr/>
        </p:nvSpPr>
        <p:spPr>
          <a:xfrm>
            <a:off x="10203926" y="5094536"/>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4800" b="0" i="0" u="none" strike="noStrike" kern="1200" cap="none" spc="0" normalizeH="0" baseline="0" noProof="0">
                <a:ln>
                  <a:noFill/>
                </a:ln>
                <a:solidFill>
                  <a:srgbClr val="00529B"/>
                </a:solidFill>
                <a:effectLst/>
                <a:uLnTx/>
                <a:uFillTx/>
                <a:latin typeface="Calibri" panose="020F0502020204030204"/>
              </a:rPr>
              <a:t>1</a:t>
            </a:r>
          </a:p>
        </p:txBody>
      </p:sp>
      <p:sp>
        <p:nvSpPr>
          <p:cNvPr id="14" name="Rectangle 13">
            <a:extLst>
              <a:ext uri="{FF2B5EF4-FFF2-40B4-BE49-F238E27FC236}">
                <a16:creationId xmlns:a16="http://schemas.microsoft.com/office/drawing/2014/main" id="{500220A3-C683-4DA5-8A14-8622016CB822}"/>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4800" b="0" i="0" u="none" strike="noStrike" kern="1200" cap="none" spc="0" normalizeH="0" baseline="0" noProof="0">
                <a:ln>
                  <a:noFill/>
                </a:ln>
                <a:solidFill>
                  <a:srgbClr val="00529B"/>
                </a:solidFill>
                <a:effectLst/>
                <a:uLnTx/>
                <a:uFillTx/>
                <a:latin typeface="Calibri" panose="020F0502020204030204"/>
              </a:rPr>
              <a:t>2</a:t>
            </a:r>
          </a:p>
        </p:txBody>
      </p:sp>
      <p:sp>
        <p:nvSpPr>
          <p:cNvPr id="15" name="Rectangle 14">
            <a:extLst>
              <a:ext uri="{FF2B5EF4-FFF2-40B4-BE49-F238E27FC236}">
                <a16:creationId xmlns:a16="http://schemas.microsoft.com/office/drawing/2014/main" id="{A682FF32-39A3-4E16-AD4B-4A4A8FA1D1D3}"/>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4800" b="0" i="0" u="none" strike="noStrike" kern="1200" cap="none" spc="0" normalizeH="0" baseline="0" noProof="0">
                <a:ln>
                  <a:noFill/>
                </a:ln>
                <a:solidFill>
                  <a:srgbClr val="00529B"/>
                </a:solidFill>
                <a:effectLst/>
                <a:uLnTx/>
                <a:uFillTx/>
                <a:latin typeface="Calibri" panose="020F0502020204030204"/>
              </a:rPr>
              <a:t>3</a:t>
            </a:r>
          </a:p>
        </p:txBody>
      </p:sp>
      <p:sp>
        <p:nvSpPr>
          <p:cNvPr id="16" name="Rectangle 15">
            <a:extLst>
              <a:ext uri="{FF2B5EF4-FFF2-40B4-BE49-F238E27FC236}">
                <a16:creationId xmlns:a16="http://schemas.microsoft.com/office/drawing/2014/main" id="{F447B0F6-F0BB-4ED0-B26A-55C08A4B51C1}"/>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4800" b="0" i="0" u="none" strike="noStrike" kern="1200" cap="none" spc="0" normalizeH="0" baseline="0" noProof="0">
                <a:ln>
                  <a:noFill/>
                </a:ln>
                <a:solidFill>
                  <a:srgbClr val="00529B"/>
                </a:solidFill>
                <a:effectLst/>
                <a:uLnTx/>
                <a:uFillTx/>
                <a:latin typeface="Calibri" panose="020F0502020204030204"/>
              </a:rPr>
              <a:t>4</a:t>
            </a:r>
          </a:p>
        </p:txBody>
      </p:sp>
      <p:sp>
        <p:nvSpPr>
          <p:cNvPr id="17" name="Rectangle 16">
            <a:extLst>
              <a:ext uri="{FF2B5EF4-FFF2-40B4-BE49-F238E27FC236}">
                <a16:creationId xmlns:a16="http://schemas.microsoft.com/office/drawing/2014/main" id="{9DE2D780-F992-446E-999C-CA503918FC1B}"/>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4800" b="0" i="0" u="none" strike="noStrike" kern="1200" cap="none" spc="0" normalizeH="0" baseline="0" noProof="0">
                <a:ln>
                  <a:noFill/>
                </a:ln>
                <a:solidFill>
                  <a:srgbClr val="00529B"/>
                </a:solidFill>
                <a:effectLst/>
                <a:uLnTx/>
                <a:uFillTx/>
                <a:latin typeface="Calibri" panose="020F0502020204030204"/>
              </a:rPr>
              <a:t>5</a:t>
            </a:r>
          </a:p>
        </p:txBody>
      </p:sp>
      <p:sp>
        <p:nvSpPr>
          <p:cNvPr id="18" name="Rectangle 17">
            <a:extLst>
              <a:ext uri="{FF2B5EF4-FFF2-40B4-BE49-F238E27FC236}">
                <a16:creationId xmlns:a16="http://schemas.microsoft.com/office/drawing/2014/main" id="{FB2C1336-09E4-4A49-8DAA-5C8908571671}"/>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4800" b="0" i="0" u="none" strike="noStrike" kern="1200" cap="none" spc="0" normalizeH="0" baseline="0" noProof="0">
                <a:ln>
                  <a:noFill/>
                </a:ln>
                <a:solidFill>
                  <a:srgbClr val="00529B"/>
                </a:solidFill>
                <a:effectLst/>
                <a:uLnTx/>
                <a:uFillTx/>
                <a:latin typeface="Calibri" panose="020F0502020204030204"/>
              </a:rPr>
              <a:t>6</a:t>
            </a:r>
          </a:p>
        </p:txBody>
      </p:sp>
      <p:sp>
        <p:nvSpPr>
          <p:cNvPr id="19" name="Rectangle 18">
            <a:extLst>
              <a:ext uri="{FF2B5EF4-FFF2-40B4-BE49-F238E27FC236}">
                <a16:creationId xmlns:a16="http://schemas.microsoft.com/office/drawing/2014/main" id="{FF7EC589-4CA0-426E-9F26-549A7D4D19EE}"/>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4800" b="0" i="0" u="none" strike="noStrike" kern="1200" cap="none" spc="0" normalizeH="0" baseline="0" noProof="0">
                <a:ln>
                  <a:noFill/>
                </a:ln>
                <a:solidFill>
                  <a:srgbClr val="00529B"/>
                </a:solidFill>
                <a:effectLst/>
                <a:uLnTx/>
                <a:uFillTx/>
                <a:latin typeface="Calibri" panose="020F0502020204030204"/>
              </a:rPr>
              <a:t>7</a:t>
            </a:r>
          </a:p>
        </p:txBody>
      </p:sp>
      <p:sp>
        <p:nvSpPr>
          <p:cNvPr id="20" name="Rectangle 19">
            <a:extLst>
              <a:ext uri="{FF2B5EF4-FFF2-40B4-BE49-F238E27FC236}">
                <a16:creationId xmlns:a16="http://schemas.microsoft.com/office/drawing/2014/main" id="{D9873F33-6BE0-47A2-ACC9-FC5274ABAAB6}"/>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4800" b="0" i="0" u="none" strike="noStrike" kern="1200" cap="none" spc="0" normalizeH="0" baseline="0" noProof="0">
                <a:ln>
                  <a:noFill/>
                </a:ln>
                <a:solidFill>
                  <a:srgbClr val="00529B"/>
                </a:solidFill>
                <a:effectLst/>
                <a:uLnTx/>
                <a:uFillTx/>
                <a:latin typeface="Calibri" panose="020F0502020204030204"/>
              </a:rPr>
              <a:t>8</a:t>
            </a:r>
          </a:p>
        </p:txBody>
      </p:sp>
      <p:sp>
        <p:nvSpPr>
          <p:cNvPr id="21" name="Rectangle 20">
            <a:extLst>
              <a:ext uri="{FF2B5EF4-FFF2-40B4-BE49-F238E27FC236}">
                <a16:creationId xmlns:a16="http://schemas.microsoft.com/office/drawing/2014/main" id="{98525454-76AC-417C-8D97-A3EFB7502AB3}"/>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4800" b="0" i="0" u="none" strike="noStrike" kern="1200" cap="none" spc="0" normalizeH="0" baseline="0" noProof="0">
                <a:ln>
                  <a:noFill/>
                </a:ln>
                <a:solidFill>
                  <a:srgbClr val="00529B"/>
                </a:solidFill>
                <a:effectLst/>
                <a:uLnTx/>
                <a:uFillTx/>
                <a:latin typeface="Calibri" panose="020F0502020204030204"/>
              </a:rPr>
              <a:t>9</a:t>
            </a:r>
          </a:p>
        </p:txBody>
      </p:sp>
      <p:sp>
        <p:nvSpPr>
          <p:cNvPr id="22" name="Rectangle 21">
            <a:extLst>
              <a:ext uri="{FF2B5EF4-FFF2-40B4-BE49-F238E27FC236}">
                <a16:creationId xmlns:a16="http://schemas.microsoft.com/office/drawing/2014/main" id="{A2AFE7CF-B648-4881-8D03-0604D3ADF59A}"/>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4800" b="0" i="0" u="none" strike="noStrike" kern="1200" cap="none" spc="0" normalizeH="0" baseline="0" noProof="0">
                <a:ln>
                  <a:noFill/>
                </a:ln>
                <a:solidFill>
                  <a:srgbClr val="00529B"/>
                </a:solidFill>
                <a:effectLst/>
                <a:uLnTx/>
                <a:uFillTx/>
                <a:latin typeface="Calibri" panose="020F0502020204030204"/>
              </a:rPr>
              <a:t>10</a:t>
            </a:r>
          </a:p>
        </p:txBody>
      </p:sp>
      <p:sp>
        <p:nvSpPr>
          <p:cNvPr id="23" name="Rectangle 22">
            <a:extLst>
              <a:ext uri="{FF2B5EF4-FFF2-40B4-BE49-F238E27FC236}">
                <a16:creationId xmlns:a16="http://schemas.microsoft.com/office/drawing/2014/main" id="{4F903FAC-346C-4500-88FD-B1345FDFBA68}"/>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4800" b="0" i="0" u="none" strike="noStrike" kern="1200" cap="none" spc="0" normalizeH="0" baseline="0" noProof="0">
                <a:ln>
                  <a:noFill/>
                </a:ln>
                <a:solidFill>
                  <a:srgbClr val="00529B"/>
                </a:solidFill>
                <a:effectLst/>
                <a:uLnTx/>
                <a:uFillTx/>
                <a:latin typeface="Calibri" panose="020F0502020204030204"/>
              </a:rPr>
              <a:t>11</a:t>
            </a:r>
          </a:p>
        </p:txBody>
      </p:sp>
      <p:sp>
        <p:nvSpPr>
          <p:cNvPr id="24" name="Rectangle 23">
            <a:extLst>
              <a:ext uri="{FF2B5EF4-FFF2-40B4-BE49-F238E27FC236}">
                <a16:creationId xmlns:a16="http://schemas.microsoft.com/office/drawing/2014/main" id="{1521E144-C307-4902-AD1C-259BD6BA1166}"/>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4800" b="0" i="0" u="none" strike="noStrike" kern="1200" cap="none" spc="0" normalizeH="0" baseline="0" noProof="0">
                <a:ln>
                  <a:noFill/>
                </a:ln>
                <a:solidFill>
                  <a:srgbClr val="00529B"/>
                </a:solidFill>
                <a:effectLst/>
                <a:uLnTx/>
                <a:uFillTx/>
                <a:latin typeface="Calibri" panose="020F0502020204030204"/>
              </a:rPr>
              <a:t>12</a:t>
            </a:r>
          </a:p>
        </p:txBody>
      </p:sp>
      <p:sp>
        <p:nvSpPr>
          <p:cNvPr id="25" name="Rectangle 24">
            <a:extLst>
              <a:ext uri="{FF2B5EF4-FFF2-40B4-BE49-F238E27FC236}">
                <a16:creationId xmlns:a16="http://schemas.microsoft.com/office/drawing/2014/main" id="{9875D4F1-7FDF-490F-8CEC-1846C75F2AA0}"/>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4800" b="0" i="0" u="none" strike="noStrike" kern="1200" cap="none" spc="0" normalizeH="0" baseline="0" noProof="0">
                <a:ln>
                  <a:noFill/>
                </a:ln>
                <a:solidFill>
                  <a:srgbClr val="00529B"/>
                </a:solidFill>
                <a:effectLst/>
                <a:uLnTx/>
                <a:uFillTx/>
                <a:latin typeface="Calibri" panose="020F0502020204030204"/>
              </a:rPr>
              <a:t>13</a:t>
            </a:r>
          </a:p>
        </p:txBody>
      </p:sp>
      <p:sp>
        <p:nvSpPr>
          <p:cNvPr id="26" name="Rectangle 25">
            <a:extLst>
              <a:ext uri="{FF2B5EF4-FFF2-40B4-BE49-F238E27FC236}">
                <a16:creationId xmlns:a16="http://schemas.microsoft.com/office/drawing/2014/main" id="{6DFAAD20-2084-4838-B14C-65F9044953C7}"/>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4800" b="0" i="0" u="none" strike="noStrike" kern="1200" cap="none" spc="0" normalizeH="0" baseline="0" noProof="0">
                <a:ln>
                  <a:noFill/>
                </a:ln>
                <a:solidFill>
                  <a:srgbClr val="00529B"/>
                </a:solidFill>
                <a:effectLst/>
                <a:uLnTx/>
                <a:uFillTx/>
                <a:latin typeface="Calibri" panose="020F0502020204030204"/>
              </a:rPr>
              <a:t>14</a:t>
            </a:r>
          </a:p>
        </p:txBody>
      </p:sp>
      <p:sp>
        <p:nvSpPr>
          <p:cNvPr id="27" name="Rectangle 26">
            <a:extLst>
              <a:ext uri="{FF2B5EF4-FFF2-40B4-BE49-F238E27FC236}">
                <a16:creationId xmlns:a16="http://schemas.microsoft.com/office/drawing/2014/main" id="{5A26954A-5A70-4A39-AF3A-6EE32CDF4BDD}"/>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4800" b="0" i="0" u="none" strike="noStrike" kern="1200" cap="none" spc="0" normalizeH="0" baseline="0" noProof="0">
                <a:ln>
                  <a:noFill/>
                </a:ln>
                <a:solidFill>
                  <a:srgbClr val="00529B"/>
                </a:solidFill>
                <a:effectLst/>
                <a:uLnTx/>
                <a:uFillTx/>
                <a:latin typeface="Calibri" panose="020F0502020204030204"/>
              </a:rPr>
              <a:t>15</a:t>
            </a:r>
          </a:p>
        </p:txBody>
      </p:sp>
      <p:sp>
        <p:nvSpPr>
          <p:cNvPr id="28" name="Rectangle 27">
            <a:extLst>
              <a:ext uri="{FF2B5EF4-FFF2-40B4-BE49-F238E27FC236}">
                <a16:creationId xmlns:a16="http://schemas.microsoft.com/office/drawing/2014/main" id="{413D66C6-5072-4C47-9B7F-871F26502CD0}"/>
              </a:ext>
              <a:ext uri="{C183D7F6-B498-43B3-948B-1728B52AA6E4}">
                <adec:decorative xmlns:adec="http://schemas.microsoft.com/office/drawing/2017/decorative" val="1"/>
              </a:ext>
            </a:extLst>
          </p:cNvPr>
          <p:cNvSpPr/>
          <p:nvPr/>
        </p:nvSpPr>
        <p:spPr>
          <a:xfrm>
            <a:off x="10380507" y="5113065"/>
            <a:ext cx="1155700" cy="9769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A8774B3C-2253-47FA-BF9E-775F351B339D}"/>
              </a:ext>
              <a:ext uri="{C183D7F6-B498-43B3-948B-1728B52AA6E4}">
                <adec:decorative xmlns:adec="http://schemas.microsoft.com/office/drawing/2017/decorative" val="1"/>
              </a:ext>
            </a:extLst>
          </p:cNvPr>
          <p:cNvSpPr/>
          <p:nvPr userDrawn="1"/>
        </p:nvSpPr>
        <p:spPr>
          <a:xfrm>
            <a:off x="11150614" y="4991080"/>
            <a:ext cx="1155700" cy="9769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99573988-D4EC-4306-B98E-B510AFD55B3A}"/>
              </a:ext>
              <a:ext uri="{C183D7F6-B498-43B3-948B-1728B52AA6E4}">
                <adec:decorative xmlns:adec="http://schemas.microsoft.com/office/drawing/2017/decorative" val="1"/>
              </a:ext>
            </a:extLst>
          </p:cNvPr>
          <p:cNvSpPr/>
          <p:nvPr userDrawn="1"/>
        </p:nvSpPr>
        <p:spPr>
          <a:xfrm>
            <a:off x="10210872" y="5162099"/>
            <a:ext cx="1155700" cy="9769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6493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2" fill="hold" grpId="0" nodeType="clickEffect">
                                  <p:stCondLst>
                                    <p:cond delay="0"/>
                                  </p:stCondLst>
                                  <p:childTnLst>
                                    <p:anim calcmode="lin" valueType="num">
                                      <p:cBhvr additive="base">
                                        <p:cTn id="6" dur="17250"/>
                                        <p:tgtEl>
                                          <p:spTgt spid="10"/>
                                        </p:tgtEl>
                                        <p:attrNameLst>
                                          <p:attrName>ppt_x</p:attrName>
                                        </p:attrNameLst>
                                      </p:cBhvr>
                                      <p:tavLst>
                                        <p:tav tm="0">
                                          <p:val>
                                            <p:strVal val="ppt_x"/>
                                          </p:val>
                                        </p:tav>
                                        <p:tav tm="100000">
                                          <p:val>
                                            <p:strVal val="1+ppt_w/2"/>
                                          </p:val>
                                        </p:tav>
                                      </p:tavLst>
                                    </p:anim>
                                    <p:anim calcmode="lin" valueType="num">
                                      <p:cBhvr additive="base">
                                        <p:cTn id="7" dur="17250"/>
                                        <p:tgtEl>
                                          <p:spTgt spid="10"/>
                                        </p:tgtEl>
                                        <p:attrNameLst>
                                          <p:attrName>ppt_y</p:attrName>
                                        </p:attrNameLst>
                                      </p:cBhvr>
                                      <p:tavLst>
                                        <p:tav tm="0">
                                          <p:val>
                                            <p:strVal val="ppt_y"/>
                                          </p:val>
                                        </p:tav>
                                        <p:tav tm="100000">
                                          <p:val>
                                            <p:strVal val="ppt_y"/>
                                          </p:val>
                                        </p:tav>
                                      </p:tavLst>
                                    </p:anim>
                                    <p:set>
                                      <p:cBhvr>
                                        <p:cTn id="8" dur="1" fill="hold">
                                          <p:stCondLst>
                                            <p:cond delay="17249"/>
                                          </p:stCondLst>
                                        </p:cTn>
                                        <p:tgtEl>
                                          <p:spTgt spid="10"/>
                                        </p:tgtEl>
                                        <p:attrNameLst>
                                          <p:attrName>style.visibility</p:attrName>
                                        </p:attrNameLst>
                                      </p:cBhvr>
                                      <p:to>
                                        <p:strVal val="hidden"/>
                                      </p:to>
                                    </p:set>
                                  </p:childTnLst>
                                </p:cTn>
                              </p:par>
                              <p:par>
                                <p:cTn id="9" presetID="10" presetClass="exit" presetSubtype="0" fill="hold" grpId="0" nodeType="withEffect">
                                  <p:stCondLst>
                                    <p:cond delay="0"/>
                                  </p:stCondLst>
                                  <p:childTnLst>
                                    <p:animEffect transition="out" filter="fade">
                                      <p:cBhvr>
                                        <p:cTn id="10" dur="500"/>
                                        <p:tgtEl>
                                          <p:spTgt spid="27"/>
                                        </p:tgtEl>
                                      </p:cBhvr>
                                    </p:animEffect>
                                    <p:set>
                                      <p:cBhvr>
                                        <p:cTn id="11" dur="1" fill="hold">
                                          <p:stCondLst>
                                            <p:cond delay="499"/>
                                          </p:stCondLst>
                                        </p:cTn>
                                        <p:tgtEl>
                                          <p:spTgt spid="27"/>
                                        </p:tgtEl>
                                        <p:attrNameLst>
                                          <p:attrName>style.visibility</p:attrName>
                                        </p:attrNameLst>
                                      </p:cBhvr>
                                      <p:to>
                                        <p:strVal val="hidden"/>
                                      </p:to>
                                    </p:set>
                                  </p:childTnLst>
                                </p:cTn>
                              </p:par>
                              <p:par>
                                <p:cTn id="12" presetID="10" presetClass="exit" presetSubtype="0" fill="hold" grpId="0" nodeType="withEffect">
                                  <p:stCondLst>
                                    <p:cond delay="1000"/>
                                  </p:stCondLst>
                                  <p:childTnLst>
                                    <p:animEffect transition="out" filter="fade">
                                      <p:cBhvr>
                                        <p:cTn id="13" dur="500"/>
                                        <p:tgtEl>
                                          <p:spTgt spid="26"/>
                                        </p:tgtEl>
                                      </p:cBhvr>
                                    </p:animEffect>
                                    <p:set>
                                      <p:cBhvr>
                                        <p:cTn id="14" dur="1" fill="hold">
                                          <p:stCondLst>
                                            <p:cond delay="499"/>
                                          </p:stCondLst>
                                        </p:cTn>
                                        <p:tgtEl>
                                          <p:spTgt spid="26"/>
                                        </p:tgtEl>
                                        <p:attrNameLst>
                                          <p:attrName>style.visibility</p:attrName>
                                        </p:attrNameLst>
                                      </p:cBhvr>
                                      <p:to>
                                        <p:strVal val="hidden"/>
                                      </p:to>
                                    </p:set>
                                  </p:childTnLst>
                                </p:cTn>
                              </p:par>
                              <p:par>
                                <p:cTn id="15" presetID="10" presetClass="exit" presetSubtype="0" fill="hold" grpId="0" nodeType="withEffect">
                                  <p:stCondLst>
                                    <p:cond delay="2000"/>
                                  </p:stCondLst>
                                  <p:childTnLst>
                                    <p:animEffect transition="out" filter="fade">
                                      <p:cBhvr>
                                        <p:cTn id="16" dur="500"/>
                                        <p:tgtEl>
                                          <p:spTgt spid="25"/>
                                        </p:tgtEl>
                                      </p:cBhvr>
                                    </p:animEffect>
                                    <p:set>
                                      <p:cBhvr>
                                        <p:cTn id="17" dur="1" fill="hold">
                                          <p:stCondLst>
                                            <p:cond delay="499"/>
                                          </p:stCondLst>
                                        </p:cTn>
                                        <p:tgtEl>
                                          <p:spTgt spid="25"/>
                                        </p:tgtEl>
                                        <p:attrNameLst>
                                          <p:attrName>style.visibility</p:attrName>
                                        </p:attrNameLst>
                                      </p:cBhvr>
                                      <p:to>
                                        <p:strVal val="hidden"/>
                                      </p:to>
                                    </p:set>
                                  </p:childTnLst>
                                </p:cTn>
                              </p:par>
                              <p:par>
                                <p:cTn id="18" presetID="10" presetClass="exit" presetSubtype="0" fill="hold" grpId="0" nodeType="withEffect">
                                  <p:stCondLst>
                                    <p:cond delay="3000"/>
                                  </p:stCondLst>
                                  <p:childTnLst>
                                    <p:animEffect transition="out" filter="fade">
                                      <p:cBhvr>
                                        <p:cTn id="19" dur="500"/>
                                        <p:tgtEl>
                                          <p:spTgt spid="24"/>
                                        </p:tgtEl>
                                      </p:cBhvr>
                                    </p:animEffect>
                                    <p:set>
                                      <p:cBhvr>
                                        <p:cTn id="20" dur="1" fill="hold">
                                          <p:stCondLst>
                                            <p:cond delay="499"/>
                                          </p:stCondLst>
                                        </p:cTn>
                                        <p:tgtEl>
                                          <p:spTgt spid="24"/>
                                        </p:tgtEl>
                                        <p:attrNameLst>
                                          <p:attrName>style.visibility</p:attrName>
                                        </p:attrNameLst>
                                      </p:cBhvr>
                                      <p:to>
                                        <p:strVal val="hidden"/>
                                      </p:to>
                                    </p:set>
                                  </p:childTnLst>
                                </p:cTn>
                              </p:par>
                              <p:par>
                                <p:cTn id="21" presetID="10" presetClass="exit" presetSubtype="0" fill="hold" grpId="0" nodeType="withEffect">
                                  <p:stCondLst>
                                    <p:cond delay="4000"/>
                                  </p:stCondLst>
                                  <p:childTnLst>
                                    <p:animEffect transition="out" filter="fade">
                                      <p:cBhvr>
                                        <p:cTn id="22" dur="500"/>
                                        <p:tgtEl>
                                          <p:spTgt spid="23"/>
                                        </p:tgtEl>
                                      </p:cBhvr>
                                    </p:animEffect>
                                    <p:set>
                                      <p:cBhvr>
                                        <p:cTn id="23" dur="1" fill="hold">
                                          <p:stCondLst>
                                            <p:cond delay="499"/>
                                          </p:stCondLst>
                                        </p:cTn>
                                        <p:tgtEl>
                                          <p:spTgt spid="23"/>
                                        </p:tgtEl>
                                        <p:attrNameLst>
                                          <p:attrName>style.visibility</p:attrName>
                                        </p:attrNameLst>
                                      </p:cBhvr>
                                      <p:to>
                                        <p:strVal val="hidden"/>
                                      </p:to>
                                    </p:set>
                                  </p:childTnLst>
                                </p:cTn>
                              </p:par>
                              <p:par>
                                <p:cTn id="24" presetID="10" presetClass="exit" presetSubtype="0" fill="hold" grpId="0" nodeType="withEffect">
                                  <p:stCondLst>
                                    <p:cond delay="5000"/>
                                  </p:stCondLst>
                                  <p:childTnLst>
                                    <p:animEffect transition="out" filter="fade">
                                      <p:cBhvr>
                                        <p:cTn id="25" dur="500"/>
                                        <p:tgtEl>
                                          <p:spTgt spid="22"/>
                                        </p:tgtEl>
                                      </p:cBhvr>
                                    </p:animEffect>
                                    <p:set>
                                      <p:cBhvr>
                                        <p:cTn id="26" dur="1" fill="hold">
                                          <p:stCondLst>
                                            <p:cond delay="499"/>
                                          </p:stCondLst>
                                        </p:cTn>
                                        <p:tgtEl>
                                          <p:spTgt spid="22"/>
                                        </p:tgtEl>
                                        <p:attrNameLst>
                                          <p:attrName>style.visibility</p:attrName>
                                        </p:attrNameLst>
                                      </p:cBhvr>
                                      <p:to>
                                        <p:strVal val="hidden"/>
                                      </p:to>
                                    </p:set>
                                  </p:childTnLst>
                                </p:cTn>
                              </p:par>
                              <p:par>
                                <p:cTn id="27" presetID="10" presetClass="exit" presetSubtype="0" fill="hold" grpId="0" nodeType="withEffect">
                                  <p:stCondLst>
                                    <p:cond delay="6000"/>
                                  </p:stCondLst>
                                  <p:childTnLst>
                                    <p:animEffect transition="out" filter="fade">
                                      <p:cBhvr>
                                        <p:cTn id="28" dur="500"/>
                                        <p:tgtEl>
                                          <p:spTgt spid="21"/>
                                        </p:tgtEl>
                                      </p:cBhvr>
                                    </p:animEffect>
                                    <p:set>
                                      <p:cBhvr>
                                        <p:cTn id="29" dur="1" fill="hold">
                                          <p:stCondLst>
                                            <p:cond delay="499"/>
                                          </p:stCondLst>
                                        </p:cTn>
                                        <p:tgtEl>
                                          <p:spTgt spid="21"/>
                                        </p:tgtEl>
                                        <p:attrNameLst>
                                          <p:attrName>style.visibility</p:attrName>
                                        </p:attrNameLst>
                                      </p:cBhvr>
                                      <p:to>
                                        <p:strVal val="hidden"/>
                                      </p:to>
                                    </p:set>
                                  </p:childTnLst>
                                </p:cTn>
                              </p:par>
                              <p:par>
                                <p:cTn id="30" presetID="10" presetClass="exit" presetSubtype="0" fill="hold" grpId="0" nodeType="withEffect">
                                  <p:stCondLst>
                                    <p:cond delay="7000"/>
                                  </p:stCondLst>
                                  <p:childTnLst>
                                    <p:animEffect transition="out" filter="fade">
                                      <p:cBhvr>
                                        <p:cTn id="31" dur="500"/>
                                        <p:tgtEl>
                                          <p:spTgt spid="20"/>
                                        </p:tgtEl>
                                      </p:cBhvr>
                                    </p:animEffect>
                                    <p:set>
                                      <p:cBhvr>
                                        <p:cTn id="32" dur="1" fill="hold">
                                          <p:stCondLst>
                                            <p:cond delay="499"/>
                                          </p:stCondLst>
                                        </p:cTn>
                                        <p:tgtEl>
                                          <p:spTgt spid="20"/>
                                        </p:tgtEl>
                                        <p:attrNameLst>
                                          <p:attrName>style.visibility</p:attrName>
                                        </p:attrNameLst>
                                      </p:cBhvr>
                                      <p:to>
                                        <p:strVal val="hidden"/>
                                      </p:to>
                                    </p:set>
                                  </p:childTnLst>
                                </p:cTn>
                              </p:par>
                              <p:par>
                                <p:cTn id="33" presetID="10" presetClass="exit" presetSubtype="0" fill="hold" grpId="0" nodeType="withEffect">
                                  <p:stCondLst>
                                    <p:cond delay="8000"/>
                                  </p:stCondLst>
                                  <p:childTnLst>
                                    <p:animEffect transition="out" filter="fade">
                                      <p:cBhvr>
                                        <p:cTn id="34" dur="500"/>
                                        <p:tgtEl>
                                          <p:spTgt spid="19"/>
                                        </p:tgtEl>
                                      </p:cBhvr>
                                    </p:animEffect>
                                    <p:set>
                                      <p:cBhvr>
                                        <p:cTn id="35" dur="1" fill="hold">
                                          <p:stCondLst>
                                            <p:cond delay="499"/>
                                          </p:stCondLst>
                                        </p:cTn>
                                        <p:tgtEl>
                                          <p:spTgt spid="19"/>
                                        </p:tgtEl>
                                        <p:attrNameLst>
                                          <p:attrName>style.visibility</p:attrName>
                                        </p:attrNameLst>
                                      </p:cBhvr>
                                      <p:to>
                                        <p:strVal val="hidden"/>
                                      </p:to>
                                    </p:set>
                                  </p:childTnLst>
                                </p:cTn>
                              </p:par>
                              <p:par>
                                <p:cTn id="36" presetID="10" presetClass="exit" presetSubtype="0" fill="hold" grpId="0" nodeType="withEffect">
                                  <p:stCondLst>
                                    <p:cond delay="9000"/>
                                  </p:stCondLst>
                                  <p:childTnLst>
                                    <p:animEffect transition="out" filter="fade">
                                      <p:cBhvr>
                                        <p:cTn id="37" dur="500"/>
                                        <p:tgtEl>
                                          <p:spTgt spid="18"/>
                                        </p:tgtEl>
                                      </p:cBhvr>
                                    </p:animEffect>
                                    <p:set>
                                      <p:cBhvr>
                                        <p:cTn id="38" dur="1" fill="hold">
                                          <p:stCondLst>
                                            <p:cond delay="499"/>
                                          </p:stCondLst>
                                        </p:cTn>
                                        <p:tgtEl>
                                          <p:spTgt spid="18"/>
                                        </p:tgtEl>
                                        <p:attrNameLst>
                                          <p:attrName>style.visibility</p:attrName>
                                        </p:attrNameLst>
                                      </p:cBhvr>
                                      <p:to>
                                        <p:strVal val="hidden"/>
                                      </p:to>
                                    </p:set>
                                  </p:childTnLst>
                                </p:cTn>
                              </p:par>
                              <p:par>
                                <p:cTn id="39" presetID="10" presetClass="exit" presetSubtype="0" fill="hold" grpId="0" nodeType="withEffect">
                                  <p:stCondLst>
                                    <p:cond delay="10000"/>
                                  </p:stCondLst>
                                  <p:childTnLst>
                                    <p:animEffect transition="out" filter="fade">
                                      <p:cBhvr>
                                        <p:cTn id="40" dur="500"/>
                                        <p:tgtEl>
                                          <p:spTgt spid="17"/>
                                        </p:tgtEl>
                                      </p:cBhvr>
                                    </p:animEffect>
                                    <p:set>
                                      <p:cBhvr>
                                        <p:cTn id="41" dur="1" fill="hold">
                                          <p:stCondLst>
                                            <p:cond delay="499"/>
                                          </p:stCondLst>
                                        </p:cTn>
                                        <p:tgtEl>
                                          <p:spTgt spid="17"/>
                                        </p:tgtEl>
                                        <p:attrNameLst>
                                          <p:attrName>style.visibility</p:attrName>
                                        </p:attrNameLst>
                                      </p:cBhvr>
                                      <p:to>
                                        <p:strVal val="hidden"/>
                                      </p:to>
                                    </p:set>
                                  </p:childTnLst>
                                </p:cTn>
                              </p:par>
                              <p:par>
                                <p:cTn id="42" presetID="10" presetClass="exit" presetSubtype="0" fill="hold" grpId="0" nodeType="withEffect">
                                  <p:stCondLst>
                                    <p:cond delay="11000"/>
                                  </p:stCondLst>
                                  <p:childTnLst>
                                    <p:animEffect transition="out" filter="fade">
                                      <p:cBhvr>
                                        <p:cTn id="43" dur="500"/>
                                        <p:tgtEl>
                                          <p:spTgt spid="16"/>
                                        </p:tgtEl>
                                      </p:cBhvr>
                                    </p:animEffect>
                                    <p:set>
                                      <p:cBhvr>
                                        <p:cTn id="44" dur="1" fill="hold">
                                          <p:stCondLst>
                                            <p:cond delay="499"/>
                                          </p:stCondLst>
                                        </p:cTn>
                                        <p:tgtEl>
                                          <p:spTgt spid="16"/>
                                        </p:tgtEl>
                                        <p:attrNameLst>
                                          <p:attrName>style.visibility</p:attrName>
                                        </p:attrNameLst>
                                      </p:cBhvr>
                                      <p:to>
                                        <p:strVal val="hidden"/>
                                      </p:to>
                                    </p:set>
                                  </p:childTnLst>
                                </p:cTn>
                              </p:par>
                              <p:par>
                                <p:cTn id="45" presetID="10" presetClass="exit" presetSubtype="0" fill="hold" grpId="0" nodeType="withEffect">
                                  <p:stCondLst>
                                    <p:cond delay="12000"/>
                                  </p:stCondLst>
                                  <p:childTnLst>
                                    <p:animEffect transition="out" filter="fade">
                                      <p:cBhvr>
                                        <p:cTn id="46" dur="500"/>
                                        <p:tgtEl>
                                          <p:spTgt spid="15"/>
                                        </p:tgtEl>
                                      </p:cBhvr>
                                    </p:animEffect>
                                    <p:set>
                                      <p:cBhvr>
                                        <p:cTn id="47" dur="1" fill="hold">
                                          <p:stCondLst>
                                            <p:cond delay="499"/>
                                          </p:stCondLst>
                                        </p:cTn>
                                        <p:tgtEl>
                                          <p:spTgt spid="15"/>
                                        </p:tgtEl>
                                        <p:attrNameLst>
                                          <p:attrName>style.visibility</p:attrName>
                                        </p:attrNameLst>
                                      </p:cBhvr>
                                      <p:to>
                                        <p:strVal val="hidden"/>
                                      </p:to>
                                    </p:set>
                                  </p:childTnLst>
                                </p:cTn>
                              </p:par>
                              <p:par>
                                <p:cTn id="48" presetID="10" presetClass="exit" presetSubtype="0" fill="hold" grpId="0" nodeType="withEffect">
                                  <p:stCondLst>
                                    <p:cond delay="13000"/>
                                  </p:stCondLst>
                                  <p:childTnLst>
                                    <p:animEffect transition="out" filter="fade">
                                      <p:cBhvr>
                                        <p:cTn id="49" dur="500"/>
                                        <p:tgtEl>
                                          <p:spTgt spid="14"/>
                                        </p:tgtEl>
                                      </p:cBhvr>
                                    </p:animEffect>
                                    <p:set>
                                      <p:cBhvr>
                                        <p:cTn id="50" dur="1" fill="hold">
                                          <p:stCondLst>
                                            <p:cond delay="499"/>
                                          </p:stCondLst>
                                        </p:cTn>
                                        <p:tgtEl>
                                          <p:spTgt spid="14"/>
                                        </p:tgtEl>
                                        <p:attrNameLst>
                                          <p:attrName>style.visibility</p:attrName>
                                        </p:attrNameLst>
                                      </p:cBhvr>
                                      <p:to>
                                        <p:strVal val="hidden"/>
                                      </p:to>
                                    </p:set>
                                  </p:childTnLst>
                                </p:cTn>
                              </p:par>
                              <p:par>
                                <p:cTn id="51" presetID="10" presetClass="exit" presetSubtype="0" fill="hold" grpId="0" nodeType="withEffect">
                                  <p:stCondLst>
                                    <p:cond delay="14000"/>
                                  </p:stCondLst>
                                  <p:childTnLst>
                                    <p:animEffect transition="out" filter="fade">
                                      <p:cBhvr>
                                        <p:cTn id="52" dur="500"/>
                                        <p:tgtEl>
                                          <p:spTgt spid="13"/>
                                        </p:tgtEl>
                                      </p:cBhvr>
                                    </p:animEffect>
                                    <p:set>
                                      <p:cBhvr>
                                        <p:cTn id="53" dur="1" fill="hold">
                                          <p:stCondLst>
                                            <p:cond delay="499"/>
                                          </p:stCondLst>
                                        </p:cTn>
                                        <p:tgtEl>
                                          <p:spTgt spid="13"/>
                                        </p:tgtEl>
                                        <p:attrNameLst>
                                          <p:attrName>style.visibility</p:attrName>
                                        </p:attrNameLst>
                                      </p:cBhvr>
                                      <p:to>
                                        <p:strVal val="hidden"/>
                                      </p:to>
                                    </p:set>
                                  </p:childTnLst>
                                </p:cTn>
                              </p:par>
                              <p:par>
                                <p:cTn id="54" presetID="1" presetClass="entr" presetSubtype="0" fill="hold" grpId="0" nodeType="withEffect">
                                  <p:stCondLst>
                                    <p:cond delay="14500"/>
                                  </p:stCondLst>
                                  <p:childTnLst>
                                    <p:set>
                                      <p:cBhvr>
                                        <p:cTn id="55"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31" grpId="0" animBg="1"/>
    </p:bld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en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p:nvPr>
        </p:nvSpPr>
        <p:spPr>
          <a:xfrm>
            <a:off x="0" y="0"/>
            <a:ext cx="12192000" cy="957129"/>
          </a:xfrm>
          <a:prstGeom prst="rect">
            <a:avLst/>
          </a:prstGeom>
        </p:spPr>
        <p:txBody>
          <a:bodyPr anchor="ctr">
            <a:normAutofit/>
          </a:bodyPr>
          <a:lstStyle>
            <a:lvl1pPr>
              <a:defRPr sz="3000"/>
            </a:lvl1pPr>
          </a:lstStyle>
          <a:p>
            <a:r>
              <a:rPr lang="en-US" dirty="0"/>
              <a:t>Click to edit Master title style</a:t>
            </a:r>
          </a:p>
        </p:txBody>
      </p:sp>
      <p:sp>
        <p:nvSpPr>
          <p:cNvPr id="3" name="Date Placeholder 2">
            <a:extLst>
              <a:ext uri="{FF2B5EF4-FFF2-40B4-BE49-F238E27FC236}">
                <a16:creationId xmlns:a16="http://schemas.microsoft.com/office/drawing/2014/main" id="{3BE36683-988D-7A42-9F8E-6AB42F364005}"/>
              </a:ext>
            </a:extLst>
          </p:cNvPr>
          <p:cNvSpPr>
            <a:spLocks noGrp="1"/>
          </p:cNvSpPr>
          <p:nvPr>
            <p:ph type="dt" sz="half" idx="10"/>
          </p:nvPr>
        </p:nvSpPr>
        <p:spPr>
          <a:xfrm>
            <a:off x="838200" y="6492240"/>
            <a:ext cx="2743200" cy="365125"/>
          </a:xfrm>
        </p:spPr>
        <p:txBody>
          <a:bodyPr/>
          <a:lstStyle>
            <a:lvl1pPr>
              <a:defRPr>
                <a:solidFill>
                  <a:schemeClr val="accent1">
                    <a:lumMod val="60000"/>
                    <a:lumOff val="40000"/>
                  </a:schemeClr>
                </a:solidFill>
              </a:defRPr>
            </a:lvl1pPr>
          </a:lstStyle>
          <a:p>
            <a:r>
              <a:rPr lang="en-US"/>
              <a:t>June 2022</a:t>
            </a:r>
          </a:p>
        </p:txBody>
      </p:sp>
      <p:sp>
        <p:nvSpPr>
          <p:cNvPr id="4" name="Footer Placeholder 3">
            <a:extLst>
              <a:ext uri="{FF2B5EF4-FFF2-40B4-BE49-F238E27FC236}">
                <a16:creationId xmlns:a16="http://schemas.microsoft.com/office/drawing/2014/main" id="{518A2339-20C0-8345-BADD-E56719368FD6}"/>
              </a:ext>
            </a:extLst>
          </p:cNvPr>
          <p:cNvSpPr>
            <a:spLocks noGrp="1"/>
          </p:cNvSpPr>
          <p:nvPr>
            <p:ph type="ftr" sz="quarter" idx="11"/>
          </p:nvPr>
        </p:nvSpPr>
        <p:spPr>
          <a:xfrm>
            <a:off x="4038600" y="6492240"/>
            <a:ext cx="4114800" cy="365125"/>
          </a:xfrm>
        </p:spPr>
        <p:txBody>
          <a:bodyPr/>
          <a:lstStyle>
            <a:lvl1pPr>
              <a:defRPr>
                <a:solidFill>
                  <a:schemeClr val="accent1">
                    <a:lumMod val="60000"/>
                    <a:lumOff val="40000"/>
                  </a:schemeClr>
                </a:solidFill>
              </a:defRPr>
            </a:lvl1pPr>
          </a:lstStyle>
          <a:p>
            <a:r>
              <a:rPr lang="en-US"/>
              <a:t>Medicare &amp; Other Programs for People with Disabilities</a:t>
            </a:r>
          </a:p>
        </p:txBody>
      </p:sp>
      <p:sp>
        <p:nvSpPr>
          <p:cNvPr id="5" name="Slide Number Placeholder 4">
            <a:extLst>
              <a:ext uri="{FF2B5EF4-FFF2-40B4-BE49-F238E27FC236}">
                <a16:creationId xmlns:a16="http://schemas.microsoft.com/office/drawing/2014/main" id="{8E7C8C04-6EC5-EB40-A3D9-34399D9CE55B}"/>
              </a:ext>
            </a:extLst>
          </p:cNvPr>
          <p:cNvSpPr>
            <a:spLocks noGrp="1"/>
          </p:cNvSpPr>
          <p:nvPr>
            <p:ph type="sldNum" sz="quarter" idx="12"/>
          </p:nvPr>
        </p:nvSpPr>
        <p:spPr>
          <a:xfrm>
            <a:off x="8610600" y="6492240"/>
            <a:ext cx="2743200" cy="365125"/>
          </a:xfrm>
        </p:spPr>
        <p:txBody>
          <a:bodyPr/>
          <a:lstStyle>
            <a:lvl1pPr>
              <a:defRPr>
                <a:solidFill>
                  <a:schemeClr val="accent1">
                    <a:lumMod val="60000"/>
                    <a:lumOff val="40000"/>
                  </a:schemeClr>
                </a:solidFill>
              </a:defRPr>
            </a:lvl1pPr>
          </a:lstStyle>
          <a:p>
            <a:fld id="{0B2D781D-8844-5940-92D1-06EF0A7F581E}" type="slidenum">
              <a:rPr lang="en-US" smtClean="0"/>
              <a:pPr/>
              <a:t>‹#›</a:t>
            </a:fld>
            <a:endParaRPr lang="en-US"/>
          </a:p>
        </p:txBody>
      </p:sp>
      <p:sp>
        <p:nvSpPr>
          <p:cNvPr id="7" name="Content Placeholder 6">
            <a:extLst>
              <a:ext uri="{FF2B5EF4-FFF2-40B4-BE49-F238E27FC236}">
                <a16:creationId xmlns:a16="http://schemas.microsoft.com/office/drawing/2014/main" id="{F6F2EFC5-5ACC-47F3-A3C0-648F7A472392}"/>
              </a:ext>
            </a:extLst>
          </p:cNvPr>
          <p:cNvSpPr>
            <a:spLocks noGrp="1"/>
          </p:cNvSpPr>
          <p:nvPr>
            <p:ph sz="quarter" idx="13"/>
          </p:nvPr>
        </p:nvSpPr>
        <p:spPr>
          <a:xfrm>
            <a:off x="1371600" y="1371600"/>
            <a:ext cx="9791700" cy="4667250"/>
          </a:xfrm>
        </p:spPr>
        <p:txBody>
          <a:bodyPr/>
          <a:lstStyle>
            <a:lvl1pPr marL="274320" indent="-274320">
              <a:lnSpc>
                <a:spcPct val="100000"/>
              </a:lnSpc>
              <a:spcBef>
                <a:spcPts val="0"/>
              </a:spcBef>
              <a:spcAft>
                <a:spcPts val="1200"/>
              </a:spcAft>
              <a:defRPr sz="2800">
                <a:solidFill>
                  <a:srgbClr val="00529B"/>
                </a:solidFill>
                <a:latin typeface="Arial" panose="020B0604020202020204" pitchFamily="34" charset="0"/>
                <a:cs typeface="Arial" panose="020B0604020202020204" pitchFamily="34" charset="0"/>
              </a:defRPr>
            </a:lvl1pPr>
            <a:lvl2pPr marL="548640" indent="-274320">
              <a:lnSpc>
                <a:spcPct val="100000"/>
              </a:lnSpc>
              <a:spcBef>
                <a:spcPts val="0"/>
              </a:spcBef>
              <a:spcAft>
                <a:spcPts val="600"/>
              </a:spcAft>
              <a:defRPr sz="2400">
                <a:solidFill>
                  <a:srgbClr val="00529B"/>
                </a:solidFill>
                <a:latin typeface="Arial" panose="020B0604020202020204" pitchFamily="34" charset="0"/>
                <a:cs typeface="Arial" panose="020B0604020202020204" pitchFamily="34" charset="0"/>
              </a:defRPr>
            </a:lvl2pPr>
            <a:lvl3pPr marL="822960" indent="-274320">
              <a:lnSpc>
                <a:spcPct val="100000"/>
              </a:lnSpc>
              <a:spcBef>
                <a:spcPts val="0"/>
              </a:spcBef>
              <a:spcAft>
                <a:spcPts val="600"/>
              </a:spcAft>
              <a:buSzPct val="50000"/>
              <a:buFont typeface="Wingdings" panose="05000000000000000000" pitchFamily="2" charset="2"/>
              <a:buChar char="q"/>
              <a:defRPr>
                <a:solidFill>
                  <a:srgbClr val="00529B"/>
                </a:solidFill>
                <a:latin typeface="Arial" panose="020B0604020202020204" pitchFamily="34" charset="0"/>
                <a:cs typeface="Arial" panose="020B0604020202020204" pitchFamily="34" charset="0"/>
              </a:defRPr>
            </a:lvl3pPr>
            <a:lvl4pPr marL="1097280" indent="-274320">
              <a:lnSpc>
                <a:spcPct val="100000"/>
              </a:lnSpc>
              <a:spcBef>
                <a:spcPts val="0"/>
              </a:spcBef>
              <a:spcAft>
                <a:spcPts val="600"/>
              </a:spcAft>
              <a:buFont typeface="Courier New" panose="02070309020205020404" pitchFamily="49" charset="0"/>
              <a:buChar char="o"/>
              <a:defRPr>
                <a:solidFill>
                  <a:srgbClr val="00529B"/>
                </a:solidFill>
                <a:latin typeface="Arial" panose="020B0604020202020204" pitchFamily="34" charset="0"/>
                <a:cs typeface="Arial" panose="020B0604020202020204" pitchFamily="34" charset="0"/>
              </a:defRPr>
            </a:lvl4p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8900419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spTree>
    <p:extLst>
      <p:ext uri="{BB962C8B-B14F-4D97-AF65-F5344CB8AC3E}">
        <p14:creationId xmlns:p14="http://schemas.microsoft.com/office/powerpoint/2010/main" val="12356317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Section Header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2</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spTree>
    <p:extLst>
      <p:ext uri="{BB962C8B-B14F-4D97-AF65-F5344CB8AC3E}">
        <p14:creationId xmlns:p14="http://schemas.microsoft.com/office/powerpoint/2010/main" val="21846620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secHead" preserve="1">
  <p:cSld name="Section Header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3</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spTree>
    <p:extLst>
      <p:ext uri="{BB962C8B-B14F-4D97-AF65-F5344CB8AC3E}">
        <p14:creationId xmlns:p14="http://schemas.microsoft.com/office/powerpoint/2010/main" val="11702829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secHead" preserve="1">
  <p:cSld name="Section Header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4</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spTree>
    <p:extLst>
      <p:ext uri="{BB962C8B-B14F-4D97-AF65-F5344CB8AC3E}">
        <p14:creationId xmlns:p14="http://schemas.microsoft.com/office/powerpoint/2010/main" val="9815301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secHead" preserve="1">
  <p:cSld name="Section Header 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5</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spTree>
    <p:extLst>
      <p:ext uri="{BB962C8B-B14F-4D97-AF65-F5344CB8AC3E}">
        <p14:creationId xmlns:p14="http://schemas.microsoft.com/office/powerpoint/2010/main" val="27706920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secHead" preserve="1">
  <p:cSld name="Section Header 6">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6</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spTree>
    <p:extLst>
      <p:ext uri="{BB962C8B-B14F-4D97-AF65-F5344CB8AC3E}">
        <p14:creationId xmlns:p14="http://schemas.microsoft.com/office/powerpoint/2010/main" val="31595742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secHead" preserve="1">
  <p:cSld name="Section Header 7">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7</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spTree>
    <p:extLst>
      <p:ext uri="{BB962C8B-B14F-4D97-AF65-F5344CB8AC3E}">
        <p14:creationId xmlns:p14="http://schemas.microsoft.com/office/powerpoint/2010/main" val="40841006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1.jp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8">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0AA4CDB-1703-2340-9E15-C509A48BDE0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4" name="Date Placeholder 3">
            <a:extLst>
              <a:ext uri="{FF2B5EF4-FFF2-40B4-BE49-F238E27FC236}">
                <a16:creationId xmlns:a16="http://schemas.microsoft.com/office/drawing/2014/main" id="{A6D899EF-1010-6042-B913-76C14592E378}"/>
              </a:ext>
            </a:extLst>
          </p:cNvPr>
          <p:cNvSpPr>
            <a:spLocks noGrp="1"/>
          </p:cNvSpPr>
          <p:nvPr>
            <p:ph type="dt" sz="half" idx="2"/>
          </p:nvPr>
        </p:nvSpPr>
        <p:spPr>
          <a:xfrm>
            <a:off x="838200" y="6492240"/>
            <a:ext cx="2743200" cy="365125"/>
          </a:xfrm>
          <a:prstGeom prst="rect">
            <a:avLst/>
          </a:prstGeom>
        </p:spPr>
        <p:txBody>
          <a:bodyPr vert="horz" lIns="91440" tIns="45720" rIns="91440" bIns="45720" rtlCol="0" anchor="ctr"/>
          <a:lstStyle>
            <a:lvl1pPr algn="l">
              <a:defRPr sz="1200">
                <a:solidFill>
                  <a:schemeClr val="accent1">
                    <a:lumMod val="60000"/>
                    <a:lumOff val="40000"/>
                  </a:schemeClr>
                </a:solidFill>
                <a:latin typeface="Arial" panose="020B0604020202020204" pitchFamily="34" charset="0"/>
                <a:cs typeface="Arial" panose="020B0604020202020204" pitchFamily="34" charset="0"/>
              </a:defRPr>
            </a:lvl1pPr>
          </a:lstStyle>
          <a:p>
            <a:r>
              <a:rPr lang="en-US"/>
              <a:t>June 2022</a:t>
            </a:r>
            <a:endParaRPr lang="en-US" dirty="0"/>
          </a:p>
        </p:txBody>
      </p:sp>
      <p:sp>
        <p:nvSpPr>
          <p:cNvPr id="5" name="Footer Placeholder 4">
            <a:extLst>
              <a:ext uri="{FF2B5EF4-FFF2-40B4-BE49-F238E27FC236}">
                <a16:creationId xmlns:a16="http://schemas.microsoft.com/office/drawing/2014/main" id="{A8DA113D-9ADD-CF4C-8AAC-6C7ABD249EBF}"/>
              </a:ext>
            </a:extLst>
          </p:cNvPr>
          <p:cNvSpPr>
            <a:spLocks noGrp="1"/>
          </p:cNvSpPr>
          <p:nvPr>
            <p:ph type="ftr" sz="quarter" idx="3"/>
          </p:nvPr>
        </p:nvSpPr>
        <p:spPr>
          <a:xfrm>
            <a:off x="4038600" y="6492240"/>
            <a:ext cx="4114800" cy="365125"/>
          </a:xfrm>
          <a:prstGeom prst="rect">
            <a:avLst/>
          </a:prstGeom>
        </p:spPr>
        <p:txBody>
          <a:bodyPr vert="horz" lIns="91440" tIns="45720" rIns="91440" bIns="45720" rtlCol="0" anchor="ctr"/>
          <a:lstStyle>
            <a:lvl1pPr algn="ctr">
              <a:defRPr sz="1200">
                <a:solidFill>
                  <a:schemeClr val="accent1">
                    <a:lumMod val="60000"/>
                    <a:lumOff val="40000"/>
                  </a:schemeClr>
                </a:solidFill>
                <a:latin typeface="Arial" panose="020B0604020202020204" pitchFamily="34" charset="0"/>
                <a:cs typeface="Arial" panose="020B0604020202020204" pitchFamily="34" charset="0"/>
              </a:defRPr>
            </a:lvl1pPr>
          </a:lstStyle>
          <a:p>
            <a:r>
              <a:rPr lang="en-US"/>
              <a:t>Medicare &amp; Other Programs for People with Disabilities</a:t>
            </a:r>
            <a:endParaRPr lang="en-US" dirty="0"/>
          </a:p>
        </p:txBody>
      </p:sp>
      <p:sp>
        <p:nvSpPr>
          <p:cNvPr id="6" name="Slide Number Placeholder 5">
            <a:extLst>
              <a:ext uri="{FF2B5EF4-FFF2-40B4-BE49-F238E27FC236}">
                <a16:creationId xmlns:a16="http://schemas.microsoft.com/office/drawing/2014/main" id="{D372CC79-09E2-5D40-9C20-363EFAB2E057}"/>
              </a:ext>
            </a:extLst>
          </p:cNvPr>
          <p:cNvSpPr>
            <a:spLocks noGrp="1"/>
          </p:cNvSpPr>
          <p:nvPr>
            <p:ph type="sldNum" sz="quarter" idx="4"/>
          </p:nvPr>
        </p:nvSpPr>
        <p:spPr>
          <a:xfrm>
            <a:off x="8610600" y="6492240"/>
            <a:ext cx="2743200" cy="365125"/>
          </a:xfrm>
          <a:prstGeom prst="rect">
            <a:avLst/>
          </a:prstGeom>
        </p:spPr>
        <p:txBody>
          <a:bodyPr vert="horz" lIns="91440" tIns="45720" rIns="91440" bIns="45720" rtlCol="0" anchor="ctr"/>
          <a:lstStyle>
            <a:lvl1pPr algn="r">
              <a:defRPr sz="1200">
                <a:solidFill>
                  <a:schemeClr val="accent1">
                    <a:lumMod val="60000"/>
                    <a:lumOff val="40000"/>
                  </a:schemeClr>
                </a:solidFill>
                <a:latin typeface="Arial" panose="020B0604020202020204" pitchFamily="34" charset="0"/>
                <a:cs typeface="Arial" panose="020B0604020202020204" pitchFamily="34" charset="0"/>
              </a:defRPr>
            </a:lvl1pPr>
          </a:lstStyle>
          <a:p>
            <a:fld id="{0B2D781D-8844-5940-92D1-06EF0A7F581E}" type="slidenum">
              <a:rPr lang="en-US" smtClean="0"/>
              <a:pPr/>
              <a:t>‹#›</a:t>
            </a:fld>
            <a:endParaRPr lang="en-US" dirty="0"/>
          </a:p>
        </p:txBody>
      </p:sp>
      <p:sp>
        <p:nvSpPr>
          <p:cNvPr id="7" name="Title Placeholder 6">
            <a:extLst>
              <a:ext uri="{FF2B5EF4-FFF2-40B4-BE49-F238E27FC236}">
                <a16:creationId xmlns:a16="http://schemas.microsoft.com/office/drawing/2014/main" id="{FF4FEC59-FBFA-4A48-8BD5-70E866A0E647}"/>
              </a:ext>
            </a:extLst>
          </p:cNvPr>
          <p:cNvSpPr>
            <a:spLocks noGrp="1"/>
          </p:cNvSpPr>
          <p:nvPr>
            <p:ph type="title"/>
          </p:nvPr>
        </p:nvSpPr>
        <p:spPr>
          <a:xfrm>
            <a:off x="0" y="0"/>
            <a:ext cx="12192000" cy="929286"/>
          </a:xfrm>
          <a:prstGeom prst="rect">
            <a:avLst/>
          </a:prstGeom>
        </p:spPr>
        <p:txBody>
          <a:bodyPr vert="horz" lIns="91440" tIns="45720" rIns="91440" bIns="45720" rtlCol="0" anchor="ctr">
            <a:normAutofit/>
          </a:bodyPr>
          <a:lstStyle/>
          <a:p>
            <a:r>
              <a:rPr lang="en-US" dirty="0"/>
              <a:t>Click to add Head</a:t>
            </a:r>
          </a:p>
        </p:txBody>
      </p:sp>
    </p:spTree>
    <p:extLst>
      <p:ext uri="{BB962C8B-B14F-4D97-AF65-F5344CB8AC3E}">
        <p14:creationId xmlns:p14="http://schemas.microsoft.com/office/powerpoint/2010/main" val="3761094634"/>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1" r:id="rId3"/>
    <p:sldLayoutId id="2147483661" r:id="rId4"/>
    <p:sldLayoutId id="2147483662" r:id="rId5"/>
    <p:sldLayoutId id="2147483663" r:id="rId6"/>
    <p:sldLayoutId id="2147483664"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 id="2147483674" r:id="rId16"/>
    <p:sldLayoutId id="2147483675" r:id="rId17"/>
    <p:sldLayoutId id="2147483676" r:id="rId18"/>
    <p:sldLayoutId id="2147483677" r:id="rId19"/>
    <p:sldLayoutId id="2147483678" r:id="rId20"/>
    <p:sldLayoutId id="2147483679" r:id="rId21"/>
    <p:sldLayoutId id="2147483680" r:id="rId22"/>
    <p:sldLayoutId id="2147483665" r:id="rId23"/>
    <p:sldLayoutId id="2147483692" r:id="rId24"/>
    <p:sldLayoutId id="2147483691" r:id="rId25"/>
    <p:sldLayoutId id="2147483654" r:id="rId26"/>
  </p:sldLayoutIdLst>
  <p:hf hdr="0"/>
  <p:txStyles>
    <p:titleStyle>
      <a:lvl1pPr algn="ctr" defTabSz="914400" rtl="0" eaLnBrk="1" latinLnBrk="0" hangingPunct="1">
        <a:lnSpc>
          <a:spcPct val="90000"/>
        </a:lnSpc>
        <a:spcBef>
          <a:spcPct val="0"/>
        </a:spcBef>
        <a:buNone/>
        <a:defRPr sz="3000" b="1" i="0" kern="1200" baseline="0">
          <a:solidFill>
            <a:schemeClr val="bg1"/>
          </a:solidFill>
          <a:latin typeface="Arial Black" panose="020B0604020202020204" pitchFamily="34" charset="0"/>
          <a:ea typeface="+mj-ea"/>
          <a:cs typeface="Arial Black" panose="020B0604020202020204" pitchFamily="34" charset="0"/>
        </a:defRPr>
      </a:lvl1pPr>
    </p:titleStyle>
    <p:bodyStyle>
      <a:lvl1pPr marL="274320" indent="-274320" algn="l" defTabSz="914400" rtl="0" eaLnBrk="1" latinLnBrk="0" hangingPunct="1">
        <a:lnSpc>
          <a:spcPct val="100000"/>
        </a:lnSpc>
        <a:spcBef>
          <a:spcPts val="0"/>
        </a:spcBef>
        <a:spcAft>
          <a:spcPts val="1200"/>
        </a:spcAft>
        <a:buClr>
          <a:srgbClr val="00539A"/>
        </a:buClr>
        <a:buFont typeface="Wingdings" pitchFamily="2" charset="2"/>
        <a:buChar char="§"/>
        <a:defRPr sz="2800" kern="1200">
          <a:solidFill>
            <a:srgbClr val="00529B"/>
          </a:solidFill>
          <a:latin typeface="Arial" panose="020B0604020202020204" pitchFamily="34" charset="0"/>
          <a:ea typeface="+mn-ea"/>
          <a:cs typeface="Arial" panose="020B0604020202020204" pitchFamily="34" charset="0"/>
        </a:defRPr>
      </a:lvl1pPr>
      <a:lvl2pPr marL="548640" indent="-274320" algn="l" defTabSz="914400" rtl="0" eaLnBrk="1" latinLnBrk="0" hangingPunct="1">
        <a:lnSpc>
          <a:spcPct val="100000"/>
        </a:lnSpc>
        <a:spcBef>
          <a:spcPts val="0"/>
        </a:spcBef>
        <a:spcAft>
          <a:spcPts val="600"/>
        </a:spcAft>
        <a:buFont typeface="Arial" panose="020B0604020202020204" pitchFamily="34" charset="0"/>
        <a:buChar char="•"/>
        <a:defRPr sz="2400" kern="1200">
          <a:solidFill>
            <a:srgbClr val="00529B"/>
          </a:solidFill>
          <a:latin typeface="Arial" panose="020B0604020202020204" pitchFamily="34" charset="0"/>
          <a:ea typeface="+mn-ea"/>
          <a:cs typeface="Arial" panose="020B0604020202020204" pitchFamily="34" charset="0"/>
        </a:defRPr>
      </a:lvl2pPr>
      <a:lvl3pPr marL="822960" indent="-274320" algn="l" defTabSz="914400" rtl="0" eaLnBrk="1" latinLnBrk="0" hangingPunct="1">
        <a:lnSpc>
          <a:spcPct val="100000"/>
        </a:lnSpc>
        <a:spcBef>
          <a:spcPts val="0"/>
        </a:spcBef>
        <a:spcAft>
          <a:spcPts val="600"/>
        </a:spcAft>
        <a:buSzPct val="50000"/>
        <a:buFont typeface="Wingdings" panose="05000000000000000000" pitchFamily="2" charset="2"/>
        <a:buChar char="q"/>
        <a:defRPr sz="2000" kern="1200">
          <a:solidFill>
            <a:srgbClr val="00529B"/>
          </a:solidFill>
          <a:latin typeface="+mn-lt"/>
          <a:ea typeface="+mn-ea"/>
          <a:cs typeface="+mn-cs"/>
        </a:defRPr>
      </a:lvl3pPr>
      <a:lvl4pPr marL="1097280" indent="-274320" algn="l" defTabSz="914400" rtl="0" eaLnBrk="1" latinLnBrk="0" hangingPunct="1">
        <a:lnSpc>
          <a:spcPct val="100000"/>
        </a:lnSpc>
        <a:spcBef>
          <a:spcPts val="0"/>
        </a:spcBef>
        <a:spcAft>
          <a:spcPts val="600"/>
        </a:spcAft>
        <a:buFont typeface="Courier New" panose="02070309020205020404" pitchFamily="49" charset="0"/>
        <a:buChar char="o"/>
        <a:defRPr sz="1800" kern="1200">
          <a:solidFill>
            <a:srgbClr val="00529B"/>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7" Type="http://schemas.openxmlformats.org/officeDocument/2006/relationships/image" Target="../media/image34.svg"/><Relationship Id="rId2" Type="http://schemas.openxmlformats.org/officeDocument/2006/relationships/slideLayout" Target="../slideLayouts/slideLayout26.xml"/><Relationship Id="rId1" Type="http://schemas.openxmlformats.org/officeDocument/2006/relationships/tags" Target="../tags/tag11.xml"/><Relationship Id="rId6" Type="http://schemas.openxmlformats.org/officeDocument/2006/relationships/image" Target="../media/image33.png"/><Relationship Id="rId5" Type="http://schemas.openxmlformats.org/officeDocument/2006/relationships/image" Target="../media/image32.svg"/><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6.xml"/><Relationship Id="rId1" Type="http://schemas.openxmlformats.org/officeDocument/2006/relationships/tags" Target="../tags/tag12.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6.xml"/><Relationship Id="rId1" Type="http://schemas.openxmlformats.org/officeDocument/2006/relationships/tags" Target="../tags/tag13.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6.xml"/><Relationship Id="rId1" Type="http://schemas.openxmlformats.org/officeDocument/2006/relationships/tags" Target="../tags/tag14.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6.xml"/><Relationship Id="rId1" Type="http://schemas.openxmlformats.org/officeDocument/2006/relationships/tags" Target="../tags/tag15.xml"/><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6.xml"/><Relationship Id="rId1" Type="http://schemas.openxmlformats.org/officeDocument/2006/relationships/tags" Target="../tags/tag16.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6.xml"/><Relationship Id="rId1" Type="http://schemas.openxmlformats.org/officeDocument/2006/relationships/tags" Target="../tags/tag17.xml"/><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6.xml"/><Relationship Id="rId1" Type="http://schemas.openxmlformats.org/officeDocument/2006/relationships/tags" Target="../tags/tag18.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6.xml"/><Relationship Id="rId1" Type="http://schemas.openxmlformats.org/officeDocument/2006/relationships/tags" Target="../tags/tag19.xml"/></Relationships>
</file>

<file path=ppt/slides/_rels/slide19.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notesSlide" Target="../notesSlides/notesSlide19.xml"/><Relationship Id="rId7" Type="http://schemas.openxmlformats.org/officeDocument/2006/relationships/image" Target="../media/image39.jpeg"/><Relationship Id="rId2" Type="http://schemas.openxmlformats.org/officeDocument/2006/relationships/slideLayout" Target="../slideLayouts/slideLayout26.xml"/><Relationship Id="rId1" Type="http://schemas.openxmlformats.org/officeDocument/2006/relationships/tags" Target="../tags/tag20.xml"/><Relationship Id="rId6" Type="http://schemas.openxmlformats.org/officeDocument/2006/relationships/hyperlink" Target="http://www.socialsecurity.gov/" TargetMode="External"/><Relationship Id="rId11" Type="http://schemas.microsoft.com/office/2007/relationships/hdphoto" Target="../media/hdphoto1.wdp"/><Relationship Id="rId5" Type="http://schemas.openxmlformats.org/officeDocument/2006/relationships/image" Target="../media/image38.svg"/><Relationship Id="rId10" Type="http://schemas.openxmlformats.org/officeDocument/2006/relationships/image" Target="../media/image42.png"/><Relationship Id="rId4" Type="http://schemas.openxmlformats.org/officeDocument/2006/relationships/image" Target="../media/image37.png"/><Relationship Id="rId9" Type="http://schemas.openxmlformats.org/officeDocument/2006/relationships/image" Target="../media/image41.sv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3.xml"/><Relationship Id="rId1" Type="http://schemas.openxmlformats.org/officeDocument/2006/relationships/tags" Target="../tags/tag3.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6.xml"/><Relationship Id="rId1" Type="http://schemas.openxmlformats.org/officeDocument/2006/relationships/tags" Target="../tags/tag21.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6.xml"/><Relationship Id="rId1" Type="http://schemas.openxmlformats.org/officeDocument/2006/relationships/tags" Target="../tags/tag22.xml"/><Relationship Id="rId5" Type="http://schemas.openxmlformats.org/officeDocument/2006/relationships/image" Target="../media/image44.jpeg"/><Relationship Id="rId4" Type="http://schemas.openxmlformats.org/officeDocument/2006/relationships/image" Target="../media/image43.jpe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6.xml"/><Relationship Id="rId1" Type="http://schemas.openxmlformats.org/officeDocument/2006/relationships/tags" Target="../tags/tag23.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4.xml"/><Relationship Id="rId1" Type="http://schemas.openxmlformats.org/officeDocument/2006/relationships/tags" Target="../tags/tag2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6.xml"/><Relationship Id="rId1" Type="http://schemas.openxmlformats.org/officeDocument/2006/relationships/tags" Target="../tags/tag25.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7" Type="http://schemas.microsoft.com/office/2007/relationships/hdphoto" Target="../media/hdphoto2.wdp"/><Relationship Id="rId2" Type="http://schemas.openxmlformats.org/officeDocument/2006/relationships/slideLayout" Target="../slideLayouts/slideLayout26.xml"/><Relationship Id="rId1" Type="http://schemas.openxmlformats.org/officeDocument/2006/relationships/tags" Target="../tags/tag26.xml"/><Relationship Id="rId6" Type="http://schemas.openxmlformats.org/officeDocument/2006/relationships/image" Target="../media/image47.png"/><Relationship Id="rId5" Type="http://schemas.openxmlformats.org/officeDocument/2006/relationships/image" Target="../media/image46.svg"/><Relationship Id="rId4" Type="http://schemas.openxmlformats.org/officeDocument/2006/relationships/image" Target="../media/image45.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6.xml"/><Relationship Id="rId1" Type="http://schemas.openxmlformats.org/officeDocument/2006/relationships/tags" Target="../tags/tag27.xml"/><Relationship Id="rId5" Type="http://schemas.microsoft.com/office/2007/relationships/hdphoto" Target="../media/hdphoto3.wdp"/><Relationship Id="rId4" Type="http://schemas.openxmlformats.org/officeDocument/2006/relationships/image" Target="../media/image48.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6.xml"/><Relationship Id="rId1" Type="http://schemas.openxmlformats.org/officeDocument/2006/relationships/tags" Target="../tags/tag28.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6.xml"/><Relationship Id="rId1" Type="http://schemas.openxmlformats.org/officeDocument/2006/relationships/tags" Target="../tags/tag29.xml"/><Relationship Id="rId4" Type="http://schemas.openxmlformats.org/officeDocument/2006/relationships/image" Target="../media/image49.jpe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6.xml"/><Relationship Id="rId1" Type="http://schemas.openxmlformats.org/officeDocument/2006/relationships/tags" Target="../tags/tag4.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6.xml"/><Relationship Id="rId1" Type="http://schemas.openxmlformats.org/officeDocument/2006/relationships/tags" Target="../tags/tag30.xml"/><Relationship Id="rId5" Type="http://schemas.openxmlformats.org/officeDocument/2006/relationships/image" Target="../media/image51.png"/><Relationship Id="rId4" Type="http://schemas.openxmlformats.org/officeDocument/2006/relationships/image" Target="../media/image50.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6.xml"/><Relationship Id="rId1" Type="http://schemas.openxmlformats.org/officeDocument/2006/relationships/tags" Target="../tags/tag31.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4.xml"/><Relationship Id="rId1" Type="http://schemas.openxmlformats.org/officeDocument/2006/relationships/tags" Target="../tags/tag32.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3.xml"/><Relationship Id="rId1" Type="http://schemas.openxmlformats.org/officeDocument/2006/relationships/tags" Target="../tags/tag33.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6.xml"/><Relationship Id="rId1" Type="http://schemas.openxmlformats.org/officeDocument/2006/relationships/tags" Target="../tags/tag34.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6.xml"/><Relationship Id="rId1" Type="http://schemas.openxmlformats.org/officeDocument/2006/relationships/tags" Target="../tags/tag35.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6.xml"/><Relationship Id="rId1" Type="http://schemas.openxmlformats.org/officeDocument/2006/relationships/tags" Target="../tags/tag36.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6.xml"/><Relationship Id="rId1" Type="http://schemas.openxmlformats.org/officeDocument/2006/relationships/tags" Target="../tags/tag37.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6.xml"/><Relationship Id="rId1" Type="http://schemas.openxmlformats.org/officeDocument/2006/relationships/tags" Target="../tags/tag38.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24.xml"/><Relationship Id="rId1" Type="http://schemas.openxmlformats.org/officeDocument/2006/relationships/tags" Target="../tags/tag39.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7.xml"/><Relationship Id="rId1" Type="http://schemas.openxmlformats.org/officeDocument/2006/relationships/tags" Target="../tags/tag5.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19.xml"/><Relationship Id="rId1" Type="http://schemas.openxmlformats.org/officeDocument/2006/relationships/tags" Target="../tags/tag40.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26.xml"/><Relationship Id="rId1" Type="http://schemas.openxmlformats.org/officeDocument/2006/relationships/tags" Target="../tags/tag41.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26.xml"/><Relationship Id="rId1" Type="http://schemas.openxmlformats.org/officeDocument/2006/relationships/tags" Target="../tags/tag42.xml"/></Relationships>
</file>

<file path=ppt/slides/_rels/slide43.xml.rels><?xml version="1.0" encoding="UTF-8" standalone="yes"?>
<Relationships xmlns="http://schemas.openxmlformats.org/package/2006/relationships"><Relationship Id="rId8" Type="http://schemas.openxmlformats.org/officeDocument/2006/relationships/hyperlink" Target="https://ssa.gov/redbook/" TargetMode="External"/><Relationship Id="rId13" Type="http://schemas.openxmlformats.org/officeDocument/2006/relationships/hyperlink" Target="http://www.shiptacenter.org/" TargetMode="External"/><Relationship Id="rId3" Type="http://schemas.openxmlformats.org/officeDocument/2006/relationships/notesSlide" Target="../notesSlides/notesSlide43.xml"/><Relationship Id="rId7" Type="http://schemas.openxmlformats.org/officeDocument/2006/relationships/hyperlink" Target="http://www.socialsecurity.gov/" TargetMode="External"/><Relationship Id="rId12" Type="http://schemas.openxmlformats.org/officeDocument/2006/relationships/hyperlink" Target="https://marketplace.cms.gov/" TargetMode="External"/><Relationship Id="rId2" Type="http://schemas.openxmlformats.org/officeDocument/2006/relationships/slideLayout" Target="../slideLayouts/slideLayout26.xml"/><Relationship Id="rId1" Type="http://schemas.openxmlformats.org/officeDocument/2006/relationships/tags" Target="../tags/tag43.xml"/><Relationship Id="rId6" Type="http://schemas.openxmlformats.org/officeDocument/2006/relationships/hyperlink" Target="https://www.medicare.gov/manage-your-health/i-have-a-disability" TargetMode="External"/><Relationship Id="rId11" Type="http://schemas.openxmlformats.org/officeDocument/2006/relationships/hyperlink" Target="http://www.healthcare.gov/" TargetMode="External"/><Relationship Id="rId5" Type="http://schemas.openxmlformats.org/officeDocument/2006/relationships/hyperlink" Target="http://www.cms.gov/" TargetMode="External"/><Relationship Id="rId15" Type="http://schemas.openxmlformats.org/officeDocument/2006/relationships/image" Target="../media/image52.png"/><Relationship Id="rId10" Type="http://schemas.openxmlformats.org/officeDocument/2006/relationships/hyperlink" Target="https://www.dol.gov/odep/topics/disability.htm" TargetMode="External"/><Relationship Id="rId4" Type="http://schemas.openxmlformats.org/officeDocument/2006/relationships/hyperlink" Target="http://www.medicare.gov/" TargetMode="External"/><Relationship Id="rId9" Type="http://schemas.openxmlformats.org/officeDocument/2006/relationships/hyperlink" Target="https://www.rrb.gov/" TargetMode="External"/><Relationship Id="rId14" Type="http://schemas.openxmlformats.org/officeDocument/2006/relationships/hyperlink" Target="https://www.medicare.gov/talk-to-someone" TargetMode="Externa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26.xml"/><Relationship Id="rId1" Type="http://schemas.openxmlformats.org/officeDocument/2006/relationships/tags" Target="../tags/tag44.xml"/><Relationship Id="rId5" Type="http://schemas.openxmlformats.org/officeDocument/2006/relationships/hyperlink" Target="http://productordering.cms.hhs.gov/" TargetMode="External"/><Relationship Id="rId4" Type="http://schemas.openxmlformats.org/officeDocument/2006/relationships/hyperlink" Target="https://www.medicare.gov/Publications/" TargetMode="External"/></Relationships>
</file>

<file path=ppt/slides/_rels/slide45.xml.rels><?xml version="1.0" encoding="UTF-8" standalone="yes"?>
<Relationships xmlns="http://schemas.openxmlformats.org/package/2006/relationships"><Relationship Id="rId8" Type="http://schemas.openxmlformats.org/officeDocument/2006/relationships/hyperlink" Target="https://www.socialsecurity.gov/pubs/EN-05-10058.pdf" TargetMode="External"/><Relationship Id="rId3" Type="http://schemas.openxmlformats.org/officeDocument/2006/relationships/notesSlide" Target="../notesSlides/notesSlide45.xml"/><Relationship Id="rId7" Type="http://schemas.openxmlformats.org/officeDocument/2006/relationships/hyperlink" Target="https://www.ssa.gov/pubs/EN-05-10026.pdf" TargetMode="External"/><Relationship Id="rId2" Type="http://schemas.openxmlformats.org/officeDocument/2006/relationships/slideLayout" Target="../slideLayouts/slideLayout26.xml"/><Relationship Id="rId1" Type="http://schemas.openxmlformats.org/officeDocument/2006/relationships/tags" Target="../tags/tag45.xml"/><Relationship Id="rId6" Type="http://schemas.openxmlformats.org/officeDocument/2006/relationships/hyperlink" Target="https://www.ssa.gov/pubs/EN-05-10153.pdf" TargetMode="External"/><Relationship Id="rId5" Type="http://schemas.openxmlformats.org/officeDocument/2006/relationships/hyperlink" Target="https://www.ssa.gov/pubs/EN-05-10029.pdf" TargetMode="External"/><Relationship Id="rId10" Type="http://schemas.openxmlformats.org/officeDocument/2006/relationships/hyperlink" Target="https://www.ssa.gov/pubs/" TargetMode="External"/><Relationship Id="rId4" Type="http://schemas.openxmlformats.org/officeDocument/2006/relationships/hyperlink" Target="https://www.ssa.gov/pubs/EN-05-10095.pdf" TargetMode="External"/><Relationship Id="rId9" Type="http://schemas.openxmlformats.org/officeDocument/2006/relationships/hyperlink" Target="https://secure.ssa.gov/i1020/start" TargetMode="Externa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26.xml"/><Relationship Id="rId1" Type="http://schemas.openxmlformats.org/officeDocument/2006/relationships/tags" Target="../tags/tag46.xml"/></Relationships>
</file>

<file path=ppt/slides/_rels/slide47.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notesSlide" Target="../notesSlides/notesSlide47.xml"/><Relationship Id="rId7" Type="http://schemas.openxmlformats.org/officeDocument/2006/relationships/hyperlink" Target="https://cmsnationaltrainingprogram.cms.gov/" TargetMode="External"/><Relationship Id="rId2" Type="http://schemas.openxmlformats.org/officeDocument/2006/relationships/slideLayout" Target="../slideLayouts/slideLayout26.xml"/><Relationship Id="rId1" Type="http://schemas.openxmlformats.org/officeDocument/2006/relationships/tags" Target="../tags/tag47.xml"/><Relationship Id="rId6" Type="http://schemas.openxmlformats.org/officeDocument/2006/relationships/hyperlink" Target="mailto:training@cms.hhs.gov" TargetMode="External"/><Relationship Id="rId5" Type="http://schemas.microsoft.com/office/2007/relationships/hdphoto" Target="../media/hdphoto4.wdp"/><Relationship Id="rId4" Type="http://schemas.openxmlformats.org/officeDocument/2006/relationships/image" Target="../media/image53.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6.xml"/><Relationship Id="rId1" Type="http://schemas.openxmlformats.org/officeDocument/2006/relationships/tags" Target="../tags/tag6.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6.xml"/><Relationship Id="rId1" Type="http://schemas.openxmlformats.org/officeDocument/2006/relationships/tags" Target="../tags/tag7.xml"/><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image" Target="../media/image29.svg"/><Relationship Id="rId2" Type="http://schemas.openxmlformats.org/officeDocument/2006/relationships/slideLayout" Target="../slideLayouts/slideLayout26.xml"/><Relationship Id="rId1" Type="http://schemas.openxmlformats.org/officeDocument/2006/relationships/tags" Target="../tags/tag8.xml"/><Relationship Id="rId6" Type="http://schemas.openxmlformats.org/officeDocument/2006/relationships/image" Target="../media/image28.png"/><Relationship Id="rId5" Type="http://schemas.openxmlformats.org/officeDocument/2006/relationships/image" Target="../media/image27.svg"/><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6.xml"/><Relationship Id="rId1" Type="http://schemas.openxmlformats.org/officeDocument/2006/relationships/tags" Target="../tags/tag9.xml"/><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6.xml"/><Relationship Id="rId1" Type="http://schemas.openxmlformats.org/officeDocument/2006/relationships/tags" Target="../tags/tag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6328F3-B30D-4123-B4D3-209A090441C2}"/>
              </a:ext>
            </a:extLst>
          </p:cNvPr>
          <p:cNvSpPr>
            <a:spLocks noGrp="1"/>
          </p:cNvSpPr>
          <p:nvPr>
            <p:ph type="title"/>
          </p:nvPr>
        </p:nvSpPr>
        <p:spPr/>
        <p:txBody>
          <a:bodyPr>
            <a:noAutofit/>
          </a:bodyPr>
          <a:lstStyle/>
          <a:p>
            <a:r>
              <a:rPr lang="es-ES" sz="4000" dirty="0"/>
              <a:t>Medicare y otros programas para personas con discapacidades</a:t>
            </a:r>
          </a:p>
        </p:txBody>
      </p:sp>
    </p:spTree>
    <p:custDataLst>
      <p:tags r:id="rId1"/>
    </p:custDataLst>
    <p:extLst>
      <p:ext uri="{BB962C8B-B14F-4D97-AF65-F5344CB8AC3E}">
        <p14:creationId xmlns:p14="http://schemas.microsoft.com/office/powerpoint/2010/main" val="7161778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pPr>
              <a:lnSpc>
                <a:spcPct val="100000"/>
              </a:lnSpc>
            </a:pPr>
            <a:r>
              <a:rPr lang="es-ES" sz="2600" dirty="0"/>
              <a:t>¿Quiénes pueden obtener beneficios del Seguro por Discapacidad del Seguro Social (SSDI) en función de su trabajo?</a:t>
            </a:r>
          </a:p>
        </p:txBody>
      </p:sp>
      <p:sp>
        <p:nvSpPr>
          <p:cNvPr id="6" name="Rectangle: Rounded Corners 5" descr="Box 1: Your spouse:&#10;If he or she is 62 or older At any age, if he or she is caring for your child who is younger than 16 or disabled&#10;">
            <a:extLst>
              <a:ext uri="{FF2B5EF4-FFF2-40B4-BE49-F238E27FC236}">
                <a16:creationId xmlns:a16="http://schemas.microsoft.com/office/drawing/2014/main" id="{6723BA61-4D42-4C61-84FB-1677FF495DE4}"/>
              </a:ext>
            </a:extLst>
          </p:cNvPr>
          <p:cNvSpPr/>
          <p:nvPr/>
        </p:nvSpPr>
        <p:spPr>
          <a:xfrm>
            <a:off x="2590179" y="1406957"/>
            <a:ext cx="8412480" cy="1920240"/>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p>
            <a:pPr lvl="0" defTabSz="685800">
              <a:spcBef>
                <a:spcPts val="600"/>
              </a:spcBef>
              <a:spcAft>
                <a:spcPts val="1200"/>
              </a:spcAft>
              <a:buClr>
                <a:srgbClr val="00539A"/>
              </a:buClr>
            </a:pPr>
            <a:r>
              <a:rPr lang="es-ES" sz="2000" b="1" dirty="0">
                <a:solidFill>
                  <a:srgbClr val="00529B"/>
                </a:solidFill>
                <a:latin typeface="Arial" panose="020B0604020202020204" pitchFamily="34" charset="0"/>
              </a:rPr>
              <a:t>Su cónyuge:</a:t>
            </a:r>
          </a:p>
          <a:p>
            <a:pPr marL="548640" lvl="1" indent="-274320" defTabSz="685800">
              <a:spcAft>
                <a:spcPts val="1200"/>
              </a:spcAft>
              <a:buFont typeface="Wingdings" panose="05000000000000000000" pitchFamily="2" charset="2"/>
              <a:buChar char="§"/>
            </a:pPr>
            <a:r>
              <a:rPr lang="es-ES" sz="2000" dirty="0">
                <a:solidFill>
                  <a:srgbClr val="00529B"/>
                </a:solidFill>
                <a:latin typeface="Arial" panose="020B0604020202020204" pitchFamily="34" charset="0"/>
              </a:rPr>
              <a:t>Si tiene más de 62 años </a:t>
            </a:r>
          </a:p>
          <a:p>
            <a:pPr marL="548640" lvl="1" indent="-274320" defTabSz="685800">
              <a:spcAft>
                <a:spcPts val="1200"/>
              </a:spcAft>
              <a:buFont typeface="Wingdings" panose="05000000000000000000" pitchFamily="2" charset="2"/>
              <a:buChar char="§"/>
            </a:pPr>
            <a:r>
              <a:rPr lang="es-ES" sz="2000" dirty="0">
                <a:solidFill>
                  <a:srgbClr val="00529B"/>
                </a:solidFill>
                <a:latin typeface="Arial" panose="020B0604020202020204" pitchFamily="34" charset="0"/>
              </a:rPr>
              <a:t>A cualquier edad si tiene a su cargo un hijo menor de 16 años o discapacitado</a:t>
            </a:r>
          </a:p>
        </p:txBody>
      </p:sp>
      <p:grpSp>
        <p:nvGrpSpPr>
          <p:cNvPr id="16" name="Group 15">
            <a:extLst>
              <a:ext uri="{FF2B5EF4-FFF2-40B4-BE49-F238E27FC236}">
                <a16:creationId xmlns:a16="http://schemas.microsoft.com/office/drawing/2014/main" id="{EF76BE5F-6789-4DD4-9D85-3E220305060F}"/>
              </a:ext>
              <a:ext uri="{C183D7F6-B498-43B3-948B-1728B52AA6E4}">
                <adec:decorative xmlns:adec="http://schemas.microsoft.com/office/drawing/2017/decorative" val="1"/>
              </a:ext>
            </a:extLst>
          </p:cNvPr>
          <p:cNvGrpSpPr/>
          <p:nvPr/>
        </p:nvGrpSpPr>
        <p:grpSpPr>
          <a:xfrm>
            <a:off x="660104" y="1207942"/>
            <a:ext cx="2286000" cy="2286000"/>
            <a:chOff x="660104" y="1207942"/>
            <a:chExt cx="2286000" cy="2286000"/>
          </a:xfrm>
        </p:grpSpPr>
        <p:sp>
          <p:nvSpPr>
            <p:cNvPr id="12" name="Rectangle: Rounded Corners 11">
              <a:extLst>
                <a:ext uri="{FF2B5EF4-FFF2-40B4-BE49-F238E27FC236}">
                  <a16:creationId xmlns:a16="http://schemas.microsoft.com/office/drawing/2014/main" id="{BB8F86F0-3896-49E7-8E7D-5BDF9B79B426}"/>
                </a:ext>
              </a:extLst>
            </p:cNvPr>
            <p:cNvSpPr/>
            <p:nvPr/>
          </p:nvSpPr>
          <p:spPr>
            <a:xfrm>
              <a:off x="660104" y="1207942"/>
              <a:ext cx="2286000" cy="2286000"/>
            </a:xfrm>
            <a:prstGeom prst="roundRect">
              <a:avLst/>
            </a:prstGeom>
            <a:solidFill>
              <a:schemeClr val="accent1">
                <a:lumMod val="5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descr="Wedding rings">
              <a:extLst>
                <a:ext uri="{FF2B5EF4-FFF2-40B4-BE49-F238E27FC236}">
                  <a16:creationId xmlns:a16="http://schemas.microsoft.com/office/drawing/2014/main" id="{ECA999A4-B333-4833-8E64-0C054CB6F2D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29843" y="1677681"/>
              <a:ext cx="1346521" cy="1346521"/>
            </a:xfrm>
            <a:prstGeom prst="rect">
              <a:avLst/>
            </a:prstGeom>
          </p:spPr>
        </p:pic>
      </p:grpSp>
      <p:sp>
        <p:nvSpPr>
          <p:cNvPr id="9" name="Rectangle: Rounded Corners 8" descr="Box 2: Your child (unmarried or adopted), or, in some cases, a stepchild or grandchild, who’s:&#10;Younger than 18, or younger than 19 if still in high school&#10;18 or older, if he or she has a disability that started before 22 (child’s disability must also meet the definition of disability for adults)&#10;">
            <a:extLst>
              <a:ext uri="{FF2B5EF4-FFF2-40B4-BE49-F238E27FC236}">
                <a16:creationId xmlns:a16="http://schemas.microsoft.com/office/drawing/2014/main" id="{B3F43C70-F9B9-4753-B472-67C28D9E8FB0}"/>
              </a:ext>
            </a:extLst>
          </p:cNvPr>
          <p:cNvSpPr/>
          <p:nvPr/>
        </p:nvSpPr>
        <p:spPr>
          <a:xfrm>
            <a:off x="2590179" y="3777026"/>
            <a:ext cx="8412480" cy="1920240"/>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p>
            <a:pPr lvl="0" defTabSz="685800">
              <a:spcBef>
                <a:spcPts val="600"/>
              </a:spcBef>
              <a:spcAft>
                <a:spcPts val="1200"/>
              </a:spcAft>
              <a:buClr>
                <a:srgbClr val="00539A"/>
              </a:buClr>
            </a:pPr>
            <a:r>
              <a:rPr lang="es-ES" b="1" dirty="0">
                <a:solidFill>
                  <a:srgbClr val="00529B"/>
                </a:solidFill>
                <a:latin typeface="Arial" panose="020B0604020202020204" pitchFamily="34" charset="0"/>
              </a:rPr>
              <a:t>Su hijo soltero, o adoptado o, en algunos casos, un hijastro o nieto:</a:t>
            </a:r>
          </a:p>
          <a:p>
            <a:pPr marL="548640" lvl="1" indent="-274320" defTabSz="685800">
              <a:spcAft>
                <a:spcPts val="600"/>
              </a:spcAft>
              <a:buFont typeface="Wingdings" panose="05000000000000000000" pitchFamily="2" charset="2"/>
              <a:buChar char="§"/>
            </a:pPr>
            <a:r>
              <a:rPr lang="es-ES" sz="1600" dirty="0">
                <a:solidFill>
                  <a:srgbClr val="00529B"/>
                </a:solidFill>
                <a:latin typeface="Arial" panose="020B0604020202020204" pitchFamily="34" charset="0"/>
              </a:rPr>
              <a:t>menor de 18 años, o menor de 19 años si todavía está en la escuela secundaria</a:t>
            </a:r>
            <a:endParaRPr lang="es-ES" sz="1600" strike="sngStrike" dirty="0">
              <a:solidFill>
                <a:srgbClr val="00529B"/>
              </a:solidFill>
              <a:latin typeface="Arial" panose="020B0604020202020204" pitchFamily="34" charset="0"/>
              <a:cs typeface="Arial" panose="020B0604020202020204" pitchFamily="34" charset="0"/>
            </a:endParaRPr>
          </a:p>
          <a:p>
            <a:pPr marL="548640" lvl="1" indent="-274320" defTabSz="685800">
              <a:spcAft>
                <a:spcPts val="1200"/>
              </a:spcAft>
              <a:buFont typeface="Wingdings" panose="05000000000000000000" pitchFamily="2" charset="2"/>
              <a:buChar char="§"/>
            </a:pPr>
            <a:r>
              <a:rPr lang="es-ES" sz="1600" dirty="0">
                <a:solidFill>
                  <a:srgbClr val="00529B"/>
                </a:solidFill>
                <a:latin typeface="Arial" panose="020B0604020202020204" pitchFamily="34" charset="0"/>
              </a:rPr>
              <a:t>18 años o mayor, si tiene una discapacidad que comenzó antes de los </a:t>
            </a:r>
            <a:br>
              <a:rPr lang="es-ES" sz="1600" dirty="0">
                <a:solidFill>
                  <a:srgbClr val="00529B"/>
                </a:solidFill>
                <a:latin typeface="Arial" panose="020B0604020202020204" pitchFamily="34" charset="0"/>
              </a:rPr>
            </a:br>
            <a:r>
              <a:rPr lang="es-ES" sz="1600" dirty="0">
                <a:solidFill>
                  <a:srgbClr val="00529B"/>
                </a:solidFill>
                <a:latin typeface="Arial" panose="020B0604020202020204" pitchFamily="34" charset="0"/>
              </a:rPr>
              <a:t>22 años (la discapacidad del hijo también debe cumplir con la definición </a:t>
            </a:r>
            <a:br>
              <a:rPr lang="es-ES" sz="1600" dirty="0">
                <a:solidFill>
                  <a:srgbClr val="00529B"/>
                </a:solidFill>
                <a:latin typeface="Arial" panose="020B0604020202020204" pitchFamily="34" charset="0"/>
              </a:rPr>
            </a:br>
            <a:r>
              <a:rPr lang="es-ES" sz="1600" dirty="0">
                <a:solidFill>
                  <a:srgbClr val="00529B"/>
                </a:solidFill>
                <a:latin typeface="Arial" panose="020B0604020202020204" pitchFamily="34" charset="0"/>
              </a:rPr>
              <a:t>de discapacidad para los adultos)</a:t>
            </a:r>
          </a:p>
        </p:txBody>
      </p:sp>
      <p:grpSp>
        <p:nvGrpSpPr>
          <p:cNvPr id="17" name="Group 16">
            <a:extLst>
              <a:ext uri="{FF2B5EF4-FFF2-40B4-BE49-F238E27FC236}">
                <a16:creationId xmlns:a16="http://schemas.microsoft.com/office/drawing/2014/main" id="{5D38FC35-DDE3-496A-BC01-AF6AECF2626E}"/>
              </a:ext>
              <a:ext uri="{C183D7F6-B498-43B3-948B-1728B52AA6E4}">
                <adec:decorative xmlns:adec="http://schemas.microsoft.com/office/drawing/2017/decorative" val="1"/>
              </a:ext>
            </a:extLst>
          </p:cNvPr>
          <p:cNvGrpSpPr/>
          <p:nvPr/>
        </p:nvGrpSpPr>
        <p:grpSpPr>
          <a:xfrm>
            <a:off x="660104" y="3578010"/>
            <a:ext cx="2286000" cy="2286000"/>
            <a:chOff x="660104" y="3578010"/>
            <a:chExt cx="2286000" cy="2286000"/>
          </a:xfrm>
        </p:grpSpPr>
        <p:sp>
          <p:nvSpPr>
            <p:cNvPr id="15" name="Rectangle: Rounded Corners 14">
              <a:extLst>
                <a:ext uri="{FF2B5EF4-FFF2-40B4-BE49-F238E27FC236}">
                  <a16:creationId xmlns:a16="http://schemas.microsoft.com/office/drawing/2014/main" id="{202FA3A9-D16C-4B1E-88AB-9A24C9BA1456}"/>
                </a:ext>
              </a:extLst>
            </p:cNvPr>
            <p:cNvSpPr/>
            <p:nvPr/>
          </p:nvSpPr>
          <p:spPr>
            <a:xfrm>
              <a:off x="660104" y="3578010"/>
              <a:ext cx="2286000" cy="2286000"/>
            </a:xfrm>
            <a:prstGeom prst="roundRect">
              <a:avLst/>
            </a:prstGeom>
            <a:solidFill>
              <a:schemeClr val="accent1">
                <a:lumMod val="5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Graphic 10" descr="Family with two children">
              <a:extLst>
                <a:ext uri="{FF2B5EF4-FFF2-40B4-BE49-F238E27FC236}">
                  <a16:creationId xmlns:a16="http://schemas.microsoft.com/office/drawing/2014/main" id="{D0C3C914-5367-4ADB-98B5-D6631606510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21878" y="3891638"/>
              <a:ext cx="1568302" cy="1568302"/>
            </a:xfrm>
            <a:prstGeom prst="rect">
              <a:avLst/>
            </a:prstGeom>
          </p:spPr>
        </p:pic>
      </p:grpSp>
      <p:sp>
        <p:nvSpPr>
          <p:cNvPr id="5" name="Slide Number Placeholder 4">
            <a:extLst>
              <a:ext uri="{FF2B5EF4-FFF2-40B4-BE49-F238E27FC236}">
                <a16:creationId xmlns:a16="http://schemas.microsoft.com/office/drawing/2014/main" id="{DA9851C8-91A7-4928-A6CE-63BB72FA4EAF}"/>
              </a:ext>
            </a:extLst>
          </p:cNvPr>
          <p:cNvSpPr>
            <a:spLocks noGrp="1"/>
          </p:cNvSpPr>
          <p:nvPr>
            <p:ph type="sldNum" sz="quarter" idx="12"/>
          </p:nvPr>
        </p:nvSpPr>
        <p:spPr>
          <a:xfrm>
            <a:off x="8610600" y="6492240"/>
            <a:ext cx="2743200" cy="365125"/>
          </a:xfrm>
        </p:spPr>
        <p:txBody>
          <a:bodyPr/>
          <a:lstStyle/>
          <a:p>
            <a:fld id="{0B2D781D-8844-5940-92D1-06EF0A7F581E}" type="slidenum">
              <a:rPr lang="en-US" smtClean="0"/>
              <a:t>10</a:t>
            </a:fld>
            <a:endParaRPr lang="es-ES"/>
          </a:p>
        </p:txBody>
      </p:sp>
      <p:sp>
        <p:nvSpPr>
          <p:cNvPr id="2" name="Date Placeholder 1"/>
          <p:cNvSpPr>
            <a:spLocks noGrp="1"/>
          </p:cNvSpPr>
          <p:nvPr>
            <p:ph type="dt" sz="half" idx="10"/>
          </p:nvPr>
        </p:nvSpPr>
        <p:spPr>
          <a:xfrm>
            <a:off x="838200" y="6492240"/>
            <a:ext cx="2743200" cy="365125"/>
          </a:xfrm>
        </p:spPr>
        <p:txBody>
          <a:bodyPr/>
          <a:lstStyle/>
          <a:p>
            <a:r>
              <a:rPr lang="es-ES"/>
              <a:t>Junio de 2022</a:t>
            </a:r>
            <a:endParaRPr lang="es-ES" dirty="0"/>
          </a:p>
        </p:txBody>
      </p:sp>
      <p:sp>
        <p:nvSpPr>
          <p:cNvPr id="14" name="Footer Placeholder 4">
            <a:extLst>
              <a:ext uri="{FF2B5EF4-FFF2-40B4-BE49-F238E27FC236}">
                <a16:creationId xmlns:a16="http://schemas.microsoft.com/office/drawing/2014/main" id="{C280EF2F-83FB-4B1E-9C2B-79034438E484}"/>
              </a:ext>
            </a:extLst>
          </p:cNvPr>
          <p:cNvSpPr>
            <a:spLocks noGrp="1"/>
          </p:cNvSpPr>
          <p:nvPr>
            <p:ph type="ftr" sz="quarter" idx="11"/>
          </p:nvPr>
        </p:nvSpPr>
        <p:spPr>
          <a:xfrm>
            <a:off x="0" y="6477411"/>
            <a:ext cx="12192000" cy="365760"/>
          </a:xfrm>
        </p:spPr>
        <p:txBody>
          <a:bodyPr/>
          <a:lstStyle/>
          <a:p>
            <a:r>
              <a:rPr lang="es-ES" dirty="0">
                <a:solidFill>
                  <a:schemeClr val="accent1">
                    <a:lumMod val="60000"/>
                    <a:lumOff val="40000"/>
                  </a:schemeClr>
                </a:solidFill>
              </a:rPr>
              <a:t>Medicare y otros programas para personas con discapacidades</a:t>
            </a:r>
          </a:p>
        </p:txBody>
      </p:sp>
    </p:spTree>
    <p:custDataLst>
      <p:tags r:id="rId1"/>
    </p:custDataLst>
    <p:extLst>
      <p:ext uri="{BB962C8B-B14F-4D97-AF65-F5344CB8AC3E}">
        <p14:creationId xmlns:p14="http://schemas.microsoft.com/office/powerpoint/2010/main" val="3161147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s-ES" sz="2800" dirty="0"/>
              <a:t>Cómo calificar para </a:t>
            </a:r>
            <a:br>
              <a:rPr lang="es-ES" sz="2800" dirty="0"/>
            </a:br>
            <a:r>
              <a:rPr lang="es-ES" sz="2800" dirty="0"/>
              <a:t>el Seguro por Discapacidad del Seguro Social (SSDI)</a:t>
            </a:r>
          </a:p>
        </p:txBody>
      </p:sp>
      <p:sp>
        <p:nvSpPr>
          <p:cNvPr id="5" name="Content Placeholder 4"/>
          <p:cNvSpPr>
            <a:spLocks noGrp="1"/>
          </p:cNvSpPr>
          <p:nvPr>
            <p:ph sz="quarter" idx="13"/>
          </p:nvPr>
        </p:nvSpPr>
        <p:spPr>
          <a:xfrm>
            <a:off x="914400" y="1371600"/>
            <a:ext cx="9749790" cy="4667250"/>
          </a:xfrm>
        </p:spPr>
        <p:txBody>
          <a:bodyPr>
            <a:normAutofit lnSpcReduction="10000"/>
          </a:bodyPr>
          <a:lstStyle/>
          <a:p>
            <a:pPr lvl="0" defTabSz="685800">
              <a:lnSpc>
                <a:spcPct val="110000"/>
              </a:lnSpc>
            </a:pPr>
            <a:r>
              <a:rPr lang="es-ES" dirty="0"/>
              <a:t>Usted debe pasar 2 pruebas de ingresos diferentes</a:t>
            </a:r>
          </a:p>
          <a:p>
            <a:pPr lvl="1" defTabSz="685800">
              <a:spcAft>
                <a:spcPts val="1200"/>
              </a:spcAft>
            </a:pPr>
            <a:r>
              <a:rPr lang="es-ES" dirty="0"/>
              <a:t>Prueba del "trabajo reciente", en función de su edad al momento en que adquirió la discapacidad; y</a:t>
            </a:r>
          </a:p>
          <a:p>
            <a:pPr lvl="1" defTabSz="685800">
              <a:spcAft>
                <a:spcPts val="1200"/>
              </a:spcAft>
            </a:pPr>
            <a:r>
              <a:rPr lang="es-ES" dirty="0"/>
              <a:t>Prueba de la "duración del trabajo" para demostrar que trabajó el tiempo suficiente conforme al Seguro Social </a:t>
            </a:r>
          </a:p>
          <a:p>
            <a:pPr lvl="0" defTabSz="685800">
              <a:lnSpc>
                <a:spcPct val="110000"/>
              </a:lnSpc>
            </a:pPr>
            <a:r>
              <a:rPr lang="es-ES" dirty="0"/>
              <a:t>Las pruebas están basadas en cuántos créditos laborales ha adquirido</a:t>
            </a:r>
          </a:p>
          <a:p>
            <a:pPr lvl="1" defTabSz="685800">
              <a:spcAft>
                <a:spcPts val="1200"/>
              </a:spcAft>
            </a:pPr>
            <a:r>
              <a:rPr lang="es-ES" dirty="0"/>
              <a:t>También se denominan trimestres de cobertura</a:t>
            </a:r>
          </a:p>
          <a:p>
            <a:pPr lvl="1" defTabSz="685800">
              <a:spcAft>
                <a:spcPts val="1200"/>
              </a:spcAft>
            </a:pPr>
            <a:r>
              <a:rPr lang="es-ES" dirty="0"/>
              <a:t>En 2022, obtiene 1 crédito por cada $1,510 de ingresos (hasta un máximo de 4 créditos por año)</a:t>
            </a:r>
          </a:p>
        </p:txBody>
      </p:sp>
      <p:sp>
        <p:nvSpPr>
          <p:cNvPr id="6" name="Slide Number Placeholder 5">
            <a:extLst>
              <a:ext uri="{FF2B5EF4-FFF2-40B4-BE49-F238E27FC236}">
                <a16:creationId xmlns:a16="http://schemas.microsoft.com/office/drawing/2014/main" id="{21A0058E-C2C0-42F3-8F25-9CE6693617CA}"/>
              </a:ext>
            </a:extLst>
          </p:cNvPr>
          <p:cNvSpPr>
            <a:spLocks noGrp="1"/>
          </p:cNvSpPr>
          <p:nvPr>
            <p:ph type="sldNum" sz="quarter" idx="12"/>
          </p:nvPr>
        </p:nvSpPr>
        <p:spPr>
          <a:xfrm>
            <a:off x="8610600" y="6492240"/>
            <a:ext cx="2743200" cy="365125"/>
          </a:xfrm>
        </p:spPr>
        <p:txBody>
          <a:bodyPr/>
          <a:lstStyle/>
          <a:p>
            <a:fld id="{0B2D781D-8844-5940-92D1-06EF0A7F581E}" type="slidenum">
              <a:rPr lang="en-US" smtClean="0"/>
              <a:t>11</a:t>
            </a:fld>
            <a:endParaRPr lang="es-ES"/>
          </a:p>
        </p:txBody>
      </p:sp>
      <p:sp>
        <p:nvSpPr>
          <p:cNvPr id="2" name="Date Placeholder 1"/>
          <p:cNvSpPr>
            <a:spLocks noGrp="1"/>
          </p:cNvSpPr>
          <p:nvPr>
            <p:ph type="dt" sz="half" idx="10"/>
          </p:nvPr>
        </p:nvSpPr>
        <p:spPr>
          <a:xfrm>
            <a:off x="838200" y="6492240"/>
            <a:ext cx="2743200" cy="365125"/>
          </a:xfrm>
        </p:spPr>
        <p:txBody>
          <a:bodyPr/>
          <a:lstStyle/>
          <a:p>
            <a:r>
              <a:rPr lang="es-ES"/>
              <a:t>Junio de 2022</a:t>
            </a:r>
            <a:endParaRPr lang="es-ES" dirty="0"/>
          </a:p>
        </p:txBody>
      </p:sp>
      <p:sp>
        <p:nvSpPr>
          <p:cNvPr id="7" name="Footer Placeholder 4">
            <a:extLst>
              <a:ext uri="{FF2B5EF4-FFF2-40B4-BE49-F238E27FC236}">
                <a16:creationId xmlns:a16="http://schemas.microsoft.com/office/drawing/2014/main" id="{417A98C6-A248-4FAA-BF0C-534E799019D0}"/>
              </a:ext>
            </a:extLst>
          </p:cNvPr>
          <p:cNvSpPr>
            <a:spLocks noGrp="1"/>
          </p:cNvSpPr>
          <p:nvPr>
            <p:ph type="ftr" sz="quarter" idx="11"/>
          </p:nvPr>
        </p:nvSpPr>
        <p:spPr>
          <a:xfrm>
            <a:off x="0" y="6477411"/>
            <a:ext cx="12192000" cy="365760"/>
          </a:xfrm>
        </p:spPr>
        <p:txBody>
          <a:bodyPr/>
          <a:lstStyle/>
          <a:p>
            <a:r>
              <a:rPr lang="es-ES" dirty="0">
                <a:solidFill>
                  <a:schemeClr val="accent1">
                    <a:lumMod val="60000"/>
                    <a:lumOff val="40000"/>
                  </a:schemeClr>
                </a:solidFill>
              </a:rPr>
              <a:t>Medicare y otros programas para personas con discapacidades</a:t>
            </a:r>
          </a:p>
        </p:txBody>
      </p:sp>
    </p:spTree>
    <p:custDataLst>
      <p:tags r:id="rId1"/>
    </p:custDataLst>
    <p:extLst>
      <p:ext uri="{BB962C8B-B14F-4D97-AF65-F5344CB8AC3E}">
        <p14:creationId xmlns:p14="http://schemas.microsoft.com/office/powerpoint/2010/main" val="4028096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nodeType="after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childTnLst>
                                </p:cTn>
                              </p:par>
                            </p:childTnLst>
                          </p:cTn>
                        </p:par>
                        <p:par>
                          <p:cTn id="17" fill="hold">
                            <p:stCondLst>
                              <p:cond delay="0"/>
                            </p:stCondLst>
                            <p:childTnLst>
                              <p:par>
                                <p:cTn id="18" presetID="1" presetClass="entr" presetSubtype="0" fill="hold" nodeType="afterEffect">
                                  <p:stCondLst>
                                    <p:cond delay="0"/>
                                  </p:stCondLst>
                                  <p:childTnLst>
                                    <p:set>
                                      <p:cBhvr>
                                        <p:cTn id="19" dur="1" fill="hold">
                                          <p:stCondLst>
                                            <p:cond delay="0"/>
                                          </p:stCondLst>
                                        </p:cTn>
                                        <p:tgtEl>
                                          <p:spTgt spid="5">
                                            <p:txEl>
                                              <p:pRg st="4" end="4"/>
                                            </p:txEl>
                                          </p:spTgt>
                                        </p:tgtEl>
                                        <p:attrNameLst>
                                          <p:attrName>style.visibility</p:attrName>
                                        </p:attrNameLst>
                                      </p:cBhvr>
                                      <p:to>
                                        <p:strVal val="visible"/>
                                      </p:to>
                                    </p:set>
                                  </p:childTnLst>
                                </p:cTn>
                              </p:par>
                            </p:childTnLst>
                          </p:cTn>
                        </p:par>
                        <p:par>
                          <p:cTn id="20" fill="hold">
                            <p:stCondLst>
                              <p:cond delay="0"/>
                            </p:stCondLst>
                            <p:childTnLst>
                              <p:par>
                                <p:cTn id="21" presetID="1" presetClass="entr" presetSubtype="0" fill="hold" nodeType="after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s-ES" sz="2800" dirty="0"/>
              <a:t>Prueba del "trabajo reciente" para </a:t>
            </a:r>
            <a:br>
              <a:rPr lang="es-ES" sz="2800" dirty="0"/>
            </a:br>
            <a:r>
              <a:rPr lang="es-ES" sz="2800" dirty="0"/>
              <a:t>el Seguro por Discapacidad del Seguro Social (SSDI)</a:t>
            </a:r>
          </a:p>
        </p:txBody>
      </p:sp>
      <p:graphicFrame>
        <p:nvGraphicFramePr>
          <p:cNvPr id="6" name="Content Placeholder 7" descr="Esta tabla muestra las reglas en cuanto a la cantidad de trabajo que necesita para la prueba de &quot;trabajo reciente&quot; según su edad cuando comenzó su discapacidad.  &#10;&#10;&#10;Details are included in the speakers' notes."/>
          <p:cNvGraphicFramePr>
            <a:graphicFrameLocks/>
          </p:cNvGraphicFramePr>
          <p:nvPr>
            <p:extLst>
              <p:ext uri="{D42A27DB-BD31-4B8C-83A1-F6EECF244321}">
                <p14:modId xmlns:p14="http://schemas.microsoft.com/office/powerpoint/2010/main" val="490912196"/>
              </p:ext>
            </p:extLst>
          </p:nvPr>
        </p:nvGraphicFramePr>
        <p:xfrm>
          <a:off x="945234" y="1647714"/>
          <a:ext cx="10301531" cy="4020423"/>
        </p:xfrm>
        <a:graphic>
          <a:graphicData uri="http://schemas.openxmlformats.org/drawingml/2006/table">
            <a:tbl>
              <a:tblPr firstRow="1" bandRow="1">
                <a:tableStyleId>{5FD0F851-EC5A-4D38-B0AD-8093EC10F338}</a:tableStyleId>
              </a:tblPr>
              <a:tblGrid>
                <a:gridCol w="4065480">
                  <a:extLst>
                    <a:ext uri="{9D8B030D-6E8A-4147-A177-3AD203B41FA5}">
                      <a16:colId xmlns:a16="http://schemas.microsoft.com/office/drawing/2014/main" val="20000"/>
                    </a:ext>
                  </a:extLst>
                </a:gridCol>
                <a:gridCol w="6236051">
                  <a:extLst>
                    <a:ext uri="{9D8B030D-6E8A-4147-A177-3AD203B41FA5}">
                      <a16:colId xmlns:a16="http://schemas.microsoft.com/office/drawing/2014/main" val="20001"/>
                    </a:ext>
                  </a:extLst>
                </a:gridCol>
              </a:tblGrid>
              <a:tr h="626118">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r>
                        <a:rPr lang="en-US" sz="2800" dirty="0">
                          <a:solidFill>
                            <a:srgbClr val="00529B"/>
                          </a:solidFill>
                        </a:rPr>
                        <a:t>Si adquiere una discapacidad...</a:t>
                      </a:r>
                      <a:endParaRPr lang="es-ES" sz="2800" dirty="0">
                        <a:solidFill>
                          <a:srgbClr val="00529B"/>
                        </a:solidFill>
                      </a:endParaRPr>
                    </a:p>
                  </a:txBody>
                  <a:tcPr marL="74066" marR="74066" marT="34290" marB="34290"/>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r>
                        <a:rPr lang="en-US" sz="2800" dirty="0">
                          <a:solidFill>
                            <a:srgbClr val="00529B"/>
                          </a:solidFill>
                        </a:rPr>
                        <a:t>En general necesitará...</a:t>
                      </a:r>
                    </a:p>
                  </a:txBody>
                  <a:tcPr marL="74066" marR="74066" marT="34290" marB="34290"/>
                </a:tc>
                <a:extLst>
                  <a:ext uri="{0D108BD9-81ED-4DB2-BD59-A6C34878D82A}">
                    <a16:rowId xmlns:a16="http://schemas.microsoft.com/office/drawing/2014/main" val="10000"/>
                  </a:ext>
                </a:extLst>
              </a:tr>
              <a:tr h="988344">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2400" dirty="0">
                          <a:solidFill>
                            <a:srgbClr val="00529B"/>
                          </a:solidFill>
                        </a:rPr>
                        <a:t>Antes de los 24 años</a:t>
                      </a:r>
                    </a:p>
                  </a:txBody>
                  <a:tcPr marL="74066" marR="74066" marT="34290" marB="34290"/>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2400" dirty="0">
                          <a:solidFill>
                            <a:srgbClr val="00529B"/>
                          </a:solidFill>
                        </a:rPr>
                        <a:t>1.5 años de trabajo (6 créditos) en los 3 años anteriores a su discapacidad</a:t>
                      </a:r>
                    </a:p>
                  </a:txBody>
                  <a:tcPr marL="74066" marR="74066" marT="34290" marB="34290"/>
                </a:tc>
                <a:extLst>
                  <a:ext uri="{0D108BD9-81ED-4DB2-BD59-A6C34878D82A}">
                    <a16:rowId xmlns:a16="http://schemas.microsoft.com/office/drawing/2014/main" val="10001"/>
                  </a:ext>
                </a:extLst>
              </a:tr>
              <a:tr h="100391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2400" dirty="0">
                          <a:solidFill>
                            <a:srgbClr val="00529B"/>
                          </a:solidFill>
                        </a:rPr>
                        <a:t>Entre los 24 y 31 años</a:t>
                      </a:r>
                    </a:p>
                  </a:txBody>
                  <a:tcPr marL="74066" marR="74066" marT="34290" marB="34290"/>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2400" dirty="0">
                          <a:solidFill>
                            <a:srgbClr val="00529B"/>
                          </a:solidFill>
                        </a:rPr>
                        <a:t>Créditos suficientes por trabajar la mitad del tiempo entre los 21 años y la edad en la que adquirió la discapacidad</a:t>
                      </a:r>
                      <a:endParaRPr lang="es-ES" sz="2400" dirty="0">
                        <a:solidFill>
                          <a:srgbClr val="00529B"/>
                        </a:solidFill>
                      </a:endParaRPr>
                    </a:p>
                  </a:txBody>
                  <a:tcPr marL="74066" marR="74066" marT="34290" marB="34290"/>
                </a:tc>
                <a:extLst>
                  <a:ext uri="{0D108BD9-81ED-4DB2-BD59-A6C34878D82A}">
                    <a16:rowId xmlns:a16="http://schemas.microsoft.com/office/drawing/2014/main" val="10002"/>
                  </a:ext>
                </a:extLst>
              </a:tr>
              <a:tr h="944199">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2400" dirty="0">
                          <a:solidFill>
                            <a:srgbClr val="00529B"/>
                          </a:solidFill>
                        </a:rPr>
                        <a:t>Cuando tiene 31 años o más</a:t>
                      </a:r>
                    </a:p>
                  </a:txBody>
                  <a:tcPr marL="74066" marR="74066" marT="34290" marB="34290"/>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2400" dirty="0">
                          <a:solidFill>
                            <a:srgbClr val="00529B"/>
                          </a:solidFill>
                        </a:rPr>
                        <a:t>Al menos 20 créditos en los 10 años inmediatamente anteriores a su discapacidad</a:t>
                      </a:r>
                    </a:p>
                  </a:txBody>
                  <a:tcPr marL="74066" marR="74066" marT="34290" marB="34290"/>
                </a:tc>
                <a:extLst>
                  <a:ext uri="{0D108BD9-81ED-4DB2-BD59-A6C34878D82A}">
                    <a16:rowId xmlns:a16="http://schemas.microsoft.com/office/drawing/2014/main" val="10003"/>
                  </a:ext>
                </a:extLst>
              </a:tr>
            </a:tbl>
          </a:graphicData>
        </a:graphic>
      </p:graphicFrame>
      <p:sp>
        <p:nvSpPr>
          <p:cNvPr id="5" name="Slide Number Placeholder 4">
            <a:extLst>
              <a:ext uri="{FF2B5EF4-FFF2-40B4-BE49-F238E27FC236}">
                <a16:creationId xmlns:a16="http://schemas.microsoft.com/office/drawing/2014/main" id="{A2F21C11-B08C-4E52-A321-BE16CB42FC69}"/>
              </a:ext>
            </a:extLst>
          </p:cNvPr>
          <p:cNvSpPr>
            <a:spLocks noGrp="1"/>
          </p:cNvSpPr>
          <p:nvPr>
            <p:ph type="sldNum" sz="quarter" idx="12"/>
          </p:nvPr>
        </p:nvSpPr>
        <p:spPr>
          <a:xfrm>
            <a:off x="8610600" y="6492240"/>
            <a:ext cx="2743200" cy="365125"/>
          </a:xfrm>
        </p:spPr>
        <p:txBody>
          <a:bodyPr/>
          <a:lstStyle/>
          <a:p>
            <a:fld id="{0B2D781D-8844-5940-92D1-06EF0A7F581E}" type="slidenum">
              <a:rPr lang="en-US" smtClean="0"/>
              <a:t>12</a:t>
            </a:fld>
            <a:endParaRPr lang="es-ES"/>
          </a:p>
        </p:txBody>
      </p:sp>
      <p:sp>
        <p:nvSpPr>
          <p:cNvPr id="2" name="Date Placeholder 1"/>
          <p:cNvSpPr>
            <a:spLocks noGrp="1"/>
          </p:cNvSpPr>
          <p:nvPr>
            <p:ph type="dt" sz="half" idx="10"/>
          </p:nvPr>
        </p:nvSpPr>
        <p:spPr>
          <a:xfrm>
            <a:off x="838200" y="6492240"/>
            <a:ext cx="2743200" cy="365125"/>
          </a:xfrm>
        </p:spPr>
        <p:txBody>
          <a:bodyPr/>
          <a:lstStyle/>
          <a:p>
            <a:r>
              <a:rPr lang="es-ES"/>
              <a:t>Junio de 2022</a:t>
            </a:r>
            <a:endParaRPr lang="es-ES" dirty="0"/>
          </a:p>
        </p:txBody>
      </p:sp>
      <p:sp>
        <p:nvSpPr>
          <p:cNvPr id="7" name="Footer Placeholder 4">
            <a:extLst>
              <a:ext uri="{FF2B5EF4-FFF2-40B4-BE49-F238E27FC236}">
                <a16:creationId xmlns:a16="http://schemas.microsoft.com/office/drawing/2014/main" id="{62C6C98B-8C5E-4734-9F66-6F0953C822C6}"/>
              </a:ext>
            </a:extLst>
          </p:cNvPr>
          <p:cNvSpPr>
            <a:spLocks noGrp="1"/>
          </p:cNvSpPr>
          <p:nvPr>
            <p:ph type="ftr" sz="quarter" idx="11"/>
          </p:nvPr>
        </p:nvSpPr>
        <p:spPr>
          <a:xfrm>
            <a:off x="0" y="6477411"/>
            <a:ext cx="12192000" cy="365760"/>
          </a:xfrm>
        </p:spPr>
        <p:txBody>
          <a:bodyPr/>
          <a:lstStyle/>
          <a:p>
            <a:r>
              <a:rPr lang="es-ES" dirty="0">
                <a:solidFill>
                  <a:schemeClr val="accent1">
                    <a:lumMod val="60000"/>
                    <a:lumOff val="40000"/>
                  </a:schemeClr>
                </a:solidFill>
              </a:rPr>
              <a:t>Medicare y otros programas para personas con discapacidades</a:t>
            </a:r>
          </a:p>
        </p:txBody>
      </p:sp>
    </p:spTree>
    <p:custDataLst>
      <p:tags r:id="rId1"/>
    </p:custDataLst>
    <p:extLst>
      <p:ext uri="{BB962C8B-B14F-4D97-AF65-F5344CB8AC3E}">
        <p14:creationId xmlns:p14="http://schemas.microsoft.com/office/powerpoint/2010/main" val="18994970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s-ES" sz="2800" dirty="0"/>
              <a:t>Prueba de la "duración del trabajo" para </a:t>
            </a:r>
            <a:br>
              <a:rPr lang="es-ES" sz="2800" dirty="0"/>
            </a:br>
            <a:r>
              <a:rPr lang="es-ES" sz="2800" dirty="0"/>
              <a:t>el Seguro por Discapacidad del Seguro Social (SSDI)</a:t>
            </a:r>
          </a:p>
        </p:txBody>
      </p:sp>
      <p:graphicFrame>
        <p:nvGraphicFramePr>
          <p:cNvPr id="6" name="Content Placeholder 7" descr="Prueba de la &quot;duración del trabajo&quot; para el Seguro por Discapacidad del Seguro Social (SSDI)&#10;&#10;Si queda discapacitado antes de los 28, generalmente necesita 1,5 años de trabajo.&#10;&#10;Si queda discapacitado antes de los 30, generalmente necesita 2 años de trabajo.&#10;&#10;Si queda discapacitado antes de los 34, generalmente necesita 3 años de trabajo.&#10;&#10;Si queda discapacitado antes de los 38, generalmente necesita 4 años de trabajo.&#10;&#10;Si queda discapacitado antes de los 42 años, generalmente necesitará 5 años de trabajo.&#10;&#10;Si queda discapacitado antes de los 46 años, generalmente necesitará 6 años de trabajo.&#10;&#10;Si queda discapacitado antes de los 50, generalmente necesita 7 años de trabajo.&#10;&#10;Si queda discapacitado antes de los 54 años, generalmente necesitará 8 años de trabajo.&#10;&#10;Si queda discapacitado antes de los 58 años, generalmente necesitará 9 años de trabajo.&#10;&#10;"/>
          <p:cNvGraphicFramePr>
            <a:graphicFrameLocks/>
          </p:cNvGraphicFramePr>
          <p:nvPr>
            <p:extLst>
              <p:ext uri="{D42A27DB-BD31-4B8C-83A1-F6EECF244321}">
                <p14:modId xmlns:p14="http://schemas.microsoft.com/office/powerpoint/2010/main" val="3357557638"/>
              </p:ext>
            </p:extLst>
          </p:nvPr>
        </p:nvGraphicFramePr>
        <p:xfrm>
          <a:off x="1744018" y="1188350"/>
          <a:ext cx="8858668" cy="4448820"/>
        </p:xfrm>
        <a:graphic>
          <a:graphicData uri="http://schemas.openxmlformats.org/drawingml/2006/table">
            <a:tbl>
              <a:tblPr firstRow="1" bandRow="1">
                <a:tableStyleId>{5FD0F851-EC5A-4D38-B0AD-8093EC10F338}</a:tableStyleId>
              </a:tblPr>
              <a:tblGrid>
                <a:gridCol w="3075379">
                  <a:extLst>
                    <a:ext uri="{9D8B030D-6E8A-4147-A177-3AD203B41FA5}">
                      <a16:colId xmlns:a16="http://schemas.microsoft.com/office/drawing/2014/main" val="20000"/>
                    </a:ext>
                  </a:extLst>
                </a:gridCol>
                <a:gridCol w="5783289">
                  <a:extLst>
                    <a:ext uri="{9D8B030D-6E8A-4147-A177-3AD203B41FA5}">
                      <a16:colId xmlns:a16="http://schemas.microsoft.com/office/drawing/2014/main" val="20001"/>
                    </a:ext>
                  </a:extLst>
                </a:gridCol>
              </a:tblGrid>
              <a:tr h="647724">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n-US" sz="2000" dirty="0">
                          <a:solidFill>
                            <a:srgbClr val="00529B"/>
                          </a:solidFill>
                        </a:rPr>
                        <a:t>Si adquiere una discapacidad...</a:t>
                      </a:r>
                      <a:endParaRPr lang="es-ES" sz="2000" dirty="0">
                        <a:solidFill>
                          <a:srgbClr val="00529B"/>
                        </a:solidFill>
                      </a:endParaRPr>
                    </a:p>
                  </a:txBody>
                  <a:tcPr marL="83018" marR="83018" marT="34290" marB="34290"/>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n-US" sz="2000" dirty="0">
                          <a:solidFill>
                            <a:srgbClr val="00529B"/>
                          </a:solidFill>
                        </a:rPr>
                        <a:t>Por lo general, los años de trabajo necesarios son...  </a:t>
                      </a:r>
                    </a:p>
                  </a:txBody>
                  <a:tcPr marL="83018" marR="83018" marT="34290" marB="34290"/>
                </a:tc>
                <a:extLst>
                  <a:ext uri="{0D108BD9-81ED-4DB2-BD59-A6C34878D82A}">
                    <a16:rowId xmlns:a16="http://schemas.microsoft.com/office/drawing/2014/main" val="10000"/>
                  </a:ext>
                </a:extLst>
              </a:tr>
              <a:tr h="41896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2000" dirty="0">
                          <a:solidFill>
                            <a:srgbClr val="00529B"/>
                          </a:solidFill>
                        </a:rPr>
                        <a:t>Antes de los 28 años</a:t>
                      </a:r>
                    </a:p>
                  </a:txBody>
                  <a:tcPr marL="83018" marR="83018" marT="34290" marB="34290"/>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2000" dirty="0">
                          <a:solidFill>
                            <a:srgbClr val="00529B"/>
                          </a:solidFill>
                        </a:rPr>
                        <a:t>1.5 años</a:t>
                      </a:r>
                    </a:p>
                  </a:txBody>
                  <a:tcPr marL="83018" marR="83018" marT="34290" marB="34290"/>
                </a:tc>
                <a:extLst>
                  <a:ext uri="{0D108BD9-81ED-4DB2-BD59-A6C34878D82A}">
                    <a16:rowId xmlns:a16="http://schemas.microsoft.com/office/drawing/2014/main" val="10001"/>
                  </a:ext>
                </a:extLst>
              </a:tr>
              <a:tr h="41896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2000" dirty="0">
                          <a:solidFill>
                            <a:srgbClr val="00529B"/>
                          </a:solidFill>
                        </a:rPr>
                        <a:t>30</a:t>
                      </a:r>
                    </a:p>
                  </a:txBody>
                  <a:tcPr marL="83018" marR="83018" marT="34290" marB="34290"/>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2000" dirty="0">
                          <a:solidFill>
                            <a:srgbClr val="00529B"/>
                          </a:solidFill>
                        </a:rPr>
                        <a:t>2 años</a:t>
                      </a:r>
                    </a:p>
                  </a:txBody>
                  <a:tcPr marL="83018" marR="83018" marT="34290" marB="34290"/>
                </a:tc>
                <a:extLst>
                  <a:ext uri="{0D108BD9-81ED-4DB2-BD59-A6C34878D82A}">
                    <a16:rowId xmlns:a16="http://schemas.microsoft.com/office/drawing/2014/main" val="10002"/>
                  </a:ext>
                </a:extLst>
              </a:tr>
              <a:tr h="41896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2000" baseline="0" dirty="0">
                          <a:solidFill>
                            <a:srgbClr val="00529B"/>
                          </a:solidFill>
                        </a:rPr>
                        <a:t>34</a:t>
                      </a:r>
                      <a:endParaRPr lang="es-ES" sz="2000" dirty="0">
                        <a:solidFill>
                          <a:srgbClr val="00529B"/>
                        </a:solidFill>
                      </a:endParaRPr>
                    </a:p>
                  </a:txBody>
                  <a:tcPr marL="83018" marR="83018" marT="34290" marB="34290"/>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2000" dirty="0">
                          <a:solidFill>
                            <a:srgbClr val="00529B"/>
                          </a:solidFill>
                        </a:rPr>
                        <a:t>3 años</a:t>
                      </a:r>
                    </a:p>
                  </a:txBody>
                  <a:tcPr marL="83018" marR="83018" marT="34290" marB="34290"/>
                </a:tc>
                <a:extLst>
                  <a:ext uri="{0D108BD9-81ED-4DB2-BD59-A6C34878D82A}">
                    <a16:rowId xmlns:a16="http://schemas.microsoft.com/office/drawing/2014/main" val="10003"/>
                  </a:ext>
                </a:extLst>
              </a:tr>
              <a:tr h="41896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2000" dirty="0">
                          <a:solidFill>
                            <a:srgbClr val="00529B"/>
                          </a:solidFill>
                        </a:rPr>
                        <a:t>38</a:t>
                      </a:r>
                    </a:p>
                  </a:txBody>
                  <a:tcPr marL="83018" marR="83018" marT="34290" marB="34290"/>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2000" dirty="0">
                          <a:solidFill>
                            <a:srgbClr val="00529B"/>
                          </a:solidFill>
                        </a:rPr>
                        <a:t>4 años</a:t>
                      </a:r>
                    </a:p>
                  </a:txBody>
                  <a:tcPr marL="83018" marR="83018" marT="34290" marB="34290"/>
                </a:tc>
                <a:extLst>
                  <a:ext uri="{0D108BD9-81ED-4DB2-BD59-A6C34878D82A}">
                    <a16:rowId xmlns:a16="http://schemas.microsoft.com/office/drawing/2014/main" val="10004"/>
                  </a:ext>
                </a:extLst>
              </a:tr>
              <a:tr h="41896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2000" dirty="0">
                          <a:solidFill>
                            <a:srgbClr val="00529B"/>
                          </a:solidFill>
                        </a:rPr>
                        <a:t>42</a:t>
                      </a:r>
                    </a:p>
                  </a:txBody>
                  <a:tcPr marL="83018" marR="83018" marT="34290" marB="34290"/>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2000" dirty="0">
                          <a:solidFill>
                            <a:srgbClr val="00529B"/>
                          </a:solidFill>
                        </a:rPr>
                        <a:t>5 años</a:t>
                      </a:r>
                    </a:p>
                  </a:txBody>
                  <a:tcPr marL="83018" marR="83018" marT="34290" marB="34290"/>
                </a:tc>
                <a:extLst>
                  <a:ext uri="{0D108BD9-81ED-4DB2-BD59-A6C34878D82A}">
                    <a16:rowId xmlns:a16="http://schemas.microsoft.com/office/drawing/2014/main" val="10005"/>
                  </a:ext>
                </a:extLst>
              </a:tr>
              <a:tr h="41896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2000" dirty="0">
                          <a:solidFill>
                            <a:srgbClr val="00529B"/>
                          </a:solidFill>
                        </a:rPr>
                        <a:t>46</a:t>
                      </a:r>
                    </a:p>
                  </a:txBody>
                  <a:tcPr marL="83018" marR="83018" marT="34290" marB="34290"/>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2000" dirty="0">
                          <a:solidFill>
                            <a:srgbClr val="00529B"/>
                          </a:solidFill>
                        </a:rPr>
                        <a:t>6 años</a:t>
                      </a:r>
                    </a:p>
                  </a:txBody>
                  <a:tcPr marL="83018" marR="83018" marT="34290" marB="34290"/>
                </a:tc>
                <a:extLst>
                  <a:ext uri="{0D108BD9-81ED-4DB2-BD59-A6C34878D82A}">
                    <a16:rowId xmlns:a16="http://schemas.microsoft.com/office/drawing/2014/main" val="10006"/>
                  </a:ext>
                </a:extLst>
              </a:tr>
              <a:tr h="41896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2000" dirty="0">
                          <a:solidFill>
                            <a:srgbClr val="00529B"/>
                          </a:solidFill>
                        </a:rPr>
                        <a:t>50 </a:t>
                      </a:r>
                    </a:p>
                  </a:txBody>
                  <a:tcPr marL="83018" marR="83018" marT="34290" marB="34290"/>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2000" dirty="0">
                          <a:solidFill>
                            <a:srgbClr val="00529B"/>
                          </a:solidFill>
                        </a:rPr>
                        <a:t>7 años</a:t>
                      </a:r>
                    </a:p>
                  </a:txBody>
                  <a:tcPr marL="83018" marR="83018" marT="34290" marB="34290"/>
                </a:tc>
                <a:extLst>
                  <a:ext uri="{0D108BD9-81ED-4DB2-BD59-A6C34878D82A}">
                    <a16:rowId xmlns:a16="http://schemas.microsoft.com/office/drawing/2014/main" val="10007"/>
                  </a:ext>
                </a:extLst>
              </a:tr>
              <a:tr h="41896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2000" dirty="0">
                          <a:solidFill>
                            <a:srgbClr val="00529B"/>
                          </a:solidFill>
                        </a:rPr>
                        <a:t>54</a:t>
                      </a:r>
                    </a:p>
                  </a:txBody>
                  <a:tcPr marL="83018" marR="83018" marT="34290" marB="34290"/>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2000" dirty="0">
                          <a:solidFill>
                            <a:srgbClr val="00529B"/>
                          </a:solidFill>
                        </a:rPr>
                        <a:t>8 años</a:t>
                      </a:r>
                    </a:p>
                  </a:txBody>
                  <a:tcPr marL="83018" marR="83018" marT="34290" marB="34290"/>
                </a:tc>
                <a:extLst>
                  <a:ext uri="{0D108BD9-81ED-4DB2-BD59-A6C34878D82A}">
                    <a16:rowId xmlns:a16="http://schemas.microsoft.com/office/drawing/2014/main" val="10008"/>
                  </a:ext>
                </a:extLst>
              </a:tr>
              <a:tr h="41896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2000" dirty="0">
                          <a:solidFill>
                            <a:srgbClr val="00529B"/>
                          </a:solidFill>
                        </a:rPr>
                        <a:t>58</a:t>
                      </a:r>
                    </a:p>
                  </a:txBody>
                  <a:tcPr marL="83018" marR="83018" marT="34290" marB="34290"/>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2000" dirty="0">
                          <a:solidFill>
                            <a:srgbClr val="00529B"/>
                          </a:solidFill>
                        </a:rPr>
                        <a:t>9 años</a:t>
                      </a:r>
                    </a:p>
                  </a:txBody>
                  <a:tcPr marL="83018" marR="83018" marT="34290" marB="34290"/>
                </a:tc>
                <a:extLst>
                  <a:ext uri="{0D108BD9-81ED-4DB2-BD59-A6C34878D82A}">
                    <a16:rowId xmlns:a16="http://schemas.microsoft.com/office/drawing/2014/main" val="10009"/>
                  </a:ext>
                </a:extLst>
              </a:tr>
            </a:tbl>
          </a:graphicData>
        </a:graphic>
      </p:graphicFrame>
      <p:sp>
        <p:nvSpPr>
          <p:cNvPr id="7" name="TextBox 6"/>
          <p:cNvSpPr txBox="1"/>
          <p:nvPr/>
        </p:nvSpPr>
        <p:spPr>
          <a:xfrm>
            <a:off x="1613799" y="5669650"/>
            <a:ext cx="9740001" cy="33855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1600" b="0" i="0" u="none" strike="noStrike" kern="0" cap="none" spc="0" normalizeH="0" baseline="0" noProof="0" dirty="0">
                <a:ln>
                  <a:noFill/>
                </a:ln>
                <a:solidFill>
                  <a:srgbClr val="00529B"/>
                </a:solidFill>
                <a:effectLst/>
                <a:uLnTx/>
                <a:uFillTx/>
                <a:latin typeface="Arial" panose="020B0604020202020204" pitchFamily="34" charset="0"/>
              </a:rPr>
              <a:t>*Esta tabla no cubre todas las situaciones. Estos son ejemplos del trabajo que se necesita para la prueba. </a:t>
            </a:r>
          </a:p>
        </p:txBody>
      </p:sp>
      <p:sp>
        <p:nvSpPr>
          <p:cNvPr id="5" name="Slide Number Placeholder 4">
            <a:extLst>
              <a:ext uri="{FF2B5EF4-FFF2-40B4-BE49-F238E27FC236}">
                <a16:creationId xmlns:a16="http://schemas.microsoft.com/office/drawing/2014/main" id="{30DB77D1-17CC-48EC-A8D1-4FFD502C04C8}"/>
              </a:ext>
            </a:extLst>
          </p:cNvPr>
          <p:cNvSpPr>
            <a:spLocks noGrp="1"/>
          </p:cNvSpPr>
          <p:nvPr>
            <p:ph type="sldNum" sz="quarter" idx="12"/>
          </p:nvPr>
        </p:nvSpPr>
        <p:spPr>
          <a:xfrm>
            <a:off x="8610600" y="6492240"/>
            <a:ext cx="2743200" cy="365125"/>
          </a:xfrm>
        </p:spPr>
        <p:txBody>
          <a:bodyPr/>
          <a:lstStyle/>
          <a:p>
            <a:fld id="{0B2D781D-8844-5940-92D1-06EF0A7F581E}" type="slidenum">
              <a:rPr lang="en-US" smtClean="0"/>
              <a:t>13</a:t>
            </a:fld>
            <a:endParaRPr lang="es-ES"/>
          </a:p>
        </p:txBody>
      </p:sp>
      <p:sp>
        <p:nvSpPr>
          <p:cNvPr id="2" name="Date Placeholder 1"/>
          <p:cNvSpPr>
            <a:spLocks noGrp="1"/>
          </p:cNvSpPr>
          <p:nvPr>
            <p:ph type="dt" sz="half" idx="10"/>
          </p:nvPr>
        </p:nvSpPr>
        <p:spPr>
          <a:xfrm>
            <a:off x="838200" y="6492240"/>
            <a:ext cx="2743200" cy="365125"/>
          </a:xfrm>
        </p:spPr>
        <p:txBody>
          <a:bodyPr/>
          <a:lstStyle/>
          <a:p>
            <a:r>
              <a:rPr lang="es-ES"/>
              <a:t>Junio de 2022</a:t>
            </a:r>
            <a:endParaRPr lang="es-ES" dirty="0"/>
          </a:p>
        </p:txBody>
      </p:sp>
      <p:sp>
        <p:nvSpPr>
          <p:cNvPr id="8" name="Footer Placeholder 4">
            <a:extLst>
              <a:ext uri="{FF2B5EF4-FFF2-40B4-BE49-F238E27FC236}">
                <a16:creationId xmlns:a16="http://schemas.microsoft.com/office/drawing/2014/main" id="{5BF39B5F-0DEA-4A42-8874-15862AB52A00}"/>
              </a:ext>
            </a:extLst>
          </p:cNvPr>
          <p:cNvSpPr>
            <a:spLocks noGrp="1"/>
          </p:cNvSpPr>
          <p:nvPr>
            <p:ph type="ftr" sz="quarter" idx="11"/>
          </p:nvPr>
        </p:nvSpPr>
        <p:spPr>
          <a:xfrm>
            <a:off x="0" y="6477411"/>
            <a:ext cx="12192000" cy="365760"/>
          </a:xfrm>
        </p:spPr>
        <p:txBody>
          <a:bodyPr/>
          <a:lstStyle/>
          <a:p>
            <a:r>
              <a:rPr lang="es-ES" dirty="0">
                <a:solidFill>
                  <a:schemeClr val="accent1">
                    <a:lumMod val="60000"/>
                    <a:lumOff val="40000"/>
                  </a:schemeClr>
                </a:solidFill>
              </a:rPr>
              <a:t>Medicare y otros programas para personas con discapacidades</a:t>
            </a:r>
          </a:p>
        </p:txBody>
      </p:sp>
    </p:spTree>
    <p:custDataLst>
      <p:tags r:id="rId1"/>
    </p:custDataLst>
    <p:extLst>
      <p:ext uri="{BB962C8B-B14F-4D97-AF65-F5344CB8AC3E}">
        <p14:creationId xmlns:p14="http://schemas.microsoft.com/office/powerpoint/2010/main" val="13718362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s-ES" sz="2800" dirty="0"/>
              <a:t>Período de espera para </a:t>
            </a:r>
            <a:br>
              <a:rPr lang="es-ES" sz="2800" dirty="0"/>
            </a:br>
            <a:r>
              <a:rPr lang="es-ES" sz="2800" dirty="0"/>
              <a:t>el Seguro por Discapacidad del Seguro Social (SSDI)</a:t>
            </a:r>
          </a:p>
        </p:txBody>
      </p:sp>
      <p:sp>
        <p:nvSpPr>
          <p:cNvPr id="5" name="Content Placeholder 4"/>
          <p:cNvSpPr>
            <a:spLocks noGrp="1"/>
          </p:cNvSpPr>
          <p:nvPr>
            <p:ph sz="quarter" idx="13"/>
          </p:nvPr>
        </p:nvSpPr>
        <p:spPr>
          <a:xfrm>
            <a:off x="914399" y="1481122"/>
            <a:ext cx="6237028" cy="4667250"/>
          </a:xfrm>
        </p:spPr>
        <p:txBody>
          <a:bodyPr>
            <a:normAutofit/>
          </a:bodyPr>
          <a:lstStyle/>
          <a:p>
            <a:pPr marL="0" lvl="0" indent="0" defTabSz="685800">
              <a:lnSpc>
                <a:spcPct val="100000"/>
              </a:lnSpc>
              <a:spcBef>
                <a:spcPts val="600"/>
              </a:spcBef>
              <a:buNone/>
            </a:pPr>
            <a:r>
              <a:rPr lang="es-ES" b="1" dirty="0"/>
              <a:t>Existe un período de espera de 5 meses desde el momento en que comenzó la discapacidad hasta el inicio de los beneficios del SSDI, excepto para:</a:t>
            </a:r>
          </a:p>
          <a:p>
            <a:pPr lvl="1" defTabSz="685800">
              <a:lnSpc>
                <a:spcPct val="100000"/>
              </a:lnSpc>
              <a:spcAft>
                <a:spcPts val="1200"/>
              </a:spcAft>
              <a:buFont typeface="Wingdings" panose="05000000000000000000" pitchFamily="2" charset="2"/>
              <a:buChar char="§"/>
            </a:pPr>
            <a:r>
              <a:rPr lang="es-ES" dirty="0"/>
              <a:t>las personas elegibles para beneficios de discapacidad en la niñez; y</a:t>
            </a:r>
          </a:p>
          <a:p>
            <a:pPr lvl="1" defTabSz="685800">
              <a:lnSpc>
                <a:spcPct val="100000"/>
              </a:lnSpc>
              <a:spcAft>
                <a:spcPts val="1200"/>
              </a:spcAft>
              <a:buFont typeface="Wingdings" panose="05000000000000000000" pitchFamily="2" charset="2"/>
              <a:buChar char="§"/>
            </a:pPr>
            <a:r>
              <a:rPr lang="es-ES" dirty="0"/>
              <a:t>algunas personas que han calificado anteriormente para recibir beneficios por discapacidad (en los últimos 5 años)</a:t>
            </a:r>
          </a:p>
          <a:p>
            <a:pPr marL="0" lvl="0" indent="0" defTabSz="685800">
              <a:lnSpc>
                <a:spcPct val="100000"/>
              </a:lnSpc>
              <a:spcBef>
                <a:spcPts val="600"/>
              </a:spcBef>
              <a:buNone/>
            </a:pPr>
            <a:endParaRPr lang="es-ES" sz="2400" dirty="0"/>
          </a:p>
        </p:txBody>
      </p:sp>
      <p:pic>
        <p:nvPicPr>
          <p:cNvPr id="7" name="Picture 6">
            <a:extLst>
              <a:ext uri="{FF2B5EF4-FFF2-40B4-BE49-F238E27FC236}">
                <a16:creationId xmlns:a16="http://schemas.microsoft.com/office/drawing/2014/main" id="{7FA5D3ED-9595-45D5-80C6-172E9422371B}"/>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7265862" y="2110681"/>
            <a:ext cx="4346825" cy="2895851"/>
          </a:xfrm>
          <a:prstGeom prst="rect">
            <a:avLst/>
          </a:prstGeom>
        </p:spPr>
      </p:pic>
      <p:sp>
        <p:nvSpPr>
          <p:cNvPr id="6" name="Slide Number Placeholder 5">
            <a:extLst>
              <a:ext uri="{FF2B5EF4-FFF2-40B4-BE49-F238E27FC236}">
                <a16:creationId xmlns:a16="http://schemas.microsoft.com/office/drawing/2014/main" id="{38FEC8BA-CA30-4D9D-B2FD-10D3BF976C06}"/>
              </a:ext>
            </a:extLst>
          </p:cNvPr>
          <p:cNvSpPr>
            <a:spLocks noGrp="1"/>
          </p:cNvSpPr>
          <p:nvPr>
            <p:ph type="sldNum" sz="quarter" idx="12"/>
          </p:nvPr>
        </p:nvSpPr>
        <p:spPr>
          <a:xfrm>
            <a:off x="8610600" y="6492240"/>
            <a:ext cx="2743200" cy="365125"/>
          </a:xfrm>
        </p:spPr>
        <p:txBody>
          <a:bodyPr/>
          <a:lstStyle/>
          <a:p>
            <a:fld id="{0B2D781D-8844-5940-92D1-06EF0A7F581E}" type="slidenum">
              <a:rPr lang="en-US" smtClean="0"/>
              <a:t>14</a:t>
            </a:fld>
            <a:endParaRPr lang="es-ES"/>
          </a:p>
        </p:txBody>
      </p:sp>
      <p:sp>
        <p:nvSpPr>
          <p:cNvPr id="2" name="Date Placeholder 1"/>
          <p:cNvSpPr>
            <a:spLocks noGrp="1"/>
          </p:cNvSpPr>
          <p:nvPr>
            <p:ph type="dt" sz="half" idx="10"/>
          </p:nvPr>
        </p:nvSpPr>
        <p:spPr>
          <a:xfrm>
            <a:off x="838200" y="6492240"/>
            <a:ext cx="2743200" cy="365125"/>
          </a:xfrm>
        </p:spPr>
        <p:txBody>
          <a:bodyPr/>
          <a:lstStyle/>
          <a:p>
            <a:r>
              <a:rPr lang="es-ES"/>
              <a:t>Junio de 2022</a:t>
            </a:r>
            <a:endParaRPr lang="es-ES" dirty="0"/>
          </a:p>
        </p:txBody>
      </p:sp>
      <p:sp>
        <p:nvSpPr>
          <p:cNvPr id="8" name="Footer Placeholder 4">
            <a:extLst>
              <a:ext uri="{FF2B5EF4-FFF2-40B4-BE49-F238E27FC236}">
                <a16:creationId xmlns:a16="http://schemas.microsoft.com/office/drawing/2014/main" id="{459EF751-2138-4AD7-A519-3842DDA9E840}"/>
              </a:ext>
            </a:extLst>
          </p:cNvPr>
          <p:cNvSpPr>
            <a:spLocks noGrp="1"/>
          </p:cNvSpPr>
          <p:nvPr>
            <p:ph type="ftr" sz="quarter" idx="11"/>
          </p:nvPr>
        </p:nvSpPr>
        <p:spPr>
          <a:xfrm>
            <a:off x="0" y="6477411"/>
            <a:ext cx="12192000" cy="365760"/>
          </a:xfrm>
        </p:spPr>
        <p:txBody>
          <a:bodyPr/>
          <a:lstStyle/>
          <a:p>
            <a:r>
              <a:rPr lang="es-ES" dirty="0">
                <a:solidFill>
                  <a:schemeClr val="accent1">
                    <a:lumMod val="60000"/>
                    <a:lumOff val="40000"/>
                  </a:schemeClr>
                </a:solidFill>
              </a:rPr>
              <a:t>Medicare y otros programas para personas con discapacidades</a:t>
            </a:r>
          </a:p>
        </p:txBody>
      </p:sp>
    </p:spTree>
    <p:custDataLst>
      <p:tags r:id="rId1"/>
    </p:custDataLst>
    <p:extLst>
      <p:ext uri="{BB962C8B-B14F-4D97-AF65-F5344CB8AC3E}">
        <p14:creationId xmlns:p14="http://schemas.microsoft.com/office/powerpoint/2010/main" val="339534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s-ES" dirty="0"/>
              <a:t>Seguridad de Ingreso Suplementario </a:t>
            </a:r>
            <a:br>
              <a:rPr lang="es-ES" dirty="0"/>
            </a:br>
            <a:r>
              <a:rPr lang="es-ES" dirty="0"/>
              <a:t>(SSI, por sus siglas en inglés)</a:t>
            </a:r>
          </a:p>
        </p:txBody>
      </p:sp>
      <p:sp>
        <p:nvSpPr>
          <p:cNvPr id="5" name="Content Placeholder 4"/>
          <p:cNvSpPr>
            <a:spLocks noGrp="1"/>
          </p:cNvSpPr>
          <p:nvPr>
            <p:ph sz="quarter" idx="13"/>
          </p:nvPr>
        </p:nvSpPr>
        <p:spPr>
          <a:xfrm>
            <a:off x="914400" y="1371600"/>
            <a:ext cx="10141690" cy="4667250"/>
          </a:xfrm>
        </p:spPr>
        <p:txBody>
          <a:bodyPr>
            <a:noAutofit/>
          </a:bodyPr>
          <a:lstStyle/>
          <a:p>
            <a:pPr marL="0" lvl="0" indent="0" defTabSz="685800">
              <a:lnSpc>
                <a:spcPct val="100000"/>
              </a:lnSpc>
              <a:buNone/>
            </a:pPr>
            <a:r>
              <a:rPr lang="es-ES" b="1" dirty="0"/>
              <a:t>Proporciona pagos mensuales a las personas que </a:t>
            </a:r>
            <a:br>
              <a:rPr lang="es-ES" b="1" dirty="0"/>
            </a:br>
            <a:r>
              <a:rPr lang="es-ES" b="1" dirty="0"/>
              <a:t>tienen ingresos limitados y pocos recursos. Para </a:t>
            </a:r>
            <a:br>
              <a:rPr lang="es-ES" b="1" dirty="0"/>
            </a:br>
            <a:r>
              <a:rPr lang="es-ES" b="1" dirty="0"/>
              <a:t>recibir SSI, debe:</a:t>
            </a:r>
          </a:p>
          <a:p>
            <a:pPr lvl="1" defTabSz="685800">
              <a:lnSpc>
                <a:spcPct val="100000"/>
              </a:lnSpc>
              <a:spcAft>
                <a:spcPts val="1200"/>
              </a:spcAft>
              <a:buFont typeface="Wingdings" panose="05000000000000000000" pitchFamily="2" charset="2"/>
              <a:buChar char="§"/>
            </a:pPr>
            <a:r>
              <a:rPr lang="es-ES" dirty="0"/>
              <a:t>tener 65 años o más;</a:t>
            </a:r>
          </a:p>
          <a:p>
            <a:pPr lvl="1" defTabSz="685800">
              <a:lnSpc>
                <a:spcPct val="100000"/>
              </a:lnSpc>
              <a:spcAft>
                <a:spcPts val="1200"/>
              </a:spcAft>
              <a:buFont typeface="Wingdings" panose="05000000000000000000" pitchFamily="2" charset="2"/>
              <a:buChar char="§"/>
            </a:pPr>
            <a:r>
              <a:rPr lang="es-ES" dirty="0"/>
              <a:t>estar total o parcialmente ciego; o</a:t>
            </a:r>
          </a:p>
          <a:p>
            <a:pPr lvl="1" defTabSz="685800">
              <a:spcAft>
                <a:spcPts val="1200"/>
              </a:spcAft>
              <a:buFont typeface="Wingdings" panose="05000000000000000000" pitchFamily="2" charset="2"/>
              <a:buChar char="§"/>
            </a:pPr>
            <a:r>
              <a:rPr lang="es-ES" dirty="0"/>
              <a:t>ser un adulto discapacitado con una condición</a:t>
            </a:r>
            <a:br>
              <a:rPr lang="es-ES" dirty="0"/>
            </a:br>
            <a:r>
              <a:rPr lang="es-ES" dirty="0"/>
              <a:t>médica que le impide trabajar; o</a:t>
            </a:r>
          </a:p>
          <a:p>
            <a:pPr lvl="1" defTabSz="685800">
              <a:spcAft>
                <a:spcPts val="1200"/>
              </a:spcAft>
              <a:buFont typeface="Wingdings" panose="05000000000000000000" pitchFamily="2" charset="2"/>
              <a:buChar char="§"/>
            </a:pPr>
            <a:r>
              <a:rPr lang="es-ES" dirty="0"/>
              <a:t>ser hijo discapacitado menor de 18 años con una discapacidad física o mental (o combinación de ambas) que resulte en una limitación del funcionamiento marcada o grave</a:t>
            </a:r>
          </a:p>
        </p:txBody>
      </p:sp>
      <p:sp>
        <p:nvSpPr>
          <p:cNvPr id="6" name="Rectangle: Rounded Corners 5" descr="Callout Box: The monthly maximum federal amounts for 2022 are:&#10;$841 for an eligible person&#10;$1,261 for an eligible person with an eligible spouse&#10;">
            <a:extLst>
              <a:ext uri="{FF2B5EF4-FFF2-40B4-BE49-F238E27FC236}">
                <a16:creationId xmlns:a16="http://schemas.microsoft.com/office/drawing/2014/main" id="{18608EDA-3B3A-409A-A396-78B7A7311723}"/>
              </a:ext>
            </a:extLst>
          </p:cNvPr>
          <p:cNvSpPr/>
          <p:nvPr/>
        </p:nvSpPr>
        <p:spPr>
          <a:xfrm>
            <a:off x="7930879" y="2311482"/>
            <a:ext cx="3579796" cy="2015388"/>
          </a:xfrm>
          <a:prstGeom prst="roundRect">
            <a:avLst/>
          </a:prstGeom>
          <a:solidFill>
            <a:srgbClr val="00529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600"/>
              </a:spcAft>
            </a:pPr>
            <a:r>
              <a:rPr lang="es-ES" sz="2000" b="1" dirty="0"/>
              <a:t>La cantidad mensual federal máxima en 2022 es:</a:t>
            </a:r>
          </a:p>
          <a:p>
            <a:pPr marL="285750" indent="-285750">
              <a:spcAft>
                <a:spcPts val="600"/>
              </a:spcAft>
              <a:buFont typeface="Wingdings" panose="05000000000000000000" pitchFamily="2" charset="2"/>
              <a:buChar char="Ø"/>
            </a:pPr>
            <a:r>
              <a:rPr lang="es-ES" dirty="0"/>
              <a:t>$841 para una persona elegible</a:t>
            </a:r>
          </a:p>
          <a:p>
            <a:pPr marL="285750" indent="-285750">
              <a:spcAft>
                <a:spcPts val="600"/>
              </a:spcAft>
              <a:buFont typeface="Wingdings" panose="05000000000000000000" pitchFamily="2" charset="2"/>
              <a:buChar char="Ø"/>
            </a:pPr>
            <a:r>
              <a:rPr lang="es-ES" dirty="0"/>
              <a:t>$1,261 para una persona elegible con cónyuge elegible</a:t>
            </a:r>
          </a:p>
        </p:txBody>
      </p:sp>
      <p:sp>
        <p:nvSpPr>
          <p:cNvPr id="7" name="Slide Number Placeholder 6">
            <a:extLst>
              <a:ext uri="{FF2B5EF4-FFF2-40B4-BE49-F238E27FC236}">
                <a16:creationId xmlns:a16="http://schemas.microsoft.com/office/drawing/2014/main" id="{C5580C78-6C9D-4914-9875-9AED55726D28}"/>
              </a:ext>
            </a:extLst>
          </p:cNvPr>
          <p:cNvSpPr>
            <a:spLocks noGrp="1"/>
          </p:cNvSpPr>
          <p:nvPr>
            <p:ph type="sldNum" sz="quarter" idx="12"/>
          </p:nvPr>
        </p:nvSpPr>
        <p:spPr>
          <a:xfrm>
            <a:off x="8610600" y="6492240"/>
            <a:ext cx="2743200" cy="365125"/>
          </a:xfrm>
        </p:spPr>
        <p:txBody>
          <a:bodyPr/>
          <a:lstStyle/>
          <a:p>
            <a:fld id="{0B2D781D-8844-5940-92D1-06EF0A7F581E}" type="slidenum">
              <a:rPr lang="en-US" smtClean="0"/>
              <a:t>15</a:t>
            </a:fld>
            <a:endParaRPr lang="es-ES"/>
          </a:p>
        </p:txBody>
      </p:sp>
      <p:sp>
        <p:nvSpPr>
          <p:cNvPr id="2" name="Date Placeholder 1"/>
          <p:cNvSpPr>
            <a:spLocks noGrp="1"/>
          </p:cNvSpPr>
          <p:nvPr>
            <p:ph type="dt" sz="half" idx="10"/>
          </p:nvPr>
        </p:nvSpPr>
        <p:spPr>
          <a:xfrm>
            <a:off x="838200" y="6492240"/>
            <a:ext cx="2743200" cy="365125"/>
          </a:xfrm>
        </p:spPr>
        <p:txBody>
          <a:bodyPr/>
          <a:lstStyle/>
          <a:p>
            <a:r>
              <a:rPr lang="es-ES"/>
              <a:t>Junio de 2022</a:t>
            </a:r>
            <a:endParaRPr lang="es-ES" dirty="0"/>
          </a:p>
        </p:txBody>
      </p:sp>
      <p:sp>
        <p:nvSpPr>
          <p:cNvPr id="8" name="Footer Placeholder 4">
            <a:extLst>
              <a:ext uri="{FF2B5EF4-FFF2-40B4-BE49-F238E27FC236}">
                <a16:creationId xmlns:a16="http://schemas.microsoft.com/office/drawing/2014/main" id="{07A57D0A-0ECC-4999-A25C-8BEE7D4177FA}"/>
              </a:ext>
            </a:extLst>
          </p:cNvPr>
          <p:cNvSpPr>
            <a:spLocks noGrp="1"/>
          </p:cNvSpPr>
          <p:nvPr>
            <p:ph type="ftr" sz="quarter" idx="11"/>
          </p:nvPr>
        </p:nvSpPr>
        <p:spPr>
          <a:xfrm>
            <a:off x="0" y="6477411"/>
            <a:ext cx="12192000" cy="365760"/>
          </a:xfrm>
        </p:spPr>
        <p:txBody>
          <a:bodyPr/>
          <a:lstStyle/>
          <a:p>
            <a:r>
              <a:rPr lang="es-ES" dirty="0">
                <a:solidFill>
                  <a:schemeClr val="accent1">
                    <a:lumMod val="60000"/>
                    <a:lumOff val="40000"/>
                  </a:schemeClr>
                </a:solidFill>
              </a:rPr>
              <a:t>Medicare y otros programas para personas con discapacidades</a:t>
            </a:r>
          </a:p>
        </p:txBody>
      </p:sp>
    </p:spTree>
    <p:custDataLst>
      <p:tags r:id="rId1"/>
    </p:custDataLst>
    <p:extLst>
      <p:ext uri="{BB962C8B-B14F-4D97-AF65-F5344CB8AC3E}">
        <p14:creationId xmlns:p14="http://schemas.microsoft.com/office/powerpoint/2010/main" val="679388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grpId="0" nodeType="afterEffect">
                                  <p:stCondLst>
                                    <p:cond delay="0"/>
                                  </p:stCondLst>
                                  <p:childTnLst>
                                    <p:set>
                                      <p:cBhvr>
                                        <p:cTn id="21"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s-ES" sz="2800" dirty="0"/>
              <a:t>Seguridad de Ingreso Suplementario (SSI) </a:t>
            </a:r>
            <a:br>
              <a:rPr lang="es-ES" sz="2800" dirty="0"/>
            </a:br>
            <a:r>
              <a:rPr lang="es-ES" sz="2800" dirty="0"/>
              <a:t>y cobertura de Medicaid</a:t>
            </a:r>
          </a:p>
        </p:txBody>
      </p:sp>
      <p:sp>
        <p:nvSpPr>
          <p:cNvPr id="5" name="Content Placeholder 4"/>
          <p:cNvSpPr>
            <a:spLocks noGrp="1"/>
          </p:cNvSpPr>
          <p:nvPr>
            <p:ph sz="quarter" idx="13"/>
          </p:nvPr>
        </p:nvSpPr>
        <p:spPr>
          <a:xfrm>
            <a:off x="914400" y="1621254"/>
            <a:ext cx="5063706" cy="3398808"/>
          </a:xfrm>
        </p:spPr>
        <p:txBody>
          <a:bodyPr>
            <a:normAutofit/>
          </a:bodyPr>
          <a:lstStyle/>
          <a:p>
            <a:pPr lvl="0" defTabSz="685800">
              <a:lnSpc>
                <a:spcPct val="100000"/>
              </a:lnSpc>
            </a:pPr>
            <a:r>
              <a:rPr lang="es-ES" sz="2400" dirty="0"/>
              <a:t>En la mayoría de los estados, si obtiene SSI, puede ser elegible automáticamente para Medicaid </a:t>
            </a:r>
          </a:p>
          <a:p>
            <a:pPr lvl="0" defTabSz="685800">
              <a:lnSpc>
                <a:spcPct val="100000"/>
              </a:lnSpc>
            </a:pPr>
            <a:r>
              <a:rPr lang="es-ES" sz="2400" dirty="0"/>
              <a:t>Su solicitud de SSI también es una solicitud de Medicaid</a:t>
            </a:r>
          </a:p>
          <a:p>
            <a:pPr marL="230188" lvl="0" indent="-230188" defTabSz="685800">
              <a:lnSpc>
                <a:spcPct val="100000"/>
              </a:lnSpc>
              <a:spcBef>
                <a:spcPts val="600"/>
              </a:spcBef>
            </a:pPr>
            <a:endParaRPr lang="es-ES" dirty="0"/>
          </a:p>
        </p:txBody>
      </p:sp>
      <p:pic>
        <p:nvPicPr>
          <p:cNvPr id="11" name="Picture 10" descr="Captura de pantalla de la página de cómo solicitar del sitio web del Seguro Social">
            <a:extLst>
              <a:ext uri="{FF2B5EF4-FFF2-40B4-BE49-F238E27FC236}">
                <a16:creationId xmlns:a16="http://schemas.microsoft.com/office/drawing/2014/main" id="{30930CD5-2D6E-41D9-885C-9DC666C38A06}"/>
              </a:ext>
            </a:extLst>
          </p:cNvPr>
          <p:cNvPicPr>
            <a:picLocks noChangeAspect="1"/>
          </p:cNvPicPr>
          <p:nvPr/>
        </p:nvPicPr>
        <p:blipFill>
          <a:blip r:embed="rId4"/>
          <a:stretch>
            <a:fillRect/>
          </a:stretch>
        </p:blipFill>
        <p:spPr>
          <a:xfrm>
            <a:off x="6662306" y="1560838"/>
            <a:ext cx="4611745" cy="3417674"/>
          </a:xfrm>
          <a:prstGeom prst="rect">
            <a:avLst/>
          </a:prstGeom>
          <a:ln>
            <a:noFill/>
          </a:ln>
          <a:effectLst>
            <a:outerShdw blurRad="292100" dist="139700" dir="2700000" algn="tl" rotWithShape="0">
              <a:srgbClr val="333333">
                <a:alpha val="65000"/>
              </a:srgbClr>
            </a:outerShdw>
          </a:effectLst>
        </p:spPr>
      </p:pic>
      <p:sp>
        <p:nvSpPr>
          <p:cNvPr id="6" name="TextBox 5">
            <a:extLst>
              <a:ext uri="{FF2B5EF4-FFF2-40B4-BE49-F238E27FC236}">
                <a16:creationId xmlns:a16="http://schemas.microsoft.com/office/drawing/2014/main" id="{C13A6C34-96A3-432B-B8EF-767132437E33}"/>
              </a:ext>
            </a:extLst>
          </p:cNvPr>
          <p:cNvSpPr txBox="1"/>
          <p:nvPr/>
        </p:nvSpPr>
        <p:spPr>
          <a:xfrm>
            <a:off x="1079021" y="5486400"/>
            <a:ext cx="10712570" cy="800219"/>
          </a:xfrm>
          <a:prstGeom prst="rect">
            <a:avLst/>
          </a:prstGeom>
          <a:noFill/>
        </p:spPr>
        <p:txBody>
          <a:bodyPr wrap="square" rtlCol="0">
            <a:spAutoFit/>
          </a:bodyPr>
          <a:lstStyle/>
          <a:p>
            <a:pPr lvl="0" defTabSz="685800">
              <a:spcBef>
                <a:spcPts val="600"/>
              </a:spcBef>
              <a:spcAft>
                <a:spcPts val="1200"/>
              </a:spcAft>
              <a:buClr>
                <a:srgbClr val="00539A"/>
              </a:buClr>
            </a:pPr>
            <a:r>
              <a:rPr lang="es-ES" b="1" dirty="0">
                <a:solidFill>
                  <a:srgbClr val="00529B"/>
                </a:solidFill>
                <a:latin typeface="Arial" panose="020B0604020202020204" pitchFamily="34" charset="0"/>
              </a:rPr>
              <a:t>NOTA:</a:t>
            </a:r>
            <a:r>
              <a:rPr lang="es-ES" dirty="0">
                <a:solidFill>
                  <a:srgbClr val="00529B"/>
                </a:solidFill>
                <a:latin typeface="Arial" panose="020B0604020202020204" pitchFamily="34" charset="0"/>
              </a:rPr>
              <a:t> En otros estados, debe solicitar y establecer su elegibilidad para Medicaid con otra agencia.</a:t>
            </a:r>
          </a:p>
          <a:p>
            <a:endParaRPr lang="es-ES" dirty="0"/>
          </a:p>
        </p:txBody>
      </p:sp>
      <p:sp>
        <p:nvSpPr>
          <p:cNvPr id="9" name="Freeform: Shape 8">
            <a:extLst>
              <a:ext uri="{FF2B5EF4-FFF2-40B4-BE49-F238E27FC236}">
                <a16:creationId xmlns:a16="http://schemas.microsoft.com/office/drawing/2014/main" id="{3B8EC279-F0FE-4B89-B515-5EEF8EB7B1A9}"/>
              </a:ext>
              <a:ext uri="{C183D7F6-B498-43B3-948B-1728B52AA6E4}">
                <adec:decorative xmlns:adec="http://schemas.microsoft.com/office/drawing/2017/decorative" val="1"/>
              </a:ext>
            </a:extLst>
          </p:cNvPr>
          <p:cNvSpPr>
            <a:spLocks noChangeAspect="1"/>
          </p:cNvSpPr>
          <p:nvPr/>
        </p:nvSpPr>
        <p:spPr>
          <a:xfrm>
            <a:off x="846826" y="5533846"/>
            <a:ext cx="274320" cy="274320"/>
          </a:xfrm>
          <a:custGeom>
            <a:avLst/>
            <a:gdLst>
              <a:gd name="connsiteX0" fmla="*/ 1828800 w 3657600"/>
              <a:gd name="connsiteY0" fmla="*/ 473375 h 3657600"/>
              <a:gd name="connsiteX1" fmla="*/ 1526601 w 3657600"/>
              <a:gd name="connsiteY1" fmla="*/ 1451335 h 3657600"/>
              <a:gd name="connsiteX2" fmla="*/ 548643 w 3657600"/>
              <a:gd name="connsiteY2" fmla="*/ 1451328 h 3657600"/>
              <a:gd name="connsiteX3" fmla="*/ 1339831 w 3657600"/>
              <a:gd name="connsiteY3" fmla="*/ 2055733 h 3657600"/>
              <a:gd name="connsiteX4" fmla="*/ 1037619 w 3657600"/>
              <a:gd name="connsiteY4" fmla="*/ 3033688 h 3657600"/>
              <a:gd name="connsiteX5" fmla="*/ 1828800 w 3657600"/>
              <a:gd name="connsiteY5" fmla="*/ 2429272 h 3657600"/>
              <a:gd name="connsiteX6" fmla="*/ 2619981 w 3657600"/>
              <a:gd name="connsiteY6" fmla="*/ 3033688 h 3657600"/>
              <a:gd name="connsiteX7" fmla="*/ 2317769 w 3657600"/>
              <a:gd name="connsiteY7" fmla="*/ 2055733 h 3657600"/>
              <a:gd name="connsiteX8" fmla="*/ 3108957 w 3657600"/>
              <a:gd name="connsiteY8" fmla="*/ 1451328 h 3657600"/>
              <a:gd name="connsiteX9" fmla="*/ 2130999 w 3657600"/>
              <a:gd name="connsiteY9" fmla="*/ 1451335 h 3657600"/>
              <a:gd name="connsiteX10" fmla="*/ 1828800 w 3657600"/>
              <a:gd name="connsiteY10" fmla="*/ 0 h 3657600"/>
              <a:gd name="connsiteX11" fmla="*/ 3657600 w 3657600"/>
              <a:gd name="connsiteY11" fmla="*/ 1828800 h 3657600"/>
              <a:gd name="connsiteX12" fmla="*/ 1828800 w 3657600"/>
              <a:gd name="connsiteY12" fmla="*/ 3657600 h 3657600"/>
              <a:gd name="connsiteX13" fmla="*/ 0 w 3657600"/>
              <a:gd name="connsiteY13" fmla="*/ 1828800 h 3657600"/>
              <a:gd name="connsiteX14" fmla="*/ 1828800 w 3657600"/>
              <a:gd name="connsiteY14" fmla="*/ 0 h 365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3657600">
                <a:moveTo>
                  <a:pt x="1828800" y="473375"/>
                </a:moveTo>
                <a:lnTo>
                  <a:pt x="1526601" y="1451335"/>
                </a:lnTo>
                <a:lnTo>
                  <a:pt x="548643" y="1451328"/>
                </a:lnTo>
                <a:lnTo>
                  <a:pt x="1339831" y="2055733"/>
                </a:lnTo>
                <a:lnTo>
                  <a:pt x="1037619" y="3033688"/>
                </a:lnTo>
                <a:lnTo>
                  <a:pt x="1828800" y="2429272"/>
                </a:lnTo>
                <a:lnTo>
                  <a:pt x="2619981" y="3033688"/>
                </a:lnTo>
                <a:lnTo>
                  <a:pt x="2317769" y="2055733"/>
                </a:lnTo>
                <a:lnTo>
                  <a:pt x="3108957" y="1451328"/>
                </a:lnTo>
                <a:lnTo>
                  <a:pt x="2130999" y="1451335"/>
                </a:lnTo>
                <a:close/>
                <a:moveTo>
                  <a:pt x="1828800" y="0"/>
                </a:moveTo>
                <a:cubicBezTo>
                  <a:pt x="2838818" y="0"/>
                  <a:pt x="3657600" y="818782"/>
                  <a:pt x="3657600" y="1828800"/>
                </a:cubicBezTo>
                <a:cubicBezTo>
                  <a:pt x="3657600" y="2838818"/>
                  <a:pt x="2838818" y="3657600"/>
                  <a:pt x="1828800" y="3657600"/>
                </a:cubicBezTo>
                <a:cubicBezTo>
                  <a:pt x="818782" y="3657600"/>
                  <a:pt x="0" y="2838818"/>
                  <a:pt x="0" y="1828800"/>
                </a:cubicBezTo>
                <a:cubicBezTo>
                  <a:pt x="0" y="818782"/>
                  <a:pt x="818782" y="0"/>
                  <a:pt x="1828800" y="0"/>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Slide Number Placeholder 6">
            <a:extLst>
              <a:ext uri="{FF2B5EF4-FFF2-40B4-BE49-F238E27FC236}">
                <a16:creationId xmlns:a16="http://schemas.microsoft.com/office/drawing/2014/main" id="{5CD39710-407A-4BE8-8197-D1FDECA12E24}"/>
              </a:ext>
            </a:extLst>
          </p:cNvPr>
          <p:cNvSpPr>
            <a:spLocks noGrp="1"/>
          </p:cNvSpPr>
          <p:nvPr>
            <p:ph type="sldNum" sz="quarter" idx="12"/>
          </p:nvPr>
        </p:nvSpPr>
        <p:spPr>
          <a:xfrm>
            <a:off x="8610600" y="6492240"/>
            <a:ext cx="2743200" cy="365125"/>
          </a:xfrm>
        </p:spPr>
        <p:txBody>
          <a:bodyPr/>
          <a:lstStyle/>
          <a:p>
            <a:fld id="{0B2D781D-8844-5940-92D1-06EF0A7F581E}" type="slidenum">
              <a:rPr lang="en-US" smtClean="0"/>
              <a:t>16</a:t>
            </a:fld>
            <a:endParaRPr lang="es-ES"/>
          </a:p>
        </p:txBody>
      </p:sp>
      <p:sp>
        <p:nvSpPr>
          <p:cNvPr id="2" name="Date Placeholder 1"/>
          <p:cNvSpPr>
            <a:spLocks noGrp="1"/>
          </p:cNvSpPr>
          <p:nvPr>
            <p:ph type="dt" sz="half" idx="10"/>
          </p:nvPr>
        </p:nvSpPr>
        <p:spPr>
          <a:xfrm>
            <a:off x="838200" y="6492240"/>
            <a:ext cx="2743200" cy="365125"/>
          </a:xfrm>
        </p:spPr>
        <p:txBody>
          <a:bodyPr/>
          <a:lstStyle/>
          <a:p>
            <a:r>
              <a:rPr lang="es-ES"/>
              <a:t>Junio de 2022</a:t>
            </a:r>
            <a:endParaRPr lang="es-ES" dirty="0"/>
          </a:p>
        </p:txBody>
      </p:sp>
      <p:sp>
        <p:nvSpPr>
          <p:cNvPr id="10" name="Footer Placeholder 4">
            <a:extLst>
              <a:ext uri="{FF2B5EF4-FFF2-40B4-BE49-F238E27FC236}">
                <a16:creationId xmlns:a16="http://schemas.microsoft.com/office/drawing/2014/main" id="{C6E5EE30-B8B5-4E77-81BD-A14881D6F534}"/>
              </a:ext>
            </a:extLst>
          </p:cNvPr>
          <p:cNvSpPr>
            <a:spLocks noGrp="1"/>
          </p:cNvSpPr>
          <p:nvPr>
            <p:ph type="ftr" sz="quarter" idx="11"/>
          </p:nvPr>
        </p:nvSpPr>
        <p:spPr>
          <a:xfrm>
            <a:off x="0" y="6477411"/>
            <a:ext cx="12192000" cy="365760"/>
          </a:xfrm>
        </p:spPr>
        <p:txBody>
          <a:bodyPr/>
          <a:lstStyle/>
          <a:p>
            <a:r>
              <a:rPr lang="es-ES" dirty="0">
                <a:solidFill>
                  <a:schemeClr val="accent1">
                    <a:lumMod val="60000"/>
                    <a:lumOff val="40000"/>
                  </a:schemeClr>
                </a:solidFill>
              </a:rPr>
              <a:t>Medicare y otros programas para personas con discapacidades</a:t>
            </a:r>
          </a:p>
        </p:txBody>
      </p:sp>
    </p:spTree>
    <p:custDataLst>
      <p:tags r:id="rId1"/>
    </p:custDataLst>
    <p:extLst>
      <p:ext uri="{BB962C8B-B14F-4D97-AF65-F5344CB8AC3E}">
        <p14:creationId xmlns:p14="http://schemas.microsoft.com/office/powerpoint/2010/main" val="736870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5">
                                            <p:txEl>
                                              <p:pRg st="1" end="1"/>
                                            </p:txEl>
                                          </p:spTgt>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grpId="0" nodeType="afterEffect">
                                  <p:stCondLst>
                                    <p:cond delay="25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grpId="0" nodeType="withEffect">
                                  <p:stCondLst>
                                    <p:cond delay="25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s-ES" dirty="0"/>
              <a:t>Cómo calificar para la Seguridad de </a:t>
            </a:r>
            <a:br>
              <a:rPr lang="es-ES" dirty="0"/>
            </a:br>
            <a:r>
              <a:rPr lang="es-ES" dirty="0"/>
              <a:t>Ingreso Suplementario (SSI)</a:t>
            </a:r>
          </a:p>
        </p:txBody>
      </p:sp>
      <p:sp>
        <p:nvSpPr>
          <p:cNvPr id="5" name="Content Placeholder 4"/>
          <p:cNvSpPr>
            <a:spLocks noGrp="1"/>
          </p:cNvSpPr>
          <p:nvPr>
            <p:ph sz="quarter" idx="13"/>
          </p:nvPr>
        </p:nvSpPr>
        <p:spPr>
          <a:xfrm>
            <a:off x="914399" y="1268082"/>
            <a:ext cx="10055267" cy="4667250"/>
          </a:xfrm>
        </p:spPr>
        <p:txBody>
          <a:bodyPr>
            <a:normAutofit/>
          </a:bodyPr>
          <a:lstStyle/>
          <a:p>
            <a:pPr lvl="0" defTabSz="685800">
              <a:lnSpc>
                <a:spcPct val="100000"/>
              </a:lnSpc>
            </a:pPr>
            <a:r>
              <a:rPr lang="es-ES" sz="2400" dirty="0"/>
              <a:t>Tiene ingresos limitados, como:</a:t>
            </a:r>
          </a:p>
          <a:p>
            <a:pPr lvl="1" defTabSz="685800">
              <a:lnSpc>
                <a:spcPct val="100000"/>
              </a:lnSpc>
              <a:spcAft>
                <a:spcPts val="1200"/>
              </a:spcAft>
            </a:pPr>
            <a:r>
              <a:rPr lang="es-ES" sz="2000" dirty="0"/>
              <a:t>Beneficios del Seguro Social</a:t>
            </a:r>
          </a:p>
          <a:p>
            <a:pPr lvl="1" defTabSz="685800">
              <a:lnSpc>
                <a:spcPct val="100000"/>
              </a:lnSpc>
              <a:spcAft>
                <a:spcPts val="1200"/>
              </a:spcAft>
            </a:pPr>
            <a:r>
              <a:rPr lang="es-ES" sz="2000" dirty="0"/>
              <a:t>Pensiones</a:t>
            </a:r>
          </a:p>
          <a:p>
            <a:pPr lvl="1" defTabSz="685800">
              <a:lnSpc>
                <a:spcPct val="100000"/>
              </a:lnSpc>
              <a:spcAft>
                <a:spcPts val="1200"/>
              </a:spcAft>
            </a:pPr>
            <a:r>
              <a:rPr lang="es-ES" sz="2000" dirty="0"/>
              <a:t>Valor de los elementos que obtiene de otra persona, como alimento o vivienda</a:t>
            </a:r>
          </a:p>
          <a:p>
            <a:pPr lvl="0" defTabSz="685800">
              <a:lnSpc>
                <a:spcPct val="100000"/>
              </a:lnSpc>
            </a:pPr>
            <a:r>
              <a:rPr lang="es-ES" sz="2400" dirty="0"/>
              <a:t>Tiene pocos recursos</a:t>
            </a:r>
          </a:p>
          <a:p>
            <a:pPr lvl="1" defTabSz="685800">
              <a:lnSpc>
                <a:spcPct val="100000"/>
              </a:lnSpc>
              <a:spcAft>
                <a:spcPts val="1200"/>
              </a:spcAft>
            </a:pPr>
            <a:r>
              <a:rPr lang="es-ES" sz="2000" dirty="0"/>
              <a:t>Menos de $2,000 en recursos para una persona</a:t>
            </a:r>
          </a:p>
          <a:p>
            <a:pPr lvl="1" defTabSz="685800">
              <a:lnSpc>
                <a:spcPct val="100000"/>
              </a:lnSpc>
              <a:spcAft>
                <a:spcPts val="1200"/>
              </a:spcAft>
            </a:pPr>
            <a:r>
              <a:rPr lang="es-ES" sz="2000" dirty="0"/>
              <a:t>Menos de $3,000 para una pareja casada que convive</a:t>
            </a:r>
          </a:p>
          <a:p>
            <a:pPr lvl="0" defTabSz="685800">
              <a:lnSpc>
                <a:spcPct val="100000"/>
              </a:lnSpc>
            </a:pPr>
            <a:r>
              <a:rPr lang="es-ES" sz="2400" dirty="0"/>
              <a:t>Es un ciudadano de los EE. UU. O es residente legal  que vive en uno de los 50 estados, el Distrito de Columbia o las Islas Marianas del Norte </a:t>
            </a:r>
          </a:p>
        </p:txBody>
      </p:sp>
      <p:sp>
        <p:nvSpPr>
          <p:cNvPr id="6" name="Freeform: Shape 5">
            <a:extLst>
              <a:ext uri="{FF2B5EF4-FFF2-40B4-BE49-F238E27FC236}">
                <a16:creationId xmlns:a16="http://schemas.microsoft.com/office/drawing/2014/main" id="{9457D644-044E-4774-871A-F081FD37B4E8}"/>
              </a:ext>
              <a:ext uri="{C183D7F6-B498-43B3-948B-1728B52AA6E4}">
                <adec:decorative xmlns:adec="http://schemas.microsoft.com/office/drawing/2017/decorative" val="1"/>
              </a:ext>
            </a:extLst>
          </p:cNvPr>
          <p:cNvSpPr>
            <a:spLocks noChangeAspect="1"/>
          </p:cNvSpPr>
          <p:nvPr/>
        </p:nvSpPr>
        <p:spPr>
          <a:xfrm>
            <a:off x="1262587" y="5844394"/>
            <a:ext cx="182880" cy="182880"/>
          </a:xfrm>
          <a:custGeom>
            <a:avLst/>
            <a:gdLst>
              <a:gd name="connsiteX0" fmla="*/ 1828800 w 3657600"/>
              <a:gd name="connsiteY0" fmla="*/ 473375 h 3657600"/>
              <a:gd name="connsiteX1" fmla="*/ 1526601 w 3657600"/>
              <a:gd name="connsiteY1" fmla="*/ 1451335 h 3657600"/>
              <a:gd name="connsiteX2" fmla="*/ 548643 w 3657600"/>
              <a:gd name="connsiteY2" fmla="*/ 1451328 h 3657600"/>
              <a:gd name="connsiteX3" fmla="*/ 1339831 w 3657600"/>
              <a:gd name="connsiteY3" fmla="*/ 2055733 h 3657600"/>
              <a:gd name="connsiteX4" fmla="*/ 1037619 w 3657600"/>
              <a:gd name="connsiteY4" fmla="*/ 3033688 h 3657600"/>
              <a:gd name="connsiteX5" fmla="*/ 1828800 w 3657600"/>
              <a:gd name="connsiteY5" fmla="*/ 2429272 h 3657600"/>
              <a:gd name="connsiteX6" fmla="*/ 2619981 w 3657600"/>
              <a:gd name="connsiteY6" fmla="*/ 3033688 h 3657600"/>
              <a:gd name="connsiteX7" fmla="*/ 2317769 w 3657600"/>
              <a:gd name="connsiteY7" fmla="*/ 2055733 h 3657600"/>
              <a:gd name="connsiteX8" fmla="*/ 3108957 w 3657600"/>
              <a:gd name="connsiteY8" fmla="*/ 1451328 h 3657600"/>
              <a:gd name="connsiteX9" fmla="*/ 2130999 w 3657600"/>
              <a:gd name="connsiteY9" fmla="*/ 1451335 h 3657600"/>
              <a:gd name="connsiteX10" fmla="*/ 1828800 w 3657600"/>
              <a:gd name="connsiteY10" fmla="*/ 0 h 3657600"/>
              <a:gd name="connsiteX11" fmla="*/ 3657600 w 3657600"/>
              <a:gd name="connsiteY11" fmla="*/ 1828800 h 3657600"/>
              <a:gd name="connsiteX12" fmla="*/ 1828800 w 3657600"/>
              <a:gd name="connsiteY12" fmla="*/ 3657600 h 3657600"/>
              <a:gd name="connsiteX13" fmla="*/ 0 w 3657600"/>
              <a:gd name="connsiteY13" fmla="*/ 1828800 h 3657600"/>
              <a:gd name="connsiteX14" fmla="*/ 1828800 w 3657600"/>
              <a:gd name="connsiteY14" fmla="*/ 0 h 365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3657600">
                <a:moveTo>
                  <a:pt x="1828800" y="473375"/>
                </a:moveTo>
                <a:lnTo>
                  <a:pt x="1526601" y="1451335"/>
                </a:lnTo>
                <a:lnTo>
                  <a:pt x="548643" y="1451328"/>
                </a:lnTo>
                <a:lnTo>
                  <a:pt x="1339831" y="2055733"/>
                </a:lnTo>
                <a:lnTo>
                  <a:pt x="1037619" y="3033688"/>
                </a:lnTo>
                <a:lnTo>
                  <a:pt x="1828800" y="2429272"/>
                </a:lnTo>
                <a:lnTo>
                  <a:pt x="2619981" y="3033688"/>
                </a:lnTo>
                <a:lnTo>
                  <a:pt x="2317769" y="2055733"/>
                </a:lnTo>
                <a:lnTo>
                  <a:pt x="3108957" y="1451328"/>
                </a:lnTo>
                <a:lnTo>
                  <a:pt x="2130999" y="1451335"/>
                </a:lnTo>
                <a:close/>
                <a:moveTo>
                  <a:pt x="1828800" y="0"/>
                </a:moveTo>
                <a:cubicBezTo>
                  <a:pt x="2838818" y="0"/>
                  <a:pt x="3657600" y="818782"/>
                  <a:pt x="3657600" y="1828800"/>
                </a:cubicBezTo>
                <a:cubicBezTo>
                  <a:pt x="3657600" y="2838818"/>
                  <a:pt x="2838818" y="3657600"/>
                  <a:pt x="1828800" y="3657600"/>
                </a:cubicBezTo>
                <a:cubicBezTo>
                  <a:pt x="818782" y="3657600"/>
                  <a:pt x="0" y="2838818"/>
                  <a:pt x="0" y="1828800"/>
                </a:cubicBezTo>
                <a:cubicBezTo>
                  <a:pt x="0" y="818782"/>
                  <a:pt x="818782" y="0"/>
                  <a:pt x="1828800" y="0"/>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09D0B774-B359-419F-846F-7CBCE1F7D227}"/>
              </a:ext>
            </a:extLst>
          </p:cNvPr>
          <p:cNvSpPr txBox="1"/>
          <p:nvPr/>
        </p:nvSpPr>
        <p:spPr>
          <a:xfrm>
            <a:off x="1500997" y="5770211"/>
            <a:ext cx="11605404" cy="323165"/>
          </a:xfrm>
          <a:prstGeom prst="rect">
            <a:avLst/>
          </a:prstGeom>
          <a:noFill/>
        </p:spPr>
        <p:txBody>
          <a:bodyPr wrap="square" rtlCol="0">
            <a:spAutoFit/>
          </a:bodyPr>
          <a:lstStyle/>
          <a:p>
            <a:pPr lvl="0" defTabSz="685800">
              <a:spcBef>
                <a:spcPts val="600"/>
              </a:spcBef>
              <a:spcAft>
                <a:spcPts val="1200"/>
              </a:spcAft>
              <a:buClr>
                <a:srgbClr val="00539A"/>
              </a:buClr>
            </a:pPr>
            <a:r>
              <a:rPr lang="es-ES" sz="1500" b="1" dirty="0">
                <a:solidFill>
                  <a:srgbClr val="00529B"/>
                </a:solidFill>
                <a:latin typeface="Arial" panose="020B0604020202020204" pitchFamily="34" charset="0"/>
              </a:rPr>
              <a:t>NOTA:</a:t>
            </a:r>
            <a:r>
              <a:rPr lang="es-ES" sz="1500" dirty="0">
                <a:solidFill>
                  <a:srgbClr val="00529B"/>
                </a:solidFill>
                <a:latin typeface="Arial" panose="020B0604020202020204" pitchFamily="34" charset="0"/>
              </a:rPr>
              <a:t> Si no es ciudadano de los EE. UU., pero reside legalmente en los EE. UU., es posible que igual pueda recibir SSI.</a:t>
            </a:r>
          </a:p>
        </p:txBody>
      </p:sp>
      <p:sp>
        <p:nvSpPr>
          <p:cNvPr id="8" name="Slide Number Placeholder 7">
            <a:extLst>
              <a:ext uri="{FF2B5EF4-FFF2-40B4-BE49-F238E27FC236}">
                <a16:creationId xmlns:a16="http://schemas.microsoft.com/office/drawing/2014/main" id="{9AD4D224-013D-4B8F-9BCB-41F094507FB3}"/>
              </a:ext>
            </a:extLst>
          </p:cNvPr>
          <p:cNvSpPr>
            <a:spLocks noGrp="1"/>
          </p:cNvSpPr>
          <p:nvPr>
            <p:ph type="sldNum" sz="quarter" idx="12"/>
          </p:nvPr>
        </p:nvSpPr>
        <p:spPr>
          <a:xfrm>
            <a:off x="8610600" y="6492240"/>
            <a:ext cx="2743200" cy="365125"/>
          </a:xfrm>
        </p:spPr>
        <p:txBody>
          <a:bodyPr/>
          <a:lstStyle/>
          <a:p>
            <a:fld id="{0B2D781D-8844-5940-92D1-06EF0A7F581E}" type="slidenum">
              <a:rPr lang="en-US" smtClean="0"/>
              <a:t>17</a:t>
            </a:fld>
            <a:endParaRPr lang="es-ES"/>
          </a:p>
        </p:txBody>
      </p:sp>
      <p:sp>
        <p:nvSpPr>
          <p:cNvPr id="2" name="Date Placeholder 1"/>
          <p:cNvSpPr>
            <a:spLocks noGrp="1"/>
          </p:cNvSpPr>
          <p:nvPr>
            <p:ph type="dt" sz="half" idx="10"/>
          </p:nvPr>
        </p:nvSpPr>
        <p:spPr>
          <a:xfrm>
            <a:off x="838200" y="6492240"/>
            <a:ext cx="2743200" cy="365125"/>
          </a:xfrm>
        </p:spPr>
        <p:txBody>
          <a:bodyPr/>
          <a:lstStyle/>
          <a:p>
            <a:r>
              <a:rPr lang="es-ES"/>
              <a:t>Junio de 2022</a:t>
            </a:r>
            <a:endParaRPr lang="es-ES" dirty="0"/>
          </a:p>
        </p:txBody>
      </p:sp>
      <p:sp>
        <p:nvSpPr>
          <p:cNvPr id="9" name="Footer Placeholder 4">
            <a:extLst>
              <a:ext uri="{FF2B5EF4-FFF2-40B4-BE49-F238E27FC236}">
                <a16:creationId xmlns:a16="http://schemas.microsoft.com/office/drawing/2014/main" id="{61EA8754-AA03-4620-85FB-84A503DD59BA}"/>
              </a:ext>
            </a:extLst>
          </p:cNvPr>
          <p:cNvSpPr>
            <a:spLocks noGrp="1"/>
          </p:cNvSpPr>
          <p:nvPr>
            <p:ph type="ftr" sz="quarter" idx="11"/>
          </p:nvPr>
        </p:nvSpPr>
        <p:spPr>
          <a:xfrm>
            <a:off x="0" y="6477411"/>
            <a:ext cx="12192000" cy="365760"/>
          </a:xfrm>
        </p:spPr>
        <p:txBody>
          <a:bodyPr/>
          <a:lstStyle/>
          <a:p>
            <a:r>
              <a:rPr lang="es-ES" dirty="0">
                <a:solidFill>
                  <a:schemeClr val="accent1">
                    <a:lumMod val="60000"/>
                    <a:lumOff val="40000"/>
                  </a:schemeClr>
                </a:solidFill>
              </a:rPr>
              <a:t>Medicare y otros programas para personas con discapacidades</a:t>
            </a:r>
          </a:p>
        </p:txBody>
      </p:sp>
    </p:spTree>
    <p:custDataLst>
      <p:tags r:id="rId1"/>
    </p:custDataLst>
    <p:extLst>
      <p:ext uri="{BB962C8B-B14F-4D97-AF65-F5344CB8AC3E}">
        <p14:creationId xmlns:p14="http://schemas.microsoft.com/office/powerpoint/2010/main" val="2279217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nodeType="after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nodeType="afterEffect">
                                  <p:stCondLst>
                                    <p:cond delay="0"/>
                                  </p:stCondLst>
                                  <p:childTnLst>
                                    <p:set>
                                      <p:cBhvr>
                                        <p:cTn id="15"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5">
                                            <p:txEl>
                                              <p:pRg st="4" end="4"/>
                                            </p:txEl>
                                          </p:spTgt>
                                        </p:tgtEl>
                                        <p:attrNameLst>
                                          <p:attrName>style.visibility</p:attrName>
                                        </p:attrNameLst>
                                      </p:cBhvr>
                                      <p:to>
                                        <p:strVal val="visible"/>
                                      </p:to>
                                    </p:set>
                                  </p:childTnLst>
                                </p:cTn>
                              </p:par>
                            </p:childTnLst>
                          </p:cTn>
                        </p:par>
                        <p:par>
                          <p:cTn id="20" fill="hold">
                            <p:stCondLst>
                              <p:cond delay="0"/>
                            </p:stCondLst>
                            <p:childTnLst>
                              <p:par>
                                <p:cTn id="21" presetID="1" presetClass="entr" presetSubtype="0" fill="hold" nodeType="after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childTnLst>
                                </p:cTn>
                              </p:par>
                            </p:childTnLst>
                          </p:cTn>
                        </p:par>
                        <p:par>
                          <p:cTn id="23" fill="hold">
                            <p:stCondLst>
                              <p:cond delay="0"/>
                            </p:stCondLst>
                            <p:childTnLst>
                              <p:par>
                                <p:cTn id="24" presetID="1" presetClass="entr" presetSubtype="0" fill="hold" nodeType="afterEffect">
                                  <p:stCondLst>
                                    <p:cond delay="0"/>
                                  </p:stCondLst>
                                  <p:childTnLst>
                                    <p:set>
                                      <p:cBhvr>
                                        <p:cTn id="25"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5">
                                            <p:txEl>
                                              <p:pRg st="7" end="7"/>
                                            </p:txEl>
                                          </p:spTgt>
                                        </p:tgtEl>
                                        <p:attrNameLst>
                                          <p:attrName>style.visibility</p:attrName>
                                        </p:attrNameLst>
                                      </p:cBhvr>
                                      <p:to>
                                        <p:strVal val="visible"/>
                                      </p:to>
                                    </p:set>
                                  </p:childTnLst>
                                </p:cTn>
                              </p:par>
                            </p:childTnLst>
                          </p:cTn>
                        </p:par>
                        <p:par>
                          <p:cTn id="30" fill="hold">
                            <p:stCondLst>
                              <p:cond delay="0"/>
                            </p:stCondLst>
                            <p:childTnLst>
                              <p:par>
                                <p:cTn id="31" presetID="1" presetClass="entr" presetSubtype="0" fill="hold" grpId="0" nodeType="afterEffect">
                                  <p:stCondLst>
                                    <p:cond delay="500"/>
                                  </p:stCondLst>
                                  <p:childTnLst>
                                    <p:set>
                                      <p:cBhvr>
                                        <p:cTn id="32" dur="1" fill="hold">
                                          <p:stCondLst>
                                            <p:cond delay="0"/>
                                          </p:stCondLst>
                                        </p:cTn>
                                        <p:tgtEl>
                                          <p:spTgt spid="7"/>
                                        </p:tgtEl>
                                        <p:attrNameLst>
                                          <p:attrName>style.visibility</p:attrName>
                                        </p:attrNameLst>
                                      </p:cBhvr>
                                      <p:to>
                                        <p:strVal val="visible"/>
                                      </p:to>
                                    </p:set>
                                  </p:childTnLst>
                                </p:cTn>
                              </p:par>
                              <p:par>
                                <p:cTn id="33" presetID="1" presetClass="entr" presetSubtype="0" fill="hold" grpId="0" nodeType="withEffect">
                                  <p:stCondLst>
                                    <p:cond delay="500"/>
                                  </p:stCondLst>
                                  <p:childTnLst>
                                    <p:set>
                                      <p:cBhvr>
                                        <p:cTn id="3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s-ES"/>
              <a:t>Solicitud de los beneficios por discapacidad</a:t>
            </a:r>
          </a:p>
        </p:txBody>
      </p:sp>
      <p:sp>
        <p:nvSpPr>
          <p:cNvPr id="5" name="Content Placeholder 4"/>
          <p:cNvSpPr>
            <a:spLocks noGrp="1"/>
          </p:cNvSpPr>
          <p:nvPr>
            <p:ph sz="quarter" idx="13"/>
          </p:nvPr>
        </p:nvSpPr>
        <p:spPr>
          <a:xfrm>
            <a:off x="69013" y="1371600"/>
            <a:ext cx="12192000" cy="4667250"/>
          </a:xfrm>
        </p:spPr>
        <p:txBody>
          <a:bodyPr>
            <a:normAutofit/>
          </a:bodyPr>
          <a:lstStyle/>
          <a:p>
            <a:pPr marL="0" lvl="0" indent="0" defTabSz="685800">
              <a:lnSpc>
                <a:spcPct val="100000"/>
              </a:lnSpc>
              <a:buNone/>
            </a:pPr>
            <a:r>
              <a:rPr lang="es-ES" sz="2600" b="1" dirty="0"/>
              <a:t>Para solicitar los beneficios por discapacidad, necesitará lo siguiente:</a:t>
            </a:r>
          </a:p>
          <a:p>
            <a:pPr lvl="1" indent="0" defTabSz="685800">
              <a:lnSpc>
                <a:spcPct val="100000"/>
              </a:lnSpc>
              <a:spcAft>
                <a:spcPts val="1200"/>
              </a:spcAft>
              <a:buNone/>
            </a:pPr>
            <a:r>
              <a:rPr lang="es-ES" dirty="0"/>
              <a:t>Número del Seguro Social</a:t>
            </a:r>
          </a:p>
          <a:p>
            <a:pPr lvl="1" indent="0" defTabSz="685800">
              <a:lnSpc>
                <a:spcPct val="100000"/>
              </a:lnSpc>
              <a:spcAft>
                <a:spcPts val="1200"/>
              </a:spcAft>
              <a:buNone/>
            </a:pPr>
            <a:r>
              <a:rPr lang="es-ES" dirty="0"/>
              <a:t>Prueba de edad</a:t>
            </a:r>
          </a:p>
          <a:p>
            <a:pPr lvl="1" indent="0" defTabSz="685800">
              <a:lnSpc>
                <a:spcPct val="100000"/>
              </a:lnSpc>
              <a:spcAft>
                <a:spcPts val="1200"/>
              </a:spcAft>
              <a:buNone/>
            </a:pPr>
            <a:r>
              <a:rPr lang="es-ES" dirty="0"/>
              <a:t>Información del proveedor de atención médica</a:t>
            </a:r>
          </a:p>
          <a:p>
            <a:pPr lvl="1" indent="0" defTabSz="685800">
              <a:lnSpc>
                <a:spcPct val="100000"/>
              </a:lnSpc>
              <a:spcAft>
                <a:spcPts val="1200"/>
              </a:spcAft>
              <a:buNone/>
            </a:pPr>
            <a:r>
              <a:rPr lang="es-ES" dirty="0"/>
              <a:t>Historia clínica, incluidos los resultados de las pruebas/análisis de laboratorio </a:t>
            </a:r>
            <a:br>
              <a:rPr lang="es-ES" dirty="0"/>
            </a:br>
            <a:r>
              <a:rPr lang="es-ES" dirty="0"/>
              <a:t>y medicamentos</a:t>
            </a:r>
          </a:p>
          <a:p>
            <a:pPr lvl="1" indent="0" defTabSz="685800">
              <a:lnSpc>
                <a:spcPct val="100000"/>
              </a:lnSpc>
              <a:spcAft>
                <a:spcPts val="1200"/>
              </a:spcAft>
              <a:buNone/>
            </a:pPr>
            <a:r>
              <a:rPr lang="es-ES" dirty="0"/>
              <a:t>Historial laboral</a:t>
            </a:r>
          </a:p>
          <a:p>
            <a:pPr lvl="1" indent="0" defTabSz="685800">
              <a:lnSpc>
                <a:spcPct val="100000"/>
              </a:lnSpc>
              <a:spcAft>
                <a:spcPts val="1200"/>
              </a:spcAft>
              <a:buNone/>
            </a:pPr>
            <a:r>
              <a:rPr lang="es-ES" dirty="0"/>
              <a:t>Formulario W-2 o declaración de impuestos del trabajo propio más reciente</a:t>
            </a:r>
          </a:p>
        </p:txBody>
      </p:sp>
      <p:sp>
        <p:nvSpPr>
          <p:cNvPr id="11" name="Freeform: Shape 10">
            <a:extLst>
              <a:ext uri="{FF2B5EF4-FFF2-40B4-BE49-F238E27FC236}">
                <a16:creationId xmlns:a16="http://schemas.microsoft.com/office/drawing/2014/main" id="{31BC585F-358C-4561-A911-A1C686BFEF5F}"/>
              </a:ext>
              <a:ext uri="{C183D7F6-B498-43B3-948B-1728B52AA6E4}">
                <adec:decorative xmlns:adec="http://schemas.microsoft.com/office/drawing/2017/decorative" val="1"/>
              </a:ext>
            </a:extLst>
          </p:cNvPr>
          <p:cNvSpPr>
            <a:spLocks noChangeAspect="1"/>
          </p:cNvSpPr>
          <p:nvPr/>
        </p:nvSpPr>
        <p:spPr>
          <a:xfrm>
            <a:off x="278144" y="1978779"/>
            <a:ext cx="365760" cy="365760"/>
          </a:xfrm>
          <a:custGeom>
            <a:avLst/>
            <a:gdLst>
              <a:gd name="connsiteX0" fmla="*/ 2546049 w 3717558"/>
              <a:gd name="connsiteY0" fmla="*/ 1144090 h 3717560"/>
              <a:gd name="connsiteX1" fmla="*/ 1589575 w 3717558"/>
              <a:gd name="connsiteY1" fmla="*/ 2053290 h 3717560"/>
              <a:gd name="connsiteX2" fmla="*/ 1104840 w 3717558"/>
              <a:gd name="connsiteY2" fmla="*/ 1549618 h 3717560"/>
              <a:gd name="connsiteX3" fmla="*/ 826583 w 3717558"/>
              <a:gd name="connsiteY3" fmla="*/ 1817414 h 3717560"/>
              <a:gd name="connsiteX4" fmla="*/ 1580519 w 3717558"/>
              <a:gd name="connsiteY4" fmla="*/ 2600806 h 3717560"/>
              <a:gd name="connsiteX5" fmla="*/ 1858778 w 3717558"/>
              <a:gd name="connsiteY5" fmla="*/ 2333010 h 3717560"/>
              <a:gd name="connsiteX6" fmla="*/ 1857376 w 3717558"/>
              <a:gd name="connsiteY6" fmla="*/ 2331554 h 3717560"/>
              <a:gd name="connsiteX7" fmla="*/ 2812122 w 3717558"/>
              <a:gd name="connsiteY7" fmla="*/ 1423998 h 3717560"/>
              <a:gd name="connsiteX8" fmla="*/ 1858779 w 3717558"/>
              <a:gd name="connsiteY8" fmla="*/ 0 h 3717560"/>
              <a:gd name="connsiteX9" fmla="*/ 3717558 w 3717558"/>
              <a:gd name="connsiteY9" fmla="*/ 1858780 h 3717560"/>
              <a:gd name="connsiteX10" fmla="*/ 1858779 w 3717558"/>
              <a:gd name="connsiteY10" fmla="*/ 3717560 h 3717560"/>
              <a:gd name="connsiteX11" fmla="*/ 0 w 3717558"/>
              <a:gd name="connsiteY11" fmla="*/ 1858780 h 3717560"/>
              <a:gd name="connsiteX12" fmla="*/ 1858779 w 3717558"/>
              <a:gd name="connsiteY12" fmla="*/ 0 h 371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17558" h="3717560">
                <a:moveTo>
                  <a:pt x="2546049" y="1144090"/>
                </a:moveTo>
                <a:lnTo>
                  <a:pt x="1589575" y="2053290"/>
                </a:lnTo>
                <a:lnTo>
                  <a:pt x="1104840" y="1549618"/>
                </a:lnTo>
                <a:lnTo>
                  <a:pt x="826583" y="1817414"/>
                </a:lnTo>
                <a:lnTo>
                  <a:pt x="1580519" y="2600806"/>
                </a:lnTo>
                <a:lnTo>
                  <a:pt x="1858778" y="2333010"/>
                </a:lnTo>
                <a:lnTo>
                  <a:pt x="1857376" y="2331554"/>
                </a:lnTo>
                <a:lnTo>
                  <a:pt x="2812122" y="1423998"/>
                </a:lnTo>
                <a:close/>
                <a:moveTo>
                  <a:pt x="1858779" y="0"/>
                </a:moveTo>
                <a:cubicBezTo>
                  <a:pt x="2885354" y="0"/>
                  <a:pt x="3717558" y="832204"/>
                  <a:pt x="3717558" y="1858780"/>
                </a:cubicBezTo>
                <a:cubicBezTo>
                  <a:pt x="3717558" y="2885356"/>
                  <a:pt x="2885354" y="3717560"/>
                  <a:pt x="1858779" y="3717560"/>
                </a:cubicBezTo>
                <a:cubicBezTo>
                  <a:pt x="832204" y="3717560"/>
                  <a:pt x="0" y="2885356"/>
                  <a:pt x="0" y="1858780"/>
                </a:cubicBezTo>
                <a:cubicBezTo>
                  <a:pt x="0" y="832204"/>
                  <a:pt x="832204" y="0"/>
                  <a:pt x="1858779"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Shape 9">
            <a:extLst>
              <a:ext uri="{FF2B5EF4-FFF2-40B4-BE49-F238E27FC236}">
                <a16:creationId xmlns:a16="http://schemas.microsoft.com/office/drawing/2014/main" id="{FCC5FE17-E1EE-4C5F-9E4C-8D4BAF573314}"/>
              </a:ext>
              <a:ext uri="{C183D7F6-B498-43B3-948B-1728B52AA6E4}">
                <adec:decorative xmlns:adec="http://schemas.microsoft.com/office/drawing/2017/decorative" val="1"/>
              </a:ext>
            </a:extLst>
          </p:cNvPr>
          <p:cNvSpPr>
            <a:spLocks noChangeAspect="1"/>
          </p:cNvSpPr>
          <p:nvPr/>
        </p:nvSpPr>
        <p:spPr>
          <a:xfrm>
            <a:off x="278144" y="2497043"/>
            <a:ext cx="365760" cy="365760"/>
          </a:xfrm>
          <a:custGeom>
            <a:avLst/>
            <a:gdLst>
              <a:gd name="connsiteX0" fmla="*/ 2546049 w 3717558"/>
              <a:gd name="connsiteY0" fmla="*/ 1144090 h 3717560"/>
              <a:gd name="connsiteX1" fmla="*/ 1589575 w 3717558"/>
              <a:gd name="connsiteY1" fmla="*/ 2053290 h 3717560"/>
              <a:gd name="connsiteX2" fmla="*/ 1104840 w 3717558"/>
              <a:gd name="connsiteY2" fmla="*/ 1549618 h 3717560"/>
              <a:gd name="connsiteX3" fmla="*/ 826583 w 3717558"/>
              <a:gd name="connsiteY3" fmla="*/ 1817414 h 3717560"/>
              <a:gd name="connsiteX4" fmla="*/ 1580519 w 3717558"/>
              <a:gd name="connsiteY4" fmla="*/ 2600806 h 3717560"/>
              <a:gd name="connsiteX5" fmla="*/ 1858778 w 3717558"/>
              <a:gd name="connsiteY5" fmla="*/ 2333010 h 3717560"/>
              <a:gd name="connsiteX6" fmla="*/ 1857376 w 3717558"/>
              <a:gd name="connsiteY6" fmla="*/ 2331554 h 3717560"/>
              <a:gd name="connsiteX7" fmla="*/ 2812122 w 3717558"/>
              <a:gd name="connsiteY7" fmla="*/ 1423998 h 3717560"/>
              <a:gd name="connsiteX8" fmla="*/ 1858779 w 3717558"/>
              <a:gd name="connsiteY8" fmla="*/ 0 h 3717560"/>
              <a:gd name="connsiteX9" fmla="*/ 3717558 w 3717558"/>
              <a:gd name="connsiteY9" fmla="*/ 1858780 h 3717560"/>
              <a:gd name="connsiteX10" fmla="*/ 1858779 w 3717558"/>
              <a:gd name="connsiteY10" fmla="*/ 3717560 h 3717560"/>
              <a:gd name="connsiteX11" fmla="*/ 0 w 3717558"/>
              <a:gd name="connsiteY11" fmla="*/ 1858780 h 3717560"/>
              <a:gd name="connsiteX12" fmla="*/ 1858779 w 3717558"/>
              <a:gd name="connsiteY12" fmla="*/ 0 h 371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17558" h="3717560">
                <a:moveTo>
                  <a:pt x="2546049" y="1144090"/>
                </a:moveTo>
                <a:lnTo>
                  <a:pt x="1589575" y="2053290"/>
                </a:lnTo>
                <a:lnTo>
                  <a:pt x="1104840" y="1549618"/>
                </a:lnTo>
                <a:lnTo>
                  <a:pt x="826583" y="1817414"/>
                </a:lnTo>
                <a:lnTo>
                  <a:pt x="1580519" y="2600806"/>
                </a:lnTo>
                <a:lnTo>
                  <a:pt x="1858778" y="2333010"/>
                </a:lnTo>
                <a:lnTo>
                  <a:pt x="1857376" y="2331554"/>
                </a:lnTo>
                <a:lnTo>
                  <a:pt x="2812122" y="1423998"/>
                </a:lnTo>
                <a:close/>
                <a:moveTo>
                  <a:pt x="1858779" y="0"/>
                </a:moveTo>
                <a:cubicBezTo>
                  <a:pt x="2885354" y="0"/>
                  <a:pt x="3717558" y="832204"/>
                  <a:pt x="3717558" y="1858780"/>
                </a:cubicBezTo>
                <a:cubicBezTo>
                  <a:pt x="3717558" y="2885356"/>
                  <a:pt x="2885354" y="3717560"/>
                  <a:pt x="1858779" y="3717560"/>
                </a:cubicBezTo>
                <a:cubicBezTo>
                  <a:pt x="832204" y="3717560"/>
                  <a:pt x="0" y="2885356"/>
                  <a:pt x="0" y="1858780"/>
                </a:cubicBezTo>
                <a:cubicBezTo>
                  <a:pt x="0" y="832204"/>
                  <a:pt x="832204" y="0"/>
                  <a:pt x="1858779"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Shape 5">
            <a:extLst>
              <a:ext uri="{FF2B5EF4-FFF2-40B4-BE49-F238E27FC236}">
                <a16:creationId xmlns:a16="http://schemas.microsoft.com/office/drawing/2014/main" id="{CB6186E4-AF0A-40B2-BC54-693910048B48}"/>
              </a:ext>
              <a:ext uri="{C183D7F6-B498-43B3-948B-1728B52AA6E4}">
                <adec:decorative xmlns:adec="http://schemas.microsoft.com/office/drawing/2017/decorative" val="1"/>
              </a:ext>
            </a:extLst>
          </p:cNvPr>
          <p:cNvSpPr>
            <a:spLocks noChangeAspect="1"/>
          </p:cNvSpPr>
          <p:nvPr/>
        </p:nvSpPr>
        <p:spPr>
          <a:xfrm>
            <a:off x="278144" y="3032560"/>
            <a:ext cx="365760" cy="365760"/>
          </a:xfrm>
          <a:custGeom>
            <a:avLst/>
            <a:gdLst>
              <a:gd name="connsiteX0" fmla="*/ 2546049 w 3717558"/>
              <a:gd name="connsiteY0" fmla="*/ 1144090 h 3717560"/>
              <a:gd name="connsiteX1" fmla="*/ 1589575 w 3717558"/>
              <a:gd name="connsiteY1" fmla="*/ 2053290 h 3717560"/>
              <a:gd name="connsiteX2" fmla="*/ 1104840 w 3717558"/>
              <a:gd name="connsiteY2" fmla="*/ 1549618 h 3717560"/>
              <a:gd name="connsiteX3" fmla="*/ 826583 w 3717558"/>
              <a:gd name="connsiteY3" fmla="*/ 1817414 h 3717560"/>
              <a:gd name="connsiteX4" fmla="*/ 1580519 w 3717558"/>
              <a:gd name="connsiteY4" fmla="*/ 2600806 h 3717560"/>
              <a:gd name="connsiteX5" fmla="*/ 1858778 w 3717558"/>
              <a:gd name="connsiteY5" fmla="*/ 2333010 h 3717560"/>
              <a:gd name="connsiteX6" fmla="*/ 1857376 w 3717558"/>
              <a:gd name="connsiteY6" fmla="*/ 2331554 h 3717560"/>
              <a:gd name="connsiteX7" fmla="*/ 2812122 w 3717558"/>
              <a:gd name="connsiteY7" fmla="*/ 1423998 h 3717560"/>
              <a:gd name="connsiteX8" fmla="*/ 1858779 w 3717558"/>
              <a:gd name="connsiteY8" fmla="*/ 0 h 3717560"/>
              <a:gd name="connsiteX9" fmla="*/ 3717558 w 3717558"/>
              <a:gd name="connsiteY9" fmla="*/ 1858780 h 3717560"/>
              <a:gd name="connsiteX10" fmla="*/ 1858779 w 3717558"/>
              <a:gd name="connsiteY10" fmla="*/ 3717560 h 3717560"/>
              <a:gd name="connsiteX11" fmla="*/ 0 w 3717558"/>
              <a:gd name="connsiteY11" fmla="*/ 1858780 h 3717560"/>
              <a:gd name="connsiteX12" fmla="*/ 1858779 w 3717558"/>
              <a:gd name="connsiteY12" fmla="*/ 0 h 371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17558" h="3717560">
                <a:moveTo>
                  <a:pt x="2546049" y="1144090"/>
                </a:moveTo>
                <a:lnTo>
                  <a:pt x="1589575" y="2053290"/>
                </a:lnTo>
                <a:lnTo>
                  <a:pt x="1104840" y="1549618"/>
                </a:lnTo>
                <a:lnTo>
                  <a:pt x="826583" y="1817414"/>
                </a:lnTo>
                <a:lnTo>
                  <a:pt x="1580519" y="2600806"/>
                </a:lnTo>
                <a:lnTo>
                  <a:pt x="1858778" y="2333010"/>
                </a:lnTo>
                <a:lnTo>
                  <a:pt x="1857376" y="2331554"/>
                </a:lnTo>
                <a:lnTo>
                  <a:pt x="2812122" y="1423998"/>
                </a:lnTo>
                <a:close/>
                <a:moveTo>
                  <a:pt x="1858779" y="0"/>
                </a:moveTo>
                <a:cubicBezTo>
                  <a:pt x="2885354" y="0"/>
                  <a:pt x="3717558" y="832204"/>
                  <a:pt x="3717558" y="1858780"/>
                </a:cubicBezTo>
                <a:cubicBezTo>
                  <a:pt x="3717558" y="2885356"/>
                  <a:pt x="2885354" y="3717560"/>
                  <a:pt x="1858779" y="3717560"/>
                </a:cubicBezTo>
                <a:cubicBezTo>
                  <a:pt x="832204" y="3717560"/>
                  <a:pt x="0" y="2885356"/>
                  <a:pt x="0" y="1858780"/>
                </a:cubicBezTo>
                <a:cubicBezTo>
                  <a:pt x="0" y="832204"/>
                  <a:pt x="832204" y="0"/>
                  <a:pt x="1858779"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Shape 6">
            <a:extLst>
              <a:ext uri="{FF2B5EF4-FFF2-40B4-BE49-F238E27FC236}">
                <a16:creationId xmlns:a16="http://schemas.microsoft.com/office/drawing/2014/main" id="{8D965A35-AA36-4D5E-8B25-0D0EAD545745}"/>
              </a:ext>
              <a:ext uri="{C183D7F6-B498-43B3-948B-1728B52AA6E4}">
                <adec:decorative xmlns:adec="http://schemas.microsoft.com/office/drawing/2017/decorative" val="1"/>
              </a:ext>
            </a:extLst>
          </p:cNvPr>
          <p:cNvSpPr>
            <a:spLocks noChangeAspect="1"/>
          </p:cNvSpPr>
          <p:nvPr/>
        </p:nvSpPr>
        <p:spPr>
          <a:xfrm>
            <a:off x="278144" y="3529818"/>
            <a:ext cx="365760" cy="365760"/>
          </a:xfrm>
          <a:custGeom>
            <a:avLst/>
            <a:gdLst>
              <a:gd name="connsiteX0" fmla="*/ 2546049 w 3717558"/>
              <a:gd name="connsiteY0" fmla="*/ 1144090 h 3717560"/>
              <a:gd name="connsiteX1" fmla="*/ 1589575 w 3717558"/>
              <a:gd name="connsiteY1" fmla="*/ 2053290 h 3717560"/>
              <a:gd name="connsiteX2" fmla="*/ 1104840 w 3717558"/>
              <a:gd name="connsiteY2" fmla="*/ 1549618 h 3717560"/>
              <a:gd name="connsiteX3" fmla="*/ 826583 w 3717558"/>
              <a:gd name="connsiteY3" fmla="*/ 1817414 h 3717560"/>
              <a:gd name="connsiteX4" fmla="*/ 1580519 w 3717558"/>
              <a:gd name="connsiteY4" fmla="*/ 2600806 h 3717560"/>
              <a:gd name="connsiteX5" fmla="*/ 1858778 w 3717558"/>
              <a:gd name="connsiteY5" fmla="*/ 2333010 h 3717560"/>
              <a:gd name="connsiteX6" fmla="*/ 1857376 w 3717558"/>
              <a:gd name="connsiteY6" fmla="*/ 2331554 h 3717560"/>
              <a:gd name="connsiteX7" fmla="*/ 2812122 w 3717558"/>
              <a:gd name="connsiteY7" fmla="*/ 1423998 h 3717560"/>
              <a:gd name="connsiteX8" fmla="*/ 1858779 w 3717558"/>
              <a:gd name="connsiteY8" fmla="*/ 0 h 3717560"/>
              <a:gd name="connsiteX9" fmla="*/ 3717558 w 3717558"/>
              <a:gd name="connsiteY9" fmla="*/ 1858780 h 3717560"/>
              <a:gd name="connsiteX10" fmla="*/ 1858779 w 3717558"/>
              <a:gd name="connsiteY10" fmla="*/ 3717560 h 3717560"/>
              <a:gd name="connsiteX11" fmla="*/ 0 w 3717558"/>
              <a:gd name="connsiteY11" fmla="*/ 1858780 h 3717560"/>
              <a:gd name="connsiteX12" fmla="*/ 1858779 w 3717558"/>
              <a:gd name="connsiteY12" fmla="*/ 0 h 371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17558" h="3717560">
                <a:moveTo>
                  <a:pt x="2546049" y="1144090"/>
                </a:moveTo>
                <a:lnTo>
                  <a:pt x="1589575" y="2053290"/>
                </a:lnTo>
                <a:lnTo>
                  <a:pt x="1104840" y="1549618"/>
                </a:lnTo>
                <a:lnTo>
                  <a:pt x="826583" y="1817414"/>
                </a:lnTo>
                <a:lnTo>
                  <a:pt x="1580519" y="2600806"/>
                </a:lnTo>
                <a:lnTo>
                  <a:pt x="1858778" y="2333010"/>
                </a:lnTo>
                <a:lnTo>
                  <a:pt x="1857376" y="2331554"/>
                </a:lnTo>
                <a:lnTo>
                  <a:pt x="2812122" y="1423998"/>
                </a:lnTo>
                <a:close/>
                <a:moveTo>
                  <a:pt x="1858779" y="0"/>
                </a:moveTo>
                <a:cubicBezTo>
                  <a:pt x="2885354" y="0"/>
                  <a:pt x="3717558" y="832204"/>
                  <a:pt x="3717558" y="1858780"/>
                </a:cubicBezTo>
                <a:cubicBezTo>
                  <a:pt x="3717558" y="2885356"/>
                  <a:pt x="2885354" y="3717560"/>
                  <a:pt x="1858779" y="3717560"/>
                </a:cubicBezTo>
                <a:cubicBezTo>
                  <a:pt x="832204" y="3717560"/>
                  <a:pt x="0" y="2885356"/>
                  <a:pt x="0" y="1858780"/>
                </a:cubicBezTo>
                <a:cubicBezTo>
                  <a:pt x="0" y="832204"/>
                  <a:pt x="832204" y="0"/>
                  <a:pt x="1858779"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Shape 7">
            <a:extLst>
              <a:ext uri="{FF2B5EF4-FFF2-40B4-BE49-F238E27FC236}">
                <a16:creationId xmlns:a16="http://schemas.microsoft.com/office/drawing/2014/main" id="{1953D71E-C510-45D0-B7AB-242C47A16E77}"/>
              </a:ext>
              <a:ext uri="{C183D7F6-B498-43B3-948B-1728B52AA6E4}">
                <adec:decorative xmlns:adec="http://schemas.microsoft.com/office/drawing/2017/decorative" val="1"/>
              </a:ext>
            </a:extLst>
          </p:cNvPr>
          <p:cNvSpPr>
            <a:spLocks noChangeAspect="1"/>
          </p:cNvSpPr>
          <p:nvPr/>
        </p:nvSpPr>
        <p:spPr>
          <a:xfrm>
            <a:off x="278144" y="4402594"/>
            <a:ext cx="365760" cy="365760"/>
          </a:xfrm>
          <a:custGeom>
            <a:avLst/>
            <a:gdLst>
              <a:gd name="connsiteX0" fmla="*/ 2546049 w 3717558"/>
              <a:gd name="connsiteY0" fmla="*/ 1144090 h 3717560"/>
              <a:gd name="connsiteX1" fmla="*/ 1589575 w 3717558"/>
              <a:gd name="connsiteY1" fmla="*/ 2053290 h 3717560"/>
              <a:gd name="connsiteX2" fmla="*/ 1104840 w 3717558"/>
              <a:gd name="connsiteY2" fmla="*/ 1549618 h 3717560"/>
              <a:gd name="connsiteX3" fmla="*/ 826583 w 3717558"/>
              <a:gd name="connsiteY3" fmla="*/ 1817414 h 3717560"/>
              <a:gd name="connsiteX4" fmla="*/ 1580519 w 3717558"/>
              <a:gd name="connsiteY4" fmla="*/ 2600806 h 3717560"/>
              <a:gd name="connsiteX5" fmla="*/ 1858778 w 3717558"/>
              <a:gd name="connsiteY5" fmla="*/ 2333010 h 3717560"/>
              <a:gd name="connsiteX6" fmla="*/ 1857376 w 3717558"/>
              <a:gd name="connsiteY6" fmla="*/ 2331554 h 3717560"/>
              <a:gd name="connsiteX7" fmla="*/ 2812122 w 3717558"/>
              <a:gd name="connsiteY7" fmla="*/ 1423998 h 3717560"/>
              <a:gd name="connsiteX8" fmla="*/ 1858779 w 3717558"/>
              <a:gd name="connsiteY8" fmla="*/ 0 h 3717560"/>
              <a:gd name="connsiteX9" fmla="*/ 3717558 w 3717558"/>
              <a:gd name="connsiteY9" fmla="*/ 1858780 h 3717560"/>
              <a:gd name="connsiteX10" fmla="*/ 1858779 w 3717558"/>
              <a:gd name="connsiteY10" fmla="*/ 3717560 h 3717560"/>
              <a:gd name="connsiteX11" fmla="*/ 0 w 3717558"/>
              <a:gd name="connsiteY11" fmla="*/ 1858780 h 3717560"/>
              <a:gd name="connsiteX12" fmla="*/ 1858779 w 3717558"/>
              <a:gd name="connsiteY12" fmla="*/ 0 h 371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17558" h="3717560">
                <a:moveTo>
                  <a:pt x="2546049" y="1144090"/>
                </a:moveTo>
                <a:lnTo>
                  <a:pt x="1589575" y="2053290"/>
                </a:lnTo>
                <a:lnTo>
                  <a:pt x="1104840" y="1549618"/>
                </a:lnTo>
                <a:lnTo>
                  <a:pt x="826583" y="1817414"/>
                </a:lnTo>
                <a:lnTo>
                  <a:pt x="1580519" y="2600806"/>
                </a:lnTo>
                <a:lnTo>
                  <a:pt x="1858778" y="2333010"/>
                </a:lnTo>
                <a:lnTo>
                  <a:pt x="1857376" y="2331554"/>
                </a:lnTo>
                <a:lnTo>
                  <a:pt x="2812122" y="1423998"/>
                </a:lnTo>
                <a:close/>
                <a:moveTo>
                  <a:pt x="1858779" y="0"/>
                </a:moveTo>
                <a:cubicBezTo>
                  <a:pt x="2885354" y="0"/>
                  <a:pt x="3717558" y="832204"/>
                  <a:pt x="3717558" y="1858780"/>
                </a:cubicBezTo>
                <a:cubicBezTo>
                  <a:pt x="3717558" y="2885356"/>
                  <a:pt x="2885354" y="3717560"/>
                  <a:pt x="1858779" y="3717560"/>
                </a:cubicBezTo>
                <a:cubicBezTo>
                  <a:pt x="832204" y="3717560"/>
                  <a:pt x="0" y="2885356"/>
                  <a:pt x="0" y="1858780"/>
                </a:cubicBezTo>
                <a:cubicBezTo>
                  <a:pt x="0" y="832204"/>
                  <a:pt x="832204" y="0"/>
                  <a:pt x="1858779"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id="{6636257B-FA9F-4197-94FD-C0EF263F21C1}"/>
              </a:ext>
              <a:ext uri="{C183D7F6-B498-43B3-948B-1728B52AA6E4}">
                <adec:decorative xmlns:adec="http://schemas.microsoft.com/office/drawing/2017/decorative" val="1"/>
              </a:ext>
            </a:extLst>
          </p:cNvPr>
          <p:cNvSpPr>
            <a:spLocks noChangeAspect="1"/>
          </p:cNvSpPr>
          <p:nvPr/>
        </p:nvSpPr>
        <p:spPr>
          <a:xfrm>
            <a:off x="278144" y="4917531"/>
            <a:ext cx="365760" cy="365760"/>
          </a:xfrm>
          <a:custGeom>
            <a:avLst/>
            <a:gdLst>
              <a:gd name="connsiteX0" fmla="*/ 2546049 w 3717558"/>
              <a:gd name="connsiteY0" fmla="*/ 1144090 h 3717560"/>
              <a:gd name="connsiteX1" fmla="*/ 1589575 w 3717558"/>
              <a:gd name="connsiteY1" fmla="*/ 2053290 h 3717560"/>
              <a:gd name="connsiteX2" fmla="*/ 1104840 w 3717558"/>
              <a:gd name="connsiteY2" fmla="*/ 1549618 h 3717560"/>
              <a:gd name="connsiteX3" fmla="*/ 826583 w 3717558"/>
              <a:gd name="connsiteY3" fmla="*/ 1817414 h 3717560"/>
              <a:gd name="connsiteX4" fmla="*/ 1580519 w 3717558"/>
              <a:gd name="connsiteY4" fmla="*/ 2600806 h 3717560"/>
              <a:gd name="connsiteX5" fmla="*/ 1858778 w 3717558"/>
              <a:gd name="connsiteY5" fmla="*/ 2333010 h 3717560"/>
              <a:gd name="connsiteX6" fmla="*/ 1857376 w 3717558"/>
              <a:gd name="connsiteY6" fmla="*/ 2331554 h 3717560"/>
              <a:gd name="connsiteX7" fmla="*/ 2812122 w 3717558"/>
              <a:gd name="connsiteY7" fmla="*/ 1423998 h 3717560"/>
              <a:gd name="connsiteX8" fmla="*/ 1858779 w 3717558"/>
              <a:gd name="connsiteY8" fmla="*/ 0 h 3717560"/>
              <a:gd name="connsiteX9" fmla="*/ 3717558 w 3717558"/>
              <a:gd name="connsiteY9" fmla="*/ 1858780 h 3717560"/>
              <a:gd name="connsiteX10" fmla="*/ 1858779 w 3717558"/>
              <a:gd name="connsiteY10" fmla="*/ 3717560 h 3717560"/>
              <a:gd name="connsiteX11" fmla="*/ 0 w 3717558"/>
              <a:gd name="connsiteY11" fmla="*/ 1858780 h 3717560"/>
              <a:gd name="connsiteX12" fmla="*/ 1858779 w 3717558"/>
              <a:gd name="connsiteY12" fmla="*/ 0 h 371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17558" h="3717560">
                <a:moveTo>
                  <a:pt x="2546049" y="1144090"/>
                </a:moveTo>
                <a:lnTo>
                  <a:pt x="1589575" y="2053290"/>
                </a:lnTo>
                <a:lnTo>
                  <a:pt x="1104840" y="1549618"/>
                </a:lnTo>
                <a:lnTo>
                  <a:pt x="826583" y="1817414"/>
                </a:lnTo>
                <a:lnTo>
                  <a:pt x="1580519" y="2600806"/>
                </a:lnTo>
                <a:lnTo>
                  <a:pt x="1858778" y="2333010"/>
                </a:lnTo>
                <a:lnTo>
                  <a:pt x="1857376" y="2331554"/>
                </a:lnTo>
                <a:lnTo>
                  <a:pt x="2812122" y="1423998"/>
                </a:lnTo>
                <a:close/>
                <a:moveTo>
                  <a:pt x="1858779" y="0"/>
                </a:moveTo>
                <a:cubicBezTo>
                  <a:pt x="2885354" y="0"/>
                  <a:pt x="3717558" y="832204"/>
                  <a:pt x="3717558" y="1858780"/>
                </a:cubicBezTo>
                <a:cubicBezTo>
                  <a:pt x="3717558" y="2885356"/>
                  <a:pt x="2885354" y="3717560"/>
                  <a:pt x="1858779" y="3717560"/>
                </a:cubicBezTo>
                <a:cubicBezTo>
                  <a:pt x="832204" y="3717560"/>
                  <a:pt x="0" y="2885356"/>
                  <a:pt x="0" y="1858780"/>
                </a:cubicBezTo>
                <a:cubicBezTo>
                  <a:pt x="0" y="832204"/>
                  <a:pt x="832204" y="0"/>
                  <a:pt x="1858779"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lide Number Placeholder 11">
            <a:extLst>
              <a:ext uri="{FF2B5EF4-FFF2-40B4-BE49-F238E27FC236}">
                <a16:creationId xmlns:a16="http://schemas.microsoft.com/office/drawing/2014/main" id="{FF918131-5A67-4690-9015-D75B026A042B}"/>
              </a:ext>
            </a:extLst>
          </p:cNvPr>
          <p:cNvSpPr>
            <a:spLocks noGrp="1"/>
          </p:cNvSpPr>
          <p:nvPr>
            <p:ph type="sldNum" sz="quarter" idx="12"/>
          </p:nvPr>
        </p:nvSpPr>
        <p:spPr>
          <a:xfrm>
            <a:off x="8610600" y="6492240"/>
            <a:ext cx="2743200" cy="365125"/>
          </a:xfrm>
        </p:spPr>
        <p:txBody>
          <a:bodyPr/>
          <a:lstStyle/>
          <a:p>
            <a:fld id="{0B2D781D-8844-5940-92D1-06EF0A7F581E}" type="slidenum">
              <a:rPr lang="en-US" smtClean="0"/>
              <a:t>18</a:t>
            </a:fld>
            <a:endParaRPr lang="es-ES"/>
          </a:p>
        </p:txBody>
      </p:sp>
      <p:sp>
        <p:nvSpPr>
          <p:cNvPr id="2" name="Date Placeholder 1"/>
          <p:cNvSpPr>
            <a:spLocks noGrp="1"/>
          </p:cNvSpPr>
          <p:nvPr>
            <p:ph type="dt" sz="half" idx="10"/>
          </p:nvPr>
        </p:nvSpPr>
        <p:spPr>
          <a:xfrm>
            <a:off x="838200" y="6492240"/>
            <a:ext cx="2743200" cy="365125"/>
          </a:xfrm>
        </p:spPr>
        <p:txBody>
          <a:bodyPr/>
          <a:lstStyle/>
          <a:p>
            <a:r>
              <a:rPr lang="es-ES"/>
              <a:t>Junio de 2022</a:t>
            </a:r>
            <a:endParaRPr lang="es-ES" dirty="0"/>
          </a:p>
        </p:txBody>
      </p:sp>
      <p:sp>
        <p:nvSpPr>
          <p:cNvPr id="13" name="Footer Placeholder 4">
            <a:extLst>
              <a:ext uri="{FF2B5EF4-FFF2-40B4-BE49-F238E27FC236}">
                <a16:creationId xmlns:a16="http://schemas.microsoft.com/office/drawing/2014/main" id="{1BCF421C-9DB8-4AAE-B944-3E791ADDFA8C}"/>
              </a:ext>
            </a:extLst>
          </p:cNvPr>
          <p:cNvSpPr>
            <a:spLocks noGrp="1"/>
          </p:cNvSpPr>
          <p:nvPr>
            <p:ph type="ftr" sz="quarter" idx="11"/>
          </p:nvPr>
        </p:nvSpPr>
        <p:spPr>
          <a:xfrm>
            <a:off x="0" y="6477411"/>
            <a:ext cx="12192000" cy="365760"/>
          </a:xfrm>
        </p:spPr>
        <p:txBody>
          <a:bodyPr/>
          <a:lstStyle/>
          <a:p>
            <a:r>
              <a:rPr lang="es-ES" dirty="0">
                <a:solidFill>
                  <a:schemeClr val="accent1">
                    <a:lumMod val="60000"/>
                    <a:lumOff val="40000"/>
                  </a:schemeClr>
                </a:solidFill>
              </a:rPr>
              <a:t>Medicare y otros programas para personas con discapacidades</a:t>
            </a:r>
          </a:p>
        </p:txBody>
      </p:sp>
    </p:spTree>
    <p:custDataLst>
      <p:tags r:id="rId1"/>
    </p:custDataLst>
    <p:extLst>
      <p:ext uri="{BB962C8B-B14F-4D97-AF65-F5344CB8AC3E}">
        <p14:creationId xmlns:p14="http://schemas.microsoft.com/office/powerpoint/2010/main" val="3562025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xEl>
                                              <p:pRg st="4" end="4"/>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5" end="5"/>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5">
                                            <p:txEl>
                                              <p:pRg st="6" end="6"/>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0" grpId="0" animBg="1"/>
      <p:bldP spid="6" grpId="0" animBg="1"/>
      <p:bldP spid="7" grpId="0" animBg="1"/>
      <p:bldP spid="8" grpId="0" animBg="1"/>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4943"/>
            <a:ext cx="12192000" cy="957129"/>
          </a:xfrm>
        </p:spPr>
        <p:txBody>
          <a:bodyPr/>
          <a:lstStyle/>
          <a:p>
            <a:r>
              <a:rPr lang="es-ES"/>
              <a:t>Cómo solicitar los beneficios por discapacidad</a:t>
            </a:r>
          </a:p>
        </p:txBody>
      </p:sp>
      <p:sp>
        <p:nvSpPr>
          <p:cNvPr id="8" name="Rectangle: Rounded Corners 7">
            <a:extLst>
              <a:ext uri="{FF2B5EF4-FFF2-40B4-BE49-F238E27FC236}">
                <a16:creationId xmlns:a16="http://schemas.microsoft.com/office/drawing/2014/main" id="{927A3FEC-929A-4E40-95FB-1EFE5AD98AA3}"/>
              </a:ext>
              <a:ext uri="{C183D7F6-B498-43B3-948B-1728B52AA6E4}">
                <adec:decorative xmlns:adec="http://schemas.microsoft.com/office/drawing/2017/decorative" val="1"/>
              </a:ext>
            </a:extLst>
          </p:cNvPr>
          <p:cNvSpPr/>
          <p:nvPr/>
        </p:nvSpPr>
        <p:spPr>
          <a:xfrm>
            <a:off x="1141464" y="1164683"/>
            <a:ext cx="9559180" cy="1463040"/>
          </a:xfrm>
          <a:prstGeom prst="roundRect">
            <a:avLst/>
          </a:prstGeom>
          <a:noFill/>
          <a:ln w="38100">
            <a:solidFill>
              <a:srgbClr val="5C84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Graphic 20">
            <a:extLst>
              <a:ext uri="{FF2B5EF4-FFF2-40B4-BE49-F238E27FC236}">
                <a16:creationId xmlns:a16="http://schemas.microsoft.com/office/drawing/2014/main" id="{8D43362D-CABC-4859-B5AD-DCF098418A11}"/>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387281" y="1122093"/>
            <a:ext cx="1256119" cy="1256119"/>
          </a:xfrm>
          <a:prstGeom prst="rect">
            <a:avLst/>
          </a:prstGeom>
        </p:spPr>
      </p:pic>
      <p:sp>
        <p:nvSpPr>
          <p:cNvPr id="12" name="TextBox 11">
            <a:extLst>
              <a:ext uri="{FF2B5EF4-FFF2-40B4-BE49-F238E27FC236}">
                <a16:creationId xmlns:a16="http://schemas.microsoft.com/office/drawing/2014/main" id="{03FFD6B8-E225-4535-A9D0-AA578B5B630E}"/>
              </a:ext>
            </a:extLst>
          </p:cNvPr>
          <p:cNvSpPr txBox="1"/>
          <p:nvPr/>
        </p:nvSpPr>
        <p:spPr>
          <a:xfrm>
            <a:off x="1107840" y="2032914"/>
            <a:ext cx="1759366" cy="523220"/>
          </a:xfrm>
          <a:prstGeom prst="rect">
            <a:avLst/>
          </a:prstGeom>
          <a:noFill/>
        </p:spPr>
        <p:txBody>
          <a:bodyPr wrap="square" rtlCol="0">
            <a:spAutoFit/>
          </a:bodyPr>
          <a:lstStyle/>
          <a:p>
            <a:pPr algn="ctr"/>
            <a:r>
              <a:rPr lang="es-ES" sz="2800" b="1" dirty="0"/>
              <a:t>En línea</a:t>
            </a:r>
            <a:endParaRPr lang="es-ES" sz="2400" b="1" dirty="0"/>
          </a:p>
        </p:txBody>
      </p:sp>
      <p:sp>
        <p:nvSpPr>
          <p:cNvPr id="7" name="TextBox 6">
            <a:extLst>
              <a:ext uri="{FF2B5EF4-FFF2-40B4-BE49-F238E27FC236}">
                <a16:creationId xmlns:a16="http://schemas.microsoft.com/office/drawing/2014/main" id="{0DD01947-A50F-4BA0-8445-1D79E71710B5}"/>
              </a:ext>
            </a:extLst>
          </p:cNvPr>
          <p:cNvSpPr txBox="1"/>
          <p:nvPr/>
        </p:nvSpPr>
        <p:spPr>
          <a:xfrm>
            <a:off x="2954040" y="1738861"/>
            <a:ext cx="7746604" cy="461665"/>
          </a:xfrm>
          <a:prstGeom prst="rect">
            <a:avLst/>
          </a:prstGeom>
          <a:noFill/>
        </p:spPr>
        <p:txBody>
          <a:bodyPr wrap="square">
            <a:spAutoFit/>
          </a:bodyPr>
          <a:lstStyle/>
          <a:p>
            <a:pPr lvl="0" defTabSz="685800">
              <a:spcBef>
                <a:spcPts val="600"/>
              </a:spcBef>
              <a:spcAft>
                <a:spcPts val="1200"/>
              </a:spcAft>
              <a:buClr>
                <a:srgbClr val="00539A"/>
              </a:buClr>
            </a:pPr>
            <a:r>
              <a:rPr lang="es-ES" sz="2400" dirty="0">
                <a:solidFill>
                  <a:srgbClr val="00529B"/>
                </a:solidFill>
                <a:latin typeface="Arial" panose="020B0604020202020204" pitchFamily="34" charset="0"/>
              </a:rPr>
              <a:t>Visite </a:t>
            </a:r>
            <a:r>
              <a:rPr lang="es-ES" sz="2400" dirty="0">
                <a:solidFill>
                  <a:srgbClr val="00529B"/>
                </a:solidFill>
                <a:latin typeface="Arial" panose="020B0604020202020204" pitchFamily="34" charset="0"/>
                <a:hlinkClick r:id="rId6">
                  <a:extLst>
                    <a:ext uri="{A12FA001-AC4F-418D-AE19-62706E023703}">
                      <ahyp:hlinkClr xmlns:ahyp="http://schemas.microsoft.com/office/drawing/2018/hyperlinkcolor" val="tx"/>
                    </a:ext>
                  </a:extLst>
                </a:hlinkClick>
              </a:rPr>
              <a:t>ssa.gov</a:t>
            </a:r>
            <a:endParaRPr lang="es-ES" sz="2400" dirty="0">
              <a:solidFill>
                <a:srgbClr val="00529B"/>
              </a:solidFill>
              <a:latin typeface="Arial" panose="020B0604020202020204" pitchFamily="34" charset="0"/>
              <a:cs typeface="Arial" panose="020B0604020202020204" pitchFamily="34" charset="0"/>
            </a:endParaRPr>
          </a:p>
        </p:txBody>
      </p:sp>
      <p:sp>
        <p:nvSpPr>
          <p:cNvPr id="6" name="Rectangle: Rounded Corners 5">
            <a:extLst>
              <a:ext uri="{FF2B5EF4-FFF2-40B4-BE49-F238E27FC236}">
                <a16:creationId xmlns:a16="http://schemas.microsoft.com/office/drawing/2014/main" id="{82915866-03EA-45AD-8A5B-B8B19B9CAF8E}"/>
              </a:ext>
              <a:ext uri="{C183D7F6-B498-43B3-948B-1728B52AA6E4}">
                <adec:decorative xmlns:adec="http://schemas.microsoft.com/office/drawing/2017/decorative" val="1"/>
              </a:ext>
            </a:extLst>
          </p:cNvPr>
          <p:cNvSpPr/>
          <p:nvPr/>
        </p:nvSpPr>
        <p:spPr>
          <a:xfrm>
            <a:off x="1102369" y="2809809"/>
            <a:ext cx="9626256" cy="1463040"/>
          </a:xfrm>
          <a:prstGeom prst="roundRect">
            <a:avLst/>
          </a:prstGeom>
          <a:noFill/>
          <a:ln w="38100">
            <a:solidFill>
              <a:srgbClr val="5C84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50BDCF56-BD76-4EF5-8326-7D22727437C8}"/>
              </a:ext>
              <a:ext uri="{C183D7F6-B498-43B3-948B-1728B52AA6E4}">
                <adec:decorative xmlns:adec="http://schemas.microsoft.com/office/drawing/2017/decorative" val="1"/>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1756626" y="2882447"/>
            <a:ext cx="517428" cy="992629"/>
          </a:xfrm>
          <a:prstGeom prst="rect">
            <a:avLst/>
          </a:prstGeom>
        </p:spPr>
      </p:pic>
      <p:sp>
        <p:nvSpPr>
          <p:cNvPr id="17" name="TextBox 16">
            <a:extLst>
              <a:ext uri="{FF2B5EF4-FFF2-40B4-BE49-F238E27FC236}">
                <a16:creationId xmlns:a16="http://schemas.microsoft.com/office/drawing/2014/main" id="{AACC1620-E81F-425B-829E-8DA3280A91C9}"/>
              </a:ext>
            </a:extLst>
          </p:cNvPr>
          <p:cNvSpPr txBox="1"/>
          <p:nvPr/>
        </p:nvSpPr>
        <p:spPr>
          <a:xfrm>
            <a:off x="1129518" y="3756543"/>
            <a:ext cx="1759366" cy="461665"/>
          </a:xfrm>
          <a:prstGeom prst="rect">
            <a:avLst/>
          </a:prstGeom>
          <a:noFill/>
        </p:spPr>
        <p:txBody>
          <a:bodyPr wrap="square" rtlCol="0">
            <a:spAutoFit/>
          </a:bodyPr>
          <a:lstStyle/>
          <a:p>
            <a:pPr algn="ctr"/>
            <a:r>
              <a:rPr lang="es-ES" sz="2400" b="1" dirty="0"/>
              <a:t>Por teléfono</a:t>
            </a:r>
          </a:p>
        </p:txBody>
      </p:sp>
      <p:sp>
        <p:nvSpPr>
          <p:cNvPr id="14" name="TextBox 13">
            <a:extLst>
              <a:ext uri="{FF2B5EF4-FFF2-40B4-BE49-F238E27FC236}">
                <a16:creationId xmlns:a16="http://schemas.microsoft.com/office/drawing/2014/main" id="{1E9BA408-6B1C-434F-B26F-B204F9CBCF4A}"/>
              </a:ext>
            </a:extLst>
          </p:cNvPr>
          <p:cNvSpPr txBox="1"/>
          <p:nvPr/>
        </p:nvSpPr>
        <p:spPr>
          <a:xfrm>
            <a:off x="2867206" y="2929011"/>
            <a:ext cx="7750434" cy="1107996"/>
          </a:xfrm>
          <a:prstGeom prst="rect">
            <a:avLst/>
          </a:prstGeom>
          <a:noFill/>
        </p:spPr>
        <p:txBody>
          <a:bodyPr wrap="square">
            <a:spAutoFit/>
          </a:bodyPr>
          <a:lstStyle/>
          <a:p>
            <a:pPr marL="91440" lvl="0" defTabSz="685800">
              <a:spcAft>
                <a:spcPts val="600"/>
              </a:spcAft>
              <a:buClr>
                <a:srgbClr val="00539A"/>
              </a:buClr>
            </a:pPr>
            <a:r>
              <a:rPr lang="es-ES" sz="2200" dirty="0">
                <a:solidFill>
                  <a:srgbClr val="00529B"/>
                </a:solidFill>
                <a:latin typeface="Arial" panose="020B0604020202020204" pitchFamily="34" charset="0"/>
              </a:rPr>
              <a:t>Llame al 1-800-772-1213; TTY: 1-800-325-0778, para pedir una cita para presentar una reclamación por teléfono o en persona en su oficina local del Seguro Social</a:t>
            </a:r>
          </a:p>
        </p:txBody>
      </p:sp>
      <p:sp>
        <p:nvSpPr>
          <p:cNvPr id="13" name="Rectangle: Rounded Corners 12">
            <a:extLst>
              <a:ext uri="{FF2B5EF4-FFF2-40B4-BE49-F238E27FC236}">
                <a16:creationId xmlns:a16="http://schemas.microsoft.com/office/drawing/2014/main" id="{E80D966A-19E9-4992-9C1D-03666964EF87}"/>
              </a:ext>
              <a:ext uri="{C183D7F6-B498-43B3-948B-1728B52AA6E4}">
                <adec:decorative xmlns:adec="http://schemas.microsoft.com/office/drawing/2017/decorative" val="1"/>
              </a:ext>
            </a:extLst>
          </p:cNvPr>
          <p:cNvSpPr/>
          <p:nvPr/>
        </p:nvSpPr>
        <p:spPr>
          <a:xfrm>
            <a:off x="1147784" y="4468121"/>
            <a:ext cx="9602193" cy="1490472"/>
          </a:xfrm>
          <a:prstGeom prst="roundRect">
            <a:avLst/>
          </a:prstGeom>
          <a:noFill/>
          <a:ln w="38100">
            <a:solidFill>
              <a:srgbClr val="5C84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24">
            <a:extLst>
              <a:ext uri="{FF2B5EF4-FFF2-40B4-BE49-F238E27FC236}">
                <a16:creationId xmlns:a16="http://schemas.microsoft.com/office/drawing/2014/main" id="{1FDFA38A-C3A6-420B-8BA5-2ADC37259126}"/>
              </a:ext>
              <a:ext uri="{C183D7F6-B498-43B3-948B-1728B52AA6E4}">
                <adec:decorative xmlns:adec="http://schemas.microsoft.com/office/drawing/2017/decorative" val="1"/>
              </a:ext>
            </a:extLst>
          </p:cNvPr>
          <p:cNvGrpSpPr/>
          <p:nvPr/>
        </p:nvGrpSpPr>
        <p:grpSpPr>
          <a:xfrm>
            <a:off x="1177811" y="4329613"/>
            <a:ext cx="1619423" cy="1344201"/>
            <a:chOff x="8887715" y="2554456"/>
            <a:chExt cx="2743199" cy="2743199"/>
          </a:xfrm>
        </p:grpSpPr>
        <p:pic>
          <p:nvPicPr>
            <p:cNvPr id="22" name="Graphic 21" descr="Hospital">
              <a:extLst>
                <a:ext uri="{FF2B5EF4-FFF2-40B4-BE49-F238E27FC236}">
                  <a16:creationId xmlns:a16="http://schemas.microsoft.com/office/drawing/2014/main" id="{1555F71B-9198-486D-B60A-21FEB566716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887715" y="2554456"/>
              <a:ext cx="2743199" cy="2743199"/>
            </a:xfrm>
            <a:prstGeom prst="rect">
              <a:avLst/>
            </a:prstGeom>
          </p:spPr>
        </p:pic>
        <p:pic>
          <p:nvPicPr>
            <p:cNvPr id="24" name="Picture 23">
              <a:extLst>
                <a:ext uri="{FF2B5EF4-FFF2-40B4-BE49-F238E27FC236}">
                  <a16:creationId xmlns:a16="http://schemas.microsoft.com/office/drawing/2014/main" id="{9D0A8A59-C488-4145-A1A3-F12B74265948}"/>
                </a:ext>
                <a:ext uri="{C183D7F6-B498-43B3-948B-1728B52AA6E4}">
                  <adec:decorative xmlns:adec="http://schemas.microsoft.com/office/drawing/2017/decorative" val="1"/>
                </a:ext>
              </a:extLst>
            </p:cNvPr>
            <p:cNvPicPr>
              <a:picLocks/>
            </p:cNvPicPr>
            <p:nvPr/>
          </p:nvPicPr>
          <p:blipFill>
            <a:blip r:embed="rId10">
              <a:extLst>
                <a:ext uri="{BEBA8EAE-BF5A-486C-A8C5-ECC9F3942E4B}">
                  <a14:imgProps xmlns:a14="http://schemas.microsoft.com/office/drawing/2010/main">
                    <a14:imgLayer r:embed="rId11">
                      <a14:imgEffect>
                        <a14:saturation sat="0"/>
                      </a14:imgEffect>
                    </a14:imgLayer>
                  </a14:imgProps>
                </a:ext>
              </a:extLst>
            </a:blip>
            <a:stretch>
              <a:fillRect/>
            </a:stretch>
          </p:blipFill>
          <p:spPr>
            <a:xfrm>
              <a:off x="10032963" y="3404265"/>
              <a:ext cx="449191" cy="541162"/>
            </a:xfrm>
            <a:prstGeom prst="rect">
              <a:avLst/>
            </a:prstGeom>
          </p:spPr>
        </p:pic>
      </p:grpSp>
      <p:sp>
        <p:nvSpPr>
          <p:cNvPr id="26" name="TextBox 25">
            <a:extLst>
              <a:ext uri="{FF2B5EF4-FFF2-40B4-BE49-F238E27FC236}">
                <a16:creationId xmlns:a16="http://schemas.microsoft.com/office/drawing/2014/main" id="{E29E966F-26A8-42F2-B70F-70DA68A899C7}"/>
              </a:ext>
            </a:extLst>
          </p:cNvPr>
          <p:cNvSpPr txBox="1"/>
          <p:nvPr/>
        </p:nvSpPr>
        <p:spPr>
          <a:xfrm>
            <a:off x="1193770" y="5365984"/>
            <a:ext cx="1759366" cy="461665"/>
          </a:xfrm>
          <a:prstGeom prst="rect">
            <a:avLst/>
          </a:prstGeom>
          <a:noFill/>
        </p:spPr>
        <p:txBody>
          <a:bodyPr wrap="square" rtlCol="0">
            <a:spAutoFit/>
          </a:bodyPr>
          <a:lstStyle/>
          <a:p>
            <a:pPr algn="ctr"/>
            <a:r>
              <a:rPr lang="es-ES" sz="2400" b="1" dirty="0"/>
              <a:t>En persona</a:t>
            </a:r>
          </a:p>
        </p:txBody>
      </p:sp>
      <p:sp>
        <p:nvSpPr>
          <p:cNvPr id="9" name="TextBox 8">
            <a:extLst>
              <a:ext uri="{FF2B5EF4-FFF2-40B4-BE49-F238E27FC236}">
                <a16:creationId xmlns:a16="http://schemas.microsoft.com/office/drawing/2014/main" id="{FC1918B9-5A15-49ED-953A-1464EC80D943}"/>
              </a:ext>
            </a:extLst>
          </p:cNvPr>
          <p:cNvSpPr txBox="1"/>
          <p:nvPr/>
        </p:nvSpPr>
        <p:spPr>
          <a:xfrm>
            <a:off x="2972200" y="4882132"/>
            <a:ext cx="7664504" cy="461665"/>
          </a:xfrm>
          <a:prstGeom prst="rect">
            <a:avLst/>
          </a:prstGeom>
          <a:noFill/>
        </p:spPr>
        <p:txBody>
          <a:bodyPr wrap="square">
            <a:spAutoFit/>
          </a:bodyPr>
          <a:lstStyle/>
          <a:p>
            <a:pPr lvl="0" defTabSz="685800">
              <a:spcBef>
                <a:spcPts val="600"/>
              </a:spcBef>
              <a:spcAft>
                <a:spcPts val="1200"/>
              </a:spcAft>
              <a:buClr>
                <a:srgbClr val="00539A"/>
              </a:buClr>
            </a:pPr>
            <a:r>
              <a:rPr lang="es-ES" sz="2400" dirty="0">
                <a:solidFill>
                  <a:srgbClr val="00529B"/>
                </a:solidFill>
                <a:latin typeface="Arial" panose="020B0604020202020204" pitchFamily="34" charset="0"/>
              </a:rPr>
              <a:t>Visite la oficina local del Seguro Social</a:t>
            </a:r>
          </a:p>
        </p:txBody>
      </p:sp>
      <p:sp>
        <p:nvSpPr>
          <p:cNvPr id="5" name="Slide Number Placeholder 4">
            <a:extLst>
              <a:ext uri="{FF2B5EF4-FFF2-40B4-BE49-F238E27FC236}">
                <a16:creationId xmlns:a16="http://schemas.microsoft.com/office/drawing/2014/main" id="{11CD4805-8497-4B59-A648-7A1917888D5F}"/>
              </a:ext>
            </a:extLst>
          </p:cNvPr>
          <p:cNvSpPr>
            <a:spLocks noGrp="1"/>
          </p:cNvSpPr>
          <p:nvPr>
            <p:ph type="sldNum" sz="quarter" idx="12"/>
          </p:nvPr>
        </p:nvSpPr>
        <p:spPr>
          <a:xfrm>
            <a:off x="8610600" y="6492240"/>
            <a:ext cx="2743200" cy="365125"/>
          </a:xfrm>
        </p:spPr>
        <p:txBody>
          <a:bodyPr/>
          <a:lstStyle/>
          <a:p>
            <a:fld id="{0B2D781D-8844-5940-92D1-06EF0A7F581E}" type="slidenum">
              <a:rPr lang="en-US" smtClean="0"/>
              <a:t>19</a:t>
            </a:fld>
            <a:endParaRPr lang="es-ES"/>
          </a:p>
        </p:txBody>
      </p:sp>
      <p:sp>
        <p:nvSpPr>
          <p:cNvPr id="2" name="Date Placeholder 1"/>
          <p:cNvSpPr>
            <a:spLocks noGrp="1"/>
          </p:cNvSpPr>
          <p:nvPr>
            <p:ph type="dt" sz="half" idx="10"/>
          </p:nvPr>
        </p:nvSpPr>
        <p:spPr>
          <a:xfrm>
            <a:off x="838200" y="6492240"/>
            <a:ext cx="2743200" cy="365125"/>
          </a:xfrm>
        </p:spPr>
        <p:txBody>
          <a:bodyPr/>
          <a:lstStyle/>
          <a:p>
            <a:r>
              <a:rPr lang="es-ES"/>
              <a:t>Junio de 2022</a:t>
            </a:r>
            <a:endParaRPr lang="es-ES" dirty="0"/>
          </a:p>
        </p:txBody>
      </p:sp>
      <p:sp>
        <p:nvSpPr>
          <p:cNvPr id="20" name="Footer Placeholder 4">
            <a:extLst>
              <a:ext uri="{FF2B5EF4-FFF2-40B4-BE49-F238E27FC236}">
                <a16:creationId xmlns:a16="http://schemas.microsoft.com/office/drawing/2014/main" id="{9136D088-3783-40EF-8337-14DD56EDF9B5}"/>
              </a:ext>
            </a:extLst>
          </p:cNvPr>
          <p:cNvSpPr>
            <a:spLocks noGrp="1"/>
          </p:cNvSpPr>
          <p:nvPr>
            <p:ph type="ftr" sz="quarter" idx="11"/>
          </p:nvPr>
        </p:nvSpPr>
        <p:spPr>
          <a:xfrm>
            <a:off x="0" y="6477411"/>
            <a:ext cx="12192000" cy="365760"/>
          </a:xfrm>
        </p:spPr>
        <p:txBody>
          <a:bodyPr/>
          <a:lstStyle/>
          <a:p>
            <a:r>
              <a:rPr lang="es-ES" dirty="0">
                <a:solidFill>
                  <a:schemeClr val="accent1">
                    <a:lumMod val="60000"/>
                    <a:lumOff val="40000"/>
                  </a:schemeClr>
                </a:solidFill>
              </a:rPr>
              <a:t>Medicare y otros programas para personas con discapacidades</a:t>
            </a:r>
          </a:p>
        </p:txBody>
      </p:sp>
    </p:spTree>
    <p:custDataLst>
      <p:tags r:id="rId1"/>
    </p:custDataLst>
    <p:extLst>
      <p:ext uri="{BB962C8B-B14F-4D97-AF65-F5344CB8AC3E}">
        <p14:creationId xmlns:p14="http://schemas.microsoft.com/office/powerpoint/2010/main" val="233726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p:bldP spid="7" grpId="0"/>
      <p:bldP spid="6" grpId="0" animBg="1"/>
      <p:bldP spid="17" grpId="0"/>
      <p:bldP spid="14" grpId="0"/>
      <p:bldP spid="13" grpId="0" animBg="1"/>
      <p:bldP spid="26" grpId="0"/>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914400" y="457200"/>
            <a:ext cx="5027023" cy="719643"/>
          </a:xfrm>
        </p:spPr>
        <p:txBody>
          <a:bodyPr/>
          <a:lstStyle/>
          <a:p>
            <a:r>
              <a:rPr lang="es-ES"/>
              <a:t>Contenido</a:t>
            </a:r>
          </a:p>
        </p:txBody>
      </p:sp>
      <p:sp>
        <p:nvSpPr>
          <p:cNvPr id="9" name="Content Placeholder 2"/>
          <p:cNvSpPr>
            <a:spLocks noGrp="1"/>
          </p:cNvSpPr>
          <p:nvPr>
            <p:ph type="body" sz="quarter" idx="13"/>
          </p:nvPr>
        </p:nvSpPr>
        <p:spPr>
          <a:xfrm>
            <a:off x="155275" y="1863352"/>
            <a:ext cx="12036725" cy="4134604"/>
          </a:xfrm>
          <a:ln>
            <a:noFill/>
          </a:ln>
        </p:spPr>
        <p:txBody>
          <a:bodyPr>
            <a:normAutofit fontScale="92500"/>
          </a:bodyPr>
          <a:lstStyle/>
          <a:p>
            <a:pPr marL="274320" indent="-274320">
              <a:spcBef>
                <a:spcPts val="0"/>
              </a:spcBef>
              <a:tabLst>
                <a:tab pos="1492250" algn="l"/>
              </a:tabLst>
            </a:pPr>
            <a:r>
              <a:rPr lang="es-ES" sz="2400" b="1" dirty="0">
                <a:solidFill>
                  <a:srgbClr val="00529B"/>
                </a:solidFill>
              </a:rPr>
              <a:t>Lección 1: </a:t>
            </a:r>
            <a:r>
              <a:rPr lang="es-ES" sz="2400" dirty="0">
                <a:solidFill>
                  <a:srgbClr val="00529B"/>
                </a:solidFill>
              </a:rPr>
              <a:t>Seguro Social para personas con discapacidades........................................4–23</a:t>
            </a:r>
          </a:p>
          <a:p>
            <a:pPr marL="274320" indent="-274320">
              <a:spcBef>
                <a:spcPts val="0"/>
              </a:spcBef>
              <a:tabLst>
                <a:tab pos="1492250" algn="l"/>
              </a:tabLst>
            </a:pPr>
            <a:r>
              <a:rPr lang="es-ES" sz="2400" b="1" dirty="0">
                <a:solidFill>
                  <a:srgbClr val="00529B"/>
                </a:solidFill>
              </a:rPr>
              <a:t>Lección 2: </a:t>
            </a:r>
            <a:r>
              <a:rPr lang="es-ES" sz="2400" dirty="0">
                <a:solidFill>
                  <a:srgbClr val="00529B"/>
                </a:solidFill>
              </a:rPr>
              <a:t>Medicare para personas con discapacidades.......................................	........24–32</a:t>
            </a:r>
          </a:p>
          <a:p>
            <a:pPr marL="274320" indent="-274320">
              <a:spcBef>
                <a:spcPts val="0"/>
              </a:spcBef>
              <a:tabLst>
                <a:tab pos="1492250" algn="l"/>
              </a:tabLst>
            </a:pPr>
            <a:r>
              <a:rPr lang="es-ES" sz="2400" b="1" dirty="0">
                <a:solidFill>
                  <a:srgbClr val="00529B"/>
                </a:solidFill>
              </a:rPr>
              <a:t>Lección 3: </a:t>
            </a:r>
            <a:r>
              <a:rPr lang="es-ES" sz="2400" dirty="0">
                <a:solidFill>
                  <a:srgbClr val="00529B"/>
                </a:solidFill>
              </a:rPr>
              <a:t>Opciones de planes Medicare para personas con discapacidades…………33–39</a:t>
            </a:r>
          </a:p>
          <a:p>
            <a:pPr marL="274320" indent="-274320">
              <a:spcBef>
                <a:spcPts val="0"/>
              </a:spcBef>
              <a:tabLst>
                <a:tab pos="1493838" algn="l"/>
              </a:tabLst>
            </a:pPr>
            <a:r>
              <a:rPr lang="es-ES" sz="2400" b="1" dirty="0">
                <a:solidFill>
                  <a:srgbClr val="00529B"/>
                </a:solidFill>
              </a:rPr>
              <a:t>Lección 4: </a:t>
            </a:r>
            <a:r>
              <a:rPr lang="es-ES" sz="2400" dirty="0">
                <a:solidFill>
                  <a:srgbClr val="00529B"/>
                </a:solidFill>
              </a:rPr>
              <a:t>Otros programas para personas con discapacidades...................................40–42</a:t>
            </a:r>
          </a:p>
          <a:p>
            <a:pPr marL="274320" indent="-274320">
              <a:spcBef>
                <a:spcPts val="0"/>
              </a:spcBef>
              <a:buNone/>
              <a:tabLst>
                <a:tab pos="1492250" algn="l"/>
              </a:tabLst>
            </a:pPr>
            <a:r>
              <a:rPr lang="es-ES" sz="2400" b="1" dirty="0">
                <a:solidFill>
                  <a:srgbClr val="00529B"/>
                </a:solidFill>
              </a:rPr>
              <a:t>Apéndices</a:t>
            </a:r>
            <a:r>
              <a:rPr lang="es-ES" sz="2400" dirty="0">
                <a:solidFill>
                  <a:srgbClr val="00529B"/>
                </a:solidFill>
              </a:rPr>
              <a:t>:</a:t>
            </a:r>
          </a:p>
          <a:p>
            <a:pPr marL="548640" indent="-274320">
              <a:spcBef>
                <a:spcPts val="0"/>
              </a:spcBef>
              <a:tabLst>
                <a:tab pos="1492250" algn="l"/>
              </a:tabLst>
            </a:pPr>
            <a:r>
              <a:rPr lang="es-ES" sz="2400" dirty="0">
                <a:solidFill>
                  <a:srgbClr val="00529B"/>
                </a:solidFill>
              </a:rPr>
              <a:t>Recursos de Medicare y otros programas para personas con discapacidades...........43–44</a:t>
            </a:r>
          </a:p>
          <a:p>
            <a:pPr marL="548640" indent="-274320">
              <a:spcBef>
                <a:spcPts val="0"/>
              </a:spcBef>
              <a:buNone/>
              <a:tabLst>
                <a:tab pos="1492250" algn="l"/>
              </a:tabLst>
            </a:pPr>
            <a:r>
              <a:rPr lang="es-ES" sz="2400" dirty="0">
                <a:solidFill>
                  <a:srgbClr val="00529B"/>
                </a:solidFill>
              </a:rPr>
              <a:t>Publicaciones del Seguro Social sobre discapacidad ..................................................45</a:t>
            </a:r>
          </a:p>
          <a:p>
            <a:pPr marL="548640" indent="-274320">
              <a:spcBef>
                <a:spcPts val="0"/>
              </a:spcBef>
              <a:tabLst>
                <a:tab pos="1492250" algn="l"/>
              </a:tabLst>
            </a:pPr>
            <a:r>
              <a:rPr lang="es-ES" sz="2400" dirty="0">
                <a:solidFill>
                  <a:srgbClr val="00529B"/>
                </a:solidFill>
              </a:rPr>
              <a:t>Siglas…………………………………………………………………………………………..46</a:t>
            </a:r>
          </a:p>
        </p:txBody>
      </p:sp>
      <p:sp>
        <p:nvSpPr>
          <p:cNvPr id="3" name="Footer Placeholder 2">
            <a:extLst>
              <a:ext uri="{FF2B5EF4-FFF2-40B4-BE49-F238E27FC236}">
                <a16:creationId xmlns:a16="http://schemas.microsoft.com/office/drawing/2014/main" id="{87A1909C-8072-B843-A186-999E32FE69CC}"/>
              </a:ext>
            </a:extLst>
          </p:cNvPr>
          <p:cNvSpPr>
            <a:spLocks noGrp="1"/>
          </p:cNvSpPr>
          <p:nvPr>
            <p:ph type="ftr" sz="quarter" idx="11"/>
          </p:nvPr>
        </p:nvSpPr>
        <p:spPr>
          <a:xfrm>
            <a:off x="0" y="6450227"/>
            <a:ext cx="12192000" cy="407773"/>
          </a:xfrm>
        </p:spPr>
        <p:txBody>
          <a:bodyPr/>
          <a:lstStyle/>
          <a:p>
            <a:r>
              <a:rPr lang="es-ES" dirty="0"/>
              <a:t>Medicare y otros programas para personas con discapacidades</a:t>
            </a:r>
          </a:p>
        </p:txBody>
      </p:sp>
      <p:sp>
        <p:nvSpPr>
          <p:cNvPr id="4" name="Slide Number Placeholder 3">
            <a:extLst>
              <a:ext uri="{FF2B5EF4-FFF2-40B4-BE49-F238E27FC236}">
                <a16:creationId xmlns:a16="http://schemas.microsoft.com/office/drawing/2014/main" id="{3D39B86E-52B6-4AD6-B423-80C483D4C37C}"/>
              </a:ext>
            </a:extLst>
          </p:cNvPr>
          <p:cNvSpPr>
            <a:spLocks noGrp="1"/>
          </p:cNvSpPr>
          <p:nvPr>
            <p:ph type="sldNum" sz="quarter" idx="12"/>
          </p:nvPr>
        </p:nvSpPr>
        <p:spPr>
          <a:xfrm>
            <a:off x="8610600" y="6492240"/>
            <a:ext cx="2743200" cy="365125"/>
          </a:xfrm>
        </p:spPr>
        <p:txBody>
          <a:bodyPr/>
          <a:lstStyle/>
          <a:p>
            <a:fld id="{0B2D781D-8844-5940-92D1-06EF0A7F581E}" type="slidenum">
              <a:rPr lang="en-US" smtClean="0"/>
              <a:pPr/>
              <a:t>2</a:t>
            </a:fld>
            <a:endParaRPr lang="es-ES" dirty="0"/>
          </a:p>
        </p:txBody>
      </p:sp>
      <p:sp>
        <p:nvSpPr>
          <p:cNvPr id="2" name="Date Placeholder 1">
            <a:extLst>
              <a:ext uri="{FF2B5EF4-FFF2-40B4-BE49-F238E27FC236}">
                <a16:creationId xmlns:a16="http://schemas.microsoft.com/office/drawing/2014/main" id="{B04D0148-BAB7-A547-9D22-39BCBAEDAD6D}"/>
              </a:ext>
            </a:extLst>
          </p:cNvPr>
          <p:cNvSpPr>
            <a:spLocks noGrp="1"/>
          </p:cNvSpPr>
          <p:nvPr>
            <p:ph type="dt" sz="half" idx="10"/>
          </p:nvPr>
        </p:nvSpPr>
        <p:spPr>
          <a:xfrm>
            <a:off x="838200" y="6492240"/>
            <a:ext cx="2743200" cy="365125"/>
          </a:xfrm>
        </p:spPr>
        <p:txBody>
          <a:bodyPr/>
          <a:lstStyle/>
          <a:p>
            <a:r>
              <a:rPr lang="es-ES"/>
              <a:t>Junio de 2022</a:t>
            </a:r>
            <a:endParaRPr lang="es-ES" dirty="0"/>
          </a:p>
        </p:txBody>
      </p:sp>
    </p:spTree>
    <p:custDataLst>
      <p:tags r:id="rId1"/>
    </p:custDataLst>
    <p:extLst>
      <p:ext uri="{BB962C8B-B14F-4D97-AF65-F5344CB8AC3E}">
        <p14:creationId xmlns:p14="http://schemas.microsoft.com/office/powerpoint/2010/main" val="21632126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s-ES"/>
              <a:t>Subsidios compasivos (CAL, por sus siglas en inglés)</a:t>
            </a:r>
          </a:p>
        </p:txBody>
      </p:sp>
      <p:sp>
        <p:nvSpPr>
          <p:cNvPr id="5" name="Content Placeholder 4"/>
          <p:cNvSpPr>
            <a:spLocks noGrp="1"/>
          </p:cNvSpPr>
          <p:nvPr>
            <p:ph sz="quarter" idx="13"/>
          </p:nvPr>
        </p:nvSpPr>
        <p:spPr>
          <a:xfrm>
            <a:off x="914400" y="1371600"/>
            <a:ext cx="10321290" cy="4667250"/>
          </a:xfrm>
        </p:spPr>
        <p:txBody>
          <a:bodyPr>
            <a:normAutofit/>
          </a:bodyPr>
          <a:lstStyle/>
          <a:p>
            <a:pPr lvl="0" defTabSz="685800">
              <a:lnSpc>
                <a:spcPct val="100000"/>
              </a:lnSpc>
            </a:pPr>
            <a:r>
              <a:rPr lang="es-ES" sz="2800" dirty="0"/>
              <a:t>Una manera de acelerar el procesamiento de las reclamaciones de SSDI y SSI para los postulantes con afecciones médicas graves</a:t>
            </a:r>
          </a:p>
          <a:p>
            <a:pPr lvl="0" defTabSz="685800">
              <a:lnSpc>
                <a:spcPct val="100000"/>
              </a:lnSpc>
            </a:pPr>
            <a:r>
              <a:rPr lang="es-ES" sz="2800" dirty="0"/>
              <a:t>Si su afección médica está en la "Lista de subsidios compasivos (CAL)", su solicitud de SSDI/SSI se acelera</a:t>
            </a:r>
          </a:p>
        </p:txBody>
      </p:sp>
      <p:sp>
        <p:nvSpPr>
          <p:cNvPr id="7" name="Slide Number Placeholder 6">
            <a:extLst>
              <a:ext uri="{FF2B5EF4-FFF2-40B4-BE49-F238E27FC236}">
                <a16:creationId xmlns:a16="http://schemas.microsoft.com/office/drawing/2014/main" id="{4DEA505C-7FB8-4588-9B82-BD0BFF66BFF6}"/>
              </a:ext>
            </a:extLst>
          </p:cNvPr>
          <p:cNvSpPr>
            <a:spLocks noGrp="1"/>
          </p:cNvSpPr>
          <p:nvPr>
            <p:ph type="sldNum" sz="quarter" idx="12"/>
          </p:nvPr>
        </p:nvSpPr>
        <p:spPr>
          <a:xfrm>
            <a:off x="8610600" y="6492240"/>
            <a:ext cx="2743200" cy="365125"/>
          </a:xfrm>
        </p:spPr>
        <p:txBody>
          <a:bodyPr/>
          <a:lstStyle/>
          <a:p>
            <a:fld id="{0B2D781D-8844-5940-92D1-06EF0A7F581E}" type="slidenum">
              <a:rPr lang="en-US" smtClean="0"/>
              <a:t>20</a:t>
            </a:fld>
            <a:endParaRPr lang="es-ES"/>
          </a:p>
        </p:txBody>
      </p:sp>
      <p:sp>
        <p:nvSpPr>
          <p:cNvPr id="2" name="Date Placeholder 1"/>
          <p:cNvSpPr>
            <a:spLocks noGrp="1"/>
          </p:cNvSpPr>
          <p:nvPr>
            <p:ph type="dt" sz="half" idx="10"/>
          </p:nvPr>
        </p:nvSpPr>
        <p:spPr>
          <a:xfrm>
            <a:off x="838200" y="6492240"/>
            <a:ext cx="2743200" cy="365125"/>
          </a:xfrm>
        </p:spPr>
        <p:txBody>
          <a:bodyPr/>
          <a:lstStyle/>
          <a:p>
            <a:r>
              <a:rPr lang="es-ES"/>
              <a:t>Junio de 2022</a:t>
            </a:r>
            <a:endParaRPr lang="es-ES" dirty="0"/>
          </a:p>
        </p:txBody>
      </p:sp>
      <p:sp>
        <p:nvSpPr>
          <p:cNvPr id="8" name="Footer Placeholder 4">
            <a:extLst>
              <a:ext uri="{FF2B5EF4-FFF2-40B4-BE49-F238E27FC236}">
                <a16:creationId xmlns:a16="http://schemas.microsoft.com/office/drawing/2014/main" id="{FAC693B5-6837-4170-BBEC-97ED6194D116}"/>
              </a:ext>
            </a:extLst>
          </p:cNvPr>
          <p:cNvSpPr>
            <a:spLocks noGrp="1"/>
          </p:cNvSpPr>
          <p:nvPr>
            <p:ph type="ftr" sz="quarter" idx="11"/>
          </p:nvPr>
        </p:nvSpPr>
        <p:spPr>
          <a:xfrm>
            <a:off x="0" y="6477411"/>
            <a:ext cx="12192000" cy="365760"/>
          </a:xfrm>
        </p:spPr>
        <p:txBody>
          <a:bodyPr/>
          <a:lstStyle/>
          <a:p>
            <a:r>
              <a:rPr lang="es-ES" dirty="0">
                <a:solidFill>
                  <a:schemeClr val="accent1">
                    <a:lumMod val="60000"/>
                    <a:lumOff val="40000"/>
                  </a:schemeClr>
                </a:solidFill>
              </a:rPr>
              <a:t>Medicare y otros programas para personas con discapacidades</a:t>
            </a:r>
          </a:p>
        </p:txBody>
      </p:sp>
    </p:spTree>
    <p:custDataLst>
      <p:tags r:id="rId1"/>
    </p:custDataLst>
    <p:extLst>
      <p:ext uri="{BB962C8B-B14F-4D97-AF65-F5344CB8AC3E}">
        <p14:creationId xmlns:p14="http://schemas.microsoft.com/office/powerpoint/2010/main" val="34490697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s-ES"/>
              <a:t>Decisión sobre discapacidad</a:t>
            </a:r>
          </a:p>
        </p:txBody>
      </p:sp>
      <p:sp>
        <p:nvSpPr>
          <p:cNvPr id="5" name="Content Placeholder 4"/>
          <p:cNvSpPr>
            <a:spLocks noGrp="1"/>
          </p:cNvSpPr>
          <p:nvPr>
            <p:ph sz="quarter" idx="13"/>
          </p:nvPr>
        </p:nvSpPr>
        <p:spPr>
          <a:xfrm>
            <a:off x="914400" y="1371600"/>
            <a:ext cx="9791700" cy="1100138"/>
          </a:xfrm>
        </p:spPr>
        <p:txBody>
          <a:bodyPr/>
          <a:lstStyle/>
          <a:p>
            <a:pPr marL="0" lvl="0" indent="0" defTabSz="685800">
              <a:lnSpc>
                <a:spcPct val="100000"/>
              </a:lnSpc>
              <a:buNone/>
            </a:pPr>
            <a:r>
              <a:rPr lang="es-ES" b="1" dirty="0"/>
              <a:t>Usted recibirá una carta cuando el Seguro Social tome una decisión sobre su caso</a:t>
            </a:r>
          </a:p>
        </p:txBody>
      </p:sp>
      <p:pic>
        <p:nvPicPr>
          <p:cNvPr id="14" name="Picture 13" descr="Lectura de etiqueta verde: Aprobado">
            <a:extLst>
              <a:ext uri="{FF2B5EF4-FFF2-40B4-BE49-F238E27FC236}">
                <a16:creationId xmlns:a16="http://schemas.microsoft.com/office/drawing/2014/main" id="{D96FC85C-AAC1-40AD-9F90-39BD5D48C85F}"/>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3094064" y="2692442"/>
            <a:ext cx="2151627" cy="881693"/>
          </a:xfrm>
          <a:prstGeom prst="rect">
            <a:avLst/>
          </a:prstGeom>
        </p:spPr>
      </p:pic>
      <p:sp>
        <p:nvSpPr>
          <p:cNvPr id="8" name="TextBox 7"/>
          <p:cNvSpPr txBox="1"/>
          <p:nvPr/>
        </p:nvSpPr>
        <p:spPr>
          <a:xfrm rot="20898664">
            <a:off x="3235219" y="2948621"/>
            <a:ext cx="1869315" cy="369332"/>
          </a:xfrm>
          <a:prstGeom prst="rect">
            <a:avLst/>
          </a:prstGeom>
          <a:solidFill>
            <a:schemeClr val="bg1"/>
          </a:solidFill>
        </p:spPr>
        <p:txBody>
          <a:bodyPr wrap="square" lIns="0" tIns="0" rIns="0" bIns="0" rtlCol="0">
            <a:spAutoFit/>
          </a:bodyPr>
          <a:lstStyle/>
          <a:p>
            <a:pPr algn="ctr"/>
            <a:r>
              <a:rPr lang="es-VE" sz="2400" b="1" dirty="0">
                <a:solidFill>
                  <a:schemeClr val="accent6">
                    <a:lumMod val="75000"/>
                  </a:schemeClr>
                </a:solidFill>
              </a:rPr>
              <a:t>APROBADO</a:t>
            </a:r>
            <a:endParaRPr lang="en-US" sz="2400" b="1" dirty="0">
              <a:solidFill>
                <a:schemeClr val="accent6">
                  <a:lumMod val="75000"/>
                </a:schemeClr>
              </a:solidFill>
            </a:endParaRPr>
          </a:p>
        </p:txBody>
      </p:sp>
      <p:sp>
        <p:nvSpPr>
          <p:cNvPr id="6" name="Rectangle: Rounded Corners 5">
            <a:extLst>
              <a:ext uri="{FF2B5EF4-FFF2-40B4-BE49-F238E27FC236}">
                <a16:creationId xmlns:a16="http://schemas.microsoft.com/office/drawing/2014/main" id="{9373C77C-8B7D-4FB2-9FD0-2DC967B71D98}"/>
              </a:ext>
            </a:extLst>
          </p:cNvPr>
          <p:cNvSpPr/>
          <p:nvPr/>
        </p:nvSpPr>
        <p:spPr>
          <a:xfrm>
            <a:off x="2642069" y="2594344"/>
            <a:ext cx="3200400" cy="3305415"/>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0" tIns="548640" bIns="0" rtlCol="0" anchor="ctr"/>
          <a:lstStyle/>
          <a:p>
            <a:pPr marL="274320" lvl="2" indent="-274320" defTabSz="685800">
              <a:lnSpc>
                <a:spcPct val="100000"/>
              </a:lnSpc>
              <a:spcAft>
                <a:spcPts val="1200"/>
              </a:spcAft>
              <a:buSzPct val="100000"/>
              <a:buFont typeface="Wingdings" panose="05000000000000000000" pitchFamily="2" charset="2"/>
              <a:buChar char="§"/>
            </a:pPr>
            <a:endParaRPr lang="es-ES" sz="2400" dirty="0">
              <a:solidFill>
                <a:srgbClr val="00529B"/>
              </a:solidFill>
            </a:endParaRPr>
          </a:p>
          <a:p>
            <a:pPr marL="274320" lvl="2" indent="-274320" defTabSz="685800">
              <a:lnSpc>
                <a:spcPct val="100000"/>
              </a:lnSpc>
              <a:spcAft>
                <a:spcPts val="1200"/>
              </a:spcAft>
              <a:buSzPct val="100000"/>
              <a:buFont typeface="Wingdings" panose="05000000000000000000" pitchFamily="2" charset="2"/>
              <a:buChar char="§"/>
            </a:pPr>
            <a:r>
              <a:rPr lang="es-ES" sz="2400" dirty="0">
                <a:solidFill>
                  <a:srgbClr val="00529B"/>
                </a:solidFill>
              </a:rPr>
              <a:t>Monto del beneficio</a:t>
            </a:r>
          </a:p>
          <a:p>
            <a:pPr marL="274320" lvl="2" indent="-274320" defTabSz="685800">
              <a:lnSpc>
                <a:spcPct val="100000"/>
              </a:lnSpc>
              <a:spcAft>
                <a:spcPts val="1200"/>
              </a:spcAft>
              <a:buSzPct val="100000"/>
              <a:buFont typeface="Wingdings" panose="05000000000000000000" pitchFamily="2" charset="2"/>
              <a:buChar char="§"/>
            </a:pPr>
            <a:r>
              <a:rPr lang="es-ES" sz="2400" dirty="0">
                <a:solidFill>
                  <a:srgbClr val="00529B"/>
                </a:solidFill>
              </a:rPr>
              <a:t>Fecha de inicio del pago</a:t>
            </a:r>
          </a:p>
          <a:p>
            <a:pPr marL="274320" lvl="2" indent="-274320" defTabSz="685800">
              <a:lnSpc>
                <a:spcPct val="100000"/>
              </a:lnSpc>
              <a:buSzPct val="100000"/>
              <a:buFont typeface="Arial" panose="020B0604020202020204" pitchFamily="34" charset="0"/>
              <a:buChar char="•"/>
            </a:pPr>
            <a:endParaRPr lang="es-ES" sz="2400" dirty="0">
              <a:solidFill>
                <a:srgbClr val="00529B"/>
              </a:solidFill>
            </a:endParaRPr>
          </a:p>
          <a:p>
            <a:pPr marL="274320" lvl="2" indent="-274320" defTabSz="685800">
              <a:lnSpc>
                <a:spcPct val="100000"/>
              </a:lnSpc>
              <a:buSzPct val="100000"/>
              <a:buFont typeface="Arial" panose="020B0604020202020204" pitchFamily="34" charset="0"/>
              <a:buChar char="•"/>
            </a:pPr>
            <a:endParaRPr lang="es-ES" sz="2400" dirty="0">
              <a:solidFill>
                <a:srgbClr val="00529B"/>
              </a:solidFill>
            </a:endParaRPr>
          </a:p>
          <a:p>
            <a:pPr marL="0" lvl="2" defTabSz="685800">
              <a:lnSpc>
                <a:spcPct val="100000"/>
              </a:lnSpc>
              <a:buSzPct val="100000"/>
            </a:pPr>
            <a:endParaRPr lang="es-ES" sz="2400" dirty="0">
              <a:solidFill>
                <a:srgbClr val="00529B"/>
              </a:solidFill>
            </a:endParaRPr>
          </a:p>
        </p:txBody>
      </p:sp>
      <p:pic>
        <p:nvPicPr>
          <p:cNvPr id="16" name="Picture 15" descr="Lectura de etiqueta roja: No aprobado">
            <a:extLst>
              <a:ext uri="{FF2B5EF4-FFF2-40B4-BE49-F238E27FC236}">
                <a16:creationId xmlns:a16="http://schemas.microsoft.com/office/drawing/2014/main" id="{428D3185-3934-458F-8C08-66633DE02423}"/>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rot="21208701">
            <a:off x="6897608" y="2782280"/>
            <a:ext cx="2103120" cy="675913"/>
          </a:xfrm>
          <a:prstGeom prst="rect">
            <a:avLst/>
          </a:prstGeom>
        </p:spPr>
      </p:pic>
      <p:sp>
        <p:nvSpPr>
          <p:cNvPr id="12" name="TextBox 11"/>
          <p:cNvSpPr txBox="1"/>
          <p:nvPr/>
        </p:nvSpPr>
        <p:spPr>
          <a:xfrm rot="20899685">
            <a:off x="6989976" y="2934651"/>
            <a:ext cx="1954266" cy="348835"/>
          </a:xfrm>
          <a:prstGeom prst="rect">
            <a:avLst/>
          </a:prstGeom>
          <a:solidFill>
            <a:schemeClr val="bg1"/>
          </a:solidFill>
        </p:spPr>
        <p:txBody>
          <a:bodyPr wrap="square" lIns="0" tIns="0" rIns="0" bIns="0" rtlCol="0">
            <a:noAutofit/>
          </a:bodyPr>
          <a:lstStyle/>
          <a:p>
            <a:pPr algn="ctr"/>
            <a:r>
              <a:rPr lang="es-VE" sz="2400" b="1" dirty="0">
                <a:solidFill>
                  <a:srgbClr val="C00000"/>
                </a:solidFill>
              </a:rPr>
              <a:t>NO APROBADO</a:t>
            </a:r>
            <a:endParaRPr lang="en-US" sz="2400" b="1" dirty="0">
              <a:solidFill>
                <a:srgbClr val="C00000"/>
              </a:solidFill>
            </a:endParaRPr>
          </a:p>
        </p:txBody>
      </p:sp>
      <p:sp>
        <p:nvSpPr>
          <p:cNvPr id="11" name="Rectangle: Rounded Corners 10">
            <a:extLst>
              <a:ext uri="{FF2B5EF4-FFF2-40B4-BE49-F238E27FC236}">
                <a16:creationId xmlns:a16="http://schemas.microsoft.com/office/drawing/2014/main" id="{95B4C6A5-B546-4466-A001-AC879B65F50B}"/>
              </a:ext>
            </a:extLst>
          </p:cNvPr>
          <p:cNvSpPr/>
          <p:nvPr/>
        </p:nvSpPr>
        <p:spPr>
          <a:xfrm>
            <a:off x="6376264" y="2594344"/>
            <a:ext cx="3200400" cy="3305415"/>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0" tIns="548640" bIns="0" rtlCol="0" anchor="ctr"/>
          <a:lstStyle/>
          <a:p>
            <a:pPr marL="274320" lvl="2" indent="-274320" defTabSz="685800">
              <a:lnSpc>
                <a:spcPct val="100000"/>
              </a:lnSpc>
              <a:spcAft>
                <a:spcPts val="1200"/>
              </a:spcAft>
              <a:buSzPct val="100000"/>
              <a:buFont typeface="Wingdings" panose="05000000000000000000" pitchFamily="2" charset="2"/>
              <a:buChar char="§"/>
            </a:pPr>
            <a:endParaRPr lang="es-ES" sz="2400" dirty="0">
              <a:solidFill>
                <a:srgbClr val="00529B"/>
              </a:solidFill>
            </a:endParaRPr>
          </a:p>
          <a:p>
            <a:pPr marL="274320" lvl="2" indent="-274320" defTabSz="685800">
              <a:lnSpc>
                <a:spcPct val="100000"/>
              </a:lnSpc>
              <a:spcAft>
                <a:spcPts val="1200"/>
              </a:spcAft>
              <a:buSzPct val="100000"/>
              <a:buFont typeface="Wingdings" panose="05000000000000000000" pitchFamily="2" charset="2"/>
              <a:buChar char="§"/>
            </a:pPr>
            <a:r>
              <a:rPr lang="es-ES" sz="2400" dirty="0">
                <a:solidFill>
                  <a:srgbClr val="00529B"/>
                </a:solidFill>
              </a:rPr>
              <a:t>Los motivos del rechazo</a:t>
            </a:r>
          </a:p>
          <a:p>
            <a:pPr marL="274320" lvl="2" indent="-274320" defTabSz="685800">
              <a:lnSpc>
                <a:spcPct val="100000"/>
              </a:lnSpc>
              <a:spcAft>
                <a:spcPts val="1200"/>
              </a:spcAft>
              <a:buSzPct val="100000"/>
              <a:buFont typeface="Wingdings" panose="05000000000000000000" pitchFamily="2" charset="2"/>
              <a:buChar char="§"/>
            </a:pPr>
            <a:r>
              <a:rPr lang="es-ES" sz="2400" dirty="0">
                <a:solidFill>
                  <a:srgbClr val="00529B"/>
                </a:solidFill>
              </a:rPr>
              <a:t>Cómo apelar si no está de acuerdo con la decisión</a:t>
            </a:r>
          </a:p>
        </p:txBody>
      </p:sp>
      <p:sp>
        <p:nvSpPr>
          <p:cNvPr id="7" name="Slide Number Placeholder 6">
            <a:extLst>
              <a:ext uri="{FF2B5EF4-FFF2-40B4-BE49-F238E27FC236}">
                <a16:creationId xmlns:a16="http://schemas.microsoft.com/office/drawing/2014/main" id="{FF7BE437-414B-4F45-8FDA-741BCEB4EBDC}"/>
              </a:ext>
            </a:extLst>
          </p:cNvPr>
          <p:cNvSpPr>
            <a:spLocks noGrp="1"/>
          </p:cNvSpPr>
          <p:nvPr>
            <p:ph type="sldNum" sz="quarter" idx="12"/>
          </p:nvPr>
        </p:nvSpPr>
        <p:spPr>
          <a:xfrm>
            <a:off x="8610600" y="6492240"/>
            <a:ext cx="2743200" cy="365125"/>
          </a:xfrm>
        </p:spPr>
        <p:txBody>
          <a:bodyPr/>
          <a:lstStyle/>
          <a:p>
            <a:fld id="{0B2D781D-8844-5940-92D1-06EF0A7F581E}" type="slidenum">
              <a:rPr lang="en-US" smtClean="0"/>
              <a:t>21</a:t>
            </a:fld>
            <a:endParaRPr lang="es-ES"/>
          </a:p>
        </p:txBody>
      </p:sp>
      <p:sp>
        <p:nvSpPr>
          <p:cNvPr id="2" name="Date Placeholder 1"/>
          <p:cNvSpPr>
            <a:spLocks noGrp="1"/>
          </p:cNvSpPr>
          <p:nvPr>
            <p:ph type="dt" sz="half" idx="10"/>
          </p:nvPr>
        </p:nvSpPr>
        <p:spPr>
          <a:xfrm>
            <a:off x="838200" y="6492240"/>
            <a:ext cx="2743200" cy="365125"/>
          </a:xfrm>
        </p:spPr>
        <p:txBody>
          <a:bodyPr/>
          <a:lstStyle/>
          <a:p>
            <a:r>
              <a:rPr lang="es-ES"/>
              <a:t>Junio de 2022</a:t>
            </a:r>
            <a:endParaRPr lang="es-ES" dirty="0"/>
          </a:p>
        </p:txBody>
      </p:sp>
      <p:sp>
        <p:nvSpPr>
          <p:cNvPr id="13" name="Footer Placeholder 4">
            <a:extLst>
              <a:ext uri="{FF2B5EF4-FFF2-40B4-BE49-F238E27FC236}">
                <a16:creationId xmlns:a16="http://schemas.microsoft.com/office/drawing/2014/main" id="{F0FCEE8C-A6AF-449B-A774-FDB42F0F9AE7}"/>
              </a:ext>
            </a:extLst>
          </p:cNvPr>
          <p:cNvSpPr>
            <a:spLocks noGrp="1"/>
          </p:cNvSpPr>
          <p:nvPr>
            <p:ph type="ftr" sz="quarter" idx="11"/>
          </p:nvPr>
        </p:nvSpPr>
        <p:spPr>
          <a:xfrm>
            <a:off x="0" y="6477411"/>
            <a:ext cx="12192000" cy="365760"/>
          </a:xfrm>
        </p:spPr>
        <p:txBody>
          <a:bodyPr/>
          <a:lstStyle/>
          <a:p>
            <a:r>
              <a:rPr lang="es-ES" dirty="0">
                <a:solidFill>
                  <a:schemeClr val="accent1">
                    <a:lumMod val="60000"/>
                    <a:lumOff val="40000"/>
                  </a:schemeClr>
                </a:solidFill>
              </a:rPr>
              <a:t>Medicare y otros programas para personas con discapacidades</a:t>
            </a:r>
          </a:p>
        </p:txBody>
      </p:sp>
    </p:spTree>
    <p:custDataLst>
      <p:tags r:id="rId1"/>
    </p:custDataLst>
    <p:extLst>
      <p:ext uri="{BB962C8B-B14F-4D97-AF65-F5344CB8AC3E}">
        <p14:creationId xmlns:p14="http://schemas.microsoft.com/office/powerpoint/2010/main" val="4247004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6" grpId="0" animBg="1"/>
      <p:bldP spid="12" grpId="0" animBg="1"/>
      <p:bldP spid="1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s-ES" dirty="0"/>
              <a:t>Su cuenta "</a:t>
            </a:r>
            <a:r>
              <a:rPr lang="es-ES" i="1" dirty="0" err="1"/>
              <a:t>my</a:t>
            </a:r>
            <a:r>
              <a:rPr lang="es-ES" i="1" dirty="0"/>
              <a:t> </a:t>
            </a:r>
            <a:r>
              <a:rPr lang="es-ES" dirty="0"/>
              <a:t>Social Security"</a:t>
            </a:r>
          </a:p>
        </p:txBody>
      </p:sp>
      <p:sp>
        <p:nvSpPr>
          <p:cNvPr id="5" name="Content Placeholder 4"/>
          <p:cNvSpPr>
            <a:spLocks noGrp="1"/>
          </p:cNvSpPr>
          <p:nvPr>
            <p:ph sz="quarter" idx="13"/>
          </p:nvPr>
        </p:nvSpPr>
        <p:spPr>
          <a:xfrm>
            <a:off x="914400" y="1243264"/>
            <a:ext cx="9791700" cy="707721"/>
          </a:xfrm>
        </p:spPr>
        <p:txBody>
          <a:bodyPr>
            <a:normAutofit fontScale="92500" lnSpcReduction="20000"/>
          </a:bodyPr>
          <a:lstStyle/>
          <a:p>
            <a:pPr marL="0" lvl="0" indent="0" defTabSz="685800">
              <a:lnSpc>
                <a:spcPct val="100000"/>
              </a:lnSpc>
              <a:spcBef>
                <a:spcPts val="600"/>
              </a:spcBef>
              <a:buNone/>
            </a:pPr>
            <a:r>
              <a:rPr lang="es-ES" sz="2600" b="1" dirty="0"/>
              <a:t>Puede solicitar una tarjeta del Seguro Social de reemplazo si cumple con ciertos requisitos:</a:t>
            </a:r>
          </a:p>
        </p:txBody>
      </p:sp>
      <p:sp>
        <p:nvSpPr>
          <p:cNvPr id="11" name="TextBox 10">
            <a:extLst>
              <a:ext uri="{FF2B5EF4-FFF2-40B4-BE49-F238E27FC236}">
                <a16:creationId xmlns:a16="http://schemas.microsoft.com/office/drawing/2014/main" id="{D181D8EF-85FA-47A8-B64A-5DE42B1B8D71}"/>
              </a:ext>
            </a:extLst>
          </p:cNvPr>
          <p:cNvSpPr txBox="1"/>
          <p:nvPr/>
        </p:nvSpPr>
        <p:spPr>
          <a:xfrm>
            <a:off x="914400" y="2044708"/>
            <a:ext cx="4647146" cy="3647152"/>
          </a:xfrm>
          <a:prstGeom prst="rect">
            <a:avLst/>
          </a:prstGeom>
          <a:noFill/>
          <a:ln>
            <a:noFill/>
          </a:ln>
        </p:spPr>
        <p:txBody>
          <a:bodyPr wrap="square" rtlCol="0">
            <a:spAutoFit/>
          </a:bodyPr>
          <a:lstStyle/>
          <a:p>
            <a:pPr lvl="0" defTabSz="685800">
              <a:lnSpc>
                <a:spcPct val="100000"/>
              </a:lnSpc>
              <a:spcAft>
                <a:spcPts val="600"/>
              </a:spcAft>
            </a:pPr>
            <a:r>
              <a:rPr lang="es-ES" sz="2200" b="1" dirty="0">
                <a:solidFill>
                  <a:srgbClr val="00529B"/>
                </a:solidFill>
                <a:latin typeface="Arial" panose="020B0604020202020204" pitchFamily="34" charset="0"/>
              </a:rPr>
              <a:t>Si no está recibiendo beneficios, usted puede:</a:t>
            </a:r>
          </a:p>
          <a:p>
            <a:pPr marL="463550" lvl="0" indent="-273050" defTabSz="685800">
              <a:lnSpc>
                <a:spcPct val="100000"/>
              </a:lnSpc>
              <a:spcAft>
                <a:spcPts val="600"/>
              </a:spcAft>
              <a:buFont typeface="Wingdings" panose="05000000000000000000" pitchFamily="2" charset="2"/>
              <a:buChar char="§"/>
            </a:pPr>
            <a:r>
              <a:rPr lang="es-ES" dirty="0">
                <a:solidFill>
                  <a:srgbClr val="00529B"/>
                </a:solidFill>
                <a:latin typeface="Arial" panose="020B0604020202020204" pitchFamily="34" charset="0"/>
              </a:rPr>
              <a:t>Obtener estimaciones personalizadas de beneficios de jubilación</a:t>
            </a:r>
          </a:p>
          <a:p>
            <a:pPr marL="463550" indent="-273050" defTabSz="685800">
              <a:spcAft>
                <a:spcPts val="600"/>
              </a:spcAft>
              <a:buFont typeface="Wingdings" panose="05000000000000000000" pitchFamily="2" charset="2"/>
              <a:buChar char="§"/>
            </a:pPr>
            <a:r>
              <a:rPr lang="es-ES" dirty="0">
                <a:solidFill>
                  <a:srgbClr val="00529B"/>
                </a:solidFill>
                <a:latin typeface="Arial" panose="020B0604020202020204" pitchFamily="34" charset="0"/>
              </a:rPr>
              <a:t>Obtener estimaciones de beneficios </a:t>
            </a:r>
            <a:br>
              <a:rPr lang="es-ES" dirty="0">
                <a:solidFill>
                  <a:srgbClr val="00529B"/>
                </a:solidFill>
                <a:latin typeface="Arial" panose="020B0604020202020204" pitchFamily="34" charset="0"/>
              </a:rPr>
            </a:br>
            <a:r>
              <a:rPr lang="es-ES" dirty="0">
                <a:solidFill>
                  <a:srgbClr val="00529B"/>
                </a:solidFill>
                <a:latin typeface="Arial" panose="020B0604020202020204" pitchFamily="34" charset="0"/>
              </a:rPr>
              <a:t>del cónyuge</a:t>
            </a:r>
          </a:p>
          <a:p>
            <a:pPr marL="463550" lvl="0" indent="-273050" defTabSz="685800">
              <a:spcAft>
                <a:spcPts val="600"/>
              </a:spcAft>
              <a:buFont typeface="Wingdings" panose="05000000000000000000" pitchFamily="2" charset="2"/>
              <a:buChar char="§"/>
            </a:pPr>
            <a:r>
              <a:rPr lang="es-ES" dirty="0">
                <a:solidFill>
                  <a:srgbClr val="00529B"/>
                </a:solidFill>
                <a:latin typeface="Arial" panose="020B0604020202020204" pitchFamily="34" charset="0"/>
              </a:rPr>
              <a:t>Obtener un comprobante de que usted no recibe beneficios</a:t>
            </a:r>
          </a:p>
          <a:p>
            <a:pPr marL="463550" lvl="0" indent="-273050" defTabSz="685800">
              <a:spcAft>
                <a:spcPts val="600"/>
              </a:spcAft>
              <a:buFont typeface="Wingdings" panose="05000000000000000000" pitchFamily="2" charset="2"/>
              <a:buChar char="§"/>
            </a:pPr>
            <a:r>
              <a:rPr lang="es-ES" dirty="0">
                <a:solidFill>
                  <a:srgbClr val="00529B"/>
                </a:solidFill>
                <a:latin typeface="Arial" panose="020B0604020202020204" pitchFamily="34" charset="0"/>
              </a:rPr>
              <a:t>Verificar el estado de su solicitud </a:t>
            </a:r>
          </a:p>
          <a:p>
            <a:pPr marL="463550" lvl="0" indent="-273050" defTabSz="685800">
              <a:spcAft>
                <a:spcPts val="600"/>
              </a:spcAft>
              <a:buFont typeface="Wingdings" panose="05000000000000000000" pitchFamily="2" charset="2"/>
              <a:buChar char="§"/>
            </a:pPr>
            <a:r>
              <a:rPr lang="es-ES" dirty="0">
                <a:solidFill>
                  <a:srgbClr val="00529B"/>
                </a:solidFill>
                <a:latin typeface="Arial" panose="020B0604020202020204" pitchFamily="34" charset="0"/>
              </a:rPr>
              <a:t>Obtener su Declaración de </a:t>
            </a:r>
            <a:br>
              <a:rPr lang="es-ES" dirty="0">
                <a:solidFill>
                  <a:srgbClr val="00529B"/>
                </a:solidFill>
                <a:latin typeface="Arial" panose="020B0604020202020204" pitchFamily="34" charset="0"/>
              </a:rPr>
            </a:br>
            <a:r>
              <a:rPr lang="es-ES" dirty="0">
                <a:solidFill>
                  <a:srgbClr val="00529B"/>
                </a:solidFill>
                <a:latin typeface="Arial" panose="020B0604020202020204" pitchFamily="34" charset="0"/>
              </a:rPr>
              <a:t>Seguro Social</a:t>
            </a:r>
          </a:p>
        </p:txBody>
      </p:sp>
      <p:cxnSp>
        <p:nvCxnSpPr>
          <p:cNvPr id="16" name="Straight Connector 15">
            <a:extLst>
              <a:ext uri="{FF2B5EF4-FFF2-40B4-BE49-F238E27FC236}">
                <a16:creationId xmlns:a16="http://schemas.microsoft.com/office/drawing/2014/main" id="{4C524CA7-D626-4C2A-983E-42CD2E447C56}"/>
              </a:ext>
              <a:ext uri="{C183D7F6-B498-43B3-948B-1728B52AA6E4}">
                <adec:decorative xmlns:adec="http://schemas.microsoft.com/office/drawing/2017/decorative" val="1"/>
              </a:ext>
            </a:extLst>
          </p:cNvPr>
          <p:cNvCxnSpPr/>
          <p:nvPr/>
        </p:nvCxnSpPr>
        <p:spPr>
          <a:xfrm>
            <a:off x="6021612" y="2156564"/>
            <a:ext cx="0" cy="3068876"/>
          </a:xfrm>
          <a:prstGeom prst="line">
            <a:avLst/>
          </a:prstGeom>
          <a:ln>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D44E2789-B66C-483C-89FD-E149E14B06F2}"/>
              </a:ext>
            </a:extLst>
          </p:cNvPr>
          <p:cNvSpPr txBox="1"/>
          <p:nvPr/>
        </p:nvSpPr>
        <p:spPr>
          <a:xfrm>
            <a:off x="6360090" y="2044708"/>
            <a:ext cx="5254394" cy="4001095"/>
          </a:xfrm>
          <a:prstGeom prst="rect">
            <a:avLst/>
          </a:prstGeom>
          <a:noFill/>
          <a:ln>
            <a:noFill/>
          </a:ln>
        </p:spPr>
        <p:txBody>
          <a:bodyPr wrap="square" rtlCol="0">
            <a:spAutoFit/>
          </a:bodyPr>
          <a:lstStyle/>
          <a:p>
            <a:pPr marL="274320" indent="-274320" defTabSz="685800">
              <a:spcAft>
                <a:spcPts val="600"/>
              </a:spcAft>
            </a:pPr>
            <a:r>
              <a:rPr lang="es-ES" sz="2200" b="1" dirty="0">
                <a:solidFill>
                  <a:srgbClr val="00529B"/>
                </a:solidFill>
                <a:latin typeface="Arial" panose="020B0604020202020204" pitchFamily="34" charset="0"/>
              </a:rPr>
              <a:t>	Si está recibiendo beneficios, </a:t>
            </a:r>
            <a:br>
              <a:rPr lang="es-ES" sz="2200" b="1" dirty="0">
                <a:solidFill>
                  <a:srgbClr val="00529B"/>
                </a:solidFill>
                <a:latin typeface="Arial" panose="020B0604020202020204" pitchFamily="34" charset="0"/>
              </a:rPr>
            </a:br>
            <a:r>
              <a:rPr lang="es-ES" sz="2200" b="1" dirty="0">
                <a:solidFill>
                  <a:srgbClr val="00529B"/>
                </a:solidFill>
                <a:latin typeface="Arial" panose="020B0604020202020204" pitchFamily="34" charset="0"/>
              </a:rPr>
              <a:t>usted puede:</a:t>
            </a:r>
          </a:p>
          <a:p>
            <a:pPr marL="463550" indent="-273050" defTabSz="685800">
              <a:spcAft>
                <a:spcPts val="600"/>
              </a:spcAft>
              <a:buFont typeface="Wingdings" panose="05000000000000000000" pitchFamily="2" charset="2"/>
              <a:buChar char="§"/>
            </a:pPr>
            <a:r>
              <a:rPr lang="es-ES" dirty="0">
                <a:solidFill>
                  <a:srgbClr val="00529B"/>
                </a:solidFill>
                <a:latin typeface="Arial" panose="020B0604020202020204" pitchFamily="34" charset="0"/>
              </a:rPr>
              <a:t>Establecer o cambiar el depósito directo</a:t>
            </a:r>
          </a:p>
          <a:p>
            <a:pPr marL="463550" indent="-273050" defTabSz="685800">
              <a:spcAft>
                <a:spcPts val="600"/>
              </a:spcAft>
              <a:buFont typeface="Wingdings" panose="05000000000000000000" pitchFamily="2" charset="2"/>
              <a:buChar char="§"/>
            </a:pPr>
            <a:r>
              <a:rPr lang="es-ES" dirty="0">
                <a:solidFill>
                  <a:srgbClr val="00529B"/>
                </a:solidFill>
                <a:latin typeface="Arial" panose="020B0604020202020204" pitchFamily="34" charset="0"/>
              </a:rPr>
              <a:t>Obtener un formulario 1099 del Seguro Social (SSA-1099)</a:t>
            </a:r>
          </a:p>
          <a:p>
            <a:pPr marL="463550" indent="-273050" defTabSz="685800">
              <a:spcAft>
                <a:spcPts val="600"/>
              </a:spcAft>
              <a:buFont typeface="Wingdings" panose="05000000000000000000" pitchFamily="2" charset="2"/>
              <a:buChar char="§"/>
            </a:pPr>
            <a:r>
              <a:rPr lang="es-ES" dirty="0">
                <a:solidFill>
                  <a:srgbClr val="00529B"/>
                </a:solidFill>
                <a:latin typeface="Arial" panose="020B0604020202020204" pitchFamily="34" charset="0"/>
              </a:rPr>
              <a:t>Elegir no recibir avisos por correo postal si están disponibles en línea</a:t>
            </a:r>
          </a:p>
          <a:p>
            <a:pPr marL="463550" indent="-273050" defTabSz="685800">
              <a:spcAft>
                <a:spcPts val="600"/>
              </a:spcAft>
              <a:buFont typeface="Wingdings" panose="05000000000000000000" pitchFamily="2" charset="2"/>
              <a:buChar char="§"/>
            </a:pPr>
            <a:r>
              <a:rPr lang="es-ES" dirty="0">
                <a:solidFill>
                  <a:srgbClr val="00529B"/>
                </a:solidFill>
                <a:latin typeface="Arial" panose="020B0604020202020204" pitchFamily="34" charset="0"/>
              </a:rPr>
              <a:t>Imprimir una carta de verificación </a:t>
            </a:r>
            <a:br>
              <a:rPr lang="es-ES" dirty="0">
                <a:solidFill>
                  <a:srgbClr val="00529B"/>
                </a:solidFill>
                <a:latin typeface="Arial" panose="020B0604020202020204" pitchFamily="34" charset="0"/>
              </a:rPr>
            </a:br>
            <a:r>
              <a:rPr lang="es-ES" dirty="0">
                <a:solidFill>
                  <a:srgbClr val="00529B"/>
                </a:solidFill>
                <a:latin typeface="Arial" panose="020B0604020202020204" pitchFamily="34" charset="0"/>
              </a:rPr>
              <a:t>de beneficios</a:t>
            </a:r>
          </a:p>
          <a:p>
            <a:pPr marL="463550" indent="-273050" defTabSz="685800">
              <a:spcAft>
                <a:spcPts val="600"/>
              </a:spcAft>
              <a:buFont typeface="Wingdings" panose="05000000000000000000" pitchFamily="2" charset="2"/>
              <a:buChar char="§"/>
            </a:pPr>
            <a:r>
              <a:rPr lang="es-ES" dirty="0">
                <a:solidFill>
                  <a:srgbClr val="00529B"/>
                </a:solidFill>
                <a:latin typeface="Arial" panose="020B0604020202020204" pitchFamily="34" charset="0"/>
              </a:rPr>
              <a:t>Cambiar su dirección </a:t>
            </a:r>
          </a:p>
          <a:p>
            <a:pPr marL="463550" indent="-273050" defTabSz="685800">
              <a:spcAft>
                <a:spcPts val="600"/>
              </a:spcAft>
              <a:buFont typeface="Wingdings" panose="05000000000000000000" pitchFamily="2" charset="2"/>
              <a:buChar char="§"/>
            </a:pPr>
            <a:r>
              <a:rPr lang="es-ES" dirty="0">
                <a:solidFill>
                  <a:srgbClr val="00529B"/>
                </a:solidFill>
                <a:latin typeface="Arial" panose="020B0604020202020204" pitchFamily="34" charset="0"/>
              </a:rPr>
              <a:t>Acceder al portal del Beneficiario representativo</a:t>
            </a:r>
          </a:p>
        </p:txBody>
      </p:sp>
      <p:sp>
        <p:nvSpPr>
          <p:cNvPr id="6" name="Slide Number Placeholder 5">
            <a:extLst>
              <a:ext uri="{FF2B5EF4-FFF2-40B4-BE49-F238E27FC236}">
                <a16:creationId xmlns:a16="http://schemas.microsoft.com/office/drawing/2014/main" id="{A5EAF753-855C-4C2D-B7F5-0E27709D6F78}"/>
              </a:ext>
            </a:extLst>
          </p:cNvPr>
          <p:cNvSpPr>
            <a:spLocks noGrp="1"/>
          </p:cNvSpPr>
          <p:nvPr>
            <p:ph type="sldNum" sz="quarter" idx="12"/>
          </p:nvPr>
        </p:nvSpPr>
        <p:spPr>
          <a:xfrm>
            <a:off x="8610600" y="6492240"/>
            <a:ext cx="2743200" cy="365125"/>
          </a:xfrm>
        </p:spPr>
        <p:txBody>
          <a:bodyPr/>
          <a:lstStyle/>
          <a:p>
            <a:fld id="{0B2D781D-8844-5940-92D1-06EF0A7F581E}" type="slidenum">
              <a:rPr lang="en-US" smtClean="0"/>
              <a:t>22</a:t>
            </a:fld>
            <a:endParaRPr lang="es-ES"/>
          </a:p>
        </p:txBody>
      </p:sp>
      <p:sp>
        <p:nvSpPr>
          <p:cNvPr id="2" name="Date Placeholder 1"/>
          <p:cNvSpPr>
            <a:spLocks noGrp="1"/>
          </p:cNvSpPr>
          <p:nvPr>
            <p:ph type="dt" sz="half" idx="10"/>
          </p:nvPr>
        </p:nvSpPr>
        <p:spPr>
          <a:xfrm>
            <a:off x="838200" y="6492240"/>
            <a:ext cx="2743200" cy="365125"/>
          </a:xfrm>
        </p:spPr>
        <p:txBody>
          <a:bodyPr/>
          <a:lstStyle/>
          <a:p>
            <a:r>
              <a:rPr lang="es-ES"/>
              <a:t>Junio de 2022</a:t>
            </a:r>
            <a:endParaRPr lang="es-ES" dirty="0"/>
          </a:p>
        </p:txBody>
      </p:sp>
      <p:sp>
        <p:nvSpPr>
          <p:cNvPr id="10" name="Footer Placeholder 4">
            <a:extLst>
              <a:ext uri="{FF2B5EF4-FFF2-40B4-BE49-F238E27FC236}">
                <a16:creationId xmlns:a16="http://schemas.microsoft.com/office/drawing/2014/main" id="{53516C75-4177-4761-B9FD-B304C6BA8EA4}"/>
              </a:ext>
            </a:extLst>
          </p:cNvPr>
          <p:cNvSpPr>
            <a:spLocks noGrp="1"/>
          </p:cNvSpPr>
          <p:nvPr>
            <p:ph type="ftr" sz="quarter" idx="11"/>
          </p:nvPr>
        </p:nvSpPr>
        <p:spPr>
          <a:xfrm>
            <a:off x="0" y="6477411"/>
            <a:ext cx="12192000" cy="365760"/>
          </a:xfrm>
        </p:spPr>
        <p:txBody>
          <a:bodyPr/>
          <a:lstStyle/>
          <a:p>
            <a:r>
              <a:rPr lang="es-ES" dirty="0">
                <a:solidFill>
                  <a:schemeClr val="accent1">
                    <a:lumMod val="60000"/>
                    <a:lumOff val="40000"/>
                  </a:schemeClr>
                </a:solidFill>
              </a:rPr>
              <a:t>Medicare y otros programas para personas con discapacidades</a:t>
            </a:r>
          </a:p>
        </p:txBody>
      </p:sp>
    </p:spTree>
    <p:custDataLst>
      <p:tags r:id="rId1"/>
    </p:custDataLst>
    <p:extLst>
      <p:ext uri="{BB962C8B-B14F-4D97-AF65-F5344CB8AC3E}">
        <p14:creationId xmlns:p14="http://schemas.microsoft.com/office/powerpoint/2010/main" val="1897892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xEl>
                                              <p:pRg st="5" end="5"/>
                                            </p:txEl>
                                          </p:spTgt>
                                        </p:tgtEl>
                                        <p:attrNameLst>
                                          <p:attrName>style.visibility</p:attrName>
                                        </p:attrNameLst>
                                      </p:cBhvr>
                                      <p:to>
                                        <p:strVal val="visible"/>
                                      </p:to>
                                    </p:set>
                                  </p:childTnLst>
                                </p:cTn>
                              </p:par>
                            </p:childTnLst>
                          </p:cTn>
                        </p:par>
                        <p:par>
                          <p:cTn id="27" fill="hold">
                            <p:stCondLst>
                              <p:cond delay="0"/>
                            </p:stCondLst>
                            <p:childTnLst>
                              <p:par>
                                <p:cTn id="28" presetID="22" presetClass="entr" presetSubtype="1" fill="hold" nodeType="after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wipe(up)">
                                      <p:cBhvr>
                                        <p:cTn id="30" dur="500"/>
                                        <p:tgtEl>
                                          <p:spTgt spid="16"/>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4">
                                            <p:txEl>
                                              <p:pRg st="1" end="1"/>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4">
                                            <p:txEl>
                                              <p:pRg st="3" end="3"/>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4">
                                            <p:txEl>
                                              <p:pRg st="4" end="4"/>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4">
                                            <p:txEl>
                                              <p:pRg st="5" end="5"/>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ES" sz="3000" dirty="0"/>
              <a:t>Compruebe su conocimiento: Pregunta 1</a:t>
            </a:r>
          </a:p>
        </p:txBody>
      </p:sp>
      <p:sp>
        <p:nvSpPr>
          <p:cNvPr id="9" name="Content Placeholder 8"/>
          <p:cNvSpPr>
            <a:spLocks noGrp="1"/>
          </p:cNvSpPr>
          <p:nvPr>
            <p:ph type="body" sz="quarter" idx="13"/>
          </p:nvPr>
        </p:nvSpPr>
        <p:spPr/>
        <p:txBody>
          <a:bodyPr>
            <a:normAutofit/>
          </a:bodyPr>
          <a:lstStyle/>
          <a:p>
            <a:pPr marL="0" lvl="0" indent="0" defTabSz="685800">
              <a:lnSpc>
                <a:spcPct val="100000"/>
              </a:lnSpc>
              <a:spcBef>
                <a:spcPts val="600"/>
              </a:spcBef>
              <a:buNone/>
            </a:pPr>
            <a:r>
              <a:rPr lang="es-ES" sz="2400" b="1" dirty="0"/>
              <a:t>¿Qué factor(es) determinan el monto del beneficio monetario para SSDI?</a:t>
            </a:r>
          </a:p>
          <a:p>
            <a:pPr marL="274320" lvl="0" indent="-274320" defTabSz="685800">
              <a:lnSpc>
                <a:spcPct val="100000"/>
              </a:lnSpc>
              <a:spcBef>
                <a:spcPts val="0"/>
              </a:spcBef>
              <a:spcAft>
                <a:spcPts val="600"/>
              </a:spcAft>
              <a:buFont typeface="+mj-lt"/>
              <a:buAutoNum type="alphaLcPeriod"/>
            </a:pPr>
            <a:r>
              <a:rPr lang="es-ES" sz="2000" dirty="0"/>
              <a:t>Ninguno, es un monto fijo que el Seguro Social actualiza todos los años.</a:t>
            </a:r>
          </a:p>
          <a:p>
            <a:pPr marL="274320" lvl="0" indent="-274320" defTabSz="685800">
              <a:lnSpc>
                <a:spcPct val="100000"/>
              </a:lnSpc>
              <a:spcBef>
                <a:spcPts val="0"/>
              </a:spcBef>
              <a:spcAft>
                <a:spcPts val="600"/>
              </a:spcAft>
              <a:buFont typeface="+mj-lt"/>
              <a:buAutoNum type="alphaLcPeriod"/>
            </a:pPr>
            <a:r>
              <a:rPr lang="es-ES" sz="2000" dirty="0"/>
              <a:t>Ninguno, es un monto fijo que el estado actualiza todos los años</a:t>
            </a:r>
          </a:p>
          <a:p>
            <a:pPr marL="274320" lvl="0" indent="-274320" defTabSz="685800">
              <a:lnSpc>
                <a:spcPct val="100000"/>
              </a:lnSpc>
              <a:spcBef>
                <a:spcPts val="0"/>
              </a:spcBef>
              <a:spcAft>
                <a:spcPts val="600"/>
              </a:spcAft>
              <a:buFont typeface="+mj-lt"/>
              <a:buAutoNum type="alphaLcPeriod"/>
            </a:pPr>
            <a:r>
              <a:rPr lang="es-ES" sz="2000" dirty="0"/>
              <a:t>Su localidad</a:t>
            </a:r>
          </a:p>
          <a:p>
            <a:pPr marL="274320" lvl="0" indent="-274320" defTabSz="685800">
              <a:lnSpc>
                <a:spcPct val="100000"/>
              </a:lnSpc>
              <a:spcBef>
                <a:spcPts val="0"/>
              </a:spcBef>
              <a:spcAft>
                <a:spcPts val="600"/>
              </a:spcAft>
              <a:buFont typeface="+mj-lt"/>
              <a:buAutoNum type="alphaLcPeriod"/>
            </a:pPr>
            <a:r>
              <a:rPr lang="es-ES" sz="2000" dirty="0"/>
              <a:t>Ingresos promedio de por vida</a:t>
            </a:r>
          </a:p>
        </p:txBody>
      </p:sp>
      <p:sp>
        <p:nvSpPr>
          <p:cNvPr id="3" name="Date Placeholder 2">
            <a:extLst>
              <a:ext uri="{FF2B5EF4-FFF2-40B4-BE49-F238E27FC236}">
                <a16:creationId xmlns:a16="http://schemas.microsoft.com/office/drawing/2014/main" id="{97F279D8-D622-4C4E-948B-E01B5942446D}"/>
              </a:ext>
            </a:extLst>
          </p:cNvPr>
          <p:cNvSpPr>
            <a:spLocks noGrp="1"/>
          </p:cNvSpPr>
          <p:nvPr>
            <p:ph type="dt" sz="half" idx="10"/>
          </p:nvPr>
        </p:nvSpPr>
        <p:spPr/>
        <p:txBody>
          <a:bodyPr/>
          <a:lstStyle/>
          <a:p>
            <a:r>
              <a:rPr lang="es-ES"/>
              <a:t>Junio de 2022</a:t>
            </a:r>
            <a:endParaRPr lang="es-ES" dirty="0"/>
          </a:p>
        </p:txBody>
      </p:sp>
      <p:sp>
        <p:nvSpPr>
          <p:cNvPr id="5" name="Slide Number Placeholder 4">
            <a:extLst>
              <a:ext uri="{FF2B5EF4-FFF2-40B4-BE49-F238E27FC236}">
                <a16:creationId xmlns:a16="http://schemas.microsoft.com/office/drawing/2014/main" id="{1F98E602-ED45-4E98-9E6A-40D03B1AD47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E79EF6-0C0E-43E6-8FB3-918BC522CC5A}" type="slidenum">
              <a:rPr kumimoji="0" lang="en-US" sz="12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s-E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6" name="Rounded Rectangle 5" descr="Recuadro verde resaltando D como la respuesta correcta"/>
          <p:cNvSpPr/>
          <p:nvPr/>
        </p:nvSpPr>
        <p:spPr>
          <a:xfrm>
            <a:off x="1883226" y="3799422"/>
            <a:ext cx="3998590" cy="457200"/>
          </a:xfrm>
          <a:prstGeom prst="roundRect">
            <a:avLst/>
          </a:prstGeom>
          <a:noFill/>
          <a:ln w="317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10" name="Footer Placeholder 2">
            <a:extLst>
              <a:ext uri="{FF2B5EF4-FFF2-40B4-BE49-F238E27FC236}">
                <a16:creationId xmlns:a16="http://schemas.microsoft.com/office/drawing/2014/main" id="{8365F1C3-5E50-4C17-91A8-A099ADF3449B}"/>
              </a:ext>
            </a:extLst>
          </p:cNvPr>
          <p:cNvSpPr>
            <a:spLocks noGrp="1"/>
          </p:cNvSpPr>
          <p:nvPr>
            <p:ph type="ftr" sz="quarter" idx="11"/>
          </p:nvPr>
        </p:nvSpPr>
        <p:spPr>
          <a:xfrm>
            <a:off x="0" y="6449713"/>
            <a:ext cx="12192000" cy="408288"/>
          </a:xfrm>
        </p:spPr>
        <p:txBody>
          <a:bodyPr/>
          <a:lstStyle/>
          <a:p>
            <a:r>
              <a:rPr lang="es-ES" dirty="0"/>
              <a:t>Medicare y otros programas para personas con discapacidades</a:t>
            </a:r>
          </a:p>
        </p:txBody>
      </p:sp>
    </p:spTree>
    <p:custDataLst>
      <p:tags r:id="rId1"/>
    </p:custDataLst>
    <p:extLst>
      <p:ext uri="{BB962C8B-B14F-4D97-AF65-F5344CB8AC3E}">
        <p14:creationId xmlns:p14="http://schemas.microsoft.com/office/powerpoint/2010/main" val="1864966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ES"/>
              <a:t>Lección 2</a:t>
            </a:r>
          </a:p>
        </p:txBody>
      </p:sp>
      <p:sp>
        <p:nvSpPr>
          <p:cNvPr id="5" name="Text Placeholder 4"/>
          <p:cNvSpPr>
            <a:spLocks noGrp="1"/>
          </p:cNvSpPr>
          <p:nvPr>
            <p:ph type="body" idx="1"/>
          </p:nvPr>
        </p:nvSpPr>
        <p:spPr/>
        <p:txBody>
          <a:bodyPr>
            <a:normAutofit/>
          </a:bodyPr>
          <a:lstStyle/>
          <a:p>
            <a:r>
              <a:rPr lang="es-ES" sz="3600" dirty="0"/>
              <a:t>Medicare para personas con discapacidades</a:t>
            </a:r>
          </a:p>
        </p:txBody>
      </p:sp>
    </p:spTree>
    <p:extLst>
      <p:ext uri="{BB962C8B-B14F-4D97-AF65-F5344CB8AC3E}">
        <p14:creationId xmlns:p14="http://schemas.microsoft.com/office/powerpoint/2010/main" val="36574896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E5E7A2-AE8C-421D-985D-CCED84A66714}"/>
              </a:ext>
            </a:extLst>
          </p:cNvPr>
          <p:cNvSpPr>
            <a:spLocks noGrp="1"/>
          </p:cNvSpPr>
          <p:nvPr>
            <p:ph type="title"/>
          </p:nvPr>
        </p:nvSpPr>
        <p:spPr/>
        <p:txBody>
          <a:bodyPr/>
          <a:lstStyle/>
          <a:p>
            <a:r>
              <a:rPr lang="es-ES"/>
              <a:t>Objetivos de la lección 2</a:t>
            </a:r>
          </a:p>
        </p:txBody>
      </p:sp>
      <p:sp>
        <p:nvSpPr>
          <p:cNvPr id="3" name="Content Placeholder 2">
            <a:extLst>
              <a:ext uri="{FF2B5EF4-FFF2-40B4-BE49-F238E27FC236}">
                <a16:creationId xmlns:a16="http://schemas.microsoft.com/office/drawing/2014/main" id="{A66267A8-A158-4869-8672-CF00799B51F4}"/>
              </a:ext>
            </a:extLst>
          </p:cNvPr>
          <p:cNvSpPr>
            <a:spLocks noGrp="1"/>
          </p:cNvSpPr>
          <p:nvPr>
            <p:ph sz="quarter" idx="13"/>
          </p:nvPr>
        </p:nvSpPr>
        <p:spPr>
          <a:xfrm>
            <a:off x="914400" y="1371600"/>
            <a:ext cx="9791700" cy="4667250"/>
          </a:xfrm>
        </p:spPr>
        <p:txBody>
          <a:bodyPr/>
          <a:lstStyle/>
          <a:p>
            <a:pPr marL="0" indent="0">
              <a:buNone/>
            </a:pPr>
            <a:r>
              <a:rPr lang="es-ES" b="1" dirty="0"/>
              <a:t>Al finalizar esta lección, usted podrá:</a:t>
            </a:r>
          </a:p>
          <a:p>
            <a:pPr marL="548640" defTabSz="685800"/>
            <a:r>
              <a:rPr lang="es-ES" sz="2400" dirty="0"/>
              <a:t>Enumerar los requisitos para calificar para tener Medicare por </a:t>
            </a:r>
            <a:br>
              <a:rPr lang="es-ES" sz="2400" dirty="0"/>
            </a:br>
            <a:r>
              <a:rPr lang="es-ES" sz="2400" dirty="0"/>
              <a:t>una discapacidad</a:t>
            </a:r>
          </a:p>
          <a:p>
            <a:pPr marL="548640" defTabSz="685800"/>
            <a:r>
              <a:rPr lang="es-ES" sz="2400" dirty="0"/>
              <a:t>Explicar el derecho retroactivo a Medicare</a:t>
            </a:r>
          </a:p>
          <a:p>
            <a:pPr indent="0" defTabSz="685800">
              <a:buNone/>
            </a:pPr>
            <a:endParaRPr lang="es-ES" dirty="0"/>
          </a:p>
          <a:p>
            <a:pPr marL="0" indent="0">
              <a:buNone/>
            </a:pPr>
            <a:endParaRPr lang="es-ES" b="1" dirty="0"/>
          </a:p>
          <a:p>
            <a:endParaRPr lang="es-ES" dirty="0"/>
          </a:p>
        </p:txBody>
      </p:sp>
      <p:sp>
        <p:nvSpPr>
          <p:cNvPr id="6" name="Slide Number Placeholder 5">
            <a:extLst>
              <a:ext uri="{FF2B5EF4-FFF2-40B4-BE49-F238E27FC236}">
                <a16:creationId xmlns:a16="http://schemas.microsoft.com/office/drawing/2014/main" id="{4C6E1FC8-21C8-406A-A118-C5E9F7761AC1}"/>
              </a:ext>
            </a:extLst>
          </p:cNvPr>
          <p:cNvSpPr>
            <a:spLocks noGrp="1"/>
          </p:cNvSpPr>
          <p:nvPr>
            <p:ph type="sldNum" sz="quarter" idx="12"/>
          </p:nvPr>
        </p:nvSpPr>
        <p:spPr>
          <a:xfrm>
            <a:off x="8610600" y="6492240"/>
            <a:ext cx="2743200" cy="365125"/>
          </a:xfrm>
        </p:spPr>
        <p:txBody>
          <a:bodyPr/>
          <a:lstStyle/>
          <a:p>
            <a:fld id="{0B2D781D-8844-5940-92D1-06EF0A7F581E}" type="slidenum">
              <a:rPr lang="en-US" smtClean="0"/>
              <a:t>25</a:t>
            </a:fld>
            <a:endParaRPr lang="es-ES" dirty="0"/>
          </a:p>
        </p:txBody>
      </p:sp>
      <p:sp>
        <p:nvSpPr>
          <p:cNvPr id="4" name="Date Placeholder 3">
            <a:extLst>
              <a:ext uri="{FF2B5EF4-FFF2-40B4-BE49-F238E27FC236}">
                <a16:creationId xmlns:a16="http://schemas.microsoft.com/office/drawing/2014/main" id="{5F856BAB-7DE6-4AC9-9B18-214ACF7A7FBF}"/>
              </a:ext>
            </a:extLst>
          </p:cNvPr>
          <p:cNvSpPr>
            <a:spLocks noGrp="1"/>
          </p:cNvSpPr>
          <p:nvPr>
            <p:ph type="dt" sz="half" idx="10"/>
          </p:nvPr>
        </p:nvSpPr>
        <p:spPr>
          <a:xfrm>
            <a:off x="838200" y="6492240"/>
            <a:ext cx="2743200" cy="365125"/>
          </a:xfrm>
        </p:spPr>
        <p:txBody>
          <a:bodyPr/>
          <a:lstStyle/>
          <a:p>
            <a:r>
              <a:rPr lang="es-ES"/>
              <a:t>Junio de 2022</a:t>
            </a:r>
            <a:endParaRPr lang="es-ES" dirty="0"/>
          </a:p>
        </p:txBody>
      </p:sp>
      <p:sp>
        <p:nvSpPr>
          <p:cNvPr id="7" name="Footer Placeholder 4">
            <a:extLst>
              <a:ext uri="{FF2B5EF4-FFF2-40B4-BE49-F238E27FC236}">
                <a16:creationId xmlns:a16="http://schemas.microsoft.com/office/drawing/2014/main" id="{6D87C6EE-1AA0-456B-97A9-8497D6A5A9C0}"/>
              </a:ext>
            </a:extLst>
          </p:cNvPr>
          <p:cNvSpPr>
            <a:spLocks noGrp="1"/>
          </p:cNvSpPr>
          <p:nvPr>
            <p:ph type="ftr" sz="quarter" idx="11"/>
          </p:nvPr>
        </p:nvSpPr>
        <p:spPr>
          <a:xfrm>
            <a:off x="0" y="6477411"/>
            <a:ext cx="12192000" cy="365760"/>
          </a:xfrm>
        </p:spPr>
        <p:txBody>
          <a:bodyPr/>
          <a:lstStyle/>
          <a:p>
            <a:r>
              <a:rPr lang="es-ES" dirty="0">
                <a:solidFill>
                  <a:schemeClr val="accent1">
                    <a:lumMod val="60000"/>
                    <a:lumOff val="40000"/>
                  </a:schemeClr>
                </a:solidFill>
              </a:rPr>
              <a:t>Medicare y otros programas para personas con discapacidades</a:t>
            </a:r>
          </a:p>
        </p:txBody>
      </p:sp>
    </p:spTree>
    <p:custDataLst>
      <p:tags r:id="rId1"/>
    </p:custDataLst>
    <p:extLst>
      <p:ext uri="{BB962C8B-B14F-4D97-AF65-F5344CB8AC3E}">
        <p14:creationId xmlns:p14="http://schemas.microsoft.com/office/powerpoint/2010/main" val="38991580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EC682B-3E8F-7F46-ACD1-9633BB0884BE}"/>
              </a:ext>
            </a:extLst>
          </p:cNvPr>
          <p:cNvSpPr>
            <a:spLocks noGrp="1"/>
          </p:cNvSpPr>
          <p:nvPr>
            <p:ph type="title"/>
          </p:nvPr>
        </p:nvSpPr>
        <p:spPr/>
        <p:txBody>
          <a:bodyPr/>
          <a:lstStyle/>
          <a:p>
            <a:r>
              <a:rPr lang="es-ES"/>
              <a:t>Cómo calificar para Medicare por la discapacidad</a:t>
            </a:r>
          </a:p>
        </p:txBody>
      </p:sp>
      <p:sp>
        <p:nvSpPr>
          <p:cNvPr id="5" name="Content Placeholder 4">
            <a:extLst>
              <a:ext uri="{FF2B5EF4-FFF2-40B4-BE49-F238E27FC236}">
                <a16:creationId xmlns:a16="http://schemas.microsoft.com/office/drawing/2014/main" id="{E5C65317-351A-4B4B-B39D-DEE3CF8DF0A4}"/>
              </a:ext>
            </a:extLst>
          </p:cNvPr>
          <p:cNvSpPr>
            <a:spLocks noGrp="1"/>
          </p:cNvSpPr>
          <p:nvPr>
            <p:ph sz="quarter" idx="13"/>
          </p:nvPr>
        </p:nvSpPr>
        <p:spPr>
          <a:xfrm>
            <a:off x="1371600" y="1371600"/>
            <a:ext cx="9791700" cy="695195"/>
          </a:xfrm>
        </p:spPr>
        <p:txBody>
          <a:bodyPr>
            <a:normAutofit fontScale="92500"/>
          </a:bodyPr>
          <a:lstStyle/>
          <a:p>
            <a:pPr marL="0" lvl="0" indent="0" defTabSz="685800">
              <a:lnSpc>
                <a:spcPct val="110000"/>
              </a:lnSpc>
              <a:spcBef>
                <a:spcPts val="600"/>
              </a:spcBef>
              <a:buNone/>
            </a:pPr>
            <a:r>
              <a:rPr lang="es-ES" sz="2600" b="1" dirty="0"/>
              <a:t>Medicare cubre a 2 grupos de personas menores de 65 años:</a:t>
            </a:r>
          </a:p>
        </p:txBody>
      </p:sp>
      <p:sp>
        <p:nvSpPr>
          <p:cNvPr id="13" name="Rectangle: Rounded Corners 12" descr="Box 1: People with a disability who have been entitled to Social Security benefits for 24 months&#10;">
            <a:extLst>
              <a:ext uri="{FF2B5EF4-FFF2-40B4-BE49-F238E27FC236}">
                <a16:creationId xmlns:a16="http://schemas.microsoft.com/office/drawing/2014/main" id="{088F95CB-E50F-456A-8A41-611F47504C58}"/>
              </a:ext>
            </a:extLst>
          </p:cNvPr>
          <p:cNvSpPr/>
          <p:nvPr/>
        </p:nvSpPr>
        <p:spPr>
          <a:xfrm>
            <a:off x="2890161" y="2450290"/>
            <a:ext cx="7806762" cy="1351090"/>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440" rtlCol="0" anchor="ctr"/>
          <a:lstStyle/>
          <a:p>
            <a:pPr marL="274320" defTabSz="685800"/>
            <a:r>
              <a:rPr lang="es-ES" sz="2200" dirty="0">
                <a:solidFill>
                  <a:srgbClr val="00529B"/>
                </a:solidFill>
                <a:latin typeface="Arial" panose="020B0604020202020204" pitchFamily="34" charset="0"/>
              </a:rPr>
              <a:t>Personas con una discapacidad, que han tenido derecho a los beneficios del Seguro Social durante 24 meses</a:t>
            </a:r>
          </a:p>
        </p:txBody>
      </p:sp>
      <p:grpSp>
        <p:nvGrpSpPr>
          <p:cNvPr id="9" name="Group 8">
            <a:extLst>
              <a:ext uri="{FF2B5EF4-FFF2-40B4-BE49-F238E27FC236}">
                <a16:creationId xmlns:a16="http://schemas.microsoft.com/office/drawing/2014/main" id="{C0086FFB-2B04-4FB1-86E1-970F80C2E5B0}"/>
              </a:ext>
              <a:ext uri="{C183D7F6-B498-43B3-948B-1728B52AA6E4}">
                <adec:decorative xmlns:adec="http://schemas.microsoft.com/office/drawing/2017/decorative" val="1"/>
              </a:ext>
            </a:extLst>
          </p:cNvPr>
          <p:cNvGrpSpPr/>
          <p:nvPr/>
        </p:nvGrpSpPr>
        <p:grpSpPr>
          <a:xfrm>
            <a:off x="1354324" y="2274065"/>
            <a:ext cx="1764656" cy="1703540"/>
            <a:chOff x="1354324" y="2274065"/>
            <a:chExt cx="1764656" cy="1703540"/>
          </a:xfrm>
        </p:grpSpPr>
        <p:sp>
          <p:nvSpPr>
            <p:cNvPr id="12" name="Rectangle: Rounded Corners 11" descr="Label box with a disability icon in it">
              <a:extLst>
                <a:ext uri="{FF2B5EF4-FFF2-40B4-BE49-F238E27FC236}">
                  <a16:creationId xmlns:a16="http://schemas.microsoft.com/office/drawing/2014/main" id="{1A76A080-DC05-408C-B8DD-041E7DF18460}"/>
                </a:ext>
              </a:extLst>
            </p:cNvPr>
            <p:cNvSpPr/>
            <p:nvPr/>
          </p:nvSpPr>
          <p:spPr>
            <a:xfrm>
              <a:off x="1354324" y="2274065"/>
              <a:ext cx="1764656" cy="1703540"/>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Graphic 10" descr="Person in wheelchair">
              <a:extLst>
                <a:ext uri="{FF2B5EF4-FFF2-40B4-BE49-F238E27FC236}">
                  <a16:creationId xmlns:a16="http://schemas.microsoft.com/office/drawing/2014/main" id="{B3FE59AC-A113-42A2-9D93-46F2AC62730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701441" y="2497655"/>
              <a:ext cx="1188720" cy="1188720"/>
            </a:xfrm>
            <a:prstGeom prst="rect">
              <a:avLst/>
            </a:prstGeom>
          </p:spPr>
        </p:pic>
      </p:grpSp>
      <p:sp>
        <p:nvSpPr>
          <p:cNvPr id="17" name="Rectangle: Rounded Corners 16" descr="Box 2: People with End-Stage Renal Disease (ESRD) who have earned at least 6 work credits in a period of 13 calendar quarters ending with the quarter of ESRD onset&#10;">
            <a:extLst>
              <a:ext uri="{FF2B5EF4-FFF2-40B4-BE49-F238E27FC236}">
                <a16:creationId xmlns:a16="http://schemas.microsoft.com/office/drawing/2014/main" id="{078493E9-9916-4A8E-BF00-B356151B2874}"/>
              </a:ext>
            </a:extLst>
          </p:cNvPr>
          <p:cNvSpPr/>
          <p:nvPr/>
        </p:nvSpPr>
        <p:spPr>
          <a:xfrm>
            <a:off x="2952791" y="4414371"/>
            <a:ext cx="7744132" cy="1351090"/>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440" rtlCol="0" anchor="ctr"/>
          <a:lstStyle/>
          <a:p>
            <a:pPr marL="274320" defTabSz="685800">
              <a:spcAft>
                <a:spcPts val="600"/>
              </a:spcAft>
            </a:pPr>
            <a:r>
              <a:rPr lang="es-ES" sz="2000" dirty="0">
                <a:solidFill>
                  <a:srgbClr val="00529B"/>
                </a:solidFill>
                <a:latin typeface="Arial" panose="020B0604020202020204" pitchFamily="34" charset="0"/>
              </a:rPr>
              <a:t>Personas con Enfermedad Renal en Etapa Final (ESRD, por sus siglas en inglés), que obtuvieron al menos 6 créditos laborales en un período de 13 trimestres calendario que finaliza el trimestre de la aparición de ESRD</a:t>
            </a:r>
          </a:p>
        </p:txBody>
      </p:sp>
      <p:grpSp>
        <p:nvGrpSpPr>
          <p:cNvPr id="10" name="Group 9">
            <a:extLst>
              <a:ext uri="{FF2B5EF4-FFF2-40B4-BE49-F238E27FC236}">
                <a16:creationId xmlns:a16="http://schemas.microsoft.com/office/drawing/2014/main" id="{23D64276-E893-4C9D-90E5-19B22E8582FF}"/>
              </a:ext>
              <a:ext uri="{C183D7F6-B498-43B3-948B-1728B52AA6E4}">
                <adec:decorative xmlns:adec="http://schemas.microsoft.com/office/drawing/2017/decorative" val="1"/>
              </a:ext>
            </a:extLst>
          </p:cNvPr>
          <p:cNvGrpSpPr/>
          <p:nvPr/>
        </p:nvGrpSpPr>
        <p:grpSpPr>
          <a:xfrm>
            <a:off x="1354324" y="4238146"/>
            <a:ext cx="1764656" cy="1703540"/>
            <a:chOff x="1354324" y="4238146"/>
            <a:chExt cx="1764656" cy="1703540"/>
          </a:xfrm>
        </p:grpSpPr>
        <p:sp>
          <p:nvSpPr>
            <p:cNvPr id="14" name="Rectangle: Rounded Corners 13">
              <a:extLst>
                <a:ext uri="{FF2B5EF4-FFF2-40B4-BE49-F238E27FC236}">
                  <a16:creationId xmlns:a16="http://schemas.microsoft.com/office/drawing/2014/main" id="{A27FF6F5-72B4-47B3-AD7E-A11C9D083801}"/>
                </a:ext>
                <a:ext uri="{C183D7F6-B498-43B3-948B-1728B52AA6E4}">
                  <adec:decorative xmlns:adec="http://schemas.microsoft.com/office/drawing/2017/decorative" val="1"/>
                </a:ext>
              </a:extLst>
            </p:cNvPr>
            <p:cNvSpPr/>
            <p:nvPr/>
          </p:nvSpPr>
          <p:spPr>
            <a:xfrm>
              <a:off x="1354324" y="4238146"/>
              <a:ext cx="1764656" cy="1703540"/>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18" name="Picture 17" descr="Kidney Icon">
              <a:extLst>
                <a:ext uri="{FF2B5EF4-FFF2-40B4-BE49-F238E27FC236}">
                  <a16:creationId xmlns:a16="http://schemas.microsoft.com/office/drawing/2014/main" id="{8B603F5A-1954-4C78-8231-9CE15D9F9907}"/>
                </a:ext>
              </a:extLst>
            </p:cNvPr>
            <p:cNvPicPr>
              <a:picLocks noChangeAspect="1"/>
            </p:cNvPicPr>
            <p:nvPr/>
          </p:nvPicPr>
          <p:blipFill rotWithShape="1">
            <a:blip r:embed="rId6">
              <a:clrChange>
                <a:clrFrom>
                  <a:srgbClr val="D8D8D8"/>
                </a:clrFrom>
                <a:clrTo>
                  <a:srgbClr val="D8D8D8">
                    <a:alpha val="0"/>
                  </a:srgbClr>
                </a:clrTo>
              </a:clrChange>
              <a:biLevel thresh="25000"/>
              <a:extLst>
                <a:ext uri="{BEBA8EAE-BF5A-486C-A8C5-ECC9F3942E4B}">
                  <a14:imgProps xmlns:a14="http://schemas.microsoft.com/office/drawing/2010/main">
                    <a14:imgLayer r:embed="rId7">
                      <a14:imgEffect>
                        <a14:brightnessContrast bright="-20000" contrast="20000"/>
                      </a14:imgEffect>
                    </a14:imgLayer>
                  </a14:imgProps>
                </a:ext>
              </a:extLst>
            </a:blip>
            <a:srcRect l="24795" t="13506" r="22229" b="14889"/>
            <a:stretch/>
          </p:blipFill>
          <p:spPr>
            <a:xfrm>
              <a:off x="1764071" y="4413154"/>
              <a:ext cx="954077" cy="1289551"/>
            </a:xfrm>
            <a:prstGeom prst="rect">
              <a:avLst/>
            </a:prstGeom>
            <a:noFill/>
          </p:spPr>
        </p:pic>
      </p:grpSp>
      <p:sp>
        <p:nvSpPr>
          <p:cNvPr id="6" name="Slide Number Placeholder 5">
            <a:extLst>
              <a:ext uri="{FF2B5EF4-FFF2-40B4-BE49-F238E27FC236}">
                <a16:creationId xmlns:a16="http://schemas.microsoft.com/office/drawing/2014/main" id="{D7CB3577-F6D9-4131-8D41-12CF7E2CAA3D}"/>
              </a:ext>
            </a:extLst>
          </p:cNvPr>
          <p:cNvSpPr>
            <a:spLocks noGrp="1"/>
          </p:cNvSpPr>
          <p:nvPr>
            <p:ph type="sldNum" sz="quarter" idx="12"/>
          </p:nvPr>
        </p:nvSpPr>
        <p:spPr>
          <a:xfrm>
            <a:off x="8610600" y="6492240"/>
            <a:ext cx="2743200" cy="365125"/>
          </a:xfrm>
        </p:spPr>
        <p:txBody>
          <a:bodyPr/>
          <a:lstStyle/>
          <a:p>
            <a:fld id="{0B2D781D-8844-5940-92D1-06EF0A7F581E}" type="slidenum">
              <a:rPr lang="en-US" smtClean="0"/>
              <a:t>26</a:t>
            </a:fld>
            <a:endParaRPr lang="es-ES" dirty="0"/>
          </a:p>
        </p:txBody>
      </p:sp>
      <p:sp>
        <p:nvSpPr>
          <p:cNvPr id="3" name="Date Placeholder 2">
            <a:extLst>
              <a:ext uri="{FF2B5EF4-FFF2-40B4-BE49-F238E27FC236}">
                <a16:creationId xmlns:a16="http://schemas.microsoft.com/office/drawing/2014/main" id="{FB56857D-FC6E-5D4B-B42E-6C8087DDC92E}"/>
              </a:ext>
            </a:extLst>
          </p:cNvPr>
          <p:cNvSpPr>
            <a:spLocks noGrp="1"/>
          </p:cNvSpPr>
          <p:nvPr>
            <p:ph type="dt" sz="half" idx="10"/>
          </p:nvPr>
        </p:nvSpPr>
        <p:spPr>
          <a:xfrm>
            <a:off x="838200" y="6492240"/>
            <a:ext cx="2743200" cy="365125"/>
          </a:xfrm>
        </p:spPr>
        <p:txBody>
          <a:bodyPr/>
          <a:lstStyle/>
          <a:p>
            <a:r>
              <a:rPr lang="es-ES"/>
              <a:t>Junio de 2022</a:t>
            </a:r>
            <a:endParaRPr lang="es-ES" dirty="0"/>
          </a:p>
        </p:txBody>
      </p:sp>
      <p:sp>
        <p:nvSpPr>
          <p:cNvPr id="15" name="Footer Placeholder 4">
            <a:extLst>
              <a:ext uri="{FF2B5EF4-FFF2-40B4-BE49-F238E27FC236}">
                <a16:creationId xmlns:a16="http://schemas.microsoft.com/office/drawing/2014/main" id="{3843CC28-469D-4F66-8CF1-0E4A874D5F97}"/>
              </a:ext>
            </a:extLst>
          </p:cNvPr>
          <p:cNvSpPr>
            <a:spLocks noGrp="1"/>
          </p:cNvSpPr>
          <p:nvPr>
            <p:ph type="ftr" sz="quarter" idx="11"/>
          </p:nvPr>
        </p:nvSpPr>
        <p:spPr>
          <a:xfrm>
            <a:off x="0" y="6477411"/>
            <a:ext cx="12192000" cy="365760"/>
          </a:xfrm>
        </p:spPr>
        <p:txBody>
          <a:bodyPr/>
          <a:lstStyle/>
          <a:p>
            <a:r>
              <a:rPr lang="es-ES" dirty="0">
                <a:solidFill>
                  <a:schemeClr val="accent1">
                    <a:lumMod val="60000"/>
                    <a:lumOff val="40000"/>
                  </a:schemeClr>
                </a:solidFill>
              </a:rPr>
              <a:t>Medicare y otros programas para personas con discapacidades</a:t>
            </a:r>
          </a:p>
        </p:txBody>
      </p:sp>
    </p:spTree>
    <p:custDataLst>
      <p:tags r:id="rId1"/>
    </p:custDataLst>
    <p:extLst>
      <p:ext uri="{BB962C8B-B14F-4D97-AF65-F5344CB8AC3E}">
        <p14:creationId xmlns:p14="http://schemas.microsoft.com/office/powerpoint/2010/main" val="305283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0655B99-4772-40AF-B813-7017672A3E8D}"/>
              </a:ext>
            </a:extLst>
          </p:cNvPr>
          <p:cNvSpPr>
            <a:spLocks noGrp="1"/>
          </p:cNvSpPr>
          <p:nvPr>
            <p:ph type="title"/>
          </p:nvPr>
        </p:nvSpPr>
        <p:spPr/>
        <p:txBody>
          <a:bodyPr/>
          <a:lstStyle/>
          <a:p>
            <a:r>
              <a:rPr lang="es-ES"/>
              <a:t>Cómo calificar para Medicare por la discapacidad (continuación)</a:t>
            </a:r>
          </a:p>
        </p:txBody>
      </p:sp>
      <p:sp>
        <p:nvSpPr>
          <p:cNvPr id="5" name="Content Placeholder 4">
            <a:extLst>
              <a:ext uri="{FF2B5EF4-FFF2-40B4-BE49-F238E27FC236}">
                <a16:creationId xmlns:a16="http://schemas.microsoft.com/office/drawing/2014/main" id="{674B81E9-A10D-4297-9045-CD38F639A6FF}"/>
              </a:ext>
            </a:extLst>
          </p:cNvPr>
          <p:cNvSpPr>
            <a:spLocks noGrp="1"/>
          </p:cNvSpPr>
          <p:nvPr>
            <p:ph sz="quarter" idx="13"/>
          </p:nvPr>
        </p:nvSpPr>
        <p:spPr>
          <a:xfrm>
            <a:off x="1561733" y="1119706"/>
            <a:ext cx="9791700" cy="1268888"/>
          </a:xfrm>
        </p:spPr>
        <p:txBody>
          <a:bodyPr/>
          <a:lstStyle/>
          <a:p>
            <a:pPr marL="0" lvl="0" indent="0" defTabSz="685800">
              <a:buNone/>
            </a:pPr>
            <a:r>
              <a:rPr lang="es-ES" b="1" dirty="0"/>
              <a:t>Usted recibe Medicare el 30</a:t>
            </a:r>
            <a:r>
              <a:rPr lang="es-ES" b="1" baseline="30000" dirty="0"/>
              <a:t>o</a:t>
            </a:r>
            <a:r>
              <a:rPr lang="es-ES" b="1" dirty="0"/>
              <a:t> mes después de adquirir una discapacidad, pero hay 2 excepciones:</a:t>
            </a:r>
          </a:p>
        </p:txBody>
      </p:sp>
      <p:sp>
        <p:nvSpPr>
          <p:cNvPr id="11" name="Rectangle: Rounded Corners 10" descr="Box 1: Waiting period doesn’t apply to people who get childhood disability benefits, or to some people who were previously entitled to disability benefits&#10;">
            <a:extLst>
              <a:ext uri="{FF2B5EF4-FFF2-40B4-BE49-F238E27FC236}">
                <a16:creationId xmlns:a16="http://schemas.microsoft.com/office/drawing/2014/main" id="{487B9721-2073-42E2-9526-2A59C2017396}"/>
              </a:ext>
            </a:extLst>
          </p:cNvPr>
          <p:cNvSpPr/>
          <p:nvPr/>
        </p:nvSpPr>
        <p:spPr>
          <a:xfrm>
            <a:off x="2962154" y="2484481"/>
            <a:ext cx="7961459" cy="1316813"/>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74320"/>
            <a:r>
              <a:rPr lang="es-ES" sz="2000" dirty="0">
                <a:solidFill>
                  <a:srgbClr val="00529B"/>
                </a:solidFill>
                <a:latin typeface="Arial" panose="020B0604020202020204" pitchFamily="34" charset="0"/>
              </a:rPr>
              <a:t>El período de espera de 5 meses no se aplica a personas que recibieron beneficios por discapacidad en la niñez o a ciertas personas que tenían derecho con anterioridad a los beneficios por discapacidad</a:t>
            </a:r>
            <a:endParaRPr lang="es-ES" sz="1400" dirty="0"/>
          </a:p>
        </p:txBody>
      </p:sp>
      <p:grpSp>
        <p:nvGrpSpPr>
          <p:cNvPr id="20" name="Group 19">
            <a:extLst>
              <a:ext uri="{FF2B5EF4-FFF2-40B4-BE49-F238E27FC236}">
                <a16:creationId xmlns:a16="http://schemas.microsoft.com/office/drawing/2014/main" id="{1A83399D-E49B-4928-860D-31FEEFA1D5B6}"/>
              </a:ext>
              <a:ext uri="{C183D7F6-B498-43B3-948B-1728B52AA6E4}">
                <adec:decorative xmlns:adec="http://schemas.microsoft.com/office/drawing/2017/decorative" val="1"/>
              </a:ext>
            </a:extLst>
          </p:cNvPr>
          <p:cNvGrpSpPr/>
          <p:nvPr/>
        </p:nvGrpSpPr>
        <p:grpSpPr>
          <a:xfrm>
            <a:off x="1416340" y="2267206"/>
            <a:ext cx="1754372" cy="1737732"/>
            <a:chOff x="1416340" y="2419605"/>
            <a:chExt cx="1754372" cy="1737732"/>
          </a:xfrm>
        </p:grpSpPr>
        <p:grpSp>
          <p:nvGrpSpPr>
            <p:cNvPr id="10" name="Group 9">
              <a:extLst>
                <a:ext uri="{FF2B5EF4-FFF2-40B4-BE49-F238E27FC236}">
                  <a16:creationId xmlns:a16="http://schemas.microsoft.com/office/drawing/2014/main" id="{C783BD82-7A9B-4C9D-B446-47340725A7DB}"/>
                </a:ext>
              </a:extLst>
            </p:cNvPr>
            <p:cNvGrpSpPr/>
            <p:nvPr/>
          </p:nvGrpSpPr>
          <p:grpSpPr>
            <a:xfrm>
              <a:off x="1416340" y="2424230"/>
              <a:ext cx="1754372" cy="1733107"/>
              <a:chOff x="159488" y="2966484"/>
              <a:chExt cx="1754372" cy="1733107"/>
            </a:xfrm>
          </p:grpSpPr>
          <p:sp>
            <p:nvSpPr>
              <p:cNvPr id="8" name="Rectangle: Rounded Corners 7">
                <a:extLst>
                  <a:ext uri="{FF2B5EF4-FFF2-40B4-BE49-F238E27FC236}">
                    <a16:creationId xmlns:a16="http://schemas.microsoft.com/office/drawing/2014/main" id="{4E0F4FFF-CEF4-4BD3-865C-32BA064FB137}"/>
                  </a:ext>
                </a:extLst>
              </p:cNvPr>
              <p:cNvSpPr/>
              <p:nvPr/>
            </p:nvSpPr>
            <p:spPr>
              <a:xfrm>
                <a:off x="159488" y="2966484"/>
                <a:ext cx="1754372" cy="1733107"/>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41F2F145-2309-43EE-8932-C9CCDA6A2685}"/>
                  </a:ext>
                </a:extLst>
              </p:cNvPr>
              <p:cNvSpPr/>
              <p:nvPr/>
            </p:nvSpPr>
            <p:spPr>
              <a:xfrm>
                <a:off x="304881" y="4070939"/>
                <a:ext cx="1468544" cy="523220"/>
              </a:xfrm>
              <a:prstGeom prst="rect">
                <a:avLst/>
              </a:prstGeom>
              <a:noFill/>
            </p:spPr>
            <p:txBody>
              <a:bodyPr wrap="none" lIns="91440" tIns="45720" rIns="91440" bIns="45720">
                <a:spAutoFit/>
              </a:bodyPr>
              <a:lstStyle/>
              <a:p>
                <a:pPr algn="ctr"/>
                <a:r>
                  <a:rPr lang="es-ES" sz="2800" b="1" cap="none" spc="0" dirty="0">
                    <a:ln w="0"/>
                    <a:solidFill>
                      <a:schemeClr val="bg1"/>
                    </a:solidFill>
                    <a:effectLst>
                      <a:outerShdw blurRad="38100" dist="19050" dir="2700000" algn="tl" rotWithShape="0">
                        <a:schemeClr val="dk1">
                          <a:alpha val="40000"/>
                        </a:schemeClr>
                      </a:outerShdw>
                    </a:effectLst>
                  </a:rPr>
                  <a:t>5 meses</a:t>
                </a:r>
              </a:p>
            </p:txBody>
          </p:sp>
        </p:grpSp>
        <p:pic>
          <p:nvPicPr>
            <p:cNvPr id="21" name="Picture 20">
              <a:extLst>
                <a:ext uri="{FF2B5EF4-FFF2-40B4-BE49-F238E27FC236}">
                  <a16:creationId xmlns:a16="http://schemas.microsoft.com/office/drawing/2014/main" id="{D55AE184-283F-4585-846D-A77C37101939}"/>
                </a:ext>
                <a:ext uri="{C183D7F6-B498-43B3-948B-1728B52AA6E4}">
                  <adec:decorative xmlns:adec="http://schemas.microsoft.com/office/drawing/2017/decorative" val="1"/>
                </a:ext>
              </a:extLst>
            </p:cNvPr>
            <p:cNvPicPr>
              <a:picLocks noChangeAspect="1"/>
            </p:cNvPicPr>
            <p:nvPr/>
          </p:nvPicPr>
          <p:blipFill>
            <a:blip r:embed="rId4">
              <a:clrChange>
                <a:clrFrom>
                  <a:srgbClr val="FFFFFF"/>
                </a:clrFrom>
                <a:clrTo>
                  <a:srgbClr val="FFFFFF">
                    <a:alpha val="0"/>
                  </a:srgbClr>
                </a:clrTo>
              </a:clrChange>
              <a:biLevel thresh="75000"/>
              <a:extLst>
                <a:ext uri="{BEBA8EAE-BF5A-486C-A8C5-ECC9F3942E4B}">
                  <a14:imgProps xmlns:a14="http://schemas.microsoft.com/office/drawing/2010/main">
                    <a14:imgLayer r:embed="rId5">
                      <a14:imgEffect>
                        <a14:brightnessContrast bright="70000" contrast="86000"/>
                      </a14:imgEffect>
                    </a14:imgLayer>
                  </a14:imgProps>
                </a:ext>
              </a:extLst>
            </a:blip>
            <a:stretch>
              <a:fillRect/>
            </a:stretch>
          </p:blipFill>
          <p:spPr>
            <a:xfrm>
              <a:off x="1577119" y="2419605"/>
              <a:ext cx="1432813" cy="1432813"/>
            </a:xfrm>
            <a:prstGeom prst="rect">
              <a:avLst/>
            </a:prstGeom>
          </p:spPr>
        </p:pic>
      </p:grpSp>
      <p:sp>
        <p:nvSpPr>
          <p:cNvPr id="17" name="Rectangle: Rounded Corners 16" descr="Box 2: Medicare waiting period doesn’t apply to people disabled by ALS (Amyotrophic lateral sclerosis, also known as Lou Gehrig’s disease)&#10;">
            <a:extLst>
              <a:ext uri="{FF2B5EF4-FFF2-40B4-BE49-F238E27FC236}">
                <a16:creationId xmlns:a16="http://schemas.microsoft.com/office/drawing/2014/main" id="{F190CC7D-A389-4F87-8490-BBE5C16AA51E}"/>
              </a:ext>
            </a:extLst>
          </p:cNvPr>
          <p:cNvSpPr/>
          <p:nvPr/>
        </p:nvSpPr>
        <p:spPr>
          <a:xfrm>
            <a:off x="2962154" y="4472623"/>
            <a:ext cx="7961459" cy="1316813"/>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74320" lvl="1" defTabSz="685800"/>
            <a:r>
              <a:rPr lang="es-ES" sz="2000" dirty="0">
                <a:solidFill>
                  <a:srgbClr val="00529B"/>
                </a:solidFill>
                <a:latin typeface="Arial" panose="020B0604020202020204" pitchFamily="34" charset="0"/>
              </a:rPr>
              <a:t>El período de espera de 24 meses de Medicare no se aplica a las personas discapacitadas por ELA (esclerosis lateral amiotrófica, también conocida como enfermedad de Lou Gehrig)</a:t>
            </a:r>
          </a:p>
        </p:txBody>
      </p:sp>
      <p:grpSp>
        <p:nvGrpSpPr>
          <p:cNvPr id="22" name="Group 21">
            <a:extLst>
              <a:ext uri="{FF2B5EF4-FFF2-40B4-BE49-F238E27FC236}">
                <a16:creationId xmlns:a16="http://schemas.microsoft.com/office/drawing/2014/main" id="{B91E2503-D4E6-435D-8B57-BB4AE7E6134C}"/>
              </a:ext>
              <a:ext uri="{C183D7F6-B498-43B3-948B-1728B52AA6E4}">
                <adec:decorative xmlns:adec="http://schemas.microsoft.com/office/drawing/2017/decorative" val="1"/>
              </a:ext>
            </a:extLst>
          </p:cNvPr>
          <p:cNvGrpSpPr/>
          <p:nvPr/>
        </p:nvGrpSpPr>
        <p:grpSpPr>
          <a:xfrm>
            <a:off x="1416340" y="4189342"/>
            <a:ext cx="1754372" cy="1786532"/>
            <a:chOff x="1416340" y="4341741"/>
            <a:chExt cx="1754372" cy="1786532"/>
          </a:xfrm>
        </p:grpSpPr>
        <p:grpSp>
          <p:nvGrpSpPr>
            <p:cNvPr id="12" name="Group 11">
              <a:extLst>
                <a:ext uri="{FF2B5EF4-FFF2-40B4-BE49-F238E27FC236}">
                  <a16:creationId xmlns:a16="http://schemas.microsoft.com/office/drawing/2014/main" id="{98421222-F64E-4DF6-8499-6CE299D40C6E}"/>
                </a:ext>
              </a:extLst>
            </p:cNvPr>
            <p:cNvGrpSpPr/>
            <p:nvPr/>
          </p:nvGrpSpPr>
          <p:grpSpPr>
            <a:xfrm>
              <a:off x="1416340" y="4395166"/>
              <a:ext cx="1754372" cy="1733107"/>
              <a:chOff x="159488" y="2966484"/>
              <a:chExt cx="1754372" cy="1733107"/>
            </a:xfrm>
          </p:grpSpPr>
          <p:sp>
            <p:nvSpPr>
              <p:cNvPr id="13" name="Rectangle: Rounded Corners 12">
                <a:extLst>
                  <a:ext uri="{FF2B5EF4-FFF2-40B4-BE49-F238E27FC236}">
                    <a16:creationId xmlns:a16="http://schemas.microsoft.com/office/drawing/2014/main" id="{F9BC1E03-7295-40F7-B089-443D485174FF}"/>
                  </a:ext>
                </a:extLst>
              </p:cNvPr>
              <p:cNvSpPr/>
              <p:nvPr/>
            </p:nvSpPr>
            <p:spPr>
              <a:xfrm>
                <a:off x="159488" y="2966484"/>
                <a:ext cx="1754372" cy="1733107"/>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A9F5258D-173D-4161-A3F7-5926BF42A789}"/>
                  </a:ext>
                </a:extLst>
              </p:cNvPr>
              <p:cNvSpPr/>
              <p:nvPr/>
            </p:nvSpPr>
            <p:spPr>
              <a:xfrm>
                <a:off x="213510" y="4070939"/>
                <a:ext cx="1651286" cy="523220"/>
              </a:xfrm>
              <a:prstGeom prst="rect">
                <a:avLst/>
              </a:prstGeom>
              <a:noFill/>
            </p:spPr>
            <p:txBody>
              <a:bodyPr wrap="none" lIns="91440" tIns="45720" rIns="91440" bIns="45720">
                <a:spAutoFit/>
              </a:bodyPr>
              <a:lstStyle/>
              <a:p>
                <a:pPr algn="ctr"/>
                <a:r>
                  <a:rPr lang="es-ES" sz="2800" b="1" dirty="0">
                    <a:ln w="0"/>
                    <a:solidFill>
                      <a:schemeClr val="bg1"/>
                    </a:solidFill>
                    <a:effectLst>
                      <a:outerShdw blurRad="38100" dist="19050" dir="2700000" algn="tl" rotWithShape="0">
                        <a:schemeClr val="dk1">
                          <a:alpha val="40000"/>
                        </a:schemeClr>
                      </a:outerShdw>
                    </a:effectLst>
                  </a:rPr>
                  <a:t>24</a:t>
                </a:r>
                <a:r>
                  <a:rPr lang="es-ES" sz="2800" b="1" cap="none" spc="0" dirty="0">
                    <a:ln w="0"/>
                    <a:solidFill>
                      <a:schemeClr val="bg1"/>
                    </a:solidFill>
                    <a:effectLst>
                      <a:outerShdw blurRad="38100" dist="19050" dir="2700000" algn="tl" rotWithShape="0">
                        <a:schemeClr val="dk1">
                          <a:alpha val="40000"/>
                        </a:schemeClr>
                      </a:outerShdw>
                    </a:effectLst>
                  </a:rPr>
                  <a:t> meses</a:t>
                </a:r>
              </a:p>
            </p:txBody>
          </p:sp>
        </p:grpSp>
        <p:pic>
          <p:nvPicPr>
            <p:cNvPr id="19" name="Picture 18" descr="Hour glass icon">
              <a:extLst>
                <a:ext uri="{FF2B5EF4-FFF2-40B4-BE49-F238E27FC236}">
                  <a16:creationId xmlns:a16="http://schemas.microsoft.com/office/drawing/2014/main" id="{65710308-E1F2-4FF8-BFC4-536354CA0CDF}"/>
                </a:ext>
              </a:extLst>
            </p:cNvPr>
            <p:cNvPicPr>
              <a:picLocks noChangeAspect="1"/>
            </p:cNvPicPr>
            <p:nvPr/>
          </p:nvPicPr>
          <p:blipFill>
            <a:blip r:embed="rId4">
              <a:clrChange>
                <a:clrFrom>
                  <a:srgbClr val="FFFFFF"/>
                </a:clrFrom>
                <a:clrTo>
                  <a:srgbClr val="FFFFFF">
                    <a:alpha val="0"/>
                  </a:srgbClr>
                </a:clrTo>
              </a:clrChange>
              <a:biLevel thresh="75000"/>
              <a:extLst>
                <a:ext uri="{BEBA8EAE-BF5A-486C-A8C5-ECC9F3942E4B}">
                  <a14:imgProps xmlns:a14="http://schemas.microsoft.com/office/drawing/2010/main">
                    <a14:imgLayer r:embed="rId5">
                      <a14:imgEffect>
                        <a14:brightnessContrast bright="70000" contrast="86000"/>
                      </a14:imgEffect>
                    </a14:imgLayer>
                  </a14:imgProps>
                </a:ext>
              </a:extLst>
            </a:blip>
            <a:stretch>
              <a:fillRect/>
            </a:stretch>
          </p:blipFill>
          <p:spPr>
            <a:xfrm>
              <a:off x="1597464" y="4341741"/>
              <a:ext cx="1432813" cy="1432813"/>
            </a:xfrm>
            <a:prstGeom prst="rect">
              <a:avLst/>
            </a:prstGeom>
          </p:spPr>
        </p:pic>
      </p:grpSp>
      <p:sp>
        <p:nvSpPr>
          <p:cNvPr id="6" name="Slide Number Placeholder 5">
            <a:extLst>
              <a:ext uri="{FF2B5EF4-FFF2-40B4-BE49-F238E27FC236}">
                <a16:creationId xmlns:a16="http://schemas.microsoft.com/office/drawing/2014/main" id="{4537E21C-98E0-4450-9982-A9BB371F11B6}"/>
              </a:ext>
            </a:extLst>
          </p:cNvPr>
          <p:cNvSpPr>
            <a:spLocks noGrp="1"/>
          </p:cNvSpPr>
          <p:nvPr>
            <p:ph type="sldNum" sz="quarter" idx="12"/>
          </p:nvPr>
        </p:nvSpPr>
        <p:spPr>
          <a:xfrm>
            <a:off x="8610600" y="6492240"/>
            <a:ext cx="2743200" cy="365125"/>
          </a:xfrm>
        </p:spPr>
        <p:txBody>
          <a:bodyPr/>
          <a:lstStyle/>
          <a:p>
            <a:fld id="{0B2D781D-8844-5940-92D1-06EF0A7F581E}" type="slidenum">
              <a:rPr lang="en-US" smtClean="0"/>
              <a:t>27</a:t>
            </a:fld>
            <a:endParaRPr lang="es-ES" dirty="0"/>
          </a:p>
        </p:txBody>
      </p:sp>
      <p:sp>
        <p:nvSpPr>
          <p:cNvPr id="2" name="Date Placeholder 1">
            <a:extLst>
              <a:ext uri="{FF2B5EF4-FFF2-40B4-BE49-F238E27FC236}">
                <a16:creationId xmlns:a16="http://schemas.microsoft.com/office/drawing/2014/main" id="{EA5936D2-5BED-43FD-9DC9-CC3E80D61FE7}"/>
              </a:ext>
            </a:extLst>
          </p:cNvPr>
          <p:cNvSpPr>
            <a:spLocks noGrp="1"/>
          </p:cNvSpPr>
          <p:nvPr>
            <p:ph type="dt" sz="half" idx="10"/>
          </p:nvPr>
        </p:nvSpPr>
        <p:spPr>
          <a:xfrm>
            <a:off x="838200" y="6492240"/>
            <a:ext cx="2743200" cy="365125"/>
          </a:xfrm>
        </p:spPr>
        <p:txBody>
          <a:bodyPr/>
          <a:lstStyle/>
          <a:p>
            <a:r>
              <a:rPr lang="es-ES"/>
              <a:t>Junio de 2022</a:t>
            </a:r>
            <a:endParaRPr lang="es-ES" dirty="0"/>
          </a:p>
        </p:txBody>
      </p:sp>
      <p:sp>
        <p:nvSpPr>
          <p:cNvPr id="23" name="Footer Placeholder 4">
            <a:extLst>
              <a:ext uri="{FF2B5EF4-FFF2-40B4-BE49-F238E27FC236}">
                <a16:creationId xmlns:a16="http://schemas.microsoft.com/office/drawing/2014/main" id="{51395E16-B518-4379-88E2-A7D6B66F5074}"/>
              </a:ext>
            </a:extLst>
          </p:cNvPr>
          <p:cNvSpPr>
            <a:spLocks noGrp="1"/>
          </p:cNvSpPr>
          <p:nvPr>
            <p:ph type="ftr" sz="quarter" idx="11"/>
          </p:nvPr>
        </p:nvSpPr>
        <p:spPr>
          <a:xfrm>
            <a:off x="0" y="6477411"/>
            <a:ext cx="12192000" cy="365760"/>
          </a:xfrm>
        </p:spPr>
        <p:txBody>
          <a:bodyPr/>
          <a:lstStyle/>
          <a:p>
            <a:r>
              <a:rPr lang="es-ES" dirty="0">
                <a:solidFill>
                  <a:schemeClr val="accent1">
                    <a:lumMod val="60000"/>
                    <a:lumOff val="40000"/>
                  </a:schemeClr>
                </a:solidFill>
              </a:rPr>
              <a:t>Medicare y otros programas para personas con discapacidades</a:t>
            </a:r>
          </a:p>
        </p:txBody>
      </p:sp>
    </p:spTree>
    <p:custDataLst>
      <p:tags r:id="rId1"/>
    </p:custDataLst>
    <p:extLst>
      <p:ext uri="{BB962C8B-B14F-4D97-AF65-F5344CB8AC3E}">
        <p14:creationId xmlns:p14="http://schemas.microsoft.com/office/powerpoint/2010/main" val="1365524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s-ES"/>
              <a:t>Período de espera de 24 meses para Medicare</a:t>
            </a:r>
          </a:p>
        </p:txBody>
      </p:sp>
      <p:sp>
        <p:nvSpPr>
          <p:cNvPr id="5" name="Content Placeholder 4"/>
          <p:cNvSpPr>
            <a:spLocks noGrp="1"/>
          </p:cNvSpPr>
          <p:nvPr>
            <p:ph sz="quarter" idx="13"/>
          </p:nvPr>
        </p:nvSpPr>
        <p:spPr>
          <a:xfrm>
            <a:off x="914400" y="1299411"/>
            <a:ext cx="10108504" cy="4667250"/>
          </a:xfrm>
        </p:spPr>
        <p:txBody>
          <a:bodyPr>
            <a:normAutofit fontScale="92500"/>
          </a:bodyPr>
          <a:lstStyle/>
          <a:p>
            <a:pPr marL="273050" lvl="0" indent="-273050" defTabSz="685800">
              <a:lnSpc>
                <a:spcPct val="100000"/>
              </a:lnSpc>
            </a:pPr>
            <a:r>
              <a:rPr lang="es-ES" dirty="0"/>
              <a:t>Es posible que cumpla con los requisitos para tener Medicare por una discapacidad</a:t>
            </a:r>
          </a:p>
          <a:p>
            <a:pPr lvl="1" defTabSz="685800">
              <a:lnSpc>
                <a:spcPct val="100000"/>
              </a:lnSpc>
            </a:pPr>
            <a:r>
              <a:rPr lang="es-ES" dirty="0"/>
              <a:t>Debe tener derecho a recibir los beneficios del Seguro por Discapacidad del Seguro Social (SSDI, por sus siglas en inglés) por 24 meses</a:t>
            </a:r>
          </a:p>
          <a:p>
            <a:pPr lvl="1" defTabSz="685800">
              <a:lnSpc>
                <a:spcPct val="100000"/>
              </a:lnSpc>
            </a:pPr>
            <a:r>
              <a:rPr lang="es-ES" dirty="0"/>
              <a:t>En el mes 25, quedará automáticamente inscrito en la Parte A (Seguro de hospital) y la Parte B (Seguro médico) de Medicare</a:t>
            </a:r>
          </a:p>
          <a:p>
            <a:pPr lvl="0" defTabSz="685800">
              <a:lnSpc>
                <a:spcPct val="100000"/>
              </a:lnSpc>
            </a:pPr>
            <a:r>
              <a:rPr lang="es-ES" dirty="0"/>
              <a:t>Si recibe el SSDI, puede obtener otra cobertura de atención médica durante el período de espera de 24 meses </a:t>
            </a:r>
          </a:p>
          <a:p>
            <a:pPr lvl="0" defTabSz="685800">
              <a:lnSpc>
                <a:spcPct val="100000"/>
              </a:lnSpc>
            </a:pPr>
            <a:r>
              <a:rPr lang="es-ES" dirty="0"/>
              <a:t>Puede calificar para Medicaid o un plan del Mercado con créditos tributarios para primas y reducciones en los gastos compartidos que disminuyen sus gastos directos de bolsillo</a:t>
            </a:r>
          </a:p>
        </p:txBody>
      </p:sp>
      <p:sp>
        <p:nvSpPr>
          <p:cNvPr id="6" name="Slide Number Placeholder 5">
            <a:extLst>
              <a:ext uri="{FF2B5EF4-FFF2-40B4-BE49-F238E27FC236}">
                <a16:creationId xmlns:a16="http://schemas.microsoft.com/office/drawing/2014/main" id="{34C9F871-AF5F-44A2-B1AE-FDCE08981596}"/>
              </a:ext>
            </a:extLst>
          </p:cNvPr>
          <p:cNvSpPr>
            <a:spLocks noGrp="1"/>
          </p:cNvSpPr>
          <p:nvPr>
            <p:ph type="sldNum" sz="quarter" idx="12"/>
          </p:nvPr>
        </p:nvSpPr>
        <p:spPr>
          <a:xfrm>
            <a:off x="8610600" y="6492240"/>
            <a:ext cx="2743200" cy="365125"/>
          </a:xfrm>
        </p:spPr>
        <p:txBody>
          <a:bodyPr/>
          <a:lstStyle/>
          <a:p>
            <a:fld id="{0B2D781D-8844-5940-92D1-06EF0A7F581E}" type="slidenum">
              <a:rPr lang="en-US" smtClean="0"/>
              <a:t>28</a:t>
            </a:fld>
            <a:endParaRPr lang="es-ES" dirty="0"/>
          </a:p>
        </p:txBody>
      </p:sp>
      <p:sp>
        <p:nvSpPr>
          <p:cNvPr id="2" name="Date Placeholder 1"/>
          <p:cNvSpPr>
            <a:spLocks noGrp="1"/>
          </p:cNvSpPr>
          <p:nvPr>
            <p:ph type="dt" sz="half" idx="10"/>
          </p:nvPr>
        </p:nvSpPr>
        <p:spPr>
          <a:xfrm>
            <a:off x="838200" y="6492240"/>
            <a:ext cx="2743200" cy="365125"/>
          </a:xfrm>
        </p:spPr>
        <p:txBody>
          <a:bodyPr/>
          <a:lstStyle/>
          <a:p>
            <a:r>
              <a:rPr lang="es-ES"/>
              <a:t>Junio de 2022</a:t>
            </a:r>
            <a:endParaRPr lang="es-ES" dirty="0"/>
          </a:p>
        </p:txBody>
      </p:sp>
      <p:sp>
        <p:nvSpPr>
          <p:cNvPr id="7" name="Footer Placeholder 4">
            <a:extLst>
              <a:ext uri="{FF2B5EF4-FFF2-40B4-BE49-F238E27FC236}">
                <a16:creationId xmlns:a16="http://schemas.microsoft.com/office/drawing/2014/main" id="{CF539B7E-410D-4A8F-A03B-A62847BE30E0}"/>
              </a:ext>
            </a:extLst>
          </p:cNvPr>
          <p:cNvSpPr>
            <a:spLocks noGrp="1"/>
          </p:cNvSpPr>
          <p:nvPr>
            <p:ph type="ftr" sz="quarter" idx="11"/>
          </p:nvPr>
        </p:nvSpPr>
        <p:spPr>
          <a:xfrm>
            <a:off x="0" y="6477411"/>
            <a:ext cx="12192000" cy="365760"/>
          </a:xfrm>
        </p:spPr>
        <p:txBody>
          <a:bodyPr/>
          <a:lstStyle/>
          <a:p>
            <a:r>
              <a:rPr lang="es-ES" dirty="0">
                <a:solidFill>
                  <a:schemeClr val="accent1">
                    <a:lumMod val="60000"/>
                    <a:lumOff val="40000"/>
                  </a:schemeClr>
                </a:solidFill>
              </a:rPr>
              <a:t>Medicare y otros programas para personas con discapacidades</a:t>
            </a:r>
          </a:p>
        </p:txBody>
      </p:sp>
    </p:spTree>
    <p:custDataLst>
      <p:tags r:id="rId1"/>
    </p:custDataLst>
    <p:extLst>
      <p:ext uri="{BB962C8B-B14F-4D97-AF65-F5344CB8AC3E}">
        <p14:creationId xmlns:p14="http://schemas.microsoft.com/office/powerpoint/2010/main" val="4003457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nodeType="after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s-ES"/>
              <a:t>Derecho retroactivo a Medicare</a:t>
            </a:r>
          </a:p>
        </p:txBody>
      </p:sp>
      <p:sp>
        <p:nvSpPr>
          <p:cNvPr id="5" name="Content Placeholder 4"/>
          <p:cNvSpPr>
            <a:spLocks noGrp="1"/>
          </p:cNvSpPr>
          <p:nvPr>
            <p:ph sz="quarter" idx="13"/>
          </p:nvPr>
        </p:nvSpPr>
        <p:spPr>
          <a:xfrm>
            <a:off x="914400" y="1371600"/>
            <a:ext cx="6720840" cy="4667250"/>
          </a:xfrm>
        </p:spPr>
        <p:txBody>
          <a:bodyPr>
            <a:normAutofit/>
          </a:bodyPr>
          <a:lstStyle/>
          <a:p>
            <a:pPr lvl="0" defTabSz="685800">
              <a:lnSpc>
                <a:spcPct val="100000"/>
              </a:lnSpc>
            </a:pPr>
            <a:r>
              <a:rPr lang="es-ES" sz="2400" dirty="0"/>
              <a:t>En algunos casos, su derecho a Medicare puede ser retroactivo, por ejemplo, si:</a:t>
            </a:r>
          </a:p>
          <a:p>
            <a:pPr lvl="1" defTabSz="685800">
              <a:lnSpc>
                <a:spcPct val="100000"/>
              </a:lnSpc>
              <a:spcAft>
                <a:spcPts val="1200"/>
              </a:spcAft>
            </a:pPr>
            <a:r>
              <a:rPr lang="es-ES" sz="2000" dirty="0"/>
              <a:t>Gana una apelación de su determinación </a:t>
            </a:r>
            <a:br>
              <a:rPr lang="es-ES" sz="2000" dirty="0"/>
            </a:br>
            <a:r>
              <a:rPr lang="es-ES" sz="2000" dirty="0"/>
              <a:t>de discapacidad</a:t>
            </a:r>
          </a:p>
          <a:p>
            <a:pPr lvl="1" defTabSz="685800">
              <a:lnSpc>
                <a:spcPct val="100000"/>
              </a:lnSpc>
              <a:spcAft>
                <a:spcPts val="1200"/>
              </a:spcAft>
            </a:pPr>
            <a:r>
              <a:rPr lang="es-ES" sz="2000" dirty="0"/>
              <a:t>El procesamiento de su solicitud demora </a:t>
            </a:r>
            <a:br>
              <a:rPr lang="es-ES" sz="2000" dirty="0"/>
            </a:br>
            <a:r>
              <a:rPr lang="es-ES" sz="2000" dirty="0"/>
              <a:t>mucho tiempo</a:t>
            </a:r>
          </a:p>
          <a:p>
            <a:pPr lvl="1" defTabSz="685800">
              <a:lnSpc>
                <a:spcPct val="100000"/>
              </a:lnSpc>
              <a:spcAft>
                <a:spcPts val="1200"/>
              </a:spcAft>
            </a:pPr>
            <a:r>
              <a:rPr lang="es-ES" sz="2000" dirty="0"/>
              <a:t>Sus beneficios por discapacidad son retroactivos</a:t>
            </a:r>
          </a:p>
          <a:p>
            <a:pPr lvl="0" defTabSz="685800">
              <a:lnSpc>
                <a:spcPct val="100000"/>
              </a:lnSpc>
            </a:pPr>
            <a:r>
              <a:rPr lang="es-ES" sz="2400" dirty="0"/>
              <a:t>Su tarjeta Medicare mostrará la fecha de vigencia si recibió servicios cubiertos por Medicare antes de recibir su tarjeta Medicare</a:t>
            </a:r>
          </a:p>
        </p:txBody>
      </p:sp>
      <p:pic>
        <p:nvPicPr>
          <p:cNvPr id="10" name="Picture 2" descr="Imagen de muestra del frente de una tarjeta de Medicare">
            <a:extLst>
              <a:ext uri="{FF2B5EF4-FFF2-40B4-BE49-F238E27FC236}">
                <a16:creationId xmlns:a16="http://schemas.microsoft.com/office/drawing/2014/main" id="{E667B794-A080-4B43-A822-A6C40EB96DF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53400" y="2300527"/>
            <a:ext cx="3485630" cy="2256946"/>
          </a:xfrm>
          <a:prstGeom prst="rect">
            <a:avLst/>
          </a:prstGeom>
          <a:ln>
            <a:noFill/>
          </a:ln>
          <a:effectLst>
            <a:outerShdw blurRad="2540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6" name="Slide Number Placeholder 5">
            <a:extLst>
              <a:ext uri="{FF2B5EF4-FFF2-40B4-BE49-F238E27FC236}">
                <a16:creationId xmlns:a16="http://schemas.microsoft.com/office/drawing/2014/main" id="{20376C15-F02D-430E-BB6B-BB8FC22F110C}"/>
              </a:ext>
            </a:extLst>
          </p:cNvPr>
          <p:cNvSpPr>
            <a:spLocks noGrp="1"/>
          </p:cNvSpPr>
          <p:nvPr>
            <p:ph type="sldNum" sz="quarter" idx="12"/>
          </p:nvPr>
        </p:nvSpPr>
        <p:spPr>
          <a:xfrm>
            <a:off x="8610600" y="6492240"/>
            <a:ext cx="2743200" cy="365125"/>
          </a:xfrm>
        </p:spPr>
        <p:txBody>
          <a:bodyPr/>
          <a:lstStyle/>
          <a:p>
            <a:fld id="{0B2D781D-8844-5940-92D1-06EF0A7F581E}" type="slidenum">
              <a:rPr lang="en-US" smtClean="0"/>
              <a:t>29</a:t>
            </a:fld>
            <a:endParaRPr lang="es-ES" dirty="0"/>
          </a:p>
        </p:txBody>
      </p:sp>
      <p:sp>
        <p:nvSpPr>
          <p:cNvPr id="2" name="Date Placeholder 1"/>
          <p:cNvSpPr>
            <a:spLocks noGrp="1"/>
          </p:cNvSpPr>
          <p:nvPr>
            <p:ph type="dt" sz="half" idx="10"/>
          </p:nvPr>
        </p:nvSpPr>
        <p:spPr>
          <a:xfrm>
            <a:off x="838200" y="6492240"/>
            <a:ext cx="2743200" cy="365125"/>
          </a:xfrm>
        </p:spPr>
        <p:txBody>
          <a:bodyPr/>
          <a:lstStyle/>
          <a:p>
            <a:r>
              <a:rPr lang="es-ES"/>
              <a:t>Junio de 2022</a:t>
            </a:r>
            <a:endParaRPr lang="es-ES" dirty="0"/>
          </a:p>
        </p:txBody>
      </p:sp>
      <p:sp>
        <p:nvSpPr>
          <p:cNvPr id="8" name="Footer Placeholder 4">
            <a:extLst>
              <a:ext uri="{FF2B5EF4-FFF2-40B4-BE49-F238E27FC236}">
                <a16:creationId xmlns:a16="http://schemas.microsoft.com/office/drawing/2014/main" id="{D9EDAB8E-3E63-4753-A8B2-0306AF6C73CB}"/>
              </a:ext>
            </a:extLst>
          </p:cNvPr>
          <p:cNvSpPr>
            <a:spLocks noGrp="1"/>
          </p:cNvSpPr>
          <p:nvPr>
            <p:ph type="ftr" sz="quarter" idx="11"/>
          </p:nvPr>
        </p:nvSpPr>
        <p:spPr>
          <a:xfrm>
            <a:off x="0" y="6477411"/>
            <a:ext cx="12192000" cy="365760"/>
          </a:xfrm>
        </p:spPr>
        <p:txBody>
          <a:bodyPr/>
          <a:lstStyle/>
          <a:p>
            <a:r>
              <a:rPr lang="es-ES" dirty="0">
                <a:solidFill>
                  <a:schemeClr val="accent1">
                    <a:lumMod val="60000"/>
                    <a:lumOff val="40000"/>
                  </a:schemeClr>
                </a:solidFill>
              </a:rPr>
              <a:t>Medicare y otros programas para personas con discapacidades</a:t>
            </a:r>
          </a:p>
        </p:txBody>
      </p:sp>
    </p:spTree>
    <p:custDataLst>
      <p:tags r:id="rId1"/>
    </p:custDataLst>
    <p:extLst>
      <p:ext uri="{BB962C8B-B14F-4D97-AF65-F5344CB8AC3E}">
        <p14:creationId xmlns:p14="http://schemas.microsoft.com/office/powerpoint/2010/main" val="4211259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childTnLst>
                                </p:cTn>
                              </p:par>
                            </p:childTnLst>
                          </p:cTn>
                        </p:par>
                        <p:par>
                          <p:cTn id="12" fill="hold">
                            <p:stCondLst>
                              <p:cond delay="0"/>
                            </p:stCondLst>
                            <p:childTnLst>
                              <p:par>
                                <p:cTn id="13" presetID="1" presetClass="entr" presetSubtype="0" fill="hold" nodeType="after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nodeType="afterEffect">
                                  <p:stCondLst>
                                    <p:cond delay="0"/>
                                  </p:stCondLst>
                                  <p:childTnLst>
                                    <p:set>
                                      <p:cBhvr>
                                        <p:cTn id="17" dur="1" fill="hold">
                                          <p:stCondLst>
                                            <p:cond delay="0"/>
                                          </p:stCondLst>
                                        </p:cTn>
                                        <p:tgtEl>
                                          <p:spTgt spid="5">
                                            <p:txEl>
                                              <p:pRg st="2" end="2"/>
                                            </p:txEl>
                                          </p:spTgt>
                                        </p:tgtEl>
                                        <p:attrNameLst>
                                          <p:attrName>style.visibility</p:attrName>
                                        </p:attrNameLst>
                                      </p:cBhvr>
                                      <p:to>
                                        <p:strVal val="visible"/>
                                      </p:to>
                                    </p:set>
                                  </p:childTnLst>
                                </p:cTn>
                              </p:par>
                            </p:childTnLst>
                          </p:cTn>
                        </p:par>
                        <p:par>
                          <p:cTn id="18" fill="hold">
                            <p:stCondLst>
                              <p:cond delay="0"/>
                            </p:stCondLst>
                            <p:childTnLst>
                              <p:par>
                                <p:cTn id="19" presetID="1" presetClass="entr" presetSubtype="0" fill="hold" nodeType="afterEffect">
                                  <p:stCondLst>
                                    <p:cond delay="0"/>
                                  </p:stCondLst>
                                  <p:childTnLst>
                                    <p:set>
                                      <p:cBhvr>
                                        <p:cTn id="20"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1306F-E941-274C-ADC2-9530AD918CA5}"/>
              </a:ext>
            </a:extLst>
          </p:cNvPr>
          <p:cNvSpPr>
            <a:spLocks noGrp="1"/>
          </p:cNvSpPr>
          <p:nvPr>
            <p:ph type="title"/>
          </p:nvPr>
        </p:nvSpPr>
        <p:spPr/>
        <p:txBody>
          <a:bodyPr/>
          <a:lstStyle/>
          <a:p>
            <a:r>
              <a:rPr lang="es-ES"/>
              <a:t>Objetivos de la Sesión</a:t>
            </a:r>
          </a:p>
        </p:txBody>
      </p:sp>
      <p:sp>
        <p:nvSpPr>
          <p:cNvPr id="13" name="Content Placeholder 12"/>
          <p:cNvSpPr>
            <a:spLocks noGrp="1"/>
          </p:cNvSpPr>
          <p:nvPr>
            <p:ph sz="quarter" idx="13"/>
          </p:nvPr>
        </p:nvSpPr>
        <p:spPr>
          <a:xfrm>
            <a:off x="914400" y="1371600"/>
            <a:ext cx="10439400" cy="4667250"/>
          </a:xfrm>
        </p:spPr>
        <p:txBody>
          <a:bodyPr/>
          <a:lstStyle/>
          <a:p>
            <a:pPr marL="0" lvl="0" indent="0" defTabSz="685800">
              <a:buNone/>
            </a:pPr>
            <a:r>
              <a:rPr lang="es-ES" b="1" dirty="0"/>
              <a:t>Al finalizar esta sesión, usted podrá:</a:t>
            </a:r>
          </a:p>
          <a:p>
            <a:pPr lvl="1" defTabSz="685800">
              <a:lnSpc>
                <a:spcPct val="100000"/>
              </a:lnSpc>
              <a:spcAft>
                <a:spcPts val="1200"/>
              </a:spcAft>
              <a:buFont typeface="Wingdings" panose="05000000000000000000" pitchFamily="2" charset="2"/>
              <a:buChar char="§"/>
            </a:pPr>
            <a:r>
              <a:rPr lang="es-ES" dirty="0"/>
              <a:t>Comprender la elegibilidad para los programas del Seguro Social</a:t>
            </a:r>
          </a:p>
          <a:p>
            <a:pPr lvl="1" defTabSz="685800">
              <a:lnSpc>
                <a:spcPct val="100000"/>
              </a:lnSpc>
              <a:spcAft>
                <a:spcPts val="1200"/>
              </a:spcAft>
              <a:buFont typeface="Wingdings" panose="05000000000000000000" pitchFamily="2" charset="2"/>
              <a:buChar char="§"/>
            </a:pPr>
            <a:r>
              <a:rPr lang="es-ES" dirty="0"/>
              <a:t>Dar un resumen sobre la elegibilidad e inscripción en Medicare</a:t>
            </a:r>
          </a:p>
          <a:p>
            <a:pPr lvl="1" defTabSz="685800">
              <a:lnSpc>
                <a:spcPct val="100000"/>
              </a:lnSpc>
              <a:spcAft>
                <a:spcPts val="1200"/>
              </a:spcAft>
              <a:buFont typeface="Wingdings" panose="05000000000000000000" pitchFamily="2" charset="2"/>
              <a:buChar char="§"/>
            </a:pPr>
            <a:r>
              <a:rPr lang="es-ES" dirty="0"/>
              <a:t>Describir las opciones de Medicare para personas con discapacidades </a:t>
            </a:r>
          </a:p>
          <a:p>
            <a:pPr lvl="1" defTabSz="685800">
              <a:lnSpc>
                <a:spcPct val="100000"/>
              </a:lnSpc>
              <a:spcAft>
                <a:spcPts val="1200"/>
              </a:spcAft>
              <a:buFont typeface="Wingdings" panose="05000000000000000000" pitchFamily="2" charset="2"/>
              <a:buChar char="§"/>
            </a:pPr>
            <a:r>
              <a:rPr lang="es-ES" dirty="0"/>
              <a:t>Explicar </a:t>
            </a:r>
            <a:r>
              <a:rPr lang="es-ES" dirty="0" err="1"/>
              <a:t>Medicaid</a:t>
            </a:r>
            <a:r>
              <a:rPr lang="es-ES" dirty="0"/>
              <a:t> y otros programas para las personas con ingresos y recursos limitados </a:t>
            </a:r>
          </a:p>
          <a:p>
            <a:pPr lvl="1" defTabSz="685800">
              <a:lnSpc>
                <a:spcPct val="100000"/>
              </a:lnSpc>
              <a:spcAft>
                <a:spcPts val="1200"/>
              </a:spcAft>
              <a:buFont typeface="Wingdings" panose="05000000000000000000" pitchFamily="2" charset="2"/>
              <a:buChar char="§"/>
            </a:pPr>
            <a:r>
              <a:rPr lang="es-ES" dirty="0"/>
              <a:t>Saber en qué lugar obtener más información</a:t>
            </a:r>
          </a:p>
        </p:txBody>
      </p:sp>
      <p:sp>
        <p:nvSpPr>
          <p:cNvPr id="5" name="Footer Placeholder 4">
            <a:extLst>
              <a:ext uri="{FF2B5EF4-FFF2-40B4-BE49-F238E27FC236}">
                <a16:creationId xmlns:a16="http://schemas.microsoft.com/office/drawing/2014/main" id="{C56967E0-47FC-794B-AD9C-C3A296618241}"/>
              </a:ext>
            </a:extLst>
          </p:cNvPr>
          <p:cNvSpPr>
            <a:spLocks noGrp="1"/>
          </p:cNvSpPr>
          <p:nvPr>
            <p:ph type="ftr" sz="quarter" idx="11"/>
          </p:nvPr>
        </p:nvSpPr>
        <p:spPr>
          <a:xfrm>
            <a:off x="0" y="6477411"/>
            <a:ext cx="12192000" cy="365760"/>
          </a:xfrm>
        </p:spPr>
        <p:txBody>
          <a:bodyPr/>
          <a:lstStyle/>
          <a:p>
            <a:r>
              <a:rPr lang="es-ES" dirty="0">
                <a:solidFill>
                  <a:schemeClr val="accent1">
                    <a:lumMod val="60000"/>
                    <a:lumOff val="40000"/>
                  </a:schemeClr>
                </a:solidFill>
              </a:rPr>
              <a:t>Medicare y otros programas para personas con discapacidades</a:t>
            </a:r>
          </a:p>
        </p:txBody>
      </p:sp>
      <p:sp>
        <p:nvSpPr>
          <p:cNvPr id="3" name="Slide Number Placeholder 2">
            <a:extLst>
              <a:ext uri="{FF2B5EF4-FFF2-40B4-BE49-F238E27FC236}">
                <a16:creationId xmlns:a16="http://schemas.microsoft.com/office/drawing/2014/main" id="{31EC3838-2078-49A9-89DF-ED3AC486885F}"/>
              </a:ext>
            </a:extLst>
          </p:cNvPr>
          <p:cNvSpPr>
            <a:spLocks noGrp="1"/>
          </p:cNvSpPr>
          <p:nvPr>
            <p:ph type="sldNum" sz="quarter" idx="12"/>
          </p:nvPr>
        </p:nvSpPr>
        <p:spPr>
          <a:xfrm>
            <a:off x="8610600" y="6492240"/>
            <a:ext cx="2743200" cy="365125"/>
          </a:xfrm>
        </p:spPr>
        <p:txBody>
          <a:bodyPr/>
          <a:lstStyle/>
          <a:p>
            <a:fld id="{0B2D781D-8844-5940-92D1-06EF0A7F581E}" type="slidenum">
              <a:rPr lang="en-US" smtClean="0">
                <a:solidFill>
                  <a:schemeClr val="accent1">
                    <a:lumMod val="60000"/>
                    <a:lumOff val="40000"/>
                  </a:schemeClr>
                </a:solidFill>
              </a:rPr>
              <a:t>3</a:t>
            </a:fld>
            <a:endParaRPr lang="es-ES" dirty="0">
              <a:solidFill>
                <a:schemeClr val="accent1">
                  <a:lumMod val="60000"/>
                  <a:lumOff val="40000"/>
                </a:schemeClr>
              </a:solidFill>
            </a:endParaRPr>
          </a:p>
        </p:txBody>
      </p:sp>
      <p:sp>
        <p:nvSpPr>
          <p:cNvPr id="4" name="Date Placeholder 3">
            <a:extLst>
              <a:ext uri="{FF2B5EF4-FFF2-40B4-BE49-F238E27FC236}">
                <a16:creationId xmlns:a16="http://schemas.microsoft.com/office/drawing/2014/main" id="{30BEAB62-196E-E14C-A6ED-C01E478BF8F9}"/>
              </a:ext>
            </a:extLst>
          </p:cNvPr>
          <p:cNvSpPr>
            <a:spLocks noGrp="1"/>
          </p:cNvSpPr>
          <p:nvPr>
            <p:ph type="dt" sz="half" idx="10"/>
          </p:nvPr>
        </p:nvSpPr>
        <p:spPr>
          <a:xfrm>
            <a:off x="838200" y="6492240"/>
            <a:ext cx="2743200" cy="365125"/>
          </a:xfrm>
        </p:spPr>
        <p:txBody>
          <a:bodyPr/>
          <a:lstStyle/>
          <a:p>
            <a:r>
              <a:rPr lang="es-ES">
                <a:solidFill>
                  <a:schemeClr val="accent1">
                    <a:lumMod val="60000"/>
                    <a:lumOff val="40000"/>
                  </a:schemeClr>
                </a:solidFill>
              </a:rPr>
              <a:t>Junio de 2022</a:t>
            </a:r>
            <a:endParaRPr lang="es-ES" dirty="0">
              <a:solidFill>
                <a:schemeClr val="accent1">
                  <a:lumMod val="60000"/>
                  <a:lumOff val="40000"/>
                </a:schemeClr>
              </a:solidFill>
            </a:endParaRPr>
          </a:p>
        </p:txBody>
      </p:sp>
    </p:spTree>
    <p:custDataLst>
      <p:tags r:id="rId1"/>
    </p:custDataLst>
    <p:extLst>
      <p:ext uri="{BB962C8B-B14F-4D97-AF65-F5344CB8AC3E}">
        <p14:creationId xmlns:p14="http://schemas.microsoft.com/office/powerpoint/2010/main" val="33405219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C183D7F6-B498-43B3-948B-1728B52AA6E4}">
                <adec:decorative xmlns:adec="http://schemas.microsoft.com/office/drawing/2017/decorative" val="1"/>
              </a:ext>
            </a:extLst>
          </p:cNvPr>
          <p:cNvSpPr>
            <a:spLocks noGrp="1"/>
          </p:cNvSpPr>
          <p:nvPr>
            <p:ph type="title"/>
          </p:nvPr>
        </p:nvSpPr>
        <p:spPr/>
        <p:txBody>
          <a:bodyPr/>
          <a:lstStyle/>
          <a:p>
            <a:r>
              <a:rPr lang="es-ES"/>
              <a:t>Determinación retroactiva</a:t>
            </a:r>
          </a:p>
        </p:txBody>
      </p:sp>
      <p:sp>
        <p:nvSpPr>
          <p:cNvPr id="5" name="Content Placeholder 4"/>
          <p:cNvSpPr>
            <a:spLocks noGrp="1"/>
          </p:cNvSpPr>
          <p:nvPr>
            <p:ph sz="quarter" idx="13"/>
          </p:nvPr>
        </p:nvSpPr>
        <p:spPr>
          <a:xfrm>
            <a:off x="914400" y="1371600"/>
            <a:ext cx="8281358" cy="4667250"/>
          </a:xfrm>
        </p:spPr>
        <p:txBody>
          <a:bodyPr/>
          <a:lstStyle/>
          <a:p>
            <a:pPr marL="0" lvl="0" indent="0" defTabSz="685800">
              <a:lnSpc>
                <a:spcPct val="100000"/>
              </a:lnSpc>
              <a:buNone/>
            </a:pPr>
            <a:r>
              <a:rPr lang="es-ES" b="1" dirty="0"/>
              <a:t>Usted recibirá esta información junto con </a:t>
            </a:r>
            <a:br>
              <a:rPr lang="es-ES" b="1" dirty="0"/>
            </a:br>
            <a:r>
              <a:rPr lang="es-ES" b="1" dirty="0"/>
              <a:t>su determinación:</a:t>
            </a:r>
          </a:p>
          <a:p>
            <a:pPr marL="548640" lvl="0" defTabSz="685800">
              <a:lnSpc>
                <a:spcPct val="100000"/>
              </a:lnSpc>
            </a:pPr>
            <a:r>
              <a:rPr lang="es-ES" sz="2400" dirty="0"/>
              <a:t>Su fecha de entrada en vigencia de la cobertura de la Parte A (el mes n.º 25 después de obtener su derecho a recibir el beneficio por discapacidad)</a:t>
            </a:r>
          </a:p>
          <a:p>
            <a:pPr marL="548640" lvl="0" defTabSz="685800">
              <a:lnSpc>
                <a:spcPct val="100000"/>
              </a:lnSpc>
            </a:pPr>
            <a:r>
              <a:rPr lang="es-ES" sz="2400" dirty="0"/>
              <a:t>La cobertura de la Parte B se otorga a partir del primer mes del derecho a la Parte A</a:t>
            </a:r>
          </a:p>
        </p:txBody>
      </p:sp>
      <p:grpSp>
        <p:nvGrpSpPr>
          <p:cNvPr id="6" name="Group 5" descr="Ícono de seguro hospitalario parte A">
            <a:extLst>
              <a:ext uri="{FF2B5EF4-FFF2-40B4-BE49-F238E27FC236}">
                <a16:creationId xmlns:a16="http://schemas.microsoft.com/office/drawing/2014/main" id="{8B327A2E-8062-429C-84B5-CB1CE1F362CF}"/>
              </a:ext>
            </a:extLst>
          </p:cNvPr>
          <p:cNvGrpSpPr/>
          <p:nvPr/>
        </p:nvGrpSpPr>
        <p:grpSpPr>
          <a:xfrm>
            <a:off x="9265376" y="2084646"/>
            <a:ext cx="1893124" cy="1383582"/>
            <a:chOff x="159794" y="1532166"/>
            <a:chExt cx="2174452" cy="1391150"/>
          </a:xfrm>
        </p:grpSpPr>
        <p:pic>
          <p:nvPicPr>
            <p:cNvPr id="7" name="Picture 6" descr="Part A icon">
              <a:extLst>
                <a:ext uri="{FF2B5EF4-FFF2-40B4-BE49-F238E27FC236}">
                  <a16:creationId xmlns:a16="http://schemas.microsoft.com/office/drawing/2014/main" id="{4E7F23A8-5667-4734-AD90-FD7A3993DE75}"/>
                </a:ext>
              </a:extLst>
            </p:cNvPr>
            <p:cNvPicPr>
              <a:picLocks noChangeAspect="1"/>
            </p:cNvPicPr>
            <p:nvPr/>
          </p:nvPicPr>
          <p:blipFill>
            <a:blip r:embed="rId4"/>
            <a:srcRect/>
            <a:stretch/>
          </p:blipFill>
          <p:spPr>
            <a:xfrm>
              <a:off x="427938" y="1532166"/>
              <a:ext cx="1638164" cy="859443"/>
            </a:xfrm>
            <a:prstGeom prst="rect">
              <a:avLst/>
            </a:prstGeom>
          </p:spPr>
        </p:pic>
        <p:sp>
          <p:nvSpPr>
            <p:cNvPr id="8" name="TextBox 7">
              <a:extLst>
                <a:ext uri="{FF2B5EF4-FFF2-40B4-BE49-F238E27FC236}">
                  <a16:creationId xmlns:a16="http://schemas.microsoft.com/office/drawing/2014/main" id="{2DAEA755-4757-4F38-8C11-B2F7CFFA822A}"/>
                </a:ext>
              </a:extLst>
            </p:cNvPr>
            <p:cNvSpPr txBox="1"/>
            <p:nvPr/>
          </p:nvSpPr>
          <p:spPr>
            <a:xfrm>
              <a:off x="159794" y="2397234"/>
              <a:ext cx="2174452" cy="52608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ES" sz="1400" b="1" i="0" u="none" strike="noStrike" kern="0" cap="none" spc="0" normalizeH="0" baseline="0" noProof="0" dirty="0">
                  <a:ln>
                    <a:noFill/>
                  </a:ln>
                  <a:solidFill>
                    <a:srgbClr val="00529B"/>
                  </a:solidFill>
                  <a:effectLst/>
                  <a:uLnTx/>
                  <a:uFillTx/>
                  <a:latin typeface="Arial" panose="020B0604020202020204" pitchFamily="34" charset="0"/>
                </a:rPr>
                <a:t>Parte A</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s-ES" sz="1400" b="0" i="0" u="none" strike="noStrike" kern="0" cap="none" spc="0" normalizeH="0" baseline="0" noProof="0" dirty="0">
                  <a:ln>
                    <a:noFill/>
                  </a:ln>
                  <a:solidFill>
                    <a:srgbClr val="00529B"/>
                  </a:solidFill>
                  <a:effectLst/>
                  <a:uLnTx/>
                  <a:uFillTx/>
                  <a:latin typeface="Arial" panose="020B0604020202020204" pitchFamily="34" charset="0"/>
                </a:rPr>
                <a:t>Seguro de hospital</a:t>
              </a:r>
            </a:p>
          </p:txBody>
        </p:sp>
      </p:grpSp>
      <p:grpSp>
        <p:nvGrpSpPr>
          <p:cNvPr id="9" name="Group 8" descr="Ícono de seguro médico de la Parte B">
            <a:extLst>
              <a:ext uri="{FF2B5EF4-FFF2-40B4-BE49-F238E27FC236}">
                <a16:creationId xmlns:a16="http://schemas.microsoft.com/office/drawing/2014/main" id="{1D40D50C-F558-4FB8-859C-8FE932BC5844}"/>
              </a:ext>
            </a:extLst>
          </p:cNvPr>
          <p:cNvGrpSpPr>
            <a:grpSpLocks noChangeAspect="1"/>
          </p:cNvGrpSpPr>
          <p:nvPr/>
        </p:nvGrpSpPr>
        <p:grpSpPr>
          <a:xfrm>
            <a:off x="8840338" y="3587358"/>
            <a:ext cx="2743200" cy="1568112"/>
            <a:chOff x="192482" y="2220573"/>
            <a:chExt cx="2653102" cy="1516609"/>
          </a:xfrm>
        </p:grpSpPr>
        <p:pic>
          <p:nvPicPr>
            <p:cNvPr id="10" name="Picture 9" descr="Part B icon">
              <a:extLst>
                <a:ext uri="{FF2B5EF4-FFF2-40B4-BE49-F238E27FC236}">
                  <a16:creationId xmlns:a16="http://schemas.microsoft.com/office/drawing/2014/main" id="{888E226F-E237-49F2-BAC6-B7408532325B}"/>
                </a:ext>
              </a:extLst>
            </p:cNvPr>
            <p:cNvPicPr>
              <a:picLocks noChangeAspect="1"/>
            </p:cNvPicPr>
            <p:nvPr/>
          </p:nvPicPr>
          <p:blipFill>
            <a:blip r:embed="rId5"/>
            <a:srcRect/>
            <a:stretch/>
          </p:blipFill>
          <p:spPr>
            <a:xfrm>
              <a:off x="926207" y="2220573"/>
              <a:ext cx="1025110" cy="923472"/>
            </a:xfrm>
            <a:prstGeom prst="rect">
              <a:avLst/>
            </a:prstGeom>
          </p:spPr>
        </p:pic>
        <p:sp>
          <p:nvSpPr>
            <p:cNvPr id="11" name="TextBox 10">
              <a:extLst>
                <a:ext uri="{FF2B5EF4-FFF2-40B4-BE49-F238E27FC236}">
                  <a16:creationId xmlns:a16="http://schemas.microsoft.com/office/drawing/2014/main" id="{1C893CEB-4B05-4F4C-9DCF-0104C2B61B51}"/>
                </a:ext>
              </a:extLst>
            </p:cNvPr>
            <p:cNvSpPr txBox="1"/>
            <p:nvPr/>
          </p:nvSpPr>
          <p:spPr>
            <a:xfrm>
              <a:off x="192482" y="3231147"/>
              <a:ext cx="2653102" cy="50603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ES" sz="1400" b="1" i="0" u="none" strike="noStrike" kern="0" cap="none" spc="0" normalizeH="0" baseline="0" noProof="0" dirty="0">
                  <a:ln>
                    <a:noFill/>
                  </a:ln>
                  <a:solidFill>
                    <a:srgbClr val="00529B"/>
                  </a:solidFill>
                  <a:effectLst/>
                  <a:uLnTx/>
                  <a:uFillTx/>
                  <a:latin typeface="Arial" panose="020B0604020202020204" pitchFamily="34" charset="0"/>
                </a:rPr>
                <a:t>Parte B</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s-ES" sz="1400" b="0" i="0" u="none" strike="noStrike" kern="0" cap="none" spc="0" normalizeH="0" baseline="0" noProof="0" dirty="0">
                  <a:ln>
                    <a:noFill/>
                  </a:ln>
                  <a:solidFill>
                    <a:srgbClr val="00529B"/>
                  </a:solidFill>
                  <a:effectLst/>
                  <a:uLnTx/>
                  <a:uFillTx/>
                  <a:latin typeface="Arial" panose="020B0604020202020204" pitchFamily="34" charset="0"/>
                </a:rPr>
                <a:t>Seguro médico</a:t>
              </a:r>
            </a:p>
          </p:txBody>
        </p:sp>
      </p:grpSp>
      <p:sp>
        <p:nvSpPr>
          <p:cNvPr id="12" name="Slide Number Placeholder 11">
            <a:extLst>
              <a:ext uri="{FF2B5EF4-FFF2-40B4-BE49-F238E27FC236}">
                <a16:creationId xmlns:a16="http://schemas.microsoft.com/office/drawing/2014/main" id="{B9E4E5FE-FE1E-4582-A2FF-CBAFB1333D9E}"/>
              </a:ext>
            </a:extLst>
          </p:cNvPr>
          <p:cNvSpPr>
            <a:spLocks noGrp="1"/>
          </p:cNvSpPr>
          <p:nvPr>
            <p:ph type="sldNum" sz="quarter" idx="12"/>
          </p:nvPr>
        </p:nvSpPr>
        <p:spPr>
          <a:xfrm>
            <a:off x="8610600" y="6492240"/>
            <a:ext cx="2743200" cy="365125"/>
          </a:xfrm>
        </p:spPr>
        <p:txBody>
          <a:bodyPr/>
          <a:lstStyle/>
          <a:p>
            <a:fld id="{0B2D781D-8844-5940-92D1-06EF0A7F581E}" type="slidenum">
              <a:rPr lang="en-US" smtClean="0"/>
              <a:t>30</a:t>
            </a:fld>
            <a:endParaRPr lang="es-ES" dirty="0"/>
          </a:p>
        </p:txBody>
      </p:sp>
      <p:sp>
        <p:nvSpPr>
          <p:cNvPr id="2" name="Date Placeholder 1"/>
          <p:cNvSpPr>
            <a:spLocks noGrp="1"/>
          </p:cNvSpPr>
          <p:nvPr>
            <p:ph type="dt" sz="half" idx="10"/>
          </p:nvPr>
        </p:nvSpPr>
        <p:spPr>
          <a:xfrm>
            <a:off x="838200" y="6492240"/>
            <a:ext cx="2743200" cy="365125"/>
          </a:xfrm>
        </p:spPr>
        <p:txBody>
          <a:bodyPr/>
          <a:lstStyle/>
          <a:p>
            <a:r>
              <a:rPr lang="es-ES"/>
              <a:t>Junio de 2022</a:t>
            </a:r>
            <a:endParaRPr lang="es-ES" dirty="0"/>
          </a:p>
        </p:txBody>
      </p:sp>
      <p:sp>
        <p:nvSpPr>
          <p:cNvPr id="13" name="Footer Placeholder 4">
            <a:extLst>
              <a:ext uri="{FF2B5EF4-FFF2-40B4-BE49-F238E27FC236}">
                <a16:creationId xmlns:a16="http://schemas.microsoft.com/office/drawing/2014/main" id="{88393DCC-4896-4C5C-8579-BB57229D0C38}"/>
              </a:ext>
            </a:extLst>
          </p:cNvPr>
          <p:cNvSpPr>
            <a:spLocks noGrp="1"/>
          </p:cNvSpPr>
          <p:nvPr>
            <p:ph type="ftr" sz="quarter" idx="11"/>
          </p:nvPr>
        </p:nvSpPr>
        <p:spPr>
          <a:xfrm>
            <a:off x="0" y="6477411"/>
            <a:ext cx="12192000" cy="365760"/>
          </a:xfrm>
        </p:spPr>
        <p:txBody>
          <a:bodyPr/>
          <a:lstStyle/>
          <a:p>
            <a:r>
              <a:rPr lang="es-ES" dirty="0">
                <a:solidFill>
                  <a:schemeClr val="accent1">
                    <a:lumMod val="60000"/>
                    <a:lumOff val="40000"/>
                  </a:schemeClr>
                </a:solidFill>
              </a:rPr>
              <a:t>Medicare y otros programas para personas con discapacidades</a:t>
            </a:r>
          </a:p>
        </p:txBody>
      </p:sp>
    </p:spTree>
    <p:custDataLst>
      <p:tags r:id="rId1"/>
    </p:custDataLst>
    <p:extLst>
      <p:ext uri="{BB962C8B-B14F-4D97-AF65-F5344CB8AC3E}">
        <p14:creationId xmlns:p14="http://schemas.microsoft.com/office/powerpoint/2010/main" val="431857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s-ES"/>
              <a:t>Discapacidad y su derecho a Medicare</a:t>
            </a:r>
          </a:p>
        </p:txBody>
      </p:sp>
      <p:sp>
        <p:nvSpPr>
          <p:cNvPr id="5" name="Content Placeholder 4"/>
          <p:cNvSpPr>
            <a:spLocks noGrp="1"/>
          </p:cNvSpPr>
          <p:nvPr>
            <p:ph sz="quarter" idx="13"/>
          </p:nvPr>
        </p:nvSpPr>
        <p:spPr>
          <a:xfrm>
            <a:off x="914400" y="1371600"/>
            <a:ext cx="10218420" cy="4667250"/>
          </a:xfrm>
        </p:spPr>
        <p:txBody>
          <a:bodyPr>
            <a:normAutofit fontScale="92500" lnSpcReduction="10000"/>
          </a:bodyPr>
          <a:lstStyle/>
          <a:p>
            <a:pPr lvl="0" defTabSz="685800">
              <a:lnSpc>
                <a:spcPct val="100000"/>
              </a:lnSpc>
            </a:pPr>
            <a:r>
              <a:rPr lang="es-ES" sz="2600" dirty="0"/>
              <a:t>El Seguro Social tiene incentivos laborales para ayudar a personas médicamente discapacitadas, pero que tratan de trabajar</a:t>
            </a:r>
          </a:p>
          <a:p>
            <a:pPr marL="0" defTabSz="685800">
              <a:lnSpc>
                <a:spcPct val="100000"/>
              </a:lnSpc>
            </a:pPr>
            <a:r>
              <a:rPr lang="es-ES" sz="2600" dirty="0"/>
              <a:t>La continuación de la cobertura Medicare es un tipo de incentivo</a:t>
            </a:r>
          </a:p>
          <a:p>
            <a:pPr lvl="1" defTabSz="685800">
              <a:lnSpc>
                <a:spcPct val="100000"/>
              </a:lnSpc>
              <a:spcAft>
                <a:spcPts val="1200"/>
              </a:spcAft>
            </a:pPr>
            <a:r>
              <a:rPr lang="es-ES" sz="2200" dirty="0"/>
              <a:t>Puede recibir eximición de las primas de la Parte A durante 8½ años al regresar </a:t>
            </a:r>
            <a:br>
              <a:rPr lang="es-ES" sz="2200" dirty="0"/>
            </a:br>
            <a:r>
              <a:rPr lang="es-ES" sz="2200" dirty="0"/>
              <a:t>a trabajar</a:t>
            </a:r>
          </a:p>
          <a:p>
            <a:pPr lvl="1" defTabSz="685800">
              <a:lnSpc>
                <a:spcPct val="100000"/>
              </a:lnSpc>
              <a:spcAft>
                <a:spcPts val="1200"/>
              </a:spcAft>
            </a:pPr>
            <a:r>
              <a:rPr lang="es-ES" sz="2200" dirty="0"/>
              <a:t>Puede comprar la cobertura de la Parte A más adelante</a:t>
            </a:r>
          </a:p>
          <a:p>
            <a:pPr lvl="1" defTabSz="685800">
              <a:lnSpc>
                <a:spcPct val="100000"/>
              </a:lnSpc>
              <a:spcAft>
                <a:spcPts val="1200"/>
              </a:spcAft>
            </a:pPr>
            <a:r>
              <a:rPr lang="es-ES" sz="2200" dirty="0"/>
              <a:t>Sigue pagando la prima de la Parte B para conservar su Parte B</a:t>
            </a:r>
          </a:p>
          <a:p>
            <a:pPr lvl="0" defTabSz="685800">
              <a:lnSpc>
                <a:spcPct val="100000"/>
              </a:lnSpc>
            </a:pPr>
            <a:r>
              <a:rPr lang="es-ES" sz="2600" dirty="0"/>
              <a:t>La razón por la que su derecho a recibir Medicare cambia a los 65</a:t>
            </a:r>
          </a:p>
          <a:p>
            <a:pPr lvl="1" defTabSz="685800">
              <a:lnSpc>
                <a:spcPct val="100000"/>
              </a:lnSpc>
              <a:spcAft>
                <a:spcPts val="1200"/>
              </a:spcAft>
            </a:pPr>
            <a:r>
              <a:rPr lang="es-ES" sz="2200" dirty="0"/>
              <a:t>Todas las multas que pueda haber recibido por inscripción tardía se eliminan en </a:t>
            </a:r>
            <a:br>
              <a:rPr lang="es-ES" sz="2200" dirty="0"/>
            </a:br>
            <a:r>
              <a:rPr lang="es-ES" sz="2200" dirty="0"/>
              <a:t>ese momento</a:t>
            </a:r>
          </a:p>
          <a:p>
            <a:pPr lvl="1" defTabSz="685800">
              <a:lnSpc>
                <a:spcPct val="100000"/>
              </a:lnSpc>
              <a:spcAft>
                <a:spcPts val="1200"/>
              </a:spcAft>
            </a:pPr>
            <a:r>
              <a:rPr lang="es-ES" sz="2200" dirty="0"/>
              <a:t>Tiene otro Periodo de Inscripción Inicial (IEP, por sus siglas en inglés)</a:t>
            </a:r>
          </a:p>
        </p:txBody>
      </p:sp>
      <p:sp>
        <p:nvSpPr>
          <p:cNvPr id="6" name="Slide Number Placeholder 5">
            <a:extLst>
              <a:ext uri="{FF2B5EF4-FFF2-40B4-BE49-F238E27FC236}">
                <a16:creationId xmlns:a16="http://schemas.microsoft.com/office/drawing/2014/main" id="{31F34FB0-C977-4553-A7EC-938A43EE8B72}"/>
              </a:ext>
            </a:extLst>
          </p:cNvPr>
          <p:cNvSpPr>
            <a:spLocks noGrp="1"/>
          </p:cNvSpPr>
          <p:nvPr>
            <p:ph type="sldNum" sz="quarter" idx="12"/>
          </p:nvPr>
        </p:nvSpPr>
        <p:spPr>
          <a:xfrm>
            <a:off x="8610600" y="6492240"/>
            <a:ext cx="2743200" cy="365125"/>
          </a:xfrm>
        </p:spPr>
        <p:txBody>
          <a:bodyPr/>
          <a:lstStyle/>
          <a:p>
            <a:fld id="{0B2D781D-8844-5940-92D1-06EF0A7F581E}" type="slidenum">
              <a:rPr lang="en-US" smtClean="0"/>
              <a:t>31</a:t>
            </a:fld>
            <a:endParaRPr lang="es-ES"/>
          </a:p>
        </p:txBody>
      </p:sp>
      <p:sp>
        <p:nvSpPr>
          <p:cNvPr id="2" name="Date Placeholder 1"/>
          <p:cNvSpPr>
            <a:spLocks noGrp="1"/>
          </p:cNvSpPr>
          <p:nvPr>
            <p:ph type="dt" sz="half" idx="10"/>
          </p:nvPr>
        </p:nvSpPr>
        <p:spPr>
          <a:xfrm>
            <a:off x="838200" y="6492240"/>
            <a:ext cx="2743200" cy="365125"/>
          </a:xfrm>
        </p:spPr>
        <p:txBody>
          <a:bodyPr/>
          <a:lstStyle/>
          <a:p>
            <a:r>
              <a:rPr lang="es-ES"/>
              <a:t>Junio de 2022</a:t>
            </a:r>
            <a:endParaRPr lang="es-ES" dirty="0"/>
          </a:p>
        </p:txBody>
      </p:sp>
      <p:sp>
        <p:nvSpPr>
          <p:cNvPr id="7" name="Footer Placeholder 4">
            <a:extLst>
              <a:ext uri="{FF2B5EF4-FFF2-40B4-BE49-F238E27FC236}">
                <a16:creationId xmlns:a16="http://schemas.microsoft.com/office/drawing/2014/main" id="{10DF5395-AADD-4F10-8DE3-C00E4A28B165}"/>
              </a:ext>
            </a:extLst>
          </p:cNvPr>
          <p:cNvSpPr>
            <a:spLocks noGrp="1"/>
          </p:cNvSpPr>
          <p:nvPr>
            <p:ph type="ftr" sz="quarter" idx="11"/>
          </p:nvPr>
        </p:nvSpPr>
        <p:spPr>
          <a:xfrm>
            <a:off x="0" y="6477411"/>
            <a:ext cx="12192000" cy="365760"/>
          </a:xfrm>
        </p:spPr>
        <p:txBody>
          <a:bodyPr/>
          <a:lstStyle/>
          <a:p>
            <a:r>
              <a:rPr lang="es-ES" dirty="0">
                <a:solidFill>
                  <a:schemeClr val="accent1">
                    <a:lumMod val="60000"/>
                    <a:lumOff val="40000"/>
                  </a:schemeClr>
                </a:solidFill>
              </a:rPr>
              <a:t>Medicare y otros programas para personas con discapacidades</a:t>
            </a:r>
          </a:p>
        </p:txBody>
      </p:sp>
    </p:spTree>
    <p:custDataLst>
      <p:tags r:id="rId1"/>
    </p:custDataLst>
    <p:extLst>
      <p:ext uri="{BB962C8B-B14F-4D97-AF65-F5344CB8AC3E}">
        <p14:creationId xmlns:p14="http://schemas.microsoft.com/office/powerpoint/2010/main" val="3285806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nodeType="afterEffect">
                                  <p:stCondLst>
                                    <p:cond delay="0"/>
                                  </p:stCondLst>
                                  <p:childTnLst>
                                    <p:set>
                                      <p:cBhvr>
                                        <p:cTn id="13" dur="1" fill="hold">
                                          <p:stCondLst>
                                            <p:cond delay="0"/>
                                          </p:stCondLst>
                                        </p:cTn>
                                        <p:tgtEl>
                                          <p:spTgt spid="5">
                                            <p:txEl>
                                              <p:pRg st="2" end="2"/>
                                            </p:txEl>
                                          </p:spTgt>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nodeType="after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childTnLst>
                                </p:cTn>
                              </p:par>
                            </p:childTnLst>
                          </p:cTn>
                        </p:par>
                        <p:par>
                          <p:cTn id="17" fill="hold">
                            <p:stCondLst>
                              <p:cond delay="0"/>
                            </p:stCondLst>
                            <p:childTnLst>
                              <p:par>
                                <p:cTn id="18" presetID="1" presetClass="entr" presetSubtype="0" fill="hold" nodeType="afterEffect">
                                  <p:stCondLst>
                                    <p:cond delay="0"/>
                                  </p:stCondLst>
                                  <p:childTnLst>
                                    <p:set>
                                      <p:cBhvr>
                                        <p:cTn id="19"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5">
                                            <p:txEl>
                                              <p:pRg st="5" end="5"/>
                                            </p:txEl>
                                          </p:spTgt>
                                        </p:tgtEl>
                                        <p:attrNameLst>
                                          <p:attrName>style.visibility</p:attrName>
                                        </p:attrNameLst>
                                      </p:cBhvr>
                                      <p:to>
                                        <p:strVal val="visible"/>
                                      </p:to>
                                    </p:set>
                                  </p:childTnLst>
                                </p:cTn>
                              </p:par>
                            </p:childTnLst>
                          </p:cTn>
                        </p:par>
                        <p:par>
                          <p:cTn id="24" fill="hold">
                            <p:stCondLst>
                              <p:cond delay="0"/>
                            </p:stCondLst>
                            <p:childTnLst>
                              <p:par>
                                <p:cTn id="25" presetID="1" presetClass="entr" presetSubtype="0" fill="hold" nodeType="after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childTnLst>
                                </p:cTn>
                              </p:par>
                            </p:childTnLst>
                          </p:cTn>
                        </p:par>
                        <p:par>
                          <p:cTn id="27" fill="hold">
                            <p:stCondLst>
                              <p:cond delay="0"/>
                            </p:stCondLst>
                            <p:childTnLst>
                              <p:par>
                                <p:cTn id="28" presetID="1" presetClass="entr" presetSubtype="0" fill="hold" nodeType="afterEffect">
                                  <p:stCondLst>
                                    <p:cond delay="0"/>
                                  </p:stCondLst>
                                  <p:childTnLst>
                                    <p:set>
                                      <p:cBhvr>
                                        <p:cTn id="29"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s-ES" sz="3000" dirty="0"/>
              <a:t>Compruebe su conocimiento: Pregunta 2</a:t>
            </a:r>
          </a:p>
        </p:txBody>
      </p:sp>
      <p:sp>
        <p:nvSpPr>
          <p:cNvPr id="9" name="Content Placeholder 8"/>
          <p:cNvSpPr>
            <a:spLocks noGrp="1"/>
          </p:cNvSpPr>
          <p:nvPr>
            <p:ph type="body" sz="quarter" idx="13"/>
          </p:nvPr>
        </p:nvSpPr>
        <p:spPr>
          <a:xfrm>
            <a:off x="1883226" y="1788132"/>
            <a:ext cx="9876383" cy="3810569"/>
          </a:xfrm>
        </p:spPr>
        <p:txBody>
          <a:bodyPr>
            <a:noAutofit/>
          </a:bodyPr>
          <a:lstStyle/>
          <a:p>
            <a:pPr marL="0" lvl="0" indent="0" defTabSz="685800">
              <a:lnSpc>
                <a:spcPct val="100000"/>
              </a:lnSpc>
              <a:spcBef>
                <a:spcPts val="600"/>
              </a:spcBef>
              <a:buNone/>
            </a:pPr>
            <a:r>
              <a:rPr lang="es-ES" sz="1900" b="1" dirty="0"/>
              <a:t>James adquirió el derecho a recibir SSDI a los 60 años, y Medicare a los 62 años. No optó por la Parte B cuando resultó elegible por primera vez, y no tenía cobertura del empleador. Se lo inscribe automáticamente en la Parte B durante el IEP cuando cumple 65 años. ¿Cuánto es la multa por inscripción tardía en la Parte B?</a:t>
            </a:r>
          </a:p>
          <a:p>
            <a:pPr marL="274320" lvl="0" indent="-274320" defTabSz="685800">
              <a:lnSpc>
                <a:spcPct val="110000"/>
              </a:lnSpc>
              <a:spcBef>
                <a:spcPts val="0"/>
              </a:spcBef>
              <a:spcAft>
                <a:spcPts val="600"/>
              </a:spcAft>
              <a:buFont typeface="+mj-lt"/>
              <a:buAutoNum type="alphaLcPeriod"/>
            </a:pPr>
            <a:r>
              <a:rPr lang="es-ES" sz="2000" dirty="0"/>
              <a:t>5%</a:t>
            </a:r>
          </a:p>
          <a:p>
            <a:pPr marL="274320" lvl="0" indent="-274320" defTabSz="685800">
              <a:lnSpc>
                <a:spcPct val="110000"/>
              </a:lnSpc>
              <a:spcBef>
                <a:spcPts val="0"/>
              </a:spcBef>
              <a:spcAft>
                <a:spcPts val="600"/>
              </a:spcAft>
              <a:buFont typeface="+mj-lt"/>
              <a:buAutoNum type="alphaLcPeriod"/>
            </a:pPr>
            <a:r>
              <a:rPr lang="es-ES" sz="2000" dirty="0"/>
              <a:t>10%</a:t>
            </a:r>
          </a:p>
          <a:p>
            <a:pPr marL="274320" lvl="0" indent="-274320" defTabSz="685800">
              <a:lnSpc>
                <a:spcPct val="110000"/>
              </a:lnSpc>
              <a:spcBef>
                <a:spcPts val="0"/>
              </a:spcBef>
              <a:spcAft>
                <a:spcPts val="600"/>
              </a:spcAft>
              <a:buFont typeface="+mj-lt"/>
              <a:buAutoNum type="alphaLcPeriod"/>
            </a:pPr>
            <a:r>
              <a:rPr lang="es-ES" sz="2000" dirty="0"/>
              <a:t>10% por cada período de 12 meses sin la Parte B</a:t>
            </a:r>
          </a:p>
          <a:p>
            <a:pPr marL="274320" lvl="0" indent="-274320" defTabSz="685800">
              <a:lnSpc>
                <a:spcPct val="110000"/>
              </a:lnSpc>
              <a:spcBef>
                <a:spcPts val="0"/>
              </a:spcBef>
              <a:spcAft>
                <a:spcPts val="600"/>
              </a:spcAft>
              <a:buFont typeface="+mj-lt"/>
              <a:buAutoNum type="alphaLcPeriod"/>
            </a:pPr>
            <a:r>
              <a:rPr lang="es-ES" sz="2000" dirty="0"/>
              <a:t>Sin multa</a:t>
            </a:r>
          </a:p>
          <a:p>
            <a:endParaRPr lang="es-ES" dirty="0"/>
          </a:p>
        </p:txBody>
      </p:sp>
      <p:sp>
        <p:nvSpPr>
          <p:cNvPr id="3" name="Date Placeholder 2">
            <a:extLst>
              <a:ext uri="{FF2B5EF4-FFF2-40B4-BE49-F238E27FC236}">
                <a16:creationId xmlns:a16="http://schemas.microsoft.com/office/drawing/2014/main" id="{0FDD92F1-9739-834A-85A2-E4D2EEE86F73}"/>
              </a:ext>
            </a:extLst>
          </p:cNvPr>
          <p:cNvSpPr>
            <a:spLocks noGrp="1"/>
          </p:cNvSpPr>
          <p:nvPr>
            <p:ph type="dt" sz="half" idx="10"/>
          </p:nvPr>
        </p:nvSpPr>
        <p:spPr/>
        <p:txBody>
          <a:bodyPr/>
          <a:lstStyle/>
          <a:p>
            <a:r>
              <a:rPr lang="es-ES"/>
              <a:t>Junio de 2022</a:t>
            </a:r>
            <a:endParaRPr lang="es-ES" dirty="0"/>
          </a:p>
        </p:txBody>
      </p:sp>
      <p:sp>
        <p:nvSpPr>
          <p:cNvPr id="5" name="Slide Number Placeholder 4">
            <a:extLst>
              <a:ext uri="{FF2B5EF4-FFF2-40B4-BE49-F238E27FC236}">
                <a16:creationId xmlns:a16="http://schemas.microsoft.com/office/drawing/2014/main" id="{0E22B5E6-1EA9-418F-BEA0-83CB3183AC0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E79EF6-0C0E-43E6-8FB3-918BC522CC5A}" type="slidenum">
              <a:rPr kumimoji="0" lang="en-US" sz="12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s-ES"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6" name="Rounded Rectangle 5" descr="Recuadro verde resaltando D como la respuesta correcta"/>
          <p:cNvSpPr/>
          <p:nvPr/>
        </p:nvSpPr>
        <p:spPr>
          <a:xfrm>
            <a:off x="1883227" y="4374843"/>
            <a:ext cx="1586550" cy="365760"/>
          </a:xfrm>
          <a:prstGeom prst="roundRect">
            <a:avLst/>
          </a:prstGeom>
          <a:noFill/>
          <a:ln w="31750" cap="flat" cmpd="sng" algn="ctr">
            <a:solidFill>
              <a:srgbClr val="00B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0" name="Footer Placeholder 2">
            <a:extLst>
              <a:ext uri="{FF2B5EF4-FFF2-40B4-BE49-F238E27FC236}">
                <a16:creationId xmlns:a16="http://schemas.microsoft.com/office/drawing/2014/main" id="{034785BC-2144-4EFE-B7D5-88736DE9A7FA}"/>
              </a:ext>
            </a:extLst>
          </p:cNvPr>
          <p:cNvSpPr>
            <a:spLocks noGrp="1"/>
          </p:cNvSpPr>
          <p:nvPr>
            <p:ph type="ftr" sz="quarter" idx="11"/>
          </p:nvPr>
        </p:nvSpPr>
        <p:spPr>
          <a:xfrm>
            <a:off x="0" y="6449713"/>
            <a:ext cx="12192000" cy="408288"/>
          </a:xfrm>
        </p:spPr>
        <p:txBody>
          <a:bodyPr/>
          <a:lstStyle/>
          <a:p>
            <a:r>
              <a:rPr lang="es-ES" dirty="0"/>
              <a:t>Medicare y otros programas para personas con discapacidades</a:t>
            </a:r>
          </a:p>
        </p:txBody>
      </p:sp>
    </p:spTree>
    <p:custDataLst>
      <p:tags r:id="rId1"/>
    </p:custDataLst>
    <p:extLst>
      <p:ext uri="{BB962C8B-B14F-4D97-AF65-F5344CB8AC3E}">
        <p14:creationId xmlns:p14="http://schemas.microsoft.com/office/powerpoint/2010/main" val="2218205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ES"/>
              <a:t>Lección 3</a:t>
            </a:r>
          </a:p>
        </p:txBody>
      </p:sp>
      <p:sp>
        <p:nvSpPr>
          <p:cNvPr id="5" name="Text Placeholder 4"/>
          <p:cNvSpPr>
            <a:spLocks noGrp="1"/>
          </p:cNvSpPr>
          <p:nvPr>
            <p:ph type="body" idx="1"/>
          </p:nvPr>
        </p:nvSpPr>
        <p:spPr/>
        <p:txBody>
          <a:bodyPr>
            <a:normAutofit/>
          </a:bodyPr>
          <a:lstStyle/>
          <a:p>
            <a:pPr>
              <a:spcBef>
                <a:spcPts val="600"/>
              </a:spcBef>
            </a:pPr>
            <a:r>
              <a:rPr lang="es-ES" sz="3600" dirty="0"/>
              <a:t>Opciones de planes Medicare para personas con discapacidades</a:t>
            </a:r>
          </a:p>
        </p:txBody>
      </p:sp>
    </p:spTree>
    <p:custDataLst>
      <p:tags r:id="rId1"/>
    </p:custDataLst>
    <p:extLst>
      <p:ext uri="{BB962C8B-B14F-4D97-AF65-F5344CB8AC3E}">
        <p14:creationId xmlns:p14="http://schemas.microsoft.com/office/powerpoint/2010/main" val="13189355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E5E7A2-AE8C-421D-985D-CCED84A66714}"/>
              </a:ext>
            </a:extLst>
          </p:cNvPr>
          <p:cNvSpPr>
            <a:spLocks noGrp="1"/>
          </p:cNvSpPr>
          <p:nvPr>
            <p:ph type="title"/>
          </p:nvPr>
        </p:nvSpPr>
        <p:spPr/>
        <p:txBody>
          <a:bodyPr/>
          <a:lstStyle/>
          <a:p>
            <a:r>
              <a:rPr lang="es-ES"/>
              <a:t>Objetivos de la lección 3</a:t>
            </a:r>
          </a:p>
        </p:txBody>
      </p:sp>
      <p:sp>
        <p:nvSpPr>
          <p:cNvPr id="3" name="Content Placeholder 2">
            <a:extLst>
              <a:ext uri="{FF2B5EF4-FFF2-40B4-BE49-F238E27FC236}">
                <a16:creationId xmlns:a16="http://schemas.microsoft.com/office/drawing/2014/main" id="{A66267A8-A158-4869-8672-CF00799B51F4}"/>
              </a:ext>
            </a:extLst>
          </p:cNvPr>
          <p:cNvSpPr>
            <a:spLocks noGrp="1"/>
          </p:cNvSpPr>
          <p:nvPr>
            <p:ph sz="quarter" idx="13"/>
          </p:nvPr>
        </p:nvSpPr>
        <p:spPr>
          <a:xfrm>
            <a:off x="914400" y="1371600"/>
            <a:ext cx="10206990" cy="4667250"/>
          </a:xfrm>
        </p:spPr>
        <p:txBody>
          <a:bodyPr/>
          <a:lstStyle/>
          <a:p>
            <a:pPr marL="0" indent="0">
              <a:buNone/>
            </a:pPr>
            <a:r>
              <a:rPr lang="es-ES" b="1" dirty="0"/>
              <a:t>Al finalizar esta lección, usted podrá:</a:t>
            </a:r>
          </a:p>
          <a:p>
            <a:pPr marL="548640" defTabSz="685800"/>
            <a:r>
              <a:rPr lang="es-ES" sz="2400" dirty="0"/>
              <a:t>Enumerar las opciones de planes Medicare para personas </a:t>
            </a:r>
            <a:br>
              <a:rPr lang="es-ES" sz="2400" dirty="0"/>
            </a:br>
            <a:r>
              <a:rPr lang="es-ES" sz="2400" dirty="0"/>
              <a:t>con discapacidades</a:t>
            </a:r>
          </a:p>
          <a:p>
            <a:pPr marL="548640" defTabSz="685800"/>
            <a:r>
              <a:rPr lang="es-ES" sz="2400" dirty="0"/>
              <a:t>Explicar la coordinación de beneficios para personas </a:t>
            </a:r>
            <a:br>
              <a:rPr lang="es-ES" sz="2400" dirty="0"/>
            </a:br>
            <a:r>
              <a:rPr lang="es-ES" sz="2400" dirty="0"/>
              <a:t>con discapacidades</a:t>
            </a:r>
          </a:p>
          <a:p>
            <a:pPr marL="548640" defTabSz="685800"/>
            <a:endParaRPr lang="es-ES" sz="2400" dirty="0"/>
          </a:p>
          <a:p>
            <a:pPr indent="0" defTabSz="685800">
              <a:buNone/>
            </a:pPr>
            <a:endParaRPr lang="es-ES" dirty="0"/>
          </a:p>
          <a:p>
            <a:pPr marL="0" indent="0">
              <a:buNone/>
            </a:pPr>
            <a:endParaRPr lang="es-ES" b="1" dirty="0"/>
          </a:p>
          <a:p>
            <a:endParaRPr lang="es-ES" dirty="0"/>
          </a:p>
        </p:txBody>
      </p:sp>
      <p:sp>
        <p:nvSpPr>
          <p:cNvPr id="6" name="Slide Number Placeholder 5">
            <a:extLst>
              <a:ext uri="{FF2B5EF4-FFF2-40B4-BE49-F238E27FC236}">
                <a16:creationId xmlns:a16="http://schemas.microsoft.com/office/drawing/2014/main" id="{4C6E1FC8-21C8-406A-A118-C5E9F7761AC1}"/>
              </a:ext>
            </a:extLst>
          </p:cNvPr>
          <p:cNvSpPr>
            <a:spLocks noGrp="1"/>
          </p:cNvSpPr>
          <p:nvPr>
            <p:ph type="sldNum" sz="quarter" idx="12"/>
          </p:nvPr>
        </p:nvSpPr>
        <p:spPr>
          <a:xfrm>
            <a:off x="8610600" y="6492240"/>
            <a:ext cx="2743200" cy="365125"/>
          </a:xfrm>
        </p:spPr>
        <p:txBody>
          <a:bodyPr/>
          <a:lstStyle/>
          <a:p>
            <a:fld id="{0B2D781D-8844-5940-92D1-06EF0A7F581E}" type="slidenum">
              <a:rPr lang="en-US" smtClean="0"/>
              <a:t>34</a:t>
            </a:fld>
            <a:endParaRPr lang="es-ES"/>
          </a:p>
        </p:txBody>
      </p:sp>
      <p:sp>
        <p:nvSpPr>
          <p:cNvPr id="4" name="Date Placeholder 3">
            <a:extLst>
              <a:ext uri="{FF2B5EF4-FFF2-40B4-BE49-F238E27FC236}">
                <a16:creationId xmlns:a16="http://schemas.microsoft.com/office/drawing/2014/main" id="{5F856BAB-7DE6-4AC9-9B18-214ACF7A7FBF}"/>
              </a:ext>
            </a:extLst>
          </p:cNvPr>
          <p:cNvSpPr>
            <a:spLocks noGrp="1"/>
          </p:cNvSpPr>
          <p:nvPr>
            <p:ph type="dt" sz="half" idx="10"/>
          </p:nvPr>
        </p:nvSpPr>
        <p:spPr>
          <a:xfrm>
            <a:off x="838200" y="6492240"/>
            <a:ext cx="2743200" cy="365125"/>
          </a:xfrm>
        </p:spPr>
        <p:txBody>
          <a:bodyPr/>
          <a:lstStyle/>
          <a:p>
            <a:r>
              <a:rPr lang="es-ES"/>
              <a:t>Junio de 2022</a:t>
            </a:r>
          </a:p>
        </p:txBody>
      </p:sp>
      <p:sp>
        <p:nvSpPr>
          <p:cNvPr id="7" name="Footer Placeholder 4">
            <a:extLst>
              <a:ext uri="{FF2B5EF4-FFF2-40B4-BE49-F238E27FC236}">
                <a16:creationId xmlns:a16="http://schemas.microsoft.com/office/drawing/2014/main" id="{E8F1A8B4-9454-40D6-95C8-7EA350D70437}"/>
              </a:ext>
            </a:extLst>
          </p:cNvPr>
          <p:cNvSpPr>
            <a:spLocks noGrp="1"/>
          </p:cNvSpPr>
          <p:nvPr>
            <p:ph type="ftr" sz="quarter" idx="11"/>
          </p:nvPr>
        </p:nvSpPr>
        <p:spPr>
          <a:xfrm>
            <a:off x="0" y="6477411"/>
            <a:ext cx="12192000" cy="365760"/>
          </a:xfrm>
        </p:spPr>
        <p:txBody>
          <a:bodyPr/>
          <a:lstStyle/>
          <a:p>
            <a:r>
              <a:rPr lang="es-ES" dirty="0">
                <a:solidFill>
                  <a:schemeClr val="accent1">
                    <a:lumMod val="60000"/>
                    <a:lumOff val="40000"/>
                  </a:schemeClr>
                </a:solidFill>
              </a:rPr>
              <a:t>Medicare y otros programas para personas con discapacidades</a:t>
            </a:r>
          </a:p>
        </p:txBody>
      </p:sp>
    </p:spTree>
    <p:custDataLst>
      <p:tags r:id="rId1"/>
    </p:custDataLst>
    <p:extLst>
      <p:ext uri="{BB962C8B-B14F-4D97-AF65-F5344CB8AC3E}">
        <p14:creationId xmlns:p14="http://schemas.microsoft.com/office/powerpoint/2010/main" val="394444510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A634F1B-815C-ED43-9EFE-69E863133376}"/>
              </a:ext>
            </a:extLst>
          </p:cNvPr>
          <p:cNvSpPr>
            <a:spLocks noGrp="1"/>
          </p:cNvSpPr>
          <p:nvPr>
            <p:ph type="title"/>
          </p:nvPr>
        </p:nvSpPr>
        <p:spPr/>
        <p:txBody>
          <a:bodyPr>
            <a:normAutofit/>
          </a:bodyPr>
          <a:lstStyle/>
          <a:p>
            <a:r>
              <a:rPr lang="es-ES" dirty="0"/>
              <a:t>Opciones de planes Medicare para </a:t>
            </a:r>
            <a:br>
              <a:rPr lang="es-ES" dirty="0"/>
            </a:br>
            <a:r>
              <a:rPr lang="es-ES" dirty="0"/>
              <a:t>personas con discapacidades</a:t>
            </a:r>
          </a:p>
        </p:txBody>
      </p:sp>
      <p:sp>
        <p:nvSpPr>
          <p:cNvPr id="9" name="Content Placeholder 8">
            <a:extLst>
              <a:ext uri="{FF2B5EF4-FFF2-40B4-BE49-F238E27FC236}">
                <a16:creationId xmlns:a16="http://schemas.microsoft.com/office/drawing/2014/main" id="{2457FE9F-2825-3E43-BE53-33F814F026FE}"/>
              </a:ext>
            </a:extLst>
          </p:cNvPr>
          <p:cNvSpPr>
            <a:spLocks noGrp="1"/>
          </p:cNvSpPr>
          <p:nvPr>
            <p:ph sz="quarter" idx="13"/>
          </p:nvPr>
        </p:nvSpPr>
        <p:spPr>
          <a:xfrm>
            <a:off x="914400" y="1371600"/>
            <a:ext cx="10439400" cy="4667250"/>
          </a:xfrm>
        </p:spPr>
        <p:txBody>
          <a:bodyPr>
            <a:noAutofit/>
          </a:bodyPr>
          <a:lstStyle/>
          <a:p>
            <a:pPr marL="0" lvl="0" indent="0" defTabSz="685800">
              <a:buNone/>
            </a:pPr>
            <a:r>
              <a:rPr lang="es-ES" b="1" dirty="0"/>
              <a:t>Todos los planes Medicare en su área están disponibles</a:t>
            </a:r>
          </a:p>
          <a:p>
            <a:pPr marL="548640" defTabSz="685800"/>
            <a:r>
              <a:rPr lang="es-ES" sz="2400" dirty="0"/>
              <a:t>Medicare Original </a:t>
            </a:r>
          </a:p>
          <a:p>
            <a:pPr marL="548640" defTabSz="685800"/>
            <a:r>
              <a:rPr lang="es-ES" sz="2400" dirty="0"/>
              <a:t>Planes de Medicare Advantage</a:t>
            </a:r>
          </a:p>
          <a:p>
            <a:pPr marL="548640" defTabSz="685800"/>
            <a:r>
              <a:rPr lang="es-ES" sz="2400" dirty="0"/>
              <a:t>Otros planes de salud de Medicare</a:t>
            </a:r>
          </a:p>
          <a:p>
            <a:pPr marL="548640" defTabSz="685800"/>
            <a:r>
              <a:rPr lang="es-ES" sz="2400" dirty="0"/>
              <a:t>Cobertura de medicamentos de Medicare</a:t>
            </a:r>
          </a:p>
          <a:p>
            <a:pPr marL="1097280" lvl="1" defTabSz="685800">
              <a:spcAft>
                <a:spcPts val="1200"/>
              </a:spcAft>
              <a:buSzPct val="100000"/>
            </a:pPr>
            <a:r>
              <a:rPr lang="es-ES" sz="2000" dirty="0"/>
              <a:t>Agréguela a Medicare Original</a:t>
            </a:r>
          </a:p>
          <a:p>
            <a:pPr marL="1097280" lvl="1" defTabSz="685800">
              <a:spcAft>
                <a:spcPts val="1200"/>
              </a:spcAft>
              <a:buSzPct val="100000"/>
            </a:pPr>
            <a:r>
              <a:rPr lang="es-ES" sz="2000" dirty="0"/>
              <a:t>Inscríbase en un plan de Medicare Advantage con cobertura de medicamentos</a:t>
            </a:r>
          </a:p>
        </p:txBody>
      </p:sp>
      <p:sp>
        <p:nvSpPr>
          <p:cNvPr id="5" name="Slide Number Placeholder 4">
            <a:extLst>
              <a:ext uri="{FF2B5EF4-FFF2-40B4-BE49-F238E27FC236}">
                <a16:creationId xmlns:a16="http://schemas.microsoft.com/office/drawing/2014/main" id="{917F1F5A-2870-49DE-AC37-1554E7DE8889}"/>
              </a:ext>
            </a:extLst>
          </p:cNvPr>
          <p:cNvSpPr>
            <a:spLocks noGrp="1"/>
          </p:cNvSpPr>
          <p:nvPr>
            <p:ph type="sldNum" sz="quarter" idx="12"/>
          </p:nvPr>
        </p:nvSpPr>
        <p:spPr>
          <a:xfrm>
            <a:off x="8610600" y="6492240"/>
            <a:ext cx="2743200" cy="365125"/>
          </a:xfrm>
        </p:spPr>
        <p:txBody>
          <a:bodyPr/>
          <a:lstStyle/>
          <a:p>
            <a:fld id="{0B2D781D-8844-5940-92D1-06EF0A7F581E}" type="slidenum">
              <a:rPr lang="en-US" smtClean="0"/>
              <a:t>35</a:t>
            </a:fld>
            <a:endParaRPr lang="es-ES"/>
          </a:p>
        </p:txBody>
      </p:sp>
      <p:sp>
        <p:nvSpPr>
          <p:cNvPr id="2" name="Date Placeholder 1">
            <a:extLst>
              <a:ext uri="{FF2B5EF4-FFF2-40B4-BE49-F238E27FC236}">
                <a16:creationId xmlns:a16="http://schemas.microsoft.com/office/drawing/2014/main" id="{D40AA308-170A-754E-B46F-1322630245DF}"/>
              </a:ext>
            </a:extLst>
          </p:cNvPr>
          <p:cNvSpPr>
            <a:spLocks noGrp="1"/>
          </p:cNvSpPr>
          <p:nvPr>
            <p:ph type="dt" sz="half" idx="10"/>
          </p:nvPr>
        </p:nvSpPr>
        <p:spPr>
          <a:xfrm>
            <a:off x="838200" y="6492240"/>
            <a:ext cx="2743200" cy="365125"/>
          </a:xfrm>
        </p:spPr>
        <p:txBody>
          <a:bodyPr/>
          <a:lstStyle/>
          <a:p>
            <a:r>
              <a:rPr lang="es-ES"/>
              <a:t>Junio de 2022</a:t>
            </a:r>
            <a:endParaRPr lang="es-ES" dirty="0"/>
          </a:p>
        </p:txBody>
      </p:sp>
      <p:sp>
        <p:nvSpPr>
          <p:cNvPr id="7" name="Footer Placeholder 4">
            <a:extLst>
              <a:ext uri="{FF2B5EF4-FFF2-40B4-BE49-F238E27FC236}">
                <a16:creationId xmlns:a16="http://schemas.microsoft.com/office/drawing/2014/main" id="{AC4BA47D-1AE6-490A-A818-BA21BBD9205D}"/>
              </a:ext>
            </a:extLst>
          </p:cNvPr>
          <p:cNvSpPr>
            <a:spLocks noGrp="1"/>
          </p:cNvSpPr>
          <p:nvPr>
            <p:ph type="ftr" sz="quarter" idx="11"/>
          </p:nvPr>
        </p:nvSpPr>
        <p:spPr>
          <a:xfrm>
            <a:off x="0" y="6477411"/>
            <a:ext cx="12192000" cy="365760"/>
          </a:xfrm>
        </p:spPr>
        <p:txBody>
          <a:bodyPr/>
          <a:lstStyle/>
          <a:p>
            <a:r>
              <a:rPr lang="es-ES" dirty="0">
                <a:solidFill>
                  <a:schemeClr val="accent1">
                    <a:lumMod val="60000"/>
                    <a:lumOff val="40000"/>
                  </a:schemeClr>
                </a:solidFill>
              </a:rPr>
              <a:t>Medicare y otros programas para personas con discapacidades</a:t>
            </a:r>
          </a:p>
        </p:txBody>
      </p:sp>
    </p:spTree>
    <p:custDataLst>
      <p:tags r:id="rId1"/>
    </p:custDataLst>
    <p:extLst>
      <p:ext uri="{BB962C8B-B14F-4D97-AF65-F5344CB8AC3E}">
        <p14:creationId xmlns:p14="http://schemas.microsoft.com/office/powerpoint/2010/main" val="367010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4" end="4"/>
                                            </p:txEl>
                                          </p:spTgt>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nodeType="afterEffect">
                                  <p:stCondLst>
                                    <p:cond delay="0"/>
                                  </p:stCondLst>
                                  <p:childTnLst>
                                    <p:set>
                                      <p:cBhvr>
                                        <p:cTn id="21" dur="1" fill="hold">
                                          <p:stCondLst>
                                            <p:cond delay="0"/>
                                          </p:stCondLst>
                                        </p:cTn>
                                        <p:tgtEl>
                                          <p:spTgt spid="9">
                                            <p:txEl>
                                              <p:pRg st="5" end="5"/>
                                            </p:txEl>
                                          </p:spTgt>
                                        </p:tgtEl>
                                        <p:attrNameLst>
                                          <p:attrName>style.visibility</p:attrName>
                                        </p:attrNameLst>
                                      </p:cBhvr>
                                      <p:to>
                                        <p:strVal val="visible"/>
                                      </p:to>
                                    </p:set>
                                  </p:childTnLst>
                                </p:cTn>
                              </p:par>
                            </p:childTnLst>
                          </p:cTn>
                        </p:par>
                        <p:par>
                          <p:cTn id="22" fill="hold">
                            <p:stCondLst>
                              <p:cond delay="0"/>
                            </p:stCondLst>
                            <p:childTnLst>
                              <p:par>
                                <p:cTn id="23" presetID="1" presetClass="entr" presetSubtype="0" fill="hold" nodeType="afterEffect">
                                  <p:stCondLst>
                                    <p:cond delay="0"/>
                                  </p:stCondLst>
                                  <p:childTnLst>
                                    <p:set>
                                      <p:cBhvr>
                                        <p:cTn id="24"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s-ES" sz="2800" dirty="0"/>
              <a:t>Coordinación de beneficios: </a:t>
            </a:r>
            <a:br/>
            <a:r>
              <a:rPr lang="es-ES" sz="2800" dirty="0"/>
              <a:t>Plan de Salud Grupal (GHP, por sus siglas en inglés) grande</a:t>
            </a:r>
          </a:p>
        </p:txBody>
      </p:sp>
      <p:sp>
        <p:nvSpPr>
          <p:cNvPr id="5" name="Content Placeholder 4"/>
          <p:cNvSpPr>
            <a:spLocks noGrp="1"/>
          </p:cNvSpPr>
          <p:nvPr>
            <p:ph sz="quarter" idx="13"/>
          </p:nvPr>
        </p:nvSpPr>
        <p:spPr>
          <a:xfrm>
            <a:off x="914400" y="1371600"/>
            <a:ext cx="10287000" cy="4667250"/>
          </a:xfrm>
        </p:spPr>
        <p:txBody>
          <a:bodyPr/>
          <a:lstStyle/>
          <a:p>
            <a:pPr marL="0" lvl="0" indent="0" defTabSz="685800">
              <a:lnSpc>
                <a:spcPct val="100000"/>
              </a:lnSpc>
              <a:spcBef>
                <a:spcPts val="600"/>
              </a:spcBef>
              <a:buNone/>
            </a:pPr>
            <a:r>
              <a:rPr lang="es-ES" b="1" dirty="0"/>
              <a:t>Medicare es el pagador secundario si el derecho está basado en la discapacidad, y usted:</a:t>
            </a:r>
          </a:p>
          <a:p>
            <a:pPr lvl="1" defTabSz="685800">
              <a:lnSpc>
                <a:spcPct val="100000"/>
              </a:lnSpc>
              <a:spcAft>
                <a:spcPts val="1200"/>
              </a:spcAft>
              <a:buFont typeface="Wingdings" panose="05000000000000000000" pitchFamily="2" charset="2"/>
              <a:buChar char="§"/>
            </a:pPr>
            <a:r>
              <a:rPr lang="es-ES"/>
              <a:t>trabaja y recibe cobertura mediante un GHP grande</a:t>
            </a:r>
          </a:p>
          <a:p>
            <a:pPr lvl="1" defTabSz="685800">
              <a:lnSpc>
                <a:spcPct val="100000"/>
              </a:lnSpc>
              <a:spcAft>
                <a:spcPts val="1200"/>
              </a:spcAft>
              <a:buFont typeface="Wingdings" panose="05000000000000000000" pitchFamily="2" charset="2"/>
              <a:buChar char="§"/>
            </a:pPr>
            <a:r>
              <a:rPr lang="es-ES"/>
              <a:t>recibe cobertura mediante un GHP de un cónyuge que trabaja o de otro familiar</a:t>
            </a:r>
          </a:p>
          <a:p>
            <a:pPr lvl="1" defTabSz="685800">
              <a:lnSpc>
                <a:spcPct val="100000"/>
              </a:lnSpc>
              <a:spcAft>
                <a:spcPts val="1200"/>
              </a:spcAft>
              <a:buFont typeface="Wingdings" panose="05000000000000000000" pitchFamily="2" charset="2"/>
              <a:buChar char="§"/>
            </a:pPr>
            <a:r>
              <a:rPr lang="es-ES"/>
              <a:t>Usted (o un familiar) trabaja de manera independiente y tiene cobertura mediante un GHP grande</a:t>
            </a:r>
          </a:p>
        </p:txBody>
      </p:sp>
      <p:sp>
        <p:nvSpPr>
          <p:cNvPr id="6" name="Slide Number Placeholder 5">
            <a:extLst>
              <a:ext uri="{FF2B5EF4-FFF2-40B4-BE49-F238E27FC236}">
                <a16:creationId xmlns:a16="http://schemas.microsoft.com/office/drawing/2014/main" id="{64E1BCD6-1EA2-4F96-93A5-F9F9D8A6AB6D}"/>
              </a:ext>
            </a:extLst>
          </p:cNvPr>
          <p:cNvSpPr>
            <a:spLocks noGrp="1"/>
          </p:cNvSpPr>
          <p:nvPr>
            <p:ph type="sldNum" sz="quarter" idx="12"/>
          </p:nvPr>
        </p:nvSpPr>
        <p:spPr>
          <a:xfrm>
            <a:off x="8610600" y="6492240"/>
            <a:ext cx="2743200" cy="365125"/>
          </a:xfrm>
        </p:spPr>
        <p:txBody>
          <a:bodyPr/>
          <a:lstStyle/>
          <a:p>
            <a:fld id="{0B2D781D-8844-5940-92D1-06EF0A7F581E}" type="slidenum">
              <a:rPr lang="en-US" smtClean="0"/>
              <a:t>36</a:t>
            </a:fld>
            <a:endParaRPr lang="es-ES"/>
          </a:p>
        </p:txBody>
      </p:sp>
      <p:sp>
        <p:nvSpPr>
          <p:cNvPr id="2" name="Date Placeholder 1"/>
          <p:cNvSpPr>
            <a:spLocks noGrp="1"/>
          </p:cNvSpPr>
          <p:nvPr>
            <p:ph type="dt" sz="half" idx="10"/>
          </p:nvPr>
        </p:nvSpPr>
        <p:spPr>
          <a:xfrm>
            <a:off x="838200" y="6492240"/>
            <a:ext cx="2743200" cy="365125"/>
          </a:xfrm>
        </p:spPr>
        <p:txBody>
          <a:bodyPr/>
          <a:lstStyle/>
          <a:p>
            <a:r>
              <a:rPr lang="es-ES"/>
              <a:t>Junio de 2022</a:t>
            </a:r>
            <a:endParaRPr lang="es-ES" dirty="0"/>
          </a:p>
        </p:txBody>
      </p:sp>
      <p:sp>
        <p:nvSpPr>
          <p:cNvPr id="7" name="Footer Placeholder 4">
            <a:extLst>
              <a:ext uri="{FF2B5EF4-FFF2-40B4-BE49-F238E27FC236}">
                <a16:creationId xmlns:a16="http://schemas.microsoft.com/office/drawing/2014/main" id="{C3FA61CE-46CB-40A3-90A0-82873BB33A12}"/>
              </a:ext>
            </a:extLst>
          </p:cNvPr>
          <p:cNvSpPr>
            <a:spLocks noGrp="1"/>
          </p:cNvSpPr>
          <p:nvPr>
            <p:ph type="ftr" sz="quarter" idx="11"/>
          </p:nvPr>
        </p:nvSpPr>
        <p:spPr>
          <a:xfrm>
            <a:off x="0" y="6477411"/>
            <a:ext cx="12192000" cy="365760"/>
          </a:xfrm>
        </p:spPr>
        <p:txBody>
          <a:bodyPr/>
          <a:lstStyle/>
          <a:p>
            <a:r>
              <a:rPr lang="es-ES" dirty="0">
                <a:solidFill>
                  <a:schemeClr val="accent1">
                    <a:lumMod val="60000"/>
                    <a:lumOff val="40000"/>
                  </a:schemeClr>
                </a:solidFill>
              </a:rPr>
              <a:t>Medicare y otros programas para personas con discapacidades</a:t>
            </a:r>
          </a:p>
        </p:txBody>
      </p:sp>
    </p:spTree>
    <p:custDataLst>
      <p:tags r:id="rId1"/>
    </p:custDataLst>
    <p:extLst>
      <p:ext uri="{BB962C8B-B14F-4D97-AF65-F5344CB8AC3E}">
        <p14:creationId xmlns:p14="http://schemas.microsoft.com/office/powerpoint/2010/main" val="3003899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s-ES"/>
              <a:t>Coordinación de beneficios: Planes para jubilados</a:t>
            </a:r>
          </a:p>
        </p:txBody>
      </p:sp>
      <p:sp>
        <p:nvSpPr>
          <p:cNvPr id="5" name="Content Placeholder 4"/>
          <p:cNvSpPr>
            <a:spLocks noGrp="1"/>
          </p:cNvSpPr>
          <p:nvPr>
            <p:ph sz="quarter" idx="13"/>
          </p:nvPr>
        </p:nvSpPr>
        <p:spPr>
          <a:xfrm>
            <a:off x="914400" y="1371600"/>
            <a:ext cx="10241280" cy="4667250"/>
          </a:xfrm>
        </p:spPr>
        <p:txBody>
          <a:bodyPr>
            <a:normAutofit lnSpcReduction="10000"/>
          </a:bodyPr>
          <a:lstStyle/>
          <a:p>
            <a:pPr lvl="0" defTabSz="685800">
              <a:lnSpc>
                <a:spcPct val="100000"/>
              </a:lnSpc>
            </a:pPr>
            <a:r>
              <a:rPr lang="es-ES"/>
              <a:t>Medicare paga sus reclamaciones de seguro médico en primer lugar </a:t>
            </a:r>
          </a:p>
          <a:p>
            <a:pPr lvl="0" defTabSz="685800">
              <a:lnSpc>
                <a:spcPct val="100000"/>
              </a:lnSpc>
            </a:pPr>
            <a:r>
              <a:rPr lang="es-ES"/>
              <a:t>Su cobertura médica para jubilados paga en segundo lugar</a:t>
            </a:r>
          </a:p>
          <a:p>
            <a:pPr lvl="1" defTabSz="685800">
              <a:lnSpc>
                <a:spcPct val="100000"/>
              </a:lnSpc>
              <a:spcAft>
                <a:spcPts val="1200"/>
              </a:spcAft>
            </a:pPr>
            <a:r>
              <a:rPr lang="es-ES"/>
              <a:t>Podría cubrir ciertas faltas de cobertura de Medicare y podría ofrecer beneficios adicionales, como:</a:t>
            </a:r>
          </a:p>
          <a:p>
            <a:pPr marL="1097280" lvl="2" defTabSz="685800">
              <a:lnSpc>
                <a:spcPct val="100000"/>
              </a:lnSpc>
              <a:spcAft>
                <a:spcPts val="1200"/>
              </a:spcAft>
              <a:buSzPct val="50000"/>
              <a:buFont typeface="Wingdings" panose="05000000000000000000" pitchFamily="2" charset="2"/>
              <a:buChar char="q"/>
            </a:pPr>
            <a:r>
              <a:rPr lang="es-ES"/>
              <a:t>Cobertura de medicamentos</a:t>
            </a:r>
          </a:p>
          <a:p>
            <a:pPr marL="1097280" lvl="2" defTabSz="685800">
              <a:lnSpc>
                <a:spcPct val="100000"/>
              </a:lnSpc>
              <a:spcAft>
                <a:spcPts val="1200"/>
              </a:spcAft>
              <a:buSzPct val="50000"/>
              <a:buFont typeface="Wingdings" panose="05000000000000000000" pitchFamily="2" charset="2"/>
              <a:buChar char="q"/>
            </a:pPr>
            <a:r>
              <a:rPr lang="es-ES"/>
              <a:t>Cuidado dental de rutina</a:t>
            </a:r>
          </a:p>
          <a:p>
            <a:pPr lvl="1" defTabSz="685800">
              <a:lnSpc>
                <a:spcPct val="100000"/>
              </a:lnSpc>
              <a:spcAft>
                <a:spcPts val="1200"/>
              </a:spcAft>
            </a:pPr>
            <a:r>
              <a:rPr lang="es-ES"/>
              <a:t>Consulte el folleto de beneficios de su plan o la descripción resumida del plan proporcionada por su empleador para obtener más información sobre cómo funciona su plan de jubilados con Medicare</a:t>
            </a:r>
          </a:p>
          <a:p>
            <a:pPr marL="461963" lvl="1" indent="-231775" defTabSz="685800">
              <a:lnSpc>
                <a:spcPct val="100000"/>
              </a:lnSpc>
              <a:spcBef>
                <a:spcPts val="600"/>
              </a:spcBef>
            </a:pPr>
            <a:endParaRPr lang="es-ES" dirty="0"/>
          </a:p>
        </p:txBody>
      </p:sp>
      <p:sp>
        <p:nvSpPr>
          <p:cNvPr id="6" name="Slide Number Placeholder 5">
            <a:extLst>
              <a:ext uri="{FF2B5EF4-FFF2-40B4-BE49-F238E27FC236}">
                <a16:creationId xmlns:a16="http://schemas.microsoft.com/office/drawing/2014/main" id="{FAF4ABEB-19B9-4021-A824-517245192B24}"/>
              </a:ext>
            </a:extLst>
          </p:cNvPr>
          <p:cNvSpPr>
            <a:spLocks noGrp="1"/>
          </p:cNvSpPr>
          <p:nvPr>
            <p:ph type="sldNum" sz="quarter" idx="12"/>
          </p:nvPr>
        </p:nvSpPr>
        <p:spPr>
          <a:xfrm>
            <a:off x="8610600" y="6492240"/>
            <a:ext cx="2743200" cy="365125"/>
          </a:xfrm>
        </p:spPr>
        <p:txBody>
          <a:bodyPr/>
          <a:lstStyle/>
          <a:p>
            <a:fld id="{0B2D781D-8844-5940-92D1-06EF0A7F581E}" type="slidenum">
              <a:rPr lang="en-US" smtClean="0"/>
              <a:t>37</a:t>
            </a:fld>
            <a:endParaRPr lang="es-ES"/>
          </a:p>
        </p:txBody>
      </p:sp>
      <p:sp>
        <p:nvSpPr>
          <p:cNvPr id="2" name="Date Placeholder 1"/>
          <p:cNvSpPr>
            <a:spLocks noGrp="1"/>
          </p:cNvSpPr>
          <p:nvPr>
            <p:ph type="dt" sz="half" idx="10"/>
          </p:nvPr>
        </p:nvSpPr>
        <p:spPr>
          <a:xfrm>
            <a:off x="838200" y="6492240"/>
            <a:ext cx="2743200" cy="365125"/>
          </a:xfrm>
        </p:spPr>
        <p:txBody>
          <a:bodyPr/>
          <a:lstStyle/>
          <a:p>
            <a:r>
              <a:rPr lang="es-ES"/>
              <a:t>Junio de 2022</a:t>
            </a:r>
            <a:endParaRPr lang="es-ES" dirty="0"/>
          </a:p>
        </p:txBody>
      </p:sp>
      <p:sp>
        <p:nvSpPr>
          <p:cNvPr id="7" name="Footer Placeholder 4">
            <a:extLst>
              <a:ext uri="{FF2B5EF4-FFF2-40B4-BE49-F238E27FC236}">
                <a16:creationId xmlns:a16="http://schemas.microsoft.com/office/drawing/2014/main" id="{52E7CFEC-7465-48F3-8A6F-C74820C6136D}"/>
              </a:ext>
            </a:extLst>
          </p:cNvPr>
          <p:cNvSpPr>
            <a:spLocks noGrp="1"/>
          </p:cNvSpPr>
          <p:nvPr>
            <p:ph type="ftr" sz="quarter" idx="11"/>
          </p:nvPr>
        </p:nvSpPr>
        <p:spPr>
          <a:xfrm>
            <a:off x="0" y="6477411"/>
            <a:ext cx="12192000" cy="365760"/>
          </a:xfrm>
        </p:spPr>
        <p:txBody>
          <a:bodyPr/>
          <a:lstStyle/>
          <a:p>
            <a:r>
              <a:rPr lang="es-ES" dirty="0">
                <a:solidFill>
                  <a:schemeClr val="accent1">
                    <a:lumMod val="60000"/>
                    <a:lumOff val="40000"/>
                  </a:schemeClr>
                </a:solidFill>
              </a:rPr>
              <a:t>Medicare y otros programas para personas con discapacidades</a:t>
            </a:r>
          </a:p>
        </p:txBody>
      </p:sp>
    </p:spTree>
    <p:custDataLst>
      <p:tags r:id="rId1"/>
    </p:custDataLst>
    <p:extLst>
      <p:ext uri="{BB962C8B-B14F-4D97-AF65-F5344CB8AC3E}">
        <p14:creationId xmlns:p14="http://schemas.microsoft.com/office/powerpoint/2010/main" val="3647312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nodeType="afterEffect">
                                  <p:stCondLst>
                                    <p:cond delay="0"/>
                                  </p:stCondLst>
                                  <p:childTnLst>
                                    <p:set>
                                      <p:cBhvr>
                                        <p:cTn id="13" dur="1" fill="hold">
                                          <p:stCondLst>
                                            <p:cond delay="0"/>
                                          </p:stCondLst>
                                        </p:cTn>
                                        <p:tgtEl>
                                          <p:spTgt spid="5">
                                            <p:txEl>
                                              <p:pRg st="2" end="2"/>
                                            </p:txEl>
                                          </p:spTgt>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nodeType="after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childTnLst>
                                </p:cTn>
                              </p:par>
                            </p:childTnLst>
                          </p:cTn>
                        </p:par>
                        <p:par>
                          <p:cTn id="17" fill="hold">
                            <p:stCondLst>
                              <p:cond delay="0"/>
                            </p:stCondLst>
                            <p:childTnLst>
                              <p:par>
                                <p:cTn id="18" presetID="1" presetClass="entr" presetSubtype="0" fill="hold" nodeType="afterEffect">
                                  <p:stCondLst>
                                    <p:cond delay="0"/>
                                  </p:stCondLst>
                                  <p:childTnLst>
                                    <p:set>
                                      <p:cBhvr>
                                        <p:cTn id="19" dur="1" fill="hold">
                                          <p:stCondLst>
                                            <p:cond delay="0"/>
                                          </p:stCondLst>
                                        </p:cTn>
                                        <p:tgtEl>
                                          <p:spTgt spid="5">
                                            <p:txEl>
                                              <p:pRg st="4" end="4"/>
                                            </p:txEl>
                                          </p:spTgt>
                                        </p:tgtEl>
                                        <p:attrNameLst>
                                          <p:attrName>style.visibility</p:attrName>
                                        </p:attrNameLst>
                                      </p:cBhvr>
                                      <p:to>
                                        <p:strVal val="visible"/>
                                      </p:to>
                                    </p:set>
                                  </p:childTnLst>
                                </p:cTn>
                              </p:par>
                            </p:childTnLst>
                          </p:cTn>
                        </p:par>
                        <p:par>
                          <p:cTn id="20" fill="hold">
                            <p:stCondLst>
                              <p:cond delay="0"/>
                            </p:stCondLst>
                            <p:childTnLst>
                              <p:par>
                                <p:cTn id="21" presetID="1" presetClass="entr" presetSubtype="0" fill="hold" nodeType="afterEffect">
                                  <p:stCondLst>
                                    <p:cond delay="1000"/>
                                  </p:stCondLst>
                                  <p:childTnLst>
                                    <p:set>
                                      <p:cBhvr>
                                        <p:cTn id="2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F31F3A-0E01-4E22-8639-CB5C2CEB73BA}"/>
              </a:ext>
            </a:extLst>
          </p:cNvPr>
          <p:cNvSpPr>
            <a:spLocks noGrp="1"/>
          </p:cNvSpPr>
          <p:nvPr>
            <p:ph type="title"/>
          </p:nvPr>
        </p:nvSpPr>
        <p:spPr/>
        <p:txBody>
          <a:bodyPr>
            <a:normAutofit/>
          </a:bodyPr>
          <a:lstStyle/>
          <a:p>
            <a:r>
              <a:rPr lang="es-ES" sz="2800" dirty="0"/>
              <a:t>Pólizas del Seguro Complementario de Medicare (Medigap) para personas con discapacidades</a:t>
            </a:r>
          </a:p>
        </p:txBody>
      </p:sp>
      <p:sp>
        <p:nvSpPr>
          <p:cNvPr id="7" name="TextBox 6">
            <a:extLst>
              <a:ext uri="{FF2B5EF4-FFF2-40B4-BE49-F238E27FC236}">
                <a16:creationId xmlns:a16="http://schemas.microsoft.com/office/drawing/2014/main" id="{CDFC5BE4-2A97-43DB-B86D-D557ADFC32B6}"/>
              </a:ext>
            </a:extLst>
          </p:cNvPr>
          <p:cNvSpPr txBox="1"/>
          <p:nvPr/>
        </p:nvSpPr>
        <p:spPr>
          <a:xfrm>
            <a:off x="931654" y="1128585"/>
            <a:ext cx="10497945" cy="76944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2200" b="1" i="0" u="none" strike="noStrike" kern="0" cap="none" spc="0" normalizeH="0" baseline="0" noProof="0" dirty="0">
                <a:ln>
                  <a:noFill/>
                </a:ln>
                <a:solidFill>
                  <a:srgbClr val="00529B"/>
                </a:solidFill>
                <a:effectLst/>
                <a:uLnTx/>
                <a:uFillTx/>
                <a:latin typeface="Arial" panose="020B0604020202020204" pitchFamily="34" charset="0"/>
              </a:rPr>
              <a:t>Estos estados exigen a las compañías de seguros que ofrezcan al menos un tipo de póliza de Medigap a las personas con Medicare menores a 65 años:</a:t>
            </a:r>
          </a:p>
        </p:txBody>
      </p:sp>
      <p:grpSp>
        <p:nvGrpSpPr>
          <p:cNvPr id="12" name="Group 11" descr="Table listing the states that require insurance companies to offer at least one kind of Medigap policy">
            <a:extLst>
              <a:ext uri="{FF2B5EF4-FFF2-40B4-BE49-F238E27FC236}">
                <a16:creationId xmlns:a16="http://schemas.microsoft.com/office/drawing/2014/main" id="{C6DB9A7E-6BF5-4CA4-966F-7BAE3A2EF009}"/>
              </a:ext>
            </a:extLst>
          </p:cNvPr>
          <p:cNvGrpSpPr/>
          <p:nvPr/>
        </p:nvGrpSpPr>
        <p:grpSpPr>
          <a:xfrm>
            <a:off x="1857507" y="1997242"/>
            <a:ext cx="8595360" cy="3222458"/>
            <a:chOff x="1857507" y="1997242"/>
            <a:chExt cx="8595360" cy="3222458"/>
          </a:xfrm>
        </p:grpSpPr>
        <p:sp>
          <p:nvSpPr>
            <p:cNvPr id="11" name="Rectangle 10">
              <a:extLst>
                <a:ext uri="{FF2B5EF4-FFF2-40B4-BE49-F238E27FC236}">
                  <a16:creationId xmlns:a16="http://schemas.microsoft.com/office/drawing/2014/main" id="{AB0CF3F1-E989-4313-B624-A7876E53991F}"/>
                </a:ext>
                <a:ext uri="{C183D7F6-B498-43B3-948B-1728B52AA6E4}">
                  <adec:decorative xmlns:adec="http://schemas.microsoft.com/office/drawing/2017/decorative" val="1"/>
                </a:ext>
              </a:extLst>
            </p:cNvPr>
            <p:cNvSpPr/>
            <p:nvPr/>
          </p:nvSpPr>
          <p:spPr>
            <a:xfrm>
              <a:off x="1857507" y="1997242"/>
              <a:ext cx="7827914" cy="3188369"/>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172FAF2E-8AF3-4206-B1D3-ED7121C96849}"/>
                </a:ext>
              </a:extLst>
            </p:cNvPr>
            <p:cNvSpPr txBox="1"/>
            <p:nvPr/>
          </p:nvSpPr>
          <p:spPr>
            <a:xfrm>
              <a:off x="1857507" y="2007927"/>
              <a:ext cx="8595360" cy="3211773"/>
            </a:xfrm>
            <a:prstGeom prst="rect">
              <a:avLst/>
            </a:prstGeom>
            <a:noFill/>
          </p:spPr>
          <p:txBody>
            <a:bodyPr wrap="square" numCol="3" rtlCol="0">
              <a:noAutofit/>
            </a:bodyPr>
            <a:lstStyle/>
            <a:p>
              <a:pPr marL="274320" indent="-274320">
                <a:buFont typeface="Wingdings" panose="05000000000000000000" pitchFamily="2" charset="2"/>
                <a:buChar char="§"/>
              </a:pPr>
              <a:r>
                <a:rPr lang="es-ES" dirty="0">
                  <a:solidFill>
                    <a:srgbClr val="00529B"/>
                  </a:solidFill>
                </a:rPr>
                <a:t>Arkansas</a:t>
              </a:r>
            </a:p>
            <a:p>
              <a:pPr marL="274320" indent="-274320">
                <a:buFont typeface="Wingdings" panose="05000000000000000000" pitchFamily="2" charset="2"/>
                <a:buChar char="§"/>
              </a:pPr>
              <a:r>
                <a:rPr lang="es-ES" dirty="0">
                  <a:solidFill>
                    <a:srgbClr val="00529B"/>
                  </a:solidFill>
                </a:rPr>
                <a:t>California</a:t>
              </a:r>
            </a:p>
            <a:p>
              <a:pPr marL="274320" indent="-274320">
                <a:buFont typeface="Wingdings" panose="05000000000000000000" pitchFamily="2" charset="2"/>
                <a:buChar char="§"/>
              </a:pPr>
              <a:r>
                <a:rPr lang="es-ES" dirty="0">
                  <a:solidFill>
                    <a:srgbClr val="00529B"/>
                  </a:solidFill>
                </a:rPr>
                <a:t>Colorado</a:t>
              </a:r>
            </a:p>
            <a:p>
              <a:pPr marL="274320" indent="-274320">
                <a:buFont typeface="Wingdings" panose="05000000000000000000" pitchFamily="2" charset="2"/>
                <a:buChar char="§"/>
              </a:pPr>
              <a:r>
                <a:rPr lang="es-ES" dirty="0">
                  <a:solidFill>
                    <a:srgbClr val="00529B"/>
                  </a:solidFill>
                </a:rPr>
                <a:t>Connecticut</a:t>
              </a:r>
            </a:p>
            <a:p>
              <a:pPr marL="274320" indent="-274320">
                <a:buFont typeface="Wingdings" panose="05000000000000000000" pitchFamily="2" charset="2"/>
                <a:buChar char="§"/>
              </a:pPr>
              <a:r>
                <a:rPr lang="es-ES" dirty="0">
                  <a:solidFill>
                    <a:srgbClr val="00529B"/>
                  </a:solidFill>
                </a:rPr>
                <a:t>Delaware</a:t>
              </a:r>
            </a:p>
            <a:p>
              <a:pPr marL="274320" indent="-274320">
                <a:buFont typeface="Wingdings" panose="05000000000000000000" pitchFamily="2" charset="2"/>
                <a:buChar char="§"/>
              </a:pPr>
              <a:r>
                <a:rPr lang="es-ES" dirty="0">
                  <a:solidFill>
                    <a:srgbClr val="00529B"/>
                  </a:solidFill>
                </a:rPr>
                <a:t>Florida</a:t>
              </a:r>
            </a:p>
            <a:p>
              <a:pPr marL="274320" indent="-274320">
                <a:buFont typeface="Wingdings" panose="05000000000000000000" pitchFamily="2" charset="2"/>
                <a:buChar char="§"/>
              </a:pPr>
              <a:r>
                <a:rPr lang="es-ES" dirty="0">
                  <a:solidFill>
                    <a:srgbClr val="00529B"/>
                  </a:solidFill>
                </a:rPr>
                <a:t>Georgia</a:t>
              </a:r>
            </a:p>
            <a:p>
              <a:pPr marL="274320" indent="-274320">
                <a:buFont typeface="Wingdings" panose="05000000000000000000" pitchFamily="2" charset="2"/>
                <a:buChar char="§"/>
              </a:pPr>
              <a:r>
                <a:rPr lang="es-ES" dirty="0">
                  <a:solidFill>
                    <a:srgbClr val="00529B"/>
                  </a:solidFill>
                </a:rPr>
                <a:t>Hawaii</a:t>
              </a:r>
            </a:p>
            <a:p>
              <a:pPr marL="274320" indent="-274320">
                <a:buFont typeface="Wingdings" panose="05000000000000000000" pitchFamily="2" charset="2"/>
                <a:buChar char="§"/>
              </a:pPr>
              <a:r>
                <a:rPr lang="es-ES" dirty="0">
                  <a:solidFill>
                    <a:srgbClr val="00529B"/>
                  </a:solidFill>
                </a:rPr>
                <a:t>Idaho</a:t>
              </a:r>
            </a:p>
            <a:p>
              <a:pPr marL="274320" indent="-274320">
                <a:buFont typeface="Wingdings" panose="05000000000000000000" pitchFamily="2" charset="2"/>
                <a:buChar char="§"/>
              </a:pPr>
              <a:r>
                <a:rPr lang="es-ES" dirty="0">
                  <a:solidFill>
                    <a:srgbClr val="00529B"/>
                  </a:solidFill>
                </a:rPr>
                <a:t>Illinois </a:t>
              </a:r>
            </a:p>
            <a:p>
              <a:pPr marL="274320" indent="-274320">
                <a:buFont typeface="Wingdings" panose="05000000000000000000" pitchFamily="2" charset="2"/>
                <a:buChar char="§"/>
              </a:pPr>
              <a:r>
                <a:rPr lang="es-ES" dirty="0">
                  <a:solidFill>
                    <a:srgbClr val="00529B"/>
                  </a:solidFill>
                </a:rPr>
                <a:t>Kansas</a:t>
              </a:r>
            </a:p>
            <a:p>
              <a:pPr marL="274320" indent="-274320">
                <a:buFont typeface="Wingdings" panose="05000000000000000000" pitchFamily="2" charset="2"/>
                <a:buChar char="§"/>
              </a:pPr>
              <a:r>
                <a:rPr lang="es-ES" dirty="0">
                  <a:solidFill>
                    <a:srgbClr val="00529B"/>
                  </a:solidFill>
                </a:rPr>
                <a:t>Kentucky</a:t>
              </a:r>
            </a:p>
            <a:p>
              <a:pPr marL="274320" indent="-274320">
                <a:buFont typeface="Wingdings" panose="05000000000000000000" pitchFamily="2" charset="2"/>
                <a:buChar char="§"/>
              </a:pPr>
              <a:r>
                <a:rPr lang="es-ES" dirty="0">
                  <a:solidFill>
                    <a:srgbClr val="00529B"/>
                  </a:solidFill>
                </a:rPr>
                <a:t>Louisiana</a:t>
              </a:r>
            </a:p>
            <a:p>
              <a:pPr marL="274320" indent="-274320">
                <a:buFont typeface="Wingdings" panose="05000000000000000000" pitchFamily="2" charset="2"/>
                <a:buChar char="§"/>
              </a:pPr>
              <a:r>
                <a:rPr lang="es-ES" dirty="0">
                  <a:solidFill>
                    <a:srgbClr val="00529B"/>
                  </a:solidFill>
                </a:rPr>
                <a:t>Maine</a:t>
              </a:r>
            </a:p>
            <a:p>
              <a:pPr marL="274320" indent="-274320">
                <a:buFont typeface="Wingdings" panose="05000000000000000000" pitchFamily="2" charset="2"/>
                <a:buChar char="§"/>
              </a:pPr>
              <a:r>
                <a:rPr lang="es-ES" dirty="0">
                  <a:solidFill>
                    <a:srgbClr val="00529B"/>
                  </a:solidFill>
                </a:rPr>
                <a:t>Maryland</a:t>
              </a:r>
            </a:p>
            <a:p>
              <a:pPr marL="274320" indent="-274320">
                <a:buFont typeface="Wingdings" panose="05000000000000000000" pitchFamily="2" charset="2"/>
                <a:buChar char="§"/>
              </a:pPr>
              <a:r>
                <a:rPr lang="es-ES" dirty="0">
                  <a:solidFill>
                    <a:srgbClr val="00529B"/>
                  </a:solidFill>
                </a:rPr>
                <a:t>Massachusetts</a:t>
              </a:r>
            </a:p>
            <a:p>
              <a:pPr marL="274320" indent="-274320">
                <a:buFont typeface="Wingdings" panose="05000000000000000000" pitchFamily="2" charset="2"/>
                <a:buChar char="§"/>
              </a:pPr>
              <a:r>
                <a:rPr lang="es-ES" dirty="0">
                  <a:solidFill>
                    <a:srgbClr val="00529B"/>
                  </a:solidFill>
                </a:rPr>
                <a:t>Michigan</a:t>
              </a:r>
            </a:p>
            <a:p>
              <a:pPr marL="274320" indent="-274320">
                <a:buFont typeface="Wingdings" panose="05000000000000000000" pitchFamily="2" charset="2"/>
                <a:buChar char="§"/>
              </a:pPr>
              <a:r>
                <a:rPr lang="es-ES" dirty="0">
                  <a:solidFill>
                    <a:srgbClr val="00529B"/>
                  </a:solidFill>
                </a:rPr>
                <a:t>Minnesota</a:t>
              </a:r>
            </a:p>
            <a:p>
              <a:pPr marL="274320" indent="-274320">
                <a:buFont typeface="Wingdings" panose="05000000000000000000" pitchFamily="2" charset="2"/>
                <a:buChar char="§"/>
              </a:pPr>
              <a:r>
                <a:rPr lang="es-ES" dirty="0">
                  <a:solidFill>
                    <a:srgbClr val="00529B"/>
                  </a:solidFill>
                </a:rPr>
                <a:t>Mississippi</a:t>
              </a:r>
            </a:p>
            <a:p>
              <a:pPr marL="274320" indent="-274320">
                <a:buFont typeface="Wingdings" panose="05000000000000000000" pitchFamily="2" charset="2"/>
                <a:buChar char="§"/>
              </a:pPr>
              <a:r>
                <a:rPr lang="es-ES" dirty="0">
                  <a:solidFill>
                    <a:srgbClr val="00529B"/>
                  </a:solidFill>
                </a:rPr>
                <a:t>Missouri</a:t>
              </a:r>
            </a:p>
            <a:p>
              <a:pPr marL="274320" indent="-274320">
                <a:buFont typeface="Wingdings" panose="05000000000000000000" pitchFamily="2" charset="2"/>
                <a:buChar char="§"/>
              </a:pPr>
              <a:r>
                <a:rPr lang="es-ES" dirty="0">
                  <a:solidFill>
                    <a:srgbClr val="00529B"/>
                  </a:solidFill>
                </a:rPr>
                <a:t>Montana</a:t>
              </a:r>
            </a:p>
            <a:p>
              <a:pPr marL="274320" indent="-274320">
                <a:buFont typeface="Wingdings" panose="05000000000000000000" pitchFamily="2" charset="2"/>
                <a:buChar char="§"/>
              </a:pPr>
              <a:r>
                <a:rPr lang="es-ES" dirty="0">
                  <a:solidFill>
                    <a:srgbClr val="00529B"/>
                  </a:solidFill>
                </a:rPr>
                <a:t>New Hampshire</a:t>
              </a:r>
            </a:p>
            <a:p>
              <a:pPr marL="274320" indent="-274320">
                <a:buFont typeface="Wingdings" panose="05000000000000000000" pitchFamily="2" charset="2"/>
                <a:buChar char="§"/>
              </a:pPr>
              <a:r>
                <a:rPr lang="es-ES" dirty="0">
                  <a:solidFill>
                    <a:srgbClr val="00529B"/>
                  </a:solidFill>
                </a:rPr>
                <a:t>New Jersey</a:t>
              </a:r>
            </a:p>
            <a:p>
              <a:pPr marL="274320" indent="-274320">
                <a:buFont typeface="Wingdings" panose="05000000000000000000" pitchFamily="2" charset="2"/>
                <a:buChar char="§"/>
              </a:pPr>
              <a:r>
                <a:rPr lang="es-ES" dirty="0">
                  <a:solidFill>
                    <a:srgbClr val="00529B"/>
                  </a:solidFill>
                </a:rPr>
                <a:t>New York</a:t>
              </a:r>
            </a:p>
            <a:p>
              <a:pPr marL="274320" indent="-274320">
                <a:buFont typeface="Wingdings" panose="05000000000000000000" pitchFamily="2" charset="2"/>
                <a:buChar char="§"/>
              </a:pPr>
              <a:r>
                <a:rPr lang="es-ES" dirty="0">
                  <a:solidFill>
                    <a:srgbClr val="00529B"/>
                  </a:solidFill>
                </a:rPr>
                <a:t>North Carolina</a:t>
              </a:r>
            </a:p>
            <a:p>
              <a:pPr marL="274320" indent="-274320">
                <a:buFont typeface="Wingdings" panose="05000000000000000000" pitchFamily="2" charset="2"/>
                <a:buChar char="§"/>
              </a:pPr>
              <a:r>
                <a:rPr lang="es-ES" dirty="0">
                  <a:solidFill>
                    <a:srgbClr val="00529B"/>
                  </a:solidFill>
                </a:rPr>
                <a:t>Oklahoma</a:t>
              </a:r>
            </a:p>
            <a:p>
              <a:pPr marL="274320" indent="-274320">
                <a:buFont typeface="Wingdings" panose="05000000000000000000" pitchFamily="2" charset="2"/>
                <a:buChar char="§"/>
              </a:pPr>
              <a:r>
                <a:rPr lang="es-ES" dirty="0">
                  <a:solidFill>
                    <a:srgbClr val="00529B"/>
                  </a:solidFill>
                </a:rPr>
                <a:t>Oregon</a:t>
              </a:r>
            </a:p>
            <a:p>
              <a:pPr marL="274320" indent="-274320">
                <a:buFont typeface="Wingdings" panose="05000000000000000000" pitchFamily="2" charset="2"/>
                <a:buChar char="§"/>
              </a:pPr>
              <a:r>
                <a:rPr lang="es-ES" dirty="0">
                  <a:solidFill>
                    <a:srgbClr val="00529B"/>
                  </a:solidFill>
                </a:rPr>
                <a:t>Pennsylvania</a:t>
              </a:r>
            </a:p>
            <a:p>
              <a:pPr marL="274320" indent="-274320">
                <a:buFont typeface="Wingdings" panose="05000000000000000000" pitchFamily="2" charset="2"/>
                <a:buChar char="§"/>
              </a:pPr>
              <a:r>
                <a:rPr lang="es-ES" dirty="0">
                  <a:solidFill>
                    <a:srgbClr val="00529B"/>
                  </a:solidFill>
                </a:rPr>
                <a:t>South Dakota</a:t>
              </a:r>
            </a:p>
            <a:p>
              <a:pPr marL="274320" indent="-274320">
                <a:buFont typeface="Wingdings" panose="05000000000000000000" pitchFamily="2" charset="2"/>
                <a:buChar char="§"/>
              </a:pPr>
              <a:r>
                <a:rPr lang="es-ES" dirty="0">
                  <a:solidFill>
                    <a:srgbClr val="00529B"/>
                  </a:solidFill>
                </a:rPr>
                <a:t>Tennessee</a:t>
              </a:r>
            </a:p>
            <a:p>
              <a:pPr marL="274320" indent="-274320">
                <a:buFont typeface="Wingdings" panose="05000000000000000000" pitchFamily="2" charset="2"/>
                <a:buChar char="§"/>
              </a:pPr>
              <a:r>
                <a:rPr lang="es-ES" dirty="0">
                  <a:solidFill>
                    <a:srgbClr val="00529B"/>
                  </a:solidFill>
                </a:rPr>
                <a:t>Texas</a:t>
              </a:r>
            </a:p>
            <a:p>
              <a:pPr marL="274320" indent="-274320">
                <a:buFont typeface="Wingdings" panose="05000000000000000000" pitchFamily="2" charset="2"/>
                <a:buChar char="§"/>
              </a:pPr>
              <a:r>
                <a:rPr lang="es-ES" dirty="0">
                  <a:solidFill>
                    <a:srgbClr val="00529B"/>
                  </a:solidFill>
                </a:rPr>
                <a:t>Vermont</a:t>
              </a:r>
            </a:p>
            <a:p>
              <a:pPr marL="274320" indent="-274320">
                <a:buFont typeface="Wingdings" panose="05000000000000000000" pitchFamily="2" charset="2"/>
                <a:buChar char="§"/>
              </a:pPr>
              <a:r>
                <a:rPr lang="es-ES" dirty="0">
                  <a:solidFill>
                    <a:srgbClr val="00529B"/>
                  </a:solidFill>
                </a:rPr>
                <a:t>Wisconsin</a:t>
              </a:r>
            </a:p>
          </p:txBody>
        </p:sp>
      </p:grpSp>
      <p:sp>
        <p:nvSpPr>
          <p:cNvPr id="8" name="TextBox 7">
            <a:extLst>
              <a:ext uri="{FF2B5EF4-FFF2-40B4-BE49-F238E27FC236}">
                <a16:creationId xmlns:a16="http://schemas.microsoft.com/office/drawing/2014/main" id="{6AAD556A-818D-4D11-957F-A122DFB21450}"/>
              </a:ext>
            </a:extLst>
          </p:cNvPr>
          <p:cNvSpPr txBox="1"/>
          <p:nvPr/>
        </p:nvSpPr>
        <p:spPr>
          <a:xfrm>
            <a:off x="1857508" y="5244904"/>
            <a:ext cx="9098040" cy="954107"/>
          </a:xfrm>
          <a:prstGeom prst="rect">
            <a:avLst/>
          </a:prstGeom>
          <a:noFill/>
        </p:spPr>
        <p:txBody>
          <a:bodyPr wrap="square" rtlCol="0">
            <a:spAutoFit/>
          </a:bodyPr>
          <a:lstStyle/>
          <a:p>
            <a:r>
              <a:rPr lang="es-ES" sz="1400" b="1" dirty="0">
                <a:solidFill>
                  <a:srgbClr val="00529B"/>
                </a:solidFill>
                <a:latin typeface="Arial" panose="020B0604020202020204" pitchFamily="34" charset="0"/>
              </a:rPr>
              <a:t>NOTA:</a:t>
            </a:r>
            <a:r>
              <a:rPr lang="es-ES" sz="1400" dirty="0">
                <a:solidFill>
                  <a:srgbClr val="00529B"/>
                </a:solidFill>
                <a:latin typeface="Arial" panose="020B0604020202020204" pitchFamily="34" charset="0"/>
              </a:rPr>
              <a:t> Algunos estados les proporcionan estos derechos a todas las personas con Medicare menores de 65 años, mientras que otros solo se los otorgan a personas elegibles para Medicare por una discapacidad o únicamente a personas con enfermedad renal en etapa final (ESRD, por sus siglas en inglés). Consulte con el Departamento de Seguros de su estado sobre los derechos que usted podría tener según la ley estatal.</a:t>
            </a:r>
          </a:p>
        </p:txBody>
      </p:sp>
      <p:sp>
        <p:nvSpPr>
          <p:cNvPr id="9" name="Freeform: Shape 8">
            <a:extLst>
              <a:ext uri="{FF2B5EF4-FFF2-40B4-BE49-F238E27FC236}">
                <a16:creationId xmlns:a16="http://schemas.microsoft.com/office/drawing/2014/main" id="{CD085D80-454C-4ABC-ACE8-BF4EF85413B1}"/>
              </a:ext>
              <a:ext uri="{C183D7F6-B498-43B3-948B-1728B52AA6E4}">
                <adec:decorative xmlns:adec="http://schemas.microsoft.com/office/drawing/2017/decorative" val="1"/>
              </a:ext>
            </a:extLst>
          </p:cNvPr>
          <p:cNvSpPr>
            <a:spLocks noChangeAspect="1"/>
          </p:cNvSpPr>
          <p:nvPr/>
        </p:nvSpPr>
        <p:spPr>
          <a:xfrm>
            <a:off x="1725064" y="5313535"/>
            <a:ext cx="182880" cy="182880"/>
          </a:xfrm>
          <a:custGeom>
            <a:avLst/>
            <a:gdLst>
              <a:gd name="connsiteX0" fmla="*/ 1828800 w 3657600"/>
              <a:gd name="connsiteY0" fmla="*/ 473375 h 3657600"/>
              <a:gd name="connsiteX1" fmla="*/ 1526601 w 3657600"/>
              <a:gd name="connsiteY1" fmla="*/ 1451335 h 3657600"/>
              <a:gd name="connsiteX2" fmla="*/ 548643 w 3657600"/>
              <a:gd name="connsiteY2" fmla="*/ 1451328 h 3657600"/>
              <a:gd name="connsiteX3" fmla="*/ 1339831 w 3657600"/>
              <a:gd name="connsiteY3" fmla="*/ 2055733 h 3657600"/>
              <a:gd name="connsiteX4" fmla="*/ 1037619 w 3657600"/>
              <a:gd name="connsiteY4" fmla="*/ 3033688 h 3657600"/>
              <a:gd name="connsiteX5" fmla="*/ 1828800 w 3657600"/>
              <a:gd name="connsiteY5" fmla="*/ 2429272 h 3657600"/>
              <a:gd name="connsiteX6" fmla="*/ 2619981 w 3657600"/>
              <a:gd name="connsiteY6" fmla="*/ 3033688 h 3657600"/>
              <a:gd name="connsiteX7" fmla="*/ 2317769 w 3657600"/>
              <a:gd name="connsiteY7" fmla="*/ 2055733 h 3657600"/>
              <a:gd name="connsiteX8" fmla="*/ 3108957 w 3657600"/>
              <a:gd name="connsiteY8" fmla="*/ 1451328 h 3657600"/>
              <a:gd name="connsiteX9" fmla="*/ 2130999 w 3657600"/>
              <a:gd name="connsiteY9" fmla="*/ 1451335 h 3657600"/>
              <a:gd name="connsiteX10" fmla="*/ 1828800 w 3657600"/>
              <a:gd name="connsiteY10" fmla="*/ 0 h 3657600"/>
              <a:gd name="connsiteX11" fmla="*/ 3657600 w 3657600"/>
              <a:gd name="connsiteY11" fmla="*/ 1828800 h 3657600"/>
              <a:gd name="connsiteX12" fmla="*/ 1828800 w 3657600"/>
              <a:gd name="connsiteY12" fmla="*/ 3657600 h 3657600"/>
              <a:gd name="connsiteX13" fmla="*/ 0 w 3657600"/>
              <a:gd name="connsiteY13" fmla="*/ 1828800 h 3657600"/>
              <a:gd name="connsiteX14" fmla="*/ 1828800 w 3657600"/>
              <a:gd name="connsiteY14" fmla="*/ 0 h 365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3657600">
                <a:moveTo>
                  <a:pt x="1828800" y="473375"/>
                </a:moveTo>
                <a:lnTo>
                  <a:pt x="1526601" y="1451335"/>
                </a:lnTo>
                <a:lnTo>
                  <a:pt x="548643" y="1451328"/>
                </a:lnTo>
                <a:lnTo>
                  <a:pt x="1339831" y="2055733"/>
                </a:lnTo>
                <a:lnTo>
                  <a:pt x="1037619" y="3033688"/>
                </a:lnTo>
                <a:lnTo>
                  <a:pt x="1828800" y="2429272"/>
                </a:lnTo>
                <a:lnTo>
                  <a:pt x="2619981" y="3033688"/>
                </a:lnTo>
                <a:lnTo>
                  <a:pt x="2317769" y="2055733"/>
                </a:lnTo>
                <a:lnTo>
                  <a:pt x="3108957" y="1451328"/>
                </a:lnTo>
                <a:lnTo>
                  <a:pt x="2130999" y="1451335"/>
                </a:lnTo>
                <a:close/>
                <a:moveTo>
                  <a:pt x="1828800" y="0"/>
                </a:moveTo>
                <a:cubicBezTo>
                  <a:pt x="2838818" y="0"/>
                  <a:pt x="3657600" y="818782"/>
                  <a:pt x="3657600" y="1828800"/>
                </a:cubicBezTo>
                <a:cubicBezTo>
                  <a:pt x="3657600" y="2838818"/>
                  <a:pt x="2838818" y="3657600"/>
                  <a:pt x="1828800" y="3657600"/>
                </a:cubicBezTo>
                <a:cubicBezTo>
                  <a:pt x="818782" y="3657600"/>
                  <a:pt x="0" y="2838818"/>
                  <a:pt x="0" y="1828800"/>
                </a:cubicBezTo>
                <a:cubicBezTo>
                  <a:pt x="0" y="818782"/>
                  <a:pt x="818782" y="0"/>
                  <a:pt x="1828800" y="0"/>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545A29E1-592D-44AD-A3A0-3BFFE70097F1}"/>
              </a:ext>
            </a:extLst>
          </p:cNvPr>
          <p:cNvSpPr>
            <a:spLocks noGrp="1"/>
          </p:cNvSpPr>
          <p:nvPr>
            <p:ph type="sldNum" sz="quarter" idx="12"/>
          </p:nvPr>
        </p:nvSpPr>
        <p:spPr/>
        <p:txBody>
          <a:bodyPr/>
          <a:lstStyle/>
          <a:p>
            <a:fld id="{0B2D781D-8844-5940-92D1-06EF0A7F581E}" type="slidenum">
              <a:rPr lang="en-US" smtClean="0"/>
              <a:t>38</a:t>
            </a:fld>
            <a:endParaRPr lang="es-ES"/>
          </a:p>
        </p:txBody>
      </p:sp>
      <p:sp>
        <p:nvSpPr>
          <p:cNvPr id="3" name="Date Placeholder 2">
            <a:extLst>
              <a:ext uri="{FF2B5EF4-FFF2-40B4-BE49-F238E27FC236}">
                <a16:creationId xmlns:a16="http://schemas.microsoft.com/office/drawing/2014/main" id="{95D9F706-A246-45C2-AD0A-C4482A2998A6}"/>
              </a:ext>
            </a:extLst>
          </p:cNvPr>
          <p:cNvSpPr>
            <a:spLocks noGrp="1"/>
          </p:cNvSpPr>
          <p:nvPr>
            <p:ph type="dt" sz="half" idx="10"/>
          </p:nvPr>
        </p:nvSpPr>
        <p:spPr/>
        <p:txBody>
          <a:bodyPr/>
          <a:lstStyle/>
          <a:p>
            <a:r>
              <a:rPr lang="es-ES"/>
              <a:t>Junio de 2022</a:t>
            </a:r>
          </a:p>
        </p:txBody>
      </p:sp>
      <p:sp>
        <p:nvSpPr>
          <p:cNvPr id="13" name="Footer Placeholder 4">
            <a:extLst>
              <a:ext uri="{FF2B5EF4-FFF2-40B4-BE49-F238E27FC236}">
                <a16:creationId xmlns:a16="http://schemas.microsoft.com/office/drawing/2014/main" id="{C3357664-8192-4B6A-B5A4-A00F66CB2D1E}"/>
              </a:ext>
            </a:extLst>
          </p:cNvPr>
          <p:cNvSpPr>
            <a:spLocks noGrp="1"/>
          </p:cNvSpPr>
          <p:nvPr>
            <p:ph type="ftr" sz="quarter" idx="11"/>
          </p:nvPr>
        </p:nvSpPr>
        <p:spPr>
          <a:xfrm>
            <a:off x="0" y="6477411"/>
            <a:ext cx="12192000" cy="365760"/>
          </a:xfrm>
        </p:spPr>
        <p:txBody>
          <a:bodyPr/>
          <a:lstStyle/>
          <a:p>
            <a:r>
              <a:rPr lang="es-ES" dirty="0">
                <a:solidFill>
                  <a:schemeClr val="accent1">
                    <a:lumMod val="60000"/>
                    <a:lumOff val="40000"/>
                  </a:schemeClr>
                </a:solidFill>
              </a:rPr>
              <a:t>Medicare y otros programas para personas con discapacidades</a:t>
            </a:r>
          </a:p>
        </p:txBody>
      </p:sp>
    </p:spTree>
    <p:custDataLst>
      <p:tags r:id="rId1"/>
    </p:custDataLst>
    <p:extLst>
      <p:ext uri="{BB962C8B-B14F-4D97-AF65-F5344CB8AC3E}">
        <p14:creationId xmlns:p14="http://schemas.microsoft.com/office/powerpoint/2010/main" val="1672766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1000"/>
                                  </p:stCondLst>
                                  <p:childTnLst>
                                    <p:set>
                                      <p:cBhvr>
                                        <p:cTn id="6" dur="1" fill="hold">
                                          <p:stCondLst>
                                            <p:cond delay="0"/>
                                          </p:stCondLst>
                                        </p:cTn>
                                        <p:tgtEl>
                                          <p:spTgt spid="12"/>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grpId="0" nodeType="afterEffect">
                                  <p:stCondLst>
                                    <p:cond delay="750"/>
                                  </p:stCondLst>
                                  <p:childTnLst>
                                    <p:set>
                                      <p:cBhvr>
                                        <p:cTn id="9" dur="1" fill="hold">
                                          <p:stCondLst>
                                            <p:cond delay="0"/>
                                          </p:stCondLst>
                                        </p:cTn>
                                        <p:tgtEl>
                                          <p:spTgt spid="8"/>
                                        </p:tgtEl>
                                        <p:attrNameLst>
                                          <p:attrName>style.visibility</p:attrName>
                                        </p:attrNameLst>
                                      </p:cBhvr>
                                      <p:to>
                                        <p:strVal val="visible"/>
                                      </p:to>
                                    </p:set>
                                  </p:childTnLst>
                                </p:cTn>
                              </p:par>
                              <p:par>
                                <p:cTn id="10" presetID="1" presetClass="entr" presetSubtype="0" fill="hold" grpId="0" nodeType="withEffect">
                                  <p:stCondLst>
                                    <p:cond delay="750"/>
                                  </p:stCondLst>
                                  <p:childTnLst>
                                    <p:set>
                                      <p:cBhvr>
                                        <p:cTn id="11"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ES" sz="3000" dirty="0"/>
              <a:t>Compruebe su conocimiento: Pregunta 3</a:t>
            </a:r>
          </a:p>
        </p:txBody>
      </p:sp>
      <p:sp>
        <p:nvSpPr>
          <p:cNvPr id="9" name="Content Placeholder 8"/>
          <p:cNvSpPr>
            <a:spLocks noGrp="1"/>
          </p:cNvSpPr>
          <p:nvPr>
            <p:ph type="body" sz="quarter" idx="13"/>
          </p:nvPr>
        </p:nvSpPr>
        <p:spPr/>
        <p:txBody>
          <a:bodyPr>
            <a:normAutofit/>
          </a:bodyPr>
          <a:lstStyle/>
          <a:p>
            <a:pPr marL="0" lvl="0" indent="0" defTabSz="685800">
              <a:lnSpc>
                <a:spcPct val="100000"/>
              </a:lnSpc>
              <a:spcBef>
                <a:spcPts val="600"/>
              </a:spcBef>
              <a:buNone/>
            </a:pPr>
            <a:r>
              <a:rPr lang="es-ES" sz="2400" b="1" dirty="0"/>
              <a:t>En general, ¿en qué situación Medicare sería el </a:t>
            </a:r>
            <a:br>
              <a:rPr lang="es-ES" sz="2400" b="1" dirty="0"/>
            </a:br>
            <a:r>
              <a:rPr lang="es-ES" sz="2400" b="1" dirty="0"/>
              <a:t>pagador primario?</a:t>
            </a:r>
            <a:endParaRPr lang="es-ES" sz="1100" b="1" dirty="0"/>
          </a:p>
          <a:p>
            <a:pPr marL="274320" lvl="0" indent="-274320" defTabSz="685800">
              <a:lnSpc>
                <a:spcPct val="100000"/>
              </a:lnSpc>
              <a:spcBef>
                <a:spcPts val="0"/>
              </a:spcBef>
              <a:buFont typeface="+mj-lt"/>
              <a:buAutoNum type="alphaLcPeriod"/>
            </a:pPr>
            <a:r>
              <a:rPr lang="es-ES" sz="2000" dirty="0"/>
              <a:t>Cuando tiene cobertura para jubilados</a:t>
            </a:r>
          </a:p>
          <a:p>
            <a:pPr marL="274320" lvl="0" indent="-274320" defTabSz="685800">
              <a:lnSpc>
                <a:spcPct val="100000"/>
              </a:lnSpc>
              <a:spcBef>
                <a:spcPts val="0"/>
              </a:spcBef>
              <a:buFont typeface="+mj-lt"/>
              <a:buAutoNum type="alphaLcPeriod"/>
            </a:pPr>
            <a:r>
              <a:rPr lang="es-ES" sz="2000" dirty="0"/>
              <a:t>Cuando tiene Medicare debido a una discapacidad y cobertura activa actual </a:t>
            </a:r>
            <a:br>
              <a:rPr lang="es-ES" sz="2000" dirty="0"/>
            </a:br>
            <a:r>
              <a:rPr lang="es-ES" sz="2000" dirty="0"/>
              <a:t>de un empleador con un empleador que tiene 100 empleados o más </a:t>
            </a:r>
          </a:p>
          <a:p>
            <a:pPr marL="274320" lvl="0" indent="-274320" defTabSz="685800">
              <a:lnSpc>
                <a:spcPct val="100000"/>
              </a:lnSpc>
              <a:spcBef>
                <a:spcPts val="0"/>
              </a:spcBef>
              <a:buFont typeface="+mj-lt"/>
              <a:buAutoNum type="alphaLcPeriod"/>
            </a:pPr>
            <a:r>
              <a:rPr lang="es-ES" sz="2000" dirty="0"/>
              <a:t>Todas las anteriores</a:t>
            </a:r>
          </a:p>
          <a:p>
            <a:pPr marL="274320" lvl="0" indent="-274320" defTabSz="685800">
              <a:lnSpc>
                <a:spcPct val="100000"/>
              </a:lnSpc>
              <a:spcBef>
                <a:spcPts val="0"/>
              </a:spcBef>
              <a:buFont typeface="+mj-lt"/>
              <a:buAutoNum type="alphaLcPeriod"/>
            </a:pPr>
            <a:r>
              <a:rPr lang="es-ES" sz="2000" dirty="0"/>
              <a:t>Ninguna de las anteriores</a:t>
            </a:r>
          </a:p>
          <a:p>
            <a:endParaRPr lang="es-ES" sz="2000" dirty="0"/>
          </a:p>
        </p:txBody>
      </p:sp>
      <p:sp>
        <p:nvSpPr>
          <p:cNvPr id="3" name="Date Placeholder 2">
            <a:extLst>
              <a:ext uri="{FF2B5EF4-FFF2-40B4-BE49-F238E27FC236}">
                <a16:creationId xmlns:a16="http://schemas.microsoft.com/office/drawing/2014/main" id="{AB42723D-EC3A-9142-A465-64C40B44D82B}"/>
              </a:ext>
            </a:extLst>
          </p:cNvPr>
          <p:cNvSpPr>
            <a:spLocks noGrp="1"/>
          </p:cNvSpPr>
          <p:nvPr>
            <p:ph type="dt" sz="half" idx="10"/>
          </p:nvPr>
        </p:nvSpPr>
        <p:spPr/>
        <p:txBody>
          <a:bodyPr/>
          <a:lstStyle/>
          <a:p>
            <a:r>
              <a:rPr lang="es-ES"/>
              <a:t>Junio de 2022</a:t>
            </a:r>
            <a:endParaRPr lang="es-ES" dirty="0"/>
          </a:p>
        </p:txBody>
      </p:sp>
      <p:sp>
        <p:nvSpPr>
          <p:cNvPr id="8" name="Footer Placeholder 2">
            <a:extLst>
              <a:ext uri="{FF2B5EF4-FFF2-40B4-BE49-F238E27FC236}">
                <a16:creationId xmlns:a16="http://schemas.microsoft.com/office/drawing/2014/main" id="{C62B2786-A041-42E4-9661-94EE2D7F51FE}"/>
              </a:ext>
            </a:extLst>
          </p:cNvPr>
          <p:cNvSpPr>
            <a:spLocks noGrp="1"/>
          </p:cNvSpPr>
          <p:nvPr>
            <p:ph type="ftr" sz="quarter" idx="11"/>
          </p:nvPr>
        </p:nvSpPr>
        <p:spPr>
          <a:xfrm>
            <a:off x="0" y="6449713"/>
            <a:ext cx="12192000" cy="408288"/>
          </a:xfrm>
        </p:spPr>
        <p:txBody>
          <a:bodyPr/>
          <a:lstStyle/>
          <a:p>
            <a:r>
              <a:rPr lang="es-ES" dirty="0"/>
              <a:t>Medicare y otros programas para personas con discapacidades</a:t>
            </a:r>
          </a:p>
        </p:txBody>
      </p:sp>
      <p:sp>
        <p:nvSpPr>
          <p:cNvPr id="5" name="Slide Number Placeholder 4">
            <a:extLst>
              <a:ext uri="{FF2B5EF4-FFF2-40B4-BE49-F238E27FC236}">
                <a16:creationId xmlns:a16="http://schemas.microsoft.com/office/drawing/2014/main" id="{1078BC1D-33CA-425A-9B2C-426A079665C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E79EF6-0C0E-43E6-8FB3-918BC522CC5A}" type="slidenum">
              <a:rPr kumimoji="0" lang="en-US" sz="12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s-ES"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6" name="Rounded Rectangle 5" descr="Recuadro verde resaltando A como la respuesta correcta"/>
          <p:cNvSpPr/>
          <p:nvPr/>
        </p:nvSpPr>
        <p:spPr>
          <a:xfrm>
            <a:off x="1883227" y="2704555"/>
            <a:ext cx="4828124" cy="336978"/>
          </a:xfrm>
          <a:prstGeom prst="roundRect">
            <a:avLst/>
          </a:prstGeom>
          <a:noFill/>
          <a:ln w="31750" cap="flat" cmpd="sng" algn="ctr">
            <a:solidFill>
              <a:srgbClr val="00B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3915590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ES"/>
              <a:t>Lección 1</a:t>
            </a:r>
          </a:p>
        </p:txBody>
      </p:sp>
      <p:sp>
        <p:nvSpPr>
          <p:cNvPr id="5" name="Text Placeholder 4"/>
          <p:cNvSpPr>
            <a:spLocks noGrp="1"/>
          </p:cNvSpPr>
          <p:nvPr>
            <p:ph type="body" idx="1"/>
          </p:nvPr>
        </p:nvSpPr>
        <p:spPr>
          <a:xfrm>
            <a:off x="3993063" y="2050868"/>
            <a:ext cx="7615004" cy="2756265"/>
          </a:xfrm>
        </p:spPr>
        <p:txBody>
          <a:bodyPr>
            <a:normAutofit/>
          </a:bodyPr>
          <a:lstStyle/>
          <a:p>
            <a:r>
              <a:rPr lang="es-ES" sz="3600" dirty="0"/>
              <a:t>Seguro Social para personas con discapacidades</a:t>
            </a:r>
          </a:p>
        </p:txBody>
      </p:sp>
    </p:spTree>
    <p:custDataLst>
      <p:tags r:id="rId1"/>
    </p:custDataLst>
    <p:extLst>
      <p:ext uri="{BB962C8B-B14F-4D97-AF65-F5344CB8AC3E}">
        <p14:creationId xmlns:p14="http://schemas.microsoft.com/office/powerpoint/2010/main" val="195369874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ES"/>
              <a:t>Lección 4</a:t>
            </a:r>
          </a:p>
        </p:txBody>
      </p:sp>
      <p:sp>
        <p:nvSpPr>
          <p:cNvPr id="5" name="Text Placeholder 4"/>
          <p:cNvSpPr>
            <a:spLocks noGrp="1"/>
          </p:cNvSpPr>
          <p:nvPr>
            <p:ph type="body" idx="1"/>
          </p:nvPr>
        </p:nvSpPr>
        <p:spPr>
          <a:xfrm>
            <a:off x="3993063" y="2050868"/>
            <a:ext cx="7749758" cy="2756265"/>
          </a:xfrm>
        </p:spPr>
        <p:txBody>
          <a:bodyPr>
            <a:normAutofit/>
          </a:bodyPr>
          <a:lstStyle/>
          <a:p>
            <a:r>
              <a:rPr lang="es-ES" sz="3600" dirty="0"/>
              <a:t>Otros programas para personas con discapacidades</a:t>
            </a:r>
          </a:p>
        </p:txBody>
      </p:sp>
    </p:spTree>
    <p:custDataLst>
      <p:tags r:id="rId1"/>
    </p:custDataLst>
    <p:extLst>
      <p:ext uri="{BB962C8B-B14F-4D97-AF65-F5344CB8AC3E}">
        <p14:creationId xmlns:p14="http://schemas.microsoft.com/office/powerpoint/2010/main" val="131966790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E5E7A2-AE8C-421D-985D-CCED84A66714}"/>
              </a:ext>
            </a:extLst>
          </p:cNvPr>
          <p:cNvSpPr>
            <a:spLocks noGrp="1"/>
          </p:cNvSpPr>
          <p:nvPr>
            <p:ph type="title"/>
          </p:nvPr>
        </p:nvSpPr>
        <p:spPr/>
        <p:txBody>
          <a:bodyPr/>
          <a:lstStyle/>
          <a:p>
            <a:r>
              <a:rPr lang="es-ES"/>
              <a:t>Objetivos de la lección 4</a:t>
            </a:r>
          </a:p>
        </p:txBody>
      </p:sp>
      <p:sp>
        <p:nvSpPr>
          <p:cNvPr id="3" name="Content Placeholder 2">
            <a:extLst>
              <a:ext uri="{FF2B5EF4-FFF2-40B4-BE49-F238E27FC236}">
                <a16:creationId xmlns:a16="http://schemas.microsoft.com/office/drawing/2014/main" id="{A66267A8-A158-4869-8672-CF00799B51F4}"/>
              </a:ext>
            </a:extLst>
          </p:cNvPr>
          <p:cNvSpPr>
            <a:spLocks noGrp="1"/>
          </p:cNvSpPr>
          <p:nvPr>
            <p:ph sz="quarter" idx="13"/>
          </p:nvPr>
        </p:nvSpPr>
        <p:spPr>
          <a:xfrm>
            <a:off x="914400" y="1371600"/>
            <a:ext cx="9791700" cy="4667250"/>
          </a:xfrm>
        </p:spPr>
        <p:txBody>
          <a:bodyPr/>
          <a:lstStyle/>
          <a:p>
            <a:pPr marL="0" indent="0">
              <a:buNone/>
            </a:pPr>
            <a:r>
              <a:rPr lang="es-ES" b="1" dirty="0"/>
              <a:t>Al finalizar esta lección, usted podrá:</a:t>
            </a:r>
          </a:p>
          <a:p>
            <a:pPr marL="548640" defTabSz="685800"/>
            <a:r>
              <a:rPr lang="es-ES" sz="2400" dirty="0"/>
              <a:t>Identificar programas adicionales disponibles para personas </a:t>
            </a:r>
            <a:br>
              <a:rPr lang="es-ES" sz="2400" dirty="0"/>
            </a:br>
            <a:r>
              <a:rPr lang="es-ES" sz="2400" dirty="0"/>
              <a:t>con discapacidades</a:t>
            </a:r>
          </a:p>
          <a:p>
            <a:pPr marL="548640" defTabSz="685800"/>
            <a:r>
              <a:rPr lang="es-ES" sz="2400" dirty="0"/>
              <a:t>Saber en qué lugar obtener más información</a:t>
            </a:r>
          </a:p>
          <a:p>
            <a:pPr indent="0" defTabSz="685800">
              <a:buNone/>
            </a:pPr>
            <a:endParaRPr lang="es-ES" dirty="0"/>
          </a:p>
          <a:p>
            <a:pPr marL="0" indent="0">
              <a:buNone/>
            </a:pPr>
            <a:endParaRPr lang="es-ES" b="1" dirty="0"/>
          </a:p>
          <a:p>
            <a:endParaRPr lang="es-ES" dirty="0"/>
          </a:p>
        </p:txBody>
      </p:sp>
      <p:sp>
        <p:nvSpPr>
          <p:cNvPr id="6" name="Slide Number Placeholder 5">
            <a:extLst>
              <a:ext uri="{FF2B5EF4-FFF2-40B4-BE49-F238E27FC236}">
                <a16:creationId xmlns:a16="http://schemas.microsoft.com/office/drawing/2014/main" id="{4C6E1FC8-21C8-406A-A118-C5E9F7761AC1}"/>
              </a:ext>
            </a:extLst>
          </p:cNvPr>
          <p:cNvSpPr>
            <a:spLocks noGrp="1"/>
          </p:cNvSpPr>
          <p:nvPr>
            <p:ph type="sldNum" sz="quarter" idx="12"/>
          </p:nvPr>
        </p:nvSpPr>
        <p:spPr>
          <a:xfrm>
            <a:off x="8610600" y="6492240"/>
            <a:ext cx="2743200" cy="365125"/>
          </a:xfrm>
        </p:spPr>
        <p:txBody>
          <a:bodyPr/>
          <a:lstStyle/>
          <a:p>
            <a:fld id="{0B2D781D-8844-5940-92D1-06EF0A7F581E}" type="slidenum">
              <a:rPr lang="en-US" smtClean="0"/>
              <a:t>41</a:t>
            </a:fld>
            <a:endParaRPr lang="es-ES"/>
          </a:p>
        </p:txBody>
      </p:sp>
      <p:sp>
        <p:nvSpPr>
          <p:cNvPr id="4" name="Date Placeholder 3">
            <a:extLst>
              <a:ext uri="{FF2B5EF4-FFF2-40B4-BE49-F238E27FC236}">
                <a16:creationId xmlns:a16="http://schemas.microsoft.com/office/drawing/2014/main" id="{5F856BAB-7DE6-4AC9-9B18-214ACF7A7FBF}"/>
              </a:ext>
            </a:extLst>
          </p:cNvPr>
          <p:cNvSpPr>
            <a:spLocks noGrp="1"/>
          </p:cNvSpPr>
          <p:nvPr>
            <p:ph type="dt" sz="half" idx="10"/>
          </p:nvPr>
        </p:nvSpPr>
        <p:spPr>
          <a:xfrm>
            <a:off x="838200" y="6492240"/>
            <a:ext cx="2743200" cy="365125"/>
          </a:xfrm>
        </p:spPr>
        <p:txBody>
          <a:bodyPr/>
          <a:lstStyle/>
          <a:p>
            <a:r>
              <a:rPr lang="es-ES"/>
              <a:t>Junio de 2022</a:t>
            </a:r>
          </a:p>
        </p:txBody>
      </p:sp>
      <p:sp>
        <p:nvSpPr>
          <p:cNvPr id="7" name="Footer Placeholder 4">
            <a:extLst>
              <a:ext uri="{FF2B5EF4-FFF2-40B4-BE49-F238E27FC236}">
                <a16:creationId xmlns:a16="http://schemas.microsoft.com/office/drawing/2014/main" id="{81BF5C90-1BA6-401C-A03B-DC042EEBA6C1}"/>
              </a:ext>
            </a:extLst>
          </p:cNvPr>
          <p:cNvSpPr>
            <a:spLocks noGrp="1"/>
          </p:cNvSpPr>
          <p:nvPr>
            <p:ph type="ftr" sz="quarter" idx="11"/>
          </p:nvPr>
        </p:nvSpPr>
        <p:spPr>
          <a:xfrm>
            <a:off x="0" y="6477411"/>
            <a:ext cx="12192000" cy="365760"/>
          </a:xfrm>
        </p:spPr>
        <p:txBody>
          <a:bodyPr/>
          <a:lstStyle/>
          <a:p>
            <a:r>
              <a:rPr lang="es-ES" dirty="0">
                <a:solidFill>
                  <a:schemeClr val="accent1">
                    <a:lumMod val="60000"/>
                    <a:lumOff val="40000"/>
                  </a:schemeClr>
                </a:solidFill>
              </a:rPr>
              <a:t>Medicare y otros programas para personas con discapacidades</a:t>
            </a:r>
          </a:p>
        </p:txBody>
      </p:sp>
    </p:spTree>
    <p:custDataLst>
      <p:tags r:id="rId1"/>
    </p:custDataLst>
    <p:extLst>
      <p:ext uri="{BB962C8B-B14F-4D97-AF65-F5344CB8AC3E}">
        <p14:creationId xmlns:p14="http://schemas.microsoft.com/office/powerpoint/2010/main" val="31697323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8B67B506-8DA9-BC46-A697-EBD5EB432098}"/>
              </a:ext>
            </a:extLst>
          </p:cNvPr>
          <p:cNvSpPr>
            <a:spLocks noGrp="1"/>
          </p:cNvSpPr>
          <p:nvPr>
            <p:ph type="title"/>
          </p:nvPr>
        </p:nvSpPr>
        <p:spPr/>
        <p:txBody>
          <a:bodyPr/>
          <a:lstStyle/>
          <a:p>
            <a:r>
              <a:rPr lang="es-ES"/>
              <a:t>Programas útiles</a:t>
            </a:r>
          </a:p>
        </p:txBody>
      </p:sp>
      <p:sp>
        <p:nvSpPr>
          <p:cNvPr id="4" name="Rectangle: Rounded Corners 3" descr="Box 1: Medicaid Pays for medical assistance for certain individuals and families with limited income and resources&#10;">
            <a:extLst>
              <a:ext uri="{FF2B5EF4-FFF2-40B4-BE49-F238E27FC236}">
                <a16:creationId xmlns:a16="http://schemas.microsoft.com/office/drawing/2014/main" id="{799B0BC9-FBB5-41D0-BED2-828EEE7FE53D}"/>
              </a:ext>
            </a:extLst>
          </p:cNvPr>
          <p:cNvSpPr/>
          <p:nvPr/>
        </p:nvSpPr>
        <p:spPr>
          <a:xfrm>
            <a:off x="448862" y="1638300"/>
            <a:ext cx="3689196" cy="4389120"/>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0" tIns="274320" rIns="0" rtlCol="0" anchor="t"/>
          <a:lstStyle/>
          <a:p>
            <a:pPr marL="91440" lvl="1" algn="ctr" defTabSz="685800">
              <a:spcAft>
                <a:spcPts val="600"/>
              </a:spcAft>
            </a:pPr>
            <a:r>
              <a:rPr lang="es-ES" sz="2400" b="1" dirty="0">
                <a:solidFill>
                  <a:srgbClr val="00529B"/>
                </a:solidFill>
                <a:latin typeface="Arial" panose="020B0604020202020204" pitchFamily="34" charset="0"/>
              </a:rPr>
              <a:t>Medicaid </a:t>
            </a:r>
          </a:p>
          <a:p>
            <a:pPr marL="274320" lvl="1" defTabSz="685800">
              <a:spcAft>
                <a:spcPts val="600"/>
              </a:spcAft>
            </a:pPr>
            <a:endParaRPr lang="es-ES" sz="2400" dirty="0">
              <a:solidFill>
                <a:srgbClr val="00529B"/>
              </a:solidFill>
              <a:latin typeface="Arial" panose="020B0604020202020204" pitchFamily="34" charset="0"/>
              <a:cs typeface="Arial" panose="020B0604020202020204" pitchFamily="34" charset="0"/>
            </a:endParaRPr>
          </a:p>
          <a:p>
            <a:pPr marL="91440" lvl="1" defTabSz="685800">
              <a:spcAft>
                <a:spcPts val="600"/>
              </a:spcAft>
            </a:pPr>
            <a:r>
              <a:rPr lang="es-ES" sz="2350" dirty="0">
                <a:solidFill>
                  <a:srgbClr val="00529B"/>
                </a:solidFill>
                <a:latin typeface="Arial" panose="020B0604020202020204" pitchFamily="34" charset="0"/>
              </a:rPr>
              <a:t>Paga la asistencia médica para determinadas personas y familias con ingresos y recursos limitados</a:t>
            </a:r>
          </a:p>
          <a:p>
            <a:pPr marL="91440" lvl="1" defTabSz="685800">
              <a:spcAft>
                <a:spcPts val="600"/>
              </a:spcAft>
            </a:pPr>
            <a:endParaRPr lang="es-ES" sz="2400" dirty="0">
              <a:solidFill>
                <a:srgbClr val="00529B"/>
              </a:solidFill>
              <a:latin typeface="Arial" panose="020B0604020202020204" pitchFamily="34" charset="0"/>
              <a:cs typeface="Arial" panose="020B0604020202020204" pitchFamily="34" charset="0"/>
            </a:endParaRPr>
          </a:p>
          <a:p>
            <a:pPr marL="91440" lvl="1" defTabSz="685800">
              <a:spcAft>
                <a:spcPts val="600"/>
              </a:spcAft>
            </a:pPr>
            <a:endParaRPr lang="es-ES" sz="2400" dirty="0">
              <a:solidFill>
                <a:srgbClr val="00529B"/>
              </a:solidFill>
              <a:latin typeface="Arial" panose="020B0604020202020204" pitchFamily="34" charset="0"/>
              <a:cs typeface="Arial" panose="020B0604020202020204" pitchFamily="34" charset="0"/>
            </a:endParaRPr>
          </a:p>
        </p:txBody>
      </p:sp>
      <p:cxnSp>
        <p:nvCxnSpPr>
          <p:cNvPr id="17" name="Straight Connector 16">
            <a:extLst>
              <a:ext uri="{FF2B5EF4-FFF2-40B4-BE49-F238E27FC236}">
                <a16:creationId xmlns:a16="http://schemas.microsoft.com/office/drawing/2014/main" id="{5FFCE5E0-05BC-4FBC-867C-BA0BD148CD9C}"/>
              </a:ext>
              <a:ext uri="{C183D7F6-B498-43B3-948B-1728B52AA6E4}">
                <adec:decorative xmlns:adec="http://schemas.microsoft.com/office/drawing/2017/decorative" val="1"/>
              </a:ext>
            </a:extLst>
          </p:cNvPr>
          <p:cNvCxnSpPr/>
          <p:nvPr/>
        </p:nvCxnSpPr>
        <p:spPr>
          <a:xfrm>
            <a:off x="439615" y="2838450"/>
            <a:ext cx="3689196" cy="0"/>
          </a:xfrm>
          <a:prstGeom prst="line">
            <a:avLst/>
          </a:prstGeom>
          <a:ln w="38100">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7" name="Rectangle: Rounded Corners 6" descr="Box 2: Medicare Savings Programs  &#10;May pay Medicare &#10;Part A (Hospital Insurance) and Part B (Medical Insurance) premiums, deductibles, coinsurance, and copayments&#10;">
            <a:extLst>
              <a:ext uri="{FF2B5EF4-FFF2-40B4-BE49-F238E27FC236}">
                <a16:creationId xmlns:a16="http://schemas.microsoft.com/office/drawing/2014/main" id="{FB6BD6CA-7713-49A8-B92B-D844776A1BCC}"/>
              </a:ext>
            </a:extLst>
          </p:cNvPr>
          <p:cNvSpPr/>
          <p:nvPr/>
        </p:nvSpPr>
        <p:spPr>
          <a:xfrm>
            <a:off x="4231924" y="1638300"/>
            <a:ext cx="3689196" cy="4389120"/>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0" tIns="182880" rIns="0" rtlCol="0" anchor="t"/>
          <a:lstStyle/>
          <a:p>
            <a:pPr marL="91440" lvl="1" algn="ctr" defTabSz="685800">
              <a:spcAft>
                <a:spcPts val="1800"/>
              </a:spcAft>
            </a:pPr>
            <a:r>
              <a:rPr lang="es-ES" sz="2400" b="1" dirty="0">
                <a:solidFill>
                  <a:srgbClr val="00529B"/>
                </a:solidFill>
                <a:latin typeface="Arial" panose="020B0604020202020204" pitchFamily="34" charset="0"/>
              </a:rPr>
              <a:t>Programas de Ahorro de Medicare</a:t>
            </a:r>
          </a:p>
          <a:p>
            <a:pPr marL="91440" lvl="1" defTabSz="685800">
              <a:spcAft>
                <a:spcPts val="600"/>
              </a:spcAft>
            </a:pPr>
            <a:r>
              <a:rPr lang="es-ES" sz="2350" dirty="0">
                <a:solidFill>
                  <a:srgbClr val="00529B"/>
                </a:solidFill>
                <a:latin typeface="Arial" panose="020B0604020202020204" pitchFamily="34" charset="0"/>
              </a:rPr>
              <a:t>Pueden pagar los deducibles, coseguros y copagos de la Parte A (Seguro de hospital) y la Parte B (Seguro médico) de Medicare</a:t>
            </a:r>
          </a:p>
        </p:txBody>
      </p:sp>
      <p:cxnSp>
        <p:nvCxnSpPr>
          <p:cNvPr id="9" name="Straight Connector 8">
            <a:extLst>
              <a:ext uri="{FF2B5EF4-FFF2-40B4-BE49-F238E27FC236}">
                <a16:creationId xmlns:a16="http://schemas.microsoft.com/office/drawing/2014/main" id="{D2C02159-14A8-4077-8EAB-7492433DFFC3}"/>
              </a:ext>
              <a:ext uri="{C183D7F6-B498-43B3-948B-1728B52AA6E4}">
                <adec:decorative xmlns:adec="http://schemas.microsoft.com/office/drawing/2017/decorative" val="1"/>
              </a:ext>
            </a:extLst>
          </p:cNvPr>
          <p:cNvCxnSpPr/>
          <p:nvPr/>
        </p:nvCxnSpPr>
        <p:spPr>
          <a:xfrm>
            <a:off x="4283683" y="2838450"/>
            <a:ext cx="3689196" cy="0"/>
          </a:xfrm>
          <a:prstGeom prst="line">
            <a:avLst/>
          </a:prstGeom>
          <a:ln w="38100">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8" name="Rectangle: Rounded Corners 7" descr="Box 3: Extra help May help with the costs of Medicare drug coverage, like the drug plan’s monthly premiums, annual deductible, coinsurance, and copayments&#10;">
            <a:extLst>
              <a:ext uri="{FF2B5EF4-FFF2-40B4-BE49-F238E27FC236}">
                <a16:creationId xmlns:a16="http://schemas.microsoft.com/office/drawing/2014/main" id="{DD7500B3-3373-4C1E-8A3B-8EDB4C4092E3}"/>
              </a:ext>
            </a:extLst>
          </p:cNvPr>
          <p:cNvSpPr/>
          <p:nvPr/>
        </p:nvSpPr>
        <p:spPr>
          <a:xfrm>
            <a:off x="8022564" y="1638300"/>
            <a:ext cx="4100423" cy="4389120"/>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0" tIns="274320" rIns="0" rtlCol="0" anchor="t"/>
          <a:lstStyle/>
          <a:p>
            <a:pPr marL="91440" lvl="1" algn="ctr" defTabSz="685800">
              <a:spcAft>
                <a:spcPts val="600"/>
              </a:spcAft>
            </a:pPr>
            <a:r>
              <a:rPr lang="es-ES" sz="2400" b="1" dirty="0">
                <a:solidFill>
                  <a:srgbClr val="00529B"/>
                </a:solidFill>
                <a:latin typeface="Arial" panose="020B0604020202020204" pitchFamily="34" charset="0"/>
              </a:rPr>
              <a:t>Ayuda Adicional</a:t>
            </a:r>
          </a:p>
          <a:p>
            <a:pPr marL="274320" lvl="1" defTabSz="685800">
              <a:spcAft>
                <a:spcPts val="600"/>
              </a:spcAft>
            </a:pPr>
            <a:endParaRPr lang="es-ES" sz="2400" dirty="0">
              <a:solidFill>
                <a:srgbClr val="00529B"/>
              </a:solidFill>
              <a:latin typeface="Arial" panose="020B0604020202020204" pitchFamily="34" charset="0"/>
              <a:cs typeface="Arial" panose="020B0604020202020204" pitchFamily="34" charset="0"/>
            </a:endParaRPr>
          </a:p>
          <a:p>
            <a:pPr marL="91440" lvl="1" defTabSz="685800">
              <a:spcAft>
                <a:spcPts val="600"/>
              </a:spcAft>
            </a:pPr>
            <a:r>
              <a:rPr lang="es-ES" sz="2350" dirty="0">
                <a:solidFill>
                  <a:srgbClr val="00529B"/>
                </a:solidFill>
                <a:latin typeface="Arial" panose="020B0604020202020204" pitchFamily="34" charset="0"/>
              </a:rPr>
              <a:t>Puede ayudar con los costos de la cobertura de medicamentos de Medicare, como las primas mensuales, el deducible anual, el coseguro y los copagos del plan de medicamentos</a:t>
            </a:r>
          </a:p>
        </p:txBody>
      </p:sp>
      <p:cxnSp>
        <p:nvCxnSpPr>
          <p:cNvPr id="14" name="Straight Connector 13">
            <a:extLst>
              <a:ext uri="{FF2B5EF4-FFF2-40B4-BE49-F238E27FC236}">
                <a16:creationId xmlns:a16="http://schemas.microsoft.com/office/drawing/2014/main" id="{56140785-D08B-4F5F-8907-75752B8CF604}"/>
              </a:ext>
              <a:ext uri="{C183D7F6-B498-43B3-948B-1728B52AA6E4}">
                <adec:decorative xmlns:adec="http://schemas.microsoft.com/office/drawing/2017/decorative" val="1"/>
              </a:ext>
            </a:extLst>
          </p:cNvPr>
          <p:cNvCxnSpPr/>
          <p:nvPr/>
        </p:nvCxnSpPr>
        <p:spPr>
          <a:xfrm>
            <a:off x="8215589" y="2847159"/>
            <a:ext cx="3689196" cy="0"/>
          </a:xfrm>
          <a:prstGeom prst="line">
            <a:avLst/>
          </a:prstGeom>
          <a:ln w="38100">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9F6C010B-E471-40F8-876D-CB126701EDB1}"/>
              </a:ext>
            </a:extLst>
          </p:cNvPr>
          <p:cNvSpPr>
            <a:spLocks noGrp="1"/>
          </p:cNvSpPr>
          <p:nvPr>
            <p:ph type="sldNum" sz="quarter" idx="12"/>
          </p:nvPr>
        </p:nvSpPr>
        <p:spPr>
          <a:xfrm>
            <a:off x="8610600" y="6492240"/>
            <a:ext cx="2743200" cy="365125"/>
          </a:xfrm>
        </p:spPr>
        <p:txBody>
          <a:bodyPr/>
          <a:lstStyle/>
          <a:p>
            <a:fld id="{0B2D781D-8844-5940-92D1-06EF0A7F581E}" type="slidenum">
              <a:rPr lang="en-US" smtClean="0"/>
              <a:t>42</a:t>
            </a:fld>
            <a:endParaRPr lang="es-ES"/>
          </a:p>
        </p:txBody>
      </p:sp>
      <p:sp>
        <p:nvSpPr>
          <p:cNvPr id="2" name="Date Placeholder 1">
            <a:extLst>
              <a:ext uri="{FF2B5EF4-FFF2-40B4-BE49-F238E27FC236}">
                <a16:creationId xmlns:a16="http://schemas.microsoft.com/office/drawing/2014/main" id="{AF5DDDB5-2251-D94E-99EC-DD7FE1A954D6}"/>
              </a:ext>
            </a:extLst>
          </p:cNvPr>
          <p:cNvSpPr>
            <a:spLocks noGrp="1"/>
          </p:cNvSpPr>
          <p:nvPr>
            <p:ph type="dt" sz="half" idx="10"/>
          </p:nvPr>
        </p:nvSpPr>
        <p:spPr>
          <a:xfrm>
            <a:off x="838200" y="6492240"/>
            <a:ext cx="2743200" cy="365125"/>
          </a:xfrm>
        </p:spPr>
        <p:txBody>
          <a:bodyPr/>
          <a:lstStyle/>
          <a:p>
            <a:r>
              <a:rPr lang="es-ES"/>
              <a:t>Junio de 2022</a:t>
            </a:r>
            <a:endParaRPr lang="es-ES" dirty="0"/>
          </a:p>
        </p:txBody>
      </p:sp>
      <p:sp>
        <p:nvSpPr>
          <p:cNvPr id="12" name="Footer Placeholder 4">
            <a:extLst>
              <a:ext uri="{FF2B5EF4-FFF2-40B4-BE49-F238E27FC236}">
                <a16:creationId xmlns:a16="http://schemas.microsoft.com/office/drawing/2014/main" id="{7C43E2D6-9C86-4358-8597-3AC144CD3ADF}"/>
              </a:ext>
            </a:extLst>
          </p:cNvPr>
          <p:cNvSpPr>
            <a:spLocks noGrp="1"/>
          </p:cNvSpPr>
          <p:nvPr>
            <p:ph type="ftr" sz="quarter" idx="11"/>
          </p:nvPr>
        </p:nvSpPr>
        <p:spPr>
          <a:xfrm>
            <a:off x="0" y="6477411"/>
            <a:ext cx="12192000" cy="365760"/>
          </a:xfrm>
        </p:spPr>
        <p:txBody>
          <a:bodyPr/>
          <a:lstStyle/>
          <a:p>
            <a:r>
              <a:rPr lang="es-ES" dirty="0">
                <a:solidFill>
                  <a:schemeClr val="accent1">
                    <a:lumMod val="60000"/>
                    <a:lumOff val="40000"/>
                  </a:schemeClr>
                </a:solidFill>
              </a:rPr>
              <a:t>Medicare y otros programas para personas con discapacidades</a:t>
            </a:r>
          </a:p>
        </p:txBody>
      </p:sp>
    </p:spTree>
    <p:custDataLst>
      <p:tags r:id="rId1"/>
    </p:custDataLst>
    <p:extLst>
      <p:ext uri="{BB962C8B-B14F-4D97-AF65-F5344CB8AC3E}">
        <p14:creationId xmlns:p14="http://schemas.microsoft.com/office/powerpoint/2010/main" val="791213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8"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ES" sz="2800" dirty="0"/>
              <a:t>Medicare y otros programas para personas </a:t>
            </a:r>
            <a:br>
              <a:rPr lang="es-ES" sz="2800" dirty="0"/>
            </a:br>
            <a:r>
              <a:rPr lang="es-ES" sz="2800" dirty="0"/>
              <a:t>con discapacidades: Recursos</a:t>
            </a:r>
          </a:p>
        </p:txBody>
      </p:sp>
      <p:graphicFrame>
        <p:nvGraphicFramePr>
          <p:cNvPr id="5" name="Content Placeholder 6" descr="Medicare y otros programas para personas &#10;con discapacidades: Recursos&#10;&#10;Tabla de recursos útiles"/>
          <p:cNvGraphicFramePr>
            <a:graphicFrameLocks/>
          </p:cNvGraphicFramePr>
          <p:nvPr>
            <p:extLst>
              <p:ext uri="{D42A27DB-BD31-4B8C-83A1-F6EECF244321}">
                <p14:modId xmlns:p14="http://schemas.microsoft.com/office/powerpoint/2010/main" val="2937447135"/>
              </p:ext>
            </p:extLst>
          </p:nvPr>
        </p:nvGraphicFramePr>
        <p:xfrm>
          <a:off x="947530" y="1350419"/>
          <a:ext cx="10296939" cy="4673600"/>
        </p:xfrm>
        <a:graphic>
          <a:graphicData uri="http://schemas.openxmlformats.org/drawingml/2006/table">
            <a:tbl>
              <a:tblPr firstRow="1" bandRow="1">
                <a:tableStyleId>{5FD0F851-EC5A-4D38-B0AD-8093EC10F338}</a:tableStyleId>
              </a:tblPr>
              <a:tblGrid>
                <a:gridCol w="4269463">
                  <a:extLst>
                    <a:ext uri="{9D8B030D-6E8A-4147-A177-3AD203B41FA5}">
                      <a16:colId xmlns:a16="http://schemas.microsoft.com/office/drawing/2014/main" val="20000"/>
                    </a:ext>
                  </a:extLst>
                </a:gridCol>
                <a:gridCol w="6027476">
                  <a:extLst>
                    <a:ext uri="{9D8B030D-6E8A-4147-A177-3AD203B41FA5}">
                      <a16:colId xmlns:a16="http://schemas.microsoft.com/office/drawing/2014/main" val="20001"/>
                    </a:ext>
                  </a:extLst>
                </a:gridCol>
              </a:tblGrid>
              <a:tr h="370840">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u="none" strike="noStrike" kern="1200" cap="none" spc="0" normalizeH="0" baseline="0" noProof="0" dirty="0">
                          <a:ln>
                            <a:noFill/>
                          </a:ln>
                          <a:solidFill>
                            <a:srgbClr val="00529B"/>
                          </a:solidFill>
                          <a:effectLst/>
                          <a:uLnTx/>
                          <a:uFillTx/>
                        </a:rPr>
                        <a:t>Centros de Servicios de Medicare y Medicaid</a:t>
                      </a:r>
                    </a:p>
                    <a:p>
                      <a:pPr>
                        <a:spcBef>
                          <a:spcPts val="0"/>
                        </a:spcBef>
                      </a:pPr>
                      <a:endParaRPr lang="es-ES" sz="1600" b="0" dirty="0">
                        <a:solidFill>
                          <a:srgbClr val="00529B"/>
                        </a:solidFill>
                      </a:endParaRPr>
                    </a:p>
                  </a:txBody>
                  <a:tcPr/>
                </a:tc>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marL="228600" marR="0" lvl="0" indent="-2286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600" b="0" u="none" strike="noStrike" kern="1200" cap="none" spc="0" normalizeH="0" baseline="0" noProof="0" dirty="0">
                          <a:ln>
                            <a:noFill/>
                          </a:ln>
                          <a:solidFill>
                            <a:srgbClr val="00529B"/>
                          </a:solidFill>
                          <a:effectLst/>
                          <a:uLnTx/>
                          <a:uFillTx/>
                        </a:rPr>
                        <a:t>Llame al 1-800-633-4227; TTY: 1-877-486-2048</a:t>
                      </a:r>
                    </a:p>
                    <a:p>
                      <a:pPr marL="228600" marR="0" lvl="0" indent="-2286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600" b="0" u="none" strike="noStrike" kern="1200" cap="none" spc="0" normalizeH="0" baseline="0" noProof="0" dirty="0">
                          <a:ln>
                            <a:noFill/>
                          </a:ln>
                          <a:solidFill>
                            <a:srgbClr val="00529B"/>
                          </a:solidFill>
                          <a:effectLst/>
                          <a:uLnTx/>
                          <a:uFillTx/>
                          <a:hlinkClick r:id="rId4">
                            <a:extLst>
                              <a:ext uri="{A12FA001-AC4F-418D-AE19-62706E023703}">
                                <ahyp:hlinkClr xmlns:ahyp="http://schemas.microsoft.com/office/drawing/2018/hyperlinkcolor" val="tx"/>
                              </a:ext>
                            </a:extLst>
                          </a:hlinkClick>
                        </a:rPr>
                        <a:t>Medicare.gov</a:t>
                      </a:r>
                      <a:endParaRPr kumimoji="0" lang="es-ES" sz="1600" b="0" u="none" strike="noStrike" kern="1200" cap="none" spc="0" normalizeH="0" baseline="0" noProof="0" dirty="0">
                        <a:ln>
                          <a:noFill/>
                        </a:ln>
                        <a:solidFill>
                          <a:srgbClr val="00529B"/>
                        </a:solidFill>
                        <a:effectLst/>
                        <a:uLnTx/>
                        <a:uFillTx/>
                      </a:endParaRPr>
                    </a:p>
                    <a:p>
                      <a:pPr marL="228600" marR="0" lvl="0" indent="-2286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600" b="0" u="none" strike="noStrike" kern="1200" cap="none" spc="0" normalizeH="0" baseline="0" noProof="0" dirty="0">
                          <a:ln>
                            <a:noFill/>
                          </a:ln>
                          <a:solidFill>
                            <a:srgbClr val="00529B"/>
                          </a:solidFill>
                          <a:effectLst/>
                          <a:uLnTx/>
                          <a:uFillTx/>
                          <a:hlinkClick r:id="rId5">
                            <a:extLst>
                              <a:ext uri="{A12FA001-AC4F-418D-AE19-62706E023703}">
                                <ahyp:hlinkClr xmlns:ahyp="http://schemas.microsoft.com/office/drawing/2018/hyperlinkcolor" val="tx"/>
                              </a:ext>
                            </a:extLst>
                          </a:hlinkClick>
                        </a:rPr>
                        <a:t>CMS.gov</a:t>
                      </a:r>
                      <a:endParaRPr kumimoji="0" lang="es-ES" sz="1600" b="0" u="none" strike="noStrike" kern="1200" cap="none" spc="0" normalizeH="0" baseline="0" noProof="0" dirty="0">
                        <a:ln>
                          <a:noFill/>
                        </a:ln>
                        <a:solidFill>
                          <a:srgbClr val="00529B"/>
                        </a:solidFill>
                        <a:effectLst/>
                        <a:uLnTx/>
                        <a:uFillTx/>
                      </a:endParaRPr>
                    </a:p>
                    <a:p>
                      <a:pPr marL="228600" marR="0" lvl="0" indent="-2286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600" b="0" dirty="0">
                          <a:solidFill>
                            <a:srgbClr val="00529B"/>
                          </a:solidFill>
                          <a:hlinkClick r:id="rId6">
                            <a:extLst>
                              <a:ext uri="{A12FA001-AC4F-418D-AE19-62706E023703}">
                                <ahyp:hlinkClr xmlns:ahyp="http://schemas.microsoft.com/office/drawing/2018/hyperlinkcolor" val="tx"/>
                              </a:ext>
                            </a:extLst>
                          </a:hlinkClick>
                        </a:rPr>
                        <a:t>Medicare.gov/manage-your-health/i-have-a-disability</a:t>
                      </a:r>
                      <a:endParaRPr kumimoji="0" lang="es-ES" sz="1600" b="0" u="none" strike="noStrike" kern="1200" cap="none" spc="0" normalizeH="0" baseline="0" noProof="0" dirty="0">
                        <a:ln>
                          <a:noFill/>
                        </a:ln>
                        <a:solidFill>
                          <a:srgbClr val="00529B"/>
                        </a:solidFill>
                        <a:effectLst/>
                        <a:uLnTx/>
                        <a:uFillTx/>
                      </a:endParaRPr>
                    </a:p>
                  </a:txBody>
                  <a:tcPr/>
                </a:tc>
                <a:extLst>
                  <a:ext uri="{0D108BD9-81ED-4DB2-BD59-A6C34878D82A}">
                    <a16:rowId xmlns:a16="http://schemas.microsoft.com/office/drawing/2014/main" val="10000"/>
                  </a:ext>
                </a:extLst>
              </a:tr>
              <a:tr h="37084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u="none" strike="noStrike" kern="1200" cap="none" spc="0" normalizeH="0" baseline="0" noProof="0" dirty="0">
                          <a:ln>
                            <a:noFill/>
                          </a:ln>
                          <a:solidFill>
                            <a:srgbClr val="00529B"/>
                          </a:solidFill>
                          <a:effectLst/>
                          <a:uLnTx/>
                          <a:uFillTx/>
                        </a:rPr>
                        <a:t>Seguro Social </a:t>
                      </a:r>
                    </a:p>
                    <a:p>
                      <a:pPr>
                        <a:spcBef>
                          <a:spcPts val="0"/>
                        </a:spcBef>
                      </a:pPr>
                      <a:endParaRPr lang="es-ES" sz="1600" b="0" dirty="0">
                        <a:solidFill>
                          <a:srgbClr val="00529B"/>
                        </a:solidFill>
                      </a:endParaRPr>
                    </a:p>
                  </a:txBody>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228600" marR="0" lvl="0" indent="-2286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600" b="0" u="none" strike="noStrike" kern="1200" cap="none" spc="0" normalizeH="0" baseline="0" noProof="0" dirty="0">
                          <a:ln>
                            <a:noFill/>
                          </a:ln>
                          <a:solidFill>
                            <a:srgbClr val="00529B"/>
                          </a:solidFill>
                          <a:effectLst/>
                          <a:uLnTx/>
                          <a:uFillTx/>
                        </a:rPr>
                        <a:t>Llame al 1-800-772-1213; TTY: 1-800-325-0778</a:t>
                      </a:r>
                    </a:p>
                    <a:p>
                      <a:pPr marL="228600" marR="0" lvl="0" indent="-2286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600" b="0" u="sng" strike="noStrike" kern="1200" cap="none" spc="0" normalizeH="0" baseline="0" noProof="0" dirty="0">
                          <a:ln>
                            <a:noFill/>
                          </a:ln>
                          <a:solidFill>
                            <a:srgbClr val="00529B"/>
                          </a:solidFill>
                          <a:effectLst/>
                          <a:uLnTx/>
                          <a:uFillTx/>
                          <a:hlinkClick r:id="rId7">
                            <a:extLst>
                              <a:ext uri="{A12FA001-AC4F-418D-AE19-62706E023703}">
                                <ahyp:hlinkClr xmlns:ahyp="http://schemas.microsoft.com/office/drawing/2018/hyperlinkcolor" val="tx"/>
                              </a:ext>
                            </a:extLst>
                          </a:hlinkClick>
                        </a:rPr>
                        <a:t>ssa.gov</a:t>
                      </a:r>
                      <a:endParaRPr kumimoji="0" lang="es-ES" sz="1600" b="0" u="sng" strike="noStrike" kern="1200" cap="none" spc="0" normalizeH="0" baseline="0" noProof="0" dirty="0">
                        <a:ln>
                          <a:noFill/>
                        </a:ln>
                        <a:solidFill>
                          <a:srgbClr val="00529B"/>
                        </a:solidFill>
                        <a:effectLst/>
                        <a:uLnTx/>
                        <a:uFillTx/>
                      </a:endParaRPr>
                    </a:p>
                    <a:p>
                      <a:pPr marL="228600" marR="0" lvl="0" indent="-2286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s-ES" sz="1600" b="0" u="none" strike="noStrike" kern="1200" cap="none" spc="0" normalizeH="0" baseline="0" noProof="0" dirty="0">
                          <a:ln>
                            <a:noFill/>
                          </a:ln>
                          <a:solidFill>
                            <a:srgbClr val="00529B"/>
                          </a:solidFill>
                          <a:effectLst/>
                          <a:uLnTx/>
                          <a:uFillTx/>
                          <a:hlinkClick r:id="rId8" tooltip="https://www.ssa.gov/redbook/">
                            <a:extLst>
                              <a:ext uri="{A12FA001-AC4F-418D-AE19-62706E023703}">
                                <ahyp:hlinkClr xmlns:ahyp="http://schemas.microsoft.com/office/drawing/2018/hyperlinkcolor" val="tx"/>
                              </a:ext>
                            </a:extLst>
                          </a:hlinkClick>
                        </a:rPr>
                        <a:t>ssa.gov/redbook</a:t>
                      </a:r>
                      <a:r>
                        <a:t> </a:t>
                      </a:r>
                    </a:p>
                  </a:txBody>
                  <a:tcPr/>
                </a:tc>
                <a:extLst>
                  <a:ext uri="{0D108BD9-81ED-4DB2-BD59-A6C34878D82A}">
                    <a16:rowId xmlns:a16="http://schemas.microsoft.com/office/drawing/2014/main" val="10001"/>
                  </a:ext>
                </a:extLst>
              </a:tr>
              <a:tr h="37084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u="none" strike="noStrike" kern="1200" cap="none" spc="0" normalizeH="0" baseline="0" noProof="0" dirty="0">
                          <a:ln>
                            <a:noFill/>
                          </a:ln>
                          <a:solidFill>
                            <a:srgbClr val="00529B"/>
                          </a:solidFill>
                          <a:effectLst/>
                          <a:uLnTx/>
                          <a:uFillTx/>
                        </a:rPr>
                        <a:t>Junta de Jubilación de Empleados Ferroviarios</a:t>
                      </a:r>
                    </a:p>
                    <a:p>
                      <a:pPr>
                        <a:spcBef>
                          <a:spcPts val="0"/>
                        </a:spcBef>
                      </a:pPr>
                      <a:endParaRPr lang="es-ES" sz="1600" b="0" dirty="0">
                        <a:solidFill>
                          <a:srgbClr val="00529B"/>
                        </a:solidFill>
                      </a:endParaRPr>
                    </a:p>
                  </a:txBody>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228600" marR="0" lvl="0" indent="-2286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600" b="0" u="none" strike="noStrike" kern="1200" cap="none" spc="0" normalizeH="0" baseline="0" noProof="0" dirty="0">
                          <a:ln>
                            <a:noFill/>
                          </a:ln>
                          <a:solidFill>
                            <a:srgbClr val="00529B"/>
                          </a:solidFill>
                          <a:effectLst/>
                          <a:uLnTx/>
                          <a:uFillTx/>
                        </a:rPr>
                        <a:t>Llame al 1-877-772-5772; TTY: 1-312-751-4701</a:t>
                      </a:r>
                    </a:p>
                    <a:p>
                      <a:pPr marL="228600" marR="0" lvl="0" indent="-2286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600" b="0" dirty="0">
                          <a:solidFill>
                            <a:srgbClr val="00529B"/>
                          </a:solidFill>
                          <a:hlinkClick r:id="rId9">
                            <a:extLst>
                              <a:ext uri="{A12FA001-AC4F-418D-AE19-62706E023703}">
                                <ahyp:hlinkClr xmlns:ahyp="http://schemas.microsoft.com/office/drawing/2018/hyperlinkcolor" val="tx"/>
                              </a:ext>
                            </a:extLst>
                          </a:hlinkClick>
                        </a:rPr>
                        <a:t>rrb.gov</a:t>
                      </a:r>
                      <a:endParaRPr lang="es-ES" sz="1600" b="0" dirty="0">
                        <a:solidFill>
                          <a:srgbClr val="00529B"/>
                        </a:solidFill>
                      </a:endParaRPr>
                    </a:p>
                  </a:txBody>
                  <a:tcPr/>
                </a:tc>
                <a:extLst>
                  <a:ext uri="{0D108BD9-81ED-4DB2-BD59-A6C34878D82A}">
                    <a16:rowId xmlns:a16="http://schemas.microsoft.com/office/drawing/2014/main" val="10002"/>
                  </a:ext>
                </a:extLst>
              </a:tr>
              <a:tr h="37084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00" b="0" u="none" strike="noStrike" kern="1200" cap="none" spc="0" normalizeH="0" baseline="0" noProof="0" dirty="0">
                          <a:ln>
                            <a:noFill/>
                          </a:ln>
                          <a:solidFill>
                            <a:srgbClr val="00529B"/>
                          </a:solidFill>
                          <a:effectLst/>
                          <a:uLnTx/>
                          <a:uFillTx/>
                        </a:rPr>
                        <a:t>Departamento del Trabajo de los EE. UU.</a:t>
                      </a:r>
                      <a:endParaRPr lang="es-ES" sz="1600" b="0" dirty="0">
                        <a:solidFill>
                          <a:srgbClr val="00529B"/>
                        </a:solidFill>
                      </a:endParaRPr>
                    </a:p>
                  </a:txBody>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228600" marR="0" lvl="0" indent="-228600" algn="l" defTabSz="6858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600" b="0" u="sng" dirty="0">
                          <a:solidFill>
                            <a:srgbClr val="00529B"/>
                          </a:solidFill>
                          <a:effectLst/>
                          <a:hlinkClick r:id="rId10">
                            <a:extLst>
                              <a:ext uri="{A12FA001-AC4F-418D-AE19-62706E023703}">
                                <ahyp:hlinkClr xmlns:ahyp="http://schemas.microsoft.com/office/drawing/2018/hyperlinkcolor" val="tx"/>
                              </a:ext>
                            </a:extLst>
                          </a:hlinkClick>
                        </a:rPr>
                        <a:t>dol.gov/odep/topics/disability.htm</a:t>
                      </a:r>
                      <a:endParaRPr lang="es-ES" sz="1600" b="0" dirty="0">
                        <a:solidFill>
                          <a:srgbClr val="00529B"/>
                        </a:solidFill>
                      </a:endParaRPr>
                    </a:p>
                  </a:txBody>
                  <a:tcPr/>
                </a:tc>
                <a:extLst>
                  <a:ext uri="{0D108BD9-81ED-4DB2-BD59-A6C34878D82A}">
                    <a16:rowId xmlns:a16="http://schemas.microsoft.com/office/drawing/2014/main" val="10003"/>
                  </a:ext>
                </a:extLst>
              </a:tr>
              <a:tr h="37084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u="none" strike="noStrike" kern="1200" cap="none" spc="0" normalizeH="0" baseline="0" noProof="0" dirty="0">
                          <a:ln>
                            <a:noFill/>
                          </a:ln>
                          <a:solidFill>
                            <a:srgbClr val="00529B"/>
                          </a:solidFill>
                          <a:effectLst/>
                          <a:uLnTx/>
                          <a:uFillTx/>
                        </a:rPr>
                        <a:t>Health Insurance Marketplace® (Mercado de Seguros Médicos)</a:t>
                      </a:r>
                    </a:p>
                    <a:p>
                      <a:pPr>
                        <a:spcBef>
                          <a:spcPts val="0"/>
                        </a:spcBef>
                      </a:pPr>
                      <a:endParaRPr lang="es-ES" sz="1600" b="0" dirty="0">
                        <a:solidFill>
                          <a:srgbClr val="00529B"/>
                        </a:solidFill>
                      </a:endParaRPr>
                    </a:p>
                  </a:txBody>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228600" marR="0" lvl="0" indent="-2286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600" b="0" u="none" strike="noStrike" kern="1200" cap="none" spc="0" normalizeH="0" baseline="0" noProof="0" dirty="0">
                          <a:ln>
                            <a:noFill/>
                          </a:ln>
                          <a:solidFill>
                            <a:srgbClr val="00529B"/>
                          </a:solidFill>
                          <a:effectLst/>
                          <a:uLnTx/>
                          <a:uFillTx/>
                        </a:rPr>
                        <a:t>Llame al 1-800-318-2596; TTY: 1-855-889-4325</a:t>
                      </a:r>
                    </a:p>
                    <a:p>
                      <a:pPr marL="228600" marR="0" lvl="0" indent="-2286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600" b="0" u="none" strike="noStrike" kern="1200" cap="none" spc="0" normalizeH="0" baseline="0" noProof="0" dirty="0">
                          <a:ln>
                            <a:noFill/>
                          </a:ln>
                          <a:solidFill>
                            <a:srgbClr val="00529B"/>
                          </a:solidFill>
                          <a:effectLst/>
                          <a:uLnTx/>
                          <a:uFillTx/>
                          <a:hlinkClick r:id="rId11">
                            <a:extLst>
                              <a:ext uri="{A12FA001-AC4F-418D-AE19-62706E023703}">
                                <ahyp:hlinkClr xmlns:ahyp="http://schemas.microsoft.com/office/drawing/2018/hyperlinkcolor" val="tx"/>
                              </a:ext>
                            </a:extLst>
                          </a:hlinkClick>
                        </a:rPr>
                        <a:t>HealthCare.gov</a:t>
                      </a:r>
                      <a:endParaRPr kumimoji="0" lang="es-ES" sz="1600" b="0" u="none" strike="noStrike" kern="1200" cap="none" spc="0" normalizeH="0" baseline="0" noProof="0" dirty="0">
                        <a:ln>
                          <a:noFill/>
                        </a:ln>
                        <a:solidFill>
                          <a:srgbClr val="00529B"/>
                        </a:solidFill>
                        <a:effectLst/>
                        <a:uLnTx/>
                        <a:uFillTx/>
                      </a:endParaRPr>
                    </a:p>
                    <a:p>
                      <a:pPr marL="228600" marR="0" lvl="0" indent="-2286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600" b="0" u="sng" strike="noStrike" kern="1200" cap="none" spc="0" normalizeH="0" baseline="0" noProof="0" dirty="0">
                          <a:ln>
                            <a:noFill/>
                          </a:ln>
                          <a:solidFill>
                            <a:srgbClr val="00529B"/>
                          </a:solidFill>
                          <a:effectLst/>
                          <a:uLnTx/>
                          <a:uFillTx/>
                          <a:hlinkClick r:id="rId12">
                            <a:extLst>
                              <a:ext uri="{A12FA001-AC4F-418D-AE19-62706E023703}">
                                <ahyp:hlinkClr xmlns:ahyp="http://schemas.microsoft.com/office/drawing/2018/hyperlinkcolor" val="tx"/>
                              </a:ext>
                            </a:extLst>
                          </a:hlinkClick>
                        </a:rPr>
                        <a:t>Marketplace.cms.gov</a:t>
                      </a:r>
                      <a:r>
                        <a:t> </a:t>
                      </a:r>
                      <a:endParaRPr kumimoji="0" lang="es-ES" sz="1600" b="0" i="0" u="none" strike="noStrike" kern="1200" cap="none" spc="0" normalizeH="0" baseline="0" noProof="0" dirty="0">
                        <a:ln>
                          <a:noFill/>
                        </a:ln>
                        <a:solidFill>
                          <a:srgbClr val="00529B"/>
                        </a:solidFill>
                        <a:effectLst/>
                        <a:uLnTx/>
                        <a:uFillTx/>
                        <a:latin typeface="+mn-lt"/>
                        <a:ea typeface="+mn-ea"/>
                        <a:cs typeface="+mn-cs"/>
                      </a:endParaRPr>
                    </a:p>
                  </a:txBody>
                  <a:tcPr/>
                </a:tc>
                <a:extLst>
                  <a:ext uri="{0D108BD9-81ED-4DB2-BD59-A6C34878D82A}">
                    <a16:rowId xmlns:a16="http://schemas.microsoft.com/office/drawing/2014/main" val="10004"/>
                  </a:ext>
                </a:extLst>
              </a:tr>
              <a:tr h="37084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u="none" strike="noStrike" kern="1200" cap="none" spc="0" normalizeH="0" baseline="0" noProof="0" dirty="0">
                          <a:ln>
                            <a:noFill/>
                          </a:ln>
                          <a:solidFill>
                            <a:srgbClr val="00529B"/>
                          </a:solidFill>
                          <a:effectLst/>
                          <a:uLnTx/>
                          <a:uFillTx/>
                        </a:rPr>
                        <a:t>Programa Estatal de Asistencia sobre Seguros Médicos (SHIP, por sus siglas en inglés)</a:t>
                      </a:r>
                      <a:endParaRPr lang="es-ES" sz="1600" b="0" dirty="0">
                        <a:solidFill>
                          <a:srgbClr val="00529B"/>
                        </a:solidFill>
                      </a:endParaRPr>
                    </a:p>
                  </a:txBody>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228600" marR="0" lvl="0" indent="-228600" algn="l" defTabSz="6858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600" b="0" u="sng" strike="noStrike" kern="1200" cap="none" spc="0" normalizeH="0" baseline="0" noProof="0" dirty="0">
                          <a:ln>
                            <a:noFill/>
                          </a:ln>
                          <a:solidFill>
                            <a:srgbClr val="00529B"/>
                          </a:solidFill>
                          <a:effectLst/>
                          <a:uLnTx/>
                          <a:uFillTx/>
                          <a:hlinkClick r:id="rId13">
                            <a:extLst>
                              <a:ext uri="{A12FA001-AC4F-418D-AE19-62706E023703}">
                                <ahyp:hlinkClr xmlns:ahyp="http://schemas.microsoft.com/office/drawing/2018/hyperlinkcolor" val="tx"/>
                              </a:ext>
                            </a:extLst>
                          </a:hlinkClick>
                        </a:rPr>
                        <a:t>shiptacenter.org</a:t>
                      </a:r>
                      <a:endParaRPr kumimoji="0" lang="es-ES" sz="1600" b="0" u="sng" strike="noStrike" kern="1200" cap="none" spc="0" normalizeH="0" baseline="0" noProof="0" dirty="0">
                        <a:ln>
                          <a:noFill/>
                        </a:ln>
                        <a:solidFill>
                          <a:srgbClr val="00529B"/>
                        </a:solidFill>
                        <a:effectLst/>
                        <a:uLnTx/>
                        <a:uFillTx/>
                      </a:endParaRPr>
                    </a:p>
                    <a:p>
                      <a:pPr marL="0" marR="0" lvl="0" indent="0" algn="l" defTabSz="685800" rtl="0" eaLnBrk="1" fontAlgn="auto" latinLnBrk="0" hangingPunct="1">
                        <a:lnSpc>
                          <a:spcPct val="100000"/>
                        </a:lnSpc>
                        <a:spcBef>
                          <a:spcPts val="0"/>
                        </a:spcBef>
                        <a:spcAft>
                          <a:spcPts val="0"/>
                        </a:spcAft>
                        <a:buClrTx/>
                        <a:buSzTx/>
                        <a:buFont typeface="Wingdings" panose="05000000000000000000" pitchFamily="2" charset="2"/>
                        <a:buNone/>
                        <a:tabLst/>
                        <a:defRPr/>
                      </a:pPr>
                      <a:endParaRPr kumimoji="0" lang="es-ES" sz="1600" b="0" i="0" u="sng" strike="noStrike" kern="1200" cap="none" spc="0" normalizeH="0" baseline="0" noProof="0" dirty="0">
                        <a:ln>
                          <a:noFill/>
                        </a:ln>
                        <a:solidFill>
                          <a:srgbClr val="00529B"/>
                        </a:solidFill>
                        <a:effectLst/>
                        <a:uLnTx/>
                        <a:uFillTx/>
                        <a:latin typeface="+mn-lt"/>
                        <a:ea typeface="+mn-ea"/>
                        <a:cs typeface="+mn-cs"/>
                      </a:endParaRPr>
                    </a:p>
                  </a:txBody>
                  <a:tcPr/>
                </a:tc>
                <a:extLst>
                  <a:ext uri="{0D108BD9-81ED-4DB2-BD59-A6C34878D82A}">
                    <a16:rowId xmlns:a16="http://schemas.microsoft.com/office/drawing/2014/main" val="10005"/>
                  </a:ext>
                </a:extLst>
              </a:tr>
              <a:tr h="37084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dirty="0">
                          <a:solidFill>
                            <a:srgbClr val="00529B"/>
                          </a:solidFill>
                        </a:rPr>
                        <a:t>Departamento Estatal de Seguros</a:t>
                      </a:r>
                    </a:p>
                  </a:txBody>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228600" marR="0" lvl="0" indent="-228600" algn="l" defTabSz="6858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600" b="0" u="sng" strike="noStrike" kern="1200" cap="none" spc="0" normalizeH="0" baseline="0" noProof="0" dirty="0">
                          <a:ln>
                            <a:noFill/>
                          </a:ln>
                          <a:solidFill>
                            <a:srgbClr val="00529B"/>
                          </a:solidFill>
                          <a:effectLst/>
                          <a:uLnTx/>
                          <a:uFillTx/>
                          <a:hlinkClick r:id="rId14">
                            <a:extLst>
                              <a:ext uri="{A12FA001-AC4F-418D-AE19-62706E023703}">
                                <ahyp:hlinkClr xmlns:ahyp="http://schemas.microsoft.com/office/drawing/2018/hyperlinkcolor" val="tx"/>
                              </a:ext>
                            </a:extLst>
                          </a:hlinkClick>
                        </a:rPr>
                        <a:t>Medicare.gov/talk-to-someone</a:t>
                      </a:r>
                      <a:r>
                        <a:rPr dirty="0"/>
                        <a:t> </a:t>
                      </a:r>
                      <a:endParaRPr kumimoji="0" lang="es-ES" sz="1600" b="0" i="0" u="sng" strike="noStrike" kern="1200" cap="none" spc="0" normalizeH="0" baseline="0" noProof="0" dirty="0">
                        <a:ln>
                          <a:noFill/>
                        </a:ln>
                        <a:solidFill>
                          <a:srgbClr val="00529B"/>
                        </a:solidFill>
                        <a:effectLst/>
                        <a:uLnTx/>
                        <a:uFillTx/>
                        <a:latin typeface="+mn-lt"/>
                        <a:ea typeface="+mn-ea"/>
                        <a:cs typeface="+mn-cs"/>
                      </a:endParaRPr>
                    </a:p>
                  </a:txBody>
                  <a:tcPr/>
                </a:tc>
                <a:extLst>
                  <a:ext uri="{0D108BD9-81ED-4DB2-BD59-A6C34878D82A}">
                    <a16:rowId xmlns:a16="http://schemas.microsoft.com/office/drawing/2014/main" val="1336636393"/>
                  </a:ext>
                </a:extLst>
              </a:tr>
            </a:tbl>
          </a:graphicData>
        </a:graphic>
      </p:graphicFrame>
      <p:pic>
        <p:nvPicPr>
          <p:cNvPr id="1026" name="Picture 2" descr="Programa Estatal de Asistencia sobre Seguros Médicos  - Red Nacional - Logo">
            <a:extLst>
              <a:ext uri="{FF2B5EF4-FFF2-40B4-BE49-F238E27FC236}">
                <a16:creationId xmlns:a16="http://schemas.microsoft.com/office/drawing/2014/main" id="{00E5E009-3BF4-4E7F-9801-6B2166CB04BE}"/>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298821" y="5018175"/>
            <a:ext cx="1135119" cy="548640"/>
          </a:xfrm>
          <a:prstGeom prst="rect">
            <a:avLst/>
          </a:prstGeom>
          <a:noFill/>
          <a:extLst>
            <a:ext uri="{909E8E84-426E-40DD-AFC4-6F175D3DCCD1}">
              <a14:hiddenFill xmlns:a14="http://schemas.microsoft.com/office/drawing/2010/main">
                <a:solidFill>
                  <a:srgbClr val="FFFFFF"/>
                </a:solidFill>
              </a14:hiddenFill>
            </a:ext>
          </a:extLst>
        </p:spPr>
      </p:pic>
      <p:sp>
        <p:nvSpPr>
          <p:cNvPr id="7" name="Slide Number Placeholder 6">
            <a:extLst>
              <a:ext uri="{FF2B5EF4-FFF2-40B4-BE49-F238E27FC236}">
                <a16:creationId xmlns:a16="http://schemas.microsoft.com/office/drawing/2014/main" id="{30EF1F9F-6FB0-4A68-8251-D51D173B5FDB}"/>
              </a:ext>
            </a:extLst>
          </p:cNvPr>
          <p:cNvSpPr>
            <a:spLocks noGrp="1"/>
          </p:cNvSpPr>
          <p:nvPr>
            <p:ph type="sldNum" sz="quarter" idx="12"/>
          </p:nvPr>
        </p:nvSpPr>
        <p:spPr>
          <a:xfrm>
            <a:off x="8610600" y="6492240"/>
            <a:ext cx="2743200" cy="365125"/>
          </a:xfrm>
        </p:spPr>
        <p:txBody>
          <a:bodyPr/>
          <a:lstStyle/>
          <a:p>
            <a:fld id="{0B2D781D-8844-5940-92D1-06EF0A7F581E}" type="slidenum">
              <a:rPr lang="en-US" smtClean="0"/>
              <a:t>43</a:t>
            </a:fld>
            <a:endParaRPr lang="es-ES"/>
          </a:p>
        </p:txBody>
      </p:sp>
      <p:sp>
        <p:nvSpPr>
          <p:cNvPr id="3" name="Date Placeholder 2">
            <a:extLst>
              <a:ext uri="{FF2B5EF4-FFF2-40B4-BE49-F238E27FC236}">
                <a16:creationId xmlns:a16="http://schemas.microsoft.com/office/drawing/2014/main" id="{49A77F86-43AA-D94B-892A-3AB508C46807}"/>
              </a:ext>
            </a:extLst>
          </p:cNvPr>
          <p:cNvSpPr>
            <a:spLocks noGrp="1"/>
          </p:cNvSpPr>
          <p:nvPr>
            <p:ph type="dt" sz="half" idx="10"/>
          </p:nvPr>
        </p:nvSpPr>
        <p:spPr>
          <a:xfrm>
            <a:off x="838200" y="6492240"/>
            <a:ext cx="2743200" cy="365125"/>
          </a:xfrm>
        </p:spPr>
        <p:txBody>
          <a:bodyPr/>
          <a:lstStyle/>
          <a:p>
            <a:r>
              <a:rPr lang="es-ES"/>
              <a:t>Junio de 2022</a:t>
            </a:r>
            <a:endParaRPr lang="es-ES" dirty="0"/>
          </a:p>
        </p:txBody>
      </p:sp>
      <p:sp>
        <p:nvSpPr>
          <p:cNvPr id="8" name="Footer Placeholder 4">
            <a:extLst>
              <a:ext uri="{FF2B5EF4-FFF2-40B4-BE49-F238E27FC236}">
                <a16:creationId xmlns:a16="http://schemas.microsoft.com/office/drawing/2014/main" id="{0422A47B-BC22-4C9B-82FD-9085E510502A}"/>
              </a:ext>
            </a:extLst>
          </p:cNvPr>
          <p:cNvSpPr>
            <a:spLocks noGrp="1"/>
          </p:cNvSpPr>
          <p:nvPr>
            <p:ph type="ftr" sz="quarter" idx="11"/>
          </p:nvPr>
        </p:nvSpPr>
        <p:spPr>
          <a:xfrm>
            <a:off x="0" y="6477411"/>
            <a:ext cx="12192000" cy="365760"/>
          </a:xfrm>
        </p:spPr>
        <p:txBody>
          <a:bodyPr/>
          <a:lstStyle/>
          <a:p>
            <a:r>
              <a:rPr lang="es-ES" dirty="0">
                <a:solidFill>
                  <a:schemeClr val="accent1">
                    <a:lumMod val="60000"/>
                    <a:lumOff val="40000"/>
                  </a:schemeClr>
                </a:solidFill>
              </a:rPr>
              <a:t>Medicare y otros programas para personas con discapacidades</a:t>
            </a:r>
          </a:p>
        </p:txBody>
      </p:sp>
    </p:spTree>
    <p:custDataLst>
      <p:tags r:id="rId1"/>
    </p:custDataLst>
    <p:extLst>
      <p:ext uri="{BB962C8B-B14F-4D97-AF65-F5344CB8AC3E}">
        <p14:creationId xmlns:p14="http://schemas.microsoft.com/office/powerpoint/2010/main" val="141522020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ES" sz="2800" dirty="0"/>
              <a:t>Guía de recursos de Medicare y otros programas para personas con discapacidades: Productos</a:t>
            </a:r>
          </a:p>
        </p:txBody>
      </p:sp>
      <p:graphicFrame>
        <p:nvGraphicFramePr>
          <p:cNvPr id="5" name="Table 4" descr="Guía de recursos de Medicare y otros programas para personas con discapacidades: Productos&#10;&#10;Tabla de productos útiles de Medicare"/>
          <p:cNvGraphicFramePr>
            <a:graphicFrameLocks noGrp="1"/>
          </p:cNvGraphicFramePr>
          <p:nvPr>
            <p:extLst>
              <p:ext uri="{D42A27DB-BD31-4B8C-83A1-F6EECF244321}">
                <p14:modId xmlns:p14="http://schemas.microsoft.com/office/powerpoint/2010/main" val="2458338391"/>
              </p:ext>
            </p:extLst>
          </p:nvPr>
        </p:nvGraphicFramePr>
        <p:xfrm>
          <a:off x="1177383" y="1362372"/>
          <a:ext cx="9837234" cy="1920240"/>
        </p:xfrm>
        <a:graphic>
          <a:graphicData uri="http://schemas.openxmlformats.org/drawingml/2006/table">
            <a:tbl>
              <a:tblPr firstRow="1" bandRow="1">
                <a:tableStyleId>{5FD0F851-EC5A-4D38-B0AD-8093EC10F338}</a:tableStyleId>
              </a:tblPr>
              <a:tblGrid>
                <a:gridCol w="4918617">
                  <a:extLst>
                    <a:ext uri="{9D8B030D-6E8A-4147-A177-3AD203B41FA5}">
                      <a16:colId xmlns:a16="http://schemas.microsoft.com/office/drawing/2014/main" val="20000"/>
                    </a:ext>
                  </a:extLst>
                </a:gridCol>
                <a:gridCol w="4918617">
                  <a:extLst>
                    <a:ext uri="{9D8B030D-6E8A-4147-A177-3AD203B41FA5}">
                      <a16:colId xmlns:a16="http://schemas.microsoft.com/office/drawing/2014/main" val="20001"/>
                    </a:ext>
                  </a:extLst>
                </a:gridCol>
              </a:tblGrid>
              <a:tr h="370840">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marL="274320" marR="0" lvl="0" indent="-274320" algn="l" defTabSz="685800" rtl="0" eaLnBrk="1" fontAlgn="auto" latinLnBrk="0" hangingPunct="1">
                        <a:lnSpc>
                          <a:spcPct val="100000"/>
                        </a:lnSpc>
                        <a:spcBef>
                          <a:spcPts val="0"/>
                        </a:spcBef>
                        <a:spcAft>
                          <a:spcPts val="0"/>
                        </a:spcAft>
                        <a:buClrTx/>
                        <a:buSzTx/>
                        <a:buFont typeface="+mj-lt"/>
                        <a:buAutoNum type="arabicPeriod"/>
                        <a:tabLst/>
                        <a:defRPr/>
                      </a:pPr>
                      <a:r>
                        <a:rPr kumimoji="0" lang="es-ES" sz="1800" b="0" u="none" strike="noStrike" kern="1200" cap="none" spc="0" normalizeH="0" baseline="0" noProof="0" dirty="0">
                          <a:ln>
                            <a:noFill/>
                          </a:ln>
                          <a:solidFill>
                            <a:srgbClr val="00529B"/>
                          </a:solidFill>
                          <a:effectLst/>
                          <a:uLnTx/>
                          <a:uFillTx/>
                          <a:latin typeface="+mn-lt"/>
                        </a:rPr>
                        <a:t>Manual "Medicare y usted" </a:t>
                      </a:r>
                      <a:br/>
                      <a:endParaRPr kumimoji="0" lang="es-ES" sz="1800" b="0" u="none" strike="noStrike" kern="1200" cap="none" spc="0" normalizeH="0" baseline="0" noProof="0" dirty="0">
                        <a:ln>
                          <a:noFill/>
                        </a:ln>
                        <a:solidFill>
                          <a:srgbClr val="00529B"/>
                        </a:solidFill>
                        <a:effectLst/>
                        <a:uLnTx/>
                        <a:uFillTx/>
                        <a:latin typeface="+mn-lt"/>
                      </a:endParaRPr>
                    </a:p>
                  </a:txBody>
                  <a:tcPr>
                    <a:lnR w="12700" cap="flat" cmpd="sng" algn="ctr">
                      <a:solidFill>
                        <a:schemeClr val="accent1">
                          <a:lumMod val="40000"/>
                          <a:lumOff val="60000"/>
                        </a:schemeClr>
                      </a:solidFill>
                      <a:prstDash val="solid"/>
                      <a:round/>
                      <a:headEnd type="none" w="med" len="med"/>
                      <a:tailEnd type="none" w="med" len="med"/>
                    </a:lnR>
                    <a:lnB w="12700" cap="flat" cmpd="sng" algn="ctr">
                      <a:solidFill>
                        <a:schemeClr val="accent1">
                          <a:lumMod val="40000"/>
                          <a:lumOff val="60000"/>
                        </a:schemeClr>
                      </a:solidFill>
                      <a:prstDash val="solid"/>
                      <a:round/>
                      <a:headEnd type="none" w="med" len="med"/>
                      <a:tailEnd type="none" w="med" len="med"/>
                    </a:lnB>
                  </a:tcPr>
                </a:tc>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a:spcBef>
                          <a:spcPts val="0"/>
                        </a:spcBef>
                      </a:pPr>
                      <a:r>
                        <a:rPr kumimoji="0" lang="es-ES" sz="1800" b="0" u="none" strike="noStrike" kern="1200" cap="none" spc="0" normalizeH="0" baseline="0" noProof="0" dirty="0">
                          <a:ln>
                            <a:noFill/>
                          </a:ln>
                          <a:solidFill>
                            <a:srgbClr val="00529B"/>
                          </a:solidFill>
                          <a:effectLst/>
                          <a:uLnTx/>
                          <a:uFillTx/>
                          <a:latin typeface="+mn-lt"/>
                        </a:rPr>
                        <a:t>Producto de CMS Nro. 10050</a:t>
                      </a:r>
                      <a:endParaRPr lang="es-ES" sz="1800" b="0" dirty="0">
                        <a:solidFill>
                          <a:srgbClr val="00529B"/>
                        </a:solidFill>
                        <a:latin typeface="+mn-lt"/>
                      </a:endParaRPr>
                    </a:p>
                  </a:txBody>
                  <a:tcPr>
                    <a:lnL w="12700" cap="flat" cmpd="sng" algn="ctr">
                      <a:solidFill>
                        <a:schemeClr val="accent1">
                          <a:lumMod val="40000"/>
                          <a:lumOff val="60000"/>
                        </a:schemeClr>
                      </a:solidFill>
                      <a:prstDash val="solid"/>
                      <a:round/>
                      <a:headEnd type="none" w="med" len="med"/>
                      <a:tailEnd type="none" w="med" len="med"/>
                    </a:lnL>
                    <a:lnB w="12700" cap="flat" cmpd="sng" algn="ctr">
                      <a:solidFill>
                        <a:schemeClr val="accent1">
                          <a:lumMod val="40000"/>
                          <a:lumOff val="60000"/>
                        </a:schemeClr>
                      </a:solidFill>
                      <a:prstDash val="solid"/>
                      <a:round/>
                      <a:headEnd type="none" w="med" len="med"/>
                      <a:tailEnd type="none" w="med" len="med"/>
                    </a:lnB>
                  </a:tcPr>
                </a:tc>
                <a:extLst>
                  <a:ext uri="{0D108BD9-81ED-4DB2-BD59-A6C34878D82A}">
                    <a16:rowId xmlns:a16="http://schemas.microsoft.com/office/drawing/2014/main" val="10000"/>
                  </a:ext>
                </a:extLst>
              </a:tr>
              <a:tr h="37084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274320" marR="0" lvl="0" indent="-274320" algn="l" defTabSz="914400" rtl="0" eaLnBrk="1" fontAlgn="auto" latinLnBrk="0" hangingPunct="1">
                        <a:lnSpc>
                          <a:spcPct val="100000"/>
                        </a:lnSpc>
                        <a:spcBef>
                          <a:spcPts val="0"/>
                        </a:spcBef>
                        <a:spcAft>
                          <a:spcPts val="0"/>
                        </a:spcAft>
                        <a:buClrTx/>
                        <a:buSzTx/>
                        <a:buFont typeface="+mj-lt"/>
                        <a:buAutoNum type="arabicPeriod" startAt="2"/>
                        <a:tabLst/>
                        <a:defRPr/>
                      </a:pPr>
                      <a:r>
                        <a:rPr kumimoji="0" lang="es-ES" sz="1800" b="0" u="none" strike="noStrike" kern="1200" cap="none" spc="0" normalizeH="0" baseline="0" noProof="0" dirty="0">
                          <a:ln>
                            <a:noFill/>
                          </a:ln>
                          <a:solidFill>
                            <a:srgbClr val="00529B"/>
                          </a:solidFill>
                          <a:effectLst/>
                          <a:uLnTx/>
                          <a:uFillTx/>
                          <a:latin typeface="+mn-lt"/>
                        </a:rPr>
                        <a:t>"Su guía sobre quién paga primero" </a:t>
                      </a:r>
                      <a:br/>
                      <a:endParaRPr kumimoji="0" lang="es-ES" sz="1800" b="0" u="none" strike="noStrike" kern="1200" cap="none" spc="0" normalizeH="0" baseline="0" noProof="0" dirty="0">
                        <a:ln>
                          <a:noFill/>
                        </a:ln>
                        <a:solidFill>
                          <a:srgbClr val="00529B"/>
                        </a:solidFill>
                        <a:effectLst/>
                        <a:uLnTx/>
                        <a:uFillTx/>
                        <a:latin typeface="+mn-lt"/>
                        <a:ea typeface="+mn-ea"/>
                        <a:cs typeface="+mn-cs"/>
                      </a:endParaRPr>
                    </a:p>
                  </a:txBody>
                  <a:tcPr>
                    <a:lnL>
                      <a:noFill/>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algn="l" defTabSz="914400" rtl="0" eaLnBrk="1" latinLnBrk="0" hangingPunct="1">
                        <a:spcBef>
                          <a:spcPts val="0"/>
                        </a:spcBef>
                      </a:pPr>
                      <a:r>
                        <a:rPr kumimoji="0" lang="es-ES" sz="1800" b="0" u="none" strike="noStrike" kern="1200" cap="none" spc="0" normalizeH="0" baseline="0" noProof="0" dirty="0">
                          <a:ln>
                            <a:noFill/>
                          </a:ln>
                          <a:solidFill>
                            <a:srgbClr val="00529B"/>
                          </a:solidFill>
                          <a:effectLst/>
                          <a:uLnTx/>
                          <a:uFillTx/>
                          <a:latin typeface="+mn-lt"/>
                        </a:rPr>
                        <a:t>Producto de CMS Nro. 02179</a:t>
                      </a:r>
                      <a:endParaRPr kumimoji="0" lang="es-ES" sz="1800" b="0" u="none" strike="noStrike" kern="1200" cap="none" spc="0" normalizeH="0" baseline="0" dirty="0">
                        <a:ln>
                          <a:noFill/>
                        </a:ln>
                        <a:solidFill>
                          <a:srgbClr val="00529B"/>
                        </a:solidFill>
                        <a:effectLst/>
                        <a:uLnTx/>
                        <a:uFillTx/>
                        <a:latin typeface="+mn-lt"/>
                        <a:ea typeface="+mn-ea"/>
                        <a:cs typeface="+mn-cs"/>
                      </a:endParaRPr>
                    </a:p>
                  </a:txBody>
                  <a:tcPr>
                    <a:lnL w="12700" cap="flat" cmpd="sng" algn="ctr">
                      <a:solidFill>
                        <a:schemeClr val="accent1">
                          <a:lumMod val="40000"/>
                          <a:lumOff val="60000"/>
                        </a:schemeClr>
                      </a:solidFill>
                      <a:prstDash val="solid"/>
                      <a:round/>
                      <a:headEnd type="none" w="med" len="med"/>
                      <a:tailEnd type="none" w="med" len="med"/>
                    </a:lnL>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tcPr>
                </a:tc>
                <a:extLst>
                  <a:ext uri="{0D108BD9-81ED-4DB2-BD59-A6C34878D82A}">
                    <a16:rowId xmlns:a16="http://schemas.microsoft.com/office/drawing/2014/main" val="10001"/>
                  </a:ext>
                </a:extLst>
              </a:tr>
              <a:tr h="37084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274320" marR="0" lvl="0" indent="-274320" algn="l" defTabSz="685800" rtl="0" eaLnBrk="1" fontAlgn="auto" latinLnBrk="0" hangingPunct="1">
                        <a:lnSpc>
                          <a:spcPct val="100000"/>
                        </a:lnSpc>
                        <a:spcBef>
                          <a:spcPts val="0"/>
                        </a:spcBef>
                        <a:spcAft>
                          <a:spcPts val="0"/>
                        </a:spcAft>
                        <a:buClrTx/>
                        <a:buSzTx/>
                        <a:buFont typeface="+mj-lt"/>
                        <a:buAutoNum type="arabicPeriod" startAt="3"/>
                        <a:tabLst/>
                        <a:defRPr/>
                      </a:pPr>
                      <a:r>
                        <a:rPr kumimoji="0" lang="es-ES" sz="1800" b="0" u="none" strike="noStrike" kern="1200" cap="none" spc="0" normalizeH="0" baseline="0" noProof="0" dirty="0">
                          <a:ln>
                            <a:noFill/>
                          </a:ln>
                          <a:solidFill>
                            <a:srgbClr val="00529B"/>
                          </a:solidFill>
                          <a:effectLst/>
                          <a:uLnTx/>
                          <a:uFillTx/>
                          <a:latin typeface="+mn-lt"/>
                        </a:rPr>
                        <a:t>"4 programas que pueden ayudarlo a pagar sus gastos médicos"</a:t>
                      </a:r>
                    </a:p>
                  </a:txBody>
                  <a:tcPr>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spcBef>
                          <a:spcPts val="0"/>
                        </a:spcBef>
                      </a:pPr>
                      <a:r>
                        <a:rPr kumimoji="0" lang="es-ES" sz="1800" b="0" u="none" strike="noStrike" kern="1200" cap="none" spc="0" normalizeH="0" baseline="0" noProof="0" dirty="0">
                          <a:ln>
                            <a:noFill/>
                          </a:ln>
                          <a:solidFill>
                            <a:srgbClr val="00529B"/>
                          </a:solidFill>
                          <a:effectLst/>
                          <a:uLnTx/>
                          <a:uFillTx/>
                          <a:latin typeface="+mn-lt"/>
                        </a:rPr>
                        <a:t>Producto de CMS Nro. 11445</a:t>
                      </a:r>
                      <a:endParaRPr lang="es-ES" sz="1800" b="0" dirty="0">
                        <a:solidFill>
                          <a:srgbClr val="00529B"/>
                        </a:solidFill>
                        <a:latin typeface="+mn-lt"/>
                      </a:endParaRPr>
                    </a:p>
                  </a:txBody>
                  <a:tcPr>
                    <a:lnL w="12700" cap="flat" cmpd="sng" algn="ctr">
                      <a:solidFill>
                        <a:schemeClr val="accent1">
                          <a:lumMod val="40000"/>
                          <a:lumOff val="60000"/>
                        </a:schemeClr>
                      </a:solidFill>
                      <a:prstDash val="solid"/>
                      <a:round/>
                      <a:headEnd type="none" w="med" len="med"/>
                      <a:tailEnd type="none" w="med" len="med"/>
                    </a:lnL>
                    <a:lnT w="12700" cap="flat" cmpd="sng" algn="ctr">
                      <a:solidFill>
                        <a:schemeClr val="accent1">
                          <a:lumMod val="40000"/>
                          <a:lumOff val="60000"/>
                        </a:schemeClr>
                      </a:solidFill>
                      <a:prstDash val="solid"/>
                      <a:round/>
                      <a:headEnd type="none" w="med" len="med"/>
                      <a:tailEnd type="none" w="med" len="med"/>
                    </a:lnT>
                  </a:tcPr>
                </a:tc>
                <a:extLst>
                  <a:ext uri="{0D108BD9-81ED-4DB2-BD59-A6C34878D82A}">
                    <a16:rowId xmlns:a16="http://schemas.microsoft.com/office/drawing/2014/main" val="10002"/>
                  </a:ext>
                </a:extLst>
              </a:tr>
            </a:tbl>
          </a:graphicData>
        </a:graphic>
      </p:graphicFrame>
      <p:sp>
        <p:nvSpPr>
          <p:cNvPr id="6" name="Content Placeholder 5"/>
          <p:cNvSpPr txBox="1">
            <a:spLocks/>
          </p:cNvSpPr>
          <p:nvPr/>
        </p:nvSpPr>
        <p:spPr>
          <a:xfrm>
            <a:off x="1260086" y="3771097"/>
            <a:ext cx="9837234" cy="2096767"/>
          </a:xfrm>
          <a:prstGeom prst="rect">
            <a:avLst/>
          </a:prstGeom>
        </p:spPr>
        <p:txBody>
          <a:bodyPr vert="horz" lIns="91440" tIns="45720" rIns="91440" bIns="45720" rtlCol="0">
            <a:noAutofit/>
          </a:bodyPr>
          <a:lstStyle>
            <a:lvl1pPr marL="230188" indent="-230188" algn="l" defTabSz="685800" rtl="0" eaLnBrk="1" latinLnBrk="0" hangingPunct="1">
              <a:lnSpc>
                <a:spcPct val="100000"/>
              </a:lnSpc>
              <a:spcBef>
                <a:spcPts val="600"/>
              </a:spcBef>
              <a:buFont typeface="Wingdings" panose="05000000000000000000" pitchFamily="2" charset="2"/>
              <a:buChar char="§"/>
              <a:defRPr sz="3200" kern="1200">
                <a:solidFill>
                  <a:schemeClr val="tx1"/>
                </a:solidFill>
                <a:latin typeface="+mn-lt"/>
                <a:ea typeface="+mn-ea"/>
                <a:cs typeface="+mn-cs"/>
              </a:defRPr>
            </a:lvl1pPr>
            <a:lvl2pPr marL="461963" indent="-231775" algn="l" defTabSz="685800" rtl="0" eaLnBrk="1" latinLnBrk="0" hangingPunct="1">
              <a:lnSpc>
                <a:spcPct val="100000"/>
              </a:lnSpc>
              <a:spcBef>
                <a:spcPts val="600"/>
              </a:spcBef>
              <a:buFont typeface="Arial" panose="020B0604020202020204" pitchFamily="34" charset="0"/>
              <a:buChar char="•"/>
              <a:defRPr sz="2800" kern="1200">
                <a:solidFill>
                  <a:schemeClr val="tx1"/>
                </a:solidFill>
                <a:latin typeface="+mn-lt"/>
                <a:ea typeface="+mn-ea"/>
                <a:cs typeface="+mn-cs"/>
              </a:defRPr>
            </a:lvl2pPr>
            <a:lvl3pPr marL="690563" indent="-228600" algn="l" defTabSz="685800" rtl="0" eaLnBrk="1" latinLnBrk="0" hangingPunct="1">
              <a:lnSpc>
                <a:spcPct val="100000"/>
              </a:lnSpc>
              <a:spcBef>
                <a:spcPts val="600"/>
              </a:spcBef>
              <a:buSzPct val="50000"/>
              <a:buFont typeface="Wingdings" panose="05000000000000000000" pitchFamily="2" charset="2"/>
              <a:buChar char="q"/>
              <a:defRPr sz="2800" i="0" kern="1200">
                <a:solidFill>
                  <a:schemeClr val="tx1"/>
                </a:solidFill>
                <a:latin typeface="+mn-lt"/>
                <a:ea typeface="+mn-ea"/>
                <a:cs typeface="+mn-cs"/>
              </a:defRPr>
            </a:lvl3pPr>
            <a:lvl4pPr marL="914400" indent="-230188" algn="l" defTabSz="685800" rtl="0" eaLnBrk="1" latinLnBrk="0" hangingPunct="1">
              <a:lnSpc>
                <a:spcPct val="100000"/>
              </a:lnSpc>
              <a:spcBef>
                <a:spcPts val="600"/>
              </a:spcBef>
              <a:buFont typeface="Calibri" panose="020F0502020204030204" pitchFamily="34" charset="0"/>
              <a:buChar char="–"/>
              <a:defRPr sz="2400" i="0" kern="1200">
                <a:solidFill>
                  <a:schemeClr val="tx1"/>
                </a:solidFill>
                <a:latin typeface="+mn-lt"/>
                <a:ea typeface="+mn-ea"/>
                <a:cs typeface="+mn-cs"/>
              </a:defRPr>
            </a:lvl4pPr>
            <a:lvl5pPr marL="1144588" indent="-230188" algn="l" defTabSz="685800" rtl="0" eaLnBrk="1" latinLnBrk="0" hangingPunct="1">
              <a:lnSpc>
                <a:spcPct val="100000"/>
              </a:lnSpc>
              <a:spcBef>
                <a:spcPts val="600"/>
              </a:spcBef>
              <a:buFont typeface="Arial" panose="020B0604020202020204" pitchFamily="34" charset="0"/>
              <a:buChar char="•"/>
              <a:defRPr sz="2400" i="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1200"/>
              </a:spcAft>
              <a:buClrTx/>
              <a:buSzTx/>
              <a:buFont typeface="Wingdings" panose="05000000000000000000" pitchFamily="2" charset="2"/>
              <a:buNone/>
              <a:tabLst/>
              <a:defRPr/>
            </a:pPr>
            <a:r>
              <a:rPr kumimoji="0" lang="es-ES" sz="2000" b="1" i="0" u="none" strike="noStrike" kern="1200" cap="none" spc="0" normalizeH="0" baseline="0" noProof="0" dirty="0">
                <a:ln>
                  <a:noFill/>
                </a:ln>
                <a:solidFill>
                  <a:srgbClr val="00529B"/>
                </a:solidFill>
                <a:effectLst/>
                <a:uLnTx/>
                <a:uFillTx/>
                <a:latin typeface="Arial" panose="020B0604020202020204" pitchFamily="34" charset="0"/>
              </a:rPr>
              <a:t>Para acceder a otros productos útiles:</a:t>
            </a:r>
          </a:p>
          <a:p>
            <a:pPr marL="548640" marR="0" lvl="0" indent="-274320" algn="l" defTabSz="6858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es-ES" sz="2000" b="0" i="0" u="none" strike="noStrike" kern="1200" cap="none" spc="0" normalizeH="0" baseline="0" noProof="0" dirty="0">
                <a:ln>
                  <a:noFill/>
                </a:ln>
                <a:solidFill>
                  <a:srgbClr val="00529B"/>
                </a:solidFill>
                <a:effectLst/>
                <a:uLnTx/>
                <a:uFillTx/>
                <a:latin typeface="Arial" panose="020B0604020202020204" pitchFamily="34" charset="0"/>
              </a:rPr>
              <a:t>Consulte o descárguelos en </a:t>
            </a:r>
            <a:r>
              <a:rPr kumimoji="0" lang="es-ES" sz="2000" b="0" i="0" u="none" strike="noStrike" kern="1200" cap="none" spc="0" normalizeH="0" baseline="0" noProof="0" dirty="0">
                <a:ln>
                  <a:noFill/>
                </a:ln>
                <a:solidFill>
                  <a:srgbClr val="00529B"/>
                </a:solidFill>
                <a:effectLst/>
                <a:uLnTx/>
                <a:uFillTx/>
                <a:latin typeface="Arial" panose="020B0604020202020204" pitchFamily="34" charset="0"/>
                <a:hlinkClick r:id="rId4">
                  <a:extLst>
                    <a:ext uri="{A12FA001-AC4F-418D-AE19-62706E023703}">
                      <ahyp:hlinkClr xmlns:ahyp="http://schemas.microsoft.com/office/drawing/2018/hyperlinkcolor" val="tx"/>
                    </a:ext>
                  </a:extLst>
                </a:hlinkClick>
              </a:rPr>
              <a:t>Medicare.gov/publications</a:t>
            </a:r>
            <a:r>
              <a:rPr kumimoji="0" lang="es-ES" sz="2000" b="0" i="0" u="none" strike="noStrike" kern="1200" cap="none" spc="0" normalizeH="0" baseline="0" noProof="0" dirty="0">
                <a:ln>
                  <a:noFill/>
                </a:ln>
                <a:solidFill>
                  <a:srgbClr val="00529B"/>
                </a:solidFill>
                <a:effectLst/>
                <a:uLnTx/>
                <a:uFillTx/>
                <a:latin typeface="Arial" panose="020B0604020202020204" pitchFamily="34" charset="0"/>
              </a:rPr>
              <a:t> y realice una búsqueda por palabra clave o número de producto</a:t>
            </a:r>
            <a:r>
              <a:rPr lang="es-ES" sz="2000" dirty="0">
                <a:solidFill>
                  <a:srgbClr val="00529B"/>
                </a:solidFill>
                <a:latin typeface="Arial" panose="020B0604020202020204" pitchFamily="34" charset="0"/>
              </a:rPr>
              <a:t>.</a:t>
            </a:r>
            <a:endParaRPr kumimoji="0" lang="es-ES" sz="2000" b="0" i="0" u="none" strike="noStrike" kern="1200" cap="none" spc="0" normalizeH="0" baseline="0" noProof="0" dirty="0">
              <a:ln>
                <a:noFill/>
              </a:ln>
              <a:solidFill>
                <a:srgbClr val="00529B"/>
              </a:solidFill>
              <a:effectLst/>
              <a:uLnTx/>
              <a:uFillTx/>
              <a:latin typeface="Arial" panose="020B0604020202020204" pitchFamily="34" charset="0"/>
              <a:ea typeface="Calibri"/>
              <a:cs typeface="Arial" panose="020B0604020202020204" pitchFamily="34" charset="0"/>
            </a:endParaRPr>
          </a:p>
          <a:p>
            <a:pPr marL="548640" marR="0" lvl="0" indent="-274320" algn="l" defTabSz="6858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es-ES" sz="2000" b="0" i="0" u="none" strike="noStrike" kern="1200" cap="none" spc="0" normalizeH="0" baseline="0" noProof="0" dirty="0">
                <a:ln>
                  <a:noFill/>
                </a:ln>
                <a:solidFill>
                  <a:srgbClr val="00529B"/>
                </a:solidFill>
                <a:effectLst/>
                <a:uLnTx/>
                <a:uFillTx/>
                <a:latin typeface="Arial" panose="020B0604020202020204" pitchFamily="34" charset="0"/>
              </a:rPr>
              <a:t>Solicite varias copias (solo socios) en </a:t>
            </a:r>
            <a:r>
              <a:rPr kumimoji="0" lang="es-ES" sz="2000" b="0" i="0" u="none" strike="noStrike" kern="1200" cap="none" spc="0" normalizeH="0" baseline="0" noProof="0" dirty="0">
                <a:ln>
                  <a:noFill/>
                </a:ln>
                <a:solidFill>
                  <a:srgbClr val="00529B"/>
                </a:solidFill>
                <a:effectLst/>
                <a:uLnTx/>
                <a:uFillTx/>
                <a:latin typeface="Arial" panose="020B0604020202020204" pitchFamily="34" charset="0"/>
                <a:hlinkClick r:id="rId5">
                  <a:extLst>
                    <a:ext uri="{A12FA001-AC4F-418D-AE19-62706E023703}">
                      <ahyp:hlinkClr xmlns:ahyp="http://schemas.microsoft.com/office/drawing/2018/hyperlinkcolor" val="tx"/>
                    </a:ext>
                  </a:extLst>
                </a:hlinkClick>
              </a:rPr>
              <a:t>Productordering.cms.hhs.gov</a:t>
            </a:r>
            <a:r>
              <a:rPr kumimoji="0" lang="es-ES" sz="2000" b="0" i="0" u="none" strike="noStrike" kern="1200" cap="none" spc="0" normalizeH="0" baseline="0" noProof="0" dirty="0">
                <a:ln>
                  <a:noFill/>
                </a:ln>
                <a:solidFill>
                  <a:srgbClr val="00529B"/>
                </a:solidFill>
                <a:effectLst/>
                <a:uLnTx/>
                <a:uFillTx/>
                <a:latin typeface="Arial" panose="020B0604020202020204" pitchFamily="34" charset="0"/>
              </a:rPr>
              <a:t>.</a:t>
            </a:r>
            <a:r>
              <a:rPr lang="es-ES" dirty="0"/>
              <a:t> </a:t>
            </a:r>
            <a:r>
              <a:rPr kumimoji="0" lang="es-ES" sz="2000" b="0" i="0" u="none" strike="noStrike" kern="1200" cap="none" spc="0" normalizeH="0" baseline="0" noProof="0" dirty="0">
                <a:ln>
                  <a:noFill/>
                </a:ln>
                <a:solidFill>
                  <a:srgbClr val="00529B"/>
                </a:solidFill>
                <a:effectLst/>
                <a:uLnTx/>
                <a:uFillTx/>
                <a:latin typeface="Arial" panose="020B0604020202020204" pitchFamily="34" charset="0"/>
              </a:rPr>
              <a:t>Debe inscribir a su organización.</a:t>
            </a:r>
            <a:endParaRPr kumimoji="0" lang="es-ES" sz="2000" b="0"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600"/>
              </a:spcBef>
              <a:spcAft>
                <a:spcPts val="0"/>
              </a:spcAft>
              <a:buClrTx/>
              <a:buSzTx/>
              <a:buFont typeface="Wingdings" panose="05000000000000000000" pitchFamily="2" charset="2"/>
              <a:buNone/>
              <a:tabLst/>
              <a:defRPr/>
            </a:pPr>
            <a:endParaRPr kumimoji="0" lang="es-ES" sz="2000" b="0" i="1"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endParaRPr>
          </a:p>
        </p:txBody>
      </p:sp>
      <p:sp>
        <p:nvSpPr>
          <p:cNvPr id="7" name="Slide Number Placeholder 6">
            <a:extLst>
              <a:ext uri="{FF2B5EF4-FFF2-40B4-BE49-F238E27FC236}">
                <a16:creationId xmlns:a16="http://schemas.microsoft.com/office/drawing/2014/main" id="{0DCC0EAA-7AD3-4591-A2CC-0184093F7F89}"/>
              </a:ext>
            </a:extLst>
          </p:cNvPr>
          <p:cNvSpPr>
            <a:spLocks noGrp="1"/>
          </p:cNvSpPr>
          <p:nvPr>
            <p:ph type="sldNum" sz="quarter" idx="12"/>
          </p:nvPr>
        </p:nvSpPr>
        <p:spPr>
          <a:xfrm>
            <a:off x="8610600" y="6492240"/>
            <a:ext cx="2743200" cy="365125"/>
          </a:xfrm>
        </p:spPr>
        <p:txBody>
          <a:bodyPr/>
          <a:lstStyle/>
          <a:p>
            <a:fld id="{0B2D781D-8844-5940-92D1-06EF0A7F581E}" type="slidenum">
              <a:rPr lang="en-US" smtClean="0"/>
              <a:t>44</a:t>
            </a:fld>
            <a:endParaRPr lang="es-ES"/>
          </a:p>
        </p:txBody>
      </p:sp>
      <p:sp>
        <p:nvSpPr>
          <p:cNvPr id="3" name="Date Placeholder 2">
            <a:extLst>
              <a:ext uri="{FF2B5EF4-FFF2-40B4-BE49-F238E27FC236}">
                <a16:creationId xmlns:a16="http://schemas.microsoft.com/office/drawing/2014/main" id="{EE65AD23-8922-D94D-800B-4E71406353B4}"/>
              </a:ext>
            </a:extLst>
          </p:cNvPr>
          <p:cNvSpPr>
            <a:spLocks noGrp="1"/>
          </p:cNvSpPr>
          <p:nvPr>
            <p:ph type="dt" sz="half" idx="10"/>
          </p:nvPr>
        </p:nvSpPr>
        <p:spPr>
          <a:xfrm>
            <a:off x="838200" y="6492240"/>
            <a:ext cx="2743200" cy="365125"/>
          </a:xfrm>
        </p:spPr>
        <p:txBody>
          <a:bodyPr/>
          <a:lstStyle/>
          <a:p>
            <a:r>
              <a:rPr lang="es-ES"/>
              <a:t>Junio de 2022</a:t>
            </a:r>
            <a:endParaRPr lang="es-ES" dirty="0"/>
          </a:p>
        </p:txBody>
      </p:sp>
      <p:sp>
        <p:nvSpPr>
          <p:cNvPr id="8" name="Footer Placeholder 4">
            <a:extLst>
              <a:ext uri="{FF2B5EF4-FFF2-40B4-BE49-F238E27FC236}">
                <a16:creationId xmlns:a16="http://schemas.microsoft.com/office/drawing/2014/main" id="{85B2F6EB-42D8-4861-9117-A7B8B7C72C95}"/>
              </a:ext>
            </a:extLst>
          </p:cNvPr>
          <p:cNvSpPr>
            <a:spLocks noGrp="1"/>
          </p:cNvSpPr>
          <p:nvPr>
            <p:ph type="ftr" sz="quarter" idx="11"/>
          </p:nvPr>
        </p:nvSpPr>
        <p:spPr>
          <a:xfrm>
            <a:off x="0" y="6477411"/>
            <a:ext cx="12192000" cy="365760"/>
          </a:xfrm>
        </p:spPr>
        <p:txBody>
          <a:bodyPr/>
          <a:lstStyle/>
          <a:p>
            <a:r>
              <a:rPr lang="es-ES" dirty="0">
                <a:solidFill>
                  <a:schemeClr val="accent1">
                    <a:lumMod val="60000"/>
                    <a:lumOff val="40000"/>
                  </a:schemeClr>
                </a:solidFill>
              </a:rPr>
              <a:t>Medicare y otros programas para personas con discapacidades</a:t>
            </a:r>
          </a:p>
        </p:txBody>
      </p:sp>
    </p:spTree>
    <p:custDataLst>
      <p:tags r:id="rId1"/>
    </p:custDataLst>
    <p:extLst>
      <p:ext uri="{BB962C8B-B14F-4D97-AF65-F5344CB8AC3E}">
        <p14:creationId xmlns:p14="http://schemas.microsoft.com/office/powerpoint/2010/main" val="319332843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dirty="0"/>
              <a:t>Publicaciones del Seguro Social sobre discapacidad</a:t>
            </a:r>
          </a:p>
        </p:txBody>
      </p:sp>
      <p:graphicFrame>
        <p:nvGraphicFramePr>
          <p:cNvPr id="5" name="Table 4" descr="Publicaciones del Seguro Social sobre discapacidad&#10;&#10;Tabla de publicaciones útiles sobre discapacidad"/>
          <p:cNvGraphicFramePr>
            <a:graphicFrameLocks noGrp="1"/>
          </p:cNvGraphicFramePr>
          <p:nvPr>
            <p:extLst>
              <p:ext uri="{D42A27DB-BD31-4B8C-83A1-F6EECF244321}">
                <p14:modId xmlns:p14="http://schemas.microsoft.com/office/powerpoint/2010/main" val="579498459"/>
              </p:ext>
            </p:extLst>
          </p:nvPr>
        </p:nvGraphicFramePr>
        <p:xfrm>
          <a:off x="1177383" y="1347678"/>
          <a:ext cx="9837234" cy="3302000"/>
        </p:xfrm>
        <a:graphic>
          <a:graphicData uri="http://schemas.openxmlformats.org/drawingml/2006/table">
            <a:tbl>
              <a:tblPr firstRow="1" bandRow="1">
                <a:tableStyleId>{5FD0F851-EC5A-4D38-B0AD-8093EC10F338}</a:tableStyleId>
              </a:tblPr>
              <a:tblGrid>
                <a:gridCol w="5340375">
                  <a:extLst>
                    <a:ext uri="{9D8B030D-6E8A-4147-A177-3AD203B41FA5}">
                      <a16:colId xmlns:a16="http://schemas.microsoft.com/office/drawing/2014/main" val="20000"/>
                    </a:ext>
                  </a:extLst>
                </a:gridCol>
                <a:gridCol w="4496859">
                  <a:extLst>
                    <a:ext uri="{9D8B030D-6E8A-4147-A177-3AD203B41FA5}">
                      <a16:colId xmlns:a16="http://schemas.microsoft.com/office/drawing/2014/main" val="20001"/>
                    </a:ext>
                  </a:extLst>
                </a:gridCol>
              </a:tblGrid>
              <a:tr h="370840">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marL="274320" indent="-274320">
                        <a:spcBef>
                          <a:spcPts val="0"/>
                        </a:spcBef>
                        <a:buFont typeface="+mj-lt"/>
                        <a:buAutoNum type="arabicPeriod"/>
                      </a:pPr>
                      <a:r>
                        <a:rPr lang="en-US" sz="1800" b="0" dirty="0">
                          <a:solidFill>
                            <a:srgbClr val="00529B"/>
                          </a:solidFill>
                        </a:rPr>
                        <a:t>“Trabajar mientras está discapacitado: cómo podemos ayudar”</a:t>
                      </a:r>
                    </a:p>
                  </a:txBody>
                  <a:tcPr/>
                </a:tc>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a:spcBef>
                          <a:spcPts val="0"/>
                        </a:spcBef>
                      </a:pPr>
                      <a:r>
                        <a:rPr lang="en-US" sz="1800" b="0" dirty="0">
                          <a:solidFill>
                            <a:srgbClr val="00529B"/>
                          </a:solidFill>
                          <a:hlinkClick r:id="rId4">
                            <a:extLst>
                              <a:ext uri="{A12FA001-AC4F-418D-AE19-62706E023703}">
                                <ahyp:hlinkClr xmlns:ahyp="http://schemas.microsoft.com/office/drawing/2018/hyperlinkcolor" val="tx"/>
                              </a:ext>
                            </a:extLst>
                          </a:hlinkClick>
                        </a:rPr>
                        <a:t>ssa.gov/pubs/EN-05-10095.pdf</a:t>
                      </a:r>
                      <a:r>
                        <a:t> </a:t>
                      </a:r>
                    </a:p>
                  </a:txBody>
                  <a:tcPr/>
                </a:tc>
                <a:extLst>
                  <a:ext uri="{0D108BD9-81ED-4DB2-BD59-A6C34878D82A}">
                    <a16:rowId xmlns:a16="http://schemas.microsoft.com/office/drawing/2014/main" val="10000"/>
                  </a:ext>
                </a:extLst>
              </a:tr>
              <a:tr h="37084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274320" indent="-274320">
                        <a:spcBef>
                          <a:spcPts val="0"/>
                        </a:spcBef>
                        <a:buFont typeface="+mj-lt"/>
                        <a:buAutoNum type="arabicPeriod" startAt="2"/>
                      </a:pPr>
                      <a:r>
                        <a:rPr lang="en-US" sz="1800" b="0" dirty="0">
                          <a:solidFill>
                            <a:srgbClr val="00529B"/>
                          </a:solidFill>
                        </a:rPr>
                        <a:t>“Beneficios por discapacidad”</a:t>
                      </a:r>
                    </a:p>
                  </a:txBody>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spcBef>
                          <a:spcPts val="0"/>
                        </a:spcBef>
                      </a:pPr>
                      <a:r>
                        <a:rPr lang="en-US" sz="1800" b="0" dirty="0">
                          <a:solidFill>
                            <a:srgbClr val="00529B"/>
                          </a:solidFill>
                          <a:hlinkClick r:id="rId5">
                            <a:extLst>
                              <a:ext uri="{A12FA001-AC4F-418D-AE19-62706E023703}">
                                <ahyp:hlinkClr xmlns:ahyp="http://schemas.microsoft.com/office/drawing/2018/hyperlinkcolor" val="tx"/>
                              </a:ext>
                            </a:extLst>
                          </a:hlinkClick>
                        </a:rPr>
                        <a:t>ssa.gov/pubs/EN-05-10029.pdf</a:t>
                      </a:r>
                      <a:endParaRPr lang="es-ES" sz="1800" b="0" dirty="0">
                        <a:solidFill>
                          <a:srgbClr val="00529B"/>
                        </a:solidFill>
                      </a:endParaRPr>
                    </a:p>
                  </a:txBody>
                  <a:tcPr/>
                </a:tc>
                <a:extLst>
                  <a:ext uri="{0D108BD9-81ED-4DB2-BD59-A6C34878D82A}">
                    <a16:rowId xmlns:a16="http://schemas.microsoft.com/office/drawing/2014/main" val="10001"/>
                  </a:ext>
                </a:extLst>
              </a:tr>
              <a:tr h="37084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274320" indent="-274320">
                        <a:spcBef>
                          <a:spcPts val="0"/>
                        </a:spcBef>
                        <a:buFont typeface="+mj-lt"/>
                        <a:buAutoNum type="arabicPeriod" startAt="3"/>
                      </a:pPr>
                      <a:r>
                        <a:rPr lang="en-US" sz="1800" b="0" dirty="0">
                          <a:solidFill>
                            <a:srgbClr val="00529B"/>
                          </a:solidFill>
                        </a:rPr>
                        <a:t>“Lo que necesita saber cuando obtiene beneficios por discapacidad del Seguro Social”</a:t>
                      </a:r>
                    </a:p>
                  </a:txBody>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spcBef>
                          <a:spcPts val="0"/>
                        </a:spcBef>
                      </a:pPr>
                      <a:r>
                        <a:rPr lang="en-US" sz="1800" b="0" dirty="0">
                          <a:solidFill>
                            <a:srgbClr val="00529B"/>
                          </a:solidFill>
                          <a:hlinkClick r:id="rId6">
                            <a:extLst>
                              <a:ext uri="{A12FA001-AC4F-418D-AE19-62706E023703}">
                                <ahyp:hlinkClr xmlns:ahyp="http://schemas.microsoft.com/office/drawing/2018/hyperlinkcolor" val="tx"/>
                              </a:ext>
                            </a:extLst>
                          </a:hlinkClick>
                        </a:rPr>
                        <a:t>ssa.gov/pubs/EN-05-10153.pdf</a:t>
                      </a:r>
                      <a:endParaRPr lang="es-ES" sz="1800" b="0" dirty="0">
                        <a:solidFill>
                          <a:srgbClr val="00529B"/>
                        </a:solidFill>
                      </a:endParaRPr>
                    </a:p>
                  </a:txBody>
                  <a:tcPr/>
                </a:tc>
                <a:extLst>
                  <a:ext uri="{0D108BD9-81ED-4DB2-BD59-A6C34878D82A}">
                    <a16:rowId xmlns:a16="http://schemas.microsoft.com/office/drawing/2014/main" val="10003"/>
                  </a:ext>
                </a:extLst>
              </a:tr>
              <a:tr h="37084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274320" indent="-274320">
                        <a:spcBef>
                          <a:spcPts val="0"/>
                        </a:spcBef>
                        <a:buFont typeface="+mj-lt"/>
                        <a:buAutoNum type="arabicPeriod" startAt="4"/>
                      </a:pPr>
                      <a:r>
                        <a:rPr lang="en-US" sz="1800" b="0" dirty="0">
                          <a:solidFill>
                            <a:srgbClr val="00529B"/>
                          </a:solidFill>
                        </a:rPr>
                        <a:t>“Beneficios para niños con discapacidades”</a:t>
                      </a:r>
                    </a:p>
                  </a:txBody>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spcBef>
                          <a:spcPts val="0"/>
                        </a:spcBef>
                      </a:pPr>
                      <a:r>
                        <a:rPr lang="en-US" sz="1800" b="0" dirty="0">
                          <a:solidFill>
                            <a:srgbClr val="00529B"/>
                          </a:solidFill>
                          <a:hlinkClick r:id="rId7">
                            <a:extLst>
                              <a:ext uri="{A12FA001-AC4F-418D-AE19-62706E023703}">
                                <ahyp:hlinkClr xmlns:ahyp="http://schemas.microsoft.com/office/drawing/2018/hyperlinkcolor" val="tx"/>
                              </a:ext>
                            </a:extLst>
                          </a:hlinkClick>
                        </a:rPr>
                        <a:t>ssa.gov/pubs/EN-05-10026.pdf</a:t>
                      </a:r>
                      <a:endParaRPr lang="es-ES" sz="1800" b="0" dirty="0">
                        <a:solidFill>
                          <a:srgbClr val="00529B"/>
                        </a:solidFill>
                      </a:endParaRPr>
                    </a:p>
                  </a:txBody>
                  <a:tcPr/>
                </a:tc>
                <a:extLst>
                  <a:ext uri="{0D108BD9-81ED-4DB2-BD59-A6C34878D82A}">
                    <a16:rowId xmlns:a16="http://schemas.microsoft.com/office/drawing/2014/main" val="10004"/>
                  </a:ext>
                </a:extLst>
              </a:tr>
              <a:tr h="37084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274320" indent="-274320">
                        <a:spcBef>
                          <a:spcPts val="0"/>
                        </a:spcBef>
                        <a:buFont typeface="+mj-lt"/>
                        <a:buAutoNum type="arabicPeriod" startAt="5"/>
                      </a:pPr>
                      <a:r>
                        <a:rPr lang="en-US" sz="1800" b="0" dirty="0">
                          <a:solidFill>
                            <a:srgbClr val="00529B"/>
                          </a:solidFill>
                        </a:rPr>
                        <a:t>"Su derecho a cuestionar la decisión tomada sobre su reclamación"</a:t>
                      </a:r>
                    </a:p>
                  </a:txBody>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spcBef>
                          <a:spcPts val="0"/>
                        </a:spcBef>
                      </a:pPr>
                      <a:r>
                        <a:rPr lang="en-US" b="0" dirty="0">
                          <a:solidFill>
                            <a:srgbClr val="00529B"/>
                          </a:solidFill>
                          <a:hlinkClick r:id="rId8">
                            <a:extLst>
                              <a:ext uri="{A12FA001-AC4F-418D-AE19-62706E023703}">
                                <ahyp:hlinkClr xmlns:ahyp="http://schemas.microsoft.com/office/drawing/2018/hyperlinkcolor" val="tx"/>
                              </a:ext>
                            </a:extLst>
                          </a:hlinkClick>
                        </a:rPr>
                        <a:t>ssa.gov/pubs/EN-05-10058.pdf</a:t>
                      </a:r>
                      <a:r>
                        <a:t> </a:t>
                      </a:r>
                      <a:endParaRPr lang="es-ES" sz="1800" b="0" dirty="0">
                        <a:solidFill>
                          <a:srgbClr val="00529B"/>
                        </a:solidFill>
                      </a:endParaRPr>
                    </a:p>
                  </a:txBody>
                  <a:tcPr/>
                </a:tc>
                <a:extLst>
                  <a:ext uri="{0D108BD9-81ED-4DB2-BD59-A6C34878D82A}">
                    <a16:rowId xmlns:a16="http://schemas.microsoft.com/office/drawing/2014/main" val="10005"/>
                  </a:ext>
                </a:extLst>
              </a:tr>
              <a:tr h="37084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274320" indent="-274320">
                        <a:spcBef>
                          <a:spcPts val="0"/>
                        </a:spcBef>
                        <a:buFont typeface="+mj-lt"/>
                        <a:buAutoNum type="arabicPeriod" startAt="6"/>
                      </a:pPr>
                      <a:r>
                        <a:rPr lang="en-US" sz="1800" b="0" dirty="0">
                          <a:solidFill>
                            <a:srgbClr val="00529B"/>
                          </a:solidFill>
                        </a:rPr>
                        <a:t>Solicitud de "Ayuda adicional con los costos del plan de medicamentos recetados de Medicare"</a:t>
                      </a:r>
                      <a:endParaRPr lang="es-ES" sz="1800" b="0" dirty="0">
                        <a:solidFill>
                          <a:srgbClr val="00529B"/>
                        </a:solidFill>
                      </a:endParaRPr>
                    </a:p>
                  </a:txBody>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spcBef>
                          <a:spcPts val="0"/>
                        </a:spcBef>
                      </a:pPr>
                      <a:r>
                        <a:rPr lang="en-US" sz="1800" b="0" dirty="0">
                          <a:solidFill>
                            <a:srgbClr val="00529B"/>
                          </a:solidFill>
                          <a:hlinkClick r:id="rId9">
                            <a:extLst>
                              <a:ext uri="{A12FA001-AC4F-418D-AE19-62706E023703}">
                                <ahyp:hlinkClr xmlns:ahyp="http://schemas.microsoft.com/office/drawing/2018/hyperlinkcolor" val="tx"/>
                              </a:ext>
                            </a:extLst>
                          </a:hlinkClick>
                        </a:rPr>
                        <a:t>secure.ssa.gov/i1020/start</a:t>
                      </a:r>
                      <a:r>
                        <a:rPr dirty="0"/>
                        <a:t> </a:t>
                      </a:r>
                    </a:p>
                  </a:txBody>
                  <a:tcPr/>
                </a:tc>
                <a:extLst>
                  <a:ext uri="{0D108BD9-81ED-4DB2-BD59-A6C34878D82A}">
                    <a16:rowId xmlns:a16="http://schemas.microsoft.com/office/drawing/2014/main" val="2577037839"/>
                  </a:ext>
                </a:extLst>
              </a:tr>
            </a:tbl>
          </a:graphicData>
        </a:graphic>
      </p:graphicFrame>
      <p:sp>
        <p:nvSpPr>
          <p:cNvPr id="6" name="Content Placeholder 5"/>
          <p:cNvSpPr txBox="1">
            <a:spLocks/>
          </p:cNvSpPr>
          <p:nvPr/>
        </p:nvSpPr>
        <p:spPr>
          <a:xfrm>
            <a:off x="1177383" y="4762106"/>
            <a:ext cx="7886700" cy="606287"/>
          </a:xfrm>
          <a:prstGeom prst="rect">
            <a:avLst/>
          </a:prstGeom>
        </p:spPr>
        <p:txBody>
          <a:bodyPr vert="horz" lIns="91440" tIns="45720" rIns="91440" bIns="45720" rtlCol="0">
            <a:noAutofit/>
          </a:bodyPr>
          <a:lstStyle>
            <a:lvl1pPr marL="230188" indent="-230188" algn="l" defTabSz="685800" rtl="0" eaLnBrk="1" latinLnBrk="0" hangingPunct="1">
              <a:lnSpc>
                <a:spcPct val="100000"/>
              </a:lnSpc>
              <a:spcBef>
                <a:spcPts val="600"/>
              </a:spcBef>
              <a:buFont typeface="Wingdings" panose="05000000000000000000" pitchFamily="2" charset="2"/>
              <a:buChar char="§"/>
              <a:defRPr sz="3200" kern="1200">
                <a:solidFill>
                  <a:schemeClr val="tx1"/>
                </a:solidFill>
                <a:latin typeface="+mn-lt"/>
                <a:ea typeface="+mn-ea"/>
                <a:cs typeface="+mn-cs"/>
              </a:defRPr>
            </a:lvl1pPr>
            <a:lvl2pPr marL="461963" indent="-231775" algn="l" defTabSz="685800" rtl="0" eaLnBrk="1" latinLnBrk="0" hangingPunct="1">
              <a:lnSpc>
                <a:spcPct val="100000"/>
              </a:lnSpc>
              <a:spcBef>
                <a:spcPts val="600"/>
              </a:spcBef>
              <a:buFont typeface="Arial" panose="020B0604020202020204" pitchFamily="34" charset="0"/>
              <a:buChar char="•"/>
              <a:defRPr sz="2800" kern="1200">
                <a:solidFill>
                  <a:schemeClr val="tx1"/>
                </a:solidFill>
                <a:latin typeface="+mn-lt"/>
                <a:ea typeface="+mn-ea"/>
                <a:cs typeface="+mn-cs"/>
              </a:defRPr>
            </a:lvl2pPr>
            <a:lvl3pPr marL="690563" indent="-228600" algn="l" defTabSz="685800" rtl="0" eaLnBrk="1" latinLnBrk="0" hangingPunct="1">
              <a:lnSpc>
                <a:spcPct val="100000"/>
              </a:lnSpc>
              <a:spcBef>
                <a:spcPts val="600"/>
              </a:spcBef>
              <a:buSzPct val="50000"/>
              <a:buFont typeface="Wingdings" panose="05000000000000000000" pitchFamily="2" charset="2"/>
              <a:buChar char="q"/>
              <a:defRPr sz="2800" i="0" kern="1200">
                <a:solidFill>
                  <a:schemeClr val="tx1"/>
                </a:solidFill>
                <a:latin typeface="+mn-lt"/>
                <a:ea typeface="+mn-ea"/>
                <a:cs typeface="+mn-cs"/>
              </a:defRPr>
            </a:lvl3pPr>
            <a:lvl4pPr marL="914400" indent="-230188" algn="l" defTabSz="685800" rtl="0" eaLnBrk="1" latinLnBrk="0" hangingPunct="1">
              <a:lnSpc>
                <a:spcPct val="100000"/>
              </a:lnSpc>
              <a:spcBef>
                <a:spcPts val="600"/>
              </a:spcBef>
              <a:buFont typeface="Calibri" panose="020F0502020204030204" pitchFamily="34" charset="0"/>
              <a:buChar char="–"/>
              <a:defRPr sz="2400" i="0" kern="1200">
                <a:solidFill>
                  <a:schemeClr val="tx1"/>
                </a:solidFill>
                <a:latin typeface="+mn-lt"/>
                <a:ea typeface="+mn-ea"/>
                <a:cs typeface="+mn-cs"/>
              </a:defRPr>
            </a:lvl4pPr>
            <a:lvl5pPr marL="1144588" indent="-230188" algn="l" defTabSz="685800" rtl="0" eaLnBrk="1" latinLnBrk="0" hangingPunct="1">
              <a:lnSpc>
                <a:spcPct val="100000"/>
              </a:lnSpc>
              <a:spcBef>
                <a:spcPts val="600"/>
              </a:spcBef>
              <a:buFont typeface="Arial" panose="020B0604020202020204" pitchFamily="34" charset="0"/>
              <a:buChar char="•"/>
              <a:defRPr sz="2400" i="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600"/>
              </a:spcBef>
              <a:spcAft>
                <a:spcPts val="0"/>
              </a:spcAft>
              <a:buClrTx/>
              <a:buSzTx/>
              <a:buFont typeface="Wingdings" panose="05000000000000000000" pitchFamily="2" charset="2"/>
              <a:buNone/>
              <a:tabLst/>
              <a:defRPr/>
            </a:pPr>
            <a:r>
              <a:rPr kumimoji="0" lang="es-ES" sz="1800" b="0" i="0" u="none" strike="noStrike" kern="1200" cap="none" spc="0" normalizeH="0" baseline="0" noProof="0" dirty="0">
                <a:ln>
                  <a:noFill/>
                </a:ln>
                <a:solidFill>
                  <a:srgbClr val="00529B"/>
                </a:solidFill>
                <a:effectLst/>
                <a:uLnTx/>
                <a:uFillTx/>
                <a:latin typeface="Arial" panose="020B0604020202020204" pitchFamily="34" charset="0"/>
              </a:rPr>
              <a:t>Para ver más publicaciones sobre la discapacidad, visite </a:t>
            </a:r>
            <a:r>
              <a:rPr kumimoji="0" lang="es-ES" sz="1800" b="0" i="0" u="none" strike="noStrike" kern="1200" cap="none" spc="0" normalizeH="0" baseline="0" noProof="0" dirty="0">
                <a:ln>
                  <a:noFill/>
                </a:ln>
                <a:solidFill>
                  <a:srgbClr val="00529B"/>
                </a:solidFill>
                <a:effectLst/>
                <a:uLnTx/>
                <a:uFillTx/>
                <a:latin typeface="Arial" panose="020B0604020202020204" pitchFamily="34" charset="0"/>
                <a:hlinkClick r:id="rId10">
                  <a:extLst>
                    <a:ext uri="{A12FA001-AC4F-418D-AE19-62706E023703}">
                      <ahyp:hlinkClr xmlns:ahyp="http://schemas.microsoft.com/office/drawing/2018/hyperlinkcolor" val="tx"/>
                    </a:ext>
                  </a:extLst>
                </a:hlinkClick>
              </a:rPr>
              <a:t>ssa.gov/pubs</a:t>
            </a:r>
            <a:r>
              <a:rPr kumimoji="0" lang="es-ES" sz="1800" b="0" i="0" u="none" strike="noStrike" kern="1200" cap="none" spc="0" normalizeH="0" baseline="0" noProof="0" dirty="0">
                <a:ln>
                  <a:noFill/>
                </a:ln>
                <a:solidFill>
                  <a:srgbClr val="00529B"/>
                </a:solidFill>
                <a:effectLst/>
                <a:uLnTx/>
                <a:uFillTx/>
                <a:latin typeface="Arial" panose="020B0604020202020204" pitchFamily="34" charset="0"/>
              </a:rPr>
              <a:t>. </a:t>
            </a:r>
          </a:p>
        </p:txBody>
      </p:sp>
      <p:sp>
        <p:nvSpPr>
          <p:cNvPr id="7" name="Slide Number Placeholder 6">
            <a:extLst>
              <a:ext uri="{FF2B5EF4-FFF2-40B4-BE49-F238E27FC236}">
                <a16:creationId xmlns:a16="http://schemas.microsoft.com/office/drawing/2014/main" id="{F8ADC990-9F99-40CC-B65A-17991DA84FAF}"/>
              </a:ext>
            </a:extLst>
          </p:cNvPr>
          <p:cNvSpPr>
            <a:spLocks noGrp="1"/>
          </p:cNvSpPr>
          <p:nvPr>
            <p:ph type="sldNum" sz="quarter" idx="12"/>
          </p:nvPr>
        </p:nvSpPr>
        <p:spPr>
          <a:xfrm>
            <a:off x="8610600" y="6492240"/>
            <a:ext cx="2743200" cy="365125"/>
          </a:xfrm>
        </p:spPr>
        <p:txBody>
          <a:bodyPr/>
          <a:lstStyle/>
          <a:p>
            <a:fld id="{0B2D781D-8844-5940-92D1-06EF0A7F581E}" type="slidenum">
              <a:rPr lang="en-US" smtClean="0"/>
              <a:t>45</a:t>
            </a:fld>
            <a:endParaRPr lang="es-ES"/>
          </a:p>
        </p:txBody>
      </p:sp>
      <p:sp>
        <p:nvSpPr>
          <p:cNvPr id="4" name="Date Placeholder 3"/>
          <p:cNvSpPr>
            <a:spLocks noGrp="1"/>
          </p:cNvSpPr>
          <p:nvPr>
            <p:ph type="dt" sz="half" idx="10"/>
          </p:nvPr>
        </p:nvSpPr>
        <p:spPr>
          <a:xfrm>
            <a:off x="838200" y="6492240"/>
            <a:ext cx="2743200" cy="365125"/>
          </a:xfrm>
        </p:spPr>
        <p:txBody>
          <a:bodyPr/>
          <a:lstStyle/>
          <a:p>
            <a:r>
              <a:rPr lang="es-ES"/>
              <a:t>Junio de 2022</a:t>
            </a:r>
            <a:endParaRPr lang="es-ES" dirty="0"/>
          </a:p>
        </p:txBody>
      </p:sp>
      <p:sp>
        <p:nvSpPr>
          <p:cNvPr id="8" name="Footer Placeholder 4">
            <a:extLst>
              <a:ext uri="{FF2B5EF4-FFF2-40B4-BE49-F238E27FC236}">
                <a16:creationId xmlns:a16="http://schemas.microsoft.com/office/drawing/2014/main" id="{D2F6A769-45BE-4E79-908C-5BC2E7BD87E2}"/>
              </a:ext>
            </a:extLst>
          </p:cNvPr>
          <p:cNvSpPr>
            <a:spLocks noGrp="1"/>
          </p:cNvSpPr>
          <p:nvPr>
            <p:ph type="ftr" sz="quarter" idx="11"/>
          </p:nvPr>
        </p:nvSpPr>
        <p:spPr>
          <a:xfrm>
            <a:off x="0" y="6477411"/>
            <a:ext cx="12192000" cy="365760"/>
          </a:xfrm>
        </p:spPr>
        <p:txBody>
          <a:bodyPr/>
          <a:lstStyle/>
          <a:p>
            <a:r>
              <a:rPr lang="es-ES" dirty="0">
                <a:solidFill>
                  <a:schemeClr val="accent1">
                    <a:lumMod val="60000"/>
                    <a:lumOff val="40000"/>
                  </a:schemeClr>
                </a:solidFill>
              </a:rPr>
              <a:t>Medicare y otros programas para personas con discapacidades</a:t>
            </a:r>
          </a:p>
        </p:txBody>
      </p:sp>
    </p:spTree>
    <p:custDataLst>
      <p:tags r:id="rId1"/>
    </p:custDataLst>
    <p:extLst>
      <p:ext uri="{BB962C8B-B14F-4D97-AF65-F5344CB8AC3E}">
        <p14:creationId xmlns:p14="http://schemas.microsoft.com/office/powerpoint/2010/main" val="313413570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Siglas</a:t>
            </a:r>
            <a:endParaRPr lang="es-ES" dirty="0"/>
          </a:p>
        </p:txBody>
      </p:sp>
      <p:sp>
        <p:nvSpPr>
          <p:cNvPr id="8" name="Content Placeholder 7"/>
          <p:cNvSpPr>
            <a:spLocks noGrp="1"/>
          </p:cNvSpPr>
          <p:nvPr>
            <p:ph sz="quarter" idx="13"/>
          </p:nvPr>
        </p:nvSpPr>
        <p:spPr>
          <a:xfrm>
            <a:off x="691978" y="1371600"/>
            <a:ext cx="10869004" cy="4667250"/>
          </a:xfrm>
        </p:spPr>
        <p:txBody>
          <a:bodyPr numCol="2">
            <a:normAutofit fontScale="92500" lnSpcReduction="20000"/>
          </a:bodyPr>
          <a:lstStyle/>
          <a:p>
            <a:pPr marL="0" lvl="0" indent="0" defTabSz="685800">
              <a:buNone/>
            </a:pPr>
            <a:r>
              <a:rPr lang="es-ES" sz="2000" b="1" dirty="0"/>
              <a:t>ALS</a:t>
            </a:r>
            <a:r>
              <a:rPr lang="es-ES" sz="2000" dirty="0"/>
              <a:t>: Esclerosis lateral amiotrófica </a:t>
            </a:r>
          </a:p>
          <a:p>
            <a:pPr marL="0" lvl="0" indent="0" defTabSz="685800">
              <a:buNone/>
            </a:pPr>
            <a:r>
              <a:rPr lang="es-ES" sz="2000" b="1" dirty="0"/>
              <a:t>CAL</a:t>
            </a:r>
            <a:r>
              <a:rPr lang="es-ES" sz="2000" dirty="0"/>
              <a:t>: Subsidios compasivos </a:t>
            </a:r>
          </a:p>
          <a:p>
            <a:pPr marL="0" lvl="0" indent="0" defTabSz="685800">
              <a:buNone/>
            </a:pPr>
            <a:r>
              <a:rPr lang="es-ES" sz="2000" b="1" dirty="0"/>
              <a:t>CHIP</a:t>
            </a:r>
            <a:r>
              <a:rPr lang="es-ES" sz="2000" dirty="0"/>
              <a:t>: Programa de Seguro Médico para Niños </a:t>
            </a:r>
          </a:p>
          <a:p>
            <a:pPr marL="0" lvl="0" indent="0" defTabSz="685800">
              <a:buNone/>
            </a:pPr>
            <a:r>
              <a:rPr lang="es-ES" sz="2000" b="1" dirty="0"/>
              <a:t>CMS</a:t>
            </a:r>
            <a:r>
              <a:rPr lang="es-ES" sz="2000" dirty="0"/>
              <a:t>: Centros para Servicios de Medicare </a:t>
            </a:r>
            <a:br>
              <a:rPr lang="es-ES" sz="2000" dirty="0"/>
            </a:br>
            <a:r>
              <a:rPr lang="es-ES" sz="2000" dirty="0"/>
              <a:t>y Medicaid </a:t>
            </a:r>
          </a:p>
          <a:p>
            <a:pPr marL="0" lvl="0" indent="0" defTabSz="685800">
              <a:buNone/>
            </a:pPr>
            <a:r>
              <a:rPr lang="es-ES" sz="2000" b="1" dirty="0"/>
              <a:t>ESRD</a:t>
            </a:r>
            <a:r>
              <a:rPr lang="es-ES" sz="2000" dirty="0"/>
              <a:t>: Enfermedad renal en etapa final </a:t>
            </a:r>
          </a:p>
          <a:p>
            <a:pPr marL="0" lvl="0" indent="0" defTabSz="685800">
              <a:buNone/>
            </a:pPr>
            <a:r>
              <a:rPr lang="es-ES" sz="2000" b="1" dirty="0"/>
              <a:t>FPL</a:t>
            </a:r>
            <a:r>
              <a:rPr lang="es-ES" sz="2000" dirty="0"/>
              <a:t>: Nivel Federal de Pobreza </a:t>
            </a:r>
          </a:p>
          <a:p>
            <a:pPr marL="0" lvl="0" indent="0" defTabSz="685800">
              <a:buNone/>
            </a:pPr>
            <a:r>
              <a:rPr lang="es-ES" sz="2000" b="1" dirty="0"/>
              <a:t>GHP</a:t>
            </a:r>
            <a:r>
              <a:rPr lang="es-ES" sz="2000" dirty="0"/>
              <a:t>: Plan de salud grupal </a:t>
            </a:r>
          </a:p>
          <a:p>
            <a:pPr marL="0" lvl="0" indent="0" defTabSz="685800">
              <a:buNone/>
            </a:pPr>
            <a:r>
              <a:rPr lang="es-ES" sz="2000" b="1" dirty="0"/>
              <a:t>IEP</a:t>
            </a:r>
            <a:r>
              <a:rPr lang="es-ES" sz="2000" dirty="0"/>
              <a:t>: Período de Inscripción Inicial </a:t>
            </a:r>
          </a:p>
          <a:p>
            <a:pPr marL="0" lvl="0" indent="0" defTabSz="685800">
              <a:buNone/>
            </a:pPr>
            <a:r>
              <a:rPr lang="es-ES" sz="2000" b="1" dirty="0"/>
              <a:t>LIS</a:t>
            </a:r>
            <a:r>
              <a:rPr lang="es-ES" sz="2000" dirty="0"/>
              <a:t>: Subsidio por Bajos Ingresos</a:t>
            </a:r>
            <a:endParaRPr lang="es-ES" sz="2000" b="1" dirty="0"/>
          </a:p>
          <a:p>
            <a:pPr marL="0" lvl="0" indent="0" defTabSz="685800">
              <a:buNone/>
            </a:pPr>
            <a:r>
              <a:rPr lang="es-ES" sz="2000" b="1" dirty="0"/>
              <a:t>NTP</a:t>
            </a:r>
            <a:r>
              <a:rPr lang="es-ES" sz="2000" dirty="0"/>
              <a:t>: Programa de Capacitación Nacional </a:t>
            </a:r>
          </a:p>
          <a:p>
            <a:pPr marL="0" lvl="0" indent="0" defTabSz="685800">
              <a:buNone/>
            </a:pPr>
            <a:r>
              <a:rPr lang="es-ES" sz="2000" b="1" dirty="0"/>
              <a:t>OEP</a:t>
            </a:r>
            <a:r>
              <a:rPr lang="es-ES" sz="2000" dirty="0"/>
              <a:t>: Período de Inscripción abierta</a:t>
            </a:r>
          </a:p>
          <a:p>
            <a:pPr marL="0" lvl="0" indent="0" defTabSz="685800">
              <a:buNone/>
            </a:pPr>
            <a:r>
              <a:rPr lang="es-ES" sz="2000" b="1" dirty="0"/>
              <a:t>PACE</a:t>
            </a:r>
            <a:r>
              <a:rPr lang="es-ES" sz="2000" dirty="0"/>
              <a:t>: Programas de Cuidado Integral </a:t>
            </a:r>
            <a:br>
              <a:rPr lang="es-ES" sz="2000" dirty="0"/>
            </a:br>
            <a:r>
              <a:rPr lang="es-ES" sz="2000" dirty="0"/>
              <a:t>para Ancianos</a:t>
            </a:r>
          </a:p>
          <a:p>
            <a:pPr marL="0" lvl="0" indent="0" defTabSz="685800">
              <a:buNone/>
            </a:pPr>
            <a:r>
              <a:rPr lang="es-ES" sz="2000" b="1" dirty="0"/>
              <a:t>QDWI</a:t>
            </a:r>
            <a:r>
              <a:rPr lang="es-ES" sz="2000" dirty="0"/>
              <a:t>: Individuos Discapacitados y </a:t>
            </a:r>
            <a:br>
              <a:rPr lang="es-ES" sz="2000" dirty="0"/>
            </a:br>
            <a:r>
              <a:rPr lang="es-ES" sz="2000" dirty="0"/>
              <a:t>Empleados Calificados</a:t>
            </a:r>
          </a:p>
          <a:p>
            <a:pPr marL="0" lvl="0" indent="0" defTabSz="685800">
              <a:buNone/>
            </a:pPr>
            <a:r>
              <a:rPr lang="es-ES" sz="2000" b="1" dirty="0"/>
              <a:t>QHP</a:t>
            </a:r>
            <a:r>
              <a:rPr lang="es-ES" sz="2000" dirty="0"/>
              <a:t>: Plan de Salud Calificado</a:t>
            </a:r>
            <a:endParaRPr lang="es-ES" sz="2000" b="1" dirty="0"/>
          </a:p>
          <a:p>
            <a:pPr marL="0" lvl="0" indent="0" defTabSz="685800">
              <a:buNone/>
            </a:pPr>
            <a:r>
              <a:rPr lang="es-ES" sz="2000" b="1" dirty="0"/>
              <a:t>RRB</a:t>
            </a:r>
            <a:r>
              <a:rPr lang="es-ES" sz="2000" dirty="0"/>
              <a:t>: Junta de Jubilación de Empleados Ferroviarios </a:t>
            </a:r>
          </a:p>
          <a:p>
            <a:pPr marL="0" lvl="0" indent="0" defTabSz="685800">
              <a:buNone/>
            </a:pPr>
            <a:r>
              <a:rPr lang="es-ES" sz="2000" b="1" dirty="0"/>
              <a:t>SEP</a:t>
            </a:r>
            <a:r>
              <a:rPr lang="es-ES" sz="2000" dirty="0"/>
              <a:t>: Período de inscripción especial</a:t>
            </a:r>
            <a:endParaRPr lang="es-ES" sz="2000" b="1" dirty="0"/>
          </a:p>
          <a:p>
            <a:pPr marL="0" lvl="0" indent="0" defTabSz="685800">
              <a:buNone/>
            </a:pPr>
            <a:r>
              <a:rPr lang="es-ES" sz="2000" b="1" dirty="0"/>
              <a:t>SHIP</a:t>
            </a:r>
            <a:r>
              <a:rPr lang="es-ES" sz="2000" dirty="0"/>
              <a:t>: Programa Estatal de Asistencia sobre Seguros de Salud </a:t>
            </a:r>
          </a:p>
          <a:p>
            <a:pPr marL="0" lvl="0" indent="0" defTabSz="685800">
              <a:buNone/>
            </a:pPr>
            <a:r>
              <a:rPr lang="es-ES" sz="2000" b="1" dirty="0"/>
              <a:t>SSDI</a:t>
            </a:r>
            <a:r>
              <a:rPr lang="es-ES" sz="2000" dirty="0"/>
              <a:t>: Seguro por Discapacidad del </a:t>
            </a:r>
            <a:br>
              <a:rPr lang="es-ES" sz="2000" dirty="0"/>
            </a:br>
            <a:r>
              <a:rPr lang="es-ES" sz="2000" dirty="0"/>
              <a:t>Seguro Social </a:t>
            </a:r>
          </a:p>
          <a:p>
            <a:pPr marL="0" lvl="0" indent="0" defTabSz="685800">
              <a:buNone/>
            </a:pPr>
            <a:r>
              <a:rPr lang="es-ES" sz="2000" b="1" dirty="0"/>
              <a:t>SSI</a:t>
            </a:r>
            <a:r>
              <a:rPr lang="es-ES" sz="2000" dirty="0"/>
              <a:t>: Seguridad de Ingreso Suplementario </a:t>
            </a:r>
          </a:p>
          <a:p>
            <a:pPr marL="0" lvl="0" indent="0" defTabSz="685800">
              <a:buNone/>
            </a:pPr>
            <a:r>
              <a:rPr lang="es-ES" sz="2000" b="1" dirty="0"/>
              <a:t>TTY</a:t>
            </a:r>
            <a:r>
              <a:rPr lang="es-ES" sz="2000" dirty="0"/>
              <a:t>: Teletipo </a:t>
            </a:r>
          </a:p>
        </p:txBody>
      </p:sp>
      <p:sp>
        <p:nvSpPr>
          <p:cNvPr id="5" name="Slide Number Placeholder 4">
            <a:extLst>
              <a:ext uri="{FF2B5EF4-FFF2-40B4-BE49-F238E27FC236}">
                <a16:creationId xmlns:a16="http://schemas.microsoft.com/office/drawing/2014/main" id="{82680719-ED0F-46F8-8778-79FA4DDF2836}"/>
              </a:ext>
            </a:extLst>
          </p:cNvPr>
          <p:cNvSpPr>
            <a:spLocks noGrp="1"/>
          </p:cNvSpPr>
          <p:nvPr>
            <p:ph type="sldNum" sz="quarter" idx="12"/>
          </p:nvPr>
        </p:nvSpPr>
        <p:spPr>
          <a:xfrm>
            <a:off x="8610600" y="6492240"/>
            <a:ext cx="2743200" cy="365125"/>
          </a:xfrm>
        </p:spPr>
        <p:txBody>
          <a:bodyPr/>
          <a:lstStyle/>
          <a:p>
            <a:fld id="{0B2D781D-8844-5940-92D1-06EF0A7F581E}" type="slidenum">
              <a:rPr lang="en-US" smtClean="0"/>
              <a:t>46</a:t>
            </a:fld>
            <a:endParaRPr lang="es-ES"/>
          </a:p>
        </p:txBody>
      </p:sp>
      <p:sp>
        <p:nvSpPr>
          <p:cNvPr id="3" name="Date Placeholder 2">
            <a:extLst>
              <a:ext uri="{FF2B5EF4-FFF2-40B4-BE49-F238E27FC236}">
                <a16:creationId xmlns:a16="http://schemas.microsoft.com/office/drawing/2014/main" id="{C1D15B42-6C8F-3747-9887-1FBF678C9301}"/>
              </a:ext>
            </a:extLst>
          </p:cNvPr>
          <p:cNvSpPr>
            <a:spLocks noGrp="1"/>
          </p:cNvSpPr>
          <p:nvPr>
            <p:ph type="dt" sz="half" idx="10"/>
          </p:nvPr>
        </p:nvSpPr>
        <p:spPr>
          <a:xfrm>
            <a:off x="838200" y="6492240"/>
            <a:ext cx="2743200" cy="365125"/>
          </a:xfrm>
        </p:spPr>
        <p:txBody>
          <a:bodyPr/>
          <a:lstStyle/>
          <a:p>
            <a:r>
              <a:rPr lang="es-ES"/>
              <a:t>Junio de 2022</a:t>
            </a:r>
            <a:endParaRPr lang="es-ES" dirty="0"/>
          </a:p>
        </p:txBody>
      </p:sp>
      <p:cxnSp>
        <p:nvCxnSpPr>
          <p:cNvPr id="7" name="Straight Connector 6">
            <a:extLst>
              <a:ext uri="{FF2B5EF4-FFF2-40B4-BE49-F238E27FC236}">
                <a16:creationId xmlns:a16="http://schemas.microsoft.com/office/drawing/2014/main" id="{99DC90D4-632B-4E73-B7BB-57FEFDE8E0E4}"/>
              </a:ext>
              <a:ext uri="{C183D7F6-B498-43B3-948B-1728B52AA6E4}">
                <adec:decorative xmlns:adec="http://schemas.microsoft.com/office/drawing/2017/decorative" val="1"/>
              </a:ext>
            </a:extLst>
          </p:cNvPr>
          <p:cNvCxnSpPr/>
          <p:nvPr/>
        </p:nvCxnSpPr>
        <p:spPr>
          <a:xfrm>
            <a:off x="5931477" y="1371600"/>
            <a:ext cx="0" cy="4429125"/>
          </a:xfrm>
          <a:prstGeom prst="line">
            <a:avLst/>
          </a:prstGeom>
          <a:ln>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9" name="Footer Placeholder 4">
            <a:extLst>
              <a:ext uri="{FF2B5EF4-FFF2-40B4-BE49-F238E27FC236}">
                <a16:creationId xmlns:a16="http://schemas.microsoft.com/office/drawing/2014/main" id="{752D27F2-1BC5-4D0B-AE2F-A57FE078D083}"/>
              </a:ext>
            </a:extLst>
          </p:cNvPr>
          <p:cNvSpPr>
            <a:spLocks noGrp="1"/>
          </p:cNvSpPr>
          <p:nvPr>
            <p:ph type="ftr" sz="quarter" idx="11"/>
          </p:nvPr>
        </p:nvSpPr>
        <p:spPr>
          <a:xfrm>
            <a:off x="0" y="6477411"/>
            <a:ext cx="12192000" cy="365760"/>
          </a:xfrm>
        </p:spPr>
        <p:txBody>
          <a:bodyPr/>
          <a:lstStyle/>
          <a:p>
            <a:r>
              <a:rPr lang="es-ES" dirty="0">
                <a:solidFill>
                  <a:schemeClr val="accent1">
                    <a:lumMod val="60000"/>
                    <a:lumOff val="40000"/>
                  </a:schemeClr>
                </a:solidFill>
              </a:rPr>
              <a:t>Medicare y otros programas para personas con discapacidades</a:t>
            </a:r>
          </a:p>
        </p:txBody>
      </p:sp>
    </p:spTree>
    <p:custDataLst>
      <p:tags r:id="rId1"/>
    </p:custDataLst>
    <p:extLst>
      <p:ext uri="{BB962C8B-B14F-4D97-AF65-F5344CB8AC3E}">
        <p14:creationId xmlns:p14="http://schemas.microsoft.com/office/powerpoint/2010/main" val="151234615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592667F-B6EB-F84A-95CF-1B156979F98A}"/>
              </a:ext>
            </a:extLst>
          </p:cNvPr>
          <p:cNvSpPr>
            <a:spLocks noGrp="1"/>
          </p:cNvSpPr>
          <p:nvPr>
            <p:ph type="title"/>
          </p:nvPr>
        </p:nvSpPr>
        <p:spPr/>
        <p:txBody>
          <a:bodyPr/>
          <a:lstStyle/>
          <a:p>
            <a:r>
              <a:rPr lang="es-ES"/>
              <a:t>Manténgase conectado</a:t>
            </a:r>
          </a:p>
        </p:txBody>
      </p:sp>
      <p:pic>
        <p:nvPicPr>
          <p:cNvPr id="19" name="Picture 18">
            <a:extLst>
              <a:ext uri="{FF2B5EF4-FFF2-40B4-BE49-F238E27FC236}">
                <a16:creationId xmlns:a16="http://schemas.microsoft.com/office/drawing/2014/main" id="{6769240F-DF2B-4721-8FAA-9A6B4A1B234A}"/>
              </a:ext>
              <a:ext uri="{C183D7F6-B498-43B3-948B-1728B52AA6E4}">
                <adec:decorative xmlns:adec="http://schemas.microsoft.com/office/drawing/2017/decorative" val="1"/>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7353233" y="1288783"/>
            <a:ext cx="2863263" cy="2863263"/>
          </a:xfrm>
          <a:prstGeom prst="rect">
            <a:avLst/>
          </a:prstGeom>
        </p:spPr>
      </p:pic>
      <p:sp>
        <p:nvSpPr>
          <p:cNvPr id="20" name="TextBox 19">
            <a:extLst>
              <a:ext uri="{FF2B5EF4-FFF2-40B4-BE49-F238E27FC236}">
                <a16:creationId xmlns:a16="http://schemas.microsoft.com/office/drawing/2014/main" id="{937A3C40-BCCC-4DCC-82FE-1DF45F8C2A77}"/>
              </a:ext>
            </a:extLst>
          </p:cNvPr>
          <p:cNvSpPr txBox="1"/>
          <p:nvPr/>
        </p:nvSpPr>
        <p:spPr>
          <a:xfrm>
            <a:off x="7135805" y="3722819"/>
            <a:ext cx="3298121" cy="1200329"/>
          </a:xfrm>
          <a:prstGeom prst="rect">
            <a:avLst/>
          </a:prstGeom>
          <a:noFill/>
        </p:spPr>
        <p:txBody>
          <a:bodyPr wrap="square" rtlCol="0">
            <a:spAutoFit/>
          </a:bodyPr>
          <a:lstStyle/>
          <a:p>
            <a:pPr lvl="0" algn="ctr"/>
            <a:r>
              <a:rPr lang="es-ES" sz="2400" dirty="0">
                <a:solidFill>
                  <a:schemeClr val="accent1">
                    <a:lumMod val="75000"/>
                  </a:schemeClr>
                </a:solidFill>
                <a:latin typeface="Arial" panose="020B0604020202020204" pitchFamily="34" charset="0"/>
              </a:rPr>
              <a:t>Comuníquese con nosotros escribiendo a </a:t>
            </a:r>
            <a:r>
              <a:rPr lang="es-ES" sz="2400" dirty="0">
                <a:solidFill>
                  <a:schemeClr val="accent1">
                    <a:lumMod val="75000"/>
                  </a:schemeClr>
                </a:solidFill>
                <a:latin typeface="Arial" panose="020B0604020202020204" pitchFamily="34" charset="0"/>
                <a:hlinkClick r:id="rId6">
                  <a:extLst>
                    <a:ext uri="{A12FA001-AC4F-418D-AE19-62706E023703}">
                      <ahyp:hlinkClr xmlns:ahyp="http://schemas.microsoft.com/office/drawing/2018/hyperlinkcolor" val="tx"/>
                    </a:ext>
                  </a:extLst>
                </a:hlinkClick>
              </a:rPr>
              <a:t>training@cms.hhs.gov</a:t>
            </a:r>
            <a:r>
              <a:rPr lang="es-ES" sz="2400" dirty="0">
                <a:solidFill>
                  <a:schemeClr val="accent1">
                    <a:lumMod val="75000"/>
                  </a:schemeClr>
                </a:solidFill>
                <a:latin typeface="Arial" panose="020B0604020202020204" pitchFamily="34" charset="0"/>
              </a:rPr>
              <a:t>.</a:t>
            </a:r>
          </a:p>
          <a:p>
            <a:pPr algn="ctr"/>
            <a:endParaRPr lang="es-ES" sz="2400" dirty="0">
              <a:latin typeface="Arial" panose="020B0604020202020204" pitchFamily="34" charset="0"/>
              <a:cs typeface="Arial" panose="020B0604020202020204" pitchFamily="34" charset="0"/>
            </a:endParaRPr>
          </a:p>
        </p:txBody>
      </p:sp>
      <p:sp>
        <p:nvSpPr>
          <p:cNvPr id="22" name="Content Placeholder 4">
            <a:extLst>
              <a:ext uri="{FF2B5EF4-FFF2-40B4-BE49-F238E27FC236}">
                <a16:creationId xmlns:a16="http://schemas.microsoft.com/office/drawing/2014/main" id="{B2434AE6-908C-4E48-B64E-CC923E5566CF}"/>
              </a:ext>
            </a:extLst>
          </p:cNvPr>
          <p:cNvSpPr txBox="1">
            <a:spLocks/>
          </p:cNvSpPr>
          <p:nvPr/>
        </p:nvSpPr>
        <p:spPr>
          <a:xfrm>
            <a:off x="838200" y="3781512"/>
            <a:ext cx="5556647" cy="199410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s-ES" sz="2400" dirty="0">
                <a:solidFill>
                  <a:schemeClr val="accent1">
                    <a:lumMod val="75000"/>
                  </a:schemeClr>
                </a:solidFill>
                <a:latin typeface="Arial" panose="020B0604020202020204" pitchFamily="34" charset="0"/>
              </a:rPr>
              <a:t>Para ver los materiales de capacitación disponibles, o suscribirse a nuestra lista de correo electrónico, visite</a:t>
            </a:r>
          </a:p>
          <a:p>
            <a:pPr marL="0" indent="0" algn="ctr">
              <a:buFont typeface="Arial" panose="020B0604020202020204" pitchFamily="34" charset="0"/>
              <a:buNone/>
            </a:pPr>
            <a:r>
              <a:rPr lang="es-ES" sz="2400" dirty="0">
                <a:solidFill>
                  <a:schemeClr val="accent1">
                    <a:lumMod val="75000"/>
                  </a:schemeClr>
                </a:solidFill>
                <a:latin typeface="Arial" panose="020B0604020202020204" pitchFamily="34" charset="0"/>
                <a:hlinkClick r:id="rId7">
                  <a:extLst>
                    <a:ext uri="{A12FA001-AC4F-418D-AE19-62706E023703}">
                      <ahyp:hlinkClr xmlns:ahyp="http://schemas.microsoft.com/office/drawing/2018/hyperlinkcolor" val="tx"/>
                    </a:ext>
                  </a:extLst>
                </a:hlinkClick>
              </a:rPr>
              <a:t>CMSnationaltrainingprogram.cms.gov</a:t>
            </a:r>
            <a:r>
              <a:rPr lang="es-ES" sz="2400" dirty="0">
                <a:solidFill>
                  <a:schemeClr val="accent1">
                    <a:lumMod val="75000"/>
                  </a:schemeClr>
                </a:solidFill>
                <a:latin typeface="Arial" panose="020B0604020202020204" pitchFamily="34" charset="0"/>
              </a:rPr>
              <a:t>.</a:t>
            </a:r>
          </a:p>
        </p:txBody>
      </p:sp>
      <p:pic>
        <p:nvPicPr>
          <p:cNvPr id="4" name="Picture 3">
            <a:extLst>
              <a:ext uri="{FF2B5EF4-FFF2-40B4-BE49-F238E27FC236}">
                <a16:creationId xmlns:a16="http://schemas.microsoft.com/office/drawing/2014/main" id="{B00E97E5-6E27-4B25-9D28-296245103570}"/>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2395625" y="1833369"/>
            <a:ext cx="2371550" cy="1774090"/>
          </a:xfrm>
          <a:prstGeom prst="rect">
            <a:avLst/>
          </a:prstGeom>
        </p:spPr>
      </p:pic>
      <p:sp>
        <p:nvSpPr>
          <p:cNvPr id="5" name="Slide Number Placeholder 4">
            <a:extLst>
              <a:ext uri="{FF2B5EF4-FFF2-40B4-BE49-F238E27FC236}">
                <a16:creationId xmlns:a16="http://schemas.microsoft.com/office/drawing/2014/main" id="{570010BF-BC9C-4FB4-8189-F64378DC29E5}"/>
              </a:ext>
            </a:extLst>
          </p:cNvPr>
          <p:cNvSpPr>
            <a:spLocks noGrp="1"/>
          </p:cNvSpPr>
          <p:nvPr>
            <p:ph type="sldNum" sz="quarter" idx="12"/>
          </p:nvPr>
        </p:nvSpPr>
        <p:spPr>
          <a:xfrm>
            <a:off x="8610600" y="6492240"/>
            <a:ext cx="2743200" cy="365125"/>
          </a:xfrm>
        </p:spPr>
        <p:txBody>
          <a:bodyPr/>
          <a:lstStyle/>
          <a:p>
            <a:fld id="{0B2D781D-8844-5940-92D1-06EF0A7F581E}" type="slidenum">
              <a:rPr lang="en-US" smtClean="0"/>
              <a:t>47</a:t>
            </a:fld>
            <a:endParaRPr lang="es-ES"/>
          </a:p>
        </p:txBody>
      </p:sp>
      <p:sp>
        <p:nvSpPr>
          <p:cNvPr id="2" name="Date Placeholder 1">
            <a:extLst>
              <a:ext uri="{FF2B5EF4-FFF2-40B4-BE49-F238E27FC236}">
                <a16:creationId xmlns:a16="http://schemas.microsoft.com/office/drawing/2014/main" id="{D17EC8DC-A4E9-0447-80A5-4CA4BC67AF06}"/>
              </a:ext>
            </a:extLst>
          </p:cNvPr>
          <p:cNvSpPr>
            <a:spLocks noGrp="1"/>
          </p:cNvSpPr>
          <p:nvPr>
            <p:ph type="dt" sz="half" idx="10"/>
          </p:nvPr>
        </p:nvSpPr>
        <p:spPr>
          <a:xfrm>
            <a:off x="838200" y="6492240"/>
            <a:ext cx="2743200" cy="365125"/>
          </a:xfrm>
        </p:spPr>
        <p:txBody>
          <a:bodyPr/>
          <a:lstStyle/>
          <a:p>
            <a:r>
              <a:rPr lang="es-ES"/>
              <a:t>Junio de 2022</a:t>
            </a:r>
            <a:endParaRPr lang="es-ES" dirty="0"/>
          </a:p>
        </p:txBody>
      </p:sp>
      <p:sp>
        <p:nvSpPr>
          <p:cNvPr id="10" name="Footer Placeholder 4">
            <a:extLst>
              <a:ext uri="{FF2B5EF4-FFF2-40B4-BE49-F238E27FC236}">
                <a16:creationId xmlns:a16="http://schemas.microsoft.com/office/drawing/2014/main" id="{7DA87921-3A04-4454-BF9A-1CBD5AF22B44}"/>
              </a:ext>
            </a:extLst>
          </p:cNvPr>
          <p:cNvSpPr>
            <a:spLocks noGrp="1"/>
          </p:cNvSpPr>
          <p:nvPr>
            <p:ph type="ftr" sz="quarter" idx="11"/>
          </p:nvPr>
        </p:nvSpPr>
        <p:spPr>
          <a:xfrm>
            <a:off x="0" y="6477411"/>
            <a:ext cx="12192000" cy="365760"/>
          </a:xfrm>
        </p:spPr>
        <p:txBody>
          <a:bodyPr/>
          <a:lstStyle/>
          <a:p>
            <a:r>
              <a:rPr lang="es-ES" dirty="0">
                <a:solidFill>
                  <a:schemeClr val="accent1">
                    <a:lumMod val="60000"/>
                    <a:lumOff val="40000"/>
                  </a:schemeClr>
                </a:solidFill>
              </a:rPr>
              <a:t>Medicare y otros programas para personas con discapacidades</a:t>
            </a:r>
          </a:p>
        </p:txBody>
      </p:sp>
    </p:spTree>
    <p:custDataLst>
      <p:tags r:id="rId1"/>
    </p:custDataLst>
    <p:extLst>
      <p:ext uri="{BB962C8B-B14F-4D97-AF65-F5344CB8AC3E}">
        <p14:creationId xmlns:p14="http://schemas.microsoft.com/office/powerpoint/2010/main" val="42790512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E5E7A2-AE8C-421D-985D-CCED84A66714}"/>
              </a:ext>
            </a:extLst>
          </p:cNvPr>
          <p:cNvSpPr>
            <a:spLocks noGrp="1"/>
          </p:cNvSpPr>
          <p:nvPr>
            <p:ph type="title"/>
          </p:nvPr>
        </p:nvSpPr>
        <p:spPr/>
        <p:txBody>
          <a:bodyPr/>
          <a:lstStyle/>
          <a:p>
            <a:r>
              <a:rPr lang="es-ES"/>
              <a:t>Objetivos de la lección</a:t>
            </a:r>
          </a:p>
        </p:txBody>
      </p:sp>
      <p:sp>
        <p:nvSpPr>
          <p:cNvPr id="3" name="Content Placeholder 2">
            <a:extLst>
              <a:ext uri="{FF2B5EF4-FFF2-40B4-BE49-F238E27FC236}">
                <a16:creationId xmlns:a16="http://schemas.microsoft.com/office/drawing/2014/main" id="{A66267A8-A158-4869-8672-CF00799B51F4}"/>
              </a:ext>
            </a:extLst>
          </p:cNvPr>
          <p:cNvSpPr>
            <a:spLocks noGrp="1"/>
          </p:cNvSpPr>
          <p:nvPr>
            <p:ph sz="quarter" idx="13"/>
          </p:nvPr>
        </p:nvSpPr>
        <p:spPr>
          <a:xfrm>
            <a:off x="224287" y="1371600"/>
            <a:ext cx="11628407" cy="4667250"/>
          </a:xfrm>
        </p:spPr>
        <p:txBody>
          <a:bodyPr/>
          <a:lstStyle/>
          <a:p>
            <a:pPr marL="0" indent="0">
              <a:buNone/>
            </a:pPr>
            <a:r>
              <a:rPr lang="es-ES" b="1" dirty="0"/>
              <a:t>Al finalizar esta lección, usted podrá:</a:t>
            </a:r>
          </a:p>
          <a:p>
            <a:pPr marL="548640" defTabSz="685800"/>
            <a:r>
              <a:rPr lang="es-ES" sz="2400" dirty="0"/>
              <a:t>Definir discapacidad en base a la Ley de Seguro Social</a:t>
            </a:r>
          </a:p>
          <a:p>
            <a:pPr marL="548640" defTabSz="685800"/>
            <a:r>
              <a:rPr lang="es-ES" sz="2400" dirty="0"/>
              <a:t>Enumerar los requisitos básicos para calificar para obtener beneficios </a:t>
            </a:r>
            <a:br>
              <a:rPr lang="es-ES" sz="2400" dirty="0"/>
            </a:br>
            <a:r>
              <a:rPr lang="es-ES" sz="2400" dirty="0"/>
              <a:t>por discapacidad</a:t>
            </a:r>
          </a:p>
          <a:p>
            <a:pPr marL="548640" defTabSz="685800"/>
            <a:r>
              <a:rPr lang="es-ES" sz="2400" dirty="0"/>
              <a:t>Identificar los programas del Seguro Social para personas con discapacidades </a:t>
            </a:r>
          </a:p>
          <a:p>
            <a:pPr marL="548640" defTabSz="685800"/>
            <a:r>
              <a:rPr lang="es-ES" sz="2400" dirty="0"/>
              <a:t>Explicar el proceso de toma de decisión sobre discapacidad</a:t>
            </a:r>
          </a:p>
          <a:p>
            <a:pPr marL="548640" defTabSz="685800"/>
            <a:r>
              <a:rPr lang="es-ES" sz="2400" dirty="0"/>
              <a:t>Enumerar los servicios disponibles en la cuenta en línea de “</a:t>
            </a:r>
            <a:r>
              <a:rPr lang="es-ES" sz="2400" i="1" dirty="0"/>
              <a:t>my </a:t>
            </a:r>
            <a:r>
              <a:rPr lang="es-ES" sz="2400" dirty="0"/>
              <a:t>Social Security”</a:t>
            </a:r>
          </a:p>
          <a:p>
            <a:pPr indent="0" defTabSz="685800">
              <a:buNone/>
            </a:pPr>
            <a:endParaRPr lang="es-ES" dirty="0"/>
          </a:p>
          <a:p>
            <a:pPr marL="0" indent="0">
              <a:buNone/>
            </a:pPr>
            <a:endParaRPr lang="es-ES" b="1" dirty="0"/>
          </a:p>
          <a:p>
            <a:endParaRPr lang="es-ES" dirty="0"/>
          </a:p>
        </p:txBody>
      </p:sp>
      <p:sp>
        <p:nvSpPr>
          <p:cNvPr id="6" name="Slide Number Placeholder 5">
            <a:extLst>
              <a:ext uri="{FF2B5EF4-FFF2-40B4-BE49-F238E27FC236}">
                <a16:creationId xmlns:a16="http://schemas.microsoft.com/office/drawing/2014/main" id="{4C6E1FC8-21C8-406A-A118-C5E9F7761AC1}"/>
              </a:ext>
            </a:extLst>
          </p:cNvPr>
          <p:cNvSpPr>
            <a:spLocks noGrp="1"/>
          </p:cNvSpPr>
          <p:nvPr>
            <p:ph type="sldNum" sz="quarter" idx="12"/>
          </p:nvPr>
        </p:nvSpPr>
        <p:spPr>
          <a:xfrm>
            <a:off x="8610600" y="6492240"/>
            <a:ext cx="2743200" cy="365125"/>
          </a:xfrm>
        </p:spPr>
        <p:txBody>
          <a:bodyPr/>
          <a:lstStyle/>
          <a:p>
            <a:fld id="{0B2D781D-8844-5940-92D1-06EF0A7F581E}" type="slidenum">
              <a:rPr lang="en-US" smtClean="0"/>
              <a:t>5</a:t>
            </a:fld>
            <a:endParaRPr lang="es-ES" dirty="0"/>
          </a:p>
        </p:txBody>
      </p:sp>
      <p:sp>
        <p:nvSpPr>
          <p:cNvPr id="4" name="Date Placeholder 3">
            <a:extLst>
              <a:ext uri="{FF2B5EF4-FFF2-40B4-BE49-F238E27FC236}">
                <a16:creationId xmlns:a16="http://schemas.microsoft.com/office/drawing/2014/main" id="{5F856BAB-7DE6-4AC9-9B18-214ACF7A7FBF}"/>
              </a:ext>
            </a:extLst>
          </p:cNvPr>
          <p:cNvSpPr>
            <a:spLocks noGrp="1"/>
          </p:cNvSpPr>
          <p:nvPr>
            <p:ph type="dt" sz="half" idx="10"/>
          </p:nvPr>
        </p:nvSpPr>
        <p:spPr>
          <a:xfrm>
            <a:off x="838200" y="6492240"/>
            <a:ext cx="2743200" cy="365125"/>
          </a:xfrm>
        </p:spPr>
        <p:txBody>
          <a:bodyPr/>
          <a:lstStyle/>
          <a:p>
            <a:r>
              <a:rPr lang="es-ES"/>
              <a:t>Junio de 2022</a:t>
            </a:r>
            <a:endParaRPr lang="es-ES" dirty="0"/>
          </a:p>
        </p:txBody>
      </p:sp>
      <p:sp>
        <p:nvSpPr>
          <p:cNvPr id="7" name="Footer Placeholder 4">
            <a:extLst>
              <a:ext uri="{FF2B5EF4-FFF2-40B4-BE49-F238E27FC236}">
                <a16:creationId xmlns:a16="http://schemas.microsoft.com/office/drawing/2014/main" id="{9312B4BD-03EC-4D7E-8487-593C300AF873}"/>
              </a:ext>
            </a:extLst>
          </p:cNvPr>
          <p:cNvSpPr>
            <a:spLocks noGrp="1"/>
          </p:cNvSpPr>
          <p:nvPr>
            <p:ph type="ftr" sz="quarter" idx="11"/>
          </p:nvPr>
        </p:nvSpPr>
        <p:spPr>
          <a:xfrm>
            <a:off x="0" y="6477411"/>
            <a:ext cx="12192000" cy="365760"/>
          </a:xfrm>
        </p:spPr>
        <p:txBody>
          <a:bodyPr/>
          <a:lstStyle/>
          <a:p>
            <a:r>
              <a:rPr lang="es-ES" dirty="0">
                <a:solidFill>
                  <a:schemeClr val="accent1">
                    <a:lumMod val="60000"/>
                    <a:lumOff val="40000"/>
                  </a:schemeClr>
                </a:solidFill>
              </a:rPr>
              <a:t>Medicare y otros programas para personas con discapacidades</a:t>
            </a:r>
          </a:p>
        </p:txBody>
      </p:sp>
    </p:spTree>
    <p:custDataLst>
      <p:tags r:id="rId1"/>
    </p:custDataLst>
    <p:extLst>
      <p:ext uri="{BB962C8B-B14F-4D97-AF65-F5344CB8AC3E}">
        <p14:creationId xmlns:p14="http://schemas.microsoft.com/office/powerpoint/2010/main" val="2781148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7A5FB7-624A-6D45-BB73-0C7AF9FBBF77}"/>
              </a:ext>
            </a:extLst>
          </p:cNvPr>
          <p:cNvSpPr>
            <a:spLocks noGrp="1"/>
          </p:cNvSpPr>
          <p:nvPr>
            <p:ph type="title"/>
          </p:nvPr>
        </p:nvSpPr>
        <p:spPr/>
        <p:txBody>
          <a:bodyPr/>
          <a:lstStyle/>
          <a:p>
            <a:r>
              <a:rPr lang="es-ES" b="0" dirty="0"/>
              <a:t>Definición de discapacidad</a:t>
            </a:r>
          </a:p>
        </p:txBody>
      </p:sp>
      <p:sp>
        <p:nvSpPr>
          <p:cNvPr id="5" name="Content Placeholder 4">
            <a:extLst>
              <a:ext uri="{FF2B5EF4-FFF2-40B4-BE49-F238E27FC236}">
                <a16:creationId xmlns:a16="http://schemas.microsoft.com/office/drawing/2014/main" id="{710F3EA5-7453-3044-8A3D-84393179DEE8}"/>
              </a:ext>
            </a:extLst>
          </p:cNvPr>
          <p:cNvSpPr>
            <a:spLocks noGrp="1"/>
          </p:cNvSpPr>
          <p:nvPr>
            <p:ph sz="quarter" idx="13"/>
          </p:nvPr>
        </p:nvSpPr>
        <p:spPr>
          <a:xfrm>
            <a:off x="914400" y="1371600"/>
            <a:ext cx="6858000" cy="4667250"/>
          </a:xfrm>
        </p:spPr>
        <p:txBody>
          <a:bodyPr/>
          <a:lstStyle/>
          <a:p>
            <a:pPr marL="0" lvl="0" indent="0" defTabSz="685800">
              <a:lnSpc>
                <a:spcPct val="100000"/>
              </a:lnSpc>
              <a:spcBef>
                <a:spcPts val="600"/>
              </a:spcBef>
              <a:buNone/>
            </a:pPr>
            <a:r>
              <a:rPr lang="es-ES" b="1" dirty="0"/>
              <a:t>Según la Ley de Seguro Social, usted está discapacitado si:</a:t>
            </a:r>
          </a:p>
          <a:p>
            <a:pPr lvl="1" defTabSz="685800">
              <a:lnSpc>
                <a:spcPct val="100000"/>
              </a:lnSpc>
              <a:spcAft>
                <a:spcPts val="1200"/>
              </a:spcAft>
              <a:buFont typeface="Wingdings" panose="05000000000000000000" pitchFamily="2" charset="2"/>
              <a:buChar char="§"/>
            </a:pPr>
            <a:r>
              <a:rPr lang="es-ES" dirty="0"/>
              <a:t>No puede hacer el trabajo que hacía anteriormente debido a su condición médica</a:t>
            </a:r>
          </a:p>
          <a:p>
            <a:pPr lvl="1" defTabSz="685800">
              <a:lnSpc>
                <a:spcPct val="100000"/>
              </a:lnSpc>
              <a:spcAft>
                <a:spcPts val="1200"/>
              </a:spcAft>
              <a:buFont typeface="Wingdings" panose="05000000000000000000" pitchFamily="2" charset="2"/>
              <a:buChar char="§"/>
            </a:pPr>
            <a:r>
              <a:rPr lang="es-ES" dirty="0"/>
              <a:t>No puede adaptarse a otro trabajo debido a su condición médica</a:t>
            </a:r>
          </a:p>
          <a:p>
            <a:pPr lvl="1" defTabSz="685800">
              <a:lnSpc>
                <a:spcPct val="100000"/>
              </a:lnSpc>
              <a:spcAft>
                <a:spcPts val="1200"/>
              </a:spcAft>
              <a:buFont typeface="Wingdings" panose="05000000000000000000" pitchFamily="2" charset="2"/>
              <a:buChar char="§"/>
            </a:pPr>
            <a:r>
              <a:rPr lang="es-ES" dirty="0"/>
              <a:t>Su discapacidad ha durado o se espera que dure al menos un año o que tenga como consecuencia la muerte</a:t>
            </a:r>
          </a:p>
        </p:txBody>
      </p:sp>
      <p:pic>
        <p:nvPicPr>
          <p:cNvPr id="3" name="Picture 2">
            <a:extLst>
              <a:ext uri="{FF2B5EF4-FFF2-40B4-BE49-F238E27FC236}">
                <a16:creationId xmlns:a16="http://schemas.microsoft.com/office/drawing/2014/main" id="{BDFAAE36-CBE9-4A86-B96E-038EC93DB6DA}"/>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8189820" y="1636620"/>
            <a:ext cx="3584759" cy="3584759"/>
          </a:xfrm>
          <a:prstGeom prst="rect">
            <a:avLst/>
          </a:prstGeom>
        </p:spPr>
      </p:pic>
      <p:sp>
        <p:nvSpPr>
          <p:cNvPr id="2" name="Slide Number Placeholder 1">
            <a:extLst>
              <a:ext uri="{FF2B5EF4-FFF2-40B4-BE49-F238E27FC236}">
                <a16:creationId xmlns:a16="http://schemas.microsoft.com/office/drawing/2014/main" id="{E28F2CDC-BAEB-421E-B6D1-F9E34AAC2D69}"/>
              </a:ext>
            </a:extLst>
          </p:cNvPr>
          <p:cNvSpPr>
            <a:spLocks noGrp="1"/>
          </p:cNvSpPr>
          <p:nvPr>
            <p:ph type="sldNum" sz="quarter" idx="12"/>
          </p:nvPr>
        </p:nvSpPr>
        <p:spPr>
          <a:xfrm>
            <a:off x="8610600" y="6491100"/>
            <a:ext cx="2743200" cy="365125"/>
          </a:xfrm>
        </p:spPr>
        <p:txBody>
          <a:bodyPr/>
          <a:lstStyle/>
          <a:p>
            <a:fld id="{0B2D781D-8844-5940-92D1-06EF0A7F581E}" type="slidenum">
              <a:rPr lang="en-US" smtClean="0"/>
              <a:t>6</a:t>
            </a:fld>
            <a:endParaRPr lang="es-ES" dirty="0"/>
          </a:p>
        </p:txBody>
      </p:sp>
      <p:sp>
        <p:nvSpPr>
          <p:cNvPr id="6" name="Date Placeholder 5">
            <a:extLst>
              <a:ext uri="{FF2B5EF4-FFF2-40B4-BE49-F238E27FC236}">
                <a16:creationId xmlns:a16="http://schemas.microsoft.com/office/drawing/2014/main" id="{24DFEBB1-81D0-C34F-ADEC-D0F887B655C6}"/>
              </a:ext>
            </a:extLst>
          </p:cNvPr>
          <p:cNvSpPr>
            <a:spLocks noGrp="1"/>
          </p:cNvSpPr>
          <p:nvPr>
            <p:ph type="dt" sz="half" idx="10"/>
          </p:nvPr>
        </p:nvSpPr>
        <p:spPr>
          <a:xfrm>
            <a:off x="838200" y="6491100"/>
            <a:ext cx="2743200" cy="365125"/>
          </a:xfrm>
        </p:spPr>
        <p:txBody>
          <a:bodyPr/>
          <a:lstStyle/>
          <a:p>
            <a:r>
              <a:rPr lang="es-ES"/>
              <a:t>Junio de 2022</a:t>
            </a:r>
            <a:endParaRPr lang="es-ES" dirty="0"/>
          </a:p>
        </p:txBody>
      </p:sp>
      <p:sp>
        <p:nvSpPr>
          <p:cNvPr id="8" name="Footer Placeholder 4">
            <a:extLst>
              <a:ext uri="{FF2B5EF4-FFF2-40B4-BE49-F238E27FC236}">
                <a16:creationId xmlns:a16="http://schemas.microsoft.com/office/drawing/2014/main" id="{B4FCD076-8FC6-45D9-A805-365EC729E4B0}"/>
              </a:ext>
            </a:extLst>
          </p:cNvPr>
          <p:cNvSpPr>
            <a:spLocks noGrp="1"/>
          </p:cNvSpPr>
          <p:nvPr>
            <p:ph type="ftr" sz="quarter" idx="11"/>
          </p:nvPr>
        </p:nvSpPr>
        <p:spPr>
          <a:xfrm>
            <a:off x="0" y="6477411"/>
            <a:ext cx="12192000" cy="365760"/>
          </a:xfrm>
        </p:spPr>
        <p:txBody>
          <a:bodyPr/>
          <a:lstStyle/>
          <a:p>
            <a:r>
              <a:rPr lang="es-ES" dirty="0">
                <a:solidFill>
                  <a:schemeClr val="accent1">
                    <a:lumMod val="60000"/>
                    <a:lumOff val="40000"/>
                  </a:schemeClr>
                </a:solidFill>
              </a:rPr>
              <a:t>Medicare y otros programas para personas con discapacidades</a:t>
            </a:r>
          </a:p>
        </p:txBody>
      </p:sp>
    </p:spTree>
    <p:custDataLst>
      <p:tags r:id="rId1"/>
    </p:custDataLst>
    <p:extLst>
      <p:ext uri="{BB962C8B-B14F-4D97-AF65-F5344CB8AC3E}">
        <p14:creationId xmlns:p14="http://schemas.microsoft.com/office/powerpoint/2010/main" val="361947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out)">
                                      <p:cBhvr>
                                        <p:cTn id="7" dur="75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s-ES"/>
              <a:t>Proceso para determinar la discapacidad</a:t>
            </a:r>
          </a:p>
        </p:txBody>
      </p:sp>
      <p:grpSp>
        <p:nvGrpSpPr>
          <p:cNvPr id="6" name="Group 5">
            <a:extLst>
              <a:ext uri="{FF2B5EF4-FFF2-40B4-BE49-F238E27FC236}">
                <a16:creationId xmlns:a16="http://schemas.microsoft.com/office/drawing/2014/main" id="{F8C476BF-6141-4585-9F76-8DCD3CE862A1}"/>
              </a:ext>
              <a:ext uri="{C183D7F6-B498-43B3-948B-1728B52AA6E4}">
                <adec:decorative xmlns:adec="http://schemas.microsoft.com/office/drawing/2017/decorative" val="1"/>
              </a:ext>
            </a:extLst>
          </p:cNvPr>
          <p:cNvGrpSpPr/>
          <p:nvPr/>
        </p:nvGrpSpPr>
        <p:grpSpPr>
          <a:xfrm>
            <a:off x="4127686" y="2406808"/>
            <a:ext cx="4010755" cy="4010755"/>
            <a:chOff x="4127686" y="2406808"/>
            <a:chExt cx="4010755" cy="4010755"/>
          </a:xfrm>
        </p:grpSpPr>
        <p:pic>
          <p:nvPicPr>
            <p:cNvPr id="7" name="Graphic 6">
              <a:extLst>
                <a:ext uri="{FF2B5EF4-FFF2-40B4-BE49-F238E27FC236}">
                  <a16:creationId xmlns:a16="http://schemas.microsoft.com/office/drawing/2014/main" id="{7BFB0F31-ACF0-4A80-95B7-750D61864C92}"/>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127686" y="2406808"/>
              <a:ext cx="4010755" cy="4010755"/>
            </a:xfrm>
            <a:prstGeom prst="rect">
              <a:avLst/>
            </a:prstGeom>
          </p:spPr>
        </p:pic>
        <p:sp>
          <p:nvSpPr>
            <p:cNvPr id="15" name="TextBox 14">
              <a:extLst>
                <a:ext uri="{FF2B5EF4-FFF2-40B4-BE49-F238E27FC236}">
                  <a16:creationId xmlns:a16="http://schemas.microsoft.com/office/drawing/2014/main" id="{1D5AD682-5B7E-4E76-8A3E-F681386A0F41}"/>
                </a:ext>
              </a:extLst>
            </p:cNvPr>
            <p:cNvSpPr txBox="1"/>
            <p:nvPr/>
          </p:nvSpPr>
          <p:spPr>
            <a:xfrm>
              <a:off x="6464801" y="5344862"/>
              <a:ext cx="1102477" cy="400110"/>
            </a:xfrm>
            <a:prstGeom prst="rect">
              <a:avLst/>
            </a:prstGeom>
            <a:noFill/>
          </p:spPr>
          <p:txBody>
            <a:bodyPr wrap="square" rtlCol="0">
              <a:spAutoFit/>
            </a:bodyPr>
            <a:lstStyle/>
            <a:p>
              <a:r>
                <a:rPr lang="es-ES" sz="1000" b="1" dirty="0">
                  <a:solidFill>
                    <a:schemeClr val="bg1"/>
                  </a:solidFill>
                </a:rPr>
                <a:t>Administración del Seguro Social</a:t>
              </a:r>
            </a:p>
          </p:txBody>
        </p:sp>
      </p:grpSp>
      <p:sp>
        <p:nvSpPr>
          <p:cNvPr id="10" name="Speech Bubble: 1" descr="Question 1. Are you working? &#10;">
            <a:extLst>
              <a:ext uri="{FF2B5EF4-FFF2-40B4-BE49-F238E27FC236}">
                <a16:creationId xmlns:a16="http://schemas.microsoft.com/office/drawing/2014/main" id="{9581FFB4-C0BF-4088-AF7A-F78B79758E26}"/>
              </a:ext>
            </a:extLst>
          </p:cNvPr>
          <p:cNvSpPr/>
          <p:nvPr/>
        </p:nvSpPr>
        <p:spPr>
          <a:xfrm>
            <a:off x="6933214" y="1212257"/>
            <a:ext cx="3702702" cy="1361773"/>
          </a:xfrm>
          <a:prstGeom prst="wedgeEllipseCallout">
            <a:avLst>
              <a:gd name="adj1" fmla="val -60892"/>
              <a:gd name="adj2" fmla="val 66807"/>
            </a:avLst>
          </a:prstGeom>
          <a:noFill/>
          <a:ln w="57150">
            <a:solidFill>
              <a:srgbClr val="FEC7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solidFill>
                  <a:srgbClr val="00529B"/>
                </a:solidFill>
                <a:latin typeface="Arial" panose="020B0604020202020204" pitchFamily="34" charset="0"/>
              </a:rPr>
              <a:t>1. ¿Está trabajando? </a:t>
            </a:r>
          </a:p>
        </p:txBody>
      </p:sp>
      <p:sp>
        <p:nvSpPr>
          <p:cNvPr id="8" name="Speech Bubble: 2" descr="Question 2. Is your medical condition “severe”?&#10;">
            <a:extLst>
              <a:ext uri="{FF2B5EF4-FFF2-40B4-BE49-F238E27FC236}">
                <a16:creationId xmlns:a16="http://schemas.microsoft.com/office/drawing/2014/main" id="{FC059049-6629-4DC1-BE6C-1CB4988EF5F3}"/>
              </a:ext>
            </a:extLst>
          </p:cNvPr>
          <p:cNvSpPr/>
          <p:nvPr/>
        </p:nvSpPr>
        <p:spPr>
          <a:xfrm>
            <a:off x="8407101" y="4412185"/>
            <a:ext cx="3350959" cy="1317682"/>
          </a:xfrm>
          <a:prstGeom prst="wedgeEllipseCallout">
            <a:avLst>
              <a:gd name="adj1" fmla="val -71439"/>
              <a:gd name="adj2" fmla="val -27227"/>
            </a:avLst>
          </a:prstGeom>
          <a:noFill/>
          <a:ln w="57150">
            <a:solidFill>
              <a:srgbClr val="FEC7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b="1" dirty="0">
                <a:solidFill>
                  <a:srgbClr val="00529B"/>
                </a:solidFill>
                <a:latin typeface="Arial" panose="020B0604020202020204" pitchFamily="34" charset="0"/>
              </a:rPr>
              <a:t>2. ¿Su condición  médica es "grave"?</a:t>
            </a:r>
          </a:p>
        </p:txBody>
      </p:sp>
      <p:sp>
        <p:nvSpPr>
          <p:cNvPr id="9" name="Speech Bubble: 3" descr="Question 3. Is your condition found in the list of disabling conditions?&#10;">
            <a:extLst>
              <a:ext uri="{FF2B5EF4-FFF2-40B4-BE49-F238E27FC236}">
                <a16:creationId xmlns:a16="http://schemas.microsoft.com/office/drawing/2014/main" id="{EF21310A-7C76-4BAD-B8FA-99D0FE032452}"/>
              </a:ext>
            </a:extLst>
          </p:cNvPr>
          <p:cNvSpPr/>
          <p:nvPr/>
        </p:nvSpPr>
        <p:spPr>
          <a:xfrm flipH="1">
            <a:off x="508067" y="4493146"/>
            <a:ext cx="3874742" cy="1463697"/>
          </a:xfrm>
          <a:prstGeom prst="wedgeEllipseCallout">
            <a:avLst>
              <a:gd name="adj1" fmla="val -57532"/>
              <a:gd name="adj2" fmla="val -36363"/>
            </a:avLst>
          </a:prstGeom>
          <a:noFill/>
          <a:ln w="57150">
            <a:solidFill>
              <a:srgbClr val="FEC7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b="1" dirty="0">
                <a:solidFill>
                  <a:srgbClr val="00529B"/>
                </a:solidFill>
                <a:latin typeface="Arial" panose="020B0604020202020204" pitchFamily="34" charset="0"/>
              </a:rPr>
              <a:t>3. ¿Su condición se encuentra en la </a:t>
            </a:r>
            <a:br>
              <a:rPr lang="es-ES" b="1" dirty="0">
                <a:solidFill>
                  <a:srgbClr val="00529B"/>
                </a:solidFill>
                <a:latin typeface="Arial" panose="020B0604020202020204" pitchFamily="34" charset="0"/>
              </a:rPr>
            </a:br>
            <a:r>
              <a:rPr lang="es-ES" b="1" dirty="0">
                <a:solidFill>
                  <a:srgbClr val="00529B"/>
                </a:solidFill>
                <a:latin typeface="Arial" panose="020B0604020202020204" pitchFamily="34" charset="0"/>
              </a:rPr>
              <a:t>lista de condiciones  </a:t>
            </a:r>
            <a:r>
              <a:rPr lang="es-ES" b="1" dirty="0" err="1">
                <a:solidFill>
                  <a:srgbClr val="00529B"/>
                </a:solidFill>
                <a:latin typeface="Arial" panose="020B0604020202020204" pitchFamily="34" charset="0"/>
              </a:rPr>
              <a:t>discapacitantes</a:t>
            </a:r>
            <a:r>
              <a:rPr lang="es-ES" b="1" dirty="0">
                <a:solidFill>
                  <a:srgbClr val="00529B"/>
                </a:solidFill>
                <a:latin typeface="Arial" panose="020B0604020202020204" pitchFamily="34" charset="0"/>
              </a:rPr>
              <a:t>?</a:t>
            </a:r>
          </a:p>
        </p:txBody>
      </p:sp>
      <p:sp>
        <p:nvSpPr>
          <p:cNvPr id="14" name="Speech Bubble: 4" descr="Question 4. Can you do the work you did before?&#10;">
            <a:extLst>
              <a:ext uri="{FF2B5EF4-FFF2-40B4-BE49-F238E27FC236}">
                <a16:creationId xmlns:a16="http://schemas.microsoft.com/office/drawing/2014/main" id="{1D2BD627-C124-4BAE-94D6-5C169A04268A}"/>
              </a:ext>
            </a:extLst>
          </p:cNvPr>
          <p:cNvSpPr/>
          <p:nvPr/>
        </p:nvSpPr>
        <p:spPr>
          <a:xfrm>
            <a:off x="712379" y="2671894"/>
            <a:ext cx="3146647" cy="1317682"/>
          </a:xfrm>
          <a:prstGeom prst="wedgeEllipseCallout">
            <a:avLst>
              <a:gd name="adj1" fmla="val 67522"/>
              <a:gd name="adj2" fmla="val 40704"/>
            </a:avLst>
          </a:prstGeom>
          <a:noFill/>
          <a:ln w="57150">
            <a:solidFill>
              <a:srgbClr val="FEC7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b="1" dirty="0">
                <a:solidFill>
                  <a:srgbClr val="00529B"/>
                </a:solidFill>
                <a:latin typeface="Arial" panose="020B0604020202020204" pitchFamily="34" charset="0"/>
              </a:rPr>
              <a:t>4. ¿Puede hacer </a:t>
            </a:r>
            <a:br>
              <a:rPr lang="es-ES" b="1" dirty="0">
                <a:solidFill>
                  <a:srgbClr val="00529B"/>
                </a:solidFill>
                <a:latin typeface="Arial" panose="020B0604020202020204" pitchFamily="34" charset="0"/>
              </a:rPr>
            </a:br>
            <a:r>
              <a:rPr lang="es-ES" b="1" dirty="0">
                <a:solidFill>
                  <a:srgbClr val="00529B"/>
                </a:solidFill>
                <a:latin typeface="Arial" panose="020B0604020202020204" pitchFamily="34" charset="0"/>
              </a:rPr>
              <a:t>el trabajo que hacía antes?</a:t>
            </a:r>
          </a:p>
        </p:txBody>
      </p:sp>
      <p:sp>
        <p:nvSpPr>
          <p:cNvPr id="16" name="Speech Bubble: 5" descr="Question 5. Can you do any other type of work? &#10;">
            <a:extLst>
              <a:ext uri="{FF2B5EF4-FFF2-40B4-BE49-F238E27FC236}">
                <a16:creationId xmlns:a16="http://schemas.microsoft.com/office/drawing/2014/main" id="{295E14D3-80EC-4ED0-83E2-9ABD1ABC218F}"/>
              </a:ext>
            </a:extLst>
          </p:cNvPr>
          <p:cNvSpPr/>
          <p:nvPr/>
        </p:nvSpPr>
        <p:spPr>
          <a:xfrm>
            <a:off x="2379730" y="1222215"/>
            <a:ext cx="2879057" cy="1317682"/>
          </a:xfrm>
          <a:prstGeom prst="wedgeEllipseCallout">
            <a:avLst>
              <a:gd name="adj1" fmla="val 46657"/>
              <a:gd name="adj2" fmla="val 57004"/>
            </a:avLst>
          </a:prstGeom>
          <a:noFill/>
          <a:ln w="57150">
            <a:solidFill>
              <a:srgbClr val="FEC7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b="1" dirty="0">
                <a:solidFill>
                  <a:srgbClr val="00529B"/>
                </a:solidFill>
                <a:latin typeface="Arial" panose="020B0604020202020204" pitchFamily="34" charset="0"/>
              </a:rPr>
              <a:t>5. ¿Puede hacer algún otro tipo </a:t>
            </a:r>
            <a:br>
              <a:rPr lang="es-ES" b="1" dirty="0">
                <a:solidFill>
                  <a:srgbClr val="00529B"/>
                </a:solidFill>
                <a:latin typeface="Arial" panose="020B0604020202020204" pitchFamily="34" charset="0"/>
              </a:rPr>
            </a:br>
            <a:r>
              <a:rPr lang="es-ES" b="1" dirty="0">
                <a:solidFill>
                  <a:srgbClr val="00529B"/>
                </a:solidFill>
                <a:latin typeface="Arial" panose="020B0604020202020204" pitchFamily="34" charset="0"/>
              </a:rPr>
              <a:t>de trabajo? </a:t>
            </a:r>
          </a:p>
        </p:txBody>
      </p:sp>
      <p:grpSp>
        <p:nvGrpSpPr>
          <p:cNvPr id="21" name="Group 20" descr="Lectura del cartel de información: Ganancia mensual de $1,350 o menos en 2022 ($2,260 si es ciego)&#10;">
            <a:extLst>
              <a:ext uri="{FF2B5EF4-FFF2-40B4-BE49-F238E27FC236}">
                <a16:creationId xmlns:a16="http://schemas.microsoft.com/office/drawing/2014/main" id="{68D0BB82-EB22-443F-9767-70D08B88B439}"/>
              </a:ext>
            </a:extLst>
          </p:cNvPr>
          <p:cNvGrpSpPr/>
          <p:nvPr/>
        </p:nvGrpSpPr>
        <p:grpSpPr>
          <a:xfrm>
            <a:off x="7305499" y="2472187"/>
            <a:ext cx="4886501" cy="1114986"/>
            <a:chOff x="7145079" y="1041768"/>
            <a:chExt cx="5046921" cy="1114986"/>
          </a:xfrm>
        </p:grpSpPr>
        <p:sp>
          <p:nvSpPr>
            <p:cNvPr id="17" name="Arrow: Pentagon 16">
              <a:extLst>
                <a:ext uri="{FF2B5EF4-FFF2-40B4-BE49-F238E27FC236}">
                  <a16:creationId xmlns:a16="http://schemas.microsoft.com/office/drawing/2014/main" id="{1E7F32BC-B27C-45C1-B954-AE19E248D374}"/>
                </a:ext>
              </a:extLst>
            </p:cNvPr>
            <p:cNvSpPr/>
            <p:nvPr/>
          </p:nvSpPr>
          <p:spPr>
            <a:xfrm rot="10800000">
              <a:off x="7145079" y="1316208"/>
              <a:ext cx="5046921" cy="731520"/>
            </a:xfrm>
            <a:prstGeom prst="homePlate">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529B"/>
                </a:solidFill>
              </a:endParaRPr>
            </a:p>
          </p:txBody>
        </p:sp>
        <p:sp>
          <p:nvSpPr>
            <p:cNvPr id="18" name="TextBox 17">
              <a:extLst>
                <a:ext uri="{FF2B5EF4-FFF2-40B4-BE49-F238E27FC236}">
                  <a16:creationId xmlns:a16="http://schemas.microsoft.com/office/drawing/2014/main" id="{1BE324BF-4945-46B0-B877-1248F5E83EAA}"/>
                </a:ext>
              </a:extLst>
            </p:cNvPr>
            <p:cNvSpPr txBox="1"/>
            <p:nvPr/>
          </p:nvSpPr>
          <p:spPr>
            <a:xfrm>
              <a:off x="8725883" y="1387513"/>
              <a:ext cx="3466117" cy="646331"/>
            </a:xfrm>
            <a:prstGeom prst="rect">
              <a:avLst/>
            </a:prstGeom>
            <a:noFill/>
          </p:spPr>
          <p:txBody>
            <a:bodyPr wrap="square" rtlCol="0">
              <a:spAutoFit/>
            </a:bodyPr>
            <a:lstStyle/>
            <a:p>
              <a:r>
                <a:rPr lang="es-ES" dirty="0">
                  <a:solidFill>
                    <a:srgbClr val="00529B"/>
                  </a:solidFill>
                </a:rPr>
                <a:t>Gana $1,350 por mes o menos ($2,260 si es ciego) en 2022</a:t>
              </a:r>
            </a:p>
          </p:txBody>
        </p:sp>
        <p:pic>
          <p:nvPicPr>
            <p:cNvPr id="20" name="Graphic 19" descr="Money icon">
              <a:extLst>
                <a:ext uri="{FF2B5EF4-FFF2-40B4-BE49-F238E27FC236}">
                  <a16:creationId xmlns:a16="http://schemas.microsoft.com/office/drawing/2014/main" id="{5BD5D64F-4E08-44A7-A2E1-E981AE01937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610897" y="1041768"/>
              <a:ext cx="1114986" cy="1114986"/>
            </a:xfrm>
            <a:prstGeom prst="rect">
              <a:avLst/>
            </a:prstGeom>
          </p:spPr>
        </p:pic>
      </p:grpSp>
      <p:sp>
        <p:nvSpPr>
          <p:cNvPr id="5" name="Slide Number Placeholder 4">
            <a:extLst>
              <a:ext uri="{FF2B5EF4-FFF2-40B4-BE49-F238E27FC236}">
                <a16:creationId xmlns:a16="http://schemas.microsoft.com/office/drawing/2014/main" id="{63D32C4E-B2DC-457A-B479-6C62746213E4}"/>
              </a:ext>
            </a:extLst>
          </p:cNvPr>
          <p:cNvSpPr>
            <a:spLocks noGrp="1"/>
          </p:cNvSpPr>
          <p:nvPr>
            <p:ph type="sldNum" sz="quarter" idx="12"/>
          </p:nvPr>
        </p:nvSpPr>
        <p:spPr>
          <a:xfrm>
            <a:off x="8626642" y="6492240"/>
            <a:ext cx="2743200" cy="365125"/>
          </a:xfrm>
        </p:spPr>
        <p:txBody>
          <a:bodyPr/>
          <a:lstStyle/>
          <a:p>
            <a:fld id="{0B2D781D-8844-5940-92D1-06EF0A7F581E}" type="slidenum">
              <a:rPr lang="en-US" smtClean="0"/>
              <a:t>7</a:t>
            </a:fld>
            <a:endParaRPr lang="es-ES"/>
          </a:p>
        </p:txBody>
      </p:sp>
      <p:sp>
        <p:nvSpPr>
          <p:cNvPr id="2" name="Date Placeholder 1"/>
          <p:cNvSpPr>
            <a:spLocks noGrp="1"/>
          </p:cNvSpPr>
          <p:nvPr>
            <p:ph type="dt" sz="half" idx="10"/>
          </p:nvPr>
        </p:nvSpPr>
        <p:spPr>
          <a:xfrm>
            <a:off x="854242" y="6492240"/>
            <a:ext cx="2743200" cy="365125"/>
          </a:xfrm>
        </p:spPr>
        <p:txBody>
          <a:bodyPr/>
          <a:lstStyle/>
          <a:p>
            <a:r>
              <a:rPr lang="es-ES"/>
              <a:t>Junio de 2022</a:t>
            </a:r>
            <a:endParaRPr lang="es-ES" dirty="0"/>
          </a:p>
        </p:txBody>
      </p:sp>
      <p:sp>
        <p:nvSpPr>
          <p:cNvPr id="19" name="Footer Placeholder 4">
            <a:extLst>
              <a:ext uri="{FF2B5EF4-FFF2-40B4-BE49-F238E27FC236}">
                <a16:creationId xmlns:a16="http://schemas.microsoft.com/office/drawing/2014/main" id="{8F852D84-06D2-4705-BDE7-983E8703DABB}"/>
              </a:ext>
            </a:extLst>
          </p:cNvPr>
          <p:cNvSpPr>
            <a:spLocks noGrp="1"/>
          </p:cNvSpPr>
          <p:nvPr>
            <p:ph type="ftr" sz="quarter" idx="11"/>
          </p:nvPr>
        </p:nvSpPr>
        <p:spPr>
          <a:xfrm>
            <a:off x="0" y="6477411"/>
            <a:ext cx="12192000" cy="365760"/>
          </a:xfrm>
        </p:spPr>
        <p:txBody>
          <a:bodyPr/>
          <a:lstStyle/>
          <a:p>
            <a:r>
              <a:rPr lang="es-ES" dirty="0">
                <a:solidFill>
                  <a:schemeClr val="accent1">
                    <a:lumMod val="60000"/>
                    <a:lumOff val="40000"/>
                  </a:schemeClr>
                </a:solidFill>
              </a:rPr>
              <a:t>Medicare y otros programas para personas con discapacidades</a:t>
            </a:r>
          </a:p>
        </p:txBody>
      </p:sp>
    </p:spTree>
    <p:custDataLst>
      <p:tags r:id="rId1"/>
    </p:custDataLst>
    <p:extLst>
      <p:ext uri="{BB962C8B-B14F-4D97-AF65-F5344CB8AC3E}">
        <p14:creationId xmlns:p14="http://schemas.microsoft.com/office/powerpoint/2010/main" val="1744613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par>
                          <p:cTn id="7" fill="hold">
                            <p:stCondLst>
                              <p:cond delay="0"/>
                            </p:stCondLst>
                            <p:childTnLst>
                              <p:par>
                                <p:cTn id="8" presetID="2" presetClass="entr" presetSubtype="2" fill="hold" nodeType="afterEffect">
                                  <p:stCondLst>
                                    <p:cond delay="0"/>
                                  </p:stCondLst>
                                  <p:childTnLst>
                                    <p:set>
                                      <p:cBhvr>
                                        <p:cTn id="9" dur="1" fill="hold">
                                          <p:stCondLst>
                                            <p:cond delay="0"/>
                                          </p:stCondLst>
                                        </p:cTn>
                                        <p:tgtEl>
                                          <p:spTgt spid="21"/>
                                        </p:tgtEl>
                                        <p:attrNameLst>
                                          <p:attrName>style.visibility</p:attrName>
                                        </p:attrNameLst>
                                      </p:cBhvr>
                                      <p:to>
                                        <p:strVal val="visible"/>
                                      </p:to>
                                    </p:set>
                                    <p:anim calcmode="lin" valueType="num">
                                      <p:cBhvr additive="base">
                                        <p:cTn id="10" dur="250" fill="hold"/>
                                        <p:tgtEl>
                                          <p:spTgt spid="21"/>
                                        </p:tgtEl>
                                        <p:attrNameLst>
                                          <p:attrName>ppt_x</p:attrName>
                                        </p:attrNameLst>
                                      </p:cBhvr>
                                      <p:tavLst>
                                        <p:tav tm="0">
                                          <p:val>
                                            <p:strVal val="1+#ppt_w/2"/>
                                          </p:val>
                                        </p:tav>
                                        <p:tav tm="100000">
                                          <p:val>
                                            <p:strVal val="#ppt_x"/>
                                          </p:val>
                                        </p:tav>
                                      </p:tavLst>
                                    </p:anim>
                                    <p:anim calcmode="lin" valueType="num">
                                      <p:cBhvr additive="base">
                                        <p:cTn id="11" dur="25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8" grpId="0" animBg="1"/>
      <p:bldP spid="9" grpId="0" animBg="1"/>
      <p:bldP spid="14" grpId="0" animBg="1"/>
      <p:bldP spid="1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s-ES" dirty="0"/>
              <a:t>Programas del Seguro Social para personas </a:t>
            </a:r>
            <a:br>
              <a:rPr lang="es-ES" dirty="0"/>
            </a:br>
            <a:r>
              <a:rPr lang="es-ES" dirty="0"/>
              <a:t>con discapacidades</a:t>
            </a:r>
          </a:p>
        </p:txBody>
      </p:sp>
      <p:sp>
        <p:nvSpPr>
          <p:cNvPr id="5" name="Content Placeholder 4"/>
          <p:cNvSpPr>
            <a:spLocks noGrp="1"/>
          </p:cNvSpPr>
          <p:nvPr>
            <p:ph sz="quarter" idx="13"/>
          </p:nvPr>
        </p:nvSpPr>
        <p:spPr>
          <a:xfrm>
            <a:off x="914400" y="1283918"/>
            <a:ext cx="9791700" cy="4803732"/>
          </a:xfrm>
        </p:spPr>
        <p:txBody>
          <a:bodyPr>
            <a:normAutofit fontScale="47500" lnSpcReduction="20000"/>
          </a:bodyPr>
          <a:lstStyle/>
          <a:p>
            <a:pPr marL="0" defTabSz="685800">
              <a:lnSpc>
                <a:spcPct val="120000"/>
              </a:lnSpc>
            </a:pPr>
            <a:r>
              <a:rPr lang="es-ES" sz="4400" dirty="0"/>
              <a:t>El Seguro Social paga beneficios por discapacidad a través de 2 programas:</a:t>
            </a:r>
          </a:p>
          <a:p>
            <a:pPr marL="548640" lvl="0" defTabSz="685800">
              <a:lnSpc>
                <a:spcPct val="120000"/>
              </a:lnSpc>
              <a:buFont typeface="Arial" panose="020B0604020202020204" pitchFamily="34" charset="0"/>
              <a:buChar char="•"/>
            </a:pPr>
            <a:r>
              <a:rPr lang="es-ES" sz="3600" dirty="0"/>
              <a:t>Seguro por Discapacidad del Seguro Social (SSDI, por sus siglas en inglés)</a:t>
            </a:r>
          </a:p>
          <a:p>
            <a:pPr marL="548640" lvl="0" defTabSz="685800">
              <a:lnSpc>
                <a:spcPct val="120000"/>
              </a:lnSpc>
              <a:buFont typeface="Arial" panose="020B0604020202020204" pitchFamily="34" charset="0"/>
              <a:buChar char="•"/>
            </a:pPr>
            <a:r>
              <a:rPr lang="es-ES" sz="3600" dirty="0"/>
              <a:t>Seguridad de Ingreso Suplementario (SSI, por sus siglas en inglés)</a:t>
            </a:r>
          </a:p>
          <a:p>
            <a:pPr marL="0" defTabSz="685800">
              <a:lnSpc>
                <a:spcPct val="120000"/>
              </a:lnSpc>
            </a:pPr>
            <a:r>
              <a:rPr lang="es-ES" sz="4400" dirty="0"/>
              <a:t>Estos programas:</a:t>
            </a:r>
          </a:p>
          <a:p>
            <a:pPr lvl="1" defTabSz="685800">
              <a:lnSpc>
                <a:spcPct val="120000"/>
              </a:lnSpc>
              <a:spcAft>
                <a:spcPts val="1200"/>
              </a:spcAft>
            </a:pPr>
            <a:r>
              <a:rPr lang="es-ES" sz="3600" dirty="0"/>
              <a:t>Pagan beneficios a las personas que cumplen con la definición estricta de discapacidad</a:t>
            </a:r>
          </a:p>
          <a:p>
            <a:pPr lvl="1" defTabSz="685800">
              <a:lnSpc>
                <a:spcPct val="120000"/>
              </a:lnSpc>
              <a:spcAft>
                <a:spcPts val="1200"/>
              </a:spcAft>
            </a:pPr>
            <a:r>
              <a:rPr lang="es-ES" sz="3600" dirty="0"/>
              <a:t>No proporciona beneficios monetarios mensuales para personas con discapacidad parcial o de corto plazo </a:t>
            </a:r>
          </a:p>
          <a:p>
            <a:pPr defTabSz="685800">
              <a:lnSpc>
                <a:spcPct val="120000"/>
              </a:lnSpc>
            </a:pPr>
            <a:r>
              <a:rPr lang="es-ES" sz="4400" dirty="0"/>
              <a:t>Ciertos familiares de trabajadores discapacitados también pueden obtener beneficios monetarios mensuales</a:t>
            </a:r>
          </a:p>
          <a:p>
            <a:pPr marL="0" indent="0" defTabSz="685800">
              <a:lnSpc>
                <a:spcPct val="100000"/>
              </a:lnSpc>
              <a:spcBef>
                <a:spcPts val="600"/>
              </a:spcBef>
              <a:buNone/>
            </a:pPr>
            <a:endParaRPr lang="es-ES" dirty="0"/>
          </a:p>
          <a:p>
            <a:pPr marL="182880" indent="0" defTabSz="685800">
              <a:lnSpc>
                <a:spcPct val="120000"/>
              </a:lnSpc>
              <a:buNone/>
            </a:pPr>
            <a:r>
              <a:rPr lang="es-ES" sz="2900" b="1" dirty="0"/>
              <a:t>NOTA:</a:t>
            </a:r>
            <a:r>
              <a:rPr lang="es-ES" sz="2900" dirty="0"/>
              <a:t> Es posible que usted califique para los pagos tanto de SSI como de SSDI.</a:t>
            </a:r>
          </a:p>
        </p:txBody>
      </p:sp>
      <p:pic>
        <p:nvPicPr>
          <p:cNvPr id="8" name="Picture 7">
            <a:extLst>
              <a:ext uri="{FF2B5EF4-FFF2-40B4-BE49-F238E27FC236}">
                <a16:creationId xmlns:a16="http://schemas.microsoft.com/office/drawing/2014/main" id="{68B432DA-61D8-4F36-98B4-E1EDED87670C}"/>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0036113" y="1646208"/>
            <a:ext cx="1782792" cy="1782792"/>
          </a:xfrm>
          <a:prstGeom prst="rect">
            <a:avLst/>
          </a:prstGeom>
        </p:spPr>
      </p:pic>
      <p:sp>
        <p:nvSpPr>
          <p:cNvPr id="6" name="Freeform: Shape 5">
            <a:extLst>
              <a:ext uri="{FF2B5EF4-FFF2-40B4-BE49-F238E27FC236}">
                <a16:creationId xmlns:a16="http://schemas.microsoft.com/office/drawing/2014/main" id="{FBE30012-B436-4E80-8D60-3DF1520FF763}"/>
              </a:ext>
              <a:ext uri="{C183D7F6-B498-43B3-948B-1728B52AA6E4}">
                <adec:decorative xmlns:adec="http://schemas.microsoft.com/office/drawing/2017/decorative" val="1"/>
              </a:ext>
            </a:extLst>
          </p:cNvPr>
          <p:cNvSpPr>
            <a:spLocks noChangeAspect="1"/>
          </p:cNvSpPr>
          <p:nvPr/>
        </p:nvSpPr>
        <p:spPr>
          <a:xfrm>
            <a:off x="859807" y="5319534"/>
            <a:ext cx="274320" cy="274320"/>
          </a:xfrm>
          <a:custGeom>
            <a:avLst/>
            <a:gdLst>
              <a:gd name="connsiteX0" fmla="*/ 1828800 w 3657600"/>
              <a:gd name="connsiteY0" fmla="*/ 473375 h 3657600"/>
              <a:gd name="connsiteX1" fmla="*/ 1526601 w 3657600"/>
              <a:gd name="connsiteY1" fmla="*/ 1451335 h 3657600"/>
              <a:gd name="connsiteX2" fmla="*/ 548643 w 3657600"/>
              <a:gd name="connsiteY2" fmla="*/ 1451328 h 3657600"/>
              <a:gd name="connsiteX3" fmla="*/ 1339831 w 3657600"/>
              <a:gd name="connsiteY3" fmla="*/ 2055733 h 3657600"/>
              <a:gd name="connsiteX4" fmla="*/ 1037619 w 3657600"/>
              <a:gd name="connsiteY4" fmla="*/ 3033688 h 3657600"/>
              <a:gd name="connsiteX5" fmla="*/ 1828800 w 3657600"/>
              <a:gd name="connsiteY5" fmla="*/ 2429272 h 3657600"/>
              <a:gd name="connsiteX6" fmla="*/ 2619981 w 3657600"/>
              <a:gd name="connsiteY6" fmla="*/ 3033688 h 3657600"/>
              <a:gd name="connsiteX7" fmla="*/ 2317769 w 3657600"/>
              <a:gd name="connsiteY7" fmla="*/ 2055733 h 3657600"/>
              <a:gd name="connsiteX8" fmla="*/ 3108957 w 3657600"/>
              <a:gd name="connsiteY8" fmla="*/ 1451328 h 3657600"/>
              <a:gd name="connsiteX9" fmla="*/ 2130999 w 3657600"/>
              <a:gd name="connsiteY9" fmla="*/ 1451335 h 3657600"/>
              <a:gd name="connsiteX10" fmla="*/ 1828800 w 3657600"/>
              <a:gd name="connsiteY10" fmla="*/ 0 h 3657600"/>
              <a:gd name="connsiteX11" fmla="*/ 3657600 w 3657600"/>
              <a:gd name="connsiteY11" fmla="*/ 1828800 h 3657600"/>
              <a:gd name="connsiteX12" fmla="*/ 1828800 w 3657600"/>
              <a:gd name="connsiteY12" fmla="*/ 3657600 h 3657600"/>
              <a:gd name="connsiteX13" fmla="*/ 0 w 3657600"/>
              <a:gd name="connsiteY13" fmla="*/ 1828800 h 3657600"/>
              <a:gd name="connsiteX14" fmla="*/ 1828800 w 3657600"/>
              <a:gd name="connsiteY14" fmla="*/ 0 h 365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3657600">
                <a:moveTo>
                  <a:pt x="1828800" y="473375"/>
                </a:moveTo>
                <a:lnTo>
                  <a:pt x="1526601" y="1451335"/>
                </a:lnTo>
                <a:lnTo>
                  <a:pt x="548643" y="1451328"/>
                </a:lnTo>
                <a:lnTo>
                  <a:pt x="1339831" y="2055733"/>
                </a:lnTo>
                <a:lnTo>
                  <a:pt x="1037619" y="3033688"/>
                </a:lnTo>
                <a:lnTo>
                  <a:pt x="1828800" y="2429272"/>
                </a:lnTo>
                <a:lnTo>
                  <a:pt x="2619981" y="3033688"/>
                </a:lnTo>
                <a:lnTo>
                  <a:pt x="2317769" y="2055733"/>
                </a:lnTo>
                <a:lnTo>
                  <a:pt x="3108957" y="1451328"/>
                </a:lnTo>
                <a:lnTo>
                  <a:pt x="2130999" y="1451335"/>
                </a:lnTo>
                <a:close/>
                <a:moveTo>
                  <a:pt x="1828800" y="0"/>
                </a:moveTo>
                <a:cubicBezTo>
                  <a:pt x="2838818" y="0"/>
                  <a:pt x="3657600" y="818782"/>
                  <a:pt x="3657600" y="1828800"/>
                </a:cubicBezTo>
                <a:cubicBezTo>
                  <a:pt x="3657600" y="2838818"/>
                  <a:pt x="2838818" y="3657600"/>
                  <a:pt x="1828800" y="3657600"/>
                </a:cubicBezTo>
                <a:cubicBezTo>
                  <a:pt x="818782" y="3657600"/>
                  <a:pt x="0" y="2838818"/>
                  <a:pt x="0" y="1828800"/>
                </a:cubicBezTo>
                <a:cubicBezTo>
                  <a:pt x="0" y="818782"/>
                  <a:pt x="818782" y="0"/>
                  <a:pt x="1828800" y="0"/>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6">
            <a:extLst>
              <a:ext uri="{FF2B5EF4-FFF2-40B4-BE49-F238E27FC236}">
                <a16:creationId xmlns:a16="http://schemas.microsoft.com/office/drawing/2014/main" id="{4A7E534F-75C0-498F-9E93-E8644B95E719}"/>
              </a:ext>
            </a:extLst>
          </p:cNvPr>
          <p:cNvSpPr>
            <a:spLocks noGrp="1"/>
          </p:cNvSpPr>
          <p:nvPr>
            <p:ph type="sldNum" sz="quarter" idx="12"/>
          </p:nvPr>
        </p:nvSpPr>
        <p:spPr>
          <a:xfrm>
            <a:off x="8610600" y="6492240"/>
            <a:ext cx="2743200" cy="365125"/>
          </a:xfrm>
        </p:spPr>
        <p:txBody>
          <a:bodyPr/>
          <a:lstStyle/>
          <a:p>
            <a:fld id="{0B2D781D-8844-5940-92D1-06EF0A7F581E}" type="slidenum">
              <a:rPr lang="en-US" smtClean="0"/>
              <a:t>8</a:t>
            </a:fld>
            <a:endParaRPr lang="es-ES"/>
          </a:p>
        </p:txBody>
      </p:sp>
      <p:sp>
        <p:nvSpPr>
          <p:cNvPr id="2" name="Date Placeholder 1"/>
          <p:cNvSpPr>
            <a:spLocks noGrp="1"/>
          </p:cNvSpPr>
          <p:nvPr>
            <p:ph type="dt" sz="half" idx="10"/>
          </p:nvPr>
        </p:nvSpPr>
        <p:spPr>
          <a:xfrm>
            <a:off x="838200" y="6492240"/>
            <a:ext cx="2743200" cy="365125"/>
          </a:xfrm>
        </p:spPr>
        <p:txBody>
          <a:bodyPr/>
          <a:lstStyle/>
          <a:p>
            <a:r>
              <a:rPr lang="es-ES"/>
              <a:t>Junio de 2022</a:t>
            </a:r>
            <a:endParaRPr lang="es-ES" dirty="0"/>
          </a:p>
        </p:txBody>
      </p:sp>
      <p:sp>
        <p:nvSpPr>
          <p:cNvPr id="9" name="Footer Placeholder 4">
            <a:extLst>
              <a:ext uri="{FF2B5EF4-FFF2-40B4-BE49-F238E27FC236}">
                <a16:creationId xmlns:a16="http://schemas.microsoft.com/office/drawing/2014/main" id="{847327B6-D6FF-4E53-849A-2F5670CC85FD}"/>
              </a:ext>
            </a:extLst>
          </p:cNvPr>
          <p:cNvSpPr>
            <a:spLocks noGrp="1"/>
          </p:cNvSpPr>
          <p:nvPr>
            <p:ph type="ftr" sz="quarter" idx="11"/>
          </p:nvPr>
        </p:nvSpPr>
        <p:spPr>
          <a:xfrm>
            <a:off x="0" y="6477411"/>
            <a:ext cx="12192000" cy="365760"/>
          </a:xfrm>
        </p:spPr>
        <p:txBody>
          <a:bodyPr/>
          <a:lstStyle/>
          <a:p>
            <a:r>
              <a:rPr lang="es-ES" dirty="0">
                <a:solidFill>
                  <a:schemeClr val="accent1">
                    <a:lumMod val="60000"/>
                    <a:lumOff val="40000"/>
                  </a:schemeClr>
                </a:solidFill>
              </a:rPr>
              <a:t>Medicare y otros programas para personas con discapacidades</a:t>
            </a:r>
          </a:p>
        </p:txBody>
      </p:sp>
    </p:spTree>
    <p:custDataLst>
      <p:tags r:id="rId1"/>
    </p:custDataLst>
    <p:extLst>
      <p:ext uri="{BB962C8B-B14F-4D97-AF65-F5344CB8AC3E}">
        <p14:creationId xmlns:p14="http://schemas.microsoft.com/office/powerpoint/2010/main" val="31092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animEffect transition="in" filter="fade">
                                      <p:cBhvr>
                                        <p:cTn id="9" dur="500"/>
                                        <p:tgtEl>
                                          <p:spTgt spid="8"/>
                                        </p:tgtEl>
                                      </p:cBhvr>
                                    </p:animEffect>
                                  </p:childTnLst>
                                </p:cTn>
                              </p:par>
                            </p:childTnLst>
                          </p:cTn>
                        </p:par>
                        <p:par>
                          <p:cTn id="10" fill="hold">
                            <p:stCondLst>
                              <p:cond delay="500"/>
                            </p:stCondLst>
                            <p:childTnLst>
                              <p:par>
                                <p:cTn id="11" presetID="1" presetClass="entr" presetSubtype="0" fill="hold" nodeType="after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childTnLst>
                                </p:cTn>
                              </p:par>
                            </p:childTnLst>
                          </p:cTn>
                        </p:par>
                        <p:par>
                          <p:cTn id="13" fill="hold">
                            <p:stCondLst>
                              <p:cond delay="500"/>
                            </p:stCondLst>
                            <p:childTnLst>
                              <p:par>
                                <p:cTn id="14" presetID="1" presetClass="entr" presetSubtype="0" fill="hold" nodeType="afterEffect">
                                  <p:stCondLst>
                                    <p:cond delay="0"/>
                                  </p:stCondLst>
                                  <p:childTnLst>
                                    <p:set>
                                      <p:cBhvr>
                                        <p:cTn id="15"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5">
                                            <p:txEl>
                                              <p:pRg st="3" end="3"/>
                                            </p:txEl>
                                          </p:spTgt>
                                        </p:tgtEl>
                                        <p:attrNameLst>
                                          <p:attrName>style.visibility</p:attrName>
                                        </p:attrNameLst>
                                      </p:cBhvr>
                                      <p:to>
                                        <p:strVal val="visible"/>
                                      </p:to>
                                    </p:set>
                                  </p:childTnLst>
                                </p:cTn>
                              </p:par>
                            </p:childTnLst>
                          </p:cTn>
                        </p:par>
                        <p:par>
                          <p:cTn id="20" fill="hold">
                            <p:stCondLst>
                              <p:cond delay="0"/>
                            </p:stCondLst>
                            <p:childTnLst>
                              <p:par>
                                <p:cTn id="21" presetID="1" presetClass="entr" presetSubtype="0" fill="hold" nodeType="after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par>
                          <p:cTn id="23" fill="hold">
                            <p:stCondLst>
                              <p:cond delay="0"/>
                            </p:stCondLst>
                            <p:childTnLst>
                              <p:par>
                                <p:cTn id="24" presetID="1" presetClass="entr" presetSubtype="0" fill="hold" nodeType="afterEffect">
                                  <p:stCondLst>
                                    <p:cond delay="0"/>
                                  </p:stCondLst>
                                  <p:childTnLst>
                                    <p:set>
                                      <p:cBhvr>
                                        <p:cTn id="25"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5">
                                            <p:txEl>
                                              <p:pRg st="8" end="8"/>
                                            </p:txEl>
                                          </p:spTgt>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s-ES" dirty="0"/>
              <a:t>Seguro por Discapacidad del Seguro Social </a:t>
            </a:r>
            <a:br>
              <a:rPr lang="es-ES" dirty="0"/>
            </a:br>
            <a:r>
              <a:rPr lang="es-ES" dirty="0"/>
              <a:t>(SSDI, por sus siglas en inglés)</a:t>
            </a:r>
          </a:p>
        </p:txBody>
      </p:sp>
      <p:sp>
        <p:nvSpPr>
          <p:cNvPr id="5" name="Content Placeholder 4"/>
          <p:cNvSpPr>
            <a:spLocks noGrp="1"/>
          </p:cNvSpPr>
          <p:nvPr>
            <p:ph sz="quarter" idx="13"/>
          </p:nvPr>
        </p:nvSpPr>
        <p:spPr>
          <a:xfrm>
            <a:off x="914400" y="1371600"/>
            <a:ext cx="9791700" cy="4667250"/>
          </a:xfrm>
        </p:spPr>
        <p:txBody>
          <a:bodyPr>
            <a:normAutofit/>
          </a:bodyPr>
          <a:lstStyle/>
          <a:p>
            <a:pPr marL="273050" lvl="0" indent="-273050" defTabSz="685800">
              <a:lnSpc>
                <a:spcPct val="100000"/>
              </a:lnSpc>
            </a:pPr>
            <a:r>
              <a:rPr lang="es-ES" dirty="0"/>
              <a:t>Les paga beneficios monetarios mensuales a usted y a ciertos miembros de su familia si usted está asegurado</a:t>
            </a:r>
          </a:p>
          <a:p>
            <a:pPr marL="273050" lvl="0" indent="-273050" defTabSz="685800">
              <a:lnSpc>
                <a:spcPct val="100000"/>
              </a:lnSpc>
            </a:pPr>
            <a:r>
              <a:rPr lang="es-ES" dirty="0"/>
              <a:t>Debe obtener créditos suficientes para calificar para beneficios por discapacidad</a:t>
            </a:r>
          </a:p>
          <a:p>
            <a:pPr marL="273050" lvl="0" indent="-273050" defTabSz="685800">
              <a:lnSpc>
                <a:spcPct val="100000"/>
              </a:lnSpc>
            </a:pPr>
            <a:r>
              <a:rPr lang="es-ES" dirty="0"/>
              <a:t>El beneficio monetario mensual para el cual usted es elegible se basa en sus ingresos promedio de por vida</a:t>
            </a:r>
          </a:p>
          <a:p>
            <a:pPr marL="273050" lvl="0" indent="-273050" defTabSz="685800">
              <a:lnSpc>
                <a:spcPct val="100000"/>
              </a:lnSpc>
            </a:pPr>
            <a:r>
              <a:rPr lang="es-ES" dirty="0"/>
              <a:t>Sus beneficios por discapacidad continuarán mientras no mejore su condición médica y usted no pueda trabajar</a:t>
            </a:r>
          </a:p>
          <a:p>
            <a:pPr marL="0" lvl="0" indent="0" defTabSz="685800">
              <a:lnSpc>
                <a:spcPct val="100000"/>
              </a:lnSpc>
              <a:spcBef>
                <a:spcPts val="600"/>
              </a:spcBef>
              <a:buNone/>
            </a:pPr>
            <a:endParaRPr lang="es-ES" sz="2800" dirty="0"/>
          </a:p>
        </p:txBody>
      </p:sp>
      <p:sp>
        <p:nvSpPr>
          <p:cNvPr id="6" name="Slide Number Placeholder 5">
            <a:extLst>
              <a:ext uri="{FF2B5EF4-FFF2-40B4-BE49-F238E27FC236}">
                <a16:creationId xmlns:a16="http://schemas.microsoft.com/office/drawing/2014/main" id="{594FCF39-E61A-46BC-B09C-17856C6CFDD3}"/>
              </a:ext>
            </a:extLst>
          </p:cNvPr>
          <p:cNvSpPr>
            <a:spLocks noGrp="1"/>
          </p:cNvSpPr>
          <p:nvPr>
            <p:ph type="sldNum" sz="quarter" idx="12"/>
          </p:nvPr>
        </p:nvSpPr>
        <p:spPr>
          <a:xfrm>
            <a:off x="8610600" y="6492240"/>
            <a:ext cx="2743200" cy="365125"/>
          </a:xfrm>
        </p:spPr>
        <p:txBody>
          <a:bodyPr/>
          <a:lstStyle/>
          <a:p>
            <a:fld id="{0B2D781D-8844-5940-92D1-06EF0A7F581E}" type="slidenum">
              <a:rPr lang="en-US" smtClean="0"/>
              <a:t>9</a:t>
            </a:fld>
            <a:endParaRPr lang="es-ES"/>
          </a:p>
        </p:txBody>
      </p:sp>
      <p:sp>
        <p:nvSpPr>
          <p:cNvPr id="2" name="Date Placeholder 1"/>
          <p:cNvSpPr>
            <a:spLocks noGrp="1"/>
          </p:cNvSpPr>
          <p:nvPr>
            <p:ph type="dt" sz="half" idx="10"/>
          </p:nvPr>
        </p:nvSpPr>
        <p:spPr>
          <a:xfrm>
            <a:off x="838200" y="6492240"/>
            <a:ext cx="2743200" cy="365125"/>
          </a:xfrm>
        </p:spPr>
        <p:txBody>
          <a:bodyPr/>
          <a:lstStyle/>
          <a:p>
            <a:r>
              <a:rPr lang="es-ES"/>
              <a:t>Junio de 2022</a:t>
            </a:r>
            <a:endParaRPr lang="es-ES" dirty="0"/>
          </a:p>
        </p:txBody>
      </p:sp>
      <p:sp>
        <p:nvSpPr>
          <p:cNvPr id="7" name="Footer Placeholder 4">
            <a:extLst>
              <a:ext uri="{FF2B5EF4-FFF2-40B4-BE49-F238E27FC236}">
                <a16:creationId xmlns:a16="http://schemas.microsoft.com/office/drawing/2014/main" id="{A7A0C335-849D-40E1-BB4D-090C2F7CDB9D}"/>
              </a:ext>
            </a:extLst>
          </p:cNvPr>
          <p:cNvSpPr>
            <a:spLocks noGrp="1"/>
          </p:cNvSpPr>
          <p:nvPr>
            <p:ph type="ftr" sz="quarter" idx="11"/>
          </p:nvPr>
        </p:nvSpPr>
        <p:spPr>
          <a:xfrm>
            <a:off x="0" y="6477411"/>
            <a:ext cx="12192000" cy="365760"/>
          </a:xfrm>
        </p:spPr>
        <p:txBody>
          <a:bodyPr/>
          <a:lstStyle/>
          <a:p>
            <a:r>
              <a:rPr lang="es-ES" dirty="0">
                <a:solidFill>
                  <a:schemeClr val="accent1">
                    <a:lumMod val="60000"/>
                    <a:lumOff val="40000"/>
                  </a:schemeClr>
                </a:solidFill>
              </a:rPr>
              <a:t>Medicare y otros programas para personas con discapacidades</a:t>
            </a:r>
          </a:p>
        </p:txBody>
      </p:sp>
    </p:spTree>
    <p:custDataLst>
      <p:tags r:id="rId1"/>
    </p:custDataLst>
    <p:extLst>
      <p:ext uri="{BB962C8B-B14F-4D97-AF65-F5344CB8AC3E}">
        <p14:creationId xmlns:p14="http://schemas.microsoft.com/office/powerpoint/2010/main" val="299752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COUNT" val="47"/>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DT FINAL TEMPLATE 12-23-21">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T FINAL TEMPLATE 12-23-21" id="{B84476B2-939D-4EC8-8474-D866C64013F6}" vid="{4EED8D49-CB14-4C5E-A907-947B52D8543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DT FINAL TEMPLATE 12-23-21</Template>
  <TotalTime>0</TotalTime>
  <Words>13280</Words>
  <Application>Microsoft Office PowerPoint</Application>
  <PresentationFormat>Widescreen</PresentationFormat>
  <Paragraphs>767</Paragraphs>
  <Slides>47</Slides>
  <Notes>47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47</vt:i4>
      </vt:variant>
    </vt:vector>
  </HeadingPairs>
  <TitlesOfParts>
    <vt:vector size="54" baseType="lpstr">
      <vt:lpstr>ＭＳ Ｐゴシック</vt:lpstr>
      <vt:lpstr>Arial</vt:lpstr>
      <vt:lpstr>Arial Black</vt:lpstr>
      <vt:lpstr>Calibri</vt:lpstr>
      <vt:lpstr>Courier New</vt:lpstr>
      <vt:lpstr>Wingdings</vt:lpstr>
      <vt:lpstr>DT FINAL TEMPLATE 12-23-21</vt:lpstr>
      <vt:lpstr>Medicare y otros programas para personas con discapacidades</vt:lpstr>
      <vt:lpstr>Contenido</vt:lpstr>
      <vt:lpstr>Objetivos de la Sesión</vt:lpstr>
      <vt:lpstr>Lección 1</vt:lpstr>
      <vt:lpstr>Objetivos de la lección</vt:lpstr>
      <vt:lpstr>Definición de discapacidad</vt:lpstr>
      <vt:lpstr>Proceso para determinar la discapacidad</vt:lpstr>
      <vt:lpstr>Programas del Seguro Social para personas  con discapacidades</vt:lpstr>
      <vt:lpstr>Seguro por Discapacidad del Seguro Social  (SSDI, por sus siglas en inglés)</vt:lpstr>
      <vt:lpstr>¿Quiénes pueden obtener beneficios del Seguro por Discapacidad del Seguro Social (SSDI) en función de su trabajo?</vt:lpstr>
      <vt:lpstr>Cómo calificar para  el Seguro por Discapacidad del Seguro Social (SSDI)</vt:lpstr>
      <vt:lpstr>Prueba del "trabajo reciente" para  el Seguro por Discapacidad del Seguro Social (SSDI)</vt:lpstr>
      <vt:lpstr>Prueba de la "duración del trabajo" para  el Seguro por Discapacidad del Seguro Social (SSDI)</vt:lpstr>
      <vt:lpstr>Período de espera para  el Seguro por Discapacidad del Seguro Social (SSDI)</vt:lpstr>
      <vt:lpstr>Seguridad de Ingreso Suplementario  (SSI, por sus siglas en inglés)</vt:lpstr>
      <vt:lpstr>Seguridad de Ingreso Suplementario (SSI)  y cobertura de Medicaid</vt:lpstr>
      <vt:lpstr>Cómo calificar para la Seguridad de  Ingreso Suplementario (SSI)</vt:lpstr>
      <vt:lpstr>Solicitud de los beneficios por discapacidad</vt:lpstr>
      <vt:lpstr>Cómo solicitar los beneficios por discapacidad</vt:lpstr>
      <vt:lpstr>Subsidios compasivos (CAL, por sus siglas en inglés)</vt:lpstr>
      <vt:lpstr>Decisión sobre discapacidad</vt:lpstr>
      <vt:lpstr>Su cuenta "my Social Security"</vt:lpstr>
      <vt:lpstr>Compruebe su conocimiento: Pregunta 1</vt:lpstr>
      <vt:lpstr>Lección 2</vt:lpstr>
      <vt:lpstr>Objetivos de la lección 2</vt:lpstr>
      <vt:lpstr>Cómo calificar para Medicare por la discapacidad</vt:lpstr>
      <vt:lpstr>Cómo calificar para Medicare por la discapacidad (continuación)</vt:lpstr>
      <vt:lpstr>Período de espera de 24 meses para Medicare</vt:lpstr>
      <vt:lpstr>Derecho retroactivo a Medicare</vt:lpstr>
      <vt:lpstr>Determinación retroactiva</vt:lpstr>
      <vt:lpstr>Discapacidad y su derecho a Medicare</vt:lpstr>
      <vt:lpstr>Compruebe su conocimiento: Pregunta 2</vt:lpstr>
      <vt:lpstr>Lección 3</vt:lpstr>
      <vt:lpstr>Objetivos de la lección 3</vt:lpstr>
      <vt:lpstr>Opciones de planes Medicare para  personas con discapacidades</vt:lpstr>
      <vt:lpstr>Coordinación de beneficios:  Plan de Salud Grupal (GHP, por sus siglas en inglés) grande</vt:lpstr>
      <vt:lpstr>Coordinación de beneficios: Planes para jubilados</vt:lpstr>
      <vt:lpstr>Pólizas del Seguro Complementario de Medicare (Medigap) para personas con discapacidades</vt:lpstr>
      <vt:lpstr>Compruebe su conocimiento: Pregunta 3</vt:lpstr>
      <vt:lpstr>Lección 4</vt:lpstr>
      <vt:lpstr>Objetivos de la lección 4</vt:lpstr>
      <vt:lpstr>Programas útiles</vt:lpstr>
      <vt:lpstr>Medicare y otros programas para personas  con discapacidades: Recursos</vt:lpstr>
      <vt:lpstr>Guía de recursos de Medicare y otros programas para personas con discapacidades: Productos</vt:lpstr>
      <vt:lpstr>Publicaciones del Seguro Social sobre discapacidad</vt:lpstr>
      <vt:lpstr>Siglas</vt:lpstr>
      <vt:lpstr>Manténgase conectado</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2022-08-22T22:44:44Z</dcterms:created>
  <dcterms:modified xsi:type="dcterms:W3CDTF">2022-09-15T20:09:18Z</dcterms:modified>
</cp:coreProperties>
</file>