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notesSlides/notesSlide28.xml" ContentType="application/vnd.openxmlformats-officedocument.presentationml.notesSlide+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notesSlides/notesSlide30.xml" ContentType="application/vnd.openxmlformats-officedocument.presentationml.notesSlide+xml"/>
  <Override PartName="/ppt/tags/tag46.xml" ContentType="application/vnd.openxmlformats-officedocument.presentationml.tags+xml"/>
  <Override PartName="/ppt/notesSlides/notesSlide31.xml" ContentType="application/vnd.openxmlformats-officedocument.presentationml.notesSlide+xml"/>
  <Override PartName="/ppt/tags/tag47.xml" ContentType="application/vnd.openxmlformats-officedocument.presentationml.tags+xml"/>
  <Override PartName="/ppt/notesSlides/notesSlide32.xml" ContentType="application/vnd.openxmlformats-officedocument.presentationml.notesSlide+xml"/>
  <Override PartName="/ppt/tags/tag48.xml" ContentType="application/vnd.openxmlformats-officedocument.presentationml.tags+xml"/>
  <Override PartName="/ppt/notesSlides/notesSlide33.xml" ContentType="application/vnd.openxmlformats-officedocument.presentationml.notesSlide+xml"/>
  <Override PartName="/ppt/tags/tag49.xml" ContentType="application/vnd.openxmlformats-officedocument.presentationml.tags+xml"/>
  <Override PartName="/ppt/notesSlides/notesSlide34.xml" ContentType="application/vnd.openxmlformats-officedocument.presentationml.notesSlide+xml"/>
  <Override PartName="/ppt/tags/tag50.xml" ContentType="application/vnd.openxmlformats-officedocument.presentationml.tags+xml"/>
  <Override PartName="/ppt/notesSlides/notesSlide35.xml" ContentType="application/vnd.openxmlformats-officedocument.presentationml.notesSlide+xml"/>
  <Override PartName="/ppt/tags/tag51.xml" ContentType="application/vnd.openxmlformats-officedocument.presentationml.tags+xml"/>
  <Override PartName="/ppt/notesSlides/notesSlide36.xml" ContentType="application/vnd.openxmlformats-officedocument.presentationml.notesSlide+xml"/>
  <Override PartName="/ppt/tags/tag52.xml" ContentType="application/vnd.openxmlformats-officedocument.presentationml.tags+xml"/>
  <Override PartName="/ppt/notesSlides/notesSlide37.xml" ContentType="application/vnd.openxmlformats-officedocument.presentationml.notesSlide+xml"/>
  <Override PartName="/ppt/tags/tag53.xml" ContentType="application/vnd.openxmlformats-officedocument.presentationml.tags+xml"/>
  <Override PartName="/ppt/notesSlides/notesSlide38.xml" ContentType="application/vnd.openxmlformats-officedocument.presentationml.notesSlide+xml"/>
  <Override PartName="/ppt/tags/tag54.xml" ContentType="application/vnd.openxmlformats-officedocument.presentationml.tags+xml"/>
  <Override PartName="/ppt/notesSlides/notesSlide39.xml" ContentType="application/vnd.openxmlformats-officedocument.presentationml.notesSlide+xml"/>
  <Override PartName="/ppt/tags/tag55.xml" ContentType="application/vnd.openxmlformats-officedocument.presentationml.tags+xml"/>
  <Override PartName="/ppt/notesSlides/notesSlide40.xml" ContentType="application/vnd.openxmlformats-officedocument.presentationml.notesSlide+xml"/>
  <Override PartName="/ppt/tags/tag56.xml" ContentType="application/vnd.openxmlformats-officedocument.presentationml.tags+xml"/>
  <Override PartName="/ppt/notesSlides/notesSlide41.xml" ContentType="application/vnd.openxmlformats-officedocument.presentationml.notesSlide+xml"/>
  <Override PartName="/ppt/tags/tag57.xml" ContentType="application/vnd.openxmlformats-officedocument.presentationml.tags+xml"/>
  <Override PartName="/ppt/notesSlides/notesSlide42.xml" ContentType="application/vnd.openxmlformats-officedocument.presentationml.notesSlide+xml"/>
  <Override PartName="/ppt/tags/tag58.xml" ContentType="application/vnd.openxmlformats-officedocument.presentationml.tags+xml"/>
  <Override PartName="/ppt/notesSlides/notesSlide43.xml" ContentType="application/vnd.openxmlformats-officedocument.presentationml.notesSlide+xml"/>
  <Override PartName="/ppt/tags/tag59.xml" ContentType="application/vnd.openxmlformats-officedocument.presentationml.tags+xml"/>
  <Override PartName="/ppt/notesSlides/notesSlide44.xml" ContentType="application/vnd.openxmlformats-officedocument.presentationml.notesSlide+xml"/>
  <Override PartName="/ppt/tags/tag60.xml" ContentType="application/vnd.openxmlformats-officedocument.presentationml.tags+xml"/>
  <Override PartName="/ppt/notesSlides/notesSlide45.xml" ContentType="application/vnd.openxmlformats-officedocument.presentationml.notesSlide+xml"/>
  <Override PartName="/ppt/tags/tag61.xml" ContentType="application/vnd.openxmlformats-officedocument.presentationml.tags+xml"/>
  <Override PartName="/ppt/notesSlides/notesSlide46.xml" ContentType="application/vnd.openxmlformats-officedocument.presentationml.notesSlide+xml"/>
  <Override PartName="/ppt/tags/tag62.xml" ContentType="application/vnd.openxmlformats-officedocument.presentationml.tags+xml"/>
  <Override PartName="/ppt/notesSlides/notesSlide47.xml" ContentType="application/vnd.openxmlformats-officedocument.presentationml.notesSlide+xml"/>
  <Override PartName="/ppt/tags/tag63.xml" ContentType="application/vnd.openxmlformats-officedocument.presentationml.tags+xml"/>
  <Override PartName="/ppt/notesSlides/notesSlide48.xml" ContentType="application/vnd.openxmlformats-officedocument.presentationml.notesSlide+xml"/>
  <Override PartName="/ppt/tags/tag64.xml" ContentType="application/vnd.openxmlformats-officedocument.presentationml.tags+xml"/>
  <Override PartName="/ppt/notesSlides/notesSlide49.xml" ContentType="application/vnd.openxmlformats-officedocument.presentationml.notesSlide+xml"/>
  <Override PartName="/ppt/tags/tag65.xml" ContentType="application/vnd.openxmlformats-officedocument.presentationml.tags+xml"/>
  <Override PartName="/ppt/notesSlides/notesSlide50.xml" ContentType="application/vnd.openxmlformats-officedocument.presentationml.notesSlide+xml"/>
  <Override PartName="/ppt/tags/tag66.xml" ContentType="application/vnd.openxmlformats-officedocument.presentationml.tags+xml"/>
  <Override PartName="/ppt/notesSlides/notesSlide51.xml" ContentType="application/vnd.openxmlformats-officedocument.presentationml.notesSlide+xml"/>
  <Override PartName="/ppt/tags/tag67.xml" ContentType="application/vnd.openxmlformats-officedocument.presentationml.tags+xml"/>
  <Override PartName="/ppt/notesSlides/notesSlide52.xml" ContentType="application/vnd.openxmlformats-officedocument.presentationml.notesSlide+xml"/>
  <Override PartName="/ppt/tags/tag68.xml" ContentType="application/vnd.openxmlformats-officedocument.presentationml.tags+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5" r:id="rId4"/>
  </p:sldMasterIdLst>
  <p:notesMasterIdLst>
    <p:notesMasterId r:id="rId58"/>
  </p:notesMasterIdLst>
  <p:handoutMasterIdLst>
    <p:handoutMasterId r:id="rId59"/>
  </p:handoutMasterIdLst>
  <p:sldIdLst>
    <p:sldId id="359" r:id="rId5"/>
    <p:sldId id="360" r:id="rId6"/>
    <p:sldId id="378" r:id="rId7"/>
    <p:sldId id="363" r:id="rId8"/>
    <p:sldId id="465" r:id="rId9"/>
    <p:sldId id="393" r:id="rId10"/>
    <p:sldId id="391" r:id="rId11"/>
    <p:sldId id="392" r:id="rId12"/>
    <p:sldId id="422" r:id="rId13"/>
    <p:sldId id="371" r:id="rId14"/>
    <p:sldId id="365" r:id="rId15"/>
    <p:sldId id="466" r:id="rId16"/>
    <p:sldId id="387" r:id="rId17"/>
    <p:sldId id="394" r:id="rId18"/>
    <p:sldId id="473" r:id="rId19"/>
    <p:sldId id="396" r:id="rId20"/>
    <p:sldId id="429" r:id="rId21"/>
    <p:sldId id="427" r:id="rId22"/>
    <p:sldId id="425" r:id="rId23"/>
    <p:sldId id="401" r:id="rId24"/>
    <p:sldId id="402" r:id="rId25"/>
    <p:sldId id="372" r:id="rId26"/>
    <p:sldId id="403" r:id="rId27"/>
    <p:sldId id="367" r:id="rId28"/>
    <p:sldId id="467" r:id="rId29"/>
    <p:sldId id="430" r:id="rId30"/>
    <p:sldId id="431" r:id="rId31"/>
    <p:sldId id="406" r:id="rId32"/>
    <p:sldId id="407" r:id="rId33"/>
    <p:sldId id="408" r:id="rId34"/>
    <p:sldId id="409" r:id="rId35"/>
    <p:sldId id="410" r:id="rId36"/>
    <p:sldId id="373" r:id="rId37"/>
    <p:sldId id="369" r:id="rId38"/>
    <p:sldId id="468" r:id="rId39"/>
    <p:sldId id="470" r:id="rId40"/>
    <p:sldId id="471" r:id="rId41"/>
    <p:sldId id="472" r:id="rId42"/>
    <p:sldId id="374" r:id="rId43"/>
    <p:sldId id="413" r:id="rId44"/>
    <p:sldId id="469" r:id="rId45"/>
    <p:sldId id="419" r:id="rId46"/>
    <p:sldId id="420" r:id="rId47"/>
    <p:sldId id="414" r:id="rId48"/>
    <p:sldId id="433" r:id="rId49"/>
    <p:sldId id="416" r:id="rId50"/>
    <p:sldId id="417" r:id="rId51"/>
    <p:sldId id="424" r:id="rId52"/>
    <p:sldId id="375" r:id="rId53"/>
    <p:sldId id="418" r:id="rId54"/>
    <p:sldId id="377" r:id="rId55"/>
    <p:sldId id="376" r:id="rId56"/>
    <p:sldId id="362" r:id="rId57"/>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thleen Bethke" initials="KB" lastIdx="21" clrIdx="6">
    <p:extLst>
      <p:ext uri="{19B8F6BF-5375-455C-9EA6-DF929625EA0E}">
        <p15:presenceInfo xmlns:p15="http://schemas.microsoft.com/office/powerpoint/2012/main" userId="Kathleen Bethke" providerId="None"/>
      </p:ext>
    </p:extLst>
  </p:cmAuthor>
  <p:cmAuthor id="1" name="Doria Diacogiannis" initials="DD" lastIdx="86" clrIdx="0">
    <p:extLst>
      <p:ext uri="{19B8F6BF-5375-455C-9EA6-DF929625EA0E}">
        <p15:presenceInfo xmlns:p15="http://schemas.microsoft.com/office/powerpoint/2012/main" userId="S-1-5-21-4095628063-3556742122-3606576086-197501" providerId="AD"/>
      </p:ext>
    </p:extLst>
  </p:cmAuthor>
  <p:cmAuthor id="8" name="Carla McClure" initials="CM [3]" lastIdx="5" clrIdx="7">
    <p:extLst>
      <p:ext uri="{19B8F6BF-5375-455C-9EA6-DF929625EA0E}">
        <p15:presenceInfo xmlns:p15="http://schemas.microsoft.com/office/powerpoint/2012/main" userId="S::cmcclure@seiservices.com::fde6e194-4821-4e48-b273-ef3313c9dc98" providerId="AD"/>
      </p:ext>
    </p:extLst>
  </p:cmAuthor>
  <p:cmAuthor id="2" name="Amy Miner" initials="AM" lastIdx="3" clrIdx="1">
    <p:extLst>
      <p:ext uri="{19B8F6BF-5375-455C-9EA6-DF929625EA0E}">
        <p15:presenceInfo xmlns:p15="http://schemas.microsoft.com/office/powerpoint/2012/main" userId="S-1-5-21-4095628063-3556742122-3606576086-8437" providerId="AD"/>
      </p:ext>
    </p:extLst>
  </p:cmAuthor>
  <p:cmAuthor id="9" name="Chelsea Heffernan" initials="CH" lastIdx="7" clrIdx="8">
    <p:extLst>
      <p:ext uri="{19B8F6BF-5375-455C-9EA6-DF929625EA0E}">
        <p15:presenceInfo xmlns:p15="http://schemas.microsoft.com/office/powerpoint/2012/main" userId="S::CHeffernan@seiservices.com::7050c5c2-1bd2-4717-9519-2d7b917433fa" providerId="AD"/>
      </p:ext>
    </p:extLst>
  </p:cmAuthor>
  <p:cmAuthor id="3" name="Erin Gordon" initials="EG" lastIdx="54" clrIdx="2">
    <p:extLst>
      <p:ext uri="{19B8F6BF-5375-455C-9EA6-DF929625EA0E}">
        <p15:presenceInfo xmlns:p15="http://schemas.microsoft.com/office/powerpoint/2012/main" userId="S-1-5-21-4095628063-3556742122-3606576086-10842" providerId="AD"/>
      </p:ext>
    </p:extLst>
  </p:cmAuthor>
  <p:cmAuthor id="10" name="Mohamad Al-Issa" initials="MA" lastIdx="58" clrIdx="9">
    <p:extLst>
      <p:ext uri="{19B8F6BF-5375-455C-9EA6-DF929625EA0E}">
        <p15:presenceInfo xmlns:p15="http://schemas.microsoft.com/office/powerpoint/2012/main" userId="S-1-5-21-4095628063-3556742122-3606576086-234970" providerId="AD"/>
      </p:ext>
    </p:extLst>
  </p:cmAuthor>
  <p:cmAuthor id="4" name="Leslie Long" initials="LL" lastIdx="125" clrIdx="3">
    <p:extLst>
      <p:ext uri="{19B8F6BF-5375-455C-9EA6-DF929625EA0E}">
        <p15:presenceInfo xmlns:p15="http://schemas.microsoft.com/office/powerpoint/2012/main" userId="S-1-5-21-4095628063-3556742122-3606576086-120535" providerId="AD"/>
      </p:ext>
    </p:extLst>
  </p:cmAuthor>
  <p:cmAuthor id="11" name="Alicia Lew" initials="AL" lastIdx="7" clrIdx="10">
    <p:extLst>
      <p:ext uri="{19B8F6BF-5375-455C-9EA6-DF929625EA0E}">
        <p15:presenceInfo xmlns:p15="http://schemas.microsoft.com/office/powerpoint/2012/main" userId="S-1-5-21-4095628063-3556742122-3606576086-224763" providerId="AD"/>
      </p:ext>
    </p:extLst>
  </p:cmAuthor>
  <p:cmAuthor id="5" name="Carla McClure" initials="CM" lastIdx="17" clrIdx="4">
    <p:extLst>
      <p:ext uri="{19B8F6BF-5375-455C-9EA6-DF929625EA0E}">
        <p15:presenceInfo xmlns:p15="http://schemas.microsoft.com/office/powerpoint/2012/main" userId="b9a8a43c2c7098b4" providerId="Windows Live"/>
      </p:ext>
    </p:extLst>
  </p:cmAuthor>
  <p:cmAuthor id="12" name="Santana, David P. (CMS/OC)" initials="SDP(" lastIdx="1" clrIdx="11">
    <p:extLst>
      <p:ext uri="{19B8F6BF-5375-455C-9EA6-DF929625EA0E}">
        <p15:presenceInfo xmlns:p15="http://schemas.microsoft.com/office/powerpoint/2012/main" userId="S-1-5-21-4095628063-3556742122-3606576086-6751" providerId="AD"/>
      </p:ext>
    </p:extLst>
  </p:cmAuthor>
  <p:cmAuthor id="6" name="Carla McClure" initials="CM [2]" lastIdx="135" clrIdx="5">
    <p:extLst>
      <p:ext uri="{19B8F6BF-5375-455C-9EA6-DF929625EA0E}">
        <p15:presenceInfo xmlns:p15="http://schemas.microsoft.com/office/powerpoint/2012/main" userId="Carla McClu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8FAADC"/>
    <a:srgbClr val="00A9CC"/>
    <a:srgbClr val="FEC736"/>
    <a:srgbClr val="C0DFFF"/>
    <a:srgbClr val="5C84CC"/>
    <a:srgbClr val="0755B7"/>
    <a:srgbClr val="0A5EC6"/>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1" autoAdjust="0"/>
    <p:restoredTop sz="61287" autoAdjust="0"/>
  </p:normalViewPr>
  <p:slideViewPr>
    <p:cSldViewPr snapToGrid="0">
      <p:cViewPr varScale="1">
        <p:scale>
          <a:sx n="66" d="100"/>
          <a:sy n="66" d="100"/>
        </p:scale>
        <p:origin x="1770" y="72"/>
      </p:cViewPr>
      <p:guideLst>
        <p:guide orient="horz" pos="2136"/>
        <p:guide pos="3840"/>
      </p:guideLst>
    </p:cSldViewPr>
  </p:slideViewPr>
  <p:notesTextViewPr>
    <p:cViewPr>
      <p:scale>
        <a:sx n="1" d="1"/>
        <a:sy n="1" d="1"/>
      </p:scale>
      <p:origin x="0" y="0"/>
    </p:cViewPr>
  </p:notesTextViewPr>
  <p:sorterViewPr>
    <p:cViewPr>
      <p:scale>
        <a:sx n="200" d="100"/>
        <a:sy n="200" d="100"/>
      </p:scale>
      <p:origin x="0" y="-34256"/>
    </p:cViewPr>
  </p:sorterViewPr>
  <p:notesViewPr>
    <p:cSldViewPr snapToGrid="0">
      <p:cViewPr>
        <p:scale>
          <a:sx n="100" d="100"/>
          <a:sy n="100" d="100"/>
        </p:scale>
        <p:origin x="3468" y="-2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B6EDC4-4B3F-6948-B71B-1CB10AB2DC17}" type="datetimeFigureOut">
              <a:rPr lang="en-US" smtClean="0"/>
              <a:t>05/11/2022</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325437"/>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578578"/>
            <a:ext cx="5486400" cy="4899378"/>
          </a:xfrm>
          <a:prstGeom prst="rect">
            <a:avLst/>
          </a:prstGeom>
        </p:spPr>
        <p:txBody>
          <a:bodyPr vert="horz" lIns="91440" tIns="45720" rIns="91440" bIns="45720"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s.gov/Regulations-and-Guidance/Legislation/PaperworkReductionActof1995/PRA-Listing-Items/CMS-272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ecure.ssa.gov/apps10/poms.nsf/lnx/060080124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medicare.gov/"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iddk.nih.gov/news/media-library/7964"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niddk.nih.gov/health-information/kidney-disease/kidney-failure/peritoneal-dialysi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edicare.gov/coverage/dialysis-services-suppli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coverage/ambulance-servic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re.gov/talk-to-someon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shiphelp.org/"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edicare.gov/plan-compare/#/?lang=en&amp;year=2021"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medicare.gov/manage-your-health/i-have-end-stage-renal-disease-esrd" TargetMode="External"/><Relationship Id="rId4" Type="http://schemas.openxmlformats.org/officeDocument/2006/relationships/hyperlink" Target="https://www.medicare.gov/sign-up-change-plans/types-of-medicare-health-plans/medicare-advantage-plans"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aspe.hhs.gov/system/files/pdf/262046/AdvancingAmericanKidneyHealth.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ederalregister.gov/documents/2020/09/29/2020-20907/medicare-program-specialty-care-models-to-improve-quality-of-care-and-reduce-expenditures"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innovation.cms.gov/innovation-models/kidney-care-choices-kcc-model" TargetMode="External"/><Relationship Id="rId4" Type="http://schemas.openxmlformats.org/officeDocument/2006/relationships/hyperlink" Target="https://innovation.cms.gov/innovation-models/esrd-treatment-choices-mode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medicare.gov/talk-to-someone"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medicare.gov/talk-to-someone"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esrdncc.org/en/ESRD-network-map/" TargetMode="External"/><Relationship Id="rId4" Type="http://schemas.openxmlformats.org/officeDocument/2006/relationships/hyperlink" Target="http://esrdncc.org/"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fistulafirst.esrdncc.org/ffc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niddk.nih.gov/news/media-library/7964"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idney.org/atoz/content/about-chronic-kidney-diseas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kidney.org/sites/default/files/01-10-7278_HBG_CKD_Stages_Flyer3.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medicare.gov/Pubs/pdf/11392-Medicare-Children-ESRD.pdf" TargetMode="External"/><Relationship Id="rId4" Type="http://schemas.openxmlformats.org/officeDocument/2006/relationships/hyperlink" Target="https://www.medicare.gov/Pubs/pdf/10128-Medicare-Coverage-ESRD.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rrb.gov/"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gov/talk-to-someon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701040" y="3681663"/>
            <a:ext cx="5608320" cy="4851437"/>
          </a:xfrm>
        </p:spPr>
        <p:txBody>
          <a:bodyPr/>
          <a:lstStyle/>
          <a:p>
            <a:pPr marL="0" indent="0" algn="l" rtl="0" fontAlgn="base">
              <a:spcBef>
                <a:spcPts val="600"/>
              </a:spcBef>
              <a:buNone/>
            </a:pPr>
            <a:r>
              <a:rPr lang="en-US" sz="1200" b="1" i="0" u="none" strike="noStrike" dirty="0">
                <a:solidFill>
                  <a:srgbClr val="000000"/>
                </a:solidFill>
                <a:effectLst/>
                <a:cs typeface="Arial" panose="020B0604020202020204" pitchFamily="34" charset="0"/>
              </a:rPr>
              <a:t>Presenter </a:t>
            </a:r>
            <a:r>
              <a:rPr lang="en-US" sz="1200" b="1" dirty="0">
                <a:solidFill>
                  <a:srgbClr val="000000"/>
                </a:solidFill>
                <a:cs typeface="Arial" panose="020B0604020202020204" pitchFamily="34" charset="0"/>
              </a:rPr>
              <a:t>Notes</a:t>
            </a:r>
            <a:r>
              <a:rPr lang="en-US" sz="1200" b="0" i="0" dirty="0">
                <a:solidFill>
                  <a:srgbClr val="444444"/>
                </a:solidFill>
                <a:effectLst/>
                <a:cs typeface="Arial" panose="020B0604020202020204" pitchFamily="34" charset="0"/>
              </a:rPr>
              <a:t>​</a:t>
            </a:r>
          </a:p>
          <a:p>
            <a:pPr algn="l" rtl="0" fontAlgn="base">
              <a:spcBef>
                <a:spcPts val="600"/>
              </a:spcBef>
            </a:pPr>
            <a:r>
              <a:rPr lang="en-US" sz="1200" b="0" i="0" u="none" strike="noStrike" dirty="0">
                <a:solidFill>
                  <a:srgbClr val="000000"/>
                </a:solidFill>
                <a:effectLst/>
                <a:cs typeface="Arial" panose="020B0604020202020204" pitchFamily="34" charset="0"/>
              </a:rPr>
              <a:t>This training module explains Medicare for people with </a:t>
            </a:r>
            <a:r>
              <a:rPr lang="en-US" sz="1200" dirty="0">
                <a:solidFill>
                  <a:srgbClr val="000000"/>
                </a:solidFill>
                <a:cs typeface="Arial" panose="020B0604020202020204" pitchFamily="34" charset="0"/>
              </a:rPr>
              <a:t>End-Stage</a:t>
            </a:r>
            <a:r>
              <a:rPr lang="en-US" sz="1200" b="0" i="0" u="none" strike="noStrike" dirty="0">
                <a:solidFill>
                  <a:srgbClr val="000000"/>
                </a:solidFill>
                <a:effectLst/>
                <a:cs typeface="Arial" panose="020B0604020202020204" pitchFamily="34" charset="0"/>
              </a:rPr>
              <a:t> </a:t>
            </a:r>
            <a:r>
              <a:rPr lang="en-US" sz="1200" dirty="0">
                <a:solidFill>
                  <a:srgbClr val="000000"/>
                </a:solidFill>
                <a:cs typeface="Arial" panose="020B0604020202020204" pitchFamily="34" charset="0"/>
              </a:rPr>
              <a:t>Renal</a:t>
            </a:r>
            <a:r>
              <a:rPr lang="en-US" sz="1200" b="0" i="0" u="none" strike="noStrike" dirty="0">
                <a:solidFill>
                  <a:srgbClr val="000000"/>
                </a:solidFill>
                <a:effectLst/>
                <a:cs typeface="Arial" panose="020B0604020202020204" pitchFamily="34" charset="0"/>
              </a:rPr>
              <a:t> </a:t>
            </a:r>
            <a:r>
              <a:rPr lang="en-US" sz="1200" dirty="0">
                <a:solidFill>
                  <a:srgbClr val="000000"/>
                </a:solidFill>
                <a:cs typeface="Arial" panose="020B0604020202020204" pitchFamily="34" charset="0"/>
              </a:rPr>
              <a:t>Disease</a:t>
            </a:r>
            <a:r>
              <a:rPr lang="en-US" sz="1200" b="0" i="0" u="none" strike="noStrike" dirty="0">
                <a:solidFill>
                  <a:srgbClr val="000000"/>
                </a:solidFill>
                <a:effectLst/>
                <a:cs typeface="Arial" panose="020B0604020202020204" pitchFamily="34" charset="0"/>
              </a:rPr>
              <a:t> (ESRD).</a:t>
            </a:r>
            <a:r>
              <a:rPr lang="en-US" sz="1200" b="0" i="0" dirty="0">
                <a:solidFill>
                  <a:srgbClr val="444444"/>
                </a:solidFill>
                <a:effectLst/>
                <a:cs typeface="Arial" panose="020B0604020202020204" pitchFamily="34" charset="0"/>
              </a:rPr>
              <a:t>​</a:t>
            </a:r>
          </a:p>
          <a:p>
            <a:pPr marL="0" indent="0" algn="l" rtl="0" fontAlgn="base">
              <a:spcBef>
                <a:spcPts val="600"/>
              </a:spcBef>
              <a:buNone/>
            </a:pPr>
            <a:r>
              <a:rPr lang="en-US" sz="1200" b="1" i="0" u="none" strike="noStrike" dirty="0">
                <a:solidFill>
                  <a:srgbClr val="000000"/>
                </a:solidFill>
                <a:effectLst/>
                <a:cs typeface="Arial" panose="020B0604020202020204" pitchFamily="34" charset="0"/>
              </a:rPr>
              <a:t>Disclaimer</a:t>
            </a:r>
            <a:r>
              <a:rPr lang="en-US" sz="1200" b="0" i="0" dirty="0">
                <a:solidFill>
                  <a:srgbClr val="444444"/>
                </a:solidFill>
                <a:effectLst/>
                <a:cs typeface="Arial" panose="020B0604020202020204" pitchFamily="34" charset="0"/>
              </a:rPr>
              <a:t>​</a:t>
            </a:r>
          </a:p>
          <a:p>
            <a:pPr marL="0" indent="0" defTabSz="905591">
              <a:spcBef>
                <a:spcPts val="600"/>
              </a:spcBef>
              <a:defRPr/>
            </a:pPr>
            <a:r>
              <a:rPr lang="en-US" sz="1200"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p>
          <a:p>
            <a:pPr marL="0" indent="0" defTabSz="905591">
              <a:spcBef>
                <a:spcPts val="600"/>
              </a:spcBef>
              <a:defRPr/>
            </a:pPr>
            <a:r>
              <a:rPr lang="en-US" sz="1200" dirty="0">
                <a:solidFill>
                  <a:prstClr val="black"/>
                </a:solidFill>
                <a:cs typeface="Arial" panose="020B0604020202020204" pitchFamily="34" charset="0"/>
              </a:rPr>
              <a:t>The information in this module was correct as of </a:t>
            </a:r>
            <a:r>
              <a:rPr lang="en-US" sz="1200" b="0" dirty="0">
                <a:solidFill>
                  <a:prstClr val="black"/>
                </a:solidFill>
                <a:cs typeface="Arial" panose="020B0604020202020204" pitchFamily="34" charset="0"/>
              </a:rPr>
              <a:t>April </a:t>
            </a:r>
            <a:r>
              <a:rPr lang="en-US" sz="1200" dirty="0">
                <a:solidFill>
                  <a:prstClr val="black"/>
                </a:solidFill>
                <a:cs typeface="Arial" panose="020B0604020202020204" pitchFamily="34" charset="0"/>
              </a:rPr>
              <a:t>2022. To check for an updated version, visit </a:t>
            </a:r>
            <a:r>
              <a:rPr lang="en-US" sz="1200" dirty="0">
                <a:solidFill>
                  <a:prstClr val="black"/>
                </a:solidFill>
                <a:cs typeface="Arial" panose="020B0604020202020204" pitchFamily="34" charset="0"/>
                <a:hlinkClick r:id="rId3"/>
              </a:rPr>
              <a:t>CMSnationaltrainingprogram.cms.gov</a:t>
            </a:r>
            <a:r>
              <a:rPr lang="en-US" sz="1200" dirty="0">
                <a:solidFill>
                  <a:prstClr val="black"/>
                </a:solidFill>
                <a:cs typeface="Arial" panose="020B0604020202020204" pitchFamily="34" charset="0"/>
              </a:rPr>
              <a:t>.</a:t>
            </a:r>
            <a:r>
              <a:rPr lang="en-US" sz="1200" u="sng" dirty="0">
                <a:solidFill>
                  <a:srgbClr val="0000FF"/>
                </a:solidFill>
                <a:ea typeface="Calibri"/>
                <a:cs typeface="Arial" panose="020B0604020202020204" pitchFamily="34" charset="0"/>
              </a:rPr>
              <a:t> </a:t>
            </a:r>
          </a:p>
          <a:p>
            <a:pPr marL="0" indent="0" defTabSz="905591">
              <a:spcBef>
                <a:spcPts val="600"/>
              </a:spcBef>
              <a:defRPr/>
            </a:pPr>
            <a:r>
              <a:rPr lang="en-US" sz="1200" dirty="0">
                <a:solidFill>
                  <a:prstClr val="black"/>
                </a:solidFill>
                <a:cs typeface="Arial" panose="020B0604020202020204" pitchFamily="34" charset="0"/>
              </a:rPr>
              <a:t>The CMS National Training Program provides this information</a:t>
            </a:r>
            <a:r>
              <a:rPr lang="en-US" sz="1200" baseline="0" dirty="0">
                <a:solidFill>
                  <a:prstClr val="black"/>
                </a:solidFill>
                <a:cs typeface="Arial" panose="020B0604020202020204" pitchFamily="34" charset="0"/>
              </a:rPr>
              <a:t> as a</a:t>
            </a:r>
            <a:r>
              <a:rPr lang="en-US" sz="1200" dirty="0">
                <a:solidFill>
                  <a:prstClr val="black"/>
                </a:solidFill>
                <a:cs typeface="Arial" panose="020B0604020202020204" pitchFamily="34" charset="0"/>
              </a:rPr>
              <a:t> resource for our partners. It isn’t a legal document or intended for press purposes. The press can contact the CMS Press Office at </a:t>
            </a:r>
            <a:r>
              <a:rPr lang="en-US" sz="1200" u="sng" dirty="0">
                <a:solidFill>
                  <a:prstClr val="black"/>
                </a:solidFill>
                <a:cs typeface="Arial" panose="020B0604020202020204" pitchFamily="34" charset="0"/>
                <a:hlinkClick r:id="rId4"/>
              </a:rPr>
              <a:t>press@cms.hhs.gov</a:t>
            </a:r>
            <a:r>
              <a:rPr lang="en-US" sz="1200" dirty="0">
                <a:solidFill>
                  <a:prstClr val="black"/>
                </a:solidFill>
                <a:cs typeface="Arial" panose="020B0604020202020204" pitchFamily="34" charset="0"/>
              </a:rPr>
              <a:t>. Official Medicare Program legal guidance is contained in the relevant statutes, regulations, and rulings.</a:t>
            </a:r>
          </a:p>
          <a:p>
            <a:pPr marL="0" indent="0" defTabSz="905591">
              <a:spcBef>
                <a:spcPts val="600"/>
              </a:spcBef>
              <a:defRPr/>
            </a:pPr>
            <a:r>
              <a:rPr lang="en-US" sz="1200" dirty="0">
                <a:solidFill>
                  <a:prstClr val="black"/>
                </a:solidFill>
                <a:cs typeface="Arial" panose="020B0604020202020204" pitchFamily="34" charset="0"/>
              </a:rPr>
              <a:t>This communication was printed, published, or produced and disseminated at U.S. taxpayer expense.</a:t>
            </a:r>
          </a:p>
          <a:p>
            <a:pPr marL="0" indent="0" defTabSz="905591">
              <a:spcBef>
                <a:spcPts val="600"/>
              </a:spcBef>
              <a:defRPr/>
            </a:pPr>
            <a:r>
              <a:rPr lang="en-US" sz="1200" dirty="0">
                <a:solidFill>
                  <a:prstClr val="black"/>
                </a:solidFill>
                <a:cs typeface="Arial" panose="020B0604020202020204" pitchFamily="34" charset="0"/>
              </a:rPr>
              <a:t>HEALTH </a:t>
            </a:r>
            <a:r>
              <a:rPr lang="en-US" sz="1200" kern="1200" dirty="0">
                <a:solidFill>
                  <a:schemeClr val="tx1"/>
                </a:solidFill>
                <a:effectLst/>
                <a:ea typeface="+mn-ea"/>
                <a:cs typeface="Arial" panose="020B0604020202020204" pitchFamily="34" charset="0"/>
              </a:rPr>
              <a:t>INSURANCE MARKETPLACE is a registered service mark of the U.S. Department of Health &amp; Human Services (HHS).</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lvl="1" defTabSz="914400">
              <a:defRPr/>
            </a:pPr>
            <a:r>
              <a:rPr lang="en-US" b="1" dirty="0">
                <a:solidFill>
                  <a:srgbClr val="000000"/>
                </a:solidFill>
                <a:cs typeface="Arial" panose="020B0604020202020204" pitchFamily="34" charset="0"/>
              </a:rPr>
              <a:t>This slide has animation.</a:t>
            </a:r>
            <a:endParaRPr lang="en-US" sz="1200" b="1" i="0" u="none" strike="noStrike" dirty="0">
              <a:solidFill>
                <a:srgbClr val="000000"/>
              </a:solidFill>
              <a:effectLst/>
              <a:cs typeface="Arial" panose="020B0604020202020204" pitchFamily="34" charset="0"/>
            </a:endParaRPr>
          </a:p>
          <a:p>
            <a:pPr marL="0" marR="0" lvl="0" indent="-224406" algn="l" defTabSz="914400" rtl="0" eaLnBrk="1" fontAlgn="auto" latinLnBrk="0" hangingPunct="1">
              <a:lnSpc>
                <a:spcPct val="100000"/>
              </a:lnSpc>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224406"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Check Your Knowledge: Question 1</a:t>
            </a:r>
          </a:p>
          <a:p>
            <a:pPr marL="0" marR="0" lvl="0" indent="-224406" algn="l" defTabSz="931386"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What’s the minimum age requirement for Medicare eligibility based on End-Stage Renal Disease (ESRD)? </a:t>
            </a:r>
          </a:p>
          <a:p>
            <a:pPr marL="173038" marR="0" lvl="0" indent="-173038" algn="l" defTabSz="914400"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There’s no minimum age requirement</a:t>
            </a:r>
          </a:p>
          <a:p>
            <a:pPr marL="173038" marR="0" lvl="0" indent="-173038" algn="l" defTabSz="914400"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55</a:t>
            </a:r>
          </a:p>
          <a:p>
            <a:pPr marL="173038" marR="0" lvl="0" indent="-173038" algn="l" defTabSz="914400"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65</a:t>
            </a:r>
          </a:p>
          <a:p>
            <a:pPr marL="173038" marR="0" lvl="0" indent="-173038" algn="l" defTabSz="914400"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75</a:t>
            </a:r>
          </a:p>
          <a:p>
            <a:pPr marL="187041" marR="0" lvl="0" indent="-224406"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Answer: a. There’s no minimum age requirement.</a:t>
            </a:r>
          </a:p>
          <a:p>
            <a:pPr marL="0" marR="0" lvl="1" indent="0" algn="l" defTabSz="914400" rtl="0" eaLnBrk="1" fontAlgn="auto" latinLnBrk="0" hangingPunct="1">
              <a:lnSpc>
                <a:spcPct val="100000"/>
              </a:lnSpc>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 can get Medicare no matter how old you are if your kidneys no longer work, you need regular dialysis, and one of these applies to you:</a:t>
            </a:r>
          </a:p>
          <a:p>
            <a:pPr marL="117475" marR="0" lvl="1" indent="-117475"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You’ve worked the required amount of time under Social Security, the Railroad Retirement Board (RRB), or as a government employee </a:t>
            </a:r>
          </a:p>
          <a:p>
            <a:pPr marL="117475" marR="0" lvl="1" indent="-117475"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You’re already getting or are eligible for Social Security or RRB benefits </a:t>
            </a:r>
          </a:p>
          <a:p>
            <a:pPr marL="117475" marR="0" lvl="1" indent="-117475"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You’re the spouse or dependent child of a person who meets either of the requirements listed above</a:t>
            </a: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337264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a:spcBef>
                <a:spcPts val="600"/>
              </a:spcBef>
              <a:defRPr/>
            </a:pPr>
            <a:r>
              <a:rPr lang="en-US" dirty="0">
                <a:cs typeface="Arial" panose="020B0604020202020204" pitchFamily="34" charset="0"/>
              </a:rPr>
              <a:t>This lesson explains Medicare enrollment rules and considerations for people with End-Stage Renal Disease (ESRD).</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112395" indent="-112395">
              <a:spcBef>
                <a:spcPts val="600"/>
              </a:spcBef>
              <a:buNone/>
            </a:pPr>
            <a:r>
              <a:rPr lang="en-US" b="1" dirty="0">
                <a:cs typeface="Arial" panose="020B0604020202020204" pitchFamily="34" charset="0"/>
              </a:rPr>
              <a:t>Presenter Notes</a:t>
            </a:r>
          </a:p>
          <a:p>
            <a:pPr marL="112395" indent="-112395">
              <a:spcBef>
                <a:spcPts val="600"/>
              </a:spcBef>
              <a:buNone/>
            </a:pPr>
            <a:r>
              <a:rPr lang="en-US" b="0" dirty="0">
                <a:cs typeface="Arial" panose="020B0604020202020204" pitchFamily="34" charset="0"/>
              </a:rPr>
              <a:t>At the end of this lesson, you’ll be able to:</a:t>
            </a:r>
          </a:p>
          <a:p>
            <a:pPr marL="173736" indent="-173736">
              <a:spcBef>
                <a:spcPts val="600"/>
              </a:spcBef>
              <a:buFont typeface="Wingdings" panose="05000000000000000000" pitchFamily="2" charset="2"/>
              <a:buChar char="§"/>
            </a:pPr>
            <a:r>
              <a:rPr lang="en-US" b="0" dirty="0">
                <a:cs typeface="Arial" panose="020B0604020202020204" pitchFamily="34" charset="0"/>
              </a:rPr>
              <a:t>Explain Medicare enrollment based on ESRD</a:t>
            </a:r>
          </a:p>
          <a:p>
            <a:pPr marL="173736" indent="-173736">
              <a:spcBef>
                <a:spcPts val="600"/>
              </a:spcBef>
              <a:buFont typeface="Wingdings" panose="05000000000000000000" pitchFamily="2" charset="2"/>
              <a:buChar char="§"/>
            </a:pPr>
            <a:r>
              <a:rPr lang="en-US" b="0" dirty="0">
                <a:cs typeface="Arial" panose="020B0604020202020204" pitchFamily="34" charset="0"/>
              </a:rPr>
              <a:t>Discuss Medicare and group health plan (GHP) coverage coordination of benefits</a:t>
            </a:r>
          </a:p>
          <a:p>
            <a:pPr marL="173736" indent="-173736">
              <a:spcBef>
                <a:spcPts val="600"/>
              </a:spcBef>
              <a:buFont typeface="Wingdings" panose="05000000000000000000" pitchFamily="2" charset="2"/>
              <a:buChar char="§"/>
            </a:pPr>
            <a:r>
              <a:rPr lang="en-US" b="0" dirty="0">
                <a:cs typeface="Arial" panose="020B0604020202020204" pitchFamily="34" charset="0"/>
              </a:rPr>
              <a:t>Discuss enrollment considerations for people with ESRD</a:t>
            </a:r>
          </a:p>
          <a:p>
            <a:pPr marL="173736" indent="-173736">
              <a:spcBef>
                <a:spcPts val="600"/>
              </a:spcBef>
              <a:buFont typeface="Wingdings" panose="05000000000000000000" pitchFamily="2" charset="2"/>
              <a:buChar char="§"/>
            </a:pPr>
            <a:r>
              <a:rPr lang="en-US" b="0" dirty="0">
                <a:cs typeface="Arial" panose="020B0604020202020204" pitchFamily="34" charset="0"/>
              </a:rPr>
              <a:t>Explain rules for when Medicare ESRD coverage starts, continues, resumes, and ends</a:t>
            </a:r>
          </a:p>
        </p:txBody>
      </p:sp>
    </p:spTree>
    <p:extLst>
      <p:ext uri="{BB962C8B-B14F-4D97-AF65-F5344CB8AC3E}">
        <p14:creationId xmlns:p14="http://schemas.microsoft.com/office/powerpoint/2010/main" val="24638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486400" cy="4899378"/>
          </a:xfrm>
        </p:spPr>
        <p:txBody>
          <a:bodyPr/>
          <a:lstStyle/>
          <a:p>
            <a:pPr marL="0" marR="0" lvl="0" indent="0" algn="l" defTabSz="948958" rtl="0" eaLnBrk="1" fontAlgn="auto" latinLnBrk="0" hangingPunct="1">
              <a:spcAft>
                <a:spcPts val="60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0" algn="l" defTabSz="948958" rtl="0" eaLnBrk="1" fontAlgn="auto" latinLnBrk="0" hangingPunct="1">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If you’re eligible for Medicare because of End-Stage Renal Disease (ESRD),</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 you can enroll in </a:t>
            </a:r>
            <a:r>
              <a:rPr lang="en-US" dirty="0">
                <a:solidFill>
                  <a:prstClr val="black"/>
                </a:solidFill>
                <a:cs typeface="Arial" panose="020B0604020202020204" pitchFamily="34" charset="0"/>
              </a:rPr>
              <a:t>Medicare by visiting your local Social Security office or calling Social Security at 1-800-772-1213; TTY: 1-800-325-0778.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Social Security will need your doctor or the dialysis facility to complete the “End-Stage Renal Disease Medical Evidence Report Medicare Entitlement and/or Patient Registration” form (Form CMS-2728) to document that you have ESRD and can get Medicare. If Form CMS-2728 is sent to Social Security before you apply, they may contact you to ask if you want to complete an application. </a:t>
            </a:r>
            <a:endParaRPr lang="en-US" dirty="0">
              <a:cs typeface="Arial" panose="020B0604020202020204" pitchFamily="34" charset="0"/>
            </a:endParaRPr>
          </a:p>
          <a:p>
            <a:pPr>
              <a:spcAft>
                <a:spcPts val="600"/>
              </a:spcAft>
            </a:pPr>
            <a:r>
              <a:rPr lang="en-US" b="1" dirty="0">
                <a:cs typeface="Arial" panose="020B0604020202020204" pitchFamily="34" charset="0"/>
              </a:rPr>
              <a:t>References</a:t>
            </a:r>
          </a:p>
          <a:p>
            <a:pPr>
              <a:spcAft>
                <a:spcPts val="600"/>
              </a:spcAft>
            </a:pPr>
            <a:r>
              <a:rPr lang="en-US" dirty="0">
                <a:cs typeface="Arial" panose="020B0604020202020204" pitchFamily="34" charset="0"/>
              </a:rPr>
              <a:t>“End Stage Renal Disease Medical Evidence Report: Medicare Entitlement and/or Patient Registration” form: </a:t>
            </a:r>
            <a:endParaRPr lang="en-US" b="0" dirty="0">
              <a:cs typeface="Arial" panose="020B0604020202020204" pitchFamily="34" charset="0"/>
            </a:endParaRPr>
          </a:p>
          <a:p>
            <a:pPr>
              <a:spcAft>
                <a:spcPts val="600"/>
              </a:spcAft>
            </a:pPr>
            <a:r>
              <a:rPr lang="en-US" b="0" dirty="0">
                <a:cs typeface="Arial" panose="020B0604020202020204" pitchFamily="34" charset="0"/>
                <a:hlinkClick r:id="rId3"/>
              </a:rPr>
              <a:t>CMS.gov/Regulations-and-Guidance/Legislation/PaperworkReductionActof1995/PRA-Listing-Items/CMS-2728</a:t>
            </a:r>
            <a:endParaRPr lang="en-US" b="0" dirty="0">
              <a:cs typeface="Arial" panose="020B0604020202020204" pitchFamily="34" charset="0"/>
            </a:endParaRPr>
          </a:p>
        </p:txBody>
      </p:sp>
    </p:spTree>
    <p:extLst>
      <p:ext uri="{BB962C8B-B14F-4D97-AF65-F5344CB8AC3E}">
        <p14:creationId xmlns:p14="http://schemas.microsoft.com/office/powerpoint/2010/main" val="1159878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173736" marR="0" lvl="0" indent="-173736"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If you enroll in Medicare Part A (Hospital Insurance) and wait to enroll in Medicare Part B (Medical Insurance),</a:t>
            </a:r>
            <a:r>
              <a:rPr lang="en-US" dirty="0">
                <a:solidFill>
                  <a:prstClr val="black"/>
                </a:solidFill>
                <a:cs typeface="Arial" panose="020B0604020202020204" pitchFamily="34" charset="0"/>
              </a:rPr>
              <a:t> because you have a group health plan (GHP) that pays primary to Medicare during the 30-month coordination period,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 may have a gap in coverage since most ESRD services are covered under Part B rather than Part A. </a:t>
            </a:r>
          </a:p>
          <a:p>
            <a:pPr marL="173736" marR="0" lvl="0" indent="-173736"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You’ll only be able to enroll in Part B during a General Enrollment Period (GEP), January 1–March 31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each year</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with Part B coverage effective July 1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of the same year</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a:t>
            </a:r>
          </a:p>
          <a:p>
            <a:pPr marL="173736" marR="0" lvl="0" indent="-173736" algn="l" defTabSz="949084" rtl="0" eaLnBrk="1" fontAlgn="auto" latinLnBrk="0" hangingPunct="1">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There’s no Special Enrollment Period (SEP) for Part B if you have ESRD. This includes people who are dually entitled to Medicare based on ESRD and age or disability. </a:t>
            </a:r>
          </a:p>
          <a:p>
            <a:pPr marL="173736" lvl="0" indent="-173736" defTabSz="949084">
              <a:spcBef>
                <a:spcPts val="600"/>
              </a:spcBef>
              <a:buFont typeface="Wingdings" panose="05000000000000000000" pitchFamily="2" charset="2"/>
              <a:buChar char="§"/>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If you plan to get a kidney transplant, get the facts about eligibility and enrollment. There are shorter time periods for eligibility and enrollment for transplant recipients (</a:t>
            </a:r>
            <a:r>
              <a:rPr lang="en-US" dirty="0">
                <a:solidFill>
                  <a:prstClr val="black"/>
                </a:solidFill>
                <a:cs typeface="Arial" panose="020B0604020202020204" pitchFamily="34" charset="0"/>
              </a:rPr>
              <a:t>see slide: </a:t>
            </a:r>
            <a:r>
              <a:rPr lang="en-US" dirty="0">
                <a:cs typeface="Arial" panose="020B0604020202020204" pitchFamily="34" charset="0"/>
              </a:rPr>
              <a:t>When Medicare Coverage Starts Based on End-Stage Renal Disease (ESRD))</a:t>
            </a:r>
            <a:r>
              <a:rPr lang="en-US" dirty="0">
                <a:solidFill>
                  <a:prstClr val="black"/>
                </a:solidFill>
                <a:cs typeface="Arial" panose="020B0604020202020204" pitchFamily="34" charset="0"/>
              </a:rPr>
              <a:t>.</a:t>
            </a:r>
          </a:p>
          <a:p>
            <a:pPr marL="173736" marR="0" lvl="0" indent="-173736" algn="l" defTabSz="949084" rtl="0" eaLnBrk="1" fontAlgn="auto" latinLnBrk="0" hangingPunct="1">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Your Part B premium may be higher.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This late enrollment penalty is 10% for each 12-month period you were eligible but not enrolled.</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173736" lvl="0" indent="-173736" defTabSz="949084">
              <a:spcBef>
                <a:spcPts val="600"/>
              </a:spcBef>
              <a:buFont typeface="Wingdings" panose="05000000000000000000" pitchFamily="2" charset="2"/>
              <a:buChar char="§"/>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For more information, </a:t>
            </a: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3"/>
              </a:rPr>
              <a:t>ssa.gov/apps10/</a:t>
            </a:r>
            <a:r>
              <a:rPr lang="en-US" dirty="0" err="1">
                <a:solidFill>
                  <a:prstClr val="black"/>
                </a:solidFill>
                <a:cs typeface="Arial" panose="020B0604020202020204" pitchFamily="34" charset="0"/>
                <a:hlinkClick r:id="rId3"/>
              </a:rPr>
              <a:t>poms.nsf</a:t>
            </a:r>
            <a:r>
              <a:rPr lang="en-US" dirty="0">
                <a:solidFill>
                  <a:prstClr val="black"/>
                </a:solidFill>
                <a:cs typeface="Arial" panose="020B0604020202020204" pitchFamily="34" charset="0"/>
                <a:hlinkClick r:id="rId3"/>
              </a:rPr>
              <a:t>/</a:t>
            </a:r>
            <a:r>
              <a:rPr lang="en-US" dirty="0" err="1">
                <a:solidFill>
                  <a:prstClr val="black"/>
                </a:solidFill>
                <a:cs typeface="Arial" panose="020B0604020202020204" pitchFamily="34" charset="0"/>
                <a:hlinkClick r:id="rId3"/>
              </a:rPr>
              <a:t>lnx</a:t>
            </a:r>
            <a:r>
              <a:rPr lang="en-US" dirty="0">
                <a:solidFill>
                  <a:prstClr val="black"/>
                </a:solidFill>
                <a:cs typeface="Arial" panose="020B0604020202020204" pitchFamily="34" charset="0"/>
                <a:hlinkClick r:id="rId3"/>
              </a:rPr>
              <a:t>/0600801247</a:t>
            </a:r>
            <a:r>
              <a:rPr lang="en-US" dirty="0">
                <a:solidFill>
                  <a:prstClr val="black"/>
                </a:solidFill>
                <a:cs typeface="Arial" panose="020B0604020202020204" pitchFamily="34" charset="0"/>
              </a:rPr>
              <a:t>.</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spcBef>
                <a:spcPts val="600"/>
              </a:spcBef>
            </a:pPr>
            <a:endParaRPr lang="en-US" dirty="0">
              <a:cs typeface="Arial" panose="020B0604020202020204" pitchFamily="34" charset="0"/>
            </a:endParaRPr>
          </a:p>
          <a:p>
            <a:pPr>
              <a:spcBef>
                <a:spcPts val="600"/>
              </a:spcBef>
            </a:pPr>
            <a:endParaRPr lang="en-US" b="0" dirty="0">
              <a:cs typeface="Arial" panose="020B0604020202020204" pitchFamily="34" charset="0"/>
            </a:endParaRPr>
          </a:p>
        </p:txBody>
      </p:sp>
    </p:spTree>
    <p:extLst>
      <p:ext uri="{BB962C8B-B14F-4D97-AF65-F5344CB8AC3E}">
        <p14:creationId xmlns:p14="http://schemas.microsoft.com/office/powerpoint/2010/main" val="2197069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13"/>
              </a:spcBef>
              <a:spcAft>
                <a:spcPts val="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a:spcBef>
                <a:spcPts val="613"/>
              </a:spcBef>
            </a:pPr>
            <a:r>
              <a:rPr lang="en-US" dirty="0">
                <a:solidFill>
                  <a:srgbClr val="231F20"/>
                </a:solidFill>
              </a:rPr>
              <a:t>If you’re already enrolled in Medicare Part A and Part B based on age or disability, and you’re already paying a higher Part B premium because you didn’t enroll in Part B when you were first eligible, </a:t>
            </a:r>
            <a:r>
              <a:rPr lang="en-US" dirty="0"/>
              <a:t>you’ll</a:t>
            </a:r>
            <a:r>
              <a:rPr lang="en-US" dirty="0">
                <a:solidFill>
                  <a:srgbClr val="FF0000"/>
                </a:solidFill>
              </a:rPr>
              <a:t> </a:t>
            </a:r>
            <a:r>
              <a:rPr lang="en-US" dirty="0">
                <a:solidFill>
                  <a:srgbClr val="231F20"/>
                </a:solidFill>
              </a:rPr>
              <a:t>no longer have to pay the penalty when you become entitled to Medicare based on ESRD. Yo</a:t>
            </a:r>
            <a:r>
              <a:rPr lang="en-US" dirty="0"/>
              <a:t>u’ll</a:t>
            </a:r>
            <a:r>
              <a:rPr lang="en-US" dirty="0">
                <a:solidFill>
                  <a:srgbClr val="231F20"/>
                </a:solidFill>
              </a:rPr>
              <a:t> still have to pay the Part B premium. Call your local Social Security office to make an appointment to enroll in Medicare based on ESRD. If you didn’t enroll when you were first eligible you’ll have a second Initial enrollment Period to enroll in Part B. </a:t>
            </a:r>
            <a:endParaRPr lang="en-US" dirty="0"/>
          </a:p>
          <a:p>
            <a:pPr>
              <a:spcBef>
                <a:spcPts val="613"/>
              </a:spcBef>
            </a:pPr>
            <a:r>
              <a:rPr lang="en-US" dirty="0"/>
              <a:t>If you’re receiving Medicare benefits based on ESRD when you turn 65, you have continuous coverage with no interruption. If you didn’t</a:t>
            </a:r>
            <a:r>
              <a:rPr lang="en-US" dirty="0">
                <a:solidFill>
                  <a:srgbClr val="FF0000"/>
                </a:solidFill>
              </a:rPr>
              <a:t> </a:t>
            </a:r>
            <a:r>
              <a:rPr lang="en-US" dirty="0"/>
              <a:t>have Part B prior to 65, you’ll automatically be enrolled in Part B when you turn 65, but you can</a:t>
            </a:r>
            <a:r>
              <a:rPr lang="en-US" dirty="0">
                <a:solidFill>
                  <a:srgbClr val="FF0000"/>
                </a:solidFill>
              </a:rPr>
              <a:t> </a:t>
            </a:r>
            <a:r>
              <a:rPr lang="en-US" dirty="0"/>
              <a:t>decide whether or not to keep it. If you were paying a late enrollment penalty for Part B, it would be waived.</a:t>
            </a:r>
          </a:p>
          <a:p>
            <a:endParaRPr lang="en-US" dirty="0"/>
          </a:p>
        </p:txBody>
      </p:sp>
    </p:spTree>
    <p:extLst>
      <p:ext uri="{BB962C8B-B14F-4D97-AF65-F5344CB8AC3E}">
        <p14:creationId xmlns:p14="http://schemas.microsoft.com/office/powerpoint/2010/main" val="3212021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56911" y="3578578"/>
            <a:ext cx="6544177" cy="5060597"/>
          </a:xfrm>
        </p:spPr>
        <p:txBody>
          <a:bodyPr/>
          <a:lstStyle/>
          <a:p>
            <a:pPr marL="0" marR="0" lvl="0" indent="0" algn="l" defTabSz="914400" rtl="0" eaLnBrk="1" fontAlgn="auto" latinLnBrk="0" hangingPunct="1">
              <a:spcBef>
                <a:spcPts val="600"/>
              </a:spcBef>
              <a:spcAft>
                <a:spcPts val="0"/>
              </a:spcAft>
              <a:buClrTx/>
              <a:buSzTx/>
              <a:buFontTx/>
              <a:buNone/>
              <a:tabLst/>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p>
          <a:p>
            <a:pPr marL="0" marR="0" lvl="0" indent="0" algn="l" defTabSz="914400" rtl="0" eaLnBrk="1" fontAlgn="auto" latinLnBrk="0" hangingPunct="1">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Medicare coverage usually starts on the 1</a:t>
            </a:r>
            <a:r>
              <a:rPr kumimoji="0" lang="en-US" sz="1100" b="0" i="0" u="none" strike="noStrike" kern="1200" cap="none" spc="0" normalizeH="0" baseline="30000" noProof="0" dirty="0">
                <a:ln>
                  <a:noFill/>
                </a:ln>
                <a:solidFill>
                  <a:prstClr val="black"/>
                </a:solidFill>
                <a:effectLst/>
                <a:uLnTx/>
                <a:uFillTx/>
                <a:ea typeface="+mn-ea"/>
                <a:cs typeface="Arial" panose="020B0604020202020204" pitchFamily="34" charset="0"/>
              </a:rPr>
              <a:t>st</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day of the 4</a:t>
            </a:r>
            <a:r>
              <a:rPr kumimoji="0" lang="en-US" sz="1100" b="0" i="0" u="none" strike="noStrike" kern="1200" cap="none" spc="0" normalizeH="0" baseline="30000" noProof="0" dirty="0">
                <a:ln>
                  <a:noFill/>
                </a:ln>
                <a:solidFill>
                  <a:prstClr val="black"/>
                </a:solidFill>
                <a:effectLst/>
                <a:uLnTx/>
                <a:uFillTx/>
                <a:ea typeface="+mn-ea"/>
                <a:cs typeface="Arial" panose="020B0604020202020204" pitchFamily="34" charset="0"/>
              </a:rPr>
              <a:t>th</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month of a regular course of dialysis.</a:t>
            </a:r>
          </a:p>
          <a:p>
            <a:pPr marL="0" marR="0" lvl="0" indent="0" algn="l" defTabSz="914400" rtl="0" eaLnBrk="1" fontAlgn="auto" latinLnBrk="0" hangingPunct="1">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Coverage can begin the first month of a regular course of dialysis treatments if you meet all of these conditions:</a:t>
            </a:r>
          </a:p>
          <a:p>
            <a:pPr marL="173736" marR="0" lvl="0" indent="-173736"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You participate in a home dialysis training program offered by a Medicare-certified training facility during the first 3 months of your regular course of dialysis</a:t>
            </a:r>
          </a:p>
          <a:p>
            <a:pPr marL="173736" marR="0" lvl="0" indent="-173736"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Your doctor expects you to finish training and be able to do your own dialysis treatments</a:t>
            </a:r>
          </a:p>
          <a:p>
            <a:pPr marL="0" marR="0" lvl="0" indent="0" algn="l" defTabSz="914400" rtl="0" eaLnBrk="1" fontAlgn="auto" latinLnBrk="0" hangingPunct="1">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Medicare won’t cover surgery or other services needed to prepare for dialysis (like surgery for blood access (fistula)) before Medicare coverage begins. However, if you complete home dialysis training, your Medicare coverage will start the month you begin regular dialysis, and these services could be covered. If you’re already receiving Medicare due to age or disability, Medicare will cover physician-ordered fistula placement or other preparatory services before dialysis begins.</a:t>
            </a:r>
          </a:p>
          <a:p>
            <a:pPr lvl="0">
              <a:spcBef>
                <a:spcPts val="600"/>
              </a:spcBef>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Medicare coverage can begin the month you’re admitted to a Medicare-certified hospital for a kidney transplant (or health care services that you need before your transplant) if your transplant takes place in that same month or within the next 2 months. </a:t>
            </a:r>
            <a:r>
              <a:rPr lang="en-US" sz="1100" dirty="0">
                <a:solidFill>
                  <a:prstClr val="black"/>
                </a:solidFill>
                <a:cs typeface="Arial" panose="020B0604020202020204" pitchFamily="34" charset="0"/>
              </a:rPr>
              <a:t>Visit </a:t>
            </a:r>
            <a:r>
              <a:rPr lang="en-US" sz="1100" dirty="0">
                <a:solidFill>
                  <a:prstClr val="black"/>
                </a:solidFill>
                <a:cs typeface="Arial" panose="020B0604020202020204" pitchFamily="34" charset="0"/>
                <a:hlinkClick r:id="rId3"/>
              </a:rPr>
              <a:t>Medicare.gov/care-compare</a:t>
            </a:r>
            <a:r>
              <a:rPr lang="en-US" sz="1100" dirty="0">
                <a:solidFill>
                  <a:prstClr val="black"/>
                </a:solidFill>
                <a:cs typeface="Arial" panose="020B0604020202020204" pitchFamily="34" charset="0"/>
              </a:rPr>
              <a:t> to locate a Medicare-certified hospital near you.</a:t>
            </a:r>
            <a:endPar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spcBef>
                <a:spcPts val="6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Medicare coverage can start 2 months before the month of your transplant if your transplant is delayed more than 2 months after you’re admitted to the hospital for the transplant, </a:t>
            </a:r>
            <a:r>
              <a:rPr kumimoji="0" lang="en-US" sz="1100" b="1" i="0" u="none" strike="noStrike" kern="1200" cap="none" spc="0" normalizeH="0" baseline="0" noProof="0" dirty="0">
                <a:ln>
                  <a:noFill/>
                </a:ln>
                <a:solidFill>
                  <a:prstClr val="black"/>
                </a:solidFill>
                <a:effectLst/>
                <a:uLnTx/>
                <a:uFillTx/>
                <a:ea typeface="+mn-ea"/>
                <a:cs typeface="Arial" panose="020B0604020202020204" pitchFamily="34" charset="0"/>
              </a:rPr>
              <a:t>or</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for health care services you need before your transplant.</a:t>
            </a:r>
          </a:p>
          <a:p>
            <a:pPr lvl="0">
              <a:spcBef>
                <a:spcPts val="600"/>
              </a:spcBef>
              <a:defRPr/>
            </a:pPr>
            <a:r>
              <a:rPr kumimoji="0" lang="en-US" sz="1100" b="1" i="0" u="none" strike="noStrike" kern="1200" cap="none" spc="0" normalizeH="0" baseline="0" noProof="0" dirty="0">
                <a:ln>
                  <a:noFill/>
                </a:ln>
                <a:solidFill>
                  <a:prstClr val="black"/>
                </a:solidFill>
                <a:effectLst/>
                <a:uLnTx/>
                <a:uFillTx/>
                <a:ea typeface="+mn-ea"/>
                <a:cs typeface="Arial" panose="020B0604020202020204" pitchFamily="34" charset="0"/>
              </a:rPr>
              <a:t>NOTE</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If you’re eligible for Medicare based on ESRD and don’t </a:t>
            </a:r>
            <a:r>
              <a:rPr lang="en-US" sz="1100" dirty="0">
                <a:solidFill>
                  <a:prstClr val="black"/>
                </a:solidFill>
                <a:cs typeface="Arial" panose="020B0604020202020204" pitchFamily="34" charset="0"/>
              </a:rPr>
              <a:t>enroll</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right away, you may be eligible for up to 12 months of </a:t>
            </a:r>
            <a:r>
              <a:rPr kumimoji="0" lang="en-US" sz="1100" b="1" i="0" u="none" strike="noStrike" kern="1200" cap="none" spc="0" normalizeH="0" baseline="0" noProof="0" dirty="0">
                <a:ln>
                  <a:noFill/>
                </a:ln>
                <a:solidFill>
                  <a:prstClr val="black"/>
                </a:solidFill>
                <a:effectLst/>
                <a:uLnTx/>
                <a:uFillTx/>
                <a:ea typeface="+mn-ea"/>
                <a:cs typeface="Arial" panose="020B0604020202020204" pitchFamily="34" charset="0"/>
              </a:rPr>
              <a:t>retroactive coverage</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once you’re enrolled in Medicare. For example, i</a:t>
            </a:r>
            <a:r>
              <a:rPr lang="en-US" sz="1100" dirty="0"/>
              <a:t>f you become eligible for Medicare based on ESRD in February, but don’t sign up for Medicare until November, your Medicare coverage will start in February (this is called retroactive coverage). </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For more information on how the 12-month period of retroactive coverage works, visit </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hlinkClick r:id="rId4"/>
              </a:rPr>
              <a:t>Medicare.gov</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or call 1-800-MEDICARE (1-800-633-4227); TTY: 1-877-486-2048.</a:t>
            </a:r>
          </a:p>
          <a:p>
            <a:endParaRPr lang="en-US" sz="1100" dirty="0">
              <a:cs typeface="Arial" panose="020B0604020202020204" pitchFamily="34" charset="0"/>
            </a:endParaRPr>
          </a:p>
        </p:txBody>
      </p:sp>
    </p:spTree>
    <p:extLst>
      <p:ext uri="{BB962C8B-B14F-4D97-AF65-F5344CB8AC3E}">
        <p14:creationId xmlns:p14="http://schemas.microsoft.com/office/powerpoint/2010/main" val="495185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173736" marR="0" lvl="0" indent="-173736"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If you’re eligible for Medicare based solely on ESRD,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your coverage usually can’t start until the fourth month of dialysis (also known as the “waiting period”). Therefore, Medicare generally won’t pay for anything during your first 3 months of dialysis (unless you already have Medicare based on age or disability). If you’re covered by a group health plan (GHP), that plan is generally the only payer for your first 3 months of a regular course of dialysis (unless you have other coverage).</a:t>
            </a:r>
          </a:p>
          <a:p>
            <a:pPr marL="173736" marR="0" lvl="0" indent="-173736" algn="l" defTabSz="93099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Once you have Medicare coverage because of ESRD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(usually the fourth month of dialysis), your GHP will pay first on your hospital and medical bills for 30 months, whether or not you’re enrolled in Medicare. During this time, if your plan doesn’t pay 100% of your health care bills, Medicare may pay some of the remaining costs. This is called “coordination of benefits,” under which your plan “pays first” and Medicare “pays second.” During this time,</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 Medicare is called the secondary payer (the insurance policy, plan, or program that pays second on a claim for medical care). This coordination period lasts for 30 months. </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173736" marR="0" lvl="0" indent="-173736" algn="l" defTabSz="93099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Your GHP pays first during this period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no matter how many employees work for your employer, or whether you or a family member are currently employed.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At the end of the 30 months,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Medicare pays first. This rule applies to most people with ESRD, whether you have your own GHP coverage, or you’re covered as a family member.</a:t>
            </a:r>
          </a:p>
          <a:p>
            <a:pPr marL="0" marR="0" lvl="0" indent="0" algn="l" defTabSz="93099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541886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0" algn="l" defTabSz="914400" rtl="0" eaLnBrk="1" fontAlgn="auto" latinLnBrk="0" hangingPunct="1">
              <a:spcBef>
                <a:spcPts val="600"/>
              </a:spcBef>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If you’re covered by a GHP, you generally have 2 options:</a:t>
            </a:r>
          </a:p>
          <a:p>
            <a:pPr marL="0" marR="0" lvl="0" indent="0" algn="l" defTabSz="914400" rtl="0" eaLnBrk="1" fontAlgn="auto" latinLnBrk="0" hangingPunct="1">
              <a:spcBef>
                <a:spcPts val="600"/>
              </a:spcBef>
              <a:buClrTx/>
              <a:buSzTx/>
              <a:buFont typeface="Wingdings" panose="05000000000000000000" pitchFamily="2" charset="2"/>
              <a:buNone/>
              <a:tabLst/>
              <a:defRPr/>
            </a:pPr>
            <a:r>
              <a:rPr lang="en-US" b="1" dirty="0">
                <a:solidFill>
                  <a:prstClr val="black"/>
                </a:solidFill>
                <a:cs typeface="Arial" panose="020B0604020202020204" pitchFamily="34" charset="0"/>
              </a:rPr>
              <a:t>Option 1: </a:t>
            </a:r>
            <a:r>
              <a:rPr lang="en-US" dirty="0">
                <a:solidFill>
                  <a:prstClr val="black"/>
                </a:solidFill>
                <a:cs typeface="Arial" panose="020B0604020202020204" pitchFamily="34" charset="0"/>
              </a:rPr>
              <a:t>G</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et Medicare during the 30-month coordination period </a:t>
            </a:r>
          </a:p>
          <a:p>
            <a:pPr marL="173736" indent="-171450">
              <a:spcBef>
                <a:spcPts val="600"/>
              </a:spcBef>
              <a:buFont typeface="Wingdings" panose="05000000000000000000" pitchFamily="2" charset="2"/>
              <a:buChar char="§"/>
              <a:defRPr/>
            </a:pPr>
            <a:r>
              <a:rPr lang="en-US" dirty="0">
                <a:solidFill>
                  <a:prstClr val="black"/>
                </a:solidFill>
                <a:cs typeface="Arial" panose="020B0604020202020204" pitchFamily="34" charset="0"/>
              </a:rPr>
              <a:t>To pay your GHP yearly deductible, copayment, coinsurance</a:t>
            </a:r>
          </a:p>
          <a:p>
            <a:pPr marL="173736" indent="-171450">
              <a:spcBef>
                <a:spcPts val="600"/>
              </a:spcBef>
              <a:buFont typeface="Wingdings" panose="05000000000000000000" pitchFamily="2" charset="2"/>
              <a:buChar char="§"/>
              <a:defRPr/>
            </a:pPr>
            <a:r>
              <a:rPr lang="en-US" dirty="0">
                <a:solidFill>
                  <a:prstClr val="black"/>
                </a:solidFill>
                <a:cs typeface="Arial" panose="020B0604020202020204" pitchFamily="34" charset="0"/>
              </a:rPr>
              <a:t>If you're getting a transplant soon</a:t>
            </a:r>
          </a:p>
          <a:p>
            <a:pPr marL="400050" lvl="2" indent="-171450" defTabSz="914400">
              <a:buSzPct val="100000"/>
              <a:buFont typeface="Arial" panose="020B0604020202020204" pitchFamily="34" charset="0"/>
              <a:buChar char="•"/>
              <a:defRPr/>
            </a:pPr>
            <a:r>
              <a:rPr lang="en-US" dirty="0">
                <a:solidFill>
                  <a:prstClr val="black"/>
                </a:solidFill>
                <a:cs typeface="Arial" panose="020B0604020202020204" pitchFamily="34" charset="0"/>
              </a:rPr>
              <a:t>Part B only covers transplant drugs (also called immunosuppressive drugs) in specific circumstances</a:t>
            </a:r>
          </a:p>
          <a:p>
            <a:pPr marL="400050" lvl="2" indent="-171450" defTabSz="914400">
              <a:buSzPct val="100000"/>
              <a:buFont typeface="Arial" panose="020B0604020202020204" pitchFamily="34" charset="0"/>
              <a:buChar char="•"/>
              <a:defRPr/>
            </a:pPr>
            <a:r>
              <a:rPr lang="en-US" dirty="0">
                <a:solidFill>
                  <a:prstClr val="black"/>
                </a:solidFill>
                <a:cs typeface="Arial" panose="020B0604020202020204" pitchFamily="34" charset="0"/>
              </a:rPr>
              <a:t>There’s coverage for a living donor (see </a:t>
            </a:r>
            <a:r>
              <a:rPr lang="en-US" dirty="0">
                <a:cs typeface="Arial" panose="020B0604020202020204" pitchFamily="34" charset="0"/>
              </a:rPr>
              <a:t>Part A Transplant Patient Coverage slide in lesson 3</a:t>
            </a:r>
            <a:r>
              <a:rPr lang="en-US" dirty="0">
                <a:solidFill>
                  <a:prstClr val="black"/>
                </a:solidFill>
                <a:cs typeface="Arial" panose="020B0604020202020204" pitchFamily="34" charset="0"/>
              </a:rPr>
              <a:t>)</a:t>
            </a:r>
          </a:p>
          <a:p>
            <a:pPr marL="0" lvl="0" indent="0">
              <a:spcBef>
                <a:spcPts val="600"/>
              </a:spcBef>
              <a:buFont typeface="Wingdings" panose="05000000000000000000" pitchFamily="2" charset="2"/>
              <a:buNone/>
              <a:defRPr/>
            </a:pPr>
            <a:r>
              <a:rPr lang="en-US" b="1" dirty="0">
                <a:solidFill>
                  <a:prstClr val="black"/>
                </a:solidFill>
                <a:cs typeface="Arial" panose="020B0604020202020204" pitchFamily="34" charset="0"/>
              </a:rPr>
              <a:t>Option 2: </a:t>
            </a:r>
            <a:r>
              <a:rPr lang="en-US" dirty="0">
                <a:solidFill>
                  <a:prstClr val="black"/>
                </a:solidFill>
                <a:cs typeface="Arial" panose="020B0604020202020204" pitchFamily="34" charset="0"/>
              </a:rPr>
              <a:t>Delay applying until after the coordination period</a:t>
            </a:r>
          </a:p>
          <a:p>
            <a:pPr marL="173736" lvl="0" indent="-171450">
              <a:spcBef>
                <a:spcPts val="600"/>
              </a:spcBef>
              <a:buFont typeface="Wingdings" panose="05000000000000000000" pitchFamily="2" charset="2"/>
              <a:buChar char="§"/>
              <a:defRPr/>
            </a:pPr>
            <a:r>
              <a:rPr lang="en-US" dirty="0">
                <a:solidFill>
                  <a:prstClr val="black"/>
                </a:solidFill>
                <a:cs typeface="Arial" panose="020B0604020202020204" pitchFamily="34" charset="0"/>
              </a:rPr>
              <a:t>If you delay enrolling in Part A and Part B, you can enroll anytime without waiting or penalty</a:t>
            </a:r>
          </a:p>
          <a:p>
            <a:pPr marL="173736" lvl="0" indent="-171450">
              <a:spcBef>
                <a:spcPts val="600"/>
              </a:spcBef>
              <a:buFont typeface="Wingdings" panose="05000000000000000000" pitchFamily="2" charset="2"/>
              <a:buChar char="§"/>
              <a:defRPr/>
            </a:pPr>
            <a:r>
              <a:rPr lang="en-US" dirty="0">
                <a:solidFill>
                  <a:prstClr val="black"/>
                </a:solidFill>
                <a:cs typeface="Arial" panose="020B0604020202020204" pitchFamily="34" charset="0"/>
              </a:rPr>
              <a:t>If you enroll in Part A, but delay Part B, you can’t enroll in Part B until the next GEP, and may pay a penalty</a:t>
            </a:r>
          </a:p>
          <a:p>
            <a:pPr marL="173736" lvl="0" indent="-171450">
              <a:spcBef>
                <a:spcPts val="600"/>
              </a:spcBef>
              <a:buFont typeface="Wingdings" panose="05000000000000000000" pitchFamily="2" charset="2"/>
              <a:buChar char="§"/>
              <a:defRPr/>
            </a:pPr>
            <a:r>
              <a:rPr lang="en-US" dirty="0">
                <a:solidFill>
                  <a:prstClr val="black"/>
                </a:solidFill>
                <a:cs typeface="Arial" panose="020B0604020202020204" pitchFamily="34" charset="0"/>
              </a:rPr>
              <a:t>If you enroll in Part A, but delay Medicare drug coverage (Part D), your enrollment options would depend on whether you have creditable drug coverage</a:t>
            </a:r>
          </a:p>
          <a:p>
            <a:endParaRPr lang="en-US" dirty="0">
              <a:cs typeface="Arial" panose="020B0604020202020204" pitchFamily="34" charset="0"/>
            </a:endParaRPr>
          </a:p>
        </p:txBody>
      </p:sp>
    </p:spTree>
    <p:extLst>
      <p:ext uri="{BB962C8B-B14F-4D97-AF65-F5344CB8AC3E}">
        <p14:creationId xmlns:p14="http://schemas.microsoft.com/office/powerpoint/2010/main" val="156372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228349" y="3578577"/>
            <a:ext cx="6401301" cy="5360885"/>
          </a:xfrm>
        </p:spPr>
        <p:txBody>
          <a:bodyPr/>
          <a:lstStyle/>
          <a:p>
            <a:pPr marL="0" marR="0" lvl="0" indent="0" algn="l" defTabSz="949379" rtl="0" eaLnBrk="1" fontAlgn="auto" latinLnBrk="0" hangingPunct="1">
              <a:spcBef>
                <a:spcPts val="600"/>
              </a:spcBef>
              <a:spcAft>
                <a:spcPts val="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lvl="0" defTabSz="949379">
              <a:spcBef>
                <a:spcPts val="600"/>
              </a:spcBef>
              <a:defRPr/>
            </a:pPr>
            <a:r>
              <a:rPr lang="en-US" b="1" dirty="0">
                <a:cs typeface="Arial" panose="020B0604020202020204" pitchFamily="34" charset="0"/>
              </a:rPr>
              <a:t>Transplant drugs </a:t>
            </a:r>
            <a:r>
              <a:rPr lang="en-US" dirty="0">
                <a:cs typeface="Arial" panose="020B0604020202020204" pitchFamily="34" charset="0"/>
              </a:rPr>
              <a:t>are used to reduce the risk of your body rejecting your new kidney after your transplant. You’ll need to take these drugs for the rest of your life. </a:t>
            </a:r>
          </a:p>
          <a:p>
            <a:pPr lvl="0" defTabSz="949379">
              <a:spcBef>
                <a:spcPts val="600"/>
              </a:spcBef>
              <a:defRPr/>
            </a:pPr>
            <a:r>
              <a:rPr lang="en-US" b="1" dirty="0">
                <a:cs typeface="Arial" panose="020B0604020202020204" pitchFamily="34" charset="0"/>
              </a:rPr>
              <a:t>If you’re only eligible for Medicare because of ESRD </a:t>
            </a:r>
            <a:r>
              <a:rPr lang="en-US" dirty="0">
                <a:cs typeface="Arial" panose="020B0604020202020204" pitchFamily="34" charset="0"/>
              </a:rPr>
              <a:t>(you’re not 65 or older or have a disability), Part B will only cover your transplant drugs if both of these conditions are met: </a:t>
            </a:r>
          </a:p>
          <a:p>
            <a:pPr marL="173736" lvl="0" indent="-173736" defTabSz="949379">
              <a:spcBef>
                <a:spcPts val="600"/>
              </a:spcBef>
              <a:buFont typeface="Wingdings" panose="05000000000000000000" pitchFamily="2" charset="2"/>
              <a:buChar char="§"/>
              <a:defRPr/>
            </a:pPr>
            <a:r>
              <a:rPr lang="en-US" dirty="0">
                <a:cs typeface="Arial" panose="020B0604020202020204" pitchFamily="34" charset="0"/>
              </a:rPr>
              <a:t>You had Part A at the time of your transplant</a:t>
            </a:r>
          </a:p>
          <a:p>
            <a:pPr marL="173736" lvl="0" indent="-173736" defTabSz="949379">
              <a:spcBef>
                <a:spcPts val="600"/>
              </a:spcBef>
              <a:buFont typeface="Wingdings" panose="05000000000000000000" pitchFamily="2" charset="2"/>
              <a:buChar char="§"/>
              <a:defRPr/>
            </a:pPr>
            <a:r>
              <a:rPr lang="en-US" dirty="0">
                <a:cs typeface="Arial" panose="020B0604020202020204" pitchFamily="34" charset="0"/>
              </a:rPr>
              <a:t>You had transplant surgery at a Medicare-certified facility</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49379" rtl="0" eaLnBrk="1" fontAlgn="auto" latinLnBrk="0" hangingPunct="1">
              <a:spcBef>
                <a:spcPts val="600"/>
              </a:spcBef>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People who don’t meet the conditions for Part B coverage of transplant drugs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may be able to get coverage by enrolling in Medicare drug coverage (Part D). However, drug coverage won’t cover transplant drugs if they would be covered by Part B, if you had it. Drug coverage could help pay for outpatient drugs needed to treat other medical conditions, like high blood pressure, uncontrolled blood sugar, or high cholesterol.</a:t>
            </a:r>
          </a:p>
          <a:p>
            <a:pPr lvl="0" defTabSz="949379">
              <a:spcBef>
                <a:spcPts val="600"/>
              </a:spcBef>
              <a:defRPr/>
            </a:pPr>
            <a:r>
              <a:rPr lang="en-US" b="1" dirty="0">
                <a:cs typeface="Arial" panose="020B0604020202020204" pitchFamily="34" charset="0"/>
              </a:rPr>
              <a:t>If you’re eligible for Medicare only because of permanent kidney failure, </a:t>
            </a:r>
            <a:r>
              <a:rPr lang="en-US" dirty="0">
                <a:cs typeface="Arial" panose="020B0604020202020204" pitchFamily="34" charset="0"/>
              </a:rPr>
              <a:t>your Medicare coverage will end 36 months after the month of the transplant. Medicare will continue to pay for your transplant drugs with no time limit if one of these conditions applies: </a:t>
            </a:r>
          </a:p>
          <a:p>
            <a:pPr marL="173736" lvl="0" indent="-173736" defTabSz="949379">
              <a:spcBef>
                <a:spcPts val="600"/>
              </a:spcBef>
              <a:buFont typeface="Wingdings" panose="05000000000000000000" pitchFamily="2" charset="2"/>
              <a:buChar char="§"/>
              <a:defRPr/>
            </a:pPr>
            <a:r>
              <a:rPr lang="en-US" dirty="0">
                <a:cs typeface="Arial" panose="020B0604020202020204" pitchFamily="34" charset="0"/>
              </a:rPr>
              <a:t>You were already eligible for Medicare because of age or disability before you got ESRD.</a:t>
            </a:r>
          </a:p>
          <a:p>
            <a:pPr marL="173736" lvl="0" indent="-173736" defTabSz="949379">
              <a:spcBef>
                <a:spcPts val="600"/>
              </a:spcBef>
              <a:buFont typeface="Wingdings" panose="05000000000000000000" pitchFamily="2" charset="2"/>
              <a:buChar char="§"/>
              <a:defRPr/>
            </a:pPr>
            <a:r>
              <a:rPr lang="en-US" dirty="0">
                <a:cs typeface="Arial" panose="020B0604020202020204" pitchFamily="34" charset="0"/>
              </a:rPr>
              <a:t>You became eligible for Medicare because of age or disability after getting a transplant (in a Medicare-certified facility) that Medicare paid for, or you had private insurance that paid primary to your Part A coverage. </a:t>
            </a:r>
          </a:p>
        </p:txBody>
      </p:sp>
    </p:spTree>
    <p:extLst>
      <p:ext uri="{BB962C8B-B14F-4D97-AF65-F5344CB8AC3E}">
        <p14:creationId xmlns:p14="http://schemas.microsoft.com/office/powerpoint/2010/main" val="3676720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cs typeface="Arial" panose="020B0604020202020204" pitchFamily="34" charset="0"/>
              </a:rPr>
              <a:t>The lessons in this module explain the Medicare Program for people with End-Stage Renal Disease (ESRD). It includes information on eligibility and enrollment, coverage and health plan options, and provides additional sources of information.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cs typeface="Arial" panose="020B0604020202020204" pitchFamily="34" charset="0"/>
              </a:rPr>
              <a:t>The materials are for trainers who are familiar with the Medicare Program, and who use the information for their presentations.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cs typeface="Arial" panose="020B0604020202020204" pitchFamily="34" charset="0"/>
              </a:rPr>
              <a:t>The module consists of 53 slides </a:t>
            </a:r>
            <a:r>
              <a:rPr lang="en-US" dirty="0">
                <a:solidFill>
                  <a:prstClr val="black"/>
                </a:solidFill>
                <a:cs typeface="Arial" panose="020B0604020202020204" pitchFamily="34" charset="0"/>
              </a:rPr>
              <a:t>and </a:t>
            </a:r>
            <a:r>
              <a:rPr kumimoji="0" lang="en-US" sz="1200" b="0" i="0" u="none" strike="noStrike" kern="1200" cap="none" spc="0" normalizeH="0" baseline="0" noProof="0" dirty="0">
                <a:ln>
                  <a:noFill/>
                </a:ln>
                <a:solidFill>
                  <a:prstClr val="black"/>
                </a:solidFill>
                <a:effectLst/>
                <a:uLnTx/>
                <a:uFillTx/>
                <a:cs typeface="Arial" panose="020B0604020202020204" pitchFamily="34" charset="0"/>
              </a:rPr>
              <a:t>speaker’s notes and includes 5 check your knowledge questions. It takes about one hour to present. Allow approximately 15 more minutes for discussion, questions, and answers. You should consider adding more time for additional activities you want to include. </a:t>
            </a:r>
          </a:p>
          <a:p>
            <a:pPr marL="0" indent="0">
              <a:buNone/>
            </a:pPr>
            <a:endParaRPr lang="en-US" b="0" dirty="0">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If you’re eligible for Medicare coverage based solely on ESRD, your Medicare coverage will </a:t>
            </a:r>
            <a:r>
              <a:rPr kumimoji="0" lang="en-US" sz="1200" b="0" u="none" strike="noStrike" kern="1200" cap="none" spc="0" normalizeH="0" baseline="0" noProof="0" dirty="0">
                <a:ln>
                  <a:noFill/>
                </a:ln>
                <a:solidFill>
                  <a:prstClr val="black"/>
                </a:solidFill>
                <a:effectLst/>
                <a:uLnTx/>
                <a:uFillTx/>
                <a:ea typeface="+mn-ea"/>
                <a:cs typeface="Arial" panose="020B0604020202020204" pitchFamily="34" charset="0"/>
              </a:rPr>
              <a:t>end:</a:t>
            </a:r>
            <a:endParaRPr kumimoji="0" lang="en-US" sz="1200" b="1" u="none" strike="noStrike" kern="1200" cap="none" spc="0" normalizeH="0" baseline="0" noProof="0" dirty="0">
              <a:ln>
                <a:noFill/>
              </a:ln>
              <a:solidFill>
                <a:prstClr val="black"/>
              </a:solidFill>
              <a:effectLst/>
              <a:uLnTx/>
              <a:uFillTx/>
              <a:ea typeface="+mn-ea"/>
              <a:cs typeface="Arial" panose="020B0604020202020204" pitchFamily="34" charset="0"/>
            </a:endParaRPr>
          </a:p>
          <a:p>
            <a:pPr marL="173736" marR="0" lvl="1" indent="-173736"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12 months after the month you stop a regular course of dialysis treatments,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or </a:t>
            </a:r>
          </a:p>
          <a:p>
            <a:pPr marL="173736" marR="0" lvl="1" indent="-173736"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36 months after the month you have a successful kidney transplant </a:t>
            </a:r>
          </a:p>
          <a:p>
            <a:pPr marL="0" marR="0" lvl="0" indent="-229612"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Medicare coverage will </a:t>
            </a:r>
            <a:r>
              <a:rPr kumimoji="0" lang="en-US" sz="1200" b="0" u="none" strike="noStrike" kern="1200" cap="none" spc="0" normalizeH="0" baseline="0" noProof="0" dirty="0">
                <a:ln>
                  <a:noFill/>
                </a:ln>
                <a:solidFill>
                  <a:prstClr val="black"/>
                </a:solidFill>
                <a:effectLst/>
                <a:uLnTx/>
                <a:uFillTx/>
                <a:ea typeface="+mn-ea"/>
                <a:cs typeface="Arial" panose="020B0604020202020204" pitchFamily="34" charset="0"/>
              </a:rPr>
              <a:t>continue</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without interruption if:</a:t>
            </a:r>
          </a:p>
          <a:p>
            <a:pPr marL="173736" marR="0" lvl="0" indent="-173736"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 start a regular course of dialysis again, or get a kidney transplant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within</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12 months after you stopped getting a regular course of dialysis,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or</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a:t>
            </a:r>
          </a:p>
          <a:p>
            <a:pPr marL="173736" marR="0" lvl="0" indent="-173736"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 start a regular course of dialysis or get another kidney transplant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within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36 months after a transplant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 don’t need to file a new application for your coverage to continue.</a:t>
            </a:r>
            <a:endPar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877177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lvl="1" defTabSz="914400">
              <a:defRPr/>
            </a:pPr>
            <a:r>
              <a:rPr lang="en-US" b="1" dirty="0">
                <a:solidFill>
                  <a:srgbClr val="000000"/>
                </a:solidFill>
                <a:cs typeface="Arial" panose="020B0604020202020204" pitchFamily="34" charset="0"/>
              </a:rPr>
              <a:t>This slide has animation.</a:t>
            </a:r>
            <a:endParaRPr lang="en-US" sz="1200" b="1" i="0" u="none" strike="noStrike" dirty="0">
              <a:solidFill>
                <a:srgbClr val="000000"/>
              </a:solidFill>
              <a:effectLst/>
              <a:cs typeface="Arial" panose="020B0604020202020204" pitchFamily="34" charset="0"/>
            </a:endParaRPr>
          </a:p>
          <a:p>
            <a:pPr marL="112200" marR="0" lvl="0" indent="-112200" algn="l" defTabSz="914400" rtl="0" eaLnBrk="1" fontAlgn="auto" latinLnBrk="0" hangingPunct="1">
              <a:lnSpc>
                <a:spcPct val="100000"/>
              </a:lnSpc>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112200" marR="0" lvl="0" indent="-11220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Medicare coverage will </a:t>
            </a:r>
            <a:r>
              <a:rPr kumimoji="0" lang="en-US" sz="1200" b="0" u="none" strike="noStrike" kern="1200" cap="none" spc="0" normalizeH="0" baseline="0" noProof="0" dirty="0">
                <a:ln>
                  <a:noFill/>
                </a:ln>
                <a:solidFill>
                  <a:prstClr val="black"/>
                </a:solidFill>
                <a:effectLst/>
                <a:uLnTx/>
                <a:uFillTx/>
                <a:ea typeface="+mn-ea"/>
                <a:cs typeface="Arial" panose="020B0604020202020204" pitchFamily="34" charset="0"/>
              </a:rPr>
              <a:t>resume</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with no waiting period:</a:t>
            </a:r>
          </a:p>
          <a:p>
            <a:pPr marL="173736" marR="0" lvl="0" indent="-173736"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If you start a regular course of dialysis again or get a kidney transplant </a:t>
            </a:r>
          </a:p>
          <a:p>
            <a:pPr marL="173736" marR="0" lvl="0" indent="-173736"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If Medicare was previously terminated, you</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 can (upon resuming dialysis or getting a kidney transplant) be enrolled in Medicare under the same conditions that are described on the Medicare Eligibility Based on ESRD slide in Lesson 1 (i.e., treated as if enrolling for the first time). There’s no premium penalty for late enrollment during the new Initial Enrollment Period (IEP), even if one had previously been in effect.</a:t>
            </a:r>
          </a:p>
          <a:p>
            <a:pPr marR="0" lvl="0" algn="l" defTabSz="914400" rtl="0" eaLnBrk="1" fontAlgn="auto" latinLnBrk="0" hangingPunct="1">
              <a:lnSpc>
                <a:spcPct val="100000"/>
              </a:lnSpc>
              <a:spcBef>
                <a:spcPts val="600"/>
              </a:spcBef>
              <a:spcAft>
                <a:spcPts val="0"/>
              </a:spcAft>
              <a:buClrTx/>
              <a:buSzTx/>
              <a:tabLst/>
              <a:defRPr/>
            </a:pPr>
            <a:r>
              <a:rPr lang="en-US" b="1" noProof="0" dirty="0">
                <a:solidFill>
                  <a:prstClr val="black"/>
                </a:solidFill>
                <a:cs typeface="Arial" panose="020B0604020202020204" pitchFamily="34" charset="0"/>
              </a:rPr>
              <a:t>NOTE: </a:t>
            </a:r>
            <a:r>
              <a:rPr lang="en-US" dirty="0">
                <a:solidFill>
                  <a:prstClr val="black"/>
                </a:solidFill>
                <a:cs typeface="Arial" panose="020B0604020202020204" pitchFamily="34" charset="0"/>
              </a:rPr>
              <a:t>F</a:t>
            </a:r>
            <a:r>
              <a:rPr lang="en-US" noProof="0" dirty="0">
                <a:solidFill>
                  <a:prstClr val="black"/>
                </a:solidFill>
                <a:cs typeface="Arial" panose="020B0604020202020204" pitchFamily="34" charset="0"/>
              </a:rPr>
              <a:t>or coverage to resume, you must file a new application for the new period of Medicare eligibility. This means you must go back to Social Security with another Form CMS-2728 from your doctor.</a:t>
            </a:r>
          </a:p>
          <a:p>
            <a:pPr marR="0" lvl="0" algn="l" defTabSz="914400" rtl="0" eaLnBrk="1" fontAlgn="auto" latinLnBrk="0" hangingPunct="1">
              <a:lnSpc>
                <a:spcPct val="100000"/>
              </a:lnSpc>
              <a:spcBef>
                <a:spcPts val="600"/>
              </a:spcBef>
              <a:spcAft>
                <a:spcPts val="0"/>
              </a:spcAft>
              <a:buClrTx/>
              <a:buSzTx/>
              <a:tabLst/>
              <a:defRPr/>
            </a:pPr>
            <a:endParaRPr lang="en-US" noProof="0" dirty="0">
              <a:solidFill>
                <a:prstClr val="black"/>
              </a:solidFill>
              <a:cs typeface="Arial" panose="020B0604020202020204" pitchFamily="34" charset="0"/>
            </a:endParaRPr>
          </a:p>
          <a:p>
            <a:pPr marR="0" lvl="0" algn="l" defTabSz="914400" rtl="0" eaLnBrk="1" fontAlgn="auto" latinLnBrk="0" hangingPunct="1">
              <a:lnSpc>
                <a:spcPct val="100000"/>
              </a:lnSpc>
              <a:spcBef>
                <a:spcPts val="600"/>
              </a:spcBef>
              <a:spcAft>
                <a:spcPts val="0"/>
              </a:spcAft>
              <a:buClrTx/>
              <a:buSzTx/>
              <a:tabLst/>
              <a:defRPr/>
            </a:pPr>
            <a:endParaRPr lang="en-US" noProof="0" dirty="0">
              <a:solidFill>
                <a:prstClr val="black"/>
              </a:solidFill>
              <a:cs typeface="Arial" panose="020B0604020202020204" pitchFamily="34" charset="0"/>
            </a:endParaRPr>
          </a:p>
        </p:txBody>
      </p:sp>
    </p:spTree>
    <p:extLst>
      <p:ext uri="{BB962C8B-B14F-4D97-AF65-F5344CB8AC3E}">
        <p14:creationId xmlns:p14="http://schemas.microsoft.com/office/powerpoint/2010/main" val="296409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lvl="1" defTabSz="914400">
              <a:defRPr/>
            </a:pPr>
            <a:r>
              <a:rPr lang="en-US" b="1" dirty="0">
                <a:solidFill>
                  <a:srgbClr val="000000"/>
                </a:solidFill>
                <a:cs typeface="Arial" panose="020B0604020202020204" pitchFamily="34" charset="0"/>
              </a:rPr>
              <a:t>This slide has animation.</a:t>
            </a:r>
            <a:endParaRPr lang="en-US" sz="1200" b="1" i="0" u="none" strike="noStrike" dirty="0">
              <a:solidFill>
                <a:srgbClr val="000000"/>
              </a:solidFill>
              <a:effectLst/>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Check Your Knowledge: Question 2</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For those with Medicare due to End-Stage Renal Disease (ESRD) who also have an employer or union group health plan (GHP), the employer or union GHP must pay first for how many months?</a:t>
            </a:r>
          </a:p>
          <a:p>
            <a:pPr marL="173038" marR="0" lvl="0" indent="-173038" algn="l" defTabSz="914400"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20</a:t>
            </a:r>
          </a:p>
          <a:p>
            <a:pPr marL="173038" marR="0" lvl="0" indent="-173038" algn="l" defTabSz="914400"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30</a:t>
            </a:r>
          </a:p>
          <a:p>
            <a:pPr marL="173038" marR="0" lvl="0" indent="-173038" algn="l" defTabSz="914400"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36</a:t>
            </a:r>
          </a:p>
          <a:p>
            <a:pPr marL="173038" marR="0" lvl="0" indent="-173038" algn="l" defTabSz="914400"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60</a:t>
            </a:r>
          </a:p>
          <a:p>
            <a:pPr marL="0" marR="0" lvl="0" indent="0" algn="l" defTabSz="917771"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Answer: b. 30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In general, Medicare is the secondary payer of benefits for the first 30 months of Medicare eligibility (known as the 30-month coordination period) for people with ESRD who have employer or union GHP coverage.</a:t>
            </a: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2450692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lvl="1" defTabSz="914400">
              <a:defRPr/>
            </a:pPr>
            <a:r>
              <a:rPr lang="en-US" b="1" dirty="0">
                <a:solidFill>
                  <a:srgbClr val="000000"/>
                </a:solidFill>
                <a:cs typeface="Arial" panose="020B0604020202020204" pitchFamily="34" charset="0"/>
              </a:rPr>
              <a:t>This slide has animation.</a:t>
            </a:r>
            <a:endParaRPr lang="en-US" sz="1200" b="1" i="0" u="none" strike="noStrike" dirty="0">
              <a:solidFill>
                <a:srgbClr val="000000"/>
              </a:solidFill>
              <a:effectLst/>
              <a:cs typeface="Arial" panose="020B0604020202020204" pitchFamily="34" charset="0"/>
            </a:endParaRPr>
          </a:p>
          <a:p>
            <a:pPr marL="0" marR="0" lvl="0" indent="-224406" algn="l" defTabSz="914400" rtl="0" eaLnBrk="1" fontAlgn="auto" latinLnBrk="0" hangingPunct="1">
              <a:lnSpc>
                <a:spcPct val="100000"/>
              </a:lnSpc>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224406"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Check Your Knowledge: Question 3</a:t>
            </a:r>
          </a:p>
          <a:p>
            <a:pPr marL="0" marR="0" lvl="0" indent="-224406"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If you're getting a regular course of dialysis in a Medicare-approved facility, when will your Medicare coverage based on ESRD start? </a:t>
            </a:r>
          </a:p>
          <a:p>
            <a:pPr marL="173038" marR="0" lvl="0" indent="-173038" algn="l" defTabSz="931386"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 1</a:t>
            </a:r>
            <a:r>
              <a:rPr kumimoji="0" lang="en-US" sz="1200" b="0" i="0" u="none" strike="noStrike" kern="1200" cap="none" spc="0" normalizeH="0" baseline="30000" noProof="0" dirty="0">
                <a:ln>
                  <a:noFill/>
                </a:ln>
                <a:solidFill>
                  <a:prstClr val="black"/>
                </a:solidFill>
                <a:effectLst/>
                <a:uLnTx/>
                <a:uFillTx/>
                <a:ea typeface="+mn-ea"/>
                <a:cs typeface="Arial" panose="020B0604020202020204" pitchFamily="34" charset="0"/>
              </a:rPr>
              <a:t>st</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day of the next month</a:t>
            </a:r>
          </a:p>
          <a:p>
            <a:pPr marL="173038" marR="0" lvl="0" indent="-173038" algn="l" defTabSz="931386"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 1</a:t>
            </a:r>
            <a:r>
              <a:rPr kumimoji="0" lang="en-US" sz="1200" b="0" i="0" u="none" strike="noStrike" kern="1200" cap="none" spc="0" normalizeH="0" baseline="30000" noProof="0" dirty="0">
                <a:ln>
                  <a:noFill/>
                </a:ln>
                <a:solidFill>
                  <a:prstClr val="black"/>
                </a:solidFill>
                <a:effectLst/>
                <a:uLnTx/>
                <a:uFillTx/>
                <a:ea typeface="+mn-ea"/>
                <a:cs typeface="Arial" panose="020B0604020202020204" pitchFamily="34" charset="0"/>
              </a:rPr>
              <a:t>st</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day of the 4</a:t>
            </a:r>
            <a:r>
              <a:rPr kumimoji="0" lang="en-US" sz="1200" b="0" i="0" u="none" strike="noStrike" kern="1200" cap="none" spc="0" normalizeH="0" baseline="30000" noProof="0" dirty="0">
                <a:ln>
                  <a:noFill/>
                </a:ln>
                <a:solidFill>
                  <a:prstClr val="black"/>
                </a:solidFill>
                <a:effectLst/>
                <a:uLnTx/>
                <a:uFillTx/>
                <a:ea typeface="+mn-ea"/>
                <a:cs typeface="Arial" panose="020B0604020202020204" pitchFamily="34" charset="0"/>
              </a:rPr>
              <a:t>th</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month of dialysis</a:t>
            </a:r>
          </a:p>
          <a:p>
            <a:pPr marL="173038" marR="0" lvl="0" indent="-173038" algn="l" defTabSz="931386"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60 days after dialysis begins</a:t>
            </a:r>
          </a:p>
          <a:p>
            <a:pPr marL="173038" marR="0" lvl="0" indent="-173038" algn="l" defTabSz="931386" rtl="0" eaLnBrk="1" fontAlgn="auto" latinLnBrk="0" hangingPunct="1">
              <a:lnSpc>
                <a:spcPct val="100000"/>
              </a:lnSpc>
              <a:spcBef>
                <a:spcPts val="600"/>
              </a:spcBef>
              <a:spcAft>
                <a:spcPts val="0"/>
              </a:spcAft>
              <a:buClrTx/>
              <a:buSzTx/>
              <a:buFontTx/>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30 days after dialysis begins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Answer: b. The 1</a:t>
            </a:r>
            <a:r>
              <a:rPr kumimoji="0" lang="en-US" sz="1200" b="1" i="0" u="none" strike="noStrike" kern="1200" cap="none" spc="0" normalizeH="0" baseline="30000" noProof="0" dirty="0">
                <a:ln>
                  <a:noFill/>
                </a:ln>
                <a:solidFill>
                  <a:prstClr val="black"/>
                </a:solidFill>
                <a:effectLst/>
                <a:uLnTx/>
                <a:uFillTx/>
                <a:ea typeface="+mn-ea"/>
                <a:cs typeface="Arial" panose="020B0604020202020204" pitchFamily="34" charset="0"/>
              </a:rPr>
              <a:t>st</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 day of the 4</a:t>
            </a:r>
            <a:r>
              <a:rPr kumimoji="0" lang="en-US" sz="1200" b="1" i="0" u="none" strike="noStrike" kern="1200" cap="none" spc="0" normalizeH="0" baseline="30000" noProof="0" dirty="0">
                <a:ln>
                  <a:noFill/>
                </a:ln>
                <a:solidFill>
                  <a:prstClr val="black"/>
                </a:solidFill>
                <a:effectLst/>
                <a:uLnTx/>
                <a:uFillTx/>
                <a:ea typeface="+mn-ea"/>
                <a:cs typeface="Arial" panose="020B0604020202020204" pitchFamily="34" charset="0"/>
              </a:rPr>
              <a:t>th</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 month of dialysis</a:t>
            </a:r>
          </a:p>
          <a:p>
            <a:pPr marL="0" marR="0" lvl="1" indent="0" algn="l" defTabSz="914400" rtl="0" eaLnBrk="1" fontAlgn="auto" latinLnBrk="0" hangingPunct="1">
              <a:lnSpc>
                <a:spcPct val="100000"/>
              </a:lnSpc>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Medicare coverage will begin on the 1</a:t>
            </a:r>
            <a:r>
              <a:rPr kumimoji="0" lang="en-US" sz="1200" b="0" i="0" u="none" strike="noStrike" kern="1200" cap="none" spc="0" normalizeH="0" baseline="30000" noProof="0" dirty="0">
                <a:ln>
                  <a:noFill/>
                </a:ln>
                <a:solidFill>
                  <a:prstClr val="black"/>
                </a:solidFill>
                <a:effectLst/>
                <a:uLnTx/>
                <a:uFillTx/>
                <a:ea typeface="+mn-ea"/>
                <a:cs typeface="Arial" panose="020B0604020202020204" pitchFamily="34" charset="0"/>
              </a:rPr>
              <a:t>st</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day of the 4</a:t>
            </a:r>
            <a:r>
              <a:rPr kumimoji="0" lang="en-US" sz="1200" b="0" i="0" u="none" strike="noStrike" kern="1200" cap="none" spc="0" normalizeH="0" baseline="30000" noProof="0" dirty="0">
                <a:ln>
                  <a:noFill/>
                </a:ln>
                <a:solidFill>
                  <a:prstClr val="black"/>
                </a:solidFill>
                <a:effectLst/>
                <a:uLnTx/>
                <a:uFillTx/>
                <a:ea typeface="+mn-ea"/>
                <a:cs typeface="Arial" panose="020B0604020202020204" pitchFamily="34" charset="0"/>
              </a:rPr>
              <a:t>th</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month of a regular course of dialysis.</a:t>
            </a: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1707345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a:spcBef>
                <a:spcPts val="600"/>
              </a:spcBef>
              <a:defRPr/>
            </a:pPr>
            <a:r>
              <a:rPr lang="en-US" dirty="0">
                <a:solidFill>
                  <a:prstClr val="black"/>
                </a:solidFill>
                <a:cs typeface="Arial" panose="020B0604020202020204" pitchFamily="34" charset="0"/>
              </a:rPr>
              <a:t>This lesson explains Medicare-covered services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for people with End-Stage Renal Disease (ESRD</a:t>
            </a:r>
            <a:r>
              <a:rPr lang="en-US" dirty="0">
                <a:solidFill>
                  <a:prstClr val="black"/>
                </a:solidFill>
                <a:cs typeface="Arial" panose="020B0604020202020204" pitchFamily="34" charset="0"/>
              </a:rPr>
              <a:t>).</a:t>
            </a:r>
            <a:endParaRPr lang="en-US" sz="1200" b="0" i="0" u="none" strike="noStrike" kern="1200" cap="none" spc="0" normalizeH="0" baseline="0" noProof="0" dirty="0">
              <a:ln>
                <a:noFill/>
              </a:ln>
              <a:solidFill>
                <a:prstClr val="black"/>
              </a:solidFill>
              <a:effectLst/>
              <a:uLnTx/>
              <a:uFillTx/>
              <a:cs typeface="Arial" panose="020B0604020202020204" pitchFamily="34" charset="0"/>
            </a:endParaRPr>
          </a:p>
          <a:p>
            <a:pPr>
              <a:spcBef>
                <a:spcPts val="600"/>
              </a:spcBef>
              <a:defRPr/>
            </a:pPr>
            <a:endParaRPr lang="en-US" dirty="0">
              <a:cs typeface="Arial" panose="020B0604020202020204" pitchFamily="34" charset="0"/>
            </a:endParaRPr>
          </a:p>
        </p:txBody>
      </p:sp>
    </p:spTree>
    <p:extLst>
      <p:ext uri="{BB962C8B-B14F-4D97-AF65-F5344CB8AC3E}">
        <p14:creationId xmlns:p14="http://schemas.microsoft.com/office/powerpoint/2010/main" val="408472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112395" indent="-112395">
              <a:spcBef>
                <a:spcPts val="600"/>
              </a:spcBef>
              <a:buNone/>
            </a:pPr>
            <a:r>
              <a:rPr lang="en-US" b="1" dirty="0">
                <a:cs typeface="Arial" panose="020B0604020202020204" pitchFamily="34" charset="0"/>
              </a:rPr>
              <a:t>Presenter Notes</a:t>
            </a:r>
          </a:p>
          <a:p>
            <a:pPr marL="112395" indent="-112395">
              <a:spcBef>
                <a:spcPts val="600"/>
              </a:spcBef>
              <a:buNone/>
            </a:pPr>
            <a:r>
              <a:rPr lang="en-US" b="0" dirty="0">
                <a:cs typeface="Arial" panose="020B0604020202020204" pitchFamily="34" charset="0"/>
              </a:rPr>
              <a:t>At the end of this lesson, you’ll be able to:</a:t>
            </a:r>
          </a:p>
          <a:p>
            <a:pPr marL="173736" indent="-173736">
              <a:spcBef>
                <a:spcPts val="600"/>
              </a:spcBef>
              <a:buFont typeface="Wingdings" panose="05000000000000000000" pitchFamily="2" charset="2"/>
              <a:buChar char="§"/>
            </a:pPr>
            <a:r>
              <a:rPr lang="en-US" b="0" dirty="0">
                <a:cs typeface="Arial" panose="020B0604020202020204" pitchFamily="34" charset="0"/>
              </a:rPr>
              <a:t>Describe dialysis treatment options for ESRD</a:t>
            </a:r>
          </a:p>
          <a:p>
            <a:pPr marL="173736" indent="-173736">
              <a:spcBef>
                <a:spcPts val="600"/>
              </a:spcBef>
              <a:buFont typeface="Wingdings" panose="05000000000000000000" pitchFamily="2" charset="2"/>
              <a:buChar char="§"/>
            </a:pPr>
            <a:r>
              <a:rPr lang="en-US" b="0" dirty="0">
                <a:cs typeface="Arial" panose="020B0604020202020204" pitchFamily="34" charset="0"/>
              </a:rPr>
              <a:t>Explain Medicare coverage for dialysis services and supplies</a:t>
            </a:r>
          </a:p>
          <a:p>
            <a:pPr marL="173736" indent="-173736">
              <a:spcBef>
                <a:spcPts val="600"/>
              </a:spcBef>
              <a:buFont typeface="Wingdings" panose="05000000000000000000" pitchFamily="2" charset="2"/>
              <a:buChar char="§"/>
            </a:pPr>
            <a:r>
              <a:rPr lang="en-US" b="0" dirty="0">
                <a:cs typeface="Arial" panose="020B0604020202020204" pitchFamily="34" charset="0"/>
              </a:rPr>
              <a:t>Explain Medicare coverage for home dialysis training and equipment</a:t>
            </a:r>
          </a:p>
          <a:p>
            <a:pPr marL="173736" indent="-173736">
              <a:spcBef>
                <a:spcPts val="600"/>
              </a:spcBef>
              <a:buFont typeface="Wingdings" panose="05000000000000000000" pitchFamily="2" charset="2"/>
              <a:buChar char="§"/>
            </a:pPr>
            <a:r>
              <a:rPr lang="en-US" b="0" dirty="0">
                <a:cs typeface="Arial" panose="020B0604020202020204" pitchFamily="34" charset="0"/>
              </a:rPr>
              <a:t>Explain Medicare coverage for ambulance transportation for dialysis</a:t>
            </a:r>
          </a:p>
          <a:p>
            <a:pPr marL="173736" indent="-173736">
              <a:spcBef>
                <a:spcPts val="600"/>
              </a:spcBef>
              <a:buFont typeface="Wingdings" panose="05000000000000000000" pitchFamily="2" charset="2"/>
              <a:buChar char="§"/>
            </a:pPr>
            <a:r>
              <a:rPr lang="en-US" b="0" dirty="0">
                <a:cs typeface="Arial" panose="020B0604020202020204" pitchFamily="34" charset="0"/>
              </a:rPr>
              <a:t>Explain Medicare coverage for kidney transplants</a:t>
            </a:r>
          </a:p>
        </p:txBody>
      </p:sp>
    </p:spTree>
    <p:extLst>
      <p:ext uri="{BB962C8B-B14F-4D97-AF65-F5344CB8AC3E}">
        <p14:creationId xmlns:p14="http://schemas.microsoft.com/office/powerpoint/2010/main" val="2845277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300789" y="3578577"/>
            <a:ext cx="6280485" cy="5132285"/>
          </a:xfrm>
        </p:spPr>
        <p:txBody>
          <a:bodyPr/>
          <a:lstStyle/>
          <a:p>
            <a:pPr marL="0" marR="0" lvl="0" indent="-112200" algn="l" defTabSz="914400" rtl="0" eaLnBrk="1" fontAlgn="auto" latinLnBrk="0" hangingPunct="1">
              <a:lnSpc>
                <a:spcPct val="100000"/>
              </a:lnSpc>
              <a:spcBef>
                <a:spcPts val="600"/>
              </a:spcBef>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112200" algn="l" defTabSz="914400" rtl="0" eaLnBrk="1" fontAlgn="auto" latinLnBrk="0" hangingPunct="1">
              <a:lnSpc>
                <a:spcPct val="100000"/>
              </a:lnSpc>
              <a:spcBef>
                <a:spcPts val="600"/>
              </a:spcBef>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If you have Medicare based on ESRD, your covered treatments and services are covered by Medicare Part A (Hospital Insurance) or Medicare Part B (Medical Insurance), and may include the following:</a:t>
            </a:r>
          </a:p>
          <a:p>
            <a:pPr marL="173736" marR="0" lvl="0" indent="-173736" algn="l" defTabSz="914400" rtl="0" eaLnBrk="1" fontAlgn="auto" latinLnBrk="0" hangingPunct="1">
              <a:lnSpc>
                <a:spcPct val="100000"/>
              </a:lnSpc>
              <a:spcBef>
                <a:spcPts val="600"/>
              </a:spcBef>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Part A—Inpatient dialysis treatments (if you’re admitted to a hospital for special care)</a:t>
            </a:r>
          </a:p>
          <a:p>
            <a:pPr marL="173736" marR="0" lvl="0" indent="-173736" algn="l" defTabSz="914400" rtl="0" eaLnBrk="1" fontAlgn="auto" latinLnBrk="0" hangingPunct="1">
              <a:lnSpc>
                <a:spcPct val="100000"/>
              </a:lnSpc>
              <a:spcBef>
                <a:spcPts val="600"/>
              </a:spcBef>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Part B</a:t>
            </a:r>
          </a:p>
          <a:p>
            <a:pPr marL="228600" marR="0" lvl="1" indent="-111125" algn="l" defTabSz="914400" rtl="0" eaLnBrk="1" fontAlgn="auto" latinLnBrk="0" hangingPunct="1">
              <a:lnSpc>
                <a:spcPct val="100000"/>
              </a:lnSpc>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Outpatient dialysis treatments and doctors’ services (in a Medicare-certified</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 dialysis facility or your home</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a:t>
            </a:r>
          </a:p>
          <a:p>
            <a:pPr marL="228600" marR="0" lvl="1" indent="-111125" algn="l" defTabSz="914400" rtl="0" eaLnBrk="1" fontAlgn="auto" latinLnBrk="0" hangingPunct="1">
              <a:lnSpc>
                <a:spcPct val="100000"/>
              </a:lnSpc>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Home dialysis training (includes instruction for you and the person helping you with your home dialysis treatments)</a:t>
            </a:r>
          </a:p>
          <a:p>
            <a:pPr marL="228600" marR="0" lvl="2" indent="-109538" algn="l" defTabSz="914400" rtl="0" eaLnBrk="1" fontAlgn="auto" latinLnBrk="0" hangingPunct="1">
              <a:lnSpc>
                <a:spcPct val="100000"/>
              </a:lnSpc>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Home dialysis equipment and supplies (like the machine, water treatment system, basic recliner, alcohol, wipes, sterile drapes, rubber gloves, and scissors)</a:t>
            </a:r>
          </a:p>
          <a:p>
            <a:pPr marL="228600" marR="0" lvl="2" indent="-109538" algn="l" defTabSz="914400" rtl="0" eaLnBrk="1" fontAlgn="auto" latinLnBrk="0" hangingPunct="1">
              <a:lnSpc>
                <a:spcPct val="100000"/>
              </a:lnSpc>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Certain home support services (may include visits by trained hospital or dialysis facility workers to check on your home dialysis, to help in emergencies when needed, and to check on your dialysis equipment and water supply)</a:t>
            </a:r>
          </a:p>
          <a:p>
            <a:pPr marL="228600" lvl="1" indent="-111125" defTabSz="914400">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Monthly visits for home dialysis (from your doctor, or certain non-doctors like physician assistants and nurse practitioners.</a:t>
            </a:r>
            <a:r>
              <a:rPr kumimoji="0" lang="en-US" b="0" i="0" u="none" strike="noStrike" kern="1200" cap="none" spc="0" normalizeH="0" noProof="0" dirty="0">
                <a:ln>
                  <a:noFill/>
                </a:ln>
                <a:solidFill>
                  <a:prstClr val="black"/>
                </a:solidFill>
                <a:effectLst/>
                <a:uLnTx/>
                <a:uFillTx/>
                <a:ea typeface="+mn-ea"/>
                <a:cs typeface="Arial" panose="020B0604020202020204" pitchFamily="34" charset="0"/>
              </a:rPr>
              <a:t> You can choose to get some of your monthly visits via telehealth.)</a:t>
            </a:r>
            <a:endPar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2" indent="-109538" algn="l" defTabSz="914400" rtl="0" eaLnBrk="1" fontAlgn="auto" latinLnBrk="0" hangingPunct="1">
              <a:lnSpc>
                <a:spcPct val="100000"/>
              </a:lnSpc>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Most drugs for outpatient or home dialysis (injectable,</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 IV, and oral)</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28600" marR="0" lvl="2" indent="-109538" algn="l" defTabSz="914400" rtl="0" eaLnBrk="1" fontAlgn="auto" latinLnBrk="0" hangingPunct="1">
              <a:lnSpc>
                <a:spcPct val="100000"/>
              </a:lnSpc>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Other services and supplies that are</a:t>
            </a:r>
            <a:r>
              <a:rPr lang="en-US" dirty="0">
                <a:solidFill>
                  <a:prstClr val="black"/>
                </a:solidFill>
                <a:cs typeface="Arial" panose="020B0604020202020204" pitchFamily="34" charset="0"/>
              </a:rPr>
              <a:t> part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of dialysis (like laboratory tests)</a:t>
            </a:r>
          </a:p>
          <a:p>
            <a:pPr marL="228600" marR="0" lvl="2" indent="-109538" algn="l" defTabSz="914400" rtl="0" eaLnBrk="1" fontAlgn="auto" latinLnBrk="0" hangingPunct="1">
              <a:lnSpc>
                <a:spcPct val="100000"/>
              </a:lnSpc>
              <a:buClrTx/>
              <a:buSzTx/>
              <a:buFont typeface="Arial" panose="020B0604020202020204" pitchFamily="34" charset="0"/>
              <a:buChar char="•"/>
              <a:tabLst/>
              <a:defRPr/>
            </a:pPr>
            <a:r>
              <a:rPr lang="en-US" dirty="0">
                <a:solidFill>
                  <a:prstClr val="black"/>
                </a:solidFill>
                <a:cs typeface="Arial" panose="020B0604020202020204" pitchFamily="34" charset="0"/>
              </a:rPr>
              <a:t>Dialysis when you travel in the U.S. (in a Medicare-certified dialysis facility)</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15293" marR="0" lvl="1" indent="0" algn="l" defTabSz="914400" rtl="0" eaLnBrk="1" fontAlgn="auto" latinLnBrk="0" hangingPunct="1">
              <a:lnSpc>
                <a:spcPct val="100000"/>
              </a:lnSpc>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844242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44379" y="3411539"/>
            <a:ext cx="6581274" cy="5588082"/>
          </a:xfrm>
        </p:spPr>
        <p:txBody>
          <a:bodyPr/>
          <a:lstStyle/>
          <a:p>
            <a:pPr marL="0" marR="0" lvl="0" indent="0" algn="l" defTabSz="914400" rtl="0" eaLnBrk="1" fontAlgn="auto" latinLnBrk="0" hangingPunct="1">
              <a:lnSpc>
                <a:spcPct val="110000"/>
              </a:lnSpc>
              <a:spcBef>
                <a:spcPts val="416"/>
              </a:spcBef>
              <a:spcAft>
                <a:spcPts val="0"/>
              </a:spcAft>
              <a:buClrTx/>
              <a:buSzTx/>
              <a:buFontTx/>
              <a:buNone/>
              <a:tabLst/>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p>
          <a:p>
            <a:pPr marL="0" marR="0" lvl="0" indent="0" algn="l" defTabSz="914400" rtl="0" eaLnBrk="1" fontAlgn="auto" latinLnBrk="0" hangingPunct="1">
              <a:lnSpc>
                <a:spcPct val="110000"/>
              </a:lnSpc>
              <a:spcBef>
                <a:spcPts val="416"/>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Work with your health care team to decide which type of dialysis you need. The goal is to help you stay healthy and active. </a:t>
            </a:r>
          </a:p>
          <a:p>
            <a:pPr marL="0" marR="0" lvl="0" indent="0" algn="l" defTabSz="914400" rtl="0" eaLnBrk="1" fontAlgn="auto" latinLnBrk="0" hangingPunct="1">
              <a:lnSpc>
                <a:spcPct val="110000"/>
              </a:lnSpc>
              <a:spcBef>
                <a:spcPts val="416"/>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ea typeface="+mn-ea"/>
                <a:cs typeface="Arial" panose="020B0604020202020204" pitchFamily="34" charset="0"/>
              </a:rPr>
              <a:t>There are 2 types of dialysis treatment options:</a:t>
            </a:r>
          </a:p>
          <a:p>
            <a:pPr marL="173038" marR="0" lvl="1" indent="-173038" algn="l" defTabSz="914400" rtl="0" eaLnBrk="1" fontAlgn="auto" latinLnBrk="0" hangingPunct="1">
              <a:lnSpc>
                <a:spcPct val="110000"/>
              </a:lnSpc>
              <a:spcBef>
                <a:spcPts val="416"/>
              </a:spcBef>
              <a:spcAft>
                <a:spcPts val="0"/>
              </a:spcAft>
              <a:buClrTx/>
              <a:buSzTx/>
              <a:buFont typeface="+mj-lt"/>
              <a:buAutoNum type="arabicPeriod"/>
              <a:tabLst/>
              <a:defRPr/>
            </a:pPr>
            <a:r>
              <a:rPr kumimoji="0" lang="en-US" sz="1100" b="1" i="0" u="none" strike="noStrike" kern="1200" cap="none" spc="0" normalizeH="0" baseline="0" noProof="0" dirty="0">
                <a:ln>
                  <a:noFill/>
                </a:ln>
                <a:solidFill>
                  <a:prstClr val="black"/>
                </a:solidFill>
                <a:effectLst/>
                <a:uLnTx/>
                <a:uFillTx/>
                <a:ea typeface="+mn-ea"/>
                <a:cs typeface="Arial" panose="020B0604020202020204" pitchFamily="34" charset="0"/>
              </a:rPr>
              <a:t>Hemodialysis</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uses a special filter (called a dialyzer) to clean your blood. The filter connects to a machine. During treatment, your blood flows through tubes into the dialyzer to clean out wastes and extra fluids. Then, the newly cleaned blood flows through another set of tubes back into your body.</a:t>
            </a:r>
          </a:p>
          <a:p>
            <a:pPr marL="173038" marR="0" lvl="1" indent="-173038" algn="l" defTabSz="914400" rtl="0" eaLnBrk="1" fontAlgn="auto" latinLnBrk="0" hangingPunct="1">
              <a:lnSpc>
                <a:spcPct val="110000"/>
              </a:lnSpc>
              <a:spcBef>
                <a:spcPts val="416"/>
              </a:spcBef>
              <a:spcAft>
                <a:spcPts val="0"/>
              </a:spcAft>
              <a:buClrTx/>
              <a:buSzTx/>
              <a:buFont typeface="+mj-lt"/>
              <a:buAutoNum type="arabicPeriod"/>
              <a:tabLst/>
              <a:defRPr/>
            </a:pPr>
            <a:r>
              <a:rPr kumimoji="0" lang="en-US" sz="1100" b="1" i="0" u="none" strike="noStrike" kern="1200" cap="none" spc="0" normalizeH="0" baseline="0" noProof="0" dirty="0">
                <a:ln>
                  <a:noFill/>
                </a:ln>
                <a:solidFill>
                  <a:prstClr val="black"/>
                </a:solidFill>
                <a:effectLst/>
                <a:uLnTx/>
                <a:uFillTx/>
                <a:ea typeface="+mn-ea"/>
                <a:cs typeface="Arial" panose="020B0604020202020204" pitchFamily="34" charset="0"/>
              </a:rPr>
              <a:t>Peritoneal dialysis </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uses a special solution (called dialysate) that flows through a tube into your abdomen. After a few hours, the dialysate takes wastes from your blood and is drained from your abdomen. Your abdomen is then filled with fresh dialysate, and the cleaning process begins again. </a:t>
            </a:r>
          </a:p>
          <a:p>
            <a:pPr marL="0" marR="0" lvl="1" indent="0" algn="l" defTabSz="914400" rtl="0" eaLnBrk="1" fontAlgn="auto" latinLnBrk="0" hangingPunct="1">
              <a:lnSpc>
                <a:spcPct val="110000"/>
              </a:lnSpc>
              <a:spcBef>
                <a:spcPts val="416"/>
              </a:spcBef>
              <a:spcAft>
                <a:spcPts val="0"/>
              </a:spcAft>
              <a:buClrTx/>
              <a:buSzTx/>
              <a:buFont typeface="Wingdings" panose="05000000000000000000" pitchFamily="2" charset="2"/>
              <a:buNone/>
              <a:tabLst/>
              <a:defRPr/>
            </a:pPr>
            <a:r>
              <a:rPr kumimoji="0" lang="en-US" sz="1100" b="1" i="0" u="none" strike="noStrike" kern="1200" cap="none" spc="0" normalizeH="0" baseline="0" noProof="0" dirty="0">
                <a:ln>
                  <a:noFill/>
                </a:ln>
                <a:solidFill>
                  <a:prstClr val="black"/>
                </a:solidFill>
                <a:effectLst/>
                <a:uLnTx/>
                <a:uFillTx/>
                <a:ea typeface="+mn-ea"/>
                <a:cs typeface="Arial" panose="020B0604020202020204" pitchFamily="34" charset="0"/>
              </a:rPr>
              <a:t>Some of the most common dialysis drugs covered by Medicare under the ESRD Prospective Payment System (PPS) are: </a:t>
            </a:r>
          </a:p>
          <a:p>
            <a:pPr marL="173736" marR="0" lvl="1" indent="-173736" algn="l" defTabSz="914400" rtl="0" eaLnBrk="1" fontAlgn="auto" latinLnBrk="0" hangingPunct="1">
              <a:lnSpc>
                <a:spcPct val="110000"/>
              </a:lnSpc>
              <a:spcBef>
                <a:spcPts val="416"/>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Heparin, which slows blood clotting</a:t>
            </a:r>
          </a:p>
          <a:p>
            <a:pPr marL="173736" marR="0" lvl="1" indent="-173736" algn="l" defTabSz="914400" rtl="0" eaLnBrk="1" fontAlgn="auto" latinLnBrk="0" hangingPunct="1">
              <a:lnSpc>
                <a:spcPct val="110000"/>
              </a:lnSpc>
              <a:spcBef>
                <a:spcPts val="416"/>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Protamine to reverse Heparin (drug to help clotting when medically necessary)</a:t>
            </a:r>
          </a:p>
          <a:p>
            <a:pPr marL="173736" marR="0" lvl="1" indent="-173736" algn="l" defTabSz="914400" rtl="0" eaLnBrk="1" fontAlgn="auto" latinLnBrk="0" hangingPunct="1">
              <a:lnSpc>
                <a:spcPct val="110000"/>
              </a:lnSpc>
              <a:spcBef>
                <a:spcPts val="416"/>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Topical anesthetics</a:t>
            </a:r>
          </a:p>
          <a:p>
            <a:pPr marL="173736" marR="0" lvl="1" indent="-173736" algn="l" defTabSz="914400" rtl="0" eaLnBrk="1" fontAlgn="auto" latinLnBrk="0" hangingPunct="1">
              <a:lnSpc>
                <a:spcPct val="110000"/>
              </a:lnSpc>
              <a:spcBef>
                <a:spcPts val="416"/>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Erythropoietin Stimulating Agents (ESA) for managing anemia related to your renal disease</a:t>
            </a:r>
          </a:p>
          <a:p>
            <a:pPr marL="0" marR="0" lvl="1" indent="0" algn="l" defTabSz="914400" rtl="0" eaLnBrk="1" fontAlgn="auto" latinLnBrk="0" hangingPunct="1">
              <a:lnSpc>
                <a:spcPct val="110000"/>
              </a:lnSpc>
              <a:spcBef>
                <a:spcPts val="416"/>
              </a:spcBef>
              <a:spcAft>
                <a:spcPts val="0"/>
              </a:spcAft>
              <a:buClrTx/>
              <a:buSzTx/>
              <a:buFont typeface="Wingdings" panose="05000000000000000000" pitchFamily="2" charset="2"/>
              <a:buNone/>
              <a:tabLst/>
              <a:defRPr/>
            </a:pPr>
            <a:r>
              <a:rPr kumimoji="0" lang="en-US" sz="1100" b="1" i="0" u="none" strike="noStrike" kern="1200" cap="none" spc="0" normalizeH="0" baseline="0" noProof="0" dirty="0">
                <a:ln>
                  <a:noFill/>
                </a:ln>
                <a:solidFill>
                  <a:prstClr val="black"/>
                </a:solidFill>
                <a:effectLst/>
                <a:uLnTx/>
                <a:uFillTx/>
                <a:ea typeface="+mn-ea"/>
                <a:cs typeface="Arial" panose="020B0604020202020204" pitchFamily="34" charset="0"/>
              </a:rPr>
              <a:t>NOTE</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ESRD facilities are paid under the ESRD PPS for providing renal dialysis services to people with Medicare. Payment for all ESRD-related injectable drugs and biological products, and oral equivalents of those injectable drugs and biological products are included in the ESRD PPS. The patient pays</a:t>
            </a:r>
            <a:r>
              <a:rPr kumimoji="0" lang="en-US" sz="1100" b="0" i="0" u="none" strike="noStrike" kern="1200" cap="none" spc="0" normalizeH="0" noProof="0" dirty="0">
                <a:ln>
                  <a:noFill/>
                </a:ln>
                <a:solidFill>
                  <a:prstClr val="black"/>
                </a:solidFill>
                <a:effectLst/>
                <a:uLnTx/>
                <a:uFillTx/>
                <a:ea typeface="+mn-ea"/>
                <a:cs typeface="Arial" panose="020B0604020202020204" pitchFamily="34" charset="0"/>
              </a:rPr>
              <a:t> a</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20% copayment</a:t>
            </a:r>
            <a:r>
              <a:rPr kumimoji="0" lang="en-US" sz="1100" b="0" i="0" u="none" strike="noStrike" kern="1200" cap="none" spc="0" normalizeH="0" noProof="0" dirty="0">
                <a:ln>
                  <a:noFill/>
                </a:ln>
                <a:solidFill>
                  <a:prstClr val="black"/>
                </a:solidFill>
                <a:effectLst/>
                <a:uLnTx/>
                <a:uFillTx/>
                <a:ea typeface="+mn-ea"/>
                <a:cs typeface="Arial" panose="020B0604020202020204" pitchFamily="34" charset="0"/>
              </a:rPr>
              <a:t> of the ESRD PPS payment.</a:t>
            </a:r>
          </a:p>
          <a:p>
            <a:pPr marL="0" marR="0" lvl="1" indent="0" algn="l" defTabSz="914400" rtl="0" eaLnBrk="1" fontAlgn="auto" latinLnBrk="0" hangingPunct="1">
              <a:lnSpc>
                <a:spcPct val="110000"/>
              </a:lnSpc>
              <a:spcBef>
                <a:spcPts val="416"/>
              </a:spcBef>
              <a:spcAft>
                <a:spcPts val="0"/>
              </a:spcAft>
              <a:buClrTx/>
              <a:buSzTx/>
              <a:buFont typeface="Wingdings" panose="05000000000000000000" pitchFamily="2" charset="2"/>
              <a:buNone/>
              <a:tabLst/>
              <a:defRPr/>
            </a:pPr>
            <a:r>
              <a:rPr kumimoji="0" lang="en-US" sz="1100" b="1" i="0" u="none" strike="noStrike" kern="1200" cap="none" spc="0" normalizeH="0" baseline="0" noProof="0" dirty="0">
                <a:ln>
                  <a:noFill/>
                </a:ln>
                <a:solidFill>
                  <a:prstClr val="black"/>
                </a:solidFill>
                <a:effectLst/>
                <a:uLnTx/>
                <a:uFillTx/>
                <a:ea typeface="+mn-ea"/>
                <a:cs typeface="Arial" panose="020B0604020202020204" pitchFamily="34" charset="0"/>
              </a:rPr>
              <a:t>Resource</a:t>
            </a:r>
            <a:r>
              <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rPr>
              <a:t>: Graphics courtesy of the National Institute of Diabetes and Digestive and Kidney Diseases, of the U.S. National Institutes of Health (NIH).</a:t>
            </a:r>
          </a:p>
          <a:p>
            <a:pPr marL="0" marR="0" lvl="1" indent="0" algn="l" defTabSz="914400" rtl="0" eaLnBrk="1" fontAlgn="auto" latinLnBrk="0" hangingPunct="1">
              <a:lnSpc>
                <a:spcPct val="110000"/>
              </a:lnSpc>
              <a:spcBef>
                <a:spcPts val="416"/>
              </a:spcBef>
              <a:spcAft>
                <a:spcPts val="0"/>
              </a:spcAft>
              <a:buClrTx/>
              <a:buSzTx/>
              <a:buFont typeface="Wingdings" panose="05000000000000000000" pitchFamily="2" charset="2"/>
              <a:buNone/>
              <a:tabLst/>
              <a:defRPr/>
            </a:pPr>
            <a:r>
              <a:rPr kumimoji="0" lang="en-US" sz="1100" b="1" i="0" u="none" strike="noStrike" kern="1200" cap="none" spc="0" normalizeH="0" baseline="0" noProof="0" dirty="0">
                <a:ln>
                  <a:noFill/>
                </a:ln>
                <a:solidFill>
                  <a:prstClr val="black"/>
                </a:solidFill>
                <a:effectLst/>
                <a:uLnTx/>
                <a:uFillTx/>
                <a:ea typeface="+mn-ea"/>
                <a:cs typeface="Arial" panose="020B0604020202020204" pitchFamily="34" charset="0"/>
              </a:rPr>
              <a:t>Sources for Images:</a:t>
            </a:r>
          </a:p>
          <a:p>
            <a:pPr marL="0" lvl="1" defTabSz="914400">
              <a:spcBef>
                <a:spcPts val="208"/>
              </a:spcBef>
              <a:defRPr/>
            </a:pPr>
            <a:r>
              <a:rPr lang="en-US" sz="1100" b="1" dirty="0">
                <a:effectLst/>
                <a:cs typeface="Arial" panose="020B0604020202020204" pitchFamily="34" charset="0"/>
              </a:rPr>
              <a:t>Hemodialysis: </a:t>
            </a:r>
            <a:r>
              <a:rPr lang="en-US" sz="1100" dirty="0">
                <a:cs typeface="Arial" panose="020B0604020202020204" pitchFamily="34" charset="0"/>
                <a:hlinkClick r:id="rId3"/>
              </a:rPr>
              <a:t>niddk.NIH.gov/news/media-library/7964</a:t>
            </a:r>
            <a:r>
              <a:rPr lang="en-US" sz="1100" dirty="0">
                <a:cs typeface="Arial" panose="020B0604020202020204" pitchFamily="34" charset="0"/>
              </a:rPr>
              <a:t> </a:t>
            </a:r>
            <a:endParaRPr lang="en-US" sz="1100" dirty="0">
              <a:effectLst/>
              <a:cs typeface="Arial" panose="020B0604020202020204" pitchFamily="34" charset="0"/>
            </a:endParaRPr>
          </a:p>
          <a:p>
            <a:pPr marL="0" lvl="1" defTabSz="914400">
              <a:spcBef>
                <a:spcPts val="208"/>
              </a:spcBef>
              <a:defRPr/>
            </a:pPr>
            <a:r>
              <a:rPr lang="en-US" sz="1100" b="1" dirty="0">
                <a:effectLst/>
                <a:cs typeface="Arial" panose="020B0604020202020204" pitchFamily="34" charset="0"/>
              </a:rPr>
              <a:t>Peritoneal dialysis: </a:t>
            </a:r>
            <a:r>
              <a:rPr lang="en-US" sz="1100" dirty="0">
                <a:cs typeface="Arial" panose="020B0604020202020204" pitchFamily="34" charset="0"/>
                <a:hlinkClick r:id="rId4"/>
              </a:rPr>
              <a:t>niddk.NIH.gov/health-information/kidney-disease/kidney-failure/peritoneal-dialysis</a:t>
            </a:r>
            <a:r>
              <a:rPr lang="en-US" sz="1100" dirty="0">
                <a:cs typeface="Arial" panose="020B0604020202020204" pitchFamily="34" charset="0"/>
              </a:rPr>
              <a:t> </a:t>
            </a:r>
            <a:endParaRPr lang="en-US" sz="1100" dirty="0">
              <a:effectLst/>
              <a:cs typeface="Arial" panose="020B0604020202020204" pitchFamily="34" charset="0"/>
            </a:endParaRPr>
          </a:p>
          <a:p>
            <a:pPr marL="0" marR="0" lvl="1" indent="0" algn="l" defTabSz="914400" rtl="0" eaLnBrk="1" fontAlgn="auto" latinLnBrk="0" hangingPunct="1">
              <a:lnSpc>
                <a:spcPct val="100000"/>
              </a:lnSpc>
              <a:spcBef>
                <a:spcPts val="208"/>
              </a:spcBef>
              <a:spcAft>
                <a:spcPts val="0"/>
              </a:spcAft>
              <a:buClrTx/>
              <a:buSzTx/>
              <a:buFont typeface="Wingdings" panose="05000000000000000000" pitchFamily="2" charset="2"/>
              <a:buNone/>
              <a:tabLst/>
              <a:defRPr/>
            </a:pPr>
            <a:endParaRPr lang="en-US" sz="1100" dirty="0">
              <a:cs typeface="Arial" panose="020B0604020202020204" pitchFamily="34" charset="0"/>
            </a:endParaRPr>
          </a:p>
          <a:p>
            <a:pPr marL="0" marR="0" lvl="1" indent="0" algn="l" defTabSz="914400" rtl="0" eaLnBrk="1" fontAlgn="auto" latinLnBrk="0" hangingPunct="1">
              <a:lnSpc>
                <a:spcPct val="100000"/>
              </a:lnSpc>
              <a:spcBef>
                <a:spcPts val="208"/>
              </a:spcBef>
              <a:spcAft>
                <a:spcPts val="0"/>
              </a:spcAft>
              <a:buClrTx/>
              <a:buSzTx/>
              <a:buFont typeface="Wingdings" panose="05000000000000000000" pitchFamily="2" charset="2"/>
              <a:buNone/>
              <a:tabLst/>
              <a:defRPr/>
            </a:pPr>
            <a:endParaRPr kumimoji="0" lang="en-US" sz="11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821813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486400" cy="5239984"/>
          </a:xfrm>
        </p:spPr>
        <p:txBody>
          <a:bodyPr/>
          <a:lstStyle/>
          <a:p>
            <a:pPr marL="0" marR="0" lvl="1" indent="0" algn="l" defTabSz="914400" rtl="0" eaLnBrk="1" fontAlgn="auto" latinLnBrk="0" hangingPunct="1">
              <a:spcBef>
                <a:spcPts val="600"/>
              </a:spcBef>
              <a:spcAft>
                <a:spcPts val="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This slide has animation.</a:t>
            </a:r>
          </a:p>
          <a:p>
            <a:pPr marL="0" marR="0" lvl="1" indent="0" algn="l" defTabSz="914400" rtl="0" eaLnBrk="1" fontAlgn="auto" latinLnBrk="0" hangingPunct="1">
              <a:spcBef>
                <a:spcPts val="600"/>
              </a:spcBef>
              <a:spcAft>
                <a:spcPts val="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marL="171450" lvl="1" indent="-171450" defTabSz="914400">
              <a:buFont typeface="Wingdings" panose="05000000000000000000" pitchFamily="2" charset="2"/>
              <a:buChar char="§"/>
              <a:defRPr/>
            </a:pP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Part B covers training for home dialysis, but only by a facility certified for dialysis training. You may qualify for training if you think you would benefit from home dialysis treatments, and your doctor approves. Training sessions occur at the same time you get dialysis treatment and are limited to a maximum number of sessions. Visit </a:t>
            </a:r>
            <a:r>
              <a:rPr lang="en-US" dirty="0">
                <a:solidFill>
                  <a:prstClr val="black"/>
                </a:solidFill>
                <a:cs typeface="Arial" panose="020B0604020202020204" pitchFamily="34" charset="0"/>
                <a:hlinkClick r:id="rId3"/>
              </a:rPr>
              <a:t>Medicare.gov/care-compare</a:t>
            </a:r>
            <a:r>
              <a:rPr lang="en-US" dirty="0">
                <a:solidFill>
                  <a:prstClr val="black"/>
                </a:solidFill>
                <a:cs typeface="Arial" panose="020B0604020202020204" pitchFamily="34" charset="0"/>
              </a:rPr>
              <a:t> to locate facilities certified for dialysis training. </a:t>
            </a:r>
            <a:endPar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171450" marR="0" lvl="1" indent="-171450" algn="l" defTabSz="914400" rtl="0" eaLnBrk="1" fontAlgn="auto" latinLnBrk="0" hangingPunct="1">
              <a:buClrTx/>
              <a:buSzTx/>
              <a:buFont typeface="Wingdings" panose="05000000000000000000" pitchFamily="2" charset="2"/>
              <a:buChar char="§"/>
              <a:tabLst/>
              <a:defRPr/>
            </a:pP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Your dialysis facility is responsible for providing all of your home dialysis-related items and services, including equipment and supplies that are medically necessary and reasonable. </a:t>
            </a:r>
          </a:p>
          <a:p>
            <a:pPr marL="171450" indent="-171450">
              <a:spcBef>
                <a:spcPts val="600"/>
              </a:spcBef>
              <a:buFont typeface="Wingdings" panose="05000000000000000000" pitchFamily="2" charset="2"/>
              <a:buChar char="§"/>
            </a:pPr>
            <a:r>
              <a:rPr lang="en-US" dirty="0">
                <a:cs typeface="Arial" panose="020B0604020202020204" pitchFamily="34" charset="0"/>
              </a:rPr>
              <a:t>Your dialysis facility must provide these items and services, either directly or through an arrangement with another provider. </a:t>
            </a:r>
          </a:p>
          <a:p>
            <a:pPr marL="171450" indent="-171450">
              <a:spcBef>
                <a:spcPts val="600"/>
              </a:spcBef>
              <a:buFont typeface="Wingdings" panose="05000000000000000000" pitchFamily="2" charset="2"/>
              <a:buChar char="§"/>
            </a:pPr>
            <a:r>
              <a:rPr lang="en-US" dirty="0">
                <a:cs typeface="Arial" panose="020B0604020202020204" pitchFamily="34" charset="0"/>
              </a:rPr>
              <a:t>Medicare makes a single payment per dialysis treatment to the dialysis facility for all dialysis-related services, including equipment and supplies. Dialysis facilities pay third-party suppliers from this single payment amount.</a:t>
            </a:r>
            <a:endParaRPr kumimoji="0" lang="en-US"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lvl="1" defTabSz="914400">
              <a:defRPr/>
            </a:pPr>
            <a:r>
              <a:rPr kumimoji="0" lang="en-US" b="1" i="0" u="none" strike="noStrike" kern="1200" cap="none" spc="0" normalizeH="0" baseline="0" noProof="0" dirty="0">
                <a:ln>
                  <a:noFill/>
                </a:ln>
                <a:solidFill>
                  <a:prstClr val="black"/>
                </a:solidFill>
                <a:effectLst/>
                <a:uLnTx/>
                <a:uFillTx/>
                <a:ea typeface="+mn-ea"/>
                <a:cs typeface="Arial" panose="020B0604020202020204" pitchFamily="34" charset="0"/>
              </a:rPr>
              <a:t>NOTE</a:t>
            </a: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 Medicare won’t cover surgery or other services needed to prepare for dialysis (like surgery for blood access (fistula)) before Medicare coverage begins. However, if you complete home dialysis training, your Medicare coverage will start the month you begin regular dialysis, and these services could be covered. </a:t>
            </a:r>
            <a:r>
              <a:rPr lang="en-US" dirty="0">
                <a:solidFill>
                  <a:prstClr val="black"/>
                </a:solidFill>
                <a:cs typeface="Arial" panose="020B0604020202020204" pitchFamily="34" charset="0"/>
              </a:rPr>
              <a:t>If you’re already getting Medicare due to age or disability, Medicare will cover physician-ordered fistula placement or other preparatory services before dialysis begins.</a:t>
            </a:r>
            <a:endPar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4196681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0" algn="l" defTabSz="914400" rtl="0" eaLnBrk="1" fontAlgn="auto" latinLnBrk="0" hangingPunct="1">
              <a:spcBef>
                <a:spcPts val="60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It’s also important to understand what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Medicare doesn’t</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pay</a:t>
            </a:r>
            <a:r>
              <a:rPr kumimoji="0" lang="en-US" sz="1200" b="1" i="0" u="none" strike="noStrike" kern="1200" cap="none" spc="0" normalizeH="0" baseline="0" noProof="0" dirty="0">
                <a:ln>
                  <a:noFill/>
                </a:ln>
                <a:solidFill>
                  <a:srgbClr val="231F20"/>
                </a:solidFill>
                <a:effectLst/>
                <a:uLnTx/>
                <a:uFillTx/>
                <a:ea typeface="+mn-ea"/>
                <a:cs typeface="Arial" panose="020B0604020202020204" pitchFamily="34" charset="0"/>
              </a:rPr>
              <a:t> </a:t>
            </a: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for. The following </a:t>
            </a:r>
            <a:r>
              <a:rPr kumimoji="0" lang="en-US" sz="1200" b="1" i="0" u="none" strike="noStrike" kern="1200" cap="none" spc="0" normalizeH="0" baseline="0" noProof="0" dirty="0">
                <a:ln>
                  <a:noFill/>
                </a:ln>
                <a:solidFill>
                  <a:srgbClr val="231F20"/>
                </a:solidFill>
                <a:effectLst/>
                <a:uLnTx/>
                <a:uFillTx/>
                <a:ea typeface="+mn-ea"/>
                <a:cs typeface="Arial" panose="020B0604020202020204" pitchFamily="34" charset="0"/>
              </a:rPr>
              <a:t>aren’t</a:t>
            </a: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 paid for by Medicare:</a:t>
            </a:r>
          </a:p>
          <a:p>
            <a:pPr marL="173038" marR="0" lvl="2" indent="-173038" algn="l" defTabSz="914400" rtl="0" eaLnBrk="1" fontAlgn="auto" latinLnBrk="0" hangingPunct="1">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Paid dialysis aides to help you with home dialysis</a:t>
            </a:r>
          </a:p>
          <a:p>
            <a:pPr marL="173038" marR="0" lvl="2" indent="-173038" algn="l" defTabSz="914400" rtl="0" eaLnBrk="1" fontAlgn="auto" latinLnBrk="0" hangingPunct="1">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Any lost pay to you or the person who may be helping you during home dialysis training</a:t>
            </a:r>
          </a:p>
          <a:p>
            <a:pPr marL="173038" marR="0" lvl="2" indent="-173038" algn="l" defTabSz="914400" rtl="0" eaLnBrk="1" fontAlgn="auto" latinLnBrk="0" hangingPunct="1">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A place to stay during your treatment</a:t>
            </a:r>
          </a:p>
          <a:p>
            <a:pPr marL="173038" marR="0" lvl="2" indent="-173038" algn="l" defTabSz="914400" rtl="0" eaLnBrk="1" fontAlgn="auto" latinLnBrk="0" hangingPunct="1">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Blood or packed red blood cells for home dialysis unless part of a doctors’ service </a:t>
            </a:r>
            <a:endParaRPr lang="en-US" dirty="0">
              <a:cs typeface="Arial" panose="020B0604020202020204" pitchFamily="34" charset="0"/>
            </a:endParaRPr>
          </a:p>
          <a:p>
            <a:pPr>
              <a:spcBef>
                <a:spcPts val="600"/>
              </a:spcBef>
            </a:pPr>
            <a:r>
              <a:rPr lang="en-US" b="1" dirty="0">
                <a:cs typeface="Arial" panose="020B0604020202020204" pitchFamily="34" charset="0"/>
              </a:rPr>
              <a:t>Source</a:t>
            </a:r>
            <a:r>
              <a:rPr lang="en-US" dirty="0">
                <a:cs typeface="Arial" panose="020B0604020202020204" pitchFamily="34" charset="0"/>
              </a:rPr>
              <a:t>: </a:t>
            </a:r>
            <a:r>
              <a:rPr lang="en-US" dirty="0">
                <a:cs typeface="Arial" panose="020B0604020202020204" pitchFamily="34" charset="0"/>
                <a:hlinkClick r:id="rId3"/>
              </a:rPr>
              <a:t>Medicare.gov/coverage/dialysis-services-supplies</a:t>
            </a:r>
            <a:r>
              <a:rPr lang="en-US" dirty="0">
                <a:cs typeface="Arial" panose="020B0604020202020204" pitchFamily="34" charset="0"/>
              </a:rPr>
              <a:t> </a:t>
            </a:r>
          </a:p>
        </p:txBody>
      </p:sp>
    </p:spTree>
    <p:extLst>
      <p:ext uri="{BB962C8B-B14F-4D97-AF65-F5344CB8AC3E}">
        <p14:creationId xmlns:p14="http://schemas.microsoft.com/office/powerpoint/2010/main" val="346736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13"/>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a:spcBef>
                <a:spcPts val="613"/>
              </a:spcBef>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At the end of this session, you’ll be able to:</a:t>
            </a:r>
          </a:p>
          <a:p>
            <a:pPr marL="173736" marR="0" lvl="0" indent="-173736" algn="l" defTabSz="914400" rtl="0" eaLnBrk="1" fontAlgn="auto" latinLnBrk="0" hangingPunct="1">
              <a:lnSpc>
                <a:spcPct val="100000"/>
              </a:lnSpc>
              <a:spcBef>
                <a:spcPts val="613"/>
              </a:spcBef>
              <a:spcAft>
                <a:spcPts val="0"/>
              </a:spcAft>
              <a:buClrTx/>
              <a:buSzTx/>
              <a:buFont typeface="Wingdings" panose="05000000000000000000" pitchFamily="2" charset="2"/>
              <a:buChar char="§"/>
              <a:tabLst/>
              <a:defRPr/>
            </a:pPr>
            <a:r>
              <a:rPr lang="en-US" dirty="0">
                <a:solidFill>
                  <a:prstClr val="black"/>
                </a:solidFill>
                <a:cs typeface="Arial" panose="020B0604020202020204" pitchFamily="34" charset="0"/>
              </a:rPr>
              <a:t>Describe</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End-Stage Renal Disease (ESRD)</a:t>
            </a:r>
            <a:endParaRPr lang="en-US" sz="1200" b="0" i="0" u="none" strike="noStrike" kern="1200" cap="none" spc="0" normalizeH="0" baseline="0" noProof="0" dirty="0">
              <a:ln>
                <a:noFill/>
              </a:ln>
              <a:solidFill>
                <a:prstClr val="black"/>
              </a:solidFill>
              <a:effectLst/>
              <a:uLnTx/>
              <a:uFillTx/>
              <a:cs typeface="Arial" panose="020B0604020202020204" pitchFamily="34" charset="0"/>
            </a:endParaRPr>
          </a:p>
          <a:p>
            <a:pPr marL="173736" marR="0" lvl="0" indent="-173736" algn="l" defTabSz="914400" rtl="0" eaLnBrk="1" fontAlgn="auto" latinLnBrk="0" hangingPunct="1">
              <a:lnSpc>
                <a:spcPct val="100000"/>
              </a:lnSpc>
              <a:spcBef>
                <a:spcPts val="613"/>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Explain Medicare eligibility and enrollment rules for people with ESRD</a:t>
            </a:r>
            <a:endParaRPr lang="en-US" sz="1200" b="0" i="0" u="none" strike="noStrike" kern="1200" cap="none" spc="0" normalizeH="0" baseline="0" noProof="0" dirty="0">
              <a:ln>
                <a:noFill/>
              </a:ln>
              <a:solidFill>
                <a:prstClr val="black"/>
              </a:solidFill>
              <a:effectLst/>
              <a:uLnTx/>
              <a:uFillTx/>
              <a:cs typeface="Arial" panose="020B0604020202020204" pitchFamily="34" charset="0"/>
            </a:endParaRPr>
          </a:p>
          <a:p>
            <a:pPr marL="173736" indent="-173736">
              <a:spcBef>
                <a:spcPts val="613"/>
              </a:spcBef>
              <a:buFont typeface="Wingdings" panose="05000000000000000000" pitchFamily="2" charset="2"/>
              <a:buChar char="§"/>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Identify </a:t>
            </a:r>
            <a:r>
              <a:rPr lang="en-US" dirty="0">
                <a:solidFill>
                  <a:prstClr val="black"/>
                </a:solidFill>
                <a:cs typeface="Arial" panose="020B0604020202020204" pitchFamily="34" charset="0"/>
              </a:rPr>
              <a:t>Medicare-covered services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for people with ESRD</a:t>
            </a:r>
            <a:endParaRPr lang="en-US" sz="1200" b="0" i="0" u="none" strike="noStrike" kern="1200" cap="none" spc="0" normalizeH="0" baseline="0" noProof="0" dirty="0">
              <a:ln>
                <a:noFill/>
              </a:ln>
              <a:solidFill>
                <a:prstClr val="black"/>
              </a:solidFill>
              <a:effectLst/>
              <a:uLnTx/>
              <a:uFillTx/>
              <a:cs typeface="Arial" panose="020B0604020202020204" pitchFamily="34" charset="0"/>
            </a:endParaRPr>
          </a:p>
          <a:p>
            <a:pPr marL="173736" indent="-173736">
              <a:spcBef>
                <a:spcPts val="613"/>
              </a:spcBef>
              <a:buChar char="§"/>
            </a:pPr>
            <a:r>
              <a:rPr lang="en-US" dirty="0">
                <a:cs typeface="Arial" panose="020B0604020202020204" pitchFamily="34" charset="0"/>
              </a:rPr>
              <a:t>Explain Medicare coverage options for people with ESRD</a:t>
            </a:r>
          </a:p>
          <a:p>
            <a:pPr marL="173736" indent="-173736">
              <a:spcBef>
                <a:spcPts val="613"/>
              </a:spcBef>
              <a:buChar char="§"/>
            </a:pPr>
            <a:r>
              <a:rPr lang="en-US" dirty="0">
                <a:cs typeface="Arial" panose="020B0604020202020204" pitchFamily="34" charset="0"/>
              </a:rPr>
              <a:t>Find additional Medicare information for People with ESRD and resources for people living with kidney disease.</a:t>
            </a:r>
          </a:p>
          <a:p>
            <a:pPr marL="117475" indent="-117475">
              <a:spcBef>
                <a:spcPts val="613"/>
              </a:spcBef>
              <a:buChar char="§"/>
            </a:pPr>
            <a:endParaRPr lang="en-US" dirty="0">
              <a:cs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579474" y="3578578"/>
            <a:ext cx="5592726" cy="4899378"/>
          </a:xfrm>
        </p:spPr>
        <p:txBody>
          <a:bodyPr/>
          <a:lstStyle/>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171450" indent="-171450">
              <a:spcBef>
                <a:spcPts val="600"/>
              </a:spcBef>
              <a:buFont typeface="Wingdings" panose="05000000000000000000" pitchFamily="2" charset="2"/>
              <a:buChar char="§"/>
            </a:pPr>
            <a:r>
              <a:rPr lang="en-US" b="1" dirty="0">
                <a:cs typeface="Arial" panose="020B0604020202020204" pitchFamily="34" charset="0"/>
              </a:rPr>
              <a:t>Original Medicare </a:t>
            </a:r>
            <a:r>
              <a:rPr lang="en-US" dirty="0">
                <a:cs typeface="Arial" panose="020B0604020202020204" pitchFamily="34" charset="0"/>
              </a:rPr>
              <a:t>only</a:t>
            </a:r>
            <a:r>
              <a:rPr lang="en-US" b="1" dirty="0">
                <a:cs typeface="Arial" panose="020B0604020202020204" pitchFamily="34" charset="0"/>
              </a:rPr>
              <a:t> </a:t>
            </a:r>
            <a:r>
              <a:rPr lang="en-US" dirty="0">
                <a:cs typeface="Arial" panose="020B0604020202020204" pitchFamily="34" charset="0"/>
              </a:rPr>
              <a:t>covers ambulance services to and from your home to the nearest dialysis facility, if other forms of transportation could endanger your health. </a:t>
            </a:r>
          </a:p>
          <a:p>
            <a:pPr marL="171450" indent="-171450">
              <a:spcBef>
                <a:spcPts val="600"/>
              </a:spcBef>
              <a:buFont typeface="Wingdings" panose="05000000000000000000" pitchFamily="2" charset="2"/>
              <a:buChar char="§"/>
            </a:pPr>
            <a:r>
              <a:rPr lang="en-US" b="1" dirty="0">
                <a:cs typeface="Arial" panose="020B0604020202020204" pitchFamily="34" charset="0"/>
              </a:rPr>
              <a:t>If you’re in a Medicare Advantage Plan, </a:t>
            </a:r>
            <a:r>
              <a:rPr lang="en-US" dirty="0">
                <a:cs typeface="Arial" panose="020B0604020202020204" pitchFamily="34" charset="0"/>
              </a:rPr>
              <a:t>the plan may cover some non-ambulance transportation to dialysis facilities and doctors. Read your plan materials, or call the plan for more information. </a:t>
            </a:r>
          </a:p>
          <a:p>
            <a:pPr marL="171450" marR="0" lvl="0" indent="-171450" algn="l" defTabSz="914400" rtl="0" eaLnBrk="1" fontAlgn="auto" latinLnBrk="0" hangingPunct="1">
              <a:spcBef>
                <a:spcPts val="600"/>
              </a:spcBef>
              <a:spcAft>
                <a:spcPts val="0"/>
              </a:spcAft>
              <a:buClrTx/>
              <a:buSzTx/>
              <a:buFont typeface="Wingdings" panose="05000000000000000000" pitchFamily="2" charset="2"/>
              <a:buChar char="§"/>
              <a:tabLst/>
              <a:defRPr/>
            </a:pPr>
            <a:r>
              <a:rPr lang="en-US" b="1" dirty="0">
                <a:cs typeface="Arial" panose="020B0604020202020204" pitchFamily="34" charset="0"/>
              </a:rPr>
              <a:t>For non-emergency, scheduled, repetitive ambulance services, </a:t>
            </a:r>
            <a:r>
              <a:rPr lang="en-US" dirty="0">
                <a:cs typeface="Arial" panose="020B0604020202020204" pitchFamily="34" charset="0"/>
              </a:rPr>
              <a:t>the ambulance supplier must get a written order from your doctor before you get the ambulance service. The doctor’s written order must certify that ambulance transportation is medically necessary and must be dated no earlier than 60 days before you get the ambulance service. </a:t>
            </a:r>
          </a:p>
          <a:p>
            <a:pPr marL="171450" indent="-171450">
              <a:spcBef>
                <a:spcPts val="600"/>
              </a:spcBef>
              <a:buFont typeface="Wingdings" panose="05000000000000000000" pitchFamily="2" charset="2"/>
              <a:buChar char="§"/>
            </a:pPr>
            <a:r>
              <a:rPr lang="en-US" b="1" dirty="0">
                <a:cs typeface="Arial" panose="020B0604020202020204" pitchFamily="34" charset="0"/>
              </a:rPr>
              <a:t>For more information about ambulance coverage,</a:t>
            </a:r>
            <a:r>
              <a:rPr lang="en-US" dirty="0">
                <a:cs typeface="Arial" panose="020B0604020202020204" pitchFamily="34" charset="0"/>
              </a:rPr>
              <a:t> visit </a:t>
            </a:r>
            <a:r>
              <a:rPr lang="en-US" dirty="0">
                <a:cs typeface="Arial" panose="020B0604020202020204" pitchFamily="34" charset="0"/>
                <a:hlinkClick r:id="rId3"/>
              </a:rPr>
              <a:t>Medicare.gov/coverage/ambulance-services</a:t>
            </a:r>
            <a:r>
              <a:rPr lang="en-US" dirty="0">
                <a:cs typeface="Arial" panose="020B0604020202020204" pitchFamily="34" charset="0"/>
              </a:rPr>
              <a:t>. </a:t>
            </a:r>
            <a:r>
              <a:rPr lang="en-US" dirty="0">
                <a:solidFill>
                  <a:srgbClr val="231F20"/>
                </a:solidFill>
                <a:cs typeface="Arial" panose="020B0604020202020204" pitchFamily="34" charset="0"/>
              </a:rPr>
              <a:t>You can also call 1-800-MEDICARE (1-800-633-4227); TTY: 1-877-486-2048.</a:t>
            </a:r>
            <a:endParaRPr lang="en-US" dirty="0">
              <a:cs typeface="Arial" panose="020B0604020202020204" pitchFamily="34" charset="0"/>
            </a:endParaRPr>
          </a:p>
          <a:p>
            <a:pPr marL="171450" indent="-171450">
              <a:spcBef>
                <a:spcPts val="600"/>
              </a:spcBef>
              <a:buFont typeface="Wingdings" panose="05000000000000000000" pitchFamily="2" charset="2"/>
              <a:buChar char="§"/>
            </a:pPr>
            <a:r>
              <a:rPr lang="en-US" b="1" dirty="0">
                <a:cs typeface="Arial" panose="020B0604020202020204" pitchFamily="34" charset="0"/>
              </a:rPr>
              <a:t>If you need non-ambulance transportation help, </a:t>
            </a:r>
            <a:r>
              <a:rPr lang="en-US" dirty="0">
                <a:cs typeface="Arial" panose="020B0604020202020204" pitchFamily="34" charset="0"/>
              </a:rPr>
              <a:t>talk to the social worker at your dialysis facility to find out what’s available.</a:t>
            </a:r>
            <a:endPar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endParaRPr>
          </a:p>
          <a:p>
            <a:pPr marL="0" marR="0" lvl="0" indent="0" algn="l" defTabSz="914400" rtl="0" eaLnBrk="1" fontAlgn="auto" latinLnBrk="0" hangingPunct="1">
              <a:spcBef>
                <a:spcPts val="600"/>
              </a:spcBef>
              <a:buClrTx/>
              <a:buSzTx/>
              <a:buFontTx/>
              <a:buNone/>
              <a:tabLst/>
              <a:defRPr/>
            </a:pPr>
            <a:endParaRPr lang="en-US" dirty="0">
              <a:solidFill>
                <a:srgbClr val="231F20"/>
              </a:solidFill>
              <a:cs typeface="Arial" panose="020B0604020202020204" pitchFamily="34" charset="0"/>
            </a:endParaRPr>
          </a:p>
        </p:txBody>
      </p:sp>
    </p:spTree>
    <p:extLst>
      <p:ext uri="{BB962C8B-B14F-4D97-AF65-F5344CB8AC3E}">
        <p14:creationId xmlns:p14="http://schemas.microsoft.com/office/powerpoint/2010/main" val="2745694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There are Medicare-covered services for transplant patients. Although Medicare covers medically-necessary hospitalizations for ESRD patients, those who are undergoing a kidney transplant have special coverage</a:t>
            </a: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 as long as their kidney transplant is done in a hospital that’s approved by Medicare to do kidney transplants.</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Part A covers the following:</a:t>
            </a:r>
          </a:p>
          <a:p>
            <a:pPr marL="173736" marR="0" lvl="1" indent="-173736"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Inpatient services in a Medicare-certified hospital</a:t>
            </a:r>
          </a:p>
          <a:p>
            <a:pPr marL="173736" marR="0" lvl="1" indent="-173736"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Kidney registry fee</a:t>
            </a:r>
          </a:p>
          <a:p>
            <a:pPr marL="173736" marR="0" lvl="1" indent="-173736"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Laboratory and other tests needed to evaluate your medical condition and the medical condition of the potential kidney donors (Medicare covers these services whether</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 they’re done by the Medicare-certified hospital where you’ll get your transplant, or by another hospital that participates in </a:t>
            </a:r>
            <a:r>
              <a:rPr lang="en-US" dirty="0">
                <a:solidFill>
                  <a:prstClr val="black"/>
                </a:solidFill>
                <a:cs typeface="Arial" panose="020B0604020202020204" pitchFamily="34" charset="0"/>
              </a:rPr>
              <a:t>M</a:t>
            </a:r>
            <a:r>
              <a:rPr kumimoji="0" lang="en-US" sz="1200" b="0" i="0" u="none" strike="noStrike" kern="1200" cap="none" spc="0" normalizeH="0" noProof="0" dirty="0" err="1">
                <a:ln>
                  <a:noFill/>
                </a:ln>
                <a:solidFill>
                  <a:prstClr val="black"/>
                </a:solidFill>
                <a:effectLst/>
                <a:uLnTx/>
                <a:uFillTx/>
                <a:ea typeface="+mn-ea"/>
                <a:cs typeface="Arial" panose="020B0604020202020204" pitchFamily="34" charset="0"/>
              </a:rPr>
              <a:t>edicare</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173736" marR="0" lvl="1" indent="-173736"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 cost of finding the proper kidney for your transplant surgery (if there’s no kidney donor)</a:t>
            </a:r>
          </a:p>
          <a:p>
            <a:pPr marL="173736" marR="0" lvl="1" indent="-173736"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 full cost of care for your kidney donor (including care before, during, and after surgery)</a:t>
            </a:r>
          </a:p>
          <a:p>
            <a:pPr marL="173736" marR="0" lvl="1" indent="-173736"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Any additional inpatient hospital care for your donor in case of problems due to the surgery</a:t>
            </a:r>
          </a:p>
          <a:p>
            <a:pPr marL="173736" marR="0" lvl="1" indent="-173736"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Blood (whole or units of packed red blood cells, blood components, and the cost of processing and giving you blood)</a:t>
            </a: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2860617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Part B transplant patient coverage includes the following:</a:t>
            </a:r>
          </a:p>
          <a:p>
            <a:pPr marL="173736" marR="0" lvl="0" indent="-173736"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Doctors’ services for kidney transplant surgery (including care before, during, and after the surgery)</a:t>
            </a:r>
          </a:p>
          <a:p>
            <a:pPr marL="173736" marR="0" lvl="0" indent="-173736"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Doctors’ services for your kidney donor during their hospital stay</a:t>
            </a:r>
          </a:p>
          <a:p>
            <a:pPr marL="173736" marR="0" lvl="0" indent="-173736"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Blood (whole or units of packed red blood cells, blood components, and the cost of processing and giving you blood)</a:t>
            </a:r>
          </a:p>
          <a:p>
            <a:pPr marL="173736" marR="0" lvl="0" indent="-173736" algn="l" defTabSz="914400" rtl="0" eaLnBrk="1" fontAlgn="auto" latinLnBrk="0" hangingPunct="1">
              <a:lnSpc>
                <a:spcPct val="100000"/>
              </a:lnSpc>
              <a:spcBef>
                <a:spcPts val="600"/>
              </a:spcBef>
              <a:spcAft>
                <a:spcPts val="0"/>
              </a:spcAft>
              <a:buClrTx/>
              <a:buSzTx/>
              <a:buFont typeface="Wingdings"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Transplant drugs for a limited time after you leave the hospital, following a transplant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NOTE</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Medicare will pay the full cost of care for your kidney donor. You don’t have to pay a deductible, coinsurance, or other costs for your donor’s hospital stay. In addition, your kidney donor doesn’t have to pay a deductible, coinsurance, or any other costs for their hospital stay. </a:t>
            </a: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2443639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lvl="1" defTabSz="914400">
              <a:defRPr/>
            </a:pPr>
            <a:r>
              <a:rPr lang="en-US" b="1" dirty="0">
                <a:solidFill>
                  <a:srgbClr val="000000"/>
                </a:solidFill>
                <a:cs typeface="Arial" panose="020B0604020202020204" pitchFamily="34" charset="0"/>
              </a:rPr>
              <a:t>This slide has animation.</a:t>
            </a:r>
            <a:endParaRPr lang="en-US" dirty="0">
              <a:solidFill>
                <a:srgbClr val="000000"/>
              </a:solidFill>
              <a:cs typeface="Arial" panose="020B0604020202020204" pitchFamily="34" charset="0"/>
            </a:endParaRPr>
          </a:p>
          <a:p>
            <a:pPr marL="0" marR="0" lvl="0" indent="-224406" algn="l" defTabSz="914400" rtl="0" eaLnBrk="1" fontAlgn="auto" latinLnBrk="0" hangingPunct="1">
              <a:lnSpc>
                <a:spcPct val="100000"/>
              </a:lnSpc>
              <a:spcBef>
                <a:spcPts val="600"/>
              </a:spcBef>
              <a:spcAft>
                <a:spcPts val="60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224406" algn="l" defTabSz="914400"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Check Your Knowledge: Question 4</a:t>
            </a:r>
          </a:p>
          <a:p>
            <a:pPr marL="0" marR="0" lvl="0" indent="-224406" algn="l" defTabSz="931386" rtl="0" eaLnBrk="1" fontAlgn="auto" latinLnBrk="0" hangingPunct="1">
              <a:lnSpc>
                <a:spcPct val="100000"/>
              </a:lnSpc>
              <a:spcBef>
                <a:spcPts val="60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Which service is covered by Part B?</a:t>
            </a:r>
          </a:p>
          <a:p>
            <a:pPr marL="228600" marR="0" lvl="0" indent="-228600" algn="l" defTabSz="914400" rtl="0" eaLnBrk="1" fontAlgn="auto" latinLnBrk="0" hangingPunct="1">
              <a:lnSpc>
                <a:spcPct val="100000"/>
              </a:lnSpc>
              <a:spcBef>
                <a:spcPts val="600"/>
              </a:spcBef>
              <a:spcAft>
                <a:spcPts val="60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A place to stay during dialysis</a:t>
            </a:r>
          </a:p>
          <a:p>
            <a:pPr marL="228600" marR="0" lvl="0" indent="-228600" algn="l" defTabSz="914400" rtl="0" eaLnBrk="1" fontAlgn="auto" latinLnBrk="0" hangingPunct="1">
              <a:lnSpc>
                <a:spcPct val="100000"/>
              </a:lnSpc>
              <a:spcBef>
                <a:spcPts val="600"/>
              </a:spcBef>
              <a:spcAft>
                <a:spcPts val="60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Cost of finding the proper kidney for your transplant surgery</a:t>
            </a:r>
          </a:p>
          <a:p>
            <a:pPr marL="228600" marR="0" lvl="0" indent="-228600" algn="l" defTabSz="914400" rtl="0" eaLnBrk="1" fontAlgn="auto" latinLnBrk="0" hangingPunct="1">
              <a:lnSpc>
                <a:spcPct val="100000"/>
              </a:lnSpc>
              <a:spcBef>
                <a:spcPts val="600"/>
              </a:spcBef>
              <a:spcAft>
                <a:spcPts val="60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Lost pay</a:t>
            </a:r>
          </a:p>
          <a:p>
            <a:pPr marL="228600" marR="0" lvl="0" indent="-228600" algn="l" defTabSz="914400" rtl="0" eaLnBrk="1" fontAlgn="auto" latinLnBrk="0" hangingPunct="1">
              <a:lnSpc>
                <a:spcPct val="100000"/>
              </a:lnSpc>
              <a:spcBef>
                <a:spcPts val="600"/>
              </a:spcBef>
              <a:spcAft>
                <a:spcPts val="60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A home health aide for companionship</a:t>
            </a:r>
          </a:p>
          <a:p>
            <a:pPr marL="0" marR="0" lvl="1" indent="0" algn="l" defTabSz="914400" rtl="0" eaLnBrk="1" fontAlgn="auto" latinLnBrk="0" hangingPunct="1">
              <a:lnSpc>
                <a:spcPct val="100000"/>
              </a:lnSpc>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Answer: b. Cost of finding the proper kidney for your transplant surgery</a:t>
            </a: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1722448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a:spcBef>
                <a:spcPts val="600"/>
              </a:spcBef>
              <a:defRPr/>
            </a:pPr>
            <a:r>
              <a:rPr lang="en-US" b="0" dirty="0">
                <a:cs typeface="Arial" panose="020B0604020202020204" pitchFamily="34" charset="0"/>
              </a:rPr>
              <a:t>This lesson e</a:t>
            </a:r>
            <a:r>
              <a:rPr lang="en-US" dirty="0">
                <a:cs typeface="Arial" panose="020B0604020202020204" pitchFamily="34" charset="0"/>
              </a:rPr>
              <a:t>xplains Medicare coverage options for people with End-Stage Renal Disease (ESRD).</a:t>
            </a:r>
          </a:p>
        </p:txBody>
      </p:sp>
    </p:spTree>
    <p:extLst>
      <p:ext uri="{BB962C8B-B14F-4D97-AF65-F5344CB8AC3E}">
        <p14:creationId xmlns:p14="http://schemas.microsoft.com/office/powerpoint/2010/main" val="2169459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112395" indent="-112395">
              <a:spcBef>
                <a:spcPts val="600"/>
              </a:spcBef>
              <a:buNone/>
            </a:pPr>
            <a:r>
              <a:rPr lang="en-US" b="1" dirty="0">
                <a:cs typeface="Arial" panose="020B0604020202020204" pitchFamily="34" charset="0"/>
              </a:rPr>
              <a:t>Presenter Notes</a:t>
            </a:r>
          </a:p>
          <a:p>
            <a:pPr marL="112395" indent="-112395">
              <a:spcBef>
                <a:spcPts val="600"/>
              </a:spcBef>
              <a:buNone/>
            </a:pPr>
            <a:r>
              <a:rPr lang="en-US" b="0" dirty="0">
                <a:cs typeface="Arial" panose="020B0604020202020204" pitchFamily="34" charset="0"/>
              </a:rPr>
              <a:t>At the end of this lesson, you’ll be able to:</a:t>
            </a:r>
          </a:p>
          <a:p>
            <a:pPr marL="171450" indent="-171450">
              <a:spcBef>
                <a:spcPts val="600"/>
              </a:spcBef>
              <a:buFont typeface="Wingdings" panose="05000000000000000000" pitchFamily="2" charset="2"/>
              <a:buChar char="§"/>
            </a:pPr>
            <a:r>
              <a:rPr lang="en-US" b="0" dirty="0">
                <a:cs typeface="Arial" panose="020B0604020202020204" pitchFamily="34" charset="0"/>
              </a:rPr>
              <a:t>Explain Medicare Supplement Insurance (Medigap) options and considerations for people with ESRD </a:t>
            </a:r>
          </a:p>
          <a:p>
            <a:pPr marL="171450" indent="-171450">
              <a:spcBef>
                <a:spcPts val="600"/>
              </a:spcBef>
              <a:buFont typeface="Wingdings" panose="05000000000000000000" pitchFamily="2" charset="2"/>
              <a:buChar char="§"/>
            </a:pPr>
            <a:r>
              <a:rPr lang="en-US" b="0" dirty="0">
                <a:cs typeface="Arial" panose="020B0604020202020204" pitchFamily="34" charset="0"/>
              </a:rPr>
              <a:t>Explain Medicare Advantage Plan options and considerations for people with ESRD </a:t>
            </a:r>
          </a:p>
          <a:p>
            <a:pPr marL="171450" indent="-171450">
              <a:spcBef>
                <a:spcPts val="600"/>
              </a:spcBef>
              <a:buFont typeface="Wingdings" panose="05000000000000000000" pitchFamily="2" charset="2"/>
              <a:buChar char="§"/>
            </a:pPr>
            <a:r>
              <a:rPr lang="en-US" b="0" dirty="0">
                <a:cs typeface="Arial" panose="020B0604020202020204" pitchFamily="34" charset="0"/>
              </a:rPr>
              <a:t>Explain Medicare drug plan options and considerations for people with ESRD </a:t>
            </a:r>
          </a:p>
          <a:p>
            <a:pPr marL="112395" indent="-112395">
              <a:spcBef>
                <a:spcPts val="600"/>
              </a:spcBef>
              <a:buNone/>
            </a:pPr>
            <a:endParaRPr lang="en-US" b="0" dirty="0">
              <a:cs typeface="Arial" panose="020B0604020202020204" pitchFamily="34" charset="0"/>
            </a:endParaRPr>
          </a:p>
        </p:txBody>
      </p:sp>
    </p:spTree>
    <p:extLst>
      <p:ext uri="{BB962C8B-B14F-4D97-AF65-F5344CB8AC3E}">
        <p14:creationId xmlns:p14="http://schemas.microsoft.com/office/powerpoint/2010/main" val="1587503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56411" y="3578578"/>
            <a:ext cx="6460957" cy="5239984"/>
          </a:xfrm>
        </p:spPr>
        <p:txBody>
          <a:bodyPr/>
          <a:lstStyle/>
          <a:p>
            <a:pPr marL="0" lvl="1" defTabSz="914400">
              <a:defRPr/>
            </a:pPr>
            <a:r>
              <a:rPr lang="en-US" b="1" dirty="0">
                <a:cs typeface="Arial" panose="020B0604020202020204" pitchFamily="34" charset="0"/>
              </a:rPr>
              <a:t>This slide has animation.</a:t>
            </a:r>
            <a:endParaRPr lang="en-US" sz="1100" b="1" i="0" u="none" strike="noStrike" dirty="0">
              <a:effectLst/>
              <a:cs typeface="Arial" panose="020B0604020202020204" pitchFamily="34" charset="0"/>
            </a:endParaRPr>
          </a:p>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r>
              <a:rPr lang="en-US" sz="1100" b="1" i="0" u="none" strike="noStrike" dirty="0">
                <a:effectLst/>
                <a:cs typeface="Arial" panose="020B0604020202020204" pitchFamily="34" charset="0"/>
              </a:rPr>
              <a:t>Presenter Notes</a:t>
            </a:r>
            <a:r>
              <a:rPr lang="en-US" sz="1100" b="0" i="0" dirty="0">
                <a:effectLst/>
                <a:cs typeface="Arial" panose="020B0604020202020204" pitchFamily="34" charset="0"/>
              </a:rPr>
              <a:t>​</a:t>
            </a:r>
          </a:p>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r>
              <a:rPr lang="en-US" sz="1100" b="0" i="0" dirty="0">
                <a:effectLst/>
                <a:cs typeface="Arial" panose="020B0604020202020204" pitchFamily="34" charset="0"/>
              </a:rPr>
              <a:t>There are some things people with ESRD need to know about Medigap:</a:t>
            </a:r>
          </a:p>
          <a:p>
            <a:pPr marL="171450" marR="0" lvl="0" indent="-171450" algn="l" defTabSz="914400" rtl="0" eaLnBrk="1" fontAlgn="auto" latinLnBrk="0" hangingPunct="1">
              <a:spcBef>
                <a:spcPts val="600"/>
              </a:spcBef>
              <a:spcAft>
                <a:spcPts val="0"/>
              </a:spcAft>
              <a:buClrTx/>
              <a:buSzTx/>
              <a:buFont typeface="Wingdings" panose="05000000000000000000" pitchFamily="2" charset="2"/>
              <a:buChar char="§"/>
              <a:tabLst/>
              <a:defRPr/>
            </a:pPr>
            <a:r>
              <a:rPr lang="en-US" sz="1100" b="1" i="1" dirty="0">
                <a:effectLst/>
                <a:cs typeface="Arial" panose="020B0604020202020204" pitchFamily="34" charset="0"/>
              </a:rPr>
              <a:t>Why consider Medigap? </a:t>
            </a:r>
            <a:r>
              <a:rPr kumimoji="0" lang="en-US" sz="1100" b="0" i="0" u="none" strike="noStrike" kern="1200" cap="none" spc="0" normalizeH="0" baseline="0" noProof="0" dirty="0">
                <a:ln>
                  <a:noFill/>
                </a:ln>
                <a:effectLst/>
                <a:uLnTx/>
                <a:uFillTx/>
                <a:ea typeface="+mn-ea"/>
                <a:cs typeface="Arial" panose="020B0604020202020204" pitchFamily="34" charset="0"/>
              </a:rPr>
              <a:t>Medicare Supplement Insurance (Medigap) is health insurance sold by private insurance companies.</a:t>
            </a:r>
            <a:r>
              <a:rPr kumimoji="0" lang="en-US" sz="1100" b="0" i="0" u="none" strike="noStrike" kern="1200" cap="none" spc="0" normalizeH="0" noProof="0" dirty="0">
                <a:ln>
                  <a:noFill/>
                </a:ln>
                <a:effectLst/>
                <a:uLnTx/>
                <a:uFillTx/>
                <a:ea typeface="+mn-ea"/>
                <a:cs typeface="Arial" panose="020B0604020202020204" pitchFamily="34" charset="0"/>
              </a:rPr>
              <a:t> Medigap policies help </a:t>
            </a:r>
            <a:r>
              <a:rPr kumimoji="0" lang="en-US" sz="1100" b="0" i="0" u="none" strike="noStrike" kern="1200" cap="none" spc="0" normalizeH="0" baseline="0" noProof="0" dirty="0">
                <a:ln>
                  <a:noFill/>
                </a:ln>
                <a:effectLst/>
                <a:uLnTx/>
                <a:uFillTx/>
                <a:ea typeface="+mn-ea"/>
                <a:cs typeface="Arial" panose="020B0604020202020204" pitchFamily="34" charset="0"/>
              </a:rPr>
              <a:t>pay some of the health care costs that Original Medicare doesn’t cover,</a:t>
            </a:r>
            <a:r>
              <a:rPr kumimoji="0" lang="en-US" sz="1100" b="0" i="0" u="none" strike="noStrike" kern="1200" cap="none" spc="0" normalizeH="0" noProof="0" dirty="0">
                <a:ln>
                  <a:noFill/>
                </a:ln>
                <a:effectLst/>
                <a:uLnTx/>
                <a:uFillTx/>
                <a:ea typeface="+mn-ea"/>
                <a:cs typeface="Arial" panose="020B0604020202020204" pitchFamily="34" charset="0"/>
              </a:rPr>
              <a:t> like your deductible or </a:t>
            </a:r>
            <a:r>
              <a:rPr lang="en-US" sz="1100" dirty="0">
                <a:cs typeface="Arial" panose="020B0604020202020204" pitchFamily="34" charset="0"/>
              </a:rPr>
              <a:t>coinsurance. Medigap must follow federal and state laws that protect you. All Medigap policies are clearly marked “Medicare Supplement Insurance” and provide standardized benefits, no matter which insurance company sells them. </a:t>
            </a:r>
            <a:r>
              <a:rPr kumimoji="0" lang="en-US" sz="1100" b="1" i="0" u="none" strike="noStrike" kern="1200" cap="none" spc="0" normalizeH="0" baseline="0" noProof="0" dirty="0">
                <a:ln>
                  <a:noFill/>
                </a:ln>
                <a:effectLst/>
                <a:uLnTx/>
                <a:uFillTx/>
                <a:ea typeface="+mn-ea"/>
                <a:cs typeface="Arial" panose="020B0604020202020204" pitchFamily="34" charset="0"/>
              </a:rPr>
              <a:t>Insurance companies selling Medigap policies are required to report data to the National Association of Insurance Commissioners, </a:t>
            </a:r>
            <a:r>
              <a:rPr kumimoji="0" lang="en-US" sz="1100" b="0" i="0" u="none" strike="noStrike" kern="1200" cap="none" spc="0" normalizeH="0" baseline="0" noProof="0" dirty="0">
                <a:ln>
                  <a:noFill/>
                </a:ln>
                <a:effectLst/>
                <a:uLnTx/>
                <a:uFillTx/>
                <a:cs typeface="Arial" panose="020B0604020202020204" pitchFamily="34" charset="0"/>
              </a:rPr>
              <a:t>the U.S. standard-setting and regulatory support organization created and governed by the chief insurance regulators from the 50 states, the District of Columbia, and 5 U.S. territories. </a:t>
            </a:r>
            <a:endParaRPr lang="en-US" sz="1100" dirty="0">
              <a:cs typeface="Arial" panose="020B0604020202020204" pitchFamily="34" charset="0"/>
            </a:endParaRPr>
          </a:p>
          <a:p>
            <a:pPr marL="171450" marR="0" lvl="0" indent="-171450" algn="l" defTabSz="914400" rtl="0" eaLnBrk="1" fontAlgn="auto" latinLnBrk="0" hangingPunct="1">
              <a:spcBef>
                <a:spcPts val="600"/>
              </a:spcBef>
              <a:spcAft>
                <a:spcPts val="0"/>
              </a:spcAft>
              <a:buClrTx/>
              <a:buSzTx/>
              <a:buFont typeface="Wingdings" panose="05000000000000000000" pitchFamily="2" charset="2"/>
              <a:buChar char="§"/>
              <a:tabLst/>
              <a:defRPr/>
            </a:pPr>
            <a:r>
              <a:rPr lang="en-US" sz="1100" b="1" i="1" dirty="0">
                <a:cs typeface="Arial" panose="020B0604020202020204" pitchFamily="34" charset="0"/>
              </a:rPr>
              <a:t>Can people with ESRD buy a Medigap policy? </a:t>
            </a:r>
            <a:r>
              <a:rPr lang="en-US" sz="1100" b="0" i="0" dirty="0">
                <a:cs typeface="Arial" panose="020B0604020202020204" pitchFamily="34" charset="0"/>
              </a:rPr>
              <a:t>It depends. </a:t>
            </a:r>
            <a:r>
              <a:rPr lang="en-US" sz="1100" dirty="0">
                <a:cs typeface="Arial" panose="020B0604020202020204" pitchFamily="34" charset="0"/>
              </a:rPr>
              <a:t>People with ESRD may not be able to buy a Medigap policy. </a:t>
            </a:r>
            <a:r>
              <a:rPr lang="en-US" sz="1100" b="0" dirty="0">
                <a:cs typeface="Arial" panose="020B0604020202020204" pitchFamily="34" charset="0"/>
              </a:rPr>
              <a:t>Not all insurance companies will sell Medigap policies to people with Medicare under 65. </a:t>
            </a:r>
            <a:r>
              <a:rPr lang="en-US" sz="1100" dirty="0">
                <a:cs typeface="Arial" panose="020B0604020202020204" pitchFamily="34" charset="0"/>
              </a:rPr>
              <a:t>If a company does sell Medigap policies voluntarily, or because state law requires it, these Medigap policies will probably cost you more than if you were 65 or older. </a:t>
            </a:r>
          </a:p>
          <a:p>
            <a:pPr marL="171450" lvl="0" indent="-171450">
              <a:spcBef>
                <a:spcPts val="600"/>
              </a:spcBef>
              <a:buFont typeface="Wingdings" panose="05000000000000000000" pitchFamily="2" charset="2"/>
              <a:buChar char="§"/>
              <a:defRPr/>
            </a:pPr>
            <a:r>
              <a:rPr lang="en-US" sz="1100" b="1" i="1" dirty="0">
                <a:cs typeface="Arial" panose="020B0604020202020204" pitchFamily="34" charset="0"/>
              </a:rPr>
              <a:t>Do rules differ by state? </a:t>
            </a:r>
            <a:r>
              <a:rPr lang="en-US" sz="1100" b="0" dirty="0">
                <a:cs typeface="Arial" panose="020B0604020202020204" pitchFamily="34" charset="0"/>
              </a:rPr>
              <a:t>Medigap rules vary from state to state. For example, s</a:t>
            </a:r>
            <a:r>
              <a:rPr lang="en-US" sz="1100" dirty="0">
                <a:cs typeface="Arial" panose="020B0604020202020204" pitchFamily="34" charset="0"/>
              </a:rPr>
              <a:t>ome states require insurance companies to sell to people under 65. </a:t>
            </a:r>
            <a:r>
              <a:rPr kumimoji="0" lang="en-US" sz="1100" b="1" i="0" u="none" strike="noStrike" kern="1200" cap="none" spc="0" normalizeH="0" baseline="0" noProof="0" dirty="0">
                <a:ln>
                  <a:noFill/>
                </a:ln>
                <a:effectLst/>
                <a:uLnTx/>
                <a:uFillTx/>
                <a:ea typeface="+mn-ea"/>
                <a:cs typeface="Arial" panose="020B0604020202020204" pitchFamily="34" charset="0"/>
              </a:rPr>
              <a:t>If you live in a state that has a Medigap Open Enrollment Period (OEP) for people under 65, </a:t>
            </a:r>
            <a:r>
              <a:rPr kumimoji="0" lang="en-US" sz="1100" b="0" i="0" u="none" strike="noStrike" kern="1200" cap="none" spc="0" normalizeH="0" baseline="0" noProof="0" dirty="0">
                <a:ln>
                  <a:noFill/>
                </a:ln>
                <a:effectLst/>
                <a:uLnTx/>
                <a:uFillTx/>
                <a:ea typeface="+mn-ea"/>
                <a:cs typeface="Arial" panose="020B0604020202020204" pitchFamily="34" charset="0"/>
              </a:rPr>
              <a:t>you may be able to buy </a:t>
            </a:r>
            <a:r>
              <a:rPr kumimoji="0" lang="en-US" sz="1100" b="1" i="0" u="none" strike="noStrike" kern="1200" cap="none" spc="0" normalizeH="0" baseline="0" noProof="0" dirty="0">
                <a:ln>
                  <a:noFill/>
                </a:ln>
                <a:effectLst/>
                <a:uLnTx/>
                <a:uFillTx/>
                <a:ea typeface="+mn-ea"/>
                <a:cs typeface="Arial" panose="020B0604020202020204" pitchFamily="34" charset="0"/>
              </a:rPr>
              <a:t>any</a:t>
            </a:r>
            <a:r>
              <a:rPr kumimoji="0" lang="en-US" sz="1100" b="0" i="0" u="none" strike="noStrike" kern="1200" cap="none" spc="0" normalizeH="0" baseline="0" noProof="0" dirty="0">
                <a:ln>
                  <a:noFill/>
                </a:ln>
                <a:effectLst/>
                <a:uLnTx/>
                <a:uFillTx/>
                <a:ea typeface="+mn-ea"/>
                <a:cs typeface="Arial" panose="020B0604020202020204" pitchFamily="34" charset="0"/>
              </a:rPr>
              <a:t> Medigap policy sold in your state, if </a:t>
            </a:r>
            <a:r>
              <a:rPr lang="en-US" sz="1100" dirty="0">
                <a:cs typeface="Arial" panose="020B0604020202020204" pitchFamily="34" charset="0"/>
              </a:rPr>
              <a:t>available during that OEP (everyone still gets another Medigap OEP when they reach 65). </a:t>
            </a:r>
            <a:r>
              <a:rPr kumimoji="0" lang="en-US" sz="1100" b="0" i="0" u="none" strike="noStrike" kern="1200" cap="none" spc="0" normalizeH="0" baseline="0" noProof="0" dirty="0">
                <a:ln>
                  <a:noFill/>
                </a:ln>
                <a:effectLst/>
                <a:uLnTx/>
                <a:uFillTx/>
                <a:ea typeface="+mn-ea"/>
                <a:cs typeface="Arial" panose="020B0604020202020204" pitchFamily="34" charset="0"/>
              </a:rPr>
              <a:t>Some states require that people under 65 who are buying a Medigap policy be given the best price available. </a:t>
            </a:r>
            <a:r>
              <a:rPr lang="en-US" sz="1100" dirty="0">
                <a:cs typeface="Arial" panose="020B0604020202020204" pitchFamily="34" charset="0"/>
              </a:rPr>
              <a:t>When you’re 65, you can buy any policy for sale in your state during the Medigap Open Enrollment Period (OEP). </a:t>
            </a:r>
            <a:r>
              <a:rPr lang="en-US" sz="1100" b="1" dirty="0">
                <a:cs typeface="Arial" panose="020B0604020202020204" pitchFamily="34" charset="0"/>
              </a:rPr>
              <a:t>NOTE</a:t>
            </a:r>
            <a:r>
              <a:rPr lang="en-US" sz="1100" dirty="0">
                <a:cs typeface="Arial" panose="020B0604020202020204" pitchFamily="34" charset="0"/>
              </a:rPr>
              <a:t>: The </a:t>
            </a:r>
            <a:r>
              <a:rPr lang="en-US" dirty="0"/>
              <a:t>OEP for Medigap starts when you have Medicare Part A (Hospital Insurance), Medicare Part B (Medical Insurance), and turn 65. The OEP also only lasts for 6 months.</a:t>
            </a:r>
            <a:endParaRPr lang="en-US" sz="1100" dirty="0">
              <a:cs typeface="Arial" panose="020B0604020202020204" pitchFamily="34" charset="0"/>
            </a:endParaRPr>
          </a:p>
          <a:p>
            <a:pPr marL="171450" lvl="0" indent="-171450">
              <a:spcBef>
                <a:spcPts val="600"/>
              </a:spcBef>
              <a:buFont typeface="Wingdings" panose="05000000000000000000" pitchFamily="2" charset="2"/>
              <a:buChar char="§"/>
              <a:defRPr/>
            </a:pPr>
            <a:r>
              <a:rPr kumimoji="0" lang="en-US" sz="1100" b="0" i="0" u="none" strike="noStrike" kern="1200" cap="none" spc="0" normalizeH="0" baseline="0" noProof="0" dirty="0">
                <a:ln>
                  <a:noFill/>
                </a:ln>
                <a:effectLst/>
                <a:uLnTx/>
                <a:uFillTx/>
                <a:ea typeface="+mn-ea"/>
                <a:cs typeface="Arial" panose="020B0604020202020204" pitchFamily="34" charset="0"/>
              </a:rPr>
              <a:t>You should contact your State Insurance Department</a:t>
            </a:r>
            <a:r>
              <a:rPr kumimoji="0" lang="en-US" sz="1100" b="0" i="0" u="none" strike="noStrike" kern="1200" cap="none" spc="0" normalizeH="0" noProof="0" dirty="0">
                <a:ln>
                  <a:noFill/>
                </a:ln>
                <a:effectLst/>
                <a:uLnTx/>
                <a:uFillTx/>
                <a:ea typeface="+mn-ea"/>
                <a:cs typeface="Arial" panose="020B0604020202020204" pitchFamily="34" charset="0"/>
              </a:rPr>
              <a:t> at </a:t>
            </a:r>
            <a:r>
              <a:rPr lang="en-US" sz="1100" dirty="0">
                <a:cs typeface="Arial" panose="020B0604020202020204" pitchFamily="34" charset="0"/>
                <a:hlinkClick r:id="rId3"/>
              </a:rPr>
              <a:t>Medicare.gov/talk-to-someone</a:t>
            </a:r>
            <a:r>
              <a:rPr lang="en-US" sz="1100" dirty="0">
                <a:cs typeface="Arial" panose="020B0604020202020204" pitchFamily="34" charset="0"/>
              </a:rPr>
              <a:t> (</a:t>
            </a:r>
            <a:r>
              <a:rPr lang="en-US" dirty="0"/>
              <a:t>the name of the department may vary from state to state)</a:t>
            </a:r>
            <a:r>
              <a:rPr lang="en-US" sz="1100" dirty="0">
                <a:cs typeface="Arial" panose="020B0604020202020204" pitchFamily="34" charset="0"/>
              </a:rPr>
              <a:t>, or </a:t>
            </a:r>
            <a:r>
              <a:rPr kumimoji="0" lang="en-US" sz="1100" b="0" i="0" u="none" strike="noStrike" kern="1200" cap="none" spc="0" normalizeH="0" baseline="0" noProof="0" dirty="0">
                <a:ln>
                  <a:noFill/>
                </a:ln>
                <a:effectLst/>
                <a:uLnTx/>
                <a:uFillTx/>
                <a:ea typeface="+mn-ea"/>
                <a:cs typeface="Arial" panose="020B0604020202020204" pitchFamily="34" charset="0"/>
              </a:rPr>
              <a:t>your local State Health Insurance Assistance Program (SHIP) </a:t>
            </a:r>
            <a:r>
              <a:rPr lang="en-US" sz="1100" dirty="0">
                <a:cs typeface="Arial" panose="020B0604020202020204" pitchFamily="34" charset="0"/>
              </a:rPr>
              <a:t>at </a:t>
            </a:r>
            <a:r>
              <a:rPr lang="en-US" sz="1100" dirty="0">
                <a:cs typeface="Arial" panose="020B0604020202020204" pitchFamily="34" charset="0"/>
                <a:hlinkClick r:id="rId4"/>
              </a:rPr>
              <a:t>shiphelp.org</a:t>
            </a:r>
            <a:r>
              <a:rPr lang="en-US" sz="1100" dirty="0">
                <a:cs typeface="Arial" panose="020B0604020202020204" pitchFamily="34" charset="0"/>
              </a:rPr>
              <a:t> </a:t>
            </a:r>
            <a:r>
              <a:rPr kumimoji="0" lang="en-US" sz="1100" b="0" i="0" u="none" strike="noStrike" kern="1200" cap="none" spc="0" normalizeH="0" baseline="0" noProof="0" dirty="0">
                <a:ln>
                  <a:noFill/>
                </a:ln>
                <a:effectLst/>
                <a:uLnTx/>
                <a:uFillTx/>
                <a:ea typeface="+mn-ea"/>
                <a:cs typeface="Arial" panose="020B0604020202020204" pitchFamily="34" charset="0"/>
              </a:rPr>
              <a:t>to learn more about Medigap coverage options where you live.</a:t>
            </a:r>
          </a:p>
          <a:p>
            <a:endParaRPr lang="en-US" b="0" dirty="0">
              <a:cs typeface="Arial" panose="020B0604020202020204" pitchFamily="34" charset="0"/>
            </a:endParaRPr>
          </a:p>
        </p:txBody>
      </p:sp>
    </p:spTree>
    <p:extLst>
      <p:ext uri="{BB962C8B-B14F-4D97-AF65-F5344CB8AC3E}">
        <p14:creationId xmlns:p14="http://schemas.microsoft.com/office/powerpoint/2010/main" val="244583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14300" y="3578578"/>
            <a:ext cx="6635416" cy="5396980"/>
          </a:xfrm>
        </p:spPr>
        <p:txBody>
          <a:bodyPr/>
          <a:lstStyle/>
          <a:p>
            <a:pPr marL="0" lvl="1" defTabSz="914400">
              <a:defRPr/>
            </a:pPr>
            <a:r>
              <a:rPr lang="en-US" b="1" dirty="0">
                <a:solidFill>
                  <a:srgbClr val="000000"/>
                </a:solidFill>
                <a:cs typeface="Arial" panose="020B0604020202020204" pitchFamily="34" charset="0"/>
              </a:rPr>
              <a:t>This slide has animation.</a:t>
            </a:r>
            <a:endParaRPr lang="en-US" dirty="0">
              <a:solidFill>
                <a:srgbClr val="000000"/>
              </a:solidFill>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171450" indent="-171450">
              <a:spcBef>
                <a:spcPts val="600"/>
              </a:spcBef>
              <a:buFont typeface="Wingdings" panose="05000000000000000000" pitchFamily="2" charset="2"/>
              <a:buChar char="§"/>
            </a:pPr>
            <a:r>
              <a:rPr lang="en-US" b="1" dirty="0">
                <a:cs typeface="Arial" panose="020B0604020202020204" pitchFamily="34" charset="0"/>
              </a:rPr>
              <a:t>Why consider a Medicare Advantage Plan? </a:t>
            </a:r>
            <a:r>
              <a:rPr lang="en-US" dirty="0">
                <a:cs typeface="Arial" panose="020B0604020202020204" pitchFamily="34" charset="0"/>
              </a:rPr>
              <a:t>Medicare Advantage Plans are a type of Medicare health plan offered by a private company that contracts with Medicare to provide all your Part A and Part B benefits. Most Medicare Advantage Plans also offer drug coverage. Medicare Advantage Plans must cover all of the services that Original Medicare covers. Some plans offer extra coverage, like vision, hearing, and dental coverage. Each Medicare Advantage Plan can charge different out-of-pocket costs.</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1" dirty="0">
                <a:cs typeface="Arial" panose="020B0604020202020204" pitchFamily="34" charset="0"/>
              </a:rPr>
              <a:t>Can people with ESRD enroll? </a:t>
            </a:r>
            <a:r>
              <a:rPr lang="en-US" dirty="0">
                <a:cs typeface="Arial" panose="020B0604020202020204" pitchFamily="34" charset="0"/>
              </a:rPr>
              <a:t>If you have ESRD, you can get your Medicare coverage through Original Medicare or a Medicare Advantage Plan. </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1" dirty="0">
                <a:cs typeface="Arial" panose="020B0604020202020204" pitchFamily="34" charset="0"/>
              </a:rPr>
              <a:t>How might it affect my costs, rights, protections, and choices? </a:t>
            </a:r>
            <a:r>
              <a:rPr lang="en-US" dirty="0">
                <a:cs typeface="Arial" panose="020B0604020202020204" pitchFamily="34" charset="0"/>
              </a:rPr>
              <a:t>In many cases, you’ll need to use health care providers who participate in the plan’s network and service area. Before you enroll, you may want to check with your providers and the plan you’re considering to make sure the providers you currently see (like your dialysis facility or kidney doctor), or want to see in the future (like a transplant specialist), are in the plan’s network. If you’re already in a Medicare Advantage Plan, check with your providers to make sure they’ll still be part of the plan’s network. To learn more about a specific Medicare Advantage Plan, contact the plan, or visit </a:t>
            </a:r>
            <a:r>
              <a:rPr lang="en-US" dirty="0">
                <a:cs typeface="Arial" panose="020B0604020202020204" pitchFamily="34" charset="0"/>
                <a:hlinkClick r:id="rId3"/>
              </a:rPr>
              <a:t>Medicare.gov/plan-compare</a:t>
            </a:r>
            <a:r>
              <a:rPr lang="en-US" dirty="0">
                <a:cs typeface="Arial" panose="020B0604020202020204" pitchFamily="34" charset="0"/>
              </a:rPr>
              <a:t>. </a:t>
            </a:r>
            <a:r>
              <a:rPr lang="en-US" b="1" dirty="0">
                <a:cs typeface="Arial" panose="020B0604020202020204" pitchFamily="34" charset="0"/>
              </a:rPr>
              <a:t>If you join a Medicare Advantage Plan during the OEP but change your mind, </a:t>
            </a:r>
            <a:r>
              <a:rPr lang="en-US" dirty="0">
                <a:cs typeface="Arial" panose="020B0604020202020204" pitchFamily="34" charset="0"/>
              </a:rPr>
              <a:t>you can switch back to Original Medicare or change to a different Medicare Advantage Plan (depending on which coverage works better for you) during the Medicare Advantage Open Enrollment Period (January 1–March 31). </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b="1" dirty="0">
                <a:cs typeface="Arial" panose="020B0604020202020204" pitchFamily="34" charset="0"/>
              </a:rPr>
              <a:t>Where can I learn more about Medicare Advantage Plans? </a:t>
            </a:r>
            <a:r>
              <a:rPr lang="en-US" b="0" dirty="0">
                <a:cs typeface="Arial" panose="020B0604020202020204" pitchFamily="34" charset="0"/>
              </a:rPr>
              <a:t>To learn more about Medicare Advantage Plans, </a:t>
            </a:r>
            <a:r>
              <a:rPr lang="en-US" dirty="0">
                <a:cs typeface="Arial" panose="020B0604020202020204" pitchFamily="34" charset="0"/>
              </a:rPr>
              <a:t>visit </a:t>
            </a:r>
            <a:r>
              <a:rPr lang="en-US" dirty="0">
                <a:cs typeface="Arial" panose="020B0604020202020204" pitchFamily="34" charset="0"/>
                <a:hlinkClick r:id="rId4"/>
              </a:rPr>
              <a:t>Medicare.gov/sign-up-change-plans/types-of-medicare-health-plans/medicare-advantage-plans</a:t>
            </a:r>
            <a:r>
              <a:rPr lang="en-US" dirty="0">
                <a:cs typeface="Arial" panose="020B0604020202020204" pitchFamily="34" charset="0"/>
              </a:rPr>
              <a:t> and </a:t>
            </a:r>
            <a:r>
              <a:rPr lang="en-US" u="sng" dirty="0">
                <a:cs typeface="Arial" panose="020B0604020202020204" pitchFamily="34" charset="0"/>
                <a:hlinkClick r:id="rId5"/>
              </a:rPr>
              <a:t>Medicare.gov/manage-your-health/i-have-end-stage-renal-disease-</a:t>
            </a:r>
            <a:r>
              <a:rPr lang="en-US" u="sng" dirty="0" err="1">
                <a:cs typeface="Arial" panose="020B0604020202020204" pitchFamily="34" charset="0"/>
                <a:hlinkClick r:id="rId5"/>
              </a:rPr>
              <a:t>esrd</a:t>
            </a:r>
            <a:r>
              <a:rPr lang="en-US" dirty="0">
                <a:cs typeface="Arial" panose="020B0604020202020204" pitchFamily="34" charset="0"/>
              </a:rPr>
              <a:t>. </a:t>
            </a:r>
          </a:p>
        </p:txBody>
      </p:sp>
    </p:spTree>
    <p:extLst>
      <p:ext uri="{BB962C8B-B14F-4D97-AF65-F5344CB8AC3E}">
        <p14:creationId xmlns:p14="http://schemas.microsoft.com/office/powerpoint/2010/main" val="2399507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552893" y="3578578"/>
            <a:ext cx="5773479" cy="4899378"/>
          </a:xfrm>
        </p:spPr>
        <p:txBody>
          <a:bodyPr/>
          <a:lstStyle/>
          <a:p>
            <a:pPr marL="0" lvl="1" defTabSz="914400">
              <a:defRPr/>
            </a:pPr>
            <a:r>
              <a:rPr lang="en-US" b="1" dirty="0">
                <a:solidFill>
                  <a:srgbClr val="000000"/>
                </a:solidFill>
                <a:cs typeface="Arial" panose="020B0604020202020204" pitchFamily="34" charset="0"/>
              </a:rPr>
              <a:t>This slide has animation.</a:t>
            </a:r>
            <a:endParaRPr lang="en-US" sz="1200" b="1" i="0" u="none" strike="noStrike" dirty="0">
              <a:solidFill>
                <a:srgbClr val="000000"/>
              </a:solidFill>
              <a:effectLst/>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prstClr val="black"/>
                </a:solidFill>
                <a:effectLst/>
                <a:uLnTx/>
                <a:uFillTx/>
                <a:cs typeface="Arial" panose="020B0604020202020204" pitchFamily="34" charset="0"/>
              </a:rPr>
              <a:t>Am I eligible for Medicare drug coverage (Part D)? </a:t>
            </a:r>
            <a:r>
              <a:rPr kumimoji="0" lang="en-US" b="0" i="0" u="none" strike="noStrike" kern="1200" cap="none" spc="0" normalizeH="0" baseline="0" noProof="0" dirty="0">
                <a:ln>
                  <a:noFill/>
                </a:ln>
                <a:solidFill>
                  <a:prstClr val="black"/>
                </a:solidFill>
                <a:effectLst/>
                <a:uLnTx/>
                <a:uFillTx/>
                <a:cs typeface="Arial" panose="020B0604020202020204" pitchFamily="34" charset="0"/>
              </a:rPr>
              <a:t>Medicare drug coverage is optional and is offered to everyone with Medicare. Everyone with Medicare is eligible to get drug coverage to help lower drug costs and protect against higher costs in the future. Children who have Medicare based on ESRD can also enroll in drug coverage. </a:t>
            </a:r>
            <a:endParaRPr lang="en-US" dirty="0">
              <a:solidFill>
                <a:prstClr val="black"/>
              </a:solidFill>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prstClr val="black"/>
                </a:solidFill>
                <a:effectLst/>
                <a:uLnTx/>
                <a:uFillTx/>
                <a:cs typeface="Arial" panose="020B0604020202020204" pitchFamily="34" charset="0"/>
              </a:rPr>
              <a:t>How do I get coverage? </a:t>
            </a:r>
            <a:r>
              <a:rPr lang="en-US" b="0" dirty="0">
                <a:solidFill>
                  <a:prstClr val="black"/>
                </a:solidFill>
                <a:cs typeface="Arial" panose="020B0604020202020204" pitchFamily="34" charset="0"/>
              </a:rPr>
              <a:t>Medicare Part B </a:t>
            </a:r>
            <a:r>
              <a:rPr lang="en-US" dirty="0">
                <a:solidFill>
                  <a:prstClr val="black"/>
                </a:solidFill>
                <a:cs typeface="Arial" panose="020B0604020202020204" pitchFamily="34" charset="0"/>
              </a:rPr>
              <a:t>generally doesn’t cover drugs that can be self-administered, like drugs in pill form, or are used to self-inject. However, the statute does offer coverage of some self-administered drugs (e.g., self-administered drugs that are covered include blood-clotting factors, drugs used in immunosuppressive therapy, erythropoietin for dialysis patients, osteoporosis drugs for certain homebound patients, and certain oral cancer drugs). </a:t>
            </a:r>
            <a:r>
              <a:rPr kumimoji="0" lang="en-US" b="1" i="0" u="none" strike="noStrike" kern="1200" cap="none" spc="0" normalizeH="0" baseline="0" noProof="0" dirty="0">
                <a:ln>
                  <a:noFill/>
                </a:ln>
                <a:solidFill>
                  <a:prstClr val="black"/>
                </a:solidFill>
                <a:effectLst/>
                <a:uLnTx/>
                <a:uFillTx/>
                <a:cs typeface="Arial" panose="020B0604020202020204" pitchFamily="34" charset="0"/>
              </a:rPr>
              <a:t>If you have Original Medicare</a:t>
            </a:r>
            <a:r>
              <a:rPr kumimoji="0" lang="en-US" b="0" i="0" u="none" strike="noStrike" kern="1200" cap="none" spc="0" normalizeH="0" baseline="0" noProof="0" dirty="0">
                <a:ln>
                  <a:noFill/>
                </a:ln>
                <a:solidFill>
                  <a:prstClr val="black"/>
                </a:solidFill>
                <a:effectLst/>
                <a:uLnTx/>
                <a:uFillTx/>
                <a:cs typeface="Arial" panose="020B0604020202020204" pitchFamily="34" charset="0"/>
              </a:rPr>
              <a:t>, you must enroll in a plan to get drug coverage. When you enroll in a Medicare drug plan (also known as a PDP), you pay a monthly premium, plus a share of the cost of your drugs (copayment or coinsurance). </a:t>
            </a:r>
            <a:r>
              <a:rPr kumimoji="0" lang="en-US" b="1" i="0" u="none" strike="noStrike" kern="1200" cap="none" spc="0" normalizeH="0" baseline="0" noProof="0" dirty="0">
                <a:ln>
                  <a:noFill/>
                </a:ln>
                <a:solidFill>
                  <a:prstClr val="black"/>
                </a:solidFill>
                <a:effectLst/>
                <a:uLnTx/>
                <a:uFillTx/>
                <a:cs typeface="Arial" panose="020B0604020202020204" pitchFamily="34" charset="0"/>
              </a:rPr>
              <a:t>If you join a Medicare Advantage Plan with drug coverage,</a:t>
            </a:r>
            <a:r>
              <a:rPr kumimoji="0" lang="en-US" b="0" i="0" u="none" strike="noStrike" kern="1200" cap="none" spc="0" normalizeH="0" baseline="0" noProof="0" dirty="0">
                <a:ln>
                  <a:noFill/>
                </a:ln>
                <a:solidFill>
                  <a:prstClr val="black"/>
                </a:solidFill>
                <a:effectLst/>
                <a:uLnTx/>
                <a:uFillTx/>
                <a:cs typeface="Arial" panose="020B0604020202020204" pitchFamily="34" charset="0"/>
              </a:rPr>
              <a:t> you’ll get your drug coverage through your plan, and you can’t enroll in a separate Medicare drug</a:t>
            </a:r>
            <a:r>
              <a:rPr kumimoji="0" lang="en-US" b="0" i="0" u="none" strike="noStrike" kern="1200" cap="none" spc="0" normalizeH="0" noProof="0" dirty="0">
                <a:ln>
                  <a:noFill/>
                </a:ln>
                <a:solidFill>
                  <a:prstClr val="black"/>
                </a:solidFill>
                <a:effectLst/>
                <a:uLnTx/>
                <a:uFillTx/>
                <a:cs typeface="Arial" panose="020B0604020202020204" pitchFamily="34" charset="0"/>
              </a:rPr>
              <a:t> plan.</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b="1" i="0" u="none" strike="noStrike" kern="1200" cap="none" spc="0" normalizeH="0" baseline="0" noProof="0" dirty="0">
                <a:ln>
                  <a:noFill/>
                </a:ln>
                <a:solidFill>
                  <a:prstClr val="black"/>
                </a:solidFill>
                <a:effectLst/>
                <a:uLnTx/>
                <a:uFillTx/>
                <a:cs typeface="Arial" panose="020B0604020202020204" pitchFamily="34" charset="0"/>
              </a:rPr>
              <a:t>Can I get help paying for Medicare drug coverage? </a:t>
            </a:r>
            <a:r>
              <a:rPr lang="en-US" dirty="0">
                <a:solidFill>
                  <a:prstClr val="black"/>
                </a:solidFill>
                <a:cs typeface="Arial" panose="020B0604020202020204" pitchFamily="34" charset="0"/>
              </a:rPr>
              <a:t>If you have </a:t>
            </a:r>
            <a:r>
              <a:rPr kumimoji="0" lang="en-US" b="0" i="0" u="none" strike="noStrike" kern="1200" cap="none" spc="0" normalizeH="0" baseline="0" noProof="0" dirty="0">
                <a:ln>
                  <a:noFill/>
                </a:ln>
                <a:solidFill>
                  <a:prstClr val="black"/>
                </a:solidFill>
                <a:effectLst/>
                <a:uLnTx/>
                <a:uFillTx/>
                <a:cs typeface="Arial" panose="020B0604020202020204" pitchFamily="34" charset="0"/>
              </a:rPr>
              <a:t>limited income and resources, you may be able to get Extra Help paying for your Medicare drug costs.</a:t>
            </a:r>
          </a:p>
          <a:p>
            <a:pPr>
              <a:spcBef>
                <a:spcPts val="600"/>
              </a:spcBef>
            </a:pPr>
            <a:endParaRPr lang="en-US" b="0" dirty="0">
              <a:cs typeface="Arial" panose="020B0604020202020204" pitchFamily="34" charset="0"/>
            </a:endParaRPr>
          </a:p>
        </p:txBody>
      </p:sp>
    </p:spTree>
    <p:extLst>
      <p:ext uri="{BB962C8B-B14F-4D97-AF65-F5344CB8AC3E}">
        <p14:creationId xmlns:p14="http://schemas.microsoft.com/office/powerpoint/2010/main" val="3960887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lvl="1" defTabSz="914400">
              <a:defRPr/>
            </a:pPr>
            <a:r>
              <a:rPr lang="en-US" b="1" dirty="0">
                <a:solidFill>
                  <a:srgbClr val="000000"/>
                </a:solidFill>
                <a:cs typeface="Arial" panose="020B0604020202020204" pitchFamily="34" charset="0"/>
              </a:rPr>
              <a:t>This slide has animation.</a:t>
            </a:r>
            <a:endParaRPr lang="en-US" sz="1200" b="1" i="0" u="none" strike="noStrike" dirty="0">
              <a:solidFill>
                <a:srgbClr val="000000"/>
              </a:solidFill>
              <a:effectLst/>
              <a:cs typeface="Arial" panose="020B0604020202020204" pitchFamily="34" charset="0"/>
            </a:endParaRPr>
          </a:p>
          <a:p>
            <a:pPr marL="0" marR="0" lvl="0" indent="0" algn="l" defTabSz="914400" rtl="0" eaLnBrk="1" fontAlgn="auto" latinLnBrk="0" hangingPunct="1">
              <a:lnSpc>
                <a:spcPct val="100000"/>
              </a:lnSpc>
              <a:spcBef>
                <a:spcPts val="613"/>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0" algn="l" defTabSz="914400" rtl="0" eaLnBrk="1" fontAlgn="auto" latinLnBrk="0" hangingPunct="1">
              <a:lnSpc>
                <a:spcPct val="100000"/>
              </a:lnSpc>
              <a:spcBef>
                <a:spcPts val="613"/>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Check Your Knowledge: Question 5</a:t>
            </a:r>
          </a:p>
          <a:p>
            <a:pPr lvl="0">
              <a:spcBef>
                <a:spcPts val="613"/>
              </a:spcBef>
              <a:defRPr/>
            </a:pPr>
            <a:r>
              <a:rPr lang="en-US" b="1" dirty="0">
                <a:cs typeface="Arial" panose="020B0604020202020204" pitchFamily="34" charset="0"/>
              </a:rPr>
              <a:t>People with End-Stage Renal Disease (ESRD) can choose Original Medicare or a Medicare Advantage Plan to get their Medicare coverage.</a:t>
            </a:r>
          </a:p>
          <a:p>
            <a:pPr marL="173038" marR="0" lvl="0" indent="-173038" algn="l" defTabSz="914400" rtl="0" eaLnBrk="1" fontAlgn="auto" latinLnBrk="0" hangingPunct="1">
              <a:lnSpc>
                <a:spcPct val="100000"/>
              </a:lnSpc>
              <a:spcBef>
                <a:spcPts val="613"/>
              </a:spcBef>
              <a:spcAft>
                <a:spcPts val="0"/>
              </a:spcAft>
              <a:buClrTx/>
              <a:buSzTx/>
              <a:buFont typeface="+mj-lt"/>
              <a:buAutoNum type="alphaLcPeriod"/>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True</a:t>
            </a:r>
          </a:p>
          <a:p>
            <a:pPr marL="173038" marR="0" lvl="0" indent="-173038" algn="l" defTabSz="914400" rtl="0" eaLnBrk="1" fontAlgn="auto" latinLnBrk="0" hangingPunct="1">
              <a:lnSpc>
                <a:spcPct val="100000"/>
              </a:lnSpc>
              <a:spcBef>
                <a:spcPts val="613"/>
              </a:spcBef>
              <a:spcAft>
                <a:spcPts val="0"/>
              </a:spcAft>
              <a:buClrTx/>
              <a:buSzTx/>
              <a:buFont typeface="+mj-lt"/>
              <a:buAutoNum type="alphaLcPeriod"/>
              <a:tabLst/>
              <a:defRPr/>
            </a:pPr>
            <a:r>
              <a:rPr lang="en-US" dirty="0">
                <a:solidFill>
                  <a:prstClr val="black"/>
                </a:solidFill>
                <a:cs typeface="Arial" panose="020B0604020202020204" pitchFamily="34" charset="0"/>
              </a:rPr>
              <a:t>False</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613"/>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Answer: a. True. </a:t>
            </a:r>
          </a:p>
          <a:p>
            <a:pPr>
              <a:spcBef>
                <a:spcPts val="613"/>
              </a:spcBef>
              <a:defRPr/>
            </a:pPr>
            <a:r>
              <a:rPr lang="en-US" dirty="0">
                <a:cs typeface="Arial" panose="020B0604020202020204" pitchFamily="34" charset="0"/>
              </a:rPr>
              <a:t>Starting January 1, 2021, people with ESRD can get their Medicare coverage either through Original Medicare or a Medicare Advantage Plan. </a:t>
            </a:r>
          </a:p>
          <a:p>
            <a:pPr marL="0" marR="0" lvl="0" indent="0" algn="l" defTabSz="914400" rtl="0" eaLnBrk="1" fontAlgn="auto" latinLnBrk="0" hangingPunct="1">
              <a:lnSpc>
                <a:spcPct val="100000"/>
              </a:lnSpc>
              <a:spcBef>
                <a:spcPts val="613"/>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522581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13"/>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a:spcBef>
                <a:spcPts val="613"/>
              </a:spcBef>
              <a:defRPr/>
            </a:pPr>
            <a:r>
              <a:rPr lang="en-US" dirty="0">
                <a:solidFill>
                  <a:prstClr val="black"/>
                </a:solidFill>
                <a:cs typeface="Arial" panose="020B0604020202020204" pitchFamily="34" charset="0"/>
              </a:rPr>
              <a:t>This lesson describes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End-Stage Renal Disease (ESRD) and </a:t>
            </a:r>
            <a:r>
              <a:rPr lang="en-US" dirty="0">
                <a:solidFill>
                  <a:prstClr val="black"/>
                </a:solidFill>
                <a:cs typeface="Arial" panose="020B0604020202020204" pitchFamily="34" charset="0"/>
              </a:rPr>
              <a:t>explains</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basic information about Medicare eligibility based on ESRD.</a:t>
            </a:r>
            <a:endParaRPr lang="en-US" sz="1200" b="0" i="0" u="none" strike="noStrike" kern="1200" cap="none" spc="0" normalizeH="0" baseline="0" noProof="0" dirty="0">
              <a:ln>
                <a:noFill/>
              </a:ln>
              <a:solidFill>
                <a:prstClr val="black"/>
              </a:solidFill>
              <a:effectLst/>
              <a:uLnTx/>
              <a:uFillTx/>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600"/>
              </a:spcBef>
              <a:spcAft>
                <a:spcPts val="0"/>
              </a:spcAft>
              <a:buClrTx/>
              <a:buSzTx/>
              <a:buFontTx/>
              <a:buNone/>
              <a:tabLst/>
              <a:defRPr/>
            </a:pPr>
            <a:r>
              <a:rPr lang="en-US" sz="1200" b="1" i="0" u="none" strike="noStrike" dirty="0">
                <a:effectLst/>
                <a:cs typeface="Arial" panose="020B0604020202020204" pitchFamily="34" charset="0"/>
              </a:rPr>
              <a:t>Presenter Notes</a:t>
            </a:r>
            <a:r>
              <a:rPr lang="en-US" sz="1200" b="0" i="0" dirty="0">
                <a:effectLst/>
                <a:cs typeface="Arial" panose="020B0604020202020204" pitchFamily="34" charset="0"/>
              </a:rPr>
              <a:t>​</a:t>
            </a:r>
            <a:endParaRPr lang="en-US" b="0" i="0" dirty="0">
              <a:effectLst/>
              <a:cs typeface="Arial" panose="020B0604020202020204" pitchFamily="34" charset="0"/>
            </a:endParaRPr>
          </a:p>
          <a:p>
            <a:pPr>
              <a:spcBef>
                <a:spcPts val="600"/>
              </a:spcBef>
              <a:defRPr/>
            </a:pPr>
            <a:r>
              <a:rPr lang="en-US" dirty="0">
                <a:cs typeface="Arial" panose="020B0604020202020204" pitchFamily="34" charset="0"/>
              </a:rPr>
              <a:t>This lesson explains where to f</a:t>
            </a:r>
            <a:r>
              <a:rPr lang="en-US" sz="1200" dirty="0">
                <a:cs typeface="Arial" panose="020B0604020202020204" pitchFamily="34" charset="0"/>
              </a:rPr>
              <a:t>ind additional information about Medicare for people with End-Stage Renal Disease (ESRD) and resources for people living with kidney disease.</a:t>
            </a:r>
            <a:endParaRPr lang="en-US" dirty="0">
              <a:cs typeface="Arial" panose="020B0604020202020204" pitchFamily="34" charset="0"/>
            </a:endParaRPr>
          </a:p>
        </p:txBody>
      </p:sp>
    </p:spTree>
    <p:extLst>
      <p:ext uri="{BB962C8B-B14F-4D97-AF65-F5344CB8AC3E}">
        <p14:creationId xmlns:p14="http://schemas.microsoft.com/office/powerpoint/2010/main" val="2300936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112395" indent="-112395">
              <a:spcBef>
                <a:spcPts val="600"/>
              </a:spcBef>
              <a:buNone/>
            </a:pPr>
            <a:r>
              <a:rPr lang="en-US" b="1" dirty="0">
                <a:cs typeface="Arial" panose="020B0604020202020204" pitchFamily="34" charset="0"/>
              </a:rPr>
              <a:t>Presenter Notes</a:t>
            </a:r>
          </a:p>
          <a:p>
            <a:pPr marL="112395" indent="-112395">
              <a:spcBef>
                <a:spcPts val="600"/>
              </a:spcBef>
              <a:buNone/>
            </a:pPr>
            <a:r>
              <a:rPr lang="en-US" b="0" dirty="0">
                <a:cs typeface="Arial" panose="020B0604020202020204" pitchFamily="34" charset="0"/>
              </a:rPr>
              <a:t>At the end of this lesson, you’ll be able to:</a:t>
            </a:r>
          </a:p>
          <a:p>
            <a:pPr marL="171450" indent="-171450">
              <a:spcBef>
                <a:spcPts val="600"/>
              </a:spcBef>
              <a:buFont typeface="Wingdings" panose="05000000000000000000" pitchFamily="2" charset="2"/>
              <a:buChar char="§"/>
            </a:pPr>
            <a:r>
              <a:rPr lang="en-US" b="0" dirty="0">
                <a:cs typeface="Arial" panose="020B0604020202020204" pitchFamily="34" charset="0"/>
              </a:rPr>
              <a:t>Describe the Advancing American Kidney Health Initiative and its purpose</a:t>
            </a:r>
          </a:p>
          <a:p>
            <a:pPr marL="171450" indent="-171450">
              <a:spcBef>
                <a:spcPts val="600"/>
              </a:spcBef>
              <a:buFont typeface="Wingdings" panose="05000000000000000000" pitchFamily="2" charset="2"/>
              <a:buChar char="§"/>
            </a:pPr>
            <a:r>
              <a:rPr lang="en-US" b="0" dirty="0">
                <a:cs typeface="Arial" panose="020B0604020202020204" pitchFamily="34" charset="0"/>
              </a:rPr>
              <a:t>Describe the CMS Specialty Care Models and their purpose</a:t>
            </a:r>
          </a:p>
          <a:p>
            <a:pPr marL="171450" indent="-171450">
              <a:spcBef>
                <a:spcPts val="600"/>
              </a:spcBef>
              <a:buFont typeface="Wingdings" panose="05000000000000000000" pitchFamily="2" charset="2"/>
              <a:buChar char="§"/>
            </a:pPr>
            <a:r>
              <a:rPr lang="en-US" b="0" dirty="0">
                <a:cs typeface="Arial" panose="020B0604020202020204" pitchFamily="34" charset="0"/>
              </a:rPr>
              <a:t>Describe how CMS evaluates the quality of care at dialysis facilities</a:t>
            </a:r>
          </a:p>
          <a:p>
            <a:pPr marL="171450" indent="-171450">
              <a:spcBef>
                <a:spcPts val="600"/>
              </a:spcBef>
              <a:buFont typeface="Wingdings" panose="05000000000000000000" pitchFamily="2" charset="2"/>
              <a:buChar char="§"/>
            </a:pPr>
            <a:r>
              <a:rPr lang="en-US" b="0" dirty="0">
                <a:cs typeface="Arial" panose="020B0604020202020204" pitchFamily="34" charset="0"/>
              </a:rPr>
              <a:t>Describe the ESRD National Coordinating Center and its purpose</a:t>
            </a:r>
          </a:p>
          <a:p>
            <a:pPr marL="171450" indent="-171450">
              <a:spcBef>
                <a:spcPts val="600"/>
              </a:spcBef>
              <a:buFont typeface="Wingdings" panose="05000000000000000000" pitchFamily="2" charset="2"/>
              <a:buChar char="§"/>
            </a:pPr>
            <a:r>
              <a:rPr lang="en-US" b="0" dirty="0">
                <a:cs typeface="Arial" panose="020B0604020202020204" pitchFamily="34" charset="0"/>
              </a:rPr>
              <a:t>Describe the Fistula First initiative and its purpose</a:t>
            </a:r>
          </a:p>
        </p:txBody>
      </p:sp>
    </p:spTree>
    <p:extLst>
      <p:ext uri="{BB962C8B-B14F-4D97-AF65-F5344CB8AC3E}">
        <p14:creationId xmlns:p14="http://schemas.microsoft.com/office/powerpoint/2010/main" val="3885771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92505" y="3578578"/>
            <a:ext cx="6569242" cy="5214548"/>
          </a:xfrm>
        </p:spPr>
        <p:txBody>
          <a:bodyPr/>
          <a:lstStyle/>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a:spcBef>
                <a:spcPts val="600"/>
              </a:spcBef>
            </a:pPr>
            <a:r>
              <a:rPr lang="en-US" dirty="0">
                <a:cs typeface="Arial" panose="020B0604020202020204" pitchFamily="34" charset="0"/>
              </a:rPr>
              <a:t>The U.S. Department of Health &amp; Human Services’ (HHS) initiative for advancing kidney health is designed to tackle the challenges people living with kidney disease face throughout the stages of kidney disease, while also improving the lives of patients, their caregivers, and family members. </a:t>
            </a:r>
          </a:p>
          <a:p>
            <a:pPr>
              <a:spcBef>
                <a:spcPts val="600"/>
              </a:spcBef>
            </a:pPr>
            <a:r>
              <a:rPr lang="en-US" dirty="0">
                <a:cs typeface="Arial" panose="020B0604020202020204" pitchFamily="34" charset="0"/>
              </a:rPr>
              <a:t>The overall goals of these efforts are to:</a:t>
            </a:r>
          </a:p>
          <a:p>
            <a:pPr marL="228600" indent="-228600">
              <a:spcBef>
                <a:spcPts val="600"/>
              </a:spcBef>
              <a:buAutoNum type="arabicPeriod"/>
            </a:pPr>
            <a:r>
              <a:rPr lang="en-US" b="1" dirty="0">
                <a:cs typeface="Arial" panose="020B0604020202020204" pitchFamily="34" charset="0"/>
              </a:rPr>
              <a:t>Reduce the risk of kidney failure: </a:t>
            </a:r>
            <a:r>
              <a:rPr lang="en-US" dirty="0">
                <a:cs typeface="Arial" panose="020B0604020202020204" pitchFamily="34" charset="0"/>
              </a:rPr>
              <a:t>Need more efforts to prevent, detect, and slow the progression of kidney disease, in part by addressing upstream risk factors like diabetes and hypertension. Aim to reduce the number of Americans developing ESRD by 25% by 2030. </a:t>
            </a:r>
          </a:p>
          <a:p>
            <a:pPr marL="228600" indent="-228600">
              <a:spcBef>
                <a:spcPts val="600"/>
              </a:spcBef>
              <a:buAutoNum type="arabicPeriod"/>
            </a:pPr>
            <a:r>
              <a:rPr lang="en-US" b="1" dirty="0">
                <a:cs typeface="Arial" panose="020B0604020202020204" pitchFamily="34" charset="0"/>
              </a:rPr>
              <a:t>Improve access to and quality of person-centered treatment options: </a:t>
            </a:r>
            <a:r>
              <a:rPr lang="en-US" dirty="0">
                <a:cs typeface="Arial" panose="020B0604020202020204" pitchFamily="34" charset="0"/>
              </a:rPr>
              <a:t>Need to provide patients who have kidney failure with more options for treatment, from both today’s technologies and future technologies like artificial kidneys, and make it easier for patients to get care at home or in other flexible ways. Aim to have 80% of new American ESRD patients in 2025 getting dialysis in the home or getting a transplant. </a:t>
            </a:r>
          </a:p>
          <a:p>
            <a:pPr marL="228600" indent="-228600">
              <a:spcBef>
                <a:spcPts val="600"/>
              </a:spcBef>
              <a:buAutoNum type="arabicPeriod"/>
            </a:pPr>
            <a:r>
              <a:rPr lang="en-US" b="1" dirty="0">
                <a:cs typeface="Arial" panose="020B0604020202020204" pitchFamily="34" charset="0"/>
              </a:rPr>
              <a:t>Increase access to kidney transplants: </a:t>
            </a:r>
            <a:r>
              <a:rPr lang="en-US" dirty="0">
                <a:cs typeface="Arial" panose="020B0604020202020204" pitchFamily="34" charset="0"/>
              </a:rPr>
              <a:t>Need to deliver more organs for transplants, to help more Americans escape the burdens of dialysis altogether. Aim to double the number of kidneys available for transplant by 2030.</a:t>
            </a:r>
          </a:p>
          <a:p>
            <a:pPr>
              <a:spcBef>
                <a:spcPts val="600"/>
              </a:spcBef>
            </a:pPr>
            <a:r>
              <a:rPr lang="en-US" dirty="0">
                <a:cs typeface="Arial" panose="020B0604020202020204" pitchFamily="34" charset="0"/>
              </a:rPr>
              <a:t>With the help of many stakeholders inside and outside of government, HHS has diagnosed the problems with our system, detailed what success looks like, and laid out how to get there. Over the next several years, HHS will pioneer new payment models, update regulations, educate and empower patients, and support new paths for research and development.</a:t>
            </a:r>
          </a:p>
          <a:p>
            <a:pPr>
              <a:spcBef>
                <a:spcPts val="600"/>
              </a:spcBef>
            </a:pPr>
            <a:r>
              <a:rPr lang="en-US" dirty="0">
                <a:cs typeface="Arial" panose="020B0604020202020204" pitchFamily="34" charset="0"/>
              </a:rPr>
              <a:t>For more information, visit </a:t>
            </a:r>
            <a:r>
              <a:rPr lang="en-US" dirty="0">
                <a:cs typeface="Arial" panose="020B0604020202020204" pitchFamily="34" charset="0"/>
                <a:hlinkClick r:id="rId3"/>
              </a:rPr>
              <a:t>aspe.HHS.gov/system/files/pdf/262046/AdvancingAmericanKidneyHealth.pdf</a:t>
            </a:r>
            <a:r>
              <a:rPr lang="en-US" dirty="0">
                <a:cs typeface="Arial" panose="020B0604020202020204" pitchFamily="34" charset="0"/>
              </a:rPr>
              <a:t>.</a:t>
            </a:r>
          </a:p>
          <a:p>
            <a:pPr>
              <a:spcBef>
                <a:spcPts val="600"/>
              </a:spcBef>
            </a:pPr>
            <a:endParaRPr lang="en-US" dirty="0">
              <a:cs typeface="Arial" panose="020B0604020202020204" pitchFamily="34" charset="0"/>
            </a:endParaRPr>
          </a:p>
          <a:p>
            <a:pPr>
              <a:spcBef>
                <a:spcPts val="600"/>
              </a:spcBef>
            </a:pPr>
            <a:endParaRPr lang="en-US" b="1" dirty="0">
              <a:cs typeface="Arial" panose="020B0604020202020204" pitchFamily="34" charset="0"/>
            </a:endParaRPr>
          </a:p>
          <a:p>
            <a:pPr>
              <a:spcBef>
                <a:spcPts val="600"/>
              </a:spcBef>
            </a:pPr>
            <a:endParaRPr lang="en-US" b="1" dirty="0">
              <a:cs typeface="Arial" panose="020B0604020202020204" pitchFamily="34" charset="0"/>
            </a:endParaRPr>
          </a:p>
        </p:txBody>
      </p:sp>
    </p:spTree>
    <p:extLst>
      <p:ext uri="{BB962C8B-B14F-4D97-AF65-F5344CB8AC3E}">
        <p14:creationId xmlns:p14="http://schemas.microsoft.com/office/powerpoint/2010/main" val="1300978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252663" y="3578578"/>
            <a:ext cx="6244390" cy="4675085"/>
          </a:xfrm>
        </p:spPr>
        <p:txBody>
          <a:bodyPr/>
          <a:lstStyle/>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171450" indent="-171450">
              <a:spcBef>
                <a:spcPts val="600"/>
              </a:spcBef>
              <a:buFont typeface="Wingdings" panose="05000000000000000000" pitchFamily="2" charset="2"/>
              <a:buChar char="§"/>
            </a:pPr>
            <a:r>
              <a:rPr lang="en-US" dirty="0">
                <a:cs typeface="Arial" panose="020B0604020202020204" pitchFamily="34" charset="0"/>
              </a:rPr>
              <a:t>CMS published the final rule (CMS-5527-F) for Specialty Care Models to Improve Quality of Care and Reduce Expenditures (</a:t>
            </a:r>
            <a:r>
              <a:rPr lang="en-US" u="sng" dirty="0">
                <a:cs typeface="Arial" panose="020B0604020202020204" pitchFamily="34" charset="0"/>
                <a:hlinkClick r:id="rId3"/>
              </a:rPr>
              <a:t>federalregister.gov/documents/2020/09/29/2020-20907/medicare-program-specialty-care-models-to-improve-quality-of-care-and-reduce-expenditures</a:t>
            </a:r>
            <a:r>
              <a:rPr lang="en-US" dirty="0">
                <a:cs typeface="Arial" panose="020B0604020202020204" pitchFamily="34" charset="0"/>
              </a:rPr>
              <a:t>), which includes the finalized </a:t>
            </a:r>
            <a:r>
              <a:rPr lang="en-US" b="1" dirty="0">
                <a:cs typeface="Arial" panose="020B0604020202020204" pitchFamily="34" charset="0"/>
              </a:rPr>
              <a:t>ESRD Treatment Choices (ETC) Model</a:t>
            </a:r>
            <a:r>
              <a:rPr lang="en-US" dirty="0">
                <a:cs typeface="Arial" panose="020B0604020202020204" pitchFamily="34" charset="0"/>
              </a:rPr>
              <a:t>. The </a:t>
            </a:r>
            <a:r>
              <a:rPr lang="en-US" b="0" dirty="0">
                <a:cs typeface="Arial" panose="020B0604020202020204" pitchFamily="34" charset="0"/>
              </a:rPr>
              <a:t>ETC Model is </a:t>
            </a:r>
            <a:r>
              <a:rPr lang="en-US" dirty="0">
                <a:cs typeface="Arial" panose="020B0604020202020204" pitchFamily="34" charset="0"/>
              </a:rPr>
              <a:t>testing the effectiveness of adjusting certain Medicare payments to encourage greater use of home dialysis and kidney transplants for people with Medicare with ESRD to preserve or enhance the quality of care furnished to people with Medicare while reducing Medicare costs. Payment adjustments under this model are from January 1, 2021–June 30, 2027. For more information on the ETC Model, visit </a:t>
            </a:r>
            <a:r>
              <a:rPr lang="en-US" u="sng" dirty="0">
                <a:cs typeface="Arial" panose="020B0604020202020204" pitchFamily="34" charset="0"/>
                <a:hlinkClick r:id="rId4"/>
              </a:rPr>
              <a:t>innovation.CMS.gov/innovation-models/</a:t>
            </a:r>
            <a:r>
              <a:rPr lang="en-US" u="sng" dirty="0" err="1">
                <a:cs typeface="Arial" panose="020B0604020202020204" pitchFamily="34" charset="0"/>
                <a:hlinkClick r:id="rId4"/>
              </a:rPr>
              <a:t>esrd</a:t>
            </a:r>
            <a:r>
              <a:rPr lang="en-US" u="sng" dirty="0">
                <a:cs typeface="Arial" panose="020B0604020202020204" pitchFamily="34" charset="0"/>
                <a:hlinkClick r:id="rId4"/>
              </a:rPr>
              <a:t>-treatment-choices-model</a:t>
            </a:r>
            <a:r>
              <a:rPr lang="en-US" dirty="0">
                <a:cs typeface="Arial" panose="020B0604020202020204" pitchFamily="34" charset="0"/>
              </a:rPr>
              <a:t>.</a:t>
            </a:r>
          </a:p>
          <a:p>
            <a:pPr marL="171450" indent="-171450">
              <a:spcBef>
                <a:spcPts val="600"/>
              </a:spcBef>
              <a:buFont typeface="Wingdings" panose="05000000000000000000" pitchFamily="2" charset="2"/>
              <a:buChar char="§"/>
            </a:pPr>
            <a:r>
              <a:rPr lang="en-US" dirty="0">
                <a:cs typeface="Arial" panose="020B0604020202020204" pitchFamily="34" charset="0"/>
              </a:rPr>
              <a:t>CMS also announced the optional </a:t>
            </a:r>
            <a:r>
              <a:rPr lang="en-US" b="1" dirty="0">
                <a:cs typeface="Arial" panose="020B0604020202020204" pitchFamily="34" charset="0"/>
              </a:rPr>
              <a:t>Kidney Care Choices (KCC) Model </a:t>
            </a:r>
            <a:r>
              <a:rPr lang="en-US" dirty="0">
                <a:cs typeface="Arial" panose="020B0604020202020204" pitchFamily="34" charset="0"/>
              </a:rPr>
              <a:t>with 4 different payment options to test new Medicare payment options that aim to improve the quality of care for patients with kidney disease. The optional models will run from April 1, 2021–December 31, 2025. For more information on the KCC Model, visit </a:t>
            </a:r>
            <a:r>
              <a:rPr lang="en-US" u="sng" dirty="0">
                <a:cs typeface="Arial" panose="020B0604020202020204" pitchFamily="34" charset="0"/>
                <a:hlinkClick r:id="rId5"/>
              </a:rPr>
              <a:t>innovation.CMS.gov/innovation-models/kidney-care-choices-</a:t>
            </a:r>
            <a:r>
              <a:rPr lang="en-US" u="sng" dirty="0" err="1">
                <a:cs typeface="Arial" panose="020B0604020202020204" pitchFamily="34" charset="0"/>
                <a:hlinkClick r:id="rId5"/>
              </a:rPr>
              <a:t>kcc</a:t>
            </a:r>
            <a:r>
              <a:rPr lang="en-US" u="sng" dirty="0">
                <a:cs typeface="Arial" panose="020B0604020202020204" pitchFamily="34" charset="0"/>
                <a:hlinkClick r:id="rId5"/>
              </a:rPr>
              <a:t>-model</a:t>
            </a:r>
            <a:r>
              <a:rPr lang="en-US" dirty="0">
                <a:cs typeface="Arial" panose="020B0604020202020204" pitchFamily="34" charset="0"/>
              </a:rPr>
              <a:t>.</a:t>
            </a:r>
          </a:p>
          <a:p>
            <a:pPr>
              <a:spcBef>
                <a:spcPts val="600"/>
              </a:spcBef>
            </a:pPr>
            <a:endParaRPr lang="en-US" dirty="0">
              <a:cs typeface="Arial" panose="020B0604020202020204" pitchFamily="34" charset="0"/>
            </a:endParaRPr>
          </a:p>
          <a:p>
            <a:pPr marL="0" indent="0">
              <a:spcBef>
                <a:spcPts val="600"/>
              </a:spcBef>
              <a:buFont typeface="Arial" panose="020B0604020202020204" pitchFamily="34" charset="0"/>
              <a:buNone/>
            </a:pPr>
            <a:r>
              <a:rPr lang="en-US" b="0" dirty="0">
                <a:cs typeface="Arial" panose="020B0604020202020204" pitchFamily="34" charset="0"/>
              </a:rPr>
              <a:t> </a:t>
            </a:r>
          </a:p>
        </p:txBody>
      </p:sp>
    </p:spTree>
    <p:extLst>
      <p:ext uri="{BB962C8B-B14F-4D97-AF65-F5344CB8AC3E}">
        <p14:creationId xmlns:p14="http://schemas.microsoft.com/office/powerpoint/2010/main" val="3069463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600700" cy="4899378"/>
          </a:xfrm>
        </p:spPr>
        <p:txBody>
          <a:bodyPr/>
          <a:lstStyle/>
          <a:p>
            <a:pPr marL="0" marR="0" lvl="0" indent="0" algn="l" defTabSz="914400" rtl="0" eaLnBrk="1" fontAlgn="auto" latinLnBrk="0" hangingPunct="1">
              <a:lnSpc>
                <a:spcPct val="100000"/>
              </a:lnSpc>
              <a:spcBef>
                <a:spcPts val="611"/>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171450" marR="0" lvl="0" indent="-171450" algn="l" defTabSz="914400" rtl="0" eaLnBrk="1" fontAlgn="auto" latinLnBrk="0" hangingPunct="1">
              <a:lnSpc>
                <a:spcPct val="100000"/>
              </a:lnSpc>
              <a:spcBef>
                <a:spcPts val="611"/>
              </a:spcBef>
              <a:spcAft>
                <a:spcPts val="0"/>
              </a:spcAft>
              <a:buClrTx/>
              <a:buSzTx/>
              <a:buFont typeface="Wingdings" panose="05000000000000000000" pitchFamily="2" charset="2"/>
              <a:buChar char="§"/>
              <a:tabLst/>
              <a:defRPr/>
            </a:pPr>
            <a:r>
              <a:rPr kumimoji="0" lang="en-US" sz="1200" b="1" i="0" u="none" strike="noStrike" kern="1200" cap="none" spc="0" normalizeH="0" noProof="0" dirty="0">
                <a:ln>
                  <a:noFill/>
                </a:ln>
                <a:solidFill>
                  <a:prstClr val="black"/>
                </a:solidFill>
                <a:effectLst/>
                <a:uLnTx/>
                <a:uFillTx/>
                <a:ea typeface="+mn-ea"/>
                <a:cs typeface="Arial" panose="020B0604020202020204" pitchFamily="34" charset="0"/>
              </a:rPr>
              <a:t>Dialysis can be done at home or in a Medicare-certified dialysis facility. </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For Medicare to pay for your treatments, the facility must be Medicare-certified to provide dialysis (even if the facility already provides other Medicare-covered health care services).</a:t>
            </a:r>
          </a:p>
          <a:p>
            <a:pPr marL="171450" lvl="0" indent="-171450">
              <a:spcBef>
                <a:spcPts val="611"/>
              </a:spcBef>
              <a:buFont typeface="Wingdings" panose="05000000000000000000" pitchFamily="2" charset="2"/>
              <a:buChar char="§"/>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CMS uses many different quality measures to evaluate dialysis facilities each year.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These quality</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 measures show how often dialysis facilities use best practices when caring for you. </a:t>
            </a:r>
            <a:r>
              <a:rPr lang="en-US" dirty="0">
                <a:solidFill>
                  <a:prstClr val="black"/>
                </a:solidFill>
                <a:cs typeface="Arial" panose="020B0604020202020204" pitchFamily="34" charset="0"/>
              </a:rPr>
              <a:t>Each dialysis facility gets a score based </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on CMS’ evaluation of these quality measures. Dialysis facilities are required to display that score in an area that’s easy for you to find, and in a format and language you understand. This score can range from 0-100 (a higher score indicates a better quality facility) and is based on how the facility performed on the quality measures. </a:t>
            </a:r>
          </a:p>
          <a:p>
            <a:pPr marL="171450" lvl="0" indent="-171450">
              <a:spcBef>
                <a:spcPts val="611"/>
              </a:spcBef>
              <a:buFont typeface="Wingdings" panose="05000000000000000000" pitchFamily="2" charset="2"/>
              <a:buChar char="§"/>
              <a:defRPr/>
            </a:pPr>
            <a:r>
              <a:rPr lang="en-US" b="1" baseline="0" dirty="0">
                <a:solidFill>
                  <a:prstClr val="black"/>
                </a:solidFill>
                <a:cs typeface="Arial" panose="020B0604020202020204" pitchFamily="34" charset="0"/>
              </a:rPr>
              <a:t>In</a:t>
            </a:r>
            <a:r>
              <a:rPr lang="en-US" b="1" dirty="0">
                <a:solidFill>
                  <a:prstClr val="black"/>
                </a:solidFill>
                <a:cs typeface="Arial" panose="020B0604020202020204" pitchFamily="34" charset="0"/>
              </a:rPr>
              <a:t> most cases, you’ll get your dialysis treatments at the facility where your kidney doctor works</a:t>
            </a:r>
            <a:r>
              <a:rPr lang="en-US" dirty="0">
                <a:solidFill>
                  <a:prstClr val="black"/>
                </a:solidFill>
                <a:cs typeface="Arial" panose="020B0604020202020204" pitchFamily="34" charset="0"/>
              </a:rPr>
              <a:t>. However, you have the right to choose to get your treatments from another facility at any time, but this could mean changing doctors.</a:t>
            </a:r>
          </a:p>
          <a:p>
            <a:pPr lvl="0">
              <a:spcBef>
                <a:spcPts val="611"/>
              </a:spcBef>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 can visit </a:t>
            </a:r>
            <a:r>
              <a:rPr lang="en-US" dirty="0">
                <a:solidFill>
                  <a:prstClr val="black"/>
                </a:solidFill>
                <a:cs typeface="Arial" panose="020B0604020202020204" pitchFamily="34" charset="0"/>
                <a:hlinkClick r:id="rId3"/>
              </a:rPr>
              <a:t>Medicare.gov/care-compare</a:t>
            </a:r>
            <a:r>
              <a:rPr lang="en-US" dirty="0">
                <a:solidFill>
                  <a:prstClr val="black"/>
                </a:solidFill>
                <a:cs typeface="Arial" panose="020B0604020202020204" pitchFamily="34" charset="0"/>
              </a:rPr>
              <a:t> </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to find a dialysis facility that’s close to you, or call your local End-Stage Renal Disease (ESRD) Network</a:t>
            </a:r>
            <a:r>
              <a:rPr lang="en-US" dirty="0">
                <a:solidFill>
                  <a:prstClr val="black"/>
                </a:solidFill>
                <a:cs typeface="Arial" panose="020B0604020202020204" pitchFamily="34" charset="0"/>
              </a:rPr>
              <a:t>. To get the ESRD Network phone number for your state, visit </a:t>
            </a:r>
            <a:r>
              <a:rPr lang="en-US" dirty="0">
                <a:solidFill>
                  <a:prstClr val="black"/>
                </a:solidFill>
                <a:cs typeface="Arial" panose="020B0604020202020204" pitchFamily="34" charset="0"/>
                <a:hlinkClick r:id="rId4"/>
              </a:rPr>
              <a:t>Medicare.gov/talk-to-someone</a:t>
            </a:r>
            <a:r>
              <a:rPr lang="en-US" dirty="0">
                <a:solidFill>
                  <a:prstClr val="black"/>
                </a:solidFill>
                <a:cs typeface="Arial" panose="020B0604020202020204" pitchFamily="34" charset="0"/>
              </a:rPr>
              <a:t> or call 1-800-MEDICARE (1-800-633-4227); TTY: 1-877-486-2048.</a:t>
            </a:r>
          </a:p>
          <a:p>
            <a:pPr lvl="0">
              <a:spcBef>
                <a:spcPts val="611"/>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57188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84150" y="3578578"/>
            <a:ext cx="6521450" cy="5239984"/>
          </a:xfrm>
        </p:spPr>
        <p:txBody>
          <a:bodyPr/>
          <a:lstStyle/>
          <a:p>
            <a:pPr marL="0" marR="0" lvl="0" indent="0" algn="l" defTabSz="914400" rtl="0" eaLnBrk="1" fontAlgn="auto" latinLnBrk="0" hangingPunct="1">
              <a:spcBef>
                <a:spcPts val="600"/>
              </a:spcBef>
              <a:spcAft>
                <a:spcPts val="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171450" marR="0" lvl="0" indent="-171450"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Under the direction of CMS, the ESRD Network program is a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national network of 18 ESRD Networks</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responsible for each U.S. state, territory, and the District of Columbia. ESRD Networks service geographic areas based on the number and concentration of people with Medicare. ESRD Networks work with consumers, ESRD facilities, and other providers of ESRD services to refine care delivery systems to make sure ESRD patients get the right care at the right time.</a:t>
            </a:r>
          </a:p>
          <a:p>
            <a:pPr marL="171450" marR="0" lvl="0" indent="-171450"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ESRD Networks are an excellent source of information for people with Medicare and health care providers. ESRD Networks are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responsible for developing criteria and standards</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related to the quality and appropriateness of care for ESRD patients. They assess treatment modalities and quality of care. They also provide technical assistance to the dialysis facilities. </a:t>
            </a:r>
          </a:p>
          <a:p>
            <a:pPr marL="171450" marR="0" lvl="0" indent="-171450"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 ESRD Networks also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help educate people with Medicare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about the Medicare Program and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help resolve complaints and grievances</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To protect patients from reprisal, CMS policy no longer requires the complaint process to start at the facility; patients can now bypass the facility and report grievances directly to the ESRD Network.</a:t>
            </a:r>
          </a:p>
          <a:p>
            <a:pPr marL="171450" lvl="0" indent="-171450">
              <a:spcBef>
                <a:spcPts val="600"/>
              </a:spcBef>
              <a:buFont typeface="Wingdings" panose="05000000000000000000" pitchFamily="2" charset="2"/>
              <a:buChar char="§"/>
              <a:defRPr/>
            </a:pPr>
            <a:r>
              <a:rPr lang="en-US" b="1" dirty="0">
                <a:cs typeface="Arial" panose="020B0604020202020204" pitchFamily="34" charset="0"/>
              </a:rPr>
              <a:t>To get the ESRD Network phone number for your state, </a:t>
            </a:r>
            <a:r>
              <a:rPr lang="en-US" dirty="0">
                <a:cs typeface="Arial" panose="020B0604020202020204" pitchFamily="34" charset="0"/>
              </a:rPr>
              <a:t>visit </a:t>
            </a:r>
            <a:r>
              <a:rPr lang="en-US" dirty="0">
                <a:cs typeface="Arial" panose="020B0604020202020204" pitchFamily="34" charset="0"/>
                <a:hlinkClick r:id="rId3"/>
              </a:rPr>
              <a:t>Medicare.gov/talk-to-someone</a:t>
            </a:r>
            <a:r>
              <a:rPr lang="en-US" dirty="0">
                <a:cs typeface="Arial" panose="020B0604020202020204" pitchFamily="34" charset="0"/>
              </a:rPr>
              <a:t> or call 1-800-MEDICARE (1-800-633-4227). TTY users can call 1-877-486-2048.</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171450" marR="0" lvl="0" indent="-171450"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 ESRD National Coordinating Center (NCC) is the CMS support contractor for the 18 ESRD Networks. The ESRD NCC also provides useful information and resources focused on helping ESRD patients and their care partners become engaged, educated, and empowered. For more information, visit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hlinkClick r:id="rId4"/>
              </a:rPr>
              <a:t>esrdncc.org</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a:t>
            </a:r>
          </a:p>
          <a:p>
            <a:pPr marL="0" marR="0" lvl="0" indent="0" algn="l" defTabSz="914400" rtl="0" eaLnBrk="1" fontAlgn="auto" latinLnBrk="0" hangingPunct="1">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NOTE</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An interactive map with contact information for ESRD Networks by state/region is available at </a:t>
            </a:r>
            <a:r>
              <a:rPr kumimoji="0" lang="en-US" sz="1200" b="0" i="0" u="sng" strike="noStrike" kern="1200" cap="none" spc="0" normalizeH="0" baseline="0" noProof="0" dirty="0">
                <a:ln>
                  <a:noFill/>
                </a:ln>
                <a:solidFill>
                  <a:prstClr val="black"/>
                </a:solidFill>
                <a:effectLst/>
                <a:uLnTx/>
                <a:uFillTx/>
                <a:ea typeface="+mn-ea"/>
                <a:cs typeface="Arial" panose="020B0604020202020204" pitchFamily="34" charset="0"/>
                <a:hlinkClick r:id="rId5"/>
              </a:rPr>
              <a:t>esrdncc.org/</a:t>
            </a:r>
            <a:r>
              <a:rPr kumimoji="0" lang="en-US" sz="1200" b="0" i="0" u="sng" strike="noStrike" kern="1200" cap="none" spc="0" normalizeH="0" baseline="0" noProof="0" dirty="0" err="1">
                <a:ln>
                  <a:noFill/>
                </a:ln>
                <a:solidFill>
                  <a:prstClr val="black"/>
                </a:solidFill>
                <a:effectLst/>
                <a:uLnTx/>
                <a:uFillTx/>
                <a:ea typeface="+mn-ea"/>
                <a:cs typeface="Arial" panose="020B0604020202020204" pitchFamily="34" charset="0"/>
                <a:hlinkClick r:id="rId5"/>
              </a:rPr>
              <a:t>en</a:t>
            </a:r>
            <a:r>
              <a:rPr kumimoji="0" lang="en-US" sz="1200" b="0" i="0" u="sng" strike="noStrike" kern="1200" cap="none" spc="0" normalizeH="0" baseline="0" noProof="0" dirty="0">
                <a:ln>
                  <a:noFill/>
                </a:ln>
                <a:solidFill>
                  <a:prstClr val="black"/>
                </a:solidFill>
                <a:effectLst/>
                <a:uLnTx/>
                <a:uFillTx/>
                <a:ea typeface="+mn-ea"/>
                <a:cs typeface="Arial" panose="020B0604020202020204" pitchFamily="34" charset="0"/>
                <a:hlinkClick r:id="rId5"/>
              </a:rPr>
              <a:t>/ESRD-network-map</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a:t>
            </a:r>
            <a:endPar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2552332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92505" y="3578578"/>
            <a:ext cx="6364706" cy="4899378"/>
          </a:xfrm>
        </p:spPr>
        <p:txBody>
          <a:bodyPr/>
          <a:lstStyle/>
          <a:p>
            <a:pPr marL="0" marR="0" lvl="0" indent="0" algn="l" defTabSz="914400" rtl="0" eaLnBrk="1" fontAlgn="auto" latinLnBrk="0" hangingPunct="1">
              <a:lnSpc>
                <a:spcPct val="100000"/>
              </a:lnSpc>
              <a:spcBef>
                <a:spcPts val="623"/>
              </a:spcBef>
              <a:spcAft>
                <a:spcPts val="0"/>
              </a:spcAft>
              <a:buClrTx/>
              <a:buSzTx/>
              <a:buFontTx/>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marL="0" marR="0" lvl="0" indent="0" algn="l" defTabSz="914400" rtl="0" eaLnBrk="1" fontAlgn="auto" latinLnBrk="0" hangingPunct="1">
              <a:lnSpc>
                <a:spcPct val="100000"/>
              </a:lnSpc>
              <a:spcBef>
                <a:spcPts val="623"/>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ESRD Networks are currently working with Medicare to decrease the use of catheters for dialysis and increase the use of arteriovenous fistulas (AVFs) and grafts. </a:t>
            </a:r>
            <a:r>
              <a:rPr kumimoji="0" lang="en-US" b="1" i="0" u="none" strike="noStrike" kern="1200" cap="none" spc="0" normalizeH="0" baseline="0" noProof="0" dirty="0">
                <a:ln>
                  <a:noFill/>
                </a:ln>
                <a:solidFill>
                  <a:prstClr val="black"/>
                </a:solidFill>
                <a:effectLst/>
                <a:uLnTx/>
                <a:uFillTx/>
                <a:ea typeface="+mn-ea"/>
                <a:cs typeface="Arial" panose="020B0604020202020204" pitchFamily="34" charset="0"/>
              </a:rPr>
              <a:t>“Fistula First” is the name given to the National Vascular Access Improvement Initiative. </a:t>
            </a: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This quality improvement project is being conducted by all 18 ESRD Networks to promote the use of AVFs in providing hemodialysis for all suitable dialysis patients.</a:t>
            </a:r>
          </a:p>
          <a:p>
            <a:pPr marL="0" marR="0" lvl="0" indent="0" algn="l" defTabSz="914400" rtl="0" eaLnBrk="1" fontAlgn="auto" latinLnBrk="0" hangingPunct="1">
              <a:lnSpc>
                <a:spcPct val="100000"/>
              </a:lnSpc>
              <a:spcBef>
                <a:spcPts val="623"/>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mn-ea"/>
                <a:cs typeface="Arial" panose="020B0604020202020204" pitchFamily="34" charset="0"/>
              </a:rPr>
              <a:t>Hemodialysis</a:t>
            </a: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 is conducted through a direct connection to a person’s bloodstream. </a:t>
            </a:r>
          </a:p>
          <a:p>
            <a:pPr marL="0" marR="0" lvl="0" indent="0" algn="l" defTabSz="914400" rtl="0" eaLnBrk="1" fontAlgn="auto" latinLnBrk="0" hangingPunct="1">
              <a:lnSpc>
                <a:spcPct val="100000"/>
              </a:lnSpc>
              <a:spcBef>
                <a:spcPts val="623"/>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mn-ea"/>
                <a:cs typeface="Arial" panose="020B0604020202020204" pitchFamily="34" charset="0"/>
              </a:rPr>
              <a:t>A fistula is a connection, surgically created by joining a vein and an artery in the forearm, that allows blood from the artery to flow into the vein and provide stable access for dialysis. </a:t>
            </a: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Fistulas last longer, need less maintenance, and are associated with lower rates of infection, hospitalization, and death than catheters. Grafts create a similar connection using a synthetic tube to connect the artery to a vein in the arm. </a:t>
            </a:r>
          </a:p>
          <a:p>
            <a:pPr marL="0" marR="0" lvl="0" indent="0" algn="l" defTabSz="914400" rtl="0" eaLnBrk="1" fontAlgn="auto" latinLnBrk="0" hangingPunct="1">
              <a:lnSpc>
                <a:spcPct val="100000"/>
              </a:lnSpc>
              <a:spcBef>
                <a:spcPts val="623"/>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mn-ea"/>
                <a:cs typeface="Arial" panose="020B0604020202020204" pitchFamily="34" charset="0"/>
              </a:rPr>
              <a:t>Catheters</a:t>
            </a: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 (needles permanently inserted into a regular vein, but left protruding from the skin) may be appropriate in certain cases for short-term vascular access, but have much higher rates of infection than fistulas or grafts. More information about Fistula First Catheter Last is available at </a:t>
            </a:r>
            <a:r>
              <a:rPr kumimoji="0" lang="en-US" b="0" i="0" u="sng" strike="noStrike" kern="1200" cap="none" spc="0" normalizeH="0" baseline="0" noProof="0" dirty="0">
                <a:ln>
                  <a:noFill/>
                </a:ln>
                <a:solidFill>
                  <a:prstClr val="black"/>
                </a:solidFill>
                <a:effectLst/>
                <a:uLnTx/>
                <a:uFillTx/>
                <a:ea typeface="+mn-ea"/>
                <a:cs typeface="Arial" panose="020B0604020202020204" pitchFamily="34" charset="0"/>
                <a:hlinkClick r:id="rId3"/>
              </a:rPr>
              <a:t>fistulafirst.esrdncc.org/</a:t>
            </a:r>
            <a:r>
              <a:rPr kumimoji="0" lang="en-US" b="0" i="0" u="sng" strike="noStrike" kern="1200" cap="none" spc="0" normalizeH="0" baseline="0" noProof="0" dirty="0" err="1">
                <a:ln>
                  <a:noFill/>
                </a:ln>
                <a:solidFill>
                  <a:prstClr val="black"/>
                </a:solidFill>
                <a:effectLst/>
                <a:uLnTx/>
                <a:uFillTx/>
                <a:ea typeface="+mn-ea"/>
                <a:cs typeface="Arial" panose="020B0604020202020204" pitchFamily="34" charset="0"/>
                <a:hlinkClick r:id="rId3"/>
              </a:rPr>
              <a:t>ffcl</a:t>
            </a: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a:t>
            </a:r>
          </a:p>
          <a:p>
            <a:pPr marL="0" marR="0" lvl="0" indent="0" algn="l" defTabSz="914400" rtl="0" eaLnBrk="1" fontAlgn="auto" latinLnBrk="0" hangingPunct="1">
              <a:lnSpc>
                <a:spcPct val="100000"/>
              </a:lnSpc>
              <a:spcBef>
                <a:spcPts val="623"/>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mn-ea"/>
                <a:cs typeface="Arial" panose="020B0604020202020204" pitchFamily="34" charset="0"/>
              </a:rPr>
              <a:t>Source: </a:t>
            </a: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Graphic courtesy of the National Institute of Diabetes and Digestive and Kidney Diseases, of the U.S. National Institutes of Health.</a:t>
            </a:r>
          </a:p>
          <a:p>
            <a:pPr marL="0" marR="0" lvl="1" indent="0" algn="l" defTabSz="914400" rtl="0" eaLnBrk="1" fontAlgn="auto" latinLnBrk="0" hangingPunct="1">
              <a:lnSpc>
                <a:spcPct val="110000"/>
              </a:lnSpc>
              <a:spcBef>
                <a:spcPts val="416"/>
              </a:spcBef>
              <a:spcAft>
                <a:spcPts val="0"/>
              </a:spcAft>
              <a:buClrTx/>
              <a:buSzTx/>
              <a:buFont typeface="Wingdings" panose="05000000000000000000" pitchFamily="2" charset="2"/>
              <a:buNone/>
              <a:tabLst/>
              <a:defRPr/>
            </a:pPr>
            <a:r>
              <a:rPr kumimoji="0" lang="en-US" b="1" i="0" u="none" strike="noStrike" kern="1200" cap="none" spc="0" normalizeH="0" baseline="0" noProof="0" dirty="0">
                <a:ln>
                  <a:noFill/>
                </a:ln>
                <a:solidFill>
                  <a:prstClr val="black"/>
                </a:solidFill>
                <a:effectLst/>
                <a:uLnTx/>
                <a:uFillTx/>
                <a:ea typeface="+mn-ea"/>
                <a:cs typeface="Arial" panose="020B0604020202020204" pitchFamily="34" charset="0"/>
              </a:rPr>
              <a:t>Sources for Image</a:t>
            </a:r>
          </a:p>
          <a:p>
            <a:pPr marL="0" marR="0" lvl="1" indent="0" algn="l" defTabSz="914400" rtl="0" eaLnBrk="1" fontAlgn="auto" latinLnBrk="0" hangingPunct="1">
              <a:lnSpc>
                <a:spcPct val="100000"/>
              </a:lnSpc>
              <a:spcBef>
                <a:spcPts val="208"/>
              </a:spcBef>
              <a:spcAft>
                <a:spcPts val="0"/>
              </a:spcAft>
              <a:buClrTx/>
              <a:buSzTx/>
              <a:buFont typeface="Wingdings" panose="05000000000000000000" pitchFamily="2" charset="2"/>
              <a:buNone/>
              <a:tabLst/>
              <a:defRPr/>
            </a:pPr>
            <a:r>
              <a:rPr lang="en-US" dirty="0">
                <a:effectLst/>
                <a:cs typeface="Arial" panose="020B0604020202020204" pitchFamily="34" charset="0"/>
                <a:hlinkClick r:id="rId4"/>
              </a:rPr>
              <a:t>niddk.NIH.gov/news/media-library/7964</a:t>
            </a:r>
            <a:r>
              <a:rPr lang="en-US" dirty="0">
                <a:effectLst/>
                <a:cs typeface="Arial" panose="020B0604020202020204" pitchFamily="34" charset="0"/>
              </a:rPr>
              <a:t> </a:t>
            </a:r>
          </a:p>
        </p:txBody>
      </p:sp>
    </p:spTree>
    <p:extLst>
      <p:ext uri="{BB962C8B-B14F-4D97-AF65-F5344CB8AC3E}">
        <p14:creationId xmlns:p14="http://schemas.microsoft.com/office/powerpoint/2010/main" val="2220516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dirty="0">
                <a:cs typeface="Arial" panose="020B0604020202020204" pitchFamily="34" charset="0"/>
              </a:rPr>
              <a:t>Presenter Notes</a:t>
            </a:r>
          </a:p>
          <a:p>
            <a:pPr marL="173736" marR="0" lvl="0" indent="-173736"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End-Stage Renal Disease (ESRD) is permanent kidney failure</a:t>
            </a:r>
            <a:r>
              <a:rPr kumimoji="0" lang="en-US" sz="1200" b="0" i="1" u="none" strike="noStrike" kern="1200" cap="none" spc="0" normalizeH="0" baseline="0" noProof="0" dirty="0">
                <a:ln>
                  <a:noFill/>
                </a:ln>
                <a:solidFill>
                  <a:prstClr val="black"/>
                </a:solidFill>
                <a:effectLst/>
                <a:uLnTx/>
                <a:uFillTx/>
                <a:ea typeface="+mn-ea"/>
                <a:cs typeface="Arial" panose="020B0604020202020204" pitchFamily="34" charset="0"/>
              </a:rPr>
              <a:t>. If you have Stage 5 chronic kidney disease, you require either a kidney transplant or regular course of dialysis. </a:t>
            </a:r>
          </a:p>
          <a:p>
            <a:pPr marL="173736" marR="0" lvl="0" indent="-173736"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 can get Medicare no matter how old you are if your kidneys no longer work, you need regular dialysis or</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 have had a kidney transplant, and one of these applies to you:</a:t>
            </a:r>
          </a:p>
          <a:p>
            <a:pPr marL="457200" lvl="1" indent="-182563" defTabSz="914400">
              <a:buFont typeface="Arial" panose="020B0604020202020204" pitchFamily="34" charset="0"/>
              <a:buChar char="•"/>
              <a:defRPr/>
            </a:pPr>
            <a:r>
              <a:rPr lang="en-US" dirty="0">
                <a:solidFill>
                  <a:prstClr val="black"/>
                </a:solidFill>
                <a:cs typeface="Arial" panose="020B0604020202020204" pitchFamily="34" charset="0"/>
              </a:rPr>
              <a:t>You’ve worked the required amount of time under Social Security, the Railroad Retirement Board (RRB), or as a government employee</a:t>
            </a:r>
          </a:p>
          <a:p>
            <a:pPr marL="457200" lvl="1" indent="-182563" defTabSz="914400">
              <a:buFont typeface="Arial" panose="020B0604020202020204" pitchFamily="34" charset="0"/>
              <a:buChar char="•"/>
              <a:defRPr/>
            </a:pPr>
            <a:r>
              <a:rPr lang="en-US" dirty="0">
                <a:solidFill>
                  <a:prstClr val="black"/>
                </a:solidFill>
                <a:cs typeface="Arial" panose="020B0604020202020204" pitchFamily="34" charset="0"/>
              </a:rPr>
              <a:t>You’re already getting or are eligible for Social Security or RRB benefits</a:t>
            </a:r>
          </a:p>
          <a:p>
            <a:pPr marL="457200" lvl="1" indent="-182563" defTabSz="914400">
              <a:buFont typeface="Arial" panose="020B0604020202020204" pitchFamily="34" charset="0"/>
              <a:buChar char="•"/>
              <a:defRPr/>
            </a:pPr>
            <a:r>
              <a:rPr lang="en-US" dirty="0">
                <a:solidFill>
                  <a:prstClr val="black"/>
                </a:solidFill>
                <a:cs typeface="Arial" panose="020B0604020202020204" pitchFamily="34" charset="0"/>
              </a:rPr>
              <a:t>You’re the spouse or dependent child of a person who meets either of the requirements above</a:t>
            </a:r>
          </a:p>
          <a:p>
            <a:pPr marL="114300" lvl="1" indent="0" defTabSz="914400">
              <a:buFont typeface="Arial" panose="020B0604020202020204" pitchFamily="34" charset="0"/>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087174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lvl="0" indent="0">
              <a:spcBef>
                <a:spcPts val="600"/>
              </a:spcBef>
              <a:buFont typeface="Wingdings" panose="05000000000000000000" pitchFamily="2" charset="2"/>
              <a:buNone/>
              <a:defRPr/>
            </a:pPr>
            <a:r>
              <a:rPr lang="en-US" b="1" dirty="0">
                <a:cs typeface="Arial" panose="020B0604020202020204" pitchFamily="34" charset="0"/>
              </a:rPr>
              <a:t>Presenter Notes</a:t>
            </a:r>
          </a:p>
          <a:p>
            <a:pPr marL="173736" lvl="0" indent="-173736">
              <a:spcBef>
                <a:spcPts val="600"/>
              </a:spcBef>
              <a:buFont typeface="Wingdings" panose="05000000000000000000" pitchFamily="2" charset="2"/>
              <a:buChar char="§"/>
              <a:defRPr/>
            </a:pPr>
            <a:r>
              <a:rPr lang="en-US" dirty="0">
                <a:cs typeface="Arial" panose="020B0604020202020204" pitchFamily="34" charset="0"/>
              </a:rPr>
              <a:t>If you’re eligible for Medicare only because of permanent kidney failure, your coverage usually can’t start until the 4</a:t>
            </a:r>
            <a:r>
              <a:rPr lang="en-US" baseline="30000" dirty="0">
                <a:cs typeface="Arial" panose="020B0604020202020204" pitchFamily="34" charset="0"/>
              </a:rPr>
              <a:t>th</a:t>
            </a:r>
            <a:r>
              <a:rPr lang="en-US" dirty="0">
                <a:cs typeface="Arial" panose="020B0604020202020204" pitchFamily="34" charset="0"/>
              </a:rPr>
              <a:t> month of dialysis (also known as a “waiting period”). This means if you have coverage through an employer or union group health plan (GHP), that plan will be the only payer for the first 3 months of dialysis (unless you have other coverage). </a:t>
            </a:r>
          </a:p>
          <a:p>
            <a:pPr marL="173736" lvl="0" indent="-173736">
              <a:spcBef>
                <a:spcPts val="600"/>
              </a:spcBef>
              <a:buFont typeface="Wingdings" panose="05000000000000000000" pitchFamily="2" charset="2"/>
              <a:buChar char="§"/>
              <a:defRPr/>
            </a:pPr>
            <a:r>
              <a:rPr lang="en-US" dirty="0">
                <a:solidFill>
                  <a:prstClr val="black"/>
                </a:solidFill>
                <a:cs typeface="Arial" panose="020B0604020202020204" pitchFamily="34" charset="0"/>
              </a:rPr>
              <a:t>Once you have Medicare coverage because of ESRD (usually the fourth month of dialysis), your GHP will pay first on your hospital and medical bills for 30 months, whether or not you’re enrolled in Medicare. </a:t>
            </a:r>
            <a:endParaRPr lang="en-US" dirty="0">
              <a:cs typeface="Arial" panose="020B0604020202020204" pitchFamily="34" charset="0"/>
            </a:endParaRPr>
          </a:p>
          <a:p>
            <a:pPr marL="173736" lvl="0" indent="-173736">
              <a:spcBef>
                <a:spcPts val="600"/>
              </a:spcBef>
              <a:buFont typeface="Wingdings" panose="05000000000000000000" pitchFamily="2" charset="2"/>
              <a:buChar char="§"/>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If you have ESRD, you can get your Medicare coverage through Original Medicare or a Medicare Advantage Plan</a:t>
            </a:r>
            <a:r>
              <a:rPr lang="en-US" dirty="0">
                <a:solidFill>
                  <a:prstClr val="black"/>
                </a:solidFill>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173736" marR="0" lvl="0" indent="-173736" algn="l" defTabSz="914400" rtl="0" eaLnBrk="1" fontAlgn="auto" latinLnBrk="0" hangingPunct="1">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Transplant drugs (also called immunosuppressive drugs) are only covered by Medicare Part B (Medical</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 Insurance)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for people who were entitled to Medicare Part A (Hospital Insurance) at the time of a kidney transplant.</a:t>
            </a:r>
          </a:p>
        </p:txBody>
      </p:sp>
    </p:spTree>
    <p:extLst>
      <p:ext uri="{BB962C8B-B14F-4D97-AF65-F5344CB8AC3E}">
        <p14:creationId xmlns:p14="http://schemas.microsoft.com/office/powerpoint/2010/main" val="3236587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algn="l" rtl="0" fontAlgn="base"/>
            <a:r>
              <a:rPr lang="en-US" b="0" i="0" u="none" strike="noStrike" dirty="0">
                <a:effectLst/>
                <a:cs typeface="Arial" panose="020B0604020202020204" pitchFamily="34" charset="0"/>
              </a:rPr>
              <a:t>This slide (and the 2 that follow) provides information about additional resources and products. You may want to highlight those that are most relevant to your audience.</a:t>
            </a:r>
            <a:r>
              <a:rPr lang="en-US" b="0" i="0" dirty="0">
                <a:effectLst/>
                <a:cs typeface="Arial" panose="020B0604020202020204" pitchFamily="34" charset="0"/>
              </a:rPr>
              <a:t>​</a:t>
            </a:r>
          </a:p>
          <a:p>
            <a:pPr algn="l" rtl="0" fontAlgn="base"/>
            <a:r>
              <a:rPr lang="en-US" b="0" i="1" u="none" strike="noStrike" dirty="0">
                <a:effectLst/>
                <a:cs typeface="Arial" panose="020B0604020202020204" pitchFamily="34" charset="0"/>
              </a:rPr>
              <a:t>Continued on next slide.</a:t>
            </a:r>
            <a:r>
              <a:rPr lang="en-US" b="0" i="0" dirty="0">
                <a:effectLst/>
                <a:cs typeface="Arial" panose="020B0604020202020204" pitchFamily="34" charset="0"/>
              </a:rPr>
              <a:t>​</a:t>
            </a:r>
          </a:p>
          <a:p>
            <a:pPr algn="l" rtl="0" fontAlgn="base"/>
            <a:r>
              <a:rPr lang="en-US" b="0" i="0" dirty="0">
                <a:solidFill>
                  <a:srgbClr val="444444"/>
                </a:solidFill>
                <a:effectLst/>
                <a:cs typeface="Arial" panose="020B0604020202020204" pitchFamily="34" charset="0"/>
              </a:rPr>
              <a:t>​</a:t>
            </a:r>
            <a:endParaRPr lang="en-US" b="0" dirty="0">
              <a:cs typeface="Arial" panose="020B0604020202020204" pitchFamily="34" charset="0"/>
            </a:endParaRPr>
          </a:p>
        </p:txBody>
      </p:sp>
    </p:spTree>
    <p:extLst>
      <p:ext uri="{BB962C8B-B14F-4D97-AF65-F5344CB8AC3E}">
        <p14:creationId xmlns:p14="http://schemas.microsoft.com/office/powerpoint/2010/main" val="405213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112395" indent="-112395">
              <a:buNone/>
            </a:pPr>
            <a:r>
              <a:rPr lang="en-US" b="1" dirty="0">
                <a:cs typeface="Arial" panose="020B0604020202020204" pitchFamily="34" charset="0"/>
              </a:rPr>
              <a:t>Presenter Notes</a:t>
            </a:r>
          </a:p>
          <a:p>
            <a:pPr marL="112395" indent="-112395">
              <a:buNone/>
            </a:pPr>
            <a:r>
              <a:rPr lang="en-US" b="0" dirty="0">
                <a:cs typeface="Arial" panose="020B0604020202020204" pitchFamily="34" charset="0"/>
              </a:rPr>
              <a:t>At the end of this lesson, you’ll be able to:</a:t>
            </a:r>
          </a:p>
          <a:p>
            <a:pPr marL="173736" indent="-173736">
              <a:buFont typeface="Wingdings" panose="05000000000000000000" pitchFamily="2" charset="2"/>
              <a:buChar char="§"/>
            </a:pPr>
            <a:r>
              <a:rPr lang="en-US" b="0" dirty="0">
                <a:cs typeface="Arial" panose="020B0604020202020204" pitchFamily="34" charset="0"/>
              </a:rPr>
              <a:t>Describe ESRD and medical treatments for ESRD</a:t>
            </a:r>
          </a:p>
          <a:p>
            <a:pPr marL="173736" indent="-173736">
              <a:buFont typeface="Wingdings" panose="05000000000000000000" pitchFamily="2" charset="2"/>
              <a:buChar char="§"/>
            </a:pPr>
            <a:r>
              <a:rPr lang="en-US" b="0" dirty="0">
                <a:cs typeface="Arial" panose="020B0604020202020204" pitchFamily="34" charset="0"/>
              </a:rPr>
              <a:t>Explain Medicare eligibility based on ESRD</a:t>
            </a:r>
          </a:p>
          <a:p>
            <a:pPr marL="173736" indent="-173736">
              <a:buFont typeface="Wingdings" panose="05000000000000000000" pitchFamily="2" charset="2"/>
              <a:buChar char="§"/>
            </a:pPr>
            <a:r>
              <a:rPr lang="en-US" b="0" dirty="0">
                <a:cs typeface="Arial" panose="020B0604020202020204" pitchFamily="34" charset="0"/>
              </a:rPr>
              <a:t>Know who to contact if you have questions about Medicare eligibility based on ESRD</a:t>
            </a:r>
          </a:p>
        </p:txBody>
      </p:sp>
    </p:spTree>
    <p:extLst>
      <p:ext uri="{BB962C8B-B14F-4D97-AF65-F5344CB8AC3E}">
        <p14:creationId xmlns:p14="http://schemas.microsoft.com/office/powerpoint/2010/main" val="352294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cs typeface="Arial" panose="020B0604020202020204" pitchFamily="34" charset="0"/>
              </a:rPr>
              <a:t>Presenter Notes </a:t>
            </a:r>
            <a:r>
              <a:rPr lang="en-US" b="0" i="0" dirty="0">
                <a:solidFill>
                  <a:srgbClr val="444444"/>
                </a:solidFill>
                <a:effectLst/>
                <a:cs typeface="Arial" panose="020B0604020202020204" pitchFamily="34" charset="0"/>
              </a:rPr>
              <a:t>​</a:t>
            </a:r>
          </a:p>
          <a:p>
            <a:pPr algn="l" rtl="0" fontAlgn="base"/>
            <a:r>
              <a:rPr lang="en-US" b="0" i="1" u="none" strike="noStrike" dirty="0">
                <a:solidFill>
                  <a:srgbClr val="C00000"/>
                </a:solidFill>
                <a:effectLst/>
                <a:cs typeface="Arial" panose="020B0604020202020204" pitchFamily="34" charset="0"/>
              </a:rPr>
              <a:t>See next slide for selected Medicare products.</a:t>
            </a:r>
            <a:endParaRPr lang="en-US" b="0" i="0" dirty="0">
              <a:solidFill>
                <a:srgbClr val="444444"/>
              </a:solidFill>
              <a:effectLst/>
              <a:cs typeface="Arial" panose="020B0604020202020204" pitchFamily="34" charset="0"/>
            </a:endParaRPr>
          </a:p>
          <a:p>
            <a:endParaRPr lang="en-US" b="0" dirty="0">
              <a:cs typeface="Arial" panose="020B0604020202020204" pitchFamily="34" charset="0"/>
            </a:endParaRPr>
          </a:p>
        </p:txBody>
      </p:sp>
    </p:spTree>
    <p:extLst>
      <p:ext uri="{BB962C8B-B14F-4D97-AF65-F5344CB8AC3E}">
        <p14:creationId xmlns:p14="http://schemas.microsoft.com/office/powerpoint/2010/main" val="22638813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511273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dirty="0"/>
          </a:p>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1" dirty="0">
                <a:cs typeface="Arial" panose="020B0604020202020204" pitchFamily="34" charset="0"/>
              </a:rPr>
              <a:t>Presenter Notes</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view NTP training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a:spcBef>
                <a:spcPts val="600"/>
              </a:spcBef>
            </a:pPr>
            <a:endParaRPr lang="en-US" dirty="0">
              <a:cs typeface="Arial" panose="020B0604020202020204" pitchFamily="34" charset="0"/>
            </a:endParaRPr>
          </a:p>
        </p:txBody>
      </p:sp>
    </p:spTree>
    <p:extLst>
      <p:ext uri="{BB962C8B-B14F-4D97-AF65-F5344CB8AC3E}">
        <p14:creationId xmlns:p14="http://schemas.microsoft.com/office/powerpoint/2010/main" val="60956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0" indent="0" algn="l" defTabSz="931386" rtl="0" eaLnBrk="1" fontAlgn="auto" latinLnBrk="0" hangingPunct="1">
              <a:spcBef>
                <a:spcPts val="600"/>
              </a:spcBef>
              <a:spcAft>
                <a:spcPts val="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173736" marR="0" lvl="0" indent="-173736" algn="l" defTabSz="931386" rtl="0" eaLnBrk="1" fontAlgn="auto" latinLnBrk="0" hangingPunct="1">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End-Stage Renal Disease (ESRD) is defined as permanent kidney failure that requires a regular course of dialysis or a kidney transplant. </a:t>
            </a:r>
          </a:p>
          <a:p>
            <a:pPr marL="173736" marR="0" lvl="0" indent="-173736" algn="l" defTabSz="931386" rtl="0" eaLnBrk="1" fontAlgn="auto" latinLnBrk="0" hangingPunct="1">
              <a:spcBef>
                <a:spcPts val="6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Dialysis is a treatment that cleans your blood when your kidneys don’t work. It gets rid of harmful waste, extra salt, and fluids that build up in your body. It also helps control blood pressure and helps your body keep the right amount of fluids. Dialysis treatments may help you feel better and live longer, but they aren’t a cure for permanent kidney failure. </a:t>
            </a:r>
          </a:p>
          <a:p>
            <a:pPr marL="173736" indent="-173736" defTabSz="931386">
              <a:spcBef>
                <a:spcPts val="600"/>
              </a:spcBef>
              <a:buFont typeface="Wingdings" panose="05000000000000000000" pitchFamily="2" charset="2"/>
              <a:buChar char="§"/>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A kidney transplant is a type of surgery that puts someone else’s healthy kidney into your body. This donated kidney does the work that your own kidneys can no longer do. You may get a kidney from someone who has recently died, or from someone who’s still living, like a family member. The blood and tissue of the person who gives you the kidney must be tested to see how well they match yours so that your body won’t reject the new kidney.</a:t>
            </a:r>
          </a:p>
          <a:p>
            <a:pPr marL="173736" indent="-173736" defTabSz="931386">
              <a:spcBef>
                <a:spcPts val="600"/>
              </a:spcBef>
              <a:buFont typeface="Wingdings" panose="05000000000000000000" pitchFamily="2" charset="2"/>
              <a:buChar char="§"/>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There are 5 stages of chronic kidney disease (CKD). The National Kidney Foundation developed guidelines to help identify the levels of kidney disease. If you have Stage 5 CKD, you may be eligible for Medicare based on ESRD. Visit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hlinkClick r:id="rId3"/>
              </a:rPr>
              <a:t>kidney.org/</a:t>
            </a:r>
            <a:r>
              <a:rPr kumimoji="0" lang="en-US" sz="1200" b="0" i="0" u="none" strike="noStrike" kern="1200" cap="none" spc="0" normalizeH="0" baseline="0" noProof="0" dirty="0" err="1">
                <a:ln>
                  <a:noFill/>
                </a:ln>
                <a:solidFill>
                  <a:prstClr val="black"/>
                </a:solidFill>
                <a:effectLst/>
                <a:uLnTx/>
                <a:uFillTx/>
                <a:ea typeface="+mn-ea"/>
                <a:cs typeface="Arial" panose="020B0604020202020204" pitchFamily="34" charset="0"/>
                <a:hlinkClick r:id="rId3"/>
              </a:rPr>
              <a:t>atoz</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hlinkClick r:id="rId3"/>
              </a:rPr>
              <a:t>/content/about-chronic-kidney-disease</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for more information about CKD, and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hlinkClick r:id="rId4"/>
              </a:rPr>
              <a:t>kidney.org/sites/default/files/01-10-7278_HBG_CKD_Stages_Flyer3.pdf</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to learn more about the 5 stages of CKD.</a:t>
            </a:r>
          </a:p>
          <a:p>
            <a:pPr marL="0" marR="0" lvl="0" indent="0" algn="l" defTabSz="914400" rtl="0" eaLnBrk="1" fontAlgn="auto" latinLnBrk="0" hangingPunct="1">
              <a:spcBef>
                <a:spcPts val="6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50780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spcAft>
                <a:spcPts val="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1" indent="0" algn="l" defTabSz="914400" rtl="0" eaLnBrk="1" fontAlgn="auto" latinLnBrk="0" hangingPunct="1">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 can get Medicare no matter how old you are if your kidneys no longer work, you need regular dialysis or a kidney transplant,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and</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one of these applies to you:</a:t>
            </a:r>
          </a:p>
          <a:p>
            <a:pPr marL="173736" lvl="1" indent="-173736" defTabSz="914400">
              <a:buFont typeface="Wingdings" panose="05000000000000000000" pitchFamily="2" charset="2"/>
              <a:buChar char="§"/>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You’ve worked the required amount of time </a:t>
            </a:r>
            <a:r>
              <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rPr>
              <a:t>under Social Security, the Railroad Retirement Board (RRB), or as a government employee. NOTE</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Call Social Security at 1-800-772-1213 for more information about the required amount of time needed under Social Security, the RRB, or as a government employee to be eligible for Medicare based on ESRD. You can also visit </a:t>
            </a:r>
            <a:r>
              <a:rPr lang="en-US" dirty="0">
                <a:solidFill>
                  <a:prstClr val="black"/>
                </a:solidFill>
                <a:cs typeface="Arial" panose="020B0604020202020204" pitchFamily="34" charset="0"/>
                <a:hlinkClick r:id="rId3"/>
              </a:rPr>
              <a:t>ssa.gov</a:t>
            </a:r>
            <a:r>
              <a:rPr lang="en-US" dirty="0">
                <a:solidFill>
                  <a:prstClr val="black"/>
                </a:solidFill>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TTY users can call 1-800-325-0778. </a:t>
            </a:r>
            <a:endParaRPr kumimoji="0" lang="en-US" sz="12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173736" marR="0" lvl="1" indent="-173736" algn="l" defTabSz="914400" rtl="0" eaLnBrk="1" fontAlgn="auto" latinLnBrk="0" hangingPunct="1">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You’re already getting or are eligible for Social Security or RRB benefits.</a:t>
            </a:r>
          </a:p>
          <a:p>
            <a:pPr marL="173736" marR="0" lvl="1" indent="-173736" algn="l" defTabSz="914400" rtl="0" eaLnBrk="1" fontAlgn="auto" latinLnBrk="0" hangingPunct="1">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You’re the spouse or dependent child of a person who meets either of the requirements listed above.</a:t>
            </a:r>
          </a:p>
          <a:p>
            <a:pPr marL="0" marR="0" lvl="1" indent="0" algn="l" defTabSz="914400" rtl="0" eaLnBrk="1" fontAlgn="auto" latinLnBrk="0" hangingPunct="1">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You must also file an application and meet any deadlines or waiting periods that apply.</a:t>
            </a:r>
          </a:p>
          <a:p>
            <a:pPr marL="0" lvl="1" defTabSz="914400">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For more ESRD information,</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 r</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eview “Medicare Coverage of Kidney Dialysis &amp; Kidney Transplant Services” (CMS Product No. 10128) at </a:t>
            </a:r>
            <a:r>
              <a:rPr lang="en-US" dirty="0">
                <a:cs typeface="Arial" panose="020B0604020202020204" pitchFamily="34" charset="0"/>
                <a:hlinkClick r:id="rId4"/>
              </a:rPr>
              <a:t>Medicare.gov/Pubs/pdf/10128-Medicare-Coverage-ESRD.pdf</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For information</a:t>
            </a:r>
            <a:r>
              <a:rPr kumimoji="0" lang="en-US" sz="1200" b="0" i="0" u="none" strike="noStrike" kern="1200" cap="none" spc="0" normalizeH="0" noProof="0" dirty="0">
                <a:ln>
                  <a:noFill/>
                </a:ln>
                <a:solidFill>
                  <a:prstClr val="black"/>
                </a:solidFill>
                <a:effectLst/>
                <a:uLnTx/>
                <a:uFillTx/>
                <a:ea typeface="+mn-ea"/>
                <a:cs typeface="Arial" panose="020B0604020202020204" pitchFamily="34" charset="0"/>
              </a:rPr>
              <a:t> on children with ESRD, review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“Medicare for Children With End-Stage Renal Disease: Getting Started” (CMS Product No. 11392) at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hlinkClick r:id="rId5"/>
              </a:rPr>
              <a:t>Medicare.gov/Pubs/pdf/11392-Medicare-Children-ESRD.pdf</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a:t>
            </a:r>
          </a:p>
        </p:txBody>
      </p:sp>
    </p:spTree>
    <p:extLst>
      <p:ext uri="{BB962C8B-B14F-4D97-AF65-F5344CB8AC3E}">
        <p14:creationId xmlns:p14="http://schemas.microsoft.com/office/powerpoint/2010/main" val="4060681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314325" y="3578578"/>
            <a:ext cx="6067425" cy="4899378"/>
          </a:xfrm>
        </p:spPr>
        <p:txBody>
          <a:bodyPr/>
          <a:lstStyle/>
          <a:p>
            <a:pPr marL="0" marR="0" lvl="1" indent="0" algn="l" defTabSz="914400" rtl="0" eaLnBrk="1" fontAlgn="auto" latinLnBrk="0" hangingPunct="1">
              <a:lnSpc>
                <a:spcPct val="100000"/>
              </a:lnSpc>
              <a:spcAft>
                <a:spcPts val="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173736" marR="0" lvl="1" indent="-173736" algn="l" defTabSz="914400" rtl="0" eaLnBrk="1" fontAlgn="auto" latinLnBrk="0" hangingPunct="1">
              <a:lnSpc>
                <a:spcPct val="100000"/>
              </a:lnSpc>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If you qualify for Medicare Part A (Hospital Insurance), you can also get Medicare Part B (Medical Insurance). Most people must pay a monthly premium for Part B. Enrolling in Part B is your choice, but you’ll need both Part A and Part B to get the full benefits available under Medicare to cover certain dialysis and kidney transplant services.</a:t>
            </a:r>
          </a:p>
          <a:p>
            <a:pPr marL="173736" lvl="1" indent="-173736" defTabSz="914400">
              <a:buFont typeface="Wingdings" panose="05000000000000000000" pitchFamily="2" charset="2"/>
              <a:buChar char="§"/>
              <a:defRPr/>
            </a:pP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Call your local Social Security office to make an appointment to enroll in Medicare based on ESRD, and for more information about the amount of work and earnings needed under Social Security or as a federal employee to be eligible for Medicare. You can contact Social Security at </a:t>
            </a: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hlinkClick r:id="rId3"/>
              </a:rPr>
              <a:t>ssa.gov</a:t>
            </a: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 or 1-800-772-1213;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TTY: 1-800-325-0778.</a:t>
            </a: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 If you work or worked for a railroad, contact the RRB at</a:t>
            </a:r>
            <a:r>
              <a:rPr kumimoji="0" lang="en-US" sz="1200" b="0" i="0" u="none" strike="noStrike" kern="1200" cap="none" spc="0" normalizeH="0" noProof="0" dirty="0">
                <a:ln>
                  <a:noFill/>
                </a:ln>
                <a:solidFill>
                  <a:srgbClr val="231F20"/>
                </a:solidFill>
                <a:effectLst/>
                <a:uLnTx/>
                <a:uFillTx/>
                <a:ea typeface="+mn-ea"/>
                <a:cs typeface="Arial" panose="020B0604020202020204" pitchFamily="34" charset="0"/>
              </a:rPr>
              <a:t> </a:t>
            </a:r>
            <a:r>
              <a:rPr lang="en-US" dirty="0">
                <a:cs typeface="Arial" panose="020B0604020202020204" pitchFamily="34" charset="0"/>
                <a:hlinkClick r:id="rId4"/>
              </a:rPr>
              <a:t>RRB.gov</a:t>
            </a:r>
            <a:r>
              <a:rPr lang="en-US" dirty="0">
                <a:cs typeface="Arial" panose="020B0604020202020204" pitchFamily="34" charset="0"/>
              </a:rPr>
              <a:t> or </a:t>
            </a: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1-877-772-5772;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TTY: 1-312-751-4701. </a:t>
            </a:r>
            <a:endPar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2235117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lvl="1" defTabSz="914400">
              <a:defRPr/>
            </a:pPr>
            <a:r>
              <a:rPr lang="en-US" b="1" dirty="0">
                <a:solidFill>
                  <a:srgbClr val="000000"/>
                </a:solidFill>
                <a:cs typeface="Arial" panose="020B0604020202020204" pitchFamily="34" charset="0"/>
              </a:rPr>
              <a:t>This slide has animation.</a:t>
            </a:r>
            <a:endParaRPr lang="en-US" sz="1200" b="1" i="0" u="none" strike="noStrike" dirty="0">
              <a:solidFill>
                <a:srgbClr val="000000"/>
              </a:solidFill>
              <a:effectLst/>
              <a:cs typeface="Arial" panose="020B0604020202020204" pitchFamily="34" charset="0"/>
            </a:endParaRPr>
          </a:p>
          <a:p>
            <a:pPr marL="0" marR="0" lvl="1"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lvl="1" defTabSz="914400">
              <a:defRPr/>
            </a:pPr>
            <a:r>
              <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rPr>
              <a:t>If you don’t qualify for Medicare, you may be able to get help from your State Medical Assistance (Medicaid) office to pay for your dialysis treatments. Your income must be below a certain level to get Medicaid. In some states, if you have Medicare, Medicaid may pay some of the costs that Medicare doesn’t cover. To apply for Medicaid, talk with the social worker at your hospital or dialysis facility, or contact your State Medical Assistance (Medicaid) office. Visit </a:t>
            </a:r>
            <a:r>
              <a:rPr lang="en-US" dirty="0">
                <a:solidFill>
                  <a:prstClr val="black"/>
                </a:solidFill>
                <a:cs typeface="Arial" panose="020B0604020202020204" pitchFamily="34" charset="0"/>
                <a:hlinkClick r:id="rId3"/>
              </a:rPr>
              <a:t>Medicare.gov/talk-to-someone</a:t>
            </a:r>
            <a:r>
              <a:rPr lang="en-US" dirty="0">
                <a:solidFill>
                  <a:prstClr val="black"/>
                </a:solidFill>
                <a:cs typeface="Arial" panose="020B0604020202020204" pitchFamily="34" charset="0"/>
              </a:rPr>
              <a:t>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to get contact information for your State Medical Assistance (Medicaid) office</a:t>
            </a:r>
            <a:r>
              <a:rPr lang="en-US" dirty="0">
                <a:solidFill>
                  <a:prstClr val="black"/>
                </a:solidFill>
                <a:cs typeface="Arial" panose="020B0604020202020204" pitchFamily="34" charset="0"/>
              </a:rPr>
              <a:t>. To find the contact information for your Medicaid office, select your state and then choose “Other insurance programs” from the menu on the left.</a:t>
            </a:r>
            <a:endParaRPr kumimoji="0" lang="en-US" sz="1200" b="0" i="0" u="none" strike="noStrike" kern="1200" cap="none" spc="0" normalizeH="0" baseline="0" noProof="0" dirty="0">
              <a:ln>
                <a:noFill/>
              </a:ln>
              <a:solidFill>
                <a:srgbClr val="231F20"/>
              </a:solidFill>
              <a:effectLst/>
              <a:uLnTx/>
              <a:uFillTx/>
              <a:ea typeface="+mn-ea"/>
              <a:cs typeface="Arial" panose="020B0604020202020204" pitchFamily="34" charset="0"/>
            </a:endParaRPr>
          </a:p>
          <a:p>
            <a:pPr marL="0" marR="0" lvl="1" indent="0" algn="l" defTabSz="914400" rtl="0" eaLnBrk="1" fontAlgn="auto" latinLnBrk="0" hangingPunct="1">
              <a:lnSpc>
                <a:spcPct val="100000"/>
              </a:lnSpc>
              <a:spcAft>
                <a:spcPts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2665688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extLst>
      <p:ext uri="{BB962C8B-B14F-4D97-AF65-F5344CB8AC3E}">
        <p14:creationId xmlns:p14="http://schemas.microsoft.com/office/powerpoint/2010/main" val="3368976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96537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79329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732873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403234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836459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00421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192580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125751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844775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116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extLst>
      <p:ext uri="{BB962C8B-B14F-4D97-AF65-F5344CB8AC3E}">
        <p14:creationId xmlns:p14="http://schemas.microsoft.com/office/powerpoint/2010/main" val="117381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593337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4755673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1732530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2363100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2022</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Tree>
    <p:custDataLst>
      <p:tags r:id="rId1"/>
    </p:custDataLst>
    <p:extLst>
      <p:ext uri="{BB962C8B-B14F-4D97-AF65-F5344CB8AC3E}">
        <p14:creationId xmlns:p14="http://schemas.microsoft.com/office/powerpoint/2010/main" val="1447832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2022</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3860222" y="6492240"/>
            <a:ext cx="4471555"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3253639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2022</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3870613" y="6492875"/>
            <a:ext cx="4450773"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1501341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2022</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1122761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2022</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1507795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2022</a:t>
            </a:r>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3912177" y="6492240"/>
            <a:ext cx="4367645"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667572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April 2022</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3874294" y="6492240"/>
            <a:ext cx="45720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Medicare for People with End-Stage Renal Disease (ESRD)</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3759332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April 2022</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60222" y="6492875"/>
            <a:ext cx="4471555" cy="365125"/>
          </a:xfrm>
        </p:spPr>
        <p:txBody>
          <a:bodyPr/>
          <a:lstStyle>
            <a:lvl1pPr>
              <a:defRPr>
                <a:solidFill>
                  <a:schemeClr val="bg1"/>
                </a:solidFill>
              </a:defRPr>
            </a:lvl1pPr>
          </a:lstStyle>
          <a:p>
            <a:r>
              <a:rPr lang="en-US"/>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14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2022</a:t>
            </a:r>
          </a:p>
        </p:txBody>
      </p:sp>
      <p:sp>
        <p:nvSpPr>
          <p:cNvPr id="14" name="Footer Placeholder 2">
            <a:extLst>
              <a:ext uri="{FF2B5EF4-FFF2-40B4-BE49-F238E27FC236}">
                <a16:creationId xmlns:a16="http://schemas.microsoft.com/office/drawing/2014/main" id="{4C1477F7-7729-4EDA-AFB5-25F671F245C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4146427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2022</a:t>
            </a:r>
          </a:p>
        </p:txBody>
      </p:sp>
      <p:sp>
        <p:nvSpPr>
          <p:cNvPr id="14" name="Footer Placeholder 2">
            <a:extLst>
              <a:ext uri="{FF2B5EF4-FFF2-40B4-BE49-F238E27FC236}">
                <a16:creationId xmlns:a16="http://schemas.microsoft.com/office/drawing/2014/main" id="{BB36208F-3A2A-45A3-A950-89F5621A122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704924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2022</a:t>
            </a:r>
          </a:p>
        </p:txBody>
      </p:sp>
      <p:sp>
        <p:nvSpPr>
          <p:cNvPr id="13" name="Footer Placeholder 2">
            <a:extLst>
              <a:ext uri="{FF2B5EF4-FFF2-40B4-BE49-F238E27FC236}">
                <a16:creationId xmlns:a16="http://schemas.microsoft.com/office/drawing/2014/main" id="{3273BD2C-6DD1-4DAB-BA0A-EDBF5937B3D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490365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2022</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for People with End-Stage Renal Disease (ESRD)</a:t>
            </a:r>
          </a:p>
        </p:txBody>
      </p:sp>
    </p:spTree>
    <p:custDataLst>
      <p:tags r:id="rId1"/>
    </p:custDataLst>
    <p:extLst>
      <p:ext uri="{BB962C8B-B14F-4D97-AF65-F5344CB8AC3E}">
        <p14:creationId xmlns:p14="http://schemas.microsoft.com/office/powerpoint/2010/main" val="2468983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2022</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3865418" y="6501188"/>
            <a:ext cx="4461164" cy="365125"/>
          </a:xfrm>
        </p:spPr>
        <p:txBody>
          <a:bodyPr/>
          <a:lstStyle>
            <a:lvl1pPr>
              <a:defRPr>
                <a:solidFill>
                  <a:srgbClr val="8FAADC"/>
                </a:solidFill>
              </a:defRPr>
            </a:lvl1pPr>
          </a:lstStyle>
          <a:p>
            <a:r>
              <a:rPr lang="en-US" dirty="0"/>
              <a:t>Medicare for People with End-Stage Renal Disease (ESRD)</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a:t>Click to edit Master title style</a:t>
            </a:r>
          </a:p>
        </p:txBody>
      </p:sp>
    </p:spTree>
    <p:custDataLst>
      <p:tags r:id="rId1"/>
    </p:custDataLst>
    <p:extLst>
      <p:ext uri="{BB962C8B-B14F-4D97-AF65-F5344CB8AC3E}">
        <p14:creationId xmlns:p14="http://schemas.microsoft.com/office/powerpoint/2010/main" val="3159785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40023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333791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48895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3672689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25476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extLst>
      <p:ext uri="{BB962C8B-B14F-4D97-AF65-F5344CB8AC3E}">
        <p14:creationId xmlns:p14="http://schemas.microsoft.com/office/powerpoint/2010/main" val="4049309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8">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a:t>April 2022</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810000" y="6492875"/>
            <a:ext cx="45720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a:t>Medicare for People with End-Stage Renal Disease (ESRD)</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37"/>
    </p:custDataLst>
    <p:extLst>
      <p:ext uri="{BB962C8B-B14F-4D97-AF65-F5344CB8AC3E}">
        <p14:creationId xmlns:p14="http://schemas.microsoft.com/office/powerpoint/2010/main" val="26700520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xml"/><Relationship Id="rId1" Type="http://schemas.openxmlformats.org/officeDocument/2006/relationships/tags" Target="../tags/tag2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tags" Target="../tags/tag2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3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ags" Target="../tags/tag32.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36.jpeg"/><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1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0.jpeg"/><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0.xml"/><Relationship Id="rId1" Type="http://schemas.openxmlformats.org/officeDocument/2006/relationships/tags" Target="../tags/tag3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0.xml"/><Relationship Id="rId1" Type="http://schemas.openxmlformats.org/officeDocument/2006/relationships/tags" Target="../tags/tag3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3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xml"/><Relationship Id="rId1" Type="http://schemas.openxmlformats.org/officeDocument/2006/relationships/tags" Target="../tags/tag42.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6.jpe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5.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notesSlide" Target="../notesSlides/notesSlide31.xml"/><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svg"/></Relationships>
</file>

<file path=ppt/slides/_rels/slide3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notesSlide" Target="../notesSlides/notesSlide32.xml"/><Relationship Id="rId7"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4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0.png"/><Relationship Id="rId9"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0.xml"/><Relationship Id="rId1" Type="http://schemas.openxmlformats.org/officeDocument/2006/relationships/tags" Target="../tags/tag4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4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8.xml"/><Relationship Id="rId1" Type="http://schemas.openxmlformats.org/officeDocument/2006/relationships/tags" Target="../tags/tag5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8.xml"/><Relationship Id="rId1" Type="http://schemas.openxmlformats.org/officeDocument/2006/relationships/tags" Target="../tags/tag52.xml"/><Relationship Id="rId5" Type="http://schemas.openxmlformats.org/officeDocument/2006/relationships/hyperlink" Target="https://www.medicare.gov/" TargetMode="External"/><Relationship Id="rId4" Type="http://schemas.openxmlformats.org/officeDocument/2006/relationships/hyperlink" Target="http://Medicare.gov/plan-compare"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8.xml"/><Relationship Id="rId1" Type="http://schemas.openxmlformats.org/officeDocument/2006/relationships/tags" Target="../tags/tag5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0.xml"/><Relationship Id="rId1" Type="http://schemas.openxmlformats.org/officeDocument/2006/relationships/tags" Target="../tags/tag5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5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60.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61.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49.xml.rels><?xml version="1.0" encoding="UTF-8" standalone="yes"?>
<Relationships xmlns="http://schemas.openxmlformats.org/package/2006/relationships"><Relationship Id="rId8" Type="http://schemas.openxmlformats.org/officeDocument/2006/relationships/hyperlink" Target="http://esrdncc.org/" TargetMode="External"/><Relationship Id="rId3" Type="http://schemas.openxmlformats.org/officeDocument/2006/relationships/notesSlide" Target="../notesSlides/notesSlide49.xml"/><Relationship Id="rId7" Type="http://schemas.openxmlformats.org/officeDocument/2006/relationships/hyperlink" Target="https://www.shiphelp.org/" TargetMode="External"/><Relationship Id="rId2" Type="http://schemas.openxmlformats.org/officeDocument/2006/relationships/slideLayout" Target="../slideLayouts/slideLayout3.xml"/><Relationship Id="rId1" Type="http://schemas.openxmlformats.org/officeDocument/2006/relationships/tags" Target="../tags/tag64.xml"/><Relationship Id="rId6" Type="http://schemas.openxmlformats.org/officeDocument/2006/relationships/hyperlink" Target="http://www.socialsecurity.gov/" TargetMode="External"/><Relationship Id="rId5" Type="http://schemas.openxmlformats.org/officeDocument/2006/relationships/hyperlink" Target="https://www.cms.gov/" TargetMode="External"/><Relationship Id="rId4" Type="http://schemas.openxmlformats.org/officeDocument/2006/relationships/hyperlink" Target="https://www.medicare.gov/" TargetMode="External"/><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50.xml.rels><?xml version="1.0" encoding="UTF-8" standalone="yes"?>
<Relationships xmlns="http://schemas.openxmlformats.org/package/2006/relationships"><Relationship Id="rId8" Type="http://schemas.openxmlformats.org/officeDocument/2006/relationships/hyperlink" Target="http://www.akfinc.org/" TargetMode="External"/><Relationship Id="rId3" Type="http://schemas.openxmlformats.org/officeDocument/2006/relationships/notesSlide" Target="../notesSlides/notesSlide50.xml"/><Relationship Id="rId7" Type="http://schemas.openxmlformats.org/officeDocument/2006/relationships/hyperlink" Target="http://www.kidney.org/" TargetMode="External"/><Relationship Id="rId2" Type="http://schemas.openxmlformats.org/officeDocument/2006/relationships/slideLayout" Target="../slideLayouts/slideLayout3.xml"/><Relationship Id="rId1" Type="http://schemas.openxmlformats.org/officeDocument/2006/relationships/tags" Target="../tags/tag65.xml"/><Relationship Id="rId6" Type="http://schemas.openxmlformats.org/officeDocument/2006/relationships/hyperlink" Target="http://esrdncc.org/ffcl/" TargetMode="External"/><Relationship Id="rId5" Type="http://schemas.openxmlformats.org/officeDocument/2006/relationships/hyperlink" Target="http://esrdncc.org/en/resources/professionals/about-the-networks/" TargetMode="External"/><Relationship Id="rId10" Type="http://schemas.openxmlformats.org/officeDocument/2006/relationships/hyperlink" Target="https://www.cms.gov/Medicare/CMS-Forms/CMS-Forms/downloads/cms2728.pdf" TargetMode="External"/><Relationship Id="rId4" Type="http://schemas.openxmlformats.org/officeDocument/2006/relationships/hyperlink" Target="https://www.niddk.nih.gov/health-information/health-communication-programs/nkdep/Pages/default.aspx" TargetMode="External"/><Relationship Id="rId9" Type="http://schemas.openxmlformats.org/officeDocument/2006/relationships/hyperlink" Target="http://www.unos.org/"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7.xml"/><Relationship Id="rId1" Type="http://schemas.openxmlformats.org/officeDocument/2006/relationships/tags" Target="../tags/tag66.xml"/><Relationship Id="rId5" Type="http://schemas.openxmlformats.org/officeDocument/2006/relationships/hyperlink" Target="https://productordering.cms.hhs.gov/pow/?id=pow_login" TargetMode="External"/><Relationship Id="rId4" Type="http://schemas.openxmlformats.org/officeDocument/2006/relationships/hyperlink" Target="https://www.medicare.gov/publications"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8.xml"/><Relationship Id="rId1" Type="http://schemas.openxmlformats.org/officeDocument/2006/relationships/tags" Target="../tags/tag67.xml"/></Relationships>
</file>

<file path=ppt/slides/_rels/slide5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53.xml"/><Relationship Id="rId7" Type="http://schemas.openxmlformats.org/officeDocument/2006/relationships/image" Target="../media/image68.png"/><Relationship Id="rId2" Type="http://schemas.openxmlformats.org/officeDocument/2006/relationships/slideLayout" Target="../slideLayouts/slideLayout35.xml"/><Relationship Id="rId1" Type="http://schemas.openxmlformats.org/officeDocument/2006/relationships/tags" Target="../tags/tag68.xml"/><Relationship Id="rId6" Type="http://schemas.openxmlformats.org/officeDocument/2006/relationships/hyperlink" Target="mailto:training@cms.hhs.gov" TargetMode="External"/><Relationship Id="rId5" Type="http://schemas.openxmlformats.org/officeDocument/2006/relationships/image" Target="../media/image67.png"/><Relationship Id="rId4" Type="http://schemas.openxmlformats.org/officeDocument/2006/relationships/hyperlink" Target="https://cmsnationaltrainingprogram.cms.gov/"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7.xml"/><Relationship Id="rId1" Type="http://schemas.openxmlformats.org/officeDocument/2006/relationships/tags" Target="../tags/tag2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26.png"/><Relationship Id="rId5" Type="http://schemas.openxmlformats.org/officeDocument/2006/relationships/hyperlink" Target="https://www.rrb.gov/" TargetMode="External"/><Relationship Id="rId4" Type="http://schemas.openxmlformats.org/officeDocument/2006/relationships/hyperlink" Target="https://www.ssa.gov/"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156" y="4633100"/>
            <a:ext cx="10515600" cy="1188966"/>
          </a:xfrm>
        </p:spPr>
        <p:txBody>
          <a:bodyPr>
            <a:normAutofit fontScale="90000"/>
          </a:bodyPr>
          <a:lstStyle/>
          <a:p>
            <a:pPr>
              <a:lnSpc>
                <a:spcPct val="100000"/>
              </a:lnSpc>
              <a:spcBef>
                <a:spcPts val="600"/>
              </a:spcBef>
            </a:pPr>
            <a:r>
              <a:rPr lang="en-US" dirty="0">
                <a:latin typeface="Arial Black"/>
              </a:rPr>
              <a:t>Medicare for People with </a:t>
            </a:r>
            <a:br>
              <a:rPr lang="en-US" dirty="0">
                <a:latin typeface="Arial Black"/>
              </a:rPr>
            </a:br>
            <a:r>
              <a:rPr lang="en-US" dirty="0">
                <a:latin typeface="Arial Black"/>
              </a:rPr>
              <a:t>End-Stage Renal Disease (ESRD)</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381" y="333915"/>
            <a:ext cx="9405238" cy="719643"/>
          </a:xfrm>
        </p:spPr>
        <p:txBody>
          <a:bodyPr>
            <a:normAutofit/>
          </a:bodyPr>
          <a:lstStyle/>
          <a:p>
            <a:pPr algn="ctr"/>
            <a:r>
              <a:rPr lang="en-US" sz="3000"/>
              <a:t>Check Your Knowledge: Question 1</a:t>
            </a:r>
          </a:p>
        </p:txBody>
      </p:sp>
      <p:sp>
        <p:nvSpPr>
          <p:cNvPr id="9" name="Content Placeholder 8"/>
          <p:cNvSpPr>
            <a:spLocks noGrp="1"/>
          </p:cNvSpPr>
          <p:nvPr>
            <p:ph idx="4294967295"/>
          </p:nvPr>
        </p:nvSpPr>
        <p:spPr>
          <a:xfrm>
            <a:off x="1177925" y="1627776"/>
            <a:ext cx="9836150" cy="5021263"/>
          </a:xfrm>
        </p:spPr>
        <p:txBody>
          <a:bodyPr>
            <a:normAutofit/>
          </a:bodyPr>
          <a:lstStyle/>
          <a:p>
            <a:pPr marL="0" lvl="0" indent="0" defTabSz="685800">
              <a:lnSpc>
                <a:spcPct val="110000"/>
              </a:lnSpc>
              <a:spcBef>
                <a:spcPts val="600"/>
              </a:spcBef>
              <a:buFont typeface="Wingdings" pitchFamily="2" charset="2"/>
              <a:buNone/>
            </a:pPr>
            <a:r>
              <a:rPr lang="en-US" sz="2400" b="1" dirty="0">
                <a:solidFill>
                  <a:srgbClr val="00529B"/>
                </a:solidFill>
              </a:rPr>
              <a:t>What’s the minimum age requirement for Medicare eligibility based on End-Stage Renal Disease (ESRD)?</a:t>
            </a:r>
          </a:p>
          <a:p>
            <a:pPr marL="514350" lvl="0" indent="-514350" defTabSz="685800">
              <a:lnSpc>
                <a:spcPct val="110000"/>
              </a:lnSpc>
              <a:spcBef>
                <a:spcPts val="600"/>
              </a:spcBef>
              <a:buFont typeface="Wingdings" pitchFamily="2" charset="2"/>
              <a:buAutoNum type="alphaLcPeriod"/>
            </a:pPr>
            <a:r>
              <a:rPr lang="en-US" sz="2400" dirty="0">
                <a:solidFill>
                  <a:srgbClr val="00529B"/>
                </a:solidFill>
              </a:rPr>
              <a:t>There’s no minimum age requirement</a:t>
            </a:r>
          </a:p>
          <a:p>
            <a:pPr marL="514350" lvl="0" indent="-514350" defTabSz="685800">
              <a:lnSpc>
                <a:spcPct val="110000"/>
              </a:lnSpc>
              <a:spcBef>
                <a:spcPts val="600"/>
              </a:spcBef>
              <a:buFont typeface="Wingdings" pitchFamily="2" charset="2"/>
              <a:buAutoNum type="alphaLcPeriod"/>
            </a:pPr>
            <a:r>
              <a:rPr lang="en-US" sz="2400" dirty="0">
                <a:solidFill>
                  <a:srgbClr val="00529B"/>
                </a:solidFill>
              </a:rPr>
              <a:t>55</a:t>
            </a:r>
          </a:p>
          <a:p>
            <a:pPr marL="514350" lvl="0" indent="-514350" defTabSz="685800">
              <a:lnSpc>
                <a:spcPct val="110000"/>
              </a:lnSpc>
              <a:spcBef>
                <a:spcPts val="600"/>
              </a:spcBef>
              <a:buFont typeface="Wingdings" pitchFamily="2" charset="2"/>
              <a:buAutoNum type="alphaLcPeriod"/>
            </a:pPr>
            <a:r>
              <a:rPr lang="en-US" sz="2400" dirty="0">
                <a:solidFill>
                  <a:srgbClr val="00529B"/>
                </a:solidFill>
              </a:rPr>
              <a:t>65</a:t>
            </a:r>
          </a:p>
          <a:p>
            <a:pPr marL="514350" lvl="0" indent="-514350" defTabSz="685800">
              <a:lnSpc>
                <a:spcPct val="110000"/>
              </a:lnSpc>
              <a:spcBef>
                <a:spcPts val="600"/>
              </a:spcBef>
              <a:buFont typeface="Wingdings" pitchFamily="2" charset="2"/>
              <a:buAutoNum type="alphaLcPeriod"/>
            </a:pPr>
            <a:r>
              <a:rPr lang="en-US" sz="2400" dirty="0">
                <a:solidFill>
                  <a:srgbClr val="00529B"/>
                </a:solidFill>
              </a:rPr>
              <a:t>75</a:t>
            </a:r>
          </a:p>
        </p:txBody>
      </p:sp>
      <p:sp>
        <p:nvSpPr>
          <p:cNvPr id="6" name="Rounded Rectangle 5" descr="Red rectangle indicating correct answer" title="Red rectangle indicating correct answer"/>
          <p:cNvSpPr/>
          <p:nvPr/>
        </p:nvSpPr>
        <p:spPr>
          <a:xfrm>
            <a:off x="1177925" y="2527362"/>
            <a:ext cx="5932002" cy="495756"/>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3EE46635-EF89-4F80-A8F7-7825CF88A4F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10</a:t>
            </a:fld>
            <a:endParaRPr lang="en-US" dirty="0"/>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a:xfrm>
            <a:off x="3931920" y="6492240"/>
            <a:ext cx="4232275"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Autofit/>
          </a:bodyPr>
          <a:lstStyle/>
          <a:p>
            <a:pPr>
              <a:lnSpc>
                <a:spcPct val="100000"/>
              </a:lnSpc>
              <a:spcBef>
                <a:spcPts val="600"/>
              </a:spcBef>
            </a:pPr>
            <a:r>
              <a:rPr lang="en-US" sz="3600" dirty="0"/>
              <a:t>Medicare Enrollment Based on End-Stage Renal Disease (ESRD)</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6703"/>
            <a:ext cx="12192000" cy="932865"/>
          </a:xfrm>
        </p:spPr>
        <p:txBody>
          <a:bodyPr anchor="ctr">
            <a:normAutofit/>
          </a:bodyPr>
          <a:lstStyle/>
          <a:p>
            <a:r>
              <a:rPr lang="en-US" sz="3000" dirty="0"/>
              <a:t>Lesson 2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838200" y="1702069"/>
            <a:ext cx="11103864"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Medicare enrollment based on ESRD</a:t>
            </a:r>
          </a:p>
          <a:p>
            <a:pPr marL="548640" indent="-274320">
              <a:lnSpc>
                <a:spcPct val="100000"/>
              </a:lnSpc>
              <a:spcBef>
                <a:spcPts val="0"/>
              </a:spcBef>
              <a:spcAft>
                <a:spcPts val="1200"/>
              </a:spcAft>
            </a:pPr>
            <a:r>
              <a:rPr lang="en-US" sz="2400" dirty="0">
                <a:solidFill>
                  <a:srgbClr val="00529B"/>
                </a:solidFill>
                <a:latin typeface="Arial"/>
                <a:cs typeface="Arial"/>
              </a:rPr>
              <a:t>Discuss Medicare and group health plan (GHP) coverage coordination of benefits</a:t>
            </a:r>
          </a:p>
          <a:p>
            <a:pPr marL="548640" indent="-274320">
              <a:lnSpc>
                <a:spcPct val="100000"/>
              </a:lnSpc>
              <a:spcBef>
                <a:spcPts val="0"/>
              </a:spcBef>
              <a:spcAft>
                <a:spcPts val="1200"/>
              </a:spcAft>
            </a:pPr>
            <a:r>
              <a:rPr lang="en-US" sz="2400" dirty="0">
                <a:solidFill>
                  <a:srgbClr val="00529B"/>
                </a:solidFill>
                <a:latin typeface="Arial"/>
                <a:cs typeface="Arial"/>
              </a:rPr>
              <a:t>Discuss enrollment considerations for people with ESRD</a:t>
            </a:r>
          </a:p>
          <a:p>
            <a:pPr marL="548640" indent="-274320">
              <a:lnSpc>
                <a:spcPct val="100000"/>
              </a:lnSpc>
              <a:spcBef>
                <a:spcPts val="0"/>
              </a:spcBef>
              <a:spcAft>
                <a:spcPts val="1200"/>
              </a:spcAft>
            </a:pPr>
            <a:r>
              <a:rPr lang="en-US" sz="2400" dirty="0">
                <a:solidFill>
                  <a:srgbClr val="00529B"/>
                </a:solidFill>
                <a:latin typeface="Arial"/>
                <a:cs typeface="Arial"/>
              </a:rPr>
              <a:t>Explain rules for when Medicare ESRD coverage starts, continues, resumes, and ends</a:t>
            </a:r>
          </a:p>
        </p:txBody>
      </p:sp>
      <p:sp>
        <p:nvSpPr>
          <p:cNvPr id="7" name="Footer Placeholder 2">
            <a:extLst>
              <a:ext uri="{FF2B5EF4-FFF2-40B4-BE49-F238E27FC236}">
                <a16:creationId xmlns:a16="http://schemas.microsoft.com/office/drawing/2014/main" id="{A866BCC5-123A-4F9B-8A6A-7F363F80C424}"/>
              </a:ext>
            </a:extLst>
          </p:cNvPr>
          <p:cNvSpPr>
            <a:spLocks noGrp="1"/>
          </p:cNvSpPr>
          <p:nvPr>
            <p:ph type="ftr" sz="quarter" idx="11"/>
          </p:nvPr>
        </p:nvSpPr>
        <p:spPr>
          <a:xfrm>
            <a:off x="3931920" y="6492240"/>
            <a:ext cx="4272950" cy="365125"/>
          </a:xfrm>
        </p:spPr>
        <p:txBody>
          <a:bodyPr/>
          <a:lstStyle/>
          <a:p>
            <a:r>
              <a:rPr lang="en-US" dirty="0"/>
              <a:t>Medicare for People with End-Stage Renal Disease (ESRD)</a:t>
            </a:r>
          </a:p>
        </p:txBody>
      </p:sp>
      <p:sp>
        <p:nvSpPr>
          <p:cNvPr id="2" name="Slide Number Placeholder 1">
            <a:extLst>
              <a:ext uri="{FF2B5EF4-FFF2-40B4-BE49-F238E27FC236}">
                <a16:creationId xmlns:a16="http://schemas.microsoft.com/office/drawing/2014/main" id="{8A600DD7-062B-4CAA-B881-C28641D42BFA}"/>
              </a:ext>
            </a:extLst>
          </p:cNvPr>
          <p:cNvSpPr>
            <a:spLocks noGrp="1"/>
          </p:cNvSpPr>
          <p:nvPr>
            <p:ph type="sldNum" sz="quarter" idx="12"/>
          </p:nvPr>
        </p:nvSpPr>
        <p:spPr/>
        <p:txBody>
          <a:bodyPr/>
          <a:lstStyle/>
          <a:p>
            <a:fld id="{48F63A3B-78C7-47BE-AE5E-E10140E04643}" type="slidenum">
              <a:rPr lang="en-US" smtClean="0"/>
              <a:t>12</a:t>
            </a:fld>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1392490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23446"/>
            <a:ext cx="12252960" cy="914400"/>
          </a:xfrm>
        </p:spPr>
        <p:txBody>
          <a:bodyPr>
            <a:noAutofit/>
          </a:bodyPr>
          <a:lstStyle/>
          <a:p>
            <a:r>
              <a:rPr lang="en-US" sz="2800" dirty="0"/>
              <a:t>How to Enroll in Medicare Part A (Hospital Insurance) &amp;</a:t>
            </a:r>
            <a:br>
              <a:rPr lang="en-US" sz="2800" dirty="0"/>
            </a:br>
            <a:r>
              <a:rPr lang="en-US" sz="2800" dirty="0"/>
              <a:t>Medicare Part B (Medical Insurance)</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830424" y="1285877"/>
            <a:ext cx="5599113" cy="2706688"/>
          </a:xfrm>
        </p:spPr>
        <p:txBody>
          <a:bodyPr>
            <a:normAutofit/>
          </a:bodyPr>
          <a:lstStyle/>
          <a:p>
            <a:pPr marL="0" lvl="0" indent="0" defTabSz="685800">
              <a:lnSpc>
                <a:spcPct val="100000"/>
              </a:lnSpc>
              <a:spcBef>
                <a:spcPts val="0"/>
              </a:spcBef>
              <a:spcAft>
                <a:spcPts val="600"/>
              </a:spcAft>
              <a:buNone/>
            </a:pPr>
            <a:r>
              <a:rPr lang="en-US" sz="2400" dirty="0">
                <a:solidFill>
                  <a:srgbClr val="00529B"/>
                </a:solidFill>
              </a:rPr>
              <a:t>Get your doctor/dialysis facility to complete the “End-Stage Renal Disease Medical Evidence Report Medicare Entitlement and/or Patient Registration” form (Form CMS-2728) </a:t>
            </a:r>
          </a:p>
          <a:p>
            <a:pPr marL="0" lvl="0" indent="0" defTabSz="685800">
              <a:lnSpc>
                <a:spcPct val="100000"/>
              </a:lnSpc>
              <a:spcBef>
                <a:spcPts val="600"/>
              </a:spcBef>
              <a:buNone/>
            </a:pPr>
            <a:endParaRPr lang="en-US" dirty="0"/>
          </a:p>
        </p:txBody>
      </p:sp>
      <p:sp>
        <p:nvSpPr>
          <p:cNvPr id="7" name="Rectangle: Rounded Corners 6">
            <a:extLst>
              <a:ext uri="{FF2B5EF4-FFF2-40B4-BE49-F238E27FC236}">
                <a16:creationId xmlns:a16="http://schemas.microsoft.com/office/drawing/2014/main" id="{769EE1A8-5FC1-4A9A-8A4B-B662F76FF5E2}"/>
              </a:ext>
              <a:ext uri="{C183D7F6-B498-43B3-948B-1728B52AA6E4}">
                <adec:decorative xmlns:adec="http://schemas.microsoft.com/office/drawing/2017/decorative" val="1"/>
              </a:ext>
            </a:extLst>
          </p:cNvPr>
          <p:cNvSpPr/>
          <p:nvPr/>
        </p:nvSpPr>
        <p:spPr>
          <a:xfrm>
            <a:off x="988765" y="3599260"/>
            <a:ext cx="4572498" cy="1418102"/>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indent="-231775" defTabSz="685800">
              <a:lnSpc>
                <a:spcPct val="80000"/>
              </a:lnSpc>
              <a:spcBef>
                <a:spcPts val="600"/>
              </a:spcBef>
              <a:spcAft>
                <a:spcPts val="600"/>
              </a:spcAft>
              <a:defRPr/>
            </a:pPr>
            <a:endParaRPr lang="en-US" dirty="0">
              <a:solidFill>
                <a:srgbClr val="00529B"/>
              </a:solidFill>
            </a:endParaRPr>
          </a:p>
        </p:txBody>
      </p:sp>
      <p:sp>
        <p:nvSpPr>
          <p:cNvPr id="8" name="TextBox 7">
            <a:extLst>
              <a:ext uri="{FF2B5EF4-FFF2-40B4-BE49-F238E27FC236}">
                <a16:creationId xmlns:a16="http://schemas.microsoft.com/office/drawing/2014/main" id="{367EB9BD-BAC4-45B5-AD50-CA93B94DE349}"/>
              </a:ext>
            </a:extLst>
          </p:cNvPr>
          <p:cNvSpPr txBox="1"/>
          <p:nvPr/>
        </p:nvSpPr>
        <p:spPr>
          <a:xfrm>
            <a:off x="988765" y="3800480"/>
            <a:ext cx="4572498" cy="1015663"/>
          </a:xfrm>
          <a:prstGeom prst="rect">
            <a:avLst/>
          </a:prstGeom>
          <a:noFill/>
        </p:spPr>
        <p:txBody>
          <a:bodyPr wrap="square">
            <a:spAutoFit/>
          </a:bodyPr>
          <a:lstStyle/>
          <a:p>
            <a:pPr lvl="0">
              <a:spcAft>
                <a:spcPts val="600"/>
              </a:spcAft>
              <a:defRPr/>
            </a:pPr>
            <a:r>
              <a:rPr lang="en-US" sz="2000" b="1" kern="0" dirty="0">
                <a:solidFill>
                  <a:schemeClr val="bg1"/>
                </a:solidFill>
                <a:latin typeface="Arial" panose="020B0604020202020204" pitchFamily="34" charset="0"/>
                <a:cs typeface="Arial" panose="020B0604020202020204" pitchFamily="34" charset="0"/>
              </a:rPr>
              <a:t>Visit your local Social Security office or call Social Security at</a:t>
            </a:r>
            <a:br>
              <a:rPr lang="en-US" sz="2000" kern="0" dirty="0">
                <a:solidFill>
                  <a:schemeClr val="bg1"/>
                </a:solidFill>
                <a:latin typeface="Arial" panose="020B0604020202020204" pitchFamily="34" charset="0"/>
                <a:cs typeface="Arial" panose="020B0604020202020204" pitchFamily="34" charset="0"/>
              </a:rPr>
            </a:br>
            <a:r>
              <a:rPr lang="en-US" sz="2000" kern="0" dirty="0">
                <a:solidFill>
                  <a:schemeClr val="bg1"/>
                </a:solidFill>
                <a:latin typeface="Arial" panose="020B0604020202020204" pitchFamily="34" charset="0"/>
                <a:cs typeface="Arial" panose="020B0604020202020204" pitchFamily="34" charset="0"/>
              </a:rPr>
              <a:t>1-800-772-1213; TTY: 1-800-325-0778</a:t>
            </a:r>
          </a:p>
        </p:txBody>
      </p:sp>
      <p:pic>
        <p:nvPicPr>
          <p:cNvPr id="11" name="Picture 10">
            <a:extLst>
              <a:ext uri="{FF2B5EF4-FFF2-40B4-BE49-F238E27FC236}">
                <a16:creationId xmlns:a16="http://schemas.microsoft.com/office/drawing/2014/main" id="{CE458C7F-8B13-46F8-A768-1BF027CC74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38361" y="1115454"/>
            <a:ext cx="4457278" cy="5363328"/>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2D7F6FC0-AD57-384B-94B4-E6D99D6D8CB1}"/>
              </a:ext>
            </a:extLst>
          </p:cNvPr>
          <p:cNvSpPr>
            <a:spLocks noGrp="1"/>
          </p:cNvSpPr>
          <p:nvPr>
            <p:ph type="ftr" sz="quarter" idx="11"/>
          </p:nvPr>
        </p:nvSpPr>
        <p:spPr>
          <a:xfrm>
            <a:off x="3931920" y="6492240"/>
            <a:ext cx="4445479" cy="350748"/>
          </a:xfrm>
        </p:spPr>
        <p:txBody>
          <a:bodyPr/>
          <a:lstStyle/>
          <a:p>
            <a:r>
              <a:rPr lang="en-US" dirty="0"/>
              <a:t>Medicare for People with End-Stage Renal Disease (ESRD)</a:t>
            </a:r>
          </a:p>
        </p:txBody>
      </p:sp>
      <p:sp>
        <p:nvSpPr>
          <p:cNvPr id="9" name="Slide Number Placeholder 6">
            <a:extLst>
              <a:ext uri="{FF2B5EF4-FFF2-40B4-BE49-F238E27FC236}">
                <a16:creationId xmlns:a16="http://schemas.microsoft.com/office/drawing/2014/main" id="{4368DF76-D4B7-4380-A57D-A369D9FAEF12}"/>
              </a:ext>
            </a:extLst>
          </p:cNvPr>
          <p:cNvSpPr>
            <a:spLocks noGrp="1"/>
          </p:cNvSpPr>
          <p:nvPr>
            <p:ph type="sldNum" sz="quarter" idx="12"/>
          </p:nvPr>
        </p:nvSpPr>
        <p:spPr>
          <a:xfrm>
            <a:off x="8610600" y="6400800"/>
            <a:ext cx="2743200" cy="365125"/>
          </a:xfrm>
        </p:spPr>
        <p:txBody>
          <a:bodyPr/>
          <a:lstStyle/>
          <a:p>
            <a:fld id="{0B2D781D-8844-5940-92D1-06EF0A7F581E}" type="slidenum">
              <a:rPr lang="en-US" smtClean="0"/>
              <a:t>13</a:t>
            </a:fld>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61292"/>
          </a:xfrm>
        </p:spPr>
        <p:txBody>
          <a:bodyPr anchor="ctr">
            <a:normAutofit/>
          </a:bodyPr>
          <a:lstStyle/>
          <a:p>
            <a:r>
              <a:rPr lang="en-US" sz="3000" dirty="0"/>
              <a:t>Delaying Medicare Part B (Medical Insurance)</a:t>
            </a:r>
          </a:p>
        </p:txBody>
      </p:sp>
      <p:sp>
        <p:nvSpPr>
          <p:cNvPr id="5" name="Content Placeholder 4"/>
          <p:cNvSpPr>
            <a:spLocks noGrp="1"/>
          </p:cNvSpPr>
          <p:nvPr>
            <p:ph type="body" sz="quarter" idx="13"/>
          </p:nvPr>
        </p:nvSpPr>
        <p:spPr>
          <a:xfrm>
            <a:off x="454693" y="1747186"/>
            <a:ext cx="11127708" cy="3924744"/>
          </a:xfrm>
        </p:spPr>
        <p:txBody>
          <a:bodyPr>
            <a:normAutofit/>
          </a:bodyPr>
          <a:lstStyle/>
          <a:p>
            <a:pPr marL="109347" lvl="1" indent="0" defTabSz="685800">
              <a:lnSpc>
                <a:spcPct val="100000"/>
              </a:lnSpc>
              <a:spcBef>
                <a:spcPts val="0"/>
              </a:spcBef>
              <a:spcAft>
                <a:spcPts val="1200"/>
              </a:spcAft>
              <a:buNone/>
            </a:pPr>
            <a:r>
              <a:rPr lang="en-US" sz="2800" b="1" dirty="0">
                <a:solidFill>
                  <a:srgbClr val="00529B"/>
                </a:solidFill>
              </a:rPr>
              <a:t>Things to consider:</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May have a </a:t>
            </a:r>
            <a:r>
              <a:rPr lang="en-US" sz="2400" b="1" dirty="0">
                <a:solidFill>
                  <a:srgbClr val="00529B"/>
                </a:solidFill>
              </a:rPr>
              <a:t>gap</a:t>
            </a:r>
            <a:r>
              <a:rPr lang="en-US" sz="2400" dirty="0">
                <a:solidFill>
                  <a:srgbClr val="00529B"/>
                </a:solidFill>
              </a:rPr>
              <a:t> </a:t>
            </a:r>
            <a:r>
              <a:rPr lang="en-US" sz="2400" b="1" dirty="0">
                <a:solidFill>
                  <a:srgbClr val="00529B"/>
                </a:solidFill>
              </a:rPr>
              <a:t>in coverage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Must wait for a </a:t>
            </a:r>
            <a:r>
              <a:rPr lang="en-US" sz="2400" b="1" dirty="0">
                <a:solidFill>
                  <a:srgbClr val="00529B"/>
                </a:solidFill>
              </a:rPr>
              <a:t>General Enrollment Period (GEP) </a:t>
            </a:r>
            <a:r>
              <a:rPr lang="en-US" sz="2400" dirty="0">
                <a:solidFill>
                  <a:srgbClr val="00529B"/>
                </a:solidFill>
              </a:rPr>
              <a:t>to enroll</a:t>
            </a:r>
          </a:p>
          <a:p>
            <a:pPr marL="548640" lvl="0" indent="-274320" defTabSz="685800">
              <a:lnSpc>
                <a:spcPct val="100000"/>
              </a:lnSpc>
              <a:spcBef>
                <a:spcPts val="0"/>
              </a:spcBef>
              <a:spcAft>
                <a:spcPts val="1200"/>
              </a:spcAft>
            </a:pPr>
            <a:r>
              <a:rPr lang="en-US" sz="2400" b="1" dirty="0">
                <a:solidFill>
                  <a:srgbClr val="00529B"/>
                </a:solidFill>
              </a:rPr>
              <a:t>No Special Enrollment Period (SEP)</a:t>
            </a:r>
            <a:r>
              <a:rPr lang="en-US" sz="2400" dirty="0">
                <a:solidFill>
                  <a:srgbClr val="00529B"/>
                </a:solidFill>
              </a:rPr>
              <a:t> for people with ESRD</a:t>
            </a:r>
          </a:p>
          <a:p>
            <a:pPr marL="548640" lvl="0" indent="-274320" defTabSz="685800">
              <a:lnSpc>
                <a:spcPct val="100000"/>
              </a:lnSpc>
              <a:spcBef>
                <a:spcPts val="0"/>
              </a:spcBef>
              <a:spcAft>
                <a:spcPts val="1200"/>
              </a:spcAft>
            </a:pPr>
            <a:r>
              <a:rPr lang="en-US" sz="2400" b="1" dirty="0">
                <a:solidFill>
                  <a:srgbClr val="00529B"/>
                </a:solidFill>
              </a:rPr>
              <a:t>Shorter time periods </a:t>
            </a:r>
            <a:r>
              <a:rPr lang="en-US" sz="2400" dirty="0">
                <a:solidFill>
                  <a:srgbClr val="00529B"/>
                </a:solidFill>
              </a:rPr>
              <a:t>for eligibility and enrollment for transplant recipients</a:t>
            </a:r>
          </a:p>
          <a:p>
            <a:pPr marL="548640" indent="-274320" defTabSz="685800">
              <a:lnSpc>
                <a:spcPct val="100000"/>
              </a:lnSpc>
              <a:spcBef>
                <a:spcPts val="0"/>
              </a:spcBef>
              <a:spcAft>
                <a:spcPts val="1200"/>
              </a:spcAft>
            </a:pPr>
            <a:r>
              <a:rPr lang="en-US" sz="2400" dirty="0">
                <a:solidFill>
                  <a:srgbClr val="00529B"/>
                </a:solidFill>
              </a:rPr>
              <a:t>Your Part B </a:t>
            </a:r>
            <a:r>
              <a:rPr lang="en-US" sz="2400" b="1" dirty="0">
                <a:solidFill>
                  <a:srgbClr val="00529B"/>
                </a:solidFill>
              </a:rPr>
              <a:t>premium</a:t>
            </a:r>
            <a:r>
              <a:rPr lang="en-US" sz="2400" dirty="0">
                <a:solidFill>
                  <a:srgbClr val="00529B"/>
                </a:solidFill>
              </a:rPr>
              <a:t> may be higher</a:t>
            </a:r>
          </a:p>
          <a:p>
            <a:pPr marL="571500" lvl="0" indent="-231775" defTabSz="685800">
              <a:lnSpc>
                <a:spcPct val="120000"/>
              </a:lnSpc>
              <a:spcBef>
                <a:spcPts val="0"/>
              </a:spcBef>
              <a:spcAft>
                <a:spcPts val="600"/>
              </a:spcAft>
            </a:pPr>
            <a:endParaRPr lang="en-US" sz="2400" dirty="0">
              <a:solidFill>
                <a:srgbClr val="00529B"/>
              </a:solidFill>
            </a:endParaRPr>
          </a:p>
          <a:p>
            <a:pPr marL="0" lvl="0" indent="0" defTabSz="685800">
              <a:lnSpc>
                <a:spcPct val="100000"/>
              </a:lnSpc>
              <a:spcBef>
                <a:spcPts val="600"/>
              </a:spcBef>
              <a:buNone/>
            </a:pPr>
            <a:endParaRPr lang="en-US" sz="2800" dirty="0"/>
          </a:p>
        </p:txBody>
      </p:sp>
      <p:sp>
        <p:nvSpPr>
          <p:cNvPr id="3" name="Footer Placeholder 2"/>
          <p:cNvSpPr>
            <a:spLocks noGrp="1"/>
          </p:cNvSpPr>
          <p:nvPr>
            <p:ph type="ftr" sz="quarter" idx="11"/>
          </p:nvPr>
        </p:nvSpPr>
        <p:spPr>
          <a:xfrm>
            <a:off x="3931920" y="6492240"/>
            <a:ext cx="4316083" cy="365125"/>
          </a:xfrm>
        </p:spPr>
        <p:txBody>
          <a:bodyPr/>
          <a:lstStyle/>
          <a:p>
            <a:r>
              <a:rPr lang="en-US" dirty="0"/>
              <a:t>Medicare for People with End-Stage Renal Disease (ESRD)</a:t>
            </a:r>
          </a:p>
        </p:txBody>
      </p:sp>
      <p:sp>
        <p:nvSpPr>
          <p:cNvPr id="8" name="Slide Number Placeholder 6">
            <a:extLst>
              <a:ext uri="{FF2B5EF4-FFF2-40B4-BE49-F238E27FC236}">
                <a16:creationId xmlns:a16="http://schemas.microsoft.com/office/drawing/2014/main" id="{CA54D781-1FAF-4E44-9060-3F3B7928CA3B}"/>
              </a:ext>
            </a:extLst>
          </p:cNvPr>
          <p:cNvSpPr>
            <a:spLocks noGrp="1"/>
          </p:cNvSpPr>
          <p:nvPr>
            <p:ph type="sldNum" sz="quarter" idx="12"/>
          </p:nvPr>
        </p:nvSpPr>
        <p:spPr/>
        <p:txBody>
          <a:bodyPr/>
          <a:lstStyle/>
          <a:p>
            <a:fld id="{0B2D781D-8844-5940-92D1-06EF0A7F581E}" type="slidenum">
              <a:rPr lang="en-US" smtClean="0"/>
              <a:t>14</a:t>
            </a:fld>
            <a:endParaRPr lang="en-US"/>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2199897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4023-8EBC-487D-AFF1-D2D6E04F5244}"/>
              </a:ext>
            </a:extLst>
          </p:cNvPr>
          <p:cNvSpPr>
            <a:spLocks noGrp="1"/>
          </p:cNvSpPr>
          <p:nvPr>
            <p:ph type="title"/>
          </p:nvPr>
        </p:nvSpPr>
        <p:spPr>
          <a:xfrm>
            <a:off x="838200" y="0"/>
            <a:ext cx="10515600" cy="1031876"/>
          </a:xfrm>
        </p:spPr>
        <p:txBody>
          <a:bodyPr/>
          <a:lstStyle/>
          <a:p>
            <a:r>
              <a:rPr lang="en-US" dirty="0"/>
              <a:t>Correlation Between Entitlement to Medicare Based on ESRD, Age, and Disability</a:t>
            </a:r>
          </a:p>
        </p:txBody>
      </p:sp>
      <p:sp>
        <p:nvSpPr>
          <p:cNvPr id="6" name="Text Placeholder 5">
            <a:extLst>
              <a:ext uri="{FF2B5EF4-FFF2-40B4-BE49-F238E27FC236}">
                <a16:creationId xmlns:a16="http://schemas.microsoft.com/office/drawing/2014/main" id="{507C597C-6705-4DFB-9F66-60552DF4ED12}"/>
              </a:ext>
            </a:extLst>
          </p:cNvPr>
          <p:cNvSpPr>
            <a:spLocks noGrp="1"/>
          </p:cNvSpPr>
          <p:nvPr>
            <p:ph type="body" sz="quarter" idx="13"/>
          </p:nvPr>
        </p:nvSpPr>
        <p:spPr/>
        <p:txBody>
          <a:bodyPr/>
          <a:lstStyle/>
          <a:p>
            <a:pPr marL="287338" indent="-287338"/>
            <a:r>
              <a:rPr lang="en-US" dirty="0">
                <a:solidFill>
                  <a:srgbClr val="00529B"/>
                </a:solidFill>
              </a:rPr>
              <a:t>Have Medicare due to age or disability and develop ESRD</a:t>
            </a:r>
          </a:p>
          <a:p>
            <a:pPr marL="744538" lvl="1" indent="-287338"/>
            <a:r>
              <a:rPr lang="en-US" dirty="0">
                <a:solidFill>
                  <a:srgbClr val="00529B"/>
                </a:solidFill>
              </a:rPr>
              <a:t>Entitlement based on ESRD may eliminate your </a:t>
            </a:r>
            <a:br>
              <a:rPr lang="en-US" dirty="0">
                <a:solidFill>
                  <a:srgbClr val="00529B"/>
                </a:solidFill>
              </a:rPr>
            </a:br>
            <a:r>
              <a:rPr lang="en-US" dirty="0">
                <a:solidFill>
                  <a:srgbClr val="00529B"/>
                </a:solidFill>
              </a:rPr>
              <a:t>Part B penalty</a:t>
            </a:r>
          </a:p>
          <a:p>
            <a:pPr lvl="1"/>
            <a:r>
              <a:rPr lang="en-US" dirty="0">
                <a:solidFill>
                  <a:srgbClr val="00529B"/>
                </a:solidFill>
              </a:rPr>
              <a:t>If you didn’t enroll when you were first eligible you’ll have a second Initial Enrollment Period to enroll in Part B</a:t>
            </a:r>
          </a:p>
          <a:p>
            <a:pPr marL="287338" indent="-287338"/>
            <a:r>
              <a:rPr lang="en-US" dirty="0">
                <a:solidFill>
                  <a:srgbClr val="00529B"/>
                </a:solidFill>
              </a:rPr>
              <a:t>Have Medicare due to ESRD and reach 65</a:t>
            </a:r>
            <a:endParaRPr lang="en-US" sz="2800" dirty="0">
              <a:solidFill>
                <a:srgbClr val="00529B"/>
              </a:solidFill>
            </a:endParaRPr>
          </a:p>
          <a:p>
            <a:pPr lvl="1"/>
            <a:r>
              <a:rPr lang="en-US" dirty="0">
                <a:solidFill>
                  <a:srgbClr val="00529B"/>
                </a:solidFill>
              </a:rPr>
              <a:t>You have continuous coverage</a:t>
            </a:r>
          </a:p>
          <a:p>
            <a:pPr lvl="1"/>
            <a:r>
              <a:rPr lang="en-US" dirty="0">
                <a:solidFill>
                  <a:srgbClr val="00529B"/>
                </a:solidFill>
              </a:rPr>
              <a:t>Those not enrolled in Part B will be enrolled</a:t>
            </a:r>
          </a:p>
          <a:p>
            <a:pPr lvl="2"/>
            <a:r>
              <a:rPr lang="en-US" sz="2200" dirty="0">
                <a:solidFill>
                  <a:srgbClr val="00529B"/>
                </a:solidFill>
              </a:rPr>
              <a:t>You can decide whether or not to keep it</a:t>
            </a:r>
          </a:p>
          <a:p>
            <a:pPr lvl="1"/>
            <a:r>
              <a:rPr lang="en-US" dirty="0">
                <a:solidFill>
                  <a:srgbClr val="00529B"/>
                </a:solidFill>
              </a:rPr>
              <a:t>If you were paying a late enrollment penalty for Part B, it would be waived </a:t>
            </a:r>
          </a:p>
          <a:p>
            <a:pPr marL="457200" lvl="1" indent="0">
              <a:buNone/>
            </a:pPr>
            <a:endParaRPr lang="en-US" sz="2600" dirty="0"/>
          </a:p>
          <a:p>
            <a:endParaRPr lang="en-US" dirty="0"/>
          </a:p>
        </p:txBody>
      </p:sp>
      <p:sp>
        <p:nvSpPr>
          <p:cNvPr id="4" name="Footer Placeholder 3">
            <a:extLst>
              <a:ext uri="{FF2B5EF4-FFF2-40B4-BE49-F238E27FC236}">
                <a16:creationId xmlns:a16="http://schemas.microsoft.com/office/drawing/2014/main" id="{F315E60B-7B25-44BE-92FF-8BFC4CDA52AC}"/>
              </a:ext>
            </a:extLst>
          </p:cNvPr>
          <p:cNvSpPr>
            <a:spLocks noGrp="1"/>
          </p:cNvSpPr>
          <p:nvPr>
            <p:ph type="ftr" sz="quarter" idx="11"/>
          </p:nvPr>
        </p:nvSpPr>
        <p:spPr>
          <a:xfrm>
            <a:off x="3768780" y="6492240"/>
            <a:ext cx="4572000" cy="365125"/>
          </a:xfrm>
        </p:spPr>
        <p:txBody>
          <a:bodyPr/>
          <a:lstStyle/>
          <a:p>
            <a:r>
              <a:rPr lang="en-US" dirty="0"/>
              <a:t>Medicare for People with End-Stage Renal Disease (ESRD)</a:t>
            </a:r>
          </a:p>
        </p:txBody>
      </p:sp>
      <p:sp>
        <p:nvSpPr>
          <p:cNvPr id="5" name="Slide Number Placeholder 4">
            <a:extLst>
              <a:ext uri="{FF2B5EF4-FFF2-40B4-BE49-F238E27FC236}">
                <a16:creationId xmlns:a16="http://schemas.microsoft.com/office/drawing/2014/main" id="{B4241C06-6686-4CF4-9BF6-1E64C44727FD}"/>
              </a:ext>
            </a:extLst>
          </p:cNvPr>
          <p:cNvSpPr>
            <a:spLocks noGrp="1"/>
          </p:cNvSpPr>
          <p:nvPr>
            <p:ph type="sldNum" sz="quarter" idx="12"/>
          </p:nvPr>
        </p:nvSpPr>
        <p:spPr/>
        <p:txBody>
          <a:bodyPr/>
          <a:lstStyle/>
          <a:p>
            <a:fld id="{48F63A3B-78C7-47BE-AE5E-E10140E04643}" type="slidenum">
              <a:rPr lang="en-US" smtClean="0"/>
              <a:pPr/>
              <a:t>15</a:t>
            </a:fld>
            <a:endParaRPr lang="en-US"/>
          </a:p>
        </p:txBody>
      </p:sp>
      <p:sp>
        <p:nvSpPr>
          <p:cNvPr id="3" name="Date Placeholder 2">
            <a:extLst>
              <a:ext uri="{FF2B5EF4-FFF2-40B4-BE49-F238E27FC236}">
                <a16:creationId xmlns:a16="http://schemas.microsoft.com/office/drawing/2014/main" id="{4A436B22-A0B8-48B5-9CD9-15C08AC65714}"/>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229787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3441"/>
          </a:xfrm>
        </p:spPr>
        <p:txBody>
          <a:bodyPr>
            <a:noAutofit/>
          </a:bodyPr>
          <a:lstStyle/>
          <a:p>
            <a:pPr>
              <a:lnSpc>
                <a:spcPct val="100000"/>
              </a:lnSpc>
            </a:pPr>
            <a:r>
              <a:rPr lang="en-US" sz="2800" dirty="0"/>
              <a:t>When Medicare Coverage Starts Based on </a:t>
            </a:r>
            <a:br>
              <a:rPr lang="en-US" sz="2800" dirty="0"/>
            </a:br>
            <a:r>
              <a:rPr lang="en-US" sz="2800" dirty="0"/>
              <a:t>End-Stage Renal Disease (ESRD)</a:t>
            </a:r>
          </a:p>
        </p:txBody>
      </p:sp>
      <p:graphicFrame>
        <p:nvGraphicFramePr>
          <p:cNvPr id="7" name="Table 6" descr="Chart describing when Medicare coverage based on ESRD starts.&#10;&#10;Details are included in the speakers' notes." title="Chart describing when Medicare coverage based on ESRD starts"/>
          <p:cNvGraphicFramePr>
            <a:graphicFrameLocks noGrp="1"/>
          </p:cNvGraphicFramePr>
          <p:nvPr>
            <p:extLst>
              <p:ext uri="{D42A27DB-BD31-4B8C-83A1-F6EECF244321}">
                <p14:modId xmlns:p14="http://schemas.microsoft.com/office/powerpoint/2010/main" val="665734268"/>
              </p:ext>
            </p:extLst>
          </p:nvPr>
        </p:nvGraphicFramePr>
        <p:xfrm>
          <a:off x="289374" y="1250190"/>
          <a:ext cx="11605812" cy="4270492"/>
        </p:xfrm>
        <a:graphic>
          <a:graphicData uri="http://schemas.openxmlformats.org/drawingml/2006/table">
            <a:tbl>
              <a:tblPr firstRow="1" bandRow="1">
                <a:tableStyleId>{BDBED569-4797-4DF1-A0F4-6AAB3CD982D8}</a:tableStyleId>
              </a:tblPr>
              <a:tblGrid>
                <a:gridCol w="3359281">
                  <a:extLst>
                    <a:ext uri="{9D8B030D-6E8A-4147-A177-3AD203B41FA5}">
                      <a16:colId xmlns:a16="http://schemas.microsoft.com/office/drawing/2014/main" val="20000"/>
                    </a:ext>
                  </a:extLst>
                </a:gridCol>
                <a:gridCol w="8246531">
                  <a:extLst>
                    <a:ext uri="{9D8B030D-6E8A-4147-A177-3AD203B41FA5}">
                      <a16:colId xmlns:a16="http://schemas.microsoft.com/office/drawing/2014/main" val="20001"/>
                    </a:ext>
                  </a:extLst>
                </a:gridCol>
              </a:tblGrid>
              <a:tr h="4258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529B"/>
                          </a:solidFill>
                          <a:latin typeface="+mn-lt"/>
                          <a:cs typeface="Arial" panose="020B0604020202020204" pitchFamily="34" charset="0"/>
                        </a:rPr>
                        <a:t>Your</a:t>
                      </a:r>
                      <a:r>
                        <a:rPr lang="en-US" sz="2400" b="1" baseline="0" dirty="0">
                          <a:solidFill>
                            <a:srgbClr val="00529B"/>
                          </a:solidFill>
                          <a:latin typeface="+mn-lt"/>
                          <a:cs typeface="Arial" panose="020B0604020202020204" pitchFamily="34" charset="0"/>
                        </a:rPr>
                        <a:t> Coverage Starts</a:t>
                      </a:r>
                      <a:endParaRPr lang="en-US" sz="2400" b="1" dirty="0">
                        <a:solidFill>
                          <a:srgbClr val="00529B"/>
                        </a:solidFill>
                        <a:latin typeface="+mn-lt"/>
                        <a:cs typeface="Arial" panose="020B0604020202020204" pitchFamily="34" charset="0"/>
                      </a:endParaRPr>
                    </a:p>
                  </a:txBody>
                  <a:tcPr marL="68580" marR="68580"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baseline="0" dirty="0">
                          <a:solidFill>
                            <a:srgbClr val="00529B"/>
                          </a:solidFill>
                          <a:latin typeface="+mn-lt"/>
                          <a:cs typeface="Arial" panose="020B0604020202020204" pitchFamily="34" charset="0"/>
                        </a:rPr>
                        <a:t>Under the Following Circumstances</a:t>
                      </a:r>
                      <a:endParaRPr lang="en-US" sz="2400" b="0" kern="1200" dirty="0">
                        <a:solidFill>
                          <a:srgbClr val="00529B"/>
                        </a:solidFill>
                        <a:latin typeface="+mn-lt"/>
                        <a:ea typeface="+mn-ea"/>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4697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00529B"/>
                          </a:solidFill>
                          <a:latin typeface="+mn-lt"/>
                          <a:cs typeface="Arial" panose="020B0604020202020204" pitchFamily="34" charset="0"/>
                        </a:rPr>
                        <a:t>1</a:t>
                      </a:r>
                      <a:r>
                        <a:rPr lang="en-US" sz="2000" b="0" baseline="30000" dirty="0">
                          <a:solidFill>
                            <a:srgbClr val="00529B"/>
                          </a:solidFill>
                          <a:latin typeface="+mn-lt"/>
                          <a:cs typeface="Arial" panose="020B0604020202020204" pitchFamily="34" charset="0"/>
                        </a:rPr>
                        <a:t>st</a:t>
                      </a:r>
                      <a:r>
                        <a:rPr lang="en-US" sz="2000" b="0" dirty="0">
                          <a:solidFill>
                            <a:srgbClr val="00529B"/>
                          </a:solidFill>
                          <a:latin typeface="+mn-lt"/>
                          <a:cs typeface="Arial" panose="020B0604020202020204" pitchFamily="34" charset="0"/>
                        </a:rPr>
                        <a:t> day of the </a:t>
                      </a:r>
                      <a:r>
                        <a:rPr lang="en-US" sz="2000" b="0" strike="noStrike" baseline="0" dirty="0">
                          <a:solidFill>
                            <a:srgbClr val="00529B"/>
                          </a:solidFill>
                          <a:latin typeface="+mn-lt"/>
                          <a:cs typeface="Arial" panose="020B0604020202020204" pitchFamily="34" charset="0"/>
                        </a:rPr>
                        <a:t>4</a:t>
                      </a:r>
                      <a:r>
                        <a:rPr lang="en-US" sz="2000" b="0" strike="noStrike" baseline="30000" dirty="0">
                          <a:solidFill>
                            <a:srgbClr val="00529B"/>
                          </a:solidFill>
                          <a:latin typeface="+mn-lt"/>
                          <a:cs typeface="Arial" panose="020B0604020202020204" pitchFamily="34" charset="0"/>
                        </a:rPr>
                        <a:t>th</a:t>
                      </a:r>
                      <a:r>
                        <a:rPr lang="en-US" sz="2000" b="0" strike="noStrike" baseline="0" dirty="0">
                          <a:solidFill>
                            <a:srgbClr val="00529B"/>
                          </a:solidFill>
                          <a:latin typeface="+mn-lt"/>
                          <a:cs typeface="Arial" panose="020B0604020202020204" pitchFamily="34" charset="0"/>
                        </a:rPr>
                        <a:t> </a:t>
                      </a:r>
                      <a:r>
                        <a:rPr lang="en-US" sz="2000" b="0" dirty="0">
                          <a:solidFill>
                            <a:srgbClr val="00529B"/>
                          </a:solidFill>
                          <a:latin typeface="+mn-lt"/>
                          <a:cs typeface="Arial" panose="020B0604020202020204" pitchFamily="34" charset="0"/>
                        </a:rPr>
                        <a:t>month </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rgbClr val="00529B"/>
                          </a:solidFill>
                          <a:latin typeface="+mn-lt"/>
                          <a:cs typeface="Arial" panose="020B0604020202020204" pitchFamily="34" charset="0"/>
                        </a:rPr>
                        <a:t>You get a regular course of dialysis in a facility</a:t>
                      </a:r>
                      <a:endParaRPr lang="en-US" sz="2000" b="0" kern="1200" dirty="0">
                        <a:solidFill>
                          <a:srgbClr val="00529B"/>
                        </a:solidFill>
                        <a:latin typeface="+mn-lt"/>
                        <a:ea typeface="+mn-ea"/>
                        <a:cs typeface="Arial" panose="020B0604020202020204" pitchFamily="34" charset="0"/>
                      </a:endParaRPr>
                    </a:p>
                  </a:txBody>
                  <a:tcPr marL="68580" marR="68580" marT="34290" marB="34290"/>
                </a:tc>
                <a:extLst>
                  <a:ext uri="{0D108BD9-81ED-4DB2-BD59-A6C34878D82A}">
                    <a16:rowId xmlns:a16="http://schemas.microsoft.com/office/drawing/2014/main" val="10001"/>
                  </a:ext>
                </a:extLst>
              </a:tr>
              <a:tr h="7667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00529B"/>
                          </a:solidFill>
                          <a:latin typeface="+mn-lt"/>
                          <a:cs typeface="Arial" panose="020B0604020202020204" pitchFamily="34" charset="0"/>
                        </a:rPr>
                        <a:t>1</a:t>
                      </a:r>
                      <a:r>
                        <a:rPr lang="en-US" sz="2000" b="0" baseline="30000" dirty="0">
                          <a:solidFill>
                            <a:srgbClr val="00529B"/>
                          </a:solidFill>
                          <a:latin typeface="+mn-lt"/>
                          <a:cs typeface="Arial" panose="020B0604020202020204" pitchFamily="34" charset="0"/>
                        </a:rPr>
                        <a:t>st</a:t>
                      </a:r>
                      <a:r>
                        <a:rPr lang="en-US" sz="2000" b="0" dirty="0">
                          <a:solidFill>
                            <a:srgbClr val="00529B"/>
                          </a:solidFill>
                          <a:latin typeface="+mn-lt"/>
                          <a:cs typeface="Arial" panose="020B0604020202020204" pitchFamily="34" charset="0"/>
                        </a:rPr>
                        <a:t> </a:t>
                      </a:r>
                      <a:r>
                        <a:rPr lang="en-US" sz="2000" dirty="0">
                          <a:solidFill>
                            <a:srgbClr val="00529B"/>
                          </a:solidFill>
                          <a:latin typeface="+mn-lt"/>
                          <a:cs typeface="Arial" panose="020B0604020202020204" pitchFamily="34" charset="0"/>
                        </a:rPr>
                        <a:t>month</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0529B"/>
                          </a:solidFill>
                          <a:latin typeface="+mn-lt"/>
                          <a:cs typeface="Arial" panose="020B0604020202020204" pitchFamily="34" charset="0"/>
                        </a:rPr>
                        <a:t>You</a:t>
                      </a:r>
                      <a:r>
                        <a:rPr lang="en-US" sz="2000" kern="1200" baseline="0" dirty="0">
                          <a:solidFill>
                            <a:srgbClr val="00529B"/>
                          </a:solidFill>
                          <a:latin typeface="+mn-lt"/>
                          <a:cs typeface="Arial" panose="020B0604020202020204" pitchFamily="34" charset="0"/>
                        </a:rPr>
                        <a:t> participate in a </a:t>
                      </a:r>
                      <a:r>
                        <a:rPr lang="en-US" sz="2000" kern="1200" dirty="0">
                          <a:solidFill>
                            <a:srgbClr val="00529B"/>
                          </a:solidFill>
                          <a:latin typeface="+mn-lt"/>
                          <a:cs typeface="Arial" panose="020B0604020202020204" pitchFamily="34" charset="0"/>
                        </a:rPr>
                        <a:t>home dialysis training program </a:t>
                      </a:r>
                      <a:r>
                        <a:rPr lang="en-US" sz="2000" dirty="0">
                          <a:solidFill>
                            <a:srgbClr val="00529B"/>
                          </a:solidFill>
                          <a:latin typeface="+mn-lt"/>
                          <a:cs typeface="Arial" panose="020B0604020202020204" pitchFamily="34" charset="0"/>
                        </a:rPr>
                        <a:t>during the first 3 months of your regular course of dialysis </a:t>
                      </a:r>
                      <a:r>
                        <a:rPr lang="en-US" sz="2000" kern="1200" dirty="0">
                          <a:solidFill>
                            <a:srgbClr val="00529B"/>
                          </a:solidFill>
                          <a:latin typeface="+mn-lt"/>
                          <a:cs typeface="Arial" panose="020B0604020202020204" pitchFamily="34" charset="0"/>
                        </a:rPr>
                        <a:t>(with expectation of completion</a:t>
                      </a:r>
                      <a:r>
                        <a:rPr lang="en-US" sz="2000" dirty="0">
                          <a:solidFill>
                            <a:srgbClr val="00529B"/>
                          </a:solidFill>
                          <a:latin typeface="+mn-lt"/>
                          <a:cs typeface="Arial" panose="020B0604020202020204" pitchFamily="34" charset="0"/>
                        </a:rPr>
                        <a:t>)</a:t>
                      </a:r>
                    </a:p>
                  </a:txBody>
                  <a:tcPr marL="68580" marR="68580" marT="34290" marB="34290"/>
                </a:tc>
                <a:extLst>
                  <a:ext uri="{0D108BD9-81ED-4DB2-BD59-A6C34878D82A}">
                    <a16:rowId xmlns:a16="http://schemas.microsoft.com/office/drawing/2014/main" val="10002"/>
                  </a:ext>
                </a:extLst>
              </a:tr>
              <a:tr h="4258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00529B"/>
                          </a:solidFill>
                          <a:latin typeface="+mn-lt"/>
                          <a:cs typeface="Arial" panose="020B0604020202020204" pitchFamily="34" charset="0"/>
                        </a:rPr>
                        <a:t>1</a:t>
                      </a:r>
                      <a:r>
                        <a:rPr lang="en-US" sz="2000" b="0" baseline="30000" dirty="0">
                          <a:solidFill>
                            <a:srgbClr val="00529B"/>
                          </a:solidFill>
                          <a:latin typeface="+mn-lt"/>
                          <a:cs typeface="Arial" panose="020B0604020202020204" pitchFamily="34" charset="0"/>
                        </a:rPr>
                        <a:t>st</a:t>
                      </a:r>
                      <a:r>
                        <a:rPr lang="en-US" sz="2000" b="0" dirty="0">
                          <a:solidFill>
                            <a:srgbClr val="00529B"/>
                          </a:solidFill>
                          <a:latin typeface="+mn-lt"/>
                          <a:cs typeface="Arial" panose="020B0604020202020204" pitchFamily="34" charset="0"/>
                        </a:rPr>
                        <a:t> </a:t>
                      </a:r>
                      <a:r>
                        <a:rPr lang="en-US" sz="2000" dirty="0">
                          <a:solidFill>
                            <a:srgbClr val="00529B"/>
                          </a:solidFill>
                          <a:latin typeface="+mn-lt"/>
                          <a:cs typeface="Arial" panose="020B0604020202020204" pitchFamily="34" charset="0"/>
                        </a:rPr>
                        <a:t>day of the month</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trike="noStrike" baseline="0" dirty="0">
                          <a:solidFill>
                            <a:srgbClr val="00529B"/>
                          </a:solidFill>
                          <a:latin typeface="+mn-lt"/>
                          <a:cs typeface="Arial" panose="020B0604020202020204" pitchFamily="34" charset="0"/>
                        </a:rPr>
                        <a:t>Y</a:t>
                      </a:r>
                      <a:r>
                        <a:rPr lang="en-US" sz="2000" dirty="0">
                          <a:solidFill>
                            <a:srgbClr val="00529B"/>
                          </a:solidFill>
                          <a:latin typeface="+mn-lt"/>
                          <a:cs typeface="Arial" panose="020B0604020202020204" pitchFamily="34" charset="0"/>
                        </a:rPr>
                        <a:t>ou get a kidney transplant</a:t>
                      </a:r>
                    </a:p>
                  </a:txBody>
                  <a:tcPr marL="68580" marR="68580" marT="34290" marB="34290"/>
                </a:tc>
                <a:extLst>
                  <a:ext uri="{0D108BD9-81ED-4DB2-BD59-A6C34878D82A}">
                    <a16:rowId xmlns:a16="http://schemas.microsoft.com/office/drawing/2014/main" val="10003"/>
                  </a:ext>
                </a:extLst>
              </a:tr>
              <a:tr h="10742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a:solidFill>
                            <a:srgbClr val="00529B"/>
                          </a:solidFill>
                          <a:latin typeface="+mn-lt"/>
                          <a:cs typeface="Arial" panose="020B0604020202020204" pitchFamily="34" charset="0"/>
                        </a:rPr>
                        <a:t>Same</a:t>
                      </a:r>
                      <a:r>
                        <a:rPr lang="en-US" sz="2000" b="0" baseline="0">
                          <a:solidFill>
                            <a:srgbClr val="00529B"/>
                          </a:solidFill>
                          <a:latin typeface="+mn-lt"/>
                          <a:cs typeface="Arial" panose="020B0604020202020204" pitchFamily="34" charset="0"/>
                        </a:rPr>
                        <a:t> month</a:t>
                      </a:r>
                      <a:endParaRPr lang="en-US" sz="2000">
                        <a:solidFill>
                          <a:srgbClr val="00529B"/>
                        </a:solidFill>
                        <a:latin typeface="+mn-lt"/>
                        <a:cs typeface="Arial" panose="020B0604020202020204" pitchFamily="34" charset="0"/>
                      </a:endParaRPr>
                    </a:p>
                    <a:p>
                      <a:endParaRPr lang="en-US" sz="2000" b="0">
                        <a:solidFill>
                          <a:srgbClr val="00529B"/>
                        </a:solidFill>
                        <a:latin typeface="+mn-lt"/>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strike="noStrike" baseline="0" dirty="0">
                          <a:solidFill>
                            <a:srgbClr val="00529B"/>
                          </a:solidFill>
                          <a:latin typeface="+mn-lt"/>
                          <a:cs typeface="Arial" panose="020B0604020202020204" pitchFamily="34" charset="0"/>
                        </a:rPr>
                        <a:t>Y</a:t>
                      </a:r>
                      <a:r>
                        <a:rPr lang="en-US" sz="2000" dirty="0">
                          <a:solidFill>
                            <a:srgbClr val="00529B"/>
                          </a:solidFill>
                          <a:latin typeface="+mn-lt"/>
                          <a:cs typeface="Arial" panose="020B0604020202020204" pitchFamily="34" charset="0"/>
                        </a:rPr>
                        <a:t>ou’re admitted to a Medicare-certified</a:t>
                      </a:r>
                      <a:r>
                        <a:rPr lang="en-US" sz="2000" baseline="0" dirty="0">
                          <a:solidFill>
                            <a:srgbClr val="00529B"/>
                          </a:solidFill>
                          <a:latin typeface="+mn-lt"/>
                          <a:cs typeface="Arial" panose="020B0604020202020204" pitchFamily="34" charset="0"/>
                        </a:rPr>
                        <a:t> hospital </a:t>
                      </a:r>
                      <a:r>
                        <a:rPr lang="en-US" sz="2000" dirty="0">
                          <a:solidFill>
                            <a:srgbClr val="00529B"/>
                          </a:solidFill>
                          <a:latin typeface="+mn-lt"/>
                          <a:cs typeface="Arial" panose="020B0604020202020204" pitchFamily="34" charset="0"/>
                        </a:rPr>
                        <a:t>for a kidney transplant (or for health care services</a:t>
                      </a:r>
                      <a:r>
                        <a:rPr lang="en-US" sz="2000" baseline="0" dirty="0">
                          <a:solidFill>
                            <a:srgbClr val="00529B"/>
                          </a:solidFill>
                          <a:latin typeface="+mn-lt"/>
                          <a:cs typeface="Arial" panose="020B0604020202020204" pitchFamily="34" charset="0"/>
                        </a:rPr>
                        <a:t> that you need before your transplant)</a:t>
                      </a:r>
                      <a:r>
                        <a:rPr lang="en-US" sz="2000" dirty="0">
                          <a:solidFill>
                            <a:srgbClr val="00529B"/>
                          </a:solidFill>
                          <a:latin typeface="+mn-lt"/>
                          <a:cs typeface="Arial" panose="020B0604020202020204" pitchFamily="34" charset="0"/>
                        </a:rPr>
                        <a:t> if your transplant takes place in the same month or within the next 2 months</a:t>
                      </a:r>
                    </a:p>
                  </a:txBody>
                  <a:tcPr marL="68580" marR="68580" marT="34290" marB="34290"/>
                </a:tc>
                <a:extLst>
                  <a:ext uri="{0D108BD9-81ED-4DB2-BD59-A6C34878D82A}">
                    <a16:rowId xmlns:a16="http://schemas.microsoft.com/office/drawing/2014/main" val="10004"/>
                  </a:ext>
                </a:extLst>
              </a:tr>
              <a:tr h="10994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529B"/>
                          </a:solidFill>
                          <a:latin typeface="+mn-lt"/>
                          <a:cs typeface="Arial" panose="020B0604020202020204" pitchFamily="34" charset="0"/>
                        </a:rPr>
                        <a:t>2 months before the month</a:t>
                      </a:r>
                      <a:r>
                        <a:rPr lang="en-US" sz="2000" baseline="0" dirty="0">
                          <a:solidFill>
                            <a:srgbClr val="00529B"/>
                          </a:solidFill>
                          <a:latin typeface="+mn-lt"/>
                          <a:cs typeface="Arial" panose="020B0604020202020204" pitchFamily="34" charset="0"/>
                        </a:rPr>
                        <a:t> of your transplant</a:t>
                      </a:r>
                      <a:endParaRPr lang="en-US" sz="2000" dirty="0">
                        <a:solidFill>
                          <a:srgbClr val="00529B"/>
                        </a:solidFill>
                        <a:latin typeface="+mn-lt"/>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529B"/>
                          </a:solidFill>
                          <a:latin typeface="+mn-lt"/>
                          <a:cs typeface="Arial" panose="020B0604020202020204" pitchFamily="34" charset="0"/>
                        </a:rPr>
                        <a:t>Your transplant is delayed</a:t>
                      </a:r>
                      <a:r>
                        <a:rPr lang="en-US" sz="2000" baseline="0" dirty="0">
                          <a:solidFill>
                            <a:srgbClr val="00529B"/>
                          </a:solidFill>
                          <a:latin typeface="+mn-lt"/>
                          <a:cs typeface="Arial" panose="020B0604020202020204" pitchFamily="34" charset="0"/>
                        </a:rPr>
                        <a:t> more than 2 months after you’re admitted to the hospital for the transplant </a:t>
                      </a:r>
                      <a:r>
                        <a:rPr lang="en-US" sz="2000" b="1" baseline="0" dirty="0">
                          <a:solidFill>
                            <a:srgbClr val="00529B"/>
                          </a:solidFill>
                          <a:latin typeface="+mn-lt"/>
                          <a:cs typeface="Arial" panose="020B0604020202020204" pitchFamily="34" charset="0"/>
                        </a:rPr>
                        <a:t>or</a:t>
                      </a:r>
                      <a:r>
                        <a:rPr lang="en-US" sz="2000" baseline="0" dirty="0">
                          <a:solidFill>
                            <a:srgbClr val="00529B"/>
                          </a:solidFill>
                          <a:latin typeface="+mn-lt"/>
                          <a:cs typeface="Arial" panose="020B0604020202020204" pitchFamily="34" charset="0"/>
                        </a:rPr>
                        <a:t> for health care services you need before the transplant</a:t>
                      </a:r>
                      <a:endParaRPr lang="en-US" sz="2000" dirty="0">
                        <a:solidFill>
                          <a:srgbClr val="00529B"/>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bl>
          </a:graphicData>
        </a:graphic>
      </p:graphicFrame>
      <p:sp>
        <p:nvSpPr>
          <p:cNvPr id="6" name="TextBox 5"/>
          <p:cNvSpPr txBox="1"/>
          <p:nvPr/>
        </p:nvSpPr>
        <p:spPr>
          <a:xfrm>
            <a:off x="661572" y="5863530"/>
            <a:ext cx="1102526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NOTE</a:t>
            </a:r>
            <a:r>
              <a:rPr kumimoji="0" lang="en-US" sz="16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If you’re eligible for Medicare based on ESRD and don’t enroll right away, you may be eligible for up to 12 months of retroactive coverage, once you’re enrolled in Medicare.</a:t>
            </a:r>
          </a:p>
        </p:txBody>
      </p:sp>
      <p:pic>
        <p:nvPicPr>
          <p:cNvPr id="8" name="Picture 7">
            <a:extLst>
              <a:ext uri="{FF2B5EF4-FFF2-40B4-BE49-F238E27FC236}">
                <a16:creationId xmlns:a16="http://schemas.microsoft.com/office/drawing/2014/main" id="{904E73B3-0F4D-4AAD-9064-32B21F39CA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flipV="1">
            <a:off x="469120" y="5912734"/>
            <a:ext cx="228600" cy="228600"/>
          </a:xfrm>
          <a:prstGeom prst="rect">
            <a:avLst/>
          </a:prstGeom>
        </p:spPr>
      </p:pic>
      <p:sp>
        <p:nvSpPr>
          <p:cNvPr id="3" name="Footer Placeholder 2"/>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9" name="Slide Number Placeholder 6">
            <a:extLst>
              <a:ext uri="{FF2B5EF4-FFF2-40B4-BE49-F238E27FC236}">
                <a16:creationId xmlns:a16="http://schemas.microsoft.com/office/drawing/2014/main" id="{AFC4D031-8CAD-450A-80E1-EB79918C4D8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16</a:t>
            </a:fld>
            <a:endParaRPr lang="en-US" dirty="0"/>
          </a:p>
        </p:txBody>
      </p:sp>
      <p:sp>
        <p:nvSpPr>
          <p:cNvPr id="2" name="Date Placeholder 1"/>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2764012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&amp; Group Health Plan (GHP) Coverage</a:t>
            </a:r>
          </a:p>
        </p:txBody>
      </p:sp>
      <p:sp>
        <p:nvSpPr>
          <p:cNvPr id="12" name="Content Placeholder 4">
            <a:extLst>
              <a:ext uri="{FF2B5EF4-FFF2-40B4-BE49-F238E27FC236}">
                <a16:creationId xmlns:a16="http://schemas.microsoft.com/office/drawing/2014/main" id="{DA08400B-E692-41DD-8545-32B18B83408A}"/>
              </a:ext>
            </a:extLst>
          </p:cNvPr>
          <p:cNvSpPr txBox="1">
            <a:spLocks/>
          </p:cNvSpPr>
          <p:nvPr/>
        </p:nvSpPr>
        <p:spPr>
          <a:xfrm>
            <a:off x="0" y="1178498"/>
            <a:ext cx="12191999" cy="551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Months of Dialysis</a:t>
            </a:r>
          </a:p>
        </p:txBody>
      </p:sp>
      <p:sp>
        <p:nvSpPr>
          <p:cNvPr id="36" name="Rectangle: Rounded Corners 35">
            <a:extLst>
              <a:ext uri="{FF2B5EF4-FFF2-40B4-BE49-F238E27FC236}">
                <a16:creationId xmlns:a16="http://schemas.microsoft.com/office/drawing/2014/main" id="{57CC8A4E-7A32-4CB6-AAE6-BCE0731B69FD}"/>
              </a:ext>
              <a:ext uri="{C183D7F6-B498-43B3-948B-1728B52AA6E4}">
                <adec:decorative xmlns:adec="http://schemas.microsoft.com/office/drawing/2017/decorative" val="1"/>
              </a:ext>
            </a:extLst>
          </p:cNvPr>
          <p:cNvSpPr/>
          <p:nvPr/>
        </p:nvSpPr>
        <p:spPr>
          <a:xfrm>
            <a:off x="664223" y="1707788"/>
            <a:ext cx="5185047" cy="38993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ontent Placeholder 4">
            <a:extLst>
              <a:ext uri="{FF2B5EF4-FFF2-40B4-BE49-F238E27FC236}">
                <a16:creationId xmlns:a16="http://schemas.microsoft.com/office/drawing/2014/main" id="{3052A51B-B63E-42C8-AC5A-2418FDA750A5}"/>
              </a:ext>
            </a:extLst>
          </p:cNvPr>
          <p:cNvSpPr txBox="1">
            <a:spLocks/>
          </p:cNvSpPr>
          <p:nvPr/>
        </p:nvSpPr>
        <p:spPr>
          <a:xfrm>
            <a:off x="835013" y="3188076"/>
            <a:ext cx="4464634" cy="1579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539A"/>
              </a:buClr>
              <a:buSzTx/>
              <a:buFont typeface="Wingdings" pitchFamily="2" charset="2"/>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Your GHP/employer coverage is the only payer during your first 3 months of dialysis</a:t>
            </a:r>
          </a:p>
        </p:txBody>
      </p:sp>
      <p:pic>
        <p:nvPicPr>
          <p:cNvPr id="5" name="Picture 4" descr="Graphic showing the time period beginning at month 4 and ending at month 30">
            <a:extLst>
              <a:ext uri="{FF2B5EF4-FFF2-40B4-BE49-F238E27FC236}">
                <a16:creationId xmlns:a16="http://schemas.microsoft.com/office/drawing/2014/main" id="{8CA43597-95BD-49D5-8CD2-272E6CCE718C}"/>
              </a:ext>
            </a:extLst>
          </p:cNvPr>
          <p:cNvPicPr>
            <a:picLocks noChangeAspect="1"/>
          </p:cNvPicPr>
          <p:nvPr/>
        </p:nvPicPr>
        <p:blipFill>
          <a:blip r:embed="rId4"/>
          <a:stretch>
            <a:fillRect/>
          </a:stretch>
        </p:blipFill>
        <p:spPr>
          <a:xfrm>
            <a:off x="1529487" y="1871622"/>
            <a:ext cx="3450635" cy="1396105"/>
          </a:xfrm>
          <a:prstGeom prst="rect">
            <a:avLst/>
          </a:prstGeom>
        </p:spPr>
      </p:pic>
      <p:sp>
        <p:nvSpPr>
          <p:cNvPr id="37" name="Rectangle: Rounded Corners 36">
            <a:extLst>
              <a:ext uri="{FF2B5EF4-FFF2-40B4-BE49-F238E27FC236}">
                <a16:creationId xmlns:a16="http://schemas.microsoft.com/office/drawing/2014/main" id="{6737BCAF-0ED6-46EA-B1D4-229E2285EAB4}"/>
              </a:ext>
              <a:ext uri="{C183D7F6-B498-43B3-948B-1728B52AA6E4}">
                <adec:decorative xmlns:adec="http://schemas.microsoft.com/office/drawing/2017/decorative" val="1"/>
              </a:ext>
            </a:extLst>
          </p:cNvPr>
          <p:cNvSpPr/>
          <p:nvPr/>
        </p:nvSpPr>
        <p:spPr>
          <a:xfrm>
            <a:off x="6185129" y="1725763"/>
            <a:ext cx="5185047" cy="388140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Content Placeholder 4">
            <a:extLst>
              <a:ext uri="{FF2B5EF4-FFF2-40B4-BE49-F238E27FC236}">
                <a16:creationId xmlns:a16="http://schemas.microsoft.com/office/drawing/2014/main" id="{3994FAC1-E6CA-454E-B20D-60EF9579A6E1}"/>
              </a:ext>
            </a:extLst>
          </p:cNvPr>
          <p:cNvSpPr txBox="1">
            <a:spLocks/>
          </p:cNvSpPr>
          <p:nvPr/>
        </p:nvSpPr>
        <p:spPr>
          <a:xfrm>
            <a:off x="6213421" y="3146544"/>
            <a:ext cx="5049084" cy="2305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Font typeface="Wingdings" pitchFamily="2" charset="2"/>
              <a:buNone/>
            </a:pPr>
            <a:r>
              <a:rPr lang="en-US" sz="2000" dirty="0">
                <a:solidFill>
                  <a:srgbClr val="00529B"/>
                </a:solidFill>
              </a:rPr>
              <a:t>Once you get Medicare coverage based on ESRD (usually the 4</a:t>
            </a:r>
            <a:r>
              <a:rPr lang="en-US" sz="2000" baseline="30000" dirty="0">
                <a:solidFill>
                  <a:srgbClr val="00529B"/>
                </a:solidFill>
              </a:rPr>
              <a:t>th</a:t>
            </a:r>
            <a:r>
              <a:rPr lang="en-US" sz="2000" dirty="0">
                <a:solidFill>
                  <a:srgbClr val="00529B"/>
                </a:solidFill>
              </a:rPr>
              <a:t> month of dialysis):</a:t>
            </a:r>
          </a:p>
          <a:p>
            <a:pPr marL="274320" lvl="1" indent="-182880" defTabSz="685800">
              <a:lnSpc>
                <a:spcPct val="100000"/>
              </a:lnSpc>
              <a:spcBef>
                <a:spcPts val="600"/>
              </a:spcBef>
              <a:spcAft>
                <a:spcPts val="600"/>
              </a:spcAft>
              <a:buFont typeface="Wingdings" panose="05000000000000000000" pitchFamily="2" charset="2"/>
              <a:buChar char="§"/>
            </a:pPr>
            <a:r>
              <a:rPr lang="en-US" sz="1800" dirty="0">
                <a:solidFill>
                  <a:srgbClr val="00529B"/>
                </a:solidFill>
              </a:rPr>
              <a:t>Your GHP/employer pays first on your hospital and medical bills for 30 months (whether or not you’re enrolled in Medicare)</a:t>
            </a:r>
          </a:p>
          <a:p>
            <a:pPr marL="274320" lvl="1" indent="-182880" defTabSz="685800">
              <a:lnSpc>
                <a:spcPct val="100000"/>
              </a:lnSpc>
              <a:spcBef>
                <a:spcPts val="600"/>
              </a:spcBef>
              <a:spcAft>
                <a:spcPts val="600"/>
              </a:spcAft>
              <a:buFont typeface="Wingdings" panose="05000000000000000000" pitchFamily="2" charset="2"/>
              <a:buChar char="§"/>
            </a:pPr>
            <a:r>
              <a:rPr lang="en-US" sz="1800" dirty="0">
                <a:solidFill>
                  <a:srgbClr val="00529B"/>
                </a:solidFill>
              </a:rPr>
              <a:t>Medicare pays second</a:t>
            </a:r>
          </a:p>
        </p:txBody>
      </p:sp>
      <p:pic>
        <p:nvPicPr>
          <p:cNvPr id="7" name="Picture 6" descr="Graphic showing the time period beginning at month 4 and ending at month 30">
            <a:extLst>
              <a:ext uri="{FF2B5EF4-FFF2-40B4-BE49-F238E27FC236}">
                <a16:creationId xmlns:a16="http://schemas.microsoft.com/office/drawing/2014/main" id="{2CA1D4D8-0565-4B6B-8EBC-80DC99BB8C56}"/>
              </a:ext>
            </a:extLst>
          </p:cNvPr>
          <p:cNvPicPr>
            <a:picLocks noChangeAspect="1"/>
          </p:cNvPicPr>
          <p:nvPr/>
        </p:nvPicPr>
        <p:blipFill>
          <a:blip r:embed="rId5"/>
          <a:stretch>
            <a:fillRect/>
          </a:stretch>
        </p:blipFill>
        <p:spPr>
          <a:xfrm>
            <a:off x="6885282" y="1830092"/>
            <a:ext cx="3450635" cy="1396105"/>
          </a:xfrm>
          <a:prstGeom prst="rect">
            <a:avLst/>
          </a:prstGeom>
        </p:spPr>
      </p:pic>
      <p:sp>
        <p:nvSpPr>
          <p:cNvPr id="16" name="Content Placeholder 4">
            <a:extLst>
              <a:ext uri="{FF2B5EF4-FFF2-40B4-BE49-F238E27FC236}">
                <a16:creationId xmlns:a16="http://schemas.microsoft.com/office/drawing/2014/main" id="{26E55F95-8950-4960-AD7F-6685A2341852}"/>
              </a:ext>
            </a:extLst>
          </p:cNvPr>
          <p:cNvSpPr txBox="1">
            <a:spLocks/>
          </p:cNvSpPr>
          <p:nvPr/>
        </p:nvSpPr>
        <p:spPr>
          <a:xfrm>
            <a:off x="664223" y="5820362"/>
            <a:ext cx="11170752" cy="577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n-US" sz="1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NOTE: </a:t>
            </a:r>
            <a:r>
              <a:rPr kumimoji="0" lang="en-US" sz="1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There’s a separate 30-month coordination period each time you enroll in Medicare based on ESRD.</a:t>
            </a:r>
          </a:p>
        </p:txBody>
      </p:sp>
      <p:pic>
        <p:nvPicPr>
          <p:cNvPr id="6" name="Picture 5">
            <a:extLst>
              <a:ext uri="{FF2B5EF4-FFF2-40B4-BE49-F238E27FC236}">
                <a16:creationId xmlns:a16="http://schemas.microsoft.com/office/drawing/2014/main" id="{26ED2AF9-39BB-458A-A0F5-8319C0E0979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3805" y="5835444"/>
            <a:ext cx="205331" cy="205331"/>
          </a:xfrm>
          <a:prstGeom prst="rect">
            <a:avLst/>
          </a:prstGeom>
        </p:spPr>
      </p:pic>
      <p:sp>
        <p:nvSpPr>
          <p:cNvPr id="3" name="Footer Placeholder 2"/>
          <p:cNvSpPr>
            <a:spLocks noGrp="1"/>
          </p:cNvSpPr>
          <p:nvPr>
            <p:ph type="ftr" sz="quarter" idx="11"/>
          </p:nvPr>
        </p:nvSpPr>
        <p:spPr>
          <a:xfrm>
            <a:off x="3871960" y="6492240"/>
            <a:ext cx="430898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Medicare for People with End-Stage Renal Disease (ESRD)</a:t>
            </a:r>
          </a:p>
        </p:txBody>
      </p:sp>
      <p:sp>
        <p:nvSpPr>
          <p:cNvPr id="17" name="Slide Number Placeholder 6">
            <a:extLst>
              <a:ext uri="{FF2B5EF4-FFF2-40B4-BE49-F238E27FC236}">
                <a16:creationId xmlns:a16="http://schemas.microsoft.com/office/drawing/2014/main" id="{9DE3A31E-066F-4ABC-8855-C4FA8FD7D5C3}"/>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April 2022</a:t>
            </a:r>
          </a:p>
        </p:txBody>
      </p:sp>
    </p:spTree>
    <p:custDataLst>
      <p:tags r:id="rId1"/>
    </p:custDataLst>
    <p:extLst>
      <p:ext uri="{BB962C8B-B14F-4D97-AF65-F5344CB8AC3E}">
        <p14:creationId xmlns:p14="http://schemas.microsoft.com/office/powerpoint/2010/main" val="997027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674"/>
            <a:ext cx="12191999" cy="1042345"/>
          </a:xfrm>
        </p:spPr>
        <p:txBody>
          <a:bodyPr>
            <a:noAutofit/>
          </a:bodyPr>
          <a:lstStyle/>
          <a:p>
            <a:pPr>
              <a:lnSpc>
                <a:spcPct val="100000"/>
              </a:lnSpc>
            </a:pPr>
            <a:r>
              <a:rPr lang="en-US" dirty="0">
                <a:latin typeface="Arial Black"/>
              </a:rPr>
              <a:t>Enrollment Considerations: </a:t>
            </a:r>
            <a:br>
              <a:rPr lang="en-US" dirty="0">
                <a:latin typeface="Arial Black"/>
              </a:rPr>
            </a:br>
            <a:r>
              <a:rPr lang="en-US" dirty="0">
                <a:latin typeface="Arial Black"/>
              </a:rPr>
              <a:t>30-Month Coordination Period</a:t>
            </a:r>
          </a:p>
        </p:txBody>
      </p:sp>
      <p:sp>
        <p:nvSpPr>
          <p:cNvPr id="7" name="TextBox 6">
            <a:extLst>
              <a:ext uri="{FF2B5EF4-FFF2-40B4-BE49-F238E27FC236}">
                <a16:creationId xmlns:a16="http://schemas.microsoft.com/office/drawing/2014/main" id="{C2952473-39C2-43CB-A3E8-5C2269CC9AA2}"/>
              </a:ext>
            </a:extLst>
          </p:cNvPr>
          <p:cNvSpPr txBox="1"/>
          <p:nvPr/>
        </p:nvSpPr>
        <p:spPr>
          <a:xfrm>
            <a:off x="220457" y="1230279"/>
            <a:ext cx="5600698" cy="461665"/>
          </a:xfrm>
          <a:prstGeom prst="rect">
            <a:avLst/>
          </a:prstGeom>
          <a:noFill/>
        </p:spPr>
        <p:txBody>
          <a:bodyPr wrap="square" rtlCol="0">
            <a:spAutoFit/>
          </a:bodyPr>
          <a:lstStyle/>
          <a:p>
            <a:r>
              <a:rPr lang="en-US" sz="2400" b="1" dirty="0">
                <a:solidFill>
                  <a:srgbClr val="00529B"/>
                </a:solidFill>
                <a:latin typeface="Arial" panose="020B0604020202020204" pitchFamily="34" charset="0"/>
                <a:cs typeface="Arial" panose="020B0604020202020204" pitchFamily="34" charset="0"/>
              </a:rPr>
              <a:t>If you’re covered by a GHP:</a:t>
            </a:r>
          </a:p>
        </p:txBody>
      </p:sp>
      <p:sp>
        <p:nvSpPr>
          <p:cNvPr id="5" name="Content Placeholder 4"/>
          <p:cNvSpPr>
            <a:spLocks noGrp="1"/>
          </p:cNvSpPr>
          <p:nvPr>
            <p:ph type="body" sz="quarter" idx="13"/>
          </p:nvPr>
        </p:nvSpPr>
        <p:spPr>
          <a:xfrm>
            <a:off x="1429388" y="2006866"/>
            <a:ext cx="4103014" cy="3796114"/>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000" b="1" dirty="0">
                <a:solidFill>
                  <a:srgbClr val="00529B"/>
                </a:solidFill>
                <a:latin typeface="Arial"/>
                <a:cs typeface="Arial"/>
              </a:rPr>
              <a:t>Option 1: </a:t>
            </a:r>
            <a:r>
              <a:rPr lang="en-US" sz="2000" dirty="0">
                <a:solidFill>
                  <a:srgbClr val="00529B"/>
                </a:solidFill>
                <a:latin typeface="Arial"/>
                <a:cs typeface="Arial"/>
              </a:rPr>
              <a:t>Get Medicare during the 30-month coordination period to help with out-of-pocket expenses:</a:t>
            </a:r>
            <a:endParaRPr lang="en-US" sz="2000" dirty="0">
              <a:latin typeface="Arial"/>
              <a:cs typeface="Arial"/>
            </a:endParaRPr>
          </a:p>
          <a:p>
            <a:pPr marL="548640" lvl="1" indent="-274320" defTabSz="685800">
              <a:lnSpc>
                <a:spcPct val="100000"/>
              </a:lnSpc>
              <a:spcBef>
                <a:spcPts val="0"/>
              </a:spcBef>
              <a:spcAft>
                <a:spcPts val="1200"/>
              </a:spcAft>
              <a:buFont typeface="Wingdings" panose="05000000000000000000" pitchFamily="2" charset="2"/>
              <a:buChar char="§"/>
            </a:pPr>
            <a:r>
              <a:rPr lang="en-US" sz="1600" dirty="0">
                <a:solidFill>
                  <a:srgbClr val="00529B"/>
                </a:solidFill>
                <a:latin typeface="Arial"/>
                <a:cs typeface="Arial"/>
              </a:rPr>
              <a:t>GHP yearly deductible, copayment, and coinsurance</a:t>
            </a:r>
          </a:p>
          <a:p>
            <a:pPr marL="548640" lvl="1" indent="-274320" defTabSz="685800">
              <a:lnSpc>
                <a:spcPct val="100000"/>
              </a:lnSpc>
              <a:spcBef>
                <a:spcPts val="0"/>
              </a:spcBef>
              <a:spcAft>
                <a:spcPts val="1200"/>
              </a:spcAft>
              <a:buFont typeface="Wingdings" panose="05000000000000000000" pitchFamily="2" charset="2"/>
              <a:buChar char="§"/>
            </a:pPr>
            <a:r>
              <a:rPr lang="en-US" sz="1600" dirty="0">
                <a:solidFill>
                  <a:srgbClr val="00529B"/>
                </a:solidFill>
                <a:latin typeface="Arial"/>
                <a:cs typeface="Arial"/>
              </a:rPr>
              <a:t>Immunosuppressive drugs </a:t>
            </a:r>
          </a:p>
          <a:p>
            <a:pPr marL="548640" lvl="1" indent="-274320" defTabSz="685800">
              <a:lnSpc>
                <a:spcPct val="100000"/>
              </a:lnSpc>
              <a:spcBef>
                <a:spcPts val="0"/>
              </a:spcBef>
              <a:spcAft>
                <a:spcPts val="1200"/>
              </a:spcAft>
              <a:buFont typeface="Wingdings" panose="05000000000000000000" pitchFamily="2" charset="2"/>
              <a:buChar char="§"/>
            </a:pPr>
            <a:r>
              <a:rPr lang="en-US" sz="1600" dirty="0">
                <a:solidFill>
                  <a:srgbClr val="00529B"/>
                </a:solidFill>
                <a:latin typeface="Arial"/>
                <a:cs typeface="Arial"/>
              </a:rPr>
              <a:t>Coverage for a living donor</a:t>
            </a:r>
          </a:p>
        </p:txBody>
      </p:sp>
      <p:pic>
        <p:nvPicPr>
          <p:cNvPr id="6" name="Graphic 6">
            <a:extLst>
              <a:ext uri="{FF2B5EF4-FFF2-40B4-BE49-F238E27FC236}">
                <a16:creationId xmlns:a16="http://schemas.microsoft.com/office/drawing/2014/main" id="{DAD6A0FD-D248-4162-A4E3-93D42BB64C0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057" y="1838686"/>
            <a:ext cx="1107330" cy="1107330"/>
          </a:xfrm>
          <a:prstGeom prst="rect">
            <a:avLst/>
          </a:prstGeom>
        </p:spPr>
      </p:pic>
      <p:sp>
        <p:nvSpPr>
          <p:cNvPr id="8" name="Content Placeholder 4">
            <a:extLst>
              <a:ext uri="{FF2B5EF4-FFF2-40B4-BE49-F238E27FC236}">
                <a16:creationId xmlns:a16="http://schemas.microsoft.com/office/drawing/2014/main" id="{B49E5110-1FAC-4B6D-A2A9-6D450A39CEF4}"/>
              </a:ext>
            </a:extLst>
          </p:cNvPr>
          <p:cNvSpPr txBox="1">
            <a:spLocks/>
          </p:cNvSpPr>
          <p:nvPr/>
        </p:nvSpPr>
        <p:spPr>
          <a:xfrm>
            <a:off x="6265865" y="2006866"/>
            <a:ext cx="5600699" cy="40256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1200"/>
              </a:spcAft>
              <a:buNone/>
            </a:pPr>
            <a:r>
              <a:rPr lang="en-US" sz="2000" b="1" dirty="0">
                <a:solidFill>
                  <a:srgbClr val="00529B"/>
                </a:solidFill>
                <a:latin typeface="Arial"/>
                <a:cs typeface="Arial"/>
              </a:rPr>
              <a:t>Option 2: </a:t>
            </a:r>
            <a:r>
              <a:rPr lang="en-US" sz="2000" dirty="0">
                <a:solidFill>
                  <a:srgbClr val="00529B"/>
                </a:solidFill>
                <a:latin typeface="Arial"/>
                <a:cs typeface="Arial"/>
              </a:rPr>
              <a:t>Delay applying until after the coordination period</a:t>
            </a:r>
            <a:endParaRPr lang="en-US" sz="2000" dirty="0">
              <a:latin typeface="Arial"/>
              <a:cs typeface="Arial"/>
            </a:endParaRPr>
          </a:p>
          <a:p>
            <a:pPr marL="548640" lvl="1" indent="-274320" defTabSz="685800">
              <a:lnSpc>
                <a:spcPct val="120000"/>
              </a:lnSpc>
              <a:spcBef>
                <a:spcPts val="0"/>
              </a:spcBef>
              <a:spcAft>
                <a:spcPts val="1200"/>
              </a:spcAft>
              <a:buFont typeface="Wingdings" panose="05000000000000000000" pitchFamily="2" charset="2"/>
              <a:buChar char="§"/>
            </a:pPr>
            <a:r>
              <a:rPr lang="en-US" sz="1600" b="1" dirty="0">
                <a:solidFill>
                  <a:srgbClr val="00529B"/>
                </a:solidFill>
                <a:latin typeface="Arial"/>
                <a:cs typeface="Arial"/>
              </a:rPr>
              <a:t>If you delay enrolling in Part A and Part B</a:t>
            </a:r>
            <a:r>
              <a:rPr lang="en-US" sz="1600" dirty="0">
                <a:solidFill>
                  <a:srgbClr val="00529B"/>
                </a:solidFill>
                <a:latin typeface="Arial"/>
                <a:cs typeface="Arial"/>
              </a:rPr>
              <a:t>, you can enroll anytime without waiting or penalty</a:t>
            </a:r>
          </a:p>
          <a:p>
            <a:pPr marL="548640" lvl="1" indent="-274320" defTabSz="685800">
              <a:lnSpc>
                <a:spcPct val="120000"/>
              </a:lnSpc>
              <a:spcBef>
                <a:spcPts val="0"/>
              </a:spcBef>
              <a:spcAft>
                <a:spcPts val="1200"/>
              </a:spcAft>
              <a:buFont typeface="Wingdings" panose="05000000000000000000" pitchFamily="2" charset="2"/>
              <a:buChar char="§"/>
            </a:pPr>
            <a:r>
              <a:rPr lang="en-US" sz="1600" b="1" dirty="0">
                <a:solidFill>
                  <a:srgbClr val="00529B"/>
                </a:solidFill>
              </a:rPr>
              <a:t>If you enroll in Part A, but delay Part B</a:t>
            </a:r>
            <a:r>
              <a:rPr lang="en-US" sz="1600" dirty="0">
                <a:solidFill>
                  <a:srgbClr val="00529B"/>
                </a:solidFill>
              </a:rPr>
              <a:t>, you can’t enroll in Part B until the next GEP, and may pay a penalty</a:t>
            </a:r>
          </a:p>
          <a:p>
            <a:pPr marL="548640" lvl="1" indent="-274320" defTabSz="685800">
              <a:lnSpc>
                <a:spcPct val="120000"/>
              </a:lnSpc>
              <a:spcBef>
                <a:spcPts val="0"/>
              </a:spcBef>
              <a:spcAft>
                <a:spcPts val="1200"/>
              </a:spcAft>
              <a:buFont typeface="Wingdings" panose="05000000000000000000" pitchFamily="2" charset="2"/>
              <a:buChar char="§"/>
            </a:pPr>
            <a:r>
              <a:rPr lang="en-US" sz="1600" b="1" dirty="0">
                <a:solidFill>
                  <a:srgbClr val="00529B"/>
                </a:solidFill>
              </a:rPr>
              <a:t>If you enroll in Part A, but delay Medicare drug coverage (Part D)</a:t>
            </a:r>
            <a:r>
              <a:rPr lang="en-US" sz="1600" dirty="0">
                <a:solidFill>
                  <a:srgbClr val="00529B"/>
                </a:solidFill>
              </a:rPr>
              <a:t>, your enrollment options would depend on whether you have creditable drug coverage</a:t>
            </a:r>
          </a:p>
        </p:txBody>
      </p:sp>
      <p:pic>
        <p:nvPicPr>
          <p:cNvPr id="12" name="Picture 11">
            <a:extLst>
              <a:ext uri="{FF2B5EF4-FFF2-40B4-BE49-F238E27FC236}">
                <a16:creationId xmlns:a16="http://schemas.microsoft.com/office/drawing/2014/main" id="{9476E560-1E1B-4EDA-B3EC-37A14B4BD326}"/>
              </a:ext>
              <a:ext uri="{C183D7F6-B498-43B3-948B-1728B52AA6E4}">
                <adec:decorative xmlns:adec="http://schemas.microsoft.com/office/drawing/2017/decorative" val="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044" t="16511" r="22511" b="14563"/>
          <a:stretch/>
        </p:blipFill>
        <p:spPr>
          <a:xfrm>
            <a:off x="5652760" y="2020671"/>
            <a:ext cx="569562" cy="721065"/>
          </a:xfrm>
          <a:prstGeom prst="rect">
            <a:avLst/>
          </a:prstGeom>
        </p:spPr>
      </p:pic>
      <p:sp>
        <p:nvSpPr>
          <p:cNvPr id="3" name="Footer Placeholder 2"/>
          <p:cNvSpPr>
            <a:spLocks noGrp="1"/>
          </p:cNvSpPr>
          <p:nvPr>
            <p:ph type="ftr" sz="quarter" idx="11"/>
          </p:nvPr>
        </p:nvSpPr>
        <p:spPr>
          <a:xfrm>
            <a:off x="3931920" y="6492240"/>
            <a:ext cx="4274127" cy="365125"/>
          </a:xfrm>
        </p:spPr>
        <p:txBody>
          <a:bodyPr/>
          <a:lstStyle/>
          <a:p>
            <a:r>
              <a:rPr lang="en-US" dirty="0"/>
              <a:t>Medicare for People with End-Stage Renal Disease (ESRD)</a:t>
            </a:r>
          </a:p>
        </p:txBody>
      </p:sp>
      <p:sp>
        <p:nvSpPr>
          <p:cNvPr id="10" name="Slide Number Placeholder 6">
            <a:extLst>
              <a:ext uri="{FF2B5EF4-FFF2-40B4-BE49-F238E27FC236}">
                <a16:creationId xmlns:a16="http://schemas.microsoft.com/office/drawing/2014/main" id="{82FF44E4-4DBA-4AF7-8B16-5A761C53EAB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18</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3382839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Enrollment Considerations: Transplant Drugs</a:t>
            </a:r>
          </a:p>
        </p:txBody>
      </p:sp>
      <p:graphicFrame>
        <p:nvGraphicFramePr>
          <p:cNvPr id="6" name="Content Placeholder 11" descr="Table describing enrollment considerations for coverage of immunosuppresive drugs under Medicare Part B and Part D.&#10;&#10;Full details are included in the speakers' notes." title="Table describing enrollment considerations for coverage of immunosuppresive drugs under Medicare Part B and Part D"/>
          <p:cNvGraphicFramePr>
            <a:graphicFrameLocks/>
          </p:cNvGraphicFramePr>
          <p:nvPr>
            <p:extLst>
              <p:ext uri="{D42A27DB-BD31-4B8C-83A1-F6EECF244321}">
                <p14:modId xmlns:p14="http://schemas.microsoft.com/office/powerpoint/2010/main" val="844879306"/>
              </p:ext>
            </p:extLst>
          </p:nvPr>
        </p:nvGraphicFramePr>
        <p:xfrm>
          <a:off x="561724" y="1204654"/>
          <a:ext cx="11155680" cy="3974722"/>
        </p:xfrm>
        <a:graphic>
          <a:graphicData uri="http://schemas.openxmlformats.org/drawingml/2006/table">
            <a:tbl>
              <a:tblPr firstRow="1" bandRow="1">
                <a:tableStyleId>{BDBED569-4797-4DF1-A0F4-6AAB3CD982D8}</a:tableStyleId>
              </a:tblPr>
              <a:tblGrid>
                <a:gridCol w="5577840">
                  <a:extLst>
                    <a:ext uri="{9D8B030D-6E8A-4147-A177-3AD203B41FA5}">
                      <a16:colId xmlns:a16="http://schemas.microsoft.com/office/drawing/2014/main" val="20000"/>
                    </a:ext>
                  </a:extLst>
                </a:gridCol>
                <a:gridCol w="5577840">
                  <a:extLst>
                    <a:ext uri="{9D8B030D-6E8A-4147-A177-3AD203B41FA5}">
                      <a16:colId xmlns:a16="http://schemas.microsoft.com/office/drawing/2014/main" val="20001"/>
                    </a:ext>
                  </a:extLst>
                </a:gridCol>
              </a:tblGrid>
              <a:tr h="417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1" u="none" strike="noStrike" cap="none" normalizeH="0" baseline="0" dirty="0">
                          <a:ln>
                            <a:noFill/>
                          </a:ln>
                          <a:solidFill>
                            <a:srgbClr val="00529B"/>
                          </a:solidFill>
                          <a:effectLst/>
                          <a:latin typeface="Arial" panose="020B0604020202020204" pitchFamily="34" charset="0"/>
                          <a:cs typeface="Arial" panose="020B0604020202020204" pitchFamily="34" charset="0"/>
                        </a:rPr>
                        <a:t>Medicare Part B</a:t>
                      </a:r>
                      <a:endParaRPr kumimoji="0" lang="en-US" sz="2400" b="1"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marL="62617" marR="62617"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1" u="none" strike="noStrike" cap="none" normalizeH="0" baseline="0" dirty="0">
                          <a:ln>
                            <a:noFill/>
                          </a:ln>
                          <a:solidFill>
                            <a:srgbClr val="00529B"/>
                          </a:solidFill>
                          <a:effectLst/>
                          <a:latin typeface="Arial" panose="020B0604020202020204" pitchFamily="34" charset="0"/>
                          <a:cs typeface="Arial" panose="020B0604020202020204" pitchFamily="34" charset="0"/>
                        </a:rPr>
                        <a:t>Medicare Drug Coverage (Part D)</a:t>
                      </a:r>
                      <a:endParaRPr kumimoji="0" lang="en-US" sz="2400" b="1" i="0" u="none" strike="noStrike" cap="none" normalizeH="0" baseline="0" dirty="0">
                        <a:ln>
                          <a:noFill/>
                        </a:ln>
                        <a:solidFill>
                          <a:srgbClr val="00529B"/>
                        </a:solidFill>
                        <a:effectLst/>
                        <a:latin typeface="Arial" panose="020B0604020202020204" pitchFamily="34" charset="0"/>
                        <a:cs typeface="Arial" panose="020B0604020202020204" pitchFamily="34" charset="0"/>
                      </a:endParaRPr>
                    </a:p>
                  </a:txBody>
                  <a:tcPr marL="62617" marR="62617" marT="34290" marB="34290"/>
                </a:tc>
                <a:extLst>
                  <a:ext uri="{0D108BD9-81ED-4DB2-BD59-A6C34878D82A}">
                    <a16:rowId xmlns:a16="http://schemas.microsoft.com/office/drawing/2014/main" val="10000"/>
                  </a:ext>
                </a:extLst>
              </a:tr>
              <a:tr h="354038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600"/>
                        </a:spcBef>
                        <a:spcAft>
                          <a:spcPts val="1200"/>
                        </a:spcAft>
                        <a:buClrTx/>
                        <a:buSzTx/>
                        <a:buFont typeface="Wingdings" panose="05000000000000000000" pitchFamily="2" charset="2"/>
                        <a:buNone/>
                        <a:tabLst/>
                        <a:defRPr/>
                      </a:pP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If you’re only eligible for Medicare because of ESRD, Part B will only cover your transplant drugs if: </a:t>
                      </a:r>
                    </a:p>
                    <a:p>
                      <a:pPr marL="548640" marR="0" lvl="0" indent="-274320" algn="l" defTabSz="914400" rtl="0" eaLnBrk="1" fontAlgn="auto" latinLnBrk="0" hangingPunct="1">
                        <a:lnSpc>
                          <a:spcPct val="100000"/>
                        </a:lnSpc>
                        <a:spcBef>
                          <a:spcPts val="60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 had Part A at the time of your transplant, </a:t>
                      </a: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and</a:t>
                      </a:r>
                    </a:p>
                    <a:p>
                      <a:pPr marL="548640" marR="0" lvl="0" indent="-274320" algn="l" defTabSz="914400" rtl="0" eaLnBrk="1" fontAlgn="auto" latinLnBrk="0" hangingPunct="1">
                        <a:lnSpc>
                          <a:spcPct val="100000"/>
                        </a:lnSpc>
                        <a:spcBef>
                          <a:spcPts val="60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 had transplant surgery at a Medicare-certified facility.</a:t>
                      </a:r>
                    </a:p>
                    <a:p>
                      <a:pPr marL="0" marR="0" lvl="0" indent="0" algn="l" defTabSz="914400" rtl="0" eaLnBrk="0" fontAlgn="base" latinLnBrk="0" hangingPunct="0">
                        <a:lnSpc>
                          <a:spcPct val="100000"/>
                        </a:lnSpc>
                        <a:spcBef>
                          <a:spcPts val="600"/>
                        </a:spcBef>
                        <a:spcAft>
                          <a:spcPts val="1200"/>
                        </a:spcAft>
                        <a:buClrTx/>
                        <a:buSzTx/>
                        <a:buFont typeface="Wingdings" panose="05000000000000000000" pitchFamily="2" charset="2"/>
                        <a:buNone/>
                        <a:tabLst/>
                        <a:defRPr/>
                      </a:pP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Under Part B</a:t>
                      </a: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a:t>
                      </a: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 </a:t>
                      </a: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Medicare pays 80%; you pay 20%</a:t>
                      </a:r>
                    </a:p>
                  </a:txBody>
                  <a:tcPr marL="62617" marR="62617"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600"/>
                        </a:spcBef>
                        <a:spcAft>
                          <a:spcPts val="1200"/>
                        </a:spcAft>
                        <a:buClrTx/>
                        <a:buSzTx/>
                        <a:buFont typeface="Wingdings" pitchFamily="2" charset="2"/>
                        <a:buNone/>
                        <a:tabLst/>
                        <a:defRPr/>
                      </a:pP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If you don’t meet the conditions for </a:t>
                      </a:r>
                      <a:b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 coverage of transplant drugs:</a:t>
                      </a:r>
                    </a:p>
                    <a:p>
                      <a:pPr marL="548640" marR="0" lvl="0" indent="-274320" algn="l" defTabSz="914400" rtl="0" eaLnBrk="0" fontAlgn="base" latinLnBrk="0" hangingPunct="0">
                        <a:lnSpc>
                          <a:spcPct val="100000"/>
                        </a:lnSpc>
                        <a:spcBef>
                          <a:spcPts val="60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You may be able to get coverage by enrolling in drug coverage, </a:t>
                      </a:r>
                      <a:r>
                        <a:rPr kumimoji="0" lang="en-US" sz="20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but </a:t>
                      </a:r>
                    </a:p>
                    <a:p>
                      <a:pPr marL="548640" marR="0" lvl="0" indent="-274320" algn="l" defTabSz="914400" rtl="0" eaLnBrk="0" fontAlgn="base" latinLnBrk="0" hangingPunct="0">
                        <a:lnSpc>
                          <a:spcPct val="100000"/>
                        </a:lnSpc>
                        <a:spcBef>
                          <a:spcPts val="600"/>
                        </a:spcBef>
                        <a:spcAft>
                          <a:spcPts val="1200"/>
                        </a:spcAft>
                        <a:buClrTx/>
                        <a:buSzTx/>
                        <a:buFont typeface="Wingdings" panose="05000000000000000000" pitchFamily="2" charset="2"/>
                        <a:buChar char="§"/>
                        <a:tabLst/>
                        <a:defRPr/>
                      </a:pPr>
                      <a:r>
                        <a:rPr kumimoji="0" lang="en-US" sz="2000" b="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Drug coverage won’t cover transplant drugs if they’d be covered by Part B, if you had it.</a:t>
                      </a:r>
                      <a:endParaRPr lang="en-US" sz="2000" dirty="0">
                        <a:solidFill>
                          <a:srgbClr val="00529B"/>
                        </a:solidFill>
                        <a:latin typeface="Arial" panose="020B0604020202020204" pitchFamily="34" charset="0"/>
                        <a:cs typeface="Arial" panose="020B0604020202020204" pitchFamily="34" charset="0"/>
                      </a:endParaRPr>
                    </a:p>
                  </a:txBody>
                  <a:tcPr marL="62617" marR="62617" marT="34290" marB="34290"/>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7BB7F7F7-DFBB-442B-A384-00476F8B0C5D}"/>
              </a:ext>
            </a:extLst>
          </p:cNvPr>
          <p:cNvSpPr/>
          <p:nvPr/>
        </p:nvSpPr>
        <p:spPr>
          <a:xfrm>
            <a:off x="547562" y="5183810"/>
            <a:ext cx="11184004" cy="707886"/>
          </a:xfrm>
          <a:prstGeom prst="rect">
            <a:avLst/>
          </a:prstGeom>
          <a:ln w="19050">
            <a:solidFill>
              <a:schemeClr val="accent5">
                <a:lumMod val="60000"/>
                <a:lumOff val="40000"/>
              </a:schemeClr>
            </a:solidFill>
          </a:ln>
        </p:spPr>
        <p:txBody>
          <a:bodyPr wrap="square">
            <a:spAutoFit/>
          </a:bodyPr>
          <a:lstStyle/>
          <a:p>
            <a:pPr lvl="0" eaLnBrk="0" fontAlgn="base" hangingPunct="0">
              <a:spcBef>
                <a:spcPts val="600"/>
              </a:spcBef>
              <a:spcAft>
                <a:spcPts val="1200"/>
              </a:spcAft>
              <a:defRPr/>
            </a:pPr>
            <a:r>
              <a:rPr lang="en-US" sz="2000" b="1" dirty="0">
                <a:solidFill>
                  <a:srgbClr val="00529B"/>
                </a:solidFill>
                <a:latin typeface="Arial" panose="020B0604020202020204" pitchFamily="34" charset="0"/>
                <a:cs typeface="Arial" panose="020B0604020202020204" pitchFamily="34" charset="0"/>
              </a:rPr>
              <a:t>If you have drug coverage, </a:t>
            </a:r>
            <a:r>
              <a:rPr lang="en-US" sz="2000" dirty="0">
                <a:solidFill>
                  <a:srgbClr val="00529B"/>
                </a:solidFill>
                <a:latin typeface="Arial" panose="020B0604020202020204" pitchFamily="34" charset="0"/>
                <a:cs typeface="Arial" panose="020B0604020202020204" pitchFamily="34" charset="0"/>
              </a:rPr>
              <a:t>your Part B coinsurance costs don’t count toward Part D catastrophic coverage.</a:t>
            </a:r>
          </a:p>
        </p:txBody>
      </p:sp>
      <p:sp>
        <p:nvSpPr>
          <p:cNvPr id="3" name="Footer Placeholder 2"/>
          <p:cNvSpPr>
            <a:spLocks noGrp="1"/>
          </p:cNvSpPr>
          <p:nvPr>
            <p:ph type="ftr" sz="quarter" idx="11"/>
          </p:nvPr>
        </p:nvSpPr>
        <p:spPr>
          <a:xfrm>
            <a:off x="3931920" y="6492240"/>
            <a:ext cx="4258573" cy="365125"/>
          </a:xfrm>
        </p:spPr>
        <p:txBody>
          <a:bodyPr/>
          <a:lstStyle/>
          <a:p>
            <a:r>
              <a:rPr lang="en-US" dirty="0"/>
              <a:t>Medicare for People with End-Stage Renal Disease (ESRD)</a:t>
            </a:r>
          </a:p>
        </p:txBody>
      </p:sp>
      <p:sp>
        <p:nvSpPr>
          <p:cNvPr id="7" name="Slide Number Placeholder 6">
            <a:extLst>
              <a:ext uri="{FF2B5EF4-FFF2-40B4-BE49-F238E27FC236}">
                <a16:creationId xmlns:a16="http://schemas.microsoft.com/office/drawing/2014/main" id="{791CA4E9-9D3D-4AF5-A3E2-0D42DD448AD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19</a:t>
            </a:fld>
            <a:endParaRPr lang="en-US" dirty="0"/>
          </a:p>
        </p:txBody>
      </p:sp>
      <p:sp>
        <p:nvSpPr>
          <p:cNvPr id="2" name="Date Placeholder 1"/>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100717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Table of Contents</a:t>
            </a:r>
          </a:p>
        </p:txBody>
      </p:sp>
      <p:sp>
        <p:nvSpPr>
          <p:cNvPr id="9" name="Content Placeholder 7"/>
          <p:cNvSpPr txBox="1">
            <a:spLocks/>
          </p:cNvSpPr>
          <p:nvPr/>
        </p:nvSpPr>
        <p:spPr>
          <a:xfrm>
            <a:off x="981106" y="1577255"/>
            <a:ext cx="10993180" cy="4487879"/>
          </a:xfrm>
          <a:prstGeom prst="rect">
            <a:avLst/>
          </a:prstGeom>
        </p:spPr>
        <p:txBody>
          <a:bodyPr vert="horz" lIns="91440" tIns="45720" rIns="91440" bIns="45720" rtlCol="0" anchor="t">
            <a:noAutofit/>
          </a:bodyPr>
          <a:lst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630238" indent="-3333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968375" indent="-319088"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314450" indent="-334963"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314450" indent="346075"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47688" indent="-547688">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1: </a:t>
            </a:r>
            <a:r>
              <a:rPr lang="en-US" sz="2400" dirty="0">
                <a:solidFill>
                  <a:srgbClr val="00529B"/>
                </a:solidFill>
                <a:latin typeface="Arial" panose="020B0604020202020204" pitchFamily="34" charset="0"/>
                <a:cs typeface="Arial" panose="020B0604020202020204" pitchFamily="34" charset="0"/>
              </a:rPr>
              <a:t>End-Stage Renal Disease (ESRD) &amp; Medicare Eligibility…4–10</a:t>
            </a:r>
          </a:p>
          <a:p>
            <a:pPr marL="0" indent="0">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2: </a:t>
            </a:r>
            <a:r>
              <a:rPr lang="en-US" sz="2400" dirty="0">
                <a:solidFill>
                  <a:srgbClr val="00529B"/>
                </a:solidFill>
                <a:latin typeface="Arial" panose="020B0604020202020204" pitchFamily="34" charset="0"/>
                <a:cs typeface="Arial" panose="020B0604020202020204" pitchFamily="34" charset="0"/>
              </a:rPr>
              <a:t>Medicare Enrollment Based on ESRD................................11–23</a:t>
            </a:r>
          </a:p>
          <a:p>
            <a:pPr marL="0" indent="0">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3: </a:t>
            </a:r>
            <a:r>
              <a:rPr lang="en-US" sz="2400" dirty="0">
                <a:solidFill>
                  <a:srgbClr val="00529B"/>
                </a:solidFill>
                <a:latin typeface="Arial" panose="020B0604020202020204" pitchFamily="34" charset="0"/>
                <a:cs typeface="Arial" panose="020B0604020202020204" pitchFamily="34" charset="0"/>
              </a:rPr>
              <a:t>What Medicare Covers.......................................................24–33</a:t>
            </a:r>
          </a:p>
          <a:p>
            <a:pPr marL="0" indent="0">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4: </a:t>
            </a:r>
            <a:r>
              <a:rPr lang="en-US" sz="2400" dirty="0">
                <a:solidFill>
                  <a:srgbClr val="00529B"/>
                </a:solidFill>
                <a:latin typeface="Arial" panose="020B0604020202020204" pitchFamily="34" charset="0"/>
                <a:cs typeface="Arial" panose="020B0604020202020204" pitchFamily="34" charset="0"/>
              </a:rPr>
              <a:t>Medicare Coverage Options for People with ESRD………34–39</a:t>
            </a:r>
          </a:p>
          <a:p>
            <a:pPr marL="0" indent="0">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Lesson 5: </a:t>
            </a:r>
            <a:r>
              <a:rPr lang="en-US" sz="2400" dirty="0">
                <a:solidFill>
                  <a:srgbClr val="00529B"/>
                </a:solidFill>
                <a:latin typeface="Arial" panose="020B0604020202020204" pitchFamily="34" charset="0"/>
                <a:cs typeface="Arial" panose="020B0604020202020204" pitchFamily="34" charset="0"/>
              </a:rPr>
              <a:t>Additional Information.........................................................40–46</a:t>
            </a:r>
          </a:p>
          <a:p>
            <a:pPr marL="0" indent="0">
              <a:buNone/>
              <a:tabLst>
                <a:tab pos="8001000" algn="r"/>
              </a:tabLst>
              <a:defRPr/>
            </a:pPr>
            <a:r>
              <a:rPr lang="en-US" sz="2400" dirty="0">
                <a:solidFill>
                  <a:srgbClr val="00529B"/>
                </a:solidFill>
                <a:latin typeface="Arial" panose="020B0604020202020204" pitchFamily="34" charset="0"/>
                <a:cs typeface="Arial" panose="020B0604020202020204" pitchFamily="34" charset="0"/>
              </a:rPr>
              <a:t>Key Points to Remember......................................................................47–48</a:t>
            </a:r>
          </a:p>
          <a:p>
            <a:pPr marL="0" indent="0">
              <a:buNone/>
              <a:tabLst>
                <a:tab pos="8001000" algn="r"/>
              </a:tabLst>
              <a:defRPr/>
            </a:pPr>
            <a:r>
              <a:rPr lang="en-US" sz="2400" b="1" dirty="0">
                <a:solidFill>
                  <a:srgbClr val="00529B"/>
                </a:solidFill>
                <a:latin typeface="Arial" panose="020B0604020202020204" pitchFamily="34" charset="0"/>
                <a:cs typeface="Arial" panose="020B0604020202020204" pitchFamily="34" charset="0"/>
              </a:rPr>
              <a:t>Appendices</a:t>
            </a:r>
          </a:p>
          <a:p>
            <a:pPr marL="548640" indent="0">
              <a:buNone/>
              <a:tabLst>
                <a:tab pos="8001000" algn="r"/>
              </a:tabLst>
              <a:defRPr/>
            </a:pPr>
            <a:r>
              <a:rPr lang="en-US" sz="2400" dirty="0">
                <a:solidFill>
                  <a:srgbClr val="00529B"/>
                </a:solidFill>
                <a:latin typeface="Arial" panose="020B0604020202020204" pitchFamily="34" charset="0"/>
                <a:cs typeface="Arial" panose="020B0604020202020204" pitchFamily="34" charset="0"/>
              </a:rPr>
              <a:t>ESRD Resource Guide..................................................................49–51</a:t>
            </a:r>
          </a:p>
          <a:p>
            <a:pPr marL="548640" indent="0">
              <a:buNone/>
              <a:tabLst>
                <a:tab pos="8001000" algn="r"/>
              </a:tabLst>
              <a:defRPr/>
            </a:pPr>
            <a:r>
              <a:rPr lang="en-US" sz="2400" dirty="0">
                <a:solidFill>
                  <a:srgbClr val="00529B"/>
                </a:solidFill>
                <a:latin typeface="Arial" panose="020B0604020202020204" pitchFamily="34" charset="0"/>
                <a:cs typeface="Arial" panose="020B0604020202020204" pitchFamily="34" charset="0"/>
              </a:rPr>
              <a:t>Acronyms…....................................................................................52</a:t>
            </a:r>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3931920" y="6457948"/>
            <a:ext cx="4299030" cy="365125"/>
          </a:xfrm>
        </p:spPr>
        <p:txBody>
          <a:bodyPr/>
          <a:lstStyle/>
          <a:p>
            <a:r>
              <a:rPr lang="en-US" dirty="0"/>
              <a:t>Medicare for People with End-Stage Renal Disease (ESRD)</a:t>
            </a:r>
          </a:p>
        </p:txBody>
      </p:sp>
      <p:sp>
        <p:nvSpPr>
          <p:cNvPr id="11" name="Slide Number Placeholder 5">
            <a:extLst>
              <a:ext uri="{FF2B5EF4-FFF2-40B4-BE49-F238E27FC236}">
                <a16:creationId xmlns:a16="http://schemas.microsoft.com/office/drawing/2014/main" id="{E0701204-DE9E-4CBC-9FF4-9E530EC0F3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557"/>
            <a:ext cx="12192000" cy="927083"/>
          </a:xfrm>
        </p:spPr>
        <p:txBody>
          <a:bodyPr anchor="ctr">
            <a:noAutofit/>
          </a:bodyPr>
          <a:lstStyle/>
          <a:p>
            <a:pPr>
              <a:lnSpc>
                <a:spcPct val="100000"/>
              </a:lnSpc>
            </a:pPr>
            <a:r>
              <a:rPr lang="en-US" dirty="0"/>
              <a:t>When Medicare Coverage for </a:t>
            </a:r>
            <a:br>
              <a:rPr lang="en-US" dirty="0"/>
            </a:br>
            <a:r>
              <a:rPr lang="en-US" dirty="0"/>
              <a:t>End-Stage Renal Disease (ESRD) Ends or Continues</a:t>
            </a:r>
          </a:p>
        </p:txBody>
      </p:sp>
      <p:sp>
        <p:nvSpPr>
          <p:cNvPr id="5" name="Content Placeholder 4"/>
          <p:cNvSpPr>
            <a:spLocks noGrp="1"/>
          </p:cNvSpPr>
          <p:nvPr>
            <p:ph type="body" sz="quarter" idx="13"/>
          </p:nvPr>
        </p:nvSpPr>
        <p:spPr>
          <a:xfrm>
            <a:off x="666750" y="1345406"/>
            <a:ext cx="10687050" cy="4741069"/>
          </a:xfrm>
        </p:spPr>
        <p:txBody>
          <a:bodyPr>
            <a:normAutofit/>
          </a:bodyPr>
          <a:lstStyle/>
          <a:p>
            <a:pPr marL="0" lvl="0" indent="-274320" defTabSz="685800">
              <a:lnSpc>
                <a:spcPct val="100000"/>
              </a:lnSpc>
              <a:spcBef>
                <a:spcPts val="0"/>
              </a:spcBef>
              <a:spcAft>
                <a:spcPts val="1200"/>
              </a:spcAft>
            </a:pPr>
            <a:r>
              <a:rPr lang="en-US" sz="2800" b="1" dirty="0">
                <a:solidFill>
                  <a:srgbClr val="00529B"/>
                </a:solidFill>
              </a:rPr>
              <a:t>Coverage ends (if you’re eligible based solely on ESRD):</a:t>
            </a:r>
            <a:endParaRPr lang="en-US" sz="2800" dirty="0">
              <a:solidFill>
                <a:srgbClr val="00529B"/>
              </a:solidFill>
            </a:endParaRPr>
          </a:p>
          <a:p>
            <a:pPr marL="548640" lvl="2" indent="-274320" defTabSz="685800">
              <a:lnSpc>
                <a:spcPct val="100000"/>
              </a:lnSpc>
              <a:spcBef>
                <a:spcPts val="0"/>
              </a:spcBef>
              <a:spcAft>
                <a:spcPts val="1200"/>
              </a:spcAft>
            </a:pPr>
            <a:r>
              <a:rPr lang="en-US" sz="2400" dirty="0">
                <a:solidFill>
                  <a:srgbClr val="00529B"/>
                </a:solidFill>
              </a:rPr>
              <a:t>12 months after the month you no longer require a regular course of dialysis, or </a:t>
            </a:r>
          </a:p>
          <a:p>
            <a:pPr marL="548640" lvl="2" indent="-274320" defTabSz="685800">
              <a:lnSpc>
                <a:spcPct val="100000"/>
              </a:lnSpc>
              <a:spcBef>
                <a:spcPts val="0"/>
              </a:spcBef>
              <a:spcAft>
                <a:spcPts val="1200"/>
              </a:spcAft>
            </a:pPr>
            <a:r>
              <a:rPr lang="en-US" sz="2400" dirty="0">
                <a:solidFill>
                  <a:srgbClr val="00529B"/>
                </a:solidFill>
              </a:rPr>
              <a:t>36 months after the month of your successful kidney transplant</a:t>
            </a:r>
          </a:p>
          <a:p>
            <a:pPr marL="274320" lvl="0" indent="-274320" defTabSz="685800">
              <a:lnSpc>
                <a:spcPct val="100000"/>
              </a:lnSpc>
              <a:spcBef>
                <a:spcPts val="0"/>
              </a:spcBef>
              <a:spcAft>
                <a:spcPts val="1200"/>
              </a:spcAft>
            </a:pPr>
            <a:r>
              <a:rPr lang="en-US" sz="2800" b="1" dirty="0">
                <a:solidFill>
                  <a:srgbClr val="00529B"/>
                </a:solidFill>
              </a:rPr>
              <a:t>Coverage continues without interruption (and no new application is necessary) if you:</a:t>
            </a:r>
          </a:p>
          <a:p>
            <a:pPr marL="548640" lvl="2" indent="-274320" defTabSz="685800">
              <a:lnSpc>
                <a:spcPct val="100000"/>
              </a:lnSpc>
              <a:spcBef>
                <a:spcPts val="0"/>
              </a:spcBef>
              <a:spcAft>
                <a:spcPts val="1200"/>
              </a:spcAft>
            </a:pPr>
            <a:r>
              <a:rPr lang="en-US" sz="2400" dirty="0">
                <a:solidFill>
                  <a:srgbClr val="00529B"/>
                </a:solidFill>
              </a:rPr>
              <a:t>Start a regular course of dialysis again or get a kidney transplant within 12 months after regular dialysis stopped, or </a:t>
            </a:r>
          </a:p>
          <a:p>
            <a:pPr marL="548640" lvl="2" indent="-274320" defTabSz="685800">
              <a:lnSpc>
                <a:spcPct val="100000"/>
              </a:lnSpc>
              <a:spcBef>
                <a:spcPts val="0"/>
              </a:spcBef>
              <a:spcAft>
                <a:spcPts val="1200"/>
              </a:spcAft>
            </a:pPr>
            <a:r>
              <a:rPr lang="en-US" sz="2400" dirty="0">
                <a:solidFill>
                  <a:srgbClr val="00529B"/>
                </a:solidFill>
              </a:rPr>
              <a:t>Start a regular course of dialysis or get another transplant within 36 months after transplant</a:t>
            </a:r>
          </a:p>
        </p:txBody>
      </p:sp>
      <p:sp>
        <p:nvSpPr>
          <p:cNvPr id="3" name="Footer Placeholder 2"/>
          <p:cNvSpPr>
            <a:spLocks noGrp="1"/>
          </p:cNvSpPr>
          <p:nvPr>
            <p:ph type="ftr" sz="quarter" idx="11"/>
          </p:nvPr>
        </p:nvSpPr>
        <p:spPr>
          <a:xfrm>
            <a:off x="3931920" y="6492240"/>
            <a:ext cx="4301836" cy="365125"/>
          </a:xfrm>
        </p:spPr>
        <p:txBody>
          <a:bodyPr/>
          <a:lstStyle/>
          <a:p>
            <a:r>
              <a:rPr lang="en-US" dirty="0"/>
              <a:t>Medicare for People with End-Stage Renal Disease (ESRD)</a:t>
            </a:r>
          </a:p>
        </p:txBody>
      </p:sp>
      <p:sp>
        <p:nvSpPr>
          <p:cNvPr id="6" name="Slide Number Placeholder 6">
            <a:extLst>
              <a:ext uri="{FF2B5EF4-FFF2-40B4-BE49-F238E27FC236}">
                <a16:creationId xmlns:a16="http://schemas.microsoft.com/office/drawing/2014/main" id="{732670F9-C6A6-4E27-84E6-AD358A9415A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20</a:t>
            </a:fld>
            <a:endParaRPr lang="en-US"/>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3769468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62"/>
            <a:ext cx="12191999" cy="931175"/>
          </a:xfrm>
        </p:spPr>
        <p:txBody>
          <a:bodyPr>
            <a:noAutofit/>
          </a:bodyPr>
          <a:lstStyle/>
          <a:p>
            <a:pPr>
              <a:lnSpc>
                <a:spcPct val="100000"/>
              </a:lnSpc>
            </a:pPr>
            <a:r>
              <a:rPr lang="en-US" dirty="0"/>
              <a:t>When Medicare Coverage for </a:t>
            </a:r>
            <a:br>
              <a:rPr lang="en-US" dirty="0"/>
            </a:br>
            <a:r>
              <a:rPr lang="en-US" dirty="0"/>
              <a:t>End-Stage Renal Disease (ESRD) Resumes</a:t>
            </a:r>
          </a:p>
        </p:txBody>
      </p:sp>
      <p:sp>
        <p:nvSpPr>
          <p:cNvPr id="6" name="Content Placeholder 4">
            <a:extLst>
              <a:ext uri="{FF2B5EF4-FFF2-40B4-BE49-F238E27FC236}">
                <a16:creationId xmlns:a16="http://schemas.microsoft.com/office/drawing/2014/main" id="{93946698-B925-447D-BB73-9BEA866422AC}"/>
              </a:ext>
            </a:extLst>
          </p:cNvPr>
          <p:cNvSpPr txBox="1">
            <a:spLocks/>
          </p:cNvSpPr>
          <p:nvPr/>
        </p:nvSpPr>
        <p:spPr>
          <a:xfrm>
            <a:off x="278227" y="1216908"/>
            <a:ext cx="11345016" cy="731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600"/>
              </a:spcBef>
              <a:buFont typeface="Wingdings" pitchFamily="2" charset="2"/>
              <a:buNone/>
            </a:pPr>
            <a:r>
              <a:rPr lang="en-US" sz="2800" b="1" dirty="0">
                <a:solidFill>
                  <a:srgbClr val="00529B"/>
                </a:solidFill>
              </a:rPr>
              <a:t>If you start/resume dialysis or get another kidney transplant:</a:t>
            </a:r>
          </a:p>
        </p:txBody>
      </p:sp>
      <p:sp>
        <p:nvSpPr>
          <p:cNvPr id="9" name="Rectangle: Rounded Corners 8">
            <a:extLst>
              <a:ext uri="{FF2B5EF4-FFF2-40B4-BE49-F238E27FC236}">
                <a16:creationId xmlns:a16="http://schemas.microsoft.com/office/drawing/2014/main" id="{5FEFE5FA-AF72-445D-8511-872B8655F21A}"/>
              </a:ext>
              <a:ext uri="{C183D7F6-B498-43B3-948B-1728B52AA6E4}">
                <adec:decorative xmlns:adec="http://schemas.microsoft.com/office/drawing/2017/decorative" val="1"/>
              </a:ext>
            </a:extLst>
          </p:cNvPr>
          <p:cNvSpPr/>
          <p:nvPr/>
        </p:nvSpPr>
        <p:spPr>
          <a:xfrm>
            <a:off x="199204"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FC873D-DAEF-43F3-8E4E-AACAEE256548}"/>
              </a:ext>
            </a:extLst>
          </p:cNvPr>
          <p:cNvSpPr txBox="1"/>
          <p:nvPr/>
        </p:nvSpPr>
        <p:spPr>
          <a:xfrm>
            <a:off x="278227" y="4581771"/>
            <a:ext cx="2722332" cy="1081771"/>
          </a:xfrm>
          <a:prstGeom prst="rect">
            <a:avLst/>
          </a:prstGeom>
          <a:noFill/>
        </p:spPr>
        <p:txBody>
          <a:bodyPr wrap="square">
            <a:spAutoFit/>
          </a:bodyPr>
          <a:lstStyle/>
          <a:p>
            <a:pPr algn="ctr" defTabSz="685800">
              <a:lnSpc>
                <a:spcPct val="110000"/>
              </a:lnSpc>
              <a:spcBef>
                <a:spcPts val="600"/>
              </a:spcBef>
            </a:pPr>
            <a:r>
              <a:rPr lang="en-US" sz="2000" dirty="0">
                <a:solidFill>
                  <a:srgbClr val="00529B"/>
                </a:solidFill>
                <a:latin typeface="Arial" panose="020B0604020202020204" pitchFamily="34" charset="0"/>
                <a:cs typeface="Arial" panose="020B0604020202020204" pitchFamily="34" charset="0"/>
              </a:rPr>
              <a:t>A new Initial Enrollment Period (IEP) begins</a:t>
            </a:r>
          </a:p>
        </p:txBody>
      </p:sp>
      <p:pic>
        <p:nvPicPr>
          <p:cNvPr id="8" name="Picture 7">
            <a:extLst>
              <a:ext uri="{FF2B5EF4-FFF2-40B4-BE49-F238E27FC236}">
                <a16:creationId xmlns:a16="http://schemas.microsoft.com/office/drawing/2014/main" id="{61011366-946D-4245-8F8C-8DCBEED25BA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2963" y="2416604"/>
            <a:ext cx="2880360" cy="1920240"/>
          </a:xfrm>
          <a:prstGeom prst="rect">
            <a:avLst/>
          </a:prstGeom>
          <a:ln>
            <a:noFill/>
          </a:ln>
          <a:effectLst>
            <a:softEdge rad="112500"/>
          </a:effectLst>
        </p:spPr>
      </p:pic>
      <p:sp>
        <p:nvSpPr>
          <p:cNvPr id="11" name="Rectangle: Rounded Corners 10">
            <a:extLst>
              <a:ext uri="{FF2B5EF4-FFF2-40B4-BE49-F238E27FC236}">
                <a16:creationId xmlns:a16="http://schemas.microsoft.com/office/drawing/2014/main" id="{0942CA91-C43C-4DEA-8901-6BC3391CE0BE}"/>
              </a:ext>
              <a:ext uri="{C183D7F6-B498-43B3-948B-1728B52AA6E4}">
                <adec:decorative xmlns:adec="http://schemas.microsoft.com/office/drawing/2017/decorative" val="1"/>
              </a:ext>
            </a:extLst>
          </p:cNvPr>
          <p:cNvSpPr/>
          <p:nvPr/>
        </p:nvSpPr>
        <p:spPr>
          <a:xfrm>
            <a:off x="3192221"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9E54177-AFA5-484A-A118-EDAE312097B7}"/>
              </a:ext>
            </a:extLst>
          </p:cNvPr>
          <p:cNvSpPr txBox="1"/>
          <p:nvPr/>
        </p:nvSpPr>
        <p:spPr>
          <a:xfrm>
            <a:off x="3180580" y="4581771"/>
            <a:ext cx="2915782" cy="1081771"/>
          </a:xfrm>
          <a:prstGeom prst="rect">
            <a:avLst/>
          </a:prstGeom>
          <a:noFill/>
        </p:spPr>
        <p:txBody>
          <a:bodyPr wrap="square">
            <a:spAutoFit/>
          </a:bodyPr>
          <a:lstStyle/>
          <a:p>
            <a:pPr algn="ctr" defTabSz="685800">
              <a:lnSpc>
                <a:spcPct val="110000"/>
              </a:lnSpc>
              <a:spcBef>
                <a:spcPts val="600"/>
              </a:spcBef>
            </a:pPr>
            <a:r>
              <a:rPr lang="en-US" sz="2000" dirty="0">
                <a:solidFill>
                  <a:srgbClr val="00529B"/>
                </a:solidFill>
                <a:latin typeface="Arial" panose="020B0604020202020204" pitchFamily="34" charset="0"/>
                <a:cs typeface="Arial" panose="020B0604020202020204" pitchFamily="34" charset="0"/>
              </a:rPr>
              <a:t>You can reenroll under the same conditions described in Lesson 1</a:t>
            </a:r>
          </a:p>
        </p:txBody>
      </p:sp>
      <p:pic>
        <p:nvPicPr>
          <p:cNvPr id="26" name="Picture 25">
            <a:extLst>
              <a:ext uri="{FF2B5EF4-FFF2-40B4-BE49-F238E27FC236}">
                <a16:creationId xmlns:a16="http://schemas.microsoft.com/office/drawing/2014/main" id="{722E7FDF-08E2-45C9-A8BA-2F77E1A96707}"/>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86187" y="2420086"/>
            <a:ext cx="2874900" cy="1916758"/>
          </a:xfrm>
          <a:prstGeom prst="rect">
            <a:avLst/>
          </a:prstGeom>
          <a:ln>
            <a:noFill/>
          </a:ln>
          <a:effectLst>
            <a:softEdge rad="112500"/>
          </a:effectLst>
        </p:spPr>
      </p:pic>
      <p:sp>
        <p:nvSpPr>
          <p:cNvPr id="15" name="Rectangle: Rounded Corners 14">
            <a:extLst>
              <a:ext uri="{FF2B5EF4-FFF2-40B4-BE49-F238E27FC236}">
                <a16:creationId xmlns:a16="http://schemas.microsoft.com/office/drawing/2014/main" id="{8B3CB8C8-668F-4385-9F4A-44608A5D04A1}"/>
              </a:ext>
              <a:ext uri="{C183D7F6-B498-43B3-948B-1728B52AA6E4}">
                <adec:decorative xmlns:adec="http://schemas.microsoft.com/office/drawing/2017/decorative" val="1"/>
              </a:ext>
            </a:extLst>
          </p:cNvPr>
          <p:cNvSpPr/>
          <p:nvPr/>
        </p:nvSpPr>
        <p:spPr>
          <a:xfrm>
            <a:off x="6185900"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0B7698E-A81E-466B-9A44-CA2BF86B004A}"/>
              </a:ext>
            </a:extLst>
          </p:cNvPr>
          <p:cNvSpPr txBox="1"/>
          <p:nvPr/>
        </p:nvSpPr>
        <p:spPr>
          <a:xfrm>
            <a:off x="6185238" y="4581771"/>
            <a:ext cx="2852741" cy="1420325"/>
          </a:xfrm>
          <a:prstGeom prst="rect">
            <a:avLst/>
          </a:prstGeom>
          <a:noFill/>
        </p:spPr>
        <p:txBody>
          <a:bodyPr wrap="square">
            <a:spAutoFit/>
          </a:bodyPr>
          <a:lstStyle/>
          <a:p>
            <a:pPr algn="ctr" defTabSz="685800">
              <a:lnSpc>
                <a:spcPct val="110000"/>
              </a:lnSpc>
              <a:spcBef>
                <a:spcPts val="600"/>
              </a:spcBef>
            </a:pPr>
            <a:r>
              <a:rPr lang="en-US" sz="2000" dirty="0">
                <a:solidFill>
                  <a:srgbClr val="00529B"/>
                </a:solidFill>
                <a:latin typeface="Arial" panose="020B0604020202020204" pitchFamily="34" charset="0"/>
                <a:cs typeface="Arial" panose="020B0604020202020204" pitchFamily="34" charset="0"/>
              </a:rPr>
              <a:t>There’s no premium penalty for later enrollment during the new IEP </a:t>
            </a:r>
          </a:p>
        </p:txBody>
      </p:sp>
      <p:pic>
        <p:nvPicPr>
          <p:cNvPr id="24" name="Picture 23">
            <a:extLst>
              <a:ext uri="{FF2B5EF4-FFF2-40B4-BE49-F238E27FC236}">
                <a16:creationId xmlns:a16="http://schemas.microsoft.com/office/drawing/2014/main" id="{74B98B51-0D30-42CA-9556-BA4BA03A68C3}"/>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90705" y="2416604"/>
            <a:ext cx="2880360" cy="1920240"/>
          </a:xfrm>
          <a:prstGeom prst="rect">
            <a:avLst/>
          </a:prstGeom>
          <a:ln>
            <a:noFill/>
          </a:ln>
          <a:effectLst>
            <a:softEdge rad="112500"/>
          </a:effectLst>
        </p:spPr>
      </p:pic>
      <p:sp>
        <p:nvSpPr>
          <p:cNvPr id="13" name="Rectangle: Rounded Corners 12">
            <a:extLst>
              <a:ext uri="{FF2B5EF4-FFF2-40B4-BE49-F238E27FC236}">
                <a16:creationId xmlns:a16="http://schemas.microsoft.com/office/drawing/2014/main" id="{F137B8B4-7E00-43CF-8E18-5DD8E94714ED}"/>
              </a:ext>
              <a:ext uri="{C183D7F6-B498-43B3-948B-1728B52AA6E4}">
                <adec:decorative xmlns:adec="http://schemas.microsoft.com/office/drawing/2017/decorative" val="1"/>
              </a:ext>
            </a:extLst>
          </p:cNvPr>
          <p:cNvSpPr/>
          <p:nvPr/>
        </p:nvSpPr>
        <p:spPr>
          <a:xfrm>
            <a:off x="9184384"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5CF77E-B49A-490C-A4E3-F67910CF6C59}"/>
              </a:ext>
            </a:extLst>
          </p:cNvPr>
          <p:cNvSpPr txBox="1"/>
          <p:nvPr/>
        </p:nvSpPr>
        <p:spPr>
          <a:xfrm>
            <a:off x="9241167" y="4581771"/>
            <a:ext cx="2788836" cy="743217"/>
          </a:xfrm>
          <a:prstGeom prst="rect">
            <a:avLst/>
          </a:prstGeom>
          <a:noFill/>
        </p:spPr>
        <p:txBody>
          <a:bodyPr wrap="square">
            <a:spAutoFit/>
          </a:bodyPr>
          <a:lstStyle/>
          <a:p>
            <a:pPr algn="ctr" defTabSz="685800">
              <a:lnSpc>
                <a:spcPct val="110000"/>
              </a:lnSpc>
              <a:spcBef>
                <a:spcPts val="600"/>
              </a:spcBef>
            </a:pPr>
            <a:r>
              <a:rPr lang="en-US" sz="2000" dirty="0">
                <a:solidFill>
                  <a:srgbClr val="00529B"/>
                </a:solidFill>
                <a:latin typeface="Arial" panose="020B0604020202020204" pitchFamily="34" charset="0"/>
                <a:cs typeface="Arial" panose="020B0604020202020204" pitchFamily="34" charset="0"/>
              </a:rPr>
              <a:t>You must file another application</a:t>
            </a:r>
          </a:p>
        </p:txBody>
      </p:sp>
      <p:pic>
        <p:nvPicPr>
          <p:cNvPr id="17" name="Picture 16">
            <a:extLst>
              <a:ext uri="{FF2B5EF4-FFF2-40B4-BE49-F238E27FC236}">
                <a16:creationId xmlns:a16="http://schemas.microsoft.com/office/drawing/2014/main" id="{6FED36E6-D883-4EDC-B953-BD70FCCFC68E}"/>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15859" y="2422103"/>
            <a:ext cx="2811948" cy="1920240"/>
          </a:xfrm>
          <a:prstGeom prst="rect">
            <a:avLst/>
          </a:prstGeom>
          <a:ln>
            <a:noFill/>
          </a:ln>
          <a:effectLst>
            <a:softEdge rad="112500"/>
          </a:effectLst>
        </p:spPr>
      </p:pic>
      <p:sp>
        <p:nvSpPr>
          <p:cNvPr id="3" name="Footer Placeholder 2"/>
          <p:cNvSpPr>
            <a:spLocks noGrp="1"/>
          </p:cNvSpPr>
          <p:nvPr>
            <p:ph type="ftr" sz="quarter" idx="11"/>
          </p:nvPr>
        </p:nvSpPr>
        <p:spPr>
          <a:xfrm>
            <a:off x="3934691" y="6492240"/>
            <a:ext cx="4218709" cy="365125"/>
          </a:xfrm>
        </p:spPr>
        <p:txBody>
          <a:bodyPr/>
          <a:lstStyle/>
          <a:p>
            <a:r>
              <a:rPr lang="en-US" dirty="0"/>
              <a:t>Medicare for People with End-Stage Renal Disease (ESRD)</a:t>
            </a:r>
          </a:p>
        </p:txBody>
      </p:sp>
      <p:sp>
        <p:nvSpPr>
          <p:cNvPr id="23" name="Slide Number Placeholder 6">
            <a:extLst>
              <a:ext uri="{FF2B5EF4-FFF2-40B4-BE49-F238E27FC236}">
                <a16:creationId xmlns:a16="http://schemas.microsoft.com/office/drawing/2014/main" id="{A29D1237-D217-4A9D-A338-F823CC34C8C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21</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249127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925" y="333915"/>
            <a:ext cx="9836150" cy="719643"/>
          </a:xfrm>
        </p:spPr>
        <p:txBody>
          <a:bodyPr>
            <a:normAutofit/>
          </a:bodyPr>
          <a:lstStyle/>
          <a:p>
            <a:pPr algn="ctr"/>
            <a:r>
              <a:rPr lang="en-US" sz="3000" dirty="0"/>
              <a:t>Check Your Knowledge: Question 2</a:t>
            </a:r>
          </a:p>
        </p:txBody>
      </p:sp>
      <p:sp>
        <p:nvSpPr>
          <p:cNvPr id="9" name="Content Placeholder 8"/>
          <p:cNvSpPr>
            <a:spLocks noGrp="1"/>
          </p:cNvSpPr>
          <p:nvPr>
            <p:ph idx="4294967295"/>
          </p:nvPr>
        </p:nvSpPr>
        <p:spPr>
          <a:xfrm>
            <a:off x="952500" y="1619247"/>
            <a:ext cx="10401300" cy="5021263"/>
          </a:xfrm>
        </p:spPr>
        <p:txBody>
          <a:bodyPr>
            <a:normAutofit/>
          </a:bodyPr>
          <a:lstStyle/>
          <a:p>
            <a:pPr marL="0" lvl="0" indent="0" defTabSz="685800">
              <a:lnSpc>
                <a:spcPct val="110000"/>
              </a:lnSpc>
              <a:spcBef>
                <a:spcPts val="600"/>
              </a:spcBef>
              <a:buFont typeface="Wingdings" pitchFamily="2" charset="2"/>
              <a:buNone/>
            </a:pPr>
            <a:r>
              <a:rPr lang="en-US" sz="2400" b="1" dirty="0">
                <a:solidFill>
                  <a:srgbClr val="00529B"/>
                </a:solidFill>
              </a:rPr>
              <a:t>For those with Medicare due to End-Stage Renal Disease (ESRD) who also have an employer or union group health plan (GHP), the employer or union GHP must pay first for how many months?</a:t>
            </a:r>
          </a:p>
          <a:p>
            <a:pPr marL="341313" lvl="0" indent="-341313" defTabSz="685800">
              <a:lnSpc>
                <a:spcPct val="110000"/>
              </a:lnSpc>
              <a:spcBef>
                <a:spcPts val="600"/>
              </a:spcBef>
              <a:buFont typeface="Wingdings" panose="05000000000000000000" pitchFamily="2" charset="2"/>
              <a:buAutoNum type="alphaLcPeriod"/>
            </a:pPr>
            <a:r>
              <a:rPr lang="en-US" sz="2400" dirty="0">
                <a:solidFill>
                  <a:srgbClr val="00529B"/>
                </a:solidFill>
              </a:rPr>
              <a:t>20</a:t>
            </a:r>
          </a:p>
          <a:p>
            <a:pPr marL="341313" lvl="0" indent="-341313" defTabSz="685800">
              <a:lnSpc>
                <a:spcPct val="110000"/>
              </a:lnSpc>
              <a:spcBef>
                <a:spcPts val="600"/>
              </a:spcBef>
              <a:buFont typeface="Wingdings" panose="05000000000000000000" pitchFamily="2" charset="2"/>
              <a:buAutoNum type="alphaLcPeriod"/>
            </a:pPr>
            <a:r>
              <a:rPr lang="en-US" sz="2400" dirty="0">
                <a:solidFill>
                  <a:srgbClr val="00529B"/>
                </a:solidFill>
              </a:rPr>
              <a:t>30</a:t>
            </a:r>
          </a:p>
          <a:p>
            <a:pPr marL="341313" lvl="0" indent="-341313" defTabSz="685800">
              <a:lnSpc>
                <a:spcPct val="110000"/>
              </a:lnSpc>
              <a:spcBef>
                <a:spcPts val="600"/>
              </a:spcBef>
              <a:buFont typeface="Wingdings" panose="05000000000000000000" pitchFamily="2" charset="2"/>
              <a:buAutoNum type="alphaLcPeriod"/>
            </a:pPr>
            <a:r>
              <a:rPr lang="en-US" sz="2400" dirty="0">
                <a:solidFill>
                  <a:srgbClr val="00529B"/>
                </a:solidFill>
              </a:rPr>
              <a:t>36 </a:t>
            </a:r>
          </a:p>
          <a:p>
            <a:pPr marL="341313" lvl="0" indent="-341313" defTabSz="685800">
              <a:lnSpc>
                <a:spcPct val="110000"/>
              </a:lnSpc>
              <a:spcBef>
                <a:spcPts val="600"/>
              </a:spcBef>
              <a:buFont typeface="Wingdings" panose="05000000000000000000" pitchFamily="2" charset="2"/>
              <a:buAutoNum type="alphaLcPeriod"/>
            </a:pPr>
            <a:r>
              <a:rPr lang="en-US" sz="2400" dirty="0">
                <a:solidFill>
                  <a:srgbClr val="00529B"/>
                </a:solidFill>
              </a:rPr>
              <a:t>60</a:t>
            </a:r>
          </a:p>
        </p:txBody>
      </p:sp>
      <p:sp>
        <p:nvSpPr>
          <p:cNvPr id="6" name="Rounded Rectangle 5" descr="Green rectangle indicating correct answer as B.&#10;"/>
          <p:cNvSpPr/>
          <p:nvPr/>
        </p:nvSpPr>
        <p:spPr>
          <a:xfrm>
            <a:off x="838200" y="3356187"/>
            <a:ext cx="1345721" cy="499897"/>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a:xfrm>
            <a:off x="3871960" y="6492240"/>
            <a:ext cx="4329545" cy="365125"/>
          </a:xfrm>
        </p:spPr>
        <p:txBody>
          <a:bodyPr/>
          <a:lstStyle/>
          <a:p>
            <a:r>
              <a:rPr lang="en-US" dirty="0"/>
              <a:t>Medicare for People with End-Stage Renal Disease (ESRD)</a:t>
            </a:r>
          </a:p>
        </p:txBody>
      </p:sp>
      <p:sp>
        <p:nvSpPr>
          <p:cNvPr id="7" name="Slide Number Placeholder 4">
            <a:extLst>
              <a:ext uri="{FF2B5EF4-FFF2-40B4-BE49-F238E27FC236}">
                <a16:creationId xmlns:a16="http://schemas.microsoft.com/office/drawing/2014/main" id="{0A737650-4192-4A50-A003-CC71145B4A9E}"/>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22</a:t>
            </a:fld>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7925" y="333915"/>
            <a:ext cx="9836150" cy="719643"/>
          </a:xfrm>
        </p:spPr>
        <p:txBody>
          <a:bodyPr>
            <a:normAutofit/>
          </a:bodyPr>
          <a:lstStyle/>
          <a:p>
            <a:pPr algn="ctr"/>
            <a:r>
              <a:rPr lang="en-US" sz="3000"/>
              <a:t>Check Your Knowledge: Question 3</a:t>
            </a:r>
          </a:p>
        </p:txBody>
      </p:sp>
      <p:sp>
        <p:nvSpPr>
          <p:cNvPr id="5" name="Content Placeholder 4"/>
          <p:cNvSpPr>
            <a:spLocks noGrp="1"/>
          </p:cNvSpPr>
          <p:nvPr>
            <p:ph idx="4294967295"/>
          </p:nvPr>
        </p:nvSpPr>
        <p:spPr>
          <a:xfrm>
            <a:off x="1177465" y="1801811"/>
            <a:ext cx="9836150" cy="3012786"/>
          </a:xfrm>
        </p:spPr>
        <p:txBody>
          <a:bodyPr>
            <a:normAutofit lnSpcReduction="10000"/>
          </a:bodyPr>
          <a:lstStyle/>
          <a:p>
            <a:pPr marL="45196" lvl="0" indent="0" defTabSz="685800">
              <a:lnSpc>
                <a:spcPct val="110000"/>
              </a:lnSpc>
              <a:spcBef>
                <a:spcPts val="600"/>
              </a:spcBef>
              <a:buFont typeface="Wingdings" pitchFamily="2" charset="2"/>
              <a:buNone/>
              <a:defRPr/>
            </a:pPr>
            <a:r>
              <a:rPr lang="en-US" sz="2400" b="1" dirty="0">
                <a:solidFill>
                  <a:srgbClr val="00529B"/>
                </a:solidFill>
              </a:rPr>
              <a:t>If you’re getting a regular course of dialysis in a Medicare-approved facility, when will your Medicare coverage based on ESRD start? </a:t>
            </a:r>
          </a:p>
          <a:p>
            <a:pPr marL="341313" lvl="0" indent="-341313" defTabSz="685800">
              <a:lnSpc>
                <a:spcPct val="110000"/>
              </a:lnSpc>
              <a:spcBef>
                <a:spcPts val="600"/>
              </a:spcBef>
              <a:buFont typeface="Wingdings" pitchFamily="2" charset="2"/>
              <a:buAutoNum type="alphaLcPeriod"/>
              <a:defRPr/>
            </a:pPr>
            <a:r>
              <a:rPr lang="en-US" sz="2400" dirty="0">
                <a:solidFill>
                  <a:srgbClr val="00529B"/>
                </a:solidFill>
              </a:rPr>
              <a:t>The 1</a:t>
            </a:r>
            <a:r>
              <a:rPr lang="en-US" sz="2400" baseline="30000" dirty="0">
                <a:solidFill>
                  <a:srgbClr val="00529B"/>
                </a:solidFill>
              </a:rPr>
              <a:t>st</a:t>
            </a:r>
            <a:r>
              <a:rPr lang="en-US" sz="2400" dirty="0">
                <a:solidFill>
                  <a:srgbClr val="00529B"/>
                </a:solidFill>
              </a:rPr>
              <a:t> day of the next month</a:t>
            </a:r>
          </a:p>
          <a:p>
            <a:pPr marL="341313" lvl="0" indent="-341313" defTabSz="685800">
              <a:lnSpc>
                <a:spcPct val="110000"/>
              </a:lnSpc>
              <a:spcBef>
                <a:spcPts val="600"/>
              </a:spcBef>
              <a:buFont typeface="Wingdings" pitchFamily="2" charset="2"/>
              <a:buAutoNum type="alphaLcPeriod"/>
              <a:defRPr/>
            </a:pPr>
            <a:r>
              <a:rPr lang="en-US" sz="2400" dirty="0">
                <a:solidFill>
                  <a:srgbClr val="00529B"/>
                </a:solidFill>
              </a:rPr>
              <a:t>The 1</a:t>
            </a:r>
            <a:r>
              <a:rPr lang="en-US" sz="2400" baseline="30000" dirty="0">
                <a:solidFill>
                  <a:srgbClr val="00529B"/>
                </a:solidFill>
              </a:rPr>
              <a:t>st</a:t>
            </a:r>
            <a:r>
              <a:rPr lang="en-US" sz="2400" dirty="0">
                <a:solidFill>
                  <a:srgbClr val="00529B"/>
                </a:solidFill>
              </a:rPr>
              <a:t> day of the 4</a:t>
            </a:r>
            <a:r>
              <a:rPr lang="en-US" sz="2400" baseline="30000" dirty="0">
                <a:solidFill>
                  <a:srgbClr val="00529B"/>
                </a:solidFill>
              </a:rPr>
              <a:t>th</a:t>
            </a:r>
            <a:r>
              <a:rPr lang="en-US" sz="2400" dirty="0">
                <a:solidFill>
                  <a:srgbClr val="00529B"/>
                </a:solidFill>
              </a:rPr>
              <a:t> month of dialysis</a:t>
            </a:r>
          </a:p>
          <a:p>
            <a:pPr marL="341313" lvl="0" indent="-341313" defTabSz="685800">
              <a:lnSpc>
                <a:spcPct val="110000"/>
              </a:lnSpc>
              <a:spcBef>
                <a:spcPts val="600"/>
              </a:spcBef>
              <a:buFont typeface="Wingdings" pitchFamily="2" charset="2"/>
              <a:buAutoNum type="alphaLcPeriod"/>
              <a:defRPr/>
            </a:pPr>
            <a:r>
              <a:rPr lang="en-US" sz="2400" dirty="0">
                <a:solidFill>
                  <a:srgbClr val="00529B"/>
                </a:solidFill>
              </a:rPr>
              <a:t>60 days after dialysis begins</a:t>
            </a:r>
          </a:p>
          <a:p>
            <a:pPr marL="341313" lvl="0" indent="-341313" defTabSz="685800">
              <a:lnSpc>
                <a:spcPct val="110000"/>
              </a:lnSpc>
              <a:spcBef>
                <a:spcPts val="600"/>
              </a:spcBef>
              <a:buFont typeface="Wingdings" pitchFamily="2" charset="2"/>
              <a:buAutoNum type="alphaLcPeriod"/>
              <a:defRPr/>
            </a:pPr>
            <a:r>
              <a:rPr lang="en-US" sz="2400" dirty="0">
                <a:solidFill>
                  <a:srgbClr val="00529B"/>
                </a:solidFill>
              </a:rPr>
              <a:t>30 days after dialysis begins</a:t>
            </a:r>
          </a:p>
        </p:txBody>
      </p:sp>
      <p:sp>
        <p:nvSpPr>
          <p:cNvPr id="6" name="Rounded Rectangle 5" descr="Green rectangle indicating correct answer as B."/>
          <p:cNvSpPr/>
          <p:nvPr/>
        </p:nvSpPr>
        <p:spPr>
          <a:xfrm>
            <a:off x="1177465" y="3429000"/>
            <a:ext cx="5951123" cy="42887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3931920" y="6492240"/>
            <a:ext cx="4232564" cy="365125"/>
          </a:xfrm>
        </p:spPr>
        <p:txBody>
          <a:bodyPr/>
          <a:lstStyle/>
          <a:p>
            <a:r>
              <a:rPr lang="en-US" dirty="0"/>
              <a:t>Medicare for People with End-Stage Renal Disease (ESRD)</a:t>
            </a:r>
          </a:p>
        </p:txBody>
      </p:sp>
      <p:sp>
        <p:nvSpPr>
          <p:cNvPr id="7" name="Slide Number Placeholder 4">
            <a:extLst>
              <a:ext uri="{FF2B5EF4-FFF2-40B4-BE49-F238E27FC236}">
                <a16:creationId xmlns:a16="http://schemas.microsoft.com/office/drawing/2014/main" id="{E66E7FBC-96B4-4E97-9C9F-E127409B67C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23</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20488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sz="3600" dirty="0"/>
              <a:t>What Medicare Covers</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
            <a:ext cx="12192000" cy="1031875"/>
          </a:xfrm>
        </p:spPr>
        <p:txBody>
          <a:bodyPr anchor="ctr">
            <a:normAutofit/>
          </a:bodyPr>
          <a:lstStyle/>
          <a:p>
            <a:r>
              <a:rPr lang="en-US" sz="3000" dirty="0"/>
              <a:t>Lesson 3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1371601" y="1371600"/>
            <a:ext cx="9982200"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600"/>
              </a:spcAft>
            </a:pPr>
            <a:r>
              <a:rPr lang="en-US" sz="2400" dirty="0">
                <a:solidFill>
                  <a:srgbClr val="00529B"/>
                </a:solidFill>
                <a:latin typeface="Arial"/>
                <a:cs typeface="Arial"/>
              </a:rPr>
              <a:t>Describe dialysis treatment options for End-Stage Renal Disease (ESRD)</a:t>
            </a:r>
          </a:p>
          <a:p>
            <a:pPr marL="548640" indent="-274320">
              <a:lnSpc>
                <a:spcPct val="100000"/>
              </a:lnSpc>
              <a:spcBef>
                <a:spcPts val="0"/>
              </a:spcBef>
              <a:spcAft>
                <a:spcPts val="600"/>
              </a:spcAft>
            </a:pPr>
            <a:r>
              <a:rPr lang="en-US" sz="2400" dirty="0">
                <a:solidFill>
                  <a:srgbClr val="00529B"/>
                </a:solidFill>
                <a:latin typeface="Arial"/>
                <a:cs typeface="Arial"/>
              </a:rPr>
              <a:t>Explain Medicare coverage for dialysis services and supplies</a:t>
            </a:r>
          </a:p>
          <a:p>
            <a:pPr marL="548640" indent="-274320">
              <a:lnSpc>
                <a:spcPct val="100000"/>
              </a:lnSpc>
              <a:spcBef>
                <a:spcPts val="0"/>
              </a:spcBef>
              <a:spcAft>
                <a:spcPts val="600"/>
              </a:spcAft>
            </a:pPr>
            <a:r>
              <a:rPr lang="en-US" sz="2400" dirty="0">
                <a:solidFill>
                  <a:srgbClr val="00529B"/>
                </a:solidFill>
                <a:latin typeface="Arial"/>
                <a:cs typeface="Arial"/>
              </a:rPr>
              <a:t>Explain Medicare coverage for home dialysis training and equipment</a:t>
            </a:r>
          </a:p>
          <a:p>
            <a:pPr marL="548640" indent="-274320">
              <a:lnSpc>
                <a:spcPct val="100000"/>
              </a:lnSpc>
              <a:spcBef>
                <a:spcPts val="0"/>
              </a:spcBef>
              <a:spcAft>
                <a:spcPts val="600"/>
              </a:spcAft>
            </a:pPr>
            <a:r>
              <a:rPr lang="en-US" sz="2400" dirty="0">
                <a:solidFill>
                  <a:srgbClr val="00529B"/>
                </a:solidFill>
                <a:latin typeface="Arial"/>
                <a:cs typeface="Arial"/>
              </a:rPr>
              <a:t>Explain Medicare coverage for ambulance transportation for dialysis</a:t>
            </a:r>
          </a:p>
          <a:p>
            <a:pPr marL="548640" indent="-274320">
              <a:lnSpc>
                <a:spcPct val="100000"/>
              </a:lnSpc>
              <a:spcBef>
                <a:spcPts val="0"/>
              </a:spcBef>
              <a:spcAft>
                <a:spcPts val="600"/>
              </a:spcAft>
            </a:pPr>
            <a:r>
              <a:rPr lang="en-US" sz="2400" dirty="0">
                <a:solidFill>
                  <a:srgbClr val="00529B"/>
                </a:solidFill>
                <a:latin typeface="Arial"/>
                <a:cs typeface="Arial"/>
              </a:rPr>
              <a:t>Explain Medicare coverage for kidney transplants</a:t>
            </a:r>
          </a:p>
        </p:txBody>
      </p:sp>
      <p:sp>
        <p:nvSpPr>
          <p:cNvPr id="7" name="Footer Placeholder 2">
            <a:extLst>
              <a:ext uri="{FF2B5EF4-FFF2-40B4-BE49-F238E27FC236}">
                <a16:creationId xmlns:a16="http://schemas.microsoft.com/office/drawing/2014/main" id="{A866BCC5-123A-4F9B-8A6A-7F363F80C424}"/>
              </a:ext>
            </a:extLst>
          </p:cNvPr>
          <p:cNvSpPr>
            <a:spLocks noGrp="1"/>
          </p:cNvSpPr>
          <p:nvPr>
            <p:ph type="ftr" sz="quarter" idx="11"/>
          </p:nvPr>
        </p:nvSpPr>
        <p:spPr>
          <a:xfrm>
            <a:off x="3931920" y="6492240"/>
            <a:ext cx="4272950" cy="365125"/>
          </a:xfrm>
        </p:spPr>
        <p:txBody>
          <a:bodyPr/>
          <a:lstStyle/>
          <a:p>
            <a:r>
              <a:rPr lang="en-US" dirty="0"/>
              <a:t>Medicare for People with End-Stage Renal Disease (ESRD)</a:t>
            </a:r>
          </a:p>
        </p:txBody>
      </p:sp>
      <p:sp>
        <p:nvSpPr>
          <p:cNvPr id="2" name="Slide Number Placeholder 1">
            <a:extLst>
              <a:ext uri="{FF2B5EF4-FFF2-40B4-BE49-F238E27FC236}">
                <a16:creationId xmlns:a16="http://schemas.microsoft.com/office/drawing/2014/main" id="{44155E75-078B-44F1-94B0-6B49380FC721}"/>
              </a:ext>
            </a:extLst>
          </p:cNvPr>
          <p:cNvSpPr>
            <a:spLocks noGrp="1"/>
          </p:cNvSpPr>
          <p:nvPr>
            <p:ph type="sldNum" sz="quarter" idx="12"/>
          </p:nvPr>
        </p:nvSpPr>
        <p:spPr/>
        <p:txBody>
          <a:bodyPr/>
          <a:lstStyle/>
          <a:p>
            <a:fld id="{48F63A3B-78C7-47BE-AE5E-E10140E04643}" type="slidenum">
              <a:rPr lang="en-US" smtClean="0"/>
              <a:t>25</a:t>
            </a:fld>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371714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9"/>
            <a:ext cx="12192000" cy="949489"/>
          </a:xfrm>
        </p:spPr>
        <p:txBody>
          <a:bodyPr anchor="ctr">
            <a:normAutofit/>
          </a:bodyPr>
          <a:lstStyle/>
          <a:p>
            <a:r>
              <a:rPr lang="en-US" sz="3000" dirty="0"/>
              <a:t>Covered Dialysis Services</a:t>
            </a:r>
          </a:p>
        </p:txBody>
      </p:sp>
      <p:sp>
        <p:nvSpPr>
          <p:cNvPr id="9" name="Text Placeholder 8">
            <a:extLst>
              <a:ext uri="{FF2B5EF4-FFF2-40B4-BE49-F238E27FC236}">
                <a16:creationId xmlns:a16="http://schemas.microsoft.com/office/drawing/2014/main" id="{C89EAAFD-D316-498F-A0DA-F27DBA85D361}"/>
              </a:ext>
            </a:extLst>
          </p:cNvPr>
          <p:cNvSpPr>
            <a:spLocks noGrp="1"/>
          </p:cNvSpPr>
          <p:nvPr>
            <p:ph type="body" sz="quarter" idx="13"/>
          </p:nvPr>
        </p:nvSpPr>
        <p:spPr>
          <a:xfrm>
            <a:off x="1371600" y="1280160"/>
            <a:ext cx="10295681" cy="4883944"/>
          </a:xfrm>
        </p:spPr>
        <p:txBody>
          <a:bodyPr>
            <a:normAutofit fontScale="85000" lnSpcReduction="20000"/>
          </a:bodyPr>
          <a:lstStyle/>
          <a:p>
            <a:pPr marL="274320" lvl="0" indent="-274320" defTabSz="685800">
              <a:lnSpc>
                <a:spcPct val="120000"/>
              </a:lnSpc>
              <a:spcBef>
                <a:spcPts val="0"/>
              </a:spcBef>
              <a:spcAft>
                <a:spcPts val="1200"/>
              </a:spcAft>
            </a:pPr>
            <a:r>
              <a:rPr lang="en-US" sz="2800" dirty="0">
                <a:solidFill>
                  <a:srgbClr val="00529B"/>
                </a:solidFill>
              </a:rPr>
              <a:t>Medicare Part A (Hospital Insurance) covers inpatient dialysis treatments </a:t>
            </a:r>
          </a:p>
          <a:p>
            <a:pPr marL="274320" lvl="0" indent="-274320" defTabSz="685800">
              <a:lnSpc>
                <a:spcPct val="120000"/>
              </a:lnSpc>
              <a:spcBef>
                <a:spcPts val="0"/>
              </a:spcBef>
              <a:spcAft>
                <a:spcPts val="1200"/>
              </a:spcAft>
            </a:pPr>
            <a:r>
              <a:rPr lang="en-US" sz="2800" dirty="0">
                <a:solidFill>
                  <a:srgbClr val="00529B"/>
                </a:solidFill>
              </a:rPr>
              <a:t>Medicare Part B (Medical Insurance) covers:</a:t>
            </a:r>
          </a:p>
          <a:p>
            <a:pPr marL="548640" lvl="1" indent="-274320" defTabSz="685800">
              <a:lnSpc>
                <a:spcPct val="120000"/>
              </a:lnSpc>
              <a:spcBef>
                <a:spcPts val="0"/>
              </a:spcBef>
              <a:spcAft>
                <a:spcPts val="1200"/>
              </a:spcAft>
            </a:pPr>
            <a:r>
              <a:rPr lang="en-US" sz="2400" dirty="0">
                <a:solidFill>
                  <a:srgbClr val="00529B"/>
                </a:solidFill>
              </a:rPr>
              <a:t>Outpatient dialysis treatments and doctors’ services</a:t>
            </a:r>
          </a:p>
          <a:p>
            <a:pPr marL="548640" lvl="1" indent="-274320" defTabSz="685800">
              <a:lnSpc>
                <a:spcPct val="120000"/>
              </a:lnSpc>
              <a:spcBef>
                <a:spcPts val="0"/>
              </a:spcBef>
              <a:spcAft>
                <a:spcPts val="1200"/>
              </a:spcAft>
            </a:pPr>
            <a:r>
              <a:rPr lang="en-US" sz="2400" dirty="0">
                <a:solidFill>
                  <a:srgbClr val="00529B"/>
                </a:solidFill>
              </a:rPr>
              <a:t>Home dialysis training</a:t>
            </a:r>
          </a:p>
          <a:p>
            <a:pPr marL="548640" lvl="1" indent="-274320" defTabSz="685800">
              <a:lnSpc>
                <a:spcPct val="120000"/>
              </a:lnSpc>
              <a:spcBef>
                <a:spcPts val="0"/>
              </a:spcBef>
              <a:spcAft>
                <a:spcPts val="1200"/>
              </a:spcAft>
            </a:pPr>
            <a:r>
              <a:rPr lang="en-US" sz="2400" dirty="0">
                <a:solidFill>
                  <a:srgbClr val="00529B"/>
                </a:solidFill>
              </a:rPr>
              <a:t>Home dialysis equipment and supplies </a:t>
            </a:r>
          </a:p>
          <a:p>
            <a:pPr marL="548640" lvl="1" indent="-274320" defTabSz="685800">
              <a:lnSpc>
                <a:spcPct val="120000"/>
              </a:lnSpc>
              <a:spcBef>
                <a:spcPts val="0"/>
              </a:spcBef>
              <a:spcAft>
                <a:spcPts val="1200"/>
              </a:spcAft>
            </a:pPr>
            <a:r>
              <a:rPr lang="en-US" sz="2400" dirty="0">
                <a:solidFill>
                  <a:srgbClr val="00529B"/>
                </a:solidFill>
              </a:rPr>
              <a:t>Certain home support services </a:t>
            </a:r>
          </a:p>
          <a:p>
            <a:pPr marL="548640" lvl="1" indent="-274320" defTabSz="685800">
              <a:lnSpc>
                <a:spcPct val="120000"/>
              </a:lnSpc>
              <a:spcBef>
                <a:spcPts val="0"/>
              </a:spcBef>
              <a:spcAft>
                <a:spcPts val="1200"/>
              </a:spcAft>
            </a:pPr>
            <a:r>
              <a:rPr lang="en-US" sz="2400" dirty="0">
                <a:solidFill>
                  <a:srgbClr val="00529B"/>
                </a:solidFill>
              </a:rPr>
              <a:t>Monthly visits for home dialysis </a:t>
            </a:r>
          </a:p>
          <a:p>
            <a:pPr marL="548640" lvl="1" indent="-274320" defTabSz="685800">
              <a:lnSpc>
                <a:spcPct val="120000"/>
              </a:lnSpc>
              <a:spcBef>
                <a:spcPts val="0"/>
              </a:spcBef>
              <a:spcAft>
                <a:spcPts val="1200"/>
              </a:spcAft>
            </a:pPr>
            <a:r>
              <a:rPr lang="en-US" sz="2400" dirty="0">
                <a:solidFill>
                  <a:srgbClr val="00529B"/>
                </a:solidFill>
              </a:rPr>
              <a:t>Most drugs for outpatient or home dialysis</a:t>
            </a:r>
          </a:p>
          <a:p>
            <a:pPr marL="548640" lvl="1" indent="-274320" defTabSz="685800">
              <a:lnSpc>
                <a:spcPct val="120000"/>
              </a:lnSpc>
              <a:spcBef>
                <a:spcPts val="0"/>
              </a:spcBef>
              <a:spcAft>
                <a:spcPts val="1200"/>
              </a:spcAft>
            </a:pPr>
            <a:r>
              <a:rPr lang="en-US" sz="2400" dirty="0">
                <a:solidFill>
                  <a:srgbClr val="00529B"/>
                </a:solidFill>
              </a:rPr>
              <a:t>Other services and supplies that are part of dialysis</a:t>
            </a:r>
          </a:p>
          <a:p>
            <a:pPr marL="548640" lvl="1" indent="-274320" defTabSz="685800">
              <a:lnSpc>
                <a:spcPct val="120000"/>
              </a:lnSpc>
              <a:spcBef>
                <a:spcPts val="0"/>
              </a:spcBef>
              <a:spcAft>
                <a:spcPts val="1200"/>
              </a:spcAft>
            </a:pPr>
            <a:r>
              <a:rPr lang="en-US" sz="2400" dirty="0">
                <a:solidFill>
                  <a:srgbClr val="00529B"/>
                </a:solidFill>
              </a:rPr>
              <a:t>Dialysis when you travel in the U.S.</a:t>
            </a:r>
          </a:p>
        </p:txBody>
      </p:sp>
      <p:sp>
        <p:nvSpPr>
          <p:cNvPr id="3" name="Footer Placeholder 2"/>
          <p:cNvSpPr>
            <a:spLocks noGrp="1"/>
          </p:cNvSpPr>
          <p:nvPr>
            <p:ph type="ftr" sz="quarter" idx="11"/>
          </p:nvPr>
        </p:nvSpPr>
        <p:spPr>
          <a:xfrm>
            <a:off x="3931920" y="6492240"/>
            <a:ext cx="4232564" cy="365125"/>
          </a:xfrm>
        </p:spPr>
        <p:txBody>
          <a:bodyPr/>
          <a:lstStyle/>
          <a:p>
            <a:r>
              <a:rPr lang="en-US" dirty="0"/>
              <a:t>Medicare for People with End-Stage Renal Disease (ESRD)</a:t>
            </a:r>
          </a:p>
        </p:txBody>
      </p:sp>
      <p:sp>
        <p:nvSpPr>
          <p:cNvPr id="10" name="Slide Number Placeholder 6">
            <a:extLst>
              <a:ext uri="{FF2B5EF4-FFF2-40B4-BE49-F238E27FC236}">
                <a16:creationId xmlns:a16="http://schemas.microsoft.com/office/drawing/2014/main" id="{BE91E809-7196-457D-A61E-865BA670FD1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26</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547769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Dialysis Treatments</a:t>
            </a:r>
          </a:p>
        </p:txBody>
      </p:sp>
      <p:sp>
        <p:nvSpPr>
          <p:cNvPr id="6" name="TextBox 5">
            <a:extLst>
              <a:ext uri="{FF2B5EF4-FFF2-40B4-BE49-F238E27FC236}">
                <a16:creationId xmlns:a16="http://schemas.microsoft.com/office/drawing/2014/main" id="{A07FB43D-F6AC-451D-A782-D625B6BCB411}"/>
              </a:ext>
            </a:extLst>
          </p:cNvPr>
          <p:cNvSpPr txBox="1"/>
          <p:nvPr/>
        </p:nvSpPr>
        <p:spPr>
          <a:xfrm>
            <a:off x="603787" y="1084896"/>
            <a:ext cx="10787063" cy="1261884"/>
          </a:xfrm>
          <a:prstGeom prst="rect">
            <a:avLst/>
          </a:prstGeom>
          <a:noFill/>
        </p:spPr>
        <p:txBody>
          <a:bodyPr wrap="square" rtlCol="0">
            <a:spAutoFit/>
          </a:bodyPr>
          <a:lstStyle/>
          <a:p>
            <a:pPr marL="274320" lvl="0" indent="-274320" defTabSz="685800">
              <a:spcBef>
                <a:spcPts val="0"/>
              </a:spcBef>
              <a:spcAft>
                <a:spcPts val="1200"/>
              </a:spcAft>
              <a:buFont typeface="Wingdings" panose="05000000000000000000" pitchFamily="2" charset="2"/>
              <a:buChar char="§"/>
            </a:pPr>
            <a:r>
              <a:rPr lang="en-US" sz="2400" b="1" dirty="0">
                <a:solidFill>
                  <a:srgbClr val="00529B"/>
                </a:solidFill>
                <a:latin typeface="Arial" panose="020B0604020202020204" pitchFamily="34" charset="0"/>
                <a:cs typeface="Arial" panose="020B0604020202020204" pitchFamily="34" charset="0"/>
              </a:rPr>
              <a:t>Two dialysis treatment options:</a:t>
            </a:r>
          </a:p>
          <a:p>
            <a:pPr lvl="1" defTabSz="685800"/>
            <a:r>
              <a:rPr lang="en-US" sz="2400" dirty="0">
                <a:solidFill>
                  <a:srgbClr val="00529B"/>
                </a:solidFill>
                <a:latin typeface="Arial" panose="020B0604020202020204" pitchFamily="34" charset="0"/>
                <a:cs typeface="Arial" panose="020B0604020202020204" pitchFamily="34" charset="0"/>
              </a:rPr>
              <a:t>                        Hemodialysis                  Peritoneal dialysis</a:t>
            </a:r>
          </a:p>
          <a:p>
            <a:r>
              <a:rPr lang="en-US" dirty="0">
                <a:latin typeface="Arial" panose="020B0604020202020204" pitchFamily="34" charset="0"/>
                <a:cs typeface="Arial" panose="020B0604020202020204" pitchFamily="34" charset="0"/>
              </a:rPr>
              <a:t>   </a:t>
            </a:r>
          </a:p>
        </p:txBody>
      </p:sp>
      <p:sp>
        <p:nvSpPr>
          <p:cNvPr id="5" name="Content Placeholder 4"/>
          <p:cNvSpPr>
            <a:spLocks noGrp="1"/>
          </p:cNvSpPr>
          <p:nvPr>
            <p:ph type="body" sz="quarter" idx="4294967295"/>
          </p:nvPr>
        </p:nvSpPr>
        <p:spPr>
          <a:xfrm>
            <a:off x="603787" y="3916690"/>
            <a:ext cx="11206162" cy="2398385"/>
          </a:xfrm>
        </p:spPr>
        <p:txBody>
          <a:bodyPr numCol="1">
            <a:normAutofit/>
          </a:bodyPr>
          <a:lstStyle/>
          <a:p>
            <a:pPr marL="274320" lvl="0" indent="-274320" defTabSz="685800">
              <a:lnSpc>
                <a:spcPct val="100000"/>
              </a:lnSpc>
              <a:spcBef>
                <a:spcPts val="0"/>
              </a:spcBef>
              <a:spcAft>
                <a:spcPts val="1200"/>
              </a:spcAft>
            </a:pPr>
            <a:r>
              <a:rPr lang="en-US" sz="2400" b="1" dirty="0">
                <a:solidFill>
                  <a:srgbClr val="00529B"/>
                </a:solidFill>
              </a:rPr>
              <a:t>Common dialysis drugs covered by Medicare include:</a:t>
            </a:r>
          </a:p>
          <a:p>
            <a:pPr marL="548640" lvl="1" indent="-274320" defTabSz="685800">
              <a:lnSpc>
                <a:spcPct val="100000"/>
              </a:lnSpc>
              <a:spcBef>
                <a:spcPts val="0"/>
              </a:spcBef>
              <a:spcAft>
                <a:spcPts val="1200"/>
              </a:spcAft>
            </a:pPr>
            <a:r>
              <a:rPr lang="en-US" sz="2000" dirty="0">
                <a:solidFill>
                  <a:srgbClr val="00529B"/>
                </a:solidFill>
              </a:rPr>
              <a:t>Heparin</a:t>
            </a:r>
          </a:p>
          <a:p>
            <a:pPr marL="548640" lvl="1" indent="-274320" defTabSz="685800">
              <a:lnSpc>
                <a:spcPct val="100000"/>
              </a:lnSpc>
              <a:spcBef>
                <a:spcPts val="0"/>
              </a:spcBef>
              <a:spcAft>
                <a:spcPts val="1200"/>
              </a:spcAft>
            </a:pPr>
            <a:r>
              <a:rPr lang="en-US" sz="2000" dirty="0">
                <a:solidFill>
                  <a:srgbClr val="00529B"/>
                </a:solidFill>
              </a:rPr>
              <a:t>Protamine</a:t>
            </a:r>
          </a:p>
          <a:p>
            <a:pPr marL="548640" lvl="1" indent="-274320" defTabSz="685800">
              <a:lnSpc>
                <a:spcPct val="100000"/>
              </a:lnSpc>
              <a:spcBef>
                <a:spcPts val="0"/>
              </a:spcBef>
              <a:spcAft>
                <a:spcPts val="1200"/>
              </a:spcAft>
            </a:pPr>
            <a:r>
              <a:rPr lang="en-US" sz="2000" dirty="0">
                <a:solidFill>
                  <a:srgbClr val="00529B"/>
                </a:solidFill>
              </a:rPr>
              <a:t>Topical anesthetics</a:t>
            </a:r>
          </a:p>
          <a:p>
            <a:pPr marL="548640" lvl="1" indent="-274320" defTabSz="685800">
              <a:lnSpc>
                <a:spcPct val="100000"/>
              </a:lnSpc>
              <a:spcBef>
                <a:spcPts val="0"/>
              </a:spcBef>
              <a:spcAft>
                <a:spcPts val="1200"/>
              </a:spcAft>
            </a:pPr>
            <a:r>
              <a:rPr lang="en-US" sz="2000" dirty="0">
                <a:solidFill>
                  <a:srgbClr val="00529B"/>
                </a:solidFill>
              </a:rPr>
              <a:t>Erythropoietin Stimulating Agents (ESA)</a:t>
            </a:r>
          </a:p>
        </p:txBody>
      </p:sp>
      <p:pic>
        <p:nvPicPr>
          <p:cNvPr id="8" name="Picture 7">
            <a:extLst>
              <a:ext uri="{FF2B5EF4-FFF2-40B4-BE49-F238E27FC236}">
                <a16:creationId xmlns:a16="http://schemas.microsoft.com/office/drawing/2014/main" id="{7396ACBE-D04A-4527-9FA0-87FCB2DD406C}"/>
              </a:ext>
              <a:ext uri="{C183D7F6-B498-43B3-948B-1728B52AA6E4}">
                <adec:decorative xmlns:adec="http://schemas.microsoft.com/office/drawing/2017/decorative" val="1"/>
              </a:ext>
            </a:extLst>
          </p:cNvPr>
          <p:cNvPicPr>
            <a:picLocks noChangeAspect="1"/>
          </p:cNvPicPr>
          <p:nvPr/>
        </p:nvPicPr>
        <p:blipFill rotWithShape="1">
          <a:blip r:embed="rId4"/>
          <a:srcRect l="5689" r="7969"/>
          <a:stretch/>
        </p:blipFill>
        <p:spPr>
          <a:xfrm>
            <a:off x="6688529" y="2082976"/>
            <a:ext cx="2015290" cy="1775294"/>
          </a:xfrm>
          <a:prstGeom prst="rect">
            <a:avLst/>
          </a:prstGeom>
          <a:ln w="19050">
            <a:solidFill>
              <a:srgbClr val="00529B"/>
            </a:solidFill>
          </a:ln>
        </p:spPr>
      </p:pic>
      <p:pic>
        <p:nvPicPr>
          <p:cNvPr id="11" name="Picture 10">
            <a:extLst>
              <a:ext uri="{FF2B5EF4-FFF2-40B4-BE49-F238E27FC236}">
                <a16:creationId xmlns:a16="http://schemas.microsoft.com/office/drawing/2014/main" id="{C730B014-5A29-4A2C-A9A9-7454EF83050F}"/>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Lst>
          </a:blip>
          <a:srcRect l="22011" t="16493" r="38499" b="7612"/>
          <a:stretch/>
        </p:blipFill>
        <p:spPr bwMode="auto">
          <a:xfrm>
            <a:off x="3173885" y="2082975"/>
            <a:ext cx="1855315" cy="1775295"/>
          </a:xfrm>
          <a:prstGeom prst="rect">
            <a:avLst/>
          </a:prstGeom>
          <a:ln w="12700">
            <a:solidFill>
              <a:schemeClr val="accent1">
                <a:lumMod val="75000"/>
              </a:schemeClr>
            </a:solidFill>
          </a:ln>
          <a:extLst>
            <a:ext uri="{53640926-AAD7-44D8-BBD7-CCE9431645EC}">
              <a14:shadowObscured xmlns:a14="http://schemas.microsoft.com/office/drawing/2010/main"/>
            </a:ext>
          </a:extLst>
        </p:spPr>
      </p:pic>
      <p:sp>
        <p:nvSpPr>
          <p:cNvPr id="3" name="Footer Placeholder 2"/>
          <p:cNvSpPr>
            <a:spLocks noGrp="1"/>
          </p:cNvSpPr>
          <p:nvPr>
            <p:ph type="ftr" sz="quarter" idx="11"/>
          </p:nvPr>
        </p:nvSpPr>
        <p:spPr>
          <a:xfrm>
            <a:off x="3931920" y="6492240"/>
            <a:ext cx="4215384" cy="365125"/>
          </a:xfrm>
        </p:spPr>
        <p:txBody>
          <a:bodyPr/>
          <a:lstStyle/>
          <a:p>
            <a:r>
              <a:rPr lang="en-US" dirty="0"/>
              <a:t>Medicare for People with End-Stage Renal Disease (ESRD)</a:t>
            </a:r>
          </a:p>
        </p:txBody>
      </p:sp>
      <p:sp>
        <p:nvSpPr>
          <p:cNvPr id="9" name="Slide Number Placeholder 6">
            <a:extLst>
              <a:ext uri="{FF2B5EF4-FFF2-40B4-BE49-F238E27FC236}">
                <a16:creationId xmlns:a16="http://schemas.microsoft.com/office/drawing/2014/main" id="{CDC1DF4B-8162-4412-A357-C0A7EF3574B0}"/>
              </a:ext>
            </a:extLst>
          </p:cNvPr>
          <p:cNvSpPr>
            <a:spLocks noGrp="1"/>
          </p:cNvSpPr>
          <p:nvPr>
            <p:ph type="sldNum" sz="quarter" idx="12"/>
          </p:nvPr>
        </p:nvSpPr>
        <p:spPr/>
        <p:txBody>
          <a:bodyPr/>
          <a:lstStyle/>
          <a:p>
            <a:fld id="{0B2D781D-8844-5940-92D1-06EF0A7F581E}" type="slidenum">
              <a:rPr lang="en-US" smtClean="0"/>
              <a:t>27</a:t>
            </a:fld>
            <a:endParaRPr lang="en-US" dirty="0"/>
          </a:p>
        </p:txBody>
      </p:sp>
      <p:sp>
        <p:nvSpPr>
          <p:cNvPr id="2" name="Date Placeholder 1"/>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3114393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7"/>
            <a:ext cx="12192000" cy="973645"/>
          </a:xfrm>
        </p:spPr>
        <p:txBody>
          <a:bodyPr anchor="ctr">
            <a:normAutofit/>
          </a:bodyPr>
          <a:lstStyle/>
          <a:p>
            <a:r>
              <a:rPr lang="en-US" sz="3000" dirty="0"/>
              <a:t>Home Dialysis Training &amp; Equipment</a:t>
            </a:r>
          </a:p>
        </p:txBody>
      </p:sp>
      <p:sp>
        <p:nvSpPr>
          <p:cNvPr id="8" name="Rectangle: Rounded Corners 7">
            <a:extLst>
              <a:ext uri="{FF2B5EF4-FFF2-40B4-BE49-F238E27FC236}">
                <a16:creationId xmlns:a16="http://schemas.microsoft.com/office/drawing/2014/main" id="{09E5AE66-ECE3-44BA-81F2-680FB8008F82}"/>
              </a:ext>
              <a:ext uri="{C183D7F6-B498-43B3-948B-1728B52AA6E4}">
                <adec:decorative xmlns:adec="http://schemas.microsoft.com/office/drawing/2017/decorative" val="1"/>
              </a:ext>
            </a:extLst>
          </p:cNvPr>
          <p:cNvSpPr/>
          <p:nvPr/>
        </p:nvSpPr>
        <p:spPr>
          <a:xfrm>
            <a:off x="199204"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4B2627-AA41-4520-8B97-068F810196AE}"/>
              </a:ext>
            </a:extLst>
          </p:cNvPr>
          <p:cNvSpPr txBox="1"/>
          <p:nvPr/>
        </p:nvSpPr>
        <p:spPr>
          <a:xfrm>
            <a:off x="275487" y="4041371"/>
            <a:ext cx="2722332" cy="982833"/>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Part B covers this training, but only by a certified facility</a:t>
            </a:r>
          </a:p>
        </p:txBody>
      </p:sp>
      <p:pic>
        <p:nvPicPr>
          <p:cNvPr id="16" name="Picture 15">
            <a:extLst>
              <a:ext uri="{FF2B5EF4-FFF2-40B4-BE49-F238E27FC236}">
                <a16:creationId xmlns:a16="http://schemas.microsoft.com/office/drawing/2014/main" id="{CF993762-D2CE-4D84-AB7A-240B5B17551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9204" y="1989019"/>
            <a:ext cx="2876764" cy="1920240"/>
          </a:xfrm>
          <a:prstGeom prst="rect">
            <a:avLst/>
          </a:prstGeom>
          <a:ln>
            <a:noFill/>
          </a:ln>
          <a:effectLst>
            <a:softEdge rad="112500"/>
          </a:effectLst>
        </p:spPr>
      </p:pic>
      <p:sp>
        <p:nvSpPr>
          <p:cNvPr id="10" name="Rectangle: Rounded Corners 9">
            <a:extLst>
              <a:ext uri="{FF2B5EF4-FFF2-40B4-BE49-F238E27FC236}">
                <a16:creationId xmlns:a16="http://schemas.microsoft.com/office/drawing/2014/main" id="{2B791FCA-8C1C-47E4-8482-FAEF05B17450}"/>
              </a:ext>
              <a:ext uri="{C183D7F6-B498-43B3-948B-1728B52AA6E4}">
                <adec:decorative xmlns:adec="http://schemas.microsoft.com/office/drawing/2017/decorative" val="1"/>
              </a:ext>
            </a:extLst>
          </p:cNvPr>
          <p:cNvSpPr/>
          <p:nvPr/>
        </p:nvSpPr>
        <p:spPr>
          <a:xfrm>
            <a:off x="3192221"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3DA4D3-38BF-4FDE-B4DA-05C6E4DC4305}"/>
              </a:ext>
            </a:extLst>
          </p:cNvPr>
          <p:cNvSpPr txBox="1"/>
          <p:nvPr/>
        </p:nvSpPr>
        <p:spPr>
          <a:xfrm>
            <a:off x="3260587" y="4173661"/>
            <a:ext cx="2738166" cy="678134"/>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Doctor approval is needed</a:t>
            </a:r>
          </a:p>
        </p:txBody>
      </p:sp>
      <p:pic>
        <p:nvPicPr>
          <p:cNvPr id="22" name="Picture 21">
            <a:extLst>
              <a:ext uri="{FF2B5EF4-FFF2-40B4-BE49-F238E27FC236}">
                <a16:creationId xmlns:a16="http://schemas.microsoft.com/office/drawing/2014/main" id="{B06C21E6-130A-4235-AB55-54E5D95AB35F}"/>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81955" y="1989019"/>
            <a:ext cx="2880360" cy="1920240"/>
          </a:xfrm>
          <a:prstGeom prst="rect">
            <a:avLst/>
          </a:prstGeom>
          <a:ln>
            <a:noFill/>
          </a:ln>
          <a:effectLst>
            <a:softEdge rad="112500"/>
          </a:effectLst>
        </p:spPr>
      </p:pic>
      <p:sp>
        <p:nvSpPr>
          <p:cNvPr id="14" name="Rectangle: Rounded Corners 13">
            <a:extLst>
              <a:ext uri="{FF2B5EF4-FFF2-40B4-BE49-F238E27FC236}">
                <a16:creationId xmlns:a16="http://schemas.microsoft.com/office/drawing/2014/main" id="{905A0AFF-ECB9-4962-A479-85F0B6E4F89D}"/>
              </a:ext>
              <a:ext uri="{C183D7F6-B498-43B3-948B-1728B52AA6E4}">
                <adec:decorative xmlns:adec="http://schemas.microsoft.com/office/drawing/2017/decorative" val="1"/>
              </a:ext>
            </a:extLst>
          </p:cNvPr>
          <p:cNvSpPr/>
          <p:nvPr/>
        </p:nvSpPr>
        <p:spPr>
          <a:xfrm>
            <a:off x="6185900"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B1C6FA-0110-42F8-BDA5-53B64DE90432}"/>
              </a:ext>
            </a:extLst>
          </p:cNvPr>
          <p:cNvSpPr txBox="1"/>
          <p:nvPr/>
        </p:nvSpPr>
        <p:spPr>
          <a:xfrm>
            <a:off x="6276601" y="4059257"/>
            <a:ext cx="2693496" cy="1592231"/>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The dialysis facility provides all your home dialysis-related items and services, including equipment and supplies</a:t>
            </a:r>
          </a:p>
        </p:txBody>
      </p:sp>
      <p:pic>
        <p:nvPicPr>
          <p:cNvPr id="7" name="Picture 6">
            <a:extLst>
              <a:ext uri="{FF2B5EF4-FFF2-40B4-BE49-F238E27FC236}">
                <a16:creationId xmlns:a16="http://schemas.microsoft.com/office/drawing/2014/main" id="{4C5D792F-E9C7-49CA-A2A8-687233865DC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03178" y="1987512"/>
            <a:ext cx="2880360" cy="1920240"/>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78851DDE-08F1-40E3-ABBF-F8D640637E2C}"/>
              </a:ext>
              <a:ext uri="{C183D7F6-B498-43B3-948B-1728B52AA6E4}">
                <adec:decorative xmlns:adec="http://schemas.microsoft.com/office/drawing/2017/decorative" val="1"/>
              </a:ext>
            </a:extLst>
          </p:cNvPr>
          <p:cNvSpPr/>
          <p:nvPr/>
        </p:nvSpPr>
        <p:spPr>
          <a:xfrm>
            <a:off x="9184384"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AE1A70-D590-4C87-BBCF-2B36CA8845BA}"/>
              </a:ext>
            </a:extLst>
          </p:cNvPr>
          <p:cNvSpPr txBox="1"/>
          <p:nvPr/>
        </p:nvSpPr>
        <p:spPr>
          <a:xfrm>
            <a:off x="9241167" y="4041371"/>
            <a:ext cx="2788836" cy="1592231"/>
          </a:xfrm>
          <a:prstGeom prst="rect">
            <a:avLst/>
          </a:prstGeom>
          <a:noFill/>
        </p:spPr>
        <p:txBody>
          <a:bodyPr wrap="square">
            <a:spAutoFit/>
          </a:bodyPr>
          <a:lstStyle/>
          <a:p>
            <a:pPr algn="ctr" defTabSz="685800">
              <a:lnSpc>
                <a:spcPct val="110000"/>
              </a:lnSpc>
              <a:spcBef>
                <a:spcPts val="600"/>
              </a:spcBef>
            </a:pPr>
            <a:r>
              <a:rPr lang="en-US" dirty="0">
                <a:solidFill>
                  <a:srgbClr val="00529B"/>
                </a:solidFill>
                <a:latin typeface="Arial" panose="020B0604020202020204" pitchFamily="34" charset="0"/>
                <a:cs typeface="Arial" panose="020B0604020202020204" pitchFamily="34" charset="0"/>
              </a:rPr>
              <a:t>When you complete home dialysis training, your Medicare coverage will start the month you begin regular dialysis </a:t>
            </a:r>
          </a:p>
        </p:txBody>
      </p:sp>
      <p:pic>
        <p:nvPicPr>
          <p:cNvPr id="25" name="Picture 24">
            <a:extLst>
              <a:ext uri="{FF2B5EF4-FFF2-40B4-BE49-F238E27FC236}">
                <a16:creationId xmlns:a16="http://schemas.microsoft.com/office/drawing/2014/main" id="{D44B36C4-583E-45C5-9DB3-E11BFED9ADCD}"/>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07123" y="1955381"/>
            <a:ext cx="2874899" cy="1916599"/>
          </a:xfrm>
          <a:prstGeom prst="rect">
            <a:avLst/>
          </a:prstGeom>
          <a:ln>
            <a:noFill/>
          </a:ln>
          <a:effectLst>
            <a:softEdge rad="112500"/>
          </a:effectLst>
        </p:spPr>
      </p:pic>
      <p:sp>
        <p:nvSpPr>
          <p:cNvPr id="3" name="Footer Placeholder 2"/>
          <p:cNvSpPr>
            <a:spLocks noGrp="1"/>
          </p:cNvSpPr>
          <p:nvPr>
            <p:ph type="ftr" sz="quarter" idx="11"/>
          </p:nvPr>
        </p:nvSpPr>
        <p:spPr>
          <a:xfrm>
            <a:off x="3934691" y="6492240"/>
            <a:ext cx="4218709" cy="365125"/>
          </a:xfrm>
        </p:spPr>
        <p:txBody>
          <a:bodyPr/>
          <a:lstStyle/>
          <a:p>
            <a:r>
              <a:rPr lang="en-US" dirty="0"/>
              <a:t>Medicare for People with End-Stage Renal Disease (ESRD)</a:t>
            </a:r>
          </a:p>
        </p:txBody>
      </p:sp>
      <p:sp>
        <p:nvSpPr>
          <p:cNvPr id="24" name="Slide Number Placeholder 6">
            <a:extLst>
              <a:ext uri="{FF2B5EF4-FFF2-40B4-BE49-F238E27FC236}">
                <a16:creationId xmlns:a16="http://schemas.microsoft.com/office/drawing/2014/main" id="{E29F31DA-0334-46F1-A36B-49EE449CF16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28</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18291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1999" cy="882586"/>
          </a:xfrm>
        </p:spPr>
        <p:txBody>
          <a:bodyPr>
            <a:noAutofit/>
          </a:bodyPr>
          <a:lstStyle/>
          <a:p>
            <a:r>
              <a:rPr lang="en-US" dirty="0"/>
              <a:t>Dialysis Services &amp; Supplies</a:t>
            </a:r>
            <a:br>
              <a:rPr lang="en-US" dirty="0"/>
            </a:br>
            <a:r>
              <a:rPr lang="en-US" dirty="0"/>
              <a:t>NOT Covered by Medicare</a:t>
            </a:r>
          </a:p>
        </p:txBody>
      </p:sp>
      <p:sp>
        <p:nvSpPr>
          <p:cNvPr id="5" name="Content Placeholder 4"/>
          <p:cNvSpPr>
            <a:spLocks noGrp="1"/>
          </p:cNvSpPr>
          <p:nvPr>
            <p:ph type="body" sz="quarter" idx="13"/>
          </p:nvPr>
        </p:nvSpPr>
        <p:spPr>
          <a:xfrm>
            <a:off x="1645920" y="1371600"/>
            <a:ext cx="9789367" cy="4167187"/>
          </a:xfrm>
        </p:spPr>
        <p:txBody>
          <a:bodyPr>
            <a:normAutofit/>
          </a:bodyPr>
          <a:lstStyle/>
          <a:p>
            <a:pPr marL="0" indent="0" defTabSz="685800">
              <a:lnSpc>
                <a:spcPct val="100000"/>
              </a:lnSpc>
              <a:spcBef>
                <a:spcPts val="0"/>
              </a:spcBef>
              <a:spcAft>
                <a:spcPts val="1200"/>
              </a:spcAft>
              <a:buNone/>
            </a:pPr>
            <a:r>
              <a:rPr lang="en-US" sz="2800" dirty="0">
                <a:solidFill>
                  <a:srgbClr val="00529B"/>
                </a:solidFill>
              </a:rPr>
              <a:t>Paid dialysis aides to help you with home dialysis</a:t>
            </a:r>
          </a:p>
          <a:p>
            <a:pPr marL="0" indent="0" defTabSz="685800">
              <a:lnSpc>
                <a:spcPct val="100000"/>
              </a:lnSpc>
              <a:spcBef>
                <a:spcPts val="0"/>
              </a:spcBef>
              <a:spcAft>
                <a:spcPts val="1200"/>
              </a:spcAft>
              <a:buNone/>
            </a:pPr>
            <a:r>
              <a:rPr lang="en-US" sz="2800" dirty="0">
                <a:solidFill>
                  <a:srgbClr val="00529B"/>
                </a:solidFill>
              </a:rPr>
              <a:t>Lost pay to you or the person who may be helping you during home dialysis training</a:t>
            </a:r>
          </a:p>
          <a:p>
            <a:pPr marL="0" indent="0" defTabSz="685800">
              <a:lnSpc>
                <a:spcPct val="100000"/>
              </a:lnSpc>
              <a:spcBef>
                <a:spcPts val="0"/>
              </a:spcBef>
              <a:spcAft>
                <a:spcPts val="1200"/>
              </a:spcAft>
              <a:buNone/>
            </a:pPr>
            <a:r>
              <a:rPr lang="en-US" sz="2800" dirty="0">
                <a:solidFill>
                  <a:srgbClr val="00529B"/>
                </a:solidFill>
              </a:rPr>
              <a:t>Place to stay during your treatment</a:t>
            </a:r>
          </a:p>
          <a:p>
            <a:pPr marL="0" indent="0" defTabSz="685800">
              <a:lnSpc>
                <a:spcPct val="100000"/>
              </a:lnSpc>
              <a:spcBef>
                <a:spcPts val="0"/>
              </a:spcBef>
              <a:spcAft>
                <a:spcPts val="1200"/>
              </a:spcAft>
              <a:buNone/>
            </a:pPr>
            <a:r>
              <a:rPr lang="en-US" sz="2800" dirty="0">
                <a:solidFill>
                  <a:srgbClr val="00529B"/>
                </a:solidFill>
              </a:rPr>
              <a:t>Blood or packed red blood cells for home dialysis unless part of a doctor’s service</a:t>
            </a:r>
          </a:p>
        </p:txBody>
      </p:sp>
      <p:sp>
        <p:nvSpPr>
          <p:cNvPr id="11" name="Freeform: Shape 10">
            <a:extLst>
              <a:ext uri="{FF2B5EF4-FFF2-40B4-BE49-F238E27FC236}">
                <a16:creationId xmlns:a16="http://schemas.microsoft.com/office/drawing/2014/main" id="{1F039F5E-D0E0-48D4-BC18-1B7CD64AAC4E}"/>
              </a:ext>
              <a:ext uri="{C183D7F6-B498-43B3-948B-1728B52AA6E4}">
                <adec:decorative xmlns:adec="http://schemas.microsoft.com/office/drawing/2017/decorative" val="1"/>
              </a:ext>
            </a:extLst>
          </p:cNvPr>
          <p:cNvSpPr>
            <a:spLocks noChangeAspect="1"/>
          </p:cNvSpPr>
          <p:nvPr/>
        </p:nvSpPr>
        <p:spPr>
          <a:xfrm>
            <a:off x="1280160" y="1433291"/>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7358433-48E3-4DA6-AABB-BC4CC337335D}"/>
              </a:ext>
              <a:ext uri="{C183D7F6-B498-43B3-948B-1728B52AA6E4}">
                <adec:decorative xmlns:adec="http://schemas.microsoft.com/office/drawing/2017/decorative" val="1"/>
              </a:ext>
            </a:extLst>
          </p:cNvPr>
          <p:cNvSpPr>
            <a:spLocks noChangeAspect="1"/>
          </p:cNvSpPr>
          <p:nvPr/>
        </p:nvSpPr>
        <p:spPr>
          <a:xfrm>
            <a:off x="1280160" y="2047398"/>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0F116FD-8D70-4AAC-836A-C4C7451DF016}"/>
              </a:ext>
              <a:ext uri="{C183D7F6-B498-43B3-948B-1728B52AA6E4}">
                <adec:decorative xmlns:adec="http://schemas.microsoft.com/office/drawing/2017/decorative" val="1"/>
              </a:ext>
            </a:extLst>
          </p:cNvPr>
          <p:cNvSpPr>
            <a:spLocks noChangeAspect="1"/>
          </p:cNvSpPr>
          <p:nvPr/>
        </p:nvSpPr>
        <p:spPr>
          <a:xfrm>
            <a:off x="1279434" y="3060516"/>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42428A1-5408-45C5-816B-E42AE5A31903}"/>
              </a:ext>
              <a:ext uri="{C183D7F6-B498-43B3-948B-1728B52AA6E4}">
                <adec:decorative xmlns:adec="http://schemas.microsoft.com/office/drawing/2017/decorative" val="1"/>
              </a:ext>
            </a:extLst>
          </p:cNvPr>
          <p:cNvSpPr>
            <a:spLocks noChangeAspect="1"/>
          </p:cNvSpPr>
          <p:nvPr/>
        </p:nvSpPr>
        <p:spPr>
          <a:xfrm>
            <a:off x="1279434" y="3632247"/>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a:xfrm>
            <a:off x="3934691" y="6492240"/>
            <a:ext cx="4218709" cy="365125"/>
          </a:xfrm>
        </p:spPr>
        <p:txBody>
          <a:bodyPr/>
          <a:lstStyle/>
          <a:p>
            <a:r>
              <a:rPr lang="en-US" dirty="0"/>
              <a:t>Medicare for People with End-Stage Renal Disease (ESRD)</a:t>
            </a:r>
          </a:p>
        </p:txBody>
      </p:sp>
      <p:sp>
        <p:nvSpPr>
          <p:cNvPr id="13" name="Slide Number Placeholder 6">
            <a:extLst>
              <a:ext uri="{FF2B5EF4-FFF2-40B4-BE49-F238E27FC236}">
                <a16:creationId xmlns:a16="http://schemas.microsoft.com/office/drawing/2014/main" id="{23502206-C149-4330-82FA-6B774C26E8D2}"/>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29</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9278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92823"/>
          </a:xfrm>
        </p:spPr>
        <p:txBody>
          <a:bodyPr anchor="ctr">
            <a:normAutofit/>
          </a:bodyPr>
          <a:lstStyle/>
          <a:p>
            <a:r>
              <a:rPr lang="en-US" sz="3000" dirty="0"/>
              <a:t>Session Objectives</a:t>
            </a:r>
          </a:p>
        </p:txBody>
      </p:sp>
      <p:sp>
        <p:nvSpPr>
          <p:cNvPr id="13" name="Content Placeholder 12"/>
          <p:cNvSpPr>
            <a:spLocks noGrp="1"/>
          </p:cNvSpPr>
          <p:nvPr>
            <p:ph type="body" sz="quarter" idx="13"/>
          </p:nvPr>
        </p:nvSpPr>
        <p:spPr/>
        <p:txBody>
          <a:bodyPr vert="horz" lIns="91440" tIns="45720" rIns="91440" bIns="45720" rtlCol="0" anchor="t">
            <a:normAutofit/>
          </a:bodyPr>
          <a:lstStyle/>
          <a:p>
            <a:pPr marL="0" lvl="0" indent="0" defTabSz="685800">
              <a:lnSpc>
                <a:spcPct val="100000"/>
              </a:lnSpc>
              <a:spcBef>
                <a:spcPts val="0"/>
              </a:spcBef>
              <a:spcAft>
                <a:spcPts val="1200"/>
              </a:spcAft>
              <a:buFont typeface="Wingdings" pitchFamily="2" charset="2"/>
              <a:buNone/>
              <a:defRPr/>
            </a:pPr>
            <a:r>
              <a:rPr lang="en-US" sz="2800" b="1" dirty="0">
                <a:solidFill>
                  <a:srgbClr val="00529B"/>
                </a:solidFill>
                <a:latin typeface="Arial"/>
                <a:cs typeface="Arial"/>
              </a:rPr>
              <a:t>At the end of this session, you’ll be able to:</a:t>
            </a:r>
          </a:p>
          <a:p>
            <a:pPr marL="548640" lvl="0" indent="-274320" defTabSz="685800">
              <a:lnSpc>
                <a:spcPct val="100000"/>
              </a:lnSpc>
              <a:spcBef>
                <a:spcPts val="0"/>
              </a:spcBef>
              <a:spcAft>
                <a:spcPts val="1200"/>
              </a:spcAft>
              <a:defRPr/>
            </a:pPr>
            <a:r>
              <a:rPr lang="en-US" sz="2400" dirty="0">
                <a:solidFill>
                  <a:srgbClr val="00529B"/>
                </a:solidFill>
                <a:latin typeface="Arial"/>
                <a:cs typeface="Arial"/>
              </a:rPr>
              <a:t>Describe End-Stage Renal Disease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Explain Medicare eligibility and enrollment rules for people with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Identify Medicare-covered services for people with ESRD</a:t>
            </a:r>
          </a:p>
          <a:p>
            <a:pPr marL="548640" indent="-274320" defTabSz="685800">
              <a:lnSpc>
                <a:spcPct val="100000"/>
              </a:lnSpc>
              <a:spcBef>
                <a:spcPts val="0"/>
              </a:spcBef>
              <a:spcAft>
                <a:spcPts val="1200"/>
              </a:spcAft>
              <a:defRPr/>
            </a:pPr>
            <a:r>
              <a:rPr lang="en-US" sz="2400" dirty="0">
                <a:solidFill>
                  <a:srgbClr val="00529B"/>
                </a:solidFill>
                <a:latin typeface="Arial"/>
                <a:cs typeface="Arial"/>
              </a:rPr>
              <a:t>Explain Medicare coverage options for people with ESRD</a:t>
            </a:r>
            <a:endParaRPr lang="en-US" sz="2400" dirty="0"/>
          </a:p>
          <a:p>
            <a:pPr marL="548640" indent="-274320">
              <a:lnSpc>
                <a:spcPct val="100000"/>
              </a:lnSpc>
              <a:spcBef>
                <a:spcPts val="0"/>
              </a:spcBef>
              <a:spcAft>
                <a:spcPts val="1200"/>
              </a:spcAft>
            </a:pPr>
            <a:r>
              <a:rPr lang="en-US" sz="2400" dirty="0">
                <a:solidFill>
                  <a:srgbClr val="00529B"/>
                </a:solidFill>
                <a:latin typeface="Arial"/>
                <a:cs typeface="Arial"/>
              </a:rPr>
              <a:t>Find additional Medicare information for people with ESRD and resources for people living with kidney disease</a:t>
            </a:r>
            <a:endParaRPr lang="en-US" sz="2400" dirty="0">
              <a:solidFill>
                <a:srgbClr val="00529B"/>
              </a:solidFill>
            </a:endParaRPr>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3931920" y="6492240"/>
            <a:ext cx="4287328" cy="365125"/>
          </a:xfrm>
        </p:spPr>
        <p:txBody>
          <a:bodyPr/>
          <a:lstStyle/>
          <a:p>
            <a:r>
              <a:rPr lang="en-US" dirty="0"/>
              <a:t>Medicare for People with End-Stage Renal Disease (ESRD)</a:t>
            </a:r>
          </a:p>
        </p:txBody>
      </p:sp>
      <p:sp>
        <p:nvSpPr>
          <p:cNvPr id="6" name="Slide Number Placeholder 6">
            <a:extLst>
              <a:ext uri="{FF2B5EF4-FFF2-40B4-BE49-F238E27FC236}">
                <a16:creationId xmlns:a16="http://schemas.microsoft.com/office/drawing/2014/main" id="{0B50D9C2-CF03-4B02-BDEB-49C499412C26}"/>
              </a:ext>
            </a:extLst>
          </p:cNvPr>
          <p:cNvSpPr>
            <a:spLocks noGrp="1"/>
          </p:cNvSpPr>
          <p:nvPr>
            <p:ph type="sldNum" sz="quarter" idx="12"/>
          </p:nvPr>
        </p:nvSpPr>
        <p:spPr/>
        <p:txBody>
          <a:bodyPr/>
          <a:lstStyle/>
          <a:p>
            <a:fld id="{0B2D781D-8844-5940-92D1-06EF0A7F581E}" type="slidenum">
              <a:rPr lang="en-US" smtClean="0"/>
              <a:t>3</a:t>
            </a:fld>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873"/>
            <a:ext cx="12192000" cy="905942"/>
          </a:xfrm>
        </p:spPr>
        <p:txBody>
          <a:bodyPr anchor="ctr">
            <a:normAutofit/>
          </a:bodyPr>
          <a:lstStyle/>
          <a:p>
            <a:r>
              <a:rPr lang="en-US" sz="3000" dirty="0"/>
              <a:t>Ambulance Transportation for Dialysis</a:t>
            </a:r>
          </a:p>
        </p:txBody>
      </p:sp>
      <p:sp>
        <p:nvSpPr>
          <p:cNvPr id="5" name="Content Placeholder 4"/>
          <p:cNvSpPr>
            <a:spLocks noGrp="1"/>
          </p:cNvSpPr>
          <p:nvPr>
            <p:ph type="body" sz="quarter" idx="13"/>
          </p:nvPr>
        </p:nvSpPr>
        <p:spPr>
          <a:xfrm>
            <a:off x="838200" y="1138214"/>
            <a:ext cx="10644188" cy="2447961"/>
          </a:xfrm>
        </p:spPr>
        <p:txBody>
          <a:bodyPr>
            <a:normAutofit/>
          </a:bodyPr>
          <a:lstStyle/>
          <a:p>
            <a:pPr marL="274320" lvl="0" indent="-274320" defTabSz="685800">
              <a:lnSpc>
                <a:spcPct val="100000"/>
              </a:lnSpc>
              <a:spcBef>
                <a:spcPts val="0"/>
              </a:spcBef>
              <a:spcAft>
                <a:spcPts val="1200"/>
              </a:spcAft>
            </a:pPr>
            <a:r>
              <a:rPr lang="en-US" sz="2400" dirty="0">
                <a:solidFill>
                  <a:srgbClr val="00529B"/>
                </a:solidFill>
              </a:rPr>
              <a:t>Covered by Original Medicare in some cases</a:t>
            </a:r>
          </a:p>
          <a:p>
            <a:pPr marL="274320" indent="-274320" defTabSz="685800">
              <a:lnSpc>
                <a:spcPct val="100000"/>
              </a:lnSpc>
              <a:spcBef>
                <a:spcPts val="0"/>
              </a:spcBef>
              <a:spcAft>
                <a:spcPts val="1200"/>
              </a:spcAft>
            </a:pPr>
            <a:r>
              <a:rPr lang="en-US" sz="2400" dirty="0">
                <a:solidFill>
                  <a:srgbClr val="00529B"/>
                </a:solidFill>
              </a:rPr>
              <a:t>Medicare Advantage Plans and Medicaid may cover some non-ambulance transportation to dialysis facilities and doctors</a:t>
            </a:r>
          </a:p>
          <a:p>
            <a:pPr marL="274320" indent="-274320" defTabSz="685800">
              <a:lnSpc>
                <a:spcPct val="100000"/>
              </a:lnSpc>
              <a:spcBef>
                <a:spcPts val="0"/>
              </a:spcBef>
              <a:spcAft>
                <a:spcPts val="1200"/>
              </a:spcAft>
            </a:pPr>
            <a:r>
              <a:rPr lang="en-US" sz="2400" dirty="0">
                <a:solidFill>
                  <a:srgbClr val="00529B"/>
                </a:solidFill>
              </a:rPr>
              <a:t>For non-emergency, scheduled, repetitive ambulance transportation to be covered, it must be medically necessary</a:t>
            </a:r>
          </a:p>
        </p:txBody>
      </p:sp>
      <p:sp>
        <p:nvSpPr>
          <p:cNvPr id="7" name="Content Placeholder 4">
            <a:extLst>
              <a:ext uri="{FF2B5EF4-FFF2-40B4-BE49-F238E27FC236}">
                <a16:creationId xmlns:a16="http://schemas.microsoft.com/office/drawing/2014/main" id="{280B14C5-0A8E-4D2A-AE46-6C2207015E98}"/>
              </a:ext>
            </a:extLst>
          </p:cNvPr>
          <p:cNvSpPr txBox="1">
            <a:spLocks/>
          </p:cNvSpPr>
          <p:nvPr/>
        </p:nvSpPr>
        <p:spPr>
          <a:xfrm>
            <a:off x="2162130" y="5099907"/>
            <a:ext cx="3228689" cy="8322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None/>
            </a:pPr>
            <a:r>
              <a:rPr lang="en-US" sz="2000" dirty="0">
                <a:solidFill>
                  <a:srgbClr val="00529B"/>
                </a:solidFill>
              </a:rPr>
              <a:t>Need written order from your doctor</a:t>
            </a:r>
          </a:p>
        </p:txBody>
      </p:sp>
      <p:pic>
        <p:nvPicPr>
          <p:cNvPr id="9" name="Picture 8">
            <a:extLst>
              <a:ext uri="{FF2B5EF4-FFF2-40B4-BE49-F238E27FC236}">
                <a16:creationId xmlns:a16="http://schemas.microsoft.com/office/drawing/2014/main" id="{EEDDFF1A-FA12-4826-A15F-CBCCEBF004B2}"/>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97504" y="3485465"/>
            <a:ext cx="3364833" cy="1673352"/>
          </a:xfrm>
          <a:prstGeom prst="rect">
            <a:avLst/>
          </a:prstGeom>
          <a:ln>
            <a:noFill/>
          </a:ln>
          <a:effectLst>
            <a:softEdge rad="112500"/>
          </a:effectLst>
        </p:spPr>
      </p:pic>
      <p:sp>
        <p:nvSpPr>
          <p:cNvPr id="8" name="Content Placeholder 4">
            <a:extLst>
              <a:ext uri="{FF2B5EF4-FFF2-40B4-BE49-F238E27FC236}">
                <a16:creationId xmlns:a16="http://schemas.microsoft.com/office/drawing/2014/main" id="{EB8854E3-5274-406A-97BE-6E28B538483A}"/>
              </a:ext>
            </a:extLst>
          </p:cNvPr>
          <p:cNvSpPr txBox="1">
            <a:spLocks/>
          </p:cNvSpPr>
          <p:nvPr/>
        </p:nvSpPr>
        <p:spPr>
          <a:xfrm>
            <a:off x="6280985" y="5101182"/>
            <a:ext cx="3645653" cy="9276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None/>
            </a:pPr>
            <a:r>
              <a:rPr lang="en-US" sz="2000" dirty="0">
                <a:solidFill>
                  <a:srgbClr val="00529B"/>
                </a:solidFill>
              </a:rPr>
              <a:t>Must be dated no earlier than 60 days before the service</a:t>
            </a:r>
          </a:p>
        </p:txBody>
      </p:sp>
      <p:pic>
        <p:nvPicPr>
          <p:cNvPr id="11" name="Picture 10">
            <a:extLst>
              <a:ext uri="{FF2B5EF4-FFF2-40B4-BE49-F238E27FC236}">
                <a16:creationId xmlns:a16="http://schemas.microsoft.com/office/drawing/2014/main" id="{78EB0253-D76C-4DC7-AC92-7735B33CA1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24598" y="3476707"/>
            <a:ext cx="3364833" cy="1669321"/>
          </a:xfrm>
          <a:prstGeom prst="rect">
            <a:avLst/>
          </a:prstGeom>
          <a:ln>
            <a:noFill/>
          </a:ln>
          <a:effectLst>
            <a:softEdge rad="112500"/>
          </a:effectLst>
        </p:spPr>
      </p:pic>
      <p:sp>
        <p:nvSpPr>
          <p:cNvPr id="3" name="Footer Placeholder 2"/>
          <p:cNvSpPr>
            <a:spLocks noGrp="1"/>
          </p:cNvSpPr>
          <p:nvPr>
            <p:ph type="ftr" sz="quarter" idx="11"/>
          </p:nvPr>
        </p:nvSpPr>
        <p:spPr>
          <a:xfrm>
            <a:off x="3931920" y="6492240"/>
            <a:ext cx="4274127" cy="365125"/>
          </a:xfrm>
        </p:spPr>
        <p:txBody>
          <a:bodyPr/>
          <a:lstStyle/>
          <a:p>
            <a:r>
              <a:rPr lang="en-US" dirty="0"/>
              <a:t>Medicare for People with End-Stage Renal Disease (ESRD)</a:t>
            </a:r>
          </a:p>
        </p:txBody>
      </p:sp>
      <p:sp>
        <p:nvSpPr>
          <p:cNvPr id="13" name="Slide Number Placeholder 6">
            <a:extLst>
              <a:ext uri="{FF2B5EF4-FFF2-40B4-BE49-F238E27FC236}">
                <a16:creationId xmlns:a16="http://schemas.microsoft.com/office/drawing/2014/main" id="{07AA8F31-0168-440D-8956-27BBFE30393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30</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1844976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83349"/>
          </a:xfrm>
        </p:spPr>
        <p:txBody>
          <a:bodyPr anchor="ctr">
            <a:normAutofit/>
          </a:bodyPr>
          <a:lstStyle/>
          <a:p>
            <a:r>
              <a:rPr lang="en-US" dirty="0"/>
              <a:t>Medicare Part A (Hospital Insurance)</a:t>
            </a:r>
            <a:br>
              <a:rPr lang="en-US" dirty="0"/>
            </a:br>
            <a:r>
              <a:rPr lang="en-US" dirty="0"/>
              <a:t> Transplant Patient Coverage</a:t>
            </a:r>
          </a:p>
        </p:txBody>
      </p:sp>
      <p:sp>
        <p:nvSpPr>
          <p:cNvPr id="8" name="Rectangle: Rounded Corners 7" descr="Inpatient services in a Medicare-certified hospital&#10;">
            <a:extLst>
              <a:ext uri="{FF2B5EF4-FFF2-40B4-BE49-F238E27FC236}">
                <a16:creationId xmlns:a16="http://schemas.microsoft.com/office/drawing/2014/main" id="{79FF4010-2DBA-45CF-BF6C-9D331B671E25}"/>
              </a:ext>
            </a:extLst>
          </p:cNvPr>
          <p:cNvSpPr/>
          <p:nvPr/>
        </p:nvSpPr>
        <p:spPr>
          <a:xfrm>
            <a:off x="412792" y="1327596"/>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spcAft>
                <a:spcPts val="600"/>
              </a:spcAft>
            </a:pPr>
            <a:r>
              <a:rPr lang="en-US" dirty="0">
                <a:solidFill>
                  <a:srgbClr val="00529B"/>
                </a:solidFill>
                <a:latin typeface="Arial" panose="020B0604020202020204" pitchFamily="34" charset="0"/>
                <a:cs typeface="Arial" panose="020B0604020202020204" pitchFamily="34" charset="0"/>
              </a:rPr>
              <a:t>Inpatient services in a Medicare-certified hospital</a:t>
            </a:r>
          </a:p>
        </p:txBody>
      </p:sp>
      <p:pic>
        <p:nvPicPr>
          <p:cNvPr id="38" name="Picture 37">
            <a:extLst>
              <a:ext uri="{FF2B5EF4-FFF2-40B4-BE49-F238E27FC236}">
                <a16:creationId xmlns:a16="http://schemas.microsoft.com/office/drawing/2014/main" id="{2C368C18-2449-4E94-92F8-9A60B463D4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8517" y="1414097"/>
            <a:ext cx="1280625" cy="1023648"/>
          </a:xfrm>
          <a:prstGeom prst="rect">
            <a:avLst/>
          </a:prstGeom>
        </p:spPr>
      </p:pic>
      <p:sp>
        <p:nvSpPr>
          <p:cNvPr id="17" name="Rectangle: Rounded Corners 16" descr="Kidney registry fee&#10;">
            <a:extLst>
              <a:ext uri="{FF2B5EF4-FFF2-40B4-BE49-F238E27FC236}">
                <a16:creationId xmlns:a16="http://schemas.microsoft.com/office/drawing/2014/main" id="{93364DEA-EC6A-4F0E-891B-0042FA41C38A}"/>
              </a:ext>
            </a:extLst>
          </p:cNvPr>
          <p:cNvSpPr/>
          <p:nvPr/>
        </p:nvSpPr>
        <p:spPr>
          <a:xfrm>
            <a:off x="3313856" y="1327597"/>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r>
              <a:rPr lang="en-US" dirty="0">
                <a:solidFill>
                  <a:srgbClr val="00529B"/>
                </a:solidFill>
                <a:latin typeface="Arial" panose="020B0604020202020204" pitchFamily="34" charset="0"/>
                <a:cs typeface="Arial" panose="020B0604020202020204" pitchFamily="34" charset="0"/>
              </a:rPr>
              <a:t>Kidney registry fee</a:t>
            </a:r>
          </a:p>
        </p:txBody>
      </p:sp>
      <p:pic>
        <p:nvPicPr>
          <p:cNvPr id="27" name="Graphic 26">
            <a:extLst>
              <a:ext uri="{FF2B5EF4-FFF2-40B4-BE49-F238E27FC236}">
                <a16:creationId xmlns:a16="http://schemas.microsoft.com/office/drawing/2014/main" id="{621092A9-432A-40BF-B227-D9550512E5F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2015" y="1414097"/>
            <a:ext cx="1131332" cy="1131332"/>
          </a:xfrm>
          <a:prstGeom prst="rect">
            <a:avLst/>
          </a:prstGeom>
        </p:spPr>
      </p:pic>
      <p:sp>
        <p:nvSpPr>
          <p:cNvPr id="16" name="Rectangle: Rounded Corners 15" descr="Laboratory and other tests needed&#10;">
            <a:extLst>
              <a:ext uri="{FF2B5EF4-FFF2-40B4-BE49-F238E27FC236}">
                <a16:creationId xmlns:a16="http://schemas.microsoft.com/office/drawing/2014/main" id="{6893442A-844B-4DB7-913C-D3552C818962}"/>
              </a:ext>
            </a:extLst>
          </p:cNvPr>
          <p:cNvSpPr/>
          <p:nvPr/>
        </p:nvSpPr>
        <p:spPr>
          <a:xfrm>
            <a:off x="6214921" y="1327597"/>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r>
              <a:rPr lang="en-US" dirty="0">
                <a:solidFill>
                  <a:srgbClr val="00529B"/>
                </a:solidFill>
                <a:latin typeface="Arial" panose="020B0604020202020204" pitchFamily="34" charset="0"/>
                <a:cs typeface="Arial" panose="020B0604020202020204" pitchFamily="34" charset="0"/>
              </a:rPr>
              <a:t>Laboratory and other tests needed</a:t>
            </a:r>
          </a:p>
        </p:txBody>
      </p:sp>
      <p:pic>
        <p:nvPicPr>
          <p:cNvPr id="29" name="Graphic 28">
            <a:extLst>
              <a:ext uri="{FF2B5EF4-FFF2-40B4-BE49-F238E27FC236}">
                <a16:creationId xmlns:a16="http://schemas.microsoft.com/office/drawing/2014/main" id="{031F57AE-C7A5-462F-90DE-3C139729F2E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7149" y="1414097"/>
            <a:ext cx="1063191" cy="1063191"/>
          </a:xfrm>
          <a:prstGeom prst="rect">
            <a:avLst/>
          </a:prstGeom>
        </p:spPr>
      </p:pic>
      <p:sp>
        <p:nvSpPr>
          <p:cNvPr id="18" name="Rectangle: Rounded Corners 17" descr="Cost of finding the proper kidney for your transplant surgery&#10;">
            <a:extLst>
              <a:ext uri="{FF2B5EF4-FFF2-40B4-BE49-F238E27FC236}">
                <a16:creationId xmlns:a16="http://schemas.microsoft.com/office/drawing/2014/main" id="{CDAE4AF4-81F6-43BA-BDFA-365CAD7442AE}"/>
              </a:ext>
            </a:extLst>
          </p:cNvPr>
          <p:cNvSpPr/>
          <p:nvPr/>
        </p:nvSpPr>
        <p:spPr>
          <a:xfrm>
            <a:off x="9131559" y="1327595"/>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r>
              <a:rPr lang="en-US" dirty="0">
                <a:solidFill>
                  <a:srgbClr val="00529B"/>
                </a:solidFill>
                <a:latin typeface="Arial" panose="020B0604020202020204" pitchFamily="34" charset="0"/>
                <a:cs typeface="Arial" panose="020B0604020202020204" pitchFamily="34" charset="0"/>
              </a:rPr>
              <a:t>Cost of finding the proper kidney for your transplant surgery</a:t>
            </a:r>
          </a:p>
        </p:txBody>
      </p:sp>
      <p:pic>
        <p:nvPicPr>
          <p:cNvPr id="31" name="Graphic 30">
            <a:extLst>
              <a:ext uri="{FF2B5EF4-FFF2-40B4-BE49-F238E27FC236}">
                <a16:creationId xmlns:a16="http://schemas.microsoft.com/office/drawing/2014/main" id="{A92D31D2-AF38-442F-91F2-DC039533524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98183" y="1414097"/>
            <a:ext cx="914400" cy="914400"/>
          </a:xfrm>
          <a:prstGeom prst="rect">
            <a:avLst/>
          </a:prstGeom>
        </p:spPr>
      </p:pic>
      <p:sp>
        <p:nvSpPr>
          <p:cNvPr id="19" name="Rectangle: Rounded Corners 18" descr="Full cost of care for your kidney donor &#10;">
            <a:extLst>
              <a:ext uri="{FF2B5EF4-FFF2-40B4-BE49-F238E27FC236}">
                <a16:creationId xmlns:a16="http://schemas.microsoft.com/office/drawing/2014/main" id="{062A97BE-4AE0-4A4B-A4BE-AE7DDB3BA3B5}"/>
              </a:ext>
            </a:extLst>
          </p:cNvPr>
          <p:cNvSpPr/>
          <p:nvPr/>
        </p:nvSpPr>
        <p:spPr>
          <a:xfrm>
            <a:off x="1736616" y="3725640"/>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r>
              <a:rPr lang="en-US" dirty="0">
                <a:solidFill>
                  <a:srgbClr val="00529B"/>
                </a:solidFill>
                <a:latin typeface="Arial" panose="020B0604020202020204" pitchFamily="34" charset="0"/>
                <a:cs typeface="Arial" panose="020B0604020202020204" pitchFamily="34" charset="0"/>
              </a:rPr>
              <a:t>Full cost of care for your kidney donor </a:t>
            </a:r>
          </a:p>
        </p:txBody>
      </p:sp>
      <p:pic>
        <p:nvPicPr>
          <p:cNvPr id="7" name="Graphic 6">
            <a:extLst>
              <a:ext uri="{FF2B5EF4-FFF2-40B4-BE49-F238E27FC236}">
                <a16:creationId xmlns:a16="http://schemas.microsoft.com/office/drawing/2014/main" id="{B3020CC4-973C-4D26-A448-1D0FF648AA3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31884" y="3686361"/>
            <a:ext cx="1257111" cy="1257111"/>
          </a:xfrm>
          <a:prstGeom prst="rect">
            <a:avLst/>
          </a:prstGeom>
        </p:spPr>
      </p:pic>
      <p:sp>
        <p:nvSpPr>
          <p:cNvPr id="20" name="Rectangle: Rounded Corners 19" descr="Any additional inpatient hospital care for your donor&#10;">
            <a:extLst>
              <a:ext uri="{FF2B5EF4-FFF2-40B4-BE49-F238E27FC236}">
                <a16:creationId xmlns:a16="http://schemas.microsoft.com/office/drawing/2014/main" id="{D9B1DB31-1E2D-4BD2-A0C1-14E503FE018F}"/>
              </a:ext>
            </a:extLst>
          </p:cNvPr>
          <p:cNvSpPr/>
          <p:nvPr/>
        </p:nvSpPr>
        <p:spPr>
          <a:xfrm>
            <a:off x="4772175" y="3773243"/>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r>
              <a:rPr lang="en-US" dirty="0">
                <a:solidFill>
                  <a:srgbClr val="00529B"/>
                </a:solidFill>
                <a:latin typeface="Arial" panose="020B0604020202020204" pitchFamily="34" charset="0"/>
                <a:cs typeface="Arial" panose="020B0604020202020204" pitchFamily="34" charset="0"/>
              </a:rPr>
              <a:t>Any additional inpatient hospital care for your donor</a:t>
            </a:r>
          </a:p>
        </p:txBody>
      </p:sp>
      <p:pic>
        <p:nvPicPr>
          <p:cNvPr id="5" name="Picture 4">
            <a:extLst>
              <a:ext uri="{FF2B5EF4-FFF2-40B4-BE49-F238E27FC236}">
                <a16:creationId xmlns:a16="http://schemas.microsoft.com/office/drawing/2014/main" id="{6DE29339-FCDC-4137-A93B-A0ABD69DF2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55687" y="3834462"/>
            <a:ext cx="1280625" cy="1023648"/>
          </a:xfrm>
          <a:prstGeom prst="rect">
            <a:avLst/>
          </a:prstGeom>
        </p:spPr>
      </p:pic>
      <p:sp>
        <p:nvSpPr>
          <p:cNvPr id="21" name="Rectangle: Rounded Corners 20" descr="Blood&#10;">
            <a:extLst>
              <a:ext uri="{FF2B5EF4-FFF2-40B4-BE49-F238E27FC236}">
                <a16:creationId xmlns:a16="http://schemas.microsoft.com/office/drawing/2014/main" id="{A103964B-A3D4-4C9E-B332-921DE5AE4471}"/>
              </a:ext>
            </a:extLst>
          </p:cNvPr>
          <p:cNvSpPr/>
          <p:nvPr/>
        </p:nvSpPr>
        <p:spPr>
          <a:xfrm>
            <a:off x="7807734" y="3773244"/>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endParaRPr lang="en-US" dirty="0">
              <a:solidFill>
                <a:srgbClr val="00529B"/>
              </a:solidFill>
              <a:latin typeface="Arial" panose="020B0604020202020204" pitchFamily="34" charset="0"/>
              <a:cs typeface="Arial" panose="020B0604020202020204" pitchFamily="34" charset="0"/>
            </a:endParaRPr>
          </a:p>
          <a:p>
            <a:pPr algn="ctr"/>
            <a:r>
              <a:rPr lang="en-US" dirty="0">
                <a:solidFill>
                  <a:srgbClr val="00529B"/>
                </a:solidFill>
                <a:latin typeface="Arial" panose="020B0604020202020204" pitchFamily="34" charset="0"/>
                <a:cs typeface="Arial" panose="020B0604020202020204" pitchFamily="34" charset="0"/>
              </a:rPr>
              <a:t>Blood</a:t>
            </a:r>
          </a:p>
        </p:txBody>
      </p:sp>
      <p:pic>
        <p:nvPicPr>
          <p:cNvPr id="36" name="Graphic 35">
            <a:extLst>
              <a:ext uri="{FF2B5EF4-FFF2-40B4-BE49-F238E27FC236}">
                <a16:creationId xmlns:a16="http://schemas.microsoft.com/office/drawing/2014/main" id="{F06E9A1B-DAF1-4E6F-9B6B-DCD247D06F1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77053" y="3834462"/>
            <a:ext cx="1109010" cy="1109010"/>
          </a:xfrm>
          <a:prstGeom prst="rect">
            <a:avLst/>
          </a:prstGeom>
        </p:spPr>
      </p:pic>
      <p:sp>
        <p:nvSpPr>
          <p:cNvPr id="3" name="Footer Placeholder 2"/>
          <p:cNvSpPr>
            <a:spLocks noGrp="1"/>
          </p:cNvSpPr>
          <p:nvPr>
            <p:ph type="ftr" sz="quarter" idx="11"/>
          </p:nvPr>
        </p:nvSpPr>
        <p:spPr>
          <a:xfrm>
            <a:off x="3934691" y="6492240"/>
            <a:ext cx="4218709" cy="365125"/>
          </a:xfrm>
        </p:spPr>
        <p:txBody>
          <a:bodyPr/>
          <a:lstStyle/>
          <a:p>
            <a:r>
              <a:rPr lang="en-US" dirty="0"/>
              <a:t>Medicare for People with End-Stage Renal Disease (ESRD)</a:t>
            </a:r>
          </a:p>
        </p:txBody>
      </p:sp>
      <p:sp>
        <p:nvSpPr>
          <p:cNvPr id="22" name="Slide Number Placeholder 6">
            <a:extLst>
              <a:ext uri="{FF2B5EF4-FFF2-40B4-BE49-F238E27FC236}">
                <a16:creationId xmlns:a16="http://schemas.microsoft.com/office/drawing/2014/main" id="{EB6AEEDE-E12F-4237-8157-BBFFFDD2157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31</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1387702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44" y="-1"/>
            <a:ext cx="12192000" cy="939785"/>
          </a:xfrm>
        </p:spPr>
        <p:txBody>
          <a:bodyPr anchor="ctr">
            <a:normAutofit/>
          </a:bodyPr>
          <a:lstStyle/>
          <a:p>
            <a:r>
              <a:rPr lang="en-US" dirty="0"/>
              <a:t>Medicare Part B (Medical Insurance)</a:t>
            </a:r>
            <a:br>
              <a:rPr lang="en-US" dirty="0"/>
            </a:br>
            <a:r>
              <a:rPr lang="en-US" dirty="0"/>
              <a:t>Transplant Patient Coverage</a:t>
            </a:r>
          </a:p>
        </p:txBody>
      </p:sp>
      <p:sp>
        <p:nvSpPr>
          <p:cNvPr id="7" name="Rectangle: Rounded Corners 6" descr="Doctors’ services for:&#10;- Kidney transplant surgery&#10;- Your kidney donor during their hospital stay&#10;">
            <a:extLst>
              <a:ext uri="{FF2B5EF4-FFF2-40B4-BE49-F238E27FC236}">
                <a16:creationId xmlns:a16="http://schemas.microsoft.com/office/drawing/2014/main" id="{246EE2C5-3269-42A7-8F78-1AA8B2A54FB1}"/>
              </a:ext>
            </a:extLst>
          </p:cNvPr>
          <p:cNvSpPr/>
          <p:nvPr/>
        </p:nvSpPr>
        <p:spPr>
          <a:xfrm>
            <a:off x="421524" y="1417390"/>
            <a:ext cx="3693276" cy="3990256"/>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00000"/>
              </a:lnSpc>
              <a:spcBef>
                <a:spcPts val="600"/>
              </a:spcBef>
            </a:pPr>
            <a:endParaRPr lang="en-US" sz="1800" dirty="0">
              <a:solidFill>
                <a:srgbClr val="00529B"/>
              </a:solidFill>
            </a:endParaRPr>
          </a:p>
          <a:p>
            <a:pPr lvl="0" defTabSz="685800">
              <a:lnSpc>
                <a:spcPct val="100000"/>
              </a:lnSpc>
              <a:spcBef>
                <a:spcPts val="600"/>
              </a:spcBef>
            </a:pPr>
            <a:endParaRPr lang="en-US" dirty="0">
              <a:solidFill>
                <a:srgbClr val="00529B"/>
              </a:solidFill>
            </a:endParaRPr>
          </a:p>
          <a:p>
            <a:pPr lvl="0" defTabSz="685800">
              <a:lnSpc>
                <a:spcPct val="100000"/>
              </a:lnSpc>
              <a:spcBef>
                <a:spcPts val="600"/>
              </a:spcBef>
            </a:pPr>
            <a:endParaRPr lang="en-US" sz="1800" dirty="0">
              <a:solidFill>
                <a:srgbClr val="00529B"/>
              </a:solidFill>
            </a:endParaRPr>
          </a:p>
          <a:p>
            <a:pPr lvl="0" defTabSz="685800">
              <a:lnSpc>
                <a:spcPct val="100000"/>
              </a:lnSpc>
              <a:spcBef>
                <a:spcPts val="600"/>
              </a:spcBef>
            </a:pPr>
            <a:endParaRPr lang="en-US" dirty="0">
              <a:solidFill>
                <a:srgbClr val="00529B"/>
              </a:solidFill>
            </a:endParaRPr>
          </a:p>
          <a:p>
            <a:pPr lvl="0" defTabSz="685800">
              <a:lnSpc>
                <a:spcPct val="100000"/>
              </a:lnSpc>
              <a:spcBef>
                <a:spcPts val="600"/>
              </a:spcBef>
            </a:pPr>
            <a:endParaRPr lang="en-US" sz="1800" dirty="0">
              <a:solidFill>
                <a:srgbClr val="00529B"/>
              </a:solidFill>
            </a:endParaRPr>
          </a:p>
          <a:p>
            <a:pPr lvl="0" algn="ctr" defTabSz="685800">
              <a:lnSpc>
                <a:spcPct val="100000"/>
              </a:lnSpc>
              <a:spcBef>
                <a:spcPts val="600"/>
              </a:spcBef>
            </a:pPr>
            <a:endParaRPr lang="en-US" dirty="0">
              <a:solidFill>
                <a:srgbClr val="00529B"/>
              </a:solidFill>
            </a:endParaRPr>
          </a:p>
          <a:p>
            <a:pPr lvl="0" defTabSz="685800">
              <a:lnSpc>
                <a:spcPct val="100000"/>
              </a:lnSpc>
              <a:spcAft>
                <a:spcPts val="1200"/>
              </a:spcAft>
            </a:pPr>
            <a:r>
              <a:rPr lang="en-US" sz="2000" dirty="0">
                <a:solidFill>
                  <a:srgbClr val="00529B"/>
                </a:solidFill>
                <a:latin typeface="Arial" panose="020B0604020202020204" pitchFamily="34" charset="0"/>
                <a:cs typeface="Arial" panose="020B0604020202020204" pitchFamily="34" charset="0"/>
              </a:rPr>
              <a:t>Doctors’ services for:</a:t>
            </a:r>
          </a:p>
          <a:p>
            <a:pPr marL="548640" lvl="0" indent="-274320" defTabSz="685800">
              <a:lnSpc>
                <a:spcPct val="100000"/>
              </a:lnSpc>
              <a:spcAft>
                <a:spcPts val="1200"/>
              </a:spcAft>
              <a:buFont typeface="Wingdings" panose="05000000000000000000" pitchFamily="2" charset="2"/>
              <a:buChar char="§"/>
            </a:pPr>
            <a:r>
              <a:rPr lang="en-US" sz="1600" dirty="0">
                <a:solidFill>
                  <a:srgbClr val="00529B"/>
                </a:solidFill>
                <a:latin typeface="Arial" panose="020B0604020202020204" pitchFamily="34" charset="0"/>
                <a:cs typeface="Arial" panose="020B0604020202020204" pitchFamily="34" charset="0"/>
              </a:rPr>
              <a:t>Kidney transplant surgery</a:t>
            </a:r>
          </a:p>
          <a:p>
            <a:pPr marL="548640" lvl="0" indent="-274320" defTabSz="685800">
              <a:lnSpc>
                <a:spcPct val="100000"/>
              </a:lnSpc>
              <a:spcAft>
                <a:spcPts val="1200"/>
              </a:spcAft>
              <a:buFont typeface="Wingdings" panose="05000000000000000000" pitchFamily="2" charset="2"/>
              <a:buChar char="§"/>
            </a:pPr>
            <a:r>
              <a:rPr lang="en-US" sz="1600" dirty="0">
                <a:solidFill>
                  <a:srgbClr val="00529B"/>
                </a:solidFill>
                <a:latin typeface="Arial" panose="020B0604020202020204" pitchFamily="34" charset="0"/>
                <a:cs typeface="Arial" panose="020B0604020202020204" pitchFamily="34" charset="0"/>
              </a:rPr>
              <a:t>Your kidney donor during their hospital stay</a:t>
            </a:r>
          </a:p>
          <a:p>
            <a:pPr algn="ctr"/>
            <a:r>
              <a:rPr lang="en-US" dirty="0">
                <a:solidFill>
                  <a:schemeClr val="tx1"/>
                </a:solidFill>
              </a:rPr>
              <a:t> </a:t>
            </a:r>
            <a:endParaRPr lang="en-US" dirty="0"/>
          </a:p>
        </p:txBody>
      </p:sp>
      <p:pic>
        <p:nvPicPr>
          <p:cNvPr id="12" name="Picture 11">
            <a:extLst>
              <a:ext uri="{FF2B5EF4-FFF2-40B4-BE49-F238E27FC236}">
                <a16:creationId xmlns:a16="http://schemas.microsoft.com/office/drawing/2014/main" id="{610002F6-A366-4438-9A92-AFEE848628EE}"/>
              </a:ext>
              <a:ext uri="{C183D7F6-B498-43B3-948B-1728B52AA6E4}">
                <adec:decorative xmlns:adec="http://schemas.microsoft.com/office/drawing/2017/decorative" val="1"/>
              </a:ext>
            </a:extLst>
          </p:cNvPr>
          <p:cNvPicPr>
            <a:picLocks noChangeAspect="1"/>
          </p:cNvPicPr>
          <p:nvPr/>
        </p:nvPicPr>
        <p:blipFill>
          <a:blip r:embed="rId4">
            <a:biLevel thresh="75000"/>
          </a:blip>
          <a:stretch>
            <a:fillRect/>
          </a:stretch>
        </p:blipFill>
        <p:spPr>
          <a:xfrm>
            <a:off x="1396679" y="1857424"/>
            <a:ext cx="1424739" cy="1452226"/>
          </a:xfrm>
          <a:prstGeom prst="rect">
            <a:avLst/>
          </a:prstGeom>
        </p:spPr>
      </p:pic>
      <p:sp>
        <p:nvSpPr>
          <p:cNvPr id="9" name="Rectangle: Rounded Corners 8" descr="Blood">
            <a:extLst>
              <a:ext uri="{FF2B5EF4-FFF2-40B4-BE49-F238E27FC236}">
                <a16:creationId xmlns:a16="http://schemas.microsoft.com/office/drawing/2014/main" id="{84DB1560-9B95-43CB-873B-5073D8DEEA31}"/>
              </a:ext>
            </a:extLst>
          </p:cNvPr>
          <p:cNvSpPr/>
          <p:nvPr/>
        </p:nvSpPr>
        <p:spPr>
          <a:xfrm>
            <a:off x="4358844" y="1417390"/>
            <a:ext cx="3474312" cy="3990256"/>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00000"/>
              </a:lnSpc>
              <a:spcBef>
                <a:spcPts val="600"/>
              </a:spcBef>
            </a:pPr>
            <a:endParaRPr lang="en-US" sz="1800" dirty="0">
              <a:solidFill>
                <a:srgbClr val="00529B"/>
              </a:solidFill>
            </a:endParaRPr>
          </a:p>
          <a:p>
            <a:pPr lvl="0" defTabSz="685800">
              <a:lnSpc>
                <a:spcPct val="100000"/>
              </a:lnSpc>
              <a:spcBef>
                <a:spcPts val="600"/>
              </a:spcBef>
            </a:pPr>
            <a:endParaRPr lang="en-US" dirty="0">
              <a:solidFill>
                <a:srgbClr val="00529B"/>
              </a:solidFill>
            </a:endParaRPr>
          </a:p>
          <a:p>
            <a:pPr lvl="0" defTabSz="685800">
              <a:lnSpc>
                <a:spcPct val="100000"/>
              </a:lnSpc>
              <a:spcBef>
                <a:spcPts val="600"/>
              </a:spcBef>
            </a:pPr>
            <a:endParaRPr lang="en-US" dirty="0">
              <a:solidFill>
                <a:srgbClr val="00529B"/>
              </a:solidFill>
            </a:endParaRPr>
          </a:p>
          <a:p>
            <a:pPr lvl="0" algn="ctr" defTabSz="685800">
              <a:lnSpc>
                <a:spcPct val="100000"/>
              </a:lnSpc>
              <a:spcBef>
                <a:spcPts val="600"/>
              </a:spcBef>
            </a:pPr>
            <a:r>
              <a:rPr lang="en-US" sz="2000" dirty="0">
                <a:solidFill>
                  <a:srgbClr val="00529B"/>
                </a:solidFill>
                <a:latin typeface="Arial" panose="020B0604020202020204" pitchFamily="34" charset="0"/>
                <a:cs typeface="Arial" panose="020B0604020202020204" pitchFamily="34" charset="0"/>
              </a:rPr>
              <a:t>Blood</a:t>
            </a:r>
            <a:endParaRPr lang="en-US" sz="2000" dirty="0"/>
          </a:p>
        </p:txBody>
      </p:sp>
      <p:pic>
        <p:nvPicPr>
          <p:cNvPr id="13" name="Graphic 12">
            <a:extLst>
              <a:ext uri="{FF2B5EF4-FFF2-40B4-BE49-F238E27FC236}">
                <a16:creationId xmlns:a16="http://schemas.microsoft.com/office/drawing/2014/main" id="{C1AF6A69-70B6-4870-930D-24C14384381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9267" y="1611370"/>
            <a:ext cx="1833465" cy="1833465"/>
          </a:xfrm>
          <a:prstGeom prst="rect">
            <a:avLst/>
          </a:prstGeom>
        </p:spPr>
      </p:pic>
      <p:sp>
        <p:nvSpPr>
          <p:cNvPr id="8" name="Rectangle: Rounded Corners 7" descr="Transplant drugs&#10;">
            <a:extLst>
              <a:ext uri="{FF2B5EF4-FFF2-40B4-BE49-F238E27FC236}">
                <a16:creationId xmlns:a16="http://schemas.microsoft.com/office/drawing/2014/main" id="{75CA4B43-6ABA-4B97-B995-792E3EEB8DFA}"/>
              </a:ext>
            </a:extLst>
          </p:cNvPr>
          <p:cNvSpPr/>
          <p:nvPr/>
        </p:nvSpPr>
        <p:spPr>
          <a:xfrm>
            <a:off x="8296165" y="1417389"/>
            <a:ext cx="3474312" cy="3990256"/>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00000"/>
              </a:lnSpc>
              <a:spcBef>
                <a:spcPts val="600"/>
              </a:spcBef>
            </a:pPr>
            <a:endParaRPr lang="en-US" sz="1800" dirty="0">
              <a:solidFill>
                <a:srgbClr val="00529B"/>
              </a:solidFill>
            </a:endParaRPr>
          </a:p>
          <a:p>
            <a:pPr lvl="0" defTabSz="685800">
              <a:lnSpc>
                <a:spcPct val="100000"/>
              </a:lnSpc>
              <a:spcBef>
                <a:spcPts val="600"/>
              </a:spcBef>
            </a:pPr>
            <a:endParaRPr lang="en-US" dirty="0">
              <a:solidFill>
                <a:srgbClr val="00529B"/>
              </a:solidFill>
            </a:endParaRPr>
          </a:p>
          <a:p>
            <a:pPr lvl="0" defTabSz="685800">
              <a:lnSpc>
                <a:spcPct val="100000"/>
              </a:lnSpc>
              <a:spcBef>
                <a:spcPts val="600"/>
              </a:spcBef>
            </a:pPr>
            <a:endParaRPr lang="en-US" dirty="0">
              <a:solidFill>
                <a:srgbClr val="00529B"/>
              </a:solidFill>
            </a:endParaRPr>
          </a:p>
          <a:p>
            <a:pPr lvl="0" algn="ctr" defTabSz="685800">
              <a:lnSpc>
                <a:spcPct val="100000"/>
              </a:lnSpc>
              <a:spcBef>
                <a:spcPts val="600"/>
              </a:spcBef>
            </a:pPr>
            <a:endParaRPr lang="en-US" dirty="0">
              <a:solidFill>
                <a:srgbClr val="00529B"/>
              </a:solidFill>
            </a:endParaRPr>
          </a:p>
          <a:p>
            <a:pPr lvl="0" algn="ctr" defTabSz="685800">
              <a:lnSpc>
                <a:spcPct val="100000"/>
              </a:lnSpc>
              <a:spcBef>
                <a:spcPts val="600"/>
              </a:spcBef>
            </a:pPr>
            <a:r>
              <a:rPr lang="en-US" sz="2000" dirty="0">
                <a:solidFill>
                  <a:srgbClr val="00529B"/>
                </a:solidFill>
                <a:latin typeface="Arial" panose="020B0604020202020204" pitchFamily="34" charset="0"/>
                <a:cs typeface="Arial" panose="020B0604020202020204" pitchFamily="34" charset="0"/>
              </a:rPr>
              <a:t>Transplant drugs</a:t>
            </a:r>
          </a:p>
          <a:p>
            <a:pPr algn="ctr"/>
            <a:r>
              <a:rPr lang="en-US" dirty="0">
                <a:solidFill>
                  <a:schemeClr val="tx1"/>
                </a:solidFill>
              </a:rPr>
              <a:t> </a:t>
            </a:r>
            <a:endParaRPr lang="en-US" dirty="0"/>
          </a:p>
        </p:txBody>
      </p:sp>
      <p:pic>
        <p:nvPicPr>
          <p:cNvPr id="15" name="Graphic 14">
            <a:extLst>
              <a:ext uri="{FF2B5EF4-FFF2-40B4-BE49-F238E27FC236}">
                <a16:creationId xmlns:a16="http://schemas.microsoft.com/office/drawing/2014/main" id="{51B8998A-09B1-4BCF-9C4E-EDD005F61E9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4408" y="1627237"/>
            <a:ext cx="1817598" cy="1817598"/>
          </a:xfrm>
          <a:prstGeom prst="rect">
            <a:avLst/>
          </a:prstGeom>
        </p:spPr>
      </p:pic>
      <p:sp>
        <p:nvSpPr>
          <p:cNvPr id="5" name="Content Placeholder 4"/>
          <p:cNvSpPr>
            <a:spLocks noGrp="1"/>
          </p:cNvSpPr>
          <p:nvPr>
            <p:ph type="body" sz="quarter" idx="13"/>
          </p:nvPr>
        </p:nvSpPr>
        <p:spPr>
          <a:xfrm>
            <a:off x="634679" y="5579658"/>
            <a:ext cx="9398642" cy="562944"/>
          </a:xfrm>
        </p:spPr>
        <p:txBody>
          <a:bodyPr>
            <a:normAutofit/>
          </a:bodyPr>
          <a:lstStyle/>
          <a:p>
            <a:pPr marL="0" lvl="0" indent="0" algn="ctr" defTabSz="685800">
              <a:lnSpc>
                <a:spcPct val="100000"/>
              </a:lnSpc>
              <a:spcBef>
                <a:spcPts val="600"/>
              </a:spcBef>
              <a:buFont typeface="Wingdings" pitchFamily="2" charset="2"/>
              <a:buNone/>
            </a:pPr>
            <a:r>
              <a:rPr lang="en-US" sz="1600" dirty="0">
                <a:solidFill>
                  <a:srgbClr val="00529B"/>
                </a:solidFill>
              </a:rPr>
              <a:t> </a:t>
            </a:r>
            <a:r>
              <a:rPr lang="en-US" sz="1600" b="1" dirty="0">
                <a:solidFill>
                  <a:srgbClr val="00529B"/>
                </a:solidFill>
              </a:rPr>
              <a:t>NOTE</a:t>
            </a:r>
            <a:r>
              <a:rPr lang="en-US" sz="1600" dirty="0">
                <a:solidFill>
                  <a:srgbClr val="00529B"/>
                </a:solidFill>
              </a:rPr>
              <a:t>: Medicare will pay the full cost of care for your kidney donor</a:t>
            </a:r>
            <a:r>
              <a:rPr lang="en-US" sz="1600" dirty="0"/>
              <a:t>. </a:t>
            </a:r>
          </a:p>
        </p:txBody>
      </p:sp>
      <p:pic>
        <p:nvPicPr>
          <p:cNvPr id="6" name="Picture 5">
            <a:extLst>
              <a:ext uri="{FF2B5EF4-FFF2-40B4-BE49-F238E27FC236}">
                <a16:creationId xmlns:a16="http://schemas.microsoft.com/office/drawing/2014/main" id="{3E9295AC-EA0F-4AAF-B011-3DA13E5BDD6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2142963" flipV="1">
            <a:off x="2082203" y="5654291"/>
            <a:ext cx="220332" cy="220332"/>
          </a:xfrm>
          <a:prstGeom prst="rect">
            <a:avLst/>
          </a:prstGeom>
        </p:spPr>
      </p:pic>
      <p:sp>
        <p:nvSpPr>
          <p:cNvPr id="3" name="Footer Placeholder 2"/>
          <p:cNvSpPr>
            <a:spLocks noGrp="1"/>
          </p:cNvSpPr>
          <p:nvPr>
            <p:ph type="ftr" sz="quarter" idx="11"/>
          </p:nvPr>
        </p:nvSpPr>
        <p:spPr>
          <a:xfrm>
            <a:off x="3931920" y="6492240"/>
            <a:ext cx="4257565" cy="365125"/>
          </a:xfrm>
        </p:spPr>
        <p:txBody>
          <a:bodyPr/>
          <a:lstStyle/>
          <a:p>
            <a:r>
              <a:rPr lang="en-US" dirty="0"/>
              <a:t>Medicare for People with End-Stage Renal Disease (ESRD)</a:t>
            </a:r>
          </a:p>
        </p:txBody>
      </p:sp>
      <p:sp>
        <p:nvSpPr>
          <p:cNvPr id="14" name="Slide Number Placeholder 6">
            <a:extLst>
              <a:ext uri="{FF2B5EF4-FFF2-40B4-BE49-F238E27FC236}">
                <a16:creationId xmlns:a16="http://schemas.microsoft.com/office/drawing/2014/main" id="{51221BD5-34F3-4BF3-AB91-2CDE93447C6C}"/>
              </a:ext>
            </a:extLst>
          </p:cNvPr>
          <p:cNvSpPr>
            <a:spLocks noGrp="1"/>
          </p:cNvSpPr>
          <p:nvPr>
            <p:ph type="sldNum" sz="quarter" idx="12"/>
          </p:nvPr>
        </p:nvSpPr>
        <p:spPr>
          <a:xfrm>
            <a:off x="8610600" y="6457947"/>
            <a:ext cx="2743200" cy="365125"/>
          </a:xfrm>
        </p:spPr>
        <p:txBody>
          <a:bodyPr/>
          <a:lstStyle/>
          <a:p>
            <a:fld id="{0B2D781D-8844-5940-92D1-06EF0A7F581E}" type="slidenum">
              <a:rPr lang="en-US" smtClean="0"/>
              <a:t>32</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1028778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94" y="292441"/>
            <a:ext cx="8413713" cy="719643"/>
          </a:xfrm>
        </p:spPr>
        <p:txBody>
          <a:bodyPr>
            <a:normAutofit/>
          </a:bodyPr>
          <a:lstStyle/>
          <a:p>
            <a:pPr algn="ctr"/>
            <a:r>
              <a:rPr lang="en-US" sz="3000" dirty="0"/>
              <a:t>Check Your Knowledge: Question 4</a:t>
            </a:r>
          </a:p>
        </p:txBody>
      </p:sp>
      <p:sp>
        <p:nvSpPr>
          <p:cNvPr id="9" name="Content Placeholder 8"/>
          <p:cNvSpPr>
            <a:spLocks noGrp="1"/>
          </p:cNvSpPr>
          <p:nvPr>
            <p:ph idx="4294967295"/>
          </p:nvPr>
        </p:nvSpPr>
        <p:spPr>
          <a:xfrm>
            <a:off x="1050622" y="1810477"/>
            <a:ext cx="9836150" cy="2779846"/>
          </a:xfrm>
        </p:spPr>
        <p:txBody>
          <a:bodyPr/>
          <a:lstStyle/>
          <a:p>
            <a:pPr marL="0" lvl="0" indent="0" defTabSz="685800">
              <a:lnSpc>
                <a:spcPct val="100000"/>
              </a:lnSpc>
              <a:spcBef>
                <a:spcPts val="600"/>
              </a:spcBef>
              <a:buFont typeface="Wingdings" pitchFamily="2" charset="2"/>
              <a:buNone/>
            </a:pPr>
            <a:r>
              <a:rPr lang="en-US" sz="2400" b="1" dirty="0">
                <a:solidFill>
                  <a:srgbClr val="00529B"/>
                </a:solidFill>
              </a:rPr>
              <a:t>Which service is covered by Part B?</a:t>
            </a:r>
          </a:p>
          <a:p>
            <a:pPr marL="514350" lvl="0" indent="-514350" defTabSz="685800">
              <a:lnSpc>
                <a:spcPct val="100000"/>
              </a:lnSpc>
              <a:spcBef>
                <a:spcPts val="600"/>
              </a:spcBef>
              <a:buFont typeface="Wingdings" pitchFamily="2" charset="2"/>
              <a:buAutoNum type="alphaLcPeriod"/>
              <a:defRPr/>
            </a:pPr>
            <a:r>
              <a:rPr lang="en-US" sz="2400" dirty="0">
                <a:solidFill>
                  <a:srgbClr val="00529B"/>
                </a:solidFill>
              </a:rPr>
              <a:t>A place to stay during dialysis</a:t>
            </a:r>
          </a:p>
          <a:p>
            <a:pPr marL="514350" lvl="0" indent="-514350" defTabSz="685800">
              <a:lnSpc>
                <a:spcPct val="100000"/>
              </a:lnSpc>
              <a:spcBef>
                <a:spcPts val="600"/>
              </a:spcBef>
              <a:buFont typeface="Wingdings" pitchFamily="2" charset="2"/>
              <a:buAutoNum type="alphaLcPeriod"/>
              <a:defRPr/>
            </a:pPr>
            <a:r>
              <a:rPr lang="en-US" sz="2400" dirty="0">
                <a:solidFill>
                  <a:srgbClr val="00529B"/>
                </a:solidFill>
              </a:rPr>
              <a:t>Cost of finding the proper kidney for your transplant surgery</a:t>
            </a:r>
          </a:p>
          <a:p>
            <a:pPr marL="514350" lvl="0" indent="-514350" defTabSz="685800">
              <a:lnSpc>
                <a:spcPct val="100000"/>
              </a:lnSpc>
              <a:spcBef>
                <a:spcPts val="600"/>
              </a:spcBef>
              <a:buFont typeface="Wingdings" pitchFamily="2" charset="2"/>
              <a:buAutoNum type="alphaLcPeriod"/>
              <a:defRPr/>
            </a:pPr>
            <a:r>
              <a:rPr lang="en-US" sz="2400" dirty="0">
                <a:solidFill>
                  <a:srgbClr val="00529B"/>
                </a:solidFill>
              </a:rPr>
              <a:t>Lost pay</a:t>
            </a:r>
          </a:p>
          <a:p>
            <a:pPr marL="514350" lvl="0" indent="-514350" defTabSz="685800">
              <a:lnSpc>
                <a:spcPct val="100000"/>
              </a:lnSpc>
              <a:spcBef>
                <a:spcPts val="600"/>
              </a:spcBef>
              <a:buFont typeface="Wingdings" pitchFamily="2" charset="2"/>
              <a:buAutoNum type="alphaLcPeriod"/>
              <a:defRPr/>
            </a:pPr>
            <a:r>
              <a:rPr lang="en-US" sz="2400" dirty="0">
                <a:solidFill>
                  <a:srgbClr val="00529B"/>
                </a:solidFill>
              </a:rPr>
              <a:t>A home health aide for companionship</a:t>
            </a:r>
          </a:p>
          <a:p>
            <a:pPr marL="457200" lvl="0" indent="-457200" defTabSz="685800">
              <a:lnSpc>
                <a:spcPct val="100000"/>
              </a:lnSpc>
              <a:spcBef>
                <a:spcPts val="600"/>
              </a:spcBef>
              <a:buNone/>
              <a:tabLst>
                <a:tab pos="508000" algn="l"/>
              </a:tabLst>
            </a:pPr>
            <a:endParaRPr lang="en-US" sz="2800" dirty="0"/>
          </a:p>
          <a:p>
            <a:pPr marL="0" indent="0">
              <a:buNone/>
            </a:pPr>
            <a:endParaRPr lang="en-US" dirty="0"/>
          </a:p>
        </p:txBody>
      </p:sp>
      <p:sp>
        <p:nvSpPr>
          <p:cNvPr id="6" name="Rounded Rectangle 5" descr="Green rectangle indicating correct answer as B."/>
          <p:cNvSpPr/>
          <p:nvPr/>
        </p:nvSpPr>
        <p:spPr>
          <a:xfrm>
            <a:off x="1004239" y="2668839"/>
            <a:ext cx="8940110" cy="514259"/>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2B29E6F-AF77-4147-91F2-07FB0DA3477B}"/>
              </a:ext>
            </a:extLst>
          </p:cNvPr>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7" name="Slide Number Placeholder 4">
            <a:extLst>
              <a:ext uri="{FF2B5EF4-FFF2-40B4-BE49-F238E27FC236}">
                <a16:creationId xmlns:a16="http://schemas.microsoft.com/office/drawing/2014/main" id="{08568DFB-0E9F-4C48-A3EE-F3C8CD6A5A0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33</a:t>
            </a:fld>
            <a:endParaRPr lang="en-US"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vert="horz" lIns="91440" tIns="45720" rIns="91440" bIns="45720" rtlCol="0" anchor="t">
            <a:noAutofit/>
          </a:bodyPr>
          <a:lstStyle/>
          <a:p>
            <a:pPr>
              <a:lnSpc>
                <a:spcPct val="100000"/>
              </a:lnSpc>
              <a:spcBef>
                <a:spcPts val="600"/>
              </a:spcBef>
            </a:pPr>
            <a:r>
              <a:rPr lang="en-US" dirty="0">
                <a:latin typeface="Arial Black"/>
              </a:rPr>
              <a:t>Medicare Coverage</a:t>
            </a:r>
            <a:r>
              <a:rPr lang="en-US" sz="3600" dirty="0">
                <a:latin typeface="Arial Black"/>
              </a:rPr>
              <a:t> Options for People with End-Stage Renal Disease (ESRD)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0"/>
            <a:ext cx="12192000" cy="937846"/>
          </a:xfrm>
        </p:spPr>
        <p:txBody>
          <a:bodyPr anchor="ctr">
            <a:normAutofit/>
          </a:bodyPr>
          <a:lstStyle/>
          <a:p>
            <a:r>
              <a:rPr lang="en-US" sz="3000" dirty="0"/>
              <a:t>Lesson 4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1371600" y="1371600"/>
            <a:ext cx="9982200" cy="4124056"/>
          </a:xfrm>
        </p:spPr>
        <p:txBody>
          <a:bodyPr vert="horz" lIns="91440" tIns="45720" rIns="91440" bIns="45720" rtlCol="0" anchor="t">
            <a:normAutofit/>
          </a:bodyPr>
          <a:lstStyle/>
          <a:p>
            <a:pPr marL="0" indent="0">
              <a:lnSpc>
                <a:spcPct val="100000"/>
              </a:lnSpc>
              <a:spcBef>
                <a:spcPts val="60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600"/>
              </a:spcAft>
            </a:pPr>
            <a:r>
              <a:rPr lang="en-US" sz="2400" dirty="0">
                <a:solidFill>
                  <a:srgbClr val="00529B"/>
                </a:solidFill>
                <a:latin typeface="Arial"/>
                <a:cs typeface="Arial"/>
              </a:rPr>
              <a:t>Explain Medicare Supplement Insurance (Medigap) options and considerations for people with ESRD</a:t>
            </a:r>
          </a:p>
          <a:p>
            <a:pPr marL="548640" indent="-274320">
              <a:lnSpc>
                <a:spcPct val="100000"/>
              </a:lnSpc>
              <a:spcBef>
                <a:spcPts val="0"/>
              </a:spcBef>
              <a:spcAft>
                <a:spcPts val="600"/>
              </a:spcAft>
            </a:pPr>
            <a:r>
              <a:rPr lang="en-US" sz="2400" dirty="0">
                <a:solidFill>
                  <a:srgbClr val="00529B"/>
                </a:solidFill>
                <a:latin typeface="Arial"/>
                <a:cs typeface="Arial"/>
              </a:rPr>
              <a:t>Explain Medicare Advantage Plan options and considerations for people with ESRD</a:t>
            </a:r>
          </a:p>
          <a:p>
            <a:pPr marL="548640" indent="-274320">
              <a:lnSpc>
                <a:spcPct val="100000"/>
              </a:lnSpc>
              <a:spcBef>
                <a:spcPts val="0"/>
              </a:spcBef>
              <a:spcAft>
                <a:spcPts val="600"/>
              </a:spcAft>
            </a:pPr>
            <a:r>
              <a:rPr lang="en-US" sz="2400" dirty="0">
                <a:solidFill>
                  <a:srgbClr val="00529B"/>
                </a:solidFill>
                <a:latin typeface="Arial"/>
                <a:cs typeface="Arial"/>
              </a:rPr>
              <a:t>Explain Medicare drug plan options and considerations for people with ESRD</a:t>
            </a:r>
          </a:p>
          <a:p>
            <a:pPr marL="804672" indent="-346075">
              <a:lnSpc>
                <a:spcPct val="100000"/>
              </a:lnSpc>
              <a:spcBef>
                <a:spcPts val="0"/>
              </a:spcBef>
              <a:spcAft>
                <a:spcPts val="600"/>
              </a:spcAft>
            </a:pPr>
            <a:endParaRPr lang="en-US" dirty="0">
              <a:solidFill>
                <a:srgbClr val="00529B"/>
              </a:solidFill>
              <a:latin typeface="Arial"/>
              <a:cs typeface="Arial"/>
            </a:endParaRPr>
          </a:p>
        </p:txBody>
      </p:sp>
      <p:sp>
        <p:nvSpPr>
          <p:cNvPr id="7" name="Footer Placeholder 2">
            <a:extLst>
              <a:ext uri="{FF2B5EF4-FFF2-40B4-BE49-F238E27FC236}">
                <a16:creationId xmlns:a16="http://schemas.microsoft.com/office/drawing/2014/main" id="{A866BCC5-123A-4F9B-8A6A-7F363F80C424}"/>
              </a:ext>
            </a:extLst>
          </p:cNvPr>
          <p:cNvSpPr>
            <a:spLocks noGrp="1"/>
          </p:cNvSpPr>
          <p:nvPr>
            <p:ph type="ftr" sz="quarter" idx="11"/>
          </p:nvPr>
        </p:nvSpPr>
        <p:spPr>
          <a:xfrm>
            <a:off x="3931920" y="6492240"/>
            <a:ext cx="4272950" cy="365125"/>
          </a:xfrm>
        </p:spPr>
        <p:txBody>
          <a:bodyPr/>
          <a:lstStyle/>
          <a:p>
            <a:r>
              <a:rPr lang="en-US" dirty="0"/>
              <a:t>Medicare for People with End-Stage Renal Disease (ESRD)</a:t>
            </a:r>
          </a:p>
        </p:txBody>
      </p:sp>
      <p:sp>
        <p:nvSpPr>
          <p:cNvPr id="2" name="Slide Number Placeholder 1">
            <a:extLst>
              <a:ext uri="{FF2B5EF4-FFF2-40B4-BE49-F238E27FC236}">
                <a16:creationId xmlns:a16="http://schemas.microsoft.com/office/drawing/2014/main" id="{A17922C8-593F-4215-88EC-26A4C94EB512}"/>
              </a:ext>
            </a:extLst>
          </p:cNvPr>
          <p:cNvSpPr>
            <a:spLocks noGrp="1"/>
          </p:cNvSpPr>
          <p:nvPr>
            <p:ph type="sldNum" sz="quarter" idx="12"/>
          </p:nvPr>
        </p:nvSpPr>
        <p:spPr/>
        <p:txBody>
          <a:bodyPr/>
          <a:lstStyle/>
          <a:p>
            <a:fld id="{48F63A3B-78C7-47BE-AE5E-E10140E04643}" type="slidenum">
              <a:rPr lang="en-US" smtClean="0"/>
              <a:t>35</a:t>
            </a:fld>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1624700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1"/>
            <a:ext cx="12192000" cy="1008792"/>
          </a:xfrm>
        </p:spPr>
        <p:txBody>
          <a:bodyPr>
            <a:noAutofit/>
          </a:bodyPr>
          <a:lstStyle/>
          <a:p>
            <a:pPr>
              <a:lnSpc>
                <a:spcPct val="100000"/>
              </a:lnSpc>
            </a:pPr>
            <a:r>
              <a:rPr lang="en-US" sz="2800" dirty="0"/>
              <a:t>End-Stage Renal Disease (ESRD) &amp;</a:t>
            </a:r>
            <a:br>
              <a:rPr lang="en-US" sz="2800" dirty="0"/>
            </a:br>
            <a:r>
              <a:rPr lang="en-US" sz="2800" dirty="0"/>
              <a:t>Medicare Supplement Insurance (Medigap)</a:t>
            </a:r>
          </a:p>
        </p:txBody>
      </p:sp>
      <p:grpSp>
        <p:nvGrpSpPr>
          <p:cNvPr id="43" name="Group 42" descr="Question 1:Why consider Medigap?&#10; ">
            <a:extLst>
              <a:ext uri="{FF2B5EF4-FFF2-40B4-BE49-F238E27FC236}">
                <a16:creationId xmlns:a16="http://schemas.microsoft.com/office/drawing/2014/main" id="{525E1D7F-8F30-43C5-9617-A50F1AE82043}"/>
              </a:ext>
            </a:extLst>
          </p:cNvPr>
          <p:cNvGrpSpPr/>
          <p:nvPr/>
        </p:nvGrpSpPr>
        <p:grpSpPr>
          <a:xfrm>
            <a:off x="1030705" y="1279619"/>
            <a:ext cx="5196752" cy="1097280"/>
            <a:chOff x="1030705" y="1279619"/>
            <a:chExt cx="5196752" cy="1097280"/>
          </a:xfrm>
        </p:grpSpPr>
        <p:grpSp>
          <p:nvGrpSpPr>
            <p:cNvPr id="12" name="Item 1 - Q">
              <a:extLst>
                <a:ext uri="{FF2B5EF4-FFF2-40B4-BE49-F238E27FC236}">
                  <a16:creationId xmlns:a16="http://schemas.microsoft.com/office/drawing/2014/main" id="{153F4D11-3A26-46DB-BDED-6F098AABCBE5}"/>
                </a:ext>
              </a:extLst>
            </p:cNvPr>
            <p:cNvGrpSpPr/>
            <p:nvPr/>
          </p:nvGrpSpPr>
          <p:grpSpPr>
            <a:xfrm>
              <a:off x="1030705" y="1279619"/>
              <a:ext cx="5196752" cy="1097280"/>
              <a:chOff x="1030705" y="1174112"/>
              <a:chExt cx="5196752" cy="914400"/>
            </a:xfrm>
          </p:grpSpPr>
          <p:sp>
            <p:nvSpPr>
              <p:cNvPr id="13" name="Rectangle: Rounded Corners 12">
                <a:extLst>
                  <a:ext uri="{FF2B5EF4-FFF2-40B4-BE49-F238E27FC236}">
                    <a16:creationId xmlns:a16="http://schemas.microsoft.com/office/drawing/2014/main" id="{228AFA06-460E-4156-8DAD-243EFE250D46}"/>
                  </a:ext>
                  <a:ext uri="{C183D7F6-B498-43B3-948B-1728B52AA6E4}">
                    <adec:decorative xmlns:adec="http://schemas.microsoft.com/office/drawing/2017/decorative" val="1"/>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DBC7108-F554-4341-BD7F-5BD3E3DD1DC4}"/>
                  </a:ext>
                </a:extLst>
              </p:cNvPr>
              <p:cNvGrpSpPr/>
              <p:nvPr/>
            </p:nvGrpSpPr>
            <p:grpSpPr>
              <a:xfrm>
                <a:off x="5935479" y="1305979"/>
                <a:ext cx="291978" cy="640080"/>
                <a:chOff x="5732904" y="1273307"/>
                <a:chExt cx="291978" cy="701186"/>
              </a:xfrm>
            </p:grpSpPr>
            <p:sp>
              <p:nvSpPr>
                <p:cNvPr id="16" name="Isosceles Triangle 15">
                  <a:extLst>
                    <a:ext uri="{FF2B5EF4-FFF2-40B4-BE49-F238E27FC236}">
                      <a16:creationId xmlns:a16="http://schemas.microsoft.com/office/drawing/2014/main" id="{CA83B3A1-9958-4B0A-ABB6-7477406729D8}"/>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F510336-9144-4E24-817D-91690267F38F}"/>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7" name="Rectangle 36">
              <a:extLst>
                <a:ext uri="{FF2B5EF4-FFF2-40B4-BE49-F238E27FC236}">
                  <a16:creationId xmlns:a16="http://schemas.microsoft.com/office/drawing/2014/main" id="{00AC3290-7265-4B9E-9C15-984DADA44961}"/>
                </a:ext>
              </a:extLst>
            </p:cNvPr>
            <p:cNvSpPr/>
            <p:nvPr/>
          </p:nvSpPr>
          <p:spPr>
            <a:xfrm>
              <a:off x="1185231" y="1633056"/>
              <a:ext cx="2839239" cy="369332"/>
            </a:xfrm>
            <a:prstGeom prst="rect">
              <a:avLst/>
            </a:prstGeom>
          </p:spPr>
          <p:txBody>
            <a:bodyPr wrap="none">
              <a:spAutoFit/>
            </a:bodyPr>
            <a:lstStyle/>
            <a:p>
              <a:r>
                <a:rPr lang="en-US" b="1" dirty="0">
                  <a:solidFill>
                    <a:srgbClr val="00529B"/>
                  </a:solidFill>
                  <a:latin typeface="Arial" panose="020B0604020202020204" pitchFamily="34" charset="0"/>
                  <a:cs typeface="Arial" panose="020B0604020202020204" pitchFamily="34" charset="0"/>
                </a:rPr>
                <a:t>Why consider Medigap?</a:t>
              </a:r>
            </a:p>
          </p:txBody>
        </p:sp>
      </p:grpSp>
      <p:grpSp>
        <p:nvGrpSpPr>
          <p:cNvPr id="44" name="Group 43" descr="Answer 1: Medigap helps pay some health care costs that Original Medicare doesn’t cover.&#10;">
            <a:extLst>
              <a:ext uri="{FF2B5EF4-FFF2-40B4-BE49-F238E27FC236}">
                <a16:creationId xmlns:a16="http://schemas.microsoft.com/office/drawing/2014/main" id="{248DCF84-C97B-4300-B441-F1E2B0D62D90}"/>
              </a:ext>
            </a:extLst>
          </p:cNvPr>
          <p:cNvGrpSpPr/>
          <p:nvPr/>
        </p:nvGrpSpPr>
        <p:grpSpPr>
          <a:xfrm>
            <a:off x="6349555" y="1279252"/>
            <a:ext cx="4968418" cy="1097280"/>
            <a:chOff x="6349555" y="1279252"/>
            <a:chExt cx="4968418" cy="1097280"/>
          </a:xfrm>
        </p:grpSpPr>
        <p:sp>
          <p:nvSpPr>
            <p:cNvPr id="18" name="Item 1 - A">
              <a:extLst>
                <a:ext uri="{FF2B5EF4-FFF2-40B4-BE49-F238E27FC236}">
                  <a16:creationId xmlns:a16="http://schemas.microsoft.com/office/drawing/2014/main" id="{C95B4CDD-6325-4495-8077-4C655E7032DD}"/>
                </a:ext>
              </a:extLst>
            </p:cNvPr>
            <p:cNvSpPr/>
            <p:nvPr/>
          </p:nvSpPr>
          <p:spPr>
            <a:xfrm>
              <a:off x="6349555" y="1279252"/>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38" name="Rectangle 37">
              <a:extLst>
                <a:ext uri="{FF2B5EF4-FFF2-40B4-BE49-F238E27FC236}">
                  <a16:creationId xmlns:a16="http://schemas.microsoft.com/office/drawing/2014/main" id="{A777AD10-30B5-4531-A7A7-E2861E23937E}"/>
                </a:ext>
              </a:extLst>
            </p:cNvPr>
            <p:cNvSpPr/>
            <p:nvPr/>
          </p:nvSpPr>
          <p:spPr>
            <a:xfrm>
              <a:off x="6530124" y="1502084"/>
              <a:ext cx="4787849"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Medigap helps pay some health care costs that Original Medicare doesn’t cover.</a:t>
              </a:r>
            </a:p>
          </p:txBody>
        </p:sp>
      </p:grpSp>
      <p:grpSp>
        <p:nvGrpSpPr>
          <p:cNvPr id="45" name="Group 44" descr="Question 2: Can people with ESRD buy a &#10;Medigap policy?&#10;">
            <a:extLst>
              <a:ext uri="{FF2B5EF4-FFF2-40B4-BE49-F238E27FC236}">
                <a16:creationId xmlns:a16="http://schemas.microsoft.com/office/drawing/2014/main" id="{A5BC96EB-890D-40DB-9043-D817C119C554}"/>
              </a:ext>
            </a:extLst>
          </p:cNvPr>
          <p:cNvGrpSpPr/>
          <p:nvPr/>
        </p:nvGrpSpPr>
        <p:grpSpPr>
          <a:xfrm>
            <a:off x="1030706" y="2542125"/>
            <a:ext cx="5196751" cy="1097280"/>
            <a:chOff x="1030706" y="2542125"/>
            <a:chExt cx="5196751" cy="1097280"/>
          </a:xfrm>
        </p:grpSpPr>
        <p:grpSp>
          <p:nvGrpSpPr>
            <p:cNvPr id="19" name="Item 2 - Q">
              <a:extLst>
                <a:ext uri="{FF2B5EF4-FFF2-40B4-BE49-F238E27FC236}">
                  <a16:creationId xmlns:a16="http://schemas.microsoft.com/office/drawing/2014/main" id="{3A9CF5E1-D88B-4263-B572-A7FF72930A4D}"/>
                </a:ext>
              </a:extLst>
            </p:cNvPr>
            <p:cNvGrpSpPr/>
            <p:nvPr/>
          </p:nvGrpSpPr>
          <p:grpSpPr>
            <a:xfrm>
              <a:off x="1030706" y="2542125"/>
              <a:ext cx="5196751" cy="1097280"/>
              <a:chOff x="1030706" y="2249050"/>
              <a:chExt cx="5196751" cy="914400"/>
            </a:xfrm>
          </p:grpSpPr>
          <p:sp>
            <p:nvSpPr>
              <p:cNvPr id="20" name="Rectangle: Rounded Corners 19">
                <a:extLst>
                  <a:ext uri="{FF2B5EF4-FFF2-40B4-BE49-F238E27FC236}">
                    <a16:creationId xmlns:a16="http://schemas.microsoft.com/office/drawing/2014/main" id="{7365A417-35BE-4684-A3B5-7D924C864560}"/>
                  </a:ext>
                  <a:ext uri="{C183D7F6-B498-43B3-948B-1728B52AA6E4}">
                    <adec:decorative xmlns:adec="http://schemas.microsoft.com/office/drawing/2017/decorative" val="1"/>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9768ADCA-164E-443E-8C73-DA7D758A14DF}"/>
                  </a:ext>
                </a:extLst>
              </p:cNvPr>
              <p:cNvGrpSpPr/>
              <p:nvPr/>
            </p:nvGrpSpPr>
            <p:grpSpPr>
              <a:xfrm>
                <a:off x="5935479" y="2371165"/>
                <a:ext cx="291978" cy="640080"/>
                <a:chOff x="5732904" y="1273307"/>
                <a:chExt cx="291978" cy="701186"/>
              </a:xfrm>
            </p:grpSpPr>
            <p:sp>
              <p:nvSpPr>
                <p:cNvPr id="22" name="Isosceles Triangle 21">
                  <a:extLst>
                    <a:ext uri="{FF2B5EF4-FFF2-40B4-BE49-F238E27FC236}">
                      <a16:creationId xmlns:a16="http://schemas.microsoft.com/office/drawing/2014/main" id="{08C7EF45-0547-421C-8DC8-EA3415F511DC}"/>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0DFA25D-27F9-416D-BD69-358F726B7907}"/>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 name="Rectangle 4">
              <a:extLst>
                <a:ext uri="{FF2B5EF4-FFF2-40B4-BE49-F238E27FC236}">
                  <a16:creationId xmlns:a16="http://schemas.microsoft.com/office/drawing/2014/main" id="{30CFF8B6-5ECA-45C4-A86E-70A7BF3E0B69}"/>
                </a:ext>
              </a:extLst>
            </p:cNvPr>
            <p:cNvSpPr/>
            <p:nvPr/>
          </p:nvSpPr>
          <p:spPr>
            <a:xfrm>
              <a:off x="1202498" y="2744315"/>
              <a:ext cx="3390672" cy="646331"/>
            </a:xfrm>
            <a:prstGeom prst="rect">
              <a:avLst/>
            </a:prstGeom>
          </p:spPr>
          <p:txBody>
            <a:bodyPr wrap="none">
              <a:spAutoFit/>
            </a:bodyPr>
            <a:lstStyle/>
            <a:p>
              <a:r>
                <a:rPr lang="en-US" b="1" dirty="0">
                  <a:solidFill>
                    <a:srgbClr val="00529B"/>
                  </a:solidFill>
                  <a:latin typeface="Arial" panose="020B0604020202020204" pitchFamily="34" charset="0"/>
                  <a:cs typeface="Arial" panose="020B0604020202020204" pitchFamily="34" charset="0"/>
                </a:rPr>
                <a:t>Can people with ESRD buy a </a:t>
              </a:r>
              <a:br>
                <a:rPr lang="en-US" b="1" dirty="0">
                  <a:solidFill>
                    <a:srgbClr val="00529B"/>
                  </a:solidFill>
                  <a:latin typeface="Arial" panose="020B0604020202020204" pitchFamily="34" charset="0"/>
                  <a:cs typeface="Arial" panose="020B0604020202020204" pitchFamily="34" charset="0"/>
                </a:rPr>
              </a:br>
              <a:r>
                <a:rPr lang="en-US" b="1" dirty="0">
                  <a:solidFill>
                    <a:srgbClr val="00529B"/>
                  </a:solidFill>
                  <a:latin typeface="Arial" panose="020B0604020202020204" pitchFamily="34" charset="0"/>
                  <a:cs typeface="Arial" panose="020B0604020202020204" pitchFamily="34" charset="0"/>
                </a:rPr>
                <a:t>Medigap policy?</a:t>
              </a:r>
            </a:p>
          </p:txBody>
        </p:sp>
      </p:grpSp>
      <p:grpSp>
        <p:nvGrpSpPr>
          <p:cNvPr id="46" name="Group 45" descr="Answer 2: It depends">
            <a:extLst>
              <a:ext uri="{FF2B5EF4-FFF2-40B4-BE49-F238E27FC236}">
                <a16:creationId xmlns:a16="http://schemas.microsoft.com/office/drawing/2014/main" id="{CAD48CF8-54F9-4843-9730-01C6B73F0960}"/>
              </a:ext>
            </a:extLst>
          </p:cNvPr>
          <p:cNvGrpSpPr/>
          <p:nvPr/>
        </p:nvGrpSpPr>
        <p:grpSpPr>
          <a:xfrm>
            <a:off x="6349555" y="2542056"/>
            <a:ext cx="4846320" cy="1097280"/>
            <a:chOff x="6349555" y="2542056"/>
            <a:chExt cx="4846320" cy="1097280"/>
          </a:xfrm>
        </p:grpSpPr>
        <p:sp>
          <p:nvSpPr>
            <p:cNvPr id="24" name="Item 2 - A">
              <a:extLst>
                <a:ext uri="{FF2B5EF4-FFF2-40B4-BE49-F238E27FC236}">
                  <a16:creationId xmlns:a16="http://schemas.microsoft.com/office/drawing/2014/main" id="{6220A518-AF46-4BBE-BABE-2E08ED0DBCA4}"/>
                </a:ext>
              </a:extLst>
            </p:cNvPr>
            <p:cNvSpPr/>
            <p:nvPr/>
          </p:nvSpPr>
          <p:spPr>
            <a:xfrm>
              <a:off x="6349555" y="254205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04A14B4-C86B-49D8-8E73-E8FAB4435FB5}"/>
                </a:ext>
              </a:extLst>
            </p:cNvPr>
            <p:cNvSpPr/>
            <p:nvPr/>
          </p:nvSpPr>
          <p:spPr>
            <a:xfrm>
              <a:off x="6553998" y="2755866"/>
              <a:ext cx="4607296"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It depends. Not all insurance companies will sell the policies to people under 65.</a:t>
              </a:r>
            </a:p>
          </p:txBody>
        </p:sp>
      </p:grpSp>
      <p:grpSp>
        <p:nvGrpSpPr>
          <p:cNvPr id="47" name="Group 46" descr="Question 3: Do rules differ by state?&#10;">
            <a:extLst>
              <a:ext uri="{FF2B5EF4-FFF2-40B4-BE49-F238E27FC236}">
                <a16:creationId xmlns:a16="http://schemas.microsoft.com/office/drawing/2014/main" id="{60DF059E-65C7-4DEE-AA37-50BEB2F2857A}"/>
              </a:ext>
            </a:extLst>
          </p:cNvPr>
          <p:cNvGrpSpPr/>
          <p:nvPr/>
        </p:nvGrpSpPr>
        <p:grpSpPr>
          <a:xfrm>
            <a:off x="1040645" y="3816354"/>
            <a:ext cx="5196751" cy="1097280"/>
            <a:chOff x="1030706" y="3816354"/>
            <a:chExt cx="5196751" cy="1097280"/>
          </a:xfrm>
        </p:grpSpPr>
        <p:grpSp>
          <p:nvGrpSpPr>
            <p:cNvPr id="25" name="Item 3 - Q">
              <a:extLst>
                <a:ext uri="{FF2B5EF4-FFF2-40B4-BE49-F238E27FC236}">
                  <a16:creationId xmlns:a16="http://schemas.microsoft.com/office/drawing/2014/main" id="{BBD86E2B-5FC5-4A2B-B775-D5627D5319CF}"/>
                </a:ext>
              </a:extLst>
            </p:cNvPr>
            <p:cNvGrpSpPr/>
            <p:nvPr/>
          </p:nvGrpSpPr>
          <p:grpSpPr>
            <a:xfrm>
              <a:off x="1030706" y="3816354"/>
              <a:ext cx="5196751" cy="1097280"/>
              <a:chOff x="1030706" y="3323988"/>
              <a:chExt cx="5196751" cy="914400"/>
            </a:xfrm>
          </p:grpSpPr>
          <p:sp>
            <p:nvSpPr>
              <p:cNvPr id="26" name="Rectangle: Rounded Corners 25">
                <a:extLst>
                  <a:ext uri="{FF2B5EF4-FFF2-40B4-BE49-F238E27FC236}">
                    <a16:creationId xmlns:a16="http://schemas.microsoft.com/office/drawing/2014/main" id="{F5801CB5-5572-4624-BC22-A2463C9C4350}"/>
                  </a:ext>
                  <a:ext uri="{C183D7F6-B498-43B3-948B-1728B52AA6E4}">
                    <adec:decorative xmlns:adec="http://schemas.microsoft.com/office/drawing/2017/decorative" val="1"/>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E054B9D9-E535-459E-BF4D-92BD0EC4F5D2}"/>
                  </a:ext>
                </a:extLst>
              </p:cNvPr>
              <p:cNvGrpSpPr/>
              <p:nvPr/>
            </p:nvGrpSpPr>
            <p:grpSpPr>
              <a:xfrm>
                <a:off x="5935479" y="3461079"/>
                <a:ext cx="291978" cy="640080"/>
                <a:chOff x="5732904" y="1273307"/>
                <a:chExt cx="291978" cy="701186"/>
              </a:xfrm>
            </p:grpSpPr>
            <p:sp>
              <p:nvSpPr>
                <p:cNvPr id="28" name="Isosceles Triangle 27">
                  <a:extLst>
                    <a:ext uri="{FF2B5EF4-FFF2-40B4-BE49-F238E27FC236}">
                      <a16:creationId xmlns:a16="http://schemas.microsoft.com/office/drawing/2014/main" id="{247C4E4B-A8A2-4DB3-9F41-6B172D785511}"/>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AC272DE-295E-4599-8301-76DC1A786BD1}"/>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9" name="Rectangle 38">
              <a:extLst>
                <a:ext uri="{FF2B5EF4-FFF2-40B4-BE49-F238E27FC236}">
                  <a16:creationId xmlns:a16="http://schemas.microsoft.com/office/drawing/2014/main" id="{5B38CBE9-88F4-4FFC-846D-453E0234D839}"/>
                </a:ext>
              </a:extLst>
            </p:cNvPr>
            <p:cNvSpPr/>
            <p:nvPr/>
          </p:nvSpPr>
          <p:spPr>
            <a:xfrm>
              <a:off x="1202498" y="4176112"/>
              <a:ext cx="2826415" cy="369332"/>
            </a:xfrm>
            <a:prstGeom prst="rect">
              <a:avLst/>
            </a:prstGeom>
          </p:spPr>
          <p:txBody>
            <a:bodyPr wrap="none">
              <a:spAutoFit/>
            </a:bodyPr>
            <a:lstStyle/>
            <a:p>
              <a:r>
                <a:rPr lang="en-US" b="1" dirty="0">
                  <a:solidFill>
                    <a:srgbClr val="00529B"/>
                  </a:solidFill>
                  <a:latin typeface="Arial" panose="020B0604020202020204" pitchFamily="34" charset="0"/>
                  <a:cs typeface="Arial" panose="020B0604020202020204" pitchFamily="34" charset="0"/>
                </a:rPr>
                <a:t>Do rules differ by state?</a:t>
              </a:r>
            </a:p>
          </p:txBody>
        </p:sp>
      </p:grpSp>
      <p:grpSp>
        <p:nvGrpSpPr>
          <p:cNvPr id="48" name="Group 47" descr="Answer 3: Yes">
            <a:extLst>
              <a:ext uri="{FF2B5EF4-FFF2-40B4-BE49-F238E27FC236}">
                <a16:creationId xmlns:a16="http://schemas.microsoft.com/office/drawing/2014/main" id="{11D04967-2871-4F26-A5CD-A172182F0316}"/>
              </a:ext>
            </a:extLst>
          </p:cNvPr>
          <p:cNvGrpSpPr/>
          <p:nvPr/>
        </p:nvGrpSpPr>
        <p:grpSpPr>
          <a:xfrm>
            <a:off x="6349555" y="3804096"/>
            <a:ext cx="4846320" cy="1097280"/>
            <a:chOff x="6349555" y="3804096"/>
            <a:chExt cx="4846320" cy="1097280"/>
          </a:xfrm>
        </p:grpSpPr>
        <p:sp>
          <p:nvSpPr>
            <p:cNvPr id="30" name="Item 3 - A">
              <a:extLst>
                <a:ext uri="{FF2B5EF4-FFF2-40B4-BE49-F238E27FC236}">
                  <a16:creationId xmlns:a16="http://schemas.microsoft.com/office/drawing/2014/main" id="{4E6E63B2-6A51-4179-9D50-36596B1D1A44}"/>
                </a:ext>
              </a:extLst>
            </p:cNvPr>
            <p:cNvSpPr/>
            <p:nvPr/>
          </p:nvSpPr>
          <p:spPr>
            <a:xfrm>
              <a:off x="6349555" y="380409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A1E89CDF-95A6-4BB2-9E4E-B63521CE8184}"/>
                </a:ext>
              </a:extLst>
            </p:cNvPr>
            <p:cNvSpPr/>
            <p:nvPr/>
          </p:nvSpPr>
          <p:spPr>
            <a:xfrm>
              <a:off x="6553998" y="4168070"/>
              <a:ext cx="689291" cy="369332"/>
            </a:xfrm>
            <a:prstGeom prst="rect">
              <a:avLst/>
            </a:prstGeom>
          </p:spPr>
          <p:txBody>
            <a:bodyPr wrap="none">
              <a:spAutoFit/>
            </a:bodyPr>
            <a:lstStyle/>
            <a:p>
              <a:r>
                <a:rPr lang="en-US" dirty="0">
                  <a:solidFill>
                    <a:srgbClr val="00529B"/>
                  </a:solidFill>
                  <a:latin typeface="Arial" panose="020B0604020202020204" pitchFamily="34" charset="0"/>
                  <a:cs typeface="Arial" panose="020B0604020202020204" pitchFamily="34" charset="0"/>
                </a:rPr>
                <a:t>Yes. </a:t>
              </a:r>
            </a:p>
          </p:txBody>
        </p:sp>
      </p:grpSp>
      <p:grpSp>
        <p:nvGrpSpPr>
          <p:cNvPr id="49" name="Group 48" descr="Question 4: Where can I learn more about Medigap coverage options?&#10;">
            <a:extLst>
              <a:ext uri="{FF2B5EF4-FFF2-40B4-BE49-F238E27FC236}">
                <a16:creationId xmlns:a16="http://schemas.microsoft.com/office/drawing/2014/main" id="{E9C7BB12-2E04-4B7D-9101-660A685BDCA9}"/>
              </a:ext>
            </a:extLst>
          </p:cNvPr>
          <p:cNvGrpSpPr/>
          <p:nvPr/>
        </p:nvGrpSpPr>
        <p:grpSpPr>
          <a:xfrm>
            <a:off x="1030705" y="5039194"/>
            <a:ext cx="5193337" cy="1097280"/>
            <a:chOff x="1030705" y="5039194"/>
            <a:chExt cx="5193337" cy="1097280"/>
          </a:xfrm>
        </p:grpSpPr>
        <p:grpSp>
          <p:nvGrpSpPr>
            <p:cNvPr id="31" name="Item 4 - Q">
              <a:extLst>
                <a:ext uri="{FF2B5EF4-FFF2-40B4-BE49-F238E27FC236}">
                  <a16:creationId xmlns:a16="http://schemas.microsoft.com/office/drawing/2014/main" id="{EFBC14D0-DC80-4F53-B8B3-8C621C5935A9}"/>
                </a:ext>
              </a:extLst>
            </p:cNvPr>
            <p:cNvGrpSpPr/>
            <p:nvPr/>
          </p:nvGrpSpPr>
          <p:grpSpPr>
            <a:xfrm>
              <a:off x="1030705" y="5039194"/>
              <a:ext cx="5193337" cy="1097280"/>
              <a:chOff x="1030705" y="4406152"/>
              <a:chExt cx="5193337" cy="914400"/>
            </a:xfrm>
          </p:grpSpPr>
          <p:sp>
            <p:nvSpPr>
              <p:cNvPr id="32" name="Rectangle: Rounded Corners 31">
                <a:extLst>
                  <a:ext uri="{FF2B5EF4-FFF2-40B4-BE49-F238E27FC236}">
                    <a16:creationId xmlns:a16="http://schemas.microsoft.com/office/drawing/2014/main" id="{7F51339F-6E31-4C80-8D7B-C23C072746C7}"/>
                  </a:ext>
                  <a:ext uri="{C183D7F6-B498-43B3-948B-1728B52AA6E4}">
                    <adec:decorative xmlns:adec="http://schemas.microsoft.com/office/drawing/2017/decorative" val="1"/>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1E3274DE-F9C4-4F0A-A72F-CE7A8E13A73E}"/>
                  </a:ext>
                </a:extLst>
              </p:cNvPr>
              <p:cNvGrpSpPr/>
              <p:nvPr/>
            </p:nvGrpSpPr>
            <p:grpSpPr>
              <a:xfrm>
                <a:off x="5932064" y="4536016"/>
                <a:ext cx="291978" cy="640080"/>
                <a:chOff x="5732904" y="1273307"/>
                <a:chExt cx="291978" cy="701186"/>
              </a:xfrm>
            </p:grpSpPr>
            <p:sp>
              <p:nvSpPr>
                <p:cNvPr id="34" name="Isosceles Triangle 33">
                  <a:extLst>
                    <a:ext uri="{FF2B5EF4-FFF2-40B4-BE49-F238E27FC236}">
                      <a16:creationId xmlns:a16="http://schemas.microsoft.com/office/drawing/2014/main" id="{2D5AD2F7-2B64-4D23-B9CC-17E54D1B3C6A}"/>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EC5BBC10-BCEE-443A-81EA-F1E84B51C374}"/>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1" name="Rectangle 40">
              <a:extLst>
                <a:ext uri="{FF2B5EF4-FFF2-40B4-BE49-F238E27FC236}">
                  <a16:creationId xmlns:a16="http://schemas.microsoft.com/office/drawing/2014/main" id="{F1008DD4-949C-4B5A-A6DA-490F3F687ACA}"/>
                </a:ext>
              </a:extLst>
            </p:cNvPr>
            <p:cNvSpPr/>
            <p:nvPr/>
          </p:nvSpPr>
          <p:spPr>
            <a:xfrm>
              <a:off x="1202498" y="5255215"/>
              <a:ext cx="4604053"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Where can I learn more about Medigap coverage options?</a:t>
              </a:r>
            </a:p>
          </p:txBody>
        </p:sp>
      </p:grpSp>
      <p:grpSp>
        <p:nvGrpSpPr>
          <p:cNvPr id="50" name="Group 49" descr="Answer 4: Contact your State Insurance Department or your local State Health Insurance Assistance Program (SHIP).&#10;">
            <a:extLst>
              <a:ext uri="{FF2B5EF4-FFF2-40B4-BE49-F238E27FC236}">
                <a16:creationId xmlns:a16="http://schemas.microsoft.com/office/drawing/2014/main" id="{989BF594-5CAC-4287-9AC6-6B7239A08952}"/>
              </a:ext>
            </a:extLst>
          </p:cNvPr>
          <p:cNvGrpSpPr/>
          <p:nvPr/>
        </p:nvGrpSpPr>
        <p:grpSpPr>
          <a:xfrm>
            <a:off x="6359494" y="5042327"/>
            <a:ext cx="4968418" cy="1097280"/>
            <a:chOff x="6349555" y="5042327"/>
            <a:chExt cx="4968418" cy="1097280"/>
          </a:xfrm>
        </p:grpSpPr>
        <p:sp>
          <p:nvSpPr>
            <p:cNvPr id="36" name="Item 4 - A">
              <a:extLst>
                <a:ext uri="{FF2B5EF4-FFF2-40B4-BE49-F238E27FC236}">
                  <a16:creationId xmlns:a16="http://schemas.microsoft.com/office/drawing/2014/main" id="{5F465758-223A-4EBF-8F1C-993302017217}"/>
                </a:ext>
              </a:extLst>
            </p:cNvPr>
            <p:cNvSpPr/>
            <p:nvPr/>
          </p:nvSpPr>
          <p:spPr>
            <a:xfrm>
              <a:off x="6349555" y="5042327"/>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0BD58AE2-9FCC-4A5B-902E-CB6AF9573297}"/>
                </a:ext>
                <a:ext uri="{C183D7F6-B498-43B3-948B-1728B52AA6E4}">
                  <adec:decorative xmlns:adec="http://schemas.microsoft.com/office/drawing/2017/decorative" val="0"/>
                </a:ext>
              </a:extLst>
            </p:cNvPr>
            <p:cNvSpPr/>
            <p:nvPr/>
          </p:nvSpPr>
          <p:spPr>
            <a:xfrm>
              <a:off x="6526709" y="5126169"/>
              <a:ext cx="4791264" cy="923330"/>
            </a:xfrm>
            <a:prstGeom prst="rect">
              <a:avLst/>
            </a:prstGeom>
          </p:spPr>
          <p:txBody>
            <a:bodyPr wrap="square">
              <a:spAutoFit/>
            </a:bodyPr>
            <a:lstStyle/>
            <a:p>
              <a:pPr>
                <a:spcAft>
                  <a:spcPts val="600"/>
                </a:spcAft>
              </a:pPr>
              <a:r>
                <a:rPr lang="en-US" dirty="0">
                  <a:solidFill>
                    <a:srgbClr val="00529B"/>
                  </a:solidFill>
                  <a:latin typeface="Arial" panose="020B0604020202020204" pitchFamily="34" charset="0"/>
                  <a:cs typeface="Arial" panose="020B0604020202020204" pitchFamily="34" charset="0"/>
                </a:rPr>
                <a:t>Contact your State Insurance Department </a:t>
              </a:r>
              <a:br>
                <a:rPr lang="en-US" dirty="0">
                  <a:solidFill>
                    <a:srgbClr val="00529B"/>
                  </a:solidFill>
                  <a:latin typeface="Arial" panose="020B0604020202020204" pitchFamily="34" charset="0"/>
                  <a:cs typeface="Arial" panose="020B0604020202020204" pitchFamily="34" charset="0"/>
                </a:rPr>
              </a:br>
              <a:r>
                <a:rPr lang="en-US" dirty="0">
                  <a:solidFill>
                    <a:srgbClr val="00529B"/>
                  </a:solidFill>
                  <a:latin typeface="Arial" panose="020B0604020202020204" pitchFamily="34" charset="0"/>
                  <a:cs typeface="Arial" panose="020B0604020202020204" pitchFamily="34" charset="0"/>
                </a:rPr>
                <a:t>or your local State Health Insurance Assistance Program (SHIP).</a:t>
              </a:r>
            </a:p>
          </p:txBody>
        </p:sp>
      </p:grpSp>
      <p:sp>
        <p:nvSpPr>
          <p:cNvPr id="3" name="Footer Placeholder 2">
            <a:extLst>
              <a:ext uri="{FF2B5EF4-FFF2-40B4-BE49-F238E27FC236}">
                <a16:creationId xmlns:a16="http://schemas.microsoft.com/office/drawing/2014/main" id="{555F0308-7417-554E-B824-12D76BE3CB94}"/>
              </a:ext>
            </a:extLst>
          </p:cNvPr>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11" name="Slide Number Placeholder 6">
            <a:extLst>
              <a:ext uri="{FF2B5EF4-FFF2-40B4-BE49-F238E27FC236}">
                <a16:creationId xmlns:a16="http://schemas.microsoft.com/office/drawing/2014/main" id="{C3168ED3-A725-4A14-93B4-4373F40F4A53}"/>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36</a:t>
            </a:fld>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375900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1670"/>
          </a:xfrm>
        </p:spPr>
        <p:txBody>
          <a:bodyPr>
            <a:noAutofit/>
          </a:bodyPr>
          <a:lstStyle/>
          <a:p>
            <a:r>
              <a:rPr lang="en-US" sz="2800" dirty="0"/>
              <a:t>NEW: End-Stage Renal Disease (ESRD) &amp; </a:t>
            </a:r>
            <a:br>
              <a:rPr lang="en-US" sz="2800" dirty="0"/>
            </a:br>
            <a:r>
              <a:rPr lang="en-US" sz="2800" dirty="0"/>
              <a:t>Medicare Advantage Plans</a:t>
            </a:r>
          </a:p>
        </p:txBody>
      </p:sp>
      <p:grpSp>
        <p:nvGrpSpPr>
          <p:cNvPr id="23" name="Group 22" descr="Question 1: Why consider a Medicare Advantage Plan?&#10;">
            <a:extLst>
              <a:ext uri="{FF2B5EF4-FFF2-40B4-BE49-F238E27FC236}">
                <a16:creationId xmlns:a16="http://schemas.microsoft.com/office/drawing/2014/main" id="{2D8E872D-4396-4D5A-AA2B-F8B37313DD0F}"/>
              </a:ext>
            </a:extLst>
          </p:cNvPr>
          <p:cNvGrpSpPr/>
          <p:nvPr/>
        </p:nvGrpSpPr>
        <p:grpSpPr>
          <a:xfrm>
            <a:off x="1030705" y="1279619"/>
            <a:ext cx="5196752" cy="1097280"/>
            <a:chOff x="1030705" y="1279619"/>
            <a:chExt cx="5196752" cy="1097280"/>
          </a:xfrm>
        </p:grpSpPr>
        <p:grpSp>
          <p:nvGrpSpPr>
            <p:cNvPr id="24" name="Item 1 - Q">
              <a:extLst>
                <a:ext uri="{FF2B5EF4-FFF2-40B4-BE49-F238E27FC236}">
                  <a16:creationId xmlns:a16="http://schemas.microsoft.com/office/drawing/2014/main" id="{B4606BCB-BDF0-4F8D-B192-6C9EAD964841}"/>
                </a:ext>
              </a:extLst>
            </p:cNvPr>
            <p:cNvGrpSpPr/>
            <p:nvPr/>
          </p:nvGrpSpPr>
          <p:grpSpPr>
            <a:xfrm>
              <a:off x="1030705" y="1279619"/>
              <a:ext cx="5196752" cy="1097280"/>
              <a:chOff x="1030705" y="1174112"/>
              <a:chExt cx="5196752" cy="914400"/>
            </a:xfrm>
          </p:grpSpPr>
          <p:sp>
            <p:nvSpPr>
              <p:cNvPr id="26" name="Rectangle: Rounded Corners 25">
                <a:extLst>
                  <a:ext uri="{FF2B5EF4-FFF2-40B4-BE49-F238E27FC236}">
                    <a16:creationId xmlns:a16="http://schemas.microsoft.com/office/drawing/2014/main" id="{85BC72AB-DE65-4229-BF5E-1F0B63F662C3}"/>
                  </a:ext>
                  <a:ext uri="{C183D7F6-B498-43B3-948B-1728B52AA6E4}">
                    <adec:decorative xmlns:adec="http://schemas.microsoft.com/office/drawing/2017/decorative" val="1"/>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65C33A97-BAE4-47EF-BCD3-8D8B50511806}"/>
                  </a:ext>
                </a:extLst>
              </p:cNvPr>
              <p:cNvGrpSpPr/>
              <p:nvPr/>
            </p:nvGrpSpPr>
            <p:grpSpPr>
              <a:xfrm>
                <a:off x="5935479" y="1305979"/>
                <a:ext cx="291978" cy="640080"/>
                <a:chOff x="5732904" y="1273307"/>
                <a:chExt cx="291978" cy="701186"/>
              </a:xfrm>
            </p:grpSpPr>
            <p:sp>
              <p:nvSpPr>
                <p:cNvPr id="28" name="Isosceles Triangle 27">
                  <a:extLst>
                    <a:ext uri="{FF2B5EF4-FFF2-40B4-BE49-F238E27FC236}">
                      <a16:creationId xmlns:a16="http://schemas.microsoft.com/office/drawing/2014/main" id="{70D2EAF0-BD08-4829-A430-F17770095FD9}"/>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8432B1C-FA66-4936-BF49-2B006044E943}"/>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5" name="Rectangle 24">
              <a:extLst>
                <a:ext uri="{FF2B5EF4-FFF2-40B4-BE49-F238E27FC236}">
                  <a16:creationId xmlns:a16="http://schemas.microsoft.com/office/drawing/2014/main" id="{139F6F00-860E-4EE8-AA03-DF0A3866CCA8}"/>
                </a:ext>
              </a:extLst>
            </p:cNvPr>
            <p:cNvSpPr/>
            <p:nvPr/>
          </p:nvSpPr>
          <p:spPr>
            <a:xfrm>
              <a:off x="1186824" y="1509849"/>
              <a:ext cx="4534082"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Why consider a Medicare Advantage Plan?</a:t>
              </a:r>
            </a:p>
          </p:txBody>
        </p:sp>
      </p:grpSp>
      <p:grpSp>
        <p:nvGrpSpPr>
          <p:cNvPr id="30" name="Group 29" descr="Answer 1: These plans may offer extra coverage, like dental, hearing, and vision.&#10;">
            <a:extLst>
              <a:ext uri="{FF2B5EF4-FFF2-40B4-BE49-F238E27FC236}">
                <a16:creationId xmlns:a16="http://schemas.microsoft.com/office/drawing/2014/main" id="{492CE020-B087-4902-BCFE-21718BE5EC12}"/>
              </a:ext>
            </a:extLst>
          </p:cNvPr>
          <p:cNvGrpSpPr/>
          <p:nvPr/>
        </p:nvGrpSpPr>
        <p:grpSpPr>
          <a:xfrm>
            <a:off x="6349555" y="1279252"/>
            <a:ext cx="4968418" cy="1097280"/>
            <a:chOff x="6349555" y="1279252"/>
            <a:chExt cx="4968418" cy="1097280"/>
          </a:xfrm>
        </p:grpSpPr>
        <p:sp>
          <p:nvSpPr>
            <p:cNvPr id="31" name="Item 1 - A">
              <a:extLst>
                <a:ext uri="{FF2B5EF4-FFF2-40B4-BE49-F238E27FC236}">
                  <a16:creationId xmlns:a16="http://schemas.microsoft.com/office/drawing/2014/main" id="{C3F38400-9B77-4534-9E8E-5B7CAA31D54C}"/>
                </a:ext>
              </a:extLst>
            </p:cNvPr>
            <p:cNvSpPr/>
            <p:nvPr/>
          </p:nvSpPr>
          <p:spPr>
            <a:xfrm>
              <a:off x="6349555" y="1279252"/>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32" name="Rectangle 31">
              <a:extLst>
                <a:ext uri="{FF2B5EF4-FFF2-40B4-BE49-F238E27FC236}">
                  <a16:creationId xmlns:a16="http://schemas.microsoft.com/office/drawing/2014/main" id="{FD8B1A10-9F41-4F3A-A4AF-4117EC876922}"/>
                </a:ext>
              </a:extLst>
            </p:cNvPr>
            <p:cNvSpPr/>
            <p:nvPr/>
          </p:nvSpPr>
          <p:spPr>
            <a:xfrm>
              <a:off x="6530124" y="1502084"/>
              <a:ext cx="4787849" cy="646331"/>
            </a:xfrm>
            <a:prstGeom prst="rect">
              <a:avLst/>
            </a:prstGeom>
          </p:spPr>
          <p:txBody>
            <a:bodyPr wrap="square">
              <a:spAutoFit/>
            </a:bodyPr>
            <a:lstStyle/>
            <a:p>
              <a:r>
                <a:rPr lang="en-US" dirty="0">
                  <a:solidFill>
                    <a:srgbClr val="00529B"/>
                  </a:solidFill>
                  <a:latin typeface="Arial"/>
                  <a:cs typeface="Arial"/>
                </a:rPr>
                <a:t>These plans may offer extra coverage, like dental, hearing, and vision.</a:t>
              </a:r>
            </a:p>
          </p:txBody>
        </p:sp>
      </p:grpSp>
      <p:grpSp>
        <p:nvGrpSpPr>
          <p:cNvPr id="13" name="Group 12" descr="Question 2: Can people with ESRD enroll?&#10;">
            <a:extLst>
              <a:ext uri="{FF2B5EF4-FFF2-40B4-BE49-F238E27FC236}">
                <a16:creationId xmlns:a16="http://schemas.microsoft.com/office/drawing/2014/main" id="{7C16867F-0A72-4E8E-8F55-DA46BEC07F6C}"/>
              </a:ext>
            </a:extLst>
          </p:cNvPr>
          <p:cNvGrpSpPr/>
          <p:nvPr/>
        </p:nvGrpSpPr>
        <p:grpSpPr>
          <a:xfrm>
            <a:off x="1030706" y="2542125"/>
            <a:ext cx="5196751" cy="1097280"/>
            <a:chOff x="1030706" y="2542125"/>
            <a:chExt cx="5196751" cy="1097280"/>
          </a:xfrm>
        </p:grpSpPr>
        <p:grpSp>
          <p:nvGrpSpPr>
            <p:cNvPr id="14" name="Item 2 - Q">
              <a:extLst>
                <a:ext uri="{FF2B5EF4-FFF2-40B4-BE49-F238E27FC236}">
                  <a16:creationId xmlns:a16="http://schemas.microsoft.com/office/drawing/2014/main" id="{0DE6A23C-183E-4956-A1E3-4D9A64CEE75C}"/>
                </a:ext>
              </a:extLst>
            </p:cNvPr>
            <p:cNvGrpSpPr/>
            <p:nvPr/>
          </p:nvGrpSpPr>
          <p:grpSpPr>
            <a:xfrm>
              <a:off x="1030706" y="2542125"/>
              <a:ext cx="5196751" cy="1097280"/>
              <a:chOff x="1030706" y="2249050"/>
              <a:chExt cx="5196751" cy="914400"/>
            </a:xfrm>
          </p:grpSpPr>
          <p:sp>
            <p:nvSpPr>
              <p:cNvPr id="16" name="Rectangle: Rounded Corners 15">
                <a:extLst>
                  <a:ext uri="{FF2B5EF4-FFF2-40B4-BE49-F238E27FC236}">
                    <a16:creationId xmlns:a16="http://schemas.microsoft.com/office/drawing/2014/main" id="{F88A4837-10B7-4ADE-BC9B-D09678D7DD46}"/>
                  </a:ext>
                  <a:ext uri="{C183D7F6-B498-43B3-948B-1728B52AA6E4}">
                    <adec:decorative xmlns:adec="http://schemas.microsoft.com/office/drawing/2017/decorative" val="1"/>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4B6ED298-CE67-4F71-AD9C-9BA7CCB777EB}"/>
                  </a:ext>
                </a:extLst>
              </p:cNvPr>
              <p:cNvGrpSpPr/>
              <p:nvPr/>
            </p:nvGrpSpPr>
            <p:grpSpPr>
              <a:xfrm>
                <a:off x="5935479" y="2371165"/>
                <a:ext cx="291978" cy="640080"/>
                <a:chOff x="5732904" y="1273307"/>
                <a:chExt cx="291978" cy="701186"/>
              </a:xfrm>
            </p:grpSpPr>
            <p:sp>
              <p:nvSpPr>
                <p:cNvPr id="18" name="Isosceles Triangle 17">
                  <a:extLst>
                    <a:ext uri="{FF2B5EF4-FFF2-40B4-BE49-F238E27FC236}">
                      <a16:creationId xmlns:a16="http://schemas.microsoft.com/office/drawing/2014/main" id="{71A8B651-42AF-43D2-93E6-D9C41842C790}"/>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2B87F0C-9AA5-4957-9422-CF378523512A}"/>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5" name="Rectangle 14">
              <a:extLst>
                <a:ext uri="{FF2B5EF4-FFF2-40B4-BE49-F238E27FC236}">
                  <a16:creationId xmlns:a16="http://schemas.microsoft.com/office/drawing/2014/main" id="{9C7F35A1-456F-4441-850C-10D8A17A14EF}"/>
                </a:ext>
              </a:extLst>
            </p:cNvPr>
            <p:cNvSpPr/>
            <p:nvPr/>
          </p:nvSpPr>
          <p:spPr>
            <a:xfrm>
              <a:off x="1202498" y="2906030"/>
              <a:ext cx="3493264" cy="369332"/>
            </a:xfrm>
            <a:prstGeom prst="rect">
              <a:avLst/>
            </a:prstGeom>
          </p:spPr>
          <p:txBody>
            <a:bodyPr wrap="none">
              <a:spAutoFit/>
            </a:bodyPr>
            <a:lstStyle/>
            <a:p>
              <a:r>
                <a:rPr lang="en-US" b="1" dirty="0">
                  <a:solidFill>
                    <a:srgbClr val="00529B"/>
                  </a:solidFill>
                  <a:latin typeface="Arial" panose="020B0604020202020204" pitchFamily="34" charset="0"/>
                  <a:cs typeface="Arial" panose="020B0604020202020204" pitchFamily="34" charset="0"/>
                </a:rPr>
                <a:t>Can people with ESRD enroll?</a:t>
              </a:r>
            </a:p>
          </p:txBody>
        </p:sp>
      </p:grpSp>
      <p:grpSp>
        <p:nvGrpSpPr>
          <p:cNvPr id="20" name="Group 19" descr="Answer 2: Yes">
            <a:extLst>
              <a:ext uri="{FF2B5EF4-FFF2-40B4-BE49-F238E27FC236}">
                <a16:creationId xmlns:a16="http://schemas.microsoft.com/office/drawing/2014/main" id="{B801204D-212C-406E-80D2-E032E81FFF25}"/>
              </a:ext>
            </a:extLst>
          </p:cNvPr>
          <p:cNvGrpSpPr/>
          <p:nvPr/>
        </p:nvGrpSpPr>
        <p:grpSpPr>
          <a:xfrm>
            <a:off x="6349555" y="2542056"/>
            <a:ext cx="4846320" cy="1097280"/>
            <a:chOff x="6349555" y="2542056"/>
            <a:chExt cx="4846320" cy="1097280"/>
          </a:xfrm>
        </p:grpSpPr>
        <p:sp>
          <p:nvSpPr>
            <p:cNvPr id="21" name="Item 2 - A">
              <a:extLst>
                <a:ext uri="{FF2B5EF4-FFF2-40B4-BE49-F238E27FC236}">
                  <a16:creationId xmlns:a16="http://schemas.microsoft.com/office/drawing/2014/main" id="{83B27DD7-7699-45F3-8451-82A8755F0030}"/>
                </a:ext>
              </a:extLst>
            </p:cNvPr>
            <p:cNvSpPr/>
            <p:nvPr/>
          </p:nvSpPr>
          <p:spPr>
            <a:xfrm>
              <a:off x="6349555" y="254205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A78CE83-6643-440E-BF89-136999D50EFD}"/>
                </a:ext>
              </a:extLst>
            </p:cNvPr>
            <p:cNvSpPr/>
            <p:nvPr/>
          </p:nvSpPr>
          <p:spPr>
            <a:xfrm>
              <a:off x="6553998" y="2888045"/>
              <a:ext cx="625171" cy="369332"/>
            </a:xfrm>
            <a:prstGeom prst="rect">
              <a:avLst/>
            </a:prstGeom>
          </p:spPr>
          <p:txBody>
            <a:bodyPr wrap="none">
              <a:spAutoFit/>
            </a:bodyPr>
            <a:lstStyle/>
            <a:p>
              <a:r>
                <a:rPr lang="en-US" dirty="0">
                  <a:solidFill>
                    <a:srgbClr val="00529B"/>
                  </a:solidFill>
                  <a:latin typeface="Arial" panose="020B0604020202020204" pitchFamily="34" charset="0"/>
                  <a:cs typeface="Arial" panose="020B0604020202020204" pitchFamily="34" charset="0"/>
                </a:rPr>
                <a:t>Yes.</a:t>
              </a:r>
            </a:p>
          </p:txBody>
        </p:sp>
      </p:grpSp>
      <p:grpSp>
        <p:nvGrpSpPr>
          <p:cNvPr id="33" name="Group 32" descr="Question 3: How might it affect my costs, rights, protections, and choices?&#10;">
            <a:extLst>
              <a:ext uri="{FF2B5EF4-FFF2-40B4-BE49-F238E27FC236}">
                <a16:creationId xmlns:a16="http://schemas.microsoft.com/office/drawing/2014/main" id="{A19F9D4E-99B0-4C68-8C53-A83E7D87CA09}"/>
              </a:ext>
            </a:extLst>
          </p:cNvPr>
          <p:cNvGrpSpPr/>
          <p:nvPr/>
        </p:nvGrpSpPr>
        <p:grpSpPr>
          <a:xfrm>
            <a:off x="1030706" y="3816354"/>
            <a:ext cx="5196751" cy="1097280"/>
            <a:chOff x="1030706" y="3816354"/>
            <a:chExt cx="5196751" cy="1097280"/>
          </a:xfrm>
        </p:grpSpPr>
        <p:grpSp>
          <p:nvGrpSpPr>
            <p:cNvPr id="34" name="Item 3 - Q">
              <a:extLst>
                <a:ext uri="{FF2B5EF4-FFF2-40B4-BE49-F238E27FC236}">
                  <a16:creationId xmlns:a16="http://schemas.microsoft.com/office/drawing/2014/main" id="{A87B2885-25D6-4B35-A53E-BF7D59538258}"/>
                </a:ext>
              </a:extLst>
            </p:cNvPr>
            <p:cNvGrpSpPr/>
            <p:nvPr/>
          </p:nvGrpSpPr>
          <p:grpSpPr>
            <a:xfrm>
              <a:off x="1030706" y="3816354"/>
              <a:ext cx="5196751" cy="1097280"/>
              <a:chOff x="1030706" y="3323988"/>
              <a:chExt cx="5196751" cy="914400"/>
            </a:xfrm>
          </p:grpSpPr>
          <p:sp>
            <p:nvSpPr>
              <p:cNvPr id="36" name="Rectangle: Rounded Corners 35">
                <a:extLst>
                  <a:ext uri="{FF2B5EF4-FFF2-40B4-BE49-F238E27FC236}">
                    <a16:creationId xmlns:a16="http://schemas.microsoft.com/office/drawing/2014/main" id="{4A4AA73C-CFAD-4FFB-B1D4-ABB5D84723A6}"/>
                  </a:ext>
                  <a:ext uri="{C183D7F6-B498-43B3-948B-1728B52AA6E4}">
                    <adec:decorative xmlns:adec="http://schemas.microsoft.com/office/drawing/2017/decorative" val="1"/>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D3C834CE-FB47-4119-8A9B-B5242B69DD74}"/>
                  </a:ext>
                </a:extLst>
              </p:cNvPr>
              <p:cNvGrpSpPr/>
              <p:nvPr/>
            </p:nvGrpSpPr>
            <p:grpSpPr>
              <a:xfrm>
                <a:off x="5935479" y="3461079"/>
                <a:ext cx="291978" cy="640080"/>
                <a:chOff x="5732904" y="1273307"/>
                <a:chExt cx="291978" cy="701186"/>
              </a:xfrm>
            </p:grpSpPr>
            <p:sp>
              <p:nvSpPr>
                <p:cNvPr id="38" name="Isosceles Triangle 37">
                  <a:extLst>
                    <a:ext uri="{FF2B5EF4-FFF2-40B4-BE49-F238E27FC236}">
                      <a16:creationId xmlns:a16="http://schemas.microsoft.com/office/drawing/2014/main" id="{AF05D1B8-40F4-4A60-ABEF-1B33CD96903B}"/>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5C193794-C914-42C4-90D5-FBCD295E6995}"/>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5" name="Rectangle 34">
              <a:extLst>
                <a:ext uri="{FF2B5EF4-FFF2-40B4-BE49-F238E27FC236}">
                  <a16:creationId xmlns:a16="http://schemas.microsoft.com/office/drawing/2014/main" id="{26502579-2403-4366-A811-38FBAB3C7B0B}"/>
                </a:ext>
              </a:extLst>
            </p:cNvPr>
            <p:cNvSpPr/>
            <p:nvPr/>
          </p:nvSpPr>
          <p:spPr>
            <a:xfrm>
              <a:off x="1202498" y="4041745"/>
              <a:ext cx="4586993"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How might it affect my costs, rights, protections, and choices?</a:t>
              </a:r>
            </a:p>
          </p:txBody>
        </p:sp>
      </p:grpSp>
      <p:grpSp>
        <p:nvGrpSpPr>
          <p:cNvPr id="40" name="Group 39" descr="Answer 3: Plans can charge different out-of-pocket costs. Contact the plan or visit Medicare.gov/plan-compare. &#10;">
            <a:extLst>
              <a:ext uri="{FF2B5EF4-FFF2-40B4-BE49-F238E27FC236}">
                <a16:creationId xmlns:a16="http://schemas.microsoft.com/office/drawing/2014/main" id="{02AE9E6A-4E28-43EC-94A4-17E5E2F6D73B}"/>
              </a:ext>
            </a:extLst>
          </p:cNvPr>
          <p:cNvGrpSpPr/>
          <p:nvPr/>
        </p:nvGrpSpPr>
        <p:grpSpPr>
          <a:xfrm>
            <a:off x="6349555" y="3804096"/>
            <a:ext cx="4846320" cy="1097280"/>
            <a:chOff x="6349555" y="3804096"/>
            <a:chExt cx="4846320" cy="1097280"/>
          </a:xfrm>
        </p:grpSpPr>
        <p:sp>
          <p:nvSpPr>
            <p:cNvPr id="41" name="Item 3 - A">
              <a:extLst>
                <a:ext uri="{FF2B5EF4-FFF2-40B4-BE49-F238E27FC236}">
                  <a16:creationId xmlns:a16="http://schemas.microsoft.com/office/drawing/2014/main" id="{5F3B77CE-BFFF-40DD-AC4C-6AD62C52E582}"/>
                </a:ext>
              </a:extLst>
            </p:cNvPr>
            <p:cNvSpPr/>
            <p:nvPr/>
          </p:nvSpPr>
          <p:spPr>
            <a:xfrm>
              <a:off x="6349555" y="380409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F4BDB785-5EEC-4AE3-BE75-64D22740B2AC}"/>
                </a:ext>
              </a:extLst>
            </p:cNvPr>
            <p:cNvSpPr/>
            <p:nvPr/>
          </p:nvSpPr>
          <p:spPr>
            <a:xfrm>
              <a:off x="6553998" y="3896315"/>
              <a:ext cx="4551599" cy="923330"/>
            </a:xfrm>
            <a:prstGeom prst="rect">
              <a:avLst/>
            </a:prstGeom>
          </p:spPr>
          <p:txBody>
            <a:bodyPr wrap="square">
              <a:spAutoFit/>
            </a:bodyPr>
            <a:lstStyle/>
            <a:p>
              <a:r>
                <a:rPr lang="en-US" dirty="0">
                  <a:solidFill>
                    <a:srgbClr val="00529B"/>
                  </a:solidFill>
                  <a:latin typeface="Arial"/>
                  <a:cs typeface="Arial"/>
                </a:rPr>
                <a:t>Using network providers. Plans can charge different out-of-pocket costs. Contact the plan or visit </a:t>
              </a:r>
              <a:r>
                <a:rPr lang="en-US" dirty="0">
                  <a:solidFill>
                    <a:srgbClr val="00529B"/>
                  </a:solidFill>
                  <a:latin typeface="Arial"/>
                  <a:cs typeface="Arial"/>
                  <a:hlinkClick r:id="rId4"/>
                </a:rPr>
                <a:t>Medicare.gov/plan-compare</a:t>
              </a:r>
              <a:r>
                <a:rPr lang="en-US" dirty="0">
                  <a:solidFill>
                    <a:srgbClr val="00529B"/>
                  </a:solidFill>
                  <a:latin typeface="Arial"/>
                  <a:cs typeface="Arial"/>
                </a:rPr>
                <a:t>.</a:t>
              </a:r>
              <a:r>
                <a:rPr lang="en-US" dirty="0">
                  <a:solidFill>
                    <a:srgbClr val="00529B"/>
                  </a:solidFill>
                  <a:latin typeface="Arial" panose="020B0604020202020204" pitchFamily="34" charset="0"/>
                  <a:cs typeface="Arial" panose="020B0604020202020204" pitchFamily="34" charset="0"/>
                </a:rPr>
                <a:t> </a:t>
              </a:r>
            </a:p>
          </p:txBody>
        </p:sp>
      </p:grpSp>
      <p:grpSp>
        <p:nvGrpSpPr>
          <p:cNvPr id="43" name="Group 42" descr="Question 4:Where can I learn more about Medicare Advantage Plans?&#10;">
            <a:extLst>
              <a:ext uri="{FF2B5EF4-FFF2-40B4-BE49-F238E27FC236}">
                <a16:creationId xmlns:a16="http://schemas.microsoft.com/office/drawing/2014/main" id="{019F83B9-526B-4DC9-AA19-F8241C32714F}"/>
              </a:ext>
            </a:extLst>
          </p:cNvPr>
          <p:cNvGrpSpPr/>
          <p:nvPr/>
        </p:nvGrpSpPr>
        <p:grpSpPr>
          <a:xfrm>
            <a:off x="1030705" y="5039194"/>
            <a:ext cx="5193337" cy="1097280"/>
            <a:chOff x="1030705" y="5039194"/>
            <a:chExt cx="5193337" cy="1097280"/>
          </a:xfrm>
        </p:grpSpPr>
        <p:grpSp>
          <p:nvGrpSpPr>
            <p:cNvPr id="44" name="Item 4 - Q">
              <a:extLst>
                <a:ext uri="{FF2B5EF4-FFF2-40B4-BE49-F238E27FC236}">
                  <a16:creationId xmlns:a16="http://schemas.microsoft.com/office/drawing/2014/main" id="{D66C8FFE-6691-4E7B-A03D-6C37F76ED5BC}"/>
                </a:ext>
              </a:extLst>
            </p:cNvPr>
            <p:cNvGrpSpPr/>
            <p:nvPr/>
          </p:nvGrpSpPr>
          <p:grpSpPr>
            <a:xfrm>
              <a:off x="1030705" y="5039194"/>
              <a:ext cx="5193337" cy="1097280"/>
              <a:chOff x="1030705" y="4406152"/>
              <a:chExt cx="5193337" cy="914400"/>
            </a:xfrm>
          </p:grpSpPr>
          <p:sp>
            <p:nvSpPr>
              <p:cNvPr id="46" name="Rectangle: Rounded Corners 45">
                <a:extLst>
                  <a:ext uri="{FF2B5EF4-FFF2-40B4-BE49-F238E27FC236}">
                    <a16:creationId xmlns:a16="http://schemas.microsoft.com/office/drawing/2014/main" id="{A7856531-E177-4A7F-BFF9-7C52F3E4BEB9}"/>
                  </a:ext>
                  <a:ext uri="{C183D7F6-B498-43B3-948B-1728B52AA6E4}">
                    <adec:decorative xmlns:adec="http://schemas.microsoft.com/office/drawing/2017/decorative" val="1"/>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4C4C739D-441C-405A-9819-DA4D8D6D3DF6}"/>
                  </a:ext>
                </a:extLst>
              </p:cNvPr>
              <p:cNvGrpSpPr/>
              <p:nvPr/>
            </p:nvGrpSpPr>
            <p:grpSpPr>
              <a:xfrm>
                <a:off x="5932064" y="4536016"/>
                <a:ext cx="291978" cy="640080"/>
                <a:chOff x="5732904" y="1273307"/>
                <a:chExt cx="291978" cy="701186"/>
              </a:xfrm>
            </p:grpSpPr>
            <p:sp>
              <p:nvSpPr>
                <p:cNvPr id="48" name="Isosceles Triangle 47">
                  <a:extLst>
                    <a:ext uri="{FF2B5EF4-FFF2-40B4-BE49-F238E27FC236}">
                      <a16:creationId xmlns:a16="http://schemas.microsoft.com/office/drawing/2014/main" id="{32B6A623-EC54-47A8-A265-815E9C633774}"/>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EB6E8227-0D2D-4F1B-B0AB-D81CF94843E8}"/>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5" name="Rectangle 44">
              <a:extLst>
                <a:ext uri="{FF2B5EF4-FFF2-40B4-BE49-F238E27FC236}">
                  <a16:creationId xmlns:a16="http://schemas.microsoft.com/office/drawing/2014/main" id="{5C505967-8C81-4F0B-B115-F378159090BC}"/>
                </a:ext>
              </a:extLst>
            </p:cNvPr>
            <p:cNvSpPr/>
            <p:nvPr/>
          </p:nvSpPr>
          <p:spPr>
            <a:xfrm>
              <a:off x="1202498" y="5255215"/>
              <a:ext cx="4604053"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Where can I learn more about Medicare Advantage Plans?</a:t>
              </a:r>
            </a:p>
          </p:txBody>
        </p:sp>
      </p:grpSp>
      <p:grpSp>
        <p:nvGrpSpPr>
          <p:cNvPr id="50" name="Group 49" descr="Answer 4: Visit Medicare.gov">
            <a:extLst>
              <a:ext uri="{FF2B5EF4-FFF2-40B4-BE49-F238E27FC236}">
                <a16:creationId xmlns:a16="http://schemas.microsoft.com/office/drawing/2014/main" id="{2D463DD7-6D7B-42C4-BE13-A0B5A09A90D9}"/>
              </a:ext>
            </a:extLst>
          </p:cNvPr>
          <p:cNvGrpSpPr/>
          <p:nvPr/>
        </p:nvGrpSpPr>
        <p:grpSpPr>
          <a:xfrm>
            <a:off x="6349555" y="5042327"/>
            <a:ext cx="4992293" cy="1097280"/>
            <a:chOff x="6349555" y="5042327"/>
            <a:chExt cx="4992293" cy="1097280"/>
          </a:xfrm>
        </p:grpSpPr>
        <p:sp>
          <p:nvSpPr>
            <p:cNvPr id="51" name="Item 4 - A">
              <a:extLst>
                <a:ext uri="{FF2B5EF4-FFF2-40B4-BE49-F238E27FC236}">
                  <a16:creationId xmlns:a16="http://schemas.microsoft.com/office/drawing/2014/main" id="{A0907413-BE70-4858-BBBE-8E90BA5D79B2}"/>
                </a:ext>
              </a:extLst>
            </p:cNvPr>
            <p:cNvSpPr/>
            <p:nvPr/>
          </p:nvSpPr>
          <p:spPr>
            <a:xfrm>
              <a:off x="6349555" y="5042327"/>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74047880-C4A8-43F9-8E9B-5244BE92C459}"/>
                </a:ext>
              </a:extLst>
            </p:cNvPr>
            <p:cNvSpPr/>
            <p:nvPr/>
          </p:nvSpPr>
          <p:spPr>
            <a:xfrm>
              <a:off x="6550584" y="5382480"/>
              <a:ext cx="4791264" cy="369332"/>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Visit </a:t>
              </a:r>
              <a:r>
                <a:rPr lang="en-US" dirty="0">
                  <a:solidFill>
                    <a:srgbClr val="00529B"/>
                  </a:solidFill>
                  <a:latin typeface="Arial" panose="020B0604020202020204" pitchFamily="34" charset="0"/>
                  <a:cs typeface="Arial" panose="020B0604020202020204" pitchFamily="34" charset="0"/>
                  <a:hlinkClick r:id="rId5"/>
                </a:rPr>
                <a:t>Medicare.gov</a:t>
              </a:r>
              <a:r>
                <a:rPr lang="en-US" dirty="0">
                  <a:solidFill>
                    <a:srgbClr val="00529B"/>
                  </a:solidFill>
                  <a:latin typeface="Arial" panose="020B0604020202020204" pitchFamily="34" charset="0"/>
                  <a:cs typeface="Arial" panose="020B0604020202020204" pitchFamily="34" charset="0"/>
                </a:rPr>
                <a:t>.</a:t>
              </a:r>
            </a:p>
          </p:txBody>
        </p:sp>
      </p:grpSp>
      <p:sp>
        <p:nvSpPr>
          <p:cNvPr id="3" name="Footer Placeholder 2"/>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5" name="Slide Number Placeholder 4">
            <a:extLst>
              <a:ext uri="{FF2B5EF4-FFF2-40B4-BE49-F238E27FC236}">
                <a16:creationId xmlns:a16="http://schemas.microsoft.com/office/drawing/2014/main" id="{D7EBA7BC-943B-420B-A54D-16A0B6CEAB05}"/>
              </a:ext>
            </a:extLst>
          </p:cNvPr>
          <p:cNvSpPr>
            <a:spLocks noGrp="1"/>
          </p:cNvSpPr>
          <p:nvPr>
            <p:ph type="sldNum" sz="quarter" idx="12"/>
          </p:nvPr>
        </p:nvSpPr>
        <p:spPr/>
        <p:txBody>
          <a:bodyPr/>
          <a:lstStyle/>
          <a:p>
            <a:fld id="{48F63A3B-78C7-47BE-AE5E-E10140E04643}" type="slidenum">
              <a:rPr lang="en-US" smtClean="0"/>
              <a:t>37</a:t>
            </a:fld>
            <a:endParaRPr lang="en-US"/>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397122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510"/>
            <a:ext cx="12192000" cy="978864"/>
          </a:xfrm>
        </p:spPr>
        <p:txBody>
          <a:bodyPr anchor="ctr">
            <a:noAutofit/>
          </a:bodyPr>
          <a:lstStyle/>
          <a:p>
            <a:pPr>
              <a:lnSpc>
                <a:spcPct val="100000"/>
              </a:lnSpc>
            </a:pPr>
            <a:r>
              <a:rPr lang="en-US" sz="2800" dirty="0"/>
              <a:t>End-Stage Renal Disease (ESRD) &amp;</a:t>
            </a:r>
            <a:br>
              <a:rPr lang="en-US" sz="2800" dirty="0"/>
            </a:br>
            <a:r>
              <a:rPr lang="en-US" sz="2800" dirty="0"/>
              <a:t>Medicare Drug Coverage</a:t>
            </a:r>
          </a:p>
        </p:txBody>
      </p:sp>
      <p:grpSp>
        <p:nvGrpSpPr>
          <p:cNvPr id="24" name="Group 23" descr="Question 1: Am I eligible for Medicare drug coverage?&#10;">
            <a:extLst>
              <a:ext uri="{FF2B5EF4-FFF2-40B4-BE49-F238E27FC236}">
                <a16:creationId xmlns:a16="http://schemas.microsoft.com/office/drawing/2014/main" id="{33A80485-31A5-4C96-B60C-D55353B65C5C}"/>
              </a:ext>
            </a:extLst>
          </p:cNvPr>
          <p:cNvGrpSpPr/>
          <p:nvPr/>
        </p:nvGrpSpPr>
        <p:grpSpPr>
          <a:xfrm>
            <a:off x="1030705" y="1607417"/>
            <a:ext cx="5196752" cy="1097280"/>
            <a:chOff x="1030705" y="1279619"/>
            <a:chExt cx="5196752" cy="1097280"/>
          </a:xfrm>
        </p:grpSpPr>
        <p:grpSp>
          <p:nvGrpSpPr>
            <p:cNvPr id="25" name="Item 1 - Q">
              <a:extLst>
                <a:ext uri="{FF2B5EF4-FFF2-40B4-BE49-F238E27FC236}">
                  <a16:creationId xmlns:a16="http://schemas.microsoft.com/office/drawing/2014/main" id="{85200324-C11B-4D61-8DC1-8047AD4D785E}"/>
                </a:ext>
              </a:extLst>
            </p:cNvPr>
            <p:cNvGrpSpPr/>
            <p:nvPr/>
          </p:nvGrpSpPr>
          <p:grpSpPr>
            <a:xfrm>
              <a:off x="1030705" y="1279619"/>
              <a:ext cx="5196752" cy="1097280"/>
              <a:chOff x="1030705" y="1174112"/>
              <a:chExt cx="5196752" cy="914400"/>
            </a:xfrm>
          </p:grpSpPr>
          <p:sp>
            <p:nvSpPr>
              <p:cNvPr id="27" name="Rectangle: Rounded Corners 26">
                <a:extLst>
                  <a:ext uri="{FF2B5EF4-FFF2-40B4-BE49-F238E27FC236}">
                    <a16:creationId xmlns:a16="http://schemas.microsoft.com/office/drawing/2014/main" id="{393764BE-3BDA-43C9-947F-ECCC5B1C8253}"/>
                  </a:ext>
                  <a:ext uri="{C183D7F6-B498-43B3-948B-1728B52AA6E4}">
                    <adec:decorative xmlns:adec="http://schemas.microsoft.com/office/drawing/2017/decorative" val="1"/>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05D4ECA0-674D-4D1A-BD3B-B9D04E8B33EF}"/>
                  </a:ext>
                </a:extLst>
              </p:cNvPr>
              <p:cNvGrpSpPr/>
              <p:nvPr/>
            </p:nvGrpSpPr>
            <p:grpSpPr>
              <a:xfrm>
                <a:off x="5935479" y="1305979"/>
                <a:ext cx="291978" cy="640080"/>
                <a:chOff x="5732904" y="1273307"/>
                <a:chExt cx="291978" cy="701186"/>
              </a:xfrm>
            </p:grpSpPr>
            <p:sp>
              <p:nvSpPr>
                <p:cNvPr id="29" name="Isosceles Triangle 28">
                  <a:extLst>
                    <a:ext uri="{FF2B5EF4-FFF2-40B4-BE49-F238E27FC236}">
                      <a16:creationId xmlns:a16="http://schemas.microsoft.com/office/drawing/2014/main" id="{DE478DBE-741E-420C-B9C7-9E6A1AAD092F}"/>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66E3C3B1-8964-4360-884C-63F6F7336541}"/>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6" name="Rectangle 25">
              <a:extLst>
                <a:ext uri="{FF2B5EF4-FFF2-40B4-BE49-F238E27FC236}">
                  <a16:creationId xmlns:a16="http://schemas.microsoft.com/office/drawing/2014/main" id="{2F3D92F2-7F29-4CBD-9AA1-448CF6854A90}"/>
                </a:ext>
              </a:extLst>
            </p:cNvPr>
            <p:cNvSpPr/>
            <p:nvPr/>
          </p:nvSpPr>
          <p:spPr>
            <a:xfrm>
              <a:off x="1186824" y="1509849"/>
              <a:ext cx="4534082"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Am I eligible for Medicare drug coverage (Part D)?</a:t>
              </a:r>
            </a:p>
          </p:txBody>
        </p:sp>
      </p:grpSp>
      <p:grpSp>
        <p:nvGrpSpPr>
          <p:cNvPr id="31" name="Group 30" descr="Answer 1: Everyone with Medicare is eligible to get Medicare drug coverage. &#10;">
            <a:extLst>
              <a:ext uri="{FF2B5EF4-FFF2-40B4-BE49-F238E27FC236}">
                <a16:creationId xmlns:a16="http://schemas.microsoft.com/office/drawing/2014/main" id="{75BDB1DB-5964-4EC4-852B-A93E735D6D45}"/>
              </a:ext>
            </a:extLst>
          </p:cNvPr>
          <p:cNvGrpSpPr/>
          <p:nvPr/>
        </p:nvGrpSpPr>
        <p:grpSpPr>
          <a:xfrm>
            <a:off x="6349555" y="1607050"/>
            <a:ext cx="4968418" cy="1097280"/>
            <a:chOff x="6349555" y="1279252"/>
            <a:chExt cx="4968418" cy="1097280"/>
          </a:xfrm>
        </p:grpSpPr>
        <p:sp>
          <p:nvSpPr>
            <p:cNvPr id="32" name="Item 1 - A">
              <a:extLst>
                <a:ext uri="{FF2B5EF4-FFF2-40B4-BE49-F238E27FC236}">
                  <a16:creationId xmlns:a16="http://schemas.microsoft.com/office/drawing/2014/main" id="{27457019-F955-49C7-AAEE-8A0AFD378BF8}"/>
                </a:ext>
              </a:extLst>
            </p:cNvPr>
            <p:cNvSpPr/>
            <p:nvPr/>
          </p:nvSpPr>
          <p:spPr>
            <a:xfrm>
              <a:off x="6349555" y="1279252"/>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33" name="Rectangle 32">
              <a:extLst>
                <a:ext uri="{FF2B5EF4-FFF2-40B4-BE49-F238E27FC236}">
                  <a16:creationId xmlns:a16="http://schemas.microsoft.com/office/drawing/2014/main" id="{6A7915DC-E3CC-42C7-8DB3-F74024B087DC}"/>
                </a:ext>
              </a:extLst>
            </p:cNvPr>
            <p:cNvSpPr/>
            <p:nvPr/>
          </p:nvSpPr>
          <p:spPr>
            <a:xfrm>
              <a:off x="6530124" y="1502084"/>
              <a:ext cx="4787849"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Everyone with Medicare is eligible to get Medicare drug coverage. </a:t>
              </a:r>
            </a:p>
          </p:txBody>
        </p:sp>
      </p:grpSp>
      <p:grpSp>
        <p:nvGrpSpPr>
          <p:cNvPr id="11" name="Group 10" descr="Question 2: How do I get coverage?&#10;">
            <a:extLst>
              <a:ext uri="{FF2B5EF4-FFF2-40B4-BE49-F238E27FC236}">
                <a16:creationId xmlns:a16="http://schemas.microsoft.com/office/drawing/2014/main" id="{CEA508C2-6F1A-4804-8837-5CF126215214}"/>
              </a:ext>
            </a:extLst>
          </p:cNvPr>
          <p:cNvGrpSpPr/>
          <p:nvPr/>
        </p:nvGrpSpPr>
        <p:grpSpPr>
          <a:xfrm>
            <a:off x="1030706" y="2869923"/>
            <a:ext cx="5196751" cy="1645920"/>
            <a:chOff x="1030706" y="2542125"/>
            <a:chExt cx="5196751" cy="1645920"/>
          </a:xfrm>
        </p:grpSpPr>
        <p:grpSp>
          <p:nvGrpSpPr>
            <p:cNvPr id="12" name="Item 2 - Q">
              <a:extLst>
                <a:ext uri="{FF2B5EF4-FFF2-40B4-BE49-F238E27FC236}">
                  <a16:creationId xmlns:a16="http://schemas.microsoft.com/office/drawing/2014/main" id="{1048A660-122F-42A0-8B12-8B76948F4619}"/>
                </a:ext>
              </a:extLst>
            </p:cNvPr>
            <p:cNvGrpSpPr/>
            <p:nvPr/>
          </p:nvGrpSpPr>
          <p:grpSpPr>
            <a:xfrm>
              <a:off x="1030706" y="2542125"/>
              <a:ext cx="5196751" cy="1645920"/>
              <a:chOff x="1030706" y="2249050"/>
              <a:chExt cx="5196751" cy="1371600"/>
            </a:xfrm>
          </p:grpSpPr>
          <p:sp>
            <p:nvSpPr>
              <p:cNvPr id="14" name="Rectangle: Rounded Corners 13">
                <a:extLst>
                  <a:ext uri="{FF2B5EF4-FFF2-40B4-BE49-F238E27FC236}">
                    <a16:creationId xmlns:a16="http://schemas.microsoft.com/office/drawing/2014/main" id="{8C4D26D0-DC18-44B9-8C26-7861953580DE}"/>
                  </a:ext>
                  <a:ext uri="{C183D7F6-B498-43B3-948B-1728B52AA6E4}">
                    <adec:decorative xmlns:adec="http://schemas.microsoft.com/office/drawing/2017/decorative" val="1"/>
                  </a:ext>
                </a:extLst>
              </p:cNvPr>
              <p:cNvSpPr/>
              <p:nvPr/>
            </p:nvSpPr>
            <p:spPr>
              <a:xfrm>
                <a:off x="1030706" y="2249050"/>
                <a:ext cx="484632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1453B5D-8260-4DE0-AD03-4A14AD578116}"/>
                  </a:ext>
                </a:extLst>
              </p:cNvPr>
              <p:cNvGrpSpPr/>
              <p:nvPr/>
            </p:nvGrpSpPr>
            <p:grpSpPr>
              <a:xfrm>
                <a:off x="5935479" y="2622770"/>
                <a:ext cx="291978" cy="640080"/>
                <a:chOff x="5732904" y="1548932"/>
                <a:chExt cx="291978" cy="701186"/>
              </a:xfrm>
            </p:grpSpPr>
            <p:sp>
              <p:nvSpPr>
                <p:cNvPr id="16" name="Isosceles Triangle 15">
                  <a:extLst>
                    <a:ext uri="{FF2B5EF4-FFF2-40B4-BE49-F238E27FC236}">
                      <a16:creationId xmlns:a16="http://schemas.microsoft.com/office/drawing/2014/main" id="{809912EE-A2F8-434B-A68C-648B97DBF11A}"/>
                    </a:ext>
                    <a:ext uri="{C183D7F6-B498-43B3-948B-1728B52AA6E4}">
                      <adec:decorative xmlns:adec="http://schemas.microsoft.com/office/drawing/2017/decorative" val="1"/>
                    </a:ext>
                  </a:extLst>
                </p:cNvPr>
                <p:cNvSpPr/>
                <p:nvPr/>
              </p:nvSpPr>
              <p:spPr>
                <a:xfrm rot="5400000">
                  <a:off x="5528300" y="1753536"/>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CE835A58-4992-4D29-B73D-024CBBEF623E}"/>
                    </a:ext>
                    <a:ext uri="{C183D7F6-B498-43B3-948B-1728B52AA6E4}">
                      <adec:decorative xmlns:adec="http://schemas.microsoft.com/office/drawing/2017/decorative" val="1"/>
                    </a:ext>
                  </a:extLst>
                </p:cNvPr>
                <p:cNvCxnSpPr/>
                <p:nvPr/>
              </p:nvCxnSpPr>
              <p:spPr>
                <a:xfrm>
                  <a:off x="5878893" y="1670925"/>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 name="Rectangle 12">
              <a:extLst>
                <a:ext uri="{FF2B5EF4-FFF2-40B4-BE49-F238E27FC236}">
                  <a16:creationId xmlns:a16="http://schemas.microsoft.com/office/drawing/2014/main" id="{2BD4EF12-4566-4BE9-8705-13A5AD293B66}"/>
                </a:ext>
              </a:extLst>
            </p:cNvPr>
            <p:cNvSpPr/>
            <p:nvPr/>
          </p:nvSpPr>
          <p:spPr>
            <a:xfrm>
              <a:off x="1202498" y="3206293"/>
              <a:ext cx="2775119" cy="369332"/>
            </a:xfrm>
            <a:prstGeom prst="rect">
              <a:avLst/>
            </a:prstGeom>
          </p:spPr>
          <p:txBody>
            <a:bodyPr wrap="none">
              <a:spAutoFit/>
            </a:bodyPr>
            <a:lstStyle/>
            <a:p>
              <a:r>
                <a:rPr lang="en-US" b="1" dirty="0">
                  <a:solidFill>
                    <a:srgbClr val="00529B"/>
                  </a:solidFill>
                  <a:latin typeface="Arial" panose="020B0604020202020204" pitchFamily="34" charset="0"/>
                  <a:cs typeface="Arial" panose="020B0604020202020204" pitchFamily="34" charset="0"/>
                </a:rPr>
                <a:t>How do I get coverage?</a:t>
              </a:r>
            </a:p>
          </p:txBody>
        </p:sp>
      </p:grpSp>
      <p:grpSp>
        <p:nvGrpSpPr>
          <p:cNvPr id="21" name="Group 20" descr="Answer 2: If you have Original Medicare, you must enroll in a plan to get drug coverage.&#10;If you join a Medicare Advantage Plan with drug coverage, you’ll get your drug coverage through your plan.&#10;">
            <a:extLst>
              <a:ext uri="{FF2B5EF4-FFF2-40B4-BE49-F238E27FC236}">
                <a16:creationId xmlns:a16="http://schemas.microsoft.com/office/drawing/2014/main" id="{C79B335C-F31E-4277-888F-918ABEA51BE7}"/>
              </a:ext>
            </a:extLst>
          </p:cNvPr>
          <p:cNvGrpSpPr/>
          <p:nvPr/>
        </p:nvGrpSpPr>
        <p:grpSpPr>
          <a:xfrm>
            <a:off x="6349555" y="2869854"/>
            <a:ext cx="4846320" cy="1645920"/>
            <a:chOff x="6349555" y="2542056"/>
            <a:chExt cx="4846320" cy="1645920"/>
          </a:xfrm>
        </p:grpSpPr>
        <p:sp>
          <p:nvSpPr>
            <p:cNvPr id="22" name="Item 2 - A">
              <a:extLst>
                <a:ext uri="{FF2B5EF4-FFF2-40B4-BE49-F238E27FC236}">
                  <a16:creationId xmlns:a16="http://schemas.microsoft.com/office/drawing/2014/main" id="{FF4E6E85-7711-4707-AE1C-E2F853C3ED2A}"/>
                </a:ext>
              </a:extLst>
            </p:cNvPr>
            <p:cNvSpPr/>
            <p:nvPr/>
          </p:nvSpPr>
          <p:spPr>
            <a:xfrm>
              <a:off x="6349555" y="2542056"/>
              <a:ext cx="4846320" cy="164592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8A9EF25-36AE-4E29-B097-E4A17267D13E}"/>
                </a:ext>
              </a:extLst>
            </p:cNvPr>
            <p:cNvSpPr/>
            <p:nvPr/>
          </p:nvSpPr>
          <p:spPr>
            <a:xfrm>
              <a:off x="6496915" y="2656929"/>
              <a:ext cx="4551599" cy="1477328"/>
            </a:xfrm>
            <a:prstGeom prst="rect">
              <a:avLst/>
            </a:prstGeom>
          </p:spPr>
          <p:txBody>
            <a:bodyPr wrap="square">
              <a:spAutoFit/>
            </a:bodyPr>
            <a:lstStyle/>
            <a:p>
              <a:pPr marL="285750" indent="-285750">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If you have Original Medicare, you must enroll in a plan to get drug coverage.</a:t>
              </a:r>
            </a:p>
            <a:p>
              <a:pPr marL="285750" indent="-285750">
                <a:buFont typeface="Wingdings" panose="05000000000000000000" pitchFamily="2" charset="2"/>
                <a:buChar char="§"/>
              </a:pPr>
              <a:r>
                <a:rPr lang="en-US" dirty="0">
                  <a:solidFill>
                    <a:srgbClr val="00529B"/>
                  </a:solidFill>
                  <a:latin typeface="Arial" panose="020B0604020202020204" pitchFamily="34" charset="0"/>
                  <a:cs typeface="Arial" panose="020B0604020202020204" pitchFamily="34" charset="0"/>
                </a:rPr>
                <a:t>If you join a Medicare Advantage Plan with drug coverage, you’ll get your drug coverage through your plan.</a:t>
              </a:r>
            </a:p>
          </p:txBody>
        </p:sp>
      </p:grpSp>
      <p:grpSp>
        <p:nvGrpSpPr>
          <p:cNvPr id="34" name="Group 33" descr="Question 3: Can I get help paying for Medicare drug coverage?&#10;">
            <a:extLst>
              <a:ext uri="{FF2B5EF4-FFF2-40B4-BE49-F238E27FC236}">
                <a16:creationId xmlns:a16="http://schemas.microsoft.com/office/drawing/2014/main" id="{7642E50B-A173-4060-8022-3CE87B92F1EA}"/>
              </a:ext>
            </a:extLst>
          </p:cNvPr>
          <p:cNvGrpSpPr/>
          <p:nvPr/>
        </p:nvGrpSpPr>
        <p:grpSpPr>
          <a:xfrm>
            <a:off x="1030706" y="4696244"/>
            <a:ext cx="5196751" cy="1097280"/>
            <a:chOff x="1030706" y="3816354"/>
            <a:chExt cx="5196751" cy="1097280"/>
          </a:xfrm>
        </p:grpSpPr>
        <p:grpSp>
          <p:nvGrpSpPr>
            <p:cNvPr id="35" name="Item 3 - Q">
              <a:extLst>
                <a:ext uri="{FF2B5EF4-FFF2-40B4-BE49-F238E27FC236}">
                  <a16:creationId xmlns:a16="http://schemas.microsoft.com/office/drawing/2014/main" id="{3AD3FD03-F856-42BC-99AC-CAF6981A5014}"/>
                </a:ext>
              </a:extLst>
            </p:cNvPr>
            <p:cNvGrpSpPr/>
            <p:nvPr/>
          </p:nvGrpSpPr>
          <p:grpSpPr>
            <a:xfrm>
              <a:off x="1030706" y="3816354"/>
              <a:ext cx="5196751" cy="1097280"/>
              <a:chOff x="1030706" y="3323988"/>
              <a:chExt cx="5196751" cy="914400"/>
            </a:xfrm>
          </p:grpSpPr>
          <p:sp>
            <p:nvSpPr>
              <p:cNvPr id="37" name="Rectangle: Rounded Corners 36">
                <a:extLst>
                  <a:ext uri="{FF2B5EF4-FFF2-40B4-BE49-F238E27FC236}">
                    <a16:creationId xmlns:a16="http://schemas.microsoft.com/office/drawing/2014/main" id="{D8186C5F-AA42-4F78-BF64-C3A66C23A37D}"/>
                  </a:ext>
                  <a:ext uri="{C183D7F6-B498-43B3-948B-1728B52AA6E4}">
                    <adec:decorative xmlns:adec="http://schemas.microsoft.com/office/drawing/2017/decorative" val="1"/>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486C66DC-5FDF-44C6-AEF0-6098F77702A1}"/>
                  </a:ext>
                </a:extLst>
              </p:cNvPr>
              <p:cNvGrpSpPr/>
              <p:nvPr/>
            </p:nvGrpSpPr>
            <p:grpSpPr>
              <a:xfrm>
                <a:off x="5935479" y="3461079"/>
                <a:ext cx="291978" cy="640080"/>
                <a:chOff x="5732904" y="1273307"/>
                <a:chExt cx="291978" cy="701186"/>
              </a:xfrm>
            </p:grpSpPr>
            <p:sp>
              <p:nvSpPr>
                <p:cNvPr id="39" name="Isosceles Triangle 38">
                  <a:extLst>
                    <a:ext uri="{FF2B5EF4-FFF2-40B4-BE49-F238E27FC236}">
                      <a16:creationId xmlns:a16="http://schemas.microsoft.com/office/drawing/2014/main" id="{D76A3B08-2D51-4251-867C-6B5CA064B041}"/>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FE81DF0-E1CB-4AEA-A4FA-E0D07E93260E}"/>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6" name="Rectangle 35">
              <a:extLst>
                <a:ext uri="{FF2B5EF4-FFF2-40B4-BE49-F238E27FC236}">
                  <a16:creationId xmlns:a16="http://schemas.microsoft.com/office/drawing/2014/main" id="{FE1133E8-1EC0-4084-8AE0-183580663B6B}"/>
                </a:ext>
              </a:extLst>
            </p:cNvPr>
            <p:cNvSpPr/>
            <p:nvPr/>
          </p:nvSpPr>
          <p:spPr>
            <a:xfrm>
              <a:off x="1202498" y="4041745"/>
              <a:ext cx="4586993"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Can I get help paying for Medicare drug coverage?</a:t>
              </a:r>
            </a:p>
          </p:txBody>
        </p:sp>
      </p:grpSp>
      <p:grpSp>
        <p:nvGrpSpPr>
          <p:cNvPr id="41" name="Group 40" descr="Answer 3: You may be able to get Extra Help to pay for your Medicare drug costs.&#10;">
            <a:extLst>
              <a:ext uri="{FF2B5EF4-FFF2-40B4-BE49-F238E27FC236}">
                <a16:creationId xmlns:a16="http://schemas.microsoft.com/office/drawing/2014/main" id="{B6FC8C1B-C71B-45CF-BC2A-E05FDB65AD15}"/>
              </a:ext>
            </a:extLst>
          </p:cNvPr>
          <p:cNvGrpSpPr/>
          <p:nvPr/>
        </p:nvGrpSpPr>
        <p:grpSpPr>
          <a:xfrm>
            <a:off x="6349555" y="4683986"/>
            <a:ext cx="4846320" cy="1097280"/>
            <a:chOff x="6349555" y="3804096"/>
            <a:chExt cx="4846320" cy="1097280"/>
          </a:xfrm>
        </p:grpSpPr>
        <p:sp>
          <p:nvSpPr>
            <p:cNvPr id="42" name="Item 3 - A">
              <a:extLst>
                <a:ext uri="{FF2B5EF4-FFF2-40B4-BE49-F238E27FC236}">
                  <a16:creationId xmlns:a16="http://schemas.microsoft.com/office/drawing/2014/main" id="{26D56029-C002-41E7-AB36-70E9C6D48918}"/>
                </a:ext>
              </a:extLst>
            </p:cNvPr>
            <p:cNvSpPr/>
            <p:nvPr/>
          </p:nvSpPr>
          <p:spPr>
            <a:xfrm>
              <a:off x="6349555" y="380409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1A1EA3E2-D976-4688-BD0F-B6E54E54D9FB}"/>
                </a:ext>
              </a:extLst>
            </p:cNvPr>
            <p:cNvSpPr/>
            <p:nvPr/>
          </p:nvSpPr>
          <p:spPr>
            <a:xfrm>
              <a:off x="6553998" y="4029570"/>
              <a:ext cx="4551599" cy="646331"/>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You may be able to get Extra Help to pay for your Medicare drug costs.</a:t>
              </a:r>
            </a:p>
          </p:txBody>
        </p:sp>
      </p:grpSp>
      <p:sp>
        <p:nvSpPr>
          <p:cNvPr id="9" name="Slide Number Placeholder 6">
            <a:extLst>
              <a:ext uri="{FF2B5EF4-FFF2-40B4-BE49-F238E27FC236}">
                <a16:creationId xmlns:a16="http://schemas.microsoft.com/office/drawing/2014/main" id="{EA821AF9-BCE3-432E-B746-7F740F8200F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38</a:t>
            </a:fld>
            <a:endParaRPr lang="en-US" dirty="0"/>
          </a:p>
        </p:txBody>
      </p:sp>
      <p:sp>
        <p:nvSpPr>
          <p:cNvPr id="3" name="Footer Placeholder 2">
            <a:extLst>
              <a:ext uri="{FF2B5EF4-FFF2-40B4-BE49-F238E27FC236}">
                <a16:creationId xmlns:a16="http://schemas.microsoft.com/office/drawing/2014/main" id="{06DE2F4C-04DF-364C-AEF2-DC82794718C5}"/>
              </a:ext>
            </a:extLst>
          </p:cNvPr>
          <p:cNvSpPr>
            <a:spLocks noGrp="1"/>
          </p:cNvSpPr>
          <p:nvPr>
            <p:ph type="ftr" sz="quarter" idx="11"/>
          </p:nvPr>
        </p:nvSpPr>
        <p:spPr>
          <a:xfrm>
            <a:off x="3931920" y="6492240"/>
            <a:ext cx="4236098" cy="365125"/>
          </a:xfrm>
        </p:spPr>
        <p:txBody>
          <a:bodyPr/>
          <a:lstStyle/>
          <a:p>
            <a:r>
              <a:rPr lang="en-US" dirty="0"/>
              <a:t>Medicare for People with End-Stage Renal Disease (ESRD)</a:t>
            </a:r>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416126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403762"/>
            <a:ext cx="9507017" cy="719643"/>
          </a:xfrm>
        </p:spPr>
        <p:txBody>
          <a:bodyPr>
            <a:normAutofit/>
          </a:bodyPr>
          <a:lstStyle/>
          <a:p>
            <a:pPr algn="ctr"/>
            <a:r>
              <a:rPr lang="en-US" sz="3000" dirty="0"/>
              <a:t>Check Your Knowledge: Question 5</a:t>
            </a:r>
          </a:p>
        </p:txBody>
      </p:sp>
      <p:sp>
        <p:nvSpPr>
          <p:cNvPr id="8" name="Content Placeholder 7"/>
          <p:cNvSpPr>
            <a:spLocks noGrp="1"/>
          </p:cNvSpPr>
          <p:nvPr>
            <p:ph idx="4294967295"/>
          </p:nvPr>
        </p:nvSpPr>
        <p:spPr>
          <a:xfrm>
            <a:off x="1177925" y="1796982"/>
            <a:ext cx="9836150" cy="2980291"/>
          </a:xfrm>
        </p:spPr>
        <p:txBody>
          <a:bodyPr/>
          <a:lstStyle/>
          <a:p>
            <a:pPr marL="0" lvl="0" indent="0">
              <a:lnSpc>
                <a:spcPct val="110000"/>
              </a:lnSpc>
              <a:spcBef>
                <a:spcPts val="600"/>
              </a:spcBef>
              <a:buNone/>
              <a:defRPr/>
            </a:pPr>
            <a:r>
              <a:rPr lang="en-US" sz="2400" b="1" dirty="0">
                <a:solidFill>
                  <a:srgbClr val="00529B"/>
                </a:solidFill>
              </a:rPr>
              <a:t>People with End-Stage Renal Disease (ESRD) can choose Original Medicare or a Medicare Advantage Plan to get their Medicare coverage. </a:t>
            </a:r>
          </a:p>
          <a:p>
            <a:pPr marL="341313" lvl="0" indent="-341313" defTabSz="685800">
              <a:lnSpc>
                <a:spcPct val="110000"/>
              </a:lnSpc>
              <a:spcBef>
                <a:spcPts val="600"/>
              </a:spcBef>
              <a:buFont typeface="+mj-lt"/>
              <a:buAutoNum type="alphaLcPeriod"/>
            </a:pPr>
            <a:r>
              <a:rPr lang="en-US" sz="2400" dirty="0">
                <a:solidFill>
                  <a:srgbClr val="00529B"/>
                </a:solidFill>
              </a:rPr>
              <a:t>True</a:t>
            </a:r>
          </a:p>
          <a:p>
            <a:pPr marL="341313" lvl="0" indent="-341313" defTabSz="685800">
              <a:lnSpc>
                <a:spcPct val="110000"/>
              </a:lnSpc>
              <a:spcBef>
                <a:spcPts val="600"/>
              </a:spcBef>
              <a:buFont typeface="+mj-lt"/>
              <a:buAutoNum type="alphaLcPeriod"/>
            </a:pPr>
            <a:r>
              <a:rPr lang="en-US" sz="2400" dirty="0">
                <a:solidFill>
                  <a:srgbClr val="00529B"/>
                </a:solidFill>
              </a:rPr>
              <a:t>False</a:t>
            </a:r>
          </a:p>
          <a:p>
            <a:pPr marL="0" lvl="0" indent="0" defTabSz="685800">
              <a:lnSpc>
                <a:spcPct val="100000"/>
              </a:lnSpc>
              <a:spcBef>
                <a:spcPts val="600"/>
              </a:spcBef>
              <a:buNone/>
            </a:pPr>
            <a:endParaRPr lang="en-US" dirty="0"/>
          </a:p>
          <a:p>
            <a:pPr marL="0" indent="0">
              <a:lnSpc>
                <a:spcPct val="100000"/>
              </a:lnSpc>
              <a:spcBef>
                <a:spcPts val="600"/>
              </a:spcBef>
              <a:buNone/>
            </a:pPr>
            <a:endParaRPr lang="en-US" dirty="0"/>
          </a:p>
        </p:txBody>
      </p:sp>
      <p:sp>
        <p:nvSpPr>
          <p:cNvPr id="6" name="Rounded Rectangle 5" descr="Green rectangle indicating correct answer as A."/>
          <p:cNvSpPr/>
          <p:nvPr/>
        </p:nvSpPr>
        <p:spPr>
          <a:xfrm>
            <a:off x="1177925" y="3071226"/>
            <a:ext cx="1614995" cy="43180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DF0E024A-93FE-4F1B-81B2-3CE14028C21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39</a:t>
            </a:fld>
            <a:endParaRPr lang="en-US" dirty="0"/>
          </a:p>
        </p:txBody>
      </p:sp>
      <p:sp>
        <p:nvSpPr>
          <p:cNvPr id="4" name="Footer Placeholder 3">
            <a:extLst>
              <a:ext uri="{FF2B5EF4-FFF2-40B4-BE49-F238E27FC236}">
                <a16:creationId xmlns:a16="http://schemas.microsoft.com/office/drawing/2014/main" id="{1254BAF3-E078-E647-880B-8F6E84E8DFF5}"/>
              </a:ext>
            </a:extLst>
          </p:cNvPr>
          <p:cNvSpPr>
            <a:spLocks noGrp="1"/>
          </p:cNvSpPr>
          <p:nvPr>
            <p:ph type="ftr" sz="quarter" idx="11"/>
          </p:nvPr>
        </p:nvSpPr>
        <p:spPr>
          <a:xfrm>
            <a:off x="3931920" y="6492240"/>
            <a:ext cx="4287982" cy="365125"/>
          </a:xfrm>
        </p:spPr>
        <p:txBody>
          <a:bodyPr/>
          <a:lstStyle/>
          <a:p>
            <a:r>
              <a:rPr lang="en-US" dirty="0"/>
              <a:t>Medicare for People with End-Stage Renal Disease (ESRD)</a:t>
            </a:r>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2543" y="1361938"/>
            <a:ext cx="5647326" cy="688930"/>
          </a:xfrm>
        </p:spPr>
        <p:txBody>
          <a:bodyPr>
            <a:normAutofit/>
          </a:bodyPr>
          <a:lstStyle/>
          <a:p>
            <a:r>
              <a:rPr lang="en-US" dirty="0"/>
              <a:t>Lesson 1</a:t>
            </a:r>
          </a:p>
        </p:txBody>
      </p:sp>
      <p:sp>
        <p:nvSpPr>
          <p:cNvPr id="5" name="Text Placeholder 4"/>
          <p:cNvSpPr>
            <a:spLocks noGrp="1"/>
          </p:cNvSpPr>
          <p:nvPr>
            <p:ph type="body" idx="1"/>
          </p:nvPr>
        </p:nvSpPr>
        <p:spPr>
          <a:xfrm>
            <a:off x="3755069" y="2176128"/>
            <a:ext cx="8370126" cy="2756265"/>
          </a:xfrm>
        </p:spPr>
        <p:txBody>
          <a:bodyPr vert="horz" lIns="91440" tIns="45720" rIns="91440" bIns="45720" rtlCol="0" anchor="t">
            <a:normAutofit/>
          </a:bodyPr>
          <a:lstStyle/>
          <a:p>
            <a:pPr>
              <a:lnSpc>
                <a:spcPct val="100000"/>
              </a:lnSpc>
              <a:spcBef>
                <a:spcPts val="600"/>
              </a:spcBef>
            </a:pPr>
            <a:r>
              <a:rPr lang="en-US" sz="3600" dirty="0">
                <a:latin typeface="Arial Black"/>
              </a:rPr>
              <a:t>End-Stage Renal Disease (ESRD) &amp; Medicare Eligibility</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5</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n-US" sz="3600" dirty="0"/>
              <a:t>Additional Information</a:t>
            </a:r>
          </a:p>
        </p:txBody>
      </p:sp>
    </p:spTree>
    <p:custDataLst>
      <p:tags r:id="rId1"/>
    </p:custDataLst>
    <p:extLst>
      <p:ext uri="{BB962C8B-B14F-4D97-AF65-F5344CB8AC3E}">
        <p14:creationId xmlns:p14="http://schemas.microsoft.com/office/powerpoint/2010/main" val="2783131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1479"/>
            <a:ext cx="12192000" cy="937602"/>
          </a:xfrm>
        </p:spPr>
        <p:txBody>
          <a:bodyPr anchor="ctr">
            <a:normAutofit/>
          </a:bodyPr>
          <a:lstStyle/>
          <a:p>
            <a:r>
              <a:rPr lang="en-US" sz="3000" dirty="0"/>
              <a:t>Lesson 5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1371600" y="1371599"/>
            <a:ext cx="10073731" cy="4462041"/>
          </a:xfrm>
        </p:spPr>
        <p:txBody>
          <a:bodyPr vert="horz" lIns="91440" tIns="45720" rIns="91440" bIns="45720" rtlCol="0" anchor="t">
            <a:normAutofit lnSpcReduction="10000"/>
          </a:bodyPr>
          <a:lstStyle/>
          <a:p>
            <a:pPr marL="0" indent="0">
              <a:lnSpc>
                <a:spcPct val="11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10000"/>
              </a:lnSpc>
              <a:spcBef>
                <a:spcPts val="0"/>
              </a:spcBef>
              <a:spcAft>
                <a:spcPts val="1200"/>
              </a:spcAft>
            </a:pPr>
            <a:r>
              <a:rPr lang="en-US" sz="2400" dirty="0">
                <a:solidFill>
                  <a:srgbClr val="00529B"/>
                </a:solidFill>
                <a:latin typeface="Arial"/>
                <a:cs typeface="Arial"/>
              </a:rPr>
              <a:t>Describe the Advancing American Kidney Health Initiative and its purpose</a:t>
            </a:r>
          </a:p>
          <a:p>
            <a:pPr marL="548640" indent="-274320">
              <a:lnSpc>
                <a:spcPct val="110000"/>
              </a:lnSpc>
              <a:spcBef>
                <a:spcPts val="0"/>
              </a:spcBef>
              <a:spcAft>
                <a:spcPts val="1200"/>
              </a:spcAft>
            </a:pPr>
            <a:r>
              <a:rPr lang="en-US" sz="2400" dirty="0">
                <a:solidFill>
                  <a:srgbClr val="00529B"/>
                </a:solidFill>
                <a:latin typeface="Arial"/>
                <a:cs typeface="Arial"/>
              </a:rPr>
              <a:t>Describe the Centers for Medicare &amp; Medicaid Services (CMS) Specialty Care Models and their purpose</a:t>
            </a:r>
          </a:p>
          <a:p>
            <a:pPr marL="548640" indent="-274320">
              <a:lnSpc>
                <a:spcPct val="110000"/>
              </a:lnSpc>
              <a:spcBef>
                <a:spcPts val="0"/>
              </a:spcBef>
              <a:spcAft>
                <a:spcPts val="1200"/>
              </a:spcAft>
            </a:pPr>
            <a:r>
              <a:rPr lang="en-US" sz="2400" dirty="0">
                <a:solidFill>
                  <a:srgbClr val="00529B"/>
                </a:solidFill>
                <a:latin typeface="Arial"/>
                <a:cs typeface="Arial"/>
              </a:rPr>
              <a:t>Describe how CMS evaluates the quality of care at dialysis facilities</a:t>
            </a:r>
          </a:p>
          <a:p>
            <a:pPr marL="548640" indent="-274320">
              <a:lnSpc>
                <a:spcPct val="110000"/>
              </a:lnSpc>
              <a:spcBef>
                <a:spcPts val="0"/>
              </a:spcBef>
              <a:spcAft>
                <a:spcPts val="1200"/>
              </a:spcAft>
            </a:pPr>
            <a:r>
              <a:rPr lang="en-US" sz="2400" dirty="0">
                <a:solidFill>
                  <a:srgbClr val="00529B"/>
                </a:solidFill>
                <a:latin typeface="Arial"/>
                <a:cs typeface="Arial"/>
              </a:rPr>
              <a:t>Describe the End-Stage Renal Disease (ESRD) National Coordinating Center and its purpose</a:t>
            </a:r>
          </a:p>
          <a:p>
            <a:pPr marL="548640" indent="-274320">
              <a:lnSpc>
                <a:spcPct val="110000"/>
              </a:lnSpc>
              <a:spcBef>
                <a:spcPts val="0"/>
              </a:spcBef>
              <a:spcAft>
                <a:spcPts val="1200"/>
              </a:spcAft>
            </a:pPr>
            <a:r>
              <a:rPr lang="en-US" sz="2400" dirty="0">
                <a:solidFill>
                  <a:srgbClr val="00529B"/>
                </a:solidFill>
                <a:latin typeface="Arial"/>
                <a:cs typeface="Arial"/>
              </a:rPr>
              <a:t>Describe the Fistula First initiative and its purpose</a:t>
            </a:r>
            <a:endParaRPr lang="en-US" dirty="0">
              <a:solidFill>
                <a:srgbClr val="00529B"/>
              </a:solidFill>
              <a:latin typeface="Arial"/>
              <a:cs typeface="Arial"/>
            </a:endParaRPr>
          </a:p>
        </p:txBody>
      </p:sp>
      <p:sp>
        <p:nvSpPr>
          <p:cNvPr id="7" name="Footer Placeholder 2">
            <a:extLst>
              <a:ext uri="{FF2B5EF4-FFF2-40B4-BE49-F238E27FC236}">
                <a16:creationId xmlns:a16="http://schemas.microsoft.com/office/drawing/2014/main" id="{A866BCC5-123A-4F9B-8A6A-7F363F80C424}"/>
              </a:ext>
            </a:extLst>
          </p:cNvPr>
          <p:cNvSpPr>
            <a:spLocks noGrp="1"/>
          </p:cNvSpPr>
          <p:nvPr>
            <p:ph type="ftr" sz="quarter" idx="11"/>
          </p:nvPr>
        </p:nvSpPr>
        <p:spPr>
          <a:xfrm>
            <a:off x="3931920" y="6492240"/>
            <a:ext cx="4272950" cy="365125"/>
          </a:xfrm>
        </p:spPr>
        <p:txBody>
          <a:bodyPr/>
          <a:lstStyle/>
          <a:p>
            <a:r>
              <a:rPr lang="en-US" dirty="0"/>
              <a:t>Medicare for People with End-Stage Renal Disease (ESRD)</a:t>
            </a:r>
          </a:p>
        </p:txBody>
      </p:sp>
      <p:sp>
        <p:nvSpPr>
          <p:cNvPr id="2" name="Slide Number Placeholder 1">
            <a:extLst>
              <a:ext uri="{FF2B5EF4-FFF2-40B4-BE49-F238E27FC236}">
                <a16:creationId xmlns:a16="http://schemas.microsoft.com/office/drawing/2014/main" id="{1D6D54A5-8835-41F6-B0C4-9780FB18DBED}"/>
              </a:ext>
            </a:extLst>
          </p:cNvPr>
          <p:cNvSpPr>
            <a:spLocks noGrp="1"/>
          </p:cNvSpPr>
          <p:nvPr>
            <p:ph type="sldNum" sz="quarter" idx="12"/>
          </p:nvPr>
        </p:nvSpPr>
        <p:spPr/>
        <p:txBody>
          <a:bodyPr/>
          <a:lstStyle/>
          <a:p>
            <a:fld id="{48F63A3B-78C7-47BE-AE5E-E10140E04643}" type="slidenum">
              <a:rPr lang="en-US" smtClean="0"/>
              <a:t>41</a:t>
            </a:fld>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1760281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5659"/>
            <a:ext cx="12192000" cy="947356"/>
          </a:xfrm>
        </p:spPr>
        <p:txBody>
          <a:bodyPr anchor="ctr">
            <a:normAutofit/>
          </a:bodyPr>
          <a:lstStyle/>
          <a:p>
            <a:r>
              <a:rPr lang="en-US" sz="3000" dirty="0"/>
              <a:t>Advancing American Kidney Health Initiative</a:t>
            </a:r>
          </a:p>
        </p:txBody>
      </p:sp>
      <p:sp>
        <p:nvSpPr>
          <p:cNvPr id="5" name="Content Placeholder 4"/>
          <p:cNvSpPr>
            <a:spLocks noGrp="1"/>
          </p:cNvSpPr>
          <p:nvPr>
            <p:ph type="body" sz="quarter" idx="13"/>
          </p:nvPr>
        </p:nvSpPr>
        <p:spPr>
          <a:xfrm>
            <a:off x="993228" y="1589817"/>
            <a:ext cx="5860791" cy="4167187"/>
          </a:xfrm>
        </p:spPr>
        <p:txBody>
          <a:bodyPr>
            <a:normAutofit/>
          </a:bodyPr>
          <a:lstStyle/>
          <a:p>
            <a:pPr marL="0" indent="0">
              <a:lnSpc>
                <a:spcPct val="100000"/>
              </a:lnSpc>
              <a:spcBef>
                <a:spcPts val="0"/>
              </a:spcBef>
              <a:spcAft>
                <a:spcPts val="1200"/>
              </a:spcAft>
              <a:buNone/>
            </a:pPr>
            <a:r>
              <a:rPr lang="en-US" sz="2800" b="1" dirty="0">
                <a:solidFill>
                  <a:srgbClr val="00529B"/>
                </a:solidFill>
              </a:rPr>
              <a:t>Overall goals are to:</a:t>
            </a:r>
          </a:p>
          <a:p>
            <a:pPr marL="548640" lvl="1" indent="0">
              <a:lnSpc>
                <a:spcPct val="100000"/>
              </a:lnSpc>
              <a:spcBef>
                <a:spcPts val="0"/>
              </a:spcBef>
              <a:spcAft>
                <a:spcPts val="600"/>
              </a:spcAft>
              <a:buNone/>
            </a:pPr>
            <a:r>
              <a:rPr lang="en-US" sz="2400" dirty="0">
                <a:solidFill>
                  <a:srgbClr val="00529B"/>
                </a:solidFill>
              </a:rPr>
              <a:t>Reduce the risk of kidney failure</a:t>
            </a:r>
          </a:p>
          <a:p>
            <a:pPr marL="548640" lvl="1" indent="0">
              <a:lnSpc>
                <a:spcPct val="100000"/>
              </a:lnSpc>
              <a:spcBef>
                <a:spcPts val="0"/>
              </a:spcBef>
              <a:spcAft>
                <a:spcPts val="600"/>
              </a:spcAft>
              <a:buSzPct val="100000"/>
              <a:buNone/>
            </a:pPr>
            <a:r>
              <a:rPr lang="en-US" sz="2400" dirty="0">
                <a:solidFill>
                  <a:srgbClr val="00529B"/>
                </a:solidFill>
              </a:rPr>
              <a:t>Improve access to and quality of person-centered treatment options</a:t>
            </a:r>
          </a:p>
          <a:p>
            <a:pPr marL="548640" lvl="1" indent="0">
              <a:lnSpc>
                <a:spcPct val="100000"/>
              </a:lnSpc>
              <a:spcBef>
                <a:spcPts val="0"/>
              </a:spcBef>
              <a:spcAft>
                <a:spcPts val="600"/>
              </a:spcAft>
              <a:buSzPct val="100000"/>
              <a:buNone/>
            </a:pPr>
            <a:r>
              <a:rPr lang="en-US" sz="2400" dirty="0">
                <a:solidFill>
                  <a:srgbClr val="00529B"/>
                </a:solidFill>
              </a:rPr>
              <a:t>Increase access to kidney transplants</a:t>
            </a:r>
          </a:p>
          <a:p>
            <a:pPr marL="228600" lvl="1" indent="0">
              <a:lnSpc>
                <a:spcPct val="100000"/>
              </a:lnSpc>
              <a:spcBef>
                <a:spcPts val="600"/>
              </a:spcBef>
              <a:buSzPct val="100000"/>
              <a:buNone/>
            </a:pPr>
            <a:endParaRPr lang="en-US" dirty="0"/>
          </a:p>
          <a:p>
            <a:pPr marL="228600" lvl="1" indent="0">
              <a:lnSpc>
                <a:spcPct val="100000"/>
              </a:lnSpc>
              <a:spcBef>
                <a:spcPts val="600"/>
              </a:spcBef>
              <a:buSzPct val="100000"/>
              <a:buNone/>
            </a:pPr>
            <a:endParaRPr lang="en-US" dirty="0"/>
          </a:p>
          <a:p>
            <a:pPr marL="228600" lvl="1" indent="0">
              <a:lnSpc>
                <a:spcPct val="100000"/>
              </a:lnSpc>
              <a:spcBef>
                <a:spcPts val="600"/>
              </a:spcBef>
              <a:buSzPct val="100000"/>
              <a:buNone/>
            </a:pPr>
            <a:endParaRPr lang="en-US" dirty="0"/>
          </a:p>
        </p:txBody>
      </p:sp>
      <p:sp>
        <p:nvSpPr>
          <p:cNvPr id="8" name="Arrow: Down 7">
            <a:extLst>
              <a:ext uri="{FF2B5EF4-FFF2-40B4-BE49-F238E27FC236}">
                <a16:creationId xmlns:a16="http://schemas.microsoft.com/office/drawing/2014/main" id="{0FC8CDDA-FEC6-4CEB-8553-A16FD066308B}"/>
              </a:ext>
              <a:ext uri="{C183D7F6-B498-43B3-948B-1728B52AA6E4}">
                <adec:decorative xmlns:adec="http://schemas.microsoft.com/office/drawing/2017/decorative" val="1"/>
              </a:ext>
            </a:extLst>
          </p:cNvPr>
          <p:cNvSpPr/>
          <p:nvPr/>
        </p:nvSpPr>
        <p:spPr>
          <a:xfrm rot="10800000">
            <a:off x="1162084" y="2767919"/>
            <a:ext cx="337713" cy="365125"/>
          </a:xfrm>
          <a:prstGeom prst="downArrow">
            <a:avLst/>
          </a:prstGeom>
          <a:solidFill>
            <a:srgbClr val="FEC736"/>
          </a:solidFill>
          <a:ln>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AB3907A6-5442-45E9-B09A-17DA52F9D38C}"/>
              </a:ext>
              <a:ext uri="{C183D7F6-B498-43B3-948B-1728B52AA6E4}">
                <adec:decorative xmlns:adec="http://schemas.microsoft.com/office/drawing/2017/decorative" val="1"/>
              </a:ext>
            </a:extLst>
          </p:cNvPr>
          <p:cNvSpPr/>
          <p:nvPr/>
        </p:nvSpPr>
        <p:spPr>
          <a:xfrm>
            <a:off x="1162084" y="2170842"/>
            <a:ext cx="337713" cy="415430"/>
          </a:xfrm>
          <a:prstGeom prst="downArrow">
            <a:avLst/>
          </a:prstGeom>
          <a:solidFill>
            <a:srgbClr val="FEC736"/>
          </a:solidFill>
          <a:ln>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0392689C-9DF9-4013-AECC-7607F941C2C4}"/>
              </a:ext>
              <a:ext uri="{C183D7F6-B498-43B3-948B-1728B52AA6E4}">
                <adec:decorative xmlns:adec="http://schemas.microsoft.com/office/drawing/2017/decorative" val="1"/>
              </a:ext>
            </a:extLst>
          </p:cNvPr>
          <p:cNvSpPr/>
          <p:nvPr/>
        </p:nvSpPr>
        <p:spPr>
          <a:xfrm rot="10800000">
            <a:off x="1162084" y="3410824"/>
            <a:ext cx="337713" cy="365125"/>
          </a:xfrm>
          <a:prstGeom prst="downArrow">
            <a:avLst/>
          </a:prstGeom>
          <a:solidFill>
            <a:srgbClr val="FEC736"/>
          </a:solidFill>
          <a:ln>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40504" y="1091536"/>
            <a:ext cx="3212794" cy="4682323"/>
          </a:xfrm>
          <a:prstGeom prst="rect">
            <a:avLst/>
          </a:prstGeom>
          <a:ln>
            <a:noFill/>
          </a:ln>
          <a:effectLst>
            <a:outerShdw blurRad="292100" dist="139700" dir="2700000" algn="tl" rotWithShape="0">
              <a:srgbClr val="333333">
                <a:alpha val="65000"/>
              </a:srgbClr>
            </a:outerShdw>
          </a:effectLst>
        </p:spPr>
      </p:pic>
      <p:sp>
        <p:nvSpPr>
          <p:cNvPr id="3" name="Footer Placeholder 2"/>
          <p:cNvSpPr>
            <a:spLocks noGrp="1"/>
          </p:cNvSpPr>
          <p:nvPr>
            <p:ph type="ftr" sz="quarter" idx="11"/>
          </p:nvPr>
        </p:nvSpPr>
        <p:spPr>
          <a:xfrm>
            <a:off x="3931920" y="6492240"/>
            <a:ext cx="4343400" cy="365125"/>
          </a:xfrm>
        </p:spPr>
        <p:txBody>
          <a:bodyPr/>
          <a:lstStyle/>
          <a:p>
            <a:r>
              <a:rPr lang="en-US" dirty="0"/>
              <a:t>Medicare for People with End-Stage Renal Disease (ESRD)</a:t>
            </a:r>
          </a:p>
        </p:txBody>
      </p:sp>
      <p:sp>
        <p:nvSpPr>
          <p:cNvPr id="10" name="Slide Number Placeholder 6">
            <a:extLst>
              <a:ext uri="{FF2B5EF4-FFF2-40B4-BE49-F238E27FC236}">
                <a16:creationId xmlns:a16="http://schemas.microsoft.com/office/drawing/2014/main" id="{17A22C4D-97EF-4113-BCD9-4C716D56B1E0}"/>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42</a:t>
            </a:fld>
            <a:endParaRPr lang="en-US"/>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1431592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2609"/>
            <a:ext cx="12192000" cy="841498"/>
          </a:xfrm>
        </p:spPr>
        <p:txBody>
          <a:bodyPr anchor="ctr">
            <a:noAutofit/>
          </a:bodyPr>
          <a:lstStyle/>
          <a:p>
            <a:r>
              <a:rPr lang="en-US" dirty="0"/>
              <a:t>CMS Innovation Payment Models to</a:t>
            </a:r>
            <a:br>
              <a:rPr lang="en-US" dirty="0"/>
            </a:br>
            <a:r>
              <a:rPr lang="en-US" dirty="0"/>
              <a:t> Transform Kidney Care</a:t>
            </a:r>
          </a:p>
        </p:txBody>
      </p:sp>
      <p:sp>
        <p:nvSpPr>
          <p:cNvPr id="5" name="Content Placeholder 4"/>
          <p:cNvSpPr>
            <a:spLocks noGrp="1"/>
          </p:cNvSpPr>
          <p:nvPr>
            <p:ph type="body" sz="quarter" idx="13"/>
          </p:nvPr>
        </p:nvSpPr>
        <p:spPr>
          <a:xfrm>
            <a:off x="1371600" y="1371600"/>
            <a:ext cx="10272532" cy="4167187"/>
          </a:xfrm>
        </p:spPr>
        <p:txBody>
          <a:bodyPr>
            <a:noAutofit/>
          </a:bodyPr>
          <a:lstStyle/>
          <a:p>
            <a:pPr marL="0" indent="0">
              <a:lnSpc>
                <a:spcPct val="100000"/>
              </a:lnSpc>
              <a:spcBef>
                <a:spcPts val="0"/>
              </a:spcBef>
              <a:spcAft>
                <a:spcPts val="1200"/>
              </a:spcAft>
              <a:buNone/>
            </a:pPr>
            <a:r>
              <a:rPr lang="en-US" sz="2800" b="1" dirty="0">
                <a:solidFill>
                  <a:srgbClr val="00529B"/>
                </a:solidFill>
              </a:rPr>
              <a:t>Mandatory Model</a:t>
            </a:r>
            <a:r>
              <a:rPr lang="en-US" sz="2800" dirty="0">
                <a:solidFill>
                  <a:srgbClr val="00529B"/>
                </a:solidFill>
              </a:rPr>
              <a:t>—ESRD Treatment Choices (ETC) Model </a:t>
            </a:r>
          </a:p>
          <a:p>
            <a:pPr marL="548640" indent="-274320">
              <a:lnSpc>
                <a:spcPct val="100000"/>
              </a:lnSpc>
              <a:spcBef>
                <a:spcPts val="0"/>
              </a:spcBef>
              <a:spcAft>
                <a:spcPts val="1200"/>
              </a:spcAft>
            </a:pPr>
            <a:r>
              <a:rPr lang="en-US" sz="2400" dirty="0">
                <a:solidFill>
                  <a:srgbClr val="00529B"/>
                </a:solidFill>
              </a:rPr>
              <a:t>Encourages greater use of home dialysis and kidney transplants</a:t>
            </a:r>
          </a:p>
          <a:p>
            <a:pPr marL="548640" indent="-274320">
              <a:lnSpc>
                <a:spcPct val="100000"/>
              </a:lnSpc>
              <a:spcBef>
                <a:spcPts val="0"/>
              </a:spcBef>
              <a:spcAft>
                <a:spcPts val="1200"/>
              </a:spcAft>
            </a:pPr>
            <a:r>
              <a:rPr lang="en-US" sz="2400" dirty="0">
                <a:solidFill>
                  <a:srgbClr val="00529B"/>
                </a:solidFill>
              </a:rPr>
              <a:t>Payment adjustments: January 1, 2021–June 30, 2027</a:t>
            </a:r>
          </a:p>
          <a:p>
            <a:pPr indent="0">
              <a:lnSpc>
                <a:spcPct val="100000"/>
              </a:lnSpc>
              <a:spcBef>
                <a:spcPts val="0"/>
              </a:spcBef>
              <a:spcAft>
                <a:spcPts val="1200"/>
              </a:spcAft>
              <a:buNone/>
            </a:pPr>
            <a:endParaRPr lang="en-US" sz="2400" dirty="0">
              <a:solidFill>
                <a:srgbClr val="00529B"/>
              </a:solidFill>
            </a:endParaRPr>
          </a:p>
          <a:p>
            <a:pPr marL="0" indent="0">
              <a:lnSpc>
                <a:spcPct val="100000"/>
              </a:lnSpc>
              <a:spcBef>
                <a:spcPts val="0"/>
              </a:spcBef>
              <a:spcAft>
                <a:spcPts val="1200"/>
              </a:spcAft>
              <a:buNone/>
            </a:pPr>
            <a:r>
              <a:rPr lang="en-US" sz="2800" b="1" dirty="0">
                <a:solidFill>
                  <a:srgbClr val="00529B"/>
                </a:solidFill>
              </a:rPr>
              <a:t>Optional Model</a:t>
            </a:r>
            <a:r>
              <a:rPr lang="en-US" sz="2800" dirty="0">
                <a:solidFill>
                  <a:srgbClr val="00529B"/>
                </a:solidFill>
              </a:rPr>
              <a:t>—Kidney Care Choices (KCC) Model</a:t>
            </a:r>
          </a:p>
          <a:p>
            <a:pPr marL="548640" lvl="0" indent="-274320">
              <a:lnSpc>
                <a:spcPct val="100000"/>
              </a:lnSpc>
              <a:spcBef>
                <a:spcPts val="0"/>
              </a:spcBef>
              <a:spcAft>
                <a:spcPts val="1200"/>
              </a:spcAft>
            </a:pPr>
            <a:r>
              <a:rPr lang="en-US" sz="2400" dirty="0">
                <a:solidFill>
                  <a:srgbClr val="00529B"/>
                </a:solidFill>
              </a:rPr>
              <a:t>Includes the Kidney Care First (KCF) and Comprehensive Kidney Care Contracting (CKCC) options to promote coordinated care</a:t>
            </a:r>
          </a:p>
          <a:p>
            <a:pPr marL="548640" indent="-274320">
              <a:lnSpc>
                <a:spcPct val="100000"/>
              </a:lnSpc>
              <a:spcBef>
                <a:spcPts val="0"/>
              </a:spcBef>
              <a:spcAft>
                <a:spcPts val="1200"/>
              </a:spcAft>
            </a:pPr>
            <a:r>
              <a:rPr lang="en-US" sz="2400" dirty="0">
                <a:solidFill>
                  <a:srgbClr val="00529B"/>
                </a:solidFill>
              </a:rPr>
              <a:t>Payment options: April 1, 2021–December 31, 2025</a:t>
            </a:r>
          </a:p>
        </p:txBody>
      </p:sp>
      <p:sp>
        <p:nvSpPr>
          <p:cNvPr id="3" name="Footer Placeholder 2"/>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6" name="Slide Number Placeholder 6">
            <a:extLst>
              <a:ext uri="{FF2B5EF4-FFF2-40B4-BE49-F238E27FC236}">
                <a16:creationId xmlns:a16="http://schemas.microsoft.com/office/drawing/2014/main" id="{0B4A5A8D-8EB4-49B0-B1D8-317E75E2F27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43</a:t>
            </a:fld>
            <a:endParaRPr lang="en-US"/>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241131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9569"/>
          </a:xfrm>
        </p:spPr>
        <p:txBody>
          <a:bodyPr anchor="ctr">
            <a:normAutofit/>
          </a:bodyPr>
          <a:lstStyle/>
          <a:p>
            <a:r>
              <a:rPr lang="en-US" sz="3000" dirty="0"/>
              <a:t>Dialysis Facilities</a:t>
            </a:r>
          </a:p>
        </p:txBody>
      </p:sp>
      <p:sp>
        <p:nvSpPr>
          <p:cNvPr id="8" name="Content Placeholder 5">
            <a:extLst>
              <a:ext uri="{FF2B5EF4-FFF2-40B4-BE49-F238E27FC236}">
                <a16:creationId xmlns:a16="http://schemas.microsoft.com/office/drawing/2014/main" id="{B43FD0BC-4A02-4FAA-AED2-FA2AFCFA478F}"/>
              </a:ext>
            </a:extLst>
          </p:cNvPr>
          <p:cNvSpPr txBox="1">
            <a:spLocks/>
          </p:cNvSpPr>
          <p:nvPr/>
        </p:nvSpPr>
        <p:spPr>
          <a:xfrm>
            <a:off x="1371600" y="1554480"/>
            <a:ext cx="10073640" cy="32664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Wingdings" pitchFamily="2" charset="2"/>
              <a:buNone/>
            </a:pPr>
            <a:r>
              <a:rPr lang="en-US" sz="2800" b="1" dirty="0">
                <a:solidFill>
                  <a:srgbClr val="00529B"/>
                </a:solidFill>
              </a:rPr>
              <a:t>CMS uses quality measures to evaluate dialysis facilities each year:</a:t>
            </a:r>
          </a:p>
          <a:p>
            <a:pPr marL="548640" indent="-274320">
              <a:lnSpc>
                <a:spcPct val="100000"/>
              </a:lnSpc>
              <a:spcBef>
                <a:spcPts val="0"/>
              </a:spcBef>
              <a:spcAft>
                <a:spcPts val="1200"/>
              </a:spcAft>
            </a:pPr>
            <a:r>
              <a:rPr lang="en-US" dirty="0">
                <a:solidFill>
                  <a:srgbClr val="00529B"/>
                </a:solidFill>
              </a:rPr>
              <a:t>Required to display scores in an area easy for you to find, and in a format and language you understand.</a:t>
            </a:r>
          </a:p>
          <a:p>
            <a:pPr marL="548640" indent="-274320">
              <a:lnSpc>
                <a:spcPct val="100000"/>
              </a:lnSpc>
              <a:spcBef>
                <a:spcPts val="0"/>
              </a:spcBef>
              <a:spcAft>
                <a:spcPts val="1200"/>
              </a:spcAft>
            </a:pPr>
            <a:r>
              <a:rPr lang="en-US" dirty="0">
                <a:solidFill>
                  <a:srgbClr val="00529B"/>
                </a:solidFill>
              </a:rPr>
              <a:t>Scores can range from</a:t>
            </a:r>
            <a:r>
              <a:rPr lang="en-US" b="1" dirty="0">
                <a:solidFill>
                  <a:srgbClr val="00529B"/>
                </a:solidFill>
              </a:rPr>
              <a:t> 0–100 </a:t>
            </a:r>
            <a:r>
              <a:rPr lang="en-US" dirty="0">
                <a:solidFill>
                  <a:srgbClr val="00529B"/>
                </a:solidFill>
              </a:rPr>
              <a:t>and are based on how the facility performed on the quality measures.</a:t>
            </a:r>
          </a:p>
        </p:txBody>
      </p:sp>
      <p:sp>
        <p:nvSpPr>
          <p:cNvPr id="3" name="Footer Placeholder 2"/>
          <p:cNvSpPr>
            <a:spLocks noGrp="1"/>
          </p:cNvSpPr>
          <p:nvPr>
            <p:ph type="ftr" sz="quarter" idx="11"/>
          </p:nvPr>
        </p:nvSpPr>
        <p:spPr>
          <a:xfrm>
            <a:off x="3931920" y="6492240"/>
            <a:ext cx="4287982" cy="365125"/>
          </a:xfrm>
        </p:spPr>
        <p:txBody>
          <a:bodyPr/>
          <a:lstStyle/>
          <a:p>
            <a:r>
              <a:rPr lang="en-US" dirty="0"/>
              <a:t>Medicare for People with End-Stage Renal Disease (ESRD)</a:t>
            </a:r>
          </a:p>
        </p:txBody>
      </p:sp>
      <p:sp>
        <p:nvSpPr>
          <p:cNvPr id="12" name="Slide Number Placeholder 6">
            <a:extLst>
              <a:ext uri="{FF2B5EF4-FFF2-40B4-BE49-F238E27FC236}">
                <a16:creationId xmlns:a16="http://schemas.microsoft.com/office/drawing/2014/main" id="{0634E580-EA9A-475D-BEA5-137FCAA5EEA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44</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412544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760"/>
            <a:ext cx="12192000" cy="942687"/>
          </a:xfrm>
        </p:spPr>
        <p:txBody>
          <a:bodyPr anchor="ctr">
            <a:normAutofit/>
          </a:bodyPr>
          <a:lstStyle/>
          <a:p>
            <a:r>
              <a:rPr lang="en-US" sz="3000" dirty="0"/>
              <a:t>End-Stage Renal Disease (ESRD) Networks</a:t>
            </a:r>
          </a:p>
        </p:txBody>
      </p:sp>
      <p:pic>
        <p:nvPicPr>
          <p:cNvPr id="37" name="Picture 36" descr="ESRD National Coordinating Center Logo&#10;">
            <a:extLst>
              <a:ext uri="{FF2B5EF4-FFF2-40B4-BE49-F238E27FC236}">
                <a16:creationId xmlns:a16="http://schemas.microsoft.com/office/drawing/2014/main" id="{0AF1401D-1440-4D79-9B4C-055B0F5DA47D}"/>
              </a:ext>
            </a:extLst>
          </p:cNvPr>
          <p:cNvPicPr>
            <a:picLocks noChangeAspect="1"/>
          </p:cNvPicPr>
          <p:nvPr/>
        </p:nvPicPr>
        <p:blipFill>
          <a:blip r:embed="rId4"/>
          <a:stretch>
            <a:fillRect/>
          </a:stretch>
        </p:blipFill>
        <p:spPr>
          <a:xfrm>
            <a:off x="4562826" y="2735592"/>
            <a:ext cx="3066348" cy="1981504"/>
          </a:xfrm>
          <a:prstGeom prst="rect">
            <a:avLst/>
          </a:prstGeom>
        </p:spPr>
      </p:pic>
      <p:sp>
        <p:nvSpPr>
          <p:cNvPr id="32" name="Freeform: Shape 31" descr="National networks responsible for each U.S. state, territory, &#10;and the District of Columbia&#10;">
            <a:extLst>
              <a:ext uri="{FF2B5EF4-FFF2-40B4-BE49-F238E27FC236}">
                <a16:creationId xmlns:a16="http://schemas.microsoft.com/office/drawing/2014/main" id="{419FEFFB-F622-49F6-87C9-F23E15A2A8F9}"/>
              </a:ext>
            </a:extLst>
          </p:cNvPr>
          <p:cNvSpPr/>
          <p:nvPr/>
        </p:nvSpPr>
        <p:spPr>
          <a:xfrm>
            <a:off x="1602339"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Ins="365760" rtlCol="0" anchor="t"/>
          <a:lstStyle/>
          <a:p>
            <a:pPr algn="ctr" defTabSz="685800">
              <a:buNone/>
            </a:pPr>
            <a:r>
              <a:rPr lang="en-US" sz="2300" b="1" dirty="0">
                <a:solidFill>
                  <a:srgbClr val="00529B"/>
                </a:solidFill>
                <a:latin typeface="Arial" panose="020B0604020202020204" pitchFamily="34" charset="0"/>
                <a:cs typeface="Arial" panose="020B0604020202020204" pitchFamily="34" charset="0"/>
              </a:rPr>
              <a:t>National networks </a:t>
            </a:r>
            <a:r>
              <a:rPr lang="en-US" sz="2300" dirty="0">
                <a:solidFill>
                  <a:srgbClr val="00529B"/>
                </a:solidFill>
                <a:latin typeface="Arial" panose="020B0604020202020204" pitchFamily="34" charset="0"/>
                <a:cs typeface="Arial" panose="020B0604020202020204" pitchFamily="34" charset="0"/>
              </a:rPr>
              <a:t>responsible for each U.S. state, territory, </a:t>
            </a:r>
          </a:p>
          <a:p>
            <a:pPr algn="ctr" defTabSz="685800">
              <a:buNone/>
            </a:pPr>
            <a:r>
              <a:rPr lang="en-US" sz="2300" dirty="0">
                <a:solidFill>
                  <a:srgbClr val="00529B"/>
                </a:solidFill>
                <a:latin typeface="Arial" panose="020B0604020202020204" pitchFamily="34" charset="0"/>
                <a:cs typeface="Arial" panose="020B0604020202020204" pitchFamily="34" charset="0"/>
              </a:rPr>
              <a:t>and the District of Columbia</a:t>
            </a:r>
          </a:p>
        </p:txBody>
      </p:sp>
      <p:sp>
        <p:nvSpPr>
          <p:cNvPr id="31" name="Freeform: Shape 30" descr="Develop criteria &#10;and standards related &#10;to the quality and appropriateness of care&#10;for ESRD patients&#10;">
            <a:extLst>
              <a:ext uri="{FF2B5EF4-FFF2-40B4-BE49-F238E27FC236}">
                <a16:creationId xmlns:a16="http://schemas.microsoft.com/office/drawing/2014/main" id="{C492E947-F8D1-4677-AD31-ABD734EB332A}"/>
              </a:ext>
            </a:extLst>
          </p:cNvPr>
          <p:cNvSpPr/>
          <p:nvPr/>
        </p:nvSpPr>
        <p:spPr>
          <a:xfrm>
            <a:off x="6888115"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bIns="365760" rtlCol="0" anchor="t"/>
          <a:lstStyle/>
          <a:p>
            <a:pPr lvl="0" algn="ctr" defTabSz="685800"/>
            <a:r>
              <a:rPr lang="en-US" sz="2300" b="1" dirty="0">
                <a:solidFill>
                  <a:srgbClr val="00529B"/>
                </a:solidFill>
                <a:latin typeface="Arial" panose="020B0604020202020204" pitchFamily="34" charset="0"/>
                <a:cs typeface="Arial" panose="020B0604020202020204" pitchFamily="34" charset="0"/>
              </a:rPr>
              <a:t>Develop criteria </a:t>
            </a:r>
          </a:p>
          <a:p>
            <a:pPr lvl="0" algn="ctr" defTabSz="685800"/>
            <a:r>
              <a:rPr lang="en-US" sz="2300" b="1" dirty="0">
                <a:solidFill>
                  <a:srgbClr val="00529B"/>
                </a:solidFill>
                <a:latin typeface="Arial" panose="020B0604020202020204" pitchFamily="34" charset="0"/>
                <a:cs typeface="Arial" panose="020B0604020202020204" pitchFamily="34" charset="0"/>
              </a:rPr>
              <a:t>and standards </a:t>
            </a:r>
            <a:r>
              <a:rPr lang="en-US" sz="2300" dirty="0">
                <a:solidFill>
                  <a:srgbClr val="00529B"/>
                </a:solidFill>
                <a:latin typeface="Arial" panose="020B0604020202020204" pitchFamily="34" charset="0"/>
                <a:cs typeface="Arial" panose="020B0604020202020204" pitchFamily="34" charset="0"/>
              </a:rPr>
              <a:t>related </a:t>
            </a:r>
          </a:p>
          <a:p>
            <a:pPr algn="ctr" defTabSz="685800"/>
            <a:r>
              <a:rPr lang="en-US" sz="2300" dirty="0">
                <a:solidFill>
                  <a:srgbClr val="00529B"/>
                </a:solidFill>
                <a:latin typeface="Arial" panose="020B0604020202020204" pitchFamily="34" charset="0"/>
                <a:cs typeface="Arial" panose="020B0604020202020204" pitchFamily="34" charset="0"/>
              </a:rPr>
              <a:t>to the quality and appropriateness of care</a:t>
            </a:r>
            <a:br>
              <a:rPr lang="en-US" sz="2300" dirty="0">
                <a:solidFill>
                  <a:srgbClr val="00529B"/>
                </a:solidFill>
                <a:latin typeface="Arial" panose="020B0604020202020204" pitchFamily="34" charset="0"/>
                <a:cs typeface="Arial" panose="020B0604020202020204" pitchFamily="34" charset="0"/>
              </a:rPr>
            </a:br>
            <a:r>
              <a:rPr lang="en-US" sz="2300" dirty="0">
                <a:solidFill>
                  <a:srgbClr val="00529B"/>
                </a:solidFill>
                <a:latin typeface="Arial" panose="020B0604020202020204" pitchFamily="34" charset="0"/>
                <a:cs typeface="Arial" panose="020B0604020202020204" pitchFamily="34" charset="0"/>
              </a:rPr>
              <a:t>for ESRD patients</a:t>
            </a:r>
          </a:p>
        </p:txBody>
      </p:sp>
      <p:sp>
        <p:nvSpPr>
          <p:cNvPr id="29" name="Freeform: Shape 28" descr="Resolve complaints &#10;and grievances&#10;">
            <a:extLst>
              <a:ext uri="{FF2B5EF4-FFF2-40B4-BE49-F238E27FC236}">
                <a16:creationId xmlns:a16="http://schemas.microsoft.com/office/drawing/2014/main" id="{01B3BBB7-E654-4DF2-81D0-520A4075FDF7}"/>
              </a:ext>
            </a:extLst>
          </p:cNvPr>
          <p:cNvSpPr/>
          <p:nvPr/>
        </p:nvSpPr>
        <p:spPr>
          <a:xfrm>
            <a:off x="1590215" y="3925387"/>
            <a:ext cx="3755474" cy="2091514"/>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300" b="1" dirty="0">
                <a:solidFill>
                  <a:srgbClr val="00529B"/>
                </a:solidFill>
                <a:latin typeface="Arial" panose="020B0604020202020204" pitchFamily="34" charset="0"/>
                <a:cs typeface="Arial" panose="020B0604020202020204" pitchFamily="34" charset="0"/>
              </a:rPr>
              <a:t>Resolve complaints </a:t>
            </a:r>
          </a:p>
          <a:p>
            <a:pPr algn="ctr" defTabSz="685800"/>
            <a:r>
              <a:rPr lang="en-US" sz="2300" b="1" dirty="0">
                <a:solidFill>
                  <a:srgbClr val="00529B"/>
                </a:solidFill>
                <a:latin typeface="Arial" panose="020B0604020202020204" pitchFamily="34" charset="0"/>
                <a:cs typeface="Arial" panose="020B0604020202020204" pitchFamily="34" charset="0"/>
              </a:rPr>
              <a:t>and grievances</a:t>
            </a:r>
          </a:p>
        </p:txBody>
      </p:sp>
      <p:sp>
        <p:nvSpPr>
          <p:cNvPr id="28" name="Freeform: Shape 27" descr="Educate people with Medicare about the Medicare Program&#10;">
            <a:extLst>
              <a:ext uri="{FF2B5EF4-FFF2-40B4-BE49-F238E27FC236}">
                <a16:creationId xmlns:a16="http://schemas.microsoft.com/office/drawing/2014/main" id="{5742D270-9674-47D7-8015-01B549E9E87C}"/>
              </a:ext>
            </a:extLst>
          </p:cNvPr>
          <p:cNvSpPr/>
          <p:nvPr/>
        </p:nvSpPr>
        <p:spPr>
          <a:xfrm>
            <a:off x="6888115" y="3925387"/>
            <a:ext cx="3755474" cy="2091514"/>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lvl="0" algn="ctr" defTabSz="685800"/>
            <a:r>
              <a:rPr lang="en-US" sz="2300" b="1" dirty="0">
                <a:solidFill>
                  <a:srgbClr val="00529B"/>
                </a:solidFill>
                <a:latin typeface="Arial" panose="020B0604020202020204" pitchFamily="34" charset="0"/>
                <a:cs typeface="Arial" panose="020B0604020202020204" pitchFamily="34" charset="0"/>
              </a:rPr>
              <a:t>     </a:t>
            </a:r>
          </a:p>
          <a:p>
            <a:pPr lvl="0" algn="ctr" defTabSz="685800"/>
            <a:r>
              <a:rPr lang="en-US" sz="2300" b="1" dirty="0">
                <a:solidFill>
                  <a:srgbClr val="00529B"/>
                </a:solidFill>
                <a:latin typeface="Arial" panose="020B0604020202020204" pitchFamily="34" charset="0"/>
                <a:cs typeface="Arial" panose="020B0604020202020204" pitchFamily="34" charset="0"/>
              </a:rPr>
              <a:t>Educate people with Medicare </a:t>
            </a:r>
            <a:r>
              <a:rPr lang="en-US" sz="2300" dirty="0">
                <a:solidFill>
                  <a:srgbClr val="00529B"/>
                </a:solidFill>
                <a:latin typeface="Arial" panose="020B0604020202020204" pitchFamily="34" charset="0"/>
                <a:cs typeface="Arial" panose="020B0604020202020204" pitchFamily="34" charset="0"/>
              </a:rPr>
              <a:t>about the Medicare Program</a:t>
            </a:r>
          </a:p>
          <a:p>
            <a:pPr lvl="0" algn="ctr" defTabSz="685800"/>
            <a:endParaRPr lang="en-US" sz="2300" dirty="0">
              <a:solidFill>
                <a:srgbClr val="00529B"/>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a:xfrm>
            <a:off x="3934691" y="6492240"/>
            <a:ext cx="4218709" cy="365125"/>
          </a:xfrm>
        </p:spPr>
        <p:txBody>
          <a:bodyPr/>
          <a:lstStyle/>
          <a:p>
            <a:r>
              <a:rPr lang="en-US" dirty="0"/>
              <a:t>Medicare for People with End-Stage Renal Disease (ESRD)</a:t>
            </a:r>
          </a:p>
        </p:txBody>
      </p:sp>
      <p:sp>
        <p:nvSpPr>
          <p:cNvPr id="11" name="Slide Number Placeholder 6">
            <a:extLst>
              <a:ext uri="{FF2B5EF4-FFF2-40B4-BE49-F238E27FC236}">
                <a16:creationId xmlns:a16="http://schemas.microsoft.com/office/drawing/2014/main" id="{A36175F2-8824-48F0-9CF8-B34FC41BDED7}"/>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45</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1158296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92823"/>
          </a:xfrm>
        </p:spPr>
        <p:txBody>
          <a:bodyPr anchor="ctr">
            <a:normAutofit/>
          </a:bodyPr>
          <a:lstStyle/>
          <a:p>
            <a:r>
              <a:rPr lang="en-US" sz="3000" dirty="0"/>
              <a:t>Fistula First</a:t>
            </a:r>
          </a:p>
        </p:txBody>
      </p:sp>
      <p:sp>
        <p:nvSpPr>
          <p:cNvPr id="5" name="Content Placeholder 4"/>
          <p:cNvSpPr>
            <a:spLocks noGrp="1"/>
          </p:cNvSpPr>
          <p:nvPr>
            <p:ph type="body" sz="quarter" idx="13"/>
          </p:nvPr>
        </p:nvSpPr>
        <p:spPr>
          <a:xfrm>
            <a:off x="952500" y="1658938"/>
            <a:ext cx="5257800" cy="4167187"/>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Known as the National Vascular Access Improvement Initiative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Quality improvement project conducted by all ESRD Networks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Promotes the use of arteriovenous fistulas (AVFs) in providing hemodialysis for suitable dialysis patients</a:t>
            </a:r>
          </a:p>
        </p:txBody>
      </p:sp>
      <p:pic>
        <p:nvPicPr>
          <p:cNvPr id="7" name="Picture 6">
            <a:extLst>
              <a:ext uri="{FF2B5EF4-FFF2-40B4-BE49-F238E27FC236}">
                <a16:creationId xmlns:a16="http://schemas.microsoft.com/office/drawing/2014/main" id="{87D7DE4F-50C3-4818-BD59-D2040923830E}"/>
              </a:ext>
              <a:ext uri="{C183D7F6-B498-43B3-948B-1728B52AA6E4}">
                <adec:decorative xmlns:adec="http://schemas.microsoft.com/office/drawing/2017/decorative" val="1"/>
              </a:ext>
            </a:extLst>
          </p:cNvPr>
          <p:cNvPicPr>
            <a:picLocks noChangeAspect="1"/>
          </p:cNvPicPr>
          <p:nvPr/>
        </p:nvPicPr>
        <p:blipFill rotWithShape="1">
          <a:blip r:embed="rId4"/>
          <a:srcRect t="21672" r="48345" b="10553"/>
          <a:stretch/>
        </p:blipFill>
        <p:spPr>
          <a:xfrm>
            <a:off x="7580981" y="1031876"/>
            <a:ext cx="2657897" cy="1512277"/>
          </a:xfrm>
          <a:prstGeom prst="rect">
            <a:avLst/>
          </a:prstGeom>
        </p:spPr>
      </p:pic>
      <p:pic>
        <p:nvPicPr>
          <p:cNvPr id="9" name="Picture 8">
            <a:extLst>
              <a:ext uri="{FF2B5EF4-FFF2-40B4-BE49-F238E27FC236}">
                <a16:creationId xmlns:a16="http://schemas.microsoft.com/office/drawing/2014/main" id="{5BE1BB1D-FFC2-40E0-A440-563070A20479}"/>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Lst>
          </a:blip>
          <a:srcRect l="22011" t="16493" r="38499" b="7612"/>
          <a:stretch/>
        </p:blipFill>
        <p:spPr bwMode="auto">
          <a:xfrm>
            <a:off x="7461388" y="2707031"/>
            <a:ext cx="2777490" cy="3002915"/>
          </a:xfrm>
          <a:prstGeom prst="rect">
            <a:avLst/>
          </a:prstGeom>
          <a:ln>
            <a:solidFill>
              <a:srgbClr val="4F81BD"/>
            </a:solidFill>
          </a:ln>
          <a:extLst>
            <a:ext uri="{53640926-AAD7-44D8-BBD7-CCE9431645EC}">
              <a14:shadowObscured xmlns:a14="http://schemas.microsoft.com/office/drawing/2010/main"/>
            </a:ext>
          </a:extLst>
        </p:spPr>
      </p:pic>
      <p:sp>
        <p:nvSpPr>
          <p:cNvPr id="3" name="Footer Placeholder 2"/>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8" name="Slide Number Placeholder 6">
            <a:extLst>
              <a:ext uri="{FF2B5EF4-FFF2-40B4-BE49-F238E27FC236}">
                <a16:creationId xmlns:a16="http://schemas.microsoft.com/office/drawing/2014/main" id="{48F44362-8A3F-43C2-B03E-94F543B82277}"/>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46</a:t>
            </a:fld>
            <a:endParaRPr lang="en-US" dirty="0"/>
          </a:p>
        </p:txBody>
      </p:sp>
      <p:sp>
        <p:nvSpPr>
          <p:cNvPr id="2" name="Date Placeholder 1"/>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117196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0531"/>
            <a:ext cx="12192000" cy="1021344"/>
          </a:xfrm>
        </p:spPr>
        <p:txBody>
          <a:bodyPr anchor="ctr">
            <a:normAutofit/>
          </a:bodyPr>
          <a:lstStyle/>
          <a:p>
            <a:r>
              <a:rPr lang="en-US" sz="3000" dirty="0"/>
              <a:t>Key Points to Remember</a:t>
            </a:r>
          </a:p>
        </p:txBody>
      </p:sp>
      <p:sp>
        <p:nvSpPr>
          <p:cNvPr id="7" name="Content Placeholder 6"/>
          <p:cNvSpPr>
            <a:spLocks noGrp="1"/>
          </p:cNvSpPr>
          <p:nvPr>
            <p:ph type="body" sz="quarter" idx="13"/>
          </p:nvPr>
        </p:nvSpPr>
        <p:spPr>
          <a:xfrm>
            <a:off x="914400" y="1371600"/>
            <a:ext cx="10644188" cy="4340225"/>
          </a:xfrm>
        </p:spPr>
        <p:txBody>
          <a:bodyPr>
            <a:noAutofit/>
          </a:bodyPr>
          <a:lstStyle/>
          <a:p>
            <a:pPr marL="274320" lvl="0" indent="-274320" defTabSz="685800">
              <a:lnSpc>
                <a:spcPct val="100000"/>
              </a:lnSpc>
              <a:spcBef>
                <a:spcPts val="0"/>
              </a:spcBef>
              <a:spcAft>
                <a:spcPts val="1200"/>
              </a:spcAft>
            </a:pPr>
            <a:r>
              <a:rPr lang="en-US" sz="2800" dirty="0">
                <a:solidFill>
                  <a:srgbClr val="00529B"/>
                </a:solidFill>
              </a:rPr>
              <a:t>End-Stage Renal Disease (ESRD) is permanent kidney failure</a:t>
            </a:r>
          </a:p>
          <a:p>
            <a:pPr marL="274320" lvl="0" indent="-274320" defTabSz="685800">
              <a:lnSpc>
                <a:spcPct val="100000"/>
              </a:lnSpc>
              <a:spcBef>
                <a:spcPts val="0"/>
              </a:spcBef>
              <a:spcAft>
                <a:spcPts val="1200"/>
              </a:spcAft>
            </a:pPr>
            <a:r>
              <a:rPr lang="en-US" sz="2800" dirty="0">
                <a:solidFill>
                  <a:srgbClr val="00529B"/>
                </a:solidFill>
              </a:rPr>
              <a:t>You can get Medicare no matter how old you are if your kidneys no longer work, you need regular dialysis or have had a kidney transplant, and one of these applies to you:</a:t>
            </a:r>
          </a:p>
          <a:p>
            <a:pPr marL="548640" lvl="1" indent="-274320" defTabSz="685800">
              <a:lnSpc>
                <a:spcPct val="100000"/>
              </a:lnSpc>
              <a:spcBef>
                <a:spcPts val="0"/>
              </a:spcBef>
              <a:spcAft>
                <a:spcPts val="1200"/>
              </a:spcAft>
            </a:pPr>
            <a:r>
              <a:rPr lang="en-US" sz="2400" dirty="0">
                <a:solidFill>
                  <a:srgbClr val="00529B"/>
                </a:solidFill>
              </a:rPr>
              <a:t>You’ve worked the required amount of time under Social Security, the Railroad Retirement Board (RRB), or as a government employee</a:t>
            </a:r>
          </a:p>
          <a:p>
            <a:pPr marL="548640" lvl="1" indent="-274320" defTabSz="685800">
              <a:lnSpc>
                <a:spcPct val="100000"/>
              </a:lnSpc>
              <a:spcBef>
                <a:spcPts val="0"/>
              </a:spcBef>
              <a:spcAft>
                <a:spcPts val="1200"/>
              </a:spcAft>
            </a:pPr>
            <a:r>
              <a:rPr lang="en-US" sz="2400" dirty="0">
                <a:solidFill>
                  <a:srgbClr val="00529B"/>
                </a:solidFill>
              </a:rPr>
              <a:t>You’re already getting or are eligible for Social Security or RRB benefits</a:t>
            </a:r>
          </a:p>
          <a:p>
            <a:pPr marL="548640" lvl="1" indent="-274320" defTabSz="685800">
              <a:lnSpc>
                <a:spcPct val="100000"/>
              </a:lnSpc>
              <a:spcBef>
                <a:spcPts val="0"/>
              </a:spcBef>
              <a:spcAft>
                <a:spcPts val="1200"/>
              </a:spcAft>
            </a:pPr>
            <a:r>
              <a:rPr lang="en-US" sz="2400" dirty="0">
                <a:solidFill>
                  <a:srgbClr val="00529B"/>
                </a:solidFill>
              </a:rPr>
              <a:t>You’re the spouse or dependent child of a person who meets either of the requirements above</a:t>
            </a:r>
          </a:p>
        </p:txBody>
      </p:sp>
      <p:sp>
        <p:nvSpPr>
          <p:cNvPr id="3" name="Footer Placeholder 2"/>
          <p:cNvSpPr>
            <a:spLocks noGrp="1"/>
          </p:cNvSpPr>
          <p:nvPr>
            <p:ph type="ftr" sz="quarter" idx="11"/>
          </p:nvPr>
        </p:nvSpPr>
        <p:spPr>
          <a:xfrm>
            <a:off x="3931920" y="6492240"/>
            <a:ext cx="4246418" cy="365125"/>
          </a:xfrm>
        </p:spPr>
        <p:txBody>
          <a:bodyPr/>
          <a:lstStyle/>
          <a:p>
            <a:r>
              <a:rPr lang="en-US" dirty="0"/>
              <a:t>Medicare for People with End-Stage Renal Disease (ESRD)</a:t>
            </a:r>
          </a:p>
        </p:txBody>
      </p:sp>
      <p:sp>
        <p:nvSpPr>
          <p:cNvPr id="8" name="Slide Number Placeholder 6">
            <a:extLst>
              <a:ext uri="{FF2B5EF4-FFF2-40B4-BE49-F238E27FC236}">
                <a16:creationId xmlns:a16="http://schemas.microsoft.com/office/drawing/2014/main" id="{7276128A-0725-450D-BD9C-CE43378D4CC0}"/>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47</a:t>
            </a:fld>
            <a:endParaRPr lang="en-US" dirty="0"/>
          </a:p>
        </p:txBody>
      </p:sp>
      <p:sp>
        <p:nvSpPr>
          <p:cNvPr id="2" name="Date Placeholder 1"/>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1177680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0E37A9-9320-4CCE-988D-070FEB8907B5}"/>
              </a:ext>
            </a:extLst>
          </p:cNvPr>
          <p:cNvSpPr>
            <a:spLocks noGrp="1"/>
          </p:cNvSpPr>
          <p:nvPr>
            <p:ph type="title"/>
          </p:nvPr>
        </p:nvSpPr>
        <p:spPr>
          <a:xfrm>
            <a:off x="0" y="-1"/>
            <a:ext cx="12192000" cy="949569"/>
          </a:xfrm>
        </p:spPr>
        <p:txBody>
          <a:bodyPr anchor="ctr">
            <a:normAutofit/>
          </a:bodyPr>
          <a:lstStyle/>
          <a:p>
            <a:r>
              <a:rPr lang="en-US" sz="3000" dirty="0"/>
              <a:t>Key Points to Remember (continued)</a:t>
            </a:r>
          </a:p>
        </p:txBody>
      </p:sp>
      <p:sp>
        <p:nvSpPr>
          <p:cNvPr id="5" name="Content Placeholder 4">
            <a:extLst>
              <a:ext uri="{FF2B5EF4-FFF2-40B4-BE49-F238E27FC236}">
                <a16:creationId xmlns:a16="http://schemas.microsoft.com/office/drawing/2014/main" id="{47C8F2CA-9E87-4FEF-A4E8-285382D11CB3}"/>
              </a:ext>
            </a:extLst>
          </p:cNvPr>
          <p:cNvSpPr>
            <a:spLocks noGrp="1"/>
          </p:cNvSpPr>
          <p:nvPr>
            <p:ph type="body" sz="quarter" idx="13"/>
          </p:nvPr>
        </p:nvSpPr>
        <p:spPr>
          <a:xfrm>
            <a:off x="838200" y="1515503"/>
            <a:ext cx="10644188" cy="4167187"/>
          </a:xfrm>
        </p:spPr>
        <p:txBody>
          <a:bodyPr>
            <a:normAutofit lnSpcReduction="10000"/>
          </a:bodyPr>
          <a:lstStyle/>
          <a:p>
            <a:pPr marL="274320" lvl="0" indent="-274320" defTabSz="685800">
              <a:lnSpc>
                <a:spcPct val="100000"/>
              </a:lnSpc>
              <a:spcBef>
                <a:spcPts val="0"/>
              </a:spcBef>
              <a:spcAft>
                <a:spcPts val="1200"/>
              </a:spcAft>
            </a:pPr>
            <a:r>
              <a:rPr lang="en-US" sz="2400" dirty="0">
                <a:solidFill>
                  <a:srgbClr val="00529B"/>
                </a:solidFill>
              </a:rPr>
              <a:t>If you have group health plan coverage, there are times when it will pay first and Medicare will pay second. </a:t>
            </a:r>
          </a:p>
          <a:p>
            <a:pPr marL="274320" lvl="0" indent="-274320" defTabSz="685800">
              <a:lnSpc>
                <a:spcPct val="100000"/>
              </a:lnSpc>
              <a:spcBef>
                <a:spcPts val="0"/>
              </a:spcBef>
              <a:spcAft>
                <a:spcPts val="1200"/>
              </a:spcAft>
            </a:pPr>
            <a:r>
              <a:rPr lang="en-US" sz="2400" dirty="0">
                <a:solidFill>
                  <a:srgbClr val="00529B"/>
                </a:solidFill>
              </a:rPr>
              <a:t>Once you have Medicare coverage because of ESRD (usually the fourth month of dialysis), your GHP will pay first on your hospital and medical bills for 30 months, whether or not you’re enrolled in Medicare. </a:t>
            </a:r>
          </a:p>
          <a:p>
            <a:pPr marL="274320" lvl="0" indent="-274320" defTabSz="685800">
              <a:lnSpc>
                <a:spcPct val="100000"/>
              </a:lnSpc>
              <a:spcBef>
                <a:spcPts val="0"/>
              </a:spcBef>
              <a:spcAft>
                <a:spcPts val="1200"/>
              </a:spcAft>
            </a:pPr>
            <a:r>
              <a:rPr lang="en-US" sz="2400" dirty="0">
                <a:solidFill>
                  <a:srgbClr val="00529B"/>
                </a:solidFill>
              </a:rPr>
              <a:t>If you have ESRD, you can get your Medicare coverage through Original Medicare or a Medicare Advantage Plan</a:t>
            </a:r>
          </a:p>
          <a:p>
            <a:pPr marL="274320" lvl="0" indent="-274320" defTabSz="685800">
              <a:lnSpc>
                <a:spcPct val="100000"/>
              </a:lnSpc>
              <a:spcBef>
                <a:spcPts val="0"/>
              </a:spcBef>
              <a:spcAft>
                <a:spcPts val="1200"/>
              </a:spcAft>
            </a:pPr>
            <a:r>
              <a:rPr lang="en-US" sz="2400" dirty="0">
                <a:solidFill>
                  <a:srgbClr val="00529B"/>
                </a:solidFill>
              </a:rPr>
              <a:t>Transplant drugs (also called immunosuppressive drugs) are only covered by Medicare Part B (Medical Insurance) for people who were entitled to Medicare Part A (Hospital Insurance) at the time of a kidney transplant</a:t>
            </a:r>
          </a:p>
        </p:txBody>
      </p:sp>
      <p:sp>
        <p:nvSpPr>
          <p:cNvPr id="3" name="Footer Placeholder 2">
            <a:extLst>
              <a:ext uri="{FF2B5EF4-FFF2-40B4-BE49-F238E27FC236}">
                <a16:creationId xmlns:a16="http://schemas.microsoft.com/office/drawing/2014/main" id="{04842689-0540-4840-BF6E-8E4BD7CAAF00}"/>
              </a:ext>
            </a:extLst>
          </p:cNvPr>
          <p:cNvSpPr>
            <a:spLocks noGrp="1"/>
          </p:cNvSpPr>
          <p:nvPr>
            <p:ph type="ftr" sz="quarter" idx="11"/>
          </p:nvPr>
        </p:nvSpPr>
        <p:spPr>
          <a:xfrm>
            <a:off x="3931920" y="6492240"/>
            <a:ext cx="4232564" cy="365125"/>
          </a:xfrm>
        </p:spPr>
        <p:txBody>
          <a:bodyPr/>
          <a:lstStyle/>
          <a:p>
            <a:r>
              <a:rPr lang="en-US" dirty="0"/>
              <a:t>Medicare for People with End-Stage Renal Disease (ESRD)</a:t>
            </a:r>
          </a:p>
        </p:txBody>
      </p:sp>
      <p:sp>
        <p:nvSpPr>
          <p:cNvPr id="6" name="Slide Number Placeholder 6">
            <a:extLst>
              <a:ext uri="{FF2B5EF4-FFF2-40B4-BE49-F238E27FC236}">
                <a16:creationId xmlns:a16="http://schemas.microsoft.com/office/drawing/2014/main" id="{D476D948-3D58-462E-8461-2D7DD8FF933E}"/>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48</a:t>
            </a:fld>
            <a:endParaRPr lang="en-US" dirty="0"/>
          </a:p>
        </p:txBody>
      </p:sp>
      <p:sp>
        <p:nvSpPr>
          <p:cNvPr id="2" name="Date Placeholder 1">
            <a:extLst>
              <a:ext uri="{FF2B5EF4-FFF2-40B4-BE49-F238E27FC236}">
                <a16:creationId xmlns:a16="http://schemas.microsoft.com/office/drawing/2014/main" id="{F4B11324-0497-44A9-9700-6213B8369C51}"/>
              </a:ext>
            </a:extLst>
          </p:cNvPr>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951969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1292"/>
          </a:xfrm>
        </p:spPr>
        <p:txBody>
          <a:bodyPr anchor="ctr">
            <a:normAutofit/>
          </a:bodyPr>
          <a:lstStyle/>
          <a:p>
            <a:r>
              <a:rPr lang="en-US" sz="3000" dirty="0"/>
              <a:t>End-Stage Renal Disease (ESRD) Resource Guide</a:t>
            </a:r>
          </a:p>
        </p:txBody>
      </p:sp>
      <p:graphicFrame>
        <p:nvGraphicFramePr>
          <p:cNvPr id="5" name="Content Placeholder 6" descr="Table with various resources for ESRD." title="End-Stage Renal Disease (ESRD) Resource Guide"/>
          <p:cNvGraphicFramePr>
            <a:graphicFrameLocks/>
          </p:cNvGraphicFramePr>
          <p:nvPr>
            <p:extLst>
              <p:ext uri="{D42A27DB-BD31-4B8C-83A1-F6EECF244321}">
                <p14:modId xmlns:p14="http://schemas.microsoft.com/office/powerpoint/2010/main" val="392372024"/>
              </p:ext>
            </p:extLst>
          </p:nvPr>
        </p:nvGraphicFramePr>
        <p:xfrm>
          <a:off x="1177383" y="1311965"/>
          <a:ext cx="9837234" cy="3962352"/>
        </p:xfrm>
        <a:graphic>
          <a:graphicData uri="http://schemas.openxmlformats.org/drawingml/2006/table">
            <a:tbl>
              <a:tblPr firstRow="1" bandRow="1">
                <a:tableStyleId>{5FD0F851-EC5A-4D38-B0AD-8093EC10F338}</a:tableStyleId>
              </a:tblPr>
              <a:tblGrid>
                <a:gridCol w="3696601">
                  <a:extLst>
                    <a:ext uri="{9D8B030D-6E8A-4147-A177-3AD203B41FA5}">
                      <a16:colId xmlns:a16="http://schemas.microsoft.com/office/drawing/2014/main" val="20000"/>
                    </a:ext>
                  </a:extLst>
                </a:gridCol>
                <a:gridCol w="6140633">
                  <a:extLst>
                    <a:ext uri="{9D8B030D-6E8A-4147-A177-3AD203B41FA5}">
                      <a16:colId xmlns:a16="http://schemas.microsoft.com/office/drawing/2014/main" val="20001"/>
                    </a:ext>
                  </a:extLst>
                </a:gridCol>
              </a:tblGrid>
              <a:tr h="131324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rPr>
                        <a:t>Centers for Medicare &amp; Medicaid Services</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rPr>
                        <a:t>Call 1-800-MEDICARE (1-800-633-4227); </a:t>
                      </a:r>
                    </a:p>
                    <a:p>
                      <a:pPr marL="0" lvl="0" indent="0" defTabSz="914400">
                        <a:lnSpc>
                          <a:spcPct val="100000"/>
                        </a:lnSpc>
                        <a:spcBef>
                          <a:spcPts val="600"/>
                        </a:spcBef>
                        <a:spcAft>
                          <a:spcPts val="0"/>
                        </a:spcAft>
                        <a:buFont typeface="Wingdings" panose="05000000000000000000" pitchFamily="2" charset="2"/>
                        <a:buNone/>
                      </a:pPr>
                      <a:r>
                        <a:rPr lang="en-US" sz="1800" b="0" dirty="0">
                          <a:solidFill>
                            <a:srgbClr val="00529B"/>
                          </a:solidFill>
                        </a:rPr>
                        <a:t>    TTY: 1-877-486-2048</a:t>
                      </a:r>
                    </a:p>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cs typeface="Arial" panose="020B0604020202020204" pitchFamily="34" charset="0"/>
                          <a:hlinkClick r:id="rId4"/>
                        </a:rPr>
                        <a:t>Medicare.gov</a:t>
                      </a:r>
                      <a:r>
                        <a:rPr lang="en-US" sz="1800" b="0" dirty="0">
                          <a:solidFill>
                            <a:srgbClr val="00529B"/>
                          </a:solidFill>
                          <a:latin typeface="+mn-lt"/>
                          <a:cs typeface="Arial" panose="020B0604020202020204" pitchFamily="34" charset="0"/>
                        </a:rPr>
                        <a:t> </a:t>
                      </a:r>
                    </a:p>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cs typeface="Arial" panose="020B0604020202020204" pitchFamily="34" charset="0"/>
                          <a:hlinkClick r:id="rId5"/>
                        </a:rPr>
                        <a:t>CMS.gov</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1"/>
                  </a:ext>
                </a:extLst>
              </a:tr>
              <a:tr h="85025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dirty="0">
                          <a:solidFill>
                            <a:srgbClr val="00529B"/>
                          </a:solidFill>
                        </a:rPr>
                        <a:t>Social Security</a:t>
                      </a:r>
                      <a:endParaRPr lang="en-US" sz="1800" b="1"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lvl="1" indent="-233363" defTabSz="914400">
                        <a:lnSpc>
                          <a:spcPct val="100000"/>
                        </a:lnSpc>
                        <a:spcBef>
                          <a:spcPts val="600"/>
                        </a:spcBef>
                        <a:spcAft>
                          <a:spcPts val="0"/>
                        </a:spcAft>
                        <a:buFont typeface="Wingdings" panose="05000000000000000000" pitchFamily="2" charset="2"/>
                        <a:buChar char="§"/>
                      </a:pPr>
                      <a:r>
                        <a:rPr lang="en-US" sz="1800" dirty="0">
                          <a:solidFill>
                            <a:srgbClr val="00529B"/>
                          </a:solidFill>
                        </a:rPr>
                        <a:t>Call 1-800-772-1213; TTY: 1-800-325-0778</a:t>
                      </a:r>
                    </a:p>
                    <a:p>
                      <a:pPr marL="233363" lvl="1" indent="-233363" defTabSz="914400">
                        <a:lnSpc>
                          <a:spcPct val="100000"/>
                        </a:lnSpc>
                        <a:spcBef>
                          <a:spcPts val="600"/>
                        </a:spcBef>
                        <a:spcAft>
                          <a:spcPts val="0"/>
                        </a:spcAft>
                        <a:buFont typeface="Wingdings" panose="05000000000000000000" pitchFamily="2" charset="2"/>
                        <a:buChar char="§"/>
                      </a:pPr>
                      <a:r>
                        <a:rPr lang="en-US" sz="1800" u="sng" dirty="0">
                          <a:solidFill>
                            <a:srgbClr val="00529B"/>
                          </a:solidFill>
                          <a:hlinkClick r:id="rId6">
                            <a:extLst>
                              <a:ext uri="{A12FA001-AC4F-418D-AE19-62706E023703}">
                                <ahyp:hlinkClr xmlns:ahyp="http://schemas.microsoft.com/office/drawing/2018/hyperlinkcolor" val="tx"/>
                              </a:ext>
                            </a:extLst>
                          </a:hlinkClick>
                        </a:rPr>
                        <a:t>ssa.gov</a:t>
                      </a:r>
                      <a:endParaRPr lang="en-US" sz="180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12545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a:solidFill>
                            <a:srgbClr val="00529B"/>
                          </a:solidFill>
                        </a:rPr>
                        <a:t>State Health Insurance Assistance Programs (SHIP)</a:t>
                      </a:r>
                      <a:endParaRPr lang="en-US" sz="1800" b="1">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dirty="0">
                          <a:solidFill>
                            <a:srgbClr val="00529B"/>
                          </a:solidFill>
                          <a:hlinkClick r:id="rId7">
                            <a:extLst>
                              <a:ext uri="{A12FA001-AC4F-418D-AE19-62706E023703}">
                                <ahyp:hlinkClr xmlns:ahyp="http://schemas.microsoft.com/office/drawing/2018/hyperlinkcolor" val="tx"/>
                              </a:ext>
                            </a:extLst>
                          </a:hlinkClick>
                        </a:rPr>
                        <a:t>shiphelp.org</a:t>
                      </a:r>
                      <a:endParaRPr lang="en-US" sz="1800" u="sng"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4402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dirty="0">
                          <a:solidFill>
                            <a:srgbClr val="00529B"/>
                          </a:solidFill>
                        </a:rPr>
                        <a:t>ESRD National Coordinating Center</a:t>
                      </a:r>
                      <a:endParaRPr lang="en-US" sz="1800" b="1"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dirty="0">
                          <a:solidFill>
                            <a:srgbClr val="00529B"/>
                          </a:solidFill>
                          <a:hlinkClick r:id="rId8">
                            <a:extLst>
                              <a:ext uri="{A12FA001-AC4F-418D-AE19-62706E023703}">
                                <ahyp:hlinkClr xmlns:ahyp="http://schemas.microsoft.com/office/drawing/2018/hyperlinkcolor" val="tx"/>
                              </a:ext>
                            </a:extLst>
                          </a:hlinkClick>
                        </a:rPr>
                        <a:t>esrdncc.org</a:t>
                      </a:r>
                      <a:r>
                        <a:rPr lang="en-US" sz="1800" dirty="0">
                          <a:solidFill>
                            <a:srgbClr val="00529B"/>
                          </a:solidFill>
                        </a:rPr>
                        <a:t> </a:t>
                      </a:r>
                      <a:endParaRPr lang="en-US" sz="180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D91CEB84-D084-40D2-8BD8-6B648ECC8D4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7600453" y="3609623"/>
            <a:ext cx="2020294" cy="976476"/>
          </a:xfrm>
          <a:prstGeom prst="rect">
            <a:avLst/>
          </a:prstGeom>
        </p:spPr>
      </p:pic>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a:xfrm>
            <a:off x="3931920" y="6492240"/>
            <a:ext cx="4371109" cy="365125"/>
          </a:xfrm>
        </p:spPr>
        <p:txBody>
          <a:bodyPr/>
          <a:lstStyle/>
          <a:p>
            <a:r>
              <a:rPr lang="en-US" dirty="0"/>
              <a:t>Medicare for People with End-Stage Renal Disease (ESRD)</a:t>
            </a:r>
          </a:p>
        </p:txBody>
      </p:sp>
      <p:sp>
        <p:nvSpPr>
          <p:cNvPr id="7" name="Slide Number Placeholder 6">
            <a:extLst>
              <a:ext uri="{FF2B5EF4-FFF2-40B4-BE49-F238E27FC236}">
                <a16:creationId xmlns:a16="http://schemas.microsoft.com/office/drawing/2014/main" id="{54ACF0BF-DD84-47E6-AE94-190BBBA71715}"/>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49</a:t>
            </a:fld>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
            <a:ext cx="12192000" cy="949569"/>
          </a:xfrm>
        </p:spPr>
        <p:txBody>
          <a:bodyPr anchor="ctr">
            <a:normAutofit/>
          </a:bodyPr>
          <a:lstStyle/>
          <a:p>
            <a:r>
              <a:rPr lang="en-US" sz="3000" dirty="0"/>
              <a:t>Lesson 1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838200" y="1702069"/>
            <a:ext cx="10903226"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Describe ESRD and medical treatments for ESRD</a:t>
            </a:r>
          </a:p>
          <a:p>
            <a:pPr marL="548640" indent="-274320">
              <a:lnSpc>
                <a:spcPct val="100000"/>
              </a:lnSpc>
              <a:spcBef>
                <a:spcPts val="0"/>
              </a:spcBef>
              <a:spcAft>
                <a:spcPts val="1200"/>
              </a:spcAft>
            </a:pPr>
            <a:r>
              <a:rPr lang="en-US" sz="2400" dirty="0">
                <a:solidFill>
                  <a:srgbClr val="00529B"/>
                </a:solidFill>
                <a:latin typeface="Arial"/>
                <a:cs typeface="Arial"/>
              </a:rPr>
              <a:t>Explain Medicare eligibility based on ESRD</a:t>
            </a:r>
          </a:p>
          <a:p>
            <a:pPr marL="548640" indent="-274320">
              <a:lnSpc>
                <a:spcPct val="100000"/>
              </a:lnSpc>
              <a:spcBef>
                <a:spcPts val="0"/>
              </a:spcBef>
              <a:spcAft>
                <a:spcPts val="1200"/>
              </a:spcAft>
            </a:pPr>
            <a:r>
              <a:rPr lang="en-US" sz="2400" dirty="0">
                <a:solidFill>
                  <a:srgbClr val="00529B"/>
                </a:solidFill>
                <a:latin typeface="Arial"/>
                <a:cs typeface="Arial"/>
              </a:rPr>
              <a:t>Know who to contact if you have questions about Medicare eligibility based on ESRD</a:t>
            </a:r>
          </a:p>
        </p:txBody>
      </p:sp>
      <p:sp>
        <p:nvSpPr>
          <p:cNvPr id="7" name="Footer Placeholder 2">
            <a:extLst>
              <a:ext uri="{FF2B5EF4-FFF2-40B4-BE49-F238E27FC236}">
                <a16:creationId xmlns:a16="http://schemas.microsoft.com/office/drawing/2014/main" id="{A866BCC5-123A-4F9B-8A6A-7F363F80C424}"/>
              </a:ext>
            </a:extLst>
          </p:cNvPr>
          <p:cNvSpPr>
            <a:spLocks noGrp="1"/>
          </p:cNvSpPr>
          <p:nvPr>
            <p:ph type="ftr" sz="quarter" idx="11"/>
          </p:nvPr>
        </p:nvSpPr>
        <p:spPr>
          <a:xfrm>
            <a:off x="3931920" y="6492240"/>
            <a:ext cx="4272950" cy="365125"/>
          </a:xfrm>
        </p:spPr>
        <p:txBody>
          <a:bodyPr/>
          <a:lstStyle/>
          <a:p>
            <a:r>
              <a:rPr lang="en-US" dirty="0"/>
              <a:t>Medicare for People with End-Stage Renal Disease (ESRD)</a:t>
            </a:r>
          </a:p>
        </p:txBody>
      </p:sp>
      <p:sp>
        <p:nvSpPr>
          <p:cNvPr id="2" name="Slide Number Placeholder 1">
            <a:extLst>
              <a:ext uri="{FF2B5EF4-FFF2-40B4-BE49-F238E27FC236}">
                <a16:creationId xmlns:a16="http://schemas.microsoft.com/office/drawing/2014/main" id="{A1CE75EF-8612-4FEC-B697-F4085605E0C6}"/>
              </a:ext>
            </a:extLst>
          </p:cNvPr>
          <p:cNvSpPr>
            <a:spLocks noGrp="1"/>
          </p:cNvSpPr>
          <p:nvPr>
            <p:ph type="sldNum" sz="quarter" idx="12"/>
          </p:nvPr>
        </p:nvSpPr>
        <p:spPr/>
        <p:txBody>
          <a:bodyPr/>
          <a:lstStyle/>
          <a:p>
            <a:fld id="{48F63A3B-78C7-47BE-AE5E-E10140E04643}" type="slidenum">
              <a:rPr lang="en-US" smtClean="0"/>
              <a:t>5</a:t>
            </a:fld>
            <a:endParaRPr lang="en-US"/>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3396205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4"/>
            <a:ext cx="12192000" cy="1021221"/>
          </a:xfrm>
        </p:spPr>
        <p:txBody>
          <a:bodyPr anchor="ctr">
            <a:noAutofit/>
          </a:bodyPr>
          <a:lstStyle/>
          <a:p>
            <a:pPr>
              <a:lnSpc>
                <a:spcPct val="100000"/>
              </a:lnSpc>
            </a:pPr>
            <a:r>
              <a:rPr lang="en-US" dirty="0"/>
              <a:t>End-Stage Renal Disease (ESRD) Resource Guide </a:t>
            </a:r>
            <a:br>
              <a:rPr lang="en-US" dirty="0"/>
            </a:br>
            <a:r>
              <a:rPr lang="en-US" dirty="0"/>
              <a:t>(continued)</a:t>
            </a:r>
          </a:p>
        </p:txBody>
      </p:sp>
      <p:graphicFrame>
        <p:nvGraphicFramePr>
          <p:cNvPr id="5" name="Table 4" descr="Table listing various ESRD resources." title="End-Stage Renal Disease (ESRD) Resource Guide (continued)"/>
          <p:cNvGraphicFramePr>
            <a:graphicFrameLocks noGrp="1"/>
          </p:cNvGraphicFramePr>
          <p:nvPr>
            <p:extLst>
              <p:ext uri="{D42A27DB-BD31-4B8C-83A1-F6EECF244321}">
                <p14:modId xmlns:p14="http://schemas.microsoft.com/office/powerpoint/2010/main" val="999259860"/>
              </p:ext>
            </p:extLst>
          </p:nvPr>
        </p:nvGraphicFramePr>
        <p:xfrm>
          <a:off x="838200" y="1310987"/>
          <a:ext cx="10660118" cy="4624320"/>
        </p:xfrm>
        <a:graphic>
          <a:graphicData uri="http://schemas.openxmlformats.org/drawingml/2006/table">
            <a:tbl>
              <a:tblPr firstRow="1" bandRow="1">
                <a:tableStyleId>{5FD0F851-EC5A-4D38-B0AD-8093EC10F338}</a:tableStyleId>
              </a:tblPr>
              <a:tblGrid>
                <a:gridCol w="4868917">
                  <a:extLst>
                    <a:ext uri="{9D8B030D-6E8A-4147-A177-3AD203B41FA5}">
                      <a16:colId xmlns:a16="http://schemas.microsoft.com/office/drawing/2014/main" val="20000"/>
                    </a:ext>
                  </a:extLst>
                </a:gridCol>
                <a:gridCol w="5791201">
                  <a:extLst>
                    <a:ext uri="{9D8B030D-6E8A-4147-A177-3AD203B41FA5}">
                      <a16:colId xmlns:a16="http://schemas.microsoft.com/office/drawing/2014/main" val="20001"/>
                    </a:ext>
                  </a:extLst>
                </a:gridCol>
              </a:tblGrid>
              <a:tr h="86237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rPr>
                        <a:t>National Kidney Disease Education Program</a:t>
                      </a:r>
                    </a:p>
                    <a:p>
                      <a:pPr>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u="sng" dirty="0">
                          <a:hlinkClick r:id="rId4"/>
                        </a:rPr>
                        <a:t>niddk.NIH.gov/health-information/health-communication-programs/</a:t>
                      </a:r>
                      <a:r>
                        <a:rPr lang="en-US" sz="1800" b="0" u="sng" dirty="0" err="1">
                          <a:hlinkClick r:id="rId4"/>
                        </a:rPr>
                        <a:t>nkdep</a:t>
                      </a:r>
                      <a:r>
                        <a:rPr lang="en-US" sz="1800" b="0" u="sng" dirty="0">
                          <a:hlinkClick r:id="rId4"/>
                        </a:rPr>
                        <a:t>/Pages/default.aspx</a:t>
                      </a:r>
                      <a:endParaRPr lang="en-US" sz="1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6755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ESRD Networks contact information</a:t>
                      </a:r>
                    </a:p>
                    <a:p>
                      <a:pPr>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hlinkClick r:id="rId5"/>
                        </a:rPr>
                        <a:t>esrdncc.org/</a:t>
                      </a:r>
                      <a:r>
                        <a:rPr lang="en-US" sz="1800" dirty="0" err="1">
                          <a:hlinkClick r:id="rId5"/>
                        </a:rPr>
                        <a:t>en</a:t>
                      </a:r>
                      <a:r>
                        <a:rPr lang="en-US" sz="1800" dirty="0">
                          <a:hlinkClick r:id="rId5"/>
                        </a:rPr>
                        <a:t>/resources/professionals/about-the-networks</a:t>
                      </a:r>
                      <a:endParaRPr lang="en-US" sz="1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6755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Fistula First Catheter Last</a:t>
                      </a: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u="sng" dirty="0">
                          <a:hlinkClick r:id="rId6"/>
                        </a:rPr>
                        <a:t>esrdncc.org/</a:t>
                      </a:r>
                      <a:r>
                        <a:rPr lang="en-US" sz="1800" u="sng" dirty="0" err="1">
                          <a:hlinkClick r:id="rId6"/>
                        </a:rPr>
                        <a:t>ffcl</a:t>
                      </a:r>
                      <a:endParaRPr lang="en-US" sz="1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7042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National Kidney Foundation</a:t>
                      </a:r>
                    </a:p>
                    <a:p>
                      <a:pPr>
                        <a:spcBef>
                          <a:spcPts val="600"/>
                        </a:spcBef>
                      </a:pP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hlinkClick r:id="rId7"/>
                        </a:rPr>
                        <a:t>kidney.org</a:t>
                      </a:r>
                      <a:endParaRPr lang="en-US" sz="1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36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American Kidney Fund</a:t>
                      </a: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hlinkClick r:id="rId8"/>
                        </a:rPr>
                        <a:t>akfinc.org</a:t>
                      </a:r>
                      <a:endParaRPr lang="en-US" sz="1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49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a:solidFill>
                            <a:srgbClr val="00529B"/>
                          </a:solidFill>
                        </a:rPr>
                        <a:t>United Network for Organ Sharing (UNOS)</a:t>
                      </a:r>
                      <a:endParaRPr lang="en-US" sz="1800" b="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hlinkClick r:id="rId9"/>
                        </a:rPr>
                        <a:t>unos.org</a:t>
                      </a:r>
                      <a:endParaRPr lang="en-US" sz="1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86555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buNone/>
                      </a:pPr>
                      <a:r>
                        <a:rPr lang="en-US" sz="1800" dirty="0">
                          <a:solidFill>
                            <a:srgbClr val="00529B"/>
                          </a:solidFill>
                        </a:rPr>
                        <a:t>End Stage Renal Disease Medical Evidence Report: Medicare Entitlement and/or Patient Registration (Form CMS-2728-U3) </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u="sng" dirty="0">
                          <a:hlinkClick r:id="rId10"/>
                        </a:rPr>
                        <a:t>CMS.gov/Medicare/CMS-Forms/CMS-Forms/downloads/cms2728.pdf</a:t>
                      </a:r>
                      <a:endParaRPr lang="en-US" sz="1800" b="0" u="sng" dirty="0">
                        <a:solidFill>
                          <a:schemeClr val="dk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3" name="Footer Placeholder 2"/>
          <p:cNvSpPr>
            <a:spLocks noGrp="1"/>
          </p:cNvSpPr>
          <p:nvPr>
            <p:ph type="ftr" sz="quarter" idx="11"/>
          </p:nvPr>
        </p:nvSpPr>
        <p:spPr>
          <a:xfrm>
            <a:off x="3858768" y="6492240"/>
            <a:ext cx="4279490" cy="365125"/>
          </a:xfrm>
        </p:spPr>
        <p:txBody>
          <a:bodyPr/>
          <a:lstStyle/>
          <a:p>
            <a:r>
              <a:rPr lang="en-US" dirty="0"/>
              <a:t>Medicare for People with End-Stage Renal Disease (ESRD)</a:t>
            </a:r>
          </a:p>
        </p:txBody>
      </p:sp>
      <p:sp>
        <p:nvSpPr>
          <p:cNvPr id="6" name="Slide Number Placeholder 6">
            <a:extLst>
              <a:ext uri="{FF2B5EF4-FFF2-40B4-BE49-F238E27FC236}">
                <a16:creationId xmlns:a16="http://schemas.microsoft.com/office/drawing/2014/main" id="{41BEA859-E31B-4869-9A6F-09631DF5561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50</a:t>
            </a:fld>
            <a:endParaRPr lang="en-US" dirty="0"/>
          </a:p>
        </p:txBody>
      </p:sp>
      <p:sp>
        <p:nvSpPr>
          <p:cNvPr id="4" name="Date Placeholder 3"/>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3177326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6"/>
            <a:ext cx="12192000" cy="984692"/>
          </a:xfrm>
        </p:spPr>
        <p:txBody>
          <a:bodyPr>
            <a:normAutofit/>
          </a:bodyPr>
          <a:lstStyle/>
          <a:p>
            <a:pPr>
              <a:lnSpc>
                <a:spcPct val="100000"/>
              </a:lnSpc>
            </a:pPr>
            <a:r>
              <a:rPr lang="en-US" sz="2800" dirty="0">
                <a:latin typeface="Arial Black"/>
              </a:rPr>
              <a:t>End-Stage Renal Disease (ESRD) Resource Guide:</a:t>
            </a:r>
            <a:br>
              <a:rPr lang="en-US" sz="2800" dirty="0">
                <a:latin typeface="Arial Black"/>
              </a:rPr>
            </a:br>
            <a:r>
              <a:rPr lang="en-US" sz="2800" dirty="0">
                <a:latin typeface="Arial Black"/>
              </a:rPr>
              <a:t>Medicare Products</a:t>
            </a:r>
          </a:p>
        </p:txBody>
      </p:sp>
      <p:graphicFrame>
        <p:nvGraphicFramePr>
          <p:cNvPr id="7" name="Table 6" title="End-Stage Renal Disease (ESRD) Resource Guide--Medicare Products"/>
          <p:cNvGraphicFramePr>
            <a:graphicFrameLocks noGrp="1"/>
          </p:cNvGraphicFramePr>
          <p:nvPr>
            <p:extLst>
              <p:ext uri="{D42A27DB-BD31-4B8C-83A1-F6EECF244321}">
                <p14:modId xmlns:p14="http://schemas.microsoft.com/office/powerpoint/2010/main" val="1906217653"/>
              </p:ext>
            </p:extLst>
          </p:nvPr>
        </p:nvGraphicFramePr>
        <p:xfrm>
          <a:off x="1113887" y="1416795"/>
          <a:ext cx="9964223" cy="2641600"/>
        </p:xfrm>
        <a:graphic>
          <a:graphicData uri="http://schemas.openxmlformats.org/drawingml/2006/table">
            <a:tbl>
              <a:tblPr firstRow="1" bandRow="1">
                <a:tableStyleId>{5FD0F851-EC5A-4D38-B0AD-8093EC10F338}</a:tableStyleId>
              </a:tblPr>
              <a:tblGrid>
                <a:gridCol w="6002442">
                  <a:extLst>
                    <a:ext uri="{9D8B030D-6E8A-4147-A177-3AD203B41FA5}">
                      <a16:colId xmlns:a16="http://schemas.microsoft.com/office/drawing/2014/main" val="20000"/>
                    </a:ext>
                  </a:extLst>
                </a:gridCol>
                <a:gridCol w="3961781">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b="0" dirty="0">
                          <a:solidFill>
                            <a:srgbClr val="00529B"/>
                          </a:solidFill>
                        </a:rPr>
                        <a:t>“Medicare Coverage of Kidney Dialysis &amp; Kidney Transplant Services”</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Bef>
                          <a:spcPts val="600"/>
                        </a:spcBef>
                        <a:buFontTx/>
                        <a:buNone/>
                      </a:pPr>
                      <a:r>
                        <a:rPr lang="en-US" sz="1600" b="0" dirty="0">
                          <a:solidFill>
                            <a:srgbClr val="00529B"/>
                          </a:solidFill>
                        </a:rPr>
                        <a:t>CMS Product No. 10128</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dirty="0">
                          <a:solidFill>
                            <a:srgbClr val="00529B"/>
                          </a:solidFill>
                        </a:rPr>
                        <a:t>“Medicare for Children with End-Stage Renal Disease:</a:t>
                      </a:r>
                      <a:r>
                        <a:rPr lang="en-US" sz="1600" baseline="0" dirty="0">
                          <a:solidFill>
                            <a:srgbClr val="00529B"/>
                          </a:solidFill>
                        </a:rPr>
                        <a:t> Getting Started</a:t>
                      </a:r>
                      <a:r>
                        <a:rPr lang="en-US" sz="1600" dirty="0">
                          <a:solidFill>
                            <a:srgbClr val="00529B"/>
                          </a:solidFill>
                        </a:rPr>
                        <a:t>”</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n-US" sz="1600" dirty="0">
                          <a:solidFill>
                            <a:srgbClr val="00529B"/>
                          </a:solidFill>
                        </a:rPr>
                        <a:t>CMS Product No. 11392</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dirty="0">
                          <a:solidFill>
                            <a:srgbClr val="00529B"/>
                          </a:solidFill>
                        </a:rPr>
                        <a:t>“Medicare’s Coverage of Dialysis &amp; Kidney Transplant Benefits: Getting Started”</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n-US" sz="1600" dirty="0">
                          <a:solidFill>
                            <a:srgbClr val="00529B"/>
                          </a:solidFill>
                        </a:rPr>
                        <a:t>CMS Product No. 11360</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“Medicare Coverage of Ambulance Services”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rgbClr val="00529B"/>
                          </a:solidFill>
                        </a:rPr>
                        <a:t>CMS Product No. 11021</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“Medicare &amp; You”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rgbClr val="00529B"/>
                          </a:solidFill>
                        </a:rPr>
                        <a:t>CMS Product No. 10050</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“Medicare Advantage Plans are now available for people with End-Stage Renal Disease (ESRD)</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p>
                      <a:pPr marL="0" indent="0">
                        <a:spcBef>
                          <a:spcPts val="600"/>
                        </a:spcBef>
                        <a:buFontTx/>
                        <a:buNone/>
                      </a:pPr>
                      <a:r>
                        <a:rPr lang="en-US" sz="1600" dirty="0">
                          <a:solidFill>
                            <a:srgbClr val="00529B"/>
                          </a:solidFill>
                        </a:rPr>
                        <a:t>CMS Product No. 12106</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3681544"/>
                  </a:ext>
                </a:extLst>
              </a:tr>
            </a:tbl>
          </a:graphicData>
        </a:graphic>
      </p:graphicFrame>
      <p:sp>
        <p:nvSpPr>
          <p:cNvPr id="8" name="TextBox 7"/>
          <p:cNvSpPr txBox="1"/>
          <p:nvPr/>
        </p:nvSpPr>
        <p:spPr>
          <a:xfrm>
            <a:off x="1113888" y="4641188"/>
            <a:ext cx="9964223" cy="984885"/>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lang="en-US" sz="1600" b="1" dirty="0">
                <a:solidFill>
                  <a:srgbClr val="00529B"/>
                </a:solidFill>
                <a:latin typeface="Arial" panose="020B0604020202020204" pitchFamily="34" charset="0"/>
                <a:cs typeface="Arial" panose="020B0604020202020204" pitchFamily="34" charset="0"/>
              </a:rPr>
              <a:t>To access other helpful products:</a:t>
            </a:r>
          </a:p>
          <a:p>
            <a:pPr marL="171450" lvl="0" indent="-171450">
              <a:spcBef>
                <a:spcPts val="600"/>
              </a:spcBef>
              <a:buFont typeface="Arial" panose="020B0604020202020204" pitchFamily="34" charset="0"/>
              <a:buChar char="•"/>
              <a:defRPr/>
            </a:pPr>
            <a:r>
              <a:rPr lang="en-US" sz="1600" dirty="0">
                <a:solidFill>
                  <a:srgbClr val="00529B"/>
                </a:solidFill>
                <a:latin typeface="Arial" panose="020B0604020202020204" pitchFamily="34" charset="0"/>
                <a:cs typeface="Arial" panose="020B0604020202020204" pitchFamily="34" charset="0"/>
              </a:rPr>
              <a:t>View or download at </a:t>
            </a:r>
            <a:r>
              <a:rPr lang="en-US" sz="1600" dirty="0">
                <a:solidFill>
                  <a:srgbClr val="00529B"/>
                </a:solidFill>
                <a:latin typeface="Arial" panose="020B0604020202020204" pitchFamily="34" charset="0"/>
                <a:cs typeface="Arial" panose="020B0604020202020204" pitchFamily="34" charset="0"/>
                <a:hlinkClick r:id="rId4"/>
              </a:rPr>
              <a:t>Medicare.gov/publications</a:t>
            </a:r>
            <a:r>
              <a:rPr lang="en-US" sz="1600" dirty="0">
                <a:solidFill>
                  <a:srgbClr val="00529B"/>
                </a:solidFill>
                <a:latin typeface="Arial" panose="020B0604020202020204" pitchFamily="34" charset="0"/>
                <a:cs typeface="Arial" panose="020B0604020202020204" pitchFamily="34" charset="0"/>
              </a:rPr>
              <a:t> and search by keyword or product number.</a:t>
            </a:r>
          </a:p>
          <a:p>
            <a:pPr marL="171450" lvl="0" indent="-171450">
              <a:spcBef>
                <a:spcPts val="600"/>
              </a:spcBef>
              <a:buFont typeface="Arial" panose="020B0604020202020204" pitchFamily="34" charset="0"/>
              <a:buChar char="•"/>
              <a:defRPr/>
            </a:pPr>
            <a:r>
              <a:rPr lang="en-US" sz="1600" dirty="0">
                <a:solidFill>
                  <a:srgbClr val="00529B"/>
                </a:solidFill>
                <a:latin typeface="Arial" panose="020B0604020202020204" pitchFamily="34" charset="0"/>
                <a:cs typeface="Arial" panose="020B0604020202020204" pitchFamily="34" charset="0"/>
              </a:rPr>
              <a:t>Order multiple copies (partners only) at </a:t>
            </a:r>
            <a:r>
              <a:rPr lang="en-US" sz="1600" dirty="0">
                <a:solidFill>
                  <a:srgbClr val="00529B"/>
                </a:solidFill>
                <a:latin typeface="Arial" panose="020B0604020202020204" pitchFamily="34" charset="0"/>
                <a:cs typeface="Arial" panose="020B0604020202020204" pitchFamily="34" charset="0"/>
                <a:hlinkClick r:id="rId5"/>
              </a:rPr>
              <a:t>Productordering.cms.hhs.gov</a:t>
            </a:r>
            <a:r>
              <a:rPr lang="en-US" sz="1600" dirty="0">
                <a:solidFill>
                  <a:srgbClr val="00529B"/>
                </a:solidFill>
                <a:latin typeface="Arial" panose="020B0604020202020204" pitchFamily="34" charset="0"/>
                <a:cs typeface="Arial" panose="020B0604020202020204" pitchFamily="34" charset="0"/>
              </a:rPr>
              <a:t>. You must register your organization.</a:t>
            </a:r>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a:xfrm>
            <a:off x="3858768" y="6492875"/>
            <a:ext cx="4249994" cy="365125"/>
          </a:xfrm>
        </p:spPr>
        <p:txBody>
          <a:bodyPr/>
          <a:lstStyle/>
          <a:p>
            <a:r>
              <a:rPr lang="en-US" dirty="0"/>
              <a:t>Medicare for People with End-Stage Renal Disease (ESRD)</a:t>
            </a:r>
          </a:p>
        </p:txBody>
      </p:sp>
      <p:sp>
        <p:nvSpPr>
          <p:cNvPr id="9" name="Slide Number Placeholder 6">
            <a:extLst>
              <a:ext uri="{FF2B5EF4-FFF2-40B4-BE49-F238E27FC236}">
                <a16:creationId xmlns:a16="http://schemas.microsoft.com/office/drawing/2014/main" id="{91646A9C-7E07-4CC5-9DAC-ADE930D7165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51</a:t>
            </a:fld>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2677"/>
          </a:xfrm>
        </p:spPr>
        <p:txBody>
          <a:bodyPr anchor="ctr">
            <a:normAutofit/>
          </a:bodyPr>
          <a:lstStyle/>
          <a:p>
            <a:r>
              <a:rPr lang="en-US" sz="3000" dirty="0"/>
              <a:t>Acronyms</a:t>
            </a:r>
          </a:p>
        </p:txBody>
      </p:sp>
      <p:sp>
        <p:nvSpPr>
          <p:cNvPr id="8" name="Content Placeholder 7"/>
          <p:cNvSpPr>
            <a:spLocks noGrp="1"/>
          </p:cNvSpPr>
          <p:nvPr>
            <p:ph idx="4294967295"/>
          </p:nvPr>
        </p:nvSpPr>
        <p:spPr>
          <a:xfrm>
            <a:off x="396875" y="1143000"/>
            <a:ext cx="11398250" cy="5213350"/>
          </a:xfrm>
        </p:spPr>
        <p:txBody>
          <a:bodyPr numCol="2">
            <a:normAutofit/>
          </a:bodyPr>
          <a:lstStyle/>
          <a:p>
            <a:pPr marL="0" lvl="0" indent="0" defTabSz="685800">
              <a:lnSpc>
                <a:spcPct val="100000"/>
              </a:lnSpc>
              <a:spcBef>
                <a:spcPts val="0"/>
              </a:spcBef>
              <a:spcAft>
                <a:spcPts val="600"/>
              </a:spcAft>
              <a:buNone/>
            </a:pPr>
            <a:r>
              <a:rPr lang="en-US" sz="1800" b="1" dirty="0">
                <a:solidFill>
                  <a:srgbClr val="00529B"/>
                </a:solidFill>
              </a:rPr>
              <a:t>AVF</a:t>
            </a:r>
            <a:r>
              <a:rPr lang="en-US" sz="1800" dirty="0">
                <a:solidFill>
                  <a:srgbClr val="00529B"/>
                </a:solidFill>
              </a:rPr>
              <a:t> Arteriovenous Fistulas </a:t>
            </a:r>
          </a:p>
          <a:p>
            <a:pPr marL="0" lvl="0" indent="0" defTabSz="685800">
              <a:lnSpc>
                <a:spcPct val="100000"/>
              </a:lnSpc>
              <a:spcBef>
                <a:spcPts val="0"/>
              </a:spcBef>
              <a:spcAft>
                <a:spcPts val="600"/>
              </a:spcAft>
              <a:buNone/>
            </a:pPr>
            <a:r>
              <a:rPr lang="en-US" sz="1800" b="1" dirty="0">
                <a:solidFill>
                  <a:srgbClr val="00529B"/>
                </a:solidFill>
              </a:rPr>
              <a:t>CMS</a:t>
            </a:r>
            <a:r>
              <a:rPr lang="en-US" sz="1800" dirty="0">
                <a:solidFill>
                  <a:srgbClr val="00529B"/>
                </a:solidFill>
              </a:rPr>
              <a:t> Centers for Medicare &amp; Medicaid Services </a:t>
            </a:r>
          </a:p>
          <a:p>
            <a:pPr marL="0" lvl="0" indent="0" defTabSz="685800">
              <a:lnSpc>
                <a:spcPct val="100000"/>
              </a:lnSpc>
              <a:spcBef>
                <a:spcPts val="0"/>
              </a:spcBef>
              <a:spcAft>
                <a:spcPts val="600"/>
              </a:spcAft>
              <a:buNone/>
            </a:pPr>
            <a:r>
              <a:rPr lang="en-US" sz="1800" b="1" dirty="0">
                <a:solidFill>
                  <a:srgbClr val="00529B"/>
                </a:solidFill>
              </a:rPr>
              <a:t>CKCC</a:t>
            </a:r>
            <a:r>
              <a:rPr lang="en-US" sz="1800" dirty="0">
                <a:solidFill>
                  <a:srgbClr val="00529B"/>
                </a:solidFill>
              </a:rPr>
              <a:t> Comprehensive Kidney Care Contracting</a:t>
            </a:r>
          </a:p>
          <a:p>
            <a:pPr marL="0" lvl="0" indent="0" defTabSz="685800">
              <a:lnSpc>
                <a:spcPct val="100000"/>
              </a:lnSpc>
              <a:spcBef>
                <a:spcPts val="0"/>
              </a:spcBef>
              <a:spcAft>
                <a:spcPts val="600"/>
              </a:spcAft>
              <a:buNone/>
            </a:pPr>
            <a:r>
              <a:rPr lang="en-US" sz="1800" b="1" dirty="0">
                <a:solidFill>
                  <a:srgbClr val="00529B"/>
                </a:solidFill>
              </a:rPr>
              <a:t>CKD</a:t>
            </a:r>
            <a:r>
              <a:rPr lang="en-US" sz="1800" dirty="0">
                <a:solidFill>
                  <a:srgbClr val="00529B"/>
                </a:solidFill>
              </a:rPr>
              <a:t> Chronic Kidney Disease </a:t>
            </a:r>
          </a:p>
          <a:p>
            <a:pPr marL="0" lvl="0" indent="0" defTabSz="685800">
              <a:lnSpc>
                <a:spcPct val="100000"/>
              </a:lnSpc>
              <a:spcBef>
                <a:spcPts val="0"/>
              </a:spcBef>
              <a:spcAft>
                <a:spcPts val="600"/>
              </a:spcAft>
              <a:buNone/>
            </a:pPr>
            <a:r>
              <a:rPr lang="en-US" sz="1800" b="1" dirty="0">
                <a:solidFill>
                  <a:srgbClr val="00529B"/>
                </a:solidFill>
              </a:rPr>
              <a:t>DFC</a:t>
            </a:r>
            <a:r>
              <a:rPr lang="en-US" sz="1800" dirty="0">
                <a:solidFill>
                  <a:srgbClr val="00529B"/>
                </a:solidFill>
              </a:rPr>
              <a:t> Dialysis Facility Compare </a:t>
            </a:r>
          </a:p>
          <a:p>
            <a:pPr marL="0" lvl="0" indent="0" defTabSz="685800">
              <a:lnSpc>
                <a:spcPct val="100000"/>
              </a:lnSpc>
              <a:spcBef>
                <a:spcPts val="0"/>
              </a:spcBef>
              <a:spcAft>
                <a:spcPts val="600"/>
              </a:spcAft>
              <a:buNone/>
            </a:pPr>
            <a:r>
              <a:rPr lang="en-US" sz="1800" b="1" dirty="0">
                <a:solidFill>
                  <a:srgbClr val="00529B"/>
                </a:solidFill>
              </a:rPr>
              <a:t>ESA</a:t>
            </a:r>
            <a:r>
              <a:rPr lang="en-US" sz="1800" dirty="0">
                <a:solidFill>
                  <a:srgbClr val="00529B"/>
                </a:solidFill>
              </a:rPr>
              <a:t> Erythropoietin Stimulating Agents </a:t>
            </a:r>
          </a:p>
          <a:p>
            <a:pPr marL="0" lvl="0" indent="0" defTabSz="685800">
              <a:lnSpc>
                <a:spcPct val="100000"/>
              </a:lnSpc>
              <a:spcBef>
                <a:spcPts val="0"/>
              </a:spcBef>
              <a:spcAft>
                <a:spcPts val="600"/>
              </a:spcAft>
              <a:buNone/>
            </a:pPr>
            <a:r>
              <a:rPr lang="en-US" sz="1800" b="1" dirty="0">
                <a:solidFill>
                  <a:srgbClr val="00529B"/>
                </a:solidFill>
              </a:rPr>
              <a:t>ESRD</a:t>
            </a:r>
            <a:r>
              <a:rPr lang="en-US" sz="1800" dirty="0">
                <a:solidFill>
                  <a:srgbClr val="00529B"/>
                </a:solidFill>
              </a:rPr>
              <a:t> End-Stage Renal Disease</a:t>
            </a:r>
          </a:p>
          <a:p>
            <a:pPr marL="0" indent="0" defTabSz="685800">
              <a:lnSpc>
                <a:spcPct val="100000"/>
              </a:lnSpc>
              <a:spcBef>
                <a:spcPts val="0"/>
              </a:spcBef>
              <a:spcAft>
                <a:spcPts val="600"/>
              </a:spcAft>
              <a:buNone/>
            </a:pPr>
            <a:r>
              <a:rPr lang="en-US" sz="1800" b="1" dirty="0">
                <a:solidFill>
                  <a:srgbClr val="00529B"/>
                </a:solidFill>
              </a:rPr>
              <a:t>ETC</a:t>
            </a:r>
            <a:r>
              <a:rPr lang="en-US" sz="1800" dirty="0">
                <a:solidFill>
                  <a:srgbClr val="00529B"/>
                </a:solidFill>
              </a:rPr>
              <a:t> End-Stage Renal Disease Treatment Choices</a:t>
            </a:r>
          </a:p>
          <a:p>
            <a:pPr marL="0" lvl="0" indent="0" defTabSz="685800">
              <a:lnSpc>
                <a:spcPct val="100000"/>
              </a:lnSpc>
              <a:spcBef>
                <a:spcPts val="0"/>
              </a:spcBef>
              <a:spcAft>
                <a:spcPts val="600"/>
              </a:spcAft>
              <a:buNone/>
            </a:pPr>
            <a:r>
              <a:rPr lang="en-US" sz="1800" b="1" dirty="0">
                <a:solidFill>
                  <a:srgbClr val="00529B"/>
                </a:solidFill>
              </a:rPr>
              <a:t>GEP</a:t>
            </a:r>
            <a:r>
              <a:rPr lang="en-US" sz="1800" dirty="0">
                <a:solidFill>
                  <a:srgbClr val="00529B"/>
                </a:solidFill>
              </a:rPr>
              <a:t> General Enrollment Period</a:t>
            </a:r>
          </a:p>
          <a:p>
            <a:pPr marL="0" lvl="0" indent="0" defTabSz="685800">
              <a:lnSpc>
                <a:spcPct val="100000"/>
              </a:lnSpc>
              <a:spcBef>
                <a:spcPts val="0"/>
              </a:spcBef>
              <a:spcAft>
                <a:spcPts val="600"/>
              </a:spcAft>
              <a:buNone/>
            </a:pPr>
            <a:r>
              <a:rPr lang="en-US" sz="1800" b="1" dirty="0">
                <a:solidFill>
                  <a:srgbClr val="00529B"/>
                </a:solidFill>
              </a:rPr>
              <a:t>GHP</a:t>
            </a:r>
            <a:r>
              <a:rPr lang="en-US" sz="1800" dirty="0">
                <a:solidFill>
                  <a:srgbClr val="00529B"/>
                </a:solidFill>
              </a:rPr>
              <a:t> Group Health Plan </a:t>
            </a:r>
          </a:p>
          <a:p>
            <a:pPr marL="0" lvl="0" indent="0" defTabSz="685800">
              <a:lnSpc>
                <a:spcPct val="100000"/>
              </a:lnSpc>
              <a:spcBef>
                <a:spcPts val="0"/>
              </a:spcBef>
              <a:spcAft>
                <a:spcPts val="600"/>
              </a:spcAft>
              <a:buNone/>
            </a:pPr>
            <a:r>
              <a:rPr lang="en-US" sz="1800" b="1" dirty="0">
                <a:solidFill>
                  <a:srgbClr val="00529B"/>
                </a:solidFill>
              </a:rPr>
              <a:t>HHS</a:t>
            </a:r>
            <a:r>
              <a:rPr lang="en-US" sz="1800" dirty="0">
                <a:solidFill>
                  <a:srgbClr val="00529B"/>
                </a:solidFill>
              </a:rPr>
              <a:t> U.S. Department of Health &amp; Human Services</a:t>
            </a:r>
          </a:p>
          <a:p>
            <a:pPr marL="0" lvl="0" indent="0" defTabSz="685800">
              <a:lnSpc>
                <a:spcPct val="100000"/>
              </a:lnSpc>
              <a:spcBef>
                <a:spcPts val="0"/>
              </a:spcBef>
              <a:spcAft>
                <a:spcPts val="600"/>
              </a:spcAft>
              <a:buNone/>
            </a:pPr>
            <a:r>
              <a:rPr lang="en-US" sz="1800" b="1" dirty="0">
                <a:solidFill>
                  <a:srgbClr val="00529B"/>
                </a:solidFill>
              </a:rPr>
              <a:t>IEP</a:t>
            </a:r>
            <a:r>
              <a:rPr lang="en-US" sz="1800" dirty="0">
                <a:solidFill>
                  <a:srgbClr val="00529B"/>
                </a:solidFill>
              </a:rPr>
              <a:t> Initial Enrollment Period</a:t>
            </a:r>
          </a:p>
          <a:p>
            <a:pPr marL="0" lvl="0" indent="0" defTabSz="685800">
              <a:lnSpc>
                <a:spcPct val="100000"/>
              </a:lnSpc>
              <a:spcBef>
                <a:spcPts val="0"/>
              </a:spcBef>
              <a:spcAft>
                <a:spcPts val="600"/>
              </a:spcAft>
              <a:buNone/>
            </a:pPr>
            <a:r>
              <a:rPr lang="en-US" sz="1800" b="1" dirty="0">
                <a:solidFill>
                  <a:srgbClr val="00529B"/>
                </a:solidFill>
              </a:rPr>
              <a:t>KCF</a:t>
            </a:r>
            <a:r>
              <a:rPr lang="en-US" sz="1800" dirty="0">
                <a:solidFill>
                  <a:srgbClr val="00529B"/>
                </a:solidFill>
              </a:rPr>
              <a:t> Kidney Care First</a:t>
            </a:r>
          </a:p>
          <a:p>
            <a:pPr marL="0" lvl="0" indent="0" defTabSz="685800">
              <a:lnSpc>
                <a:spcPct val="100000"/>
              </a:lnSpc>
              <a:spcBef>
                <a:spcPts val="0"/>
              </a:spcBef>
              <a:spcAft>
                <a:spcPts val="600"/>
              </a:spcAft>
              <a:buNone/>
            </a:pPr>
            <a:br>
              <a:rPr lang="en-US" sz="1800" b="1" dirty="0">
                <a:solidFill>
                  <a:srgbClr val="00529B"/>
                </a:solidFill>
              </a:rPr>
            </a:br>
            <a:br>
              <a:rPr lang="en-US" sz="1800" b="1" dirty="0">
                <a:solidFill>
                  <a:srgbClr val="00529B"/>
                </a:solidFill>
              </a:rPr>
            </a:br>
            <a:r>
              <a:rPr lang="en-US" sz="1800" b="1" dirty="0">
                <a:solidFill>
                  <a:srgbClr val="00529B"/>
                </a:solidFill>
              </a:rPr>
              <a:t>NCC ESRD </a:t>
            </a:r>
            <a:r>
              <a:rPr lang="en-US" sz="1800" dirty="0">
                <a:solidFill>
                  <a:srgbClr val="00529B"/>
                </a:solidFill>
              </a:rPr>
              <a:t>National Coordinating Center End-Stage Renal Disease </a:t>
            </a:r>
          </a:p>
          <a:p>
            <a:pPr marL="0" lvl="0" indent="0" defTabSz="685800">
              <a:lnSpc>
                <a:spcPct val="100000"/>
              </a:lnSpc>
              <a:spcBef>
                <a:spcPts val="0"/>
              </a:spcBef>
              <a:spcAft>
                <a:spcPts val="600"/>
              </a:spcAft>
              <a:buNone/>
            </a:pPr>
            <a:r>
              <a:rPr lang="en-US" sz="1800" b="1" dirty="0">
                <a:solidFill>
                  <a:srgbClr val="00529B"/>
                </a:solidFill>
              </a:rPr>
              <a:t>NTP</a:t>
            </a:r>
            <a:r>
              <a:rPr lang="en-US" sz="1800" dirty="0">
                <a:solidFill>
                  <a:srgbClr val="00529B"/>
                </a:solidFill>
              </a:rPr>
              <a:t> National Training Program </a:t>
            </a:r>
          </a:p>
          <a:p>
            <a:pPr marL="0" lvl="0" indent="0" defTabSz="685800">
              <a:lnSpc>
                <a:spcPct val="100000"/>
              </a:lnSpc>
              <a:spcBef>
                <a:spcPts val="0"/>
              </a:spcBef>
              <a:spcAft>
                <a:spcPts val="600"/>
              </a:spcAft>
              <a:buNone/>
            </a:pPr>
            <a:r>
              <a:rPr lang="en-US" sz="1800" b="1" dirty="0">
                <a:solidFill>
                  <a:srgbClr val="00529B"/>
                </a:solidFill>
              </a:rPr>
              <a:t>OEP</a:t>
            </a:r>
            <a:r>
              <a:rPr lang="en-US" sz="1800" dirty="0">
                <a:solidFill>
                  <a:srgbClr val="00529B"/>
                </a:solidFill>
              </a:rPr>
              <a:t> Open Enrollment Period</a:t>
            </a:r>
          </a:p>
          <a:p>
            <a:pPr marL="0" lvl="0" indent="0" defTabSz="685800">
              <a:lnSpc>
                <a:spcPct val="100000"/>
              </a:lnSpc>
              <a:spcBef>
                <a:spcPts val="0"/>
              </a:spcBef>
              <a:spcAft>
                <a:spcPts val="600"/>
              </a:spcAft>
              <a:buNone/>
            </a:pPr>
            <a:r>
              <a:rPr lang="en-US" sz="1800" b="1" dirty="0">
                <a:solidFill>
                  <a:srgbClr val="00529B"/>
                </a:solidFill>
              </a:rPr>
              <a:t>PPO</a:t>
            </a:r>
            <a:r>
              <a:rPr lang="en-US" sz="1800" dirty="0">
                <a:solidFill>
                  <a:srgbClr val="00529B"/>
                </a:solidFill>
              </a:rPr>
              <a:t> Preferred Provider Organization</a:t>
            </a:r>
          </a:p>
          <a:p>
            <a:pPr marL="0" lvl="0" indent="0" defTabSz="685800">
              <a:lnSpc>
                <a:spcPct val="100000"/>
              </a:lnSpc>
              <a:spcBef>
                <a:spcPts val="0"/>
              </a:spcBef>
              <a:spcAft>
                <a:spcPts val="600"/>
              </a:spcAft>
              <a:buNone/>
            </a:pPr>
            <a:r>
              <a:rPr lang="en-US" sz="1800" b="1" dirty="0">
                <a:solidFill>
                  <a:srgbClr val="00529B"/>
                </a:solidFill>
              </a:rPr>
              <a:t>PPS</a:t>
            </a:r>
            <a:r>
              <a:rPr lang="en-US" sz="1800" dirty="0">
                <a:solidFill>
                  <a:srgbClr val="00529B"/>
                </a:solidFill>
              </a:rPr>
              <a:t> Prospective Payment System </a:t>
            </a:r>
          </a:p>
          <a:p>
            <a:pPr marL="0" lvl="0" indent="0" defTabSz="685800">
              <a:lnSpc>
                <a:spcPct val="100000"/>
              </a:lnSpc>
              <a:spcBef>
                <a:spcPts val="0"/>
              </a:spcBef>
              <a:spcAft>
                <a:spcPts val="600"/>
              </a:spcAft>
              <a:buNone/>
            </a:pPr>
            <a:r>
              <a:rPr lang="en-US" sz="1800" b="1" dirty="0">
                <a:solidFill>
                  <a:srgbClr val="00529B"/>
                </a:solidFill>
              </a:rPr>
              <a:t>RRB</a:t>
            </a:r>
            <a:r>
              <a:rPr lang="en-US" sz="1800" dirty="0">
                <a:solidFill>
                  <a:srgbClr val="00529B"/>
                </a:solidFill>
              </a:rPr>
              <a:t> Railroad Retirement Board</a:t>
            </a:r>
          </a:p>
          <a:p>
            <a:pPr marL="0" lvl="0" indent="0" defTabSz="685800">
              <a:lnSpc>
                <a:spcPct val="100000"/>
              </a:lnSpc>
              <a:spcBef>
                <a:spcPts val="0"/>
              </a:spcBef>
              <a:spcAft>
                <a:spcPts val="600"/>
              </a:spcAft>
              <a:buNone/>
            </a:pPr>
            <a:r>
              <a:rPr lang="en-US" sz="1800" b="1" dirty="0">
                <a:solidFill>
                  <a:srgbClr val="00529B"/>
                </a:solidFill>
              </a:rPr>
              <a:t>SEP</a:t>
            </a:r>
            <a:r>
              <a:rPr lang="en-US" sz="1800" dirty="0">
                <a:solidFill>
                  <a:srgbClr val="00529B"/>
                </a:solidFill>
              </a:rPr>
              <a:t> Special Enrollment Period</a:t>
            </a:r>
          </a:p>
          <a:p>
            <a:pPr marL="0" lvl="0" indent="0" defTabSz="685800">
              <a:lnSpc>
                <a:spcPct val="100000"/>
              </a:lnSpc>
              <a:spcBef>
                <a:spcPts val="0"/>
              </a:spcBef>
              <a:spcAft>
                <a:spcPts val="600"/>
              </a:spcAft>
              <a:buNone/>
            </a:pPr>
            <a:r>
              <a:rPr lang="en-US" sz="1800" b="1" dirty="0">
                <a:solidFill>
                  <a:srgbClr val="00529B"/>
                </a:solidFill>
              </a:rPr>
              <a:t>SHIP</a:t>
            </a:r>
            <a:r>
              <a:rPr lang="en-US" sz="1800" dirty="0">
                <a:solidFill>
                  <a:srgbClr val="00529B"/>
                </a:solidFill>
              </a:rPr>
              <a:t> State Health Insurance Assistance Program </a:t>
            </a:r>
          </a:p>
          <a:p>
            <a:pPr marL="0" lvl="0" indent="0" defTabSz="685800">
              <a:lnSpc>
                <a:spcPct val="100000"/>
              </a:lnSpc>
              <a:spcBef>
                <a:spcPts val="0"/>
              </a:spcBef>
              <a:spcAft>
                <a:spcPts val="600"/>
              </a:spcAft>
              <a:buNone/>
            </a:pPr>
            <a:r>
              <a:rPr lang="en-US" sz="1800" b="1" dirty="0">
                <a:solidFill>
                  <a:srgbClr val="00529B"/>
                </a:solidFill>
              </a:rPr>
              <a:t>TTY</a:t>
            </a:r>
            <a:r>
              <a:rPr lang="en-US" sz="1800" dirty="0">
                <a:solidFill>
                  <a:srgbClr val="00529B"/>
                </a:solidFill>
              </a:rPr>
              <a:t> Teletypewriter/Text Telephone </a:t>
            </a:r>
          </a:p>
        </p:txBody>
      </p:sp>
      <p:sp>
        <p:nvSpPr>
          <p:cNvPr id="4" name="Footer Placeholder 3">
            <a:extLst>
              <a:ext uri="{FF2B5EF4-FFF2-40B4-BE49-F238E27FC236}">
                <a16:creationId xmlns:a16="http://schemas.microsoft.com/office/drawing/2014/main" id="{5D75ACC5-1B60-E24A-8618-13EFFFDEEDAB}"/>
              </a:ext>
            </a:extLst>
          </p:cNvPr>
          <p:cNvSpPr>
            <a:spLocks noGrp="1"/>
          </p:cNvSpPr>
          <p:nvPr>
            <p:ph type="ftr" sz="quarter" idx="11"/>
          </p:nvPr>
        </p:nvSpPr>
        <p:spPr>
          <a:xfrm>
            <a:off x="3931920" y="6492240"/>
            <a:ext cx="4416724" cy="365125"/>
          </a:xfrm>
        </p:spPr>
        <p:txBody>
          <a:bodyPr/>
          <a:lstStyle/>
          <a:p>
            <a:r>
              <a:rPr lang="en-US" dirty="0"/>
              <a:t>Medicare for People with End-Stage Renal Disease (ESRD)</a:t>
            </a:r>
          </a:p>
        </p:txBody>
      </p:sp>
      <p:sp>
        <p:nvSpPr>
          <p:cNvPr id="6" name="Slide Number Placeholder 6">
            <a:extLst>
              <a:ext uri="{FF2B5EF4-FFF2-40B4-BE49-F238E27FC236}">
                <a16:creationId xmlns:a16="http://schemas.microsoft.com/office/drawing/2014/main" id="{731960CE-B2F8-4130-8107-AB716622ADA3}"/>
              </a:ext>
            </a:extLst>
          </p:cNvPr>
          <p:cNvSpPr>
            <a:spLocks noGrp="1"/>
          </p:cNvSpPr>
          <p:nvPr>
            <p:ph type="sldNum" sz="quarter" idx="12"/>
          </p:nvPr>
        </p:nvSpPr>
        <p:spPr/>
        <p:txBody>
          <a:bodyPr/>
          <a:lstStyle/>
          <a:p>
            <a:fld id="{0B2D781D-8844-5940-92D1-06EF0A7F581E}" type="slidenum">
              <a:rPr lang="en-US" smtClean="0"/>
              <a:t>52</a:t>
            </a:fld>
            <a:endParaRPr lang="en-US" dirty="0"/>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r>
              <a:rPr lang="en-US"/>
              <a:t>April 2022</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34928"/>
            <a:ext cx="12192000" cy="915378"/>
          </a:xfrm>
        </p:spPr>
        <p:txBody>
          <a:bodyPr anchor="ctr">
            <a:normAutofit/>
          </a:bodyPr>
          <a:lstStyle/>
          <a:p>
            <a:r>
              <a:rPr lang="en-US" sz="3000" b="0" dirty="0"/>
              <a:t>Stay Connected</a:t>
            </a:r>
          </a:p>
        </p:txBody>
      </p:sp>
      <p:sp>
        <p:nvSpPr>
          <p:cNvPr id="19" name="Content Placeholder 4" descr="To view available training materials, &#10;or subscribe to our email list, visit&#10;CMSnationaltrainingprogram.cms.gov.&#10;">
            <a:extLst>
              <a:ext uri="{FF2B5EF4-FFF2-40B4-BE49-F238E27FC236}">
                <a16:creationId xmlns:a16="http://schemas.microsoft.com/office/drawing/2014/main" id="{39097DD6-2657-4632-88E9-E3F5D9541969}"/>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To view available training materials, </a:t>
            </a:r>
            <a:b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b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or subscribe to our email list, visit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CCBCF2B4-AEDB-4B55-A88F-819A5954BE2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6393" y="1833369"/>
            <a:ext cx="2371550" cy="1774090"/>
          </a:xfrm>
          <a:prstGeom prst="rect">
            <a:avLst/>
          </a:prstGeom>
        </p:spPr>
      </p:pic>
      <p:sp>
        <p:nvSpPr>
          <p:cNvPr id="17" name="TextBox 16" descr="Contact us at training@cms.hhs.gov">
            <a:extLst>
              <a:ext uri="{FF2B5EF4-FFF2-40B4-BE49-F238E27FC236}">
                <a16:creationId xmlns:a16="http://schemas.microsoft.com/office/drawing/2014/main" id="{F990184A-D12C-4809-AB01-53F2D8FCCEA6}"/>
              </a:ext>
            </a:extLst>
          </p:cNvPr>
          <p:cNvSpPr txBox="1"/>
          <p:nvPr/>
        </p:nvSpPr>
        <p:spPr>
          <a:xfrm>
            <a:off x="7135805" y="3722819"/>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2889E4BB-7439-40D5-B891-396CDACBA923}"/>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288783"/>
            <a:ext cx="2863263" cy="2863263"/>
          </a:xfrm>
          <a:prstGeom prst="rect">
            <a:avLst/>
          </a:prstGeom>
        </p:spPr>
      </p:pic>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a:xfrm>
            <a:off x="3931920" y="6492875"/>
            <a:ext cx="4259826" cy="365125"/>
          </a:xfrm>
        </p:spPr>
        <p:txBody>
          <a:bodyPr/>
          <a:lstStyle/>
          <a:p>
            <a:r>
              <a:rPr lang="en-US" dirty="0">
                <a:solidFill>
                  <a:srgbClr val="8FAADC"/>
                </a:solidFill>
              </a:rPr>
              <a:t>Medicare for People with End-Stage Renal Disease (ESRD)</a:t>
            </a:r>
          </a:p>
        </p:txBody>
      </p:sp>
      <p:sp>
        <p:nvSpPr>
          <p:cNvPr id="7" name="Slide Number Placeholder 6">
            <a:extLst>
              <a:ext uri="{FF2B5EF4-FFF2-40B4-BE49-F238E27FC236}">
                <a16:creationId xmlns:a16="http://schemas.microsoft.com/office/drawing/2014/main" id="{720D5D4D-F13A-4DD5-9903-DEBA32407A6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rgbClr val="8FAADC"/>
                </a:solidFill>
              </a:rPr>
              <a:t>53</a:t>
            </a:fld>
            <a:endParaRPr lang="en-US">
              <a:solidFill>
                <a:srgbClr val="8FAADC"/>
              </a:solidFill>
            </a:endParaRP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a:xfrm>
            <a:off x="838200" y="6492240"/>
            <a:ext cx="2743200" cy="365125"/>
          </a:xfrm>
        </p:spPr>
        <p:txBody>
          <a:bodyPr/>
          <a:lstStyle/>
          <a:p>
            <a:r>
              <a:rPr lang="en-US">
                <a:solidFill>
                  <a:srgbClr val="8FAADC"/>
                </a:solidFill>
              </a:rPr>
              <a:t>April 2022</a:t>
            </a:r>
            <a:endParaRPr lang="en-US" dirty="0">
              <a:solidFill>
                <a:srgbClr val="8FAADC"/>
              </a:solidFill>
            </a:endParaRP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End-Stage Renal Disease (ESRD)?</a:t>
            </a:r>
          </a:p>
        </p:txBody>
      </p:sp>
      <p:sp>
        <p:nvSpPr>
          <p:cNvPr id="5" name="Rectangle: Rounded Corners 4" descr="ESRD: Permanent kidney failure that requires a regular course of dialysis or a kidney transplant">
            <a:extLst>
              <a:ext uri="{FF2B5EF4-FFF2-40B4-BE49-F238E27FC236}">
                <a16:creationId xmlns:a16="http://schemas.microsoft.com/office/drawing/2014/main" id="{3BF47F03-FFF0-43F1-8028-B4E46389A999}"/>
              </a:ext>
            </a:extLst>
          </p:cNvPr>
          <p:cNvSpPr/>
          <p:nvPr/>
        </p:nvSpPr>
        <p:spPr>
          <a:xfrm>
            <a:off x="4105272" y="1166132"/>
            <a:ext cx="4114800" cy="1993674"/>
          </a:xfrm>
          <a:prstGeom prst="roundRect">
            <a:avLst/>
          </a:prstGeom>
          <a:solidFill>
            <a:srgbClr val="C0DFFF"/>
          </a:solidFill>
          <a:ln w="571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srgbClr val="00529B"/>
                </a:solidFill>
                <a:latin typeface="Arial" panose="020B0604020202020204" pitchFamily="34" charset="0"/>
                <a:cs typeface="Arial" panose="020B0604020202020204" pitchFamily="34" charset="0"/>
              </a:rPr>
              <a:t>ESRD</a:t>
            </a:r>
            <a:r>
              <a:rPr lang="en-US" sz="2400" dirty="0">
                <a:solidFill>
                  <a:srgbClr val="00529B"/>
                </a:solidFill>
                <a:latin typeface="Arial" panose="020B0604020202020204" pitchFamily="34" charset="0"/>
                <a:cs typeface="Arial" panose="020B0604020202020204" pitchFamily="34" charset="0"/>
              </a:rPr>
              <a:t>: Permanent kidney failure that requires a regular course of </a:t>
            </a:r>
            <a:r>
              <a:rPr lang="en-US" sz="2400" b="1" dirty="0">
                <a:solidFill>
                  <a:srgbClr val="00529B"/>
                </a:solidFill>
                <a:latin typeface="Arial" panose="020B0604020202020204" pitchFamily="34" charset="0"/>
                <a:cs typeface="Arial" panose="020B0604020202020204" pitchFamily="34" charset="0"/>
              </a:rPr>
              <a:t>dialysis</a:t>
            </a:r>
            <a:r>
              <a:rPr lang="en-US" sz="2400" dirty="0">
                <a:solidFill>
                  <a:srgbClr val="00529B"/>
                </a:solidFill>
                <a:latin typeface="Arial" panose="020B0604020202020204" pitchFamily="34" charset="0"/>
                <a:cs typeface="Arial" panose="020B0604020202020204" pitchFamily="34" charset="0"/>
              </a:rPr>
              <a:t> or a </a:t>
            </a:r>
            <a:r>
              <a:rPr lang="en-US" sz="2400" b="1" dirty="0">
                <a:solidFill>
                  <a:srgbClr val="00529B"/>
                </a:solidFill>
                <a:latin typeface="Arial" panose="020B0604020202020204" pitchFamily="34" charset="0"/>
                <a:cs typeface="Arial" panose="020B0604020202020204" pitchFamily="34" charset="0"/>
              </a:rPr>
              <a:t>kidney transplant</a:t>
            </a:r>
          </a:p>
        </p:txBody>
      </p:sp>
      <p:cxnSp>
        <p:nvCxnSpPr>
          <p:cNvPr id="19" name="Connector: Elbow 18">
            <a:extLst>
              <a:ext uri="{FF2B5EF4-FFF2-40B4-BE49-F238E27FC236}">
                <a16:creationId xmlns:a16="http://schemas.microsoft.com/office/drawing/2014/main" id="{77C48FDF-5D4B-4C61-A5FA-FF2ED68EBD4D}"/>
              </a:ext>
              <a:ext uri="{C183D7F6-B498-43B3-948B-1728B52AA6E4}">
                <adec:decorative xmlns:adec="http://schemas.microsoft.com/office/drawing/2017/decorative" val="1"/>
              </a:ext>
            </a:extLst>
          </p:cNvPr>
          <p:cNvCxnSpPr>
            <a:stCxn id="5" idx="2"/>
            <a:endCxn id="7" idx="0"/>
          </p:cNvCxnSpPr>
          <p:nvPr/>
        </p:nvCxnSpPr>
        <p:spPr>
          <a:xfrm rot="5400000">
            <a:off x="4561143" y="2348171"/>
            <a:ext cx="789894" cy="2413165"/>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7" name="Rectangle: Rounded Corners 6" descr="Dialysis: Cleans your blood when your kidneys don’t work&#10;">
            <a:extLst>
              <a:ext uri="{FF2B5EF4-FFF2-40B4-BE49-F238E27FC236}">
                <a16:creationId xmlns:a16="http://schemas.microsoft.com/office/drawing/2014/main" id="{B2B7EADB-9177-48C7-9901-7DE212014A70}"/>
              </a:ext>
            </a:extLst>
          </p:cNvPr>
          <p:cNvSpPr/>
          <p:nvPr/>
        </p:nvSpPr>
        <p:spPr>
          <a:xfrm>
            <a:off x="1829267" y="3949700"/>
            <a:ext cx="3840480" cy="1993674"/>
          </a:xfrm>
          <a:prstGeom prst="roundRect">
            <a:avLst/>
          </a:prstGeom>
          <a:solidFill>
            <a:srgbClr val="C0DFFF"/>
          </a:solidFill>
          <a:ln w="571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srgbClr val="00529B"/>
                </a:solidFill>
                <a:latin typeface="Arial" panose="020B0604020202020204" pitchFamily="34" charset="0"/>
                <a:cs typeface="Arial" panose="020B0604020202020204" pitchFamily="34" charset="0"/>
              </a:rPr>
              <a:t>Dialysis</a:t>
            </a:r>
            <a:r>
              <a:rPr lang="en-US" sz="2400" dirty="0">
                <a:solidFill>
                  <a:srgbClr val="00529B"/>
                </a:solidFill>
                <a:latin typeface="Arial" panose="020B0604020202020204" pitchFamily="34" charset="0"/>
                <a:cs typeface="Arial" panose="020B0604020202020204" pitchFamily="34" charset="0"/>
              </a:rPr>
              <a:t>: Cleans your blood when your kidneys don’t work</a:t>
            </a:r>
          </a:p>
        </p:txBody>
      </p:sp>
      <p:cxnSp>
        <p:nvCxnSpPr>
          <p:cNvPr id="15" name="Connector: Elbow 14">
            <a:extLst>
              <a:ext uri="{FF2B5EF4-FFF2-40B4-BE49-F238E27FC236}">
                <a16:creationId xmlns:a16="http://schemas.microsoft.com/office/drawing/2014/main" id="{DDC48A07-FABB-41BF-90E0-BBC94DB6BCF6}"/>
              </a:ext>
              <a:ext uri="{C183D7F6-B498-43B3-948B-1728B52AA6E4}">
                <adec:decorative xmlns:adec="http://schemas.microsoft.com/office/drawing/2017/decorative" val="1"/>
              </a:ext>
            </a:extLst>
          </p:cNvPr>
          <p:cNvCxnSpPr>
            <a:stCxn id="5" idx="2"/>
            <a:endCxn id="8" idx="0"/>
          </p:cNvCxnSpPr>
          <p:nvPr/>
        </p:nvCxnSpPr>
        <p:spPr>
          <a:xfrm rot="16200000" flipH="1">
            <a:off x="6991689" y="2330789"/>
            <a:ext cx="789894" cy="2447928"/>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8" name="Rectangle: Rounded Corners 7" descr="Kidney transplant: Type of surgery that puts someone else’s healthy kidney into your body&#10;">
            <a:extLst>
              <a:ext uri="{FF2B5EF4-FFF2-40B4-BE49-F238E27FC236}">
                <a16:creationId xmlns:a16="http://schemas.microsoft.com/office/drawing/2014/main" id="{87E720F5-E6EB-4A42-8AC7-2CAE144CAE54}"/>
              </a:ext>
            </a:extLst>
          </p:cNvPr>
          <p:cNvSpPr/>
          <p:nvPr/>
        </p:nvSpPr>
        <p:spPr>
          <a:xfrm>
            <a:off x="6690360" y="3949700"/>
            <a:ext cx="3840480" cy="1993674"/>
          </a:xfrm>
          <a:prstGeom prst="roundRect">
            <a:avLst/>
          </a:prstGeom>
          <a:solidFill>
            <a:srgbClr val="C0DFFF"/>
          </a:solidFill>
          <a:ln w="571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srgbClr val="00529B"/>
                </a:solidFill>
                <a:latin typeface="Arial" panose="020B0604020202020204" pitchFamily="34" charset="0"/>
                <a:cs typeface="Arial" panose="020B0604020202020204" pitchFamily="34" charset="0"/>
              </a:rPr>
              <a:t>Kidney transplant</a:t>
            </a:r>
            <a:r>
              <a:rPr lang="en-US" sz="2400" dirty="0">
                <a:solidFill>
                  <a:srgbClr val="00529B"/>
                </a:solidFill>
                <a:latin typeface="Arial" panose="020B0604020202020204" pitchFamily="34" charset="0"/>
                <a:cs typeface="Arial" panose="020B0604020202020204" pitchFamily="34" charset="0"/>
              </a:rPr>
              <a:t>: Type of surgery that puts someone else’s healthy kidney into your body</a:t>
            </a:r>
          </a:p>
        </p:txBody>
      </p:sp>
      <p:sp>
        <p:nvSpPr>
          <p:cNvPr id="3" name="Footer Placeholder 2"/>
          <p:cNvSpPr>
            <a:spLocks noGrp="1"/>
          </p:cNvSpPr>
          <p:nvPr>
            <p:ph type="ftr" sz="quarter" idx="11"/>
          </p:nvPr>
        </p:nvSpPr>
        <p:spPr>
          <a:xfrm>
            <a:off x="3931920" y="6492240"/>
            <a:ext cx="4287982" cy="365125"/>
          </a:xfrm>
        </p:spPr>
        <p:txBody>
          <a:bodyPr/>
          <a:lstStyle/>
          <a:p>
            <a:r>
              <a:rPr lang="en-US" dirty="0"/>
              <a:t>Medicare for People with End-Stage Renal Disease (ESRD)</a:t>
            </a:r>
          </a:p>
        </p:txBody>
      </p:sp>
      <p:sp>
        <p:nvSpPr>
          <p:cNvPr id="29" name="Slide Number Placeholder 5">
            <a:extLst>
              <a:ext uri="{FF2B5EF4-FFF2-40B4-BE49-F238E27FC236}">
                <a16:creationId xmlns:a16="http://schemas.microsoft.com/office/drawing/2014/main" id="{25979FB8-7C1E-4A37-B413-A386AE2AC8F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1397093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55963"/>
          </a:xfrm>
        </p:spPr>
        <p:txBody>
          <a:bodyPr anchor="ctr">
            <a:noAutofit/>
          </a:bodyPr>
          <a:lstStyle/>
          <a:p>
            <a:pPr>
              <a:lnSpc>
                <a:spcPct val="100000"/>
              </a:lnSpc>
            </a:pPr>
            <a:r>
              <a:rPr lang="en-US" dirty="0"/>
              <a:t>Medicare Eligibility Based on </a:t>
            </a:r>
            <a:br>
              <a:rPr lang="en-US" dirty="0"/>
            </a:br>
            <a:r>
              <a:rPr lang="en-US" dirty="0"/>
              <a:t>End-Stage Renal Disease (ESRD)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838200" y="1244600"/>
            <a:ext cx="10644188" cy="4581525"/>
          </a:xfrm>
        </p:spPr>
        <p:txBody>
          <a:bodyPr>
            <a:normAutofit/>
          </a:bodyPr>
          <a:lstStyle/>
          <a:p>
            <a:pPr marL="0" lvl="0" indent="0" defTabSz="685800" fontAlgn="base">
              <a:lnSpc>
                <a:spcPct val="100000"/>
              </a:lnSpc>
              <a:spcBef>
                <a:spcPts val="0"/>
              </a:spcBef>
              <a:spcAft>
                <a:spcPts val="1200"/>
              </a:spcAft>
              <a:buFont typeface="Wingdings" pitchFamily="2" charset="2"/>
              <a:buNone/>
            </a:pPr>
            <a:r>
              <a:rPr lang="en-US" sz="2800" b="1" dirty="0">
                <a:solidFill>
                  <a:srgbClr val="00529B"/>
                </a:solidFill>
              </a:rPr>
              <a:t>You’re eligible no matter how old you are if:</a:t>
            </a:r>
          </a:p>
          <a:p>
            <a:pPr marL="548640" lvl="1" defTabSz="685800" fontAlgn="base">
              <a:lnSpc>
                <a:spcPct val="100000"/>
              </a:lnSpc>
              <a:spcBef>
                <a:spcPts val="0"/>
              </a:spcBef>
              <a:spcAft>
                <a:spcPts val="1200"/>
              </a:spcAft>
              <a:buFont typeface="Wingdings" panose="05000000000000000000" pitchFamily="2" charset="2"/>
              <a:buChar char="§"/>
            </a:pPr>
            <a:r>
              <a:rPr lang="en-US" sz="2400" dirty="0">
                <a:solidFill>
                  <a:srgbClr val="00529B"/>
                </a:solidFill>
              </a:rPr>
              <a:t>Your kidneys no longer work; or</a:t>
            </a:r>
          </a:p>
          <a:p>
            <a:pPr marL="548640" lvl="1" defTabSz="685800" fontAlgn="base">
              <a:lnSpc>
                <a:spcPct val="100000"/>
              </a:lnSpc>
              <a:spcBef>
                <a:spcPts val="0"/>
              </a:spcBef>
              <a:spcAft>
                <a:spcPts val="1200"/>
              </a:spcAft>
              <a:buFont typeface="Wingdings" panose="05000000000000000000" pitchFamily="2" charset="2"/>
              <a:buChar char="§"/>
            </a:pPr>
            <a:r>
              <a:rPr lang="en-US" sz="2400" dirty="0">
                <a:solidFill>
                  <a:srgbClr val="00529B"/>
                </a:solidFill>
              </a:rPr>
              <a:t>You need regular dialysis or a kidney transplant, </a:t>
            </a:r>
            <a:r>
              <a:rPr lang="en-US" sz="2400" b="1" dirty="0">
                <a:solidFill>
                  <a:srgbClr val="00529B"/>
                </a:solidFill>
              </a:rPr>
              <a:t>and</a:t>
            </a:r>
            <a:r>
              <a:rPr lang="en-US" sz="2400" dirty="0">
                <a:solidFill>
                  <a:srgbClr val="00529B"/>
                </a:solidFill>
              </a:rPr>
              <a:t> one of these applies to you:</a:t>
            </a:r>
          </a:p>
          <a:p>
            <a:pPr marL="1097280" lvl="2" defTabSz="685800" fontAlgn="base">
              <a:lnSpc>
                <a:spcPct val="100000"/>
              </a:lnSpc>
              <a:spcBef>
                <a:spcPts val="0"/>
              </a:spcBef>
              <a:spcAft>
                <a:spcPts val="1200"/>
              </a:spcAft>
            </a:pPr>
            <a:r>
              <a:rPr lang="en-US" dirty="0">
                <a:solidFill>
                  <a:srgbClr val="00529B"/>
                </a:solidFill>
              </a:rPr>
              <a:t>You’ve worked the required amount of time</a:t>
            </a:r>
          </a:p>
          <a:p>
            <a:pPr marL="1097280" lvl="2" defTabSz="685800" fontAlgn="base">
              <a:lnSpc>
                <a:spcPct val="100000"/>
              </a:lnSpc>
              <a:spcBef>
                <a:spcPts val="0"/>
              </a:spcBef>
              <a:spcAft>
                <a:spcPts val="1200"/>
              </a:spcAft>
            </a:pPr>
            <a:r>
              <a:rPr lang="en-US" dirty="0">
                <a:solidFill>
                  <a:srgbClr val="00529B"/>
                </a:solidFill>
              </a:rPr>
              <a:t>You’re already getting or are eligible for Social Security or Railroad Retirement Board (RRB) benefits</a:t>
            </a:r>
          </a:p>
          <a:p>
            <a:pPr marL="1097280" lvl="2" defTabSz="685800" fontAlgn="base">
              <a:lnSpc>
                <a:spcPct val="100000"/>
              </a:lnSpc>
              <a:spcBef>
                <a:spcPts val="0"/>
              </a:spcBef>
              <a:spcAft>
                <a:spcPts val="1200"/>
              </a:spcAft>
            </a:pPr>
            <a:r>
              <a:rPr lang="en-US" dirty="0">
                <a:solidFill>
                  <a:srgbClr val="00529B"/>
                </a:solidFill>
              </a:rPr>
              <a:t>You’re the spouse or dependent child of a person who meets either of the requirements listed above</a:t>
            </a:r>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a:xfrm>
            <a:off x="3931920" y="6492240"/>
            <a:ext cx="4272950" cy="350748"/>
          </a:xfrm>
        </p:spPr>
        <p:txBody>
          <a:bodyPr/>
          <a:lstStyle/>
          <a:p>
            <a:r>
              <a:rPr lang="en-US" dirty="0"/>
              <a:t>Medicare for People with End-Stage Renal Disease (ESRD)</a:t>
            </a:r>
          </a:p>
        </p:txBody>
      </p:sp>
      <p:sp>
        <p:nvSpPr>
          <p:cNvPr id="8" name="Slide Number Placeholder 6">
            <a:extLst>
              <a:ext uri="{FF2B5EF4-FFF2-40B4-BE49-F238E27FC236}">
                <a16:creationId xmlns:a16="http://schemas.microsoft.com/office/drawing/2014/main" id="{48615C14-9108-4410-AFAE-E8496D16ABC8}"/>
              </a:ext>
            </a:extLst>
          </p:cNvPr>
          <p:cNvSpPr>
            <a:spLocks noGrp="1"/>
          </p:cNvSpPr>
          <p:nvPr>
            <p:ph type="sldNum" sz="quarter" idx="12"/>
          </p:nvPr>
        </p:nvSpPr>
        <p:spPr/>
        <p:txBody>
          <a:bodyPr/>
          <a:lstStyle/>
          <a:p>
            <a:fld id="{0B2D781D-8844-5940-92D1-06EF0A7F581E}" type="slidenum">
              <a:rPr lang="en-US" smtClean="0"/>
              <a:t>7</a:t>
            </a:fld>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361947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04889"/>
          </a:xfrm>
        </p:spPr>
        <p:txBody>
          <a:bodyPr>
            <a:noAutofit/>
          </a:bodyPr>
          <a:lstStyle/>
          <a:p>
            <a:pPr>
              <a:lnSpc>
                <a:spcPct val="100000"/>
              </a:lnSpc>
            </a:pPr>
            <a:r>
              <a:rPr lang="en-US" dirty="0">
                <a:solidFill>
                  <a:prstClr val="white"/>
                </a:solidFill>
              </a:rPr>
              <a:t>Medicare Eligibility Based on </a:t>
            </a:r>
            <a:br>
              <a:rPr lang="en-US" dirty="0">
                <a:solidFill>
                  <a:prstClr val="white"/>
                </a:solidFill>
              </a:rPr>
            </a:br>
            <a:r>
              <a:rPr lang="en-US" dirty="0">
                <a:solidFill>
                  <a:prstClr val="white"/>
                </a:solidFill>
              </a:rPr>
              <a:t>End-Stage Renal Disease (ESRD) (continued)</a:t>
            </a:r>
            <a:endParaRPr lang="en-US" dirty="0"/>
          </a:p>
        </p:txBody>
      </p:sp>
      <p:sp>
        <p:nvSpPr>
          <p:cNvPr id="5" name="Content Placeholder 4"/>
          <p:cNvSpPr>
            <a:spLocks noGrp="1"/>
          </p:cNvSpPr>
          <p:nvPr>
            <p:ph type="body" sz="quarter" idx="13"/>
          </p:nvPr>
        </p:nvSpPr>
        <p:spPr>
          <a:xfrm>
            <a:off x="838200" y="1658938"/>
            <a:ext cx="10644188" cy="4167187"/>
          </a:xfrm>
        </p:spPr>
        <p:txBody>
          <a:bodyPr>
            <a:normAutofit lnSpcReduction="10000"/>
          </a:bodyPr>
          <a:lstStyle/>
          <a:p>
            <a:pPr marL="0" lvl="0" indent="0" defTabSz="685800">
              <a:lnSpc>
                <a:spcPct val="110000"/>
              </a:lnSpc>
              <a:spcBef>
                <a:spcPts val="0"/>
              </a:spcBef>
              <a:spcAft>
                <a:spcPts val="600"/>
              </a:spcAft>
              <a:buFont typeface="Wingdings" pitchFamily="2" charset="2"/>
              <a:buNone/>
            </a:pPr>
            <a:r>
              <a:rPr lang="en-US" sz="2800" dirty="0">
                <a:solidFill>
                  <a:srgbClr val="00529B"/>
                </a:solidFill>
              </a:rPr>
              <a:t>You need both Medicare Part A (Hospital Insurance) and Part B (Medical Insurance) for complete coverage.</a:t>
            </a:r>
          </a:p>
          <a:p>
            <a:pPr marL="0" lvl="0" indent="0" defTabSz="685800">
              <a:lnSpc>
                <a:spcPct val="100000"/>
              </a:lnSpc>
              <a:spcBef>
                <a:spcPts val="600"/>
              </a:spcBef>
              <a:buFont typeface="Wingdings" pitchFamily="2" charset="2"/>
              <a:buNone/>
            </a:pPr>
            <a:r>
              <a:rPr lang="en-US" sz="2800" b="1" dirty="0">
                <a:solidFill>
                  <a:srgbClr val="00529B"/>
                </a:solidFill>
              </a:rPr>
              <a:t>For more information on enrollment and eligibility:</a:t>
            </a:r>
          </a:p>
          <a:p>
            <a:pPr marL="914400" lvl="1" indent="0" defTabSz="685800">
              <a:lnSpc>
                <a:spcPct val="100000"/>
              </a:lnSpc>
              <a:spcBef>
                <a:spcPts val="600"/>
              </a:spcBef>
              <a:buNone/>
              <a:tabLst>
                <a:tab pos="914400" algn="l"/>
              </a:tabLst>
            </a:pPr>
            <a:endParaRPr lang="en-US" sz="2400" dirty="0">
              <a:solidFill>
                <a:srgbClr val="00529B"/>
              </a:solidFill>
            </a:endParaRPr>
          </a:p>
          <a:p>
            <a:pPr marL="1376363" lvl="1" indent="0" defTabSz="685800">
              <a:lnSpc>
                <a:spcPct val="100000"/>
              </a:lnSpc>
              <a:spcBef>
                <a:spcPts val="600"/>
              </a:spcBef>
              <a:buNone/>
              <a:tabLst>
                <a:tab pos="1376363" algn="l"/>
              </a:tabLst>
            </a:pPr>
            <a:r>
              <a:rPr lang="en-US" sz="2400" dirty="0">
                <a:solidFill>
                  <a:srgbClr val="00529B"/>
                </a:solidFill>
              </a:rPr>
              <a:t>Contact Social Security at </a:t>
            </a:r>
            <a:r>
              <a:rPr lang="en-US" sz="2400" dirty="0">
                <a:solidFill>
                  <a:srgbClr val="00529B"/>
                </a:solidFill>
                <a:hlinkClick r:id="rId4">
                  <a:extLst>
                    <a:ext uri="{A12FA001-AC4F-418D-AE19-62706E023703}">
                      <ahyp:hlinkClr xmlns:ahyp="http://schemas.microsoft.com/office/drawing/2018/hyperlinkcolor" val="tx"/>
                    </a:ext>
                  </a:extLst>
                </a:hlinkClick>
              </a:rPr>
              <a:t>ssa.gov</a:t>
            </a:r>
            <a:r>
              <a:rPr lang="en-US" sz="2400" dirty="0">
                <a:solidFill>
                  <a:srgbClr val="00529B"/>
                </a:solidFill>
              </a:rPr>
              <a:t> </a:t>
            </a:r>
          </a:p>
          <a:p>
            <a:pPr marL="1376363" lvl="1" indent="0" defTabSz="685800">
              <a:lnSpc>
                <a:spcPct val="100000"/>
              </a:lnSpc>
              <a:spcBef>
                <a:spcPts val="600"/>
              </a:spcBef>
              <a:buNone/>
              <a:tabLst>
                <a:tab pos="1376363" algn="l"/>
              </a:tabLst>
            </a:pPr>
            <a:r>
              <a:rPr lang="en-US" sz="2400" dirty="0">
                <a:solidFill>
                  <a:srgbClr val="00529B"/>
                </a:solidFill>
              </a:rPr>
              <a:t>or 1-800-772-1213; TTY: 1-800-325-0778</a:t>
            </a:r>
          </a:p>
          <a:p>
            <a:pPr marL="1376363" lvl="1" indent="0" defTabSz="685800">
              <a:lnSpc>
                <a:spcPct val="100000"/>
              </a:lnSpc>
              <a:spcBef>
                <a:spcPts val="600"/>
              </a:spcBef>
              <a:buNone/>
              <a:tabLst>
                <a:tab pos="1376363" algn="l"/>
              </a:tabLst>
            </a:pPr>
            <a:endParaRPr lang="en-US" sz="2400" dirty="0">
              <a:solidFill>
                <a:srgbClr val="00529B"/>
              </a:solidFill>
            </a:endParaRPr>
          </a:p>
          <a:p>
            <a:pPr marL="1376363" lvl="1" indent="0" defTabSz="685800">
              <a:lnSpc>
                <a:spcPct val="100000"/>
              </a:lnSpc>
              <a:spcBef>
                <a:spcPts val="600"/>
              </a:spcBef>
              <a:buNone/>
              <a:tabLst>
                <a:tab pos="1376363" algn="l"/>
              </a:tabLst>
            </a:pPr>
            <a:r>
              <a:rPr lang="en-US" sz="2400" dirty="0">
                <a:solidFill>
                  <a:srgbClr val="00529B"/>
                </a:solidFill>
              </a:rPr>
              <a:t>Railroad retirees can contact the RRB at </a:t>
            </a:r>
            <a:r>
              <a:rPr lang="en-US" sz="2400" dirty="0">
                <a:solidFill>
                  <a:srgbClr val="00529B"/>
                </a:solidFill>
                <a:hlinkClick r:id="rId5">
                  <a:extLst>
                    <a:ext uri="{A12FA001-AC4F-418D-AE19-62706E023703}">
                      <ahyp:hlinkClr xmlns:ahyp="http://schemas.microsoft.com/office/drawing/2018/hyperlinkcolor" val="tx"/>
                    </a:ext>
                  </a:extLst>
                </a:hlinkClick>
              </a:rPr>
              <a:t>RRB.gov</a:t>
            </a:r>
            <a:r>
              <a:rPr lang="en-US" sz="2400" dirty="0">
                <a:solidFill>
                  <a:srgbClr val="00529B"/>
                </a:solidFill>
              </a:rPr>
              <a:t> </a:t>
            </a:r>
          </a:p>
          <a:p>
            <a:pPr marL="1376363" lvl="1" indent="0" defTabSz="685800">
              <a:lnSpc>
                <a:spcPct val="100000"/>
              </a:lnSpc>
              <a:spcBef>
                <a:spcPts val="600"/>
              </a:spcBef>
              <a:buNone/>
              <a:tabLst>
                <a:tab pos="1376363" algn="l"/>
              </a:tabLst>
            </a:pPr>
            <a:r>
              <a:rPr lang="en-US" sz="2400" dirty="0">
                <a:solidFill>
                  <a:srgbClr val="00529B"/>
                </a:solidFill>
              </a:rPr>
              <a:t>or 1-877-772-5772; TTY: 1-312-751-4701</a:t>
            </a:r>
          </a:p>
        </p:txBody>
      </p:sp>
      <p:pic>
        <p:nvPicPr>
          <p:cNvPr id="6" name="Picture 5">
            <a:extLst>
              <a:ext uri="{FF2B5EF4-FFF2-40B4-BE49-F238E27FC236}">
                <a16:creationId xmlns:a16="http://schemas.microsoft.com/office/drawing/2014/main" id="{02ADAFD4-2AD9-449E-96D6-38E929163CB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1786" y="4511212"/>
            <a:ext cx="1256071" cy="1256071"/>
          </a:xfrm>
          <a:prstGeom prst="rect">
            <a:avLst/>
          </a:prstGeom>
          <a:noFill/>
          <a:ln>
            <a:noFill/>
          </a:ln>
        </p:spPr>
      </p:pic>
      <p:pic>
        <p:nvPicPr>
          <p:cNvPr id="6146" name="Picture 2">
            <a:extLst>
              <a:ext uri="{FF2B5EF4-FFF2-40B4-BE49-F238E27FC236}">
                <a16:creationId xmlns:a16="http://schemas.microsoft.com/office/drawing/2014/main" id="{1536332B-9423-438D-8B5D-69F047E3EB6F}"/>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654" y="3426035"/>
            <a:ext cx="1026336" cy="102633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a:xfrm>
            <a:off x="3931920" y="6492240"/>
            <a:ext cx="4258573" cy="350748"/>
          </a:xfrm>
        </p:spPr>
        <p:txBody>
          <a:bodyPr/>
          <a:lstStyle/>
          <a:p>
            <a:r>
              <a:rPr lang="en-US" dirty="0"/>
              <a:t>Medicare for People with End-Stage Renal Disease (ESRD)</a:t>
            </a:r>
          </a:p>
        </p:txBody>
      </p:sp>
      <p:sp>
        <p:nvSpPr>
          <p:cNvPr id="8" name="Slide Number Placeholder 6">
            <a:extLst>
              <a:ext uri="{FF2B5EF4-FFF2-40B4-BE49-F238E27FC236}">
                <a16:creationId xmlns:a16="http://schemas.microsoft.com/office/drawing/2014/main" id="{6B3763CF-CA1A-44E6-8C6A-A2ED5A3C16E5}"/>
              </a:ext>
            </a:extLst>
          </p:cNvPr>
          <p:cNvSpPr>
            <a:spLocks noGrp="1"/>
          </p:cNvSpPr>
          <p:nvPr>
            <p:ph type="sldNum" sz="quarter" idx="12"/>
          </p:nvPr>
        </p:nvSpPr>
        <p:spPr/>
        <p:txBody>
          <a:bodyPr/>
          <a:lstStyle/>
          <a:p>
            <a:fld id="{0B2D781D-8844-5940-92D1-06EF0A7F581E}" type="slidenum">
              <a:rPr lang="en-US" smtClean="0"/>
              <a:t>8</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2122905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518"/>
            <a:ext cx="12192000" cy="952283"/>
          </a:xfrm>
        </p:spPr>
        <p:txBody>
          <a:bodyPr anchor="ctr">
            <a:noAutofit/>
          </a:bodyPr>
          <a:lstStyle/>
          <a:p>
            <a:r>
              <a:rPr lang="en-US" dirty="0"/>
              <a:t>Medicaid Eligibility Based on </a:t>
            </a:r>
            <a:br>
              <a:rPr lang="en-US" dirty="0"/>
            </a:br>
            <a:r>
              <a:rPr lang="en-US" dirty="0"/>
              <a:t>End-Stage Renal Disease (ESRD)</a:t>
            </a:r>
          </a:p>
        </p:txBody>
      </p:sp>
      <p:sp>
        <p:nvSpPr>
          <p:cNvPr id="6" name="Content Placeholder 4">
            <a:extLst>
              <a:ext uri="{FF2B5EF4-FFF2-40B4-BE49-F238E27FC236}">
                <a16:creationId xmlns:a16="http://schemas.microsoft.com/office/drawing/2014/main" id="{9188FFA7-7949-4FE8-AEDB-882EA5A2B9ED}"/>
              </a:ext>
            </a:extLst>
          </p:cNvPr>
          <p:cNvSpPr txBox="1">
            <a:spLocks/>
          </p:cNvSpPr>
          <p:nvPr/>
        </p:nvSpPr>
        <p:spPr>
          <a:xfrm>
            <a:off x="838200" y="1023545"/>
            <a:ext cx="10515600" cy="1545508"/>
          </a:xfrm>
          <a:prstGeom prst="rect">
            <a:avLst/>
          </a:prstGeom>
        </p:spPr>
        <p:txBody>
          <a:bodyPr>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685800">
              <a:lnSpc>
                <a:spcPct val="120000"/>
              </a:lnSpc>
              <a:spcBef>
                <a:spcPts val="0"/>
              </a:spcBef>
              <a:spcAft>
                <a:spcPts val="600"/>
              </a:spcAft>
              <a:buFont typeface="Wingdings" pitchFamily="2" charset="2"/>
              <a:buNone/>
            </a:pPr>
            <a:r>
              <a:rPr lang="en-US" sz="3000" b="1" dirty="0">
                <a:solidFill>
                  <a:srgbClr val="00529B"/>
                </a:solidFill>
              </a:rPr>
              <a:t>You may be able to get help from Medicaid to pay for your dialysis treatments. To apply for Medicaid:</a:t>
            </a:r>
          </a:p>
        </p:txBody>
      </p:sp>
      <p:sp>
        <p:nvSpPr>
          <p:cNvPr id="7" name="Rectangle: Rounded Corners 6">
            <a:extLst>
              <a:ext uri="{FF2B5EF4-FFF2-40B4-BE49-F238E27FC236}">
                <a16:creationId xmlns:a16="http://schemas.microsoft.com/office/drawing/2014/main" id="{424C836E-9CB1-4F98-9BEF-2F3473289393}"/>
              </a:ext>
              <a:ext uri="{C183D7F6-B498-43B3-948B-1728B52AA6E4}">
                <adec:decorative xmlns:adec="http://schemas.microsoft.com/office/drawing/2017/decorative" val="1"/>
              </a:ext>
            </a:extLst>
          </p:cNvPr>
          <p:cNvSpPr/>
          <p:nvPr/>
        </p:nvSpPr>
        <p:spPr>
          <a:xfrm>
            <a:off x="1702970" y="2577822"/>
            <a:ext cx="4114799" cy="3416479"/>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4">
            <a:extLst>
              <a:ext uri="{FF2B5EF4-FFF2-40B4-BE49-F238E27FC236}">
                <a16:creationId xmlns:a16="http://schemas.microsoft.com/office/drawing/2014/main" id="{1586BB2A-A5FF-4764-B06F-D94A9850EF64}"/>
              </a:ext>
            </a:extLst>
          </p:cNvPr>
          <p:cNvSpPr txBox="1">
            <a:spLocks/>
          </p:cNvSpPr>
          <p:nvPr/>
        </p:nvSpPr>
        <p:spPr>
          <a:xfrm>
            <a:off x="1702970" y="4843853"/>
            <a:ext cx="4114799" cy="108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buNone/>
            </a:pPr>
            <a:r>
              <a:rPr lang="en-US" sz="2400" dirty="0">
                <a:solidFill>
                  <a:srgbClr val="00529B"/>
                </a:solidFill>
              </a:rPr>
              <a:t>Talk with the social worker </a:t>
            </a:r>
          </a:p>
          <a:p>
            <a:pPr marL="0" indent="0" algn="ctr" defTabSz="685800">
              <a:lnSpc>
                <a:spcPct val="100000"/>
              </a:lnSpc>
              <a:spcBef>
                <a:spcPts val="0"/>
              </a:spcBef>
              <a:buNone/>
            </a:pPr>
            <a:r>
              <a:rPr lang="en-US" sz="2400" dirty="0">
                <a:solidFill>
                  <a:srgbClr val="00529B"/>
                </a:solidFill>
              </a:rPr>
              <a:t>at your hospital or </a:t>
            </a:r>
          </a:p>
          <a:p>
            <a:pPr marL="0" indent="0" algn="ctr" defTabSz="685800">
              <a:lnSpc>
                <a:spcPct val="100000"/>
              </a:lnSpc>
              <a:spcBef>
                <a:spcPts val="0"/>
              </a:spcBef>
              <a:buNone/>
            </a:pPr>
            <a:r>
              <a:rPr lang="en-US" sz="2400" dirty="0">
                <a:solidFill>
                  <a:srgbClr val="00529B"/>
                </a:solidFill>
              </a:rPr>
              <a:t>dialysis facility</a:t>
            </a:r>
          </a:p>
        </p:txBody>
      </p:sp>
      <p:pic>
        <p:nvPicPr>
          <p:cNvPr id="12" name="Picture 11">
            <a:extLst>
              <a:ext uri="{FF2B5EF4-FFF2-40B4-BE49-F238E27FC236}">
                <a16:creationId xmlns:a16="http://schemas.microsoft.com/office/drawing/2014/main" id="{0DA36D18-9CF6-4435-8837-AFBCD285364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05440" y="2833737"/>
            <a:ext cx="3709858" cy="2086795"/>
          </a:xfrm>
          <a:prstGeom prst="rect">
            <a:avLst/>
          </a:prstGeom>
          <a:ln>
            <a:noFill/>
          </a:ln>
          <a:effectLst>
            <a:softEdge rad="112500"/>
          </a:effectLst>
        </p:spPr>
      </p:pic>
      <p:sp>
        <p:nvSpPr>
          <p:cNvPr id="15" name="Rectangle: Rounded Corners 14">
            <a:extLst>
              <a:ext uri="{FF2B5EF4-FFF2-40B4-BE49-F238E27FC236}">
                <a16:creationId xmlns:a16="http://schemas.microsoft.com/office/drawing/2014/main" id="{650E522E-8EFD-4B15-B106-343962C7663F}"/>
              </a:ext>
              <a:ext uri="{C183D7F6-B498-43B3-948B-1728B52AA6E4}">
                <adec:decorative xmlns:adec="http://schemas.microsoft.com/office/drawing/2017/decorative" val="1"/>
              </a:ext>
            </a:extLst>
          </p:cNvPr>
          <p:cNvSpPr/>
          <p:nvPr/>
        </p:nvSpPr>
        <p:spPr>
          <a:xfrm>
            <a:off x="6374231" y="2574231"/>
            <a:ext cx="4114799" cy="3416479"/>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35A42E06-8F30-4706-A9D4-DF2A42B11EC5}"/>
              </a:ext>
            </a:extLst>
          </p:cNvPr>
          <p:cNvSpPr txBox="1">
            <a:spLocks/>
          </p:cNvSpPr>
          <p:nvPr/>
        </p:nvSpPr>
        <p:spPr>
          <a:xfrm>
            <a:off x="6374231" y="4901005"/>
            <a:ext cx="4114799" cy="108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2400" dirty="0">
                <a:solidFill>
                  <a:srgbClr val="00529B"/>
                </a:solidFill>
              </a:rPr>
              <a:t>Contact your State Medical Assistance (Medicaid) office</a:t>
            </a:r>
          </a:p>
        </p:txBody>
      </p:sp>
      <p:pic>
        <p:nvPicPr>
          <p:cNvPr id="8" name="Picture 7">
            <a:extLst>
              <a:ext uri="{FF2B5EF4-FFF2-40B4-BE49-F238E27FC236}">
                <a16:creationId xmlns:a16="http://schemas.microsoft.com/office/drawing/2014/main" id="{0EFC095F-17EA-4C8E-AEC1-19EA2E89584B}"/>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48579" y="2833737"/>
            <a:ext cx="3566101" cy="2084832"/>
          </a:xfrm>
          <a:prstGeom prst="rect">
            <a:avLst/>
          </a:prstGeom>
          <a:ln>
            <a:noFill/>
          </a:ln>
          <a:effectLst>
            <a:softEdge rad="112500"/>
          </a:effectLst>
        </p:spPr>
      </p:pic>
      <p:sp>
        <p:nvSpPr>
          <p:cNvPr id="3" name="Footer Placeholder 2"/>
          <p:cNvSpPr>
            <a:spLocks noGrp="1"/>
          </p:cNvSpPr>
          <p:nvPr>
            <p:ph type="ftr" sz="quarter" idx="11"/>
          </p:nvPr>
        </p:nvSpPr>
        <p:spPr>
          <a:xfrm>
            <a:off x="3931920" y="6492240"/>
            <a:ext cx="4258573" cy="365125"/>
          </a:xfrm>
        </p:spPr>
        <p:txBody>
          <a:bodyPr/>
          <a:lstStyle/>
          <a:p>
            <a:r>
              <a:rPr lang="en-US" dirty="0"/>
              <a:t>Medicare for People with End-Stage Renal Disease (ESRD)</a:t>
            </a:r>
          </a:p>
        </p:txBody>
      </p:sp>
      <p:sp>
        <p:nvSpPr>
          <p:cNvPr id="16" name="Slide Number Placeholder 6">
            <a:extLst>
              <a:ext uri="{FF2B5EF4-FFF2-40B4-BE49-F238E27FC236}">
                <a16:creationId xmlns:a16="http://schemas.microsoft.com/office/drawing/2014/main" id="{6F4BB07E-C419-4CD7-A8DF-528A21542106}"/>
              </a:ext>
            </a:extLst>
          </p:cNvPr>
          <p:cNvSpPr>
            <a:spLocks noGrp="1"/>
          </p:cNvSpPr>
          <p:nvPr>
            <p:ph type="sldNum" sz="quarter" idx="12"/>
          </p:nvPr>
        </p:nvSpPr>
        <p:spPr/>
        <p:txBody>
          <a:bodyPr/>
          <a:lstStyle/>
          <a:p>
            <a:fld id="{0B2D781D-8844-5940-92D1-06EF0A7F581E}" type="slidenum">
              <a:rPr lang="en-US" smtClean="0"/>
              <a:t>9</a:t>
            </a:fld>
            <a:endParaRPr lang="en-US" dirty="0"/>
          </a:p>
        </p:txBody>
      </p:sp>
      <p:sp>
        <p:nvSpPr>
          <p:cNvPr id="2" name="Date Placeholder 1"/>
          <p:cNvSpPr>
            <a:spLocks noGrp="1"/>
          </p:cNvSpPr>
          <p:nvPr>
            <p:ph type="dt" sz="half" idx="10"/>
          </p:nvPr>
        </p:nvSpPr>
        <p:spPr/>
        <p:txBody>
          <a:bodyPr/>
          <a:lstStyle/>
          <a:p>
            <a:r>
              <a:rPr lang="en-US"/>
              <a:t>April 2022</a:t>
            </a:r>
          </a:p>
        </p:txBody>
      </p:sp>
    </p:spTree>
    <p:custDataLst>
      <p:tags r:id="rId1"/>
    </p:custDataLst>
    <p:extLst>
      <p:ext uri="{BB962C8B-B14F-4D97-AF65-F5344CB8AC3E}">
        <p14:creationId xmlns:p14="http://schemas.microsoft.com/office/powerpoint/2010/main" val="82200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5"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2_THEME1" val="NUMWOh9B"/>
  <p:tag name="ARTICULATE_SLIDE_COUNT" val="5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DED8DC-D4A9-45B1-88AE-BBB6C1BF8143}">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48B4765-4813-4D52-9B21-BD50AD4D4661}">
  <ds:schemaRef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2f988a62-6330-4bf6-856a-0a838bb88c35"/>
    <ds:schemaRef ds:uri="http://schemas.microsoft.com/office/2006/documentManagement/types"/>
    <ds:schemaRef ds:uri="f10d27d4-cb4b-47d3-9f3b-886ddac8491f"/>
    <ds:schemaRef ds:uri="http://www.w3.org/XML/1998/namespace"/>
    <ds:schemaRef ds:uri="http://purl.org/dc/dcmitype/"/>
  </ds:schemaRefs>
</ds:datastoreItem>
</file>

<file path=customXml/itemProps3.xml><?xml version="1.0" encoding="utf-8"?>
<ds:datastoreItem xmlns:ds="http://schemas.openxmlformats.org/officeDocument/2006/customXml" ds:itemID="{C10DA078-C7AD-4557-B5DA-33B252B478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Theme2</Template>
  <TotalTime>27777</TotalTime>
  <Words>12140</Words>
  <Application>Microsoft Office PowerPoint</Application>
  <PresentationFormat>Widescreen</PresentationFormat>
  <Paragraphs>878</Paragraphs>
  <Slides>53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Arial Black</vt:lpstr>
      <vt:lpstr>Calibri</vt:lpstr>
      <vt:lpstr>Wingdings</vt:lpstr>
      <vt:lpstr>2_Theme1</vt:lpstr>
      <vt:lpstr>Medicare for People with  End-Stage Renal Disease (ESRD)</vt:lpstr>
      <vt:lpstr>Table of Contents</vt:lpstr>
      <vt:lpstr>Session Objectives</vt:lpstr>
      <vt:lpstr>Lesson 1</vt:lpstr>
      <vt:lpstr>Lesson 1 Objectives </vt:lpstr>
      <vt:lpstr>What’s End-Stage Renal Disease (ESRD)?</vt:lpstr>
      <vt:lpstr>Medicare Eligibility Based on  End-Stage Renal Disease (ESRD)</vt:lpstr>
      <vt:lpstr>Medicare Eligibility Based on  End-Stage Renal Disease (ESRD) (continued)</vt:lpstr>
      <vt:lpstr>Medicaid Eligibility Based on  End-Stage Renal Disease (ESRD)</vt:lpstr>
      <vt:lpstr>Check Your Knowledge: Question 1</vt:lpstr>
      <vt:lpstr>Lesson 2</vt:lpstr>
      <vt:lpstr>Lesson 2 Objectives </vt:lpstr>
      <vt:lpstr>How to Enroll in Medicare Part A (Hospital Insurance) &amp; Medicare Part B (Medical Insurance)</vt:lpstr>
      <vt:lpstr>Delaying Medicare Part B (Medical Insurance)</vt:lpstr>
      <vt:lpstr>Correlation Between Entitlement to Medicare Based on ESRD, Age, and Disability</vt:lpstr>
      <vt:lpstr>When Medicare Coverage Starts Based on  End-Stage Renal Disease (ESRD)</vt:lpstr>
      <vt:lpstr>Medicare &amp; Group Health Plan (GHP) Coverage</vt:lpstr>
      <vt:lpstr>Enrollment Considerations:  30-Month Coordination Period</vt:lpstr>
      <vt:lpstr>Enrollment Considerations: Transplant Drugs</vt:lpstr>
      <vt:lpstr>When Medicare Coverage for  End-Stage Renal Disease (ESRD) Ends or Continues</vt:lpstr>
      <vt:lpstr>When Medicare Coverage for  End-Stage Renal Disease (ESRD) Resumes</vt:lpstr>
      <vt:lpstr>Check Your Knowledge: Question 2</vt:lpstr>
      <vt:lpstr>Check Your Knowledge: Question 3</vt:lpstr>
      <vt:lpstr>Lesson 3</vt:lpstr>
      <vt:lpstr>Lesson 3 Objectives </vt:lpstr>
      <vt:lpstr>Covered Dialysis Services</vt:lpstr>
      <vt:lpstr>Dialysis Treatments</vt:lpstr>
      <vt:lpstr>Home Dialysis Training &amp; Equipment</vt:lpstr>
      <vt:lpstr>Dialysis Services &amp; Supplies NOT Covered by Medicare</vt:lpstr>
      <vt:lpstr>Ambulance Transportation for Dialysis</vt:lpstr>
      <vt:lpstr>Medicare Part A (Hospital Insurance)  Transplant Patient Coverage</vt:lpstr>
      <vt:lpstr>Medicare Part B (Medical Insurance) Transplant Patient Coverage</vt:lpstr>
      <vt:lpstr>Check Your Knowledge: Question 4</vt:lpstr>
      <vt:lpstr>Lesson 4</vt:lpstr>
      <vt:lpstr>Lesson 4 Objectives </vt:lpstr>
      <vt:lpstr>End-Stage Renal Disease (ESRD) &amp; Medicare Supplement Insurance (Medigap)</vt:lpstr>
      <vt:lpstr>NEW: End-Stage Renal Disease (ESRD) &amp;  Medicare Advantage Plans</vt:lpstr>
      <vt:lpstr>End-Stage Renal Disease (ESRD) &amp; Medicare Drug Coverage</vt:lpstr>
      <vt:lpstr>Check Your Knowledge: Question 5</vt:lpstr>
      <vt:lpstr>Lesson 5</vt:lpstr>
      <vt:lpstr>Lesson 5 Objectives </vt:lpstr>
      <vt:lpstr>Advancing American Kidney Health Initiative</vt:lpstr>
      <vt:lpstr>CMS Innovation Payment Models to  Transform Kidney Care</vt:lpstr>
      <vt:lpstr>Dialysis Facilities</vt:lpstr>
      <vt:lpstr>End-Stage Renal Disease (ESRD) Networks</vt:lpstr>
      <vt:lpstr>Fistula First</vt:lpstr>
      <vt:lpstr>Key Points to Remember</vt:lpstr>
      <vt:lpstr>Key Points to Remember (continued)</vt:lpstr>
      <vt:lpstr>End-Stage Renal Disease (ESRD) Resource Guide</vt:lpstr>
      <vt:lpstr>End-Stage Renal Disease (ESRD) Resource Guide  (continued)</vt:lpstr>
      <vt:lpstr>End-Stage Renal Disease (ESRD) Resource Guide: Medicare Products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Leslie Long</cp:lastModifiedBy>
  <cp:revision>194</cp:revision>
  <cp:lastPrinted>2020-02-19T15:15:50Z</cp:lastPrinted>
  <dcterms:created xsi:type="dcterms:W3CDTF">2019-11-14T20:32:59Z</dcterms:created>
  <dcterms:modified xsi:type="dcterms:W3CDTF">2022-05-11T15:25:09Z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153CBE8B-46E6-45C6-BD1E-C40806ADF041</vt:lpwstr>
  </property>
  <property fmtid="{D5CDD505-2E9C-101B-9397-08002B2CF9AE}" pid="4" name="ArticulatePath">
    <vt:lpwstr>https://synergye365.sharepoint.com/sites/CMS2018/Shared Documents/CMS PPT Redesign/PPT 4 - Medicare for People with End-Stage Renal Disease (ESRD)/2021_Medicare for People with ESRD_DT_cm</vt:lpwstr>
  </property>
</Properties>
</file>