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3.xml" ContentType="application/vnd.openxmlformats-officedocument.theme+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notesSlides/notesSlide2.xml" ContentType="application/vnd.openxmlformats-officedocument.presentationml.notesSlide+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notesSlides/notesSlide5.xml" ContentType="application/vnd.openxmlformats-officedocument.presentationml.notesSlide+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10.xml" ContentType="application/vnd.openxmlformats-officedocument.presentationml.notesSlide+xml"/>
  <Override PartName="/ppt/tags/tag44.xml" ContentType="application/vnd.openxmlformats-officedocument.presentationml.tags+xml"/>
  <Override PartName="/ppt/notesSlides/notesSlide11.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notesSlides/notesSlide14.xml" ContentType="application/vnd.openxmlformats-officedocument.presentationml.notesSlide+xml"/>
  <Override PartName="/ppt/tags/tag48.xml" ContentType="application/vnd.openxmlformats-officedocument.presentationml.tags+xml"/>
  <Override PartName="/ppt/notesSlides/notesSlide15.xml" ContentType="application/vnd.openxmlformats-officedocument.presentationml.notesSlide+xml"/>
  <Override PartName="/ppt/tags/tag49.xml" ContentType="application/vnd.openxmlformats-officedocument.presentationml.tags+xml"/>
  <Override PartName="/ppt/notesSlides/notesSlide16.xml" ContentType="application/vnd.openxmlformats-officedocument.presentationml.notesSlide+xml"/>
  <Override PartName="/ppt/tags/tag50.xml" ContentType="application/vnd.openxmlformats-officedocument.presentationml.tags+xml"/>
  <Override PartName="/ppt/notesSlides/notesSlide17.xml" ContentType="application/vnd.openxmlformats-officedocument.presentationml.notesSlide+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notesSlides/notesSlide19.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Override PartName="/ppt/tags/tag54.xml" ContentType="application/vnd.openxmlformats-officedocument.presentationml.tags+xml"/>
  <Override PartName="/ppt/notesSlides/notesSlide21.xml" ContentType="application/vnd.openxmlformats-officedocument.presentationml.notesSlide+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notesSlides/notesSlide23.xml" ContentType="application/vnd.openxmlformats-officedocument.presentationml.notesSlide+xml"/>
  <Override PartName="/ppt/tags/tag57.xml" ContentType="application/vnd.openxmlformats-officedocument.presentationml.tags+xml"/>
  <Override PartName="/ppt/notesSlides/notesSlide24.xml" ContentType="application/vnd.openxmlformats-officedocument.presentationml.notesSlide+xml"/>
  <Override PartName="/ppt/tags/tag58.xml" ContentType="application/vnd.openxmlformats-officedocument.presentationml.tags+xml"/>
  <Override PartName="/ppt/notesSlides/notesSlide25.xml" ContentType="application/vnd.openxmlformats-officedocument.presentationml.notesSlide+xml"/>
  <Override PartName="/ppt/tags/tag59.xml" ContentType="application/vnd.openxmlformats-officedocument.presentationml.tags+xml"/>
  <Override PartName="/ppt/notesSlides/notesSlide26.xml" ContentType="application/vnd.openxmlformats-officedocument.presentationml.notesSlide+xml"/>
  <Override PartName="/ppt/tags/tag60.xml" ContentType="application/vnd.openxmlformats-officedocument.presentationml.tags+xml"/>
  <Override PartName="/ppt/notesSlides/notesSlide27.xml" ContentType="application/vnd.openxmlformats-officedocument.presentationml.notesSlide+xml"/>
  <Override PartName="/ppt/tags/tag61.xml" ContentType="application/vnd.openxmlformats-officedocument.presentationml.tags+xml"/>
  <Override PartName="/ppt/notesSlides/notesSlide28.xml" ContentType="application/vnd.openxmlformats-officedocument.presentationml.notesSlide+xml"/>
  <Override PartName="/ppt/tags/tag62.xml" ContentType="application/vnd.openxmlformats-officedocument.presentationml.tags+xml"/>
  <Override PartName="/ppt/notesSlides/notesSlide29.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4.xml" ContentType="application/vnd.openxmlformats-officedocument.presentationml.tags+xml"/>
  <Override PartName="/ppt/notesSlides/notesSlide31.xml" ContentType="application/vnd.openxmlformats-officedocument.presentationml.notesSlide+xml"/>
  <Override PartName="/ppt/tags/tag65.xml" ContentType="application/vnd.openxmlformats-officedocument.presentationml.tags+xml"/>
  <Override PartName="/ppt/notesSlides/notesSlide32.xml" ContentType="application/vnd.openxmlformats-officedocument.presentationml.notesSlide+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notesSlides/notesSlide34.xml" ContentType="application/vnd.openxmlformats-officedocument.presentationml.notesSlide+xml"/>
  <Override PartName="/ppt/tags/tag68.xml" ContentType="application/vnd.openxmlformats-officedocument.presentationml.tags+xml"/>
  <Override PartName="/ppt/notesSlides/notesSlide35.xml" ContentType="application/vnd.openxmlformats-officedocument.presentationml.notesSlide+xml"/>
  <Override PartName="/ppt/tags/tag69.xml" ContentType="application/vnd.openxmlformats-officedocument.presentationml.tags+xml"/>
  <Override PartName="/ppt/notesSlides/notesSlide36.xml" ContentType="application/vnd.openxmlformats-officedocument.presentationml.notesSlide+xml"/>
  <Override PartName="/ppt/tags/tag70.xml" ContentType="application/vnd.openxmlformats-officedocument.presentationml.tags+xml"/>
  <Override PartName="/ppt/notesSlides/notesSlide37.xml" ContentType="application/vnd.openxmlformats-officedocument.presentationml.notesSlide+xml"/>
  <Override PartName="/ppt/tags/tag71.xml" ContentType="application/vnd.openxmlformats-officedocument.presentationml.tags+xml"/>
  <Override PartName="/ppt/notesSlides/notesSlide38.xml" ContentType="application/vnd.openxmlformats-officedocument.presentationml.notesSlide+xml"/>
  <Override PartName="/ppt/tags/tag72.xml" ContentType="application/vnd.openxmlformats-officedocument.presentationml.tags+xml"/>
  <Override PartName="/ppt/notesSlides/notesSlide39.xml" ContentType="application/vnd.openxmlformats-officedocument.presentationml.notesSlide+xml"/>
  <Override PartName="/ppt/tags/tag73.xml" ContentType="application/vnd.openxmlformats-officedocument.presentationml.tags+xml"/>
  <Override PartName="/ppt/notesSlides/notesSlide40.xml" ContentType="application/vnd.openxmlformats-officedocument.presentationml.notesSlide+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notesSlides/notesSlide42.xml" ContentType="application/vnd.openxmlformats-officedocument.presentationml.notesSlide+xml"/>
  <Override PartName="/ppt/tags/tag76.xml" ContentType="application/vnd.openxmlformats-officedocument.presentationml.tags+xml"/>
  <Override PartName="/ppt/notesSlides/notesSlide43.xml" ContentType="application/vnd.openxmlformats-officedocument.presentationml.notesSlide+xml"/>
  <Override PartName="/ppt/tags/tag77.xml" ContentType="application/vnd.openxmlformats-officedocument.presentationml.tags+xml"/>
  <Override PartName="/ppt/notesSlides/notesSlide44.xml" ContentType="application/vnd.openxmlformats-officedocument.presentationml.notesSlide+xml"/>
  <Override PartName="/ppt/tags/tag78.xml" ContentType="application/vnd.openxmlformats-officedocument.presentationml.tags+xml"/>
  <Override PartName="/ppt/notesSlides/notesSlide45.xml" ContentType="application/vnd.openxmlformats-officedocument.presentationml.notesSlide+xml"/>
  <Override PartName="/ppt/tags/tag79.xml" ContentType="application/vnd.openxmlformats-officedocument.presentationml.tags+xml"/>
  <Override PartName="/ppt/notesSlides/notesSlide46.xml" ContentType="application/vnd.openxmlformats-officedocument.presentationml.notesSlide+xml"/>
  <Override PartName="/ppt/tags/tag80.xml" ContentType="application/vnd.openxmlformats-officedocument.presentationml.tags+xml"/>
  <Override PartName="/ppt/notesSlides/notesSlide47.xml" ContentType="application/vnd.openxmlformats-officedocument.presentationml.notesSlide+xml"/>
  <Override PartName="/ppt/tags/tag81.xml" ContentType="application/vnd.openxmlformats-officedocument.presentationml.tags+xml"/>
  <Override PartName="/ppt/notesSlides/notesSlide48.xml" ContentType="application/vnd.openxmlformats-officedocument.presentationml.notesSlide+xml"/>
  <Override PartName="/ppt/tags/tag82.xml" ContentType="application/vnd.openxmlformats-officedocument.presentationml.tags+xml"/>
  <Override PartName="/ppt/notesSlides/notesSlide49.xml" ContentType="application/vnd.openxmlformats-officedocument.presentationml.notesSlide+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notesSlides/notesSlide51.xml" ContentType="application/vnd.openxmlformats-officedocument.presentationml.notesSlide+xml"/>
  <Override PartName="/ppt/tags/tag85.xml" ContentType="application/vnd.openxmlformats-officedocument.presentationml.tags+xml"/>
  <Override PartName="/ppt/notesSlides/notesSlide52.xml" ContentType="application/vnd.openxmlformats-officedocument.presentationml.notesSlide+xml"/>
  <Override PartName="/ppt/tags/tag86.xml" ContentType="application/vnd.openxmlformats-officedocument.presentationml.tags+xml"/>
  <Override PartName="/ppt/notesSlides/notesSlide53.xml" ContentType="application/vnd.openxmlformats-officedocument.presentationml.notesSlide+xml"/>
  <Override PartName="/ppt/tags/tag87.xml" ContentType="application/vnd.openxmlformats-officedocument.presentationml.tags+xml"/>
  <Override PartName="/ppt/notesSlides/notesSlide54.xml" ContentType="application/vnd.openxmlformats-officedocument.presentationml.notesSlide+xml"/>
  <Override PartName="/ppt/tags/tag88.xml" ContentType="application/vnd.openxmlformats-officedocument.presentationml.tags+xml"/>
  <Override PartName="/ppt/notesSlides/notesSlide55.xml" ContentType="application/vnd.openxmlformats-officedocument.presentationml.notesSlide+xml"/>
  <Override PartName="/ppt/tags/tag89.xml" ContentType="application/vnd.openxmlformats-officedocument.presentationml.tags+xml"/>
  <Override PartName="/ppt/notesSlides/notesSlide56.xml" ContentType="application/vnd.openxmlformats-officedocument.presentationml.notesSlide+xml"/>
  <Override PartName="/ppt/tags/tag90.xml" ContentType="application/vnd.openxmlformats-officedocument.presentationml.tags+xml"/>
  <Override PartName="/ppt/notesSlides/notesSlide57.xml" ContentType="application/vnd.openxmlformats-officedocument.presentationml.notesSlide+xml"/>
  <Override PartName="/ppt/tags/tag91.xml" ContentType="application/vnd.openxmlformats-officedocument.presentationml.tags+xml"/>
  <Override PartName="/ppt/notesSlides/notesSlide58.xml" ContentType="application/vnd.openxmlformats-officedocument.presentationml.notesSlide+xml"/>
  <Override PartName="/ppt/tags/tag92.xml" ContentType="application/vnd.openxmlformats-officedocument.presentationml.tags+xml"/>
  <Override PartName="/ppt/notesSlides/notesSlide59.xml" ContentType="application/vnd.openxmlformats-officedocument.presentationml.notesSlide+xml"/>
  <Override PartName="/ppt/tags/tag93.xml" ContentType="application/vnd.openxmlformats-officedocument.presentationml.tags+xml"/>
  <Override PartName="/ppt/notesSlides/notesSlide60.xml" ContentType="application/vnd.openxmlformats-officedocument.presentationml.notesSlide+xml"/>
  <Override PartName="/ppt/tags/tag94.xml" ContentType="application/vnd.openxmlformats-officedocument.presentationml.tags+xml"/>
  <Override PartName="/ppt/notesSlides/notesSlide61.xml" ContentType="application/vnd.openxmlformats-officedocument.presentationml.notesSlide+xml"/>
  <Override PartName="/ppt/tags/tag95.xml" ContentType="application/vnd.openxmlformats-officedocument.presentationml.tags+xml"/>
  <Override PartName="/ppt/notesSlides/notesSlide62.xml" ContentType="application/vnd.openxmlformats-officedocument.presentationml.notesSlide+xml"/>
  <Override PartName="/ppt/tags/tag96.xml" ContentType="application/vnd.openxmlformats-officedocument.presentationml.tags+xml"/>
  <Override PartName="/ppt/notesSlides/notesSlide63.xml" ContentType="application/vnd.openxmlformats-officedocument.presentationml.notesSlide+xml"/>
  <Override PartName="/ppt/tags/tag97.xml" ContentType="application/vnd.openxmlformats-officedocument.presentationml.tags+xml"/>
  <Override PartName="/ppt/notesSlides/notesSlide64.xml" ContentType="application/vnd.openxmlformats-officedocument.presentationml.notesSlide+xml"/>
  <Override PartName="/ppt/tags/tag98.xml" ContentType="application/vnd.openxmlformats-officedocument.presentationml.tags+xml"/>
  <Override PartName="/ppt/notesSlides/notesSlide65.xml" ContentType="application/vnd.openxmlformats-officedocument.presentationml.notesSlide+xml"/>
  <Override PartName="/ppt/tags/tag99.xml" ContentType="application/vnd.openxmlformats-officedocument.presentationml.tags+xml"/>
  <Override PartName="/ppt/notesSlides/notesSlide66.xml" ContentType="application/vnd.openxmlformats-officedocument.presentationml.notesSlide+xml"/>
  <Override PartName="/ppt/tags/tag100.xml" ContentType="application/vnd.openxmlformats-officedocument.presentationml.tags+xml"/>
  <Override PartName="/ppt/notesSlides/notesSlide67.xml" ContentType="application/vnd.openxmlformats-officedocument.presentationml.notesSlide+xml"/>
  <Override PartName="/ppt/tags/tag101.xml" ContentType="application/vnd.openxmlformats-officedocument.presentationml.tags+xml"/>
  <Override PartName="/ppt/notesSlides/notesSlide68.xml" ContentType="application/vnd.openxmlformats-officedocument.presentationml.notesSlide+xml"/>
  <Override PartName="/ppt/tags/tag102.xml" ContentType="application/vnd.openxmlformats-officedocument.presentationml.tags+xml"/>
  <Override PartName="/ppt/notesSlides/notesSlide69.xml" ContentType="application/vnd.openxmlformats-officedocument.presentationml.notesSlide+xml"/>
  <Override PartName="/ppt/tags/tag103.xml" ContentType="application/vnd.openxmlformats-officedocument.presentationml.tags+xml"/>
  <Override PartName="/ppt/notesSlides/notesSlide70.xml" ContentType="application/vnd.openxmlformats-officedocument.presentationml.notesSlide+xml"/>
  <Override PartName="/ppt/tags/tag104.xml" ContentType="application/vnd.openxmlformats-officedocument.presentationml.tags+xml"/>
  <Override PartName="/ppt/notesSlides/notesSlide71.xml" ContentType="application/vnd.openxmlformats-officedocument.presentationml.notesSlide+xml"/>
  <Override PartName="/ppt/tags/tag105.xml" ContentType="application/vnd.openxmlformats-officedocument.presentationml.tags+xml"/>
  <Override PartName="/ppt/notesSlides/notesSlide72.xml" ContentType="application/vnd.openxmlformats-officedocument.presentationml.notesSlide+xml"/>
  <Override PartName="/ppt/tags/tag106.xml" ContentType="application/vnd.openxmlformats-officedocument.presentationml.tags+xml"/>
  <Override PartName="/ppt/notesSlides/notesSlide73.xml" ContentType="application/vnd.openxmlformats-officedocument.presentationml.notesSlide+xml"/>
  <Override PartName="/ppt/tags/tag107.xml" ContentType="application/vnd.openxmlformats-officedocument.presentationml.tags+xml"/>
  <Override PartName="/ppt/notesSlides/notesSlide74.xml" ContentType="application/vnd.openxmlformats-officedocument.presentationml.notesSlide+xml"/>
  <Override PartName="/ppt/tags/tag108.xml" ContentType="application/vnd.openxmlformats-officedocument.presentationml.tags+xml"/>
  <Override PartName="/ppt/notesSlides/notesSlide75.xml" ContentType="application/vnd.openxmlformats-officedocument.presentationml.notesSlide+xml"/>
  <Override PartName="/ppt/tags/tag109.xml" ContentType="application/vnd.openxmlformats-officedocument.presentationml.tags+xml"/>
  <Override PartName="/ppt/notesSlides/notesSlide76.xml" ContentType="application/vnd.openxmlformats-officedocument.presentationml.notesSlide+xml"/>
  <Override PartName="/ppt/tags/tag110.xml" ContentType="application/vnd.openxmlformats-officedocument.presentationml.tags+xml"/>
  <Override PartName="/ppt/notesSlides/notesSlide77.xml" ContentType="application/vnd.openxmlformats-officedocument.presentationml.notesSlide+xml"/>
  <Override PartName="/ppt/tags/tag111.xml" ContentType="application/vnd.openxmlformats-officedocument.presentationml.tags+xml"/>
  <Override PartName="/ppt/notesSlides/notesSlide78.xml" ContentType="application/vnd.openxmlformats-officedocument.presentationml.notesSlide+xml"/>
  <Override PartName="/ppt/tags/tag112.xml" ContentType="application/vnd.openxmlformats-officedocument.presentationml.tags+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01" r:id="rId2"/>
  </p:sldMasterIdLst>
  <p:notesMasterIdLst>
    <p:notesMasterId r:id="rId82"/>
  </p:notesMasterIdLst>
  <p:sldIdLst>
    <p:sldId id="359" r:id="rId3"/>
    <p:sldId id="360" r:id="rId4"/>
    <p:sldId id="465" r:id="rId5"/>
    <p:sldId id="378" r:id="rId6"/>
    <p:sldId id="363" r:id="rId7"/>
    <p:sldId id="444" r:id="rId8"/>
    <p:sldId id="391" r:id="rId9"/>
    <p:sldId id="392" r:id="rId10"/>
    <p:sldId id="394" r:id="rId11"/>
    <p:sldId id="459" r:id="rId12"/>
    <p:sldId id="396" r:id="rId13"/>
    <p:sldId id="397" r:id="rId14"/>
    <p:sldId id="404" r:id="rId15"/>
    <p:sldId id="405" r:id="rId16"/>
    <p:sldId id="406" r:id="rId17"/>
    <p:sldId id="398" r:id="rId18"/>
    <p:sldId id="399" r:id="rId19"/>
    <p:sldId id="450" r:id="rId20"/>
    <p:sldId id="443" r:id="rId21"/>
    <p:sldId id="403" r:id="rId22"/>
    <p:sldId id="416" r:id="rId23"/>
    <p:sldId id="408" r:id="rId24"/>
    <p:sldId id="409" r:id="rId25"/>
    <p:sldId id="452" r:id="rId26"/>
    <p:sldId id="141168795" r:id="rId27"/>
    <p:sldId id="371" r:id="rId28"/>
    <p:sldId id="415" r:id="rId29"/>
    <p:sldId id="141168793" r:id="rId30"/>
    <p:sldId id="141168794" r:id="rId31"/>
    <p:sldId id="141168796" r:id="rId32"/>
    <p:sldId id="141168789" r:id="rId33"/>
    <p:sldId id="313" r:id="rId34"/>
    <p:sldId id="141168790" r:id="rId35"/>
    <p:sldId id="141168792" r:id="rId36"/>
    <p:sldId id="439" r:id="rId37"/>
    <p:sldId id="141168782" r:id="rId38"/>
    <p:sldId id="411" r:id="rId39"/>
    <p:sldId id="453" r:id="rId40"/>
    <p:sldId id="413" r:id="rId41"/>
    <p:sldId id="414" r:id="rId42"/>
    <p:sldId id="442" r:id="rId43"/>
    <p:sldId id="468" r:id="rId44"/>
    <p:sldId id="445" r:id="rId45"/>
    <p:sldId id="387" r:id="rId46"/>
    <p:sldId id="388" r:id="rId47"/>
    <p:sldId id="455" r:id="rId48"/>
    <p:sldId id="418" r:id="rId49"/>
    <p:sldId id="460" r:id="rId50"/>
    <p:sldId id="420" r:id="rId51"/>
    <p:sldId id="466" r:id="rId52"/>
    <p:sldId id="467" r:id="rId53"/>
    <p:sldId id="141168797" r:id="rId54"/>
    <p:sldId id="367" r:id="rId55"/>
    <p:sldId id="446" r:id="rId56"/>
    <p:sldId id="424" r:id="rId57"/>
    <p:sldId id="428" r:id="rId58"/>
    <p:sldId id="425" r:id="rId59"/>
    <p:sldId id="456" r:id="rId60"/>
    <p:sldId id="400" r:id="rId61"/>
    <p:sldId id="431" r:id="rId62"/>
    <p:sldId id="369" r:id="rId63"/>
    <p:sldId id="448" r:id="rId64"/>
    <p:sldId id="429" r:id="rId65"/>
    <p:sldId id="440" r:id="rId66"/>
    <p:sldId id="430" r:id="rId67"/>
    <p:sldId id="389" r:id="rId68"/>
    <p:sldId id="441" r:id="rId69"/>
    <p:sldId id="462" r:id="rId70"/>
    <p:sldId id="390" r:id="rId71"/>
    <p:sldId id="432" r:id="rId72"/>
    <p:sldId id="433" r:id="rId73"/>
    <p:sldId id="434" r:id="rId74"/>
    <p:sldId id="435" r:id="rId75"/>
    <p:sldId id="436" r:id="rId76"/>
    <p:sldId id="437" r:id="rId77"/>
    <p:sldId id="141168798" r:id="rId78"/>
    <p:sldId id="141168800" r:id="rId79"/>
    <p:sldId id="141168799" r:id="rId80"/>
    <p:sldId id="362" r:id="rId81"/>
  </p:sldIdLst>
  <p:sldSz cx="12192000" cy="6858000"/>
  <p:notesSz cx="7315200" cy="96012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5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77" clrIdx="0">
    <p:extLst>
      <p:ext uri="{19B8F6BF-5375-455C-9EA6-DF929625EA0E}">
        <p15:presenceInfo xmlns:p15="http://schemas.microsoft.com/office/powerpoint/2012/main" userId="S-1-5-21-4095628063-3556742122-3606576086-120535" providerId="AD"/>
      </p:ext>
    </p:extLst>
  </p:cmAuthor>
  <p:cmAuthor id="2" name="Doria Diacogiannis" initials="DD" lastIdx="72" clrIdx="1">
    <p:extLst>
      <p:ext uri="{19B8F6BF-5375-455C-9EA6-DF929625EA0E}">
        <p15:presenceInfo xmlns:p15="http://schemas.microsoft.com/office/powerpoint/2012/main" userId="S-1-5-21-4095628063-3556742122-3606576086-197501" providerId="AD"/>
      </p:ext>
    </p:extLst>
  </p:cmAuthor>
  <p:cmAuthor id="3" name="Mohamad Al-Issa" initials="MA" lastIdx="7" clrIdx="2">
    <p:extLst>
      <p:ext uri="{19B8F6BF-5375-455C-9EA6-DF929625EA0E}">
        <p15:presenceInfo xmlns:p15="http://schemas.microsoft.com/office/powerpoint/2012/main" userId="S-1-5-21-4095628063-3556742122-3606576086-234970" providerId="AD"/>
      </p:ext>
    </p:extLst>
  </p:cmAuthor>
  <p:cmAuthor id="4" name="Kim Lare" initials="KL" lastIdx="29" clrIdx="3">
    <p:extLst>
      <p:ext uri="{19B8F6BF-5375-455C-9EA6-DF929625EA0E}">
        <p15:presenceInfo xmlns:p15="http://schemas.microsoft.com/office/powerpoint/2012/main" userId="S-1-5-21-4095628063-3556742122-3606576086-10900" providerId="AD"/>
      </p:ext>
    </p:extLst>
  </p:cmAuthor>
  <p:cmAuthor id="5" name="Denise Denault" initials="DD" lastIdx="37" clrIdx="4">
    <p:extLst>
      <p:ext uri="{19B8F6BF-5375-455C-9EA6-DF929625EA0E}">
        <p15:presenceInfo xmlns:p15="http://schemas.microsoft.com/office/powerpoint/2012/main" userId="S-1-5-21-4095628063-3556742122-3606576086-266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EC6"/>
    <a:srgbClr val="00529B"/>
    <a:srgbClr val="92D050"/>
    <a:srgbClr val="00B050"/>
    <a:srgbClr val="9DC3E6"/>
    <a:srgbClr val="203864"/>
    <a:srgbClr val="2D3E56"/>
    <a:srgbClr val="00A9CC"/>
    <a:srgbClr val="FFD966"/>
    <a:srgbClr val="E4E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69656" autoAdjust="0"/>
  </p:normalViewPr>
  <p:slideViewPr>
    <p:cSldViewPr snapToGrid="0">
      <p:cViewPr varScale="1">
        <p:scale>
          <a:sx n="50" d="100"/>
          <a:sy n="50" d="100"/>
        </p:scale>
        <p:origin x="1446" y="54"/>
      </p:cViewPr>
      <p:guideLst>
        <p:guide orient="horz" pos="2160"/>
        <p:guide pos="2544"/>
      </p:guideLst>
    </p:cSldViewPr>
  </p:slideViewPr>
  <p:outlineViewPr>
    <p:cViewPr>
      <p:scale>
        <a:sx n="33" d="100"/>
        <a:sy n="33" d="100"/>
      </p:scale>
      <p:origin x="0" y="-40650"/>
    </p:cViewPr>
  </p:outlineViewPr>
  <p:notesTextViewPr>
    <p:cViewPr>
      <p:scale>
        <a:sx n="3" d="2"/>
        <a:sy n="3" d="2"/>
      </p:scale>
      <p:origin x="0" y="0"/>
    </p:cViewPr>
  </p:notesTextViewPr>
  <p:sorterViewPr>
    <p:cViewPr>
      <p:scale>
        <a:sx n="140" d="100"/>
        <a:sy n="140" d="100"/>
      </p:scale>
      <p:origin x="0" y="-10944"/>
    </p:cViewPr>
  </p:sorterViewPr>
  <p:notesViewPr>
    <p:cSldViewPr snapToGrid="0">
      <p:cViewPr>
        <p:scale>
          <a:sx n="80" d="100"/>
          <a:sy n="80" d="100"/>
        </p:scale>
        <p:origin x="1880" y="-9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Enrollment in Millions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CHIP</c:v>
                </c:pt>
              </c:strCache>
            </c:strRef>
          </c:tx>
          <c:spPr>
            <a:ln w="28575" cap="rnd">
              <a:solidFill>
                <a:schemeClr val="accent1"/>
              </a:solidFill>
              <a:round/>
            </a:ln>
            <a:effectLst/>
          </c:spPr>
          <c:marker>
            <c:symbol val="square"/>
            <c:size val="10"/>
            <c:spPr>
              <a:solidFill>
                <a:schemeClr val="accent1"/>
              </a:solidFill>
              <a:ln w="9525">
                <a:solidFill>
                  <a:schemeClr val="accent1"/>
                </a:solidFill>
              </a:ln>
              <a:effectLst/>
            </c:spPr>
          </c:marker>
          <c:dLbls>
            <c:dLbl>
              <c:idx val="0"/>
              <c:layout>
                <c:manualLayout>
                  <c:x val="-2.2682858893953436E-2"/>
                  <c:y val="-7.42811552693651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23-45D8-8458-3F48A9347A01}"/>
                </c:ext>
              </c:extLst>
            </c:dLbl>
            <c:dLbl>
              <c:idx val="1"/>
              <c:layout>
                <c:manualLayout>
                  <c:x val="-4.5365717787906878E-3"/>
                  <c:y val="-3.24980054303472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23-45D8-8458-3F48A9347A0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mmm\-yy</c:formatCode>
                <c:ptCount val="4"/>
                <c:pt idx="0">
                  <c:v>43862</c:v>
                </c:pt>
                <c:pt idx="1">
                  <c:v>44896</c:v>
                </c:pt>
              </c:numCache>
            </c:numRef>
          </c:cat>
          <c:val>
            <c:numRef>
              <c:f>Sheet1!$B$2:$B$5</c:f>
              <c:numCache>
                <c:formatCode>General</c:formatCode>
                <c:ptCount val="4"/>
                <c:pt idx="0">
                  <c:v>6.7</c:v>
                </c:pt>
                <c:pt idx="1">
                  <c:v>7.1</c:v>
                </c:pt>
              </c:numCache>
            </c:numRef>
          </c:val>
          <c:smooth val="0"/>
          <c:extLst>
            <c:ext xmlns:c16="http://schemas.microsoft.com/office/drawing/2014/chart" uri="{C3380CC4-5D6E-409C-BE32-E72D297353CC}">
              <c16:uniqueId val="{00000000-60D8-4F67-9B1D-C7035A3129E4}"/>
            </c:ext>
          </c:extLst>
        </c:ser>
        <c:ser>
          <c:idx val="1"/>
          <c:order val="1"/>
          <c:tx>
            <c:strRef>
              <c:f>Sheet1!$C$1</c:f>
              <c:strCache>
                <c:ptCount val="1"/>
                <c:pt idx="0">
                  <c:v>Medicaid</c:v>
                </c:pt>
              </c:strCache>
            </c:strRef>
          </c:tx>
          <c:spPr>
            <a:ln w="28575" cap="rnd">
              <a:solidFill>
                <a:schemeClr val="accent2"/>
              </a:solidFill>
              <a:round/>
            </a:ln>
            <a:effectLst/>
          </c:spPr>
          <c:marker>
            <c:symbol val="diamond"/>
            <c:size val="12"/>
            <c:spPr>
              <a:solidFill>
                <a:schemeClr val="accent2"/>
              </a:solidFill>
              <a:ln w="9525">
                <a:solidFill>
                  <a:schemeClr val="accent2"/>
                </a:solidFill>
              </a:ln>
              <a:effectLst/>
            </c:spPr>
          </c:marker>
          <c:dLbls>
            <c:dLbl>
              <c:idx val="0"/>
              <c:layout>
                <c:manualLayout>
                  <c:x val="-2.7219430672744134E-2"/>
                  <c:y val="5.3389580349856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23-45D8-8458-3F48A9347A01}"/>
                </c:ext>
              </c:extLst>
            </c:dLbl>
            <c:dLbl>
              <c:idx val="1"/>
              <c:layout>
                <c:manualLayout>
                  <c:x val="0"/>
                  <c:y val="3.9461863736850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23-45D8-8458-3F48A9347A0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mmm\-yy</c:formatCode>
                <c:ptCount val="4"/>
                <c:pt idx="0">
                  <c:v>43862</c:v>
                </c:pt>
                <c:pt idx="1">
                  <c:v>44896</c:v>
                </c:pt>
              </c:numCache>
            </c:numRef>
          </c:cat>
          <c:val>
            <c:numRef>
              <c:f>Sheet1!$C$2:$C$5</c:f>
              <c:numCache>
                <c:formatCode>General</c:formatCode>
                <c:ptCount val="4"/>
                <c:pt idx="0">
                  <c:v>64</c:v>
                </c:pt>
                <c:pt idx="1">
                  <c:v>82.3</c:v>
                </c:pt>
              </c:numCache>
            </c:numRef>
          </c:val>
          <c:smooth val="0"/>
          <c:extLst>
            <c:ext xmlns:c16="http://schemas.microsoft.com/office/drawing/2014/chart" uri="{C3380CC4-5D6E-409C-BE32-E72D297353CC}">
              <c16:uniqueId val="{00000001-60D8-4F67-9B1D-C7035A3129E4}"/>
            </c:ext>
          </c:extLst>
        </c:ser>
        <c:ser>
          <c:idx val="2"/>
          <c:order val="2"/>
          <c:tx>
            <c:strRef>
              <c:f>Sheet1!$D$1</c:f>
              <c:strCache>
                <c:ptCount val="1"/>
                <c:pt idx="0">
                  <c:v>Medicaid &amp; CHIP</c:v>
                </c:pt>
              </c:strCache>
            </c:strRef>
          </c:tx>
          <c:spPr>
            <a:ln w="28575" cap="rnd">
              <a:solidFill>
                <a:schemeClr val="accent3"/>
              </a:solidFill>
              <a:round/>
            </a:ln>
            <a:effectLst/>
          </c:spPr>
          <c:marker>
            <c:symbol val="triangle"/>
            <c:size val="12"/>
            <c:spPr>
              <a:solidFill>
                <a:schemeClr val="accent3"/>
              </a:solidFill>
              <a:ln w="9525">
                <a:solidFill>
                  <a:schemeClr val="accent3"/>
                </a:solidFill>
              </a:ln>
              <a:effectLst/>
            </c:spPr>
          </c:marker>
          <c:dLbls>
            <c:dLbl>
              <c:idx val="0"/>
              <c:layout>
                <c:manualLayout>
                  <c:x val="-2.7219430672744134E-2"/>
                  <c:y val="-2.7855433226011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23-45D8-8458-3F48A9347A01}"/>
                </c:ext>
              </c:extLst>
            </c:dLbl>
            <c:dLbl>
              <c:idx val="1"/>
              <c:layout>
                <c:manualLayout>
                  <c:x val="-2.0414573004558258E-2"/>
                  <c:y val="-1.8570288817341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23-45D8-8458-3F48A9347A0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mmm\-yy</c:formatCode>
                <c:ptCount val="4"/>
                <c:pt idx="0">
                  <c:v>43862</c:v>
                </c:pt>
                <c:pt idx="1">
                  <c:v>44896</c:v>
                </c:pt>
              </c:numCache>
            </c:numRef>
          </c:cat>
          <c:val>
            <c:numRef>
              <c:f>Sheet1!$D$2:$D$5</c:f>
              <c:numCache>
                <c:formatCode>General</c:formatCode>
                <c:ptCount val="4"/>
                <c:pt idx="0">
                  <c:v>70.7</c:v>
                </c:pt>
                <c:pt idx="1">
                  <c:v>92.3</c:v>
                </c:pt>
              </c:numCache>
            </c:numRef>
          </c:val>
          <c:smooth val="0"/>
          <c:extLst>
            <c:ext xmlns:c16="http://schemas.microsoft.com/office/drawing/2014/chart" uri="{C3380CC4-5D6E-409C-BE32-E72D297353CC}">
              <c16:uniqueId val="{00000002-60D8-4F67-9B1D-C7035A3129E4}"/>
            </c:ext>
          </c:extLst>
        </c:ser>
        <c:dLbls>
          <c:showLegendKey val="0"/>
          <c:showVal val="0"/>
          <c:showCatName val="0"/>
          <c:showSerName val="0"/>
          <c:showPercent val="0"/>
          <c:showBubbleSize val="0"/>
        </c:dLbls>
        <c:marker val="1"/>
        <c:smooth val="0"/>
        <c:axId val="360529776"/>
        <c:axId val="360526824"/>
      </c:lineChart>
      <c:dateAx>
        <c:axId val="360529776"/>
        <c:scaling>
          <c:orientation val="minMax"/>
          <c:max val="44896"/>
          <c:min val="43862"/>
        </c:scaling>
        <c:delete val="0"/>
        <c:axPos val="b"/>
        <c:numFmt formatCode="mmm\-yy" sourceLinked="1"/>
        <c:majorTickMark val="in"/>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0526824"/>
        <c:crosses val="autoZero"/>
        <c:auto val="1"/>
        <c:lblOffset val="100"/>
        <c:baseTimeUnit val="months"/>
        <c:majorUnit val="1"/>
        <c:majorTimeUnit val="months"/>
        <c:minorUnit val="1"/>
        <c:minorTimeUnit val="months"/>
      </c:dateAx>
      <c:valAx>
        <c:axId val="360526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0529776"/>
        <c:crossesAt val="43831"/>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B2BF63-60A1-4BF0-9056-4C70BD1542F0}" type="datetimeFigureOut">
              <a:rPr lang="en-US" smtClean="0"/>
              <a:t>07/13/2023</a:t>
            </a:fld>
            <a:endParaRPr lang="en-US" dirty="0"/>
          </a:p>
        </p:txBody>
      </p:sp>
      <p:sp>
        <p:nvSpPr>
          <p:cNvPr id="4" name="Slide Image Placeholder 3"/>
          <p:cNvSpPr>
            <a:spLocks noGrp="1" noRot="1" noChangeAspect="1"/>
          </p:cNvSpPr>
          <p:nvPr>
            <p:ph type="sldImg" idx="2"/>
          </p:nvPr>
        </p:nvSpPr>
        <p:spPr>
          <a:xfrm>
            <a:off x="777875" y="57626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19328" y="3910821"/>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299E03-60F4-4903-8474-865A9F536B6B}" type="slidenum">
              <a:rPr lang="en-US" smtClean="0"/>
              <a:t>‹#›</a:t>
            </a:fld>
            <a:endParaRPr lang="en-US" dirty="0"/>
          </a:p>
        </p:txBody>
      </p:sp>
    </p:spTree>
    <p:extLst>
      <p:ext uri="{BB962C8B-B14F-4D97-AF65-F5344CB8AC3E}">
        <p14:creationId xmlns:p14="http://schemas.microsoft.com/office/powerpoint/2010/main" val="384787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medicaid.gov/about-us/beneficiary-resources/index.html#statemenu" TargetMode="External"/><Relationship Id="rId4" Type="http://schemas.openxmlformats.org/officeDocument/2006/relationships/hyperlink" Target="https://content.naic.org/state-insurance-department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id.gov/medicaid/eligibility/index.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ecfr.gov%2Fcurrent%2Ftitle-42%2Fchapter-IV%2Fsubchapter-C%2Fpart-430&amp;data=05%7C01%7CKim.Lare%40cms.hhs.gov%7C8600270a13bc452a850708da547f13d8%7Cd58addea50534a808499ba4d944910df%7C0%7C0%7C637915202018312300%7CUnknown%7CTWFpbGZsb3d8eyJWIjoiMC4wLjAwMDAiLCJQIjoiV2luMzIiLCJBTiI6Ik1haWwiLCJXVCI6Mn0%3D%7C3000%7C%7C%7C&amp;sdata=ozH4TLg%2F9ELzZek2OTCrMtTtxoaYeX%2F9HYDhRCNyrhU%3D&amp;reserved=0" TargetMode="External"/><Relationship Id="rId4" Type="http://schemas.openxmlformats.org/officeDocument/2006/relationships/hyperlink" Target="https://www.medicaid.gov/sites/default/files/2019-12/list-of-eligibility-groups.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care.gov/medicaid-chip/medicaid-expansion-and-you/"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ecfr.gov/current/title-42/chapter-IV/subchapter-C/part-435/subpart-B/subject-group-ECFR6335dc9a0028e1c/section-435.119" TargetMode="External"/><Relationship Id="rId4" Type="http://schemas.openxmlformats.org/officeDocument/2006/relationships/hyperlink" Target="https://www.medicaid.gov/federal-policy-guidance/downloads/cib062019.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cfr.gov/current/title-42/chapter-IV/subchapter-C/part-435/subpart-G/section-435.60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care.gov/income-and-household-information/household-siz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cure.ssa.gov/apps10/poms.nsf/lnx/050171501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edicaid.gov/medicaid/eligibility/index.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kff.org/medicaid/issue-brief/status-of-state-medicaid-expansion-decisions-interactive-ma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ealthcare.gov/medicaid-chip/medicaid-expansion-and-you/"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aspe.hhs.gov/topics/poverty-economic-mobility/poverty-guideline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ealthcare.gov/reporting-changes/how-to-report-change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ecfr.gov/current/title-42/chapter-IV/subchapter-C/part-435/subpart-J/subject-group-ECFR9b4bff9082050a1/section-435.909" TargetMode="External"/><Relationship Id="rId4" Type="http://schemas.openxmlformats.org/officeDocument/2006/relationships/hyperlink" Target="https://www.ecfr.gov/current/title-42/chapter-IV/subchapter-C/part-435/subpart-J/subject-group-ECFR9b4bff9082050a1/section-435.907"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edicaid.gov/medicaid/national-medicaid-chip-program-information/medicaid-chip-enrollment-data/medicaid-chip-marketplace-interactions/index.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id.gov/chip/eligibility/index.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id.gov/medicaid/eligibility/verification-plans/index.html" TargetMode="External"/><Relationship Id="rId4" Type="http://schemas.openxmlformats.org/officeDocument/2006/relationships/hyperlink" Target="https://www.medicaid.gov/medicaid/enrollment-strategies/continuous-eligibility-medicaid-and-chip-coverage/index.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id.gov/medicaid/benefits/mandatory-optional-medicaid-benefits/index.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40/subpart-C/section-440.32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id.gov/medicaid/benefits/mandatory-optional-medicaid-benefits/index.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40/subpart-B/section-440.225"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edicaid.gov/medicaid/benefits/mandatory-optional-medicaid-benefits/index.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40/subpart-B/section-440.22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files/document/covid-1135-waiver-application-quick-start-guide.pdf"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ecfr.gov/current/title-42/chapter-IV/subchapter-C/part-430/subpart-B/section-430.25" TargetMode="External"/><Relationship Id="rId4" Type="http://schemas.openxmlformats.org/officeDocument/2006/relationships/hyperlink" Target="https://www.medicaid.gov/medicaid/section-1115-demo/demonstration-and-waiver-list/index.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hs.gov/about/news/2023/02/09/fact-sheet-covid-19-public-health-emergency-transition-roadmap.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medicaid.gov/medicaid/benefits/telehealth/index.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id.gov/medicaid/quality-of-care/downloads/beneficiary-profile-2022.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medicaid.gov/medicaid/program-information/medicaid-and-chip-enrollment-data/report-highlights/index.html"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dicaid.gov/resources-for-states/downloads/ant-2023-time-init-unwin-reltd-ren-02242023.pdf?eType=EmailBlastContent&amp;eId=0020ebe6-dd11-4495-9a55-3faf2a3fb34d"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medicaid.gov/resources-for-states/coronavirus-disease-2019-covid-19/unwinding-and-returning-regular-operations-after-covid-19/index.htm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marketplace.cms.gov/technical-assistance-resources/training-materials/inbound-account-transfer.pdf"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cms.gov/outreach-education/partner-resources/cms-national-stakeholder-calls" TargetMode="External"/><Relationship Id="rId5" Type="http://schemas.openxmlformats.org/officeDocument/2006/relationships/hyperlink" Target="https://www.medicaid.gov/resources-for-states/coronavirus-disease-2019-covid-19/unwinding-and-returning-regular-operations-after-covid-19/index.html" TargetMode="External"/><Relationship Id="rId4" Type="http://schemas.openxmlformats.org/officeDocument/2006/relationships/hyperlink" Target="https://marketplace.cms.gov/technical-assistance-resources/training-materials/inbound-account-transfer-spanish.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medicare.gov/plan-compare/#/?year=2023&amp;lang=en" TargetMode="External"/><Relationship Id="rId4" Type="http://schemas.openxmlformats.org/officeDocument/2006/relationships/hyperlink" Target="https://www.cms.gov/technical-assistance-resources/temp-sep-unwinding-faq.pdf"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IsInVyaSI6ImJwMjpjbGljayIsImJ1bGxldGluX2lkIjoiMjAyMTA2MDkuNDE2NzkwMjEiLCJ1cmwiOiJodHRwczovL3d3dy5tZWRpY2FpZC5nb3Yvc3RhdGUtcmVzb3VyY2UtY2VudGVyL2Rvd25sb2Fkcy9jb3ZpZC0xOS12YWNjaW5lLXRvb2xraXQucGRmIn0.Y91eTe76eUnHOBqDr1dyehfN8h43drU-OiEwr5NJgq4/s/1097953104/br/107643949596-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id.gov/federal-policy-guidance/downloads/sho20005.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38"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cfr.gov/current/title-42/chapter-IV/subchapter-C/part-45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edicaid.gov/Medicaid/prescription-drugs/drug-utilization-review/index.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ecfr.gov/current/title-42/chapter-IV/subchapter-C/part-45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ecfr.gov/current/title-42/chapter-IV/subchapter-C/part-43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id.gov/resources-for-states/innovation-accelerator-program/program-areas/reducing-substance-use-disorders/index.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ecfr.gov/current/title-42/chapter-IV/subchapter-C/part-438" TargetMode="External"/><Relationship Id="rId5" Type="http://schemas.openxmlformats.org/officeDocument/2006/relationships/hyperlink" Target="https://www.federalregister.gov/documents/2016/03/30/2016-06876/medicaid-and-childrens-health-insurance-programs-mental-health-parity-and-addiction-equity-act-of" TargetMode="External"/><Relationship Id="rId4" Type="http://schemas.openxmlformats.org/officeDocument/2006/relationships/hyperlink" Target="https://www.medicaid.gov/federal-policy-guidance/downloads/smd18011.pdf"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ms.gov/Medicare-Medicaid-Coordination/Medicare-and-Medicaid-Coordination/Medicare-Medicaid-Coordination-Office/Downloads/MMCO_Factsheet.pdf"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medicare.gov/your-medicare-costs/get-help-paying-costs/Medicaid" TargetMode="External"/><Relationship Id="rId5" Type="http://schemas.openxmlformats.org/officeDocument/2006/relationships/hyperlink" Target="https://www.medicaid.gov/medicaid/eligibility/coordination-of-benefits-third-party-liability/index.html" TargetMode="External"/><Relationship Id="rId4" Type="http://schemas.openxmlformats.org/officeDocument/2006/relationships/hyperlink" Target="https://www.cms.gov/files/document/mmco-report-congress.pdf-0"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ssa.gov/OP_Home/ssact/title19/1935.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medicare.gov/talk-to-someone"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id.gov/federal-policy-guidance/downloads/smd19002.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re.gov/health-drug-plans/health-plans/your-coverage-options/other-medicare-health-plans/PACE" TargetMode="External"/><Relationship Id="rId7" Type="http://schemas.openxmlformats.org/officeDocument/2006/relationships/hyperlink" Target="https://www.ecfr.gov/current/title-42/chapter-IV/subchapter-E/part-460/subpart-I/section-460.150"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www.ecfr.gov/current/title-42/chapter-IV/subchapter-E/part-460/subpart-A" TargetMode="External"/><Relationship Id="rId5" Type="http://schemas.openxmlformats.org/officeDocument/2006/relationships/hyperlink" Target="https://www.medicare.gov/plan-compare/#/pace?year=2023&amp;lang=en" TargetMode="External"/><Relationship Id="rId4" Type="http://schemas.openxmlformats.org/officeDocument/2006/relationships/hyperlink" Target="https://www.medicaid.gov/medicaid/ltss/pace/pace-benefits/index.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ecfr.gov/current/title-42/chapter-IV/subchapter-B/part-423/subpart-B/section-423.38#p-423.38(c)(4)"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cms.gov/files/document/cy2021-pdp-enrollment-and-disenrollment-guidance.pdf"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ms.gov/newsroom/fact-sheets/cms-finalizes-policy-changes-and-updates-medicare-advantage-and-prescription-drug-benefit-progra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iinsurekidsnow.gov/"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ecfr.gov/current/title-42/chapter-IV/subchapter-D/part-457/subpart-C" TargetMode="External"/><Relationship Id="rId4" Type="http://schemas.openxmlformats.org/officeDocument/2006/relationships/hyperlink" Target="https://www.cms.gov/pillar/expand-access"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ongress.gov/bill/115th-congress/house-bill/195"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insurekidsnow.gov/campaign-information/outreach-enrollment-grants/index.html" TargetMode="External"/><Relationship Id="rId5" Type="http://schemas.openxmlformats.org/officeDocument/2006/relationships/hyperlink" Target="https://www.cms.gov/outreach-and-education/american-indian-alaska-native/aian/spotlight" TargetMode="External"/><Relationship Id="rId4" Type="http://schemas.openxmlformats.org/officeDocument/2006/relationships/hyperlink" Target="https://www.ssa.gov/OP_Home/comp2/F115-123.html#:~:text=An%20Act%20to%20amend%20title,Approved%20February%209%2C%202018"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medicaid.gov/chip/eligibility/index.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edicaid.gov/chip/state-program-information/index.htm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medicaid.gov/basic-health-program/index.html"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federalregister.gov/documents/2022/12/20/2022-27211/basic-health-program-federal-funding-methodology-for-program-year-2023-and-changes-to-the-basic"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ecfr.gov/current/title-42/chapter-IV/subchapter-D/part-457/subpart-C/section-457.380"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doi.gov/oia/budget/authorities-public-law"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www.congress.gov/116/plaws/publ260/PLAW-116publ260.pdf"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medicaid.gov/medicaid/enrollment-strategies/medicaid-and-chip-coverage-lawfully-residing-children-pregnant-wome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pillar/expand-acces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ederalregister.gov/documents/2021/11/26/2021-25798/federal-financial-participation-in-state-assistance-expenditures-federal-matching-shares-for"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ederalregister.gov/documents/2022/12/05/2022-26390/federal-financial-participation-in-state-assistance-expenditures-federal-matching-shares-for"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id.gov/medicaid/quality-of-care/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ms.gov/newsroom/press-releases/cms-releases-proposed-rule-improve-medicaid-chip-quality-reporting-across-states" TargetMode="External"/><Relationship Id="rId4" Type="http://schemas.openxmlformats.org/officeDocument/2006/relationships/hyperlink" Target="https://www.federalregister.gov/documents/2022/08/22/2022-17810/medicaid-program-and-chip-mandatory-medicaid-and-childrens-health-insurance-program-chip-core-se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1000"/>
            <a:ext cx="6051550" cy="3403600"/>
          </a:xfrm>
        </p:spPr>
      </p:sp>
      <p:sp>
        <p:nvSpPr>
          <p:cNvPr id="3" name="Notes Placeholder 2"/>
          <p:cNvSpPr>
            <a:spLocks noGrp="1"/>
          </p:cNvSpPr>
          <p:nvPr>
            <p:ph type="body" idx="1"/>
          </p:nvPr>
        </p:nvSpPr>
        <p:spPr>
          <a:xfrm>
            <a:off x="631825" y="3947125"/>
            <a:ext cx="6051550" cy="4899657"/>
          </a:xfrm>
        </p:spPr>
        <p:txBody>
          <a:bodyPr/>
          <a:lstStyle/>
          <a:p>
            <a:pPr defTabSz="1021679">
              <a:spcBef>
                <a:spcPts val="600"/>
              </a:spcBef>
              <a:defRPr/>
            </a:pPr>
            <a:r>
              <a:rPr lang="en-US" b="1" dirty="0">
                <a:solidFill>
                  <a:prstClr val="black"/>
                </a:solidFill>
                <a:cs typeface="Arial" panose="020B0604020202020204" pitchFamily="34" charset="0"/>
              </a:rPr>
              <a:t>Presenter Notes</a:t>
            </a:r>
          </a:p>
          <a:p>
            <a:pPr defTabSz="1021679">
              <a:spcBef>
                <a:spcPts val="600"/>
              </a:spcBef>
              <a:defRPr/>
            </a:pPr>
            <a:r>
              <a:rPr lang="en-US" dirty="0">
                <a:solidFill>
                  <a:prstClr val="black"/>
                </a:solidFill>
              </a:rPr>
              <a:t>This module explains Medicaid and the Children’s Health Insurance Program (CHIP) at the federal level. It was developed and approved by the Centers for Medicare &amp; Medicaid Services (CMS), the federal agency that administers Medicare, Medicaid, CHIP, and the Health Insurance Marketplace®. </a:t>
            </a:r>
          </a:p>
          <a:p>
            <a:pPr defTabSz="1021679">
              <a:spcBef>
                <a:spcPts val="600"/>
              </a:spcBef>
              <a:defRPr/>
            </a:pPr>
            <a:r>
              <a:rPr lang="en-US" dirty="0">
                <a:solidFill>
                  <a:prstClr val="black"/>
                </a:solidFill>
              </a:rPr>
              <a:t>The information in this module was correct as of May 2023. To check for an updated version, visit </a:t>
            </a:r>
            <a:r>
              <a:rPr lang="en-US" dirty="0">
                <a:solidFill>
                  <a:prstClr val="black"/>
                </a:solidFill>
                <a:hlinkClick r:id="rId3"/>
              </a:rPr>
              <a:t>CMSnationaltrainingprogram.cms.gov</a:t>
            </a:r>
            <a:r>
              <a:rPr lang="en-US" dirty="0">
                <a:solidFill>
                  <a:prstClr val="black"/>
                </a:solidFill>
              </a:rPr>
              <a:t>. </a:t>
            </a:r>
          </a:p>
          <a:p>
            <a:pPr defTabSz="1021679">
              <a:spcBef>
                <a:spcPts val="600"/>
              </a:spcBef>
              <a:defRPr/>
            </a:pPr>
            <a:r>
              <a:rPr lang="en-US" dirty="0">
                <a:solidFill>
                  <a:prstClr val="black"/>
                </a:solidFill>
              </a:rPr>
              <a:t>The CMS National Training Program (NTP) provides this information as a resource for our partners. It’s not a legal document or intended for press purposes. The press can contact the CMS Press Office at </a:t>
            </a:r>
            <a:r>
              <a:rPr lang="en-US" dirty="0">
                <a:solidFill>
                  <a:prstClr val="black"/>
                </a:solidFill>
                <a:hlinkClick r:id="rId4"/>
              </a:rPr>
              <a:t>press@cms.hhs.gov</a:t>
            </a:r>
            <a:r>
              <a:rPr lang="en-US" dirty="0">
                <a:solidFill>
                  <a:prstClr val="black"/>
                </a:solidFill>
              </a:rPr>
              <a:t>. Official Medicaid Program legal guidance is contained in the relevant statutes, regulations, and rulings. </a:t>
            </a:r>
          </a:p>
          <a:p>
            <a:pPr defTabSz="1021679">
              <a:spcBef>
                <a:spcPts val="600"/>
              </a:spcBef>
              <a:defRPr/>
            </a:pPr>
            <a:r>
              <a:rPr lang="en-US" dirty="0">
                <a:solidFill>
                  <a:prstClr val="black"/>
                </a:solidFill>
              </a:rPr>
              <a:t>This product was produced at U.S. taxpayer expense.</a:t>
            </a:r>
          </a:p>
          <a:p>
            <a:pPr defTabSz="1021679">
              <a:spcBef>
                <a:spcPts val="600"/>
              </a:spcBef>
              <a:defRPr/>
            </a:pPr>
            <a:r>
              <a:rPr lang="en-US" dirty="0">
                <a:solidFill>
                  <a:prstClr val="black"/>
                </a:solidFill>
              </a:rPr>
              <a:t>Health Insurance Marketplace is a registered service mark of the U.S. Department of Health &amp; Human Services (HHS).</a:t>
            </a:r>
          </a:p>
          <a:p>
            <a:pPr defTabSz="1021679">
              <a:spcBef>
                <a:spcPts val="669"/>
              </a:spcBef>
              <a:defRPr/>
            </a:pPr>
            <a:endParaRPr lang="en-US" dirty="0">
              <a:solidFill>
                <a:prstClr val="black"/>
              </a:solidFill>
            </a:endParaRPr>
          </a:p>
          <a:p>
            <a:pPr defTabSz="1021679">
              <a:spcBef>
                <a:spcPts val="669"/>
              </a:spcBef>
              <a:defRPr/>
            </a:pPr>
            <a:endParaRPr lang="en-US" dirty="0">
              <a:solidFill>
                <a:prstClr val="black"/>
              </a:solidFill>
            </a:endParaRPr>
          </a:p>
          <a:p>
            <a:pPr defTabSz="1021679">
              <a:spcBef>
                <a:spcPts val="669"/>
              </a:spcBef>
              <a:defRPr/>
            </a:pPr>
            <a:endParaRPr lang="en-US" dirty="0">
              <a:solidFill>
                <a:prstClr val="black"/>
              </a:solidFill>
            </a:endParaRPr>
          </a:p>
          <a:p>
            <a:endParaRPr lang="en-US" dirty="0"/>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Each state must designate a “single state agency” to “administer or supervise the administration” of its Medicaid Program. Many State Medical Assistance (Medicaid) offices delegate certain functions, like eligibility determinations or fair hearings, to other state or local agencies. They may not delegate the task of issuing policies, rules, or regulations. State Medicaid offices and programs may have different names, like Social Services, Public Assistance, Human Services, and Department of Health.</a:t>
            </a:r>
          </a:p>
          <a:p>
            <a:pPr defTabSz="1021679">
              <a:spcAft>
                <a:spcPts val="600"/>
              </a:spcAft>
              <a:defRPr/>
            </a:pPr>
            <a:r>
              <a:rPr lang="en-US" dirty="0">
                <a:solidFill>
                  <a:prstClr val="black"/>
                </a:solidFill>
              </a:rPr>
              <a:t>State Health Insurance Assistance Programs (SHIPs) and State Insurance Departments may also be helpful in locating state-specific information. Visit </a:t>
            </a:r>
            <a:r>
              <a:rPr lang="en-US" u="sng" dirty="0">
                <a:solidFill>
                  <a:srgbClr val="00529B"/>
                </a:solidFill>
                <a:hlinkClick r:id="rId3">
                  <a:extLst>
                    <a:ext uri="{A12FA001-AC4F-418D-AE19-62706E023703}">
                      <ahyp:hlinkClr xmlns:ahyp="http://schemas.microsoft.com/office/drawing/2018/hyperlinkcolor" val="tx"/>
                    </a:ext>
                  </a:extLst>
                </a:hlinkClick>
              </a:rPr>
              <a:t>shiphelp.org</a:t>
            </a:r>
            <a:r>
              <a:rPr lang="en-US" u="sng" dirty="0">
                <a:solidFill>
                  <a:srgbClr val="00529B"/>
                </a:solidFill>
              </a:rPr>
              <a:t> </a:t>
            </a:r>
            <a:r>
              <a:rPr lang="en-US" dirty="0">
                <a:solidFill>
                  <a:prstClr val="black"/>
                </a:solidFill>
              </a:rPr>
              <a:t>and </a:t>
            </a:r>
            <a:r>
              <a:rPr lang="en-US" dirty="0">
                <a:solidFill>
                  <a:srgbClr val="00529B"/>
                </a:solidFill>
                <a:hlinkClick r:id="rId4">
                  <a:extLst>
                    <a:ext uri="{A12FA001-AC4F-418D-AE19-62706E023703}">
                      <ahyp:hlinkClr xmlns:ahyp="http://schemas.microsoft.com/office/drawing/2018/hyperlinkcolor" val="tx"/>
                    </a:ext>
                  </a:extLst>
                </a:hlinkClick>
              </a:rPr>
              <a:t>content.naic.org/state-insurance-departments</a:t>
            </a:r>
            <a:r>
              <a:rPr lang="en-US" dirty="0">
                <a:solidFill>
                  <a:srgbClr val="00529B"/>
                </a:solidFill>
              </a:rPr>
              <a:t> </a:t>
            </a:r>
            <a:r>
              <a:rPr lang="en-US" dirty="0">
                <a:solidFill>
                  <a:prstClr val="black"/>
                </a:solidFill>
              </a:rPr>
              <a:t>for more information. </a:t>
            </a:r>
          </a:p>
          <a:p>
            <a:pPr defTabSz="1021679">
              <a:spcAft>
                <a:spcPts val="600"/>
              </a:spcAft>
              <a:defRPr/>
            </a:pPr>
            <a:r>
              <a:rPr lang="en-US" dirty="0">
                <a:solidFill>
                  <a:prstClr val="black"/>
                </a:solidFill>
              </a:rPr>
              <a:t>To locate your State Medicaid office, visit </a:t>
            </a:r>
            <a:r>
              <a:rPr lang="en-US" dirty="0">
                <a:solidFill>
                  <a:prstClr val="black"/>
                </a:solidFill>
                <a:hlinkClick r:id="rId5"/>
              </a:rPr>
              <a:t>Medicaid.gov/about-us/beneficiary-resources/index.html#statemenu</a:t>
            </a:r>
            <a:r>
              <a:rPr lang="en-US" dirty="0">
                <a:solidFill>
                  <a:prstClr val="black"/>
                </a:solidFill>
              </a:rPr>
              <a:t>.</a:t>
            </a:r>
          </a:p>
          <a:p>
            <a:pPr defTabSz="1021679">
              <a:spcAft>
                <a:spcPts val="600"/>
              </a:spcAft>
              <a:defRPr/>
            </a:pPr>
            <a:endParaRPr lang="en-US" dirty="0">
              <a:solidFill>
                <a:prstClr val="black"/>
              </a:solidFill>
            </a:endParaRPr>
          </a:p>
        </p:txBody>
      </p:sp>
    </p:spTree>
    <p:extLst>
      <p:ext uri="{BB962C8B-B14F-4D97-AF65-F5344CB8AC3E}">
        <p14:creationId xmlns:p14="http://schemas.microsoft.com/office/powerpoint/2010/main" val="403369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77079" y="3834314"/>
            <a:ext cx="6051550" cy="5690937"/>
          </a:xfrm>
        </p:spPr>
        <p:txBody>
          <a:bodyPr/>
          <a:lstStyle/>
          <a:p>
            <a:pPr marL="120650" indent="-120650"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To be eligible for federal funds, states must cover certain population groups that meet federally-defined income requirements. However, many states have expanded these thresholds and now offer Medicaid coverage to other optional population groups, </a:t>
            </a:r>
            <a:r>
              <a:rPr lang="en-US" dirty="0"/>
              <a:t>like individuals getting home and community-based services and children in foster care who aren’t otherwise eligible.</a:t>
            </a:r>
          </a:p>
          <a:p>
            <a:pPr marL="120650" indent="-120650" defTabSz="1021679">
              <a:spcAft>
                <a:spcPts val="600"/>
              </a:spcAft>
              <a:defRPr/>
            </a:pPr>
            <a:r>
              <a:rPr lang="en-US" dirty="0">
                <a:solidFill>
                  <a:prstClr val="black"/>
                </a:solidFill>
              </a:rPr>
              <a:t>Eligibility rules differ</a:t>
            </a:r>
            <a:r>
              <a:rPr lang="en-US" baseline="0" dirty="0">
                <a:solidFill>
                  <a:prstClr val="black"/>
                </a:solidFill>
              </a:rPr>
              <a:t> between states. In general, t</a:t>
            </a:r>
            <a:r>
              <a:rPr lang="en-US" dirty="0">
                <a:solidFill>
                  <a:prstClr val="black"/>
                </a:solidFill>
              </a:rPr>
              <a:t>o qualify for Medicaid in a state, you must:</a:t>
            </a:r>
          </a:p>
          <a:p>
            <a:pPr marL="120650" indent="-120650" defTabSz="1021679">
              <a:spcAft>
                <a:spcPts val="600"/>
              </a:spcAft>
              <a:buFont typeface="Wingdings" panose="05000000000000000000" pitchFamily="2" charset="2"/>
              <a:buChar char="§"/>
              <a:defRPr/>
            </a:pPr>
            <a:r>
              <a:rPr lang="en-US" dirty="0">
                <a:solidFill>
                  <a:prstClr val="black"/>
                </a:solidFill>
              </a:rPr>
              <a:t>Reside in that state</a:t>
            </a:r>
          </a:p>
          <a:p>
            <a:pPr marL="120650" indent="-120650" defTabSz="1021679">
              <a:spcAft>
                <a:spcPts val="600"/>
              </a:spcAft>
              <a:buFont typeface="Wingdings" panose="05000000000000000000" pitchFamily="2" charset="2"/>
              <a:buChar char="§"/>
              <a:defRPr/>
            </a:pPr>
            <a:r>
              <a:rPr lang="en-US" dirty="0">
                <a:solidFill>
                  <a:prstClr val="black"/>
                </a:solidFill>
              </a:rPr>
              <a:t>Belong to an eligibility group specified in the federal Medicaid law, such as:</a:t>
            </a:r>
          </a:p>
          <a:p>
            <a:pPr marL="228600" lvl="1" indent="-107950" defTabSz="1021679">
              <a:spcAft>
                <a:spcPts val="600"/>
              </a:spcAft>
              <a:buFont typeface="Arial" panose="020B0604020202020204" pitchFamily="34" charset="0"/>
              <a:buChar char="•"/>
              <a:defRPr/>
            </a:pPr>
            <a:r>
              <a:rPr lang="en-US" dirty="0">
                <a:solidFill>
                  <a:prstClr val="black"/>
                </a:solidFill>
              </a:rPr>
              <a:t>Limited income parents and caretaker relatives</a:t>
            </a:r>
          </a:p>
          <a:p>
            <a:pPr marL="228600" lvl="1" indent="-107950" defTabSz="1021679">
              <a:spcAft>
                <a:spcPts val="600"/>
              </a:spcAft>
              <a:buFont typeface="Arial" panose="020B0604020202020204" pitchFamily="34" charset="0"/>
              <a:buChar char="•"/>
              <a:defRPr/>
            </a:pPr>
            <a:r>
              <a:rPr lang="en-US" dirty="0">
                <a:solidFill>
                  <a:prstClr val="black"/>
                </a:solidFill>
              </a:rPr>
              <a:t>Qualified pregnant women</a:t>
            </a:r>
          </a:p>
          <a:p>
            <a:pPr marL="228600" lvl="1" indent="-107950" defTabSz="1021679">
              <a:spcAft>
                <a:spcPts val="600"/>
              </a:spcAft>
              <a:buFont typeface="Arial" panose="020B0604020202020204" pitchFamily="34" charset="0"/>
              <a:buChar char="•"/>
              <a:defRPr/>
            </a:pPr>
            <a:r>
              <a:rPr lang="en-US" dirty="0">
                <a:solidFill>
                  <a:prstClr val="black"/>
                </a:solidFill>
              </a:rPr>
              <a:t>Children</a:t>
            </a:r>
          </a:p>
          <a:p>
            <a:pPr marL="228600" lvl="1" indent="-107950" defTabSz="1021679">
              <a:spcAft>
                <a:spcPts val="600"/>
              </a:spcAft>
              <a:buFont typeface="Arial" panose="020B0604020202020204" pitchFamily="34" charset="0"/>
              <a:buChar char="•"/>
              <a:defRPr/>
            </a:pPr>
            <a:r>
              <a:rPr lang="en-US" sz="1200" dirty="0"/>
              <a:t>Age 65 or over</a:t>
            </a:r>
          </a:p>
          <a:p>
            <a:pPr marL="228600" lvl="1" indent="-107950" defTabSz="1021679">
              <a:spcAft>
                <a:spcPts val="600"/>
              </a:spcAft>
              <a:buFont typeface="Arial" panose="020B0604020202020204" pitchFamily="34" charset="0"/>
              <a:buChar char="•"/>
              <a:defRPr/>
            </a:pPr>
            <a:r>
              <a:rPr lang="en-US" dirty="0"/>
              <a:t>B</a:t>
            </a:r>
            <a:r>
              <a:rPr lang="en-US" sz="1200" dirty="0"/>
              <a:t>lind</a:t>
            </a:r>
          </a:p>
          <a:p>
            <a:pPr marL="228600" lvl="1" indent="-107950" defTabSz="1021679">
              <a:spcAft>
                <a:spcPts val="600"/>
              </a:spcAft>
              <a:buFont typeface="Arial" panose="020B0604020202020204" pitchFamily="34" charset="0"/>
              <a:buChar char="•"/>
              <a:defRPr/>
            </a:pPr>
            <a:r>
              <a:rPr lang="en-US" dirty="0"/>
              <a:t>I</a:t>
            </a:r>
            <a:r>
              <a:rPr lang="en-US" sz="1200" dirty="0"/>
              <a:t>ndividuals with disabilities</a:t>
            </a:r>
          </a:p>
          <a:p>
            <a:pPr marL="228600" lvl="1" indent="-107950" defTabSz="1021679">
              <a:spcAft>
                <a:spcPts val="600"/>
              </a:spcAft>
              <a:buFont typeface="Arial" panose="020B0604020202020204" pitchFamily="34" charset="0"/>
              <a:buChar char="•"/>
              <a:defRPr/>
            </a:pPr>
            <a:r>
              <a:rPr lang="en-US" dirty="0">
                <a:solidFill>
                  <a:prstClr val="black"/>
                </a:solidFill>
              </a:rPr>
              <a:t>Individuals getting Supplemental Security Income (SSI)</a:t>
            </a:r>
          </a:p>
          <a:p>
            <a:pPr marL="171450" indent="-171450" defTabSz="1021679">
              <a:spcAft>
                <a:spcPts val="600"/>
              </a:spcAft>
              <a:buFont typeface="Wingdings" panose="05000000000000000000" pitchFamily="2" charset="2"/>
              <a:buChar char="§"/>
              <a:defRPr/>
            </a:pPr>
            <a:r>
              <a:rPr lang="en-US" dirty="0">
                <a:solidFill>
                  <a:prstClr val="black"/>
                </a:solidFill>
              </a:rPr>
              <a:t>Meet certain financial and non-financial</a:t>
            </a:r>
            <a:r>
              <a:rPr lang="en-US" baseline="0" dirty="0">
                <a:solidFill>
                  <a:prstClr val="black"/>
                </a:solidFill>
              </a:rPr>
              <a:t> requirements, like:</a:t>
            </a:r>
          </a:p>
          <a:p>
            <a:pPr marL="228600" lvl="1" indent="-107950" defTabSz="1021679">
              <a:spcAft>
                <a:spcPts val="600"/>
              </a:spcAft>
              <a:buFont typeface="Arial" panose="020B0604020202020204" pitchFamily="34" charset="0"/>
              <a:buChar char="•"/>
              <a:defRPr/>
            </a:pPr>
            <a:r>
              <a:rPr lang="en-US" baseline="0" dirty="0">
                <a:solidFill>
                  <a:prstClr val="black"/>
                </a:solidFill>
              </a:rPr>
              <a:t>Residency, citizenship, and immigration status requirements</a:t>
            </a:r>
          </a:p>
          <a:p>
            <a:pPr marL="228600" lvl="1" indent="-107950" defTabSz="1021679">
              <a:spcAft>
                <a:spcPts val="600"/>
              </a:spcAft>
              <a:buFont typeface="Arial" panose="020B0604020202020204" pitchFamily="34" charset="0"/>
              <a:buChar char="•"/>
              <a:defRPr/>
            </a:pPr>
            <a:r>
              <a:rPr lang="en-US" baseline="0" dirty="0">
                <a:solidFill>
                  <a:prstClr val="black"/>
                </a:solidFill>
              </a:rPr>
              <a:t>Certain program requirements (like spousal impoverishment, estate recovery, third party liability, and coordination of benefits)</a:t>
            </a:r>
          </a:p>
          <a:p>
            <a:pPr>
              <a:spcAft>
                <a:spcPts val="600"/>
              </a:spcAft>
              <a:defRPr/>
            </a:pPr>
            <a:r>
              <a:rPr lang="en-US" dirty="0">
                <a:solidFill>
                  <a:prstClr val="black"/>
                </a:solidFill>
              </a:rPr>
              <a:t>Visit </a:t>
            </a:r>
            <a:r>
              <a:rPr lang="en-US" dirty="0">
                <a:solidFill>
                  <a:prstClr val="black"/>
                </a:solidFill>
                <a:hlinkClick r:id="rId3"/>
              </a:rPr>
              <a:t>Medicaid.gov/medicaid/eligibility/index.html</a:t>
            </a:r>
            <a:r>
              <a:rPr lang="en-US" dirty="0">
                <a:solidFill>
                  <a:prstClr val="black"/>
                </a:solidFill>
              </a:rPr>
              <a:t> for more information about Medicaid eligibility. Visit </a:t>
            </a:r>
            <a:r>
              <a:rPr lang="en-US" dirty="0">
                <a:hlinkClick r:id="rId4"/>
              </a:rPr>
              <a:t>Medicaid.gov/sites/default/files/2019-12/list-of-eligibility-groups.pdf</a:t>
            </a:r>
            <a:r>
              <a:rPr lang="en-US" dirty="0"/>
              <a:t> </a:t>
            </a:r>
            <a:r>
              <a:rPr lang="en-US" dirty="0">
                <a:solidFill>
                  <a:prstClr val="black"/>
                </a:solidFill>
              </a:rPr>
              <a:t>for a list of eligibility groups.</a:t>
            </a:r>
          </a:p>
          <a:p>
            <a:pPr>
              <a:spcAft>
                <a:spcPts val="600"/>
              </a:spcAft>
              <a:defRPr/>
            </a:pPr>
            <a:r>
              <a:rPr lang="en-US" dirty="0">
                <a:solidFill>
                  <a:prstClr val="black"/>
                </a:solidFill>
              </a:rPr>
              <a:t>Citation: </a:t>
            </a:r>
            <a:r>
              <a:rPr lang="en-US" u="sng" dirty="0">
                <a:hlinkClick r:id="rId5"/>
              </a:rPr>
              <a:t>ecfr.gov/current/title-42/chapter-IV/subchapter-C/part-430</a:t>
            </a:r>
            <a:endParaRPr lang="en-US" dirty="0"/>
          </a:p>
          <a:p>
            <a:pPr>
              <a:spcAft>
                <a:spcPts val="600"/>
              </a:spcAft>
              <a:defRPr/>
            </a:pPr>
            <a:endParaRPr lang="en-US" dirty="0">
              <a:solidFill>
                <a:prstClr val="black"/>
              </a:solidFill>
            </a:endParaRPr>
          </a:p>
          <a:p>
            <a:pPr defTabSz="1021679">
              <a:spcAft>
                <a:spcPts val="600"/>
              </a:spcAft>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205710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5397544"/>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States can choose to expand eligibility to adults who have a limited income</a:t>
            </a:r>
            <a:r>
              <a:rPr lang="en-US" baseline="0" dirty="0">
                <a:solidFill>
                  <a:prstClr val="black"/>
                </a:solidFill>
              </a:rPr>
              <a:t> and are:</a:t>
            </a:r>
          </a:p>
          <a:p>
            <a:pPr marL="117475" indent="-117475" defTabSz="1021679">
              <a:spcAft>
                <a:spcPts val="600"/>
              </a:spcAft>
              <a:buFont typeface="Wingdings" panose="05000000000000000000" pitchFamily="2" charset="2"/>
              <a:buChar char="§"/>
              <a:defRPr/>
            </a:pPr>
            <a:r>
              <a:rPr lang="en-US" baseline="0" dirty="0">
                <a:solidFill>
                  <a:prstClr val="black"/>
                </a:solidFill>
              </a:rPr>
              <a:t>Not entitled to or enrolled in Medicare Part A (Hospital Insurance) or Part B (Medical Insurance)</a:t>
            </a:r>
            <a:endParaRPr lang="en-US" dirty="0">
              <a:solidFill>
                <a:prstClr val="black"/>
              </a:solidFill>
            </a:endParaRPr>
          </a:p>
          <a:p>
            <a:pPr marL="117475" indent="-117475" defTabSz="1021679">
              <a:spcAft>
                <a:spcPts val="600"/>
              </a:spcAft>
              <a:buFont typeface="Wingdings" panose="05000000000000000000" pitchFamily="2" charset="2"/>
              <a:buChar char="§"/>
              <a:defRPr/>
            </a:pPr>
            <a:r>
              <a:rPr lang="en-US" dirty="0">
                <a:solidFill>
                  <a:prstClr val="black"/>
                </a:solidFill>
              </a:rPr>
              <a:t>Not pregnant </a:t>
            </a:r>
          </a:p>
          <a:p>
            <a:pPr marL="117475" indent="-117475" defTabSz="1021679">
              <a:spcAft>
                <a:spcPts val="600"/>
              </a:spcAft>
              <a:buFont typeface="Wingdings" panose="05000000000000000000" pitchFamily="2" charset="2"/>
              <a:buChar char="§"/>
              <a:defRPr/>
            </a:pPr>
            <a:r>
              <a:rPr lang="en-US" dirty="0">
                <a:solidFill>
                  <a:prstClr val="black"/>
                </a:solidFill>
              </a:rPr>
              <a:t>Between the ages of 19–64</a:t>
            </a:r>
          </a:p>
          <a:p>
            <a:pPr defTabSz="1021679">
              <a:spcAft>
                <a:spcPts val="600"/>
              </a:spcAft>
              <a:defRPr/>
            </a:pPr>
            <a:r>
              <a:rPr lang="en-US" dirty="0">
                <a:solidFill>
                  <a:prstClr val="black"/>
                </a:solidFill>
              </a:rPr>
              <a:t>In states that expanded Medicaid as described above, you can qualify if you meet the income standard and non-financial eligibility factors (like residency and citizenship or satisfactory immigration status requirements). If your household income is below 133% of the Federal Poverty Level (FPL), you’ll qualify if you meet all other eligibility requirements. (Equal to 138% FPL with a general 5% FPL disregard.) Every state must cover children in households with incomes up to at least 138% of the FPL, and most states cover children in households with higher income levels.</a:t>
            </a:r>
          </a:p>
          <a:p>
            <a:pPr defTabSz="1021679">
              <a:spcAft>
                <a:spcPts val="600"/>
              </a:spcAft>
              <a:defRPr/>
            </a:pPr>
            <a:r>
              <a:rPr lang="en-US" dirty="0">
                <a:solidFill>
                  <a:prstClr val="black"/>
                </a:solidFill>
              </a:rPr>
              <a:t>For more Medicaid expansion information, visit </a:t>
            </a:r>
            <a:r>
              <a:rPr lang="en-US" dirty="0">
                <a:solidFill>
                  <a:prstClr val="black"/>
                </a:solidFill>
                <a:hlinkClick r:id="rId3"/>
              </a:rPr>
              <a:t>HealthCare.gov/medicaid-chip/medicaid-expansion-and-you</a:t>
            </a:r>
            <a:r>
              <a:rPr lang="en-US" dirty="0">
                <a:solidFill>
                  <a:prstClr val="black"/>
                </a:solidFill>
              </a:rPr>
              <a:t>. CMS also released program integrity expectations for states that have expanded coverage. For more information, visit </a:t>
            </a:r>
            <a:r>
              <a:rPr lang="en-US" dirty="0">
                <a:solidFill>
                  <a:prstClr val="black"/>
                </a:solidFill>
                <a:hlinkClick r:id="rId4"/>
              </a:rPr>
              <a:t>Medicaid.gov/federal-policy-guidance/downloads/cib062019.pdf</a:t>
            </a:r>
            <a:r>
              <a:rPr lang="en-US" dirty="0">
                <a:solidFill>
                  <a:prstClr val="black"/>
                </a:solidFill>
              </a:rPr>
              <a:t>.</a:t>
            </a:r>
          </a:p>
          <a:p>
            <a:pPr defTabSz="1021679">
              <a:spcBef>
                <a:spcPts val="669"/>
              </a:spcBef>
              <a:defRPr/>
            </a:pPr>
            <a:r>
              <a:rPr lang="en-US" dirty="0">
                <a:solidFill>
                  <a:prstClr val="black"/>
                </a:solidFill>
              </a:rPr>
              <a:t>Citation: </a:t>
            </a:r>
            <a:r>
              <a:rPr lang="en-US" dirty="0">
                <a:hlinkClick r:id="rId5"/>
              </a:rPr>
              <a:t>eCFR :: 42 CFR 435.119 -- Coverage for individuals age 19 or older and under age 65 at or below 133 percent FPL.</a:t>
            </a:r>
            <a:endParaRPr lang="en-US" dirty="0">
              <a:solidFill>
                <a:prstClr val="black"/>
              </a:solidFill>
            </a:endParaRPr>
          </a:p>
        </p:txBody>
      </p:sp>
    </p:spTree>
    <p:extLst>
      <p:ext uri="{BB962C8B-B14F-4D97-AF65-F5344CB8AC3E}">
        <p14:creationId xmlns:p14="http://schemas.microsoft.com/office/powerpoint/2010/main" val="396867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893" y="3925491"/>
            <a:ext cx="6143412" cy="3780473"/>
          </a:xfrm>
        </p:spPr>
        <p:txBody>
          <a:bodyPr/>
          <a:lstStyle/>
          <a:p>
            <a:pPr defTabSz="1021679">
              <a:spcBef>
                <a:spcPts val="600"/>
              </a:spcBef>
              <a:defRPr/>
            </a:pPr>
            <a:r>
              <a:rPr lang="en-US" b="1" dirty="0">
                <a:solidFill>
                  <a:prstClr val="black"/>
                </a:solidFill>
                <a:cs typeface="Arial" panose="020B0604020202020204" pitchFamily="34" charset="0"/>
              </a:rPr>
              <a:t>Presenter Notes</a:t>
            </a:r>
          </a:p>
          <a:p>
            <a:pPr defTabSz="1021679">
              <a:spcBef>
                <a:spcPts val="600"/>
              </a:spcBef>
              <a:defRPr/>
            </a:pPr>
            <a:r>
              <a:rPr lang="en-US" dirty="0">
                <a:solidFill>
                  <a:prstClr val="black"/>
                </a:solidFill>
              </a:rPr>
              <a:t>Modified adjusted gross income (MAGI) is a methodology that uses federal income tax</a:t>
            </a:r>
            <a:r>
              <a:rPr lang="en-US" baseline="0" dirty="0">
                <a:solidFill>
                  <a:prstClr val="black"/>
                </a:solidFill>
              </a:rPr>
              <a:t> rules to</a:t>
            </a:r>
            <a:r>
              <a:rPr lang="en-US" dirty="0">
                <a:solidFill>
                  <a:prstClr val="black"/>
                </a:solidFill>
              </a:rPr>
              <a:t> count income</a:t>
            </a:r>
            <a:r>
              <a:rPr lang="en-US" baseline="0" dirty="0">
                <a:solidFill>
                  <a:prstClr val="black"/>
                </a:solidFill>
              </a:rPr>
              <a:t> and determine </a:t>
            </a:r>
            <a:r>
              <a:rPr lang="en-US" dirty="0">
                <a:solidFill>
                  <a:prstClr val="black"/>
                </a:solidFill>
              </a:rPr>
              <a:t>household composition and family size. </a:t>
            </a:r>
          </a:p>
          <a:p>
            <a:pPr defTabSz="1021679">
              <a:spcBef>
                <a:spcPts val="600"/>
              </a:spcBef>
              <a:defRPr/>
            </a:pPr>
            <a:r>
              <a:rPr lang="en-US" dirty="0">
                <a:solidFill>
                  <a:prstClr val="black"/>
                </a:solidFill>
              </a:rPr>
              <a:t>MAGI-based rules determine Medicaid and CHIP eligibility for most people, including those who don’t file a tax return.</a:t>
            </a:r>
          </a:p>
          <a:p>
            <a:pPr defTabSz="1021679">
              <a:spcAft>
                <a:spcPts val="600"/>
              </a:spcAft>
              <a:defRPr/>
            </a:pPr>
            <a:r>
              <a:rPr lang="en-US" dirty="0">
                <a:solidFill>
                  <a:prstClr val="black"/>
                </a:solidFill>
              </a:rPr>
              <a:t>MAGI rules create consistency and promote coordination between Medicaid,</a:t>
            </a:r>
            <a:r>
              <a:rPr lang="en-US" baseline="0" dirty="0">
                <a:solidFill>
                  <a:prstClr val="black"/>
                </a:solidFill>
              </a:rPr>
              <a:t> </a:t>
            </a:r>
            <a:r>
              <a:rPr lang="en-US" dirty="0">
                <a:solidFill>
                  <a:prstClr val="black"/>
                </a:solidFill>
              </a:rPr>
              <a:t>CHIP, and Marketplace coverage. </a:t>
            </a:r>
          </a:p>
          <a:p>
            <a:r>
              <a:rPr lang="en-US" dirty="0"/>
              <a:t>Citation: </a:t>
            </a:r>
            <a:r>
              <a:rPr lang="en-US" dirty="0">
                <a:hlinkClick r:id="rId3"/>
              </a:rPr>
              <a:t>eCFR :: 42 CFR 435.603 -- Application of modified adjusted gross income (MAGI).</a:t>
            </a:r>
            <a:endParaRPr lang="en-US" dirty="0"/>
          </a:p>
        </p:txBody>
      </p:sp>
    </p:spTree>
    <p:extLst>
      <p:ext uri="{BB962C8B-B14F-4D97-AF65-F5344CB8AC3E}">
        <p14:creationId xmlns:p14="http://schemas.microsoft.com/office/powerpoint/2010/main" val="319191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0" y="4038138"/>
            <a:ext cx="7315200" cy="5815725"/>
          </a:xfrm>
        </p:spPr>
        <p:txBody>
          <a:bodyPr/>
          <a:lstStyle/>
          <a:p>
            <a:pPr marL="127684" indent="-127684" defTabSz="1021679">
              <a:spcAft>
                <a:spcPts val="600"/>
              </a:spcAft>
              <a:defRPr/>
            </a:pPr>
            <a:r>
              <a:rPr lang="en-US" sz="1100" b="1" dirty="0">
                <a:solidFill>
                  <a:prstClr val="black"/>
                </a:solidFill>
                <a:cs typeface="Arial" panose="020B0604020202020204" pitchFamily="34" charset="0"/>
              </a:rPr>
              <a:t>Presenter Notes</a:t>
            </a:r>
          </a:p>
          <a:p>
            <a:pPr marL="117475" indent="-117475" defTabSz="1021679">
              <a:spcAft>
                <a:spcPts val="600"/>
              </a:spcAft>
              <a:buFont typeface="Wingdings" panose="05000000000000000000" pitchFamily="2" charset="2"/>
              <a:buChar char="§"/>
              <a:defRPr/>
            </a:pPr>
            <a:r>
              <a:rPr lang="en-US" sz="1100" dirty="0">
                <a:solidFill>
                  <a:prstClr val="black"/>
                </a:solidFill>
              </a:rPr>
              <a:t>MAGI and household income are defined in the Internal Revenue Code. The MAGI-based methodology includes income counting and household composition rules. </a:t>
            </a:r>
          </a:p>
          <a:p>
            <a:pPr marL="117475" indent="-117475" defTabSz="1021679">
              <a:spcAft>
                <a:spcPts val="600"/>
              </a:spcAft>
              <a:buFont typeface="Wingdings" panose="05000000000000000000" pitchFamily="2" charset="2"/>
              <a:buChar char="§"/>
              <a:defRPr/>
            </a:pPr>
            <a:r>
              <a:rPr lang="en-US" sz="1100" dirty="0">
                <a:solidFill>
                  <a:prstClr val="black"/>
                </a:solidFill>
              </a:rPr>
              <a:t>Common income types that aren’t taxable and can’t be counted under MAGI include:</a:t>
            </a:r>
          </a:p>
          <a:p>
            <a:pPr marL="117475" lvl="1" indent="115888" defTabSz="1021679">
              <a:spcAft>
                <a:spcPts val="600"/>
              </a:spcAft>
              <a:buFont typeface="Arial" panose="020B0604020202020204" pitchFamily="34" charset="0"/>
              <a:buChar char="•"/>
              <a:defRPr/>
            </a:pPr>
            <a:r>
              <a:rPr lang="en-US" sz="1100" dirty="0">
                <a:solidFill>
                  <a:prstClr val="black"/>
                </a:solidFill>
              </a:rPr>
              <a:t>SSI</a:t>
            </a:r>
          </a:p>
          <a:p>
            <a:pPr marL="117475" lvl="1" indent="115888" defTabSz="1021679">
              <a:spcAft>
                <a:spcPts val="600"/>
              </a:spcAft>
              <a:buFont typeface="Arial" panose="020B0604020202020204" pitchFamily="34" charset="0"/>
              <a:buChar char="•"/>
              <a:defRPr/>
            </a:pPr>
            <a:r>
              <a:rPr lang="en-US" sz="1100" dirty="0">
                <a:solidFill>
                  <a:prstClr val="black"/>
                </a:solidFill>
              </a:rPr>
              <a:t>Temporary Assistance to Needy Families (TANF)</a:t>
            </a:r>
          </a:p>
          <a:p>
            <a:pPr marL="117475" lvl="1" indent="115888" defTabSz="1021679">
              <a:spcAft>
                <a:spcPts val="600"/>
              </a:spcAft>
              <a:buFont typeface="Arial" panose="020B0604020202020204" pitchFamily="34" charset="0"/>
              <a:buChar char="•"/>
              <a:defRPr/>
            </a:pPr>
            <a:r>
              <a:rPr lang="en-US" sz="1100" dirty="0">
                <a:solidFill>
                  <a:prstClr val="black"/>
                </a:solidFill>
              </a:rPr>
              <a:t>Veterans’ benefits</a:t>
            </a:r>
          </a:p>
          <a:p>
            <a:pPr marL="117475" lvl="1" indent="115888" defTabSz="1021679">
              <a:spcAft>
                <a:spcPts val="600"/>
              </a:spcAft>
              <a:buFont typeface="Arial" panose="020B0604020202020204" pitchFamily="34" charset="0"/>
              <a:buChar char="•"/>
              <a:defRPr/>
            </a:pPr>
            <a:r>
              <a:rPr lang="en-US" sz="1100" dirty="0">
                <a:solidFill>
                  <a:prstClr val="black"/>
                </a:solidFill>
              </a:rPr>
              <a:t>Workers’ compensation</a:t>
            </a:r>
          </a:p>
          <a:p>
            <a:pPr marL="117475" lvl="1" indent="115888" defTabSz="1021679">
              <a:spcAft>
                <a:spcPts val="600"/>
              </a:spcAft>
              <a:buFont typeface="Arial" panose="020B0604020202020204" pitchFamily="34" charset="0"/>
              <a:buChar char="•"/>
              <a:defRPr/>
            </a:pPr>
            <a:r>
              <a:rPr lang="en-US" sz="1100" dirty="0">
                <a:solidFill>
                  <a:prstClr val="black"/>
                </a:solidFill>
              </a:rPr>
              <a:t>Child support </a:t>
            </a:r>
          </a:p>
          <a:p>
            <a:pPr marL="117475" lvl="1" indent="115888" defTabSz="1021679">
              <a:spcAft>
                <a:spcPts val="600"/>
              </a:spcAft>
              <a:buFont typeface="Arial" panose="020B0604020202020204" pitchFamily="34" charset="0"/>
              <a:buChar char="•"/>
              <a:defRPr/>
            </a:pPr>
            <a:r>
              <a:rPr lang="en-US" sz="1100" dirty="0">
                <a:solidFill>
                  <a:prstClr val="black"/>
                </a:solidFill>
              </a:rPr>
              <a:t>Federal tax credits</a:t>
            </a:r>
          </a:p>
          <a:p>
            <a:pPr marL="117475" lvl="1" indent="115888" defTabSz="1021679">
              <a:spcAft>
                <a:spcPts val="600"/>
              </a:spcAft>
              <a:buFont typeface="Arial" panose="020B0604020202020204" pitchFamily="34" charset="0"/>
              <a:buChar char="•"/>
              <a:defRPr/>
            </a:pPr>
            <a:r>
              <a:rPr lang="en-US" sz="1100" dirty="0">
                <a:solidFill>
                  <a:prstClr val="black"/>
                </a:solidFill>
              </a:rPr>
              <a:t>Cash assistance</a:t>
            </a:r>
          </a:p>
          <a:p>
            <a:pPr marL="117475" indent="-117475" defTabSz="1021679">
              <a:spcAft>
                <a:spcPts val="600"/>
              </a:spcAft>
              <a:buFont typeface="Wingdings" panose="05000000000000000000" pitchFamily="2" charset="2"/>
              <a:buChar char="§"/>
              <a:defRPr/>
            </a:pPr>
            <a:r>
              <a:rPr lang="en-US" sz="1100" dirty="0">
                <a:solidFill>
                  <a:prstClr val="black"/>
                </a:solidFill>
              </a:rPr>
              <a:t>Medicaid and CHIP eligibility using MAGI-based methodology modifies the IRS MAGI definition in these ways:</a:t>
            </a:r>
          </a:p>
          <a:p>
            <a:pPr marL="233363" lvl="1" indent="-115888" defTabSz="1021679">
              <a:spcAft>
                <a:spcPts val="600"/>
              </a:spcAft>
              <a:buFont typeface="Arial" panose="020B0604020202020204" pitchFamily="34" charset="0"/>
              <a:buChar char="•"/>
              <a:defRPr/>
            </a:pPr>
            <a:r>
              <a:rPr lang="en-US" sz="1100" dirty="0">
                <a:solidFill>
                  <a:prstClr val="black"/>
                </a:solidFill>
              </a:rPr>
              <a:t>Counts lump sum payments in the month they’re received (except in cases of significant lottery or gambling winnings) </a:t>
            </a:r>
          </a:p>
          <a:p>
            <a:pPr marL="233363" lvl="1" indent="-115888" defTabSz="1021679">
              <a:spcAft>
                <a:spcPts val="600"/>
              </a:spcAft>
              <a:buFont typeface="Arial" panose="020B0604020202020204" pitchFamily="34" charset="0"/>
              <a:buChar char="•"/>
              <a:defRPr/>
            </a:pPr>
            <a:r>
              <a:rPr lang="en-US" sz="1100" dirty="0">
                <a:solidFill>
                  <a:prstClr val="black"/>
                </a:solidFill>
              </a:rPr>
              <a:t>Subtracts payment for educational purposes, like scholarships, awards, or fellowships</a:t>
            </a:r>
          </a:p>
          <a:p>
            <a:pPr marL="233363" lvl="1" indent="-115888" defTabSz="1021679">
              <a:spcAft>
                <a:spcPts val="600"/>
              </a:spcAft>
              <a:buFont typeface="Arial" panose="020B0604020202020204" pitchFamily="34" charset="0"/>
              <a:buChar char="•"/>
              <a:defRPr/>
            </a:pPr>
            <a:r>
              <a:rPr lang="en-US" sz="1100" dirty="0">
                <a:solidFill>
                  <a:prstClr val="black"/>
                </a:solidFill>
              </a:rPr>
              <a:t>Subtracts American Indian/Alaska Native specified income</a:t>
            </a:r>
          </a:p>
          <a:p>
            <a:pPr marL="117475" indent="-117475" defTabSz="1021679">
              <a:spcAft>
                <a:spcPts val="600"/>
              </a:spcAft>
              <a:buFont typeface="Wingdings" panose="05000000000000000000" pitchFamily="2" charset="2"/>
              <a:buChar char="§"/>
              <a:defRPr/>
            </a:pPr>
            <a:r>
              <a:rPr lang="en-US" sz="1100" dirty="0">
                <a:solidFill>
                  <a:prstClr val="black"/>
                </a:solidFill>
              </a:rPr>
              <a:t>MAGI-based methodology doesn’t permit specific “income disregards” (amounts or types of income that can be deducted or don’t count towards the threshold). Instead, Medicaid and CHIP apply a general income disregard equal to 5% of the FPL. MAGI-based methodology also doesn’t permit the application of an asset or resource test.</a:t>
            </a:r>
          </a:p>
          <a:p>
            <a:pPr marL="117475" indent="-117475" defTabSz="1021679">
              <a:spcAft>
                <a:spcPts val="600"/>
              </a:spcAft>
              <a:buFont typeface="Wingdings" panose="05000000000000000000" pitchFamily="2" charset="2"/>
              <a:buChar char="§"/>
              <a:defRPr/>
            </a:pPr>
            <a:r>
              <a:rPr lang="en-US" sz="1100" dirty="0">
                <a:solidFill>
                  <a:prstClr val="black"/>
                </a:solidFill>
              </a:rPr>
              <a:t>An individual’s Marketplace household size may be different from their Medicaid/CHIP household size because of differences in the rules. The Marketplace counts a pregnant person as one when calculating household size. Medicaid and CHIP count a pregnant person as both self and the number of babies expected when calculating household size. When counting the household size of others in that household, states have the option to count the pregnant person as self and 1, 2, or the number of babies expected. This means a person pregnant with twins could be counted as 1 under Marketplace rules, 3 under the Medicaid/CHIP rules, and when determining eligibility for others in the household, either 1, 2, or more. For more information, visit </a:t>
            </a:r>
            <a:r>
              <a:rPr lang="en-US" sz="1100" dirty="0">
                <a:solidFill>
                  <a:prstClr val="black"/>
                </a:solidFill>
                <a:hlinkClick r:id="rId3"/>
              </a:rPr>
              <a:t>HealthCare.gov/income-and-household-information/household-size</a:t>
            </a:r>
            <a:r>
              <a:rPr lang="en-US" sz="1100" dirty="0">
                <a:solidFill>
                  <a:prstClr val="black"/>
                </a:solidFill>
              </a:rPr>
              <a:t>.</a:t>
            </a:r>
          </a:p>
          <a:p>
            <a:endParaRPr lang="en-US" sz="1100" dirty="0"/>
          </a:p>
        </p:txBody>
      </p:sp>
    </p:spTree>
    <p:extLst>
      <p:ext uri="{BB962C8B-B14F-4D97-AF65-F5344CB8AC3E}">
        <p14:creationId xmlns:p14="http://schemas.microsoft.com/office/powerpoint/2010/main" val="1420831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786188"/>
            <a:ext cx="6242304" cy="5713947"/>
          </a:xfrm>
        </p:spPr>
        <p:txBody>
          <a:bodyPr/>
          <a:lstStyle/>
          <a:p>
            <a:pPr defTabSz="1021679">
              <a:spcBef>
                <a:spcPts val="600"/>
              </a:spcBef>
              <a:defRPr/>
            </a:pPr>
            <a:r>
              <a:rPr lang="en-US" b="1" dirty="0">
                <a:solidFill>
                  <a:prstClr val="black"/>
                </a:solidFill>
                <a:cs typeface="Arial" panose="020B0604020202020204" pitchFamily="34" charset="0"/>
              </a:rPr>
              <a:t>Presenter Notes</a:t>
            </a:r>
          </a:p>
          <a:p>
            <a:pPr defTabSz="1021679">
              <a:spcBef>
                <a:spcPts val="600"/>
              </a:spcBef>
              <a:defRPr/>
            </a:pPr>
            <a:r>
              <a:rPr lang="en-US" dirty="0">
                <a:solidFill>
                  <a:prstClr val="black"/>
                </a:solidFill>
              </a:rPr>
              <a:t>MAGI methodology applies to both Medicaid and CHIP eligibility for most people, including:</a:t>
            </a:r>
          </a:p>
          <a:p>
            <a:pPr marL="119149" indent="-119149" defTabSz="1021679">
              <a:spcBef>
                <a:spcPts val="600"/>
              </a:spcBef>
              <a:buFont typeface="Wingdings" panose="05000000000000000000" pitchFamily="2" charset="2"/>
              <a:buChar char="§"/>
              <a:defRPr/>
            </a:pPr>
            <a:r>
              <a:rPr lang="en-US" dirty="0">
                <a:solidFill>
                  <a:prstClr val="black"/>
                </a:solidFill>
              </a:rPr>
              <a:t>Children</a:t>
            </a:r>
          </a:p>
          <a:p>
            <a:pPr marL="119149" indent="-119149" defTabSz="1021679">
              <a:spcBef>
                <a:spcPts val="600"/>
              </a:spcBef>
              <a:buFont typeface="Wingdings" panose="05000000000000000000" pitchFamily="2" charset="2"/>
              <a:buChar char="§"/>
              <a:defRPr/>
            </a:pPr>
            <a:r>
              <a:rPr lang="en-US" dirty="0">
                <a:solidFill>
                  <a:prstClr val="black"/>
                </a:solidFill>
              </a:rPr>
              <a:t>Pregnant individuals</a:t>
            </a:r>
          </a:p>
          <a:p>
            <a:pPr marL="119149" indent="-119149" defTabSz="1021679">
              <a:spcBef>
                <a:spcPts val="600"/>
              </a:spcBef>
              <a:buFont typeface="Wingdings" panose="05000000000000000000" pitchFamily="2" charset="2"/>
              <a:buChar char="§"/>
              <a:defRPr/>
            </a:pPr>
            <a:r>
              <a:rPr lang="en-US" dirty="0">
                <a:solidFill>
                  <a:prstClr val="black"/>
                </a:solidFill>
              </a:rPr>
              <a:t>Parents and other caretaker relatives</a:t>
            </a:r>
          </a:p>
          <a:p>
            <a:pPr marL="119149" indent="-119149" defTabSz="1021679">
              <a:spcBef>
                <a:spcPts val="600"/>
              </a:spcBef>
              <a:buFont typeface="Wingdings" panose="05000000000000000000" pitchFamily="2" charset="2"/>
              <a:buChar char="§"/>
              <a:defRPr/>
            </a:pPr>
            <a:r>
              <a:rPr lang="en-US" dirty="0">
                <a:solidFill>
                  <a:prstClr val="black"/>
                </a:solidFill>
              </a:rPr>
              <a:t>A state’s adult group</a:t>
            </a:r>
          </a:p>
          <a:p>
            <a:pPr defTabSz="1021679">
              <a:spcBef>
                <a:spcPts val="600"/>
              </a:spcBef>
              <a:defRPr/>
            </a:pPr>
            <a:r>
              <a:rPr lang="en-US" dirty="0">
                <a:solidFill>
                  <a:prstClr val="black"/>
                </a:solidFill>
              </a:rPr>
              <a:t>MAGI isn’t used to determine financial eligibility for people if they have Long-Term Services and Supports (LTSS) needs, for Medicare Savings Programs (help paying for Medicare out-of-pocket costs), or if they’re covered by Medicaid on the basis of being:</a:t>
            </a:r>
          </a:p>
          <a:p>
            <a:pPr marL="119149" indent="-119149" defTabSz="1021679">
              <a:spcBef>
                <a:spcPts val="600"/>
              </a:spcBef>
              <a:buFont typeface="Wingdings" panose="05000000000000000000" pitchFamily="2" charset="2"/>
              <a:buChar char="§"/>
              <a:defRPr/>
            </a:pPr>
            <a:r>
              <a:rPr lang="en-US" dirty="0">
                <a:solidFill>
                  <a:prstClr val="black"/>
                </a:solidFill>
              </a:rPr>
              <a:t>65 or older</a:t>
            </a:r>
          </a:p>
          <a:p>
            <a:pPr marL="119149" indent="-119149" defTabSz="1021679">
              <a:spcBef>
                <a:spcPts val="600"/>
              </a:spcBef>
              <a:buFont typeface="Wingdings" panose="05000000000000000000" pitchFamily="2" charset="2"/>
              <a:buChar char="§"/>
              <a:defRPr/>
            </a:pPr>
            <a:r>
              <a:rPr lang="en-US" dirty="0">
                <a:solidFill>
                  <a:prstClr val="black"/>
                </a:solidFill>
              </a:rPr>
              <a:t>Blind</a:t>
            </a:r>
          </a:p>
          <a:p>
            <a:pPr marL="119149" indent="-119149" defTabSz="1021679">
              <a:spcBef>
                <a:spcPts val="600"/>
              </a:spcBef>
              <a:buFont typeface="Wingdings" panose="05000000000000000000" pitchFamily="2" charset="2"/>
              <a:buChar char="§"/>
              <a:defRPr/>
            </a:pPr>
            <a:r>
              <a:rPr lang="en-US" dirty="0">
                <a:solidFill>
                  <a:prstClr val="black"/>
                </a:solidFill>
              </a:rPr>
              <a:t>Disabled</a:t>
            </a:r>
          </a:p>
          <a:p>
            <a:pPr marL="119149" indent="-119149" defTabSz="1021679">
              <a:spcBef>
                <a:spcPts val="600"/>
              </a:spcBef>
              <a:buFont typeface="Wingdings" panose="05000000000000000000" pitchFamily="2" charset="2"/>
              <a:buChar char="§"/>
              <a:defRPr/>
            </a:pPr>
            <a:r>
              <a:rPr lang="en-US" dirty="0">
                <a:solidFill>
                  <a:prstClr val="black"/>
                </a:solidFill>
              </a:rPr>
              <a:t>“Medically needy” (certain</a:t>
            </a:r>
            <a:r>
              <a:rPr lang="en-US" baseline="0" dirty="0">
                <a:solidFill>
                  <a:prstClr val="black"/>
                </a:solidFill>
              </a:rPr>
              <a:t> people with high medical expenses)</a:t>
            </a:r>
            <a:endParaRPr lang="en-US" dirty="0">
              <a:solidFill>
                <a:prstClr val="black"/>
              </a:solidFill>
            </a:endParaRPr>
          </a:p>
          <a:p>
            <a:pPr defTabSz="1021679">
              <a:spcBef>
                <a:spcPts val="600"/>
              </a:spcBef>
              <a:defRPr/>
            </a:pPr>
            <a:r>
              <a:rPr lang="en-US" dirty="0">
                <a:solidFill>
                  <a:prstClr val="black"/>
                </a:solidFill>
              </a:rPr>
              <a:t>Instead, Social Security’s SSI program income methodologies determine</a:t>
            </a:r>
            <a:r>
              <a:rPr lang="en-US" baseline="0" dirty="0">
                <a:solidFill>
                  <a:prstClr val="black"/>
                </a:solidFill>
              </a:rPr>
              <a:t> Medicaid eligibility for these individuals.</a:t>
            </a:r>
            <a:r>
              <a:rPr lang="en-US" dirty="0">
                <a:solidFill>
                  <a:prstClr val="black"/>
                </a:solidFill>
              </a:rPr>
              <a:t> For certain populations, states use Aid to Families with Dependent Children (AFDC) program rules to make eligibility determinations. States have the option to establish a “medically-needy program” for individuals with significant health needs and income that’s too high to qualify for Medicaid. Medically needy individuals can become eligible by using incurred expenses for medical and remedial care that isn’t paid for by health insurance to “spend down” to the state’s medically needed income level.</a:t>
            </a:r>
          </a:p>
          <a:p>
            <a:pPr defTabSz="1021679">
              <a:spcBef>
                <a:spcPts val="600"/>
              </a:spcBef>
              <a:defRPr/>
            </a:pPr>
            <a:r>
              <a:rPr lang="en-US" dirty="0">
                <a:solidFill>
                  <a:prstClr val="black"/>
                </a:solidFill>
              </a:rPr>
              <a:t>Some states, known as 209(b) states, use more restrictive eligibility criteria, but still largely apply SSI’s methodologies.</a:t>
            </a:r>
          </a:p>
          <a:p>
            <a:pPr>
              <a:spcBef>
                <a:spcPts val="600"/>
              </a:spcBef>
              <a:defRPr/>
            </a:pPr>
            <a:r>
              <a:rPr lang="en-US" dirty="0">
                <a:solidFill>
                  <a:prstClr val="black"/>
                </a:solidFill>
              </a:rPr>
              <a:t>To find out which methodology</a:t>
            </a:r>
            <a:r>
              <a:rPr lang="en-US" baseline="0" dirty="0">
                <a:solidFill>
                  <a:prstClr val="black"/>
                </a:solidFill>
              </a:rPr>
              <a:t> a state uses, v</a:t>
            </a:r>
            <a:r>
              <a:rPr lang="en-US" dirty="0">
                <a:solidFill>
                  <a:prstClr val="black"/>
                </a:solidFill>
              </a:rPr>
              <a:t>isit </a:t>
            </a:r>
            <a:r>
              <a:rPr lang="en-US" dirty="0">
                <a:solidFill>
                  <a:prstClr val="black"/>
                </a:solidFill>
                <a:hlinkClick r:id="rId3"/>
              </a:rPr>
              <a:t>SSA.gov/apps10/poms.nsf/lnx/0501715010</a:t>
            </a:r>
            <a:r>
              <a:rPr lang="en-US" dirty="0">
                <a:solidFill>
                  <a:prstClr val="black"/>
                </a:solidFill>
              </a:rPr>
              <a:t>.</a:t>
            </a:r>
          </a:p>
          <a:p>
            <a:pPr defTabSz="1021679">
              <a:spcBef>
                <a:spcPts val="600"/>
              </a:spcBef>
              <a:defRPr/>
            </a:pPr>
            <a:r>
              <a:rPr lang="en-US" dirty="0">
                <a:solidFill>
                  <a:prstClr val="black"/>
                </a:solidFill>
              </a:rPr>
              <a:t>For more information about Medicaid eligibility and MAGI, visit </a:t>
            </a:r>
            <a:r>
              <a:rPr lang="en-US" dirty="0">
                <a:solidFill>
                  <a:prstClr val="black"/>
                </a:solidFill>
                <a:hlinkClick r:id="rId4"/>
              </a:rPr>
              <a:t>Medicaid.gov/medicaid/eligibility/index.html</a:t>
            </a:r>
            <a:r>
              <a:rPr lang="en-US" dirty="0">
                <a:solidFill>
                  <a:prstClr val="black"/>
                </a:solidFill>
              </a:rPr>
              <a:t>.</a:t>
            </a:r>
          </a:p>
          <a:p>
            <a:pPr defTabSz="1021679">
              <a:spcBef>
                <a:spcPts val="669"/>
              </a:spcBef>
              <a:defRPr/>
            </a:pPr>
            <a:endParaRPr lang="en-US" dirty="0">
              <a:solidFill>
                <a:prstClr val="black"/>
              </a:solidFill>
            </a:endParaRPr>
          </a:p>
          <a:p>
            <a:endParaRPr lang="en-US" dirty="0"/>
          </a:p>
        </p:txBody>
      </p:sp>
    </p:spTree>
    <p:extLst>
      <p:ext uri="{BB962C8B-B14F-4D97-AF65-F5344CB8AC3E}">
        <p14:creationId xmlns:p14="http://schemas.microsoft.com/office/powerpoint/2010/main" val="920713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530" fontAlgn="base">
              <a:spcBef>
                <a:spcPts val="600"/>
              </a:spcBef>
              <a:defRPr/>
            </a:pPr>
            <a:r>
              <a:rPr lang="en-US" b="1" dirty="0">
                <a:solidFill>
                  <a:prstClr val="black"/>
                </a:solidFill>
                <a:cs typeface="Arial" panose="020B0604020202020204" pitchFamily="34" charset="0"/>
              </a:rPr>
              <a:t>Presenter Notes</a:t>
            </a:r>
          </a:p>
          <a:p>
            <a:pPr defTabSz="1021530" fontAlgn="base">
              <a:spcBef>
                <a:spcPts val="600"/>
              </a:spcBef>
              <a:defRPr/>
            </a:pPr>
            <a:r>
              <a:rPr lang="en-US" dirty="0">
                <a:solidFill>
                  <a:prstClr val="black"/>
                </a:solidFill>
              </a:rPr>
              <a:t>As of May 2023, 41 states (including the District of Columbia) have adopted Medicaid expansion coverage to adults with incomes below 138% of the FPL. Those states are: AK, AR, AZ, CA, CO, CT, DE, HI, IA, ID, IL, IN, KY, LA, MA, MD, ME, MI, MN, MO, MT, NC, ND, NE, NH, NJ, NM, NV, NY, OH, OK, OR, PA, RI, SD, UT, VA, VT, WA, WV, and D.C. </a:t>
            </a:r>
          </a:p>
          <a:p>
            <a:pPr defTabSz="1021530" fontAlgn="base">
              <a:spcBef>
                <a:spcPts val="600"/>
              </a:spcBef>
              <a:defRPr/>
            </a:pPr>
            <a:r>
              <a:rPr lang="en-US" b="1" dirty="0">
                <a:solidFill>
                  <a:prstClr val="black"/>
                </a:solidFill>
              </a:rPr>
              <a:t>NOTES</a:t>
            </a:r>
            <a:r>
              <a:rPr lang="en-US" dirty="0">
                <a:solidFill>
                  <a:prstClr val="black"/>
                </a:solidFill>
              </a:rPr>
              <a:t>:</a:t>
            </a:r>
            <a:r>
              <a:rPr lang="en-US" b="1" dirty="0">
                <a:solidFill>
                  <a:prstClr val="black"/>
                </a:solidFill>
              </a:rPr>
              <a:t> </a:t>
            </a:r>
            <a:r>
              <a:rPr lang="en-US" dirty="0">
                <a:solidFill>
                  <a:prstClr val="black"/>
                </a:solidFill>
              </a:rPr>
              <a:t>UT expanded coverage through an 1115 demonstration. SD adopted expansion and is scheduled to implement in July 2023. NC adopted expansion and has proposed to implement by June 1, 2023. The U.S. Territories of Guam, Puerto Rico, and U.S. Virgin Islands also have expansion programs but aren’t shown on the map. </a:t>
            </a:r>
          </a:p>
          <a:p>
            <a:pPr defTabSz="1021530" fontAlgn="base">
              <a:spcBef>
                <a:spcPts val="600"/>
              </a:spcBef>
              <a:defRPr/>
            </a:pPr>
            <a:r>
              <a:rPr lang="en-US" b="1" dirty="0">
                <a:solidFill>
                  <a:prstClr val="black"/>
                </a:solidFill>
              </a:rPr>
              <a:t>SOURCE</a:t>
            </a:r>
            <a:r>
              <a:rPr lang="en-US" dirty="0">
                <a:solidFill>
                  <a:prstClr val="black"/>
                </a:solidFill>
              </a:rPr>
              <a:t>: </a:t>
            </a:r>
            <a:r>
              <a:rPr lang="en-US" dirty="0">
                <a:solidFill>
                  <a:prstClr val="black"/>
                </a:solidFill>
                <a:hlinkClick r:id="rId3"/>
              </a:rPr>
              <a:t>kff.org/medicaid/issue-brief/status-of-state-medicaid-expansion-decisions-interactive-map/</a:t>
            </a:r>
            <a:endParaRPr lang="en-US" dirty="0">
              <a:solidFill>
                <a:prstClr val="black"/>
              </a:solidFill>
            </a:endParaRPr>
          </a:p>
          <a:p>
            <a:pPr defTabSz="1021530" fontAlgn="base">
              <a:spcBef>
                <a:spcPts val="600"/>
              </a:spcBef>
              <a:defRPr/>
            </a:pPr>
            <a:endParaRPr lang="en-US" dirty="0"/>
          </a:p>
        </p:txBody>
      </p:sp>
    </p:spTree>
    <p:extLst>
      <p:ext uri="{BB962C8B-B14F-4D97-AF65-F5344CB8AC3E}">
        <p14:creationId xmlns:p14="http://schemas.microsoft.com/office/powerpoint/2010/main" val="2395666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6" y="3936493"/>
            <a:ext cx="6051550" cy="5525559"/>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marL="120650" indent="-120650" defTabSz="1021679">
              <a:spcAft>
                <a:spcPts val="600"/>
              </a:spcAft>
              <a:buFont typeface="Wingdings" panose="05000000000000000000" pitchFamily="2" charset="2"/>
              <a:buChar char="§"/>
              <a:defRPr/>
            </a:pPr>
            <a:r>
              <a:rPr lang="en-US" dirty="0">
                <a:solidFill>
                  <a:prstClr val="black"/>
                </a:solidFill>
              </a:rPr>
              <a:t>If your state hasn’t expanded Medicaid to limited income adults, you may not qualify for Medicaid or a reduced-cost private insurance plan in the Health Insurance Marketplace®. Section 9814 of the American Rescue Plan Act of 2021 (ARP) p</a:t>
            </a:r>
            <a:r>
              <a:rPr lang="en-US" dirty="0"/>
              <a:t>rovides a 5 percentage point FMAP increase to states that newly expand Medicaid coverage. The increased FMAP lasts for 2 years after the expansion takes effect.</a:t>
            </a:r>
            <a:endParaRPr lang="en-US" dirty="0">
              <a:solidFill>
                <a:prstClr val="black"/>
              </a:solidFill>
            </a:endParaRPr>
          </a:p>
          <a:p>
            <a:pPr marL="120650" indent="-120650" defTabSz="1021679">
              <a:spcAft>
                <a:spcPts val="600"/>
              </a:spcAft>
              <a:buFont typeface="Wingdings" panose="05000000000000000000" pitchFamily="2" charset="2"/>
              <a:buChar char="§"/>
              <a:defRPr/>
            </a:pPr>
            <a:r>
              <a:rPr lang="en-US" dirty="0">
                <a:solidFill>
                  <a:prstClr val="black"/>
                </a:solidFill>
              </a:rPr>
              <a:t>If your income is more than 100% of the FPL (in 2023, this is about $14,580 a year for a single person, or about $30,000 for a family of 4), you can buy private health insurance in the Marketplace and may qualify for help with your costs based on your household size and income.</a:t>
            </a:r>
          </a:p>
          <a:p>
            <a:pPr marL="120650" indent="-120650" defTabSz="1021679">
              <a:spcAft>
                <a:spcPts val="600"/>
              </a:spcAft>
              <a:buFont typeface="Wingdings" panose="05000000000000000000" pitchFamily="2" charset="2"/>
              <a:buChar char="§"/>
              <a:defRPr/>
            </a:pPr>
            <a:r>
              <a:rPr lang="en-US" dirty="0">
                <a:solidFill>
                  <a:prstClr val="black"/>
                </a:solidFill>
              </a:rPr>
              <a:t>If your income is less than 100% of the FPL, you may not qualify for help paying for Marketplace coverage. However, you may be eligible for Medicaid, based on your state’s existing eligibility rules.</a:t>
            </a:r>
          </a:p>
          <a:p>
            <a:pPr marL="120650" indent="-120650" defTabSz="1021679">
              <a:spcAft>
                <a:spcPts val="600"/>
              </a:spcAft>
              <a:buFont typeface="Wingdings" panose="05000000000000000000" pitchFamily="2" charset="2"/>
              <a:buChar char="§"/>
              <a:defRPr/>
            </a:pPr>
            <a:r>
              <a:rPr lang="en-US" dirty="0">
                <a:solidFill>
                  <a:prstClr val="black"/>
                </a:solidFill>
              </a:rPr>
              <a:t>If your income is less than 100% of the FPL and you live in a non-expansion state, you may fall into a coverage gap. This means your income may be too high to qualify for Medicaid under your state’s rules, and too low to qualify for help buying coverage in the Marketplace. However, if you’re 30 or older, you can apply for a hardship exemption and enroll in a Catastrophic plan. If you’re under 30, you can enroll in a Catastrophic plan without a hardship exemption.</a:t>
            </a:r>
            <a:r>
              <a:rPr lang="en-US" b="1" dirty="0">
                <a:solidFill>
                  <a:prstClr val="black"/>
                </a:solidFill>
              </a:rPr>
              <a:t> </a:t>
            </a:r>
            <a:r>
              <a:rPr lang="en-US" dirty="0">
                <a:solidFill>
                  <a:prstClr val="black"/>
                </a:solidFill>
              </a:rPr>
              <a:t>Catastrophic plans have low monthly premiums and very high deductibles. They may be an affordable way to protect yourself from worst-case scenarios, like getting seriously sick or injured. But, you pay most routine medical expenses yourself. </a:t>
            </a:r>
          </a:p>
          <a:p>
            <a:pPr defTabSz="1021679">
              <a:spcAft>
                <a:spcPts val="600"/>
              </a:spcAft>
              <a:defRPr/>
            </a:pPr>
            <a:r>
              <a:rPr lang="en-US" dirty="0">
                <a:solidFill>
                  <a:prstClr val="black"/>
                </a:solidFill>
              </a:rPr>
              <a:t>For more information on Medicaid expansion, visit </a:t>
            </a:r>
            <a:r>
              <a:rPr lang="en-US" dirty="0">
                <a:solidFill>
                  <a:prstClr val="black"/>
                </a:solidFill>
                <a:hlinkClick r:id="rId3"/>
              </a:rPr>
              <a:t>HealthCare.gov/medicaid-chip/medicaid-expansion-and-you</a:t>
            </a:r>
            <a:r>
              <a:rPr lang="en-US" dirty="0">
                <a:solidFill>
                  <a:prstClr val="black"/>
                </a:solidFill>
              </a:rPr>
              <a:t>.</a:t>
            </a:r>
          </a:p>
          <a:p>
            <a:pPr defTabSz="1021679">
              <a:spcAft>
                <a:spcPts val="600"/>
              </a:spcAft>
              <a:defRPr/>
            </a:pPr>
            <a:r>
              <a:rPr lang="en-US" dirty="0">
                <a:solidFill>
                  <a:prstClr val="black"/>
                </a:solidFill>
              </a:rPr>
              <a:t>To view 2023 HHS Poverty Guidelines, visit </a:t>
            </a:r>
            <a:r>
              <a:rPr lang="en-US" dirty="0">
                <a:solidFill>
                  <a:prstClr val="black"/>
                </a:solidFill>
                <a:hlinkClick r:id="rId4"/>
              </a:rPr>
              <a:t>aspe.hhs.gov/topics/poverty-economic-mobility/poverty-guidelines</a:t>
            </a:r>
            <a:r>
              <a:rPr lang="en-US" dirty="0">
                <a:solidFill>
                  <a:prstClr val="black"/>
                </a:solidFill>
              </a:rPr>
              <a:t>.</a:t>
            </a:r>
          </a:p>
          <a:p>
            <a:pPr defTabSz="1021679">
              <a:spcAft>
                <a:spcPts val="600"/>
              </a:spcAft>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566355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242304" cy="5549414"/>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States may choose to use the CMS-developed model single, streamlined application, or may develop an alternative single, streamlined application and submit the application for CMS approval. Individuals must be able to submit a single application for all health insurance affordability programs and be able to apply online, by phone, by mail, or in person. </a:t>
            </a:r>
          </a:p>
          <a:p>
            <a:pPr defTabSz="1021679">
              <a:spcAft>
                <a:spcPts val="600"/>
              </a:spcAft>
              <a:defRPr/>
            </a:pPr>
            <a:r>
              <a:rPr lang="en-US" dirty="0">
                <a:solidFill>
                  <a:prstClr val="black"/>
                </a:solidFill>
              </a:rPr>
              <a:t>Through the single application, individuals and families may apply for the following:</a:t>
            </a:r>
          </a:p>
          <a:p>
            <a:pPr marL="120650" indent="-120650" defTabSz="1021679">
              <a:spcAft>
                <a:spcPts val="600"/>
              </a:spcAft>
              <a:buFont typeface="Wingdings" panose="05000000000000000000" pitchFamily="2" charset="2"/>
              <a:buChar char="§"/>
              <a:defRPr/>
            </a:pPr>
            <a:r>
              <a:rPr lang="en-US" dirty="0">
                <a:solidFill>
                  <a:prstClr val="black"/>
                </a:solidFill>
              </a:rPr>
              <a:t>Medicaid, CHIP, and Basic Health Program (BHP) (if your state offers it; covered in more detail later in the presentation)</a:t>
            </a:r>
          </a:p>
          <a:p>
            <a:pPr marL="120650" indent="-120650" defTabSz="1021679">
              <a:spcAft>
                <a:spcPts val="600"/>
              </a:spcAft>
              <a:buFont typeface="Wingdings" panose="05000000000000000000" pitchFamily="2" charset="2"/>
              <a:buChar char="§"/>
              <a:defRPr/>
            </a:pPr>
            <a:r>
              <a:rPr lang="en-US" dirty="0">
                <a:solidFill>
                  <a:prstClr val="black"/>
                </a:solidFill>
              </a:rPr>
              <a:t>A Marketplace plan and subsidies, including:</a:t>
            </a:r>
          </a:p>
          <a:p>
            <a:pPr marL="228600" lvl="1" indent="-107950" defTabSz="1021474">
              <a:spcAft>
                <a:spcPts val="600"/>
              </a:spcAft>
              <a:buFont typeface="Arial" panose="020B0604020202020204" pitchFamily="34" charset="0"/>
              <a:buChar char="•"/>
              <a:defRPr/>
            </a:pPr>
            <a:r>
              <a:rPr lang="en-US" dirty="0">
                <a:solidFill>
                  <a:prstClr val="black"/>
                </a:solidFill>
              </a:rPr>
              <a:t>A premium tax credit (which can reduce your monthly premium for a Marketplace plan)</a:t>
            </a:r>
          </a:p>
          <a:p>
            <a:pPr marL="228600" lvl="1" indent="-107950" defTabSz="1021474">
              <a:spcAft>
                <a:spcPts val="600"/>
              </a:spcAft>
              <a:buFont typeface="Arial" panose="020B0604020202020204" pitchFamily="34" charset="0"/>
              <a:buChar char="•"/>
              <a:defRPr/>
            </a:pPr>
            <a:r>
              <a:rPr lang="en-US" dirty="0">
                <a:solidFill>
                  <a:prstClr val="black"/>
                </a:solidFill>
              </a:rPr>
              <a:t>Cost-sharing reductions (discounts that lower your out-of-pocket costs for deductibles, coinsurance, and copayments)</a:t>
            </a:r>
          </a:p>
          <a:p>
            <a:pPr defTabSz="1021679">
              <a:spcAft>
                <a:spcPts val="600"/>
              </a:spcAft>
              <a:defRPr/>
            </a:pPr>
            <a:r>
              <a:rPr lang="en-US" dirty="0">
                <a:solidFill>
                  <a:prstClr val="black"/>
                </a:solidFill>
              </a:rPr>
              <a:t>Once you’re found eligible, you may be able to enroll in coverage immediately, depending on the program(s) and your states’ enrollment process. If you’re enrolled in a Marketplace plan and your income or household changes, you should update your application as soon as possible. Changes in income, household size, or getting offers of other health coverage may affect the coverage or savings you’re eligible for. You can update your application online, by phone, or in person—</a:t>
            </a:r>
            <a:r>
              <a:rPr lang="en-US" b="1" dirty="0">
                <a:solidFill>
                  <a:prstClr val="black"/>
                </a:solidFill>
              </a:rPr>
              <a:t>but not by mail</a:t>
            </a:r>
            <a:r>
              <a:rPr lang="en-US" dirty="0">
                <a:solidFill>
                  <a:prstClr val="black"/>
                </a:solidFill>
              </a:rPr>
              <a:t>. For more information on reporting income changes on your Marketplace application, visit </a:t>
            </a:r>
            <a:r>
              <a:rPr lang="en-US" dirty="0">
                <a:solidFill>
                  <a:prstClr val="black"/>
                </a:solidFill>
                <a:hlinkClick r:id="rId3"/>
              </a:rPr>
              <a:t>HealthCare.gov/reporting-changes/how-to-report-changes</a:t>
            </a:r>
            <a:r>
              <a:rPr lang="en-US" dirty="0">
                <a:solidFill>
                  <a:prstClr val="black"/>
                </a:solidFill>
              </a:rPr>
              <a:t>.</a:t>
            </a:r>
          </a:p>
          <a:p>
            <a:pPr defTabSz="1021679">
              <a:spcAft>
                <a:spcPts val="600"/>
              </a:spcAft>
              <a:defRPr/>
            </a:pPr>
            <a:r>
              <a:rPr lang="en-US" dirty="0">
                <a:solidFill>
                  <a:prstClr val="black"/>
                </a:solidFill>
              </a:rPr>
              <a:t>You can apply for Medicaid at any time during a calendar year. If you qualify, you can enroll immediately. </a:t>
            </a:r>
          </a:p>
          <a:p>
            <a:pPr defTabSz="1021679">
              <a:spcAft>
                <a:spcPts val="600"/>
              </a:spcAft>
              <a:defRPr/>
            </a:pPr>
            <a:r>
              <a:rPr lang="en-US" dirty="0">
                <a:solidFill>
                  <a:prstClr val="black"/>
                </a:solidFill>
              </a:rPr>
              <a:t>You can also apply for CHIP at any time during a calendar year.</a:t>
            </a:r>
          </a:p>
          <a:p>
            <a:pPr defTabSz="1021679">
              <a:spcAft>
                <a:spcPts val="600"/>
              </a:spcAft>
              <a:defRPr/>
            </a:pPr>
            <a:r>
              <a:rPr lang="en-US" dirty="0">
                <a:solidFill>
                  <a:prstClr val="black"/>
                </a:solidFill>
              </a:rPr>
              <a:t>Citations: </a:t>
            </a:r>
            <a:r>
              <a:rPr lang="en-US" dirty="0">
                <a:solidFill>
                  <a:prstClr val="black"/>
                </a:solidFill>
                <a:hlinkClick r:id="rId4"/>
              </a:rPr>
              <a:t>eCFR.gov/current/title-42/chapter-IV/subchapter-C/part-435/subpart-J/subject-group-ECFR9b4bff9082050a1/section-435.907</a:t>
            </a:r>
            <a:r>
              <a:rPr lang="en-US" dirty="0">
                <a:solidFill>
                  <a:prstClr val="black"/>
                </a:solidFill>
              </a:rPr>
              <a:t>;</a:t>
            </a:r>
          </a:p>
          <a:p>
            <a:pPr defTabSz="1021679">
              <a:spcAft>
                <a:spcPts val="600"/>
              </a:spcAft>
              <a:defRPr/>
            </a:pPr>
            <a:r>
              <a:rPr lang="en-US" dirty="0">
                <a:solidFill>
                  <a:prstClr val="black"/>
                </a:solidFill>
                <a:hlinkClick r:id="rId5"/>
              </a:rPr>
              <a:t>eCFR.gov/current/title-42/chapter-IV/subchapter-C/part-435/subpart-J/subject-group-ECFR9b4bff9082050a1/section-435.909</a:t>
            </a:r>
            <a:r>
              <a:rPr lang="en-US" dirty="0">
                <a:solidFill>
                  <a:prstClr val="black"/>
                </a:solidFill>
              </a:rPr>
              <a:t>; </a:t>
            </a:r>
            <a:r>
              <a:rPr lang="fr-FR" dirty="0" err="1">
                <a:hlinkClick r:id="rId4"/>
              </a:rPr>
              <a:t>eCFR</a:t>
            </a:r>
            <a:r>
              <a:rPr lang="fr-FR" dirty="0">
                <a:hlinkClick r:id="rId4"/>
              </a:rPr>
              <a:t> :: 42 CFR 435.907 -- Application.</a:t>
            </a:r>
            <a:endParaRPr lang="en-US" dirty="0">
              <a:solidFill>
                <a:prstClr val="black"/>
              </a:solidFill>
            </a:endParaRPr>
          </a:p>
          <a:p>
            <a:endParaRPr lang="en-US" dirty="0"/>
          </a:p>
        </p:txBody>
      </p:sp>
    </p:spTree>
    <p:extLst>
      <p:ext uri="{BB962C8B-B14F-4D97-AF65-F5344CB8AC3E}">
        <p14:creationId xmlns:p14="http://schemas.microsoft.com/office/powerpoint/2010/main" val="3372840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2"/>
            <a:ext cx="6051550" cy="5573268"/>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Some states rely on the Federally-facilitated Marketplace (FFM) (hosted on </a:t>
            </a:r>
            <a:r>
              <a:rPr lang="en-US" dirty="0">
                <a:solidFill>
                  <a:prstClr val="black"/>
                </a:solidFill>
                <a:hlinkClick r:id="rId3"/>
              </a:rPr>
              <a:t>HealthCare.gov</a:t>
            </a:r>
            <a:r>
              <a:rPr lang="en-US" dirty="0">
                <a:solidFill>
                  <a:prstClr val="black"/>
                </a:solidFill>
              </a:rPr>
              <a:t>) to determine</a:t>
            </a:r>
            <a:r>
              <a:rPr lang="en-US" baseline="0" dirty="0">
                <a:solidFill>
                  <a:prstClr val="black"/>
                </a:solidFill>
              </a:rPr>
              <a:t> an individual’s </a:t>
            </a:r>
            <a:r>
              <a:rPr lang="en-US" dirty="0">
                <a:solidFill>
                  <a:prstClr val="black"/>
                </a:solidFill>
              </a:rPr>
              <a:t>eligibility for Marketplace plans and cost savings like a tax credit and cost-sharing reductions to help pay for those plans. </a:t>
            </a:r>
          </a:p>
          <a:p>
            <a:pPr defTabSz="1021679">
              <a:spcAft>
                <a:spcPts val="600"/>
              </a:spcAft>
              <a:defRPr/>
            </a:pPr>
            <a:r>
              <a:rPr lang="en-US" dirty="0">
                <a:solidFill>
                  <a:prstClr val="black"/>
                </a:solidFill>
              </a:rPr>
              <a:t>These states have 2 options for coordinating with the Marketplace to determine</a:t>
            </a:r>
            <a:r>
              <a:rPr lang="en-US" baseline="0" dirty="0">
                <a:solidFill>
                  <a:prstClr val="black"/>
                </a:solidFill>
              </a:rPr>
              <a:t> M</a:t>
            </a:r>
            <a:r>
              <a:rPr lang="en-US" dirty="0">
                <a:solidFill>
                  <a:prstClr val="black"/>
                </a:solidFill>
              </a:rPr>
              <a:t>edicaid and CHIP eligibility:</a:t>
            </a:r>
          </a:p>
          <a:p>
            <a:pPr marL="233363" indent="-233363" defTabSz="1021679">
              <a:spcAft>
                <a:spcPts val="600"/>
              </a:spcAft>
              <a:buFont typeface="+mj-lt"/>
              <a:buAutoNum type="arabicPeriod"/>
              <a:defRPr/>
            </a:pPr>
            <a:r>
              <a:rPr lang="en-US" dirty="0">
                <a:solidFill>
                  <a:prstClr val="black"/>
                </a:solidFill>
              </a:rPr>
              <a:t>The “Determination Model”</a:t>
            </a:r>
            <a:r>
              <a:rPr lang="en-US" dirty="0">
                <a:solidFill>
                  <a:prstClr val="black"/>
                </a:solidFill>
                <a:cs typeface="Times New Roman" panose="02020603050405020304" pitchFamily="18" charset="0"/>
              </a:rPr>
              <a:t>—T</a:t>
            </a:r>
            <a:r>
              <a:rPr lang="en-US" dirty="0">
                <a:solidFill>
                  <a:prstClr val="black"/>
                </a:solidFill>
              </a:rPr>
              <a:t>he state delegates authority to the FFM to make final eligibility determinations for Medicaid on the basis of MAGI. If the FFM determines an applicant is eligible for MAGI Medicaid, an electronic account is sent to the state through a secure electronic interface. The state accepts the FFM’s determinations of eligibility and enrolls the individual into coverage. In instances where the FFM is unable to verify information provided by applicants, an electronic account is sent to the states and the state is responsible for resolving any inconsistencies.</a:t>
            </a:r>
          </a:p>
          <a:p>
            <a:pPr marL="233363" indent="-233363" defTabSz="1021679">
              <a:spcAft>
                <a:spcPts val="600"/>
              </a:spcAft>
              <a:buFont typeface="+mj-lt"/>
              <a:buAutoNum type="arabicPeriod"/>
              <a:defRPr/>
            </a:pPr>
            <a:r>
              <a:rPr lang="en-US" dirty="0">
                <a:solidFill>
                  <a:prstClr val="black"/>
                </a:solidFill>
              </a:rPr>
              <a:t>The “Assessment Model”</a:t>
            </a:r>
            <a:r>
              <a:rPr lang="en-US" dirty="0">
                <a:solidFill>
                  <a:prstClr val="black"/>
                </a:solidFill>
                <a:cs typeface="Times New Roman" panose="02020603050405020304" pitchFamily="18" charset="0"/>
              </a:rPr>
              <a:t>—T</a:t>
            </a:r>
            <a:r>
              <a:rPr lang="en-US" dirty="0">
                <a:solidFill>
                  <a:prstClr val="black"/>
                </a:solidFill>
              </a:rPr>
              <a:t>he Marketplace makes an initial assessment of a person’s Medicaid or CHIP eligibility and sends an electronic account to the state if the person appears to be eligible for MAGI Medicaid. However, states make the final eligibility determination and enroll individuals, if eligible. </a:t>
            </a:r>
          </a:p>
          <a:p>
            <a:pPr defTabSz="1021679">
              <a:spcAft>
                <a:spcPts val="600"/>
              </a:spcAft>
              <a:defRPr/>
            </a:pPr>
            <a:r>
              <a:rPr lang="en-US" dirty="0">
                <a:solidFill>
                  <a:prstClr val="black"/>
                </a:solidFill>
              </a:rPr>
              <a:t>The FFM’s application will also screen for potential eligibility for Medicaid on a non-MAGI basis and refer those applicants to the state for a final eligibility determination and enrollment, as appropriate.</a:t>
            </a:r>
          </a:p>
          <a:p>
            <a:pPr defTabSz="1021679">
              <a:spcAft>
                <a:spcPts val="600"/>
              </a:spcAft>
              <a:defRPr/>
            </a:pPr>
            <a:r>
              <a:rPr lang="en-US" b="1" dirty="0">
                <a:solidFill>
                  <a:prstClr val="black"/>
                </a:solidFill>
              </a:rPr>
              <a:t>NOTE</a:t>
            </a:r>
            <a:r>
              <a:rPr lang="en-US" dirty="0">
                <a:solidFill>
                  <a:prstClr val="black"/>
                </a:solidFill>
              </a:rPr>
              <a:t>: Some states don’t use the FFM and instead have a state-based Marketplace. A portion of these states follow either of the 2 models described above to coordinate between the state-based Marketplace and Medicaid agency, while others have integrated eligibility systems where a single rules engine determines eligibility for Medicaid, CHIP, and subsidies. Visit </a:t>
            </a:r>
            <a:r>
              <a:rPr lang="en-US" dirty="0">
                <a:solidFill>
                  <a:prstClr val="black"/>
                </a:solidFill>
                <a:hlinkClick r:id="rId4"/>
              </a:rPr>
              <a:t>Medicaid.gov/medicaid/national-medicaid-chip-program-information/medicaid-chip-enrollment-data/medicaid-chip-marketplace-interactions/index.html</a:t>
            </a:r>
            <a:r>
              <a:rPr lang="en-US" dirty="0">
                <a:solidFill>
                  <a:prstClr val="black"/>
                </a:solidFill>
              </a:rPr>
              <a:t> for a listing of which states use which model.</a:t>
            </a:r>
          </a:p>
          <a:p>
            <a:pPr defTabSz="1021679">
              <a:spcAft>
                <a:spcPts val="600"/>
              </a:spcAft>
              <a:defRPr/>
            </a:pPr>
            <a:endParaRPr lang="en-US" dirty="0">
              <a:solidFill>
                <a:prstClr val="black"/>
              </a:solidFill>
            </a:endParaRPr>
          </a:p>
          <a:p>
            <a:endParaRPr lang="en-US" dirty="0"/>
          </a:p>
        </p:txBody>
      </p:sp>
    </p:spTree>
    <p:extLst>
      <p:ext uri="{BB962C8B-B14F-4D97-AF65-F5344CB8AC3E}">
        <p14:creationId xmlns:p14="http://schemas.microsoft.com/office/powerpoint/2010/main" val="63194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2"/>
            <a:ext cx="6051550" cy="3780473"/>
          </a:xfrm>
        </p:spPr>
        <p:txBody>
          <a:bodyPr/>
          <a:lstStyle/>
          <a:p>
            <a:pPr defTabSz="1021679">
              <a:spcBef>
                <a:spcPts val="600"/>
              </a:spcBef>
              <a:defRPr/>
            </a:pPr>
            <a:r>
              <a:rPr lang="en-US" b="1" dirty="0">
                <a:solidFill>
                  <a:prstClr val="black"/>
                </a:solidFill>
                <a:cs typeface="Arial" panose="020B0604020202020204" pitchFamily="34" charset="0"/>
              </a:rPr>
              <a:t>Presenter Notes</a:t>
            </a:r>
          </a:p>
          <a:p>
            <a:pPr defTabSz="1021679">
              <a:spcBef>
                <a:spcPts val="600"/>
              </a:spcBef>
              <a:defRPr/>
            </a:pPr>
            <a:r>
              <a:rPr lang="en-US" dirty="0">
                <a:solidFill>
                  <a:prstClr val="black"/>
                </a:solidFill>
              </a:rPr>
              <a:t>These materials are for information givers/trainers who are familiar with the Medicare and Medicaid Programs and CHIP, and who use the information for their presentations. </a:t>
            </a:r>
          </a:p>
          <a:p>
            <a:pPr defTabSz="1021679">
              <a:spcBef>
                <a:spcPts val="600"/>
              </a:spcBef>
              <a:defRPr/>
            </a:pPr>
            <a:r>
              <a:rPr lang="en-US" dirty="0">
                <a:solidFill>
                  <a:prstClr val="black"/>
                </a:solidFill>
              </a:rPr>
              <a:t>This module includes 79 slides and</a:t>
            </a:r>
            <a:r>
              <a:rPr lang="en-US" baseline="0" dirty="0">
                <a:solidFill>
                  <a:prstClr val="black"/>
                </a:solidFill>
              </a:rPr>
              <a:t> </a:t>
            </a:r>
            <a:r>
              <a:rPr lang="en-US" dirty="0">
                <a:solidFill>
                  <a:prstClr val="black"/>
                </a:solidFill>
              </a:rPr>
              <a:t>speaker’s notes and includes check your knowledge questions. It takes about 50 minutes to present. You may need to add more</a:t>
            </a:r>
            <a:r>
              <a:rPr lang="en-US" baseline="0" dirty="0">
                <a:solidFill>
                  <a:prstClr val="black"/>
                </a:solidFill>
              </a:rPr>
              <a:t> time for additional activit</a:t>
            </a:r>
            <a:r>
              <a:rPr lang="en-US" dirty="0">
                <a:solidFill>
                  <a:prstClr val="black"/>
                </a:solidFill>
              </a:rPr>
              <a:t>ies you want to include.</a:t>
            </a:r>
          </a:p>
          <a:p>
            <a:pPr defTabSz="1021679">
              <a:spcBef>
                <a:spcPts val="600"/>
              </a:spcBef>
              <a:defRPr/>
            </a:pPr>
            <a:r>
              <a:rPr lang="en-US" b="1" dirty="0">
                <a:solidFill>
                  <a:prstClr val="black"/>
                </a:solidFill>
              </a:rPr>
              <a:t>NOTE</a:t>
            </a:r>
            <a:r>
              <a:rPr lang="en-US" dirty="0">
                <a:solidFill>
                  <a:prstClr val="black"/>
                </a:solidFill>
              </a:rPr>
              <a:t>: This module covers information at the national level. When presenting, you may want to use state-specific information. Appendices A–D give you an opportunity to research and present local information. </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6" y="3841189"/>
            <a:ext cx="6051550" cy="5643053"/>
          </a:xfrm>
        </p:spPr>
        <p:txBody>
          <a:bodyPr/>
          <a:lstStyle/>
          <a:p>
            <a:pPr defTabSz="1021679">
              <a:spcAft>
                <a:spcPts val="600"/>
              </a:spcAft>
              <a:defRPr/>
            </a:pPr>
            <a:r>
              <a:rPr lang="en-US" sz="1100" b="1" dirty="0">
                <a:solidFill>
                  <a:prstClr val="black"/>
                </a:solidFill>
                <a:cs typeface="Arial" panose="020B0604020202020204" pitchFamily="34" charset="0"/>
              </a:rPr>
              <a:t>Presenter Notes</a:t>
            </a:r>
          </a:p>
          <a:p>
            <a:pPr defTabSz="1021679">
              <a:spcAft>
                <a:spcPts val="600"/>
              </a:spcAft>
              <a:defRPr/>
            </a:pPr>
            <a:r>
              <a:rPr lang="en-US" sz="1100" dirty="0">
                <a:solidFill>
                  <a:prstClr val="black"/>
                </a:solidFill>
              </a:rPr>
              <a:t>Medicaid and CHIP regulations describe streamlined application, enrollment, and renewal processes for states, applicants, and people who get Medicaid. </a:t>
            </a:r>
          </a:p>
          <a:p>
            <a:pPr marL="117475" indent="-117475" defTabSz="1021679">
              <a:spcAft>
                <a:spcPts val="600"/>
              </a:spcAft>
              <a:buFont typeface="Wingdings" panose="05000000000000000000" pitchFamily="2" charset="2"/>
              <a:buChar char="§"/>
              <a:defRPr/>
            </a:pPr>
            <a:r>
              <a:rPr lang="en-US" sz="1100" dirty="0">
                <a:solidFill>
                  <a:prstClr val="black"/>
                </a:solidFill>
              </a:rPr>
              <a:t>Applicants give information about their eligibility factors, like household composition, state residency, and income. The state verifies the information. Eligibility verifications rely primarily on trusted electronic data sources, except where the law requires other procedures (like citizenship and immigration status information). States have the flexibility to accept attestations of information without additional verification needed for an eligibility determination. States also have flexibility to determine which data sources they use, with some exceptions. States then rely on the data they get from those sources to verify things like income, residency, and other factors before requesting additional information from applicants. </a:t>
            </a:r>
          </a:p>
          <a:p>
            <a:pPr marL="117475" lvl="1" indent="-117475" defTabSz="1021679">
              <a:spcAft>
                <a:spcPts val="600"/>
              </a:spcAft>
              <a:buFont typeface="Wingdings" panose="05000000000000000000" pitchFamily="2" charset="2"/>
              <a:buChar char="§"/>
              <a:defRPr/>
            </a:pPr>
            <a:r>
              <a:rPr lang="en-US" sz="1100" dirty="0">
                <a:solidFill>
                  <a:prstClr val="black"/>
                </a:solidFill>
              </a:rPr>
              <a:t>The Federal Data Services Hub transmits data electronically from Federal agencies (for things like tax and benefits information from the Internal Revenue Service (IRS), Social Security, &amp; the U.S. Department of Homeland Security for non-citizen verification)</a:t>
            </a:r>
          </a:p>
          <a:p>
            <a:pPr marL="117475" indent="-117475" defTabSz="1021679">
              <a:spcAft>
                <a:spcPts val="600"/>
              </a:spcAft>
              <a:buFont typeface="Wingdings" panose="05000000000000000000" pitchFamily="2" charset="2"/>
              <a:buChar char="§"/>
              <a:defRPr/>
            </a:pPr>
            <a:r>
              <a:rPr lang="en-US" sz="1100" dirty="0">
                <a:solidFill>
                  <a:prstClr val="black"/>
                </a:solidFill>
              </a:rPr>
              <a:t>In many states, you may be able to get an eligibility determination in real time or close to real time. </a:t>
            </a:r>
          </a:p>
          <a:p>
            <a:pPr marL="117475" indent="-117475" defTabSz="1021679">
              <a:spcAft>
                <a:spcPts val="600"/>
              </a:spcAft>
              <a:buFont typeface="Wingdings" panose="05000000000000000000" pitchFamily="2" charset="2"/>
              <a:buChar char="§"/>
              <a:defRPr/>
            </a:pPr>
            <a:r>
              <a:rPr lang="en-US" sz="1100" dirty="0">
                <a:solidFill>
                  <a:prstClr val="black"/>
                </a:solidFill>
              </a:rPr>
              <a:t>If you’re Medicaid eligible, your coverage is usually effective on either your application date or the first day of your application month. Your state may also cover your benefits retroactively for up to 3 months before your application month, if you would have been eligible during that period had you applied. Your coverage usually stops at the end of the month in which you no longer meet the eligibility requirements.</a:t>
            </a:r>
          </a:p>
          <a:p>
            <a:pPr marL="117475" indent="-117475" defTabSz="1021679">
              <a:spcAft>
                <a:spcPts val="600"/>
              </a:spcAft>
              <a:buFont typeface="Wingdings" panose="05000000000000000000" pitchFamily="2" charset="2"/>
              <a:buChar char="§"/>
              <a:defRPr/>
            </a:pPr>
            <a:r>
              <a:rPr lang="en-US" sz="1100" dirty="0">
                <a:solidFill>
                  <a:prstClr val="black"/>
                </a:solidFill>
              </a:rPr>
              <a:t>If you’re enrolled through the simplified, income-based rules, renewals are limited to once every 12 months, unless you report a change or the agency has information that may affect your eligibility.</a:t>
            </a:r>
          </a:p>
          <a:p>
            <a:pPr marL="117475" indent="-117475" defTabSz="1021679">
              <a:spcAft>
                <a:spcPts val="600"/>
              </a:spcAft>
              <a:buFont typeface="Wingdings" panose="05000000000000000000" pitchFamily="2" charset="2"/>
              <a:buChar char="§"/>
              <a:defRPr/>
            </a:pPr>
            <a:r>
              <a:rPr lang="en-US" sz="1100" dirty="0">
                <a:solidFill>
                  <a:prstClr val="black"/>
                </a:solidFill>
              </a:rPr>
              <a:t>States have the option to provide children with 12 months of continuous eligibility through Medicaid and CHIP, even if the family experiences an income or other change during the year.</a:t>
            </a:r>
          </a:p>
          <a:p>
            <a:pPr defTabSz="1021679">
              <a:spcAft>
                <a:spcPts val="600"/>
              </a:spcAft>
              <a:defRPr/>
            </a:pPr>
            <a:r>
              <a:rPr lang="en-US" sz="1100" dirty="0">
                <a:solidFill>
                  <a:prstClr val="black"/>
                </a:solidFill>
              </a:rPr>
              <a:t>For more information, visit </a:t>
            </a:r>
            <a:r>
              <a:rPr lang="en-US" sz="1100" dirty="0">
                <a:solidFill>
                  <a:prstClr val="black"/>
                </a:solidFill>
                <a:hlinkClick r:id="rId3"/>
              </a:rPr>
              <a:t>Medicaid.gov/chip/eligibility/index.html</a:t>
            </a:r>
            <a:r>
              <a:rPr lang="en-US" sz="1100" dirty="0">
                <a:solidFill>
                  <a:prstClr val="black"/>
                </a:solidFill>
              </a:rPr>
              <a:t> and </a:t>
            </a:r>
            <a:r>
              <a:rPr lang="en-US" sz="1100" dirty="0">
                <a:solidFill>
                  <a:prstClr val="black"/>
                </a:solidFill>
                <a:hlinkClick r:id="rId4"/>
              </a:rPr>
              <a:t>Medicaid/enrollment-strategies/continuous-eligibility-medicaid-and-chip-coverage/index.html</a:t>
            </a:r>
            <a:r>
              <a:rPr lang="en-US" sz="1100" dirty="0">
                <a:solidFill>
                  <a:prstClr val="black"/>
                </a:solidFill>
              </a:rPr>
              <a:t>. To view each state’s verification plan, visit </a:t>
            </a:r>
            <a:r>
              <a:rPr lang="en-US" sz="1100" dirty="0">
                <a:solidFill>
                  <a:prstClr val="black"/>
                </a:solidFill>
                <a:hlinkClick r:id="rId5"/>
              </a:rPr>
              <a:t>Medicaid.gov/medicaid/eligibility/verification-plans/index.html</a:t>
            </a:r>
            <a:r>
              <a:rPr lang="en-US" sz="1100" dirty="0">
                <a:solidFill>
                  <a:prstClr val="black"/>
                </a:solidFill>
              </a:rPr>
              <a:t>.</a:t>
            </a:r>
          </a:p>
          <a:p>
            <a:endParaRPr lang="en-US" dirty="0"/>
          </a:p>
        </p:txBody>
      </p:sp>
    </p:spTree>
    <p:extLst>
      <p:ext uri="{BB962C8B-B14F-4D97-AF65-F5344CB8AC3E}">
        <p14:creationId xmlns:p14="http://schemas.microsoft.com/office/powerpoint/2010/main" val="840929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264695" y="3786188"/>
            <a:ext cx="6749716" cy="5815012"/>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Mandatory Medicaid benefits include the following: </a:t>
            </a:r>
          </a:p>
          <a:p>
            <a:pPr marL="120650" indent="-120650" defTabSz="1021679">
              <a:spcAft>
                <a:spcPts val="600"/>
              </a:spcAft>
              <a:buFont typeface="Wingdings" panose="05000000000000000000" pitchFamily="2" charset="2"/>
              <a:buChar char="§"/>
              <a:defRPr/>
            </a:pPr>
            <a:r>
              <a:rPr lang="en-US" dirty="0">
                <a:solidFill>
                  <a:prstClr val="black"/>
                </a:solidFill>
              </a:rPr>
              <a:t>Inpatient hospital care </a:t>
            </a:r>
          </a:p>
          <a:p>
            <a:pPr marL="120650" indent="-120650" defTabSz="1021679">
              <a:spcAft>
                <a:spcPts val="600"/>
              </a:spcAft>
              <a:buFont typeface="Wingdings" panose="05000000000000000000" pitchFamily="2" charset="2"/>
              <a:buChar char="§"/>
              <a:defRPr/>
            </a:pPr>
            <a:r>
              <a:rPr lang="en-US" dirty="0">
                <a:solidFill>
                  <a:prstClr val="black"/>
                </a:solidFill>
              </a:rPr>
              <a:t>Outpatient hospital care </a:t>
            </a:r>
          </a:p>
          <a:p>
            <a:pPr marL="120650" indent="-120650" defTabSz="1021679">
              <a:spcAft>
                <a:spcPts val="600"/>
              </a:spcAft>
              <a:buFont typeface="Wingdings" panose="05000000000000000000" pitchFamily="2" charset="2"/>
              <a:buChar char="§"/>
              <a:defRPr/>
            </a:pPr>
            <a:r>
              <a:rPr lang="en-US" dirty="0">
                <a:solidFill>
                  <a:prstClr val="black"/>
                </a:solidFill>
              </a:rPr>
              <a:t>Early and Periodic Screening, Diagnostic, and Treatment (EPSDT) services (for children under 21)</a:t>
            </a:r>
          </a:p>
          <a:p>
            <a:pPr marL="120650" indent="-120650" defTabSz="1021679">
              <a:spcAft>
                <a:spcPts val="600"/>
              </a:spcAft>
              <a:buFont typeface="Wingdings" panose="05000000000000000000" pitchFamily="2" charset="2"/>
              <a:buChar char="§"/>
              <a:defRPr/>
            </a:pPr>
            <a:r>
              <a:rPr lang="en-US" dirty="0">
                <a:solidFill>
                  <a:prstClr val="black"/>
                </a:solidFill>
              </a:rPr>
              <a:t>Nursing facility care </a:t>
            </a:r>
          </a:p>
          <a:p>
            <a:pPr marL="120650" indent="-120650" defTabSz="1021679">
              <a:spcAft>
                <a:spcPts val="600"/>
              </a:spcAft>
              <a:buFont typeface="Wingdings" panose="05000000000000000000" pitchFamily="2" charset="2"/>
              <a:buChar char="§"/>
              <a:defRPr/>
            </a:pPr>
            <a:r>
              <a:rPr lang="en-US" dirty="0">
                <a:solidFill>
                  <a:prstClr val="black"/>
                </a:solidFill>
              </a:rPr>
              <a:t>Home health care (for individuals entitled to nursing facility care)</a:t>
            </a:r>
          </a:p>
          <a:p>
            <a:pPr marL="120650" indent="-120650" defTabSz="1021679">
              <a:spcAft>
                <a:spcPts val="600"/>
              </a:spcAft>
              <a:buFont typeface="Wingdings" panose="05000000000000000000" pitchFamily="2" charset="2"/>
              <a:buChar char="§"/>
              <a:defRPr/>
            </a:pPr>
            <a:r>
              <a:rPr lang="en-US" dirty="0">
                <a:solidFill>
                  <a:prstClr val="black"/>
                </a:solidFill>
              </a:rPr>
              <a:t>Physician visits </a:t>
            </a:r>
          </a:p>
          <a:p>
            <a:pPr marL="120650" indent="-120650" defTabSz="1021679">
              <a:spcAft>
                <a:spcPts val="600"/>
              </a:spcAft>
              <a:buFont typeface="Wingdings" panose="05000000000000000000" pitchFamily="2" charset="2"/>
              <a:buChar char="§"/>
              <a:defRPr/>
            </a:pPr>
            <a:r>
              <a:rPr lang="en-US" dirty="0">
                <a:solidFill>
                  <a:prstClr val="black"/>
                </a:solidFill>
              </a:rPr>
              <a:t>Rural health clinic care </a:t>
            </a:r>
          </a:p>
          <a:p>
            <a:pPr marL="120650" indent="-120650" defTabSz="1021679">
              <a:spcAft>
                <a:spcPts val="600"/>
              </a:spcAft>
              <a:buFont typeface="Wingdings" panose="05000000000000000000" pitchFamily="2" charset="2"/>
              <a:buChar char="§"/>
              <a:defRPr/>
            </a:pPr>
            <a:r>
              <a:rPr lang="en-US" dirty="0">
                <a:solidFill>
                  <a:prstClr val="black"/>
                </a:solidFill>
              </a:rPr>
              <a:t>Medication Assisted Treatment</a:t>
            </a:r>
          </a:p>
          <a:p>
            <a:pPr marL="120650" indent="-120650" defTabSz="1021679">
              <a:spcAft>
                <a:spcPts val="600"/>
              </a:spcAft>
              <a:buFont typeface="Wingdings" panose="05000000000000000000" pitchFamily="2" charset="2"/>
              <a:buChar char="§"/>
              <a:defRPr/>
            </a:pPr>
            <a:r>
              <a:rPr lang="en-US" dirty="0">
                <a:solidFill>
                  <a:prstClr val="black"/>
                </a:solidFill>
              </a:rPr>
              <a:t>Family planning</a:t>
            </a:r>
          </a:p>
          <a:p>
            <a:pPr marL="120650" indent="-120650" defTabSz="1021679">
              <a:spcAft>
                <a:spcPts val="600"/>
              </a:spcAft>
              <a:buFont typeface="Wingdings" panose="05000000000000000000" pitchFamily="2" charset="2"/>
              <a:buChar char="§"/>
              <a:defRPr/>
            </a:pPr>
            <a:r>
              <a:rPr lang="en-US" dirty="0">
                <a:solidFill>
                  <a:prstClr val="black"/>
                </a:solidFill>
              </a:rPr>
              <a:t>Routine patient costs associated with participation in qualifying clinical trials</a:t>
            </a:r>
          </a:p>
          <a:p>
            <a:pPr marL="120650" indent="-120650" defTabSz="1021679">
              <a:spcAft>
                <a:spcPts val="600"/>
              </a:spcAft>
              <a:buFont typeface="Wingdings" panose="05000000000000000000" pitchFamily="2" charset="2"/>
              <a:buChar char="§"/>
              <a:defRPr/>
            </a:pPr>
            <a:r>
              <a:rPr lang="en-US" dirty="0">
                <a:solidFill>
                  <a:prstClr val="black"/>
                </a:solidFill>
              </a:rPr>
              <a:t>Federally-qualified health center care </a:t>
            </a:r>
          </a:p>
          <a:p>
            <a:pPr marL="120650" indent="-120650" defTabSz="1021679">
              <a:spcAft>
                <a:spcPts val="600"/>
              </a:spcAft>
              <a:buFont typeface="Wingdings" panose="05000000000000000000" pitchFamily="2" charset="2"/>
              <a:buChar char="§"/>
              <a:defRPr/>
            </a:pPr>
            <a:r>
              <a:rPr lang="en-US" dirty="0">
                <a:solidFill>
                  <a:prstClr val="black"/>
                </a:solidFill>
              </a:rPr>
              <a:t>Laboratory tests and X-rays </a:t>
            </a:r>
          </a:p>
          <a:p>
            <a:pPr marL="120650" indent="-120650" defTabSz="1021679">
              <a:spcAft>
                <a:spcPts val="600"/>
              </a:spcAft>
              <a:buFont typeface="Wingdings" panose="05000000000000000000" pitchFamily="2" charset="2"/>
              <a:buChar char="§"/>
              <a:defRPr/>
            </a:pPr>
            <a:r>
              <a:rPr lang="en-US" dirty="0">
                <a:solidFill>
                  <a:prstClr val="black"/>
                </a:solidFill>
              </a:rPr>
              <a:t>Family planning</a:t>
            </a:r>
          </a:p>
          <a:p>
            <a:pPr marL="120650" indent="-120650" defTabSz="1021679">
              <a:spcAft>
                <a:spcPts val="600"/>
              </a:spcAft>
              <a:buFont typeface="Wingdings" panose="05000000000000000000" pitchFamily="2" charset="2"/>
              <a:buChar char="§"/>
              <a:defRPr/>
            </a:pPr>
            <a:r>
              <a:rPr lang="en-US" dirty="0">
                <a:solidFill>
                  <a:prstClr val="black"/>
                </a:solidFill>
              </a:rPr>
              <a:t>Nurse midwife services</a:t>
            </a:r>
          </a:p>
          <a:p>
            <a:pPr marL="120650" indent="-120650" defTabSz="1021679">
              <a:spcAft>
                <a:spcPts val="600"/>
              </a:spcAft>
              <a:buFont typeface="Wingdings" panose="05000000000000000000" pitchFamily="2" charset="2"/>
              <a:buChar char="§"/>
              <a:defRPr/>
            </a:pPr>
            <a:r>
              <a:rPr lang="en-US" dirty="0">
                <a:solidFill>
                  <a:prstClr val="black"/>
                </a:solidFill>
              </a:rPr>
              <a:t>Certified pediatric and family nurse practitioner care</a:t>
            </a:r>
          </a:p>
          <a:p>
            <a:pPr marL="120650" indent="-120650" defTabSz="1021679">
              <a:spcAft>
                <a:spcPts val="600"/>
              </a:spcAft>
              <a:buFont typeface="Wingdings" panose="05000000000000000000" pitchFamily="2" charset="2"/>
              <a:buChar char="§"/>
              <a:defRPr/>
            </a:pPr>
            <a:r>
              <a:rPr lang="en-US" dirty="0">
                <a:solidFill>
                  <a:prstClr val="black"/>
                </a:solidFill>
              </a:rPr>
              <a:t>Freestanding birth center services (when licensed or otherwise recognized by the state)</a:t>
            </a:r>
          </a:p>
          <a:p>
            <a:pPr marL="120650" indent="-120650" defTabSz="1021679">
              <a:spcAft>
                <a:spcPts val="600"/>
              </a:spcAft>
              <a:buFont typeface="Wingdings" panose="05000000000000000000" pitchFamily="2" charset="2"/>
              <a:buChar char="§"/>
              <a:defRPr/>
            </a:pPr>
            <a:r>
              <a:rPr lang="en-US" dirty="0">
                <a:solidFill>
                  <a:prstClr val="black"/>
                </a:solidFill>
              </a:rPr>
              <a:t>Transportation to medical care</a:t>
            </a:r>
          </a:p>
          <a:p>
            <a:pPr marL="120650" indent="-120650" defTabSz="1021679">
              <a:spcAft>
                <a:spcPts val="600"/>
              </a:spcAft>
              <a:buFont typeface="Wingdings" panose="05000000000000000000" pitchFamily="2" charset="2"/>
              <a:buChar char="§"/>
              <a:defRPr/>
            </a:pPr>
            <a:r>
              <a:rPr lang="en-US" dirty="0">
                <a:solidFill>
                  <a:prstClr val="black"/>
                </a:solidFill>
              </a:rPr>
              <a:t>Tobacco cessation counseling for pregnant individuals</a:t>
            </a:r>
          </a:p>
          <a:p>
            <a:pPr defTabSz="1021679">
              <a:spcAft>
                <a:spcPts val="600"/>
              </a:spcAft>
              <a:defRPr/>
            </a:pPr>
            <a:r>
              <a:rPr lang="en-US" dirty="0">
                <a:solidFill>
                  <a:prstClr val="black"/>
                </a:solidFill>
              </a:rPr>
              <a:t>For more information about mandatory benefits, visit </a:t>
            </a:r>
            <a:r>
              <a:rPr lang="en-US" dirty="0">
                <a:solidFill>
                  <a:prstClr val="black"/>
                </a:solidFill>
                <a:hlinkClick r:id="rId3"/>
              </a:rPr>
              <a:t>Medicaid.gov/medicaid/benefits/mandatory-optional-medicaid-benefits/index.html</a:t>
            </a:r>
            <a:r>
              <a:rPr lang="en-US" dirty="0">
                <a:solidFill>
                  <a:prstClr val="black"/>
                </a:solidFill>
              </a:rPr>
              <a:t>. </a:t>
            </a:r>
            <a:r>
              <a:rPr lang="en-US" dirty="0">
                <a:hlinkClick r:id="rId4"/>
              </a:rPr>
              <a:t>eCFR :: 42 CFR 440.325 -- State plan requirements: Coverage and benefits.</a:t>
            </a:r>
            <a:endParaRPr lang="en-US" dirty="0"/>
          </a:p>
        </p:txBody>
      </p:sp>
    </p:spTree>
    <p:extLst>
      <p:ext uri="{BB962C8B-B14F-4D97-AF65-F5344CB8AC3E}">
        <p14:creationId xmlns:p14="http://schemas.microsoft.com/office/powerpoint/2010/main" val="94107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798220"/>
            <a:ext cx="6051550" cy="5802980"/>
          </a:xfrm>
        </p:spPr>
        <p:txBody>
          <a:bodyPr>
            <a:normAutofit lnSpcReduction="10000"/>
          </a:bodyPr>
          <a:lstStyle/>
          <a:p>
            <a:pPr defTabSz="1021679">
              <a:spcAft>
                <a:spcPts val="600"/>
              </a:spcAft>
              <a:defRPr/>
            </a:pPr>
            <a:r>
              <a:rPr lang="en-US" sz="1100" b="1" dirty="0">
                <a:solidFill>
                  <a:prstClr val="black"/>
                </a:solidFill>
                <a:cs typeface="Arial" panose="020B0604020202020204" pitchFamily="34" charset="0"/>
              </a:rPr>
              <a:t>Presenter Notes</a:t>
            </a:r>
          </a:p>
          <a:p>
            <a:pPr defTabSz="1021679">
              <a:spcAft>
                <a:spcPts val="600"/>
              </a:spcAft>
              <a:defRPr/>
            </a:pPr>
            <a:r>
              <a:rPr lang="en-US" sz="1100" dirty="0">
                <a:solidFill>
                  <a:prstClr val="black"/>
                </a:solidFill>
              </a:rPr>
              <a:t>Optional Medicaid benefits can include:</a:t>
            </a:r>
          </a:p>
          <a:p>
            <a:pPr marL="117475" indent="-117475" defTabSz="1021679">
              <a:spcAft>
                <a:spcPts val="600"/>
              </a:spcAft>
              <a:buFont typeface="Wingdings" panose="05000000000000000000" pitchFamily="2" charset="2"/>
              <a:buChar char="§"/>
              <a:defRPr/>
            </a:pPr>
            <a:r>
              <a:rPr lang="en-US" sz="1100" dirty="0">
                <a:solidFill>
                  <a:prstClr val="black"/>
                </a:solidFill>
              </a:rPr>
              <a:t>Prescription drugs</a:t>
            </a:r>
          </a:p>
          <a:p>
            <a:pPr marL="117475" indent="-117475" defTabSz="1021679">
              <a:spcAft>
                <a:spcPts val="600"/>
              </a:spcAft>
              <a:buFont typeface="Wingdings" panose="05000000000000000000" pitchFamily="2" charset="2"/>
              <a:buChar char="§"/>
              <a:defRPr/>
            </a:pPr>
            <a:r>
              <a:rPr lang="en-US" sz="1100" dirty="0">
                <a:solidFill>
                  <a:prstClr val="black"/>
                </a:solidFill>
              </a:rPr>
              <a:t>Clinic services</a:t>
            </a:r>
          </a:p>
          <a:p>
            <a:pPr marL="117475" indent="-117475" defTabSz="1021679">
              <a:spcAft>
                <a:spcPts val="600"/>
              </a:spcAft>
              <a:buFont typeface="Wingdings" panose="05000000000000000000" pitchFamily="2" charset="2"/>
              <a:buChar char="§"/>
              <a:defRPr/>
            </a:pPr>
            <a:r>
              <a:rPr lang="en-US" sz="1100" dirty="0">
                <a:solidFill>
                  <a:prstClr val="black"/>
                </a:solidFill>
              </a:rPr>
              <a:t>Physical therapy</a:t>
            </a:r>
          </a:p>
          <a:p>
            <a:pPr marL="117475" indent="-117475" defTabSz="1021679">
              <a:spcAft>
                <a:spcPts val="600"/>
              </a:spcAft>
              <a:buFont typeface="Wingdings" panose="05000000000000000000" pitchFamily="2" charset="2"/>
              <a:buChar char="§"/>
              <a:defRPr/>
            </a:pPr>
            <a:r>
              <a:rPr lang="en-US" sz="1100" dirty="0">
                <a:solidFill>
                  <a:prstClr val="black"/>
                </a:solidFill>
              </a:rPr>
              <a:t>Occupational therapy</a:t>
            </a:r>
          </a:p>
          <a:p>
            <a:pPr marL="117475" indent="-117475" defTabSz="1021679">
              <a:spcAft>
                <a:spcPts val="600"/>
              </a:spcAft>
              <a:buFont typeface="Wingdings" panose="05000000000000000000" pitchFamily="2" charset="2"/>
              <a:buChar char="§"/>
              <a:defRPr/>
            </a:pPr>
            <a:r>
              <a:rPr lang="en-US" sz="1100" dirty="0">
                <a:solidFill>
                  <a:prstClr val="black"/>
                </a:solidFill>
              </a:rPr>
              <a:t>Treatment for speech, hearing, and language disorders</a:t>
            </a:r>
          </a:p>
          <a:p>
            <a:pPr marL="117475" indent="-117475" defTabSz="1021679">
              <a:spcAft>
                <a:spcPts val="600"/>
              </a:spcAft>
              <a:buFont typeface="Wingdings" panose="05000000000000000000" pitchFamily="2" charset="2"/>
              <a:buChar char="§"/>
              <a:defRPr/>
            </a:pPr>
            <a:r>
              <a:rPr lang="en-US" sz="1100" dirty="0">
                <a:solidFill>
                  <a:prstClr val="black"/>
                </a:solidFill>
              </a:rPr>
              <a:t>Respiratory care</a:t>
            </a:r>
          </a:p>
          <a:p>
            <a:pPr marL="117475" indent="-117475" defTabSz="1021679">
              <a:spcAft>
                <a:spcPts val="600"/>
              </a:spcAft>
              <a:buFont typeface="Wingdings" panose="05000000000000000000" pitchFamily="2" charset="2"/>
              <a:buChar char="§"/>
              <a:defRPr/>
            </a:pPr>
            <a:r>
              <a:rPr lang="en-US" sz="1100" dirty="0">
                <a:solidFill>
                  <a:prstClr val="black"/>
                </a:solidFill>
              </a:rPr>
              <a:t>Other diagnostic, screening, preventive, and rehabilitative services</a:t>
            </a:r>
          </a:p>
          <a:p>
            <a:pPr marL="117475" indent="-117475" defTabSz="1021679">
              <a:spcAft>
                <a:spcPts val="600"/>
              </a:spcAft>
              <a:buFont typeface="Wingdings" panose="05000000000000000000" pitchFamily="2" charset="2"/>
              <a:buChar char="§"/>
              <a:defRPr/>
            </a:pPr>
            <a:r>
              <a:rPr lang="en-US" sz="1100" dirty="0">
                <a:solidFill>
                  <a:prstClr val="black"/>
                </a:solidFill>
              </a:rPr>
              <a:t>Podiatry care</a:t>
            </a:r>
          </a:p>
          <a:p>
            <a:pPr marL="117475" indent="-117475" defTabSz="1021679">
              <a:spcAft>
                <a:spcPts val="600"/>
              </a:spcAft>
              <a:buFont typeface="Wingdings" panose="05000000000000000000" pitchFamily="2" charset="2"/>
              <a:buChar char="§"/>
              <a:defRPr/>
            </a:pPr>
            <a:r>
              <a:rPr lang="en-US" sz="1100" dirty="0">
                <a:solidFill>
                  <a:prstClr val="black"/>
                </a:solidFill>
              </a:rPr>
              <a:t>Vision care</a:t>
            </a:r>
          </a:p>
          <a:p>
            <a:pPr marL="117475" indent="-117475" defTabSz="1021679">
              <a:spcAft>
                <a:spcPts val="600"/>
              </a:spcAft>
              <a:buFont typeface="Wingdings" panose="05000000000000000000" pitchFamily="2" charset="2"/>
              <a:buChar char="§"/>
              <a:defRPr/>
            </a:pPr>
            <a:r>
              <a:rPr lang="en-US" sz="1100" dirty="0">
                <a:solidFill>
                  <a:prstClr val="black"/>
                </a:solidFill>
              </a:rPr>
              <a:t>Dental care</a:t>
            </a:r>
          </a:p>
          <a:p>
            <a:pPr marL="117475" indent="-117475" defTabSz="1021679">
              <a:spcAft>
                <a:spcPts val="600"/>
              </a:spcAft>
              <a:buFont typeface="Wingdings" panose="05000000000000000000" pitchFamily="2" charset="2"/>
              <a:buChar char="§"/>
              <a:defRPr/>
            </a:pPr>
            <a:r>
              <a:rPr lang="en-US" sz="1100" dirty="0">
                <a:solidFill>
                  <a:prstClr val="black"/>
                </a:solidFill>
              </a:rPr>
              <a:t>Dentures</a:t>
            </a:r>
          </a:p>
          <a:p>
            <a:pPr marL="117475" indent="-117475" defTabSz="1021679">
              <a:spcAft>
                <a:spcPts val="600"/>
              </a:spcAft>
              <a:buFont typeface="Wingdings" panose="05000000000000000000" pitchFamily="2" charset="2"/>
              <a:buChar char="§"/>
              <a:defRPr/>
            </a:pPr>
            <a:r>
              <a:rPr lang="en-US" sz="1100" dirty="0">
                <a:solidFill>
                  <a:prstClr val="black"/>
                </a:solidFill>
              </a:rPr>
              <a:t>Prosthetics</a:t>
            </a:r>
          </a:p>
          <a:p>
            <a:pPr marL="117475" indent="-117475" defTabSz="1021679">
              <a:spcAft>
                <a:spcPts val="600"/>
              </a:spcAft>
              <a:buFont typeface="Wingdings" panose="05000000000000000000" pitchFamily="2" charset="2"/>
              <a:buChar char="§"/>
              <a:defRPr/>
            </a:pPr>
            <a:r>
              <a:rPr lang="en-US" sz="1100" dirty="0">
                <a:solidFill>
                  <a:prstClr val="black"/>
                </a:solidFill>
              </a:rPr>
              <a:t>Eyeglasses</a:t>
            </a:r>
          </a:p>
          <a:p>
            <a:pPr marL="117475" indent="-117475" defTabSz="1021679">
              <a:spcAft>
                <a:spcPts val="600"/>
              </a:spcAft>
              <a:buFont typeface="Wingdings" panose="05000000000000000000" pitchFamily="2" charset="2"/>
              <a:buChar char="§"/>
              <a:defRPr/>
            </a:pPr>
            <a:r>
              <a:rPr lang="en-US" sz="1100" dirty="0">
                <a:solidFill>
                  <a:prstClr val="black"/>
                </a:solidFill>
              </a:rPr>
              <a:t>Chiropractic care</a:t>
            </a:r>
          </a:p>
          <a:p>
            <a:pPr marL="117475" indent="-117475" defTabSz="1021679">
              <a:spcAft>
                <a:spcPts val="600"/>
              </a:spcAft>
              <a:buFont typeface="Wingdings" panose="05000000000000000000" pitchFamily="2" charset="2"/>
              <a:buChar char="§"/>
              <a:defRPr/>
            </a:pPr>
            <a:r>
              <a:rPr lang="en-US" sz="1100" dirty="0">
                <a:solidFill>
                  <a:prstClr val="black"/>
                </a:solidFill>
              </a:rPr>
              <a:t>Other practitioner services</a:t>
            </a:r>
          </a:p>
          <a:p>
            <a:pPr marL="117475" indent="-117475" defTabSz="1021679">
              <a:spcAft>
                <a:spcPts val="600"/>
              </a:spcAft>
              <a:buFont typeface="Wingdings" panose="05000000000000000000" pitchFamily="2" charset="2"/>
              <a:buChar char="§"/>
              <a:defRPr/>
            </a:pPr>
            <a:r>
              <a:rPr lang="en-US" sz="1100" dirty="0">
                <a:solidFill>
                  <a:prstClr val="black"/>
                </a:solidFill>
              </a:rPr>
              <a:t>Private duty nursing</a:t>
            </a:r>
          </a:p>
          <a:p>
            <a:pPr marL="117475" indent="-117475" defTabSz="1021679">
              <a:spcAft>
                <a:spcPts val="600"/>
              </a:spcAft>
              <a:buFont typeface="Wingdings" panose="05000000000000000000" pitchFamily="2" charset="2"/>
              <a:buChar char="§"/>
              <a:defRPr/>
            </a:pPr>
            <a:r>
              <a:rPr lang="en-US" sz="1100" dirty="0">
                <a:solidFill>
                  <a:prstClr val="black"/>
                </a:solidFill>
              </a:rPr>
              <a:t>Personal care</a:t>
            </a:r>
          </a:p>
          <a:p>
            <a:pPr marL="117475" indent="-117475" defTabSz="1021679">
              <a:spcAft>
                <a:spcPts val="600"/>
              </a:spcAft>
              <a:buFont typeface="Wingdings" panose="05000000000000000000" pitchFamily="2" charset="2"/>
              <a:buChar char="§"/>
              <a:defRPr/>
            </a:pPr>
            <a:r>
              <a:rPr lang="en-US" sz="1100" dirty="0">
                <a:solidFill>
                  <a:prstClr val="black"/>
                </a:solidFill>
              </a:rPr>
              <a:t>Hospice care</a:t>
            </a:r>
          </a:p>
          <a:p>
            <a:pPr marL="117475" indent="-117475" defTabSz="1021679">
              <a:spcAft>
                <a:spcPts val="600"/>
              </a:spcAft>
              <a:buFont typeface="Wingdings" panose="05000000000000000000" pitchFamily="2" charset="2"/>
              <a:buChar char="§"/>
              <a:defRPr/>
            </a:pPr>
            <a:r>
              <a:rPr lang="en-US" sz="1100" dirty="0">
                <a:solidFill>
                  <a:prstClr val="black"/>
                </a:solidFill>
              </a:rPr>
              <a:t>Case management</a:t>
            </a:r>
          </a:p>
          <a:p>
            <a:pPr marL="251873" indent="-251873" defTabSz="1021679">
              <a:spcAft>
                <a:spcPts val="600"/>
              </a:spcAft>
              <a:defRPr/>
            </a:pPr>
            <a:r>
              <a:rPr lang="en-US" sz="1100" dirty="0">
                <a:solidFill>
                  <a:prstClr val="black"/>
                </a:solidFill>
              </a:rPr>
              <a:t>(Continued on next slide)</a:t>
            </a:r>
          </a:p>
          <a:p>
            <a:pPr defTabSz="1021679">
              <a:spcAft>
                <a:spcPts val="600"/>
              </a:spcAft>
              <a:defRPr/>
            </a:pPr>
            <a:r>
              <a:rPr lang="en-US" sz="1100" dirty="0">
                <a:solidFill>
                  <a:prstClr val="black"/>
                </a:solidFill>
              </a:rPr>
              <a:t>For more information about optional benefits, visit </a:t>
            </a:r>
            <a:r>
              <a:rPr lang="en-US" sz="1100" dirty="0">
                <a:solidFill>
                  <a:prstClr val="black"/>
                </a:solidFill>
                <a:hlinkClick r:id="rId3"/>
              </a:rPr>
              <a:t>Medicaid.gov/medicaid/benefits/mandatory-optional-medicaid-benefits/index.html</a:t>
            </a:r>
            <a:r>
              <a:rPr lang="en-US" sz="1100" dirty="0">
                <a:solidFill>
                  <a:prstClr val="black"/>
                </a:solidFill>
              </a:rPr>
              <a:t>.</a:t>
            </a:r>
          </a:p>
          <a:p>
            <a:pPr defTabSz="1021679">
              <a:spcAft>
                <a:spcPts val="600"/>
              </a:spcAft>
              <a:defRPr/>
            </a:pPr>
            <a:r>
              <a:rPr lang="en-US" sz="1100" dirty="0"/>
              <a:t>Citation: </a:t>
            </a:r>
            <a:r>
              <a:rPr lang="en-US" sz="1100" dirty="0">
                <a:hlinkClick r:id="rId4"/>
              </a:rPr>
              <a:t>eCFR :: 42 CFR 440.225 -- Optional services.</a:t>
            </a:r>
            <a:endParaRPr lang="en-US" sz="1100" dirty="0"/>
          </a:p>
        </p:txBody>
      </p:sp>
    </p:spTree>
    <p:extLst>
      <p:ext uri="{BB962C8B-B14F-4D97-AF65-F5344CB8AC3E}">
        <p14:creationId xmlns:p14="http://schemas.microsoft.com/office/powerpoint/2010/main" val="111910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5282120"/>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Optional Medicaid benefits can also include:</a:t>
            </a:r>
          </a:p>
          <a:p>
            <a:pPr marL="117475" indent="-117475" defTabSz="1021679">
              <a:spcAft>
                <a:spcPts val="600"/>
              </a:spcAft>
              <a:buFont typeface="Wingdings" panose="05000000000000000000" pitchFamily="2" charset="2"/>
              <a:buChar char="§"/>
              <a:defRPr/>
            </a:pPr>
            <a:r>
              <a:rPr lang="en-US" dirty="0">
                <a:solidFill>
                  <a:prstClr val="black"/>
                </a:solidFill>
              </a:rPr>
              <a:t>Care in an institution for mental disease (for people 65 or older)</a:t>
            </a:r>
          </a:p>
          <a:p>
            <a:pPr marL="117475" indent="-117475" defTabSz="1021679">
              <a:spcAft>
                <a:spcPts val="600"/>
              </a:spcAft>
              <a:buFont typeface="Wingdings" panose="05000000000000000000" pitchFamily="2" charset="2"/>
              <a:buChar char="§"/>
              <a:defRPr/>
            </a:pPr>
            <a:r>
              <a:rPr lang="en-US" dirty="0">
                <a:solidFill>
                  <a:prstClr val="black"/>
                </a:solidFill>
              </a:rPr>
              <a:t>Intermediate care facility treatment (for people with intellectual disabilities)</a:t>
            </a:r>
          </a:p>
          <a:p>
            <a:pPr marL="117475" indent="-117475" defTabSz="1021679">
              <a:spcAft>
                <a:spcPts val="600"/>
              </a:spcAft>
              <a:buFont typeface="Wingdings" panose="05000000000000000000" pitchFamily="2" charset="2"/>
              <a:buChar char="§"/>
              <a:defRPr/>
            </a:pPr>
            <a:r>
              <a:rPr lang="en-US" dirty="0">
                <a:solidFill>
                  <a:prstClr val="black"/>
                </a:solidFill>
              </a:rPr>
              <a:t>Home and community-based services—1915(i)</a:t>
            </a:r>
          </a:p>
          <a:p>
            <a:pPr marL="117475" indent="-117475" defTabSz="1021679">
              <a:spcAft>
                <a:spcPts val="600"/>
              </a:spcAft>
              <a:buFont typeface="Wingdings" panose="05000000000000000000" pitchFamily="2" charset="2"/>
              <a:buChar char="§"/>
              <a:defRPr/>
            </a:pPr>
            <a:r>
              <a:rPr lang="en-US" dirty="0">
                <a:solidFill>
                  <a:prstClr val="black"/>
                </a:solidFill>
              </a:rPr>
              <a:t>Self-directed personal assistance services—1915(j)</a:t>
            </a:r>
          </a:p>
          <a:p>
            <a:pPr marL="117475" indent="-117475" defTabSz="1021679">
              <a:spcAft>
                <a:spcPts val="600"/>
              </a:spcAft>
              <a:buFont typeface="Wingdings" panose="05000000000000000000" pitchFamily="2" charset="2"/>
              <a:buChar char="§"/>
              <a:defRPr/>
            </a:pPr>
            <a:r>
              <a:rPr lang="en-US" dirty="0">
                <a:solidFill>
                  <a:prstClr val="black"/>
                </a:solidFill>
              </a:rPr>
              <a:t>Community First Choice options—1915(k)</a:t>
            </a:r>
          </a:p>
          <a:p>
            <a:pPr marL="117475" indent="-117475" defTabSz="1021679">
              <a:spcAft>
                <a:spcPts val="600"/>
              </a:spcAft>
              <a:buFont typeface="Wingdings" panose="05000000000000000000" pitchFamily="2" charset="2"/>
              <a:buChar char="§"/>
              <a:defRPr/>
            </a:pPr>
            <a:r>
              <a:rPr lang="en-US" dirty="0">
                <a:solidFill>
                  <a:prstClr val="black"/>
                </a:solidFill>
              </a:rPr>
              <a:t>Tuberculosis (TB) related care</a:t>
            </a:r>
          </a:p>
          <a:p>
            <a:pPr marL="117475" indent="-117475" defTabSz="1021679">
              <a:spcAft>
                <a:spcPts val="600"/>
              </a:spcAft>
              <a:buFont typeface="Wingdings" panose="05000000000000000000" pitchFamily="2" charset="2"/>
              <a:buChar char="§"/>
              <a:defRPr/>
            </a:pPr>
            <a:r>
              <a:rPr lang="en-US" dirty="0">
                <a:solidFill>
                  <a:prstClr val="black"/>
                </a:solidFill>
              </a:rPr>
              <a:t>Inpatient psychiatric care (for individuals under 21)</a:t>
            </a:r>
          </a:p>
          <a:p>
            <a:pPr marL="117475" indent="-117475" defTabSz="1021679">
              <a:spcAft>
                <a:spcPts val="600"/>
              </a:spcAft>
              <a:buFont typeface="Wingdings" panose="05000000000000000000" pitchFamily="2" charset="2"/>
              <a:buChar char="§"/>
              <a:defRPr/>
            </a:pPr>
            <a:r>
              <a:rPr lang="en-US" dirty="0">
                <a:solidFill>
                  <a:prstClr val="black"/>
                </a:solidFill>
              </a:rPr>
              <a:t>Health Homes for people with chronic conditions—Section 1945</a:t>
            </a:r>
          </a:p>
          <a:p>
            <a:pPr marL="117475" indent="-117475" defTabSz="1021679">
              <a:spcAft>
                <a:spcPts val="600"/>
              </a:spcAft>
              <a:buFont typeface="Wingdings" panose="05000000000000000000" pitchFamily="2" charset="2"/>
              <a:buChar char="§"/>
              <a:defRPr/>
            </a:pPr>
            <a:r>
              <a:rPr lang="en-US" dirty="0">
                <a:solidFill>
                  <a:prstClr val="black"/>
                </a:solidFill>
              </a:rPr>
              <a:t>Primary Care Case Management</a:t>
            </a:r>
          </a:p>
          <a:p>
            <a:pPr marL="117475" indent="-117475" defTabSz="1021679">
              <a:spcAft>
                <a:spcPts val="600"/>
              </a:spcAft>
              <a:buFont typeface="Wingdings" panose="05000000000000000000" pitchFamily="2" charset="2"/>
              <a:buChar char="§"/>
              <a:defRPr/>
            </a:pPr>
            <a:r>
              <a:rPr lang="en-US" dirty="0">
                <a:solidFill>
                  <a:prstClr val="black"/>
                </a:solidFill>
              </a:rPr>
              <a:t>Mobile Crisis Intervention Services</a:t>
            </a:r>
            <a:r>
              <a:rPr lang="en-US" sz="1200" dirty="0"/>
              <a:t>—Section 1947</a:t>
            </a:r>
            <a:r>
              <a:rPr lang="en-US" dirty="0">
                <a:solidFill>
                  <a:prstClr val="black"/>
                </a:solidFill>
              </a:rPr>
              <a:t> </a:t>
            </a:r>
          </a:p>
          <a:p>
            <a:pPr marL="117475" indent="-117475" defTabSz="1021679">
              <a:spcAft>
                <a:spcPts val="600"/>
              </a:spcAft>
              <a:buFont typeface="Wingdings" panose="05000000000000000000" pitchFamily="2" charset="2"/>
              <a:buChar char="§"/>
              <a:defRPr/>
            </a:pPr>
            <a:r>
              <a:rPr lang="en-US" dirty="0">
                <a:solidFill>
                  <a:prstClr val="black"/>
                </a:solidFill>
              </a:rPr>
              <a:t>Other services the HHS Secretary approves</a:t>
            </a:r>
          </a:p>
          <a:p>
            <a:pPr defTabSz="1021679">
              <a:spcAft>
                <a:spcPts val="600"/>
              </a:spcAft>
              <a:defRPr/>
            </a:pPr>
            <a:r>
              <a:rPr lang="en-US" dirty="0">
                <a:solidFill>
                  <a:prstClr val="black"/>
                </a:solidFill>
              </a:rPr>
              <a:t>For more information about optional benefits, visit </a:t>
            </a:r>
            <a:r>
              <a:rPr lang="en-US" dirty="0">
                <a:solidFill>
                  <a:prstClr val="black"/>
                </a:solidFill>
                <a:hlinkClick r:id="rId3"/>
              </a:rPr>
              <a:t>Medicaid.gov/medicaid/benefits/mandatory-optional-medicaid-benefits/index.html</a:t>
            </a:r>
            <a:r>
              <a:rPr lang="en-US" dirty="0">
                <a:solidFill>
                  <a:prstClr val="black"/>
                </a:solidFill>
              </a:rPr>
              <a:t>.</a:t>
            </a:r>
          </a:p>
          <a:p>
            <a:pPr defTabSz="1021679">
              <a:spcAft>
                <a:spcPts val="600"/>
              </a:spcAft>
              <a:defRPr/>
            </a:pPr>
            <a:r>
              <a:rPr lang="en-US" dirty="0"/>
              <a:t>Citation: </a:t>
            </a:r>
            <a:r>
              <a:rPr lang="en-US" dirty="0">
                <a:hlinkClick r:id="rId4"/>
              </a:rPr>
              <a:t>eCFR :: 42 CFR 440.225 -- Optional services.</a:t>
            </a:r>
            <a:endParaRPr lang="en-US" dirty="0"/>
          </a:p>
          <a:p>
            <a:pPr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76280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786189"/>
            <a:ext cx="6051550" cy="5667912"/>
          </a:xfrm>
        </p:spPr>
        <p:txBody>
          <a:bodyPr>
            <a:noAutofit/>
          </a:bodyPr>
          <a:lstStyle/>
          <a:p>
            <a:pPr defTabSz="1021679">
              <a:spcAft>
                <a:spcPts val="600"/>
              </a:spcAft>
              <a:defRPr/>
            </a:pPr>
            <a:r>
              <a:rPr lang="en-US" sz="1100" b="1" dirty="0">
                <a:solidFill>
                  <a:prstClr val="black"/>
                </a:solidFill>
                <a:cs typeface="Arial" panose="020B0604020202020204" pitchFamily="34" charset="0"/>
              </a:rPr>
              <a:t>Presenter Notes</a:t>
            </a:r>
          </a:p>
          <a:p>
            <a:pPr defTabSz="1021679">
              <a:spcAft>
                <a:spcPts val="600"/>
              </a:spcAft>
              <a:defRPr/>
            </a:pPr>
            <a:r>
              <a:rPr lang="en-US" sz="1100" dirty="0">
                <a:solidFill>
                  <a:prstClr val="black"/>
                </a:solidFill>
              </a:rPr>
              <a:t>Waivers allow states to test new or existing ways to deliver and pay for health care in Medicaid and CHIP. States first apply to “waive” certain federal laws, and then CMS reviews and either approves or denies the request. Some of the optional Medicaid benefits are possible through these waivers. Types of waivers include:</a:t>
            </a:r>
          </a:p>
          <a:p>
            <a:pPr marL="117475" lvl="1" indent="-117475" defTabSz="759105">
              <a:spcAft>
                <a:spcPts val="600"/>
              </a:spcAft>
              <a:buFont typeface="Wingdings" panose="05000000000000000000" pitchFamily="2" charset="2"/>
              <a:buChar char="§"/>
            </a:pPr>
            <a:r>
              <a:rPr lang="en-US" sz="1100" dirty="0"/>
              <a:t>Section 1135 Emergency Declaration Waivers: When the U.S. President declares a major disaster, an emergency under the Stafford Act, or an emergency under the National Emergencies Act, and the HHS Secretary declares a public health emergency, additional flexibilities and authorities may be granted to address Medicare/Medicaid enrollment and health care access related issues. </a:t>
            </a:r>
          </a:p>
          <a:p>
            <a:pPr marL="117475" lvl="1" indent="-117475">
              <a:spcAft>
                <a:spcPts val="600"/>
              </a:spcAft>
              <a:buSzPct val="100000"/>
              <a:buFont typeface="Arial" panose="020B0604020202020204" pitchFamily="34" charset="0"/>
              <a:buChar char="•"/>
            </a:pPr>
            <a:r>
              <a:rPr lang="en-US" sz="1100" dirty="0"/>
              <a:t>CMS uses a web-based platform to help standardize “Section 1135” waiver requests and other PHE-related inquiries the agency gets.</a:t>
            </a:r>
          </a:p>
          <a:p>
            <a:pPr marL="117475" lvl="1" indent="-117475">
              <a:spcAft>
                <a:spcPts val="600"/>
              </a:spcAft>
              <a:buSzPct val="100000"/>
              <a:buFont typeface="Arial" panose="020B0604020202020204" pitchFamily="34" charset="0"/>
              <a:buChar char="•"/>
            </a:pPr>
            <a:r>
              <a:rPr lang="en-US" sz="1100" dirty="0"/>
              <a:t>For more information, visit </a:t>
            </a:r>
            <a:r>
              <a:rPr lang="en-US" sz="1100" dirty="0">
                <a:hlinkClick r:id="rId3"/>
              </a:rPr>
              <a:t>CMS.gov/files/document/covid-1135-waiver-application-quick-start-guide.pdf</a:t>
            </a:r>
            <a:endParaRPr lang="en-US" sz="1100" dirty="0"/>
          </a:p>
          <a:p>
            <a:pPr marL="117475" lvl="1" indent="-117475" defTabSz="1021679">
              <a:spcAft>
                <a:spcPts val="600"/>
              </a:spcAft>
              <a:buFont typeface="Wingdings" panose="05000000000000000000" pitchFamily="2" charset="2"/>
              <a:buChar char="§"/>
              <a:defRPr/>
            </a:pPr>
            <a:r>
              <a:rPr lang="en-US" sz="1100" dirty="0">
                <a:solidFill>
                  <a:prstClr val="black"/>
                </a:solidFill>
              </a:rPr>
              <a:t>Section 1915(b) Managed Care Waivers: States can apply to provide services through managed care delivery systems.</a:t>
            </a:r>
          </a:p>
          <a:p>
            <a:pPr marL="117475" lvl="1" indent="-117475" defTabSz="1021679">
              <a:spcAft>
                <a:spcPts val="600"/>
              </a:spcAft>
              <a:buFont typeface="Wingdings" panose="05000000000000000000" pitchFamily="2" charset="2"/>
              <a:buChar char="§"/>
              <a:defRPr/>
            </a:pPr>
            <a:r>
              <a:rPr lang="en-US" sz="1100" dirty="0">
                <a:solidFill>
                  <a:prstClr val="black"/>
                </a:solidFill>
              </a:rPr>
              <a:t>Section 1915(c) Home and Community-Based Services (HCBS) Waivers: States can apply to provide long-term care services in home and community-based settings instead of institutional settings. </a:t>
            </a:r>
          </a:p>
          <a:p>
            <a:pPr marL="117475" lvl="1" indent="-117475" defTabSz="1021679">
              <a:spcAft>
                <a:spcPts val="600"/>
              </a:spcAft>
              <a:buFont typeface="Wingdings" panose="05000000000000000000" pitchFamily="2" charset="2"/>
              <a:buChar char="§"/>
              <a:defRPr/>
            </a:pPr>
            <a:r>
              <a:rPr lang="en-US" sz="1100" dirty="0">
                <a:solidFill>
                  <a:prstClr val="black"/>
                </a:solidFill>
              </a:rPr>
              <a:t>Section 1115 Demonstrations: States can apply for demonstration authority to test new or existing approaches to deliver and pay for Medicaid and CHIP coverage. </a:t>
            </a:r>
          </a:p>
          <a:p>
            <a:pPr marL="117475" lvl="1" indent="-117475" defTabSz="1021679">
              <a:spcAft>
                <a:spcPts val="600"/>
              </a:spcAft>
              <a:buFont typeface="Wingdings" panose="05000000000000000000" pitchFamily="2" charset="2"/>
              <a:buChar char="§"/>
              <a:defRPr/>
            </a:pPr>
            <a:r>
              <a:rPr lang="en-US" sz="1100" dirty="0">
                <a:solidFill>
                  <a:prstClr val="black"/>
                </a:solidFill>
              </a:rPr>
              <a:t>Section 1332 State Innovation Waivers (also known as State Relief and Empowerment Waivers): States can pursue innovative strategies to offer their residents high quality, affordable health insurance. These waivers are for provisions related to private coverage and not Medicaid and CHIP.</a:t>
            </a:r>
          </a:p>
          <a:p>
            <a:pPr marL="0" lvl="1" defTabSz="1021679">
              <a:spcAft>
                <a:spcPts val="600"/>
              </a:spcAft>
              <a:defRPr/>
            </a:pPr>
            <a:r>
              <a:rPr lang="en-US" sz="1100" dirty="0">
                <a:solidFill>
                  <a:prstClr val="black"/>
                </a:solidFill>
              </a:rPr>
              <a:t>States can use any of these waivers/demonstrations concurrently.</a:t>
            </a:r>
          </a:p>
          <a:p>
            <a:pPr marL="0" lvl="1" defTabSz="1021679">
              <a:spcAft>
                <a:spcPts val="600"/>
              </a:spcAft>
              <a:defRPr/>
            </a:pPr>
            <a:r>
              <a:rPr lang="en-US" sz="1100" dirty="0">
                <a:solidFill>
                  <a:prstClr val="black"/>
                </a:solidFill>
              </a:rPr>
              <a:t>To view a dynamic list of state waivers, visit </a:t>
            </a:r>
            <a:r>
              <a:rPr lang="en-US" sz="1100" dirty="0">
                <a:solidFill>
                  <a:prstClr val="black"/>
                </a:solidFill>
                <a:hlinkClick r:id="rId4"/>
              </a:rPr>
              <a:t>Medicaid.gov/medicaid/section-1115-demo/demonstration-and-waiver-list/index.html</a:t>
            </a:r>
            <a:endParaRPr lang="en-US" sz="1100" dirty="0">
              <a:solidFill>
                <a:prstClr val="black"/>
              </a:solidFill>
            </a:endParaRPr>
          </a:p>
          <a:p>
            <a:pPr marL="0" lvl="1" defTabSz="1021679">
              <a:spcAft>
                <a:spcPts val="600"/>
              </a:spcAft>
              <a:defRPr/>
            </a:pPr>
            <a:r>
              <a:rPr lang="en-US" sz="1100" dirty="0">
                <a:solidFill>
                  <a:prstClr val="black"/>
                </a:solidFill>
              </a:rPr>
              <a:t>Citation: </a:t>
            </a:r>
            <a:r>
              <a:rPr lang="en-US" sz="1100" dirty="0">
                <a:solidFill>
                  <a:prstClr val="black"/>
                </a:solidFill>
                <a:hlinkClick r:id="rId5"/>
              </a:rPr>
              <a:t>ecfr.gov/current/title-42/chapter-IV/subchapter-C/part-430/subpart-B/section-430.25</a:t>
            </a:r>
            <a:endParaRPr lang="en-US" sz="1100" dirty="0">
              <a:solidFill>
                <a:prstClr val="black"/>
              </a:solidFill>
            </a:endParaRPr>
          </a:p>
          <a:p>
            <a:pPr marL="0" lvl="1" defTabSz="1021679">
              <a:spcBef>
                <a:spcPts val="600"/>
              </a:spcBef>
              <a:spcAft>
                <a:spcPts val="634"/>
              </a:spcAft>
              <a:defRPr/>
            </a:pPr>
            <a:endParaRPr lang="en-US" sz="1100" dirty="0">
              <a:solidFill>
                <a:prstClr val="black"/>
              </a:solidFill>
            </a:endParaRPr>
          </a:p>
          <a:p>
            <a:pPr marL="61438" lvl="1" defTabSz="1021679">
              <a:spcBef>
                <a:spcPts val="600"/>
              </a:spcBef>
              <a:spcAft>
                <a:spcPts val="1269"/>
              </a:spcAft>
              <a:defRPr/>
            </a:pPr>
            <a:endParaRPr lang="en-US" sz="1100" dirty="0">
              <a:solidFill>
                <a:prstClr val="black"/>
              </a:solidFill>
            </a:endParaRPr>
          </a:p>
          <a:p>
            <a:pPr marL="255420" lvl="1" indent="-255420" defTabSz="1021679">
              <a:spcBef>
                <a:spcPts val="600"/>
              </a:spcBef>
              <a:buFont typeface="Wingdings" panose="05000000000000000000" pitchFamily="2" charset="2"/>
              <a:buChar char="§"/>
              <a:defRPr/>
            </a:pPr>
            <a:endParaRPr lang="en-US" sz="1100" dirty="0">
              <a:solidFill>
                <a:prstClr val="black"/>
              </a:solidFill>
            </a:endParaRPr>
          </a:p>
          <a:p>
            <a:pPr defTabSz="1021679">
              <a:spcBef>
                <a:spcPts val="600"/>
              </a:spcBef>
              <a:defRPr/>
            </a:pPr>
            <a:endParaRPr lang="en-US" sz="1100" dirty="0">
              <a:solidFill>
                <a:prstClr val="black"/>
              </a:solidFill>
            </a:endParaRPr>
          </a:p>
          <a:p>
            <a:pPr>
              <a:spcBef>
                <a:spcPts val="600"/>
              </a:spcBef>
            </a:pPr>
            <a:endParaRPr lang="en-US" sz="1100" dirty="0"/>
          </a:p>
        </p:txBody>
      </p:sp>
    </p:spTree>
    <p:extLst>
      <p:ext uri="{BB962C8B-B14F-4D97-AF65-F5344CB8AC3E}">
        <p14:creationId xmlns:p14="http://schemas.microsoft.com/office/powerpoint/2010/main" val="2992489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3945" y="3861546"/>
            <a:ext cx="6107310" cy="5693867"/>
          </a:xfrm>
        </p:spPr>
        <p:txBody>
          <a:bodyPr/>
          <a:lstStyle/>
          <a:p>
            <a:pPr>
              <a:spcAft>
                <a:spcPts val="600"/>
              </a:spcAft>
            </a:pPr>
            <a:r>
              <a:rPr lang="en-US" b="1" dirty="0">
                <a:solidFill>
                  <a:prstClr val="black"/>
                </a:solidFill>
                <a:cs typeface="Arial" panose="020B0604020202020204" pitchFamily="34" charset="0"/>
              </a:rPr>
              <a:t>Presenter Notes</a:t>
            </a:r>
          </a:p>
          <a:p>
            <a:pPr marL="117475" indent="-117475">
              <a:spcAft>
                <a:spcPts val="600"/>
              </a:spcAft>
              <a:buFont typeface="Wingdings" panose="05000000000000000000" pitchFamily="2" charset="2"/>
              <a:buChar char="§"/>
            </a:pPr>
            <a:r>
              <a:rPr lang="en-US" sz="1200" i="0" kern="1200" dirty="0">
                <a:solidFill>
                  <a:schemeClr val="tx1"/>
                </a:solidFill>
                <a:effectLst/>
                <a:latin typeface="+mn-lt"/>
                <a:ea typeface="+mn-ea"/>
                <a:cs typeface="+mn-cs"/>
              </a:rPr>
              <a:t>Telehealth</a:t>
            </a:r>
            <a:r>
              <a:rPr lang="en-US" sz="1200" b="0" i="0" kern="1200" dirty="0">
                <a:solidFill>
                  <a:schemeClr val="tx1"/>
                </a:solidFill>
                <a:effectLst/>
                <a:latin typeface="+mn-lt"/>
                <a:ea typeface="+mn-ea"/>
                <a:cs typeface="+mn-cs"/>
              </a:rPr>
              <a:t> is the use of telecommunications and information technology to provide access to health assessment, diagnosis, intervention, consultation, supervision and information across distance. Telehealth seeks to improve a patient's health by permitting two-way, real-time interactive communication between the patient and the physician or practitioner at the distant site. This communication often requires the use of interactive telecommunications equipment that can include both audio and video components, but can also be conducted via audio-only, as states deem appropriate. </a:t>
            </a:r>
          </a:p>
          <a:p>
            <a:pPr marL="117475" indent="-117475">
              <a:spcAft>
                <a:spcPts val="600"/>
              </a:spcAft>
              <a:buFont typeface="Wingdings" panose="05000000000000000000" pitchFamily="2" charset="2"/>
              <a:buChar char="§"/>
            </a:pPr>
            <a:r>
              <a:rPr lang="en-US" sz="1200" b="0" i="0" kern="1200" dirty="0">
                <a:solidFill>
                  <a:schemeClr val="tx1"/>
                </a:solidFill>
                <a:effectLst/>
                <a:latin typeface="+mn-lt"/>
                <a:ea typeface="+mn-ea"/>
                <a:cs typeface="+mn-cs"/>
              </a:rPr>
              <a:t>For most Medicaid benefits, federal Medicaid law and regulations don’t specifically address telehealth delivery methods or the criteria for implementation of telehealth. As a result, states have broad flexibility in designing the parameters of telehealth delivery methods to furnish services. However, underlying services must continue to meet the requirements of the overarching provisions in Title XIX of the Social Security Act (the Act), regulations, the federal policy framework of the covered Medicaid benefit, and the parameters of the state’s CMS-approved Medicaid state plan or a subsequent state plan amendment (SPA). </a:t>
            </a:r>
          </a:p>
          <a:p>
            <a:pPr marL="117475" indent="-117475">
              <a:spcAft>
                <a:spcPts val="600"/>
              </a:spcAft>
              <a:buFont typeface="Wingdings" panose="05000000000000000000" pitchFamily="2" charset="2"/>
              <a:buChar char="§"/>
            </a:pPr>
            <a:r>
              <a:rPr lang="en-US" sz="1200" b="0" i="0" kern="1200" dirty="0">
                <a:solidFill>
                  <a:schemeClr val="tx1"/>
                </a:solidFill>
                <a:effectLst/>
                <a:latin typeface="+mn-lt"/>
                <a:ea typeface="+mn-ea"/>
                <a:cs typeface="+mn-cs"/>
              </a:rPr>
              <a:t>When Medicaid law or regulations establish telehealth delivery requirements for specific benefits, states must abide. For example, the Community First Choice (CFC) Option at 1915(k) has general requirements for using telehealth for performing the assessment of need (§441.535), but doesn’t have requirements for other CFC activities that could be performed using telehealth. </a:t>
            </a:r>
          </a:p>
          <a:p>
            <a:pPr marL="117475" indent="-117475">
              <a:spcAft>
                <a:spcPts val="600"/>
              </a:spcAft>
              <a:buFont typeface="Wingdings" panose="05000000000000000000" pitchFamily="2" charset="2"/>
              <a:buChar char="§"/>
            </a:pPr>
            <a:r>
              <a:rPr lang="en-US" sz="1200" b="0" i="0" kern="1200" dirty="0">
                <a:solidFill>
                  <a:schemeClr val="tx1"/>
                </a:solidFill>
                <a:effectLst/>
                <a:latin typeface="+mn-lt"/>
                <a:ea typeface="+mn-ea"/>
                <a:cs typeface="+mn-cs"/>
              </a:rPr>
              <a:t>Some states may have expanded the use of telehealth during the public health emergency (PHE). Federal law with regards to ending the PHE doesn’t change states’ flexibility in how they might use telehealth in their Medicaid or CHIP. </a:t>
            </a:r>
          </a:p>
          <a:p>
            <a:pPr>
              <a:spcAft>
                <a:spcPts val="600"/>
              </a:spcAft>
            </a:pPr>
            <a:r>
              <a:rPr lang="en-US" dirty="0"/>
              <a:t>To view the Department of Health &amp; Human Services (HHS) Public Health Emergency Transition Roadmap, visit </a:t>
            </a:r>
            <a:r>
              <a:rPr lang="en-US" dirty="0">
                <a:hlinkClick r:id="rId3"/>
              </a:rPr>
              <a:t>HHS.gov/about/news/2023/02/09/fact-sheet-covid-19-public-health-emergency-transition-roadmap.html</a:t>
            </a:r>
            <a:r>
              <a:rPr lang="en-US" dirty="0"/>
              <a:t>.</a:t>
            </a:r>
          </a:p>
          <a:p>
            <a:pPr>
              <a:spcAft>
                <a:spcPts val="600"/>
              </a:spcAft>
            </a:pPr>
            <a:r>
              <a:rPr lang="en-US" sz="1200" b="0" i="0" kern="1200" dirty="0">
                <a:solidFill>
                  <a:schemeClr val="tx1"/>
                </a:solidFill>
                <a:effectLst/>
                <a:latin typeface="+mn-lt"/>
                <a:ea typeface="+mn-ea"/>
                <a:cs typeface="+mn-cs"/>
              </a:rPr>
              <a:t>For more information about Medicaid and telehealth, vis</a:t>
            </a:r>
            <a:r>
              <a:rPr lang="en-US" dirty="0"/>
              <a:t>it </a:t>
            </a:r>
            <a:r>
              <a:rPr lang="en-US" dirty="0">
                <a:hlinkClick r:id="rId4"/>
              </a:rPr>
              <a:t>Medicaid.gov/medicaid/benefits/telehealth/index.html</a:t>
            </a:r>
            <a:r>
              <a:rPr lang="en-US" dirty="0"/>
              <a:t>.</a:t>
            </a: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94365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Check Your Knowledge: Question 1</a:t>
            </a:r>
          </a:p>
          <a:p>
            <a:pPr defTabSz="1021679">
              <a:spcAft>
                <a:spcPts val="600"/>
              </a:spcAft>
              <a:defRPr/>
            </a:pPr>
            <a:r>
              <a:rPr lang="en-US" dirty="0">
                <a:solidFill>
                  <a:prstClr val="black"/>
                </a:solidFill>
              </a:rPr>
              <a:t>Medicaid is ________.</a:t>
            </a:r>
          </a:p>
          <a:p>
            <a:pPr marL="195073" indent="-195073" defTabSz="1021679">
              <a:spcAft>
                <a:spcPts val="600"/>
              </a:spcAft>
              <a:buFontTx/>
              <a:buAutoNum type="alphaLcPeriod"/>
              <a:defRPr/>
            </a:pPr>
            <a:r>
              <a:rPr lang="en-US" dirty="0">
                <a:solidFill>
                  <a:prstClr val="black"/>
                </a:solidFill>
              </a:rPr>
              <a:t>A joint federal/state partnership</a:t>
            </a:r>
          </a:p>
          <a:p>
            <a:pPr marL="195073" indent="-195073" defTabSz="1021679">
              <a:spcAft>
                <a:spcPts val="600"/>
              </a:spcAft>
              <a:buFontTx/>
              <a:buAutoNum type="alphaLcPeriod"/>
              <a:defRPr/>
            </a:pPr>
            <a:r>
              <a:rPr lang="en-US" dirty="0">
                <a:solidFill>
                  <a:prstClr val="black"/>
                </a:solidFill>
              </a:rPr>
              <a:t>Administered solely by contractors</a:t>
            </a:r>
          </a:p>
          <a:p>
            <a:pPr marL="195073" indent="-195073" defTabSz="1021679">
              <a:spcAft>
                <a:spcPts val="600"/>
              </a:spcAft>
              <a:buFontTx/>
              <a:buAutoNum type="alphaLcPeriod"/>
              <a:defRPr/>
            </a:pPr>
            <a:r>
              <a:rPr lang="en-US" dirty="0">
                <a:solidFill>
                  <a:prstClr val="black"/>
                </a:solidFill>
              </a:rPr>
              <a:t>Funded solely by states</a:t>
            </a:r>
          </a:p>
          <a:p>
            <a:pPr marL="195073" indent="-195073" defTabSz="1021679">
              <a:spcAft>
                <a:spcPts val="600"/>
              </a:spcAft>
              <a:buFontTx/>
              <a:buAutoNum type="alphaLcPeriod"/>
              <a:defRPr/>
            </a:pPr>
            <a:r>
              <a:rPr lang="en-US" dirty="0">
                <a:solidFill>
                  <a:prstClr val="black"/>
                </a:solidFill>
              </a:rPr>
              <a:t>A federal program </a:t>
            </a:r>
          </a:p>
          <a:p>
            <a:pPr defTabSz="1021679">
              <a:spcAft>
                <a:spcPts val="600"/>
              </a:spcAft>
              <a:defRPr/>
            </a:pPr>
            <a:r>
              <a:rPr lang="en-US" b="1" dirty="0">
                <a:solidFill>
                  <a:prstClr val="black"/>
                </a:solidFill>
              </a:rPr>
              <a:t>ANSWER: a. A joint federal/state partnership</a:t>
            </a:r>
            <a:br>
              <a:rPr lang="en-US" b="1" dirty="0">
                <a:solidFill>
                  <a:prstClr val="black"/>
                </a:solidFill>
              </a:rPr>
            </a:br>
            <a:r>
              <a:rPr lang="en-US" dirty="0">
                <a:solidFill>
                  <a:prstClr val="black"/>
                </a:solidFill>
              </a:rPr>
              <a:t>Medicaid is a joint federal/state partnership program with federally-established national guidelines. States get federal matching funds for covered services. </a:t>
            </a:r>
          </a:p>
          <a:p>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5446047"/>
          </a:xfrm>
        </p:spPr>
        <p:txBody>
          <a:bodyPr/>
          <a:lstStyle/>
          <a:p>
            <a:pPr defTabSz="1021679">
              <a:spcBef>
                <a:spcPts val="600"/>
              </a:spcBef>
              <a:defRPr/>
            </a:pPr>
            <a:r>
              <a:rPr lang="en-US" b="1" dirty="0">
                <a:solidFill>
                  <a:prstClr val="black"/>
                </a:solidFill>
                <a:cs typeface="Arial" panose="020B0604020202020204" pitchFamily="34" charset="0"/>
              </a:rPr>
              <a:t>Presenter Notes</a:t>
            </a:r>
          </a:p>
          <a:p>
            <a:pPr defTabSz="1021679">
              <a:spcBef>
                <a:spcPts val="600"/>
              </a:spcBef>
              <a:defRPr/>
            </a:pPr>
            <a:r>
              <a:rPr lang="en-US" dirty="0">
                <a:solidFill>
                  <a:prstClr val="black"/>
                </a:solidFill>
              </a:rPr>
              <a:t>Check Your Knowledge: Question 2</a:t>
            </a:r>
          </a:p>
          <a:p>
            <a:pPr>
              <a:spcBef>
                <a:spcPts val="600"/>
              </a:spcBef>
            </a:pPr>
            <a:r>
              <a:rPr lang="en-US" dirty="0"/>
              <a:t>Completing an application on </a:t>
            </a:r>
            <a:r>
              <a:rPr lang="en-US" dirty="0">
                <a:hlinkClick r:id="rId3"/>
              </a:rPr>
              <a:t>HealthCare.gov</a:t>
            </a:r>
            <a:r>
              <a:rPr lang="en-US" dirty="0"/>
              <a:t> or on your state’s marketplace site determines eligibility for ______ ?</a:t>
            </a:r>
          </a:p>
          <a:p>
            <a:pPr marL="195073" indent="-195073" defTabSz="1021679">
              <a:spcBef>
                <a:spcPts val="600"/>
              </a:spcBef>
              <a:buFont typeface="+mj-lt"/>
              <a:buAutoNum type="alphaLcPeriod"/>
              <a:defRPr/>
            </a:pPr>
            <a:r>
              <a:rPr lang="en-US" dirty="0">
                <a:solidFill>
                  <a:prstClr val="black"/>
                </a:solidFill>
              </a:rPr>
              <a:t>A</a:t>
            </a:r>
            <a:r>
              <a:rPr lang="en-US" baseline="0" dirty="0">
                <a:solidFill>
                  <a:prstClr val="black"/>
                </a:solidFill>
              </a:rPr>
              <a:t> Marketplace plan</a:t>
            </a:r>
            <a:endParaRPr lang="en-US" dirty="0">
              <a:solidFill>
                <a:prstClr val="black"/>
              </a:solidFill>
            </a:endParaRPr>
          </a:p>
          <a:p>
            <a:pPr marL="195073" indent="-195073" defTabSz="1021679">
              <a:spcBef>
                <a:spcPts val="600"/>
              </a:spcBef>
              <a:buFont typeface="+mj-lt"/>
              <a:buAutoNum type="alphaLcPeriod"/>
              <a:defRPr/>
            </a:pPr>
            <a:r>
              <a:rPr lang="en-US" dirty="0">
                <a:solidFill>
                  <a:prstClr val="black"/>
                </a:solidFill>
              </a:rPr>
              <a:t>Medicaid</a:t>
            </a:r>
          </a:p>
          <a:p>
            <a:pPr marL="195073" indent="-195073" defTabSz="1021679">
              <a:spcBef>
                <a:spcPts val="600"/>
              </a:spcBef>
              <a:buFont typeface="+mj-lt"/>
              <a:buAutoNum type="alphaLcPeriod"/>
              <a:defRPr/>
            </a:pPr>
            <a:r>
              <a:rPr lang="en-US" dirty="0">
                <a:solidFill>
                  <a:prstClr val="black"/>
                </a:solidFill>
              </a:rPr>
              <a:t>Children’s Health Insurance Program (CHIP)</a:t>
            </a:r>
          </a:p>
          <a:p>
            <a:pPr marL="195073" indent="-195073" defTabSz="1021679">
              <a:spcBef>
                <a:spcPts val="600"/>
              </a:spcBef>
              <a:buFont typeface="+mj-lt"/>
              <a:buAutoNum type="alphaLcPeriod"/>
              <a:defRPr/>
            </a:pPr>
            <a:r>
              <a:rPr lang="en-US" dirty="0">
                <a:solidFill>
                  <a:prstClr val="black"/>
                </a:solidFill>
              </a:rPr>
              <a:t>All</a:t>
            </a:r>
            <a:r>
              <a:rPr lang="en-US" baseline="0" dirty="0">
                <a:solidFill>
                  <a:prstClr val="black"/>
                </a:solidFill>
              </a:rPr>
              <a:t> of the above</a:t>
            </a:r>
            <a:endParaRPr lang="en-US" dirty="0">
              <a:solidFill>
                <a:prstClr val="black"/>
              </a:solidFill>
            </a:endParaRPr>
          </a:p>
          <a:p>
            <a:pPr defTabSz="1021679">
              <a:spcBef>
                <a:spcPts val="600"/>
              </a:spcBef>
              <a:defRPr/>
            </a:pPr>
            <a:r>
              <a:rPr lang="en-US" b="1" dirty="0">
                <a:solidFill>
                  <a:prstClr val="black"/>
                </a:solidFill>
              </a:rPr>
              <a:t>ANSWER: d. All of the above </a:t>
            </a:r>
          </a:p>
          <a:p>
            <a:pPr defTabSz="1021679">
              <a:spcBef>
                <a:spcPts val="600"/>
              </a:spcBef>
              <a:defRPr/>
            </a:pPr>
            <a:r>
              <a:rPr lang="en-US" dirty="0">
                <a:solidFill>
                  <a:prstClr val="black"/>
                </a:solidFill>
              </a:rPr>
              <a:t>States may choose to use the CMS-developed model single, streamlined application on HealthCare.gov, or may develop an alternative single, streamlined application and submit the application for CMS approval. Individuals must be able to submit a single application for all health insurance affordability programs and be able to apply online, by phone, by mail, or in person. </a:t>
            </a:r>
          </a:p>
          <a:p>
            <a:pPr defTabSz="1021679">
              <a:spcBef>
                <a:spcPts val="600"/>
              </a:spcBef>
              <a:defRPr/>
            </a:pPr>
            <a:r>
              <a:rPr lang="en-US" dirty="0">
                <a:solidFill>
                  <a:prstClr val="black"/>
                </a:solidFill>
              </a:rPr>
              <a:t>Through the single application, individuals and families may apply for the following:</a:t>
            </a:r>
          </a:p>
          <a:p>
            <a:pPr marL="227013" indent="-166688" defTabSz="1021679">
              <a:spcBef>
                <a:spcPts val="600"/>
              </a:spcBef>
              <a:buFont typeface="Wingdings" panose="05000000000000000000" pitchFamily="2" charset="2"/>
              <a:buChar char="§"/>
              <a:defRPr/>
            </a:pPr>
            <a:r>
              <a:rPr lang="en-US" dirty="0">
                <a:solidFill>
                  <a:prstClr val="black"/>
                </a:solidFill>
              </a:rPr>
              <a:t>Medicaid and CHIP</a:t>
            </a:r>
          </a:p>
          <a:p>
            <a:pPr marL="227013" indent="-166688" defTabSz="1021679">
              <a:spcBef>
                <a:spcPts val="600"/>
              </a:spcBef>
              <a:buFont typeface="Wingdings" panose="05000000000000000000" pitchFamily="2" charset="2"/>
              <a:buChar char="§"/>
              <a:defRPr/>
            </a:pPr>
            <a:r>
              <a:rPr lang="en-US" dirty="0">
                <a:solidFill>
                  <a:prstClr val="black"/>
                </a:solidFill>
              </a:rPr>
              <a:t>A Marketplace plan and Marketplace subsidies including</a:t>
            </a:r>
          </a:p>
          <a:p>
            <a:pPr marL="452438" lvl="1" indent="-225425" defTabSz="1021679">
              <a:spcBef>
                <a:spcPts val="600"/>
              </a:spcBef>
              <a:buFont typeface="Arial" panose="020B0604020202020204" pitchFamily="34" charset="0"/>
              <a:buChar char="•"/>
              <a:defRPr/>
            </a:pPr>
            <a:r>
              <a:rPr lang="en-US" dirty="0">
                <a:solidFill>
                  <a:prstClr val="black"/>
                </a:solidFill>
              </a:rPr>
              <a:t>A premium tax credit (which can reduce your monthly premium for a Marketplace plan)</a:t>
            </a:r>
          </a:p>
          <a:p>
            <a:pPr marL="452438" lvl="1" indent="-225425" defTabSz="1021679">
              <a:spcBef>
                <a:spcPts val="600"/>
              </a:spcBef>
              <a:buFont typeface="Arial" panose="020B0604020202020204" pitchFamily="34" charset="0"/>
              <a:buChar char="•"/>
              <a:defRPr/>
            </a:pPr>
            <a:r>
              <a:rPr lang="en-US" dirty="0">
                <a:solidFill>
                  <a:prstClr val="black"/>
                </a:solidFill>
              </a:rPr>
              <a:t>Cost-sharing reductions (discounts that lower your out-of-pocket costs for deductibles, coinsurance, and copayments)</a:t>
            </a:r>
          </a:p>
        </p:txBody>
      </p:sp>
    </p:spTree>
    <p:extLst>
      <p:ext uri="{BB962C8B-B14F-4D97-AF65-F5344CB8AC3E}">
        <p14:creationId xmlns:p14="http://schemas.microsoft.com/office/powerpoint/2010/main" val="2155601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4" y="3922295"/>
            <a:ext cx="5793613" cy="3768999"/>
          </a:xfrm>
        </p:spPr>
        <p:txBody>
          <a:bodyPr/>
          <a:lstStyle/>
          <a:p>
            <a:pPr marL="0" marR="0" lvl="0" indent="0" algn="l" defTabSz="1021679" rtl="0" eaLnBrk="1" fontAlgn="auto" latinLnBrk="0" hangingPunct="1">
              <a:lnSpc>
                <a:spcPct val="100000"/>
              </a:lnSpc>
              <a:spcBef>
                <a:spcPts val="600"/>
              </a:spcBef>
              <a:spcAft>
                <a:spcPts val="0"/>
              </a:spcAft>
              <a:buClrTx/>
              <a:buSzTx/>
              <a:buFontTx/>
              <a:buNone/>
              <a:tabLst/>
              <a:defRPr/>
            </a:pPr>
            <a:r>
              <a:rPr lang="en-US" b="1" dirty="0">
                <a:solidFill>
                  <a:prstClr val="black"/>
                </a:solidFill>
                <a:cs typeface="Arial" panose="020B0604020202020204" pitchFamily="34" charset="0"/>
              </a:rPr>
              <a:t>Presenter Notes</a:t>
            </a:r>
          </a:p>
          <a:p>
            <a:pPr defTabSz="1021679">
              <a:spcBef>
                <a:spcPts val="600"/>
              </a:spcBef>
              <a:defRPr/>
            </a:pPr>
            <a:r>
              <a:rPr lang="en-US" dirty="0">
                <a:solidFill>
                  <a:prstClr val="black"/>
                </a:solidFill>
              </a:rPr>
              <a:t>Lesson 2, “Medicaid Recent Developments,” explains:</a:t>
            </a:r>
          </a:p>
          <a:p>
            <a:pPr marL="120650" indent="-120650" defTabSz="1021679">
              <a:spcBef>
                <a:spcPts val="600"/>
              </a:spcBef>
              <a:buFont typeface="Wingdings" panose="05000000000000000000" pitchFamily="2" charset="2"/>
              <a:buChar char="§"/>
              <a:defRPr/>
            </a:pPr>
            <a:r>
              <a:rPr lang="en-US" dirty="0">
                <a:solidFill>
                  <a:prstClr val="black"/>
                </a:solidFill>
              </a:rPr>
              <a:t>How the COVID-19 public health emergency (PHE) affected Medicaid </a:t>
            </a:r>
          </a:p>
          <a:p>
            <a:pPr marL="120650" indent="-120650" defTabSz="1021679">
              <a:spcBef>
                <a:spcPts val="600"/>
              </a:spcBef>
              <a:buFont typeface="Wingdings" panose="05000000000000000000" pitchFamily="2" charset="2"/>
              <a:buChar char="§"/>
              <a:defRPr/>
            </a:pPr>
            <a:r>
              <a:rPr lang="en-US" dirty="0">
                <a:solidFill>
                  <a:prstClr val="black"/>
                </a:solidFill>
              </a:rPr>
              <a:t>Efforts to return to normal operations (Medicaid Redetermination or Unwinding)</a:t>
            </a:r>
          </a:p>
          <a:p>
            <a:pPr marL="120650" indent="-120650" defTabSz="1021679">
              <a:spcBef>
                <a:spcPts val="600"/>
              </a:spcBef>
              <a:buFont typeface="Wingdings" panose="05000000000000000000" pitchFamily="2" charset="2"/>
              <a:buChar char="§"/>
              <a:defRPr/>
            </a:pPr>
            <a:r>
              <a:rPr lang="en-US" dirty="0">
                <a:solidFill>
                  <a:prstClr val="black"/>
                </a:solidFill>
              </a:rPr>
              <a:t>Expansion of vaccine coverage</a:t>
            </a:r>
          </a:p>
          <a:p>
            <a:pPr marL="120650" indent="-120650" defTabSz="1021679">
              <a:spcBef>
                <a:spcPts val="600"/>
              </a:spcBef>
              <a:buFont typeface="Wingdings" panose="05000000000000000000" pitchFamily="2" charset="2"/>
              <a:buChar char="§"/>
              <a:defRPr/>
            </a:pPr>
            <a:r>
              <a:rPr lang="en-US" dirty="0">
                <a:solidFill>
                  <a:prstClr val="black"/>
                </a:solidFill>
              </a:rPr>
              <a:t>Changes in response to the opioid PHE</a:t>
            </a:r>
          </a:p>
          <a:p>
            <a:pPr marL="120650" marR="0" lvl="0" indent="-120650" algn="l" defTabSz="1021679"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solidFill>
                  <a:prstClr val="black"/>
                </a:solidFill>
              </a:rPr>
              <a:t>Medicaid and Opioids</a:t>
            </a:r>
          </a:p>
          <a:p>
            <a:pPr marL="120650" indent="-120650" defTabSz="1021679">
              <a:spcBef>
                <a:spcPts val="600"/>
              </a:spcBef>
              <a:buFont typeface="Wingdings" panose="05000000000000000000" pitchFamily="2" charset="2"/>
              <a:buChar char="§"/>
              <a:defRPr/>
            </a:pPr>
            <a:endParaRPr lang="en-US" dirty="0">
              <a:solidFill>
                <a:prstClr val="black"/>
              </a:solidFill>
            </a:endParaRPr>
          </a:p>
          <a:p>
            <a:pPr marL="171450" indent="-171450" defTabSz="1021679">
              <a:spcBef>
                <a:spcPts val="600"/>
              </a:spcBef>
              <a:buFont typeface="Wingdings" panose="05000000000000000000" pitchFamily="2" charset="2"/>
              <a:buChar char="§"/>
              <a:defRPr/>
            </a:pPr>
            <a:endParaRPr lang="en-US" dirty="0">
              <a:solidFill>
                <a:prstClr val="black"/>
              </a:solidFill>
            </a:endParaRPr>
          </a:p>
          <a:p>
            <a:endParaRPr lang="en-US" dirty="0"/>
          </a:p>
        </p:txBody>
      </p:sp>
    </p:spTree>
    <p:extLst>
      <p:ext uri="{BB962C8B-B14F-4D97-AF65-F5344CB8AC3E}">
        <p14:creationId xmlns:p14="http://schemas.microsoft.com/office/powerpoint/2010/main" val="1793650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92113"/>
            <a:ext cx="5762625" cy="3780473"/>
          </a:xfrm>
        </p:spPr>
        <p:txBody>
          <a:bodyPr/>
          <a:lstStyle/>
          <a:p>
            <a:pPr defTabSz="983577">
              <a:spcAft>
                <a:spcPts val="600"/>
              </a:spcAft>
              <a:defRPr/>
            </a:pPr>
            <a:r>
              <a:rPr lang="en-US" b="1" dirty="0">
                <a:solidFill>
                  <a:prstClr val="black"/>
                </a:solidFill>
                <a:ea typeface="ＭＳ Ｐゴシック" pitchFamily="84" charset="-128"/>
                <a:cs typeface="Arial" panose="020B0604020202020204" pitchFamily="34" charset="0"/>
              </a:rPr>
              <a:t>Presenter Notes</a:t>
            </a:r>
          </a:p>
          <a:p>
            <a:pPr defTabSz="983577">
              <a:spcAft>
                <a:spcPts val="600"/>
              </a:spcAft>
              <a:defRPr/>
            </a:pPr>
            <a:r>
              <a:rPr lang="en-US" dirty="0">
                <a:solidFill>
                  <a:prstClr val="black"/>
                </a:solidFill>
                <a:cs typeface="Arial" panose="020B0604020202020204" pitchFamily="34" charset="0"/>
              </a:rPr>
              <a:t>At the end of this lesson, you’ll be able to:</a:t>
            </a:r>
          </a:p>
          <a:p>
            <a:pPr marL="120650" indent="-120650">
              <a:spcAft>
                <a:spcPts val="600"/>
              </a:spcAft>
              <a:buFont typeface="Wingdings" panose="05000000000000000000" pitchFamily="2" charset="2"/>
              <a:buChar char="§"/>
            </a:pPr>
            <a:r>
              <a:rPr lang="en-US" sz="1200" dirty="0"/>
              <a:t>List Medicaid changes as a result of the PHE </a:t>
            </a:r>
          </a:p>
          <a:p>
            <a:pPr marL="120650" indent="-120650">
              <a:spcAft>
                <a:spcPts val="600"/>
              </a:spcAft>
              <a:buFont typeface="Wingdings" panose="05000000000000000000" pitchFamily="2" charset="2"/>
              <a:buChar char="§"/>
            </a:pPr>
            <a:r>
              <a:rPr lang="en-US" sz="1200" dirty="0"/>
              <a:t>Explain Medicaid redetermination </a:t>
            </a:r>
            <a:r>
              <a:rPr lang="en-US" dirty="0"/>
              <a:t>p</a:t>
            </a:r>
            <a:r>
              <a:rPr lang="en-US" sz="1200" dirty="0"/>
              <a:t>rocess (unwinding)</a:t>
            </a:r>
          </a:p>
          <a:p>
            <a:pPr marL="120650" indent="-120650">
              <a:spcAft>
                <a:spcPts val="600"/>
              </a:spcAft>
              <a:buFont typeface="Wingdings" panose="05000000000000000000" pitchFamily="2" charset="2"/>
              <a:buChar char="§"/>
            </a:pPr>
            <a:r>
              <a:rPr lang="en-US" sz="1200" dirty="0"/>
              <a:t>List efforts to expand coverage for vaccines</a:t>
            </a:r>
          </a:p>
          <a:p>
            <a:pPr marL="120650" indent="-120650">
              <a:spcAft>
                <a:spcPts val="600"/>
              </a:spcAft>
              <a:buFont typeface="Wingdings" panose="05000000000000000000" pitchFamily="2" charset="2"/>
              <a:buChar char="§"/>
            </a:pPr>
            <a:r>
              <a:rPr lang="en-US" sz="1200" dirty="0"/>
              <a:t>Understand efforts to combat the opioid crisis</a:t>
            </a:r>
          </a:p>
          <a:p>
            <a:endParaRPr lang="en-US" dirty="0"/>
          </a:p>
        </p:txBody>
      </p:sp>
    </p:spTree>
    <p:extLst>
      <p:ext uri="{BB962C8B-B14F-4D97-AF65-F5344CB8AC3E}">
        <p14:creationId xmlns:p14="http://schemas.microsoft.com/office/powerpoint/2010/main" val="352057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679">
              <a:spcBef>
                <a:spcPts val="669"/>
              </a:spcBef>
              <a:defRPr/>
            </a:pPr>
            <a:r>
              <a:rPr lang="en-US" b="1" dirty="0">
                <a:solidFill>
                  <a:prstClr val="black"/>
                </a:solidFill>
                <a:cs typeface="Arial" panose="020B0604020202020204" pitchFamily="34" charset="0"/>
              </a:rPr>
              <a:t>Presenter Notes</a:t>
            </a:r>
          </a:p>
          <a:p>
            <a:pPr defTabSz="1021679">
              <a:spcBef>
                <a:spcPts val="669"/>
              </a:spcBef>
              <a:defRPr/>
            </a:pPr>
            <a:endParaRPr lang="en-US" dirty="0">
              <a:solidFill>
                <a:prstClr val="black"/>
              </a:solidFill>
            </a:endParaRPr>
          </a:p>
        </p:txBody>
      </p:sp>
    </p:spTree>
    <p:extLst>
      <p:ext uri="{BB962C8B-B14F-4D97-AF65-F5344CB8AC3E}">
        <p14:creationId xmlns:p14="http://schemas.microsoft.com/office/powerpoint/2010/main" val="2380712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76263"/>
            <a:ext cx="5762625" cy="3241675"/>
          </a:xfrm>
        </p:spPr>
      </p:sp>
      <p:sp>
        <p:nvSpPr>
          <p:cNvPr id="3" name="Notes Placeholder 2"/>
          <p:cNvSpPr>
            <a:spLocks noGrp="1"/>
          </p:cNvSpPr>
          <p:nvPr>
            <p:ph type="body" idx="1"/>
          </p:nvPr>
        </p:nvSpPr>
        <p:spPr>
          <a:xfrm>
            <a:off x="776288" y="3910821"/>
            <a:ext cx="5762625" cy="3780473"/>
          </a:xfrm>
        </p:spPr>
        <p:txBody>
          <a:bodyPr/>
          <a:lstStyle/>
          <a:p>
            <a:pPr>
              <a:spcAft>
                <a:spcPts val="600"/>
              </a:spcAft>
            </a:pPr>
            <a:r>
              <a:rPr lang="en-US" b="1" dirty="0">
                <a:solidFill>
                  <a:prstClr val="black"/>
                </a:solidFill>
                <a:cs typeface="Arial" panose="020B0604020202020204" pitchFamily="34" charset="0"/>
              </a:rPr>
              <a:t>Presenter Notes</a:t>
            </a:r>
          </a:p>
          <a:p>
            <a:pPr>
              <a:spcAft>
                <a:spcPts val="600"/>
              </a:spcAft>
            </a:pPr>
            <a:r>
              <a:rPr lang="en-US" dirty="0"/>
              <a:t>National Medicaid and Children’s Health Insurance Program (CHIP) enrollment increased from 70.7 million individuals in February of 2020 to 92.3 million in December 2022. </a:t>
            </a:r>
          </a:p>
          <a:p>
            <a:pPr>
              <a:spcAft>
                <a:spcPts val="600"/>
              </a:spcAft>
            </a:pPr>
            <a:r>
              <a:rPr lang="en-US" dirty="0"/>
              <a:t>For more information, visit </a:t>
            </a:r>
            <a:r>
              <a:rPr lang="en-US" dirty="0">
                <a:hlinkClick r:id="rId3"/>
              </a:rPr>
              <a:t>Medicaid.gov/medicaid/quality-of-care/downloads/beneficiary-profile-2022.pdf</a:t>
            </a:r>
            <a:r>
              <a:rPr lang="en-US" dirty="0"/>
              <a:t>. Updated with December 2022 enrollment data from </a:t>
            </a:r>
            <a:r>
              <a:rPr lang="en-US" dirty="0">
                <a:hlinkClick r:id="rId4"/>
              </a:rPr>
              <a:t>Medicaid.gov/medicaid/program-information/medicaid-and-chip-enrollment-data/report-highlights/index.html</a:t>
            </a:r>
            <a:r>
              <a:rPr lang="en-US" dirty="0"/>
              <a:t>.</a:t>
            </a:r>
          </a:p>
          <a:p>
            <a:pPr>
              <a:spcAft>
                <a:spcPts val="600"/>
              </a:spcAft>
            </a:pPr>
            <a:endParaRPr lang="en-US" dirty="0"/>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1233787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675"/>
            <a:ext cx="5575300" cy="3136900"/>
          </a:xfrm>
        </p:spPr>
      </p:sp>
      <p:sp>
        <p:nvSpPr>
          <p:cNvPr id="3" name="Notes Placeholder 2"/>
          <p:cNvSpPr>
            <a:spLocks noGrp="1"/>
          </p:cNvSpPr>
          <p:nvPr>
            <p:ph type="body" idx="1"/>
          </p:nvPr>
        </p:nvSpPr>
        <p:spPr>
          <a:xfrm>
            <a:off x="717549" y="3314700"/>
            <a:ext cx="5575301" cy="5819775"/>
          </a:xfrm>
        </p:spPr>
        <p:txBody>
          <a:bodyPr>
            <a:normAutofit/>
          </a:bodyPr>
          <a:lstStyle/>
          <a:p>
            <a:pPr lvl="0">
              <a:lnSpc>
                <a:spcPct val="120000"/>
              </a:lnSpc>
              <a:spcAft>
                <a:spcPts val="600"/>
              </a:spcAft>
            </a:pPr>
            <a:r>
              <a:rPr lang="en-US" b="1" dirty="0">
                <a:sym typeface="Helvetica Neue"/>
              </a:rPr>
              <a:t>Presenter Notes</a:t>
            </a:r>
          </a:p>
          <a:p>
            <a:pPr>
              <a:spcAft>
                <a:spcPts val="600"/>
              </a:spcAft>
            </a:pPr>
            <a:r>
              <a:rPr lang="en-US" dirty="0"/>
              <a:t>The Consolidated Appropriations Act (CAA) 2023 addressed the end of the continuous enrollment condition, the temporary federal medical assistance percentage (FMAP) increase, and the unwinding process. Under the CAA, 2023, expiration of the continuous enrollment condition and receipt of the temporary FMAP increase is no longer linked to the end of the PHE. The continuous enrollment condition ended on March 31, 2023, and the Families First Coronavirus Response Act (FFCRA’s) temporary FMAP increase is phasing down, starting April 1, 2023, and ending on December 31, 2023. </a:t>
            </a:r>
          </a:p>
          <a:p>
            <a:pPr>
              <a:spcAft>
                <a:spcPts val="600"/>
              </a:spcAft>
            </a:pPr>
            <a:r>
              <a:rPr lang="en-US" dirty="0"/>
              <a:t>States could chose when to begin their 12-month unwinding period, starting the first of either February, March, or April 2023. The effective dates of the first terminations therefore ranged from April, May, or June 2023. To view anticipated timelines for the various states, visit </a:t>
            </a:r>
            <a:r>
              <a:rPr lang="en-US" dirty="0">
                <a:hlinkClick r:id="rId3"/>
              </a:rPr>
              <a:t>Medicaid.gov/resources-for-states/downloads/ant-2023-time-init-unwin-reltd-ren-02242023.pdf?eType=EmailBlastContent&amp;eId=0020ebe6-dd11-4495-9a55-3faf2a3fb34d</a:t>
            </a:r>
            <a:r>
              <a:rPr lang="en-US" dirty="0"/>
              <a:t>. </a:t>
            </a:r>
          </a:p>
          <a:p>
            <a:pPr>
              <a:spcAft>
                <a:spcPts val="600"/>
              </a:spcAft>
            </a:pPr>
            <a:r>
              <a:rPr lang="en-US" dirty="0"/>
              <a:t>States must initiate renewals for all individuals enrolled as of the last day of the continuous enrollment condition within 12 months (i.e., in light of the CAA’s amendment, March 31, 2024), and must complete renewals for individuals enrolled as of the last day of the continuous enrollment condition within 14 months (i.e., in light of the CAA’s amendment, May 31, 2024). The CAA, 2023 does not modify the duration of the unwinding period. </a:t>
            </a:r>
          </a:p>
          <a:p>
            <a:pPr>
              <a:spcAft>
                <a:spcPts val="600"/>
              </a:spcAft>
            </a:pPr>
            <a:r>
              <a:rPr lang="en-US" dirty="0"/>
              <a:t>CMS will continue to update </a:t>
            </a:r>
            <a:r>
              <a:rPr lang="en-US" dirty="0">
                <a:hlinkClick r:id="rId4"/>
              </a:rPr>
              <a:t>Medicaid.gov/resources-for-states/coronavirus-disease-2019-covid-19/unwinding-and-returning-regular-operations-after-covid-19/index.html</a:t>
            </a:r>
            <a:r>
              <a:rPr lang="en-US" dirty="0"/>
              <a:t> with updates and resources for this process.</a:t>
            </a:r>
          </a:p>
          <a:p>
            <a:pPr>
              <a:lnSpc>
                <a:spcPct val="120000"/>
              </a:lnSpc>
              <a:spcAft>
                <a:spcPts val="600"/>
              </a:spcAft>
            </a:pPr>
            <a:endParaRPr lang="en-US" dirty="0"/>
          </a:p>
          <a:p>
            <a:pPr>
              <a:lnSpc>
                <a:spcPct val="120000"/>
              </a:lnSpc>
              <a:spcAft>
                <a:spcPts val="600"/>
              </a:spcAft>
            </a:pPr>
            <a:endParaRPr lang="en-US" dirty="0"/>
          </a:p>
        </p:txBody>
      </p:sp>
    </p:spTree>
    <p:extLst>
      <p:ext uri="{BB962C8B-B14F-4D97-AF65-F5344CB8AC3E}">
        <p14:creationId xmlns:p14="http://schemas.microsoft.com/office/powerpoint/2010/main" val="1697695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41350"/>
            <a:ext cx="5575300" cy="3136900"/>
          </a:xfrm>
        </p:spPr>
      </p:sp>
      <p:sp>
        <p:nvSpPr>
          <p:cNvPr id="3" name="Notes Placeholder 2"/>
          <p:cNvSpPr>
            <a:spLocks noGrp="1"/>
          </p:cNvSpPr>
          <p:nvPr>
            <p:ph type="body" idx="1"/>
          </p:nvPr>
        </p:nvSpPr>
        <p:spPr>
          <a:xfrm>
            <a:off x="717550" y="3883184"/>
            <a:ext cx="5575300" cy="5277644"/>
          </a:xfrm>
        </p:spPr>
        <p:txBody>
          <a:bodyPr/>
          <a:lstStyle/>
          <a:p>
            <a:pPr>
              <a:spcAft>
                <a:spcPts val="600"/>
              </a:spcAft>
              <a:defRPr/>
            </a:pPr>
            <a:r>
              <a:rPr lang="en-US" b="1" dirty="0">
                <a:cs typeface="Arial" panose="020B0604020202020204" pitchFamily="34" charset="0"/>
              </a:rPr>
              <a:t>Presenter Notes</a:t>
            </a:r>
          </a:p>
          <a:p>
            <a:pPr>
              <a:spcAft>
                <a:spcPts val="600"/>
              </a:spcAft>
              <a:defRPr/>
            </a:pPr>
            <a:r>
              <a:rPr lang="en-US" dirty="0"/>
              <a:t>All states will process regular Medicaid and CHIP eligibility reviews. This means states will determine if individual and family member(s) still qualify for Medicaid or CHIP coverage. </a:t>
            </a:r>
          </a:p>
          <a:p>
            <a:pPr>
              <a:spcAft>
                <a:spcPts val="600"/>
              </a:spcAft>
            </a:pPr>
            <a:r>
              <a:rPr lang="en-US" dirty="0"/>
              <a:t>Centers for Medicare and Medicaid Service (CMS) is working with states and other stakeholders to ensure eligible beneficiaries maintain coverage and individuals who become eligible for other forms of coverage transition between coverage programs during unwinding. </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tab pos="114300" algn="l"/>
              </a:tabLst>
              <a:defRPr/>
            </a:pPr>
            <a:r>
              <a:rPr lang="en-US" dirty="0"/>
              <a:t>CMS views the work of assisting Medicaid and CHIP beneficiaries with redeterminations in 2 phases:</a:t>
            </a:r>
          </a:p>
          <a:p>
            <a:pPr marL="114300" indent="-114300">
              <a:spcAft>
                <a:spcPts val="600"/>
              </a:spcAft>
              <a:buFont typeface="Wingdings" panose="05000000000000000000" pitchFamily="2" charset="2"/>
              <a:buChar char="§"/>
              <a:tabLst>
                <a:tab pos="114300" algn="l"/>
              </a:tabLst>
            </a:pPr>
            <a:r>
              <a:rPr lang="en-US" dirty="0"/>
              <a:t>Phase 1: Inform beneficiaries about renewing their coverage and encourage them to keep their contact information up-to-date</a:t>
            </a:r>
          </a:p>
          <a:p>
            <a:pPr marL="114300" indent="-114300">
              <a:spcAft>
                <a:spcPts val="600"/>
              </a:spcAft>
              <a:buFont typeface="Wingdings" panose="05000000000000000000" pitchFamily="2" charset="2"/>
              <a:buChar char="§"/>
              <a:tabLst>
                <a:tab pos="114300" algn="l"/>
              </a:tabLst>
            </a:pPr>
            <a:r>
              <a:rPr lang="en-US" dirty="0"/>
              <a:t>Phase 2: Help Medicaid and CHIP beneficiaries take the necessary steps to renew coverage, and transition to other coverage if they’re no longer eligible for Medicaid or CHIP.</a:t>
            </a:r>
          </a:p>
          <a:p>
            <a:pPr>
              <a:spcAft>
                <a:spcPts val="600"/>
              </a:spcAft>
            </a:pPr>
            <a:r>
              <a:rPr lang="en-US" dirty="0"/>
              <a:t>CMS is communicating regularly with partners to support planning and coordination during the unwinding process to help ensure people enrolled in Medicaid and CHIP maintain a source of health care coverage.</a:t>
            </a:r>
          </a:p>
        </p:txBody>
      </p:sp>
    </p:spTree>
    <p:extLst>
      <p:ext uri="{BB962C8B-B14F-4D97-AF65-F5344CB8AC3E}">
        <p14:creationId xmlns:p14="http://schemas.microsoft.com/office/powerpoint/2010/main" val="4116102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7349" y="3910262"/>
            <a:ext cx="6148251" cy="5690938"/>
          </a:xfrm>
        </p:spPr>
        <p:txBody>
          <a:bodyPr>
            <a:noAutofit/>
          </a:bodyPr>
          <a:lstStyle/>
          <a:p>
            <a:pPr>
              <a:spcAft>
                <a:spcPts val="600"/>
              </a:spcAft>
            </a:pPr>
            <a:r>
              <a:rPr lang="en-US" b="1" dirty="0"/>
              <a:t>Presenter Notes</a:t>
            </a:r>
          </a:p>
          <a:p>
            <a:pPr>
              <a:spcAft>
                <a:spcPts val="600"/>
              </a:spcAft>
            </a:pPr>
            <a:r>
              <a:rPr lang="en-US" dirty="0"/>
              <a:t>Partners can inform Medicaid and CHIP enrollees about the changes. The main messages that partners should focus on when communicating with people enrolled in Medicaid and CHIP are: </a:t>
            </a:r>
          </a:p>
          <a:p>
            <a:pPr marL="233363" indent="-233363">
              <a:spcAft>
                <a:spcPts val="600"/>
              </a:spcAft>
              <a:buFont typeface="+mj-lt"/>
              <a:buAutoNum type="arabicPeriod"/>
            </a:pPr>
            <a:r>
              <a:rPr lang="en-US" dirty="0"/>
              <a:t>Update your contact information – Make sure [Name of State Medicaid or CHIP program] has your current mailing address, phone number, email, or other contact information. This way, they’ll be able to contact you about your Medicaid or CHIP coverage. </a:t>
            </a:r>
          </a:p>
          <a:p>
            <a:pPr marL="233363" indent="-233363">
              <a:spcAft>
                <a:spcPts val="600"/>
              </a:spcAft>
              <a:buFont typeface="+mj-lt"/>
              <a:buAutoNum type="arabicPeriod"/>
            </a:pPr>
            <a:r>
              <a:rPr lang="en-US" dirty="0"/>
              <a:t>Check your mail – [Name of State Medicaid or CHIP program] will mail you a letter about your Medicaid or CHIP coverage. This letter will also let you know if you need to complete a renewal form to see if you still qualify for Medicaid or CHIP. </a:t>
            </a:r>
          </a:p>
          <a:p>
            <a:pPr marL="233363" indent="-233363">
              <a:spcAft>
                <a:spcPts val="600"/>
              </a:spcAft>
              <a:buFont typeface="+mj-lt"/>
              <a:buAutoNum type="arabicPeriod"/>
            </a:pPr>
            <a:r>
              <a:rPr lang="en-US" dirty="0"/>
              <a:t>Complete your renewal form (if you get one) – Fill out the form and return it to [Name of State Medicaid or CHIP program] right away to help avoid a gap in your Medicaid or CHIP coverage.</a:t>
            </a:r>
          </a:p>
          <a:p>
            <a:pPr marL="233363" indent="-233363">
              <a:spcAft>
                <a:spcPts val="600"/>
              </a:spcAft>
              <a:buFont typeface="+mj-lt"/>
              <a:buAutoNum type="arabicPeriod"/>
            </a:pPr>
            <a:r>
              <a:rPr lang="en-US" dirty="0"/>
              <a:t>If you no longer qualify, there are other health coverage options – Don’t wait. There are time limits to sign up. Those who no longer qualify for Medicaid or CHIP may be able to purchase a health plan through the Health Insurance Marketplace® and get financial assistance. Marketplace Plans cover things like prescription drugs, doctor visits, urgent care, hospital visits, and more. There is a Special Enrollment Period for Medicare when you lost Medicaid coverage (Adult Expansion group). CMS mails an Inbound Account Transfer Notice to consumers if they were enrolled in Medicaid or CHIP and recently lost that coverage or if they applied through the state Medicaid or CHIP agency and the state found at least one household member ineligible for Medicaid or CHIP. To view a sample of Inbound Account Transfer Notice mailing, visit </a:t>
            </a:r>
            <a:r>
              <a:rPr lang="en-US" dirty="0">
                <a:hlinkClick r:id="rId3"/>
              </a:rPr>
              <a:t>Marketplace.cms.gov/technical-assistance-resources/training-materials/inbound-account-transfer.pdf</a:t>
            </a:r>
            <a:r>
              <a:rPr lang="en-US" dirty="0"/>
              <a:t> (English) and </a:t>
            </a:r>
            <a:r>
              <a:rPr lang="en-US" dirty="0">
                <a:hlinkClick r:id="rId4"/>
              </a:rPr>
              <a:t>Marketplace.cms.gov/technical-assistance-resources/training-materials/inbound-account-transfer-spanish.pdf</a:t>
            </a:r>
            <a:r>
              <a:rPr lang="en-US" dirty="0"/>
              <a:t> (Spanish).</a:t>
            </a:r>
          </a:p>
          <a:p>
            <a:pPr>
              <a:spcAft>
                <a:spcPts val="600"/>
              </a:spcAft>
            </a:pPr>
            <a:r>
              <a:rPr lang="en-US" dirty="0"/>
              <a:t>Review partner materials at </a:t>
            </a:r>
            <a:r>
              <a:rPr lang="en-US" dirty="0">
                <a:hlinkClick r:id="rId5"/>
              </a:rPr>
              <a:t>Medicaid.gov/resources-for-states/coronavirus-disease-2019-covid-19/unwinding-and-returning-regular-operations-after-covid-19/index.html</a:t>
            </a:r>
            <a:r>
              <a:rPr lang="en-US" dirty="0"/>
              <a:t> and stakeholder calls and materials at </a:t>
            </a:r>
            <a:r>
              <a:rPr lang="en-US" u="sng" dirty="0">
                <a:hlinkClick r:id="rId6"/>
              </a:rPr>
              <a:t>CMS.gov/outreach-education/partner-resources/cms-national-stakeholder-calls</a:t>
            </a:r>
            <a:r>
              <a:rPr lang="en-US" u="sng" dirty="0"/>
              <a:t>.</a:t>
            </a:r>
            <a:endParaRPr lang="en-US" dirty="0"/>
          </a:p>
          <a:p>
            <a:pPr>
              <a:spcAft>
                <a:spcPts val="600"/>
              </a:spcAft>
            </a:pPr>
            <a:endParaRPr lang="en-US" dirty="0"/>
          </a:p>
          <a:p>
            <a:pPr marL="174708" indent="-174708">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16524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5" y="4026453"/>
            <a:ext cx="5759450" cy="5113421"/>
          </a:xfrm>
        </p:spPr>
        <p:txBody>
          <a:bodyPr>
            <a:normAutofit/>
          </a:bodyPr>
          <a:lstStyle/>
          <a:p>
            <a:pPr>
              <a:spcAft>
                <a:spcPts val="600"/>
              </a:spcAft>
            </a:pPr>
            <a:r>
              <a:rPr lang="en-US" sz="1100" b="1" dirty="0"/>
              <a:t>Presenter Notes</a:t>
            </a:r>
          </a:p>
          <a:p>
            <a:pPr marL="0" indent="0">
              <a:spcAft>
                <a:spcPts val="600"/>
              </a:spcAft>
              <a:buFont typeface="Wingdings" panose="05000000000000000000" pitchFamily="2" charset="2"/>
              <a:buNone/>
            </a:pPr>
            <a:r>
              <a:rPr lang="en-US" dirty="0"/>
              <a:t>If you’re no longer eligible for Medicaid or CHIP coverage, you can transition to other coverage. The Health Insurance Marketplace® and Medicare have Special Enrollment Periods for those who no longer qualify for Medicaid. </a:t>
            </a:r>
          </a:p>
          <a:p>
            <a:pPr>
              <a:spcAft>
                <a:spcPts val="600"/>
              </a:spcAft>
            </a:pPr>
            <a:r>
              <a:rPr lang="en-US" sz="1100" dirty="0"/>
              <a:t>Special Enrollment Periods</a:t>
            </a:r>
          </a:p>
          <a:p>
            <a:pPr marL="112713" indent="-112713">
              <a:spcAft>
                <a:spcPts val="600"/>
              </a:spcAft>
              <a:buFont typeface="Wingdings" panose="05000000000000000000" pitchFamily="2" charset="2"/>
              <a:buChar char="§"/>
            </a:pPr>
            <a:r>
              <a:rPr lang="en-US" dirty="0"/>
              <a:t>Marketplace: You may qualify for a Special Enrollment Period (SEP) if you or anyone in your household lost qualifying health coverage </a:t>
            </a:r>
            <a:r>
              <a:rPr lang="en-US" b="1" dirty="0"/>
              <a:t>in the past 60 days (or more than 60 days ago but since January 1, 2020)</a:t>
            </a:r>
            <a:r>
              <a:rPr lang="en-US" dirty="0"/>
              <a:t> OR </a:t>
            </a:r>
            <a:r>
              <a:rPr lang="en-US" b="1" dirty="0"/>
              <a:t>expects to lose coverage in the next 60 days</a:t>
            </a:r>
            <a:r>
              <a:rPr lang="en-US" dirty="0"/>
              <a:t>.</a:t>
            </a:r>
          </a:p>
          <a:p>
            <a:pPr marL="227013" lvl="1" indent="-114300">
              <a:spcAft>
                <a:spcPts val="600"/>
              </a:spcAft>
              <a:buFont typeface="Arial" panose="020B0604020202020204" pitchFamily="34" charset="0"/>
              <a:buChar char="•"/>
            </a:pPr>
            <a:r>
              <a:rPr lang="en-US" sz="1100" dirty="0"/>
              <a:t>Apply at </a:t>
            </a:r>
            <a:r>
              <a:rPr lang="en-US" sz="1100" dirty="0">
                <a:hlinkClick r:id="rId3"/>
              </a:rPr>
              <a:t>HealthCare.gov</a:t>
            </a:r>
            <a:r>
              <a:rPr lang="en-US" sz="1100" dirty="0"/>
              <a:t> to see if you qualify</a:t>
            </a:r>
          </a:p>
          <a:p>
            <a:pPr marL="227013" lvl="1" indent="-114300">
              <a:spcAft>
                <a:spcPts val="600"/>
              </a:spcAft>
              <a:buFont typeface="Arial" panose="020B0604020202020204" pitchFamily="34" charset="0"/>
              <a:buChar char="•"/>
            </a:pPr>
            <a:r>
              <a:rPr lang="en-US" sz="1100" dirty="0"/>
              <a:t>View FAQs on this SEP at </a:t>
            </a:r>
            <a:r>
              <a:rPr lang="en-US" sz="1100" dirty="0">
                <a:hlinkClick r:id="rId4"/>
              </a:rPr>
              <a:t>CMS.gov/technical-assistance-resources/temp-sep-unwinding-faq.pdf</a:t>
            </a:r>
            <a:endParaRPr lang="en-US" sz="1100" dirty="0"/>
          </a:p>
          <a:p>
            <a:pPr marL="112713" lvl="2" indent="-112713">
              <a:spcAft>
                <a:spcPts val="600"/>
              </a:spcAft>
              <a:buFont typeface="Wingdings" panose="05000000000000000000" pitchFamily="2" charset="2"/>
              <a:buChar char="§"/>
            </a:pPr>
            <a:r>
              <a:rPr lang="en-US" dirty="0"/>
              <a:t>Medicare: </a:t>
            </a:r>
          </a:p>
          <a:p>
            <a:pPr marL="227013" indent="-114300">
              <a:spcAft>
                <a:spcPts val="600"/>
              </a:spcAft>
              <a:buFont typeface="Arial" panose="020B0604020202020204" pitchFamily="34" charset="0"/>
              <a:buChar char="•"/>
            </a:pPr>
            <a:r>
              <a:rPr lang="en-US" b="1" dirty="0"/>
              <a:t>If you now qualify but didn’t sign up when you first became eligible</a:t>
            </a:r>
            <a:r>
              <a:rPr lang="en-US" dirty="0"/>
              <a:t>, your SEP lasts for </a:t>
            </a:r>
            <a:r>
              <a:rPr lang="en-US" b="1" dirty="0"/>
              <a:t>6 months </a:t>
            </a:r>
            <a:r>
              <a:rPr lang="en-US" dirty="0"/>
              <a:t>after Medicaid termination and allows you to choose between retroactive coverage back to the date of termination from Medicaid (but no earlier than January 1, 2023) or coverage beginning the month after the month of enrollment. You can sign up by filling out a CMS-10797 form and mailing or faxing it to your local Social Security office. You can also call Social Security at 1-800-772-1213. TTY users can call 1-800-325-0778. </a:t>
            </a:r>
          </a:p>
          <a:p>
            <a:pPr marL="227013" lvl="1" indent="-114300">
              <a:spcAft>
                <a:spcPts val="600"/>
              </a:spcAft>
              <a:buFont typeface="Arial" panose="020B0604020202020204" pitchFamily="34" charset="0"/>
              <a:buChar char="•"/>
            </a:pPr>
            <a:r>
              <a:rPr lang="en-US" b="1" dirty="0"/>
              <a:t>If you have Medicare and Medicaid and you lost Medicaid</a:t>
            </a:r>
            <a:r>
              <a:rPr lang="en-US" dirty="0"/>
              <a:t>, you can join a Medicare Advantage Plan or a Medicare drug plan or change your current MA Plan or Medicare drug plan within</a:t>
            </a:r>
            <a:r>
              <a:rPr lang="en-US" b="1" dirty="0"/>
              <a:t> 3 months </a:t>
            </a:r>
            <a:r>
              <a:rPr lang="en-US" dirty="0"/>
              <a:t>of getting the notice of Medicaid termination from your state. To search, compare, and enroll in a Medicare plan, visit </a:t>
            </a:r>
            <a:r>
              <a:rPr lang="en-US" dirty="0">
                <a:hlinkClick r:id="rId5"/>
              </a:rPr>
              <a:t>Medicare.gov/plan-compare</a:t>
            </a:r>
            <a:r>
              <a:rPr lang="en-US" dirty="0"/>
              <a:t>.</a:t>
            </a:r>
          </a:p>
          <a:p>
            <a:pPr marL="625475" lvl="1" indent="-168275">
              <a:spcAft>
                <a:spcPts val="600"/>
              </a:spcAft>
              <a:buFont typeface="Arial" panose="020B0604020202020204" pitchFamily="34" charset="0"/>
              <a:buChar char="•"/>
            </a:pPr>
            <a:endParaRPr lang="en-US" dirty="0"/>
          </a:p>
          <a:p>
            <a:pPr>
              <a:spcAft>
                <a:spcPts val="600"/>
              </a:spcAft>
            </a:pPr>
            <a:endParaRPr lang="en-US" sz="1100" dirty="0"/>
          </a:p>
          <a:p>
            <a:pPr marL="171450" marR="0" lvl="0" indent="-171450" algn="l" defTabSz="914400" rtl="0" eaLnBrk="1" fontAlgn="auto" latinLnBrk="0" hangingPunct="1">
              <a:lnSpc>
                <a:spcPct val="100000"/>
              </a:lnSpc>
              <a:spcAft>
                <a:spcPts val="600"/>
              </a:spcAft>
              <a:buClrTx/>
              <a:buSzTx/>
              <a:buFont typeface="Arial" panose="020B0604020202020204" pitchFamily="34" charset="0"/>
              <a:buChar char="•"/>
              <a:tabLst/>
              <a:defRPr/>
            </a:pPr>
            <a:endParaRPr lang="en-US" sz="1100" dirty="0"/>
          </a:p>
          <a:p>
            <a:pPr marL="628650" lvl="1" indent="-171450">
              <a:spcAft>
                <a:spcPts val="600"/>
              </a:spcAft>
              <a:buFont typeface="Wingdings" panose="05000000000000000000" pitchFamily="2" charset="2"/>
              <a:buChar char="§"/>
            </a:pPr>
            <a:endParaRPr lang="en-US" sz="1100" dirty="0"/>
          </a:p>
          <a:p>
            <a:pPr marL="628650" lvl="1" indent="-171450">
              <a:spcAft>
                <a:spcPts val="600"/>
              </a:spcAft>
              <a:buFont typeface="Wingdings" panose="05000000000000000000" pitchFamily="2" charset="2"/>
              <a:buChar char="§"/>
            </a:pPr>
            <a:endParaRPr lang="en-US" sz="1100" dirty="0"/>
          </a:p>
          <a:p>
            <a:pPr marL="174708" indent="-174708">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3361190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3382"/>
            <a:ext cx="6051550" cy="5517539"/>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a:spcAft>
                <a:spcPts val="600"/>
              </a:spcAft>
            </a:pPr>
            <a:r>
              <a:rPr lang="en-US" dirty="0"/>
              <a:t>States must provide vaccine administration with no cost sharing for most people with Medicaid or CHIP during and through one year after the end of the PHE (until the last day of the first calendar quarter that begins one year after the last day of the COVID-19 PHE or September 30, 2024). These coverage requirements end on the last day of the first calendar quarter that begins one year after the last day of the COVID-19 PHE. States can have cost sharing on other</a:t>
            </a:r>
            <a:r>
              <a:rPr lang="en-US" baseline="0" dirty="0"/>
              <a:t> services in the state plan with mandatory exemptions for some populations and services.</a:t>
            </a:r>
          </a:p>
          <a:p>
            <a:pPr marL="112713" indent="-112713" defTabSz="966612">
              <a:spcAft>
                <a:spcPts val="600"/>
              </a:spcAft>
              <a:buFont typeface="Wingdings" panose="05000000000000000000" pitchFamily="2" charset="2"/>
              <a:buChar char="§"/>
              <a:defRPr/>
            </a:pPr>
            <a:r>
              <a:rPr lang="en-US" dirty="0"/>
              <a:t>For the very limited number of Medicaid beneficiaries who aren’t eligible for this coverage (and don’t get it through other coverage they might have), providers may submit claims for reimbursement for administering the COVID-19 vaccine through the COVID-19 Coverage Assistance Fund (administered by the Health Resources &amp; Services Administration (HRSA)). </a:t>
            </a:r>
          </a:p>
          <a:p>
            <a:pPr marL="112713" indent="-112713" defTabSz="966612">
              <a:spcAft>
                <a:spcPts val="600"/>
              </a:spcAft>
              <a:buFont typeface="Wingdings" panose="05000000000000000000" pitchFamily="2" charset="2"/>
              <a:buChar char="§"/>
              <a:defRPr/>
            </a:pPr>
            <a:r>
              <a:rPr lang="en-US" dirty="0"/>
              <a:t>Under the American Rescue Plan Act (ARP), the FMAP for state Medicaid and CHIP expenditures on COVID-19 vaccine administration will remain at 100% for more than a year after the COVID-19 PHE ends. The ARP also expanded Medicaid and CHIP coverage of COVID-19 vaccine administration to additional eligibility groups. CMS updated the Medicaid vaccine toolkit to reflect the changes the ARP enacted (</a:t>
            </a:r>
            <a:r>
              <a:rPr lang="en-US" u="sng" dirty="0">
                <a:hlinkClick r:id="rId3"/>
              </a:rPr>
              <a:t>Medicaid.gov/state-resource-center/downloads/covid-19-vaccine-toolkit.pdf</a:t>
            </a:r>
            <a:r>
              <a:rPr lang="en-US" dirty="0"/>
              <a:t>).</a:t>
            </a:r>
            <a:endParaRPr lang="en-US" b="1" dirty="0"/>
          </a:p>
          <a:p>
            <a:pPr>
              <a:spcAft>
                <a:spcPts val="600"/>
              </a:spcAft>
            </a:pPr>
            <a:r>
              <a:rPr lang="en-US" dirty="0"/>
              <a:t>After the PHE, depending on the population, states may have to evaluate cost-sharing policies and submit state plan amendments (if updates are needed).</a:t>
            </a:r>
            <a:endParaRPr lang="en-US" b="1" dirty="0"/>
          </a:p>
          <a:p>
            <a:pPr defTabSz="1021679">
              <a:spcBef>
                <a:spcPts val="600"/>
              </a:spcBef>
              <a:defRPr/>
            </a:pPr>
            <a:endParaRPr lang="en-US" dirty="0">
              <a:solidFill>
                <a:prstClr val="black"/>
              </a:solidFill>
            </a:endParaRPr>
          </a:p>
          <a:p>
            <a:pPr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3798002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7363"/>
            <a:ext cx="5486400" cy="3086100"/>
          </a:xfrm>
        </p:spPr>
      </p:sp>
      <p:sp>
        <p:nvSpPr>
          <p:cNvPr id="3" name="Notes Placeholder 2"/>
          <p:cNvSpPr>
            <a:spLocks noGrp="1"/>
          </p:cNvSpPr>
          <p:nvPr>
            <p:ph type="body" idx="1"/>
          </p:nvPr>
        </p:nvSpPr>
        <p:spPr>
          <a:xfrm>
            <a:off x="685800" y="3717758"/>
            <a:ext cx="5486400" cy="5119854"/>
          </a:xfrm>
        </p:spPr>
        <p:txBody>
          <a:bodyPr/>
          <a:lstStyle/>
          <a:p>
            <a:pPr>
              <a:spcAft>
                <a:spcPts val="600"/>
              </a:spcAft>
            </a:pPr>
            <a:r>
              <a:rPr lang="en-US" b="1" dirty="0">
                <a:solidFill>
                  <a:prstClr val="black"/>
                </a:solidFill>
                <a:cs typeface="Arial" panose="020B0604020202020204" pitchFamily="34" charset="0"/>
              </a:rPr>
              <a:t>Presenter Notes</a:t>
            </a:r>
          </a:p>
          <a:p>
            <a:pPr>
              <a:spcAft>
                <a:spcPts val="600"/>
              </a:spcAft>
            </a:pPr>
            <a:r>
              <a:rPr lang="en-US" i="0" u="none" strike="noStrike" kern="1200" baseline="0" dirty="0">
                <a:solidFill>
                  <a:schemeClr val="tx1"/>
                </a:solidFill>
                <a:latin typeface="+mn-lt"/>
                <a:ea typeface="+mn-ea"/>
                <a:cs typeface="+mn-cs"/>
              </a:rPr>
              <a:t>Section 11405 of the CAA </a:t>
            </a:r>
            <a:r>
              <a:rPr lang="en-US" b="1" i="0" u="none" strike="noStrike" kern="1200" baseline="0" dirty="0">
                <a:solidFill>
                  <a:schemeClr val="tx1"/>
                </a:solidFill>
                <a:latin typeface="+mn-lt"/>
                <a:ea typeface="+mn-ea"/>
                <a:cs typeface="+mn-cs"/>
              </a:rPr>
              <a:t>r</a:t>
            </a:r>
            <a:r>
              <a:rPr lang="en-US" b="0" i="0" u="none" strike="noStrike" kern="1200" baseline="0" dirty="0">
                <a:solidFill>
                  <a:schemeClr val="tx1"/>
                </a:solidFill>
                <a:latin typeface="+mn-lt"/>
                <a:ea typeface="+mn-ea"/>
                <a:cs typeface="+mn-cs"/>
              </a:rPr>
              <a:t>equires states to cover approved vaccines recommended by the Advisory Committee on Immunization Practices (ACIP) and such vaccines’ administration, with no cost sharing, for most adult Medicaid beneficiaries. It also provides states that were covering such vaccines as of the date of enactment with an additional eight-quarters of the one percentage point FMAP increase made available under current law (and described above). The FMAP increase is applicable to a state’s regular FMAP and the Newly Eligible FMAP for such vaccines and their administration. </a:t>
            </a:r>
          </a:p>
          <a:p>
            <a:pPr>
              <a:spcAft>
                <a:spcPts val="600"/>
              </a:spcAft>
            </a:pPr>
            <a:r>
              <a:rPr lang="en-US" b="0" i="0" u="none" strike="noStrike" kern="1200" baseline="0" dirty="0">
                <a:solidFill>
                  <a:schemeClr val="tx1"/>
                </a:solidFill>
                <a:latin typeface="+mn-lt"/>
                <a:ea typeface="+mn-ea"/>
                <a:cs typeface="+mn-cs"/>
              </a:rPr>
              <a:t>States are also required to cover such vaccines and their administration, with no cost sharing, for individuals who are 19 years of age or older in CHIP (i.e., pregnant and postpartum individuals covered by CHIP). </a:t>
            </a:r>
          </a:p>
          <a:p>
            <a:pPr>
              <a:spcAft>
                <a:spcPts val="600"/>
              </a:spcAft>
            </a:pPr>
            <a:r>
              <a:rPr lang="en-US" b="1" i="0" u="none" strike="noStrike" kern="1200" baseline="0" dirty="0">
                <a:solidFill>
                  <a:schemeClr val="tx1"/>
                </a:solidFill>
                <a:latin typeface="+mn-lt"/>
                <a:ea typeface="+mn-ea"/>
                <a:cs typeface="+mn-cs"/>
              </a:rPr>
              <a:t>Effective Date: </a:t>
            </a:r>
            <a:r>
              <a:rPr lang="en-US" b="0" i="0" u="none" strike="noStrike" kern="1200" baseline="0" dirty="0">
                <a:solidFill>
                  <a:schemeClr val="tx1"/>
                </a:solidFill>
                <a:latin typeface="+mn-lt"/>
                <a:ea typeface="+mn-ea"/>
                <a:cs typeface="+mn-cs"/>
              </a:rPr>
              <a:t>October 1, 2023 (the first day of the first fiscal quarter that begins on or after the date that is one year after enactment</a:t>
            </a:r>
            <a:r>
              <a:rPr lang="en-US" dirty="0"/>
              <a:t>).</a:t>
            </a:r>
          </a:p>
        </p:txBody>
      </p:sp>
    </p:spTree>
    <p:extLst>
      <p:ext uri="{BB962C8B-B14F-4D97-AF65-F5344CB8AC3E}">
        <p14:creationId xmlns:p14="http://schemas.microsoft.com/office/powerpoint/2010/main" val="652577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3780473"/>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Opioid medications, like oxycodone and hydrocodone, can relieve pain for cancer patients or those who are terminally ill. Opioids can also relieve other types of short-term pain, but have serious risks like addiction, overdose, and death. Opioid use disorder (OUD) was declared a PHE in 2017 and has been renewed as of January 1, 2023. </a:t>
            </a:r>
          </a:p>
          <a:p>
            <a:pPr defTabSz="1021679">
              <a:spcAft>
                <a:spcPts val="600"/>
              </a:spcAft>
              <a:defRPr/>
            </a:pPr>
            <a:r>
              <a:rPr lang="en-US" dirty="0">
                <a:solidFill>
                  <a:prstClr val="black"/>
                </a:solidFill>
              </a:rPr>
              <a:t>Section 1006(b) of the Substance Use-Disorder</a:t>
            </a:r>
            <a:r>
              <a:rPr lang="en-US" baseline="0" dirty="0">
                <a:solidFill>
                  <a:prstClr val="black"/>
                </a:solidFill>
              </a:rPr>
              <a:t> Prevention that Promotes Opioid Recovery and Treatment (SUPPORT) Act requires </a:t>
            </a:r>
            <a:r>
              <a:rPr lang="en-US" dirty="0">
                <a:solidFill>
                  <a:prstClr val="black"/>
                </a:solidFill>
              </a:rPr>
              <a:t>State Medicaid offices</a:t>
            </a:r>
            <a:r>
              <a:rPr lang="en-US" baseline="0" dirty="0">
                <a:solidFill>
                  <a:prstClr val="black"/>
                </a:solidFill>
              </a:rPr>
              <a:t> </a:t>
            </a:r>
            <a:r>
              <a:rPr lang="en-US" dirty="0">
                <a:solidFill>
                  <a:prstClr val="black"/>
                </a:solidFill>
              </a:rPr>
              <a:t>to cover certain drugs and biological products and related counseling services and behavioral therapy for OUDs.</a:t>
            </a:r>
          </a:p>
          <a:p>
            <a:pPr defTabSz="1021679">
              <a:spcAft>
                <a:spcPts val="600"/>
              </a:spcAft>
              <a:defRPr/>
            </a:pPr>
            <a:r>
              <a:rPr lang="en-US" dirty="0"/>
              <a:t>The benefit is limited to the use of medication-assisted treatment (MAT) for the treatment of OUD, not on treatment services for other substance use-disorders (SUD), including alcohol use disorders. </a:t>
            </a:r>
          </a:p>
          <a:p>
            <a:pPr defTabSz="1021679">
              <a:spcAft>
                <a:spcPts val="600"/>
              </a:spcAft>
              <a:defRPr/>
            </a:pPr>
            <a:r>
              <a:rPr lang="en-US" dirty="0"/>
              <a:t>To view the State Health Official Letter about this requirement, visit </a:t>
            </a:r>
            <a:r>
              <a:rPr lang="en-US" dirty="0">
                <a:hlinkClick r:id="rId3"/>
              </a:rPr>
              <a:t>Medicaid.gov/federal-policy-guidance/downloads/sho20005.pdf</a:t>
            </a:r>
            <a:r>
              <a:rPr lang="en-US" dirty="0"/>
              <a:t>.</a:t>
            </a:r>
          </a:p>
          <a:p>
            <a:pPr defTabSz="1021679">
              <a:spcAft>
                <a:spcPts val="600"/>
              </a:spcAft>
              <a:defRPr/>
            </a:pPr>
            <a:r>
              <a:rPr lang="en-US" dirty="0"/>
              <a:t>Citation: </a:t>
            </a:r>
            <a:r>
              <a:rPr lang="en-US" dirty="0">
                <a:hlinkClick r:id="rId4"/>
              </a:rPr>
              <a:t>ecfr.gov/current/title-42/chapter-IV/subchapter-C/part-438</a:t>
            </a:r>
            <a:endParaRPr lang="en-US" dirty="0"/>
          </a:p>
          <a:p>
            <a:pPr defTabSz="1021679">
              <a:spcBef>
                <a:spcPts val="600"/>
              </a:spcBef>
              <a:defRPr/>
            </a:pPr>
            <a:endParaRPr lang="en-US" dirty="0"/>
          </a:p>
        </p:txBody>
      </p:sp>
    </p:spTree>
    <p:extLst>
      <p:ext uri="{BB962C8B-B14F-4D97-AF65-F5344CB8AC3E}">
        <p14:creationId xmlns:p14="http://schemas.microsoft.com/office/powerpoint/2010/main" val="3419125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2"/>
            <a:ext cx="6051550" cy="5481033"/>
          </a:xfrm>
        </p:spPr>
        <p:txBody>
          <a:bodyPr/>
          <a:lstStyle/>
          <a:p>
            <a:pPr defTabSz="1021679">
              <a:spcAft>
                <a:spcPts val="600"/>
              </a:spcAft>
              <a:defRPr/>
            </a:pPr>
            <a:r>
              <a:rPr lang="en-US" b="1" dirty="0">
                <a:solidFill>
                  <a:prstClr val="black"/>
                </a:solidFill>
                <a:latin typeface="+mj-lt"/>
                <a:cs typeface="Arial" panose="020B0604020202020204" pitchFamily="34" charset="0"/>
              </a:rPr>
              <a:t>Presenter Notes</a:t>
            </a:r>
          </a:p>
          <a:p>
            <a:pPr defTabSz="1021679">
              <a:spcAft>
                <a:spcPts val="600"/>
              </a:spcAft>
              <a:defRPr/>
            </a:pPr>
            <a:r>
              <a:rPr lang="en-US" dirty="0">
                <a:solidFill>
                  <a:prstClr val="black"/>
                </a:solidFill>
              </a:rPr>
              <a:t>To promote safe, appropriate prescription drug use under Medicaid, states can use any of the following strategies:</a:t>
            </a:r>
          </a:p>
          <a:p>
            <a:pPr marL="112713" indent="-112713" defTabSz="1021679">
              <a:spcAft>
                <a:spcPts val="600"/>
              </a:spcAft>
              <a:buFont typeface="Wingdings" panose="05000000000000000000" pitchFamily="2" charset="2"/>
              <a:buChar char="§"/>
              <a:defRPr/>
            </a:pPr>
            <a:r>
              <a:rPr lang="en-US" b="1" dirty="0">
                <a:solidFill>
                  <a:prstClr val="black"/>
                </a:solidFill>
              </a:rPr>
              <a:t>Prior authorization</a:t>
            </a:r>
            <a:r>
              <a:rPr lang="en-US" dirty="0">
                <a:solidFill>
                  <a:prstClr val="black"/>
                </a:solidFill>
              </a:rPr>
              <a:t>: A state can’t refuse to pay for a drug unless the health</a:t>
            </a:r>
            <a:r>
              <a:rPr lang="en-US" baseline="0" dirty="0">
                <a:solidFill>
                  <a:prstClr val="black"/>
                </a:solidFill>
              </a:rPr>
              <a:t> care provider gets permission before prescribing it</a:t>
            </a:r>
            <a:r>
              <a:rPr lang="en-US" dirty="0">
                <a:solidFill>
                  <a:prstClr val="black"/>
                </a:solidFill>
              </a:rPr>
              <a:t>.</a:t>
            </a:r>
          </a:p>
          <a:p>
            <a:pPr marL="112713" indent="-112713" defTabSz="1021679">
              <a:spcAft>
                <a:spcPts val="600"/>
              </a:spcAft>
              <a:buFont typeface="Wingdings" panose="05000000000000000000" pitchFamily="2" charset="2"/>
              <a:buChar char="§"/>
              <a:defRPr/>
            </a:pPr>
            <a:r>
              <a:rPr lang="en-US" b="1" dirty="0">
                <a:solidFill>
                  <a:prstClr val="black"/>
                </a:solidFill>
              </a:rPr>
              <a:t>Preferred drug lists</a:t>
            </a:r>
            <a:r>
              <a:rPr lang="en-US" dirty="0">
                <a:solidFill>
                  <a:prstClr val="black"/>
                </a:solidFill>
              </a:rPr>
              <a:t>: When a drug is “preferred,” health care providers can prescribe it without requesting prior authorization. This means a drug is more readily available to patients.</a:t>
            </a:r>
            <a:r>
              <a:rPr lang="en-US" baseline="0" dirty="0">
                <a:solidFill>
                  <a:prstClr val="black"/>
                </a:solidFill>
              </a:rPr>
              <a:t> When a state moves a drug from a preferred list to a non-preferred list, the drug is often only available to patients after they’ve first tried other medications without success.</a:t>
            </a:r>
            <a:endParaRPr lang="en-US" dirty="0">
              <a:solidFill>
                <a:prstClr val="black"/>
              </a:solidFill>
            </a:endParaRPr>
          </a:p>
          <a:p>
            <a:pPr marL="112713" indent="-112713" defTabSz="1021679">
              <a:spcAft>
                <a:spcPts val="600"/>
              </a:spcAft>
              <a:buFont typeface="Wingdings" panose="05000000000000000000" pitchFamily="2" charset="2"/>
              <a:buChar char="§"/>
              <a:defRPr/>
            </a:pPr>
            <a:r>
              <a:rPr lang="en-US" b="1" dirty="0">
                <a:solidFill>
                  <a:prstClr val="black"/>
                </a:solidFill>
              </a:rPr>
              <a:t>Clinical criteria</a:t>
            </a:r>
            <a:r>
              <a:rPr lang="en-US" dirty="0">
                <a:solidFill>
                  <a:prstClr val="black"/>
                </a:solidFill>
              </a:rPr>
              <a:t>:</a:t>
            </a:r>
            <a:r>
              <a:rPr lang="en-US" b="1" dirty="0">
                <a:solidFill>
                  <a:prstClr val="black"/>
                </a:solidFill>
              </a:rPr>
              <a:t> </a:t>
            </a:r>
            <a:r>
              <a:rPr lang="en-US" dirty="0">
                <a:solidFill>
                  <a:prstClr val="black"/>
                </a:solidFill>
              </a:rPr>
              <a:t>If a medication is on a state’s preferred list, the state will only pay for it if the patient meets certain clinical criteria.</a:t>
            </a:r>
          </a:p>
          <a:p>
            <a:pPr marL="112713" indent="-112713" defTabSz="1021679">
              <a:spcAft>
                <a:spcPts val="600"/>
              </a:spcAft>
              <a:buFont typeface="Wingdings" panose="05000000000000000000" pitchFamily="2" charset="2"/>
              <a:buChar char="§"/>
              <a:defRPr/>
            </a:pPr>
            <a:r>
              <a:rPr lang="en-US" b="1" dirty="0">
                <a:solidFill>
                  <a:prstClr val="black"/>
                </a:solidFill>
              </a:rPr>
              <a:t>State Prescription Drug Monitoring Program (PDMP)</a:t>
            </a:r>
            <a:r>
              <a:rPr lang="en-US" dirty="0">
                <a:solidFill>
                  <a:prstClr val="black"/>
                </a:solidFill>
              </a:rPr>
              <a:t>:</a:t>
            </a:r>
            <a:r>
              <a:rPr lang="en-US" b="1" dirty="0">
                <a:solidFill>
                  <a:prstClr val="black"/>
                </a:solidFill>
              </a:rPr>
              <a:t> </a:t>
            </a:r>
            <a:r>
              <a:rPr lang="en-US" dirty="0">
                <a:solidFill>
                  <a:prstClr val="black"/>
                </a:solidFill>
              </a:rPr>
              <a:t>PDMPs can prevent prescription medications from being obtained or used illegally. Under these programs, states collect data on dispensed controlled substances from pharmacies, outpatient clinics and other sources. Each state designates an agency to oversee their PDMP and programs can vary by state. </a:t>
            </a:r>
          </a:p>
          <a:p>
            <a:pPr marL="112713" indent="-112713" defTabSz="1021679">
              <a:spcAft>
                <a:spcPts val="600"/>
              </a:spcAft>
              <a:buFont typeface="Wingdings" panose="05000000000000000000" pitchFamily="2" charset="2"/>
              <a:buChar char="§"/>
              <a:defRPr/>
            </a:pPr>
            <a:r>
              <a:rPr lang="en-US" b="1" dirty="0">
                <a:solidFill>
                  <a:prstClr val="black"/>
                </a:solidFill>
              </a:rPr>
              <a:t>Drug Utilization Review (DUR)</a:t>
            </a:r>
            <a:r>
              <a:rPr lang="en-US" dirty="0">
                <a:solidFill>
                  <a:prstClr val="black"/>
                </a:solidFill>
              </a:rPr>
              <a:t>:</a:t>
            </a:r>
            <a:r>
              <a:rPr lang="en-US" b="1" dirty="0">
                <a:solidFill>
                  <a:prstClr val="black"/>
                </a:solidFill>
              </a:rPr>
              <a:t> </a:t>
            </a:r>
            <a:r>
              <a:rPr lang="en-US" dirty="0">
                <a:solidFill>
                  <a:prstClr val="black"/>
                </a:solidFill>
              </a:rPr>
              <a:t>Prospective, retrospective, and concurrent drug utilization review can identify inappropriate prescribing practices.</a:t>
            </a:r>
          </a:p>
          <a:p>
            <a:pPr marL="112713" indent="-112713" defTabSz="1021679">
              <a:spcAft>
                <a:spcPts val="600"/>
              </a:spcAft>
              <a:buFont typeface="Wingdings" panose="05000000000000000000" pitchFamily="2" charset="2"/>
              <a:buChar char="§"/>
              <a:defRPr/>
            </a:pPr>
            <a:r>
              <a:rPr lang="en-US" b="1" dirty="0">
                <a:solidFill>
                  <a:prstClr val="black"/>
                </a:solidFill>
              </a:rPr>
              <a:t>Quantity limits</a:t>
            </a:r>
            <a:r>
              <a:rPr lang="en-US" dirty="0">
                <a:solidFill>
                  <a:prstClr val="black"/>
                </a:solidFill>
              </a:rPr>
              <a:t>:</a:t>
            </a:r>
            <a:r>
              <a:rPr lang="en-US" b="1" dirty="0">
                <a:solidFill>
                  <a:prstClr val="black"/>
                </a:solidFill>
              </a:rPr>
              <a:t> </a:t>
            </a:r>
            <a:r>
              <a:rPr lang="en-US" dirty="0">
                <a:solidFill>
                  <a:prstClr val="black"/>
                </a:solidFill>
              </a:rPr>
              <a:t>States can set quantity limits to make sure health care providers don’t over-prescribe medications.</a:t>
            </a:r>
          </a:p>
          <a:p>
            <a:pPr marL="112713" indent="-112713" defTabSz="1021679">
              <a:spcAft>
                <a:spcPts val="600"/>
              </a:spcAft>
              <a:buFont typeface="Wingdings" panose="05000000000000000000" pitchFamily="2" charset="2"/>
              <a:buChar char="§"/>
              <a:defRPr/>
            </a:pPr>
            <a:r>
              <a:rPr lang="en-US" b="1" dirty="0">
                <a:solidFill>
                  <a:prstClr val="black"/>
                </a:solidFill>
              </a:rPr>
              <a:t>Step therapy</a:t>
            </a:r>
            <a:r>
              <a:rPr lang="en-US" dirty="0">
                <a:solidFill>
                  <a:prstClr val="black"/>
                </a:solidFill>
              </a:rPr>
              <a:t>:</a:t>
            </a:r>
            <a:r>
              <a:rPr lang="en-US" b="1" dirty="0">
                <a:solidFill>
                  <a:prstClr val="black"/>
                </a:solidFill>
              </a:rPr>
              <a:t> </a:t>
            </a:r>
            <a:r>
              <a:rPr lang="en-US" dirty="0">
                <a:solidFill>
                  <a:prstClr val="black"/>
                </a:solidFill>
              </a:rPr>
              <a:t>A state can require a patient to try one drug before</a:t>
            </a:r>
            <a:r>
              <a:rPr lang="en-US" baseline="0" dirty="0">
                <a:solidFill>
                  <a:prstClr val="black"/>
                </a:solidFill>
              </a:rPr>
              <a:t> they can try another similar </a:t>
            </a:r>
            <a:r>
              <a:rPr lang="en-US" dirty="0">
                <a:solidFill>
                  <a:prstClr val="black"/>
                </a:solidFill>
              </a:rPr>
              <a:t>drug.</a:t>
            </a:r>
          </a:p>
          <a:p>
            <a:pPr defTabSz="1021679">
              <a:spcBef>
                <a:spcPts val="600"/>
              </a:spcBef>
              <a:defRPr/>
            </a:pPr>
            <a:r>
              <a:rPr lang="en-US" dirty="0">
                <a:solidFill>
                  <a:prstClr val="black"/>
                </a:solidFill>
              </a:rPr>
              <a:t>Citation: </a:t>
            </a:r>
            <a:r>
              <a:rPr lang="en-US" dirty="0">
                <a:solidFill>
                  <a:prstClr val="black"/>
                </a:solidFill>
                <a:hlinkClick r:id="rId3"/>
              </a:rPr>
              <a:t>ecfr.gov/current/title-42/chapter-IV/subchapter-C/part-456</a:t>
            </a:r>
            <a:r>
              <a:rPr lang="en-US" dirty="0">
                <a:solidFill>
                  <a:prstClr val="black"/>
                </a:solidFill>
              </a:rPr>
              <a:t> (§456.700-725) </a:t>
            </a:r>
          </a:p>
          <a:p>
            <a:pPr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3172835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2"/>
            <a:ext cx="6051550" cy="4830920"/>
          </a:xfrm>
        </p:spPr>
        <p:txBody>
          <a:bodyPr/>
          <a:lstStyle/>
          <a:p>
            <a:pPr defTabSz="1021474" eaLnBrk="0" hangingPunct="0">
              <a:spcAft>
                <a:spcPts val="600"/>
              </a:spcAft>
              <a:defRPr/>
            </a:pPr>
            <a:r>
              <a:rPr lang="en-US" b="1" dirty="0">
                <a:solidFill>
                  <a:prstClr val="black"/>
                </a:solidFill>
                <a:cs typeface="Arial" panose="020B0604020202020204" pitchFamily="34" charset="0"/>
              </a:rPr>
              <a:t>Presenter Notes</a:t>
            </a:r>
          </a:p>
          <a:p>
            <a:pPr defTabSz="1021474" eaLnBrk="0" hangingPunct="0">
              <a:spcAft>
                <a:spcPts val="600"/>
              </a:spcAft>
              <a:defRPr/>
            </a:pPr>
            <a:r>
              <a:rPr lang="en-US" dirty="0">
                <a:solidFill>
                  <a:prstClr val="black"/>
                </a:solidFill>
              </a:rPr>
              <a:t>To make sure that all drugs,</a:t>
            </a:r>
            <a:r>
              <a:rPr lang="en-US" baseline="0" dirty="0">
                <a:solidFill>
                  <a:prstClr val="black"/>
                </a:solidFill>
              </a:rPr>
              <a:t> including opioids, are prescribed, dispensed, and administered appropriately under</a:t>
            </a:r>
            <a:r>
              <a:rPr lang="en-US" dirty="0">
                <a:solidFill>
                  <a:prstClr val="black"/>
                </a:solidFill>
              </a:rPr>
              <a:t> Medicaid, states must report information about their DUR programs annually to CMS. DUR program activities and processes that target opioid use can include:</a:t>
            </a:r>
          </a:p>
          <a:p>
            <a:pPr marL="119149" indent="-119149" defTabSz="1021474" eaLnBrk="0" hangingPunct="0">
              <a:spcAft>
                <a:spcPts val="600"/>
              </a:spcAft>
              <a:buFont typeface="Wingdings" panose="05000000000000000000" pitchFamily="2" charset="2"/>
              <a:buChar char="§"/>
              <a:defRPr/>
            </a:pPr>
            <a:r>
              <a:rPr lang="en-US" dirty="0">
                <a:solidFill>
                  <a:prstClr val="black"/>
                </a:solidFill>
              </a:rPr>
              <a:t>Setting quantity limits on opioids</a:t>
            </a:r>
          </a:p>
          <a:p>
            <a:pPr marL="119149" indent="-119149" defTabSz="1021474" eaLnBrk="0" hangingPunct="0">
              <a:spcAft>
                <a:spcPts val="600"/>
              </a:spcAft>
              <a:buFont typeface="Wingdings" panose="05000000000000000000" pitchFamily="2" charset="2"/>
              <a:buChar char="§"/>
              <a:defRPr/>
            </a:pPr>
            <a:r>
              <a:rPr lang="en-US" dirty="0">
                <a:solidFill>
                  <a:prstClr val="black"/>
                </a:solidFill>
              </a:rPr>
              <a:t>Monitoring patients that are using opioids and benzodiazepines at the same time </a:t>
            </a:r>
          </a:p>
          <a:p>
            <a:pPr marL="119149" indent="-119149" defTabSz="1021474" eaLnBrk="0" hangingPunct="0">
              <a:spcAft>
                <a:spcPts val="600"/>
              </a:spcAft>
              <a:buFont typeface="Wingdings" panose="05000000000000000000" pitchFamily="2" charset="2"/>
              <a:buChar char="§"/>
              <a:defRPr/>
            </a:pPr>
            <a:r>
              <a:rPr lang="en-US" dirty="0">
                <a:solidFill>
                  <a:prstClr val="black"/>
                </a:solidFill>
              </a:rPr>
              <a:t>Establishing PDMP requirements</a:t>
            </a:r>
          </a:p>
          <a:p>
            <a:pPr marL="119149" indent="-119149" defTabSz="1021474" eaLnBrk="0" hangingPunct="0">
              <a:spcAft>
                <a:spcPts val="600"/>
              </a:spcAft>
              <a:buFont typeface="Wingdings" panose="05000000000000000000" pitchFamily="2" charset="2"/>
              <a:buChar char="§"/>
              <a:defRPr/>
            </a:pPr>
            <a:r>
              <a:rPr lang="en-US" dirty="0">
                <a:solidFill>
                  <a:prstClr val="black"/>
                </a:solidFill>
              </a:rPr>
              <a:t>Using tools to measure morphine milligram equivalents per day</a:t>
            </a:r>
          </a:p>
          <a:p>
            <a:pPr defTabSz="1021474" eaLnBrk="0" hangingPunct="0">
              <a:spcAft>
                <a:spcPts val="600"/>
              </a:spcAft>
              <a:defRPr/>
            </a:pPr>
            <a:r>
              <a:rPr lang="en-US" dirty="0">
                <a:solidFill>
                  <a:prstClr val="black"/>
                </a:solidFill>
              </a:rPr>
              <a:t>CMS also asks states to provide information about the use of patient review and restriction programs (i.e. lock-in programs) to address potential prescription opioid misuse or abuse. CMS compiles this information within the CMS Medicaid DUR State Comparison/Summary Report, which is posted annually at </a:t>
            </a:r>
            <a:r>
              <a:rPr lang="en-US" u="sng" dirty="0">
                <a:solidFill>
                  <a:prstClr val="black"/>
                </a:solidFill>
                <a:hlinkClick r:id="rId3"/>
              </a:rPr>
              <a:t>Medicaid.gov/Medicaid/prescription-drugs/drug-utilization-review/index.html</a:t>
            </a:r>
            <a:r>
              <a:rPr lang="en-US" dirty="0">
                <a:solidFill>
                  <a:prstClr val="black"/>
                </a:solidFill>
              </a:rPr>
              <a:t>.</a:t>
            </a:r>
          </a:p>
          <a:p>
            <a:pPr>
              <a:spcBef>
                <a:spcPts val="600"/>
              </a:spcBef>
            </a:pPr>
            <a:r>
              <a:rPr lang="en-US" dirty="0"/>
              <a:t>Citation: </a:t>
            </a:r>
            <a:r>
              <a:rPr lang="en-US" dirty="0">
                <a:solidFill>
                  <a:prstClr val="black"/>
                </a:solidFill>
                <a:hlinkClick r:id="rId4"/>
              </a:rPr>
              <a:t>ecfr.gov/current/title-42/chapter-IV/subchapter-C/part-456</a:t>
            </a:r>
            <a:r>
              <a:rPr lang="en-US" dirty="0">
                <a:solidFill>
                  <a:prstClr val="black"/>
                </a:solidFill>
              </a:rPr>
              <a:t> (§456.700-725)</a:t>
            </a:r>
            <a:r>
              <a:rPr lang="en-US" dirty="0"/>
              <a:t> </a:t>
            </a:r>
          </a:p>
        </p:txBody>
      </p:sp>
    </p:spTree>
    <p:extLst>
      <p:ext uri="{BB962C8B-B14F-4D97-AF65-F5344CB8AC3E}">
        <p14:creationId xmlns:p14="http://schemas.microsoft.com/office/powerpoint/2010/main" val="1056406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5171413"/>
          </a:xfrm>
        </p:spPr>
        <p:txBody>
          <a:bodyPr/>
          <a:lstStyle/>
          <a:p>
            <a:pPr marL="339725" indent="-339725" defTabSz="1021679">
              <a:spcAft>
                <a:spcPts val="600"/>
              </a:spcAft>
              <a:defRPr/>
            </a:pPr>
            <a:r>
              <a:rPr lang="en-US" b="1" dirty="0">
                <a:solidFill>
                  <a:prstClr val="black"/>
                </a:solidFill>
                <a:cs typeface="Arial" panose="020B0604020202020204" pitchFamily="34" charset="0"/>
              </a:rPr>
              <a:t>Presenter Notes</a:t>
            </a:r>
          </a:p>
          <a:p>
            <a:pPr defTabSz="724959">
              <a:spcAft>
                <a:spcPts val="600"/>
              </a:spcAft>
            </a:pPr>
            <a:r>
              <a:rPr lang="en-US" dirty="0"/>
              <a:t>At the end of this session, you’ll be able to:</a:t>
            </a:r>
          </a:p>
          <a:p>
            <a:pPr marL="120650" indent="-120650" defTabSz="1021679">
              <a:spcAft>
                <a:spcPts val="600"/>
              </a:spcAft>
              <a:buFont typeface="Wingdings" panose="05000000000000000000" pitchFamily="2" charset="2"/>
              <a:buChar char="§"/>
              <a:tabLst>
                <a:tab pos="0" algn="l"/>
                <a:tab pos="233363" algn="l"/>
              </a:tabLst>
              <a:defRPr/>
            </a:pPr>
            <a:r>
              <a:rPr lang="en-US" dirty="0">
                <a:solidFill>
                  <a:prstClr val="black"/>
                </a:solidFill>
              </a:rPr>
              <a:t>Describe Medicaid eligibility, benefits, and administration, including eligibility for people enrolled in both Medicare and Medicaid</a:t>
            </a:r>
          </a:p>
          <a:p>
            <a:pPr marL="120650" indent="-120650" defTabSz="1021474">
              <a:spcAft>
                <a:spcPts val="600"/>
              </a:spcAft>
              <a:buFont typeface="Wingdings" panose="05000000000000000000" pitchFamily="2" charset="2"/>
              <a:buChar char="§"/>
              <a:tabLst>
                <a:tab pos="0" algn="l"/>
                <a:tab pos="233363" algn="l"/>
              </a:tabLst>
              <a:defRPr/>
            </a:pPr>
            <a:r>
              <a:rPr lang="en-US" dirty="0">
                <a:solidFill>
                  <a:prstClr val="black"/>
                </a:solidFill>
              </a:rPr>
              <a:t>Define Children’s Health Insurance Program (CHIP) eligibility, benefits, and administration</a:t>
            </a:r>
          </a:p>
          <a:p>
            <a:pPr marL="120650" indent="-120650" defTabSz="1021474">
              <a:spcAft>
                <a:spcPts val="600"/>
              </a:spcAft>
              <a:buFont typeface="Wingdings" panose="05000000000000000000" pitchFamily="2" charset="2"/>
              <a:buChar char="§"/>
              <a:tabLst>
                <a:tab pos="0" algn="l"/>
                <a:tab pos="233363" algn="l"/>
              </a:tabLst>
              <a:defRPr/>
            </a:pPr>
            <a:r>
              <a:rPr lang="en-US" dirty="0">
                <a:solidFill>
                  <a:prstClr val="black"/>
                </a:solidFill>
              </a:rPr>
              <a:t>Define non-citizen eligibility and emergency treatment options in Medicaid and CHIP</a:t>
            </a:r>
          </a:p>
          <a:p>
            <a:pPr marL="233363" indent="-233363"/>
            <a:endParaRPr lang="en-US" dirty="0"/>
          </a:p>
        </p:txBody>
      </p:sp>
    </p:spTree>
    <p:extLst>
      <p:ext uri="{BB962C8B-B14F-4D97-AF65-F5344CB8AC3E}">
        <p14:creationId xmlns:p14="http://schemas.microsoft.com/office/powerpoint/2010/main" val="2928827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3"/>
            <a:ext cx="6051550" cy="5539475"/>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The Mental Health and SUD parity final regulation</a:t>
            </a:r>
            <a:r>
              <a:rPr lang="en-US" baseline="0" dirty="0">
                <a:solidFill>
                  <a:prstClr val="black"/>
                </a:solidFill>
              </a:rPr>
              <a:t> (</a:t>
            </a:r>
            <a:r>
              <a:rPr lang="en-US" dirty="0">
                <a:solidFill>
                  <a:prstClr val="black"/>
                </a:solidFill>
              </a:rPr>
              <a:t>CMS-2333-F) helps states address mental health and SUDs under Medicaid and CHIP. </a:t>
            </a:r>
          </a:p>
          <a:p>
            <a:pPr marL="112713" indent="-109538" defTabSz="1021679">
              <a:spcAft>
                <a:spcPts val="600"/>
              </a:spcAft>
              <a:buFont typeface="Wingdings" panose="05000000000000000000" pitchFamily="2" charset="2"/>
              <a:buChar char="§"/>
              <a:defRPr/>
            </a:pPr>
            <a:r>
              <a:rPr lang="en-US" dirty="0">
                <a:solidFill>
                  <a:prstClr val="black"/>
                </a:solidFill>
              </a:rPr>
              <a:t>The regulation aligns patient</a:t>
            </a:r>
            <a:r>
              <a:rPr lang="en-US" baseline="0" dirty="0">
                <a:solidFill>
                  <a:prstClr val="black"/>
                </a:solidFill>
              </a:rPr>
              <a:t> </a:t>
            </a:r>
            <a:r>
              <a:rPr lang="en-US" dirty="0">
                <a:solidFill>
                  <a:prstClr val="black"/>
                </a:solidFill>
              </a:rPr>
              <a:t>access to Medicaid mental health and SUD benefits with protections already required of private health plans. It maintains state flexibility while guaranteeing that people with Medicaid can access mental health and substance abuse services the same</a:t>
            </a:r>
            <a:r>
              <a:rPr lang="en-US" baseline="0" dirty="0">
                <a:solidFill>
                  <a:prstClr val="black"/>
                </a:solidFill>
              </a:rPr>
              <a:t> way they already access other </a:t>
            </a:r>
            <a:r>
              <a:rPr lang="en-US" dirty="0">
                <a:solidFill>
                  <a:prstClr val="black"/>
                </a:solidFill>
              </a:rPr>
              <a:t>medical benefits (e.g., comparable co-pays, out-of-pocket costs, outpatient limits, etc.).</a:t>
            </a:r>
          </a:p>
          <a:p>
            <a:pPr marL="112713" indent="-109538" defTabSz="1021679">
              <a:spcAft>
                <a:spcPts val="600"/>
              </a:spcAft>
              <a:buFont typeface="Wingdings" panose="05000000000000000000" pitchFamily="2" charset="2"/>
              <a:buChar char="§"/>
              <a:defRPr/>
            </a:pPr>
            <a:r>
              <a:rPr lang="en-US" dirty="0">
                <a:solidFill>
                  <a:prstClr val="black"/>
                </a:solidFill>
              </a:rPr>
              <a:t>States must disclose information about mental health and SUD benefits upon request, including any criteria for determining medical necessity.</a:t>
            </a:r>
          </a:p>
          <a:p>
            <a:pPr marL="112713" indent="-109538" defTabSz="1021679">
              <a:spcAft>
                <a:spcPts val="600"/>
              </a:spcAft>
              <a:buFont typeface="Wingdings" panose="05000000000000000000" pitchFamily="2" charset="2"/>
              <a:buChar char="§"/>
              <a:defRPr/>
            </a:pPr>
            <a:r>
              <a:rPr lang="en-US" dirty="0">
                <a:solidFill>
                  <a:prstClr val="black"/>
                </a:solidFill>
              </a:rPr>
              <a:t>States must explain why they deny any mental health or SUD service.</a:t>
            </a:r>
          </a:p>
          <a:p>
            <a:pPr marL="3500" defTabSz="1021679">
              <a:spcAft>
                <a:spcPts val="600"/>
              </a:spcAft>
              <a:defRPr/>
            </a:pPr>
            <a:r>
              <a:rPr lang="en-US" dirty="0">
                <a:solidFill>
                  <a:prstClr val="black"/>
                </a:solidFill>
              </a:rPr>
              <a:t>Citation: </a:t>
            </a:r>
            <a:r>
              <a:rPr lang="en-US" dirty="0">
                <a:solidFill>
                  <a:prstClr val="black"/>
                </a:solidFill>
                <a:hlinkClick r:id="rId3"/>
              </a:rPr>
              <a:t>ecfr.gov/current/title-42/chapter-IV/subchapter-C/part-438</a:t>
            </a:r>
            <a:r>
              <a:rPr lang="en-US" dirty="0">
                <a:solidFill>
                  <a:prstClr val="black"/>
                </a:solidFill>
              </a:rPr>
              <a:t> (§</a:t>
            </a:r>
            <a:r>
              <a:rPr lang="en-US" dirty="0"/>
              <a:t>438.6(e); §438.900-438.930)</a:t>
            </a:r>
            <a:r>
              <a:rPr lang="en-US" dirty="0">
                <a:solidFill>
                  <a:prstClr val="black"/>
                </a:solidFill>
              </a:rPr>
              <a:t> </a:t>
            </a:r>
          </a:p>
          <a:p>
            <a:pPr>
              <a:spcBef>
                <a:spcPts val="600"/>
              </a:spcBef>
            </a:pPr>
            <a:endParaRPr lang="en-US" dirty="0"/>
          </a:p>
        </p:txBody>
      </p:sp>
    </p:spTree>
    <p:extLst>
      <p:ext uri="{BB962C8B-B14F-4D97-AF65-F5344CB8AC3E}">
        <p14:creationId xmlns:p14="http://schemas.microsoft.com/office/powerpoint/2010/main" val="1994143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79323"/>
            <a:ext cx="5852160" cy="5439289"/>
          </a:xfrm>
        </p:spPr>
        <p:txBody>
          <a:bodyPr/>
          <a:lstStyle/>
          <a:p>
            <a:pPr marL="0" lvl="1" defTabSz="1021474">
              <a:spcAft>
                <a:spcPts val="600"/>
              </a:spcAft>
              <a:defRPr/>
            </a:pPr>
            <a:r>
              <a:rPr lang="en-US" b="1" dirty="0">
                <a:solidFill>
                  <a:prstClr val="black"/>
                </a:solidFill>
                <a:cs typeface="Arial" panose="020B0604020202020204" pitchFamily="34" charset="0"/>
              </a:rPr>
              <a:t>Presenter Notes</a:t>
            </a:r>
          </a:p>
          <a:p>
            <a:pPr marL="0" lvl="1" defTabSz="1021474">
              <a:spcAft>
                <a:spcPts val="600"/>
              </a:spcAft>
              <a:defRPr/>
            </a:pPr>
            <a:r>
              <a:rPr lang="en-US" dirty="0">
                <a:solidFill>
                  <a:prstClr val="black"/>
                </a:solidFill>
              </a:rPr>
              <a:t>CMS works with federal partners and the states to improve Medicaid services for people with mental health conditions or SUDs. Examples of this work include:</a:t>
            </a:r>
          </a:p>
          <a:p>
            <a:pPr marL="127684" lvl="1" indent="-127684" defTabSz="1021474">
              <a:spcAft>
                <a:spcPts val="600"/>
              </a:spcAft>
              <a:buFont typeface="Wingdings" panose="05000000000000000000" pitchFamily="2" charset="2"/>
              <a:buChar char="§"/>
              <a:defRPr/>
            </a:pPr>
            <a:r>
              <a:rPr lang="en-US" dirty="0">
                <a:solidFill>
                  <a:prstClr val="black"/>
                </a:solidFill>
              </a:rPr>
              <a:t>Health Homes focusing on mental health and SUD—Health Homes offer coordinated care to people with multiple chronic health conditions, including mental health and SUDs. </a:t>
            </a:r>
          </a:p>
          <a:p>
            <a:pPr marL="127684" lvl="1" indent="-127684" defTabSz="1021474">
              <a:spcAft>
                <a:spcPts val="600"/>
              </a:spcAft>
              <a:buFont typeface="Wingdings" panose="05000000000000000000" pitchFamily="2" charset="2"/>
              <a:buChar char="§"/>
              <a:defRPr/>
            </a:pPr>
            <a:r>
              <a:rPr lang="en-US" dirty="0">
                <a:solidFill>
                  <a:prstClr val="black"/>
                </a:solidFill>
              </a:rPr>
              <a:t>Partnering with the Substance Abuse &amp; Mental Health Administration (SAMHSA) on Certified Community Behavioral Health Centers.</a:t>
            </a:r>
          </a:p>
          <a:p>
            <a:pPr marL="127684" lvl="1" indent="-127684" defTabSz="1021474">
              <a:spcAft>
                <a:spcPts val="600"/>
              </a:spcAft>
              <a:buFont typeface="Wingdings" panose="05000000000000000000" pitchFamily="2" charset="2"/>
              <a:buChar char="§"/>
              <a:defRPr/>
            </a:pPr>
            <a:r>
              <a:rPr lang="en-US" dirty="0">
                <a:solidFill>
                  <a:prstClr val="black"/>
                </a:solidFill>
              </a:rPr>
              <a:t>Section 1115 SUD demonstration opportunities.</a:t>
            </a:r>
          </a:p>
          <a:p>
            <a:pPr>
              <a:spcAft>
                <a:spcPts val="600"/>
              </a:spcAft>
              <a:defRPr/>
            </a:pPr>
            <a:r>
              <a:rPr lang="en-US" dirty="0">
                <a:solidFill>
                  <a:prstClr val="black"/>
                </a:solidFill>
              </a:rPr>
              <a:t>For more information on SUDs, visit </a:t>
            </a:r>
            <a:r>
              <a:rPr lang="en-US" dirty="0">
                <a:hlinkClick r:id="rId3"/>
              </a:rPr>
              <a:t>Medicaid.gov/resources-for-states/innovation-accelerator-program/program-areas/reducing-substance-use-disorders/index.html</a:t>
            </a:r>
            <a:r>
              <a:rPr lang="en-US" dirty="0">
                <a:solidFill>
                  <a:prstClr val="black"/>
                </a:solidFill>
              </a:rPr>
              <a:t>.</a:t>
            </a:r>
          </a:p>
          <a:p>
            <a:pPr defTabSz="1021474">
              <a:spcAft>
                <a:spcPts val="600"/>
              </a:spcAft>
              <a:defRPr/>
            </a:pPr>
            <a:r>
              <a:rPr lang="en-US" dirty="0">
                <a:solidFill>
                  <a:prstClr val="black"/>
                </a:solidFill>
              </a:rPr>
              <a:t>For mental health program guidance, visit </a:t>
            </a:r>
            <a:r>
              <a:rPr lang="en-US" u="sng" dirty="0">
                <a:solidFill>
                  <a:prstClr val="black"/>
                </a:solidFill>
                <a:hlinkClick r:id="rId4"/>
              </a:rPr>
              <a:t>Medicaid.gov/federal-policy-guidance/downloads/smd18011.pdf</a:t>
            </a:r>
            <a:r>
              <a:rPr lang="en-US" dirty="0">
                <a:solidFill>
                  <a:prstClr val="black"/>
                </a:solidFill>
              </a:rPr>
              <a:t>.</a:t>
            </a:r>
          </a:p>
          <a:p>
            <a:pPr defTabSz="1021474">
              <a:spcAft>
                <a:spcPts val="600"/>
              </a:spcAft>
              <a:defRPr/>
            </a:pPr>
            <a:r>
              <a:rPr lang="en-US" dirty="0">
                <a:solidFill>
                  <a:prstClr val="black"/>
                </a:solidFill>
              </a:rPr>
              <a:t>To review rule CMS-2333-F, visit </a:t>
            </a:r>
            <a:r>
              <a:rPr lang="en-US" dirty="0">
                <a:solidFill>
                  <a:prstClr val="black"/>
                </a:solidFill>
                <a:hlinkClick r:id="rId5"/>
              </a:rPr>
              <a:t>federalregister.gov/documents/2016/03/30/2016-06876/medicaid-and-childrens-health-insurance-programs-mental-health-parity-and-addiction-equity-act-of</a:t>
            </a:r>
            <a:r>
              <a:rPr lang="en-US" dirty="0">
                <a:solidFill>
                  <a:prstClr val="black"/>
                </a:solidFill>
              </a:rPr>
              <a:t>.</a:t>
            </a:r>
            <a:endParaRPr lang="en-US" dirty="0"/>
          </a:p>
          <a:p>
            <a:pPr>
              <a:spcAft>
                <a:spcPts val="600"/>
              </a:spcAft>
            </a:pPr>
            <a:r>
              <a:rPr lang="en-US" dirty="0"/>
              <a:t>Citation: </a:t>
            </a:r>
            <a:r>
              <a:rPr lang="en-US" dirty="0">
                <a:hlinkClick r:id="rId6"/>
              </a:rPr>
              <a:t>ecfr.gov/current/title-42/chapter-IV/subchapter-C/part-438</a:t>
            </a:r>
            <a:r>
              <a:rPr lang="en-US" dirty="0"/>
              <a:t> (ecfr/§438.6(e); §438.900-438.930) </a:t>
            </a:r>
          </a:p>
        </p:txBody>
      </p:sp>
    </p:spTree>
    <p:extLst>
      <p:ext uri="{BB962C8B-B14F-4D97-AF65-F5344CB8AC3E}">
        <p14:creationId xmlns:p14="http://schemas.microsoft.com/office/powerpoint/2010/main" val="967779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679" rtl="0" eaLnBrk="1" fontAlgn="auto" latinLnBrk="0" hangingPunct="1">
              <a:lnSpc>
                <a:spcPct val="100000"/>
              </a:lnSpc>
              <a:spcBef>
                <a:spcPts val="600"/>
              </a:spcBef>
              <a:spcAft>
                <a:spcPts val="0"/>
              </a:spcAft>
              <a:buClrTx/>
              <a:buSzTx/>
              <a:buFontTx/>
              <a:buNone/>
              <a:tabLst/>
              <a:defRPr/>
            </a:pPr>
            <a:r>
              <a:rPr lang="en-US" b="1" dirty="0">
                <a:solidFill>
                  <a:prstClr val="black"/>
                </a:solidFill>
                <a:cs typeface="Arial" panose="020B0604020202020204" pitchFamily="34" charset="0"/>
              </a:rPr>
              <a:t>Presenter Notes</a:t>
            </a:r>
          </a:p>
          <a:p>
            <a:pPr defTabSz="1021679">
              <a:spcBef>
                <a:spcPts val="600"/>
              </a:spcBef>
              <a:defRPr/>
            </a:pPr>
            <a:r>
              <a:rPr lang="en-US" dirty="0">
                <a:solidFill>
                  <a:prstClr val="black"/>
                </a:solidFill>
              </a:rPr>
              <a:t>Lesson 3, “Medicaid and Medicare (Dual Eligible) Considerations,” explains:</a:t>
            </a:r>
          </a:p>
          <a:p>
            <a:pPr marL="117475" indent="-117475" defTabSz="1021679">
              <a:spcBef>
                <a:spcPts val="600"/>
              </a:spcBef>
              <a:buFont typeface="Wingdings" panose="05000000000000000000" pitchFamily="2" charset="2"/>
              <a:buChar char="§"/>
              <a:defRPr/>
            </a:pPr>
            <a:r>
              <a:rPr lang="en-US" dirty="0">
                <a:solidFill>
                  <a:prstClr val="black"/>
                </a:solidFill>
              </a:rPr>
              <a:t>The differences between Medicare and Medicaid</a:t>
            </a:r>
          </a:p>
          <a:p>
            <a:pPr marL="117475" indent="-117475" defTabSz="1021679">
              <a:spcBef>
                <a:spcPts val="600"/>
              </a:spcBef>
              <a:buFont typeface="Wingdings" panose="05000000000000000000" pitchFamily="2" charset="2"/>
              <a:buChar char="§"/>
              <a:defRPr/>
            </a:pPr>
            <a:r>
              <a:rPr lang="en-US" dirty="0">
                <a:solidFill>
                  <a:prstClr val="black"/>
                </a:solidFill>
              </a:rPr>
              <a:t>The concept of “dual eligibles” (People who have both Medicare and Medicaid)</a:t>
            </a:r>
          </a:p>
          <a:p>
            <a:pPr marL="117475" indent="-117475" defTabSz="1021679">
              <a:spcBef>
                <a:spcPts val="600"/>
              </a:spcBef>
              <a:buFont typeface="Wingdings" panose="05000000000000000000" pitchFamily="2" charset="2"/>
              <a:buChar char="§"/>
              <a:defRPr/>
            </a:pPr>
            <a:r>
              <a:rPr lang="en-US" dirty="0">
                <a:solidFill>
                  <a:prstClr val="black"/>
                </a:solidFill>
              </a:rPr>
              <a:t>Special Enrollment Period (SEP) for duals/Extra Help (sometimes called low-income subsidy (LIS)) changes and limitations</a:t>
            </a:r>
          </a:p>
          <a:p>
            <a:pPr marL="117475" indent="-117475" defTabSz="1021679">
              <a:spcBef>
                <a:spcPts val="600"/>
              </a:spcBef>
              <a:buFont typeface="Wingdings" panose="05000000000000000000" pitchFamily="2" charset="2"/>
              <a:buChar char="§"/>
              <a:defRPr/>
            </a:pPr>
            <a:r>
              <a:rPr lang="en-US" dirty="0">
                <a:solidFill>
                  <a:prstClr val="black"/>
                </a:solidFill>
              </a:rPr>
              <a:t>The Medicare Savings Programs</a:t>
            </a:r>
          </a:p>
          <a:p>
            <a:endParaRPr lang="en-US" dirty="0"/>
          </a:p>
        </p:txBody>
      </p:sp>
    </p:spTree>
    <p:extLst>
      <p:ext uri="{BB962C8B-B14F-4D97-AF65-F5344CB8AC3E}">
        <p14:creationId xmlns:p14="http://schemas.microsoft.com/office/powerpoint/2010/main" val="2762944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585216" y="3936492"/>
            <a:ext cx="5852160" cy="3780473"/>
          </a:xfrm>
        </p:spPr>
        <p:txBody>
          <a:bodyPr/>
          <a:lstStyle/>
          <a:p>
            <a:pPr defTabSz="983577">
              <a:spcAft>
                <a:spcPts val="600"/>
              </a:spcAft>
              <a:defRPr/>
            </a:pPr>
            <a:r>
              <a:rPr lang="en-US" b="1" dirty="0">
                <a:solidFill>
                  <a:prstClr val="black"/>
                </a:solidFill>
                <a:ea typeface="ＭＳ Ｐゴシック" pitchFamily="84" charset="-128"/>
                <a:cs typeface="Arial" panose="020B0604020202020204" pitchFamily="34" charset="0"/>
              </a:rPr>
              <a:t>Presenter Notes</a:t>
            </a:r>
          </a:p>
          <a:p>
            <a:pPr defTabSz="983577">
              <a:spcAft>
                <a:spcPts val="600"/>
              </a:spcAft>
              <a:defRPr/>
            </a:pPr>
            <a:r>
              <a:rPr lang="en-US" dirty="0">
                <a:solidFill>
                  <a:prstClr val="black"/>
                </a:solidFill>
                <a:cs typeface="Arial" panose="020B0604020202020204" pitchFamily="34" charset="0"/>
              </a:rPr>
              <a:t>At the end of this lesson, you’ll be able to:</a:t>
            </a:r>
          </a:p>
          <a:p>
            <a:pPr marL="117475" indent="-117475">
              <a:spcAft>
                <a:spcPts val="600"/>
              </a:spcAft>
              <a:buFont typeface="Wingdings" panose="05000000000000000000" pitchFamily="2" charset="2"/>
              <a:buChar char="§"/>
            </a:pPr>
            <a:r>
              <a:rPr lang="en-US" dirty="0"/>
              <a:t>Explain the difference between Medicare and Medicaid</a:t>
            </a:r>
          </a:p>
          <a:p>
            <a:pPr marL="117475" indent="-117475">
              <a:spcAft>
                <a:spcPts val="600"/>
              </a:spcAft>
              <a:buFont typeface="Wingdings" panose="05000000000000000000" pitchFamily="2" charset="2"/>
              <a:buChar char="§"/>
            </a:pPr>
            <a:r>
              <a:rPr lang="en-US" dirty="0"/>
              <a:t>Define Dual Eligible enrollees</a:t>
            </a:r>
          </a:p>
          <a:p>
            <a:pPr marL="117475" indent="-117475">
              <a:spcAft>
                <a:spcPts val="600"/>
              </a:spcAft>
              <a:buFont typeface="Wingdings" panose="05000000000000000000" pitchFamily="2" charset="2"/>
              <a:buChar char="§"/>
            </a:pPr>
            <a:r>
              <a:rPr lang="en-US" dirty="0"/>
              <a:t>List the Medicare Savings Programs and their minimum federal eligibility requirements </a:t>
            </a:r>
          </a:p>
          <a:p>
            <a:pPr marL="117475" indent="-117475">
              <a:spcAft>
                <a:spcPts val="600"/>
              </a:spcAft>
              <a:buFont typeface="Wingdings" panose="05000000000000000000" pitchFamily="2" charset="2"/>
              <a:buChar char="§"/>
            </a:pPr>
            <a:r>
              <a:rPr lang="en-US" dirty="0"/>
              <a:t>Define the Program of All-inclusive Care for the Elderly (PACE) </a:t>
            </a:r>
          </a:p>
          <a:p>
            <a:pPr marL="117475" indent="-117475">
              <a:spcAft>
                <a:spcPts val="600"/>
              </a:spcAft>
              <a:buFont typeface="Wingdings" panose="05000000000000000000" pitchFamily="2" charset="2"/>
              <a:buChar char="§"/>
            </a:pPr>
            <a:r>
              <a:rPr lang="en-US" dirty="0"/>
              <a:t>Explain Extra Help, dual, &amp; partial dual eligible Special Enrollment Period (SEP) limitations</a:t>
            </a:r>
          </a:p>
          <a:p>
            <a:endParaRPr lang="en-US" dirty="0"/>
          </a:p>
        </p:txBody>
      </p:sp>
    </p:spTree>
    <p:extLst>
      <p:ext uri="{BB962C8B-B14F-4D97-AF65-F5344CB8AC3E}">
        <p14:creationId xmlns:p14="http://schemas.microsoft.com/office/powerpoint/2010/main" val="637812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45200"/>
            <a:ext cx="6051549" cy="5122031"/>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Medicare and Medicaid differ in that: </a:t>
            </a:r>
          </a:p>
          <a:p>
            <a:pPr marL="112713" indent="-112713" defTabSz="1021679">
              <a:spcAft>
                <a:spcPts val="600"/>
              </a:spcAft>
              <a:buFont typeface="Wingdings" panose="05000000000000000000" pitchFamily="2" charset="2"/>
              <a:buChar char="§"/>
              <a:defRPr/>
            </a:pPr>
            <a:r>
              <a:rPr lang="en-US" dirty="0">
                <a:solidFill>
                  <a:prstClr val="black"/>
                </a:solidFill>
              </a:rPr>
              <a:t>Medicare is a national program that’s the same in every state; Medicaid consists of statewide programs that vary between states. </a:t>
            </a:r>
          </a:p>
          <a:p>
            <a:pPr marL="112713" indent="-112713" defTabSz="1021679">
              <a:spcAft>
                <a:spcPts val="600"/>
              </a:spcAft>
              <a:buFont typeface="Wingdings" panose="05000000000000000000" pitchFamily="2" charset="2"/>
              <a:buChar char="§"/>
              <a:defRPr/>
            </a:pPr>
            <a:r>
              <a:rPr lang="en-US" dirty="0">
                <a:solidFill>
                  <a:prstClr val="black"/>
                </a:solidFill>
              </a:rPr>
              <a:t>The</a:t>
            </a:r>
            <a:r>
              <a:rPr lang="en-US" baseline="0" dirty="0">
                <a:solidFill>
                  <a:prstClr val="black"/>
                </a:solidFill>
              </a:rPr>
              <a:t> federal government (Centers for Medicare and Medicaid Services ((CMS)) administers </a:t>
            </a:r>
            <a:r>
              <a:rPr lang="en-US" dirty="0">
                <a:solidFill>
                  <a:prstClr val="black"/>
                </a:solidFill>
              </a:rPr>
              <a:t>Medicare; states administer Medicaid within federal rules (federal/state partnership). </a:t>
            </a:r>
          </a:p>
          <a:p>
            <a:pPr marL="112713" indent="-112713" defTabSz="1021679">
              <a:spcAft>
                <a:spcPts val="600"/>
              </a:spcAft>
              <a:buFont typeface="Wingdings" panose="05000000000000000000" pitchFamily="2" charset="2"/>
              <a:buChar char="§"/>
              <a:defRPr/>
            </a:pPr>
            <a:r>
              <a:rPr lang="en-US" dirty="0">
                <a:solidFill>
                  <a:prstClr val="black"/>
                </a:solidFill>
              </a:rPr>
              <a:t>Medicare eligibility factors include age, disability, or an End-Stage Renal Disease (ESRD) diagnosis; Medicaid eligibility factors include limited income and resources, and other non-financial requirements. </a:t>
            </a:r>
          </a:p>
          <a:p>
            <a:pPr marL="112713" indent="-112713" defTabSz="1021679">
              <a:spcAft>
                <a:spcPts val="600"/>
              </a:spcAft>
              <a:buFont typeface="Wingdings" panose="05000000000000000000" pitchFamily="2" charset="2"/>
              <a:buChar char="§"/>
              <a:defRPr/>
            </a:pPr>
            <a:r>
              <a:rPr lang="en-US" dirty="0">
                <a:solidFill>
                  <a:prstClr val="black"/>
                </a:solidFill>
              </a:rPr>
              <a:t>Medicare is the nation’s primary payer of inpatient hospital services for the elderly and people with ESRD; Medicaid is the nation’s primary public payer of mental health and long-term care services (nursing home care and home and community-based services). Medicaid also finances 42% of all births (including prenatal care, labor, delivery and 60 days* of postpartum and other pregnancy-related care). </a:t>
            </a:r>
            <a:r>
              <a:rPr lang="en-US" b="1" dirty="0">
                <a:solidFill>
                  <a:prstClr val="black"/>
                </a:solidFill>
              </a:rPr>
              <a:t>NOTE</a:t>
            </a:r>
            <a:r>
              <a:rPr lang="en-US" dirty="0">
                <a:solidFill>
                  <a:prstClr val="black"/>
                </a:solidFill>
              </a:rPr>
              <a:t>: The American Rescue Plan Act (ARP) gave states the option to extend Medicaid and CHIP postpartum coverage from 60 days to 12 months after pregnancy.</a:t>
            </a:r>
          </a:p>
          <a:p>
            <a:pPr defTabSz="1021679">
              <a:spcBef>
                <a:spcPts val="600"/>
              </a:spcBef>
              <a:defRPr/>
            </a:pPr>
            <a:endParaRPr lang="en-US" dirty="0">
              <a:solidFill>
                <a:prstClr val="black"/>
              </a:solidFill>
            </a:endParaRPr>
          </a:p>
          <a:p>
            <a:pPr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817361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28563" y="3786188"/>
            <a:ext cx="6258073" cy="5815012"/>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About 12.3 million people are "dually eligible“ which means they have both Medicare and Medicaid. Dual-eligibles include people with Medicare who also get full Medicaid benefits, and people with Medicare who get help with their Medicare premiums or out-of-pocket</a:t>
            </a:r>
            <a:r>
              <a:rPr lang="en-US" baseline="0" dirty="0">
                <a:solidFill>
                  <a:prstClr val="black"/>
                </a:solidFill>
              </a:rPr>
              <a:t> costs through Medicaid, but don’t get other Medicaid benefits</a:t>
            </a:r>
            <a:r>
              <a:rPr lang="en-US" dirty="0">
                <a:solidFill>
                  <a:prstClr val="black"/>
                </a:solidFill>
              </a:rPr>
              <a:t>. </a:t>
            </a:r>
          </a:p>
          <a:p>
            <a:pPr defTabSz="1021679">
              <a:spcAft>
                <a:spcPts val="600"/>
              </a:spcAft>
              <a:defRPr/>
            </a:pPr>
            <a:r>
              <a:rPr lang="en-US" dirty="0">
                <a:solidFill>
                  <a:prstClr val="black"/>
                </a:solidFill>
              </a:rPr>
              <a:t>State Medicaid offices operate Medicare Savings</a:t>
            </a:r>
            <a:r>
              <a:rPr lang="en-US" baseline="0" dirty="0">
                <a:solidFill>
                  <a:prstClr val="black"/>
                </a:solidFill>
              </a:rPr>
              <a:t> Programs that help pay </a:t>
            </a:r>
            <a:r>
              <a:rPr lang="en-US" dirty="0">
                <a:solidFill>
                  <a:prstClr val="black"/>
                </a:solidFill>
              </a:rPr>
              <a:t>for Medicare premiums and out-of-pocket costs for people with Medicare who have limited income and resources. Some people with Medicare are only eligible for this type of Medicaid assistance. Other people with Medicare may be eligible for full Medicaid coverage and</a:t>
            </a:r>
            <a:r>
              <a:rPr lang="en-US" baseline="0" dirty="0">
                <a:solidFill>
                  <a:prstClr val="black"/>
                </a:solidFill>
              </a:rPr>
              <a:t> may or may not also be eligible for a </a:t>
            </a:r>
            <a:r>
              <a:rPr lang="en-US" dirty="0">
                <a:solidFill>
                  <a:prstClr val="black"/>
                </a:solidFill>
              </a:rPr>
              <a:t>Medicare Savings Program. People that have Medicaid or get assistance from a Medicare Savings Program can also get Extra Help, which helps pay for prescription drugs. For dual eligible people with full Medicaid coverage, Medicare pays first and Medicaid pays second for care that both Medicare and Medicaid cover. Medicaid may cover additional services that Medicare doesn’t cover or only partially covers—like long-term care services and supports.</a:t>
            </a:r>
          </a:p>
          <a:p>
            <a:pPr>
              <a:spcAft>
                <a:spcPts val="600"/>
              </a:spcAft>
              <a:defRPr/>
            </a:pPr>
            <a:r>
              <a:rPr lang="en-US" b="1" dirty="0">
                <a:solidFill>
                  <a:prstClr val="black"/>
                </a:solidFill>
              </a:rPr>
              <a:t>NOTE</a:t>
            </a:r>
            <a:r>
              <a:rPr lang="en-US" dirty="0">
                <a:solidFill>
                  <a:prstClr val="black"/>
                </a:solidFill>
              </a:rPr>
              <a:t>: For more information, review the “People Dually Eligible for Medicare and Medicaid” factsheet at </a:t>
            </a:r>
            <a:r>
              <a:rPr lang="en-US" dirty="0">
                <a:solidFill>
                  <a:prstClr val="black"/>
                </a:solidFill>
                <a:hlinkClick r:id="rId3"/>
              </a:rPr>
              <a:t>CMS.gov/Medicare-Medicaid-Coordination/Medicare-and-Medicaid-Coordination/Medicare-Medicaid-Coordination-Office/Downloads/MMCO_Factsheet.pdf</a:t>
            </a:r>
            <a:r>
              <a:rPr lang="en-US" dirty="0">
                <a:solidFill>
                  <a:prstClr val="black"/>
                </a:solidFill>
              </a:rPr>
              <a:t>; Medicare-Medicaid Coordination Office FY 2022 Report to Congress </a:t>
            </a:r>
            <a:r>
              <a:rPr lang="en-US" dirty="0">
                <a:solidFill>
                  <a:prstClr val="black"/>
                </a:solidFill>
                <a:hlinkClick r:id="rId4"/>
              </a:rPr>
              <a:t>CMS.gov/files/document/mmco-report-congress.pdf-0</a:t>
            </a:r>
            <a:r>
              <a:rPr lang="en-US" dirty="0">
                <a:solidFill>
                  <a:prstClr val="black"/>
                </a:solidFill>
              </a:rPr>
              <a:t>; Coordination of Benefits and Third Party Liability In Medicaid is available at </a:t>
            </a:r>
            <a:r>
              <a:rPr lang="en-US" dirty="0">
                <a:solidFill>
                  <a:prstClr val="black"/>
                </a:solidFill>
                <a:hlinkClick r:id="rId5"/>
              </a:rPr>
              <a:t>Medicaid.gov/medicaid/eligibility/coordination-of-benefits-third-party-liability/index.html</a:t>
            </a:r>
            <a:r>
              <a:rPr lang="en-US" dirty="0">
                <a:solidFill>
                  <a:prstClr val="black"/>
                </a:solidFill>
              </a:rPr>
              <a:t>; or visit </a:t>
            </a:r>
            <a:r>
              <a:rPr lang="en-US" dirty="0">
                <a:solidFill>
                  <a:prstClr val="black"/>
                </a:solidFill>
                <a:hlinkClick r:id="rId6"/>
              </a:rPr>
              <a:t>Medicare.gov/your-medicare-costs/get-help-paying-costs/Medicaid</a:t>
            </a:r>
            <a:r>
              <a:rPr lang="en-US" dirty="0">
                <a:solidFill>
                  <a:prstClr val="black"/>
                </a:solidFill>
              </a:rPr>
              <a:t>. </a:t>
            </a:r>
          </a:p>
        </p:txBody>
      </p:sp>
    </p:spTree>
    <p:extLst>
      <p:ext uri="{BB962C8B-B14F-4D97-AF65-F5344CB8AC3E}">
        <p14:creationId xmlns:p14="http://schemas.microsoft.com/office/powerpoint/2010/main" val="2590315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786188"/>
            <a:ext cx="6340370" cy="5815011"/>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a:spcAft>
                <a:spcPts val="600"/>
              </a:spcAft>
            </a:pPr>
            <a:r>
              <a:rPr lang="en-US" dirty="0"/>
              <a:t>Medicaid offices operate Medicare Savings Programs that help pay Medicare premiums for people with Medicare who have limited income and resources. For some people, Medicare Savings Programs may also pay Medicare Part A (Hospital Insurance) and Medicare Part B (Medical Insurance) deductibles, coinsurance, and copayments. There are 4 kinds of Medicare Savings Programs: </a:t>
            </a:r>
          </a:p>
          <a:p>
            <a:pPr marL="117475" indent="-117475">
              <a:spcAft>
                <a:spcPts val="600"/>
              </a:spcAft>
              <a:buFont typeface="Wingdings" panose="05000000000000000000" pitchFamily="2" charset="2"/>
              <a:buChar char="§"/>
            </a:pPr>
            <a:r>
              <a:rPr lang="en-US" b="1" dirty="0"/>
              <a:t>Qualified Medicare Beneficiaries (QMB): </a:t>
            </a:r>
            <a:r>
              <a:rPr lang="en-US" dirty="0"/>
              <a:t>People who qualify for the QMB Program get help paying their Part A and Part B premiums, deductibles, coinsurance, and copayments. </a:t>
            </a:r>
            <a:r>
              <a:rPr lang="en-US" b="1" dirty="0"/>
              <a:t>NOTE</a:t>
            </a:r>
            <a:r>
              <a:rPr lang="en-US" dirty="0"/>
              <a:t>: Medicare and Medicare Advantage providers can’t “balance bill” people who qualify for QMB under any circumstance. Providers and suppliers may bill State Medicaid offices for Medicare cost-sharing amounts. However, federal law allows states to limit Medicare cost-sharing payments under certain circumstances. Regardless, people who qualify for QMB have no legal liability to pay Medicare providers for Part A or Part B cost sharing. </a:t>
            </a:r>
          </a:p>
          <a:p>
            <a:pPr marL="117475" indent="-117475">
              <a:spcAft>
                <a:spcPts val="600"/>
              </a:spcAft>
              <a:buFont typeface="Wingdings" panose="05000000000000000000" pitchFamily="2" charset="2"/>
              <a:buChar char="§"/>
            </a:pPr>
            <a:r>
              <a:rPr lang="en-US" b="1" dirty="0"/>
              <a:t>Specified Low-Income Medicare Beneficiaries (SLMB): </a:t>
            </a:r>
            <a:r>
              <a:rPr lang="en-US" dirty="0"/>
              <a:t>People who qualify for the SLMB Program get help paying their Part B premiums.</a:t>
            </a:r>
          </a:p>
          <a:p>
            <a:pPr marL="117475" indent="-117475">
              <a:spcAft>
                <a:spcPts val="600"/>
              </a:spcAft>
              <a:buFont typeface="Wingdings" panose="05000000000000000000" pitchFamily="2" charset="2"/>
              <a:buChar char="§"/>
            </a:pPr>
            <a:r>
              <a:rPr lang="en-US" b="1" dirty="0"/>
              <a:t>Qualified Individuals (QI): </a:t>
            </a:r>
            <a:r>
              <a:rPr lang="en-US" dirty="0"/>
              <a:t>People who qualify for the federally-funded QI Program get help paying their Part B premiums.</a:t>
            </a:r>
          </a:p>
          <a:p>
            <a:pPr marL="117475" indent="-117475">
              <a:spcAft>
                <a:spcPts val="600"/>
              </a:spcAft>
              <a:buFont typeface="Wingdings" panose="05000000000000000000" pitchFamily="2" charset="2"/>
              <a:buChar char="§"/>
            </a:pPr>
            <a:r>
              <a:rPr lang="en-US" dirty="0"/>
              <a:t>People in the QMB, SLMB, and QI Programs also automatically qualify for Extra Help and will only pay a limited amount for prescription drugs under Part D (in 2023, the maximum charge is $4.15 for generics and $10.35 from brand-name drugs).</a:t>
            </a:r>
          </a:p>
          <a:p>
            <a:pPr marL="117475" indent="-117475">
              <a:spcAft>
                <a:spcPts val="600"/>
              </a:spcAft>
              <a:buFont typeface="Wingdings" panose="05000000000000000000" pitchFamily="2" charset="2"/>
              <a:buChar char="§"/>
            </a:pPr>
            <a:r>
              <a:rPr lang="en-US" b="1" dirty="0"/>
              <a:t>Qualified Disabled and Working Individuals (QDWI): </a:t>
            </a:r>
            <a:r>
              <a:rPr lang="en-US" dirty="0"/>
              <a:t>People who qualify for the QDWI Program get help paying their Part A premiums.</a:t>
            </a:r>
          </a:p>
          <a:p>
            <a:pPr>
              <a:spcAft>
                <a:spcPts val="600"/>
              </a:spcAft>
            </a:pPr>
            <a:r>
              <a:rPr lang="en-US" dirty="0"/>
              <a:t>Including the term “plus” in any of these designations indicates entitlement to that program along with full Medicaid coverage.</a:t>
            </a:r>
          </a:p>
          <a:p>
            <a:pPr>
              <a:spcAft>
                <a:spcPts val="600"/>
              </a:spcAft>
            </a:pPr>
            <a:r>
              <a:rPr lang="en-US" dirty="0"/>
              <a:t>Citation: </a:t>
            </a:r>
            <a:r>
              <a:rPr lang="en-US" dirty="0">
                <a:hlinkClick r:id="rId3"/>
              </a:rPr>
              <a:t>SSA.gov/OP_Home/ssact/title19/1935.htm</a:t>
            </a:r>
            <a:r>
              <a:rPr lang="en-US" dirty="0"/>
              <a:t> (Title XIX Social Security Act, Section 1935(b))</a:t>
            </a:r>
          </a:p>
          <a:p>
            <a:pPr>
              <a:spcBef>
                <a:spcPts val="600"/>
              </a:spcBef>
            </a:pPr>
            <a:r>
              <a:rPr lang="en-US" dirty="0"/>
              <a:t> </a:t>
            </a:r>
          </a:p>
          <a:p>
            <a:pPr>
              <a:spcBef>
                <a:spcPts val="600"/>
              </a:spcBef>
            </a:pPr>
            <a:endParaRPr lang="en-US" dirty="0"/>
          </a:p>
        </p:txBody>
      </p:sp>
    </p:spTree>
    <p:extLst>
      <p:ext uri="{BB962C8B-B14F-4D97-AF65-F5344CB8AC3E}">
        <p14:creationId xmlns:p14="http://schemas.microsoft.com/office/powerpoint/2010/main" val="2034400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139691" y="3809228"/>
            <a:ext cx="7035818" cy="5791972"/>
          </a:xfrm>
        </p:spPr>
        <p:txBody>
          <a:bodyPr/>
          <a:lstStyle/>
          <a:p>
            <a:pPr marL="0" lvl="1" defTabSz="1021679">
              <a:spcAft>
                <a:spcPts val="600"/>
              </a:spcAft>
              <a:defRPr/>
            </a:pPr>
            <a:r>
              <a:rPr lang="en-US" sz="1100" b="1" dirty="0">
                <a:solidFill>
                  <a:prstClr val="black"/>
                </a:solidFill>
                <a:cs typeface="Arial" panose="020B0604020202020204" pitchFamily="34" charset="0"/>
              </a:rPr>
              <a:t>Presenter Notes</a:t>
            </a:r>
          </a:p>
          <a:p>
            <a:pPr marL="0" lvl="1" defTabSz="1021679">
              <a:spcAft>
                <a:spcPts val="600"/>
              </a:spcAft>
              <a:defRPr/>
            </a:pPr>
            <a:r>
              <a:rPr lang="en-US" sz="1100" dirty="0">
                <a:solidFill>
                  <a:prstClr val="black"/>
                </a:solidFill>
              </a:rPr>
              <a:t>These are the federal minimum eligibility requirements for the 48 contiguous states. Limits are slightly higher in Alaska and Hawaii. These limits represent the appropriate percentage of the federal poverty level (FPL) and $20 general income disregard. The QDWI income limits incorporate earned income disregards, in addition to the $20 general income disregard.</a:t>
            </a:r>
          </a:p>
          <a:p>
            <a:pPr defTabSz="1021679">
              <a:spcAft>
                <a:spcPts val="600"/>
              </a:spcAft>
              <a:defRPr/>
            </a:pPr>
            <a:r>
              <a:rPr lang="en-US" sz="1100" dirty="0">
                <a:solidFill>
                  <a:prstClr val="black"/>
                </a:solidFill>
              </a:rPr>
              <a:t>To qualify for the QMB Program, a person must be eligible for Part A and have an income that’s no more than 100% of the FPL. Their benefits begin the first month after the person qualifies for the QMB Program (can’t be retroactive). </a:t>
            </a:r>
          </a:p>
          <a:p>
            <a:pPr defTabSz="1021679">
              <a:spcAft>
                <a:spcPts val="600"/>
              </a:spcAft>
              <a:defRPr/>
            </a:pPr>
            <a:r>
              <a:rPr lang="en-US" sz="1100" dirty="0">
                <a:solidFill>
                  <a:prstClr val="black"/>
                </a:solidFill>
              </a:rPr>
              <a:t>To qualify for the SLMB Program, a person must be eligible for Part A and have an income that’s more than 100% and less than 120% of the FPL. </a:t>
            </a:r>
          </a:p>
          <a:p>
            <a:pPr defTabSz="1021679">
              <a:spcAft>
                <a:spcPts val="600"/>
              </a:spcAft>
              <a:defRPr/>
            </a:pPr>
            <a:r>
              <a:rPr lang="en-US" sz="1100" dirty="0">
                <a:solidFill>
                  <a:prstClr val="black"/>
                </a:solidFill>
              </a:rPr>
              <a:t>To qualify for the QI Program, a person must be ineligible for Medicaid. In addition, a person must be eligible for Part A and have an income that’s at least 120% of the FPL and less than 135% of the FPL. People may have to apply every year for QI benefits as funding is limited. If state funds are available, QI applications are granted on a first-come, first-served basis, with priority given to people who got QI benefits the previous year. </a:t>
            </a:r>
          </a:p>
          <a:p>
            <a:pPr defTabSz="1021679">
              <a:spcAft>
                <a:spcPts val="600"/>
              </a:spcAft>
              <a:defRPr/>
            </a:pPr>
            <a:r>
              <a:rPr lang="en-US" sz="1100" dirty="0">
                <a:solidFill>
                  <a:prstClr val="black"/>
                </a:solidFill>
              </a:rPr>
              <a:t>In 2023, the resource limits for the QMB, SLMB, and QI Programs are $9,090 for a single person and $13,630 for a married person living with a spouse. Resource limits are adjusted on January 1 of each year, based on the change in the annual consumer price index since September of the previous year (and become official in April of each year). States can change income and resource standards if CMS approves the changes.</a:t>
            </a:r>
          </a:p>
          <a:p>
            <a:pPr defTabSz="1021679">
              <a:spcAft>
                <a:spcPts val="600"/>
              </a:spcAft>
              <a:defRPr/>
            </a:pPr>
            <a:r>
              <a:rPr lang="en-US" sz="1100" dirty="0">
                <a:solidFill>
                  <a:prstClr val="black"/>
                </a:solidFill>
              </a:rPr>
              <a:t>To qualify for the QDWI Program, a person must:</a:t>
            </a:r>
          </a:p>
          <a:p>
            <a:pPr marL="117475" indent="-117475" defTabSz="1021679">
              <a:spcAft>
                <a:spcPts val="600"/>
              </a:spcAft>
              <a:buFont typeface="Wingdings" panose="05000000000000000000" pitchFamily="2" charset="2"/>
              <a:buChar char="§"/>
              <a:defRPr/>
            </a:pPr>
            <a:r>
              <a:rPr lang="en-US" sz="1100" dirty="0">
                <a:solidFill>
                  <a:prstClr val="black"/>
                </a:solidFill>
              </a:rPr>
              <a:t>Be ineligible for premium-free Part A</a:t>
            </a:r>
          </a:p>
          <a:p>
            <a:pPr marL="117475" indent="-117475" defTabSz="1021679">
              <a:spcAft>
                <a:spcPts val="600"/>
              </a:spcAft>
              <a:buFont typeface="Wingdings" panose="05000000000000000000" pitchFamily="2" charset="2"/>
              <a:buChar char="§"/>
              <a:defRPr/>
            </a:pPr>
            <a:r>
              <a:rPr lang="en-US" sz="1100" dirty="0">
                <a:solidFill>
                  <a:prstClr val="black"/>
                </a:solidFill>
              </a:rPr>
              <a:t>Have an income that’s no more than 200% of the FPL </a:t>
            </a:r>
          </a:p>
          <a:p>
            <a:pPr marL="117475" indent="-117475" defTabSz="1021679">
              <a:spcAft>
                <a:spcPts val="600"/>
              </a:spcAft>
              <a:buFont typeface="Wingdings" panose="05000000000000000000" pitchFamily="2" charset="2"/>
              <a:buChar char="§"/>
              <a:defRPr/>
            </a:pPr>
            <a:r>
              <a:rPr lang="en-US" sz="1100" dirty="0">
                <a:solidFill>
                  <a:prstClr val="black"/>
                </a:solidFill>
              </a:rPr>
              <a:t>Have resources that are equal to or less than twice maximum for Supplemental Security Income (SSI) ($4,000 for an individual and $6,000 for married couple in 2023)</a:t>
            </a:r>
          </a:p>
          <a:p>
            <a:pPr marL="117475" indent="-117475" defTabSz="1021679">
              <a:spcAft>
                <a:spcPts val="600"/>
              </a:spcAft>
              <a:buFont typeface="Wingdings" panose="05000000000000000000" pitchFamily="2" charset="2"/>
              <a:buChar char="§"/>
              <a:defRPr/>
            </a:pPr>
            <a:r>
              <a:rPr lang="en-US" sz="1100" dirty="0">
                <a:solidFill>
                  <a:prstClr val="black"/>
                </a:solidFill>
              </a:rPr>
              <a:t>Be otherwise ineligible for Medicaid</a:t>
            </a:r>
          </a:p>
          <a:p>
            <a:pPr defTabSz="1021679">
              <a:spcAft>
                <a:spcPts val="600"/>
              </a:spcAft>
              <a:defRPr/>
            </a:pPr>
            <a:r>
              <a:rPr lang="en-US" sz="1100" dirty="0">
                <a:solidFill>
                  <a:prstClr val="black"/>
                </a:solidFill>
              </a:rPr>
              <a:t>The resource limits are $4,000 (individual) and $6,000 (married couple).</a:t>
            </a:r>
          </a:p>
          <a:p>
            <a:pPr defTabSz="1021679">
              <a:spcAft>
                <a:spcPts val="600"/>
              </a:spcAft>
              <a:defRPr/>
            </a:pPr>
            <a:r>
              <a:rPr lang="en-US" sz="1100" dirty="0">
                <a:solidFill>
                  <a:prstClr val="black"/>
                </a:solidFill>
              </a:rPr>
              <a:t>For more Medicare Savings Program information, visit </a:t>
            </a:r>
            <a:r>
              <a:rPr lang="en-US" sz="1100" dirty="0">
                <a:hlinkClick r:id="rId3"/>
              </a:rPr>
              <a:t>Medicare.gov/your-medicare-costs/get-help-paying-costs/medicare-savings-programs</a:t>
            </a:r>
            <a:r>
              <a:rPr lang="en-US" sz="1100" dirty="0"/>
              <a:t>. </a:t>
            </a:r>
            <a:r>
              <a:rPr lang="en-US" sz="1100" dirty="0">
                <a:solidFill>
                  <a:prstClr val="black"/>
                </a:solidFill>
              </a:rPr>
              <a:t>See </a:t>
            </a:r>
            <a:r>
              <a:rPr lang="en-US" sz="1100" dirty="0">
                <a:solidFill>
                  <a:prstClr val="black"/>
                </a:solidFill>
                <a:hlinkClick r:id="rId4"/>
              </a:rPr>
              <a:t>Medicare.gov/talk-to-someone</a:t>
            </a:r>
            <a:r>
              <a:rPr lang="en-US" sz="1100" dirty="0">
                <a:solidFill>
                  <a:prstClr val="black"/>
                </a:solidFill>
              </a:rPr>
              <a:t> to access a state’s Medicare Savings Program website.</a:t>
            </a:r>
          </a:p>
          <a:p>
            <a:pPr>
              <a:spcBef>
                <a:spcPts val="600"/>
              </a:spcBef>
            </a:pPr>
            <a:endParaRPr lang="en-US" sz="1100" dirty="0"/>
          </a:p>
        </p:txBody>
      </p:sp>
    </p:spTree>
    <p:extLst>
      <p:ext uri="{BB962C8B-B14F-4D97-AF65-F5344CB8AC3E}">
        <p14:creationId xmlns:p14="http://schemas.microsoft.com/office/powerpoint/2010/main" val="1652524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1"/>
            <a:ext cx="6098160" cy="5508298"/>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a:spcAft>
                <a:spcPts val="600"/>
              </a:spcAft>
            </a:pPr>
            <a:r>
              <a:rPr lang="en-US" dirty="0"/>
              <a:t>People who have both Medicare and Medicaid often experience high rates of chronic illness, with many having multiple chronic conditions and/or social risk factors. Forty-one percent of people with both Medicare and Medicaid have at least one mental health diagnosis, and about half use long-term care services and supports (LTSS). CMS and </a:t>
            </a:r>
            <a:r>
              <a:rPr lang="en-US" dirty="0">
                <a:solidFill>
                  <a:prstClr val="black"/>
                </a:solidFill>
              </a:rPr>
              <a:t>State Medicaid offices delegate certain key functions (like eligibility determinations) to other state or local agencies. CMS and State Medical Assistance (Medicaid) offices </a:t>
            </a:r>
            <a:r>
              <a:rPr lang="en-US" dirty="0"/>
              <a:t>continue to develop new and innovative ways to address the challenges that people with both Medicare and Medicaid face. Models to test state-driven approaches to coordinating care include:</a:t>
            </a:r>
          </a:p>
          <a:p>
            <a:pPr marL="241653" indent="-241653">
              <a:spcAft>
                <a:spcPts val="600"/>
              </a:spcAft>
              <a:buFont typeface="+mj-lt"/>
              <a:buAutoNum type="arabicPeriod"/>
            </a:pPr>
            <a:r>
              <a:rPr lang="en-US" dirty="0"/>
              <a:t>Capitated financial alignment model—The states currently participating in this model are Illinois, Massachusetts, Michigan, New York, Ohio, Rhode Island, South Carolina, and Texas. CMS, the state, and a health plan enter into a three-way contract to provide comprehensive, coordinated care. In the CY 2023 Medicare Advantage and Part D Final Rule, CMS signaled its intent to work with states participating in this model to transition the demonstration to integrated dual eligible special needs plans (D-SNP) by the end of 2025.</a:t>
            </a:r>
          </a:p>
          <a:p>
            <a:pPr marL="241653" indent="-241653">
              <a:spcAft>
                <a:spcPts val="600"/>
              </a:spcAft>
              <a:buFont typeface="+mj-lt"/>
              <a:buAutoNum type="arabicPeriod"/>
            </a:pPr>
            <a:r>
              <a:rPr lang="en-US" dirty="0"/>
              <a:t>Managed fee-for-service model—The state of Washington is currently participating in this model. CMS and the state enter an agreement allowing the states to benefit from savings resulting in initiatives that improve quality and reduce costs for both Medicare and Medicaid. </a:t>
            </a:r>
          </a:p>
          <a:p>
            <a:pPr marL="241653" indent="-241653">
              <a:spcAft>
                <a:spcPts val="600"/>
              </a:spcAft>
              <a:buFont typeface="+mj-lt"/>
              <a:buAutoNum type="arabicPeriod"/>
            </a:pPr>
            <a:r>
              <a:rPr lang="en-US" dirty="0"/>
              <a:t>State-specific model—One example of this type of model is the partnership between Minnesota and CMS to expand on an integrated D-SNP program by improving Medicare and Medicaid administrative alignment. </a:t>
            </a:r>
          </a:p>
          <a:p>
            <a:pPr defTabSz="1021679">
              <a:spcAft>
                <a:spcPts val="600"/>
              </a:spcAft>
              <a:defRPr/>
            </a:pPr>
            <a:r>
              <a:rPr lang="en-US" dirty="0">
                <a:solidFill>
                  <a:prstClr val="black"/>
                </a:solidFill>
              </a:rPr>
              <a:t>For more information about these testing models, visit </a:t>
            </a:r>
            <a:r>
              <a:rPr lang="en-US" dirty="0">
                <a:solidFill>
                  <a:prstClr val="black"/>
                </a:solidFill>
                <a:hlinkClick r:id="rId3"/>
              </a:rPr>
              <a:t>Medicaid.gov/federal-policy-guidance/downloads/smd19002.pdf</a:t>
            </a:r>
            <a:r>
              <a:rPr lang="en-US" dirty="0">
                <a:solidFill>
                  <a:prstClr val="black"/>
                </a:solidFill>
              </a:rPr>
              <a:t>. </a:t>
            </a:r>
          </a:p>
        </p:txBody>
      </p:sp>
    </p:spTree>
    <p:extLst>
      <p:ext uri="{BB962C8B-B14F-4D97-AF65-F5344CB8AC3E}">
        <p14:creationId xmlns:p14="http://schemas.microsoft.com/office/powerpoint/2010/main" val="824228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241834" y="3786188"/>
            <a:ext cx="6831531" cy="5683379"/>
          </a:xfrm>
        </p:spPr>
        <p:txBody>
          <a:bodyPr>
            <a:normAutofit fontScale="92500" lnSpcReduction="10000"/>
          </a:bodyPr>
          <a:lstStyle/>
          <a:p>
            <a:pPr defTabSz="966612">
              <a:spcBef>
                <a:spcPts val="600"/>
              </a:spcBef>
              <a:defRPr/>
            </a:pPr>
            <a:r>
              <a:rPr lang="en-US" sz="1050" b="1" dirty="0">
                <a:solidFill>
                  <a:prstClr val="black"/>
                </a:solidFill>
                <a:cs typeface="Arial" panose="020B0604020202020204" pitchFamily="34" charset="0"/>
              </a:rPr>
              <a:t>Presenter Notes</a:t>
            </a:r>
          </a:p>
          <a:p>
            <a:pPr>
              <a:spcBef>
                <a:spcPts val="600"/>
              </a:spcBef>
            </a:pPr>
            <a:r>
              <a:rPr lang="en-US" sz="1050" dirty="0"/>
              <a:t>The Program of All-Inclusive Care for the Elderly (PACE) is a Medicare and Medicaid program offered in some states that allows people who need nursing home-level care to remain in the community. People who qualify for PACE live in a PACE organization’s service area, are 55 or older, are state-certified as needing nursing home-level care, and are able to live safely in the community with PACE services at the time of enrollment. You can have, but aren’t required to have, Medicare or Medicaid. PACE benefits include:</a:t>
            </a:r>
          </a:p>
          <a:p>
            <a:pPr marL="117475" indent="-117475">
              <a:spcBef>
                <a:spcPts val="600"/>
              </a:spcBef>
              <a:buFont typeface="Wingdings" panose="05000000000000000000" pitchFamily="2" charset="2"/>
              <a:buChar char="§"/>
            </a:pPr>
            <a:r>
              <a:rPr lang="en-US" sz="1050" dirty="0"/>
              <a:t>Adult day care</a:t>
            </a:r>
          </a:p>
          <a:p>
            <a:pPr marL="117475" indent="-117475">
              <a:spcBef>
                <a:spcPts val="600"/>
              </a:spcBef>
              <a:buFont typeface="Wingdings" panose="05000000000000000000" pitchFamily="2" charset="2"/>
              <a:buChar char="§"/>
            </a:pPr>
            <a:r>
              <a:rPr lang="en-US" sz="1050" dirty="0"/>
              <a:t>Dental services</a:t>
            </a:r>
          </a:p>
          <a:p>
            <a:pPr marL="117475" indent="-117475">
              <a:spcBef>
                <a:spcPts val="600"/>
              </a:spcBef>
              <a:buFont typeface="Wingdings" panose="05000000000000000000" pitchFamily="2" charset="2"/>
              <a:buChar char="§"/>
            </a:pPr>
            <a:r>
              <a:rPr lang="en-US" sz="1050" dirty="0"/>
              <a:t>Emergency services</a:t>
            </a:r>
          </a:p>
          <a:p>
            <a:pPr marL="117475" indent="-117475">
              <a:spcBef>
                <a:spcPts val="600"/>
              </a:spcBef>
              <a:buFont typeface="Wingdings" panose="05000000000000000000" pitchFamily="2" charset="2"/>
              <a:buChar char="§"/>
            </a:pPr>
            <a:r>
              <a:rPr lang="en-US" sz="1050" dirty="0"/>
              <a:t>Laboratory tests and X-rays</a:t>
            </a:r>
          </a:p>
          <a:p>
            <a:pPr marL="117475" indent="-117475">
              <a:spcBef>
                <a:spcPts val="600"/>
              </a:spcBef>
              <a:buFont typeface="Wingdings" panose="05000000000000000000" pitchFamily="2" charset="2"/>
              <a:buChar char="§"/>
            </a:pPr>
            <a:r>
              <a:rPr lang="en-US" sz="1050" dirty="0"/>
              <a:t>Meals</a:t>
            </a:r>
          </a:p>
          <a:p>
            <a:pPr marL="117475" indent="-117475">
              <a:spcBef>
                <a:spcPts val="600"/>
              </a:spcBef>
              <a:buFont typeface="Wingdings" panose="05000000000000000000" pitchFamily="2" charset="2"/>
              <a:buChar char="§"/>
            </a:pPr>
            <a:r>
              <a:rPr lang="en-US" sz="1050" dirty="0"/>
              <a:t>Medical specialty services</a:t>
            </a:r>
          </a:p>
          <a:p>
            <a:pPr marL="117475" indent="-117475">
              <a:spcBef>
                <a:spcPts val="600"/>
              </a:spcBef>
              <a:buFont typeface="Wingdings" panose="05000000000000000000" pitchFamily="2" charset="2"/>
              <a:buChar char="§"/>
            </a:pPr>
            <a:r>
              <a:rPr lang="en-US" sz="1050" dirty="0"/>
              <a:t>Nutritional counseling</a:t>
            </a:r>
          </a:p>
          <a:p>
            <a:pPr marL="117475" indent="-117475">
              <a:spcBef>
                <a:spcPts val="600"/>
              </a:spcBef>
              <a:buFont typeface="Wingdings" panose="05000000000000000000" pitchFamily="2" charset="2"/>
              <a:buChar char="§"/>
            </a:pPr>
            <a:r>
              <a:rPr lang="en-US" sz="1050" dirty="0"/>
              <a:t>Occupational, physical, and recreational therapy</a:t>
            </a:r>
          </a:p>
          <a:p>
            <a:pPr marL="117475" indent="-117475">
              <a:spcBef>
                <a:spcPts val="600"/>
              </a:spcBef>
              <a:buFont typeface="Wingdings" panose="05000000000000000000" pitchFamily="2" charset="2"/>
              <a:buChar char="§"/>
            </a:pPr>
            <a:r>
              <a:rPr lang="en-US" sz="1050" dirty="0"/>
              <a:t>Prescription drugs</a:t>
            </a:r>
          </a:p>
          <a:p>
            <a:pPr marL="117475" indent="-117475">
              <a:spcBef>
                <a:spcPts val="600"/>
              </a:spcBef>
              <a:buFont typeface="Wingdings" panose="05000000000000000000" pitchFamily="2" charset="2"/>
              <a:buChar char="§"/>
            </a:pPr>
            <a:r>
              <a:rPr lang="en-US" sz="1050" dirty="0"/>
              <a:t>Provider visits</a:t>
            </a:r>
          </a:p>
          <a:p>
            <a:pPr marL="117475" indent="-117475">
              <a:spcBef>
                <a:spcPts val="600"/>
              </a:spcBef>
              <a:buFont typeface="Wingdings" panose="05000000000000000000" pitchFamily="2" charset="2"/>
              <a:buChar char="§"/>
            </a:pPr>
            <a:r>
              <a:rPr lang="en-US" sz="1050" dirty="0"/>
              <a:t>Transportation</a:t>
            </a:r>
          </a:p>
          <a:p>
            <a:pPr marL="117475" indent="-117475">
              <a:spcBef>
                <a:spcPts val="600"/>
              </a:spcBef>
              <a:buFont typeface="Wingdings" panose="05000000000000000000" pitchFamily="2" charset="2"/>
              <a:buChar char="§"/>
            </a:pPr>
            <a:r>
              <a:rPr lang="en-US" sz="1050" dirty="0"/>
              <a:t>Home care</a:t>
            </a:r>
          </a:p>
          <a:p>
            <a:pPr marL="117475" indent="-117475">
              <a:spcBef>
                <a:spcPts val="600"/>
              </a:spcBef>
              <a:buFont typeface="Wingdings" panose="05000000000000000000" pitchFamily="2" charset="2"/>
              <a:buChar char="§"/>
            </a:pPr>
            <a:r>
              <a:rPr lang="en-US" sz="1050" dirty="0"/>
              <a:t>Hospital visits</a:t>
            </a:r>
          </a:p>
          <a:p>
            <a:pPr marL="117475" indent="-117475">
              <a:spcBef>
                <a:spcPts val="600"/>
              </a:spcBef>
              <a:buFont typeface="Wingdings" panose="05000000000000000000" pitchFamily="2" charset="2"/>
              <a:buChar char="§"/>
            </a:pPr>
            <a:r>
              <a:rPr lang="en-US" sz="1050" dirty="0"/>
              <a:t>Social services</a:t>
            </a:r>
          </a:p>
          <a:p>
            <a:pPr marL="117475" indent="-117475">
              <a:spcBef>
                <a:spcPts val="600"/>
              </a:spcBef>
              <a:buFont typeface="Wingdings" panose="05000000000000000000" pitchFamily="2" charset="2"/>
              <a:buChar char="§"/>
            </a:pPr>
            <a:r>
              <a:rPr lang="en-US" sz="1050" dirty="0"/>
              <a:t>Social work counseling</a:t>
            </a:r>
          </a:p>
          <a:p>
            <a:pPr marL="117475" indent="-117475">
              <a:spcBef>
                <a:spcPts val="600"/>
              </a:spcBef>
              <a:buFont typeface="Wingdings" panose="05000000000000000000" pitchFamily="2" charset="2"/>
              <a:buChar char="§"/>
            </a:pPr>
            <a:r>
              <a:rPr lang="en-US" sz="1050" dirty="0"/>
              <a:t>Nursing home stays whenever necessary</a:t>
            </a:r>
          </a:p>
          <a:p>
            <a:pPr>
              <a:spcBef>
                <a:spcPts val="600"/>
              </a:spcBef>
            </a:pPr>
            <a:r>
              <a:rPr lang="en-US" sz="1050" dirty="0"/>
              <a:t>People who have Medicaid don’t pay a monthly premium for the long-term care portion of the PACE benefit. </a:t>
            </a:r>
          </a:p>
          <a:p>
            <a:pPr>
              <a:spcBef>
                <a:spcPts val="600"/>
              </a:spcBef>
              <a:defRPr/>
            </a:pPr>
            <a:r>
              <a:rPr lang="en-US" sz="1050" dirty="0">
                <a:solidFill>
                  <a:prstClr val="black"/>
                </a:solidFill>
              </a:rPr>
              <a:t>For more information about the PACE, visit </a:t>
            </a:r>
            <a:r>
              <a:rPr lang="en-US" sz="1050" dirty="0">
                <a:solidFill>
                  <a:prstClr val="black"/>
                </a:solidFill>
                <a:hlinkClick r:id="rId3"/>
              </a:rPr>
              <a:t>Medicare.gov/health-drug-plans/health-plans/your-coverage-options/other-</a:t>
            </a:r>
            <a:r>
              <a:rPr lang="en-US" sz="1050" dirty="0" err="1">
                <a:solidFill>
                  <a:prstClr val="black"/>
                </a:solidFill>
                <a:hlinkClick r:id="rId3"/>
              </a:rPr>
              <a:t>medicare</a:t>
            </a:r>
            <a:r>
              <a:rPr lang="en-US" sz="1050" dirty="0">
                <a:solidFill>
                  <a:prstClr val="black"/>
                </a:solidFill>
                <a:hlinkClick r:id="rId3"/>
              </a:rPr>
              <a:t>-health-plans/PACE</a:t>
            </a:r>
            <a:r>
              <a:rPr lang="en-US" sz="1050" dirty="0">
                <a:solidFill>
                  <a:prstClr val="black"/>
                </a:solidFill>
              </a:rPr>
              <a:t> or </a:t>
            </a:r>
            <a:r>
              <a:rPr lang="en-US" sz="1050" dirty="0">
                <a:solidFill>
                  <a:prstClr val="black"/>
                </a:solidFill>
                <a:hlinkClick r:id="rId4"/>
              </a:rPr>
              <a:t>Medicaid.gov/medicaid/ltss/pace/pace-benefits/index.html</a:t>
            </a:r>
            <a:r>
              <a:rPr lang="en-US" sz="1050" dirty="0">
                <a:solidFill>
                  <a:prstClr val="black"/>
                </a:solidFill>
              </a:rPr>
              <a:t>. Visit </a:t>
            </a:r>
            <a:r>
              <a:rPr lang="en-US" sz="1050" dirty="0">
                <a:solidFill>
                  <a:prstClr val="black"/>
                </a:solidFill>
                <a:hlinkClick r:id="rId5"/>
              </a:rPr>
              <a:t>Medicare.gov/plan-compare/#/pace?year=2023&amp;lang=en</a:t>
            </a:r>
            <a:r>
              <a:rPr lang="en-US" sz="1050" dirty="0">
                <a:solidFill>
                  <a:prstClr val="black"/>
                </a:solidFill>
              </a:rPr>
              <a:t> to find local PACE plans.</a:t>
            </a:r>
          </a:p>
          <a:p>
            <a:pPr>
              <a:spcBef>
                <a:spcPts val="600"/>
              </a:spcBef>
              <a:defRPr/>
            </a:pPr>
            <a:r>
              <a:rPr lang="en-US" sz="1050" dirty="0">
                <a:solidFill>
                  <a:prstClr val="black"/>
                </a:solidFill>
              </a:rPr>
              <a:t>Citation: </a:t>
            </a:r>
            <a:r>
              <a:rPr lang="en-US" sz="1050" dirty="0">
                <a:solidFill>
                  <a:prstClr val="black"/>
                </a:solidFill>
                <a:hlinkClick r:id="rId6"/>
              </a:rPr>
              <a:t>ecfr.gov/current/title-42/chapter-IV/subchapter-E/part-460/subpart-A</a:t>
            </a:r>
            <a:r>
              <a:rPr lang="en-US" sz="1050" dirty="0">
                <a:solidFill>
                  <a:prstClr val="black"/>
                </a:solidFill>
              </a:rPr>
              <a:t> (ecfr /§</a:t>
            </a:r>
            <a:r>
              <a:rPr lang="en-US" sz="1050" dirty="0"/>
              <a:t>460.2-460.210)</a:t>
            </a:r>
            <a:r>
              <a:rPr lang="en-US" sz="1050" dirty="0">
                <a:solidFill>
                  <a:prstClr val="black"/>
                </a:solidFill>
              </a:rPr>
              <a:t> </a:t>
            </a:r>
            <a:r>
              <a:rPr lang="en-US" sz="1050" dirty="0"/>
              <a:t>and</a:t>
            </a:r>
            <a:r>
              <a:rPr lang="en-US" sz="1050" dirty="0">
                <a:solidFill>
                  <a:prstClr val="black"/>
                </a:solidFill>
              </a:rPr>
              <a:t> </a:t>
            </a:r>
            <a:r>
              <a:rPr lang="en-US" sz="1050" dirty="0">
                <a:hlinkClick r:id="rId7"/>
              </a:rPr>
              <a:t>ecfr.gov/current/title-42/chapter-IV/subchapter-E/part-460/subpart-I/section-460.150</a:t>
            </a:r>
            <a:endParaRPr lang="en-US" sz="1050" dirty="0">
              <a:solidFill>
                <a:prstClr val="black"/>
              </a:solidFill>
            </a:endParaRPr>
          </a:p>
          <a:p>
            <a:pPr>
              <a:spcBef>
                <a:spcPts val="600"/>
              </a:spcBef>
              <a:defRPr/>
            </a:pPr>
            <a:endParaRPr lang="en-US" sz="1100" dirty="0">
              <a:solidFill>
                <a:prstClr val="black"/>
              </a:solidFill>
            </a:endParaRPr>
          </a:p>
          <a:p>
            <a:pPr>
              <a:spcBef>
                <a:spcPts val="600"/>
              </a:spcBef>
            </a:pPr>
            <a:endParaRPr lang="en-US" sz="1100" dirty="0"/>
          </a:p>
        </p:txBody>
      </p:sp>
    </p:spTree>
    <p:extLst>
      <p:ext uri="{BB962C8B-B14F-4D97-AF65-F5344CB8AC3E}">
        <p14:creationId xmlns:p14="http://schemas.microsoft.com/office/powerpoint/2010/main" val="236336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4380572"/>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Lesson 1, “Medicaid Overview,” explains the following:</a:t>
            </a:r>
          </a:p>
          <a:p>
            <a:pPr marL="120650" indent="-120650" defTabSz="1021679">
              <a:spcAft>
                <a:spcPts val="600"/>
              </a:spcAft>
              <a:buFont typeface="Wingdings" panose="05000000000000000000" pitchFamily="2" charset="2"/>
              <a:buChar char="§"/>
              <a:defRPr/>
            </a:pPr>
            <a:r>
              <a:rPr lang="en-US" dirty="0">
                <a:solidFill>
                  <a:prstClr val="black"/>
                </a:solidFill>
              </a:rPr>
              <a:t>Program Basics</a:t>
            </a:r>
          </a:p>
          <a:p>
            <a:pPr marL="120650" indent="-120650" defTabSz="1021679">
              <a:spcAft>
                <a:spcPts val="600"/>
              </a:spcAft>
              <a:buFont typeface="Wingdings" panose="05000000000000000000" pitchFamily="2" charset="2"/>
              <a:buChar char="§"/>
              <a:defRPr/>
            </a:pPr>
            <a:r>
              <a:rPr lang="en-US" dirty="0">
                <a:solidFill>
                  <a:prstClr val="black"/>
                </a:solidFill>
              </a:rPr>
              <a:t>Administration</a:t>
            </a:r>
          </a:p>
          <a:p>
            <a:pPr marL="120650" indent="-120650" defTabSz="1021679">
              <a:spcAft>
                <a:spcPts val="600"/>
              </a:spcAft>
              <a:buFont typeface="Wingdings" panose="05000000000000000000" pitchFamily="2" charset="2"/>
              <a:buChar char="§"/>
              <a:defRPr/>
            </a:pPr>
            <a:r>
              <a:rPr lang="en-US" dirty="0">
                <a:solidFill>
                  <a:prstClr val="black"/>
                </a:solidFill>
              </a:rPr>
              <a:t>Eligibility</a:t>
            </a:r>
          </a:p>
          <a:p>
            <a:pPr marL="120650" indent="-120650" defTabSz="1021679">
              <a:spcAft>
                <a:spcPts val="600"/>
              </a:spcAft>
              <a:buFont typeface="Wingdings" panose="05000000000000000000" pitchFamily="2" charset="2"/>
              <a:buChar char="§"/>
              <a:defRPr/>
            </a:pPr>
            <a:r>
              <a:rPr lang="en-US" dirty="0">
                <a:solidFill>
                  <a:prstClr val="black"/>
                </a:solidFill>
              </a:rPr>
              <a:t>Modified Adjusted Gross Income (MAGI)</a:t>
            </a:r>
          </a:p>
          <a:p>
            <a:pPr marL="120650" indent="-120650" defTabSz="1021679">
              <a:spcAft>
                <a:spcPts val="600"/>
              </a:spcAft>
              <a:buFont typeface="Wingdings" panose="05000000000000000000" pitchFamily="2" charset="2"/>
              <a:buChar char="§"/>
              <a:defRPr/>
            </a:pPr>
            <a:r>
              <a:rPr lang="en-US" dirty="0">
                <a:solidFill>
                  <a:prstClr val="black"/>
                </a:solidFill>
              </a:rPr>
              <a:t>Adult Expansion</a:t>
            </a:r>
          </a:p>
          <a:p>
            <a:pPr marL="120650" indent="-120650" defTabSz="1021679">
              <a:spcAft>
                <a:spcPts val="600"/>
              </a:spcAft>
              <a:buFont typeface="Wingdings" panose="05000000000000000000" pitchFamily="2" charset="2"/>
              <a:buChar char="§"/>
              <a:defRPr/>
            </a:pPr>
            <a:r>
              <a:rPr lang="en-US" dirty="0">
                <a:solidFill>
                  <a:prstClr val="black"/>
                </a:solidFill>
              </a:rPr>
              <a:t>Application and Enrollment</a:t>
            </a:r>
          </a:p>
          <a:p>
            <a:pPr marL="120650" indent="-120650" defTabSz="1021679">
              <a:spcAft>
                <a:spcPts val="600"/>
              </a:spcAft>
              <a:buFont typeface="Wingdings" panose="05000000000000000000" pitchFamily="2" charset="2"/>
              <a:buChar char="§"/>
              <a:defRPr/>
            </a:pPr>
            <a:r>
              <a:rPr lang="en-US" dirty="0">
                <a:solidFill>
                  <a:prstClr val="black"/>
                </a:solidFill>
              </a:rPr>
              <a:t>Coverage</a:t>
            </a:r>
          </a:p>
          <a:p>
            <a:pPr marL="120650" indent="-120650" defTabSz="1021679">
              <a:spcAft>
                <a:spcPts val="600"/>
              </a:spcAft>
              <a:buFont typeface="Wingdings" panose="05000000000000000000" pitchFamily="2" charset="2"/>
              <a:buChar char="§"/>
              <a:defRPr/>
            </a:pPr>
            <a:r>
              <a:rPr lang="en-US" dirty="0">
                <a:solidFill>
                  <a:prstClr val="black"/>
                </a:solidFill>
              </a:rPr>
              <a:t>Waivers</a:t>
            </a:r>
          </a:p>
        </p:txBody>
      </p:sp>
    </p:spTree>
    <p:extLst>
      <p:ext uri="{BB962C8B-B14F-4D97-AF65-F5344CB8AC3E}">
        <p14:creationId xmlns:p14="http://schemas.microsoft.com/office/powerpoint/2010/main" val="2233897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358775"/>
            <a:ext cx="6051550" cy="3403600"/>
          </a:xfrm>
        </p:spPr>
      </p:sp>
      <p:sp>
        <p:nvSpPr>
          <p:cNvPr id="3" name="Notes Placeholder 2"/>
          <p:cNvSpPr>
            <a:spLocks noGrp="1"/>
          </p:cNvSpPr>
          <p:nvPr>
            <p:ph type="body" idx="1"/>
          </p:nvPr>
        </p:nvSpPr>
        <p:spPr>
          <a:xfrm>
            <a:off x="876300" y="3945383"/>
            <a:ext cx="6051550" cy="5427217"/>
          </a:xfrm>
        </p:spPr>
        <p:txBody>
          <a:bodyPr/>
          <a:lstStyle/>
          <a:p>
            <a:pPr defTabSz="1021568">
              <a:spcAft>
                <a:spcPts val="600"/>
              </a:spcAft>
              <a:defRPr/>
            </a:pPr>
            <a:r>
              <a:rPr lang="en-US" b="1" dirty="0">
                <a:solidFill>
                  <a:prstClr val="black"/>
                </a:solidFill>
              </a:rPr>
              <a:t>This slide has animation.</a:t>
            </a:r>
            <a:endParaRPr lang="en-US" dirty="0">
              <a:solidFill>
                <a:prstClr val="black"/>
              </a:solidFill>
            </a:endParaRPr>
          </a:p>
          <a:p>
            <a:pPr defTabSz="1021568">
              <a:spcAft>
                <a:spcPts val="600"/>
              </a:spcAft>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defTabSz="1021568">
              <a:spcAft>
                <a:spcPts val="600"/>
              </a:spcAft>
              <a:defRPr/>
            </a:pPr>
            <a:r>
              <a:rPr lang="en-US" dirty="0">
                <a:solidFill>
                  <a:prstClr val="black"/>
                </a:solidFill>
                <a:cs typeface="Arial"/>
              </a:rPr>
              <a:t>People who have both Medicare and Medicaid (also called “dual eligible” or “duals”), people who get cost-sharing assistance under Medicaid through Medicare Savings Programs (sometimes called “partial duals”), and people who qualify for the Part D Low Income Subsidy (LIS, also known as Extra Help) can change Medicare drug plans (Part D) one time per calendar quarter in the first 3 quarters of the year. The Open Enrollment Period (OEP) can be used to make changes in the fourth quarter. </a:t>
            </a:r>
          </a:p>
          <a:p>
            <a:pPr defTabSz="1021568">
              <a:spcAft>
                <a:spcPts val="600"/>
              </a:spcAft>
              <a:defRPr/>
            </a:pPr>
            <a:r>
              <a:rPr lang="en-US" dirty="0">
                <a:solidFill>
                  <a:prstClr val="black"/>
                </a:solidFill>
                <a:cs typeface="Arial"/>
              </a:rPr>
              <a:t>For more information about this SEP, visit </a:t>
            </a:r>
            <a:r>
              <a:rPr lang="en-US" dirty="0">
                <a:solidFill>
                  <a:prstClr val="black"/>
                </a:solidFill>
                <a:cs typeface="Arial"/>
                <a:hlinkClick r:id="rId3"/>
              </a:rPr>
              <a:t>ecfr.gov/current/title-42/chapter-IV/subchapter-B/part-423/subpart-B/section-423.38#p-423.38(c)(4)</a:t>
            </a:r>
            <a:r>
              <a:rPr lang="en-US" dirty="0">
                <a:solidFill>
                  <a:prstClr val="black"/>
                </a:solidFill>
                <a:cs typeface="Arial"/>
              </a:rPr>
              <a:t> (42 CFR §423.38(c)(4) .</a:t>
            </a:r>
          </a:p>
          <a:p>
            <a:pPr defTabSz="1021568">
              <a:spcAft>
                <a:spcPts val="600"/>
              </a:spcAft>
              <a:defRPr/>
            </a:pPr>
            <a:r>
              <a:rPr lang="en-US" b="1" dirty="0">
                <a:solidFill>
                  <a:prstClr val="black"/>
                </a:solidFill>
                <a:cs typeface="Arial"/>
              </a:rPr>
              <a:t>Also, Extra Help, dual eligible, and partial dual individuals have a 3-month SEP when there’s:</a:t>
            </a:r>
            <a:endParaRPr lang="en-US" b="1" dirty="0">
              <a:cs typeface="Arial"/>
            </a:endParaRPr>
          </a:p>
          <a:p>
            <a:pPr marL="117475" indent="-117475" defTabSz="1021718">
              <a:spcAft>
                <a:spcPts val="600"/>
              </a:spcAft>
              <a:buFont typeface="Wingdings" panose="05000000000000000000" pitchFamily="2" charset="2"/>
              <a:buChar char="§"/>
              <a:defRPr/>
            </a:pPr>
            <a:r>
              <a:rPr lang="en-US" dirty="0">
                <a:solidFill>
                  <a:prstClr val="black"/>
                </a:solidFill>
                <a:cs typeface="Arial"/>
              </a:rPr>
              <a:t>A gain, loss, or change to Medicaid or Extra Help status</a:t>
            </a:r>
          </a:p>
          <a:p>
            <a:pPr marL="117475" indent="-117475" defTabSz="1021718">
              <a:spcAft>
                <a:spcPts val="600"/>
              </a:spcAft>
              <a:buFont typeface="Wingdings" panose="05000000000000000000" pitchFamily="2" charset="2"/>
              <a:buChar char="§"/>
              <a:defRPr/>
            </a:pPr>
            <a:r>
              <a:rPr lang="en-US" dirty="0">
                <a:solidFill>
                  <a:prstClr val="black"/>
                </a:solidFill>
                <a:cs typeface="Arial"/>
              </a:rPr>
              <a:t>A CMS or state-initiated enrollment action</a:t>
            </a:r>
          </a:p>
          <a:p>
            <a:pPr defTabSz="1021718">
              <a:spcAft>
                <a:spcPts val="600"/>
              </a:spcAft>
              <a:defRPr/>
            </a:pPr>
            <a:r>
              <a:rPr lang="en-US" b="1" dirty="0">
                <a:solidFill>
                  <a:prstClr val="black"/>
                </a:solidFill>
                <a:cs typeface="Arial"/>
              </a:rPr>
              <a:t>People who qualify can make an election within 3 months of the change notification, or effective date of the change, whichever is later. </a:t>
            </a:r>
            <a:r>
              <a:rPr lang="en-US" dirty="0">
                <a:solidFill>
                  <a:prstClr val="black"/>
                </a:solidFill>
                <a:cs typeface="Arial"/>
              </a:rPr>
              <a:t>People can enroll up to the last day of the SEP and coverage starts the first day of the following month. </a:t>
            </a:r>
          </a:p>
          <a:p>
            <a:pPr defTabSz="1021718">
              <a:spcAft>
                <a:spcPts val="600"/>
              </a:spcAft>
              <a:defRPr/>
            </a:pPr>
            <a:r>
              <a:rPr lang="en-US" dirty="0"/>
              <a:t>These individuals can also change plans using any other election periods for which they’re eligible.</a:t>
            </a:r>
          </a:p>
          <a:p>
            <a:pPr defTabSz="1021718">
              <a:spcAft>
                <a:spcPts val="600"/>
              </a:spcAft>
              <a:defRPr/>
            </a:pPr>
            <a:r>
              <a:rPr lang="en-US" dirty="0">
                <a:solidFill>
                  <a:prstClr val="black"/>
                </a:solidFill>
                <a:cs typeface="Arial"/>
              </a:rPr>
              <a:t>For more information about this SEP, visit </a:t>
            </a:r>
            <a:r>
              <a:rPr lang="en-US" dirty="0">
                <a:solidFill>
                  <a:prstClr val="black"/>
                </a:solidFill>
                <a:cs typeface="Arial"/>
                <a:hlinkClick r:id="rId4"/>
              </a:rPr>
              <a:t>CMS.gov/files/document/cy2021-pdp-enrollment-and-disenrollment-guidance.pdf</a:t>
            </a:r>
            <a:r>
              <a:rPr lang="en-US" dirty="0">
                <a:solidFill>
                  <a:prstClr val="black"/>
                </a:solidFill>
                <a:cs typeface="Arial"/>
              </a:rPr>
              <a:t> (Chapter 3 of the Medicare Prescription Drug Benefit Manual).</a:t>
            </a:r>
          </a:p>
          <a:p>
            <a:pPr defTabSz="1021718">
              <a:spcBef>
                <a:spcPts val="600"/>
              </a:spcBef>
              <a:spcAft>
                <a:spcPts val="634"/>
              </a:spcAft>
              <a:defRPr/>
            </a:pPr>
            <a:endParaRPr lang="en-US" dirty="0">
              <a:solidFill>
                <a:prstClr val="black"/>
              </a:solidFill>
            </a:endParaRPr>
          </a:p>
          <a:p>
            <a:pPr defTabSz="1021718">
              <a:spcBef>
                <a:spcPts val="600"/>
              </a:spcBef>
              <a:spcAft>
                <a:spcPts val="634"/>
              </a:spcAft>
              <a:defRPr/>
            </a:pPr>
            <a:endParaRPr lang="en-US" dirty="0">
              <a:solidFill>
                <a:prstClr val="black"/>
              </a:solidFill>
            </a:endParaRPr>
          </a:p>
        </p:txBody>
      </p:sp>
    </p:spTree>
    <p:extLst>
      <p:ext uri="{BB962C8B-B14F-4D97-AF65-F5344CB8AC3E}">
        <p14:creationId xmlns:p14="http://schemas.microsoft.com/office/powerpoint/2010/main" val="436907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358775"/>
            <a:ext cx="6051550" cy="3403600"/>
          </a:xfrm>
        </p:spPr>
      </p:sp>
      <p:sp>
        <p:nvSpPr>
          <p:cNvPr id="3" name="Notes Placeholder 2"/>
          <p:cNvSpPr>
            <a:spLocks noGrp="1"/>
          </p:cNvSpPr>
          <p:nvPr>
            <p:ph type="body" idx="1"/>
          </p:nvPr>
        </p:nvSpPr>
        <p:spPr>
          <a:xfrm>
            <a:off x="876300" y="3786113"/>
            <a:ext cx="6051550" cy="5456312"/>
          </a:xfrm>
        </p:spPr>
        <p:txBody>
          <a:bodyPr/>
          <a:lstStyle/>
          <a:p>
            <a:pPr defTabSz="966529">
              <a:spcAft>
                <a:spcPts val="600"/>
              </a:spcAft>
              <a:defRPr/>
            </a:pPr>
            <a:r>
              <a:rPr lang="en-US" b="1" dirty="0">
                <a:solidFill>
                  <a:prstClr val="black"/>
                </a:solidFill>
              </a:rPr>
              <a:t>This slide has animation.</a:t>
            </a:r>
            <a:endParaRPr lang="en-US" dirty="0">
              <a:solidFill>
                <a:prstClr val="black"/>
              </a:solidFill>
            </a:endParaRPr>
          </a:p>
          <a:p>
            <a:pPr lvl="0" defTabSz="966529">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For those who are dual eligible and/or get Extra Help, a Medicare drug plan will enroll people with Medicare drug coverage who are considered “at risk” for opioid misuse in a drug management program (DMP).</a:t>
            </a:r>
            <a:r>
              <a:rPr lang="en-US" dirty="0">
                <a:solidFill>
                  <a:prstClr val="black"/>
                </a:solidFill>
                <a:cs typeface="Arial" panose="020B0604020202020204" pitchFamily="34" charset="0"/>
              </a:rPr>
              <a:t> Once a Medicare drug plan identifies an individual as “potentially at risk” or “at risk”, under a DMP, they can’t use the “one-time per calendar quarter” SEP to change plans. They can still use any other enrollment periods as long as they meet the requirements.</a:t>
            </a:r>
          </a:p>
          <a:p>
            <a:pPr marL="171450" indent="-171450"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Initial Notice of Limitation</a:t>
            </a:r>
            <a:r>
              <a:rPr lang="en-US" dirty="0">
                <a:solidFill>
                  <a:prstClr val="black"/>
                </a:solidFill>
                <a:cs typeface="Arial" panose="020B0604020202020204" pitchFamily="34" charset="0"/>
              </a:rPr>
              <a:t> – Once a Medicare drug plan identifies a person with Medicare as “potentially at risk” under a DMP, the plan must notify the individual that they may limit coverage of these drugs. This notice also tells them they can no longer use the “quarterly” SEP. </a:t>
            </a:r>
          </a:p>
          <a:p>
            <a:pPr marL="171450" indent="-171450"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Second Notice (2 versions)</a:t>
            </a:r>
          </a:p>
          <a:p>
            <a:pPr marL="339725" lvl="1" indent="-169863" defTabSz="966529">
              <a:spcAft>
                <a:spcPts val="600"/>
              </a:spcAft>
              <a:buFont typeface="+mj-lt"/>
              <a:buAutoNum type="arabicPeriod"/>
              <a:defRPr/>
            </a:pPr>
            <a:r>
              <a:rPr lang="en-US" dirty="0">
                <a:solidFill>
                  <a:prstClr val="black"/>
                </a:solidFill>
                <a:cs typeface="Arial" panose="020B0604020202020204" pitchFamily="34" charset="0"/>
              </a:rPr>
              <a:t>If the Medicare drug plan determines the individual </a:t>
            </a:r>
            <a:r>
              <a:rPr lang="en-US" u="sng" dirty="0">
                <a:solidFill>
                  <a:prstClr val="black"/>
                </a:solidFill>
                <a:cs typeface="Arial" panose="020B0604020202020204" pitchFamily="34" charset="0"/>
              </a:rPr>
              <a:t>isn’t</a:t>
            </a:r>
            <a:r>
              <a:rPr lang="en-US" dirty="0">
                <a:solidFill>
                  <a:prstClr val="black"/>
                </a:solidFill>
                <a:cs typeface="Arial" panose="020B0604020202020204" pitchFamily="34" charset="0"/>
              </a:rPr>
              <a:t> “at risk” within 60 days of the initial notice, the plan sends a second notice explaining they won’t limit access and the SEP limitation expires. </a:t>
            </a:r>
          </a:p>
          <a:p>
            <a:pPr marL="339725" lvl="1" indent="-169863" defTabSz="966529">
              <a:spcAft>
                <a:spcPts val="600"/>
              </a:spcAft>
              <a:buFont typeface="+mj-lt"/>
              <a:buAutoNum type="arabicPeriod"/>
              <a:defRPr/>
            </a:pPr>
            <a:r>
              <a:rPr lang="en-US" dirty="0">
                <a:solidFill>
                  <a:prstClr val="black"/>
                </a:solidFill>
                <a:cs typeface="Arial" panose="020B0604020202020204" pitchFamily="34" charset="0"/>
              </a:rPr>
              <a:t>If the plan determines the individual is “at risk,” the second notice explains the DMP coverage limitation and reiterates that they can’t use the SEP. </a:t>
            </a: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Once identified as “at risk,”</a:t>
            </a:r>
            <a:r>
              <a:rPr lang="en-US" dirty="0">
                <a:solidFill>
                  <a:prstClr val="black"/>
                </a:solidFill>
                <a:cs typeface="Arial" panose="020B0604020202020204" pitchFamily="34" charset="0"/>
              </a:rPr>
              <a:t> the SEP limitation will expire after a 12-month period or when there’s a subsequent determination that the individual is no longer at risk (including a successful appeal). The plan may extend the DMP coverage limitation, and the SEP limitation for an additional 12 months after additional clinical review at the completion of the initial 12-month period.</a:t>
            </a:r>
          </a:p>
          <a:p>
            <a:pPr defTabSz="966529">
              <a:spcAft>
                <a:spcPts val="600"/>
              </a:spcAft>
              <a:defRPr/>
            </a:pPr>
            <a:r>
              <a:rPr lang="en-US" b="1" dirty="0">
                <a:solidFill>
                  <a:prstClr val="black"/>
                </a:solidFill>
                <a:cs typeface="Arial" panose="020B0604020202020204" pitchFamily="34" charset="0"/>
              </a:rPr>
              <a:t>For more information, </a:t>
            </a:r>
            <a:r>
              <a:rPr lang="en-US" dirty="0">
                <a:solidFill>
                  <a:prstClr val="black"/>
                </a:solidFill>
                <a:cs typeface="Arial" panose="020B0604020202020204" pitchFamily="34" charset="0"/>
              </a:rPr>
              <a:t>see the fact sheet at </a:t>
            </a:r>
            <a:r>
              <a:rPr lang="en-US" dirty="0">
                <a:solidFill>
                  <a:prstClr val="black"/>
                </a:solidFill>
                <a:cs typeface="Arial" panose="020B0604020202020204" pitchFamily="34" charset="0"/>
                <a:hlinkClick r:id="rId3"/>
              </a:rPr>
              <a:t>CMS.gov/newsroom/fact-sheets/cms-finalizes-policy-changes-and-updates-medicare-advantage-and-prescription-drug-benefit-program</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92116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Check Your Knowledge: Question 3</a:t>
            </a:r>
          </a:p>
          <a:p>
            <a:pPr>
              <a:spcAft>
                <a:spcPts val="600"/>
              </a:spcAft>
            </a:pPr>
            <a:r>
              <a:rPr lang="en-US" sz="1200" kern="1200" dirty="0">
                <a:solidFill>
                  <a:schemeClr val="tx1"/>
                </a:solidFill>
                <a:effectLst/>
                <a:latin typeface="+mn-lt"/>
                <a:ea typeface="+mn-ea"/>
                <a:cs typeface="+mn-cs"/>
              </a:rPr>
              <a:t>Which Medicare Savings Program pays for both Medicare premiums and cost sharing?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Qualified Medicare Beneficiary (QMB)</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Specified Low-Income Beneficiary (SLMB)</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Qualifying Individual (QI)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 Qualifying Disabled &amp; Working Individual (QDWI)</a:t>
            </a:r>
          </a:p>
          <a:p>
            <a:pPr>
              <a:spcAft>
                <a:spcPts val="600"/>
              </a:spcAft>
            </a:pPr>
            <a:r>
              <a:rPr lang="en-US" sz="1200" b="1" kern="1200" dirty="0">
                <a:solidFill>
                  <a:schemeClr val="tx1"/>
                </a:solidFill>
                <a:effectLst/>
                <a:latin typeface="+mn-lt"/>
                <a:ea typeface="+mn-ea"/>
                <a:cs typeface="+mn-cs"/>
              </a:rPr>
              <a:t>ANSWER: a. Only the QMB program pays for Medicare Parts A and B premiums and cost sharing (like deductibles, coinsurance, and copayments).  </a:t>
            </a:r>
          </a:p>
          <a:p>
            <a:pPr>
              <a:spcAft>
                <a:spcPts val="600"/>
              </a:spcAft>
            </a:pPr>
            <a:r>
              <a:rPr lang="en-US" sz="1200" kern="1200" dirty="0">
                <a:solidFill>
                  <a:schemeClr val="tx1"/>
                </a:solidFill>
                <a:effectLst/>
                <a:latin typeface="+mn-lt"/>
                <a:ea typeface="+mn-ea"/>
                <a:cs typeface="+mn-cs"/>
              </a:rPr>
              <a:t>The SLMB and QI programs pay Part B premiums. </a:t>
            </a:r>
            <a:endParaRPr lang="en-US" dirty="0"/>
          </a:p>
        </p:txBody>
      </p:sp>
    </p:spTree>
    <p:extLst>
      <p:ext uri="{BB962C8B-B14F-4D97-AF65-F5344CB8AC3E}">
        <p14:creationId xmlns:p14="http://schemas.microsoft.com/office/powerpoint/2010/main" val="935179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3780473"/>
          </a:xfrm>
        </p:spPr>
        <p:txBody>
          <a:bodyPr/>
          <a:lstStyle/>
          <a:p>
            <a:pPr defTabSz="1021679">
              <a:spcBef>
                <a:spcPts val="600"/>
              </a:spcBef>
              <a:defRPr/>
            </a:pPr>
            <a:r>
              <a:rPr lang="en-US" b="1" dirty="0">
                <a:solidFill>
                  <a:prstClr val="black"/>
                </a:solidFill>
                <a:cs typeface="Arial" panose="020B0604020202020204" pitchFamily="34" charset="0"/>
              </a:rPr>
              <a:t>Presenter Notes</a:t>
            </a:r>
          </a:p>
          <a:p>
            <a:pPr defTabSz="1021679">
              <a:spcBef>
                <a:spcPts val="600"/>
              </a:spcBef>
              <a:defRPr/>
            </a:pPr>
            <a:r>
              <a:rPr lang="en-US" dirty="0">
                <a:solidFill>
                  <a:prstClr val="black"/>
                </a:solidFill>
              </a:rPr>
              <a:t>Lesson 4, “Children’s Health Insurance Program (CHIP) &amp; Basic Health Program (BHP) Overviews,” covers the following topics:</a:t>
            </a:r>
          </a:p>
          <a:p>
            <a:pPr marL="117475" indent="-117475" defTabSz="1021679">
              <a:spcBef>
                <a:spcPts val="600"/>
              </a:spcBef>
              <a:buFont typeface="Wingdings" panose="05000000000000000000" pitchFamily="2" charset="2"/>
              <a:buChar char="§"/>
              <a:defRPr/>
            </a:pPr>
            <a:r>
              <a:rPr lang="en-US" dirty="0">
                <a:solidFill>
                  <a:prstClr val="black"/>
                </a:solidFill>
              </a:rPr>
              <a:t>What’s CHIP?</a:t>
            </a:r>
          </a:p>
          <a:p>
            <a:pPr marL="117475" indent="-117475" defTabSz="1021679">
              <a:spcBef>
                <a:spcPts val="600"/>
              </a:spcBef>
              <a:buFont typeface="Wingdings" panose="05000000000000000000" pitchFamily="2" charset="2"/>
              <a:buChar char="§"/>
              <a:defRPr/>
            </a:pPr>
            <a:r>
              <a:rPr lang="en-US" dirty="0">
                <a:solidFill>
                  <a:prstClr val="black"/>
                </a:solidFill>
              </a:rPr>
              <a:t>State options for CHIP</a:t>
            </a:r>
          </a:p>
          <a:p>
            <a:pPr marL="117475" indent="-117475" defTabSz="1021679">
              <a:spcBef>
                <a:spcPts val="600"/>
              </a:spcBef>
              <a:buFont typeface="Wingdings" panose="05000000000000000000" pitchFamily="2" charset="2"/>
              <a:buChar char="§"/>
              <a:defRPr/>
            </a:pPr>
            <a:r>
              <a:rPr lang="en-US" dirty="0">
                <a:solidFill>
                  <a:prstClr val="black"/>
                </a:solidFill>
              </a:rPr>
              <a:t>CHIP eligibility</a:t>
            </a:r>
          </a:p>
          <a:p>
            <a:pPr marL="117475" indent="-117475" defTabSz="1021679">
              <a:spcBef>
                <a:spcPts val="600"/>
              </a:spcBef>
              <a:buFont typeface="Wingdings" panose="05000000000000000000" pitchFamily="2" charset="2"/>
              <a:buChar char="§"/>
              <a:defRPr/>
            </a:pPr>
            <a:r>
              <a:rPr lang="en-US" dirty="0">
                <a:solidFill>
                  <a:prstClr val="black"/>
                </a:solidFill>
              </a:rPr>
              <a:t>Documents and requirements for CHIP</a:t>
            </a:r>
          </a:p>
          <a:p>
            <a:pPr marL="117475" indent="-117475" defTabSz="1021679">
              <a:spcBef>
                <a:spcPts val="600"/>
              </a:spcBef>
              <a:buFont typeface="Wingdings" panose="05000000000000000000" pitchFamily="2" charset="2"/>
              <a:buChar char="§"/>
              <a:defRPr/>
            </a:pPr>
            <a:r>
              <a:rPr lang="en-US" dirty="0">
                <a:solidFill>
                  <a:prstClr val="black"/>
                </a:solidFill>
              </a:rPr>
              <a:t>CHIP authorization and funding</a:t>
            </a:r>
          </a:p>
          <a:p>
            <a:pPr marL="117475" indent="-117475" defTabSz="1021679">
              <a:spcBef>
                <a:spcPts val="600"/>
              </a:spcBef>
              <a:buFont typeface="Wingdings" panose="05000000000000000000" pitchFamily="2" charset="2"/>
              <a:buChar char="§"/>
              <a:defRPr/>
            </a:pPr>
            <a:r>
              <a:rPr lang="en-US" dirty="0">
                <a:solidFill>
                  <a:prstClr val="black"/>
                </a:solidFill>
              </a:rPr>
              <a:t>What’s BHP?</a:t>
            </a:r>
          </a:p>
        </p:txBody>
      </p:sp>
    </p:spTree>
    <p:extLst>
      <p:ext uri="{BB962C8B-B14F-4D97-AF65-F5344CB8AC3E}">
        <p14:creationId xmlns:p14="http://schemas.microsoft.com/office/powerpoint/2010/main" val="4084720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382588"/>
            <a:ext cx="5764212" cy="3241675"/>
          </a:xfrm>
        </p:spPr>
      </p:sp>
      <p:sp>
        <p:nvSpPr>
          <p:cNvPr id="3" name="Notes Placeholder 2"/>
          <p:cNvSpPr>
            <a:spLocks noGrp="1"/>
          </p:cNvSpPr>
          <p:nvPr>
            <p:ph type="body" idx="1"/>
          </p:nvPr>
        </p:nvSpPr>
        <p:spPr>
          <a:xfrm>
            <a:off x="719328" y="3840480"/>
            <a:ext cx="5852160" cy="3780473"/>
          </a:xfrm>
        </p:spPr>
        <p:txBody>
          <a:bodyPr/>
          <a:lstStyle/>
          <a:p>
            <a:pPr defTabSz="983577">
              <a:spcBef>
                <a:spcPts val="600"/>
              </a:spcBef>
              <a:defRPr/>
            </a:pPr>
            <a:r>
              <a:rPr lang="en-US" b="1" dirty="0">
                <a:solidFill>
                  <a:prstClr val="black"/>
                </a:solidFill>
                <a:ea typeface="ＭＳ Ｐゴシック" pitchFamily="84" charset="-128"/>
                <a:cs typeface="Arial" panose="020B0604020202020204" pitchFamily="34" charset="0"/>
              </a:rPr>
              <a:t>Presenter Notes</a:t>
            </a:r>
          </a:p>
          <a:p>
            <a:pPr defTabSz="983577">
              <a:spcBef>
                <a:spcPts val="600"/>
              </a:spcBef>
              <a:defRPr/>
            </a:pPr>
            <a:r>
              <a:rPr lang="en-US" dirty="0">
                <a:solidFill>
                  <a:prstClr val="black"/>
                </a:solidFill>
                <a:cs typeface="Arial" panose="020B0604020202020204" pitchFamily="34" charset="0"/>
              </a:rPr>
              <a:t>At the end of this lesson, you’ll be able to:</a:t>
            </a:r>
          </a:p>
          <a:p>
            <a:pPr marL="117475" indent="-117475">
              <a:spcBef>
                <a:spcPts val="600"/>
              </a:spcBef>
              <a:buFont typeface="Wingdings" panose="05000000000000000000" pitchFamily="2" charset="2"/>
              <a:buChar char="§"/>
            </a:pPr>
            <a:r>
              <a:rPr lang="en-US" dirty="0"/>
              <a:t>Define CHIP</a:t>
            </a:r>
          </a:p>
          <a:p>
            <a:pPr marL="117475" indent="-117475">
              <a:spcBef>
                <a:spcPts val="600"/>
              </a:spcBef>
              <a:buFont typeface="Wingdings" panose="05000000000000000000" pitchFamily="2" charset="2"/>
              <a:buChar char="§"/>
            </a:pPr>
            <a:r>
              <a:rPr lang="en-US" dirty="0"/>
              <a:t>Explain CHIP eligibility</a:t>
            </a:r>
          </a:p>
          <a:p>
            <a:pPr marL="117475" indent="-117475">
              <a:spcBef>
                <a:spcPts val="600"/>
              </a:spcBef>
              <a:buFont typeface="Wingdings" panose="05000000000000000000" pitchFamily="2" charset="2"/>
              <a:buChar char="§"/>
            </a:pPr>
            <a:r>
              <a:rPr lang="en-US" dirty="0"/>
              <a:t>List the state options for CHIP</a:t>
            </a:r>
          </a:p>
          <a:p>
            <a:pPr marL="117475" indent="-117475">
              <a:spcBef>
                <a:spcPts val="600"/>
              </a:spcBef>
              <a:buFont typeface="Wingdings" panose="05000000000000000000" pitchFamily="2" charset="2"/>
              <a:buChar char="§"/>
            </a:pPr>
            <a:r>
              <a:rPr lang="en-US" dirty="0"/>
              <a:t>Explain the BHP</a:t>
            </a:r>
          </a:p>
          <a:p>
            <a:endParaRPr lang="en-US" dirty="0"/>
          </a:p>
        </p:txBody>
      </p:sp>
    </p:spTree>
    <p:extLst>
      <p:ext uri="{BB962C8B-B14F-4D97-AF65-F5344CB8AC3E}">
        <p14:creationId xmlns:p14="http://schemas.microsoft.com/office/powerpoint/2010/main" val="293999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6491"/>
            <a:ext cx="6051549" cy="5281327"/>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a:spcAft>
                <a:spcPts val="600"/>
              </a:spcAft>
            </a:pPr>
            <a:r>
              <a:rPr lang="en-US" dirty="0"/>
              <a:t>Like Medicaid, CHIP is a partnership between the states and the federal government. CHIP provides health coverage to eligible children through an expansion of the state’s Medicaid Program or through a separate state program. Some states have both an expansion of Medicaid and a separate CHIP. States administer CHIP within broad federal guidelines, and the federal government gives states matching funds to provide the coverage. </a:t>
            </a:r>
          </a:p>
          <a:p>
            <a:pPr>
              <a:spcAft>
                <a:spcPts val="600"/>
              </a:spcAft>
            </a:pPr>
            <a:r>
              <a:rPr lang="en-US" dirty="0"/>
              <a:t>A state’s federal matching rate for CHIP is typically about 15 percentage points higher than that state’s Medicaid </a:t>
            </a:r>
            <a:r>
              <a:rPr lang="en-US" dirty="0">
                <a:solidFill>
                  <a:prstClr val="black"/>
                </a:solidFill>
              </a:rPr>
              <a:t>Federal Medical Assistance Percentage (FMAP) </a:t>
            </a:r>
            <a:r>
              <a:rPr lang="en-US" dirty="0"/>
              <a:t>rate. For example, a state with a 50% FMAP typically has an “enhanced” CHIP matching rate of 65%. Unlike Medicaid, the amount of money states get every year depends on the statute. This means that the CHIP matching rate can vary from year to year, but it’s currently capped at 58%. </a:t>
            </a:r>
          </a:p>
          <a:p>
            <a:pPr>
              <a:spcAft>
                <a:spcPts val="600"/>
              </a:spcAft>
            </a:pPr>
            <a:r>
              <a:rPr lang="en-US" dirty="0"/>
              <a:t>As of March 2023, more than 7 million children were enrolled in CHIP. </a:t>
            </a:r>
          </a:p>
          <a:p>
            <a:pPr>
              <a:spcAft>
                <a:spcPts val="600"/>
              </a:spcAft>
            </a:pPr>
            <a:r>
              <a:rPr lang="en-US" dirty="0"/>
              <a:t>Visit </a:t>
            </a:r>
            <a:r>
              <a:rPr lang="en-US" dirty="0">
                <a:hlinkClick r:id="rId3"/>
              </a:rPr>
              <a:t>InsureKidsNow.gov</a:t>
            </a:r>
            <a:r>
              <a:rPr lang="en-US" dirty="0"/>
              <a:t> to find coverage options for children.</a:t>
            </a:r>
          </a:p>
          <a:p>
            <a:pPr>
              <a:spcAft>
                <a:spcPts val="600"/>
              </a:spcAft>
              <a:defRPr/>
            </a:pPr>
            <a:r>
              <a:rPr lang="en-US" b="1" dirty="0">
                <a:solidFill>
                  <a:prstClr val="black"/>
                </a:solidFill>
              </a:rPr>
              <a:t>SOURCE</a:t>
            </a:r>
            <a:r>
              <a:rPr lang="en-US" dirty="0">
                <a:solidFill>
                  <a:prstClr val="black"/>
                </a:solidFill>
              </a:rPr>
              <a:t>: </a:t>
            </a:r>
            <a:r>
              <a:rPr lang="en-US" u="sng" dirty="0">
                <a:hlinkClick r:id="rId4"/>
              </a:rPr>
              <a:t>CMS.gov/pillar/expand-access</a:t>
            </a:r>
            <a:endParaRPr lang="en-US" u="sng" dirty="0"/>
          </a:p>
          <a:p>
            <a:pPr>
              <a:spcAft>
                <a:spcPts val="600"/>
              </a:spcAft>
              <a:defRPr/>
            </a:pPr>
            <a:r>
              <a:rPr lang="en-US" dirty="0">
                <a:solidFill>
                  <a:prstClr val="black"/>
                </a:solidFill>
              </a:rPr>
              <a:t>Citation: ecfr/§457: </a:t>
            </a:r>
            <a:r>
              <a:rPr lang="en-US" dirty="0">
                <a:hlinkClick r:id="rId5"/>
              </a:rPr>
              <a:t>eCFR :: 42 CFR Part 457 Subpart C -- State Plan Requirements: Eligibility, Screening, Applications, and Enrollment</a:t>
            </a:r>
            <a:endParaRPr lang="en-US" dirty="0">
              <a:solidFill>
                <a:prstClr val="black"/>
              </a:solidFill>
            </a:endParaRPr>
          </a:p>
          <a:p>
            <a:pPr>
              <a:spcBef>
                <a:spcPts val="600"/>
              </a:spcBef>
              <a:defRPr/>
            </a:pPr>
            <a:endParaRPr lang="en-US" dirty="0">
              <a:solidFill>
                <a:prstClr val="black"/>
              </a:solidFill>
            </a:endParaRPr>
          </a:p>
          <a:p>
            <a:pPr>
              <a:spcBef>
                <a:spcPts val="600"/>
              </a:spcBef>
              <a:defRPr/>
            </a:pPr>
            <a:endParaRPr lang="en-US" dirty="0">
              <a:solidFill>
                <a:prstClr val="black"/>
              </a:solidFill>
            </a:endParaRPr>
          </a:p>
          <a:p>
            <a:pPr>
              <a:spcBef>
                <a:spcPts val="600"/>
              </a:spcBef>
              <a:defRPr/>
            </a:pPr>
            <a:endParaRPr lang="en-US" dirty="0">
              <a:solidFill>
                <a:prstClr val="black"/>
              </a:solidFill>
            </a:endParaRPr>
          </a:p>
        </p:txBody>
      </p:sp>
    </p:spTree>
    <p:extLst>
      <p:ext uri="{BB962C8B-B14F-4D97-AF65-F5344CB8AC3E}">
        <p14:creationId xmlns:p14="http://schemas.microsoft.com/office/powerpoint/2010/main" val="27656858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1"/>
            <a:ext cx="6143413" cy="4262428"/>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t>Federal laws known as the Helping Ensure Access for Little Ones, Toddlers, and Hopeful Youth by Keeping Insurance Delivery Stable (HEALTHY KIDS) Act and the Advancing Chronic Care, Extenders and Social Services (ACCESS) Act, and section 5111 of the Consolidated Appropriations Act of 2023 extended CHIP funding through September 30, 2029, and provided $208 million for outreach and enrollment efforts. </a:t>
            </a:r>
            <a:r>
              <a:rPr lang="en-US" dirty="0">
                <a:solidFill>
                  <a:prstClr val="black"/>
                </a:solidFill>
              </a:rPr>
              <a:t>For more HEALTHY KIDS Act information, visit </a:t>
            </a:r>
            <a:r>
              <a:rPr lang="en-US" dirty="0">
                <a:solidFill>
                  <a:prstClr val="black"/>
                </a:solidFill>
                <a:hlinkClick r:id="rId3"/>
              </a:rPr>
              <a:t>Congress.gov/bill/115th-congress/house-bill/195</a:t>
            </a:r>
            <a:r>
              <a:rPr lang="en-US" dirty="0">
                <a:solidFill>
                  <a:prstClr val="black"/>
                </a:solidFill>
              </a:rPr>
              <a:t> and </a:t>
            </a:r>
            <a:r>
              <a:rPr lang="en-US" dirty="0">
                <a:solidFill>
                  <a:prstClr val="black"/>
                </a:solidFill>
                <a:hlinkClick r:id="rId4"/>
              </a:rPr>
              <a:t>SSA.gov/OP_Home/comp2/F115-123.html#:~:text=An%20Act%20to%20amend%20title,Approved%20February%209%2C%202018</a:t>
            </a:r>
            <a:r>
              <a:rPr lang="en-US" dirty="0">
                <a:solidFill>
                  <a:prstClr val="black"/>
                </a:solidFill>
              </a:rPr>
              <a:t>.</a:t>
            </a:r>
          </a:p>
          <a:p>
            <a:pPr>
              <a:spcAft>
                <a:spcPts val="600"/>
              </a:spcAft>
              <a:defRPr/>
            </a:pPr>
            <a:r>
              <a:rPr lang="en-US" dirty="0"/>
              <a:t>CMS releases cooperative agreement awards and grants for outreach efforts for Connecting Kids to Coverage (CKC) HEALTHY KIDS. The goal of the CKC grants is to increase participation of eligible children, parents, and pregnant individuals in Medicaid and CHIP. Since the program began in 2009, CMS has awarded $265 million in funding through more than 330 awards to eligible entities. </a:t>
            </a:r>
          </a:p>
          <a:p>
            <a:pPr>
              <a:spcAft>
                <a:spcPts val="600"/>
              </a:spcAft>
              <a:defRPr/>
            </a:pPr>
            <a:r>
              <a:rPr lang="en-US" dirty="0"/>
              <a:t>In 2022, CMS awarded $49 million to 36 organizations in 20 states for a 3-year period of performance . In 2023, CMS announced an additional $5.9 million in awards to organizations focused on enrolling and maintaining American Indian and Alaska Natives children and families in Medicaid and CHIP coverage. </a:t>
            </a:r>
          </a:p>
          <a:p>
            <a:pPr>
              <a:spcAft>
                <a:spcPts val="600"/>
              </a:spcAft>
              <a:defRPr/>
            </a:pPr>
            <a:r>
              <a:rPr lang="en-US" dirty="0">
                <a:solidFill>
                  <a:prstClr val="black"/>
                </a:solidFill>
              </a:rPr>
              <a:t>For more information visit </a:t>
            </a:r>
            <a:r>
              <a:rPr lang="en-US" dirty="0">
                <a:solidFill>
                  <a:prstClr val="black"/>
                </a:solidFill>
                <a:hlinkClick r:id="rId5"/>
              </a:rPr>
              <a:t>CMS.gov/outreach-and-education/american-indian-alaska-native/aian/spotlight</a:t>
            </a:r>
            <a:r>
              <a:rPr lang="en-US" dirty="0">
                <a:solidFill>
                  <a:prstClr val="black"/>
                </a:solidFill>
              </a:rPr>
              <a:t> and </a:t>
            </a:r>
            <a:r>
              <a:rPr lang="en-US" dirty="0">
                <a:solidFill>
                  <a:prstClr val="black"/>
                </a:solidFill>
                <a:hlinkClick r:id="rId6"/>
              </a:rPr>
              <a:t>InsureKidsNow.gov/campaign-information/outreach-enrollment-grants/index.html</a:t>
            </a:r>
            <a:r>
              <a:rPr lang="en-US" dirty="0">
                <a:solidFill>
                  <a:prstClr val="black"/>
                </a:solidFill>
              </a:rPr>
              <a:t>.</a:t>
            </a:r>
          </a:p>
          <a:p>
            <a:pPr>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0040687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893" y="3904594"/>
            <a:ext cx="6143413" cy="5527548"/>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a:spcAft>
                <a:spcPts val="600"/>
              </a:spcAft>
            </a:pPr>
            <a:r>
              <a:rPr lang="en-US" dirty="0"/>
              <a:t>CHIP provides health coverage to uninsured children in families with incomes too high to qualify for Medicaid, but too low to afford private coverage.</a:t>
            </a:r>
          </a:p>
          <a:p>
            <a:pPr>
              <a:spcAft>
                <a:spcPts val="600"/>
              </a:spcAft>
            </a:pPr>
            <a:r>
              <a:rPr lang="en-US" dirty="0"/>
              <a:t>CHIP uses the Modified Adjusted Gross Income (MAGI)-based methodology to count income and determine household composition and family size. The upper eligibility levels in separate CHIPs range from as low as 170% of the federal poverty level (FPL) up to 400% FPL and vary by state. In addition to federal requirements, states can add other eligibility requirements.</a:t>
            </a:r>
          </a:p>
          <a:p>
            <a:pPr>
              <a:spcAft>
                <a:spcPts val="600"/>
              </a:spcAft>
            </a:pPr>
            <a:r>
              <a:rPr lang="en-US" dirty="0"/>
              <a:t>To be eligible for CHIP, a child must be all of the following:</a:t>
            </a:r>
          </a:p>
          <a:p>
            <a:pPr marL="117475" indent="-117475">
              <a:spcAft>
                <a:spcPts val="600"/>
              </a:spcAft>
              <a:buFont typeface="Wingdings" panose="05000000000000000000" pitchFamily="2" charset="2"/>
              <a:buChar char="§"/>
            </a:pPr>
            <a:r>
              <a:rPr lang="en-US" dirty="0"/>
              <a:t>Under 19 years of age</a:t>
            </a:r>
          </a:p>
          <a:p>
            <a:pPr marL="117475" indent="-117475">
              <a:spcAft>
                <a:spcPts val="600"/>
              </a:spcAft>
              <a:buFont typeface="Wingdings" panose="05000000000000000000" pitchFamily="2" charset="2"/>
              <a:buChar char="§"/>
            </a:pPr>
            <a:r>
              <a:rPr lang="en-US" dirty="0"/>
              <a:t>Uninsured (ineligible for Medicaid, and not covered through a group health plan or creditable health insurance)</a:t>
            </a:r>
          </a:p>
          <a:p>
            <a:pPr marL="117475" indent="-117475">
              <a:spcAft>
                <a:spcPts val="600"/>
              </a:spcAft>
              <a:buFont typeface="Wingdings" panose="05000000000000000000" pitchFamily="2" charset="2"/>
              <a:buChar char="§"/>
            </a:pPr>
            <a:r>
              <a:rPr lang="en-US" dirty="0"/>
              <a:t>A citizen or meet satisfactory immigration status requirements</a:t>
            </a:r>
          </a:p>
          <a:p>
            <a:pPr marL="117475" indent="-117475">
              <a:spcAft>
                <a:spcPts val="600"/>
              </a:spcAft>
              <a:buFont typeface="Wingdings" panose="05000000000000000000" pitchFamily="2" charset="2"/>
              <a:buChar char="§"/>
            </a:pPr>
            <a:r>
              <a:rPr lang="en-US" dirty="0"/>
              <a:t>A resident of the state</a:t>
            </a:r>
          </a:p>
          <a:p>
            <a:pPr marL="117475" indent="-117475">
              <a:spcAft>
                <a:spcPts val="600"/>
              </a:spcAft>
              <a:buFont typeface="Wingdings" panose="05000000000000000000" pitchFamily="2" charset="2"/>
              <a:buChar char="§"/>
            </a:pPr>
            <a:r>
              <a:rPr lang="en-US" dirty="0"/>
              <a:t>Eligible within the state’s CHIP income range, based on family income, and any other state specified rules in the CHIP state plan.</a:t>
            </a:r>
          </a:p>
          <a:p>
            <a:pPr>
              <a:spcAft>
                <a:spcPts val="600"/>
              </a:spcAft>
            </a:pPr>
            <a:r>
              <a:rPr lang="en-US" dirty="0"/>
              <a:t>Children </a:t>
            </a:r>
            <a:r>
              <a:rPr lang="en-US" u="sng" dirty="0"/>
              <a:t>aren’t</a:t>
            </a:r>
            <a:r>
              <a:rPr lang="en-US" dirty="0"/>
              <a:t> eligible for CHIP if they’re:</a:t>
            </a:r>
          </a:p>
          <a:p>
            <a:pPr marL="117475" indent="-117475">
              <a:spcAft>
                <a:spcPts val="600"/>
              </a:spcAft>
              <a:buFont typeface="Wingdings" panose="05000000000000000000" pitchFamily="2" charset="2"/>
              <a:buChar char="§"/>
            </a:pPr>
            <a:r>
              <a:rPr lang="en-US" dirty="0"/>
              <a:t>Inmates of a public institution</a:t>
            </a:r>
          </a:p>
          <a:p>
            <a:pPr marL="117475" indent="-117475">
              <a:spcAft>
                <a:spcPts val="600"/>
              </a:spcAft>
              <a:buFont typeface="Wingdings" panose="05000000000000000000" pitchFamily="2" charset="2"/>
              <a:buChar char="§"/>
            </a:pPr>
            <a:r>
              <a:rPr lang="en-US" dirty="0"/>
              <a:t>Patients in an institution for mental diseases</a:t>
            </a:r>
          </a:p>
          <a:p>
            <a:pPr marL="117475" indent="-117475">
              <a:spcAft>
                <a:spcPts val="600"/>
              </a:spcAft>
              <a:buFont typeface="Wingdings" panose="05000000000000000000" pitchFamily="2" charset="2"/>
              <a:buChar char="§"/>
            </a:pPr>
            <a:r>
              <a:rPr lang="en-US" dirty="0"/>
              <a:t>Eligible for health benefits under a state health benefits plan due to a family member’s employment with a public agency</a:t>
            </a:r>
          </a:p>
          <a:p>
            <a:pPr>
              <a:spcAft>
                <a:spcPts val="600"/>
              </a:spcAft>
            </a:pPr>
            <a:r>
              <a:rPr lang="en-US" b="1" dirty="0"/>
              <a:t>NOTE</a:t>
            </a:r>
            <a:r>
              <a:rPr lang="en-US" dirty="0"/>
              <a:t>: A state can add its own CHIP eligibility criteria, but must follow federal eligibility standards, methodologies, and procedures. For example, states can’t give precedence to children in higher-income families over lower-income families.</a:t>
            </a:r>
          </a:p>
          <a:p>
            <a:pPr defTabSz="1021679">
              <a:spcAft>
                <a:spcPts val="600"/>
              </a:spcAft>
              <a:defRPr/>
            </a:pPr>
            <a:r>
              <a:rPr lang="en-US" dirty="0">
                <a:solidFill>
                  <a:prstClr val="black"/>
                </a:solidFill>
              </a:rPr>
              <a:t>For CHIP eligibility information, visit </a:t>
            </a:r>
            <a:r>
              <a:rPr lang="en-US" dirty="0">
                <a:solidFill>
                  <a:prstClr val="black"/>
                </a:solidFill>
                <a:hlinkClick r:id="rId3"/>
              </a:rPr>
              <a:t>Medicaid.gov/chip/eligibility/index.html</a:t>
            </a:r>
            <a:r>
              <a:rPr lang="en-US" dirty="0">
                <a:solidFill>
                  <a:prstClr val="black"/>
                </a:solidFill>
              </a:rPr>
              <a:t>.</a:t>
            </a:r>
          </a:p>
        </p:txBody>
      </p:sp>
    </p:spTree>
    <p:extLst>
      <p:ext uri="{BB962C8B-B14F-4D97-AF65-F5344CB8AC3E}">
        <p14:creationId xmlns:p14="http://schemas.microsoft.com/office/powerpoint/2010/main" val="1191267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34047"/>
            <a:ext cx="6045422" cy="4707033"/>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All 50 states, District of Columbia, and U.S. Territories offer CHIP.</a:t>
            </a:r>
          </a:p>
          <a:p>
            <a:pPr defTabSz="1021679">
              <a:spcAft>
                <a:spcPts val="600"/>
              </a:spcAft>
              <a:defRPr/>
            </a:pPr>
            <a:r>
              <a:rPr lang="en-US" dirty="0">
                <a:solidFill>
                  <a:prstClr val="black"/>
                </a:solidFill>
              </a:rPr>
              <a:t>States can design their CHIP in one of 3 ways:</a:t>
            </a:r>
          </a:p>
          <a:p>
            <a:pPr marL="195073" indent="-195073" defTabSz="1021679">
              <a:spcAft>
                <a:spcPts val="600"/>
              </a:spcAft>
              <a:buFont typeface="Wingdings" panose="05000000000000000000" pitchFamily="2" charset="2"/>
              <a:buAutoNum type="arabicPeriod"/>
              <a:defRPr/>
            </a:pPr>
            <a:r>
              <a:rPr lang="en-US" dirty="0">
                <a:solidFill>
                  <a:prstClr val="black"/>
                </a:solidFill>
              </a:rPr>
              <a:t>CHIP Medicaid expansion only—(10 states, 5 U.S. Territories, and D.C.) AK, HI, MD, NH, NM, ND, OH, SC, VT, WY, D.C., American Samoa, Commonwealth of Northern Mariana Islands, Guam, Puerto Rico, and the U.S. Virgin Islands.</a:t>
            </a:r>
          </a:p>
          <a:p>
            <a:pPr marL="195073" indent="-195073" defTabSz="1021679">
              <a:spcAft>
                <a:spcPts val="600"/>
              </a:spcAft>
              <a:buFont typeface="Wingdings" panose="05000000000000000000" pitchFamily="2" charset="2"/>
              <a:buAutoNum type="arabicPeriod"/>
              <a:defRPr/>
            </a:pPr>
            <a:r>
              <a:rPr lang="en-US" dirty="0">
                <a:solidFill>
                  <a:prstClr val="black"/>
                </a:solidFill>
              </a:rPr>
              <a:t>Separate CHIP only—(2 states) CT and WA. </a:t>
            </a:r>
          </a:p>
          <a:p>
            <a:pPr marL="195073" indent="-195073" defTabSz="1021679">
              <a:spcAft>
                <a:spcPts val="600"/>
              </a:spcAft>
              <a:buFont typeface="Wingdings" panose="05000000000000000000" pitchFamily="2" charset="2"/>
              <a:buAutoNum type="arabicPeriod"/>
              <a:defRPr/>
            </a:pPr>
            <a:r>
              <a:rPr lang="en-US" dirty="0">
                <a:solidFill>
                  <a:prstClr val="black"/>
                </a:solidFill>
              </a:rPr>
              <a:t>Both Medicaid expansion and separate CHIP—(38 states) AL, AR, AZ, CA, CO, DE, FL, GA, ID, IL, IN, IA, KS, KY, LA, ME, MA, MI, MN, MO, MS, MT, NE, NV, NJ, NY, NC, OK, OR, PA, RI, SD, TN, TX, UT, VA, WI, and WV. </a:t>
            </a:r>
          </a:p>
          <a:p>
            <a:pPr defTabSz="1021679">
              <a:spcAft>
                <a:spcPts val="600"/>
              </a:spcAft>
              <a:defRPr/>
            </a:pPr>
            <a:r>
              <a:rPr lang="en-US" dirty="0">
                <a:solidFill>
                  <a:prstClr val="black"/>
                </a:solidFill>
              </a:rPr>
              <a:t>If a state adds CHIP to its Medicaid Program, the services the state gives to CHIP-eligible children must be the same as what Medicaid-eligible children get. In addition, the eligibility and enrollment processes must be the same. If a state has a separate CHIP, the state can have different standards and processes within federal guidelines. CHIP income, resource, and eligibility requirements vary by state.</a:t>
            </a:r>
          </a:p>
          <a:p>
            <a:pPr marL="0" marR="0" lvl="0" indent="0" algn="l" defTabSz="1021679" rtl="0" eaLnBrk="1" fontAlgn="auto" latinLnBrk="0" hangingPunct="1">
              <a:lnSpc>
                <a:spcPct val="100000"/>
              </a:lnSpc>
              <a:spcBef>
                <a:spcPts val="0"/>
              </a:spcBef>
              <a:spcAft>
                <a:spcPts val="600"/>
              </a:spcAft>
              <a:buClrTx/>
              <a:buSzTx/>
              <a:buFontTx/>
              <a:buNone/>
              <a:tabLst/>
              <a:defRPr/>
            </a:pPr>
            <a:r>
              <a:rPr lang="en-US" dirty="0"/>
              <a:t>A state has many choices when developing its CHIP, like program type (e.g., Medicaid expansion or a separate program), benefit design options, and premium and/or cost-sharing options. In a separate CHIP, states can choose to provide benchmark coverage, benchmark-equivalent coverage, or Secretary-approved coverage. However, the statute does impose some limitations, like a 5% cap on out-of-pocket costs in states that elect to apply cost sharing and/or premiums.</a:t>
            </a:r>
          </a:p>
          <a:p>
            <a:pPr defTabSz="1021679">
              <a:spcAft>
                <a:spcPts val="600"/>
              </a:spcAft>
              <a:defRPr/>
            </a:pPr>
            <a:r>
              <a:rPr lang="en-US" dirty="0">
                <a:solidFill>
                  <a:prstClr val="black"/>
                </a:solidFill>
              </a:rPr>
              <a:t>To see state-specific CHIP information, visit </a:t>
            </a:r>
            <a:r>
              <a:rPr lang="en-US" dirty="0">
                <a:solidFill>
                  <a:prstClr val="black"/>
                </a:solidFill>
                <a:hlinkClick r:id="rId3"/>
              </a:rPr>
              <a:t>Medicaid.gov/chip/state-program-information/index.html</a:t>
            </a:r>
            <a:r>
              <a:rPr lang="en-US" dirty="0">
                <a:solidFill>
                  <a:prstClr val="black"/>
                </a:solidFill>
              </a:rPr>
              <a:t>.</a:t>
            </a:r>
          </a:p>
          <a:p>
            <a:pPr defTabSz="1021679">
              <a:spcBef>
                <a:spcPts val="600"/>
              </a:spcBef>
              <a:spcAft>
                <a:spcPts val="634"/>
              </a:spcAft>
              <a:defRPr/>
            </a:pPr>
            <a:endParaRPr lang="en-US" dirty="0">
              <a:solidFill>
                <a:prstClr val="black"/>
              </a:solidFill>
            </a:endParaRPr>
          </a:p>
          <a:p>
            <a:pPr>
              <a:spcBef>
                <a:spcPts val="600"/>
              </a:spcBef>
            </a:pPr>
            <a:endParaRPr lang="en-US" dirty="0">
              <a:solidFill>
                <a:prstClr val="black"/>
              </a:solidFill>
            </a:endParaRPr>
          </a:p>
        </p:txBody>
      </p:sp>
    </p:spTree>
    <p:extLst>
      <p:ext uri="{BB962C8B-B14F-4D97-AF65-F5344CB8AC3E}">
        <p14:creationId xmlns:p14="http://schemas.microsoft.com/office/powerpoint/2010/main" val="2067828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3"/>
            <a:ext cx="6143413" cy="5430939"/>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Section 1331 of the Affordable Care Act (ACA) gives states the option to create a BHP, a health benefits coverage program for people who would otherwise be eligible to purchase coverage through the Marketplace. </a:t>
            </a:r>
          </a:p>
          <a:p>
            <a:pPr defTabSz="1021679">
              <a:spcAft>
                <a:spcPts val="600"/>
              </a:spcAft>
              <a:defRPr/>
            </a:pPr>
            <a:r>
              <a:rPr lang="en-US" dirty="0">
                <a:solidFill>
                  <a:prstClr val="black"/>
                </a:solidFill>
              </a:rPr>
              <a:t>The BHP gives states the ability to provide more affordable coverage and improve continuity of care for people with limited income. </a:t>
            </a:r>
          </a:p>
          <a:p>
            <a:pPr defTabSz="1021679">
              <a:spcAft>
                <a:spcPts val="600"/>
              </a:spcAft>
              <a:defRPr/>
            </a:pPr>
            <a:r>
              <a:rPr lang="en-US" dirty="0">
                <a:solidFill>
                  <a:prstClr val="black"/>
                </a:solidFill>
              </a:rPr>
              <a:t>Through a BHP, states can provide coverage to:</a:t>
            </a:r>
          </a:p>
          <a:p>
            <a:pPr marL="117475" indent="-117475" defTabSz="1021679">
              <a:spcAft>
                <a:spcPts val="600"/>
              </a:spcAft>
              <a:buFont typeface="Wingdings" panose="05000000000000000000" pitchFamily="2" charset="2"/>
              <a:buChar char="§"/>
              <a:tabLst>
                <a:tab pos="0" algn="l"/>
              </a:tabLst>
              <a:defRPr/>
            </a:pPr>
            <a:r>
              <a:rPr lang="en-US" dirty="0">
                <a:solidFill>
                  <a:prstClr val="black"/>
                </a:solidFill>
              </a:rPr>
              <a:t>Citizens with an income between 133%–200% of the FPL</a:t>
            </a:r>
          </a:p>
          <a:p>
            <a:pPr marL="117475" indent="-117475" defTabSz="1021679">
              <a:spcAft>
                <a:spcPts val="600"/>
              </a:spcAft>
              <a:buFont typeface="Wingdings" panose="05000000000000000000" pitchFamily="2" charset="2"/>
              <a:buChar char="§"/>
              <a:tabLst>
                <a:tab pos="0" algn="l"/>
              </a:tabLst>
              <a:defRPr/>
            </a:pPr>
            <a:r>
              <a:rPr lang="en-US" dirty="0">
                <a:solidFill>
                  <a:prstClr val="black"/>
                </a:solidFill>
              </a:rPr>
              <a:t>Lawfully present non-citizens with an income between 0%–200% of the FPL, who don’t qualify for Medicaid or CHIP due to their immigration status</a:t>
            </a:r>
          </a:p>
          <a:p>
            <a:pPr defTabSz="1021679">
              <a:spcAft>
                <a:spcPts val="600"/>
              </a:spcAft>
              <a:defRPr/>
            </a:pPr>
            <a:r>
              <a:rPr lang="en-US" dirty="0">
                <a:solidFill>
                  <a:prstClr val="black"/>
                </a:solidFill>
              </a:rPr>
              <a:t>MN and NY began operating BHPs in 2015. For additional information, visit </a:t>
            </a:r>
            <a:r>
              <a:rPr lang="en-US" dirty="0">
                <a:solidFill>
                  <a:prstClr val="black"/>
                </a:solidFill>
                <a:hlinkClick r:id="rId3"/>
              </a:rPr>
              <a:t>Medicaid.gov/basic-health-program/index.html</a:t>
            </a:r>
            <a:r>
              <a:rPr lang="en-US" dirty="0">
                <a:solidFill>
                  <a:prstClr val="black"/>
                </a:solidFill>
              </a:rPr>
              <a:t>.</a:t>
            </a:r>
          </a:p>
          <a:p>
            <a:pPr defTabSz="1021679">
              <a:spcAft>
                <a:spcPts val="600"/>
              </a:spcAft>
              <a:defRPr/>
            </a:pPr>
            <a:r>
              <a:rPr lang="en-US" dirty="0">
                <a:solidFill>
                  <a:prstClr val="black"/>
                </a:solidFill>
              </a:rPr>
              <a:t>Individuals with incomes between 133%–200% of the FPL in states with a BHP aren’t eligible for Marketplace subsidies.</a:t>
            </a:r>
          </a:p>
          <a:p>
            <a:pPr>
              <a:spcAft>
                <a:spcPts val="600"/>
              </a:spcAft>
              <a:defRPr/>
            </a:pPr>
            <a:r>
              <a:rPr lang="en-US" b="1" dirty="0">
                <a:solidFill>
                  <a:prstClr val="black"/>
                </a:solidFill>
              </a:rPr>
              <a:t>NOTE</a:t>
            </a:r>
            <a:r>
              <a:rPr lang="en-US" dirty="0">
                <a:solidFill>
                  <a:prstClr val="black"/>
                </a:solidFill>
              </a:rPr>
              <a:t>: CMS provides guidance on BHP federal funding for program year 2023 at </a:t>
            </a:r>
            <a:r>
              <a:rPr lang="en-US" dirty="0">
                <a:solidFill>
                  <a:prstClr val="black"/>
                </a:solidFill>
                <a:hlinkClick r:id="rId4"/>
              </a:rPr>
              <a:t>federalregister.gov/documents/2022/12/20/2022-27211/basic-health-program-federal-funding-methodology-for-program-year-2023-and-changes-to-the-basic</a:t>
            </a:r>
            <a:r>
              <a:rPr lang="en-US" dirty="0">
                <a:solidFill>
                  <a:prstClr val="black"/>
                </a:solidFill>
              </a:rPr>
              <a:t>.</a:t>
            </a:r>
          </a:p>
          <a:p>
            <a:pPr>
              <a:spcBef>
                <a:spcPts val="600"/>
              </a:spcBef>
              <a:defRPr/>
            </a:pPr>
            <a:endParaRPr lang="en-US" dirty="0">
              <a:solidFill>
                <a:prstClr val="black"/>
              </a:solidFill>
            </a:endParaRPr>
          </a:p>
        </p:txBody>
      </p:sp>
    </p:spTree>
    <p:extLst>
      <p:ext uri="{BB962C8B-B14F-4D97-AF65-F5344CB8AC3E}">
        <p14:creationId xmlns:p14="http://schemas.microsoft.com/office/powerpoint/2010/main" val="17505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808901"/>
            <a:ext cx="5807138" cy="3780473"/>
          </a:xfrm>
        </p:spPr>
        <p:txBody>
          <a:bodyPr/>
          <a:lstStyle/>
          <a:p>
            <a:pPr defTabSz="983577">
              <a:spcAft>
                <a:spcPts val="600"/>
              </a:spcAft>
              <a:defRPr/>
            </a:pPr>
            <a:r>
              <a:rPr lang="en-US" b="1" dirty="0">
                <a:ea typeface="ＭＳ Ｐゴシック" pitchFamily="84" charset="-128"/>
                <a:cs typeface="Arial" panose="020B0604020202020204" pitchFamily="34" charset="0"/>
              </a:rPr>
              <a:t>Presenter Notes</a:t>
            </a:r>
          </a:p>
          <a:p>
            <a:pPr defTabSz="983577">
              <a:spcAft>
                <a:spcPts val="600"/>
              </a:spcAft>
              <a:defRPr/>
            </a:pPr>
            <a:r>
              <a:rPr lang="en-US" dirty="0">
                <a:cs typeface="Arial" panose="020B0604020202020204" pitchFamily="34" charset="0"/>
              </a:rPr>
              <a:t>At the end of this lesson, you’ll be able to:</a:t>
            </a:r>
          </a:p>
          <a:p>
            <a:pPr marL="120650" indent="-120650" defTabSz="983577">
              <a:spcAft>
                <a:spcPts val="600"/>
              </a:spcAft>
              <a:buFont typeface="Wingdings" panose="05000000000000000000" pitchFamily="2" charset="2"/>
              <a:buChar char="§"/>
              <a:defRPr/>
            </a:pPr>
            <a:r>
              <a:rPr lang="en-US" dirty="0">
                <a:cs typeface="Arial" panose="020B0604020202020204" pitchFamily="34" charset="0"/>
              </a:rPr>
              <a:t>Outline Medicaid Program basics</a:t>
            </a:r>
          </a:p>
          <a:p>
            <a:pPr marL="120650" indent="-120650" defTabSz="983577">
              <a:spcAft>
                <a:spcPts val="600"/>
              </a:spcAft>
              <a:buFont typeface="Wingdings" panose="05000000000000000000" pitchFamily="2" charset="2"/>
              <a:buChar char="§"/>
              <a:defRPr/>
            </a:pPr>
            <a:r>
              <a:rPr lang="en-US" dirty="0">
                <a:cs typeface="Arial" panose="020B0604020202020204" pitchFamily="34" charset="0"/>
              </a:rPr>
              <a:t>List the role of state specific Medicaid administration</a:t>
            </a:r>
          </a:p>
          <a:p>
            <a:pPr marL="120650" indent="-120650" defTabSz="983577">
              <a:spcAft>
                <a:spcPts val="600"/>
              </a:spcAft>
              <a:buFont typeface="Wingdings" panose="05000000000000000000" pitchFamily="2" charset="2"/>
              <a:buChar char="§"/>
              <a:defRPr/>
            </a:pPr>
            <a:r>
              <a:rPr lang="en-US" dirty="0">
                <a:cs typeface="Arial" panose="020B0604020202020204" pitchFamily="34" charset="0"/>
              </a:rPr>
              <a:t>Describe the single, streamlined application process</a:t>
            </a:r>
          </a:p>
          <a:p>
            <a:pPr marL="120650" indent="-120650" defTabSz="983577">
              <a:spcAft>
                <a:spcPts val="600"/>
              </a:spcAft>
              <a:buFont typeface="Wingdings" panose="05000000000000000000" pitchFamily="2" charset="2"/>
              <a:buChar char="§"/>
              <a:defRPr/>
            </a:pPr>
            <a:r>
              <a:rPr lang="en-US" dirty="0">
                <a:cs typeface="Arial" panose="020B0604020202020204" pitchFamily="34" charset="0"/>
              </a:rPr>
              <a:t>Explain the different Medicaid eligibility requirements</a:t>
            </a:r>
          </a:p>
          <a:p>
            <a:pPr marL="120650" indent="-120650" defTabSz="983577">
              <a:spcAft>
                <a:spcPts val="600"/>
              </a:spcAft>
              <a:buFont typeface="Wingdings" panose="05000000000000000000" pitchFamily="2" charset="2"/>
              <a:buChar char="§"/>
              <a:defRPr/>
            </a:pPr>
            <a:r>
              <a:rPr lang="en-US" dirty="0">
                <a:cs typeface="Arial" panose="020B0604020202020204" pitchFamily="34" charset="0"/>
              </a:rPr>
              <a:t>Understand different models of coordination between Medicaid and the Federally-facilitated Marketplace</a:t>
            </a:r>
            <a:endParaRPr lang="en-US" dirty="0"/>
          </a:p>
          <a:p>
            <a:pPr marL="120650" indent="-120650" defTabSz="983577">
              <a:spcAft>
                <a:spcPts val="600"/>
              </a:spcAft>
              <a:buFont typeface="Wingdings" panose="05000000000000000000" pitchFamily="2" charset="2"/>
              <a:buChar char="§"/>
              <a:defRPr/>
            </a:pPr>
            <a:r>
              <a:rPr lang="en-US" dirty="0">
                <a:cs typeface="Arial" panose="020B0604020202020204" pitchFamily="34" charset="0"/>
              </a:rPr>
              <a:t>Identify Medicaid coverage and waivers</a:t>
            </a:r>
          </a:p>
          <a:p>
            <a:pPr>
              <a:spcBef>
                <a:spcPts val="600"/>
              </a:spcBef>
            </a:pPr>
            <a:endParaRPr lang="en-US" dirty="0"/>
          </a:p>
        </p:txBody>
      </p:sp>
    </p:spTree>
    <p:extLst>
      <p:ext uri="{BB962C8B-B14F-4D97-AF65-F5344CB8AC3E}">
        <p14:creationId xmlns:p14="http://schemas.microsoft.com/office/powerpoint/2010/main" val="4194722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defTabSz="1021679">
              <a:spcBef>
                <a:spcPts val="600"/>
              </a:spcBef>
              <a:defRPr/>
            </a:pPr>
            <a:r>
              <a:rPr lang="en-US" b="1" dirty="0">
                <a:solidFill>
                  <a:prstClr val="black"/>
                </a:solidFill>
                <a:cs typeface="Arial" panose="020B0604020202020204" pitchFamily="34" charset="0"/>
              </a:rPr>
              <a:t>Presenter Notes</a:t>
            </a:r>
          </a:p>
          <a:p>
            <a:pPr defTabSz="1021679">
              <a:spcBef>
                <a:spcPts val="600"/>
              </a:spcBef>
              <a:defRPr/>
            </a:pPr>
            <a:r>
              <a:rPr lang="en-US" dirty="0">
                <a:solidFill>
                  <a:prstClr val="black"/>
                </a:solidFill>
              </a:rPr>
              <a:t>Check Your Knowledge: Question 4</a:t>
            </a:r>
          </a:p>
          <a:p>
            <a:pPr defTabSz="1021679">
              <a:spcBef>
                <a:spcPts val="600"/>
              </a:spcBef>
              <a:defRPr/>
            </a:pPr>
            <a:r>
              <a:rPr lang="en-US" dirty="0">
                <a:solidFill>
                  <a:prstClr val="black"/>
                </a:solidFill>
                <a:cs typeface="Arial" charset="0"/>
              </a:rPr>
              <a:t>States have CHIP design choices.</a:t>
            </a:r>
          </a:p>
          <a:p>
            <a:pPr marL="195073" lvl="1" indent="-195073" defTabSz="1021679">
              <a:spcBef>
                <a:spcPts val="600"/>
              </a:spcBef>
              <a:buFont typeface="Wingdings" panose="05000000000000000000" pitchFamily="2" charset="2"/>
              <a:buAutoNum type="alphaLcPeriod"/>
              <a:defRPr/>
            </a:pPr>
            <a:r>
              <a:rPr lang="en-US" dirty="0">
                <a:solidFill>
                  <a:prstClr val="black"/>
                </a:solidFill>
              </a:rPr>
              <a:t>True</a:t>
            </a:r>
          </a:p>
          <a:p>
            <a:pPr marL="195073" lvl="1" indent="-195073" defTabSz="1021679">
              <a:spcBef>
                <a:spcPts val="600"/>
              </a:spcBef>
              <a:buFont typeface="Wingdings" panose="05000000000000000000" pitchFamily="2" charset="2"/>
              <a:buAutoNum type="alphaLcPeriod"/>
              <a:defRPr/>
            </a:pPr>
            <a:r>
              <a:rPr lang="en-US" dirty="0">
                <a:solidFill>
                  <a:prstClr val="black"/>
                </a:solidFill>
              </a:rPr>
              <a:t>False</a:t>
            </a:r>
          </a:p>
          <a:p>
            <a:pPr defTabSz="1021679">
              <a:spcBef>
                <a:spcPts val="600"/>
              </a:spcBef>
              <a:defRPr/>
            </a:pPr>
            <a:r>
              <a:rPr lang="en-US" b="1" dirty="0">
                <a:solidFill>
                  <a:prstClr val="black"/>
                </a:solidFill>
              </a:rPr>
              <a:t>ANSWER: a. True</a:t>
            </a:r>
          </a:p>
          <a:p>
            <a:pPr defTabSz="966612">
              <a:spcBef>
                <a:spcPts val="600"/>
              </a:spcBef>
              <a:spcAft>
                <a:spcPts val="634"/>
              </a:spcAft>
              <a:defRPr/>
            </a:pPr>
            <a:r>
              <a:rPr lang="en-US" dirty="0"/>
              <a:t>A state has many choices when developing its CHIP, like program type (e.g., Medicaid expansion or a separate program), benefit design options, and premium and/or cost-sharing options. In a separate CHIP, states can choose to provide benchmark coverage, benchmark-equivalent coverage, or Secretary-approved coverage. However, the statute does impose some limitations, like a 5% cap on out-of-pocket costs in states that elect to apply cost sharing and/or premiums.</a:t>
            </a:r>
          </a:p>
          <a:p>
            <a:pPr>
              <a:spcBef>
                <a:spcPts val="634"/>
              </a:spcBef>
            </a:pPr>
            <a:endParaRPr lang="en-US" dirty="0"/>
          </a:p>
        </p:txBody>
      </p:sp>
    </p:spTree>
    <p:extLst>
      <p:ext uri="{BB962C8B-B14F-4D97-AF65-F5344CB8AC3E}">
        <p14:creationId xmlns:p14="http://schemas.microsoft.com/office/powerpoint/2010/main" val="21433810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5852160" cy="3780473"/>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Lesson 5, “Non-Citizen Eligibility,” explains the following:</a:t>
            </a:r>
          </a:p>
          <a:p>
            <a:pPr marL="117475" indent="-117475" defTabSz="1021679">
              <a:spcAft>
                <a:spcPts val="600"/>
              </a:spcAft>
              <a:buFont typeface="Wingdings" panose="05000000000000000000" pitchFamily="2" charset="2"/>
              <a:buChar char="§"/>
              <a:defRPr/>
            </a:pPr>
            <a:r>
              <a:rPr lang="en-US" dirty="0">
                <a:solidFill>
                  <a:prstClr val="black"/>
                </a:solidFill>
              </a:rPr>
              <a:t>Medicaid and Children’s Health Insurance Program (CHIP) eligibility for non-citizens</a:t>
            </a:r>
          </a:p>
          <a:p>
            <a:pPr marL="117475" indent="-117475" defTabSz="1021679">
              <a:spcAft>
                <a:spcPts val="600"/>
              </a:spcAft>
              <a:buFont typeface="Wingdings" panose="05000000000000000000" pitchFamily="2" charset="2"/>
              <a:buChar char="§"/>
              <a:defRPr/>
            </a:pPr>
            <a:r>
              <a:rPr lang="en-US" dirty="0">
                <a:solidFill>
                  <a:prstClr val="black"/>
                </a:solidFill>
              </a:rPr>
              <a:t>State options for covering lawfully residing children and pregnant individuals</a:t>
            </a:r>
          </a:p>
          <a:p>
            <a:pPr marL="117475" indent="-117475" defTabSz="1021679">
              <a:spcAft>
                <a:spcPts val="600"/>
              </a:spcAft>
              <a:buFont typeface="Wingdings" panose="05000000000000000000" pitchFamily="2" charset="2"/>
              <a:buChar char="§"/>
              <a:defRPr/>
            </a:pPr>
            <a:r>
              <a:rPr lang="en-US" dirty="0">
                <a:solidFill>
                  <a:prstClr val="black"/>
                </a:solidFill>
              </a:rPr>
              <a:t>Treatment of an emergency medical condition</a:t>
            </a:r>
          </a:p>
          <a:p>
            <a:pPr defTabSz="102167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585216" y="3936492"/>
            <a:ext cx="5852160" cy="3780473"/>
          </a:xfrm>
        </p:spPr>
        <p:txBody>
          <a:bodyPr/>
          <a:lstStyle/>
          <a:p>
            <a:pPr defTabSz="983577">
              <a:spcBef>
                <a:spcPts val="600"/>
              </a:spcBef>
              <a:defRPr/>
            </a:pPr>
            <a:r>
              <a:rPr lang="en-US" b="1" dirty="0">
                <a:ea typeface="ＭＳ Ｐゴシック" pitchFamily="84" charset="-128"/>
                <a:cs typeface="Arial" panose="020B0604020202020204" pitchFamily="34" charset="0"/>
              </a:rPr>
              <a:t>Presenter Notes</a:t>
            </a:r>
          </a:p>
          <a:p>
            <a:pPr defTabSz="983577">
              <a:spcBef>
                <a:spcPts val="600"/>
              </a:spcBef>
              <a:defRPr/>
            </a:pPr>
            <a:r>
              <a:rPr lang="en-US" dirty="0">
                <a:cs typeface="Arial" panose="020B0604020202020204" pitchFamily="34" charset="0"/>
              </a:rPr>
              <a:t>At the end of this lesson, you’ll be able to:</a:t>
            </a:r>
          </a:p>
          <a:p>
            <a:pPr marL="181240" indent="-181240" defTabSz="966612">
              <a:spcAft>
                <a:spcPts val="600"/>
              </a:spcAft>
              <a:buFont typeface="Wingdings" panose="05000000000000000000" pitchFamily="2" charset="2"/>
              <a:buChar char="§"/>
              <a:defRPr/>
            </a:pPr>
            <a:r>
              <a:rPr lang="en-US" dirty="0">
                <a:cs typeface="Arial" panose="020B0604020202020204" pitchFamily="34" charset="0"/>
              </a:rPr>
              <a:t>Explain Medicaid and CHIP eligibility for non-citizens</a:t>
            </a:r>
          </a:p>
          <a:p>
            <a:pPr marL="181240" indent="-181240" defTabSz="966612">
              <a:spcAft>
                <a:spcPts val="600"/>
              </a:spcAft>
              <a:buFont typeface="Wingdings" panose="05000000000000000000" pitchFamily="2" charset="2"/>
              <a:buChar char="§"/>
              <a:defRPr/>
            </a:pPr>
            <a:r>
              <a:rPr lang="en-US" dirty="0">
                <a:cs typeface="Arial" panose="020B0604020202020204" pitchFamily="34" charset="0"/>
              </a:rPr>
              <a:t>Define state option to cover lawfully residing children and pregnant individuals (also known as </a:t>
            </a:r>
            <a:r>
              <a:rPr lang="en-US" sz="1200" dirty="0"/>
              <a:t>The Children’s Health Insurance Program Reauthorization Act of 2009 (CHIPRA)</a:t>
            </a:r>
            <a:r>
              <a:rPr lang="en-US" dirty="0">
                <a:cs typeface="Arial" panose="020B0604020202020204" pitchFamily="34" charset="0"/>
              </a:rPr>
              <a:t>)</a:t>
            </a:r>
          </a:p>
          <a:p>
            <a:pPr marL="181240" indent="-181240" defTabSz="966612">
              <a:spcAft>
                <a:spcPts val="600"/>
              </a:spcAft>
              <a:buFont typeface="Wingdings" panose="05000000000000000000" pitchFamily="2" charset="2"/>
              <a:buChar char="§"/>
              <a:defRPr/>
            </a:pPr>
            <a:r>
              <a:rPr lang="en-US" dirty="0">
                <a:cs typeface="Arial" panose="020B0604020202020204" pitchFamily="34" charset="0"/>
              </a:rPr>
              <a:t>Describe emergency medical condition treatment for non-citizens</a:t>
            </a:r>
          </a:p>
          <a:p>
            <a:pPr defTabSz="983577">
              <a:spcBef>
                <a:spcPts val="634"/>
              </a:spcBef>
              <a:spcAft>
                <a:spcPts val="634"/>
              </a:spcAft>
              <a:defRPr/>
            </a:pPr>
            <a:endParaRPr lang="en-US" dirty="0">
              <a:cs typeface="Arial" panose="020B0604020202020204" pitchFamily="34" charset="0"/>
            </a:endParaRPr>
          </a:p>
          <a:p>
            <a:pPr>
              <a:spcAft>
                <a:spcPts val="634"/>
              </a:spcAft>
            </a:pPr>
            <a:endParaRPr lang="en-US" dirty="0"/>
          </a:p>
        </p:txBody>
      </p:sp>
    </p:spTree>
    <p:extLst>
      <p:ext uri="{BB962C8B-B14F-4D97-AF65-F5344CB8AC3E}">
        <p14:creationId xmlns:p14="http://schemas.microsoft.com/office/powerpoint/2010/main" val="19928475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a:spcAft>
                <a:spcPts val="600"/>
              </a:spcAft>
            </a:pPr>
            <a:r>
              <a:rPr lang="en-US" dirty="0"/>
              <a:t>To be eligible for full Medicaid or CHIP benefits, most non-citizens must have a “qualified” immigration status (as defined under 8 USC section 1641 and 42 CFR 435.4), and meet other eligibility requirements in the Medicaid or CHIP state plan (including income and state residency requirements). In addition, many "qualified" non-citizens who entered the U.S. after August 22, 1996 must meet a 5-year waiting period. Examples of non-citizens who are exempt from the 5-year waiting period include:</a:t>
            </a:r>
          </a:p>
          <a:p>
            <a:pPr marL="117475" indent="-117475">
              <a:spcAft>
                <a:spcPts val="600"/>
              </a:spcAft>
              <a:buFont typeface="Wingdings" panose="05000000000000000000" pitchFamily="2" charset="2"/>
              <a:buChar char="§"/>
            </a:pPr>
            <a:r>
              <a:rPr lang="en-US" dirty="0"/>
              <a:t>Refugees</a:t>
            </a:r>
          </a:p>
          <a:p>
            <a:pPr marL="117475" indent="-117475">
              <a:spcAft>
                <a:spcPts val="600"/>
              </a:spcAft>
              <a:buFont typeface="Wingdings" panose="05000000000000000000" pitchFamily="2" charset="2"/>
              <a:buChar char="§"/>
            </a:pPr>
            <a:r>
              <a:rPr lang="en-US" dirty="0"/>
              <a:t>Asylees</a:t>
            </a:r>
          </a:p>
          <a:p>
            <a:pPr marL="117475" indent="-117475">
              <a:spcAft>
                <a:spcPts val="600"/>
              </a:spcAft>
              <a:buFont typeface="Wingdings" panose="05000000000000000000" pitchFamily="2" charset="2"/>
              <a:buChar char="§"/>
            </a:pPr>
            <a:r>
              <a:rPr lang="en-US" dirty="0"/>
              <a:t>Compact of Free Association (COFA)</a:t>
            </a:r>
            <a:r>
              <a:rPr lang="en-US" baseline="0" dirty="0"/>
              <a:t> migrants</a:t>
            </a:r>
          </a:p>
          <a:p>
            <a:pPr marL="117475" indent="-117475">
              <a:spcAft>
                <a:spcPts val="600"/>
              </a:spcAft>
              <a:buFont typeface="Wingdings" panose="05000000000000000000" pitchFamily="2" charset="2"/>
              <a:buChar char="§"/>
            </a:pPr>
            <a:r>
              <a:rPr lang="en-US" baseline="0" dirty="0"/>
              <a:t>Qualified non-citizens who are veterans and active duty service members and their spouses and children</a:t>
            </a:r>
          </a:p>
          <a:p>
            <a:pPr>
              <a:spcAft>
                <a:spcPts val="600"/>
              </a:spcAft>
            </a:pPr>
            <a:r>
              <a:rPr lang="en-US" dirty="0"/>
              <a:t>Citation: </a:t>
            </a:r>
            <a:r>
              <a:rPr lang="en-US" dirty="0">
                <a:hlinkClick r:id="rId3"/>
              </a:rPr>
              <a:t>eCFR :: 42 CFR 457.380 -- Eligibility verification.</a:t>
            </a:r>
            <a:endParaRPr lang="en-US" dirty="0"/>
          </a:p>
          <a:p>
            <a:pPr>
              <a:spcBef>
                <a:spcPts val="634"/>
              </a:spcBef>
            </a:pPr>
            <a:endParaRPr lang="en-US" dirty="0"/>
          </a:p>
        </p:txBody>
      </p:sp>
    </p:spTree>
    <p:extLst>
      <p:ext uri="{BB962C8B-B14F-4D97-AF65-F5344CB8AC3E}">
        <p14:creationId xmlns:p14="http://schemas.microsoft.com/office/powerpoint/2010/main" val="6377731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66371"/>
            <a:ext cx="5762625" cy="4985835"/>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a:spcAft>
                <a:spcPts val="600"/>
              </a:spcAft>
            </a:pPr>
            <a:r>
              <a:rPr lang="en-US" dirty="0"/>
              <a:t>Title II of the Compacts of Free Association (COFA) describes the financial assistance commitment by the U.S. to the Federated States of Micronesia (FSM) and the Republic of the Marshall Islands (RMI), with a first period of financial assistance from 1986 to 2003. An amended Compact, enacted as Public Law 108-188, followed with permanent financial assistance through 2023. The COFA agreement with the Republic of Palau, (U.S. Public Law 99-658), was followed by a Compact Review Agreement signed between the U.S. and Palau in 2018, extending certain financial provisions through September 30, 2024. All aspects of the relationship that the U.S. has with each of these freely associated states, and compact economic assistance administered by U.S. Department of the Interior, Office of Insular Affairs, are governed by the compacts and related agreements. For more information, visit </a:t>
            </a:r>
            <a:r>
              <a:rPr lang="en-US" dirty="0">
                <a:hlinkClick r:id="rId3"/>
              </a:rPr>
              <a:t>DOI.gov/oia/budget/authorities-public-law</a:t>
            </a:r>
            <a:r>
              <a:rPr lang="en-US" dirty="0"/>
              <a:t>.</a:t>
            </a:r>
          </a:p>
          <a:p>
            <a:pPr>
              <a:spcAft>
                <a:spcPts val="600"/>
              </a:spcAft>
            </a:pPr>
            <a:r>
              <a:rPr lang="en-US" dirty="0"/>
              <a:t>Section 208 of the Consolidated Appropriations Act 2021 required states and D.C. to extend Medicaid coverage to COFA migrants without a 5-year waiting period, if they’re otherwise eligible under the state plan or section 1115 demonstration. </a:t>
            </a:r>
          </a:p>
          <a:p>
            <a:pPr>
              <a:spcAft>
                <a:spcPts val="600"/>
              </a:spcAft>
            </a:pPr>
            <a:r>
              <a:rPr lang="en-US" dirty="0"/>
              <a:t>Covering COFA migrants in Medicaid is an option for the U.S. Territories (American Samoa, Puerto Rico, Commonwealth of the Northern Mariana Islands (CNMI), U.S. Virgin Islands, and Guam). American Samoa and CNMI have elected to cover COFA migrants in their Medicaid state plans.</a:t>
            </a:r>
          </a:p>
          <a:p>
            <a:pPr>
              <a:spcAft>
                <a:spcPts val="600"/>
              </a:spcAft>
            </a:pPr>
            <a:r>
              <a:rPr lang="en-US" dirty="0"/>
              <a:t>Coverage expansion for COFA migrants doesn’t apply to separate CHIP programs. </a:t>
            </a:r>
          </a:p>
          <a:p>
            <a:pPr>
              <a:spcAft>
                <a:spcPts val="600"/>
              </a:spcAft>
            </a:pPr>
            <a:r>
              <a:rPr lang="en-US" dirty="0"/>
              <a:t>To view the text of the Consolidated Appropriations Act 2021, visit </a:t>
            </a:r>
            <a:r>
              <a:rPr lang="en-US" dirty="0">
                <a:hlinkClick r:id="rId4"/>
              </a:rPr>
              <a:t>congress.gov/116/plaws/publ260/PLAW-116publ260.pdf</a:t>
            </a:r>
            <a:r>
              <a:rPr lang="en-US" dirty="0"/>
              <a:t>.</a:t>
            </a:r>
          </a:p>
          <a:p>
            <a:pPr>
              <a:spcBef>
                <a:spcPts val="600"/>
              </a:spcBef>
            </a:pPr>
            <a:endParaRPr lang="en-US" dirty="0"/>
          </a:p>
          <a:p>
            <a:pPr>
              <a:spcBef>
                <a:spcPts val="600"/>
              </a:spcBef>
            </a:pPr>
            <a:endParaRPr lang="en-US" dirty="0"/>
          </a:p>
        </p:txBody>
      </p:sp>
    </p:spTree>
    <p:extLst>
      <p:ext uri="{BB962C8B-B14F-4D97-AF65-F5344CB8AC3E}">
        <p14:creationId xmlns:p14="http://schemas.microsoft.com/office/powerpoint/2010/main" val="37340303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4894086"/>
          </a:xfrm>
        </p:spPr>
        <p:txBody>
          <a:bodyPr/>
          <a:lstStyle/>
          <a:p>
            <a:pPr defTabSz="966612">
              <a:spcBef>
                <a:spcPts val="600"/>
              </a:spcBef>
              <a:defRPr/>
            </a:pPr>
            <a:r>
              <a:rPr lang="en-US" b="1" dirty="0">
                <a:solidFill>
                  <a:prstClr val="black"/>
                </a:solidFill>
                <a:cs typeface="Arial" panose="020B0604020202020204" pitchFamily="34" charset="0"/>
              </a:rPr>
              <a:t>Presenter Notes</a:t>
            </a:r>
          </a:p>
          <a:p>
            <a:pPr>
              <a:spcBef>
                <a:spcPts val="600"/>
              </a:spcBef>
            </a:pPr>
            <a:r>
              <a:rPr lang="en-US" dirty="0"/>
              <a:t>The Social Security Act (1903(v)(4)(A) and 2107(e)(1)(O) sometimes called the CHIPRA 214 option (Children’s Health Insurance Program Reauthorization Act of 2009)) allows states to give the following groups of non-citizens full Medicaid or CHIP coverage if they have an immigration status that’s considered “lawfully present” (including qualified non-citizens who are within the 5-year waiting period, but otherwise eligible for a state’s Medicaid Program and/or CHIP):</a:t>
            </a:r>
          </a:p>
          <a:p>
            <a:pPr marL="117475" indent="-117475">
              <a:spcBef>
                <a:spcPts val="600"/>
              </a:spcBef>
              <a:buFont typeface="Wingdings" panose="05000000000000000000" pitchFamily="2" charset="2"/>
              <a:buChar char="§"/>
            </a:pPr>
            <a:r>
              <a:rPr lang="en-US" dirty="0"/>
              <a:t>All “lawfully present" children under 21 (or under 19 or 20 at state option)</a:t>
            </a:r>
          </a:p>
          <a:p>
            <a:pPr marL="117475" indent="-117475">
              <a:spcBef>
                <a:spcPts val="600"/>
              </a:spcBef>
              <a:buFont typeface="Wingdings" panose="05000000000000000000" pitchFamily="2" charset="2"/>
              <a:buChar char="§"/>
            </a:pPr>
            <a:r>
              <a:rPr lang="en-US" dirty="0"/>
              <a:t>All pregnant individuals</a:t>
            </a:r>
          </a:p>
          <a:p>
            <a:pPr>
              <a:spcBef>
                <a:spcPts val="600"/>
              </a:spcBef>
            </a:pPr>
            <a:r>
              <a:rPr lang="en-US" dirty="0"/>
              <a:t>“Lawfully present” immigration statuses includes both qualified non-citizens who otherwise would be subject to the 5-year waiting period, as well as other non-citizens who are lawfully present in the United States. States can choose to provide this coverage to children only, to pregnant individuals only, or to both. They can also choose to offer the coverage through Medicaid only, or through both Medicaid and CHIP. Thirty-five states, D.C., American Samoa, the Commonwealth of the Northern Mariana Islands (CNMI), and the U.S. Virgin Islands (USVI) provide this coverage through Medicaid. To view a complete list of lawfully present immigration statuses, </a:t>
            </a:r>
            <a:r>
              <a:rPr lang="en-US" dirty="0">
                <a:solidFill>
                  <a:prstClr val="black"/>
                </a:solidFill>
              </a:rPr>
              <a:t>visit </a:t>
            </a:r>
            <a:r>
              <a:rPr lang="en-US" dirty="0">
                <a:solidFill>
                  <a:prstClr val="black"/>
                </a:solidFill>
                <a:hlinkClick r:id="rId3"/>
              </a:rPr>
              <a:t>Medicaid.gov/medicaid/enrollment-strategies/medicaid-and-chip-coverage-lawfully-residing-children-pregnant-women</a:t>
            </a:r>
            <a:r>
              <a:rPr lang="en-US" dirty="0">
                <a:solidFill>
                  <a:prstClr val="black"/>
                </a:solidFill>
              </a:rPr>
              <a:t>.</a:t>
            </a:r>
          </a:p>
        </p:txBody>
      </p:sp>
    </p:spTree>
    <p:extLst>
      <p:ext uri="{BB962C8B-B14F-4D97-AF65-F5344CB8AC3E}">
        <p14:creationId xmlns:p14="http://schemas.microsoft.com/office/powerpoint/2010/main" val="13520552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a:spcAft>
                <a:spcPts val="600"/>
              </a:spcAft>
            </a:pPr>
            <a:r>
              <a:rPr lang="en-US" dirty="0"/>
              <a:t>Under certain circumstances, Medicaid will pay only for the treatment of an emergency medical condition for non-citizens without an eligible immigration status, but who meet all other eligibility requirements in the state (e.g. income and state residency standards). States have some flexibility consistent with 1903(v) of the Social Security Act to define:</a:t>
            </a:r>
          </a:p>
          <a:p>
            <a:pPr marL="117475" indent="-117475">
              <a:spcAft>
                <a:spcPts val="600"/>
              </a:spcAft>
              <a:buFont typeface="Wingdings" panose="05000000000000000000" pitchFamily="2" charset="2"/>
              <a:buChar char="§"/>
            </a:pPr>
            <a:r>
              <a:rPr lang="en-US" dirty="0"/>
              <a:t>The services that are covered to treat an emergency medical condition</a:t>
            </a:r>
          </a:p>
          <a:p>
            <a:pPr marL="117475" indent="-117475">
              <a:spcAft>
                <a:spcPts val="600"/>
              </a:spcAft>
              <a:buFont typeface="Wingdings" panose="05000000000000000000" pitchFamily="2" charset="2"/>
              <a:buChar char="§"/>
            </a:pPr>
            <a:r>
              <a:rPr lang="en-US" dirty="0"/>
              <a:t>The scope of services</a:t>
            </a:r>
          </a:p>
          <a:p>
            <a:pPr>
              <a:spcAft>
                <a:spcPts val="600"/>
              </a:spcAft>
            </a:pPr>
            <a:r>
              <a:rPr lang="en-US" dirty="0"/>
              <a:t>Care and services related to organ transplant procedures aren’t covered under the definition of an emergency medical condition.</a:t>
            </a:r>
          </a:p>
          <a:p>
            <a:pPr>
              <a:spcAft>
                <a:spcPts val="600"/>
              </a:spcAft>
            </a:pPr>
            <a:r>
              <a:rPr lang="en-US" sz="1200" kern="1200" dirty="0">
                <a:solidFill>
                  <a:schemeClr val="tx1"/>
                </a:solidFill>
                <a:effectLst/>
                <a:latin typeface="+mn-lt"/>
                <a:ea typeface="+mn-ea"/>
                <a:cs typeface="+mn-cs"/>
              </a:rPr>
              <a:t>Separate CHIPs don’t pay for treatment of an emergency service for people without an eligible immigration status.</a:t>
            </a:r>
            <a:endParaRPr lang="en-US" dirty="0"/>
          </a:p>
          <a:p>
            <a:pPr defTabSz="1021679">
              <a:spcBef>
                <a:spcPts val="634"/>
              </a:spcBef>
              <a:defRPr/>
            </a:pPr>
            <a:endParaRPr lang="en-US" dirty="0">
              <a:solidFill>
                <a:prstClr val="black"/>
              </a:solidFill>
            </a:endParaRPr>
          </a:p>
        </p:txBody>
      </p:sp>
    </p:spTree>
    <p:extLst>
      <p:ext uri="{BB962C8B-B14F-4D97-AF65-F5344CB8AC3E}">
        <p14:creationId xmlns:p14="http://schemas.microsoft.com/office/powerpoint/2010/main" val="8198013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2588"/>
            <a:ext cx="5762625" cy="3241675"/>
          </a:xfrm>
        </p:spPr>
      </p:sp>
      <p:sp>
        <p:nvSpPr>
          <p:cNvPr id="3" name="Notes Placeholder 2"/>
          <p:cNvSpPr>
            <a:spLocks noGrp="1"/>
          </p:cNvSpPr>
          <p:nvPr>
            <p:ph type="body" idx="1"/>
          </p:nvPr>
        </p:nvSpPr>
        <p:spPr>
          <a:xfrm>
            <a:off x="630238" y="3724466"/>
            <a:ext cx="5762625" cy="5757241"/>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defTabSz="966612">
              <a:spcAft>
                <a:spcPts val="600"/>
              </a:spcAft>
              <a:defRPr/>
            </a:pPr>
            <a:r>
              <a:rPr lang="en-US" dirty="0">
                <a:solidFill>
                  <a:prstClr val="black"/>
                </a:solidFill>
              </a:rPr>
              <a:t>Here are some key points to remember:</a:t>
            </a:r>
          </a:p>
          <a:p>
            <a:pPr marL="119149" indent="-119149" defTabSz="966612">
              <a:spcAft>
                <a:spcPts val="600"/>
              </a:spcAft>
              <a:buFont typeface="Wingdings" panose="05000000000000000000" pitchFamily="2" charset="2"/>
              <a:buChar char="§"/>
              <a:defRPr/>
            </a:pPr>
            <a:r>
              <a:rPr lang="en-US" dirty="0">
                <a:solidFill>
                  <a:prstClr val="black"/>
                </a:solidFill>
              </a:rPr>
              <a:t>Medicaid and CHIP are federal and state partnership programs that help pay medical costs for certain individuals and families with limited income and resources. Medicaid and CHIP pay medical providers directly for care, so they aren’t cash support programs.</a:t>
            </a:r>
          </a:p>
          <a:p>
            <a:pPr marL="119149" indent="-119149" defTabSz="1021679">
              <a:spcAft>
                <a:spcPts val="600"/>
              </a:spcAft>
              <a:buFont typeface="Wingdings" panose="05000000000000000000" pitchFamily="2" charset="2"/>
              <a:buChar char="§"/>
              <a:defRPr/>
            </a:pPr>
            <a:r>
              <a:rPr lang="en-US" dirty="0">
                <a:solidFill>
                  <a:prstClr val="black"/>
                </a:solidFill>
              </a:rPr>
              <a:t>Medicaid has federally established national guidelines. States get federal matching funds for covered services.</a:t>
            </a:r>
          </a:p>
          <a:p>
            <a:pPr marL="109538" indent="-109538" defTabSz="1021679">
              <a:spcAft>
                <a:spcPts val="600"/>
              </a:spcAft>
              <a:buFont typeface="Wingdings" panose="05000000000000000000" pitchFamily="2" charset="2"/>
              <a:buChar char="§"/>
              <a:defRPr/>
            </a:pPr>
            <a:r>
              <a:rPr lang="en-US" dirty="0">
                <a:solidFill>
                  <a:prstClr val="black"/>
                </a:solidFill>
              </a:rPr>
              <a:t>States may choose to use the Centers for Medicare and Medicaid Services (CMS)-developed single, streamlined application, or may develop an alternative single, streamlined application and submit the application for CMS approval. Individuals must be able to submit a single application for all health insurance affordability programs and be able to apply online, by phone, by mail, or in person. </a:t>
            </a:r>
          </a:p>
          <a:p>
            <a:pPr marL="109538" indent="-109538" defTabSz="1021679">
              <a:spcAft>
                <a:spcPts val="600"/>
              </a:spcAft>
              <a:buFont typeface="Wingdings" panose="05000000000000000000" pitchFamily="2" charset="2"/>
              <a:buChar char="§"/>
              <a:defRPr/>
            </a:pPr>
            <a:r>
              <a:rPr lang="en-US" dirty="0">
                <a:solidFill>
                  <a:prstClr val="black"/>
                </a:solidFill>
              </a:rPr>
              <a:t>Medicare is a national program that’s the same in every state (including eligibility and enrollment); Medicaid consists of statewide programs that vary between states. Individuals can be eligible and qualify for both programs. This is sometimes called “Dual eligible.”</a:t>
            </a:r>
          </a:p>
          <a:p>
            <a:pPr marL="109538" indent="-109538" defTabSz="1021679">
              <a:spcAft>
                <a:spcPts val="600"/>
              </a:spcAft>
              <a:buFont typeface="Wingdings" panose="05000000000000000000" pitchFamily="2" charset="2"/>
              <a:buChar char="§"/>
              <a:defRPr/>
            </a:pPr>
            <a:r>
              <a:rPr lang="en-US" dirty="0">
                <a:solidFill>
                  <a:prstClr val="black"/>
                </a:solidFill>
              </a:rPr>
              <a:t>In some instances, there are non-citizen eligibility and emergency treatment options in Medicaid and CHIP.</a:t>
            </a:r>
          </a:p>
          <a:p>
            <a:pPr marL="117470" lvl="1" indent="-117470" defTabSz="1021679">
              <a:spcAft>
                <a:spcPts val="600"/>
              </a:spcAft>
              <a:buFont typeface="Wingdings" panose="05000000000000000000" pitchFamily="2" charset="2"/>
              <a:buChar char="§"/>
              <a:defRPr/>
            </a:pPr>
            <a:r>
              <a:rPr lang="en-US" dirty="0">
                <a:solidFill>
                  <a:prstClr val="black"/>
                </a:solidFill>
              </a:rPr>
              <a:t>Federal legislation and budgets passed in response to and ending the public health emergencies have made some changes to Medicaid, CHIP, and the Marketplace.</a:t>
            </a:r>
          </a:p>
          <a:p>
            <a:pPr marL="305423" lvl="1" indent="-181240" defTabSz="1021679">
              <a:spcBef>
                <a:spcPts val="600"/>
              </a:spcBef>
              <a:buFont typeface="Arial" panose="020B0604020202020204" pitchFamily="34" charset="0"/>
              <a:buChar char="•"/>
              <a:defRPr/>
            </a:pPr>
            <a:endParaRPr lang="en-US" dirty="0">
              <a:solidFill>
                <a:prstClr val="black"/>
              </a:solidFill>
            </a:endParaRPr>
          </a:p>
          <a:p>
            <a:pPr marL="119149" indent="-119149" defTabSz="966612">
              <a:spcBef>
                <a:spcPts val="600"/>
              </a:spcBef>
              <a:buFont typeface="Wingdings" panose="05000000000000000000" pitchFamily="2" charset="2"/>
              <a:buChar char="§"/>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3808858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2"/>
            <a:ext cx="6143413" cy="3780473"/>
          </a:xfrm>
        </p:spPr>
        <p:txBody>
          <a:bodyPr/>
          <a:lstStyle/>
          <a:p>
            <a:pPr fontAlgn="base">
              <a:spcAft>
                <a:spcPts val="634"/>
              </a:spcAft>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fontAlgn="base">
              <a:spcAft>
                <a:spcPts val="634"/>
              </a:spcAft>
            </a:pPr>
            <a:r>
              <a:rPr lang="en-US" dirty="0">
                <a:cs typeface="Arial" panose="020B0604020202020204" pitchFamily="34" charset="0"/>
              </a:rPr>
              <a:t>The following slides provide information about additional resources and products. You may want to highlight those most relevant to your audience.​</a:t>
            </a:r>
            <a:endParaRPr lang="en-US" b="0" i="0" dirty="0">
              <a:effectLst/>
              <a:cs typeface="Arial" panose="020B0604020202020204" pitchFamily="34" charset="0"/>
            </a:endParaRPr>
          </a:p>
          <a:p>
            <a:pPr fontAlgn="base"/>
            <a:r>
              <a:rPr lang="en-US" i="1" dirty="0">
                <a:cs typeface="Arial" panose="020B0604020202020204" pitchFamily="34" charset="0"/>
              </a:rPr>
              <a:t>Continued on next slide.</a:t>
            </a:r>
            <a:r>
              <a:rPr lang="en-US" dirty="0">
                <a:cs typeface="Arial" panose="020B0604020202020204" pitchFamily="34" charset="0"/>
              </a:rPr>
              <a:t>​</a:t>
            </a:r>
            <a:endParaRPr lang="en-US" b="0" i="0" dirty="0">
              <a:effectLst/>
              <a:cs typeface="Arial" panose="020B0604020202020204" pitchFamily="34" charset="0"/>
            </a:endParaRPr>
          </a:p>
        </p:txBody>
      </p:sp>
    </p:spTree>
    <p:extLst>
      <p:ext uri="{BB962C8B-B14F-4D97-AF65-F5344CB8AC3E}">
        <p14:creationId xmlns:p14="http://schemas.microsoft.com/office/powerpoint/2010/main" val="589956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10821"/>
            <a:ext cx="6051550" cy="3780473"/>
          </a:xfrm>
        </p:spPr>
        <p:txBody>
          <a:bodyPr/>
          <a:lstStyle/>
          <a:p>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endParaRPr lang="en-US" dirty="0"/>
          </a:p>
        </p:txBody>
      </p:sp>
    </p:spTree>
    <p:extLst>
      <p:ext uri="{BB962C8B-B14F-4D97-AF65-F5344CB8AC3E}">
        <p14:creationId xmlns:p14="http://schemas.microsoft.com/office/powerpoint/2010/main" val="273120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1"/>
            <a:ext cx="6051550" cy="5281327"/>
          </a:xfrm>
        </p:spPr>
        <p:txBody>
          <a:bodyPr/>
          <a:lstStyle/>
          <a:p>
            <a:pPr marL="61438" lvl="1" defTabSz="1021679">
              <a:spcAft>
                <a:spcPts val="600"/>
              </a:spcAft>
              <a:defRPr/>
            </a:pPr>
            <a:r>
              <a:rPr lang="en-US" b="1" dirty="0">
                <a:solidFill>
                  <a:prstClr val="black"/>
                </a:solidFill>
                <a:cs typeface="Arial" panose="020B0604020202020204" pitchFamily="34" charset="0"/>
              </a:rPr>
              <a:t>Presenter Notes</a:t>
            </a:r>
          </a:p>
          <a:p>
            <a:pPr marL="61438" lvl="1" defTabSz="1021679">
              <a:spcAft>
                <a:spcPts val="600"/>
              </a:spcAft>
              <a:defRPr/>
            </a:pPr>
            <a:r>
              <a:rPr lang="en-US" dirty="0"/>
              <a:t>All states, the District of Columbia, and the U.S. territories have Medicaid programs designed to provide health coverage for people with limited income and resources. Although the federal government establishes certain national parameters, each state administers their Medicaid Program differently, resulting in variations in Medicaid coverage across the country.</a:t>
            </a:r>
          </a:p>
          <a:p>
            <a:pPr marL="61438" lvl="1" defTabSz="1021679">
              <a:spcAft>
                <a:spcPts val="600"/>
              </a:spcAft>
              <a:defRPr/>
            </a:pPr>
            <a:r>
              <a:rPr lang="en-US" dirty="0">
                <a:solidFill>
                  <a:prstClr val="black"/>
                </a:solidFill>
              </a:rPr>
              <a:t>Medicaid is a federal and state partnership program that helps pay medical costs for certain individuals and families with limited income and resources. The program became law in 1965 as a cooperative venture jointly funded by the federal and state governments (including the District of Columbia and the U.S. territories). Medicaid pays medical providers directly for care, so it isn’t a cash support program.</a:t>
            </a:r>
          </a:p>
          <a:p>
            <a:pPr marL="61438" lvl="1" defTabSz="1021679">
              <a:spcAft>
                <a:spcPts val="600"/>
              </a:spcAft>
              <a:defRPr/>
            </a:pPr>
            <a:r>
              <a:rPr lang="en-US" dirty="0">
                <a:solidFill>
                  <a:prstClr val="black"/>
                </a:solidFill>
              </a:rPr>
              <a:t>Medicaid is the largest funding source for medical and health-related services for people with limited income (sometimes resources are also considered). Medicaid provides health coverage to about 85.9 million people (as of May 2023). </a:t>
            </a:r>
          </a:p>
          <a:p>
            <a:pPr marL="61438" lvl="1" defTabSz="1021679">
              <a:spcAft>
                <a:spcPts val="600"/>
              </a:spcAft>
              <a:defRPr/>
            </a:pPr>
            <a:r>
              <a:rPr lang="en-US" dirty="0">
                <a:solidFill>
                  <a:prstClr val="black"/>
                </a:solidFill>
              </a:rPr>
              <a:t>Medicaid complements Medicare for about 12 million people who are 65 or older, who have a disability, or diagnosed</a:t>
            </a:r>
            <a:r>
              <a:rPr lang="en-US" baseline="0" dirty="0">
                <a:solidFill>
                  <a:prstClr val="black"/>
                </a:solidFill>
              </a:rPr>
              <a:t> with</a:t>
            </a:r>
            <a:r>
              <a:rPr lang="en-US" dirty="0">
                <a:solidFill>
                  <a:prstClr val="black"/>
                </a:solidFill>
              </a:rPr>
              <a:t> End-Stage Renal Disease (ESRD).</a:t>
            </a:r>
          </a:p>
          <a:p>
            <a:pPr marL="61438" lvl="1" defTabSz="1021679">
              <a:spcAft>
                <a:spcPts val="600"/>
              </a:spcAft>
              <a:defRPr/>
            </a:pPr>
            <a:r>
              <a:rPr lang="en-US" b="1" dirty="0"/>
              <a:t>Source</a:t>
            </a:r>
            <a:r>
              <a:rPr lang="en-US" dirty="0"/>
              <a:t>: </a:t>
            </a:r>
            <a:r>
              <a:rPr lang="en-US" u="sng" dirty="0">
                <a:hlinkClick r:id="rId3"/>
              </a:rPr>
              <a:t>CMS.gov/pillar/expand-access</a:t>
            </a:r>
            <a:endParaRPr lang="en-US" dirty="0"/>
          </a:p>
          <a:p>
            <a:pPr marL="61438" lvl="1" defTabSz="1021679">
              <a:spcBef>
                <a:spcPts val="600"/>
              </a:spcBef>
              <a:defRPr/>
            </a:pPr>
            <a:endParaRPr lang="en-US" dirty="0">
              <a:solidFill>
                <a:prstClr val="black"/>
              </a:solidFill>
            </a:endParaRPr>
          </a:p>
          <a:p>
            <a:pPr>
              <a:spcBef>
                <a:spcPts val="600"/>
              </a:spcBef>
            </a:pPr>
            <a:endParaRPr lang="en-US" dirty="0"/>
          </a:p>
        </p:txBody>
      </p:sp>
    </p:spTree>
    <p:extLst>
      <p:ext uri="{BB962C8B-B14F-4D97-AF65-F5344CB8AC3E}">
        <p14:creationId xmlns:p14="http://schemas.microsoft.com/office/powerpoint/2010/main" val="1623934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10821"/>
            <a:ext cx="6051550" cy="3780473"/>
          </a:xfrm>
        </p:spPr>
        <p:txBody>
          <a:bodyPr/>
          <a:lstStyle/>
          <a:p>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endParaRPr lang="en-US" dirty="0"/>
          </a:p>
        </p:txBody>
      </p:sp>
    </p:spTree>
    <p:extLst>
      <p:ext uri="{BB962C8B-B14F-4D97-AF65-F5344CB8AC3E}">
        <p14:creationId xmlns:p14="http://schemas.microsoft.com/office/powerpoint/2010/main" val="768052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5" y="3910821"/>
            <a:ext cx="6051550" cy="3780473"/>
          </a:xfrm>
        </p:spPr>
        <p:txBody>
          <a:bodyPr/>
          <a:lstStyle/>
          <a:p>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endParaRPr lang="en-US" dirty="0"/>
          </a:p>
        </p:txBody>
      </p:sp>
    </p:spTree>
    <p:extLst>
      <p:ext uri="{BB962C8B-B14F-4D97-AF65-F5344CB8AC3E}">
        <p14:creationId xmlns:p14="http://schemas.microsoft.com/office/powerpoint/2010/main" val="18125756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2"/>
            <a:ext cx="6051550" cy="3780473"/>
          </a:xfrm>
        </p:spPr>
        <p:txBody>
          <a:bodyPr/>
          <a:lstStyle/>
          <a:p>
            <a:pPr defTabSz="1021679">
              <a:spcBef>
                <a:spcPts val="634"/>
              </a:spcBef>
              <a:defRPr/>
            </a:pPr>
            <a:r>
              <a:rPr lang="en-US" b="1" dirty="0">
                <a:solidFill>
                  <a:prstClr val="black"/>
                </a:solidFill>
                <a:cs typeface="Arial" panose="020B0604020202020204" pitchFamily="34" charset="0"/>
              </a:rPr>
              <a:t>Presenter Notes</a:t>
            </a:r>
          </a:p>
          <a:p>
            <a:pPr defTabSz="1021679">
              <a:spcBef>
                <a:spcPts val="634"/>
              </a:spcBef>
              <a:defRPr/>
            </a:pPr>
            <a:r>
              <a:rPr lang="en-US" dirty="0">
                <a:solidFill>
                  <a:prstClr val="black"/>
                </a:solidFill>
              </a:rPr>
              <a:t>This slide can act as a template to report Medicaid agency details by state, depending on the audience. It can be hidden when not applicable. </a:t>
            </a:r>
          </a:p>
          <a:p>
            <a:endParaRPr lang="en-US" dirty="0"/>
          </a:p>
        </p:txBody>
      </p:sp>
    </p:spTree>
    <p:extLst>
      <p:ext uri="{BB962C8B-B14F-4D97-AF65-F5344CB8AC3E}">
        <p14:creationId xmlns:p14="http://schemas.microsoft.com/office/powerpoint/2010/main" val="12725535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Bef>
                <a:spcPts val="669"/>
              </a:spcBef>
              <a:defRPr/>
            </a:pPr>
            <a:r>
              <a:rPr lang="en-US" b="1" dirty="0">
                <a:solidFill>
                  <a:prstClr val="black"/>
                </a:solidFill>
                <a:cs typeface="Arial" panose="020B0604020202020204" pitchFamily="34" charset="0"/>
              </a:rPr>
              <a:t>Presenter Notes</a:t>
            </a:r>
          </a:p>
          <a:p>
            <a:pPr defTabSz="1021679">
              <a:spcBef>
                <a:spcPts val="669"/>
              </a:spcBef>
              <a:defRPr/>
            </a:pPr>
            <a:r>
              <a:rPr lang="en-US" dirty="0">
                <a:solidFill>
                  <a:prstClr val="black"/>
                </a:solidFill>
              </a:rPr>
              <a:t>This slide can act as a template to report Medicaid enrollment numbers by state, depending on the audience. You can also hide this slide when it isn’t applicable. </a:t>
            </a:r>
          </a:p>
          <a:p>
            <a:endParaRPr lang="en-US" dirty="0"/>
          </a:p>
        </p:txBody>
      </p:sp>
    </p:spTree>
    <p:extLst>
      <p:ext uri="{BB962C8B-B14F-4D97-AF65-F5344CB8AC3E}">
        <p14:creationId xmlns:p14="http://schemas.microsoft.com/office/powerpoint/2010/main" val="24139167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Bef>
                <a:spcPts val="669"/>
              </a:spcBef>
              <a:defRPr/>
            </a:pPr>
            <a:r>
              <a:rPr lang="en-US" b="1" dirty="0">
                <a:solidFill>
                  <a:prstClr val="black"/>
                </a:solidFill>
                <a:cs typeface="Arial" panose="020B0604020202020204" pitchFamily="34" charset="0"/>
              </a:rPr>
              <a:t>Presenter Notes</a:t>
            </a:r>
          </a:p>
          <a:p>
            <a:pPr defTabSz="1021679">
              <a:spcBef>
                <a:spcPts val="669"/>
              </a:spcBef>
              <a:defRPr/>
            </a:pPr>
            <a:r>
              <a:rPr lang="en-US" dirty="0">
                <a:solidFill>
                  <a:prstClr val="black"/>
                </a:solidFill>
              </a:rPr>
              <a:t>This slide can act as a template to report Medicaid enrollment numbers by state, depending on the audience. You can also hide this slide when it isn’t applicable. </a:t>
            </a:r>
          </a:p>
          <a:p>
            <a:endParaRPr lang="en-US" sz="1400" dirty="0"/>
          </a:p>
        </p:txBody>
      </p:sp>
    </p:spTree>
    <p:extLst>
      <p:ext uri="{BB962C8B-B14F-4D97-AF65-F5344CB8AC3E}">
        <p14:creationId xmlns:p14="http://schemas.microsoft.com/office/powerpoint/2010/main" val="1599589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5" y="3936492"/>
            <a:ext cx="6098159" cy="3780473"/>
          </a:xfrm>
        </p:spPr>
        <p:txBody>
          <a:bodyPr/>
          <a:lstStyle/>
          <a:p>
            <a:pPr defTabSz="1021679">
              <a:spcBef>
                <a:spcPts val="669"/>
              </a:spcBef>
              <a:defRPr/>
            </a:pPr>
            <a:r>
              <a:rPr lang="en-US" b="1" dirty="0">
                <a:solidFill>
                  <a:prstClr val="black"/>
                </a:solidFill>
                <a:cs typeface="Arial" panose="020B0604020202020204" pitchFamily="34" charset="0"/>
              </a:rPr>
              <a:t>Presenter Notes</a:t>
            </a:r>
          </a:p>
          <a:p>
            <a:pPr defTabSz="1021679">
              <a:spcBef>
                <a:spcPts val="669"/>
              </a:spcBef>
              <a:defRPr/>
            </a:pPr>
            <a:r>
              <a:rPr lang="en-US" dirty="0">
                <a:solidFill>
                  <a:prstClr val="black"/>
                </a:solidFill>
              </a:rPr>
              <a:t>This slide can act as a template to report Medicaid enrollment numbers by state, depending on the audience. You can also hide this slide when it isn’t applicable. </a:t>
            </a:r>
          </a:p>
          <a:p>
            <a:endParaRPr lang="en-US" dirty="0"/>
          </a:p>
        </p:txBody>
      </p:sp>
    </p:spTree>
    <p:extLst>
      <p:ext uri="{BB962C8B-B14F-4D97-AF65-F5344CB8AC3E}">
        <p14:creationId xmlns:p14="http://schemas.microsoft.com/office/powerpoint/2010/main" val="36883536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p:txBody>
          <a:bodyPr/>
          <a:lstStyle/>
          <a:p>
            <a:r>
              <a:rPr lang="en-US" b="1" dirty="0">
                <a:solidFill>
                  <a:prstClr val="black"/>
                </a:solidFill>
                <a:cs typeface="Arial" panose="020B0604020202020204" pitchFamily="34" charset="0"/>
              </a:rPr>
              <a:t>Presenter Notes</a:t>
            </a:r>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p:txBody>
          <a:bodyPr/>
          <a:lstStyle/>
          <a:p>
            <a:r>
              <a:rPr lang="en-US" b="1" dirty="0">
                <a:solidFill>
                  <a:prstClr val="black"/>
                </a:solidFill>
                <a:cs typeface="Arial" panose="020B0604020202020204" pitchFamily="34" charset="0"/>
              </a:rPr>
              <a:t>Presenter Notes</a:t>
            </a:r>
          </a:p>
          <a:p>
            <a:endParaRPr lang="en-US" dirty="0"/>
          </a:p>
        </p:txBody>
      </p:sp>
    </p:spTree>
    <p:extLst>
      <p:ext uri="{BB962C8B-B14F-4D97-AF65-F5344CB8AC3E}">
        <p14:creationId xmlns:p14="http://schemas.microsoft.com/office/powerpoint/2010/main" val="9648935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p:txBody>
          <a:bodyPr/>
          <a:lstStyle/>
          <a:p>
            <a:r>
              <a:rPr lang="en-US" b="1" dirty="0">
                <a:solidFill>
                  <a:prstClr val="black"/>
                </a:solidFill>
                <a:cs typeface="Arial" panose="020B0604020202020204" pitchFamily="34" charset="0"/>
              </a:rPr>
              <a:t>Presenter Notes</a:t>
            </a:r>
          </a:p>
          <a:p>
            <a:endParaRPr lang="en-US" dirty="0"/>
          </a:p>
        </p:txBody>
      </p:sp>
    </p:spTree>
    <p:extLst>
      <p:ext uri="{BB962C8B-B14F-4D97-AF65-F5344CB8AC3E}">
        <p14:creationId xmlns:p14="http://schemas.microsoft.com/office/powerpoint/2010/main" val="4863422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358775"/>
            <a:ext cx="6048375" cy="3402013"/>
          </a:xfrm>
        </p:spPr>
      </p:sp>
      <p:sp>
        <p:nvSpPr>
          <p:cNvPr id="3" name="Notes Placeholder 2"/>
          <p:cNvSpPr>
            <a:spLocks noGrp="1"/>
          </p:cNvSpPr>
          <p:nvPr>
            <p:ph type="body" idx="1"/>
          </p:nvPr>
        </p:nvSpPr>
        <p:spPr>
          <a:xfrm>
            <a:off x="585216" y="3936492"/>
            <a:ext cx="5852160" cy="3780473"/>
          </a:xfrm>
        </p:spPr>
        <p:txBody>
          <a:bodyPr/>
          <a:lstStyle/>
          <a:p>
            <a:pPr defTabSz="1021679">
              <a:spcBef>
                <a:spcPts val="669"/>
              </a:spcBef>
              <a:defRPr/>
            </a:pPr>
            <a:r>
              <a:rPr lang="en-US" b="1" dirty="0">
                <a:solidFill>
                  <a:prstClr val="black"/>
                </a:solidFill>
                <a:cs typeface="Arial" panose="020B0604020202020204" pitchFamily="34" charset="0"/>
              </a:rPr>
              <a:t>Presenter Notes</a:t>
            </a:r>
          </a:p>
          <a:p>
            <a:pPr defTabSz="1021679">
              <a:spcBef>
                <a:spcPts val="669"/>
              </a:spcBef>
              <a:defRPr/>
            </a:pPr>
            <a:r>
              <a:rPr lang="en-US" dirty="0"/>
              <a:t>Stay connected. Visit </a:t>
            </a:r>
            <a:r>
              <a:rPr lang="en-US" u="sng" dirty="0">
                <a:hlinkClick r:id="rId3"/>
              </a:rPr>
              <a:t>CMSnationaltrainingprogram.cms.gov</a:t>
            </a:r>
            <a:r>
              <a:rPr lang="en-US" dirty="0"/>
              <a:t> to view NTP training materials and to subscribe to our email list. Contact us at </a:t>
            </a:r>
            <a:r>
              <a:rPr lang="en-US" u="sng" dirty="0">
                <a:hlinkClick r:id="rId4"/>
              </a:rPr>
              <a:t>training@cms.hhs.gov</a:t>
            </a:r>
            <a:r>
              <a:rPr lang="en-US" dirty="0"/>
              <a:t>. </a:t>
            </a:r>
          </a:p>
        </p:txBody>
      </p:sp>
    </p:spTree>
    <p:extLst>
      <p:ext uri="{BB962C8B-B14F-4D97-AF65-F5344CB8AC3E}">
        <p14:creationId xmlns:p14="http://schemas.microsoft.com/office/powerpoint/2010/main" val="60956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585216" y="3936493"/>
            <a:ext cx="6112256" cy="5401564"/>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marL="120650" indent="-120650" defTabSz="1021679">
              <a:spcAft>
                <a:spcPts val="600"/>
              </a:spcAft>
              <a:buFont typeface="Wingdings" panose="05000000000000000000" pitchFamily="2" charset="2"/>
              <a:buChar char="§"/>
              <a:defRPr/>
            </a:pPr>
            <a:r>
              <a:rPr lang="en-US" dirty="0">
                <a:solidFill>
                  <a:prstClr val="black"/>
                </a:solidFill>
              </a:rPr>
              <a:t>Medicaid has federally established national guidelines.</a:t>
            </a:r>
          </a:p>
          <a:p>
            <a:pPr marL="120650" indent="-120650" defTabSz="1021679">
              <a:spcAft>
                <a:spcPts val="600"/>
              </a:spcAft>
              <a:buFont typeface="Wingdings" panose="05000000000000000000" pitchFamily="2" charset="2"/>
              <a:buChar char="§"/>
              <a:defRPr/>
            </a:pPr>
            <a:r>
              <a:rPr lang="en-US" dirty="0">
                <a:solidFill>
                  <a:prstClr val="black"/>
                </a:solidFill>
              </a:rPr>
              <a:t>States get federal matching funds for covered services.</a:t>
            </a:r>
          </a:p>
          <a:p>
            <a:pPr marL="120650" indent="-120650" defTabSz="1021679">
              <a:spcAft>
                <a:spcPts val="600"/>
              </a:spcAft>
              <a:buFont typeface="Wingdings" panose="05000000000000000000" pitchFamily="2" charset="2"/>
              <a:buChar char="§"/>
              <a:defRPr/>
            </a:pPr>
            <a:r>
              <a:rPr lang="en-US" dirty="0">
                <a:solidFill>
                  <a:prstClr val="black"/>
                </a:solidFill>
              </a:rPr>
              <a:t>The federal matching rate, known as the Federal Medical Assistance Percentage (FMAP), calculates the federal share of state costs for services. </a:t>
            </a:r>
          </a:p>
          <a:p>
            <a:pPr marL="120650" indent="-120650" defTabSz="1021679">
              <a:spcAft>
                <a:spcPts val="600"/>
              </a:spcAft>
              <a:buFont typeface="Wingdings" panose="05000000000000000000" pitchFamily="2" charset="2"/>
              <a:buChar char="§"/>
              <a:defRPr/>
            </a:pPr>
            <a:r>
              <a:rPr lang="en-US" dirty="0">
                <a:solidFill>
                  <a:prstClr val="black"/>
                </a:solidFill>
              </a:rPr>
              <a:t>The FMAP varies from state-to-state based on per capita income and gives higher reimbursement to states with lower per capita incomes compared to the national average. </a:t>
            </a:r>
          </a:p>
          <a:p>
            <a:pPr marL="120650" indent="-120650" defTabSz="1021679">
              <a:spcAft>
                <a:spcPts val="600"/>
              </a:spcAft>
              <a:buFont typeface="Wingdings" panose="05000000000000000000" pitchFamily="2" charset="2"/>
              <a:buChar char="§"/>
              <a:defRPr/>
            </a:pPr>
            <a:r>
              <a:rPr lang="en-US" dirty="0">
                <a:solidFill>
                  <a:prstClr val="black"/>
                </a:solidFill>
              </a:rPr>
              <a:t>The U.S. Department</a:t>
            </a:r>
            <a:r>
              <a:rPr lang="en-US" baseline="0" dirty="0">
                <a:solidFill>
                  <a:prstClr val="black"/>
                </a:solidFill>
              </a:rPr>
              <a:t> of Health &amp; Human Services (HHS) updates </a:t>
            </a:r>
            <a:r>
              <a:rPr lang="en-US" dirty="0">
                <a:solidFill>
                  <a:prstClr val="black"/>
                </a:solidFill>
              </a:rPr>
              <a:t>FMAPs every fiscal year (FY) and publishes them in the Federal Register:</a:t>
            </a:r>
          </a:p>
          <a:p>
            <a:pPr marL="120650" lvl="1" indent="-120650" defTabSz="1021679">
              <a:spcAft>
                <a:spcPts val="600"/>
              </a:spcAft>
              <a:buFont typeface="Wingdings" panose="05000000000000000000" pitchFamily="2" charset="2"/>
              <a:buChar char="§"/>
              <a:defRPr/>
            </a:pPr>
            <a:r>
              <a:rPr lang="en-US" dirty="0"/>
              <a:t>For FY 2023 amounts, visit </a:t>
            </a:r>
            <a:r>
              <a:rPr lang="en-US" dirty="0">
                <a:hlinkClick r:id="rId3"/>
              </a:rPr>
              <a:t>federalregister.gov/documents/2021/11/26/2021-25798/federal-financial-participation-in-state-assistance-expenditures-federal-matching-shares-for</a:t>
            </a:r>
            <a:r>
              <a:rPr lang="en-US" dirty="0"/>
              <a:t>.</a:t>
            </a:r>
          </a:p>
          <a:p>
            <a:pPr marL="120650" lvl="1" indent="-120650" defTabSz="1021679">
              <a:spcAft>
                <a:spcPts val="600"/>
              </a:spcAft>
              <a:buFont typeface="Wingdings" panose="05000000000000000000" pitchFamily="2" charset="2"/>
              <a:buChar char="§"/>
              <a:defRPr/>
            </a:pPr>
            <a:r>
              <a:rPr lang="en-US" dirty="0">
                <a:solidFill>
                  <a:prstClr val="black"/>
                </a:solidFill>
              </a:rPr>
              <a:t>For FY 2024 amounts, visit </a:t>
            </a:r>
            <a:r>
              <a:rPr lang="en-US" dirty="0">
                <a:solidFill>
                  <a:prstClr val="black"/>
                </a:solidFill>
                <a:hlinkClick r:id="rId4"/>
              </a:rPr>
              <a:t>federalregister.gov/documents/2022/12/05/2022-26390/federal-financial-participation-in-state-assistance-expenditures-federal-matching-shares-for</a:t>
            </a:r>
            <a:r>
              <a:rPr lang="en-US" dirty="0">
                <a:solidFill>
                  <a:prstClr val="black"/>
                </a:solidFill>
              </a:rPr>
              <a:t>.</a:t>
            </a:r>
          </a:p>
          <a:p>
            <a:pPr lvl="1" indent="-239713" defTabSz="1021679">
              <a:spcBef>
                <a:spcPts val="600"/>
              </a:spcBef>
              <a:buFont typeface="Arial" panose="020B0604020202020204" pitchFamily="34" charset="0"/>
              <a:buChar char="•"/>
              <a:defRPr/>
            </a:pPr>
            <a:endParaRPr lang="en-US" dirty="0"/>
          </a:p>
          <a:p>
            <a:pPr lvl="1" indent="-239713" defTabSz="1021679">
              <a:spcBef>
                <a:spcPts val="600"/>
              </a:spcBef>
              <a:buFont typeface="Arial" panose="020B0604020202020204" pitchFamily="34" charset="0"/>
              <a:buChar char="•"/>
              <a:defRPr/>
            </a:pPr>
            <a:endParaRPr lang="en-US" dirty="0"/>
          </a:p>
        </p:txBody>
      </p:sp>
    </p:spTree>
    <p:extLst>
      <p:ext uri="{BB962C8B-B14F-4D97-AF65-F5344CB8AC3E}">
        <p14:creationId xmlns:p14="http://schemas.microsoft.com/office/powerpoint/2010/main" val="319531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2588"/>
            <a:ext cx="6051550" cy="3403600"/>
          </a:xfrm>
        </p:spPr>
      </p:sp>
      <p:sp>
        <p:nvSpPr>
          <p:cNvPr id="3" name="Notes Placeholder 2"/>
          <p:cNvSpPr>
            <a:spLocks noGrp="1"/>
          </p:cNvSpPr>
          <p:nvPr>
            <p:ph type="body" idx="1"/>
          </p:nvPr>
        </p:nvSpPr>
        <p:spPr>
          <a:xfrm>
            <a:off x="631824" y="3936491"/>
            <a:ext cx="6051550" cy="5580487"/>
          </a:xfrm>
        </p:spPr>
        <p:txBody>
          <a:bodyPr/>
          <a:lstStyle/>
          <a:p>
            <a:pPr defTabSz="1021679">
              <a:spcAft>
                <a:spcPts val="600"/>
              </a:spcAft>
              <a:defRPr/>
            </a:pPr>
            <a:r>
              <a:rPr lang="en-US" b="1" dirty="0">
                <a:solidFill>
                  <a:prstClr val="black"/>
                </a:solidFill>
                <a:cs typeface="Arial" panose="020B0604020202020204" pitchFamily="34" charset="0"/>
              </a:rPr>
              <a:t>Presenter Notes</a:t>
            </a:r>
          </a:p>
          <a:p>
            <a:pPr defTabSz="1021679">
              <a:spcAft>
                <a:spcPts val="600"/>
              </a:spcAft>
              <a:defRPr/>
            </a:pPr>
            <a:r>
              <a:rPr lang="en-US" dirty="0">
                <a:solidFill>
                  <a:prstClr val="black"/>
                </a:solidFill>
              </a:rPr>
              <a:t>Within broad federal guidelines, each state:</a:t>
            </a:r>
          </a:p>
          <a:p>
            <a:pPr marL="120650" indent="-120650" defTabSz="1021679">
              <a:spcAft>
                <a:spcPts val="600"/>
              </a:spcAft>
              <a:buFont typeface="Wingdings" panose="05000000000000000000" pitchFamily="2" charset="2"/>
              <a:buChar char="§"/>
              <a:defRPr/>
            </a:pPr>
            <a:r>
              <a:rPr lang="en-US" dirty="0">
                <a:solidFill>
                  <a:prstClr val="black"/>
                </a:solidFill>
              </a:rPr>
              <a:t>Develops and operates its own Medicaid Program.</a:t>
            </a:r>
          </a:p>
          <a:p>
            <a:pPr marL="120650" indent="-120650" defTabSz="1021679">
              <a:spcAft>
                <a:spcPts val="600"/>
              </a:spcAft>
              <a:buFont typeface="Wingdings" panose="05000000000000000000" pitchFamily="2" charset="2"/>
              <a:buChar char="§"/>
              <a:defRPr/>
            </a:pPr>
            <a:r>
              <a:rPr lang="en-US" dirty="0">
                <a:solidFill>
                  <a:prstClr val="black"/>
                </a:solidFill>
              </a:rPr>
              <a:t>Develops and maintains a Medicaid State Plan outlining covered services, eligibility requirements, reimbursement methodologies, and other details. The state plan is a contract between Centers for Medicare and Medicaid Services (CMS) and the state, and CMS approves any amendments to it.</a:t>
            </a:r>
          </a:p>
          <a:p>
            <a:pPr marL="120650" indent="-120650" defTabSz="1021679">
              <a:spcAft>
                <a:spcPts val="600"/>
              </a:spcAft>
              <a:buFont typeface="Wingdings" panose="05000000000000000000" pitchFamily="2" charset="2"/>
              <a:buChar char="§"/>
              <a:defRPr/>
            </a:pPr>
            <a:r>
              <a:rPr lang="en-US" dirty="0">
                <a:solidFill>
                  <a:prstClr val="black"/>
                </a:solidFill>
              </a:rPr>
              <a:t>Establishes eligibility standards within federal guidelines. Every state must offer Medicaid to certain limited income populations. A person who’s eligible for Medicaid in one state may not be eligible in another state. </a:t>
            </a:r>
          </a:p>
          <a:p>
            <a:pPr marL="120650" indent="-120650" defTabSz="1021679">
              <a:spcAft>
                <a:spcPts val="600"/>
              </a:spcAft>
              <a:buFont typeface="Wingdings" panose="05000000000000000000" pitchFamily="2" charset="2"/>
              <a:buChar char="§"/>
              <a:defRPr/>
            </a:pPr>
            <a:r>
              <a:rPr lang="en-US" dirty="0">
                <a:solidFill>
                  <a:prstClr val="black"/>
                </a:solidFill>
              </a:rPr>
              <a:t>Determines the type, amount, duration, and scope of covered services within federal guidelines. The services that one state provides may differ considerably in amount, duration, or scope from the services that a similar or neighboring state provides.</a:t>
            </a:r>
          </a:p>
          <a:p>
            <a:pPr marL="120650" indent="-120650" defTabSz="1021679">
              <a:spcAft>
                <a:spcPts val="600"/>
              </a:spcAft>
              <a:buFont typeface="Wingdings" panose="05000000000000000000" pitchFamily="2" charset="2"/>
              <a:buChar char="§"/>
              <a:defRPr/>
            </a:pPr>
            <a:r>
              <a:rPr lang="en-US" dirty="0">
                <a:solidFill>
                  <a:prstClr val="black"/>
                </a:solidFill>
              </a:rPr>
              <a:t>Sets payment rates for services with CMS approval.</a:t>
            </a:r>
          </a:p>
          <a:p>
            <a:pPr marL="120650" indent="-120650" defTabSz="1021679">
              <a:spcAft>
                <a:spcPts val="600"/>
              </a:spcAft>
              <a:buFont typeface="Wingdings" panose="05000000000000000000" pitchFamily="2" charset="2"/>
              <a:buChar char="§"/>
              <a:defRPr/>
            </a:pPr>
            <a:r>
              <a:rPr lang="en-US" dirty="0">
                <a:solidFill>
                  <a:prstClr val="black"/>
                </a:solidFill>
              </a:rPr>
              <a:t>Assesses its programs’ quality measures and considers improvement options. Visit </a:t>
            </a:r>
            <a:r>
              <a:rPr lang="en-US" dirty="0">
                <a:solidFill>
                  <a:prstClr val="black"/>
                </a:solidFill>
                <a:hlinkClick r:id="rId3"/>
              </a:rPr>
              <a:t>Medicaid.gov/medicaid/quality-of-care/index.html</a:t>
            </a:r>
            <a:r>
              <a:rPr lang="en-US" dirty="0">
                <a:solidFill>
                  <a:prstClr val="black"/>
                </a:solidFill>
              </a:rPr>
              <a:t> to view </a:t>
            </a:r>
            <a:r>
              <a:rPr lang="en-US" dirty="0"/>
              <a:t>state progress in reporting the Child and Adult Core Sets measures and state-specific performance for measures.</a:t>
            </a:r>
            <a:r>
              <a:rPr lang="en-US" dirty="0">
                <a:solidFill>
                  <a:prstClr val="black"/>
                </a:solidFill>
              </a:rPr>
              <a:t> </a:t>
            </a:r>
            <a:br>
              <a:rPr lang="en-US" dirty="0">
                <a:solidFill>
                  <a:prstClr val="black"/>
                </a:solidFill>
              </a:rPr>
            </a:br>
            <a:r>
              <a:rPr lang="en-US" b="1" dirty="0">
                <a:solidFill>
                  <a:prstClr val="black"/>
                </a:solidFill>
              </a:rPr>
              <a:t>NOTE</a:t>
            </a:r>
            <a:r>
              <a:rPr lang="en-US" dirty="0">
                <a:solidFill>
                  <a:prstClr val="black"/>
                </a:solidFill>
              </a:rPr>
              <a:t>: Beginning in 2024 states will be required to report on a set of quality measures. For more information, reference CMS Proposed Rule 2440-P </a:t>
            </a:r>
            <a:r>
              <a:rPr lang="en-US" dirty="0">
                <a:solidFill>
                  <a:prstClr val="black"/>
                </a:solidFill>
                <a:hlinkClick r:id="rId4"/>
              </a:rPr>
              <a:t>federalregister.gov/documents/2022/08/22/2022-17810/medicaid-program-and-chip-mandatory-medicaid-and-childrens-health-insurance-program-chip-core-set</a:t>
            </a:r>
            <a:r>
              <a:rPr lang="en-US" dirty="0">
                <a:solidFill>
                  <a:prstClr val="black"/>
                </a:solidFill>
              </a:rPr>
              <a:t> and </a:t>
            </a:r>
            <a:r>
              <a:rPr lang="en-US" dirty="0">
                <a:solidFill>
                  <a:prstClr val="black"/>
                </a:solidFill>
                <a:hlinkClick r:id="rId5"/>
              </a:rPr>
              <a:t>CMS.gov/newsroom/press-releases/cms-releases-proposed-rule-improve-medicaid-chip-quality-reporting-across-states</a:t>
            </a:r>
            <a:endParaRPr lang="en-US" dirty="0">
              <a:solidFill>
                <a:prstClr val="black"/>
              </a:solidFill>
            </a:endParaRPr>
          </a:p>
          <a:p>
            <a:pPr marL="120650" indent="-120650" defTabSz="1021679">
              <a:spcAft>
                <a:spcPts val="600"/>
              </a:spcAft>
              <a:buFont typeface="Wingdings" panose="05000000000000000000" pitchFamily="2" charset="2"/>
              <a:buChar char="§"/>
              <a:defRPr/>
            </a:pPr>
            <a:r>
              <a:rPr lang="en-US" dirty="0">
                <a:solidFill>
                  <a:prstClr val="black"/>
                </a:solidFill>
              </a:rPr>
              <a:t>Partners with CMS to administer its program.</a:t>
            </a:r>
          </a:p>
          <a:p>
            <a:pPr marL="120650" indent="-120650" defTabSz="1021679">
              <a:spcAft>
                <a:spcPts val="600"/>
              </a:spcAft>
              <a:buFont typeface="Wingdings" panose="05000000000000000000" pitchFamily="2" charset="2"/>
              <a:buChar char="§"/>
              <a:defRPr/>
            </a:pPr>
            <a:r>
              <a:rPr lang="en-US" dirty="0">
                <a:solidFill>
                  <a:prstClr val="black"/>
                </a:solidFill>
              </a:rPr>
              <a:t>May change their Medicaid eligibility standards, covered services, and payment</a:t>
            </a:r>
            <a:r>
              <a:rPr lang="en-US" baseline="0" dirty="0">
                <a:solidFill>
                  <a:prstClr val="black"/>
                </a:solidFill>
              </a:rPr>
              <a:t> rates</a:t>
            </a:r>
            <a:r>
              <a:rPr lang="en-US" dirty="0">
                <a:solidFill>
                  <a:prstClr val="black"/>
                </a:solidFill>
              </a:rPr>
              <a:t> any time during the year, subject to CMS approval.</a:t>
            </a:r>
          </a:p>
          <a:p>
            <a:endParaRPr lang="en-US" dirty="0"/>
          </a:p>
        </p:txBody>
      </p:sp>
    </p:spTree>
    <p:extLst>
      <p:ext uri="{BB962C8B-B14F-4D97-AF65-F5344CB8AC3E}">
        <p14:creationId xmlns:p14="http://schemas.microsoft.com/office/powerpoint/2010/main" val="631595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7.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accent5">
                    <a:lumMod val="75000"/>
                  </a:schemeClr>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dirty="0"/>
              <a:t>May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10000" y="6492239"/>
            <a:ext cx="4572000" cy="365125"/>
          </a:xfrm>
        </p:spPr>
        <p:txBody>
          <a:bodyPr/>
          <a:lstStyle>
            <a:lvl1pPr>
              <a:defRPr>
                <a:solidFill>
                  <a:schemeClr val="bg1"/>
                </a:solidFill>
              </a:defRPr>
            </a:lvl1pPr>
          </a:lstStyle>
          <a:p>
            <a:r>
              <a:rPr lang="en-US" dirty="0"/>
              <a:t>Medicaid &amp; the Children's Health Insurance Program (CHIP)</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9784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698685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204493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681230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5629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33217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926613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20150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91394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91676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Knowledge Ch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9483346" cy="719643"/>
          </a:xfrm>
        </p:spPr>
        <p:txBody>
          <a:bodyPr>
            <a:normAutofit/>
          </a:bodyPr>
          <a:lstStyle>
            <a:lvl1pPr algn="l">
              <a:defRPr sz="3400">
                <a:solidFill>
                  <a:srgbClr val="00539A"/>
                </a:solidFill>
              </a:defRPr>
            </a:lvl1pPr>
          </a:lstStyle>
          <a:p>
            <a:r>
              <a:rPr lang="en-US" sz="3600" dirty="0"/>
              <a:t>Check Your Knowledge: Question (#)</a:t>
            </a:r>
            <a:endParaRPr lang="en-US" dirty="0"/>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rgbClr val="00529B"/>
                </a:solidFill>
              </a:defRPr>
            </a:lvl1pPr>
          </a:lstStyle>
          <a:p>
            <a:pPr lvl="0">
              <a:lnSpc>
                <a:spcPct val="150000"/>
              </a:lnSpc>
            </a:pPr>
            <a:r>
              <a:rPr lang="en-US" dirty="0">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36583" y="6492240"/>
            <a:ext cx="4572000"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Medicaid &amp; the Children's Health Insurance Program (CHIP)</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Countdown timer: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Calibri" panose="020F0502020204030204"/>
                <a:ea typeface="+mn-ea"/>
                <a:cs typeface="+mn-cs"/>
              </a:rPr>
              <a:t>Countdown timer: </a:t>
            </a:r>
            <a:r>
              <a:rPr kumimoji="0" lang="en-US" sz="2400" b="0" i="0" u="none" strike="noStrike" kern="1200" cap="none" spc="0" normalizeH="0" baseline="0" noProof="0" dirty="0">
                <a:ln>
                  <a:noFill/>
                </a:ln>
                <a:solidFill>
                  <a:srgbClr val="00529B"/>
                </a:solidFill>
                <a:effectLst/>
                <a:uLnTx/>
                <a:uFillTx/>
                <a:latin typeface="Calibri" panose="020F0502020204030204"/>
                <a:ea typeface="+mn-ea"/>
                <a:cs typeface="+mn-cs"/>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529B"/>
                </a:solidFill>
                <a:effectLst/>
                <a:uLnTx/>
                <a:uFillTx/>
                <a:latin typeface="Calibri" panose="020F0502020204030204"/>
                <a:ea typeface="+mn-ea"/>
                <a:cs typeface="+mn-cs"/>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4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8039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441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10240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95014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10242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93268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62121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78754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4729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5154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0"/>
            <a:ext cx="12192000" cy="9509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5179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5179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13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132"/>
            <a:ext cx="2743200" cy="365125"/>
          </a:xfrm>
        </p:spPr>
        <p:txBody>
          <a:bodyPr/>
          <a:lstStyle/>
          <a:p>
            <a:r>
              <a:rPr lang="en-US" dirty="0"/>
              <a:t>May 2023</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132"/>
            <a:ext cx="4114800" cy="365125"/>
          </a:xfrm>
        </p:spPr>
        <p:txBody>
          <a:bodyPr/>
          <a:lstStyle/>
          <a:p>
            <a:r>
              <a:rPr lang="en-US" dirty="0"/>
              <a:t>Medicaid &amp; the Children's Health Insurance Program (CHIP)</a:t>
            </a:r>
          </a:p>
        </p:txBody>
      </p:sp>
    </p:spTree>
    <p:extLst>
      <p:ext uri="{BB962C8B-B14F-4D97-AF65-F5344CB8AC3E}">
        <p14:creationId xmlns:p14="http://schemas.microsoft.com/office/powerpoint/2010/main" val="141155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89781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5819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47157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93925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17503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16301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1189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0976"/>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May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810000" y="6476486"/>
            <a:ext cx="4572000" cy="365125"/>
          </a:xfrm>
        </p:spPr>
        <p:txBody>
          <a:bodyPr/>
          <a:lstStyle>
            <a:lvl1pPr>
              <a:defRPr>
                <a:solidFill>
                  <a:schemeClr val="accent1">
                    <a:lumMod val="60000"/>
                    <a:lumOff val="40000"/>
                  </a:schemeClr>
                </a:solidFill>
              </a:defRPr>
            </a:lvl1pPr>
          </a:lstStyle>
          <a:p>
            <a:r>
              <a:rPr lang="en-US" dirty="0"/>
              <a:t>Medicaid &amp; the Children's Health Insurance Program (CHIP)</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0976"/>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dirty="0"/>
              <a:t>May 2023</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810000" y="6492240"/>
            <a:ext cx="4572000" cy="365125"/>
          </a:xfrm>
        </p:spPr>
        <p:txBody>
          <a:bodyPr/>
          <a:lstStyle/>
          <a:p>
            <a:r>
              <a:rPr lang="en-US" dirty="0"/>
              <a:t>Medicaid &amp; the Children's Health Insurance Program (CHIP)</a:t>
            </a:r>
          </a:p>
        </p:txBody>
      </p:sp>
    </p:spTree>
    <p:extLst>
      <p:ext uri="{BB962C8B-B14F-4D97-AF65-F5344CB8AC3E}">
        <p14:creationId xmlns:p14="http://schemas.microsoft.com/office/powerpoint/2010/main" val="397898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 yellow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dirty="0"/>
              <a:t>May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810000" y="6492240"/>
            <a:ext cx="4572000" cy="365125"/>
          </a:xfrm>
        </p:spPr>
        <p:txBody>
          <a:bodyPr/>
          <a:lstStyle/>
          <a:p>
            <a:r>
              <a:rPr lang="en-US" dirty="0"/>
              <a:t>Medicaid &amp; the Children's Health Insurance Program (CHIP)</a:t>
            </a:r>
          </a:p>
        </p:txBody>
      </p:sp>
    </p:spTree>
    <p:extLst>
      <p:ext uri="{BB962C8B-B14F-4D97-AF65-F5344CB8AC3E}">
        <p14:creationId xmlns:p14="http://schemas.microsoft.com/office/powerpoint/2010/main" val="2181245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May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Medicaid &amp; the Children's Health Insurance Program (CHIP)</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extLst>
      <p:ext uri="{BB962C8B-B14F-4D97-AF65-F5344CB8AC3E}">
        <p14:creationId xmlns:p14="http://schemas.microsoft.com/office/powerpoint/2010/main" val="221793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29908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055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image" Target="../media/image4.jpe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tags" Target="../tags/tag4.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329514"/>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May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Medicaid &amp; the Children's Health Insurance Program (CHIP)</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50976"/>
          </a:xfrm>
          <a:prstGeom prst="rect">
            <a:avLst/>
          </a:prstGeom>
        </p:spPr>
        <p:txBody>
          <a:bodyPr vert="horz" lIns="91440" tIns="45720" rIns="91440" bIns="45720" rtlCol="0" anchor="ctr">
            <a:normAutofit/>
          </a:bodyPr>
          <a:lstStyle/>
          <a:p>
            <a:r>
              <a:rPr lang="en-US" dirty="0"/>
              <a:t>Click to add Head</a:t>
            </a:r>
          </a:p>
        </p:txBody>
      </p:sp>
    </p:spTree>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65" r:id="rId1"/>
    <p:sldLayoutId id="2147483691" r:id="rId2"/>
    <p:sldLayoutId id="2147483692" r:id="rId3"/>
    <p:sldLayoutId id="2147483654" r:id="rId4"/>
    <p:sldLayoutId id="2147483693" r:id="rId5"/>
    <p:sldLayoutId id="2147483694" r:id="rId6"/>
    <p:sldLayoutId id="2147483700" r:id="rId7"/>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76090232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3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46.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49.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18.xml.rels><?xml version="1.0" encoding="UTF-8" standalone="yes"?>
<Relationships xmlns="http://schemas.openxmlformats.org/package/2006/relationships"><Relationship Id="rId8" Type="http://schemas.openxmlformats.org/officeDocument/2006/relationships/hyperlink" Target="https://www.healthcare.gov/marketplace-in-your-state/" TargetMode="External"/><Relationship Id="rId3" Type="http://schemas.openxmlformats.org/officeDocument/2006/relationships/notesSlide" Target="../notesSlides/notesSlide18.xml"/><Relationship Id="rId7" Type="http://schemas.openxmlformats.org/officeDocument/2006/relationships/hyperlink" Target="https://www.healthcare.gov/" TargetMode="External"/><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5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hyperlink" Target="https://www.healthcare.gov/"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7.xml"/><Relationship Id="rId1" Type="http://schemas.openxmlformats.org/officeDocument/2006/relationships/tags" Target="../tags/tag6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63.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hyperlink" Target="https://www.medicaid.gov/resources-for-states/coronavirus-disease-2019-covid-19/unwinding-and-returning-regular-operations-after-covid-19/index.html" TargetMode="External"/><Relationship Id="rId5" Type="http://schemas.openxmlformats.org/officeDocument/2006/relationships/hyperlink" Target="https://www.medicare.gov/sign-up-change-plans/joining-a-health-or-drug-plan/special-circumstances-special-enrollment-periods" TargetMode="External"/><Relationship Id="rId4" Type="http://schemas.openxmlformats.org/officeDocument/2006/relationships/hyperlink" Target="https://www.healthcare.gov/medicaid-chip/transfer-to-marketplace/"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73.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74.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4.xml"/><Relationship Id="rId1" Type="http://schemas.openxmlformats.org/officeDocument/2006/relationships/tags" Target="../tags/tag7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7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7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7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8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81.xml"/><Relationship Id="rId5" Type="http://schemas.openxmlformats.org/officeDocument/2006/relationships/image" Target="../media/image46.png"/><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8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2.xml"/><Relationship Id="rId1" Type="http://schemas.openxmlformats.org/officeDocument/2006/relationships/tags" Target="../tags/tag3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83.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84.xml"/><Relationship Id="rId5" Type="http://schemas.openxmlformats.org/officeDocument/2006/relationships/image" Target="../media/image49.sv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5.xml"/><Relationship Id="rId1" Type="http://schemas.openxmlformats.org/officeDocument/2006/relationships/tags" Target="../tags/tag8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8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88.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89.xml"/><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9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9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9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0.xml"/><Relationship Id="rId1" Type="http://schemas.openxmlformats.org/officeDocument/2006/relationships/tags" Target="../tags/tag9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9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96.xml"/></Relationships>
</file>

<file path=ppt/slides/_rels/slide6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64.xml"/><Relationship Id="rId7"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9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99.xm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10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101.xml"/></Relationships>
</file>

<file path=ppt/slides/_rels/slide69.xml.rels><?xml version="1.0" encoding="UTF-8" standalone="yes"?>
<Relationships xmlns="http://schemas.openxmlformats.org/package/2006/relationships"><Relationship Id="rId8" Type="http://schemas.openxmlformats.org/officeDocument/2006/relationships/hyperlink" Target="https://www.insurekidsnow.gov/" TargetMode="External"/><Relationship Id="rId13" Type="http://schemas.openxmlformats.org/officeDocument/2006/relationships/hyperlink" Target="http://aspe.hhs.gov/health/fmap.cfm" TargetMode="External"/><Relationship Id="rId3" Type="http://schemas.openxmlformats.org/officeDocument/2006/relationships/notesSlide" Target="../notesSlides/notesSlide69.xml"/><Relationship Id="rId7" Type="http://schemas.openxmlformats.org/officeDocument/2006/relationships/hyperlink" Target="https://www.medicaid.gov/chip/index.html" TargetMode="External"/><Relationship Id="rId12" Type="http://schemas.openxmlformats.org/officeDocument/2006/relationships/hyperlink" Target="https://www.medicaid.gov/about-us/contact-us/contact-us.html" TargetMode="External"/><Relationship Id="rId2" Type="http://schemas.openxmlformats.org/officeDocument/2006/relationships/slideLayout" Target="../slideLayouts/slideLayout6.xml"/><Relationship Id="rId16" Type="http://schemas.openxmlformats.org/officeDocument/2006/relationships/hyperlink" Target="https://www.federalregister.gov/documents/2022/12/05/2022-26390/federal-financial-participation-in-state-assistance-expenditures-federal-matching-shares-for" TargetMode="External"/><Relationship Id="rId1" Type="http://schemas.openxmlformats.org/officeDocument/2006/relationships/tags" Target="../tags/tag102.xml"/><Relationship Id="rId6" Type="http://schemas.openxmlformats.org/officeDocument/2006/relationships/hyperlink" Target="https://www.medicaid.gov/resources-for-states/coronavirus-disease-2019-covid-19/unwinding-and-returning-regular-operations-after-covid-19/index.html" TargetMode="External"/><Relationship Id="rId11" Type="http://schemas.openxmlformats.org/officeDocument/2006/relationships/hyperlink" Target="https://www.medicare.gov/your-medicare-costs/get-help-paying-costs" TargetMode="External"/><Relationship Id="rId5" Type="http://schemas.openxmlformats.org/officeDocument/2006/relationships/hyperlink" Target="https://www.medicaid.gov/" TargetMode="External"/><Relationship Id="rId15" Type="http://schemas.openxmlformats.org/officeDocument/2006/relationships/hyperlink" Target="https://www.federalregister.gov/documents/2021/11/26/2021-25798/federal-financial-participation-in-state-assistance-expenditures-federal-matching-shares-for" TargetMode="External"/><Relationship Id="rId10" Type="http://schemas.openxmlformats.org/officeDocument/2006/relationships/hyperlink" Target="https://www.healthcare.gov/" TargetMode="External"/><Relationship Id="rId4" Type="http://schemas.openxmlformats.org/officeDocument/2006/relationships/hyperlink" Target="https://www.cms.gov/" TargetMode="External"/><Relationship Id="rId9" Type="http://schemas.openxmlformats.org/officeDocument/2006/relationships/hyperlink" Target="https://www.insurekidsnow.gov/outreach-tool-library/index.html" TargetMode="External"/><Relationship Id="rId14" Type="http://schemas.openxmlformats.org/officeDocument/2006/relationships/hyperlink" Target="https://www.kff.org/medicaid/state-indicator/federal-matching-rate-and-multiplier/?activeTab=map&amp;currentTimeframe=0&amp;selectedDistributions=fmap-percentage&amp;sortModel=%7b%22colId%22:%22Location%22,%22sort%22:%22asc%22%7d"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70.xml.rels><?xml version="1.0" encoding="UTF-8" standalone="yes"?>
<Relationships xmlns="http://schemas.openxmlformats.org/package/2006/relationships"><Relationship Id="rId8" Type="http://schemas.openxmlformats.org/officeDocument/2006/relationships/hyperlink" Target="mailto:info@shiphelp.org" TargetMode="External"/><Relationship Id="rId3" Type="http://schemas.openxmlformats.org/officeDocument/2006/relationships/notesSlide" Target="../notesSlides/notesSlide70.xml"/><Relationship Id="rId7" Type="http://schemas.openxmlformats.org/officeDocument/2006/relationships/hyperlink" Target="https://www.shiphelp.org/" TargetMode="External"/><Relationship Id="rId12"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ags" Target="../tags/tag103.xml"/><Relationship Id="rId6" Type="http://schemas.openxmlformats.org/officeDocument/2006/relationships/hyperlink" Target="https://www.medicaid.gov/about-us/beneficiary-resources/index.html" TargetMode="External"/><Relationship Id="rId11" Type="http://schemas.openxmlformats.org/officeDocument/2006/relationships/hyperlink" Target="https://www.ssa.gov/" TargetMode="External"/><Relationship Id="rId5" Type="http://schemas.openxmlformats.org/officeDocument/2006/relationships/hyperlink" Target="https://www.medicaid.gov/state-overviews/index.html" TargetMode="External"/><Relationship Id="rId10" Type="http://schemas.openxmlformats.org/officeDocument/2006/relationships/hyperlink" Target="https://content.naic.org/state-insurance-departments" TargetMode="External"/><Relationship Id="rId4" Type="http://schemas.openxmlformats.org/officeDocument/2006/relationships/hyperlink" Target="https://www.healthcare.gov/medicaid-chip/medicaid-expansion-and-you/" TargetMode="External"/><Relationship Id="rId9" Type="http://schemas.openxmlformats.org/officeDocument/2006/relationships/hyperlink" Target="https://www.medicare.gov/talk-to-someone"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medicaid.gov/medicaid/outreach-tools/supporting-enrollment-efforts/index.html" TargetMode="External"/><Relationship Id="rId3" Type="http://schemas.openxmlformats.org/officeDocument/2006/relationships/notesSlide" Target="../notesSlides/notesSlide71.xml"/><Relationship Id="rId7" Type="http://schemas.openxmlformats.org/officeDocument/2006/relationships/hyperlink" Target="https://www.medicaid.gov/federal-policy-guidance/downloads/cib011923.pdf" TargetMode="External"/><Relationship Id="rId2" Type="http://schemas.openxmlformats.org/officeDocument/2006/relationships/slideLayout" Target="../slideLayouts/slideLayout6.xml"/><Relationship Id="rId1" Type="http://schemas.openxmlformats.org/officeDocument/2006/relationships/tags" Target="../tags/tag104.xml"/><Relationship Id="rId6" Type="http://schemas.openxmlformats.org/officeDocument/2006/relationships/hyperlink" Target="https://www.medicaid.gov/medicaid/enrollment-strategies/medicaid-and-chip-coverage-lawfully-residing-children-pregnant-women" TargetMode="External"/><Relationship Id="rId5" Type="http://schemas.openxmlformats.org/officeDocument/2006/relationships/hyperlink" Target="https://www.insurekidsnow.gov/outreach-tool-library/index.html" TargetMode="External"/><Relationship Id="rId4" Type="http://schemas.openxmlformats.org/officeDocument/2006/relationships/hyperlink" Target="https://www.cms.gov/Regulations-and-Guidance/guidance/Manuals/Paper-Based-Manuals-Items/CMS021927.html"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10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tags" Target="../tags/tag10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tags" Target="../tags/tag1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tags" Target="../tags/tag10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tags" Target="../tags/tag11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111.xml"/></Relationships>
</file>

<file path=ppt/slides/_rels/slide7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9.xml"/><Relationship Id="rId7"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112.xml"/><Relationship Id="rId6" Type="http://schemas.openxmlformats.org/officeDocument/2006/relationships/hyperlink" Target="mailto:training@cms.hhs.gov" TargetMode="External"/><Relationship Id="rId5" Type="http://schemas.openxmlformats.org/officeDocument/2006/relationships/image" Target="../media/image59.png"/><Relationship Id="rId4" Type="http://schemas.openxmlformats.org/officeDocument/2006/relationships/hyperlink" Target="https://cmsnationaltrainingprogram.cms.gov/"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Medicaid &amp; the Children’s Health Insurance Program (CHIP)</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Single State Medicaid Agency</a:t>
            </a:r>
          </a:p>
        </p:txBody>
      </p:sp>
      <p:sp>
        <p:nvSpPr>
          <p:cNvPr id="5" name="Content Placeholder 4"/>
          <p:cNvSpPr>
            <a:spLocks noGrp="1"/>
          </p:cNvSpPr>
          <p:nvPr>
            <p:ph sz="quarter" idx="13"/>
          </p:nvPr>
        </p:nvSpPr>
        <p:spPr>
          <a:xfrm>
            <a:off x="838200" y="1387983"/>
            <a:ext cx="9791700" cy="4667250"/>
          </a:xfrm>
        </p:spPr>
        <p:txBody>
          <a:bodyPr>
            <a:normAutofit/>
          </a:bodyPr>
          <a:lstStyle/>
          <a:p>
            <a:pPr marL="548640" lvl="0" defTabSz="685800">
              <a:lnSpc>
                <a:spcPct val="100000"/>
              </a:lnSpc>
            </a:pPr>
            <a:r>
              <a:rPr lang="en-US" sz="2400" dirty="0"/>
              <a:t>Administers or supervises the </a:t>
            </a:r>
            <a:br>
              <a:rPr lang="en-US" sz="2400" dirty="0"/>
            </a:br>
            <a:r>
              <a:rPr lang="en-US" sz="2400" dirty="0"/>
              <a:t>administration of its Medicaid Program </a:t>
            </a:r>
          </a:p>
          <a:p>
            <a:pPr marL="548640" lvl="0" defTabSz="685800">
              <a:lnSpc>
                <a:spcPct val="100000"/>
              </a:lnSpc>
            </a:pPr>
            <a:r>
              <a:rPr lang="en-US" sz="2400" dirty="0"/>
              <a:t>Local office names may vary, like:</a:t>
            </a:r>
          </a:p>
          <a:p>
            <a:pPr marL="822960" lvl="1" defTabSz="685800">
              <a:lnSpc>
                <a:spcPct val="100000"/>
              </a:lnSpc>
              <a:spcAft>
                <a:spcPts val="1200"/>
              </a:spcAft>
            </a:pPr>
            <a:r>
              <a:rPr lang="en-US" sz="2000" dirty="0"/>
              <a:t>Social Services</a:t>
            </a:r>
          </a:p>
          <a:p>
            <a:pPr marL="822960" lvl="1" defTabSz="685800">
              <a:lnSpc>
                <a:spcPct val="100000"/>
              </a:lnSpc>
              <a:spcAft>
                <a:spcPts val="1200"/>
              </a:spcAft>
            </a:pPr>
            <a:r>
              <a:rPr lang="en-US" sz="2000" dirty="0"/>
              <a:t>Public Assistance</a:t>
            </a:r>
          </a:p>
          <a:p>
            <a:pPr marL="822960" lvl="1" defTabSz="685800">
              <a:lnSpc>
                <a:spcPct val="100000"/>
              </a:lnSpc>
              <a:spcAft>
                <a:spcPts val="1200"/>
              </a:spcAft>
            </a:pPr>
            <a:r>
              <a:rPr lang="en-US" sz="2000" dirty="0"/>
              <a:t>Human Services</a:t>
            </a:r>
          </a:p>
          <a:p>
            <a:pPr marL="822960" lvl="1" defTabSz="685800">
              <a:lnSpc>
                <a:spcPct val="100000"/>
              </a:lnSpc>
              <a:spcAft>
                <a:spcPts val="1200"/>
              </a:spcAft>
            </a:pPr>
            <a:r>
              <a:rPr lang="en-US" sz="2000" dirty="0"/>
              <a:t>Department of Health</a:t>
            </a:r>
          </a:p>
          <a:p>
            <a:pPr marL="346075" lvl="0" indent="-346075" defTabSz="685800">
              <a:lnSpc>
                <a:spcPct val="100000"/>
              </a:lnSpc>
              <a:spcBef>
                <a:spcPts val="600"/>
              </a:spcBef>
            </a:pPr>
            <a:endParaRPr lang="en-US" sz="2400" dirty="0"/>
          </a:p>
          <a:p>
            <a:endParaRPr lang="en-US" sz="2400" dirty="0"/>
          </a:p>
        </p:txBody>
      </p:sp>
      <p:pic>
        <p:nvPicPr>
          <p:cNvPr id="8" name="Picture 7" descr="Screenshot from the Medicaid.gov website showing where you can select a state to get Medicaid contact info">
            <a:extLst>
              <a:ext uri="{FF2B5EF4-FFF2-40B4-BE49-F238E27FC236}">
                <a16:creationId xmlns:a16="http://schemas.microsoft.com/office/drawing/2014/main" id="{12FF900F-0701-4971-8CCF-78E63BD63288}"/>
              </a:ext>
            </a:extLst>
          </p:cNvPr>
          <p:cNvPicPr>
            <a:picLocks noChangeAspect="1"/>
          </p:cNvPicPr>
          <p:nvPr/>
        </p:nvPicPr>
        <p:blipFill>
          <a:blip r:embed="rId4"/>
          <a:stretch>
            <a:fillRect/>
          </a:stretch>
        </p:blipFill>
        <p:spPr>
          <a:xfrm>
            <a:off x="6817772" y="1030167"/>
            <a:ext cx="4438273" cy="5007566"/>
          </a:xfrm>
          <a:prstGeom prst="rect">
            <a:avLst/>
          </a:prstGeom>
          <a:ln w="3175">
            <a:solidFill>
              <a:schemeClr val="tx1"/>
            </a:solidFill>
          </a:ln>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8BC5CAA9-21D9-4CF0-B473-F2AD6CF0EC84}"/>
              </a:ext>
            </a:extLst>
          </p:cNvPr>
          <p:cNvSpPr>
            <a:spLocks noGrp="1"/>
          </p:cNvSpPr>
          <p:nvPr>
            <p:ph type="sldNum" sz="quarter" idx="12"/>
          </p:nvPr>
        </p:nvSpPr>
        <p:spPr/>
        <p:txBody>
          <a:bodyPr/>
          <a:lstStyle/>
          <a:p>
            <a:fld id="{0B2D781D-8844-5940-92D1-06EF0A7F581E}" type="slidenum">
              <a:rPr lang="en-US" smtClean="0"/>
              <a:pPr/>
              <a:t>10</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8518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Medicaid Eligibility</a:t>
            </a:r>
          </a:p>
        </p:txBody>
      </p:sp>
      <p:sp>
        <p:nvSpPr>
          <p:cNvPr id="5" name="Content Placeholder 4"/>
          <p:cNvSpPr>
            <a:spLocks noGrp="1"/>
          </p:cNvSpPr>
          <p:nvPr>
            <p:ph sz="quarter" idx="13"/>
          </p:nvPr>
        </p:nvSpPr>
        <p:spPr>
          <a:xfrm>
            <a:off x="1200150" y="1372229"/>
            <a:ext cx="9791700" cy="4667250"/>
          </a:xfrm>
        </p:spPr>
        <p:txBody>
          <a:bodyPr>
            <a:normAutofit fontScale="77500" lnSpcReduction="20000"/>
          </a:bodyPr>
          <a:lstStyle/>
          <a:p>
            <a:pPr marL="548640" lvl="0" defTabSz="685800">
              <a:lnSpc>
                <a:spcPct val="100000"/>
              </a:lnSpc>
            </a:pPr>
            <a:r>
              <a:rPr lang="en-US" sz="2400" dirty="0"/>
              <a:t>In general, to qualify for Medicaid in a state, you must:</a:t>
            </a:r>
          </a:p>
          <a:p>
            <a:pPr marL="822960" lvl="1" defTabSz="685800">
              <a:lnSpc>
                <a:spcPct val="100000"/>
              </a:lnSpc>
              <a:spcAft>
                <a:spcPts val="1200"/>
              </a:spcAft>
            </a:pPr>
            <a:r>
              <a:rPr lang="en-US" sz="2000" dirty="0"/>
              <a:t>Reside in that state</a:t>
            </a:r>
          </a:p>
          <a:p>
            <a:pPr marL="822960" lvl="1" defTabSz="685800">
              <a:lnSpc>
                <a:spcPct val="120000"/>
              </a:lnSpc>
              <a:spcAft>
                <a:spcPts val="1200"/>
              </a:spcAft>
            </a:pPr>
            <a:r>
              <a:rPr lang="en-US" sz="2100" dirty="0"/>
              <a:t>Belong to an eligibility group specified in the federal Medicaid law or an optional group authorized by federal law which your state covers</a:t>
            </a:r>
          </a:p>
          <a:p>
            <a:pPr marL="822960" lvl="1" defTabSz="685800">
              <a:lnSpc>
                <a:spcPct val="100000"/>
              </a:lnSpc>
              <a:spcAft>
                <a:spcPts val="1200"/>
              </a:spcAft>
            </a:pPr>
            <a:r>
              <a:rPr lang="en-US" sz="2000" dirty="0"/>
              <a:t>Meet certain financial and non-financial requirements</a:t>
            </a:r>
          </a:p>
          <a:p>
            <a:pPr marL="548640" defTabSz="685800">
              <a:lnSpc>
                <a:spcPct val="100000"/>
              </a:lnSpc>
            </a:pPr>
            <a:r>
              <a:rPr lang="en-US" sz="2400" dirty="0"/>
              <a:t>Eligibility groups specified in the federal Medicaid law include:</a:t>
            </a:r>
          </a:p>
          <a:p>
            <a:pPr marL="822960" lvl="1" defTabSz="685800">
              <a:lnSpc>
                <a:spcPct val="100000"/>
              </a:lnSpc>
              <a:spcAft>
                <a:spcPts val="1200"/>
              </a:spcAft>
            </a:pPr>
            <a:r>
              <a:rPr lang="en-US" sz="2000" dirty="0"/>
              <a:t>Limited income parents and caretaker relatives</a:t>
            </a:r>
          </a:p>
          <a:p>
            <a:pPr marL="822960" lvl="1" defTabSz="685800">
              <a:lnSpc>
                <a:spcPct val="100000"/>
              </a:lnSpc>
              <a:spcAft>
                <a:spcPts val="1200"/>
              </a:spcAft>
            </a:pPr>
            <a:r>
              <a:rPr lang="en-US" sz="2000" dirty="0"/>
              <a:t>Qualified Pregnant woman</a:t>
            </a:r>
          </a:p>
          <a:p>
            <a:pPr marL="822960" lvl="1" defTabSz="685800">
              <a:lnSpc>
                <a:spcPct val="100000"/>
              </a:lnSpc>
              <a:spcAft>
                <a:spcPts val="1200"/>
              </a:spcAft>
            </a:pPr>
            <a:r>
              <a:rPr lang="en-US" sz="2000" dirty="0"/>
              <a:t>Children</a:t>
            </a:r>
          </a:p>
          <a:p>
            <a:pPr marL="822960" lvl="1" defTabSz="685800">
              <a:lnSpc>
                <a:spcPct val="100000"/>
              </a:lnSpc>
              <a:spcAft>
                <a:spcPts val="1200"/>
              </a:spcAft>
            </a:pPr>
            <a:r>
              <a:rPr lang="en-US" sz="2000" dirty="0"/>
              <a:t>Age 65 or over</a:t>
            </a:r>
          </a:p>
          <a:p>
            <a:pPr marL="822960" lvl="1" defTabSz="685800">
              <a:lnSpc>
                <a:spcPct val="100000"/>
              </a:lnSpc>
              <a:spcAft>
                <a:spcPts val="1200"/>
              </a:spcAft>
            </a:pPr>
            <a:r>
              <a:rPr lang="en-US" sz="2000" dirty="0"/>
              <a:t>Blind</a:t>
            </a:r>
          </a:p>
          <a:p>
            <a:pPr marL="822960" lvl="1" defTabSz="685800">
              <a:lnSpc>
                <a:spcPct val="100000"/>
              </a:lnSpc>
              <a:spcAft>
                <a:spcPts val="1200"/>
              </a:spcAft>
            </a:pPr>
            <a:r>
              <a:rPr lang="en-US" sz="2000" dirty="0"/>
              <a:t>Individuals with disabilities</a:t>
            </a:r>
          </a:p>
          <a:p>
            <a:pPr marL="822960" lvl="1" defTabSz="685800">
              <a:lnSpc>
                <a:spcPct val="100000"/>
              </a:lnSpc>
              <a:spcAft>
                <a:spcPts val="1200"/>
              </a:spcAft>
            </a:pPr>
            <a:r>
              <a:rPr lang="en-US" sz="2000" dirty="0"/>
              <a:t>Individuals getting Supplemental Security Income (SSI)</a:t>
            </a:r>
          </a:p>
        </p:txBody>
      </p:sp>
      <p:sp>
        <p:nvSpPr>
          <p:cNvPr id="6" name="Slide Number Placeholder 5">
            <a:extLst>
              <a:ext uri="{FF2B5EF4-FFF2-40B4-BE49-F238E27FC236}">
                <a16:creationId xmlns:a16="http://schemas.microsoft.com/office/drawing/2014/main" id="{C2FBB0A1-56CC-4C04-9F55-A6B37E5F0200}"/>
              </a:ext>
            </a:extLst>
          </p:cNvPr>
          <p:cNvSpPr>
            <a:spLocks noGrp="1"/>
          </p:cNvSpPr>
          <p:nvPr>
            <p:ph type="sldNum" sz="quarter" idx="12"/>
          </p:nvPr>
        </p:nvSpPr>
        <p:spPr/>
        <p:txBody>
          <a:bodyPr/>
          <a:lstStyle/>
          <a:p>
            <a:fld id="{0B2D781D-8844-5940-92D1-06EF0A7F581E}" type="slidenum">
              <a:rPr lang="en-US" smtClean="0"/>
              <a:pPr/>
              <a:t>11</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2000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Medicaid Eligibility (continued)</a:t>
            </a:r>
          </a:p>
        </p:txBody>
      </p:sp>
      <p:sp>
        <p:nvSpPr>
          <p:cNvPr id="5" name="Content Placeholder 4"/>
          <p:cNvSpPr>
            <a:spLocks noGrp="1"/>
          </p:cNvSpPr>
          <p:nvPr>
            <p:ph sz="quarter" idx="13"/>
          </p:nvPr>
        </p:nvSpPr>
        <p:spPr>
          <a:xfrm>
            <a:off x="1330569" y="1387983"/>
            <a:ext cx="9530862" cy="4667250"/>
          </a:xfrm>
        </p:spPr>
        <p:txBody>
          <a:bodyPr>
            <a:normAutofit fontScale="92500"/>
          </a:bodyPr>
          <a:lstStyle/>
          <a:p>
            <a:pPr marL="548640" lvl="0" indent="-273050" defTabSz="685800"/>
            <a:r>
              <a:rPr lang="en-US" sz="2600" dirty="0"/>
              <a:t>States can choose to expand eligibility to adults who have a limited income and are:</a:t>
            </a:r>
          </a:p>
          <a:p>
            <a:pPr marL="822960" lvl="1" defTabSz="685800">
              <a:spcAft>
                <a:spcPts val="1200"/>
              </a:spcAft>
            </a:pPr>
            <a:r>
              <a:rPr lang="en-US" sz="2200" dirty="0"/>
              <a:t>Not entitled to or enrolled in Medicare Part A (Hospital Insurance) or Part B (Medical Insurance)</a:t>
            </a:r>
          </a:p>
          <a:p>
            <a:pPr marL="822960" lvl="1" defTabSz="685800">
              <a:spcAft>
                <a:spcPts val="1200"/>
              </a:spcAft>
            </a:pPr>
            <a:r>
              <a:rPr lang="en-US" sz="2200" dirty="0"/>
              <a:t>Not pregnant</a:t>
            </a:r>
          </a:p>
          <a:p>
            <a:pPr marL="822960" lvl="1" defTabSz="685800">
              <a:spcAft>
                <a:spcPts val="1200"/>
              </a:spcAft>
            </a:pPr>
            <a:r>
              <a:rPr lang="en-US" sz="2200" dirty="0"/>
              <a:t>Between the ages of 19–64</a:t>
            </a:r>
          </a:p>
          <a:p>
            <a:pPr marL="548640" defTabSz="685800"/>
            <a:r>
              <a:rPr lang="en-US" sz="2600" dirty="0"/>
              <a:t>In states that have expanded Medicaid as described above, you can qualify if you meet the income standard and non-financial eligibility factors, like residency and citizenship requirements</a:t>
            </a:r>
          </a:p>
          <a:p>
            <a:pPr defTabSz="685800"/>
            <a:endParaRPr lang="en-US" sz="2400" dirty="0"/>
          </a:p>
          <a:p>
            <a:pPr marL="548640" defTabSz="685800">
              <a:buNone/>
            </a:pPr>
            <a:r>
              <a:rPr lang="en-US" sz="1700" b="1" dirty="0"/>
              <a:t>NOTE</a:t>
            </a:r>
            <a:r>
              <a:rPr lang="en-US" sz="1700" dirty="0"/>
              <a:t>: A few states cover adults under a waiver with different income levels.</a:t>
            </a:r>
            <a:endParaRPr lang="en-US" sz="2400" dirty="0"/>
          </a:p>
        </p:txBody>
      </p:sp>
      <p:sp>
        <p:nvSpPr>
          <p:cNvPr id="7" name="Freeform: Shape 6">
            <a:extLst>
              <a:ext uri="{FF2B5EF4-FFF2-40B4-BE49-F238E27FC236}">
                <a16:creationId xmlns:a16="http://schemas.microsoft.com/office/drawing/2014/main" id="{BE3A9CA1-5E12-48C0-B084-282AD443B431}"/>
              </a:ext>
              <a:ext uri="{C183D7F6-B498-43B3-948B-1728B52AA6E4}">
                <adec:decorative xmlns:adec="http://schemas.microsoft.com/office/drawing/2017/decorative" val="1"/>
              </a:ext>
            </a:extLst>
          </p:cNvPr>
          <p:cNvSpPr>
            <a:spLocks noChangeAspect="1"/>
          </p:cNvSpPr>
          <p:nvPr/>
        </p:nvSpPr>
        <p:spPr>
          <a:xfrm>
            <a:off x="1413804" y="571529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308A2B0C-E084-493C-AD18-A6629D1364F3}"/>
              </a:ext>
            </a:extLst>
          </p:cNvPr>
          <p:cNvSpPr>
            <a:spLocks noGrp="1"/>
          </p:cNvSpPr>
          <p:nvPr>
            <p:ph type="sldNum" sz="quarter" idx="12"/>
          </p:nvPr>
        </p:nvSpPr>
        <p:spPr/>
        <p:txBody>
          <a:bodyPr/>
          <a:lstStyle/>
          <a:p>
            <a:fld id="{0B2D781D-8844-5940-92D1-06EF0A7F581E}" type="slidenum">
              <a:rPr lang="en-US" smtClean="0"/>
              <a:pPr/>
              <a:t>12</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09967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Modified Adjusted Gross Income (MAGI) </a:t>
            </a:r>
          </a:p>
        </p:txBody>
      </p:sp>
      <p:sp>
        <p:nvSpPr>
          <p:cNvPr id="5" name="Content Placeholder 4"/>
          <p:cNvSpPr>
            <a:spLocks noGrp="1"/>
          </p:cNvSpPr>
          <p:nvPr>
            <p:ph sz="quarter" idx="13"/>
          </p:nvPr>
        </p:nvSpPr>
        <p:spPr>
          <a:xfrm>
            <a:off x="1050760" y="1371600"/>
            <a:ext cx="9791700" cy="4667250"/>
          </a:xfrm>
        </p:spPr>
        <p:txBody>
          <a:bodyPr>
            <a:normAutofit/>
          </a:bodyPr>
          <a:lstStyle/>
          <a:p>
            <a:pPr marL="548640" lvl="0" indent="-273050" defTabSz="685800">
              <a:lnSpc>
                <a:spcPct val="100000"/>
              </a:lnSpc>
            </a:pPr>
            <a:r>
              <a:rPr lang="en-US" sz="2400" dirty="0"/>
              <a:t>A methodology that uses federal income tax rules to count income and determine household composition and family size</a:t>
            </a:r>
          </a:p>
          <a:p>
            <a:pPr marL="548640" lvl="0" indent="-273050" defTabSz="685800">
              <a:lnSpc>
                <a:spcPct val="100000"/>
              </a:lnSpc>
            </a:pPr>
            <a:r>
              <a:rPr lang="en-US" sz="2400" dirty="0"/>
              <a:t>MAGI-based rules determine:</a:t>
            </a:r>
          </a:p>
          <a:p>
            <a:pPr marL="822960" lvl="1" defTabSz="685800">
              <a:lnSpc>
                <a:spcPct val="100000"/>
              </a:lnSpc>
              <a:spcAft>
                <a:spcPts val="1200"/>
              </a:spcAft>
            </a:pPr>
            <a:r>
              <a:rPr lang="en-US" sz="2000" dirty="0"/>
              <a:t>Medicaid and CHIP eligibility for most </a:t>
            </a:r>
            <a:br>
              <a:rPr lang="en-US" sz="2000" dirty="0"/>
            </a:br>
            <a:r>
              <a:rPr lang="en-US" sz="2000" dirty="0"/>
              <a:t>people, including those who </a:t>
            </a:r>
            <a:br>
              <a:rPr lang="en-US" sz="2000" dirty="0"/>
            </a:br>
            <a:r>
              <a:rPr lang="en-US" sz="2000" dirty="0"/>
              <a:t>don’t file a tax return </a:t>
            </a:r>
          </a:p>
          <a:p>
            <a:pPr marL="822960" lvl="1" defTabSz="685800">
              <a:lnSpc>
                <a:spcPct val="100000"/>
              </a:lnSpc>
              <a:spcAft>
                <a:spcPts val="1200"/>
              </a:spcAft>
            </a:pPr>
            <a:r>
              <a:rPr lang="en-US" sz="2000" dirty="0"/>
              <a:t>Eligibility for premium tax credits and</a:t>
            </a:r>
            <a:br>
              <a:rPr lang="en-US" sz="2000" dirty="0"/>
            </a:br>
            <a:r>
              <a:rPr lang="en-US" sz="2000" dirty="0"/>
              <a:t>other savings for the Marketplace</a:t>
            </a:r>
          </a:p>
          <a:p>
            <a:pPr marL="346075" lvl="0" indent="-346075" defTabSz="685800">
              <a:lnSpc>
                <a:spcPct val="100000"/>
              </a:lnSpc>
              <a:spcBef>
                <a:spcPts val="600"/>
              </a:spcBef>
            </a:pPr>
            <a:endParaRPr lang="en-US" sz="2400" dirty="0"/>
          </a:p>
          <a:p>
            <a:endParaRPr lang="en-US" sz="2400" dirty="0"/>
          </a:p>
        </p:txBody>
      </p:sp>
      <p:pic>
        <p:nvPicPr>
          <p:cNvPr id="8" name="Picture 7">
            <a:extLst>
              <a:ext uri="{FF2B5EF4-FFF2-40B4-BE49-F238E27FC236}">
                <a16:creationId xmlns:a16="http://schemas.microsoft.com/office/drawing/2014/main" id="{AAE8A002-53D9-4C9E-B73F-1F10D0A1408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44577" y="2442409"/>
            <a:ext cx="5014012" cy="2827421"/>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1E9F3B43-CB1F-4AA1-B5C5-AE1F1C87C383}"/>
              </a:ext>
            </a:extLst>
          </p:cNvPr>
          <p:cNvSpPr>
            <a:spLocks noGrp="1"/>
          </p:cNvSpPr>
          <p:nvPr>
            <p:ph type="sldNum" sz="quarter" idx="12"/>
          </p:nvPr>
        </p:nvSpPr>
        <p:spPr/>
        <p:txBody>
          <a:bodyPr/>
          <a:lstStyle/>
          <a:p>
            <a:fld id="{0B2D781D-8844-5940-92D1-06EF0A7F581E}" type="slidenum">
              <a:rPr lang="en-US" smtClean="0"/>
              <a:pPr/>
              <a:t>13</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39971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Modified Adjusted Gross Income (MAGI) (continued)</a:t>
            </a:r>
          </a:p>
        </p:txBody>
      </p:sp>
      <p:sp>
        <p:nvSpPr>
          <p:cNvPr id="5" name="Content Placeholder 4"/>
          <p:cNvSpPr>
            <a:spLocks noGrp="1"/>
          </p:cNvSpPr>
          <p:nvPr>
            <p:ph sz="quarter" idx="13"/>
          </p:nvPr>
        </p:nvSpPr>
        <p:spPr>
          <a:xfrm>
            <a:off x="1200150" y="1372229"/>
            <a:ext cx="9791700" cy="4667250"/>
          </a:xfrm>
        </p:spPr>
        <p:txBody>
          <a:bodyPr>
            <a:normAutofit fontScale="92500" lnSpcReduction="10000"/>
          </a:bodyPr>
          <a:lstStyle/>
          <a:p>
            <a:pPr marL="548640" lvl="0" defTabSz="685800">
              <a:lnSpc>
                <a:spcPct val="110000"/>
              </a:lnSpc>
            </a:pPr>
            <a:r>
              <a:rPr lang="en-US" dirty="0"/>
              <a:t>Tied to taxable income</a:t>
            </a:r>
          </a:p>
          <a:p>
            <a:pPr marL="548640" lvl="0" defTabSz="685800">
              <a:lnSpc>
                <a:spcPct val="110000"/>
              </a:lnSpc>
            </a:pPr>
            <a:r>
              <a:rPr lang="en-US" dirty="0"/>
              <a:t>Medicaid and CHIP apply a general income disregard equal to 5% of the Federal Poverty Level (FPL)</a:t>
            </a:r>
          </a:p>
          <a:p>
            <a:pPr marL="548640" lvl="0" defTabSz="685800">
              <a:lnSpc>
                <a:spcPct val="110000"/>
              </a:lnSpc>
            </a:pPr>
            <a:r>
              <a:rPr lang="en-US" dirty="0"/>
              <a:t>Household composition based on tax filer and tax-dependent relationships</a:t>
            </a:r>
          </a:p>
          <a:p>
            <a:pPr marL="548640" lvl="0" defTabSz="685800">
              <a:lnSpc>
                <a:spcPct val="110000"/>
              </a:lnSpc>
            </a:pPr>
            <a:r>
              <a:rPr lang="en-US" dirty="0"/>
              <a:t>Child support and other assistance not counted because they’re not taxable income</a:t>
            </a:r>
          </a:p>
          <a:p>
            <a:pPr marL="548640" lvl="0" defTabSz="685800">
              <a:lnSpc>
                <a:spcPct val="110000"/>
              </a:lnSpc>
            </a:pPr>
            <a:r>
              <a:rPr lang="en-US" dirty="0"/>
              <a:t>Due to differences in rules, household size may vary when determining eligibility of a pregnant person</a:t>
            </a:r>
          </a:p>
          <a:p>
            <a:pPr lvl="0" defTabSz="685800">
              <a:lnSpc>
                <a:spcPct val="110000"/>
              </a:lnSpc>
            </a:pPr>
            <a:endParaRPr lang="en-US" dirty="0"/>
          </a:p>
          <a:p>
            <a:pPr>
              <a:lnSpc>
                <a:spcPct val="110000"/>
              </a:lnSpc>
            </a:pPr>
            <a:endParaRPr lang="en-US" dirty="0"/>
          </a:p>
        </p:txBody>
      </p:sp>
      <p:sp>
        <p:nvSpPr>
          <p:cNvPr id="6" name="Slide Number Placeholder 5">
            <a:extLst>
              <a:ext uri="{FF2B5EF4-FFF2-40B4-BE49-F238E27FC236}">
                <a16:creationId xmlns:a16="http://schemas.microsoft.com/office/drawing/2014/main" id="{E2DDD2E1-A6CE-4CF6-97BD-897A2F2A1AF1}"/>
              </a:ext>
            </a:extLst>
          </p:cNvPr>
          <p:cNvSpPr>
            <a:spLocks noGrp="1"/>
          </p:cNvSpPr>
          <p:nvPr>
            <p:ph type="sldNum" sz="quarter" idx="12"/>
          </p:nvPr>
        </p:nvSpPr>
        <p:spPr/>
        <p:txBody>
          <a:bodyPr/>
          <a:lstStyle/>
          <a:p>
            <a:fld id="{0B2D781D-8844-5940-92D1-06EF0A7F581E}" type="slidenum">
              <a:rPr lang="en-US" smtClean="0"/>
              <a:pPr/>
              <a:t>14</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3775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Whose Eligibility is Based on </a:t>
            </a:r>
            <a:br>
              <a:rPr lang="en-US" sz="2800" dirty="0"/>
            </a:br>
            <a:r>
              <a:rPr lang="en-US" sz="2800" dirty="0"/>
              <a:t>Modified Adjusted Gross Income (MAGI)?</a:t>
            </a:r>
          </a:p>
        </p:txBody>
      </p:sp>
      <p:sp>
        <p:nvSpPr>
          <p:cNvPr id="5" name="Rectangle 4" descr="Text box reading: Groups that use MAGI include:&#10;Children.&#10;Pregnant individuals.&#10;Parents &amp; other caretaker relatives.&#10;Adult group.&#10;">
            <a:extLst>
              <a:ext uri="{FF2B5EF4-FFF2-40B4-BE49-F238E27FC236}">
                <a16:creationId xmlns:a16="http://schemas.microsoft.com/office/drawing/2014/main" id="{9545D0B1-E49F-4645-8235-A3383FF5011C}"/>
              </a:ext>
              <a:ext uri="{C183D7F6-B498-43B3-948B-1728B52AA6E4}">
                <adec:decorative xmlns:adec="http://schemas.microsoft.com/office/drawing/2017/decorative" val="0"/>
              </a:ext>
            </a:extLst>
          </p:cNvPr>
          <p:cNvSpPr/>
          <p:nvPr/>
        </p:nvSpPr>
        <p:spPr>
          <a:xfrm>
            <a:off x="342837" y="1409058"/>
            <a:ext cx="4194873" cy="445122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7688" indent="-547688" algn="ctr">
              <a:spcAft>
                <a:spcPts val="1200"/>
              </a:spcAft>
            </a:pPr>
            <a:r>
              <a:rPr lang="en-US" sz="2400" b="1" dirty="0">
                <a:solidFill>
                  <a:srgbClr val="0A5EC6"/>
                </a:solidFill>
              </a:rPr>
              <a:t>Groups that use MAGI include:</a:t>
            </a:r>
          </a:p>
          <a:p>
            <a:pPr marL="560070" indent="-285750">
              <a:spcAft>
                <a:spcPts val="1200"/>
              </a:spcAft>
              <a:buFont typeface="Arial" panose="020B0604020202020204" pitchFamily="34" charset="0"/>
              <a:buChar char="•"/>
            </a:pPr>
            <a:r>
              <a:rPr lang="en-US" sz="2400" dirty="0">
                <a:solidFill>
                  <a:srgbClr val="0A5EC6"/>
                </a:solidFill>
              </a:rPr>
              <a:t>Children</a:t>
            </a:r>
          </a:p>
          <a:p>
            <a:pPr marL="560070" indent="-285750">
              <a:spcAft>
                <a:spcPts val="1200"/>
              </a:spcAft>
              <a:buFont typeface="Arial" panose="020B0604020202020204" pitchFamily="34" charset="0"/>
              <a:buChar char="•"/>
            </a:pPr>
            <a:r>
              <a:rPr lang="en-US" sz="2400" dirty="0">
                <a:solidFill>
                  <a:srgbClr val="0A5EC6"/>
                </a:solidFill>
              </a:rPr>
              <a:t>Pregnant individuals</a:t>
            </a:r>
          </a:p>
          <a:p>
            <a:pPr marL="560070" indent="-285750">
              <a:spcAft>
                <a:spcPts val="1200"/>
              </a:spcAft>
              <a:buFont typeface="Arial" panose="020B0604020202020204" pitchFamily="34" charset="0"/>
              <a:buChar char="•"/>
            </a:pPr>
            <a:r>
              <a:rPr lang="en-US" sz="2400" dirty="0">
                <a:solidFill>
                  <a:srgbClr val="0A5EC6"/>
                </a:solidFill>
              </a:rPr>
              <a:t>Parents &amp; other caretaker relatives</a:t>
            </a:r>
          </a:p>
          <a:p>
            <a:pPr marL="560070" indent="-285750">
              <a:spcAft>
                <a:spcPts val="1200"/>
              </a:spcAft>
              <a:buFont typeface="Arial" panose="020B0604020202020204" pitchFamily="34" charset="0"/>
              <a:buChar char="•"/>
            </a:pPr>
            <a:r>
              <a:rPr lang="en-US" sz="2400" dirty="0">
                <a:solidFill>
                  <a:srgbClr val="0A5EC6"/>
                </a:solidFill>
              </a:rPr>
              <a:t>Adult group</a:t>
            </a:r>
          </a:p>
        </p:txBody>
      </p:sp>
      <p:graphicFrame>
        <p:nvGraphicFramePr>
          <p:cNvPr id="8" name="Content Placeholder 6" descr="Chart listing groups of people that are excepted from the modified adjusted gross income (MAGI) methodology:&#10;&#10;Anyone for whom agency not required to make income determination (e.g., Supplemental Security Income (SSI), federal foster care, or adoption assistance recipients)&#10;&#10;Individuals eligible on the basis of being aged, blind, or disabled&#10;&#10;&#10;Individuals with long-term care needs&#10;&#10;Eligibility for Medicare cost-sharing assistance&#10;&#10;&#10;"/>
          <p:cNvGraphicFramePr>
            <a:graphicFrameLocks noGrp="1"/>
          </p:cNvGraphicFramePr>
          <p:nvPr>
            <p:ph idx="4294967295"/>
            <p:extLst>
              <p:ext uri="{D42A27DB-BD31-4B8C-83A1-F6EECF244321}">
                <p14:modId xmlns:p14="http://schemas.microsoft.com/office/powerpoint/2010/main" val="1834569199"/>
              </p:ext>
            </p:extLst>
          </p:nvPr>
        </p:nvGraphicFramePr>
        <p:xfrm>
          <a:off x="5077143" y="1048385"/>
          <a:ext cx="6553900" cy="4989695"/>
        </p:xfrm>
        <a:graphic>
          <a:graphicData uri="http://schemas.openxmlformats.org/drawingml/2006/table">
            <a:tbl>
              <a:tblPr firstRow="1" bandRow="1">
                <a:tableStyleId>{5FD0F851-EC5A-4D38-B0AD-8093EC10F338}</a:tableStyleId>
              </a:tblPr>
              <a:tblGrid>
                <a:gridCol w="6553900">
                  <a:extLst>
                    <a:ext uri="{9D8B030D-6E8A-4147-A177-3AD203B41FA5}">
                      <a16:colId xmlns:a16="http://schemas.microsoft.com/office/drawing/2014/main" val="20000"/>
                    </a:ext>
                  </a:extLst>
                </a:gridCol>
              </a:tblGrid>
              <a:tr h="457200">
                <a:tc>
                  <a:txBody>
                    <a:bodyPr/>
                    <a:lstStyle/>
                    <a:p>
                      <a:pPr algn="ctr">
                        <a:spcBef>
                          <a:spcPts val="600"/>
                        </a:spcBef>
                      </a:pPr>
                      <a:r>
                        <a:rPr lang="en-US" sz="2400" dirty="0">
                          <a:solidFill>
                            <a:srgbClr val="00529B"/>
                          </a:solidFill>
                        </a:rPr>
                        <a:t>Groups that are MAGI-excepted</a:t>
                      </a:r>
                      <a:r>
                        <a:rPr lang="en-US" sz="2400" baseline="0" dirty="0">
                          <a:solidFill>
                            <a:srgbClr val="00529B"/>
                          </a:solidFill>
                        </a:rPr>
                        <a:t> include people who:</a:t>
                      </a:r>
                      <a:endParaRPr lang="en-US" sz="2400" dirty="0">
                        <a:solidFill>
                          <a:srgbClr val="00529B"/>
                        </a:solidFill>
                      </a:endParaRPr>
                    </a:p>
                  </a:txBody>
                  <a:tcPr marL="396793" marR="396793" marT="34290" marB="34290"/>
                </a:tc>
                <a:extLst>
                  <a:ext uri="{0D108BD9-81ED-4DB2-BD59-A6C34878D82A}">
                    <a16:rowId xmlns:a16="http://schemas.microsoft.com/office/drawing/2014/main" val="10000"/>
                  </a:ext>
                </a:extLst>
              </a:tr>
              <a:tr h="1246415">
                <a:tc>
                  <a:txBody>
                    <a:bodyPr/>
                    <a:lstStyle/>
                    <a:p>
                      <a:pPr>
                        <a:spcBef>
                          <a:spcPts val="600"/>
                        </a:spcBef>
                      </a:pPr>
                      <a:r>
                        <a:rPr lang="en-US" sz="2400" u="none" strike="noStrike" kern="1200" baseline="0" dirty="0">
                          <a:solidFill>
                            <a:srgbClr val="00529B"/>
                          </a:solidFill>
                        </a:rPr>
                        <a:t>Don’t need an income determination (like those who get </a:t>
                      </a:r>
                      <a:r>
                        <a:rPr lang="en-US" sz="2400" kern="1200" dirty="0">
                          <a:solidFill>
                            <a:srgbClr val="00529B"/>
                          </a:solidFill>
                          <a:effectLst/>
                        </a:rPr>
                        <a:t>SSI</a:t>
                      </a:r>
                      <a:r>
                        <a:rPr lang="en-US" sz="2400" u="none" strike="noStrike" kern="1200" baseline="0" dirty="0">
                          <a:solidFill>
                            <a:srgbClr val="00529B"/>
                          </a:solidFill>
                        </a:rPr>
                        <a:t>, or federal foster care or adoption assistance)</a:t>
                      </a:r>
                      <a:endParaRPr lang="en-US" sz="2400" dirty="0">
                        <a:solidFill>
                          <a:srgbClr val="00529B"/>
                        </a:solidFill>
                      </a:endParaRPr>
                    </a:p>
                  </a:txBody>
                  <a:tcPr marL="396793" marR="396793" marT="34290" marB="34290"/>
                </a:tc>
                <a:extLst>
                  <a:ext uri="{0D108BD9-81ED-4DB2-BD59-A6C34878D82A}">
                    <a16:rowId xmlns:a16="http://schemas.microsoft.com/office/drawing/2014/main" val="10001"/>
                  </a:ext>
                </a:extLst>
              </a:tr>
              <a:tr h="732100">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400" u="none" strike="noStrike" kern="1200" baseline="0" dirty="0">
                          <a:solidFill>
                            <a:srgbClr val="00529B"/>
                          </a:solidFill>
                        </a:rPr>
                        <a:t>Are eligible because of age, blindness, or disability</a:t>
                      </a:r>
                      <a:endParaRPr lang="en-US" sz="2400" dirty="0">
                        <a:solidFill>
                          <a:srgbClr val="00529B"/>
                        </a:solidFill>
                      </a:endParaRPr>
                    </a:p>
                  </a:txBody>
                  <a:tcPr marL="396793" marR="396793" marT="34290" marB="34290" anchor="ctr"/>
                </a:tc>
                <a:extLst>
                  <a:ext uri="{0D108BD9-81ED-4DB2-BD59-A6C34878D82A}">
                    <a16:rowId xmlns:a16="http://schemas.microsoft.com/office/drawing/2014/main" val="10002"/>
                  </a:ext>
                </a:extLst>
              </a:tr>
              <a:tr h="64108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400" u="none" strike="noStrike" kern="1200" baseline="0" dirty="0">
                          <a:solidFill>
                            <a:srgbClr val="00529B"/>
                          </a:solidFill>
                        </a:rPr>
                        <a:t>Need long-term care</a:t>
                      </a:r>
                      <a:endParaRPr lang="en-US" sz="2400" dirty="0">
                        <a:solidFill>
                          <a:srgbClr val="00529B"/>
                        </a:solidFill>
                      </a:endParaRPr>
                    </a:p>
                  </a:txBody>
                  <a:tcPr marL="396793" marR="396793" marT="34290" marB="34290" anchor="ctr"/>
                </a:tc>
                <a:extLst>
                  <a:ext uri="{0D108BD9-81ED-4DB2-BD59-A6C34878D82A}">
                    <a16:rowId xmlns:a16="http://schemas.microsoft.com/office/drawing/2014/main" val="10003"/>
                  </a:ext>
                </a:extLst>
              </a:tr>
              <a:tr h="860904">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400" u="none" strike="noStrike" kern="1200" baseline="0" dirty="0">
                          <a:solidFill>
                            <a:srgbClr val="00529B"/>
                          </a:solidFill>
                        </a:rPr>
                        <a:t>Are eligible to get help for Medicare out-of-pocket costs</a:t>
                      </a:r>
                      <a:endParaRPr lang="en-US" sz="2400" dirty="0">
                        <a:solidFill>
                          <a:srgbClr val="00529B"/>
                        </a:solidFill>
                      </a:endParaRPr>
                    </a:p>
                  </a:txBody>
                  <a:tcPr marL="396793" marR="396793" marT="34290" marB="34290" anchor="ctr"/>
                </a:tc>
                <a:extLst>
                  <a:ext uri="{0D108BD9-81ED-4DB2-BD59-A6C34878D82A}">
                    <a16:rowId xmlns:a16="http://schemas.microsoft.com/office/drawing/2014/main" val="10004"/>
                  </a:ext>
                </a:extLst>
              </a:tr>
              <a:tr h="64108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400" dirty="0">
                          <a:solidFill>
                            <a:srgbClr val="00529B"/>
                          </a:solidFill>
                        </a:rPr>
                        <a:t>Are “</a:t>
                      </a:r>
                      <a:r>
                        <a:rPr lang="en-US" sz="2400" baseline="0" dirty="0">
                          <a:solidFill>
                            <a:srgbClr val="00529B"/>
                          </a:solidFill>
                        </a:rPr>
                        <a:t>medically needy”</a:t>
                      </a:r>
                      <a:endParaRPr lang="en-US" sz="2400" dirty="0">
                        <a:solidFill>
                          <a:srgbClr val="00529B"/>
                        </a:solidFill>
                      </a:endParaRPr>
                    </a:p>
                  </a:txBody>
                  <a:tcPr marL="396793" marR="396793" marT="34290" marB="34290" anchor="ctr"/>
                </a:tc>
                <a:extLst>
                  <a:ext uri="{0D108BD9-81ED-4DB2-BD59-A6C34878D82A}">
                    <a16:rowId xmlns:a16="http://schemas.microsoft.com/office/drawing/2014/main" val="650149474"/>
                  </a:ext>
                </a:extLst>
              </a:tr>
            </a:tbl>
          </a:graphicData>
        </a:graphic>
      </p:graphicFrame>
      <p:cxnSp>
        <p:nvCxnSpPr>
          <p:cNvPr id="7" name="Straight Connector 6">
            <a:extLst>
              <a:ext uri="{C183D7F6-B498-43B3-948B-1728B52AA6E4}">
                <adec:decorative xmlns:adec="http://schemas.microsoft.com/office/drawing/2017/decorative" val="1"/>
              </a:ext>
            </a:extLst>
          </p:cNvPr>
          <p:cNvCxnSpPr>
            <a:cxnSpLocks/>
          </p:cNvCxnSpPr>
          <p:nvPr/>
        </p:nvCxnSpPr>
        <p:spPr>
          <a:xfrm flipH="1">
            <a:off x="4856443" y="1262292"/>
            <a:ext cx="3007" cy="4646795"/>
          </a:xfrm>
          <a:prstGeom prst="line">
            <a:avLst/>
          </a:prstGeom>
          <a:ln w="15875">
            <a:solidFill>
              <a:schemeClr val="accent5">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D521A32-8758-4C9D-8235-C9D98D187BD7}"/>
              </a:ext>
            </a:extLst>
          </p:cNvPr>
          <p:cNvSpPr>
            <a:spLocks noGrp="1"/>
          </p:cNvSpPr>
          <p:nvPr>
            <p:ph type="sldNum" sz="quarter" idx="12"/>
          </p:nvPr>
        </p:nvSpPr>
        <p:spPr/>
        <p:txBody>
          <a:bodyPr/>
          <a:lstStyle/>
          <a:p>
            <a:fld id="{48F63A3B-78C7-47BE-AE5E-E10140E04643}" type="slidenum">
              <a:rPr lang="en-US" smtClean="0"/>
              <a:t>15</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9678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Medicaid &amp; Adult Expansion</a:t>
            </a:r>
          </a:p>
        </p:txBody>
      </p:sp>
      <p:pic>
        <p:nvPicPr>
          <p:cNvPr id="7" name="Picture 6" descr="Map of the U.S. showing states where Medicaid adult Expansion is:&#10;Adopted and Implemented, Adopted but not implemented, and final where it is not adopted.">
            <a:extLst>
              <a:ext uri="{FF2B5EF4-FFF2-40B4-BE49-F238E27FC236}">
                <a16:creationId xmlns:a16="http://schemas.microsoft.com/office/drawing/2014/main" id="{5032C76C-4B55-49A8-BA95-95DC361B96EE}"/>
              </a:ext>
            </a:extLst>
          </p:cNvPr>
          <p:cNvPicPr>
            <a:picLocks noChangeAspect="1"/>
          </p:cNvPicPr>
          <p:nvPr/>
        </p:nvPicPr>
        <p:blipFill>
          <a:blip r:embed="rId4"/>
          <a:stretch>
            <a:fillRect/>
          </a:stretch>
        </p:blipFill>
        <p:spPr>
          <a:xfrm>
            <a:off x="1778000" y="1037392"/>
            <a:ext cx="8636000" cy="5426676"/>
          </a:xfrm>
          <a:prstGeom prst="rect">
            <a:avLst/>
          </a:prstGeom>
        </p:spPr>
      </p:pic>
      <p:sp>
        <p:nvSpPr>
          <p:cNvPr id="5" name="Slide Number Placeholder 4">
            <a:extLst>
              <a:ext uri="{FF2B5EF4-FFF2-40B4-BE49-F238E27FC236}">
                <a16:creationId xmlns:a16="http://schemas.microsoft.com/office/drawing/2014/main" id="{198CA91E-63C6-41C0-B882-9376B4F51B22}"/>
              </a:ext>
            </a:extLst>
          </p:cNvPr>
          <p:cNvSpPr>
            <a:spLocks noGrp="1"/>
          </p:cNvSpPr>
          <p:nvPr>
            <p:ph type="sldNum" sz="quarter" idx="12"/>
          </p:nvPr>
        </p:nvSpPr>
        <p:spPr/>
        <p:txBody>
          <a:bodyPr/>
          <a:lstStyle/>
          <a:p>
            <a:fld id="{48F63A3B-78C7-47BE-AE5E-E10140E04643}" type="slidenum">
              <a:rPr lang="en-US" smtClean="0"/>
              <a:t>16</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88096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Differing Medicaid Eligibility Based on Expansion</a:t>
            </a:r>
          </a:p>
        </p:txBody>
      </p:sp>
      <p:sp>
        <p:nvSpPr>
          <p:cNvPr id="5" name="Content Placeholder 4"/>
          <p:cNvSpPr>
            <a:spLocks noGrp="1"/>
          </p:cNvSpPr>
          <p:nvPr>
            <p:ph sz="quarter" idx="13"/>
          </p:nvPr>
        </p:nvSpPr>
        <p:spPr>
          <a:xfrm>
            <a:off x="586153" y="4949744"/>
            <a:ext cx="11019693" cy="950976"/>
          </a:xfrm>
        </p:spPr>
        <p:txBody>
          <a:bodyPr>
            <a:noAutofit/>
          </a:bodyPr>
          <a:lstStyle/>
          <a:p>
            <a:pPr marL="0" indent="0" defTabSz="685800">
              <a:spcBef>
                <a:spcPts val="600"/>
              </a:spcBef>
              <a:buNone/>
            </a:pPr>
            <a:r>
              <a:rPr lang="en-US" sz="2000" dirty="0"/>
              <a:t>You may not qualify for Medicaid or a reduced-cost private insurance plan in the Health Insurance Marketplace®</a:t>
            </a:r>
            <a:endParaRPr lang="en-US" sz="2000" baseline="30000" dirty="0"/>
          </a:p>
          <a:p>
            <a:pPr marL="0" lvl="0" indent="0" defTabSz="685800">
              <a:lnSpc>
                <a:spcPct val="100000"/>
              </a:lnSpc>
              <a:spcBef>
                <a:spcPts val="600"/>
              </a:spcBef>
              <a:buNone/>
            </a:pPr>
            <a:endParaRPr lang="en-US" sz="2000" dirty="0"/>
          </a:p>
        </p:txBody>
      </p:sp>
      <p:graphicFrame>
        <p:nvGraphicFramePr>
          <p:cNvPr id="6" name="Table 5">
            <a:extLst>
              <a:ext uri="{FF2B5EF4-FFF2-40B4-BE49-F238E27FC236}">
                <a16:creationId xmlns:a16="http://schemas.microsoft.com/office/drawing/2014/main" id="{F5F42802-2924-486B-B4F4-BCE8FD5D5B89}"/>
              </a:ext>
            </a:extLst>
          </p:cNvPr>
          <p:cNvGraphicFramePr>
            <a:graphicFrameLocks noGrp="1"/>
          </p:cNvGraphicFramePr>
          <p:nvPr>
            <p:extLst>
              <p:ext uri="{D42A27DB-BD31-4B8C-83A1-F6EECF244321}">
                <p14:modId xmlns:p14="http://schemas.microsoft.com/office/powerpoint/2010/main" val="3176615730"/>
              </p:ext>
            </p:extLst>
          </p:nvPr>
        </p:nvGraphicFramePr>
        <p:xfrm>
          <a:off x="615460" y="1222154"/>
          <a:ext cx="10961077" cy="3431830"/>
        </p:xfrm>
        <a:graphic>
          <a:graphicData uri="http://schemas.openxmlformats.org/drawingml/2006/table">
            <a:tbl>
              <a:tblPr firstRow="1" bandRow="1">
                <a:tableStyleId>{5FD0F851-EC5A-4D38-B0AD-8093EC10F338}</a:tableStyleId>
              </a:tblPr>
              <a:tblGrid>
                <a:gridCol w="4771293">
                  <a:extLst>
                    <a:ext uri="{9D8B030D-6E8A-4147-A177-3AD203B41FA5}">
                      <a16:colId xmlns:a16="http://schemas.microsoft.com/office/drawing/2014/main" val="2471765980"/>
                    </a:ext>
                  </a:extLst>
                </a:gridCol>
                <a:gridCol w="6189784">
                  <a:extLst>
                    <a:ext uri="{9D8B030D-6E8A-4147-A177-3AD203B41FA5}">
                      <a16:colId xmlns:a16="http://schemas.microsoft.com/office/drawing/2014/main" val="2622028131"/>
                    </a:ext>
                  </a:extLst>
                </a:gridCol>
              </a:tblGrid>
              <a:tr h="527118">
                <a:tc>
                  <a:txBody>
                    <a:bodyPr/>
                    <a:lstStyle/>
                    <a:p>
                      <a:r>
                        <a:rPr lang="en-US" sz="2000" dirty="0">
                          <a:solidFill>
                            <a:srgbClr val="00529B"/>
                          </a:solidFill>
                        </a:rPr>
                        <a:t>If your income is…</a:t>
                      </a:r>
                    </a:p>
                  </a:txBody>
                  <a:tcPr/>
                </a:tc>
                <a:tc>
                  <a:txBody>
                    <a:bodyPr/>
                    <a:lstStyle/>
                    <a:p>
                      <a:r>
                        <a:rPr lang="en-US" sz="2000" dirty="0">
                          <a:solidFill>
                            <a:srgbClr val="00529B"/>
                          </a:solidFill>
                        </a:rPr>
                        <a:t>You…</a:t>
                      </a:r>
                    </a:p>
                  </a:txBody>
                  <a:tcPr/>
                </a:tc>
                <a:extLst>
                  <a:ext uri="{0D108BD9-81ED-4DB2-BD59-A6C34878D82A}">
                    <a16:rowId xmlns:a16="http://schemas.microsoft.com/office/drawing/2014/main" val="1543190924"/>
                  </a:ext>
                </a:extLst>
              </a:tr>
              <a:tr h="1099359">
                <a:tc>
                  <a:txBody>
                    <a:bodyPr/>
                    <a:lstStyle/>
                    <a:p>
                      <a:r>
                        <a:rPr lang="en-US" sz="2000" dirty="0">
                          <a:solidFill>
                            <a:srgbClr val="00529B"/>
                          </a:solidFill>
                        </a:rPr>
                        <a:t>More than 100% of the FPL (in 2023, this is about $18,210 a year for a single person, or about $37,500 for a family of 4)</a:t>
                      </a:r>
                    </a:p>
                  </a:txBody>
                  <a:tcPr/>
                </a:tc>
                <a:tc>
                  <a:txBody>
                    <a:bodyPr/>
                    <a:lstStyle/>
                    <a:p>
                      <a:r>
                        <a:rPr lang="en-US" sz="2000" dirty="0">
                          <a:solidFill>
                            <a:srgbClr val="00529B"/>
                          </a:solidFill>
                        </a:rPr>
                        <a:t>Can buy private health insurance in the Marketplace and may qualify for help with your costs based on your household size and income.</a:t>
                      </a:r>
                    </a:p>
                  </a:txBody>
                  <a:tcPr/>
                </a:tc>
                <a:extLst>
                  <a:ext uri="{0D108BD9-81ED-4DB2-BD59-A6C34878D82A}">
                    <a16:rowId xmlns:a16="http://schemas.microsoft.com/office/drawing/2014/main" val="926959309"/>
                  </a:ext>
                </a:extLst>
              </a:tr>
              <a:tr h="1055076">
                <a:tc>
                  <a:txBody>
                    <a:bodyPr/>
                    <a:lstStyle/>
                    <a:p>
                      <a:r>
                        <a:rPr lang="en-US" sz="2000" dirty="0">
                          <a:solidFill>
                            <a:srgbClr val="00529B"/>
                          </a:solidFill>
                        </a:rPr>
                        <a:t>Less than 100% of the FPL</a:t>
                      </a:r>
                    </a:p>
                  </a:txBody>
                  <a:tcPr/>
                </a:tc>
                <a:tc>
                  <a:txBody>
                    <a:bodyPr/>
                    <a:lstStyle/>
                    <a:p>
                      <a:r>
                        <a:rPr lang="en-US" sz="2000" dirty="0">
                          <a:solidFill>
                            <a:srgbClr val="00529B"/>
                          </a:solidFill>
                        </a:rPr>
                        <a:t>May not qualify for help paying for Marketplace coverage. But, you may be eligible for Medicaid, based on your state’s existing eligibility rules.</a:t>
                      </a:r>
                    </a:p>
                  </a:txBody>
                  <a:tcPr/>
                </a:tc>
                <a:extLst>
                  <a:ext uri="{0D108BD9-81ED-4DB2-BD59-A6C34878D82A}">
                    <a16:rowId xmlns:a16="http://schemas.microsoft.com/office/drawing/2014/main" val="1885902371"/>
                  </a:ext>
                </a:extLst>
              </a:tr>
              <a:tr h="750277">
                <a:tc>
                  <a:txBody>
                    <a:bodyPr/>
                    <a:lstStyle/>
                    <a:p>
                      <a:r>
                        <a:rPr lang="en-US" sz="2000" dirty="0">
                          <a:solidFill>
                            <a:srgbClr val="00529B"/>
                          </a:solidFill>
                        </a:rPr>
                        <a:t>Less than 100% of the FPL and you live in a non-expansion state</a:t>
                      </a:r>
                    </a:p>
                  </a:txBody>
                  <a:tcPr/>
                </a:tc>
                <a:tc>
                  <a:txBody>
                    <a:bodyPr/>
                    <a:lstStyle/>
                    <a:p>
                      <a:r>
                        <a:rPr lang="en-US" sz="2000" dirty="0">
                          <a:solidFill>
                            <a:srgbClr val="00529B"/>
                          </a:solidFill>
                        </a:rPr>
                        <a:t>May fall into a coverage gap; you can consider enrolling in a Catastrophic plan</a:t>
                      </a:r>
                    </a:p>
                  </a:txBody>
                  <a:tcPr/>
                </a:tc>
                <a:extLst>
                  <a:ext uri="{0D108BD9-81ED-4DB2-BD59-A6C34878D82A}">
                    <a16:rowId xmlns:a16="http://schemas.microsoft.com/office/drawing/2014/main" val="513425705"/>
                  </a:ext>
                </a:extLst>
              </a:tr>
            </a:tbl>
          </a:graphicData>
        </a:graphic>
      </p:graphicFrame>
      <p:sp>
        <p:nvSpPr>
          <p:cNvPr id="7" name="Slide Number Placeholder 6">
            <a:extLst>
              <a:ext uri="{FF2B5EF4-FFF2-40B4-BE49-F238E27FC236}">
                <a16:creationId xmlns:a16="http://schemas.microsoft.com/office/drawing/2014/main" id="{63A6FFB3-D973-4F86-AAEF-9D5D0B3128E9}"/>
              </a:ext>
            </a:extLst>
          </p:cNvPr>
          <p:cNvSpPr>
            <a:spLocks noGrp="1"/>
          </p:cNvSpPr>
          <p:nvPr>
            <p:ph type="sldNum" sz="quarter" idx="12"/>
          </p:nvPr>
        </p:nvSpPr>
        <p:spPr/>
        <p:txBody>
          <a:bodyPr/>
          <a:lstStyle/>
          <a:p>
            <a:fld id="{0B2D781D-8844-5940-92D1-06EF0A7F581E}" type="slidenum">
              <a:rPr lang="en-US" smtClean="0"/>
              <a:pPr/>
              <a:t>17</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77876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Single, Streamlined Application Process</a:t>
            </a:r>
            <a:endParaRPr lang="en-US" strike="sngStrike" dirty="0"/>
          </a:p>
        </p:txBody>
      </p:sp>
      <p:grpSp>
        <p:nvGrpSpPr>
          <p:cNvPr id="11" name="Group 1" descr="Box 1: One application for Marketplace health plans, Medicaid, CHIP, and Basic Health Programs">
            <a:extLst>
              <a:ext uri="{FF2B5EF4-FFF2-40B4-BE49-F238E27FC236}">
                <a16:creationId xmlns:a16="http://schemas.microsoft.com/office/drawing/2014/main" id="{08713935-F616-4B69-90D2-DE3A2D34BF27}"/>
              </a:ext>
            </a:extLst>
          </p:cNvPr>
          <p:cNvGrpSpPr/>
          <p:nvPr/>
        </p:nvGrpSpPr>
        <p:grpSpPr>
          <a:xfrm>
            <a:off x="2101306" y="1529325"/>
            <a:ext cx="7615578" cy="1309036"/>
            <a:chOff x="2101306" y="1529325"/>
            <a:chExt cx="7615578" cy="1309036"/>
          </a:xfrm>
        </p:grpSpPr>
        <p:sp>
          <p:nvSpPr>
            <p:cNvPr id="24" name="Rectangle: Rounded Corners 23" descr="&#10;">
              <a:extLst>
                <a:ext uri="{FF2B5EF4-FFF2-40B4-BE49-F238E27FC236}">
                  <a16:creationId xmlns:a16="http://schemas.microsoft.com/office/drawing/2014/main" id="{4E787322-B161-4656-81DB-0D8B66B8907E}"/>
                </a:ext>
              </a:extLst>
            </p:cNvPr>
            <p:cNvSpPr/>
            <p:nvPr/>
          </p:nvSpPr>
          <p:spPr>
            <a:xfrm>
              <a:off x="3485690" y="1681316"/>
              <a:ext cx="6231194" cy="101842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r>
                <a:rPr lang="en-US" sz="2000" dirty="0">
                  <a:solidFill>
                    <a:schemeClr val="accent1">
                      <a:lumMod val="75000"/>
                    </a:schemeClr>
                  </a:solidFill>
                  <a:latin typeface="Arial" panose="020B0604020202020204" pitchFamily="34" charset="0"/>
                  <a:cs typeface="Arial" panose="020B0604020202020204" pitchFamily="34" charset="0"/>
                </a:rPr>
                <a:t>One application for Marketplace health plans, Medicaid, CHIP, and Basic Health Programs</a:t>
              </a:r>
            </a:p>
          </p:txBody>
        </p:sp>
        <p:sp>
          <p:nvSpPr>
            <p:cNvPr id="12" name="Rectangle: Rounded Corners 11">
              <a:extLst>
                <a:ext uri="{FF2B5EF4-FFF2-40B4-BE49-F238E27FC236}">
                  <a16:creationId xmlns:a16="http://schemas.microsoft.com/office/drawing/2014/main" id="{5E1EF4D5-D206-4604-A4EC-225CDB50B653}"/>
                </a:ext>
                <a:ext uri="{C183D7F6-B498-43B3-948B-1728B52AA6E4}">
                  <adec:decorative xmlns:adec="http://schemas.microsoft.com/office/drawing/2017/decorative" val="1"/>
                </a:ext>
              </a:extLst>
            </p:cNvPr>
            <p:cNvSpPr>
              <a:spLocks noChangeAspect="1"/>
            </p:cNvSpPr>
            <p:nvPr/>
          </p:nvSpPr>
          <p:spPr>
            <a:xfrm>
              <a:off x="2101306" y="1529325"/>
              <a:ext cx="1554480" cy="13090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6F82481D-D9A2-40FF-9303-7E3B50DE870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1158" y="1726643"/>
              <a:ext cx="914400" cy="914400"/>
            </a:xfrm>
            <a:prstGeom prst="rect">
              <a:avLst/>
            </a:prstGeom>
          </p:spPr>
        </p:pic>
      </p:grpSp>
      <p:grpSp>
        <p:nvGrpSpPr>
          <p:cNvPr id="14" name="Group 2" descr="Box 2: Once eligibility is determined, may be able to enroll immediately (depends on the program)&#10;">
            <a:extLst>
              <a:ext uri="{FF2B5EF4-FFF2-40B4-BE49-F238E27FC236}">
                <a16:creationId xmlns:a16="http://schemas.microsoft.com/office/drawing/2014/main" id="{483F01BA-3141-4CBE-823B-5633F97869E8}"/>
              </a:ext>
            </a:extLst>
          </p:cNvPr>
          <p:cNvGrpSpPr/>
          <p:nvPr/>
        </p:nvGrpSpPr>
        <p:grpSpPr>
          <a:xfrm>
            <a:off x="2101306" y="2953985"/>
            <a:ext cx="7615578" cy="1309036"/>
            <a:chOff x="2101306" y="2953985"/>
            <a:chExt cx="7615578" cy="1309036"/>
          </a:xfrm>
        </p:grpSpPr>
        <p:sp>
          <p:nvSpPr>
            <p:cNvPr id="26" name="Rectangle: Rounded Corners 25">
              <a:extLst>
                <a:ext uri="{FF2B5EF4-FFF2-40B4-BE49-F238E27FC236}">
                  <a16:creationId xmlns:a16="http://schemas.microsoft.com/office/drawing/2014/main" id="{53B76E83-B5E7-4FA4-8B98-C68C33E7DC40}"/>
                </a:ext>
              </a:extLst>
            </p:cNvPr>
            <p:cNvSpPr/>
            <p:nvPr/>
          </p:nvSpPr>
          <p:spPr>
            <a:xfrm>
              <a:off x="3485690" y="3099290"/>
              <a:ext cx="6231194" cy="101842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r>
                <a:rPr lang="en-US" sz="2000" dirty="0">
                  <a:solidFill>
                    <a:schemeClr val="accent1">
                      <a:lumMod val="75000"/>
                    </a:schemeClr>
                  </a:solidFill>
                  <a:latin typeface="Arial" panose="020B0604020202020204" pitchFamily="34" charset="0"/>
                  <a:cs typeface="Arial" panose="020B0604020202020204" pitchFamily="34" charset="0"/>
                </a:rPr>
                <a:t>Once eligibility is determined, may be able to enroll immediately (depends on the program)</a:t>
              </a:r>
            </a:p>
          </p:txBody>
        </p:sp>
        <p:sp>
          <p:nvSpPr>
            <p:cNvPr id="10" name="Rectangle: Rounded Corners 9">
              <a:extLst>
                <a:ext uri="{FF2B5EF4-FFF2-40B4-BE49-F238E27FC236}">
                  <a16:creationId xmlns:a16="http://schemas.microsoft.com/office/drawing/2014/main" id="{4A68E406-61D9-4F4C-8721-E07E0FD81910}"/>
                </a:ext>
                <a:ext uri="{C183D7F6-B498-43B3-948B-1728B52AA6E4}">
                  <adec:decorative xmlns:adec="http://schemas.microsoft.com/office/drawing/2017/decorative" val="1"/>
                </a:ext>
              </a:extLst>
            </p:cNvPr>
            <p:cNvSpPr>
              <a:spLocks noChangeAspect="1"/>
            </p:cNvSpPr>
            <p:nvPr/>
          </p:nvSpPr>
          <p:spPr>
            <a:xfrm>
              <a:off x="2101306" y="2953985"/>
              <a:ext cx="1554480" cy="13090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3B78170-64D6-48D2-B0B7-B739EE363C7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347980" y="3112233"/>
              <a:ext cx="1036410" cy="914479"/>
            </a:xfrm>
            <a:prstGeom prst="rect">
              <a:avLst/>
            </a:prstGeom>
          </p:spPr>
        </p:pic>
      </p:grpSp>
      <p:grpSp>
        <p:nvGrpSpPr>
          <p:cNvPr id="16" name="Group 3" descr="Box 3:&#10;-At HealthCare.gov &#10;-Through your state agency&#10;">
            <a:extLst>
              <a:ext uri="{FF2B5EF4-FFF2-40B4-BE49-F238E27FC236}">
                <a16:creationId xmlns:a16="http://schemas.microsoft.com/office/drawing/2014/main" id="{8C385D01-83B8-49BF-8238-D63C32B2A0A9}"/>
              </a:ext>
            </a:extLst>
          </p:cNvPr>
          <p:cNvGrpSpPr/>
          <p:nvPr/>
        </p:nvGrpSpPr>
        <p:grpSpPr>
          <a:xfrm>
            <a:off x="2101306" y="4393663"/>
            <a:ext cx="7615578" cy="1309036"/>
            <a:chOff x="2101306" y="4393663"/>
            <a:chExt cx="7615578" cy="1309036"/>
          </a:xfrm>
        </p:grpSpPr>
        <p:sp>
          <p:nvSpPr>
            <p:cNvPr id="27" name="Rectangle: Rounded Corners 26">
              <a:extLst>
                <a:ext uri="{FF2B5EF4-FFF2-40B4-BE49-F238E27FC236}">
                  <a16:creationId xmlns:a16="http://schemas.microsoft.com/office/drawing/2014/main" id="{A89286F0-430F-4C4F-916E-94D0E3C7E394}"/>
                </a:ext>
              </a:extLst>
            </p:cNvPr>
            <p:cNvSpPr/>
            <p:nvPr/>
          </p:nvSpPr>
          <p:spPr>
            <a:xfrm>
              <a:off x="3485690" y="4534523"/>
              <a:ext cx="6231194" cy="101842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indent="-274320">
                <a:buFont typeface="Wingdings" panose="05000000000000000000" pitchFamily="2" charset="2"/>
                <a:buChar char="§"/>
              </a:pPr>
              <a:r>
                <a:rPr lang="en-US" sz="2000" dirty="0">
                  <a:solidFill>
                    <a:schemeClr val="accent1">
                      <a:lumMod val="75000"/>
                    </a:schemeClr>
                  </a:solidFill>
                  <a:latin typeface="Arial" panose="020B0604020202020204" pitchFamily="34" charset="0"/>
                  <a:cs typeface="Arial" panose="020B0604020202020204" pitchFamily="34" charset="0"/>
                </a:rPr>
                <a:t>At </a:t>
              </a:r>
              <a:r>
                <a:rPr lang="en-US" sz="2000" dirty="0">
                  <a:solidFill>
                    <a:schemeClr val="accent1">
                      <a:lumMod val="75000"/>
                    </a:schemeClr>
                  </a:solidFill>
                  <a:latin typeface="Arial" panose="020B0604020202020204" pitchFamily="34" charset="0"/>
                  <a:cs typeface="Arial" panose="020B0604020202020204" pitchFamily="34" charset="0"/>
                  <a:hlinkClick r:id="rId7"/>
                </a:rPr>
                <a:t>HealthCare.gov</a:t>
              </a:r>
              <a:r>
                <a:rPr lang="en-US" sz="2000" dirty="0">
                  <a:solidFill>
                    <a:schemeClr val="accent1">
                      <a:lumMod val="75000"/>
                    </a:schemeClr>
                  </a:solidFill>
                  <a:latin typeface="Arial" panose="020B0604020202020204" pitchFamily="34" charset="0"/>
                  <a:cs typeface="Arial" panose="020B0604020202020204" pitchFamily="34" charset="0"/>
                </a:rPr>
                <a:t> </a:t>
              </a:r>
            </a:p>
            <a:p>
              <a:pPr marL="548640" indent="-274320">
                <a:buFont typeface="Wingdings" panose="05000000000000000000" pitchFamily="2" charset="2"/>
                <a:buChar char="§"/>
              </a:pPr>
              <a:r>
                <a:rPr lang="en-US" sz="2000" dirty="0">
                  <a:solidFill>
                    <a:schemeClr val="accent1">
                      <a:lumMod val="75000"/>
                    </a:schemeClr>
                  </a:solidFill>
                  <a:latin typeface="Arial" panose="020B0604020202020204" pitchFamily="34" charset="0"/>
                  <a:cs typeface="Arial" panose="020B0604020202020204" pitchFamily="34" charset="0"/>
                </a:rPr>
                <a:t>Through your </a:t>
              </a:r>
              <a:r>
                <a:rPr lang="en-US" sz="2000" dirty="0">
                  <a:solidFill>
                    <a:schemeClr val="accent1">
                      <a:lumMod val="75000"/>
                    </a:schemeClr>
                  </a:solidFill>
                  <a:latin typeface="Arial" panose="020B0604020202020204" pitchFamily="34" charset="0"/>
                  <a:cs typeface="Arial" panose="020B0604020202020204" pitchFamily="34" charset="0"/>
                  <a:hlinkClick r:id="rId8"/>
                </a:rPr>
                <a:t>state’s Marketplace</a:t>
              </a:r>
              <a:endParaRPr lang="en-US" sz="2000" dirty="0">
                <a:solidFill>
                  <a:schemeClr val="accent1">
                    <a:lumMod val="75000"/>
                  </a:schemeClr>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DCC0832-8653-4BE2-90BC-236A479D0634}"/>
                </a:ext>
                <a:ext uri="{C183D7F6-B498-43B3-948B-1728B52AA6E4}">
                  <adec:decorative xmlns:adec="http://schemas.microsoft.com/office/drawing/2017/decorative" val="1"/>
                </a:ext>
              </a:extLst>
            </p:cNvPr>
            <p:cNvSpPr>
              <a:spLocks noChangeAspect="1"/>
            </p:cNvSpPr>
            <p:nvPr/>
          </p:nvSpPr>
          <p:spPr>
            <a:xfrm>
              <a:off x="2101306" y="4393663"/>
              <a:ext cx="1554480" cy="13090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EF0F00E-9823-4459-852A-5C4CF869385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365423" y="4632642"/>
              <a:ext cx="1034579" cy="920306"/>
            </a:xfrm>
            <a:prstGeom prst="rect">
              <a:avLst/>
            </a:prstGeom>
          </p:spPr>
        </p:pic>
      </p:grpSp>
      <p:sp>
        <p:nvSpPr>
          <p:cNvPr id="6" name="Slide Number Placeholder 5">
            <a:extLst>
              <a:ext uri="{FF2B5EF4-FFF2-40B4-BE49-F238E27FC236}">
                <a16:creationId xmlns:a16="http://schemas.microsoft.com/office/drawing/2014/main" id="{D329EA57-BEAE-49AD-9631-70353DCEB719}"/>
              </a:ext>
            </a:extLst>
          </p:cNvPr>
          <p:cNvSpPr>
            <a:spLocks noGrp="1"/>
          </p:cNvSpPr>
          <p:nvPr>
            <p:ph type="sldNum" sz="quarter" idx="12"/>
          </p:nvPr>
        </p:nvSpPr>
        <p:spPr/>
        <p:txBody>
          <a:bodyPr/>
          <a:lstStyle/>
          <a:p>
            <a:fld id="{0B2D781D-8844-5940-92D1-06EF0A7F581E}" type="slidenum">
              <a:rPr lang="en-US" smtClean="0"/>
              <a:pPr/>
              <a:t>18</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1722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State Options for Coordination with the Marketplace </a:t>
            </a:r>
          </a:p>
        </p:txBody>
      </p:sp>
      <p:sp>
        <p:nvSpPr>
          <p:cNvPr id="5" name="Content Placeholder 4"/>
          <p:cNvSpPr>
            <a:spLocks noGrp="1"/>
          </p:cNvSpPr>
          <p:nvPr>
            <p:ph sz="quarter" idx="13"/>
          </p:nvPr>
        </p:nvSpPr>
        <p:spPr>
          <a:xfrm>
            <a:off x="1036686" y="1411187"/>
            <a:ext cx="9791700" cy="543944"/>
          </a:xfrm>
        </p:spPr>
        <p:txBody>
          <a:bodyPr>
            <a:noAutofit/>
          </a:bodyPr>
          <a:lstStyle/>
          <a:p>
            <a:pPr marL="0" lvl="0" indent="0" defTabSz="685800">
              <a:lnSpc>
                <a:spcPct val="100000"/>
              </a:lnSpc>
              <a:spcBef>
                <a:spcPts val="600"/>
              </a:spcBef>
              <a:buNone/>
            </a:pPr>
            <a:r>
              <a:rPr lang="en-US" b="1" dirty="0"/>
              <a:t>States have 2 options:</a:t>
            </a:r>
          </a:p>
          <a:p>
            <a:endParaRPr lang="en-US" dirty="0"/>
          </a:p>
        </p:txBody>
      </p:sp>
      <p:grpSp>
        <p:nvGrpSpPr>
          <p:cNvPr id="7" name="Group 6" descr="Determination model: The state delegates authority to the Federally-facilitated Marketplace (FFM) to make final eligibility determinations using the state’s eligibility rules &#10;">
            <a:extLst>
              <a:ext uri="{FF2B5EF4-FFF2-40B4-BE49-F238E27FC236}">
                <a16:creationId xmlns:a16="http://schemas.microsoft.com/office/drawing/2014/main" id="{DAF39375-CB4C-464C-AB95-042011C71089}"/>
              </a:ext>
            </a:extLst>
          </p:cNvPr>
          <p:cNvGrpSpPr/>
          <p:nvPr/>
        </p:nvGrpSpPr>
        <p:grpSpPr>
          <a:xfrm>
            <a:off x="1427746" y="2425974"/>
            <a:ext cx="4370543" cy="3062111"/>
            <a:chOff x="1427746" y="2425974"/>
            <a:chExt cx="4370543" cy="3062111"/>
          </a:xfrm>
        </p:grpSpPr>
        <p:sp>
          <p:nvSpPr>
            <p:cNvPr id="9" name="Rectangle 8">
              <a:extLst>
                <a:ext uri="{FF2B5EF4-FFF2-40B4-BE49-F238E27FC236}">
                  <a16:creationId xmlns:a16="http://schemas.microsoft.com/office/drawing/2014/main" id="{17F252EA-3342-4F35-BA3B-CEEC0409D123}"/>
                </a:ext>
                <a:ext uri="{C183D7F6-B498-43B3-948B-1728B52AA6E4}">
                  <adec:decorative xmlns:adec="http://schemas.microsoft.com/office/drawing/2017/decorative" val="1"/>
                </a:ext>
              </a:extLst>
            </p:cNvPr>
            <p:cNvSpPr/>
            <p:nvPr/>
          </p:nvSpPr>
          <p:spPr>
            <a:xfrm>
              <a:off x="2268897" y="2570247"/>
              <a:ext cx="2688240" cy="830997"/>
            </a:xfrm>
            <a:prstGeom prst="rect">
              <a:avLst/>
            </a:prstGeom>
            <a:noFill/>
          </p:spPr>
          <p:txBody>
            <a:bodyPr wrap="square" lIns="91440" tIns="45720" rIns="91440" bIns="45720">
              <a:spAutoFit/>
            </a:bodyPr>
            <a:lstStyle/>
            <a:p>
              <a:pPr algn="ctr"/>
              <a:r>
                <a:rPr lang="en-US" sz="2400" dirty="0">
                  <a:ln w="0"/>
                  <a:solidFill>
                    <a:schemeClr val="accent5">
                      <a:lumMod val="50000"/>
                    </a:schemeClr>
                  </a:solidFill>
                  <a:latin typeface="Arial Black" panose="020B0A04020102020204" pitchFamily="34" charset="0"/>
                </a:rPr>
                <a:t>Determination </a:t>
              </a:r>
            </a:p>
            <a:p>
              <a:pPr algn="ctr"/>
              <a:r>
                <a:rPr lang="en-US" sz="2400" dirty="0">
                  <a:ln w="0"/>
                  <a:solidFill>
                    <a:schemeClr val="accent5">
                      <a:lumMod val="50000"/>
                    </a:schemeClr>
                  </a:solidFill>
                  <a:latin typeface="Arial Black" panose="020B0A04020102020204" pitchFamily="34" charset="0"/>
                </a:rPr>
                <a:t>Model</a:t>
              </a:r>
            </a:p>
          </p:txBody>
        </p:sp>
        <p:sp>
          <p:nvSpPr>
            <p:cNvPr id="6" name="Rectangle: Rounded Corners 5">
              <a:extLst>
                <a:ext uri="{FF2B5EF4-FFF2-40B4-BE49-F238E27FC236}">
                  <a16:creationId xmlns:a16="http://schemas.microsoft.com/office/drawing/2014/main" id="{F7B05556-16DD-4C6B-BE14-DAFA0C0D159E}"/>
                </a:ext>
                <a:ext uri="{C183D7F6-B498-43B3-948B-1728B52AA6E4}">
                  <adec:decorative xmlns:adec="http://schemas.microsoft.com/office/drawing/2017/decorative" val="1"/>
                </a:ext>
              </a:extLst>
            </p:cNvPr>
            <p:cNvSpPr/>
            <p:nvPr/>
          </p:nvSpPr>
          <p:spPr>
            <a:xfrm>
              <a:off x="1427746" y="2425974"/>
              <a:ext cx="4370543" cy="306211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tIns="914400" rtlCol="0" anchor="ctr"/>
            <a:lstStyle/>
            <a:p>
              <a:pPr algn="ctr"/>
              <a:r>
                <a:rPr lang="en-US" sz="2400" dirty="0">
                  <a:solidFill>
                    <a:srgbClr val="00529B"/>
                  </a:solidFill>
                </a:rPr>
                <a:t>The state delegates authority to the Federally-facilitated Marketplace (FFM) to make final eligibility determinations using the state’s eligibility rules </a:t>
              </a:r>
            </a:p>
          </p:txBody>
        </p:sp>
        <p:cxnSp>
          <p:nvCxnSpPr>
            <p:cNvPr id="12" name="Straight Connector 11">
              <a:extLst>
                <a:ext uri="{FF2B5EF4-FFF2-40B4-BE49-F238E27FC236}">
                  <a16:creationId xmlns:a16="http://schemas.microsoft.com/office/drawing/2014/main" id="{6B4F937E-2F24-4F69-93CB-D963548A5C3C}"/>
                </a:ext>
                <a:ext uri="{C183D7F6-B498-43B3-948B-1728B52AA6E4}">
                  <adec:decorative xmlns:adec="http://schemas.microsoft.com/office/drawing/2017/decorative" val="1"/>
                </a:ext>
              </a:extLst>
            </p:cNvPr>
            <p:cNvCxnSpPr/>
            <p:nvPr/>
          </p:nvCxnSpPr>
          <p:spPr>
            <a:xfrm>
              <a:off x="1629158" y="3429000"/>
              <a:ext cx="396771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12" descr="Assessment Model: Marketplace makes initial assessment of Medicaid or CHIP eligibility, but states make the final eligibility determination&#10;">
            <a:extLst>
              <a:ext uri="{FF2B5EF4-FFF2-40B4-BE49-F238E27FC236}">
                <a16:creationId xmlns:a16="http://schemas.microsoft.com/office/drawing/2014/main" id="{4E9EA57B-0BF9-415A-B880-16200136B7CB}"/>
              </a:ext>
            </a:extLst>
          </p:cNvPr>
          <p:cNvGrpSpPr/>
          <p:nvPr/>
        </p:nvGrpSpPr>
        <p:grpSpPr>
          <a:xfrm>
            <a:off x="6393710" y="2425975"/>
            <a:ext cx="4169131" cy="3062110"/>
            <a:chOff x="6393710" y="2425975"/>
            <a:chExt cx="4169131" cy="3062110"/>
          </a:xfrm>
        </p:grpSpPr>
        <p:sp>
          <p:nvSpPr>
            <p:cNvPr id="10" name="Rectangle 9">
              <a:extLst>
                <a:ext uri="{FF2B5EF4-FFF2-40B4-BE49-F238E27FC236}">
                  <a16:creationId xmlns:a16="http://schemas.microsoft.com/office/drawing/2014/main" id="{37925E80-5B5F-4A63-BFCF-B1BDDA0BCCB2}"/>
                </a:ext>
                <a:ext uri="{C183D7F6-B498-43B3-948B-1728B52AA6E4}">
                  <adec:decorative xmlns:adec="http://schemas.microsoft.com/office/drawing/2017/decorative" val="1"/>
                </a:ext>
              </a:extLst>
            </p:cNvPr>
            <p:cNvSpPr/>
            <p:nvPr/>
          </p:nvSpPr>
          <p:spPr>
            <a:xfrm>
              <a:off x="7122567" y="2541746"/>
              <a:ext cx="2688240" cy="830997"/>
            </a:xfrm>
            <a:prstGeom prst="rect">
              <a:avLst/>
            </a:prstGeom>
            <a:noFill/>
          </p:spPr>
          <p:txBody>
            <a:bodyPr wrap="square" lIns="91440" tIns="45720" rIns="91440" bIns="45720">
              <a:spAutoFit/>
            </a:bodyPr>
            <a:lstStyle/>
            <a:p>
              <a:pPr algn="ctr"/>
              <a:r>
                <a:rPr lang="en-US" sz="2400" dirty="0">
                  <a:ln w="0"/>
                  <a:solidFill>
                    <a:schemeClr val="accent5">
                      <a:lumMod val="50000"/>
                    </a:schemeClr>
                  </a:solidFill>
                  <a:latin typeface="Arial Black" panose="020B0A04020102020204" pitchFamily="34" charset="0"/>
                </a:rPr>
                <a:t>Assessment </a:t>
              </a:r>
            </a:p>
            <a:p>
              <a:pPr algn="ctr"/>
              <a:r>
                <a:rPr lang="en-US" sz="2400" dirty="0">
                  <a:ln w="0"/>
                  <a:solidFill>
                    <a:schemeClr val="accent5">
                      <a:lumMod val="50000"/>
                    </a:schemeClr>
                  </a:solidFill>
                  <a:latin typeface="Arial Black" panose="020B0A04020102020204" pitchFamily="34" charset="0"/>
                </a:rPr>
                <a:t>Model</a:t>
              </a:r>
            </a:p>
          </p:txBody>
        </p:sp>
        <p:sp>
          <p:nvSpPr>
            <p:cNvPr id="8" name="Rectangle: Rounded Corners 7">
              <a:extLst>
                <a:ext uri="{FF2B5EF4-FFF2-40B4-BE49-F238E27FC236}">
                  <a16:creationId xmlns:a16="http://schemas.microsoft.com/office/drawing/2014/main" id="{37D4B910-ECB2-4AB3-91A0-1F1C72E01B66}"/>
                </a:ext>
                <a:ext uri="{C183D7F6-B498-43B3-948B-1728B52AA6E4}">
                  <adec:decorative xmlns:adec="http://schemas.microsoft.com/office/drawing/2017/decorative" val="1"/>
                </a:ext>
              </a:extLst>
            </p:cNvPr>
            <p:cNvSpPr/>
            <p:nvPr/>
          </p:nvSpPr>
          <p:spPr>
            <a:xfrm>
              <a:off x="6393710" y="2425975"/>
              <a:ext cx="4169131" cy="306211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tIns="731520" rtlCol="0" anchor="ctr"/>
            <a:lstStyle/>
            <a:p>
              <a:pPr algn="ctr"/>
              <a:r>
                <a:rPr lang="en-US" sz="2400" dirty="0">
                  <a:solidFill>
                    <a:srgbClr val="00529B"/>
                  </a:solidFill>
                </a:rPr>
                <a:t>Marketplace makes initial assessment of Medicaid or CHIP eligibility, but states make the final eligibility determination</a:t>
              </a:r>
            </a:p>
          </p:txBody>
        </p:sp>
        <p:cxnSp>
          <p:nvCxnSpPr>
            <p:cNvPr id="14" name="Straight Connector 13">
              <a:extLst>
                <a:ext uri="{FF2B5EF4-FFF2-40B4-BE49-F238E27FC236}">
                  <a16:creationId xmlns:a16="http://schemas.microsoft.com/office/drawing/2014/main" id="{70744E16-E0B4-472D-8D30-2629353232F8}"/>
                </a:ext>
                <a:ext uri="{C183D7F6-B498-43B3-948B-1728B52AA6E4}">
                  <adec:decorative xmlns:adec="http://schemas.microsoft.com/office/drawing/2017/decorative" val="1"/>
                </a:ext>
              </a:extLst>
            </p:cNvPr>
            <p:cNvCxnSpPr>
              <a:cxnSpLocks/>
            </p:cNvCxnSpPr>
            <p:nvPr/>
          </p:nvCxnSpPr>
          <p:spPr>
            <a:xfrm>
              <a:off x="6482828" y="3397470"/>
              <a:ext cx="396771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Slide Number Placeholder 10">
            <a:extLst>
              <a:ext uri="{FF2B5EF4-FFF2-40B4-BE49-F238E27FC236}">
                <a16:creationId xmlns:a16="http://schemas.microsoft.com/office/drawing/2014/main" id="{2C9BB701-A2F0-4F8B-A8EC-2190A17895F4}"/>
              </a:ext>
            </a:extLst>
          </p:cNvPr>
          <p:cNvSpPr>
            <a:spLocks noGrp="1"/>
          </p:cNvSpPr>
          <p:nvPr>
            <p:ph type="sldNum" sz="quarter" idx="12"/>
          </p:nvPr>
        </p:nvSpPr>
        <p:spPr/>
        <p:txBody>
          <a:bodyPr/>
          <a:lstStyle/>
          <a:p>
            <a:fld id="{0B2D781D-8844-5940-92D1-06EF0A7F581E}" type="slidenum">
              <a:rPr lang="en-US" smtClean="0"/>
              <a:pPr/>
              <a:t>19</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19881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Table of Contents</a:t>
            </a:r>
          </a:p>
        </p:txBody>
      </p:sp>
      <p:sp>
        <p:nvSpPr>
          <p:cNvPr id="8" name="Content Placeholder 7"/>
          <p:cNvSpPr>
            <a:spLocks noGrp="1"/>
          </p:cNvSpPr>
          <p:nvPr>
            <p:ph type="body" sz="quarter" idx="13"/>
          </p:nvPr>
        </p:nvSpPr>
        <p:spPr>
          <a:xfrm>
            <a:off x="796766" y="1904768"/>
            <a:ext cx="10598467" cy="3048463"/>
          </a:xfrm>
        </p:spPr>
        <p:txBody>
          <a:bodyPr>
            <a:noAutofit/>
          </a:bodyPr>
          <a:lstStyle/>
          <a:p>
            <a:pPr>
              <a:spcBef>
                <a:spcPts val="0"/>
              </a:spcBef>
            </a:pPr>
            <a:r>
              <a:rPr lang="en-US" sz="2200" b="1" dirty="0">
                <a:solidFill>
                  <a:srgbClr val="00529B"/>
                </a:solidFill>
              </a:rPr>
              <a:t>Lesson</a:t>
            </a:r>
            <a:r>
              <a:rPr lang="en-US" sz="2200" b="1" dirty="0"/>
              <a:t> </a:t>
            </a:r>
            <a:r>
              <a:rPr lang="en-US" sz="2200" b="1" dirty="0">
                <a:solidFill>
                  <a:srgbClr val="00529B"/>
                </a:solidFill>
              </a:rPr>
              <a:t>1: </a:t>
            </a:r>
            <a:r>
              <a:rPr lang="en-US" sz="2200" dirty="0">
                <a:solidFill>
                  <a:srgbClr val="00529B"/>
                </a:solidFill>
              </a:rPr>
              <a:t>Medicaid Overview……………………………………….….…....5–27</a:t>
            </a:r>
          </a:p>
          <a:p>
            <a:pPr>
              <a:spcBef>
                <a:spcPts val="0"/>
              </a:spcBef>
            </a:pPr>
            <a:r>
              <a:rPr lang="en-US" sz="2200" b="1" dirty="0">
                <a:solidFill>
                  <a:srgbClr val="00529B"/>
                </a:solidFill>
              </a:rPr>
              <a:t>Lesson 2: </a:t>
            </a:r>
            <a:r>
              <a:rPr lang="en-US" sz="2200" dirty="0">
                <a:solidFill>
                  <a:srgbClr val="00529B"/>
                </a:solidFill>
              </a:rPr>
              <a:t>Medicaid: Recent Developments…………………………….….28–41</a:t>
            </a:r>
          </a:p>
          <a:p>
            <a:pPr>
              <a:spcBef>
                <a:spcPts val="0"/>
              </a:spcBef>
            </a:pPr>
            <a:r>
              <a:rPr lang="en-US" sz="2200" b="1" dirty="0">
                <a:solidFill>
                  <a:srgbClr val="00529B"/>
                </a:solidFill>
              </a:rPr>
              <a:t>Lesson 3: </a:t>
            </a:r>
            <a:r>
              <a:rPr lang="en-US" sz="2200" dirty="0">
                <a:solidFill>
                  <a:srgbClr val="00529B"/>
                </a:solidFill>
              </a:rPr>
              <a:t>Medicaid &amp; Medicare (dual eligible) Considerations……….….42–52</a:t>
            </a:r>
          </a:p>
          <a:p>
            <a:pPr>
              <a:spcBef>
                <a:spcPts val="0"/>
              </a:spcBef>
            </a:pPr>
            <a:r>
              <a:rPr lang="en-US" sz="2200" b="1" dirty="0">
                <a:solidFill>
                  <a:srgbClr val="00529B"/>
                </a:solidFill>
              </a:rPr>
              <a:t>Lesson 4: </a:t>
            </a:r>
            <a:r>
              <a:rPr lang="en-US" sz="2200" dirty="0">
                <a:solidFill>
                  <a:srgbClr val="00529B"/>
                </a:solidFill>
              </a:rPr>
              <a:t>Children’s Health Insurance Program (CHIP) Overview.…...…53–60</a:t>
            </a:r>
          </a:p>
          <a:p>
            <a:pPr>
              <a:spcBef>
                <a:spcPts val="0"/>
              </a:spcBef>
            </a:pPr>
            <a:r>
              <a:rPr lang="en-US" sz="2200" b="1" dirty="0">
                <a:solidFill>
                  <a:srgbClr val="00529B"/>
                </a:solidFill>
              </a:rPr>
              <a:t>Lesson 5: </a:t>
            </a:r>
            <a:r>
              <a:rPr lang="en-US" sz="2200" dirty="0">
                <a:solidFill>
                  <a:srgbClr val="00529B"/>
                </a:solidFill>
              </a:rPr>
              <a:t>Non-Citizen Eligibility in Medicaid &amp; CHIP……….………….….61–66</a:t>
            </a:r>
          </a:p>
          <a:p>
            <a:pPr>
              <a:spcBef>
                <a:spcPts val="0"/>
              </a:spcBef>
              <a:buNone/>
            </a:pPr>
            <a:r>
              <a:rPr lang="en-US" sz="2200" b="1" dirty="0">
                <a:solidFill>
                  <a:srgbClr val="00529B"/>
                </a:solidFill>
              </a:rPr>
              <a:t>Key Points to Remember</a:t>
            </a:r>
            <a:r>
              <a:rPr lang="en-US" sz="2200" dirty="0">
                <a:solidFill>
                  <a:srgbClr val="00529B"/>
                </a:solidFill>
              </a:rPr>
              <a:t>………………………………………..……..….…67</a:t>
            </a:r>
          </a:p>
          <a:p>
            <a:pPr>
              <a:spcBef>
                <a:spcPts val="0"/>
              </a:spcBef>
              <a:buNone/>
            </a:pPr>
            <a:r>
              <a:rPr lang="en-US" sz="2200" b="1" dirty="0">
                <a:solidFill>
                  <a:srgbClr val="00529B"/>
                </a:solidFill>
              </a:rPr>
              <a:t>	</a:t>
            </a:r>
          </a:p>
          <a:p>
            <a:pPr>
              <a:spcBef>
                <a:spcPts val="0"/>
              </a:spcBef>
              <a:buNone/>
            </a:pPr>
            <a:endParaRPr lang="en-US" sz="2200" dirty="0"/>
          </a:p>
        </p:txBody>
      </p:sp>
      <p:sp>
        <p:nvSpPr>
          <p:cNvPr id="4" name="Slide Number Placeholder 3">
            <a:extLst>
              <a:ext uri="{FF2B5EF4-FFF2-40B4-BE49-F238E27FC236}">
                <a16:creationId xmlns:a16="http://schemas.microsoft.com/office/drawing/2014/main" id="{9D435BA7-1AD3-4FA4-9398-CAC83949B48B}"/>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Verifying Eligibility with </a:t>
            </a:r>
            <a:br>
              <a:rPr lang="en-US" sz="2800" dirty="0"/>
            </a:br>
            <a:r>
              <a:rPr lang="en-US" sz="2800" dirty="0"/>
              <a:t>Trusted Electronic Data Sources</a:t>
            </a:r>
            <a:endParaRPr lang="en-US" sz="2800" strike="sngStrike" dirty="0"/>
          </a:p>
        </p:txBody>
      </p:sp>
      <p:sp>
        <p:nvSpPr>
          <p:cNvPr id="5" name="Content Placeholder 4"/>
          <p:cNvSpPr>
            <a:spLocks noGrp="1"/>
          </p:cNvSpPr>
          <p:nvPr>
            <p:ph sz="quarter" idx="13"/>
          </p:nvPr>
        </p:nvSpPr>
        <p:spPr>
          <a:xfrm>
            <a:off x="597569" y="1066802"/>
            <a:ext cx="11145253" cy="5081750"/>
          </a:xfrm>
        </p:spPr>
        <p:txBody>
          <a:bodyPr>
            <a:noAutofit/>
          </a:bodyPr>
          <a:lstStyle/>
          <a:p>
            <a:pPr defTabSz="685800"/>
            <a:r>
              <a:rPr lang="en-US" sz="2100" dirty="0"/>
              <a:t>States rely on data to verify information (like income, residency, and other factors) before requesting more information from applicants</a:t>
            </a:r>
          </a:p>
          <a:p>
            <a:pPr defTabSz="966492">
              <a:defRPr/>
            </a:pPr>
            <a:r>
              <a:rPr lang="en-US" sz="2100" dirty="0"/>
              <a:t>The Federal Data Services Hub provides access to electronic data sources from:</a:t>
            </a:r>
          </a:p>
          <a:p>
            <a:pPr lvl="2" defTabSz="966492">
              <a:spcAft>
                <a:spcPts val="1200"/>
              </a:spcAft>
              <a:buSzPct val="100000"/>
              <a:buFont typeface="Arial" panose="020B0604020202020204" pitchFamily="34" charset="0"/>
              <a:buChar char="•"/>
              <a:defRPr/>
            </a:pPr>
            <a:r>
              <a:rPr lang="en-US" sz="1900" dirty="0"/>
              <a:t>Federal agencies, for things like tax and benefits information</a:t>
            </a:r>
          </a:p>
          <a:p>
            <a:pPr lvl="2" defTabSz="966492">
              <a:spcAft>
                <a:spcPts val="1200"/>
              </a:spcAft>
              <a:buSzPct val="100000"/>
              <a:buFont typeface="Arial" panose="020B0604020202020204" pitchFamily="34" charset="0"/>
              <a:buChar char="•"/>
              <a:defRPr/>
            </a:pPr>
            <a:r>
              <a:rPr lang="en-US" sz="1900" dirty="0"/>
              <a:t>State agencies, for things like state quarterly wage data and unemployment benefits</a:t>
            </a:r>
          </a:p>
          <a:p>
            <a:pPr defTabSz="685800"/>
            <a:r>
              <a:rPr lang="en-US" sz="2100" dirty="0"/>
              <a:t>If you’re Medicaid eligible, your coverage is usually effective on either your application date or the first day of your application month </a:t>
            </a:r>
          </a:p>
          <a:p>
            <a:pPr defTabSz="685800"/>
            <a:r>
              <a:rPr lang="en-US" sz="2100" dirty="0"/>
              <a:t>If you’re enrolled through the simplified, income-based rules, renewals are limited to once every 12 months, unless you report a change or the agency has information that may affect your eligibility</a:t>
            </a:r>
          </a:p>
          <a:p>
            <a:pPr defTabSz="685800"/>
            <a:r>
              <a:rPr lang="en-US" sz="2100" dirty="0"/>
              <a:t>States have the option to provide children with 12 months of continuous eligibility through Medicaid and CHIP, even if the family experiences an income or other change during the year</a:t>
            </a:r>
          </a:p>
        </p:txBody>
      </p:sp>
      <p:sp>
        <p:nvSpPr>
          <p:cNvPr id="6" name="Slide Number Placeholder 5">
            <a:extLst>
              <a:ext uri="{FF2B5EF4-FFF2-40B4-BE49-F238E27FC236}">
                <a16:creationId xmlns:a16="http://schemas.microsoft.com/office/drawing/2014/main" id="{AD7FF7A2-38D3-434D-B684-15D4B1AB84E5}"/>
              </a:ext>
            </a:extLst>
          </p:cNvPr>
          <p:cNvSpPr>
            <a:spLocks noGrp="1"/>
          </p:cNvSpPr>
          <p:nvPr>
            <p:ph type="sldNum" sz="quarter" idx="12"/>
          </p:nvPr>
        </p:nvSpPr>
        <p:spPr/>
        <p:txBody>
          <a:bodyPr/>
          <a:lstStyle/>
          <a:p>
            <a:fld id="{0B2D781D-8844-5940-92D1-06EF0A7F581E}" type="slidenum">
              <a:rPr lang="en-US" smtClean="0"/>
              <a:pPr/>
              <a:t>20</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1657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Coverage: Mandatory Medicaid Benefits</a:t>
            </a:r>
          </a:p>
        </p:txBody>
      </p:sp>
      <p:sp>
        <p:nvSpPr>
          <p:cNvPr id="7" name="Content Placeholder 2"/>
          <p:cNvSpPr>
            <a:spLocks noGrp="1"/>
          </p:cNvSpPr>
          <p:nvPr>
            <p:ph sz="quarter" idx="13"/>
          </p:nvPr>
        </p:nvSpPr>
        <p:spPr>
          <a:xfrm>
            <a:off x="1099457" y="950976"/>
            <a:ext cx="10562660" cy="5145868"/>
          </a:xfrm>
        </p:spPr>
        <p:txBody>
          <a:bodyPr numCol="2" spcCol="548640">
            <a:noAutofit/>
          </a:bodyPr>
          <a:lstStyle/>
          <a:p>
            <a:pPr marL="548640"/>
            <a:r>
              <a:rPr lang="en-US" sz="2000" dirty="0"/>
              <a:t>Inpatient hospital care </a:t>
            </a:r>
          </a:p>
          <a:p>
            <a:pPr marL="548640"/>
            <a:r>
              <a:rPr lang="en-US" sz="2000" dirty="0"/>
              <a:t>Outpatient hospital care </a:t>
            </a:r>
          </a:p>
          <a:p>
            <a:pPr marL="548640"/>
            <a:r>
              <a:rPr lang="en-US" sz="2000" dirty="0"/>
              <a:t>Early and Periodic Screening, Diagnostic, and Treatment (EPSDT) services (for children under 21)</a:t>
            </a:r>
          </a:p>
          <a:p>
            <a:pPr marL="548640"/>
            <a:r>
              <a:rPr lang="en-US" sz="2000" dirty="0"/>
              <a:t>Nursing facility care (except for medically needy)</a:t>
            </a:r>
          </a:p>
          <a:p>
            <a:pPr marL="548640"/>
            <a:r>
              <a:rPr lang="en-US" sz="2000" dirty="0"/>
              <a:t>Home health care (for individuals entitled to nursing facility care)</a:t>
            </a:r>
          </a:p>
          <a:p>
            <a:pPr marL="548640"/>
            <a:r>
              <a:rPr lang="en-US" sz="2000" dirty="0"/>
              <a:t>Physician visits </a:t>
            </a:r>
          </a:p>
          <a:p>
            <a:pPr marL="548640"/>
            <a:r>
              <a:rPr lang="en-US" sz="2000" dirty="0"/>
              <a:t>Rural health clinic care </a:t>
            </a:r>
          </a:p>
          <a:p>
            <a:pPr marL="548640"/>
            <a:r>
              <a:rPr lang="en-US" sz="2000" dirty="0"/>
              <a:t>Medication Assisted Treatment</a:t>
            </a:r>
          </a:p>
          <a:p>
            <a:pPr marL="548640"/>
            <a:r>
              <a:rPr lang="en-US" sz="2000" dirty="0"/>
              <a:t>Family planning </a:t>
            </a:r>
          </a:p>
          <a:p>
            <a:pPr marL="548640"/>
            <a:r>
              <a:rPr lang="en-US" sz="2000" dirty="0"/>
              <a:t>Routine patient costs associated with participation in qualifying clinical trials</a:t>
            </a:r>
          </a:p>
          <a:p>
            <a:pPr marL="548640"/>
            <a:r>
              <a:rPr lang="en-US" sz="2000" dirty="0"/>
              <a:t>Federally-qualified health center care </a:t>
            </a:r>
          </a:p>
          <a:p>
            <a:pPr marL="548640"/>
            <a:r>
              <a:rPr lang="en-US" sz="2000" dirty="0"/>
              <a:t>Laboratory tests and X-rays </a:t>
            </a:r>
          </a:p>
          <a:p>
            <a:pPr marL="548640"/>
            <a:r>
              <a:rPr lang="en-US" sz="2000" dirty="0"/>
              <a:t>Nurse midwife services</a:t>
            </a:r>
          </a:p>
          <a:p>
            <a:pPr marL="548640"/>
            <a:r>
              <a:rPr lang="en-US" sz="2000" dirty="0"/>
              <a:t>Certified pediatric and family nurse practitioner care</a:t>
            </a:r>
          </a:p>
          <a:p>
            <a:pPr marL="548640"/>
            <a:r>
              <a:rPr lang="en-US" sz="2000" dirty="0"/>
              <a:t>Freestanding birth center services (when licensed or otherwise recognized by the state)</a:t>
            </a:r>
          </a:p>
          <a:p>
            <a:pPr marL="548640"/>
            <a:r>
              <a:rPr lang="en-US" sz="2000" dirty="0"/>
              <a:t>Transportation to medical care</a:t>
            </a:r>
          </a:p>
          <a:p>
            <a:pPr marL="548640"/>
            <a:r>
              <a:rPr lang="en-US" sz="2000" dirty="0"/>
              <a:t>Tobacco cessation counseling for pregnant individuals</a:t>
            </a:r>
          </a:p>
        </p:txBody>
      </p:sp>
      <p:cxnSp>
        <p:nvCxnSpPr>
          <p:cNvPr id="8" name="Straight Connector 7">
            <a:extLst>
              <a:ext uri="{FF2B5EF4-FFF2-40B4-BE49-F238E27FC236}">
                <a16:creationId xmlns:a16="http://schemas.microsoft.com/office/drawing/2014/main" id="{D82540D6-4DFE-4391-A11E-DEFC92A89295}"/>
              </a:ext>
              <a:ext uri="{C183D7F6-B498-43B3-948B-1728B52AA6E4}">
                <adec:decorative xmlns:adec="http://schemas.microsoft.com/office/drawing/2017/decorative" val="1"/>
              </a:ext>
            </a:extLst>
          </p:cNvPr>
          <p:cNvCxnSpPr/>
          <p:nvPr/>
        </p:nvCxnSpPr>
        <p:spPr>
          <a:xfrm>
            <a:off x="6096000" y="1231641"/>
            <a:ext cx="0" cy="466530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8AA82B0-5CDE-4B72-9773-A2230351329C}"/>
              </a:ext>
            </a:extLst>
          </p:cNvPr>
          <p:cNvSpPr>
            <a:spLocks noGrp="1"/>
          </p:cNvSpPr>
          <p:nvPr>
            <p:ph type="sldNum" sz="quarter" idx="12"/>
          </p:nvPr>
        </p:nvSpPr>
        <p:spPr/>
        <p:txBody>
          <a:bodyPr/>
          <a:lstStyle/>
          <a:p>
            <a:fld id="{0B2D781D-8844-5940-92D1-06EF0A7F581E}" type="slidenum">
              <a:rPr lang="en-US" smtClean="0"/>
              <a:pPr/>
              <a:t>21</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6152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7">
                                            <p:txEl>
                                              <p:pRg st="7" end="7"/>
                                            </p:txEl>
                                          </p:spTgt>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par>
                          <p:cTn id="31" fill="hold">
                            <p:stCondLst>
                              <p:cond delay="2000"/>
                            </p:stCondLst>
                            <p:childTnLst>
                              <p:par>
                                <p:cTn id="32" presetID="22" presetClass="entr" presetSubtype="1" fill="hold" nodeType="afterEffect">
                                  <p:stCondLst>
                                    <p:cond delay="25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250"/>
                                  </p:stCondLst>
                                  <p:childTnLst>
                                    <p:set>
                                      <p:cBhvr>
                                        <p:cTn id="41" dur="1" fill="hold">
                                          <p:stCondLst>
                                            <p:cond delay="0"/>
                                          </p:stCondLst>
                                        </p:cTn>
                                        <p:tgtEl>
                                          <p:spTgt spid="7">
                                            <p:txEl>
                                              <p:pRg st="10" end="10"/>
                                            </p:txEl>
                                          </p:spTgt>
                                        </p:tgtEl>
                                        <p:attrNameLst>
                                          <p:attrName>style.visibility</p:attrName>
                                        </p:attrNameLst>
                                      </p:cBhvr>
                                      <p:to>
                                        <p:strVal val="visible"/>
                                      </p:to>
                                    </p:set>
                                  </p:childTnLst>
                                </p:cTn>
                              </p:par>
                            </p:childTnLst>
                          </p:cTn>
                        </p:par>
                        <p:par>
                          <p:cTn id="42" fill="hold">
                            <p:stCondLst>
                              <p:cond delay="250"/>
                            </p:stCondLst>
                            <p:childTnLst>
                              <p:par>
                                <p:cTn id="43" presetID="1" presetClass="entr" presetSubtype="0" fill="hold" nodeType="afterEffect">
                                  <p:stCondLst>
                                    <p:cond delay="250"/>
                                  </p:stCondLst>
                                  <p:childTnLst>
                                    <p:set>
                                      <p:cBhvr>
                                        <p:cTn id="44" dur="1" fill="hold">
                                          <p:stCondLst>
                                            <p:cond delay="0"/>
                                          </p:stCondLst>
                                        </p:cTn>
                                        <p:tgtEl>
                                          <p:spTgt spid="7">
                                            <p:txEl>
                                              <p:pRg st="11" end="11"/>
                                            </p:txEl>
                                          </p:spTgt>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250"/>
                                  </p:stCondLst>
                                  <p:childTnLst>
                                    <p:set>
                                      <p:cBhvr>
                                        <p:cTn id="47" dur="1" fill="hold">
                                          <p:stCondLst>
                                            <p:cond delay="0"/>
                                          </p:stCondLst>
                                        </p:cTn>
                                        <p:tgtEl>
                                          <p:spTgt spid="7">
                                            <p:txEl>
                                              <p:pRg st="12" end="12"/>
                                            </p:txEl>
                                          </p:spTgt>
                                        </p:tgtEl>
                                        <p:attrNameLst>
                                          <p:attrName>style.visibility</p:attrName>
                                        </p:attrNameLst>
                                      </p:cBhvr>
                                      <p:to>
                                        <p:strVal val="visible"/>
                                      </p:to>
                                    </p:set>
                                  </p:childTnLst>
                                </p:cTn>
                              </p:par>
                            </p:childTnLst>
                          </p:cTn>
                        </p:par>
                        <p:par>
                          <p:cTn id="48" fill="hold">
                            <p:stCondLst>
                              <p:cond delay="750"/>
                            </p:stCondLst>
                            <p:childTnLst>
                              <p:par>
                                <p:cTn id="49" presetID="1" presetClass="entr" presetSubtype="0" fill="hold" nodeType="afterEffect">
                                  <p:stCondLst>
                                    <p:cond delay="250"/>
                                  </p:stCondLst>
                                  <p:childTnLst>
                                    <p:set>
                                      <p:cBhvr>
                                        <p:cTn id="50" dur="1" fill="hold">
                                          <p:stCondLst>
                                            <p:cond delay="0"/>
                                          </p:stCondLst>
                                        </p:cTn>
                                        <p:tgtEl>
                                          <p:spTgt spid="7">
                                            <p:txEl>
                                              <p:pRg st="13" end="13"/>
                                            </p:txEl>
                                          </p:spTgt>
                                        </p:tgtEl>
                                        <p:attrNameLst>
                                          <p:attrName>style.visibility</p:attrName>
                                        </p:attrNameLst>
                                      </p:cBhvr>
                                      <p:to>
                                        <p:strVal val="visible"/>
                                      </p:to>
                                    </p:set>
                                  </p:childTnLst>
                                </p:cTn>
                              </p:par>
                            </p:childTnLst>
                          </p:cTn>
                        </p:par>
                        <p:par>
                          <p:cTn id="51" fill="hold">
                            <p:stCondLst>
                              <p:cond delay="1000"/>
                            </p:stCondLst>
                            <p:childTnLst>
                              <p:par>
                                <p:cTn id="52" presetID="1" presetClass="entr" presetSubtype="0" fill="hold" nodeType="afterEffect">
                                  <p:stCondLst>
                                    <p:cond delay="250"/>
                                  </p:stCondLst>
                                  <p:childTnLst>
                                    <p:set>
                                      <p:cBhvr>
                                        <p:cTn id="53" dur="1" fill="hold">
                                          <p:stCondLst>
                                            <p:cond delay="0"/>
                                          </p:stCondLst>
                                        </p:cTn>
                                        <p:tgtEl>
                                          <p:spTgt spid="7">
                                            <p:txEl>
                                              <p:pRg st="14" end="14"/>
                                            </p:txEl>
                                          </p:spTgt>
                                        </p:tgtEl>
                                        <p:attrNameLst>
                                          <p:attrName>style.visibility</p:attrName>
                                        </p:attrNameLst>
                                      </p:cBhvr>
                                      <p:to>
                                        <p:strVal val="visible"/>
                                      </p:to>
                                    </p:set>
                                  </p:childTnLst>
                                </p:cTn>
                              </p:par>
                            </p:childTnLst>
                          </p:cTn>
                        </p:par>
                        <p:par>
                          <p:cTn id="54" fill="hold">
                            <p:stCondLst>
                              <p:cond delay="1250"/>
                            </p:stCondLst>
                            <p:childTnLst>
                              <p:par>
                                <p:cTn id="55" presetID="1" presetClass="entr" presetSubtype="0" fill="hold" nodeType="afterEffect">
                                  <p:stCondLst>
                                    <p:cond delay="250"/>
                                  </p:stCondLst>
                                  <p:childTnLst>
                                    <p:set>
                                      <p:cBhvr>
                                        <p:cTn id="56" dur="1" fill="hold">
                                          <p:stCondLst>
                                            <p:cond delay="0"/>
                                          </p:stCondLst>
                                        </p:cTn>
                                        <p:tgtEl>
                                          <p:spTgt spid="7">
                                            <p:txEl>
                                              <p:pRg st="15" end="15"/>
                                            </p:txEl>
                                          </p:spTgt>
                                        </p:tgtEl>
                                        <p:attrNameLst>
                                          <p:attrName>style.visibility</p:attrName>
                                        </p:attrNameLst>
                                      </p:cBhvr>
                                      <p:to>
                                        <p:strVal val="visible"/>
                                      </p:to>
                                    </p:set>
                                  </p:childTnLst>
                                </p:cTn>
                              </p:par>
                            </p:childTnLst>
                          </p:cTn>
                        </p:par>
                        <p:par>
                          <p:cTn id="57" fill="hold">
                            <p:stCondLst>
                              <p:cond delay="1500"/>
                            </p:stCondLst>
                            <p:childTnLst>
                              <p:par>
                                <p:cTn id="58" presetID="1" presetClass="entr" presetSubtype="0" fill="hold" nodeType="afterEffect">
                                  <p:stCondLst>
                                    <p:cond delay="250"/>
                                  </p:stCondLst>
                                  <p:childTnLst>
                                    <p:set>
                                      <p:cBhvr>
                                        <p:cTn id="59"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Coverage: </a:t>
            </a:r>
            <a:br>
              <a:rPr lang="en-US" sz="2800" dirty="0"/>
            </a:br>
            <a:r>
              <a:rPr lang="en-US" sz="2800" dirty="0"/>
              <a:t>Examples of Optional Medicaid Benefits</a:t>
            </a:r>
          </a:p>
        </p:txBody>
      </p:sp>
      <p:sp>
        <p:nvSpPr>
          <p:cNvPr id="6" name="Content Placeholder 2"/>
          <p:cNvSpPr>
            <a:spLocks noGrp="1"/>
          </p:cNvSpPr>
          <p:nvPr>
            <p:ph sz="quarter" idx="13"/>
          </p:nvPr>
        </p:nvSpPr>
        <p:spPr>
          <a:xfrm>
            <a:off x="1371600" y="1280159"/>
            <a:ext cx="9791700" cy="4994031"/>
          </a:xfrm>
        </p:spPr>
        <p:txBody>
          <a:bodyPr numCol="2" spcCol="731520">
            <a:noAutofit/>
          </a:bodyPr>
          <a:lstStyle/>
          <a:p>
            <a:pPr marL="548640">
              <a:lnSpc>
                <a:spcPct val="100000"/>
              </a:lnSpc>
            </a:pPr>
            <a:r>
              <a:rPr lang="en-US" sz="2000" dirty="0"/>
              <a:t>Prescription drugs</a:t>
            </a:r>
          </a:p>
          <a:p>
            <a:pPr marL="548640">
              <a:lnSpc>
                <a:spcPct val="100000"/>
              </a:lnSpc>
            </a:pPr>
            <a:r>
              <a:rPr lang="en-US" sz="2000" dirty="0"/>
              <a:t>Clinic services</a:t>
            </a:r>
          </a:p>
          <a:p>
            <a:pPr marL="548640">
              <a:lnSpc>
                <a:spcPct val="100000"/>
              </a:lnSpc>
            </a:pPr>
            <a:r>
              <a:rPr lang="en-US" sz="2000" dirty="0"/>
              <a:t>Physical therapy</a:t>
            </a:r>
          </a:p>
          <a:p>
            <a:pPr marL="548640">
              <a:lnSpc>
                <a:spcPct val="100000"/>
              </a:lnSpc>
            </a:pPr>
            <a:r>
              <a:rPr lang="en-US" sz="2000" dirty="0"/>
              <a:t>Occupational therapy</a:t>
            </a:r>
          </a:p>
          <a:p>
            <a:pPr marL="548640">
              <a:lnSpc>
                <a:spcPct val="100000"/>
              </a:lnSpc>
            </a:pPr>
            <a:r>
              <a:rPr lang="en-US" sz="2000" dirty="0"/>
              <a:t>Treatment for speech, hearing, </a:t>
            </a:r>
            <a:br>
              <a:rPr lang="en-US" sz="2000" dirty="0"/>
            </a:br>
            <a:r>
              <a:rPr lang="en-US" sz="2000" dirty="0"/>
              <a:t>and language disorders</a:t>
            </a:r>
          </a:p>
          <a:p>
            <a:pPr marL="548640">
              <a:lnSpc>
                <a:spcPct val="100000"/>
              </a:lnSpc>
            </a:pPr>
            <a:r>
              <a:rPr lang="en-US" sz="2000" dirty="0"/>
              <a:t>Respiratory care</a:t>
            </a:r>
          </a:p>
          <a:p>
            <a:pPr marL="548640">
              <a:lnSpc>
                <a:spcPct val="100000"/>
              </a:lnSpc>
            </a:pPr>
            <a:r>
              <a:rPr lang="en-US" sz="2000" dirty="0"/>
              <a:t>Other diagnostic, screening, preventive, and rehabilitative services</a:t>
            </a:r>
          </a:p>
          <a:p>
            <a:pPr marL="548640">
              <a:lnSpc>
                <a:spcPct val="100000"/>
              </a:lnSpc>
            </a:pPr>
            <a:r>
              <a:rPr lang="en-US" sz="2000" dirty="0"/>
              <a:t>Podiatry care</a:t>
            </a:r>
          </a:p>
          <a:p>
            <a:pPr marL="548640">
              <a:lnSpc>
                <a:spcPct val="100000"/>
              </a:lnSpc>
            </a:pPr>
            <a:r>
              <a:rPr lang="en-US" sz="2000" dirty="0"/>
              <a:t>Vision care</a:t>
            </a:r>
          </a:p>
          <a:p>
            <a:pPr marL="548640">
              <a:lnSpc>
                <a:spcPct val="100000"/>
              </a:lnSpc>
            </a:pPr>
            <a:r>
              <a:rPr lang="en-US" sz="2000" dirty="0"/>
              <a:t>Dental care</a:t>
            </a:r>
          </a:p>
          <a:p>
            <a:pPr marL="548640">
              <a:lnSpc>
                <a:spcPct val="100000"/>
              </a:lnSpc>
            </a:pPr>
            <a:r>
              <a:rPr lang="en-US" sz="2000" dirty="0"/>
              <a:t>Dentures</a:t>
            </a:r>
          </a:p>
          <a:p>
            <a:pPr marL="548640">
              <a:lnSpc>
                <a:spcPct val="100000"/>
              </a:lnSpc>
            </a:pPr>
            <a:r>
              <a:rPr lang="en-US" sz="2000" dirty="0"/>
              <a:t>Prosthetics</a:t>
            </a:r>
          </a:p>
          <a:p>
            <a:pPr marL="548640">
              <a:lnSpc>
                <a:spcPct val="100000"/>
              </a:lnSpc>
            </a:pPr>
            <a:r>
              <a:rPr lang="en-US" sz="2000" dirty="0"/>
              <a:t>Eyeglasses</a:t>
            </a:r>
          </a:p>
          <a:p>
            <a:pPr marL="548640">
              <a:lnSpc>
                <a:spcPct val="100000"/>
              </a:lnSpc>
            </a:pPr>
            <a:r>
              <a:rPr lang="en-US" sz="2000" dirty="0"/>
              <a:t>Chiropractic care</a:t>
            </a:r>
          </a:p>
          <a:p>
            <a:pPr marL="548640">
              <a:lnSpc>
                <a:spcPct val="100000"/>
              </a:lnSpc>
            </a:pPr>
            <a:r>
              <a:rPr lang="en-US" sz="2000" dirty="0"/>
              <a:t>Other practitioner services</a:t>
            </a:r>
          </a:p>
          <a:p>
            <a:pPr marL="548640">
              <a:lnSpc>
                <a:spcPct val="100000"/>
              </a:lnSpc>
            </a:pPr>
            <a:r>
              <a:rPr lang="en-US" sz="2000" dirty="0"/>
              <a:t>Private duty nursing</a:t>
            </a:r>
          </a:p>
          <a:p>
            <a:pPr marL="548640">
              <a:lnSpc>
                <a:spcPct val="100000"/>
              </a:lnSpc>
            </a:pPr>
            <a:r>
              <a:rPr lang="en-US" sz="2000" dirty="0"/>
              <a:t>Personal care</a:t>
            </a:r>
          </a:p>
          <a:p>
            <a:pPr marL="548640">
              <a:lnSpc>
                <a:spcPct val="100000"/>
              </a:lnSpc>
            </a:pPr>
            <a:r>
              <a:rPr lang="en-US" sz="2000" dirty="0"/>
              <a:t>Hospice care</a:t>
            </a:r>
          </a:p>
          <a:p>
            <a:pPr marL="548640">
              <a:lnSpc>
                <a:spcPct val="100000"/>
              </a:lnSpc>
            </a:pPr>
            <a:r>
              <a:rPr lang="en-US" sz="2000" dirty="0"/>
              <a:t>Case management</a:t>
            </a:r>
          </a:p>
        </p:txBody>
      </p:sp>
      <p:cxnSp>
        <p:nvCxnSpPr>
          <p:cNvPr id="8" name="Straight Connector 7">
            <a:extLst>
              <a:ext uri="{FF2B5EF4-FFF2-40B4-BE49-F238E27FC236}">
                <a16:creationId xmlns:a16="http://schemas.microsoft.com/office/drawing/2014/main" id="{CCE34A0E-50EE-4456-9AAA-91F11978ED93}"/>
              </a:ext>
              <a:ext uri="{C183D7F6-B498-43B3-948B-1728B52AA6E4}">
                <adec:decorative xmlns:adec="http://schemas.microsoft.com/office/drawing/2017/decorative" val="1"/>
              </a:ext>
            </a:extLst>
          </p:cNvPr>
          <p:cNvCxnSpPr>
            <a:cxnSpLocks/>
          </p:cNvCxnSpPr>
          <p:nvPr/>
        </p:nvCxnSpPr>
        <p:spPr>
          <a:xfrm>
            <a:off x="6097670" y="1372229"/>
            <a:ext cx="0" cy="466725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extBox 10" descr="Box with arrows next to it with the label : More on next slide">
            <a:extLst>
              <a:ext uri="{FF2B5EF4-FFF2-40B4-BE49-F238E27FC236}">
                <a16:creationId xmlns:a16="http://schemas.microsoft.com/office/drawing/2014/main" id="{AF2383D4-3B21-47B3-9A1D-1810A73D2C3E}"/>
              </a:ext>
            </a:extLst>
          </p:cNvPr>
          <p:cNvSpPr txBox="1"/>
          <p:nvPr/>
        </p:nvSpPr>
        <p:spPr>
          <a:xfrm>
            <a:off x="10212327" y="5450312"/>
            <a:ext cx="1119722" cy="640080"/>
          </a:xfrm>
          <a:prstGeom prst="rect">
            <a:avLst/>
          </a:prstGeom>
          <a:solidFill>
            <a:schemeClr val="accent5">
              <a:lumMod val="20000"/>
              <a:lumOff val="80000"/>
            </a:schemeClr>
          </a:solidFill>
        </p:spPr>
        <p:txBody>
          <a:bodyPr wrap="square" rtlCol="0">
            <a:spAutoFit/>
          </a:bodyPr>
          <a:lstStyle/>
          <a:p>
            <a:r>
              <a:rPr lang="en-US" dirty="0">
                <a:solidFill>
                  <a:srgbClr val="00529B"/>
                </a:solidFill>
              </a:rPr>
              <a:t>More on next slide</a:t>
            </a:r>
          </a:p>
        </p:txBody>
      </p:sp>
      <p:pic>
        <p:nvPicPr>
          <p:cNvPr id="7" name="Picture 6">
            <a:extLst>
              <a:ext uri="{FF2B5EF4-FFF2-40B4-BE49-F238E27FC236}">
                <a16:creationId xmlns:a16="http://schemas.microsoft.com/office/drawing/2014/main" id="{51B2F154-003D-4635-B372-33F13E0701D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09957" y="5438146"/>
            <a:ext cx="542591" cy="658425"/>
          </a:xfrm>
          <a:prstGeom prst="rect">
            <a:avLst/>
          </a:prstGeom>
        </p:spPr>
      </p:pic>
      <p:sp>
        <p:nvSpPr>
          <p:cNvPr id="5" name="Slide Number Placeholder 4">
            <a:extLst>
              <a:ext uri="{FF2B5EF4-FFF2-40B4-BE49-F238E27FC236}">
                <a16:creationId xmlns:a16="http://schemas.microsoft.com/office/drawing/2014/main" id="{4A15776C-F4DC-4BD0-A76D-3F3FA368C114}"/>
              </a:ext>
            </a:extLst>
          </p:cNvPr>
          <p:cNvSpPr>
            <a:spLocks noGrp="1"/>
          </p:cNvSpPr>
          <p:nvPr>
            <p:ph type="sldNum" sz="quarter" idx="12"/>
          </p:nvPr>
        </p:nvSpPr>
        <p:spPr/>
        <p:txBody>
          <a:bodyPr/>
          <a:lstStyle/>
          <a:p>
            <a:fld id="{0B2D781D-8844-5940-92D1-06EF0A7F581E}" type="slidenum">
              <a:rPr lang="en-US" smtClean="0"/>
              <a:pPr/>
              <a:t>22</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44380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6">
                                            <p:txEl>
                                              <p:pRg st="7" end="7"/>
                                            </p:txEl>
                                          </p:spTgt>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nodeType="afterEffect">
                                  <p:stCondLst>
                                    <p:cond delay="250"/>
                                  </p:stCondLst>
                                  <p:childTnLst>
                                    <p:set>
                                      <p:cBhvr>
                                        <p:cTn id="41" dur="1" fill="hold">
                                          <p:stCondLst>
                                            <p:cond delay="0"/>
                                          </p:stCondLst>
                                        </p:cTn>
                                        <p:tgtEl>
                                          <p:spTgt spid="6">
                                            <p:txEl>
                                              <p:pRg st="10" end="10"/>
                                            </p:txEl>
                                          </p:spTgt>
                                        </p:tgtEl>
                                        <p:attrNameLst>
                                          <p:attrName>style.visibility</p:attrName>
                                        </p:attrNameLst>
                                      </p:cBhvr>
                                      <p:to>
                                        <p:strVal val="visible"/>
                                      </p:to>
                                    </p:set>
                                  </p:childTnLst>
                                </p:cTn>
                              </p:par>
                            </p:childTnLst>
                          </p:cTn>
                        </p:par>
                        <p:par>
                          <p:cTn id="42" fill="hold">
                            <p:stCondLst>
                              <p:cond delay="750"/>
                            </p:stCondLst>
                            <p:childTnLst>
                              <p:par>
                                <p:cTn id="43" presetID="1" presetClass="entr" presetSubtype="0" fill="hold" nodeType="afterEffect">
                                  <p:stCondLst>
                                    <p:cond delay="250"/>
                                  </p:stCondLst>
                                  <p:childTnLst>
                                    <p:set>
                                      <p:cBhvr>
                                        <p:cTn id="44" dur="1" fill="hold">
                                          <p:stCondLst>
                                            <p:cond delay="0"/>
                                          </p:stCondLst>
                                        </p:cTn>
                                        <p:tgtEl>
                                          <p:spTgt spid="6">
                                            <p:txEl>
                                              <p:pRg st="11" end="11"/>
                                            </p:txEl>
                                          </p:spTgt>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250"/>
                                  </p:stCondLst>
                                  <p:childTnLst>
                                    <p:set>
                                      <p:cBhvr>
                                        <p:cTn id="47" dur="1" fill="hold">
                                          <p:stCondLst>
                                            <p:cond delay="0"/>
                                          </p:stCondLst>
                                        </p:cTn>
                                        <p:tgtEl>
                                          <p:spTgt spid="6">
                                            <p:txEl>
                                              <p:pRg st="12" end="12"/>
                                            </p:txEl>
                                          </p:spTgt>
                                        </p:tgtEl>
                                        <p:attrNameLst>
                                          <p:attrName>style.visibility</p:attrName>
                                        </p:attrNameLst>
                                      </p:cBhvr>
                                      <p:to>
                                        <p:strVal val="visible"/>
                                      </p:to>
                                    </p:set>
                                  </p:childTnLst>
                                </p:cTn>
                              </p:par>
                            </p:childTnLst>
                          </p:cTn>
                        </p:par>
                        <p:par>
                          <p:cTn id="48" fill="hold">
                            <p:stCondLst>
                              <p:cond delay="1250"/>
                            </p:stCondLst>
                            <p:childTnLst>
                              <p:par>
                                <p:cTn id="49" presetID="1" presetClass="entr" presetSubtype="0" fill="hold" nodeType="afterEffect">
                                  <p:stCondLst>
                                    <p:cond delay="25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nodeType="afterEffect">
                                  <p:stCondLst>
                                    <p:cond delay="250"/>
                                  </p:stCondLst>
                                  <p:childTnLst>
                                    <p:set>
                                      <p:cBhvr>
                                        <p:cTn id="53" dur="1" fill="hold">
                                          <p:stCondLst>
                                            <p:cond delay="0"/>
                                          </p:stCondLst>
                                        </p:cTn>
                                        <p:tgtEl>
                                          <p:spTgt spid="6">
                                            <p:txEl>
                                              <p:pRg st="14" end="14"/>
                                            </p:txEl>
                                          </p:spTgt>
                                        </p:tgtEl>
                                        <p:attrNameLst>
                                          <p:attrName>style.visibility</p:attrName>
                                        </p:attrNameLst>
                                      </p:cBhvr>
                                      <p:to>
                                        <p:strVal val="visible"/>
                                      </p:to>
                                    </p:set>
                                  </p:childTnLst>
                                </p:cTn>
                              </p:par>
                            </p:childTnLst>
                          </p:cTn>
                        </p:par>
                        <p:par>
                          <p:cTn id="54" fill="hold">
                            <p:stCondLst>
                              <p:cond delay="1750"/>
                            </p:stCondLst>
                            <p:childTnLst>
                              <p:par>
                                <p:cTn id="55" presetID="1" presetClass="entr" presetSubtype="0" fill="hold" nodeType="afterEffect">
                                  <p:stCondLst>
                                    <p:cond delay="250"/>
                                  </p:stCondLst>
                                  <p:childTnLst>
                                    <p:set>
                                      <p:cBhvr>
                                        <p:cTn id="56" dur="1" fill="hold">
                                          <p:stCondLst>
                                            <p:cond delay="0"/>
                                          </p:stCondLst>
                                        </p:cTn>
                                        <p:tgtEl>
                                          <p:spTgt spid="6">
                                            <p:txEl>
                                              <p:pRg st="15" end="15"/>
                                            </p:txEl>
                                          </p:spTgt>
                                        </p:tgtEl>
                                        <p:attrNameLst>
                                          <p:attrName>style.visibility</p:attrName>
                                        </p:attrNameLst>
                                      </p:cBhvr>
                                      <p:to>
                                        <p:strVal val="visible"/>
                                      </p:to>
                                    </p:set>
                                  </p:childTnLst>
                                </p:cTn>
                              </p:par>
                            </p:childTnLst>
                          </p:cTn>
                        </p:par>
                        <p:par>
                          <p:cTn id="57" fill="hold">
                            <p:stCondLst>
                              <p:cond delay="2000"/>
                            </p:stCondLst>
                            <p:childTnLst>
                              <p:par>
                                <p:cTn id="58" presetID="1" presetClass="entr" presetSubtype="0" fill="hold" nodeType="afterEffect">
                                  <p:stCondLst>
                                    <p:cond delay="250"/>
                                  </p:stCondLst>
                                  <p:childTnLst>
                                    <p:set>
                                      <p:cBhvr>
                                        <p:cTn id="59" dur="1" fill="hold">
                                          <p:stCondLst>
                                            <p:cond delay="0"/>
                                          </p:stCondLst>
                                        </p:cTn>
                                        <p:tgtEl>
                                          <p:spTgt spid="6">
                                            <p:txEl>
                                              <p:pRg st="16" end="16"/>
                                            </p:txEl>
                                          </p:spTgt>
                                        </p:tgtEl>
                                        <p:attrNameLst>
                                          <p:attrName>style.visibility</p:attrName>
                                        </p:attrNameLst>
                                      </p:cBhvr>
                                      <p:to>
                                        <p:strVal val="visible"/>
                                      </p:to>
                                    </p:set>
                                  </p:childTnLst>
                                </p:cTn>
                              </p:par>
                            </p:childTnLst>
                          </p:cTn>
                        </p:par>
                        <p:par>
                          <p:cTn id="60" fill="hold">
                            <p:stCondLst>
                              <p:cond delay="2250"/>
                            </p:stCondLst>
                            <p:childTnLst>
                              <p:par>
                                <p:cTn id="61" presetID="1" presetClass="entr" presetSubtype="0" fill="hold" nodeType="afterEffect">
                                  <p:stCondLst>
                                    <p:cond delay="250"/>
                                  </p:stCondLst>
                                  <p:childTnLst>
                                    <p:set>
                                      <p:cBhvr>
                                        <p:cTn id="62" dur="1" fill="hold">
                                          <p:stCondLst>
                                            <p:cond delay="0"/>
                                          </p:stCondLst>
                                        </p:cTn>
                                        <p:tgtEl>
                                          <p:spTgt spid="6">
                                            <p:txEl>
                                              <p:pRg st="17" end="17"/>
                                            </p:txEl>
                                          </p:spTgt>
                                        </p:tgtEl>
                                        <p:attrNameLst>
                                          <p:attrName>style.visibility</p:attrName>
                                        </p:attrNameLst>
                                      </p:cBhvr>
                                      <p:to>
                                        <p:strVal val="visible"/>
                                      </p:to>
                                    </p:set>
                                  </p:childTnLst>
                                </p:cTn>
                              </p:par>
                            </p:childTnLst>
                          </p:cTn>
                        </p:par>
                        <p:par>
                          <p:cTn id="63" fill="hold">
                            <p:stCondLst>
                              <p:cond delay="2500"/>
                            </p:stCondLst>
                            <p:childTnLst>
                              <p:par>
                                <p:cTn id="64" presetID="1" presetClass="entr" presetSubtype="0" fill="hold" nodeType="afterEffect">
                                  <p:stCondLst>
                                    <p:cond delay="250"/>
                                  </p:stCondLst>
                                  <p:childTnLst>
                                    <p:set>
                                      <p:cBhvr>
                                        <p:cTn id="65" dur="1" fill="hold">
                                          <p:stCondLst>
                                            <p:cond delay="0"/>
                                          </p:stCondLst>
                                        </p:cTn>
                                        <p:tgtEl>
                                          <p:spTgt spid="6">
                                            <p:txEl>
                                              <p:pRg st="18" end="18"/>
                                            </p:txEl>
                                          </p:spTgt>
                                        </p:tgtEl>
                                        <p:attrNameLst>
                                          <p:attrName>style.visibility</p:attrName>
                                        </p:attrNameLst>
                                      </p:cBhvr>
                                      <p:to>
                                        <p:strVal val="visible"/>
                                      </p:to>
                                    </p:set>
                                  </p:childTnLst>
                                </p:cTn>
                              </p:par>
                            </p:childTnLst>
                          </p:cTn>
                        </p:par>
                        <p:par>
                          <p:cTn id="66" fill="hold">
                            <p:stCondLst>
                              <p:cond delay="2750"/>
                            </p:stCondLst>
                            <p:childTnLst>
                              <p:par>
                                <p:cTn id="67" presetID="1" presetClass="entr" presetSubtype="0"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par>
                          <p:cTn id="69" fill="hold">
                            <p:stCondLst>
                              <p:cond delay="2750"/>
                            </p:stCondLst>
                            <p:childTnLst>
                              <p:par>
                                <p:cTn id="70" presetID="1" presetClass="entr" presetSubtype="0"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Coverage: </a:t>
            </a:r>
            <a:br>
              <a:rPr lang="en-US" sz="2800" dirty="0"/>
            </a:br>
            <a:r>
              <a:rPr lang="en-US" sz="2800" dirty="0"/>
              <a:t>Examples of Optional Medicaid Benefits (continued)</a:t>
            </a:r>
          </a:p>
        </p:txBody>
      </p:sp>
      <p:sp>
        <p:nvSpPr>
          <p:cNvPr id="6" name="Content Placeholder 2"/>
          <p:cNvSpPr>
            <a:spLocks noGrp="1"/>
          </p:cNvSpPr>
          <p:nvPr>
            <p:ph sz="quarter" idx="13"/>
          </p:nvPr>
        </p:nvSpPr>
        <p:spPr>
          <a:xfrm>
            <a:off x="981083" y="1584705"/>
            <a:ext cx="10372717" cy="4706039"/>
          </a:xfrm>
        </p:spPr>
        <p:txBody>
          <a:bodyPr numCol="2" spcCol="640080">
            <a:noAutofit/>
          </a:bodyPr>
          <a:lstStyle/>
          <a:p>
            <a:pPr marL="548640">
              <a:lnSpc>
                <a:spcPct val="100000"/>
              </a:lnSpc>
              <a:tabLst>
                <a:tab pos="177800" algn="l"/>
              </a:tabLst>
            </a:pPr>
            <a:r>
              <a:rPr lang="en-US" sz="2000" dirty="0"/>
              <a:t>Care in an institution for mental </a:t>
            </a:r>
            <a:br>
              <a:rPr lang="en-US" sz="2000" dirty="0"/>
            </a:br>
            <a:r>
              <a:rPr lang="en-US" sz="2000" dirty="0"/>
              <a:t>disease (for people 65 or older)</a:t>
            </a:r>
          </a:p>
          <a:p>
            <a:pPr marL="548640">
              <a:lnSpc>
                <a:spcPct val="100000"/>
              </a:lnSpc>
              <a:tabLst>
                <a:tab pos="177800" algn="l"/>
              </a:tabLst>
            </a:pPr>
            <a:r>
              <a:rPr lang="en-US" sz="2000" dirty="0"/>
              <a:t>Intermediate care facility treatment </a:t>
            </a:r>
            <a:br>
              <a:rPr lang="en-US" sz="2000" dirty="0"/>
            </a:br>
            <a:r>
              <a:rPr lang="en-US" sz="2000" dirty="0"/>
              <a:t>(for people with intellectual disabilities)</a:t>
            </a:r>
          </a:p>
          <a:p>
            <a:pPr marL="548640">
              <a:lnSpc>
                <a:spcPct val="100000"/>
              </a:lnSpc>
              <a:tabLst>
                <a:tab pos="177800" algn="l"/>
              </a:tabLst>
            </a:pPr>
            <a:r>
              <a:rPr lang="en-US" sz="2000" dirty="0"/>
              <a:t>Home and community-based </a:t>
            </a:r>
            <a:br>
              <a:rPr lang="en-US" sz="2000" dirty="0"/>
            </a:br>
            <a:r>
              <a:rPr lang="en-US" sz="2000" dirty="0"/>
              <a:t>services—1915(i)</a:t>
            </a:r>
          </a:p>
          <a:p>
            <a:pPr marL="548640">
              <a:lnSpc>
                <a:spcPct val="100000"/>
              </a:lnSpc>
              <a:tabLst>
                <a:tab pos="177800" algn="l"/>
              </a:tabLst>
            </a:pPr>
            <a:r>
              <a:rPr lang="en-US" sz="2000" dirty="0"/>
              <a:t>Self-directed personal assistance services—1915(j)</a:t>
            </a:r>
          </a:p>
          <a:p>
            <a:pPr marL="548640">
              <a:lnSpc>
                <a:spcPct val="100000"/>
              </a:lnSpc>
            </a:pPr>
            <a:r>
              <a:rPr lang="en-US" sz="2000" dirty="0"/>
              <a:t>Community First Choice </a:t>
            </a:r>
            <a:br>
              <a:rPr lang="en-US" sz="2000" dirty="0"/>
            </a:br>
            <a:r>
              <a:rPr lang="en-US" sz="2000" dirty="0"/>
              <a:t>option—1915(k)</a:t>
            </a:r>
          </a:p>
          <a:p>
            <a:pPr marL="548640">
              <a:lnSpc>
                <a:spcPct val="100000"/>
              </a:lnSpc>
            </a:pPr>
            <a:endParaRPr lang="en-US" sz="2000" dirty="0"/>
          </a:p>
          <a:p>
            <a:pPr marL="548640">
              <a:lnSpc>
                <a:spcPct val="100000"/>
              </a:lnSpc>
            </a:pPr>
            <a:endParaRPr lang="en-US" sz="2000" dirty="0"/>
          </a:p>
          <a:p>
            <a:pPr marL="548640">
              <a:lnSpc>
                <a:spcPct val="100000"/>
              </a:lnSpc>
            </a:pPr>
            <a:endParaRPr lang="en-US" sz="2000" dirty="0"/>
          </a:p>
          <a:p>
            <a:pPr marL="548640">
              <a:lnSpc>
                <a:spcPct val="100000"/>
              </a:lnSpc>
            </a:pPr>
            <a:r>
              <a:rPr lang="en-US" sz="2000" dirty="0"/>
              <a:t>Tuberculosis (TB) related care</a:t>
            </a:r>
          </a:p>
          <a:p>
            <a:pPr marL="548640">
              <a:lnSpc>
                <a:spcPct val="100000"/>
              </a:lnSpc>
            </a:pPr>
            <a:r>
              <a:rPr lang="en-US" sz="2000" dirty="0"/>
              <a:t>Inpatient psychiatric care (for individuals under 21)</a:t>
            </a:r>
          </a:p>
          <a:p>
            <a:pPr marL="548640"/>
            <a:r>
              <a:rPr lang="en-US" sz="2000" dirty="0"/>
              <a:t>Health Homes for people with chronic conditions—Section 1945 of the Social Security Act </a:t>
            </a:r>
          </a:p>
          <a:p>
            <a:pPr marL="548640">
              <a:lnSpc>
                <a:spcPct val="100000"/>
              </a:lnSpc>
            </a:pPr>
            <a:r>
              <a:rPr lang="en-US" sz="2000" dirty="0"/>
              <a:t>Primary Care Case Management</a:t>
            </a:r>
          </a:p>
          <a:p>
            <a:pPr marL="548640"/>
            <a:r>
              <a:rPr lang="en-US" sz="2000" dirty="0"/>
              <a:t>Mobile Crisis Intervention Services —Section 1947 of the Social Security Act </a:t>
            </a:r>
          </a:p>
          <a:p>
            <a:pPr marL="548640"/>
            <a:r>
              <a:rPr lang="en-US" sz="2000" dirty="0"/>
              <a:t>Other services the HHS Secretary approves</a:t>
            </a:r>
          </a:p>
          <a:p>
            <a:pPr marL="548640">
              <a:lnSpc>
                <a:spcPct val="100000"/>
              </a:lnSpc>
            </a:pPr>
            <a:endParaRPr lang="en-US" sz="2000" dirty="0"/>
          </a:p>
          <a:p>
            <a:pPr marL="548640">
              <a:lnSpc>
                <a:spcPct val="120000"/>
              </a:lnSpc>
              <a:spcAft>
                <a:spcPts val="600"/>
              </a:spcAft>
              <a:buNone/>
            </a:pPr>
            <a:endParaRPr lang="en-US" sz="2000" dirty="0"/>
          </a:p>
        </p:txBody>
      </p:sp>
      <p:cxnSp>
        <p:nvCxnSpPr>
          <p:cNvPr id="8" name="Straight Connector 7">
            <a:extLst>
              <a:ext uri="{FF2B5EF4-FFF2-40B4-BE49-F238E27FC236}">
                <a16:creationId xmlns:a16="http://schemas.microsoft.com/office/drawing/2014/main" id="{850C3CB6-D52F-4BC6-B6EE-BF2304B69273}"/>
              </a:ext>
              <a:ext uri="{C183D7F6-B498-43B3-948B-1728B52AA6E4}">
                <adec:decorative xmlns:adec="http://schemas.microsoft.com/office/drawing/2017/decorative" val="1"/>
              </a:ext>
            </a:extLst>
          </p:cNvPr>
          <p:cNvCxnSpPr>
            <a:cxnSpLocks/>
          </p:cNvCxnSpPr>
          <p:nvPr/>
        </p:nvCxnSpPr>
        <p:spPr>
          <a:xfrm>
            <a:off x="6022901" y="1652167"/>
            <a:ext cx="30235" cy="399139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2B84549-B21E-4031-B4C4-AB46B23BCB7D}"/>
              </a:ext>
            </a:extLst>
          </p:cNvPr>
          <p:cNvSpPr>
            <a:spLocks noGrp="1"/>
          </p:cNvSpPr>
          <p:nvPr>
            <p:ph type="sldNum" sz="quarter" idx="12"/>
          </p:nvPr>
        </p:nvSpPr>
        <p:spPr/>
        <p:txBody>
          <a:bodyPr/>
          <a:lstStyle/>
          <a:p>
            <a:fld id="{0B2D781D-8844-5940-92D1-06EF0A7F581E}" type="slidenum">
              <a:rPr lang="en-US" smtClean="0"/>
              <a:pPr/>
              <a:t>23</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1917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250"/>
                                  </p:stCondLst>
                                  <p:childTnLst>
                                    <p:set>
                                      <p:cBhvr>
                                        <p:cTn id="29" dur="1" fill="hold">
                                          <p:stCondLst>
                                            <p:cond delay="0"/>
                                          </p:stCondLst>
                                        </p:cTn>
                                        <p:tgtEl>
                                          <p:spTgt spid="6">
                                            <p:txEl>
                                              <p:pRg st="9" end="9"/>
                                            </p:txEl>
                                          </p:spTgt>
                                        </p:tgtEl>
                                        <p:attrNameLst>
                                          <p:attrName>style.visibility</p:attrName>
                                        </p:attrNameLst>
                                      </p:cBhvr>
                                      <p:to>
                                        <p:strVal val="visible"/>
                                      </p:to>
                                    </p:set>
                                  </p:childTnLst>
                                </p:cTn>
                              </p:par>
                            </p:childTnLst>
                          </p:cTn>
                        </p:par>
                        <p:par>
                          <p:cTn id="30" fill="hold">
                            <p:stCondLst>
                              <p:cond delay="750"/>
                            </p:stCondLst>
                            <p:childTnLst>
                              <p:par>
                                <p:cTn id="31" presetID="1" presetClass="entr" presetSubtype="0" fill="hold" nodeType="afterEffect">
                                  <p:stCondLst>
                                    <p:cond delay="25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nodeType="afterEffect">
                                  <p:stCondLst>
                                    <p:cond delay="250"/>
                                  </p:stCondLst>
                                  <p:childTnLst>
                                    <p:set>
                                      <p:cBhvr>
                                        <p:cTn id="35" dur="1" fill="hold">
                                          <p:stCondLst>
                                            <p:cond delay="0"/>
                                          </p:stCondLst>
                                        </p:cTn>
                                        <p:tgtEl>
                                          <p:spTgt spid="6">
                                            <p:txEl>
                                              <p:pRg st="11" end="11"/>
                                            </p:txEl>
                                          </p:spTgt>
                                        </p:tgtEl>
                                        <p:attrNameLst>
                                          <p:attrName>style.visibility</p:attrName>
                                        </p:attrNameLst>
                                      </p:cBhvr>
                                      <p:to>
                                        <p:strVal val="visible"/>
                                      </p:to>
                                    </p:set>
                                  </p:childTnLst>
                                </p:cTn>
                              </p:par>
                            </p:childTnLst>
                          </p:cTn>
                        </p:par>
                        <p:par>
                          <p:cTn id="36" fill="hold">
                            <p:stCondLst>
                              <p:cond delay="1250"/>
                            </p:stCondLst>
                            <p:childTnLst>
                              <p:par>
                                <p:cTn id="37" presetID="1" presetClass="entr" presetSubtype="0" fill="hold" nodeType="afterEffect">
                                  <p:stCondLst>
                                    <p:cond delay="25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par>
                          <p:cTn id="39" fill="hold">
                            <p:stCondLst>
                              <p:cond delay="1500"/>
                            </p:stCondLst>
                            <p:childTnLst>
                              <p:par>
                                <p:cTn id="40" presetID="1" presetClass="entr" presetSubtype="0" fill="hold" nodeType="afterEffect">
                                  <p:stCondLst>
                                    <p:cond delay="250"/>
                                  </p:stCondLst>
                                  <p:childTnLst>
                                    <p:set>
                                      <p:cBhvr>
                                        <p:cTn id="41"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Waivers &amp; Demonstrations</a:t>
            </a:r>
          </a:p>
        </p:txBody>
      </p:sp>
      <p:sp>
        <p:nvSpPr>
          <p:cNvPr id="5" name="Content Placeholder 4"/>
          <p:cNvSpPr>
            <a:spLocks noGrp="1"/>
          </p:cNvSpPr>
          <p:nvPr>
            <p:ph sz="quarter" idx="13"/>
          </p:nvPr>
        </p:nvSpPr>
        <p:spPr>
          <a:xfrm>
            <a:off x="1200150" y="1301262"/>
            <a:ext cx="9791700" cy="950977"/>
          </a:xfrm>
        </p:spPr>
        <p:txBody>
          <a:bodyPr>
            <a:noAutofit/>
          </a:bodyPr>
          <a:lstStyle/>
          <a:p>
            <a:pPr marL="0" lvl="0" indent="0" defTabSz="685800">
              <a:lnSpc>
                <a:spcPct val="100000"/>
              </a:lnSpc>
              <a:buNone/>
            </a:pPr>
            <a:r>
              <a:rPr lang="en-US" sz="2400" dirty="0"/>
              <a:t>Allow states to test new or existing ways to deliver and pay for health care. Types of waivers include:</a:t>
            </a:r>
          </a:p>
          <a:p>
            <a:pPr marL="548640">
              <a:lnSpc>
                <a:spcPct val="100000"/>
              </a:lnSpc>
              <a:buNone/>
            </a:pPr>
            <a:endParaRPr lang="en-US" sz="2400" dirty="0"/>
          </a:p>
        </p:txBody>
      </p:sp>
      <p:grpSp>
        <p:nvGrpSpPr>
          <p:cNvPr id="13" name="1135" descr="Rectangle shape label: Section 1135">
            <a:extLst>
              <a:ext uri="{FF2B5EF4-FFF2-40B4-BE49-F238E27FC236}">
                <a16:creationId xmlns:a16="http://schemas.microsoft.com/office/drawing/2014/main" id="{2BFE6DFF-04DA-4DF4-B6F3-0BC5153F8B48}"/>
              </a:ext>
            </a:extLst>
          </p:cNvPr>
          <p:cNvGrpSpPr/>
          <p:nvPr/>
        </p:nvGrpSpPr>
        <p:grpSpPr>
          <a:xfrm>
            <a:off x="1313240" y="2324697"/>
            <a:ext cx="2902103" cy="667512"/>
            <a:chOff x="1313240" y="2324697"/>
            <a:chExt cx="2902103" cy="667512"/>
          </a:xfrm>
        </p:grpSpPr>
        <p:sp>
          <p:nvSpPr>
            <p:cNvPr id="9" name="Freeform: Shape 8">
              <a:extLst>
                <a:ext uri="{FF2B5EF4-FFF2-40B4-BE49-F238E27FC236}">
                  <a16:creationId xmlns:a16="http://schemas.microsoft.com/office/drawing/2014/main" id="{159D1F11-417B-431A-8CBB-A08299EFA180}"/>
                </a:ext>
                <a:ext uri="{C183D7F6-B498-43B3-948B-1728B52AA6E4}">
                  <adec:decorative xmlns:adec="http://schemas.microsoft.com/office/drawing/2017/decorative" val="1"/>
                </a:ext>
              </a:extLst>
            </p:cNvPr>
            <p:cNvSpPr/>
            <p:nvPr/>
          </p:nvSpPr>
          <p:spPr bwMode="auto">
            <a:xfrm>
              <a:off x="3906548" y="2324697"/>
              <a:ext cx="308795" cy="667512"/>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2F5597"/>
            </a:solidFill>
            <a:ln>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10" name="Group 9">
              <a:extLst>
                <a:ext uri="{FF2B5EF4-FFF2-40B4-BE49-F238E27FC236}">
                  <a16:creationId xmlns:a16="http://schemas.microsoft.com/office/drawing/2014/main" id="{D03EB53A-8E13-4CEB-9D3F-8C4A704DF206}"/>
                </a:ext>
              </a:extLst>
            </p:cNvPr>
            <p:cNvGrpSpPr/>
            <p:nvPr/>
          </p:nvGrpSpPr>
          <p:grpSpPr>
            <a:xfrm>
              <a:off x="1313240" y="2333182"/>
              <a:ext cx="2587146" cy="640080"/>
              <a:chOff x="1016934" y="901763"/>
              <a:chExt cx="5017600" cy="640080"/>
            </a:xfrm>
          </p:grpSpPr>
          <p:sp>
            <p:nvSpPr>
              <p:cNvPr id="11" name="Rectangle 10">
                <a:extLst>
                  <a:ext uri="{FF2B5EF4-FFF2-40B4-BE49-F238E27FC236}">
                    <a16:creationId xmlns:a16="http://schemas.microsoft.com/office/drawing/2014/main" id="{8B5B985A-0DBF-40AA-B2D7-02473376283E}"/>
                  </a:ext>
                  <a:ext uri="{C183D7F6-B498-43B3-948B-1728B52AA6E4}">
                    <adec:decorative xmlns:adec="http://schemas.microsoft.com/office/drawing/2017/decorative" val="1"/>
                  </a:ext>
                </a:extLst>
              </p:cNvPr>
              <p:cNvSpPr/>
              <p:nvPr/>
            </p:nvSpPr>
            <p:spPr bwMode="auto">
              <a:xfrm>
                <a:off x="1476031" y="901763"/>
                <a:ext cx="4558503" cy="640080"/>
              </a:xfrm>
              <a:prstGeom prst="rect">
                <a:avLst/>
              </a:prstGeom>
              <a:noFill/>
              <a:ln w="57150">
                <a:solidFill>
                  <a:srgbClr val="2F5597"/>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 name="Rectangle: Top Corners Rounded 423">
                <a:extLst>
                  <a:ext uri="{FF2B5EF4-FFF2-40B4-BE49-F238E27FC236}">
                    <a16:creationId xmlns:a16="http://schemas.microsoft.com/office/drawing/2014/main" id="{2791BE3D-6A72-4CA3-8433-13811BAD44DD}"/>
                  </a:ext>
                  <a:ext uri="{C183D7F6-B498-43B3-948B-1728B52AA6E4}">
                    <adec:decorative xmlns:adec="http://schemas.microsoft.com/office/drawing/2017/decorative" val="1"/>
                  </a:ext>
                </a:extLst>
              </p:cNvPr>
              <p:cNvSpPr/>
              <p:nvPr/>
            </p:nvSpPr>
            <p:spPr bwMode="auto">
              <a:xfrm rot="16200000">
                <a:off x="976151" y="973897"/>
                <a:ext cx="581366" cy="499790"/>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endParaRPr lang="en-IN" b="1" dirty="0">
                  <a:solidFill>
                    <a:schemeClr val="bg1"/>
                  </a:solidFill>
                  <a:latin typeface="Arial" panose="020B0604020202020204" pitchFamily="34" charset="0"/>
                  <a:cs typeface="Arial" panose="020B0604020202020204" pitchFamily="34" charset="0"/>
                </a:endParaRPr>
              </a:p>
            </p:txBody>
          </p:sp>
        </p:grpSp>
        <p:sp>
          <p:nvSpPr>
            <p:cNvPr id="59" name="Rectangle 58">
              <a:extLst>
                <a:ext uri="{FF2B5EF4-FFF2-40B4-BE49-F238E27FC236}">
                  <a16:creationId xmlns:a16="http://schemas.microsoft.com/office/drawing/2014/main" id="{EBEFDA1F-2E57-44F2-BDA7-6451C12C9390}"/>
                </a:ext>
              </a:extLst>
            </p:cNvPr>
            <p:cNvSpPr/>
            <p:nvPr/>
          </p:nvSpPr>
          <p:spPr>
            <a:xfrm>
              <a:off x="1562745" y="2453167"/>
              <a:ext cx="2325637" cy="400110"/>
            </a:xfrm>
            <a:prstGeom prst="rect">
              <a:avLst/>
            </a:prstGeom>
            <a:noFill/>
          </p:spPr>
          <p:txBody>
            <a:bodyPr wrap="square">
              <a:spAutoFit/>
            </a:bodyPr>
            <a:lstStyle/>
            <a:p>
              <a:r>
                <a:rPr lang="en-IN" sz="2000" b="1" dirty="0">
                  <a:solidFill>
                    <a:srgbClr val="2F5597"/>
                  </a:solidFill>
                  <a:cs typeface="Calibri" pitchFamily="34" charset="0"/>
                </a:rPr>
                <a:t>Section 1135</a:t>
              </a:r>
              <a:endParaRPr lang="en-US" sz="2000" b="1" dirty="0">
                <a:solidFill>
                  <a:srgbClr val="2F5597"/>
                </a:solidFill>
                <a:cs typeface="Calibri" pitchFamily="34" charset="0"/>
              </a:endParaRPr>
            </a:p>
          </p:txBody>
        </p:sp>
      </p:grpSp>
      <p:grpSp>
        <p:nvGrpSpPr>
          <p:cNvPr id="18" name="1135-text" descr="Text box: Emergency Declaration Waiver">
            <a:extLst>
              <a:ext uri="{FF2B5EF4-FFF2-40B4-BE49-F238E27FC236}">
                <a16:creationId xmlns:a16="http://schemas.microsoft.com/office/drawing/2014/main" id="{80B5ACA5-F092-4493-ABAB-10C4D96E9756}"/>
              </a:ext>
            </a:extLst>
          </p:cNvPr>
          <p:cNvGrpSpPr/>
          <p:nvPr/>
        </p:nvGrpSpPr>
        <p:grpSpPr>
          <a:xfrm>
            <a:off x="4077337" y="2385021"/>
            <a:ext cx="6363437" cy="548640"/>
            <a:chOff x="4041241" y="2385021"/>
            <a:chExt cx="6363437" cy="548640"/>
          </a:xfrm>
        </p:grpSpPr>
        <p:sp>
          <p:nvSpPr>
            <p:cNvPr id="8" name="Rectangle 7">
              <a:extLst>
                <a:ext uri="{FF2B5EF4-FFF2-40B4-BE49-F238E27FC236}">
                  <a16:creationId xmlns:a16="http://schemas.microsoft.com/office/drawing/2014/main" id="{34F8A7D9-DA7A-4425-9CA3-06BD31E76314}"/>
                </a:ext>
                <a:ext uri="{C183D7F6-B498-43B3-948B-1728B52AA6E4}">
                  <adec:decorative xmlns:adec="http://schemas.microsoft.com/office/drawing/2017/decorative" val="1"/>
                </a:ext>
              </a:extLst>
            </p:cNvPr>
            <p:cNvSpPr/>
            <p:nvPr/>
          </p:nvSpPr>
          <p:spPr bwMode="auto">
            <a:xfrm>
              <a:off x="4041241" y="2385021"/>
              <a:ext cx="6363437"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0" name="Rectangle 59">
              <a:extLst>
                <a:ext uri="{FF2B5EF4-FFF2-40B4-BE49-F238E27FC236}">
                  <a16:creationId xmlns:a16="http://schemas.microsoft.com/office/drawing/2014/main" id="{E3497065-FDD2-490C-BBB3-624CE4F4B4F6}"/>
                </a:ext>
              </a:extLst>
            </p:cNvPr>
            <p:cNvSpPr/>
            <p:nvPr/>
          </p:nvSpPr>
          <p:spPr>
            <a:xfrm>
              <a:off x="4250902" y="2468880"/>
              <a:ext cx="3480971" cy="400110"/>
            </a:xfrm>
            <a:prstGeom prst="rect">
              <a:avLst/>
            </a:prstGeom>
          </p:spPr>
          <p:txBody>
            <a:bodyPr wrap="square">
              <a:spAutoFit/>
            </a:bodyPr>
            <a:lstStyle/>
            <a:p>
              <a:r>
                <a:rPr lang="en-IN" sz="2000" dirty="0">
                  <a:solidFill>
                    <a:srgbClr val="203864"/>
                  </a:solidFill>
                  <a:cs typeface="Calibri" pitchFamily="34" charset="0"/>
                </a:rPr>
                <a:t>Emergency Declaration Waiver</a:t>
              </a:r>
            </a:p>
          </p:txBody>
        </p:sp>
      </p:grpSp>
      <p:grpSp>
        <p:nvGrpSpPr>
          <p:cNvPr id="14" name="1915b" descr="Rectangle shape label: Section 1915(b)">
            <a:extLst>
              <a:ext uri="{FF2B5EF4-FFF2-40B4-BE49-F238E27FC236}">
                <a16:creationId xmlns:a16="http://schemas.microsoft.com/office/drawing/2014/main" id="{650667EC-E846-435E-ACF7-ED9844B843A1}"/>
              </a:ext>
            </a:extLst>
          </p:cNvPr>
          <p:cNvGrpSpPr/>
          <p:nvPr/>
        </p:nvGrpSpPr>
        <p:grpSpPr>
          <a:xfrm>
            <a:off x="1331183" y="3072397"/>
            <a:ext cx="2887664" cy="658368"/>
            <a:chOff x="1331183" y="3072397"/>
            <a:chExt cx="2887664" cy="658368"/>
          </a:xfrm>
        </p:grpSpPr>
        <p:sp>
          <p:nvSpPr>
            <p:cNvPr id="24" name="Freeform: Shape 23">
              <a:extLst>
                <a:ext uri="{FF2B5EF4-FFF2-40B4-BE49-F238E27FC236}">
                  <a16:creationId xmlns:a16="http://schemas.microsoft.com/office/drawing/2014/main" id="{FA1EDE09-A1E1-4638-9CF1-63CFC3A6E2AC}"/>
                </a:ext>
                <a:ext uri="{C183D7F6-B498-43B3-948B-1728B52AA6E4}">
                  <adec:decorative xmlns:adec="http://schemas.microsoft.com/office/drawing/2017/decorative" val="1"/>
                </a:ext>
              </a:extLst>
            </p:cNvPr>
            <p:cNvSpPr/>
            <p:nvPr/>
          </p:nvSpPr>
          <p:spPr bwMode="auto">
            <a:xfrm>
              <a:off x="3906548" y="3072397"/>
              <a:ext cx="312299"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26" name="Group 25">
              <a:extLst>
                <a:ext uri="{FF2B5EF4-FFF2-40B4-BE49-F238E27FC236}">
                  <a16:creationId xmlns:a16="http://schemas.microsoft.com/office/drawing/2014/main" id="{30A8C737-6712-4553-802B-850AF6C155E3}"/>
                </a:ext>
              </a:extLst>
            </p:cNvPr>
            <p:cNvGrpSpPr/>
            <p:nvPr/>
          </p:nvGrpSpPr>
          <p:grpSpPr>
            <a:xfrm>
              <a:off x="1331183" y="3083463"/>
              <a:ext cx="2569200" cy="640080"/>
              <a:chOff x="873802" y="2568976"/>
              <a:chExt cx="5034059" cy="640080"/>
            </a:xfrm>
            <a:noFill/>
          </p:grpSpPr>
          <p:sp>
            <p:nvSpPr>
              <p:cNvPr id="27" name="Rectangle 26">
                <a:extLst>
                  <a:ext uri="{FF2B5EF4-FFF2-40B4-BE49-F238E27FC236}">
                    <a16:creationId xmlns:a16="http://schemas.microsoft.com/office/drawing/2014/main" id="{774CA2CC-8763-41BD-889D-FE5027E69A16}"/>
                  </a:ext>
                  <a:ext uri="{C183D7F6-B498-43B3-948B-1728B52AA6E4}">
                    <adec:decorative xmlns:adec="http://schemas.microsoft.com/office/drawing/2017/decorative" val="1"/>
                  </a:ext>
                </a:extLst>
              </p:cNvPr>
              <p:cNvSpPr/>
              <p:nvPr/>
            </p:nvSpPr>
            <p:spPr bwMode="auto">
              <a:xfrm>
                <a:off x="1339471" y="2568976"/>
                <a:ext cx="4568390"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8" name="Rectangle: Top Corners Rounded 417">
                <a:extLst>
                  <a:ext uri="{FF2B5EF4-FFF2-40B4-BE49-F238E27FC236}">
                    <a16:creationId xmlns:a16="http://schemas.microsoft.com/office/drawing/2014/main" id="{3BFC1753-DEE4-4D13-AC11-A42ACFE0A4FC}"/>
                  </a:ext>
                  <a:ext uri="{C183D7F6-B498-43B3-948B-1728B52AA6E4}">
                    <adec:decorative xmlns:adec="http://schemas.microsoft.com/office/drawing/2017/decorative" val="1"/>
                  </a:ext>
                </a:extLst>
              </p:cNvPr>
              <p:cNvSpPr/>
              <p:nvPr/>
            </p:nvSpPr>
            <p:spPr bwMode="auto">
              <a:xfrm rot="16200000">
                <a:off x="831829" y="2626601"/>
                <a:ext cx="585216" cy="501270"/>
              </a:xfrm>
              <a:prstGeom prst="round2SameRect">
                <a:avLst>
                  <a:gd name="adj1" fmla="val 50000"/>
                  <a:gd name="adj2" fmla="val 0"/>
                </a:avLst>
              </a:prstGeom>
              <a:solidFill>
                <a:srgbClr val="00529B"/>
              </a:solidFill>
              <a:ln>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Rectangle 28">
                <a:extLst>
                  <a:ext uri="{FF2B5EF4-FFF2-40B4-BE49-F238E27FC236}">
                    <a16:creationId xmlns:a16="http://schemas.microsoft.com/office/drawing/2014/main" id="{54E457C9-02FD-4815-BEF7-935BC55745EE}"/>
                  </a:ext>
                </a:extLst>
              </p:cNvPr>
              <p:cNvSpPr/>
              <p:nvPr/>
            </p:nvSpPr>
            <p:spPr>
              <a:xfrm>
                <a:off x="1372764" y="2695023"/>
                <a:ext cx="3654854" cy="400110"/>
              </a:xfrm>
              <a:prstGeom prst="rect">
                <a:avLst/>
              </a:prstGeom>
              <a:grpFill/>
              <a:ln>
                <a:noFill/>
              </a:ln>
            </p:spPr>
            <p:txBody>
              <a:bodyPr wrap="square">
                <a:spAutoFit/>
              </a:bodyPr>
              <a:lstStyle/>
              <a:p>
                <a:r>
                  <a:rPr lang="en-IN" sz="2000" b="1" dirty="0">
                    <a:solidFill>
                      <a:srgbClr val="2F5597"/>
                    </a:solidFill>
                    <a:cs typeface="Calibri" pitchFamily="34" charset="0"/>
                  </a:rPr>
                  <a:t>Section 1915(b)</a:t>
                </a:r>
                <a:endParaRPr lang="en-US" sz="2000" b="1" dirty="0">
                  <a:solidFill>
                    <a:srgbClr val="2F5597"/>
                  </a:solidFill>
                  <a:cs typeface="Calibri" pitchFamily="34" charset="0"/>
                </a:endParaRPr>
              </a:p>
            </p:txBody>
          </p:sp>
        </p:grpSp>
      </p:grpSp>
      <p:grpSp>
        <p:nvGrpSpPr>
          <p:cNvPr id="19" name="1915b-text" descr="Text Box: Managed Care Waiver">
            <a:extLst>
              <a:ext uri="{FF2B5EF4-FFF2-40B4-BE49-F238E27FC236}">
                <a16:creationId xmlns:a16="http://schemas.microsoft.com/office/drawing/2014/main" id="{55B22E2D-84FC-45AA-BC63-B7D43A8259BB}"/>
              </a:ext>
            </a:extLst>
          </p:cNvPr>
          <p:cNvGrpSpPr/>
          <p:nvPr/>
        </p:nvGrpSpPr>
        <p:grpSpPr>
          <a:xfrm>
            <a:off x="4065280" y="3125239"/>
            <a:ext cx="6435654" cy="548640"/>
            <a:chOff x="3969024" y="3125239"/>
            <a:chExt cx="6435654" cy="548640"/>
          </a:xfrm>
        </p:grpSpPr>
        <p:sp>
          <p:nvSpPr>
            <p:cNvPr id="23" name="Rectangle 22">
              <a:extLst>
                <a:ext uri="{FF2B5EF4-FFF2-40B4-BE49-F238E27FC236}">
                  <a16:creationId xmlns:a16="http://schemas.microsoft.com/office/drawing/2014/main" id="{94EC0A83-6B86-49BA-B7A0-8B39109C1EDB}"/>
                </a:ext>
                <a:ext uri="{C183D7F6-B498-43B3-948B-1728B52AA6E4}">
                  <adec:decorative xmlns:adec="http://schemas.microsoft.com/office/drawing/2017/decorative" val="1"/>
                </a:ext>
              </a:extLst>
            </p:cNvPr>
            <p:cNvSpPr/>
            <p:nvPr/>
          </p:nvSpPr>
          <p:spPr bwMode="auto">
            <a:xfrm>
              <a:off x="3969024" y="3125239"/>
              <a:ext cx="6435654"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5" name="Rectangle 24">
              <a:extLst>
                <a:ext uri="{FF2B5EF4-FFF2-40B4-BE49-F238E27FC236}">
                  <a16:creationId xmlns:a16="http://schemas.microsoft.com/office/drawing/2014/main" id="{A3789A8F-03E2-40B2-9B5F-1AF3CD14F31E}"/>
                </a:ext>
              </a:extLst>
            </p:cNvPr>
            <p:cNvSpPr/>
            <p:nvPr/>
          </p:nvSpPr>
          <p:spPr>
            <a:xfrm>
              <a:off x="4250902" y="3199504"/>
              <a:ext cx="4260779" cy="400110"/>
            </a:xfrm>
            <a:prstGeom prst="rect">
              <a:avLst/>
            </a:prstGeom>
          </p:spPr>
          <p:txBody>
            <a:bodyPr wrap="square">
              <a:spAutoFit/>
            </a:bodyPr>
            <a:lstStyle/>
            <a:p>
              <a:r>
                <a:rPr lang="en-IN" sz="2000" dirty="0">
                  <a:solidFill>
                    <a:srgbClr val="203864"/>
                  </a:solidFill>
                  <a:cs typeface="Calibri" pitchFamily="34" charset="0"/>
                </a:rPr>
                <a:t>Managed Care Waiver</a:t>
              </a:r>
            </a:p>
          </p:txBody>
        </p:sp>
      </p:grpSp>
      <p:grpSp>
        <p:nvGrpSpPr>
          <p:cNvPr id="15" name="1915c" descr="Rectangle shape label: Section 1915(c)">
            <a:extLst>
              <a:ext uri="{FF2B5EF4-FFF2-40B4-BE49-F238E27FC236}">
                <a16:creationId xmlns:a16="http://schemas.microsoft.com/office/drawing/2014/main" id="{8E678A89-EB98-4180-A2D7-0E41177306FE}"/>
              </a:ext>
            </a:extLst>
          </p:cNvPr>
          <p:cNvGrpSpPr/>
          <p:nvPr/>
        </p:nvGrpSpPr>
        <p:grpSpPr>
          <a:xfrm>
            <a:off x="1319626" y="3845354"/>
            <a:ext cx="2895717" cy="658368"/>
            <a:chOff x="1319626" y="3845354"/>
            <a:chExt cx="2895717" cy="658368"/>
          </a:xfrm>
        </p:grpSpPr>
        <p:sp>
          <p:nvSpPr>
            <p:cNvPr id="33" name="Freeform: Shape 32">
              <a:extLst>
                <a:ext uri="{FF2B5EF4-FFF2-40B4-BE49-F238E27FC236}">
                  <a16:creationId xmlns:a16="http://schemas.microsoft.com/office/drawing/2014/main" id="{B5DF9CDE-D174-4AB9-8A4C-818E987EF502}"/>
                </a:ext>
                <a:ext uri="{C183D7F6-B498-43B3-948B-1728B52AA6E4}">
                  <adec:decorative xmlns:adec="http://schemas.microsoft.com/office/drawing/2017/decorative" val="1"/>
                </a:ext>
              </a:extLst>
            </p:cNvPr>
            <p:cNvSpPr/>
            <p:nvPr/>
          </p:nvSpPr>
          <p:spPr bwMode="auto">
            <a:xfrm>
              <a:off x="3906548" y="3845354"/>
              <a:ext cx="308795"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35" name="Group 34">
              <a:extLst>
                <a:ext uri="{FF2B5EF4-FFF2-40B4-BE49-F238E27FC236}">
                  <a16:creationId xmlns:a16="http://schemas.microsoft.com/office/drawing/2014/main" id="{F087DBEB-FA4A-4905-88FD-88BE52B88DCA}"/>
                </a:ext>
              </a:extLst>
            </p:cNvPr>
            <p:cNvGrpSpPr/>
            <p:nvPr/>
          </p:nvGrpSpPr>
          <p:grpSpPr>
            <a:xfrm>
              <a:off x="1319626" y="3857122"/>
              <a:ext cx="2568758" cy="632962"/>
              <a:chOff x="879075" y="3364488"/>
              <a:chExt cx="5028786" cy="640080"/>
            </a:xfrm>
            <a:noFill/>
          </p:grpSpPr>
          <p:sp>
            <p:nvSpPr>
              <p:cNvPr id="36" name="Rectangle 35">
                <a:extLst>
                  <a:ext uri="{FF2B5EF4-FFF2-40B4-BE49-F238E27FC236}">
                    <a16:creationId xmlns:a16="http://schemas.microsoft.com/office/drawing/2014/main" id="{C74D1BDA-B27A-4C14-978B-122175D576AF}"/>
                  </a:ext>
                  <a:ext uri="{C183D7F6-B498-43B3-948B-1728B52AA6E4}">
                    <adec:decorative xmlns:adec="http://schemas.microsoft.com/office/drawing/2017/decorative" val="1"/>
                  </a:ext>
                </a:extLst>
              </p:cNvPr>
              <p:cNvSpPr/>
              <p:nvPr/>
            </p:nvSpPr>
            <p:spPr bwMode="auto">
              <a:xfrm>
                <a:off x="1339471" y="3364488"/>
                <a:ext cx="4568390"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7" name="Rectangle: Top Corners Rounded 419">
                <a:extLst>
                  <a:ext uri="{FF2B5EF4-FFF2-40B4-BE49-F238E27FC236}">
                    <a16:creationId xmlns:a16="http://schemas.microsoft.com/office/drawing/2014/main" id="{11FA4E3C-F598-434B-8916-33A387A66B60}"/>
                  </a:ext>
                  <a:ext uri="{C183D7F6-B498-43B3-948B-1728B52AA6E4}">
                    <adec:decorative xmlns:adec="http://schemas.microsoft.com/office/drawing/2017/decorative" val="1"/>
                  </a:ext>
                </a:extLst>
              </p:cNvPr>
              <p:cNvSpPr/>
              <p:nvPr/>
            </p:nvSpPr>
            <p:spPr bwMode="auto">
              <a:xfrm rot="16200000">
                <a:off x="833811" y="3440822"/>
                <a:ext cx="591797" cy="501270"/>
              </a:xfrm>
              <a:prstGeom prst="round2SameRect">
                <a:avLst>
                  <a:gd name="adj1" fmla="val 50000"/>
                  <a:gd name="adj2" fmla="val 0"/>
                </a:avLst>
              </a:prstGeom>
              <a:solidFill>
                <a:srgbClr val="00529B"/>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Rectangle 37">
                <a:extLst>
                  <a:ext uri="{FF2B5EF4-FFF2-40B4-BE49-F238E27FC236}">
                    <a16:creationId xmlns:a16="http://schemas.microsoft.com/office/drawing/2014/main" id="{320A7756-4CCC-4095-B6CC-CE686D931829}"/>
                  </a:ext>
                </a:extLst>
              </p:cNvPr>
              <p:cNvSpPr/>
              <p:nvPr/>
            </p:nvSpPr>
            <p:spPr>
              <a:xfrm>
                <a:off x="1400634" y="3481810"/>
                <a:ext cx="3584449" cy="404610"/>
              </a:xfrm>
              <a:prstGeom prst="rect">
                <a:avLst/>
              </a:prstGeom>
              <a:grpFill/>
              <a:ln>
                <a:noFill/>
              </a:ln>
            </p:spPr>
            <p:txBody>
              <a:bodyPr wrap="square">
                <a:spAutoFit/>
              </a:bodyPr>
              <a:lstStyle/>
              <a:p>
                <a:r>
                  <a:rPr lang="en-IN" sz="2000" b="1" dirty="0">
                    <a:solidFill>
                      <a:srgbClr val="2F5597"/>
                    </a:solidFill>
                    <a:cs typeface="Calibri" pitchFamily="34" charset="0"/>
                  </a:rPr>
                  <a:t>Section 1915(c)</a:t>
                </a:r>
                <a:endParaRPr lang="en-US" sz="2000" b="1" dirty="0">
                  <a:solidFill>
                    <a:srgbClr val="2F5597"/>
                  </a:solidFill>
                  <a:cs typeface="Calibri" pitchFamily="34" charset="0"/>
                </a:endParaRPr>
              </a:p>
            </p:txBody>
          </p:sp>
        </p:grpSp>
      </p:grpSp>
      <p:grpSp>
        <p:nvGrpSpPr>
          <p:cNvPr id="20" name="1915c-text" descr="Text box:  Home and Community-Based Services (HCBS) Waiver&#10;">
            <a:extLst>
              <a:ext uri="{FF2B5EF4-FFF2-40B4-BE49-F238E27FC236}">
                <a16:creationId xmlns:a16="http://schemas.microsoft.com/office/drawing/2014/main" id="{A518E90D-6FF3-4158-8C3C-7137A5047E8A}"/>
              </a:ext>
            </a:extLst>
          </p:cNvPr>
          <p:cNvGrpSpPr/>
          <p:nvPr/>
        </p:nvGrpSpPr>
        <p:grpSpPr>
          <a:xfrm>
            <a:off x="4059631" y="3883852"/>
            <a:ext cx="6453335" cy="548640"/>
            <a:chOff x="3951343" y="3883852"/>
            <a:chExt cx="6453335" cy="548640"/>
          </a:xfrm>
        </p:grpSpPr>
        <p:sp>
          <p:nvSpPr>
            <p:cNvPr id="32" name="Rectangle 31">
              <a:extLst>
                <a:ext uri="{FF2B5EF4-FFF2-40B4-BE49-F238E27FC236}">
                  <a16:creationId xmlns:a16="http://schemas.microsoft.com/office/drawing/2014/main" id="{6A2ED672-2A37-42EB-A40C-4A940E1230EF}"/>
                </a:ext>
                <a:ext uri="{C183D7F6-B498-43B3-948B-1728B52AA6E4}">
                  <adec:decorative xmlns:adec="http://schemas.microsoft.com/office/drawing/2017/decorative" val="1"/>
                </a:ext>
              </a:extLst>
            </p:cNvPr>
            <p:cNvSpPr/>
            <p:nvPr/>
          </p:nvSpPr>
          <p:spPr bwMode="auto">
            <a:xfrm>
              <a:off x="3951343" y="3883852"/>
              <a:ext cx="6453335"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Rectangle 33">
              <a:extLst>
                <a:ext uri="{FF2B5EF4-FFF2-40B4-BE49-F238E27FC236}">
                  <a16:creationId xmlns:a16="http://schemas.microsoft.com/office/drawing/2014/main" id="{84B3FDBF-FB7D-490A-A1B1-3313E16AB61F}"/>
                </a:ext>
              </a:extLst>
            </p:cNvPr>
            <p:cNvSpPr/>
            <p:nvPr/>
          </p:nvSpPr>
          <p:spPr>
            <a:xfrm>
              <a:off x="4250902" y="3957423"/>
              <a:ext cx="5794808" cy="400110"/>
            </a:xfrm>
            <a:prstGeom prst="rect">
              <a:avLst/>
            </a:prstGeom>
          </p:spPr>
          <p:txBody>
            <a:bodyPr wrap="square">
              <a:spAutoFit/>
            </a:bodyPr>
            <a:lstStyle/>
            <a:p>
              <a:r>
                <a:rPr lang="en-US" sz="2000" dirty="0">
                  <a:solidFill>
                    <a:schemeClr val="accent1">
                      <a:lumMod val="50000"/>
                    </a:schemeClr>
                  </a:solidFill>
                  <a:cs typeface="Calibri" pitchFamily="34" charset="0"/>
                </a:rPr>
                <a:t>Home and Community-Based Services (HCBS) Waiver</a:t>
              </a:r>
            </a:p>
          </p:txBody>
        </p:sp>
      </p:grpSp>
      <p:grpSp>
        <p:nvGrpSpPr>
          <p:cNvPr id="16" name="1115" descr="Rectangle shape label: Section 1115">
            <a:extLst>
              <a:ext uri="{FF2B5EF4-FFF2-40B4-BE49-F238E27FC236}">
                <a16:creationId xmlns:a16="http://schemas.microsoft.com/office/drawing/2014/main" id="{BD67F369-DFDD-4001-B8B6-8642E4263FAC}"/>
              </a:ext>
            </a:extLst>
          </p:cNvPr>
          <p:cNvGrpSpPr/>
          <p:nvPr/>
        </p:nvGrpSpPr>
        <p:grpSpPr>
          <a:xfrm>
            <a:off x="1323191" y="4586415"/>
            <a:ext cx="2893502" cy="658368"/>
            <a:chOff x="1323191" y="4586415"/>
            <a:chExt cx="2893502" cy="658368"/>
          </a:xfrm>
        </p:grpSpPr>
        <p:sp>
          <p:nvSpPr>
            <p:cNvPr id="42" name="Freeform: Shape 41">
              <a:extLst>
                <a:ext uri="{FF2B5EF4-FFF2-40B4-BE49-F238E27FC236}">
                  <a16:creationId xmlns:a16="http://schemas.microsoft.com/office/drawing/2014/main" id="{31D1AB46-9462-46B5-BE07-6FEA4EF95041}"/>
                </a:ext>
                <a:ext uri="{C183D7F6-B498-43B3-948B-1728B52AA6E4}">
                  <adec:decorative xmlns:adec="http://schemas.microsoft.com/office/drawing/2017/decorative" val="1"/>
                </a:ext>
              </a:extLst>
            </p:cNvPr>
            <p:cNvSpPr/>
            <p:nvPr/>
          </p:nvSpPr>
          <p:spPr bwMode="auto">
            <a:xfrm>
              <a:off x="3906547" y="4586415"/>
              <a:ext cx="310146"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44" name="Group 43">
              <a:extLst>
                <a:ext uri="{FF2B5EF4-FFF2-40B4-BE49-F238E27FC236}">
                  <a16:creationId xmlns:a16="http://schemas.microsoft.com/office/drawing/2014/main" id="{7133915A-F0D6-4EE9-8A12-745884411AC7}"/>
                </a:ext>
              </a:extLst>
            </p:cNvPr>
            <p:cNvGrpSpPr/>
            <p:nvPr/>
          </p:nvGrpSpPr>
          <p:grpSpPr>
            <a:xfrm>
              <a:off x="1323191" y="4601341"/>
              <a:ext cx="2577193" cy="640080"/>
              <a:chOff x="870804" y="4159999"/>
              <a:chExt cx="5042052" cy="640080"/>
            </a:xfrm>
          </p:grpSpPr>
          <p:sp>
            <p:nvSpPr>
              <p:cNvPr id="45" name="Rectangle 44">
                <a:extLst>
                  <a:ext uri="{FF2B5EF4-FFF2-40B4-BE49-F238E27FC236}">
                    <a16:creationId xmlns:a16="http://schemas.microsoft.com/office/drawing/2014/main" id="{6C654D19-BBBA-4763-98A6-162B667DF26C}"/>
                  </a:ext>
                  <a:ext uri="{C183D7F6-B498-43B3-948B-1728B52AA6E4}">
                    <adec:decorative xmlns:adec="http://schemas.microsoft.com/office/drawing/2017/decorative" val="1"/>
                  </a:ext>
                </a:extLst>
              </p:cNvPr>
              <p:cNvSpPr/>
              <p:nvPr/>
            </p:nvSpPr>
            <p:spPr bwMode="auto">
              <a:xfrm>
                <a:off x="1339472" y="4159999"/>
                <a:ext cx="4573384" cy="640080"/>
              </a:xfrm>
              <a:prstGeom prst="rect">
                <a:avLst/>
              </a:prstGeom>
              <a:no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Rectangle: Top Corners Rounded 421">
                <a:extLst>
                  <a:ext uri="{FF2B5EF4-FFF2-40B4-BE49-F238E27FC236}">
                    <a16:creationId xmlns:a16="http://schemas.microsoft.com/office/drawing/2014/main" id="{121FBA8E-FDF9-464E-9CFD-E2FDD2C2538A}"/>
                  </a:ext>
                  <a:ext uri="{C183D7F6-B498-43B3-948B-1728B52AA6E4}">
                    <adec:decorative xmlns:adec="http://schemas.microsoft.com/office/drawing/2017/decorative" val="1"/>
                  </a:ext>
                </a:extLst>
              </p:cNvPr>
              <p:cNvSpPr/>
              <p:nvPr/>
            </p:nvSpPr>
            <p:spPr bwMode="auto">
              <a:xfrm rot="16200000">
                <a:off x="828831" y="4232154"/>
                <a:ext cx="585216"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7" name="Rectangle 46">
                <a:extLst>
                  <a:ext uri="{FF2B5EF4-FFF2-40B4-BE49-F238E27FC236}">
                    <a16:creationId xmlns:a16="http://schemas.microsoft.com/office/drawing/2014/main" id="{C616FFE2-0AA3-40F6-BD2D-2B6C1D8BAD3D}"/>
                  </a:ext>
                </a:extLst>
              </p:cNvPr>
              <p:cNvSpPr/>
              <p:nvPr/>
            </p:nvSpPr>
            <p:spPr>
              <a:xfrm>
                <a:off x="1400678" y="4282533"/>
                <a:ext cx="3566521" cy="400110"/>
              </a:xfrm>
              <a:prstGeom prst="rect">
                <a:avLst/>
              </a:prstGeom>
            </p:spPr>
            <p:txBody>
              <a:bodyPr wrap="square">
                <a:spAutoFit/>
              </a:bodyPr>
              <a:lstStyle/>
              <a:p>
                <a:r>
                  <a:rPr lang="en-IN" sz="2000" b="1" dirty="0">
                    <a:solidFill>
                      <a:srgbClr val="2F5597"/>
                    </a:solidFill>
                    <a:cs typeface="Calibri" pitchFamily="34" charset="0"/>
                  </a:rPr>
                  <a:t>Section 1115</a:t>
                </a:r>
                <a:endParaRPr lang="en-US" sz="2000" b="1" dirty="0">
                  <a:solidFill>
                    <a:srgbClr val="2F5597"/>
                  </a:solidFill>
                  <a:cs typeface="Calibri" pitchFamily="34" charset="0"/>
                </a:endParaRPr>
              </a:p>
            </p:txBody>
          </p:sp>
        </p:grpSp>
      </p:grpSp>
      <p:grpSp>
        <p:nvGrpSpPr>
          <p:cNvPr id="21" name="1115-text" descr="Text box: Research and Demonstrations&#10;">
            <a:extLst>
              <a:ext uri="{FF2B5EF4-FFF2-40B4-BE49-F238E27FC236}">
                <a16:creationId xmlns:a16="http://schemas.microsoft.com/office/drawing/2014/main" id="{1372082E-A472-41A7-8945-23125A04B98F}"/>
              </a:ext>
            </a:extLst>
          </p:cNvPr>
          <p:cNvGrpSpPr/>
          <p:nvPr/>
        </p:nvGrpSpPr>
        <p:grpSpPr>
          <a:xfrm>
            <a:off x="4052817" y="4642465"/>
            <a:ext cx="6453335" cy="548640"/>
            <a:chOff x="3968593" y="4642465"/>
            <a:chExt cx="6453335" cy="548640"/>
          </a:xfrm>
        </p:grpSpPr>
        <p:sp>
          <p:nvSpPr>
            <p:cNvPr id="41" name="Rectangle 40">
              <a:extLst>
                <a:ext uri="{FF2B5EF4-FFF2-40B4-BE49-F238E27FC236}">
                  <a16:creationId xmlns:a16="http://schemas.microsoft.com/office/drawing/2014/main" id="{7C13976A-3D69-436A-927D-4D652AE15D20}"/>
                </a:ext>
                <a:ext uri="{C183D7F6-B498-43B3-948B-1728B52AA6E4}">
                  <adec:decorative xmlns:adec="http://schemas.microsoft.com/office/drawing/2017/decorative" val="1"/>
                </a:ext>
              </a:extLst>
            </p:cNvPr>
            <p:cNvSpPr/>
            <p:nvPr/>
          </p:nvSpPr>
          <p:spPr bwMode="auto">
            <a:xfrm>
              <a:off x="3968593" y="4642465"/>
              <a:ext cx="6453335"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3" name="Rectangle 42">
              <a:extLst>
                <a:ext uri="{FF2B5EF4-FFF2-40B4-BE49-F238E27FC236}">
                  <a16:creationId xmlns:a16="http://schemas.microsoft.com/office/drawing/2014/main" id="{748C397B-D1F2-4829-ABBD-1F3F8415694B}"/>
                </a:ext>
              </a:extLst>
            </p:cNvPr>
            <p:cNvSpPr/>
            <p:nvPr/>
          </p:nvSpPr>
          <p:spPr>
            <a:xfrm>
              <a:off x="4250902" y="4732519"/>
              <a:ext cx="4231406" cy="400110"/>
            </a:xfrm>
            <a:prstGeom prst="rect">
              <a:avLst/>
            </a:prstGeom>
          </p:spPr>
          <p:txBody>
            <a:bodyPr wrap="square">
              <a:spAutoFit/>
            </a:bodyPr>
            <a:lstStyle/>
            <a:p>
              <a:r>
                <a:rPr lang="en-IN" sz="2000" dirty="0">
                  <a:solidFill>
                    <a:schemeClr val="accent1">
                      <a:lumMod val="50000"/>
                    </a:schemeClr>
                  </a:solidFill>
                  <a:cs typeface="Calibri" pitchFamily="34" charset="0"/>
                </a:rPr>
                <a:t>Research and Demonstrations</a:t>
              </a:r>
            </a:p>
          </p:txBody>
        </p:sp>
      </p:grpSp>
      <p:grpSp>
        <p:nvGrpSpPr>
          <p:cNvPr id="17" name="1332" descr="Rectangle shape label: Section 1332">
            <a:extLst>
              <a:ext uri="{FF2B5EF4-FFF2-40B4-BE49-F238E27FC236}">
                <a16:creationId xmlns:a16="http://schemas.microsoft.com/office/drawing/2014/main" id="{64E3CF08-8260-4532-81D7-9FF5DB27DF97}"/>
              </a:ext>
            </a:extLst>
          </p:cNvPr>
          <p:cNvGrpSpPr/>
          <p:nvPr/>
        </p:nvGrpSpPr>
        <p:grpSpPr>
          <a:xfrm>
            <a:off x="1305027" y="5328870"/>
            <a:ext cx="2896527" cy="658368"/>
            <a:chOff x="1305027" y="5328870"/>
            <a:chExt cx="2896527" cy="658368"/>
          </a:xfrm>
        </p:grpSpPr>
        <p:sp>
          <p:nvSpPr>
            <p:cNvPr id="51" name="Freeform: Shape 50">
              <a:extLst>
                <a:ext uri="{FF2B5EF4-FFF2-40B4-BE49-F238E27FC236}">
                  <a16:creationId xmlns:a16="http://schemas.microsoft.com/office/drawing/2014/main" id="{C0819EFC-D2E9-491F-A3EC-2B7ACEA8FAE2}"/>
                </a:ext>
                <a:ext uri="{C183D7F6-B498-43B3-948B-1728B52AA6E4}">
                  <adec:decorative xmlns:adec="http://schemas.microsoft.com/office/drawing/2017/decorative" val="1"/>
                </a:ext>
              </a:extLst>
            </p:cNvPr>
            <p:cNvSpPr/>
            <p:nvPr/>
          </p:nvSpPr>
          <p:spPr bwMode="auto">
            <a:xfrm>
              <a:off x="3888382" y="5328870"/>
              <a:ext cx="31317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3" name="Group 52">
              <a:extLst>
                <a:ext uri="{FF2B5EF4-FFF2-40B4-BE49-F238E27FC236}">
                  <a16:creationId xmlns:a16="http://schemas.microsoft.com/office/drawing/2014/main" id="{96B5DFA0-5F18-4B9A-AF99-D85A649EDA3D}"/>
                </a:ext>
              </a:extLst>
            </p:cNvPr>
            <p:cNvGrpSpPr/>
            <p:nvPr/>
          </p:nvGrpSpPr>
          <p:grpSpPr>
            <a:xfrm>
              <a:off x="1305027" y="5345417"/>
              <a:ext cx="2592801" cy="640080"/>
              <a:chOff x="870807" y="4955511"/>
              <a:chExt cx="5042046" cy="640080"/>
            </a:xfrm>
            <a:noFill/>
          </p:grpSpPr>
          <p:sp>
            <p:nvSpPr>
              <p:cNvPr id="54" name="Rectangle 53">
                <a:extLst>
                  <a:ext uri="{FF2B5EF4-FFF2-40B4-BE49-F238E27FC236}">
                    <a16:creationId xmlns:a16="http://schemas.microsoft.com/office/drawing/2014/main" id="{C7F54C6E-CF90-4D65-BB13-0A204FE6E571}"/>
                  </a:ext>
                  <a:ext uri="{C183D7F6-B498-43B3-948B-1728B52AA6E4}">
                    <adec:decorative xmlns:adec="http://schemas.microsoft.com/office/drawing/2017/decorative" val="1"/>
                  </a:ext>
                </a:extLst>
              </p:cNvPr>
              <p:cNvSpPr/>
              <p:nvPr/>
            </p:nvSpPr>
            <p:spPr bwMode="auto">
              <a:xfrm>
                <a:off x="1339470" y="4955511"/>
                <a:ext cx="4573383"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5" name="Rectangle: Top Corners Rounded 425">
                <a:extLst>
                  <a:ext uri="{FF2B5EF4-FFF2-40B4-BE49-F238E27FC236}">
                    <a16:creationId xmlns:a16="http://schemas.microsoft.com/office/drawing/2014/main" id="{3CEC2208-0CC2-4E32-AE31-F6102A108093}"/>
                  </a:ext>
                  <a:ext uri="{C183D7F6-B498-43B3-948B-1728B52AA6E4}">
                    <adec:decorative xmlns:adec="http://schemas.microsoft.com/office/drawing/2017/decorative" val="1"/>
                  </a:ext>
                </a:extLst>
              </p:cNvPr>
              <p:cNvSpPr/>
              <p:nvPr/>
            </p:nvSpPr>
            <p:spPr bwMode="auto">
              <a:xfrm rot="16200000">
                <a:off x="828834" y="5028283"/>
                <a:ext cx="585216"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6" name="Rectangle 55">
                <a:extLst>
                  <a:ext uri="{FF2B5EF4-FFF2-40B4-BE49-F238E27FC236}">
                    <a16:creationId xmlns:a16="http://schemas.microsoft.com/office/drawing/2014/main" id="{2BEDA075-B40B-4837-B829-E9EADCD5A393}"/>
                  </a:ext>
                </a:extLst>
              </p:cNvPr>
              <p:cNvSpPr/>
              <p:nvPr/>
            </p:nvSpPr>
            <p:spPr>
              <a:xfrm>
                <a:off x="1404962" y="5091616"/>
                <a:ext cx="3588225" cy="400110"/>
              </a:xfrm>
              <a:prstGeom prst="rect">
                <a:avLst/>
              </a:prstGeom>
              <a:grpFill/>
            </p:spPr>
            <p:txBody>
              <a:bodyPr wrap="square">
                <a:spAutoFit/>
              </a:bodyPr>
              <a:lstStyle/>
              <a:p>
                <a:r>
                  <a:rPr lang="en-IN" sz="2000" b="1" dirty="0">
                    <a:solidFill>
                      <a:srgbClr val="2F5597"/>
                    </a:solidFill>
                    <a:cs typeface="Calibri" pitchFamily="34" charset="0"/>
                  </a:rPr>
                  <a:t>Section 1332</a:t>
                </a:r>
                <a:endParaRPr lang="en-US" sz="2000" b="1" dirty="0">
                  <a:solidFill>
                    <a:srgbClr val="2F5597"/>
                  </a:solidFill>
                  <a:cs typeface="Calibri" pitchFamily="34" charset="0"/>
                </a:endParaRPr>
              </a:p>
            </p:txBody>
          </p:sp>
        </p:grpSp>
      </p:grpSp>
      <p:grpSp>
        <p:nvGrpSpPr>
          <p:cNvPr id="39" name="1332-text" descr="Text box: State Innovation Waiver&#10;">
            <a:extLst>
              <a:ext uri="{FF2B5EF4-FFF2-40B4-BE49-F238E27FC236}">
                <a16:creationId xmlns:a16="http://schemas.microsoft.com/office/drawing/2014/main" id="{9AD8D564-A7F2-4BF6-ACCF-A2B16EBEA566}"/>
              </a:ext>
            </a:extLst>
          </p:cNvPr>
          <p:cNvGrpSpPr/>
          <p:nvPr/>
        </p:nvGrpSpPr>
        <p:grpSpPr>
          <a:xfrm>
            <a:off x="4059321" y="5386524"/>
            <a:ext cx="6453645" cy="548640"/>
            <a:chOff x="3951033" y="5386524"/>
            <a:chExt cx="6453645" cy="548640"/>
          </a:xfrm>
        </p:grpSpPr>
        <p:sp>
          <p:nvSpPr>
            <p:cNvPr id="50" name="Rectangle 49">
              <a:extLst>
                <a:ext uri="{FF2B5EF4-FFF2-40B4-BE49-F238E27FC236}">
                  <a16:creationId xmlns:a16="http://schemas.microsoft.com/office/drawing/2014/main" id="{FA65BC98-9135-4783-9C5E-C5A5DBD51978}"/>
                </a:ext>
                <a:ext uri="{C183D7F6-B498-43B3-948B-1728B52AA6E4}">
                  <adec:decorative xmlns:adec="http://schemas.microsoft.com/office/drawing/2017/decorative" val="1"/>
                </a:ext>
              </a:extLst>
            </p:cNvPr>
            <p:cNvSpPr/>
            <p:nvPr/>
          </p:nvSpPr>
          <p:spPr bwMode="auto">
            <a:xfrm>
              <a:off x="3951033" y="5386524"/>
              <a:ext cx="6453645" cy="548640"/>
            </a:xfrm>
            <a:prstGeom prst="rect">
              <a:avLst/>
            </a:prstGeom>
            <a:solidFill>
              <a:schemeClr val="accent5">
                <a:lumMod val="40000"/>
                <a:lumOff val="60000"/>
              </a:schemeClr>
            </a:solidFill>
            <a:ln w="57150">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2" name="Rectangle 51">
              <a:extLst>
                <a:ext uri="{FF2B5EF4-FFF2-40B4-BE49-F238E27FC236}">
                  <a16:creationId xmlns:a16="http://schemas.microsoft.com/office/drawing/2014/main" id="{FCC59840-B3FD-4DF4-A7A0-05D12C2E5EB3}"/>
                </a:ext>
              </a:extLst>
            </p:cNvPr>
            <p:cNvSpPr/>
            <p:nvPr/>
          </p:nvSpPr>
          <p:spPr>
            <a:xfrm>
              <a:off x="4250902" y="5464023"/>
              <a:ext cx="5291600" cy="400110"/>
            </a:xfrm>
            <a:prstGeom prst="rect">
              <a:avLst/>
            </a:prstGeom>
          </p:spPr>
          <p:txBody>
            <a:bodyPr wrap="square">
              <a:spAutoFit/>
            </a:bodyPr>
            <a:lstStyle/>
            <a:p>
              <a:r>
                <a:rPr lang="en-IN" sz="2000" dirty="0">
                  <a:solidFill>
                    <a:schemeClr val="accent1">
                      <a:lumMod val="50000"/>
                    </a:schemeClr>
                  </a:solidFill>
                  <a:cs typeface="Calibri" pitchFamily="34" charset="0"/>
                </a:rPr>
                <a:t>State Innovation Waiver</a:t>
              </a:r>
            </a:p>
          </p:txBody>
        </p:sp>
      </p:grpSp>
      <p:sp>
        <p:nvSpPr>
          <p:cNvPr id="6" name="Slide Number Placeholder 5">
            <a:extLst>
              <a:ext uri="{FF2B5EF4-FFF2-40B4-BE49-F238E27FC236}">
                <a16:creationId xmlns:a16="http://schemas.microsoft.com/office/drawing/2014/main" id="{5A510A2C-0AAB-4CB7-9D74-959A8DF7A3D9}"/>
              </a:ext>
            </a:extLst>
          </p:cNvPr>
          <p:cNvSpPr>
            <a:spLocks noGrp="1"/>
          </p:cNvSpPr>
          <p:nvPr>
            <p:ph type="sldNum" sz="quarter" idx="12"/>
          </p:nvPr>
        </p:nvSpPr>
        <p:spPr/>
        <p:txBody>
          <a:bodyPr/>
          <a:lstStyle/>
          <a:p>
            <a:fld id="{0B2D781D-8844-5940-92D1-06EF0A7F581E}" type="slidenum">
              <a:rPr lang="en-US" smtClean="0"/>
              <a:pPr/>
              <a:t>24</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95539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B986-44AD-48E8-805A-607F5463957C}"/>
              </a:ext>
            </a:extLst>
          </p:cNvPr>
          <p:cNvSpPr>
            <a:spLocks noGrp="1"/>
          </p:cNvSpPr>
          <p:nvPr>
            <p:ph type="title"/>
          </p:nvPr>
        </p:nvSpPr>
        <p:spPr/>
        <p:txBody>
          <a:bodyPr/>
          <a:lstStyle/>
          <a:p>
            <a:r>
              <a:rPr lang="en-US" dirty="0"/>
              <a:t>Telehealth Services</a:t>
            </a:r>
          </a:p>
        </p:txBody>
      </p:sp>
      <p:sp>
        <p:nvSpPr>
          <p:cNvPr id="6" name="Content Placeholder 5">
            <a:extLst>
              <a:ext uri="{FF2B5EF4-FFF2-40B4-BE49-F238E27FC236}">
                <a16:creationId xmlns:a16="http://schemas.microsoft.com/office/drawing/2014/main" id="{785235D5-EE91-4E42-901B-18FE7E963765}"/>
              </a:ext>
            </a:extLst>
          </p:cNvPr>
          <p:cNvSpPr>
            <a:spLocks noGrp="1"/>
          </p:cNvSpPr>
          <p:nvPr>
            <p:ph sz="quarter" idx="13"/>
          </p:nvPr>
        </p:nvSpPr>
        <p:spPr/>
        <p:txBody>
          <a:bodyPr>
            <a:normAutofit/>
          </a:bodyPr>
          <a:lstStyle/>
          <a:p>
            <a:r>
              <a:rPr lang="en-US" sz="2400" dirty="0"/>
              <a:t>For most Medicaid benefits, federal Medicaid law and regulations don’t specifically address telehealth delivery methods or the criteria for implementation of telehealth</a:t>
            </a:r>
          </a:p>
          <a:p>
            <a:r>
              <a:rPr lang="en-US" sz="2400" dirty="0"/>
              <a:t>States have broad flexibility to cover and pay for Medicaid services delivered via telehealth</a:t>
            </a:r>
          </a:p>
          <a:p>
            <a:r>
              <a:rPr lang="en-US" sz="2400" dirty="0"/>
              <a:t>State’s can include telehealth services via approved state plan amendments (SPAs)</a:t>
            </a:r>
          </a:p>
          <a:p>
            <a:r>
              <a:rPr lang="en-US" sz="2400" dirty="0"/>
              <a:t>States must include telehealth delivery for specific benefits when required by law or regulation (for example, Community First Choice Option at 1915 k)</a:t>
            </a:r>
          </a:p>
        </p:txBody>
      </p:sp>
      <p:sp>
        <p:nvSpPr>
          <p:cNvPr id="5" name="Slide Number Placeholder 4">
            <a:extLst>
              <a:ext uri="{FF2B5EF4-FFF2-40B4-BE49-F238E27FC236}">
                <a16:creationId xmlns:a16="http://schemas.microsoft.com/office/drawing/2014/main" id="{8377B271-B391-4B9E-9F48-9AF7AC511D64}"/>
              </a:ext>
            </a:extLst>
          </p:cNvPr>
          <p:cNvSpPr>
            <a:spLocks noGrp="1"/>
          </p:cNvSpPr>
          <p:nvPr>
            <p:ph type="sldNum" sz="quarter" idx="12"/>
          </p:nvPr>
        </p:nvSpPr>
        <p:spPr/>
        <p:txBody>
          <a:bodyPr/>
          <a:lstStyle/>
          <a:p>
            <a:fld id="{0B2D781D-8844-5940-92D1-06EF0A7F581E}" type="slidenum">
              <a:rPr lang="en-US" smtClean="0"/>
              <a:pPr/>
              <a:t>25</a:t>
            </a:fld>
            <a:endParaRPr lang="en-US" dirty="0"/>
          </a:p>
        </p:txBody>
      </p:sp>
      <p:sp>
        <p:nvSpPr>
          <p:cNvPr id="4" name="Footer Placeholder 3">
            <a:extLst>
              <a:ext uri="{FF2B5EF4-FFF2-40B4-BE49-F238E27FC236}">
                <a16:creationId xmlns:a16="http://schemas.microsoft.com/office/drawing/2014/main" id="{4DFC62BB-AE6A-44E5-AAFF-A25AF5AD0BE2}"/>
              </a:ext>
            </a:extLst>
          </p:cNvPr>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8314206B-7C14-40AE-8D91-DA5C6420EE67}"/>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435242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37568"/>
            <a:ext cx="9483346" cy="719643"/>
          </a:xfrm>
        </p:spPr>
        <p:txBody>
          <a:bodyPr>
            <a:normAutofit/>
          </a:bodyPr>
          <a:lstStyle/>
          <a:p>
            <a:r>
              <a:rPr lang="en-US" sz="3000" dirty="0"/>
              <a:t>Check Your Knowledge: Question 1</a:t>
            </a:r>
          </a:p>
        </p:txBody>
      </p:sp>
      <p:sp>
        <p:nvSpPr>
          <p:cNvPr id="9" name="Content Placeholder 8"/>
          <p:cNvSpPr>
            <a:spLocks noGrp="1"/>
          </p:cNvSpPr>
          <p:nvPr>
            <p:ph type="body" sz="quarter" idx="13"/>
          </p:nvPr>
        </p:nvSpPr>
        <p:spPr/>
        <p:txBody>
          <a:bodyPr>
            <a:normAutofit/>
          </a:bodyPr>
          <a:lstStyle/>
          <a:p>
            <a:pPr marL="548640" lvl="0" indent="-274320" defTabSz="685800">
              <a:lnSpc>
                <a:spcPct val="100000"/>
              </a:lnSpc>
              <a:spcBef>
                <a:spcPts val="0"/>
              </a:spcBef>
              <a:buNone/>
            </a:pPr>
            <a:r>
              <a:rPr lang="en-US" sz="2400" b="1" dirty="0"/>
              <a:t>Medicaid is _______.</a:t>
            </a:r>
          </a:p>
          <a:p>
            <a:pPr marL="548640" lvl="0" indent="-274320" defTabSz="685800">
              <a:lnSpc>
                <a:spcPct val="100000"/>
              </a:lnSpc>
              <a:spcBef>
                <a:spcPts val="0"/>
              </a:spcBef>
              <a:buFont typeface="+mj-lt"/>
              <a:buAutoNum type="alphaLcPeriod"/>
            </a:pPr>
            <a:r>
              <a:rPr lang="en-US" sz="2400" dirty="0"/>
              <a:t> A joint federal/state partnership</a:t>
            </a:r>
          </a:p>
          <a:p>
            <a:pPr marL="548640" lvl="0" indent="-274320" defTabSz="685800">
              <a:lnSpc>
                <a:spcPct val="100000"/>
              </a:lnSpc>
              <a:spcBef>
                <a:spcPts val="0"/>
              </a:spcBef>
              <a:buFont typeface="+mj-lt"/>
              <a:buAutoNum type="alphaLcPeriod"/>
            </a:pPr>
            <a:r>
              <a:rPr lang="en-US" sz="2400" dirty="0"/>
              <a:t> Administered solely by contractors</a:t>
            </a:r>
          </a:p>
          <a:p>
            <a:pPr marL="548640" lvl="0" indent="-274320" defTabSz="685800">
              <a:lnSpc>
                <a:spcPct val="100000"/>
              </a:lnSpc>
              <a:spcBef>
                <a:spcPts val="0"/>
              </a:spcBef>
              <a:buFont typeface="+mj-lt"/>
              <a:buAutoNum type="alphaLcPeriod"/>
            </a:pPr>
            <a:r>
              <a:rPr lang="en-US" sz="2400" dirty="0"/>
              <a:t> Funded solely by states</a:t>
            </a:r>
          </a:p>
          <a:p>
            <a:pPr marL="548640" lvl="0" indent="-274320" defTabSz="685800">
              <a:lnSpc>
                <a:spcPct val="100000"/>
              </a:lnSpc>
              <a:spcBef>
                <a:spcPts val="0"/>
              </a:spcBef>
              <a:buFont typeface="+mj-lt"/>
              <a:buAutoNum type="alphaLcPeriod"/>
            </a:pPr>
            <a:r>
              <a:rPr lang="en-US" sz="2400" dirty="0"/>
              <a:t> A federal program</a:t>
            </a:r>
          </a:p>
          <a:p>
            <a:pPr marL="548640" lvl="0" indent="-274320" defTabSz="685800">
              <a:lnSpc>
                <a:spcPct val="100000"/>
              </a:lnSpc>
              <a:spcBef>
                <a:spcPts val="0"/>
              </a:spcBef>
              <a:buNone/>
            </a:pPr>
            <a:endParaRPr lang="en-US" sz="2400" dirty="0"/>
          </a:p>
          <a:p>
            <a:pPr marL="548640" lvl="0" indent="-274320" defTabSz="685800">
              <a:lnSpc>
                <a:spcPct val="100000"/>
              </a:lnSpc>
              <a:spcBef>
                <a:spcPts val="0"/>
              </a:spcBef>
              <a:buNone/>
            </a:pPr>
            <a:endParaRPr lang="en-US" sz="2400" dirty="0"/>
          </a:p>
          <a:p>
            <a:pPr marL="548640" indent="-274320">
              <a:spcBef>
                <a:spcPts val="0"/>
              </a:spcBef>
            </a:pPr>
            <a:endParaRPr lang="en-US" sz="2400" dirty="0"/>
          </a:p>
        </p:txBody>
      </p:sp>
      <p:sp>
        <p:nvSpPr>
          <p:cNvPr id="6" name="Rounded Rectangle 5" descr="Green box highlighting A as the correct answer"/>
          <p:cNvSpPr/>
          <p:nvPr/>
        </p:nvSpPr>
        <p:spPr>
          <a:xfrm>
            <a:off x="2058861" y="2287071"/>
            <a:ext cx="5899639" cy="53819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E7982D12-7218-4A41-A83D-7CCD35FF4A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n-US" sz="3000" dirty="0"/>
              <a:t>Check Your Knowledge: Question 2</a:t>
            </a:r>
          </a:p>
        </p:txBody>
      </p:sp>
      <p:sp>
        <p:nvSpPr>
          <p:cNvPr id="9" name="Content Placeholder 8"/>
          <p:cNvSpPr>
            <a:spLocks noGrp="1"/>
          </p:cNvSpPr>
          <p:nvPr>
            <p:ph type="body" sz="quarter" idx="13"/>
          </p:nvPr>
        </p:nvSpPr>
        <p:spPr>
          <a:xfrm>
            <a:off x="1362721" y="1775922"/>
            <a:ext cx="9729654" cy="3810569"/>
          </a:xfrm>
        </p:spPr>
        <p:txBody>
          <a:bodyPr>
            <a:normAutofit/>
          </a:bodyPr>
          <a:lstStyle/>
          <a:p>
            <a:pPr marL="548640">
              <a:spcBef>
                <a:spcPts val="0"/>
              </a:spcBef>
              <a:buNone/>
            </a:pPr>
            <a:r>
              <a:rPr lang="en-US" sz="2400" b="1" dirty="0"/>
              <a:t>Completing an application on </a:t>
            </a:r>
            <a:r>
              <a:rPr lang="en-US" sz="2400" b="1" dirty="0">
                <a:hlinkClick r:id="rId4"/>
              </a:rPr>
              <a:t>HealthCare.gov</a:t>
            </a:r>
            <a:r>
              <a:rPr lang="en-US" sz="2400" b="1" dirty="0"/>
              <a:t> or on your state’s Marketplace site determines eligibility for ______ ?</a:t>
            </a:r>
          </a:p>
          <a:p>
            <a:pPr marL="548640">
              <a:spcBef>
                <a:spcPts val="0"/>
              </a:spcBef>
              <a:buFont typeface="+mj-lt"/>
              <a:buAutoNum type="alphaLcPeriod"/>
            </a:pPr>
            <a:r>
              <a:rPr lang="en-US" sz="2400" dirty="0"/>
              <a:t> A Marketplace plan</a:t>
            </a:r>
          </a:p>
          <a:p>
            <a:pPr marL="548640">
              <a:spcBef>
                <a:spcPts val="0"/>
              </a:spcBef>
              <a:buFont typeface="+mj-lt"/>
              <a:buAutoNum type="alphaLcPeriod"/>
            </a:pPr>
            <a:r>
              <a:rPr lang="en-US" sz="2400" dirty="0"/>
              <a:t> Medicaid </a:t>
            </a:r>
          </a:p>
          <a:p>
            <a:pPr marL="548640">
              <a:spcBef>
                <a:spcPts val="0"/>
              </a:spcBef>
              <a:buFont typeface="+mj-lt"/>
              <a:buAutoNum type="alphaLcPeriod"/>
            </a:pPr>
            <a:r>
              <a:rPr lang="en-US" sz="2400" dirty="0"/>
              <a:t> Children’s Health Insurance Program (CHIP)</a:t>
            </a:r>
          </a:p>
          <a:p>
            <a:pPr marL="548640">
              <a:spcBef>
                <a:spcPts val="0"/>
              </a:spcBef>
              <a:buFont typeface="+mj-lt"/>
              <a:buAutoNum type="alphaLcPeriod"/>
            </a:pPr>
            <a:r>
              <a:rPr lang="en-US" sz="2400" dirty="0"/>
              <a:t> All of the above</a:t>
            </a:r>
          </a:p>
          <a:p>
            <a:pPr marL="548640">
              <a:spcBef>
                <a:spcPts val="0"/>
              </a:spcBef>
              <a:buFont typeface="+mj-lt"/>
              <a:buAutoNum type="alphaLcPeriod"/>
            </a:pPr>
            <a:endParaRPr lang="en-US" sz="2000" dirty="0"/>
          </a:p>
          <a:p>
            <a:pPr marL="548640" lvl="0" defTabSz="685800">
              <a:lnSpc>
                <a:spcPct val="100000"/>
              </a:lnSpc>
              <a:spcBef>
                <a:spcPts val="0"/>
              </a:spcBef>
              <a:buNone/>
            </a:pPr>
            <a:endParaRPr lang="en-US" sz="2000" dirty="0"/>
          </a:p>
          <a:p>
            <a:pPr marL="548640" lvl="0" defTabSz="685800">
              <a:lnSpc>
                <a:spcPct val="100000"/>
              </a:lnSpc>
              <a:spcBef>
                <a:spcPts val="0"/>
              </a:spcBef>
              <a:buNone/>
            </a:pPr>
            <a:endParaRPr lang="en-US" sz="2000" dirty="0"/>
          </a:p>
          <a:p>
            <a:pPr marL="548640">
              <a:spcBef>
                <a:spcPts val="0"/>
              </a:spcBef>
            </a:pPr>
            <a:endParaRPr lang="en-US" sz="2000" dirty="0"/>
          </a:p>
        </p:txBody>
      </p:sp>
      <p:sp>
        <p:nvSpPr>
          <p:cNvPr id="6" name="Rounded Rectangle 5" descr="Green box highlighting D as the correct answer"/>
          <p:cNvSpPr/>
          <p:nvPr/>
        </p:nvSpPr>
        <p:spPr>
          <a:xfrm>
            <a:off x="1889534" y="4240185"/>
            <a:ext cx="3383732" cy="440557"/>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382DDB57-53A5-4EAD-B08C-28894E907D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1537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E09E31-5998-40BD-9857-35962B433AEC}"/>
              </a:ext>
            </a:extLst>
          </p:cNvPr>
          <p:cNvSpPr>
            <a:spLocks noGrp="1"/>
          </p:cNvSpPr>
          <p:nvPr>
            <p:ph type="title"/>
          </p:nvPr>
        </p:nvSpPr>
        <p:spPr/>
        <p:txBody>
          <a:bodyPr/>
          <a:lstStyle/>
          <a:p>
            <a:r>
              <a:rPr lang="en-US" dirty="0"/>
              <a:t>Lesson 2</a:t>
            </a:r>
          </a:p>
        </p:txBody>
      </p:sp>
      <p:sp>
        <p:nvSpPr>
          <p:cNvPr id="8" name="Text Placeholder 7">
            <a:extLst>
              <a:ext uri="{FF2B5EF4-FFF2-40B4-BE49-F238E27FC236}">
                <a16:creationId xmlns:a16="http://schemas.microsoft.com/office/drawing/2014/main" id="{77E60A0A-64CB-4624-BBBC-0E51E95F63F0}"/>
              </a:ext>
            </a:extLst>
          </p:cNvPr>
          <p:cNvSpPr>
            <a:spLocks noGrp="1"/>
          </p:cNvSpPr>
          <p:nvPr>
            <p:ph type="body" idx="1"/>
          </p:nvPr>
        </p:nvSpPr>
        <p:spPr/>
        <p:txBody>
          <a:bodyPr/>
          <a:lstStyle/>
          <a:p>
            <a:r>
              <a:rPr lang="en-US" dirty="0"/>
              <a:t>Medicaid </a:t>
            </a:r>
            <a:br>
              <a:rPr lang="en-US" dirty="0"/>
            </a:br>
            <a:r>
              <a:rPr lang="en-US" dirty="0"/>
              <a:t>Recent Developments</a:t>
            </a:r>
          </a:p>
        </p:txBody>
      </p:sp>
    </p:spTree>
    <p:custDataLst>
      <p:tags r:id="rId1"/>
    </p:custDataLst>
    <p:extLst>
      <p:ext uri="{BB962C8B-B14F-4D97-AF65-F5344CB8AC3E}">
        <p14:creationId xmlns:p14="http://schemas.microsoft.com/office/powerpoint/2010/main" val="1825907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90-A69C-4D26-93A4-C984010F569F}"/>
              </a:ext>
            </a:extLst>
          </p:cNvPr>
          <p:cNvSpPr>
            <a:spLocks noGrp="1"/>
          </p:cNvSpPr>
          <p:nvPr>
            <p:ph type="title"/>
          </p:nvPr>
        </p:nvSpPr>
        <p:spPr/>
        <p:txBody>
          <a:bodyPr/>
          <a:lstStyle/>
          <a:p>
            <a:r>
              <a:rPr lang="en-US" dirty="0"/>
              <a:t>Lesson 2 Objectives</a:t>
            </a:r>
          </a:p>
        </p:txBody>
      </p:sp>
      <p:sp>
        <p:nvSpPr>
          <p:cNvPr id="6" name="Content Placeholder 5">
            <a:extLst>
              <a:ext uri="{FF2B5EF4-FFF2-40B4-BE49-F238E27FC236}">
                <a16:creationId xmlns:a16="http://schemas.microsoft.com/office/drawing/2014/main" id="{043BCE7A-59C3-4534-9D20-208C6BAED2D9}"/>
              </a:ext>
            </a:extLst>
          </p:cNvPr>
          <p:cNvSpPr>
            <a:spLocks noGrp="1"/>
          </p:cNvSpPr>
          <p:nvPr>
            <p:ph sz="quarter" idx="13"/>
          </p:nvPr>
        </p:nvSpPr>
        <p:spPr>
          <a:xfrm>
            <a:off x="1200150" y="1372229"/>
            <a:ext cx="9791700" cy="4667250"/>
          </a:xfrm>
        </p:spPr>
        <p:txBody>
          <a:bodyPr/>
          <a:lstStyle/>
          <a:p>
            <a:pPr marL="548640">
              <a:buNone/>
            </a:pPr>
            <a:r>
              <a:rPr lang="en-US" b="1" dirty="0"/>
              <a:t>At the end of this lesson, you’ll be able to:</a:t>
            </a:r>
          </a:p>
          <a:p>
            <a:pPr marL="548640"/>
            <a:r>
              <a:rPr lang="en-US" sz="2400" dirty="0"/>
              <a:t>List Medicaid changes as a result of the COVID-19 public health emergency (PHE)</a:t>
            </a:r>
          </a:p>
          <a:p>
            <a:pPr marL="548640"/>
            <a:r>
              <a:rPr lang="en-US" sz="2400" dirty="0"/>
              <a:t>Explain the Medicaid redetermination process (unwinding)</a:t>
            </a:r>
          </a:p>
          <a:p>
            <a:pPr marL="548640"/>
            <a:r>
              <a:rPr lang="en-US" sz="2400" dirty="0"/>
              <a:t>List efforts to expand coverage for vaccines</a:t>
            </a:r>
          </a:p>
          <a:p>
            <a:pPr marL="548640"/>
            <a:r>
              <a:rPr lang="en-US" sz="2400" dirty="0"/>
              <a:t>Understand efforts to combat the opioid crisis</a:t>
            </a:r>
          </a:p>
          <a:p>
            <a:pPr marL="548640"/>
            <a:endParaRPr lang="en-US" sz="2400" dirty="0"/>
          </a:p>
          <a:p>
            <a:pPr marL="548640"/>
            <a:endParaRPr lang="en-US" b="1" dirty="0"/>
          </a:p>
          <a:p>
            <a:pPr marL="548640">
              <a:buNone/>
            </a:pPr>
            <a:endParaRPr lang="en-US" dirty="0"/>
          </a:p>
        </p:txBody>
      </p:sp>
      <p:sp>
        <p:nvSpPr>
          <p:cNvPr id="5" name="Slide Number Placeholder 4">
            <a:extLst>
              <a:ext uri="{FF2B5EF4-FFF2-40B4-BE49-F238E27FC236}">
                <a16:creationId xmlns:a16="http://schemas.microsoft.com/office/drawing/2014/main" id="{ECC0425F-8C19-4EBD-8235-CC41C5265DE9}"/>
              </a:ext>
            </a:extLst>
          </p:cNvPr>
          <p:cNvSpPr>
            <a:spLocks noGrp="1"/>
          </p:cNvSpPr>
          <p:nvPr>
            <p:ph type="sldNum" sz="quarter" idx="12"/>
          </p:nvPr>
        </p:nvSpPr>
        <p:spPr/>
        <p:txBody>
          <a:bodyPr/>
          <a:lstStyle/>
          <a:p>
            <a:fld id="{0B2D781D-8844-5940-92D1-06EF0A7F581E}" type="slidenum">
              <a:rPr lang="en-US" smtClean="0"/>
              <a:pPr/>
              <a:t>29</a:t>
            </a:fld>
            <a:endParaRPr lang="en-US" dirty="0"/>
          </a:p>
        </p:txBody>
      </p:sp>
      <p:sp>
        <p:nvSpPr>
          <p:cNvPr id="4" name="Footer Placeholder 3">
            <a:extLst>
              <a:ext uri="{FF2B5EF4-FFF2-40B4-BE49-F238E27FC236}">
                <a16:creationId xmlns:a16="http://schemas.microsoft.com/office/drawing/2014/main" id="{A653FBDF-F39B-4EBA-897F-64D6CDA59A94}"/>
              </a:ext>
            </a:extLst>
          </p:cNvPr>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6F0B38D4-5270-458C-B157-5D1D0AD5DDDD}"/>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316999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83225" y="403762"/>
            <a:ext cx="8640395" cy="719643"/>
          </a:xfrm>
        </p:spPr>
        <p:txBody>
          <a:bodyPr>
            <a:noAutofit/>
          </a:bodyPr>
          <a:lstStyle/>
          <a:p>
            <a:r>
              <a:rPr lang="en-US" dirty="0"/>
              <a:t>Table of Contents (continued)</a:t>
            </a:r>
          </a:p>
        </p:txBody>
      </p:sp>
      <p:sp>
        <p:nvSpPr>
          <p:cNvPr id="8" name="Content Placeholder 7"/>
          <p:cNvSpPr>
            <a:spLocks noGrp="1"/>
          </p:cNvSpPr>
          <p:nvPr>
            <p:ph type="body" sz="quarter" idx="13"/>
          </p:nvPr>
        </p:nvSpPr>
        <p:spPr>
          <a:xfrm>
            <a:off x="1014413" y="1771912"/>
            <a:ext cx="10598467" cy="4185976"/>
          </a:xfrm>
        </p:spPr>
        <p:txBody>
          <a:bodyPr>
            <a:noAutofit/>
          </a:bodyPr>
          <a:lstStyle/>
          <a:p>
            <a:pPr>
              <a:spcBef>
                <a:spcPts val="0"/>
              </a:spcBef>
              <a:buNone/>
            </a:pPr>
            <a:r>
              <a:rPr lang="en-US" sz="2200" b="1" dirty="0">
                <a:solidFill>
                  <a:srgbClr val="00529B"/>
                </a:solidFill>
              </a:rPr>
              <a:t>Appendices</a:t>
            </a:r>
            <a:r>
              <a:rPr lang="en-US" sz="2200" dirty="0">
                <a:solidFill>
                  <a:srgbClr val="00529B"/>
                </a:solidFill>
              </a:rPr>
              <a:t>:</a:t>
            </a:r>
          </a:p>
          <a:p>
            <a:pPr>
              <a:spcBef>
                <a:spcPts val="0"/>
              </a:spcBef>
            </a:pPr>
            <a:r>
              <a:rPr lang="en-US" sz="2200" dirty="0">
                <a:solidFill>
                  <a:srgbClr val="00529B"/>
                </a:solidFill>
              </a:rPr>
              <a:t>Medicaid &amp; CHIP Resources Guide…..…...….……………….…………….69–71</a:t>
            </a:r>
          </a:p>
          <a:p>
            <a:pPr>
              <a:spcBef>
                <a:spcPts val="0"/>
              </a:spcBef>
            </a:pPr>
            <a:r>
              <a:rPr lang="en-US" sz="2200" dirty="0">
                <a:solidFill>
                  <a:srgbClr val="00529B"/>
                </a:solidFill>
              </a:rPr>
              <a:t>Medicaid Agencies Template………………………………………………….72</a:t>
            </a:r>
          </a:p>
          <a:p>
            <a:pPr>
              <a:spcBef>
                <a:spcPts val="0"/>
              </a:spcBef>
            </a:pPr>
            <a:r>
              <a:rPr lang="en-US" sz="2200" dirty="0">
                <a:solidFill>
                  <a:srgbClr val="00529B"/>
                </a:solidFill>
              </a:rPr>
              <a:t>Medicaid Enrollment Template………………………………………………..73</a:t>
            </a:r>
          </a:p>
          <a:p>
            <a:pPr>
              <a:spcBef>
                <a:spcPts val="0"/>
              </a:spcBef>
            </a:pPr>
            <a:r>
              <a:rPr lang="en-US" sz="2200" dirty="0">
                <a:solidFill>
                  <a:srgbClr val="00529B"/>
                </a:solidFill>
              </a:rPr>
              <a:t>Medicaid Eligibility Template……………………….………………………….74</a:t>
            </a:r>
          </a:p>
          <a:p>
            <a:pPr>
              <a:spcBef>
                <a:spcPts val="0"/>
              </a:spcBef>
            </a:pPr>
            <a:r>
              <a:rPr lang="en-US" sz="2200" dirty="0">
                <a:solidFill>
                  <a:srgbClr val="00529B"/>
                </a:solidFill>
              </a:rPr>
              <a:t>State Medicaid Federal Medical Assistance Percentage (FMAP) Rates Template…………………………………………………………………………75</a:t>
            </a:r>
          </a:p>
          <a:p>
            <a:pPr>
              <a:spcBef>
                <a:spcPts val="0"/>
              </a:spcBef>
            </a:pPr>
            <a:r>
              <a:rPr lang="en-US" sz="2200" dirty="0">
                <a:solidFill>
                  <a:srgbClr val="00529B"/>
                </a:solidFill>
              </a:rPr>
              <a:t>Acronyms……………………………………………………………................76–78</a:t>
            </a:r>
          </a:p>
          <a:p>
            <a:pPr>
              <a:spcBef>
                <a:spcPts val="0"/>
              </a:spcBef>
              <a:buNone/>
            </a:pPr>
            <a:endParaRPr lang="en-US" sz="2200" dirty="0"/>
          </a:p>
        </p:txBody>
      </p:sp>
      <p:sp>
        <p:nvSpPr>
          <p:cNvPr id="4" name="Slide Number Placeholder 3">
            <a:extLst>
              <a:ext uri="{FF2B5EF4-FFF2-40B4-BE49-F238E27FC236}">
                <a16:creationId xmlns:a16="http://schemas.microsoft.com/office/drawing/2014/main" id="{9D435BA7-1AD3-4FA4-9398-CAC83949B48B}"/>
              </a:ext>
            </a:extLst>
          </p:cNvPr>
          <p:cNvSpPr>
            <a:spLocks noGrp="1"/>
          </p:cNvSpPr>
          <p:nvPr>
            <p:ph type="sldNum" sz="quarter" idx="12"/>
          </p:nvPr>
        </p:nvSpPr>
        <p:spPr/>
        <p:txBody>
          <a:bodyPr/>
          <a:lstStyle/>
          <a:p>
            <a:fld id="{0B2D781D-8844-5940-92D1-06EF0A7F581E}" type="slidenum">
              <a:rPr lang="en-US" smtClean="0"/>
              <a:pPr/>
              <a:t>3</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934810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B001-AEBF-48DE-8AE1-C17689A17E15}"/>
              </a:ext>
            </a:extLst>
          </p:cNvPr>
          <p:cNvSpPr>
            <a:spLocks noGrp="1"/>
          </p:cNvSpPr>
          <p:nvPr>
            <p:ph type="title"/>
          </p:nvPr>
        </p:nvSpPr>
        <p:spPr/>
        <p:txBody>
          <a:bodyPr>
            <a:normAutofit/>
          </a:bodyPr>
          <a:lstStyle/>
          <a:p>
            <a:r>
              <a:rPr lang="en-US" sz="2800" dirty="0"/>
              <a:t>Impact of Families First Coronavirus Response Act (FFCRA)</a:t>
            </a:r>
          </a:p>
        </p:txBody>
      </p:sp>
      <p:sp>
        <p:nvSpPr>
          <p:cNvPr id="14" name="TextBox 13">
            <a:extLst>
              <a:ext uri="{FF2B5EF4-FFF2-40B4-BE49-F238E27FC236}">
                <a16:creationId xmlns:a16="http://schemas.microsoft.com/office/drawing/2014/main" id="{A62A030F-8AF2-479B-B013-DD062258417D}"/>
              </a:ext>
            </a:extLst>
          </p:cNvPr>
          <p:cNvSpPr txBox="1"/>
          <p:nvPr/>
        </p:nvSpPr>
        <p:spPr>
          <a:xfrm>
            <a:off x="985910" y="1021135"/>
            <a:ext cx="2447779" cy="646331"/>
          </a:xfrm>
          <a:prstGeom prst="rect">
            <a:avLst/>
          </a:prstGeom>
          <a:noFill/>
        </p:spPr>
        <p:txBody>
          <a:bodyPr wrap="square" rtlCol="0">
            <a:spAutoFit/>
          </a:bodyPr>
          <a:lstStyle/>
          <a:p>
            <a:r>
              <a:rPr lang="en-US" dirty="0">
                <a:solidFill>
                  <a:srgbClr val="0A5EC6"/>
                </a:solidFill>
              </a:rPr>
              <a:t>FFCRA is enacted</a:t>
            </a:r>
            <a:br>
              <a:rPr lang="en-US" dirty="0">
                <a:solidFill>
                  <a:srgbClr val="0A5EC6"/>
                </a:solidFill>
              </a:rPr>
            </a:br>
            <a:r>
              <a:rPr lang="en-US" dirty="0">
                <a:solidFill>
                  <a:srgbClr val="0A5EC6"/>
                </a:solidFill>
              </a:rPr>
              <a:t> in March 2020</a:t>
            </a:r>
          </a:p>
        </p:txBody>
      </p:sp>
      <p:graphicFrame>
        <p:nvGraphicFramePr>
          <p:cNvPr id="11" name="Chart 10" descr="Chart showing Enrollment for CHIP, Medicaid and the combined enrollment for both CHIP and Medicaid">
            <a:extLst>
              <a:ext uri="{FF2B5EF4-FFF2-40B4-BE49-F238E27FC236}">
                <a16:creationId xmlns:a16="http://schemas.microsoft.com/office/drawing/2014/main" id="{CD524C60-BAD4-4CDD-B030-BD8319304ED9}"/>
              </a:ext>
            </a:extLst>
          </p:cNvPr>
          <p:cNvGraphicFramePr/>
          <p:nvPr>
            <p:extLst>
              <p:ext uri="{D42A27DB-BD31-4B8C-83A1-F6EECF244321}">
                <p14:modId xmlns:p14="http://schemas.microsoft.com/office/powerpoint/2010/main" val="3779188395"/>
              </p:ext>
            </p:extLst>
          </p:nvPr>
        </p:nvGraphicFramePr>
        <p:xfrm>
          <a:off x="478301" y="948583"/>
          <a:ext cx="11197883" cy="5471105"/>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a:extLst>
              <a:ext uri="{FF2B5EF4-FFF2-40B4-BE49-F238E27FC236}">
                <a16:creationId xmlns:a16="http://schemas.microsoft.com/office/drawing/2014/main" id="{9B3E0A98-04CB-4406-8BBD-1D510E1DB5B8}"/>
              </a:ext>
              <a:ext uri="{C183D7F6-B498-43B3-948B-1728B52AA6E4}">
                <adec:decorative xmlns:adec="http://schemas.microsoft.com/office/drawing/2017/decorative" val="1"/>
              </a:ext>
            </a:extLst>
          </p:cNvPr>
          <p:cNvCxnSpPr>
            <a:cxnSpLocks/>
          </p:cNvCxnSpPr>
          <p:nvPr/>
        </p:nvCxnSpPr>
        <p:spPr>
          <a:xfrm>
            <a:off x="1499375" y="1667466"/>
            <a:ext cx="0" cy="31647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A05FCC1-FA3A-497D-8D38-1E45A70449F6}"/>
              </a:ext>
            </a:extLst>
          </p:cNvPr>
          <p:cNvSpPr>
            <a:spLocks noGrp="1"/>
          </p:cNvSpPr>
          <p:nvPr>
            <p:ph type="sldNum" sz="quarter" idx="12"/>
          </p:nvPr>
        </p:nvSpPr>
        <p:spPr/>
        <p:txBody>
          <a:bodyPr/>
          <a:lstStyle/>
          <a:p>
            <a:fld id="{0B2D781D-8844-5940-92D1-06EF0A7F581E}" type="slidenum">
              <a:rPr lang="en-US" smtClean="0"/>
              <a:pPr/>
              <a:t>30</a:t>
            </a:fld>
            <a:endParaRPr lang="en-US" dirty="0"/>
          </a:p>
        </p:txBody>
      </p:sp>
      <p:sp>
        <p:nvSpPr>
          <p:cNvPr id="4" name="Footer Placeholder 3">
            <a:extLst>
              <a:ext uri="{FF2B5EF4-FFF2-40B4-BE49-F238E27FC236}">
                <a16:creationId xmlns:a16="http://schemas.microsoft.com/office/drawing/2014/main" id="{620D3D5C-92CD-41FF-AEBD-6EC2B1017D62}"/>
              </a:ext>
            </a:extLst>
          </p:cNvPr>
          <p:cNvSpPr>
            <a:spLocks noGrp="1"/>
          </p:cNvSpPr>
          <p:nvPr>
            <p:ph type="ftr" sz="quarter" idx="11"/>
          </p:nvPr>
        </p:nvSpPr>
        <p:spPr>
          <a:xfrm>
            <a:off x="3810000" y="6492240"/>
            <a:ext cx="4572000" cy="365125"/>
          </a:xfrm>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379FAD89-6BE5-4B9D-8839-EC35C884C86A}"/>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828365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26A4-724E-4DB2-85D2-BDE2EA2381A2}"/>
              </a:ext>
            </a:extLst>
          </p:cNvPr>
          <p:cNvSpPr>
            <a:spLocks noGrp="1"/>
          </p:cNvSpPr>
          <p:nvPr>
            <p:ph type="title"/>
          </p:nvPr>
        </p:nvSpPr>
        <p:spPr>
          <a:xfrm>
            <a:off x="0" y="-1"/>
            <a:ext cx="12192000" cy="968991"/>
          </a:xfrm>
        </p:spPr>
        <p:txBody>
          <a:bodyPr>
            <a:normAutofit fontScale="90000"/>
          </a:bodyPr>
          <a:lstStyle/>
          <a:p>
            <a:r>
              <a:rPr lang="en-US" sz="2800" dirty="0"/>
              <a:t>End Date Established for Increased Federal Medical Assistance Percentage (FMAP) and Continuous Enrollment Condition</a:t>
            </a:r>
          </a:p>
        </p:txBody>
      </p:sp>
      <p:sp>
        <p:nvSpPr>
          <p:cNvPr id="6" name="Text Placeholder 5">
            <a:extLst>
              <a:ext uri="{FF2B5EF4-FFF2-40B4-BE49-F238E27FC236}">
                <a16:creationId xmlns:a16="http://schemas.microsoft.com/office/drawing/2014/main" id="{4589FCAA-3E8B-4876-8FE5-6290CE3060EF}"/>
              </a:ext>
            </a:extLst>
          </p:cNvPr>
          <p:cNvSpPr>
            <a:spLocks noGrp="1"/>
          </p:cNvSpPr>
          <p:nvPr>
            <p:ph type="body" sz="quarter" idx="13"/>
          </p:nvPr>
        </p:nvSpPr>
        <p:spPr>
          <a:xfrm>
            <a:off x="1277488" y="1652226"/>
            <a:ext cx="9364007" cy="4840014"/>
          </a:xfrm>
        </p:spPr>
        <p:txBody>
          <a:bodyPr>
            <a:normAutofit/>
          </a:bodyPr>
          <a:lstStyle/>
          <a:p>
            <a:pPr indent="-274320">
              <a:spcBef>
                <a:spcPts val="0"/>
              </a:spcBef>
              <a:spcAft>
                <a:spcPts val="1200"/>
              </a:spcAft>
            </a:pPr>
            <a:r>
              <a:rPr lang="en-US" sz="2000" dirty="0">
                <a:solidFill>
                  <a:srgbClr val="00539A"/>
                </a:solidFill>
              </a:rPr>
              <a:t>The Consolidated Appropriations Act (CAA) of 2023 modified the FFCRA so that the FMAP increase and end of continuous enrollment are no longer tied to the end of the PHE</a:t>
            </a:r>
          </a:p>
          <a:p>
            <a:pPr indent="-274320">
              <a:spcBef>
                <a:spcPts val="0"/>
              </a:spcBef>
              <a:spcAft>
                <a:spcPts val="1200"/>
              </a:spcAft>
            </a:pPr>
            <a:r>
              <a:rPr lang="en-US" sz="2000" dirty="0">
                <a:solidFill>
                  <a:srgbClr val="00539A"/>
                </a:solidFill>
              </a:rPr>
              <a:t>The continuous enrollment condition ended on March 31, 2023 (other conditions sunset with the (FMAP) increase on December 31, 2023)</a:t>
            </a:r>
          </a:p>
          <a:p>
            <a:r>
              <a:rPr lang="en-US" sz="2000" dirty="0">
                <a:solidFill>
                  <a:srgbClr val="00539A"/>
                </a:solidFill>
              </a:rPr>
              <a:t>The 6.2 percentage point FMAP increase will phase out starting April 1, 2023 and ending on December 31, 2023</a:t>
            </a:r>
          </a:p>
        </p:txBody>
      </p:sp>
      <p:sp>
        <p:nvSpPr>
          <p:cNvPr id="5" name="Slide Number Placeholder 4">
            <a:extLst>
              <a:ext uri="{FF2B5EF4-FFF2-40B4-BE49-F238E27FC236}">
                <a16:creationId xmlns:a16="http://schemas.microsoft.com/office/drawing/2014/main" id="{FCE3B439-67AC-4690-9388-D6F7FE0D5C8D}"/>
              </a:ext>
            </a:extLst>
          </p:cNvPr>
          <p:cNvSpPr>
            <a:spLocks noGrp="1"/>
          </p:cNvSpPr>
          <p:nvPr>
            <p:ph type="sldNum" sz="quarter" idx="12"/>
          </p:nvPr>
        </p:nvSpPr>
        <p:spPr/>
        <p:txBody>
          <a:bodyPr/>
          <a:lstStyle/>
          <a:p>
            <a:fld id="{0B2D781D-8844-5940-92D1-06EF0A7F581E}" type="slidenum">
              <a:rPr lang="en-US" smtClean="0"/>
              <a:pPr/>
              <a:t>31</a:t>
            </a:fld>
            <a:endParaRPr lang="en-US" dirty="0"/>
          </a:p>
        </p:txBody>
      </p:sp>
      <p:sp>
        <p:nvSpPr>
          <p:cNvPr id="4" name="Footer Placeholder 3">
            <a:extLst>
              <a:ext uri="{FF2B5EF4-FFF2-40B4-BE49-F238E27FC236}">
                <a16:creationId xmlns:a16="http://schemas.microsoft.com/office/drawing/2014/main" id="{CF52B31F-9783-402A-AEA7-BC6714C08124}"/>
              </a:ext>
            </a:extLst>
          </p:cNvPr>
          <p:cNvSpPr>
            <a:spLocks noGrp="1"/>
          </p:cNvSpPr>
          <p:nvPr>
            <p:ph type="ftr" sz="quarter" idx="11"/>
          </p:nvPr>
        </p:nvSpPr>
        <p:spPr>
          <a:xfrm>
            <a:off x="3996263" y="6492240"/>
            <a:ext cx="4326467" cy="179493"/>
          </a:xfrm>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B401A700-A4F9-4E22-9FC9-01A561D2B34A}"/>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622504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982-1CD7-4583-A6D7-76EDAAE77CBF}"/>
              </a:ext>
            </a:extLst>
          </p:cNvPr>
          <p:cNvSpPr>
            <a:spLocks noGrp="1"/>
          </p:cNvSpPr>
          <p:nvPr>
            <p:ph type="title"/>
          </p:nvPr>
        </p:nvSpPr>
        <p:spPr>
          <a:xfrm>
            <a:off x="0" y="-1"/>
            <a:ext cx="12192000" cy="996287"/>
          </a:xfrm>
        </p:spPr>
        <p:txBody>
          <a:bodyPr anchor="ctr" anchorCtr="0">
            <a:normAutofit/>
          </a:bodyPr>
          <a:lstStyle/>
          <a:p>
            <a:r>
              <a:rPr lang="en-US" sz="2800" dirty="0"/>
              <a:t>Resuming Eligibility and Enrollment Operations</a:t>
            </a:r>
            <a:br>
              <a:rPr lang="en-US" sz="2800" dirty="0"/>
            </a:br>
            <a:r>
              <a:rPr lang="en-US" sz="2800" dirty="0"/>
              <a:t>(Unwinding)</a:t>
            </a:r>
          </a:p>
        </p:txBody>
      </p:sp>
      <p:sp>
        <p:nvSpPr>
          <p:cNvPr id="3" name="Text Placeholder 2">
            <a:extLst>
              <a:ext uri="{FF2B5EF4-FFF2-40B4-BE49-F238E27FC236}">
                <a16:creationId xmlns:a16="http://schemas.microsoft.com/office/drawing/2014/main" id="{ACF16CCF-8038-481E-90CC-DB7943674C9A}"/>
              </a:ext>
            </a:extLst>
          </p:cNvPr>
          <p:cNvSpPr>
            <a:spLocks noGrp="1"/>
          </p:cNvSpPr>
          <p:nvPr>
            <p:ph type="body" sz="quarter" idx="13"/>
          </p:nvPr>
        </p:nvSpPr>
        <p:spPr>
          <a:xfrm>
            <a:off x="795070" y="1389131"/>
            <a:ext cx="10644188" cy="4650058"/>
          </a:xfrm>
        </p:spPr>
        <p:txBody>
          <a:bodyPr>
            <a:normAutofit/>
          </a:bodyPr>
          <a:lstStyle/>
          <a:p>
            <a:pPr indent="-274320">
              <a:lnSpc>
                <a:spcPct val="100000"/>
              </a:lnSpc>
              <a:spcBef>
                <a:spcPts val="0"/>
              </a:spcBef>
              <a:spcAft>
                <a:spcPts val="1200"/>
              </a:spcAft>
            </a:pPr>
            <a:r>
              <a:rPr lang="en-US" sz="2000" dirty="0">
                <a:solidFill>
                  <a:srgbClr val="00539A"/>
                </a:solidFill>
              </a:rPr>
              <a:t>Per the requirements of the CAA, states are processing Medicaid and CHIP renewals </a:t>
            </a:r>
          </a:p>
          <a:p>
            <a:pPr indent="-274320">
              <a:lnSpc>
                <a:spcPct val="100000"/>
              </a:lnSpc>
              <a:spcBef>
                <a:spcPts val="0"/>
              </a:spcBef>
              <a:spcAft>
                <a:spcPts val="1200"/>
              </a:spcAft>
            </a:pPr>
            <a:r>
              <a:rPr lang="en-US" sz="2000" dirty="0">
                <a:solidFill>
                  <a:srgbClr val="00539A"/>
                </a:solidFill>
              </a:rPr>
              <a:t>For some beneficiaries, this will be the first time their coverage is renewed since the PHE began</a:t>
            </a:r>
          </a:p>
          <a:p>
            <a:pPr indent="-274320">
              <a:lnSpc>
                <a:spcPct val="100000"/>
              </a:lnSpc>
              <a:spcBef>
                <a:spcPts val="0"/>
              </a:spcBef>
              <a:spcAft>
                <a:spcPts val="1200"/>
              </a:spcAft>
            </a:pPr>
            <a:r>
              <a:rPr lang="en-US" sz="2000" dirty="0">
                <a:solidFill>
                  <a:srgbClr val="00539A"/>
                </a:solidFill>
              </a:rPr>
              <a:t>Centers for Medicare and Medicaid Services (CMS) is working with states and other stakeholders to ensure eligible beneficiaries maintain coverage and individuals who become eligible for other forms of coverage transition between programs</a:t>
            </a:r>
          </a:p>
          <a:p>
            <a:pPr indent="-274320">
              <a:lnSpc>
                <a:spcPct val="100000"/>
              </a:lnSpc>
              <a:spcBef>
                <a:spcPts val="0"/>
              </a:spcBef>
              <a:spcAft>
                <a:spcPts val="1200"/>
              </a:spcAft>
            </a:pPr>
            <a:r>
              <a:rPr lang="en-US" sz="2000" dirty="0">
                <a:solidFill>
                  <a:srgbClr val="00539A"/>
                </a:solidFill>
              </a:rPr>
              <a:t>CMS views this work in 2 phases:</a:t>
            </a:r>
          </a:p>
          <a:p>
            <a:pPr marL="822960" lvl="1" indent="-274320">
              <a:lnSpc>
                <a:spcPct val="100000"/>
              </a:lnSpc>
              <a:spcBef>
                <a:spcPts val="0"/>
              </a:spcBef>
              <a:spcAft>
                <a:spcPts val="1200"/>
              </a:spcAft>
            </a:pPr>
            <a:r>
              <a:rPr lang="en-US" sz="1600" dirty="0">
                <a:solidFill>
                  <a:srgbClr val="00539A"/>
                </a:solidFill>
              </a:rPr>
              <a:t>Phase 1: Inform beneficiaries about renewing their coverage and encourage them keep their contact information up-to-date</a:t>
            </a:r>
          </a:p>
          <a:p>
            <a:pPr marL="822960" lvl="1" indent="-274320">
              <a:lnSpc>
                <a:spcPct val="100000"/>
              </a:lnSpc>
              <a:spcBef>
                <a:spcPts val="0"/>
              </a:spcBef>
              <a:spcAft>
                <a:spcPts val="1200"/>
              </a:spcAft>
            </a:pPr>
            <a:r>
              <a:rPr lang="en-US" sz="1600" dirty="0">
                <a:solidFill>
                  <a:srgbClr val="00539A"/>
                </a:solidFill>
              </a:rPr>
              <a:t>Phase 2: Help Medicaid and Children’s Health Insurance Program (CHIP) beneficiaries take the necessary steps to renew coverage, and transition to other coverage if they’re no longer eligible for Medicaid or CHIP</a:t>
            </a:r>
          </a:p>
          <a:p>
            <a:pPr marL="0" indent="0">
              <a:lnSpc>
                <a:spcPct val="100000"/>
              </a:lnSpc>
              <a:spcBef>
                <a:spcPts val="0"/>
              </a:spcBef>
              <a:spcAft>
                <a:spcPts val="1200"/>
              </a:spcAft>
              <a:buNone/>
            </a:pPr>
            <a:endParaRPr lang="en-US" sz="2000" dirty="0"/>
          </a:p>
          <a:p>
            <a:pPr>
              <a:lnSpc>
                <a:spcPct val="100000"/>
              </a:lnSpc>
              <a:spcBef>
                <a:spcPts val="0"/>
              </a:spcBef>
              <a:spcAft>
                <a:spcPts val="1200"/>
              </a:spcAft>
            </a:pPr>
            <a:endParaRPr lang="en-US" sz="2000" dirty="0"/>
          </a:p>
        </p:txBody>
      </p:sp>
      <p:sp>
        <p:nvSpPr>
          <p:cNvPr id="6" name="Slide Number Placeholder 5">
            <a:extLst>
              <a:ext uri="{FF2B5EF4-FFF2-40B4-BE49-F238E27FC236}">
                <a16:creationId xmlns:a16="http://schemas.microsoft.com/office/drawing/2014/main" id="{2FFD6471-0E4F-4A41-A41C-DFA0C336E225}"/>
              </a:ext>
            </a:extLst>
          </p:cNvPr>
          <p:cNvSpPr>
            <a:spLocks noGrp="1"/>
          </p:cNvSpPr>
          <p:nvPr>
            <p:ph type="sldNum" sz="quarter" idx="12"/>
          </p:nvPr>
        </p:nvSpPr>
        <p:spPr/>
        <p:txBody>
          <a:bodyPr/>
          <a:lstStyle/>
          <a:p>
            <a:fld id="{0B2D781D-8844-5940-92D1-06EF0A7F581E}" type="slidenum">
              <a:rPr lang="en-US" smtClean="0"/>
              <a:pPr/>
              <a:t>32</a:t>
            </a:fld>
            <a:endParaRPr lang="en-US" dirty="0"/>
          </a:p>
        </p:txBody>
      </p:sp>
      <p:sp>
        <p:nvSpPr>
          <p:cNvPr id="5" name="Footer Placeholder 4">
            <a:extLst>
              <a:ext uri="{FF2B5EF4-FFF2-40B4-BE49-F238E27FC236}">
                <a16:creationId xmlns:a16="http://schemas.microsoft.com/office/drawing/2014/main" id="{9A41648D-F812-4677-80A1-764F11444F23}"/>
              </a:ext>
            </a:extLst>
          </p:cNvPr>
          <p:cNvSpPr>
            <a:spLocks noGrp="1"/>
          </p:cNvSpPr>
          <p:nvPr>
            <p:ph type="ftr" sz="quarter" idx="11"/>
          </p:nvPr>
        </p:nvSpPr>
        <p:spPr>
          <a:xfrm>
            <a:off x="3962398" y="6492240"/>
            <a:ext cx="4309533" cy="365125"/>
          </a:xfrm>
        </p:spPr>
        <p:txBody>
          <a:bodyPr/>
          <a:lstStyle/>
          <a:p>
            <a:r>
              <a:rPr lang="en-US" dirty="0"/>
              <a:t>Medicaid &amp; the Children's Health Insurance Program (CHIP)</a:t>
            </a:r>
          </a:p>
        </p:txBody>
      </p:sp>
      <p:sp>
        <p:nvSpPr>
          <p:cNvPr id="4" name="Date Placeholder 3">
            <a:extLst>
              <a:ext uri="{FF2B5EF4-FFF2-40B4-BE49-F238E27FC236}">
                <a16:creationId xmlns:a16="http://schemas.microsoft.com/office/drawing/2014/main" id="{01D58DFE-5243-4662-83CA-A50AD2EEE500}"/>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825611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D76-1653-40C9-B631-29FA2A4C4F17}"/>
              </a:ext>
            </a:extLst>
          </p:cNvPr>
          <p:cNvSpPr>
            <a:spLocks noGrp="1"/>
          </p:cNvSpPr>
          <p:nvPr>
            <p:ph type="title"/>
          </p:nvPr>
        </p:nvSpPr>
        <p:spPr>
          <a:xfrm>
            <a:off x="0" y="31553"/>
            <a:ext cx="12192000" cy="901176"/>
          </a:xfrm>
        </p:spPr>
        <p:txBody>
          <a:bodyPr>
            <a:noAutofit/>
          </a:bodyPr>
          <a:lstStyle/>
          <a:p>
            <a:r>
              <a:rPr lang="en-US" dirty="0"/>
              <a:t>Partner Messages</a:t>
            </a:r>
          </a:p>
        </p:txBody>
      </p:sp>
      <p:sp>
        <p:nvSpPr>
          <p:cNvPr id="6" name="Text Placeholder 5">
            <a:extLst>
              <a:ext uri="{FF2B5EF4-FFF2-40B4-BE49-F238E27FC236}">
                <a16:creationId xmlns:a16="http://schemas.microsoft.com/office/drawing/2014/main" id="{A3F16FF6-5782-4C34-AF6B-59E77248A416}"/>
              </a:ext>
            </a:extLst>
          </p:cNvPr>
          <p:cNvSpPr>
            <a:spLocks noGrp="1"/>
          </p:cNvSpPr>
          <p:nvPr>
            <p:ph type="body" sz="quarter" idx="13"/>
          </p:nvPr>
        </p:nvSpPr>
        <p:spPr>
          <a:xfrm>
            <a:off x="914400" y="1125416"/>
            <a:ext cx="10644188" cy="4928544"/>
          </a:xfrm>
        </p:spPr>
        <p:txBody>
          <a:bodyPr>
            <a:normAutofit fontScale="92500" lnSpcReduction="20000"/>
          </a:bodyPr>
          <a:lstStyle/>
          <a:p>
            <a:pPr marL="548640">
              <a:lnSpc>
                <a:spcPct val="110000"/>
              </a:lnSpc>
              <a:spcBef>
                <a:spcPts val="0"/>
              </a:spcBef>
              <a:spcAft>
                <a:spcPts val="1200"/>
              </a:spcAft>
            </a:pPr>
            <a:r>
              <a:rPr lang="en-US" sz="2400" dirty="0">
                <a:solidFill>
                  <a:srgbClr val="00539A"/>
                </a:solidFill>
              </a:rPr>
              <a:t>Partners can inform Medicaid and CHIP beneficiaries to prepare for renewing their coverage and apply for other available health coverage options</a:t>
            </a:r>
          </a:p>
          <a:p>
            <a:pPr marL="548640">
              <a:lnSpc>
                <a:spcPct val="110000"/>
              </a:lnSpc>
              <a:spcBef>
                <a:spcPts val="0"/>
              </a:spcBef>
              <a:spcAft>
                <a:spcPts val="1200"/>
              </a:spcAft>
            </a:pPr>
            <a:r>
              <a:rPr lang="en-US" sz="2400" dirty="0">
                <a:solidFill>
                  <a:srgbClr val="00539A"/>
                </a:solidFill>
              </a:rPr>
              <a:t>The main messages partners should focus on when communicating with people enrolled in Medicaid and CHIP are:</a:t>
            </a:r>
          </a:p>
          <a:p>
            <a:pPr marL="822960" lvl="1" indent="-274320">
              <a:lnSpc>
                <a:spcPct val="110000"/>
              </a:lnSpc>
              <a:spcBef>
                <a:spcPts val="0"/>
              </a:spcBef>
              <a:spcAft>
                <a:spcPts val="1200"/>
              </a:spcAft>
              <a:buFont typeface="+mj-lt"/>
              <a:buAutoNum type="arabicPeriod"/>
            </a:pPr>
            <a:r>
              <a:rPr lang="en-US" sz="1900" b="1" dirty="0">
                <a:solidFill>
                  <a:srgbClr val="00539A"/>
                </a:solidFill>
              </a:rPr>
              <a:t>Keep your contact information up-to-date</a:t>
            </a:r>
            <a:r>
              <a:rPr lang="en-US" sz="1900" dirty="0">
                <a:solidFill>
                  <a:srgbClr val="00539A"/>
                </a:solidFill>
              </a:rPr>
              <a:t>– Make sure your state has your current mailing address, phone number, email, or other contact information.</a:t>
            </a:r>
          </a:p>
          <a:p>
            <a:pPr marL="822960" lvl="1" indent="-274320">
              <a:lnSpc>
                <a:spcPct val="110000"/>
              </a:lnSpc>
              <a:spcBef>
                <a:spcPts val="0"/>
              </a:spcBef>
              <a:spcAft>
                <a:spcPts val="1200"/>
              </a:spcAft>
              <a:buFont typeface="+mj-lt"/>
              <a:buAutoNum type="arabicPeriod"/>
            </a:pPr>
            <a:r>
              <a:rPr lang="en-US" sz="1900" b="1" dirty="0">
                <a:solidFill>
                  <a:srgbClr val="00539A"/>
                </a:solidFill>
              </a:rPr>
              <a:t>Check your mail </a:t>
            </a:r>
            <a:r>
              <a:rPr lang="en-US" sz="1900" dirty="0">
                <a:solidFill>
                  <a:srgbClr val="00539A"/>
                </a:solidFill>
              </a:rPr>
              <a:t>– Your state will mail you a letter about your Medicaid or CHIP coverage.</a:t>
            </a:r>
          </a:p>
          <a:p>
            <a:pPr marL="822960" lvl="1" indent="-274320">
              <a:lnSpc>
                <a:spcPct val="110000"/>
              </a:lnSpc>
              <a:spcBef>
                <a:spcPts val="0"/>
              </a:spcBef>
              <a:spcAft>
                <a:spcPts val="1200"/>
              </a:spcAft>
              <a:buFont typeface="+mj-lt"/>
              <a:buAutoNum type="arabicPeriod"/>
            </a:pPr>
            <a:r>
              <a:rPr lang="en-US" sz="1900" b="1" dirty="0">
                <a:solidFill>
                  <a:srgbClr val="00539A"/>
                </a:solidFill>
              </a:rPr>
              <a:t>Complete your renewal form (if you get one</a:t>
            </a:r>
            <a:r>
              <a:rPr lang="en-US" sz="1900" dirty="0">
                <a:solidFill>
                  <a:srgbClr val="00539A"/>
                </a:solidFill>
              </a:rPr>
              <a:t>) – Fill out the form and return it to the state Medicaid or CHIP program right away to help avoid a gap in your Medicaid or CHIP coverage.</a:t>
            </a:r>
          </a:p>
          <a:p>
            <a:pPr marL="822960" lvl="1">
              <a:lnSpc>
                <a:spcPct val="110000"/>
              </a:lnSpc>
              <a:spcAft>
                <a:spcPts val="1200"/>
              </a:spcAft>
              <a:buFont typeface="+mj-lt"/>
              <a:buAutoNum type="arabicPeriod"/>
            </a:pPr>
            <a:r>
              <a:rPr lang="en-US" sz="1900" b="1" dirty="0">
                <a:solidFill>
                  <a:srgbClr val="00539A"/>
                </a:solidFill>
              </a:rPr>
              <a:t>If you no longer qualify, there are other health coverage options </a:t>
            </a:r>
            <a:r>
              <a:rPr lang="en-US" sz="1900" dirty="0">
                <a:solidFill>
                  <a:srgbClr val="00539A"/>
                </a:solidFill>
              </a:rPr>
              <a:t>– Don’t wait. There are time limits to sign up. Visit </a:t>
            </a:r>
            <a:r>
              <a:rPr lang="en-US" sz="1900" dirty="0">
                <a:solidFill>
                  <a:srgbClr val="00539A"/>
                </a:solidFill>
                <a:hlinkClick r:id="rId4"/>
              </a:rPr>
              <a:t>HealthCare.gov/medicaid-chip/transfer-to-marketplace</a:t>
            </a:r>
            <a:r>
              <a:rPr lang="en-US" sz="1900" dirty="0">
                <a:solidFill>
                  <a:srgbClr val="00539A"/>
                </a:solidFill>
              </a:rPr>
              <a:t> and </a:t>
            </a:r>
            <a:r>
              <a:rPr lang="en-US" sz="1900" dirty="0">
                <a:solidFill>
                  <a:srgbClr val="00539A"/>
                </a:solidFill>
                <a:hlinkClick r:id="rId5"/>
              </a:rPr>
              <a:t>Medicare.gov/sign-up-change-plans/joining-a-health-or-drug-plan/special-circumstances-special-enrollment-periods</a:t>
            </a:r>
            <a:r>
              <a:rPr lang="en-US" sz="1900" dirty="0">
                <a:solidFill>
                  <a:srgbClr val="00539A"/>
                </a:solidFill>
              </a:rPr>
              <a:t>.</a:t>
            </a:r>
          </a:p>
          <a:p>
            <a:pPr marL="548640">
              <a:lnSpc>
                <a:spcPct val="120000"/>
              </a:lnSpc>
            </a:pPr>
            <a:r>
              <a:rPr lang="en-US" sz="2400" dirty="0">
                <a:solidFill>
                  <a:srgbClr val="00539A"/>
                </a:solidFill>
              </a:rPr>
              <a:t>Check back on </a:t>
            </a:r>
            <a:r>
              <a:rPr lang="en-US" sz="2400" dirty="0">
                <a:solidFill>
                  <a:srgbClr val="00539A"/>
                </a:solidFill>
                <a:hlinkClick r:id="rId6"/>
              </a:rPr>
              <a:t>Medicaid.gov/Unwinding</a:t>
            </a:r>
            <a:r>
              <a:rPr lang="en-US" sz="2400" dirty="0">
                <a:solidFill>
                  <a:srgbClr val="00539A"/>
                </a:solidFill>
              </a:rPr>
              <a:t> for updated messaging and resources</a:t>
            </a:r>
            <a:endParaRPr lang="en-US" sz="1900" dirty="0">
              <a:solidFill>
                <a:srgbClr val="00539A"/>
              </a:solidFill>
            </a:endParaRPr>
          </a:p>
        </p:txBody>
      </p:sp>
      <p:sp>
        <p:nvSpPr>
          <p:cNvPr id="5" name="Slide Number Placeholder 4">
            <a:extLst>
              <a:ext uri="{FF2B5EF4-FFF2-40B4-BE49-F238E27FC236}">
                <a16:creationId xmlns:a16="http://schemas.microsoft.com/office/drawing/2014/main" id="{0F633CD7-4158-4B06-900A-02CBC5AB6069}"/>
              </a:ext>
            </a:extLst>
          </p:cNvPr>
          <p:cNvSpPr>
            <a:spLocks noGrp="1"/>
          </p:cNvSpPr>
          <p:nvPr>
            <p:ph type="sldNum" sz="quarter" idx="12"/>
          </p:nvPr>
        </p:nvSpPr>
        <p:spPr/>
        <p:txBody>
          <a:bodyPr/>
          <a:lstStyle/>
          <a:p>
            <a:fld id="{0B2D781D-8844-5940-92D1-06EF0A7F581E}" type="slidenum">
              <a:rPr lang="en-US" smtClean="0"/>
              <a:pPr/>
              <a:t>33</a:t>
            </a:fld>
            <a:endParaRPr lang="en-US" dirty="0"/>
          </a:p>
        </p:txBody>
      </p:sp>
      <p:sp>
        <p:nvSpPr>
          <p:cNvPr id="4" name="Footer Placeholder 3">
            <a:extLst>
              <a:ext uri="{FF2B5EF4-FFF2-40B4-BE49-F238E27FC236}">
                <a16:creationId xmlns:a16="http://schemas.microsoft.com/office/drawing/2014/main" id="{CE90E826-0441-4E85-B862-10039174251D}"/>
              </a:ext>
            </a:extLst>
          </p:cNvPr>
          <p:cNvSpPr>
            <a:spLocks noGrp="1"/>
          </p:cNvSpPr>
          <p:nvPr>
            <p:ph type="ftr" sz="quarter" idx="11"/>
          </p:nvPr>
        </p:nvSpPr>
        <p:spPr>
          <a:xfrm>
            <a:off x="3911598" y="6492240"/>
            <a:ext cx="4326467" cy="334207"/>
          </a:xfrm>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95845C69-CC5C-4DE9-BA8D-D9F53805934A}"/>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547771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D76-1653-40C9-B631-29FA2A4C4F17}"/>
              </a:ext>
            </a:extLst>
          </p:cNvPr>
          <p:cNvSpPr>
            <a:spLocks noGrp="1"/>
          </p:cNvSpPr>
          <p:nvPr>
            <p:ph type="title"/>
          </p:nvPr>
        </p:nvSpPr>
        <p:spPr>
          <a:xfrm>
            <a:off x="0" y="31553"/>
            <a:ext cx="12192000" cy="901176"/>
          </a:xfrm>
        </p:spPr>
        <p:txBody>
          <a:bodyPr>
            <a:noAutofit/>
          </a:bodyPr>
          <a:lstStyle/>
          <a:p>
            <a:r>
              <a:rPr lang="en-US" dirty="0"/>
              <a:t>Steps to Get Other Coverage</a:t>
            </a:r>
          </a:p>
        </p:txBody>
      </p:sp>
      <p:sp>
        <p:nvSpPr>
          <p:cNvPr id="6" name="Text Placeholder 5">
            <a:extLst>
              <a:ext uri="{FF2B5EF4-FFF2-40B4-BE49-F238E27FC236}">
                <a16:creationId xmlns:a16="http://schemas.microsoft.com/office/drawing/2014/main" id="{A3F16FF6-5782-4C34-AF6B-59E77248A416}"/>
              </a:ext>
            </a:extLst>
          </p:cNvPr>
          <p:cNvSpPr>
            <a:spLocks noGrp="1"/>
          </p:cNvSpPr>
          <p:nvPr>
            <p:ph type="body" sz="quarter" idx="13"/>
          </p:nvPr>
        </p:nvSpPr>
        <p:spPr>
          <a:xfrm>
            <a:off x="914400" y="1181686"/>
            <a:ext cx="10644188" cy="4872273"/>
          </a:xfrm>
        </p:spPr>
        <p:txBody>
          <a:bodyPr>
            <a:noAutofit/>
          </a:bodyPr>
          <a:lstStyle/>
          <a:p>
            <a:pPr marL="0" indent="0">
              <a:lnSpc>
                <a:spcPct val="100000"/>
              </a:lnSpc>
              <a:spcBef>
                <a:spcPts val="0"/>
              </a:spcBef>
              <a:spcAft>
                <a:spcPts val="1200"/>
              </a:spcAft>
              <a:buNone/>
            </a:pPr>
            <a:r>
              <a:rPr lang="en-US" sz="2200" dirty="0">
                <a:solidFill>
                  <a:srgbClr val="00539A"/>
                </a:solidFill>
              </a:rPr>
              <a:t>If you’re no longer eligible for Medicaid or CHIP, other coverage options are available</a:t>
            </a:r>
          </a:p>
          <a:p>
            <a:pPr marL="548640">
              <a:buNone/>
            </a:pPr>
            <a:r>
              <a:rPr lang="en-US" sz="2200" b="1" dirty="0">
                <a:solidFill>
                  <a:srgbClr val="00539A"/>
                </a:solidFill>
              </a:rPr>
              <a:t>You may qualify for a Special Enrollment Period (SEP):</a:t>
            </a:r>
          </a:p>
          <a:p>
            <a:pPr marL="548640"/>
            <a:r>
              <a:rPr lang="en-US" sz="2400" dirty="0">
                <a:solidFill>
                  <a:srgbClr val="00539A"/>
                </a:solidFill>
              </a:rPr>
              <a:t>Marketplace: if you lost Medicaid or CHIP coverage in the past 60 days or expect to lose coverage in the next 60 days</a:t>
            </a:r>
          </a:p>
          <a:p>
            <a:pPr marL="548640"/>
            <a:r>
              <a:rPr lang="en-US" sz="2400" dirty="0">
                <a:solidFill>
                  <a:srgbClr val="00539A"/>
                </a:solidFill>
              </a:rPr>
              <a:t>Medicare: </a:t>
            </a:r>
          </a:p>
          <a:p>
            <a:pPr lvl="1"/>
            <a:r>
              <a:rPr lang="en-US" sz="2000" dirty="0">
                <a:solidFill>
                  <a:srgbClr val="00539A"/>
                </a:solidFill>
              </a:rPr>
              <a:t>If you now qualify but didn’t sign up when you first became eligible, your SEP lasts for 6 months after Medicaid termination</a:t>
            </a:r>
          </a:p>
          <a:p>
            <a:pPr lvl="1"/>
            <a:r>
              <a:rPr lang="en-US" sz="2000" dirty="0">
                <a:solidFill>
                  <a:srgbClr val="00539A"/>
                </a:solidFill>
              </a:rPr>
              <a:t>If you have Medicare and Medicaid and you lost Medicaid, your SEP lasts for 3 months after getting the notice of Medicaid termination</a:t>
            </a:r>
          </a:p>
          <a:p>
            <a:pPr lvl="2">
              <a:spcAft>
                <a:spcPts val="1200"/>
              </a:spcAft>
            </a:pPr>
            <a:r>
              <a:rPr lang="en-US" sz="1600" dirty="0">
                <a:solidFill>
                  <a:srgbClr val="00539A"/>
                </a:solidFill>
              </a:rPr>
              <a:t>Join a Medicare Advantage Plan or a Medicare drug plan</a:t>
            </a:r>
          </a:p>
          <a:p>
            <a:pPr lvl="2">
              <a:spcAft>
                <a:spcPts val="1200"/>
              </a:spcAft>
            </a:pPr>
            <a:r>
              <a:rPr lang="en-US" sz="1600" dirty="0">
                <a:solidFill>
                  <a:srgbClr val="00539A"/>
                </a:solidFill>
              </a:rPr>
              <a:t>Change your current MA Plan or Medicare drug plan</a:t>
            </a:r>
          </a:p>
          <a:p>
            <a:pPr marL="0" indent="0">
              <a:lnSpc>
                <a:spcPct val="100000"/>
              </a:lnSpc>
              <a:spcBef>
                <a:spcPts val="0"/>
              </a:spcBef>
              <a:spcAft>
                <a:spcPts val="1200"/>
              </a:spcAft>
              <a:buNone/>
            </a:pPr>
            <a:endParaRPr lang="en-US" sz="1900" dirty="0">
              <a:solidFill>
                <a:srgbClr val="00539A"/>
              </a:solidFill>
            </a:endParaRPr>
          </a:p>
        </p:txBody>
      </p:sp>
      <p:sp>
        <p:nvSpPr>
          <p:cNvPr id="5" name="Slide Number Placeholder 4">
            <a:extLst>
              <a:ext uri="{FF2B5EF4-FFF2-40B4-BE49-F238E27FC236}">
                <a16:creationId xmlns:a16="http://schemas.microsoft.com/office/drawing/2014/main" id="{0F633CD7-4158-4B06-900A-02CBC5AB6069}"/>
              </a:ext>
            </a:extLst>
          </p:cNvPr>
          <p:cNvSpPr>
            <a:spLocks noGrp="1"/>
          </p:cNvSpPr>
          <p:nvPr>
            <p:ph type="sldNum" sz="quarter" idx="12"/>
          </p:nvPr>
        </p:nvSpPr>
        <p:spPr/>
        <p:txBody>
          <a:bodyPr/>
          <a:lstStyle/>
          <a:p>
            <a:fld id="{0B2D781D-8844-5940-92D1-06EF0A7F581E}" type="slidenum">
              <a:rPr lang="en-US" smtClean="0"/>
              <a:pPr/>
              <a:t>34</a:t>
            </a:fld>
            <a:endParaRPr lang="en-US" dirty="0"/>
          </a:p>
        </p:txBody>
      </p:sp>
      <p:sp>
        <p:nvSpPr>
          <p:cNvPr id="4" name="Footer Placeholder 3">
            <a:extLst>
              <a:ext uri="{FF2B5EF4-FFF2-40B4-BE49-F238E27FC236}">
                <a16:creationId xmlns:a16="http://schemas.microsoft.com/office/drawing/2014/main" id="{CE90E826-0441-4E85-B862-10039174251D}"/>
              </a:ext>
            </a:extLst>
          </p:cNvPr>
          <p:cNvSpPr>
            <a:spLocks noGrp="1"/>
          </p:cNvSpPr>
          <p:nvPr>
            <p:ph type="ftr" sz="quarter" idx="11"/>
          </p:nvPr>
        </p:nvSpPr>
        <p:spPr>
          <a:xfrm>
            <a:off x="3996263" y="6492240"/>
            <a:ext cx="4343400" cy="334207"/>
          </a:xfrm>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95845C69-CC5C-4DE9-BA8D-D9F53805934A}"/>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793888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dirty="0"/>
              <a:t>Coverage: </a:t>
            </a:r>
            <a:br>
              <a:rPr lang="en-US" sz="2800" dirty="0"/>
            </a:br>
            <a:r>
              <a:rPr lang="en-US" sz="2800" dirty="0"/>
              <a:t>Mandatory Medicaid Benefits for COVID-19 Treatments</a:t>
            </a:r>
          </a:p>
        </p:txBody>
      </p:sp>
      <p:sp>
        <p:nvSpPr>
          <p:cNvPr id="4" name="Content Placeholder 3"/>
          <p:cNvSpPr>
            <a:spLocks noGrp="1"/>
          </p:cNvSpPr>
          <p:nvPr>
            <p:ph sz="quarter" idx="13"/>
          </p:nvPr>
        </p:nvSpPr>
        <p:spPr>
          <a:xfrm>
            <a:off x="1200150" y="1372229"/>
            <a:ext cx="9791700" cy="4667250"/>
          </a:xfrm>
        </p:spPr>
        <p:txBody>
          <a:bodyPr>
            <a:normAutofit/>
          </a:bodyPr>
          <a:lstStyle/>
          <a:p>
            <a:pPr marL="548640" indent="-273050">
              <a:lnSpc>
                <a:spcPct val="110000"/>
              </a:lnSpc>
            </a:pPr>
            <a:r>
              <a:rPr lang="en-US" sz="2000" dirty="0"/>
              <a:t>Medicaid programs will continue to cover COVID-19 vaccines and treatments without cost sharing through September 30, 2024 </a:t>
            </a:r>
          </a:p>
          <a:p>
            <a:pPr marL="548640" indent="-273050">
              <a:lnSpc>
                <a:spcPct val="110000"/>
              </a:lnSpc>
            </a:pPr>
            <a:r>
              <a:rPr lang="en-US" sz="2000" dirty="0"/>
              <a:t>After September 30, 2024, coverage and cost sharing for treatments may vary by state</a:t>
            </a:r>
          </a:p>
          <a:p>
            <a:pPr marL="548640" indent="-273050">
              <a:lnSpc>
                <a:spcPct val="110000"/>
              </a:lnSpc>
            </a:pPr>
            <a:r>
              <a:rPr lang="en-US" sz="2000" dirty="0"/>
              <a:t>Medicaid will cover vaccines recommended by the Advisory Committee on Immunization Practices (ACIP), including COVID-19, without cost sharing for most people with Medicaid</a:t>
            </a:r>
          </a:p>
          <a:p>
            <a:pPr marL="548640" indent="-273050">
              <a:lnSpc>
                <a:spcPct val="110000"/>
              </a:lnSpc>
            </a:pPr>
            <a:r>
              <a:rPr lang="en-US" sz="2000" dirty="0"/>
              <a:t>Providers may submit reimbursement claims for administering the COVID-19 vaccine to underinsured individuals through the COVID-19 Coverage Assistance Fund </a:t>
            </a:r>
            <a:endParaRPr lang="en-US" sz="2000" strike="sngStrike" dirty="0"/>
          </a:p>
        </p:txBody>
      </p:sp>
      <p:sp>
        <p:nvSpPr>
          <p:cNvPr id="5" name="Slide Number Placeholder 4">
            <a:extLst>
              <a:ext uri="{FF2B5EF4-FFF2-40B4-BE49-F238E27FC236}">
                <a16:creationId xmlns:a16="http://schemas.microsoft.com/office/drawing/2014/main" id="{1A341779-C3D3-4DEB-8E14-B9A9991BA58A}"/>
              </a:ext>
            </a:extLst>
          </p:cNvPr>
          <p:cNvSpPr>
            <a:spLocks noGrp="1"/>
          </p:cNvSpPr>
          <p:nvPr>
            <p:ph type="sldNum" sz="quarter" idx="12"/>
          </p:nvPr>
        </p:nvSpPr>
        <p:spPr/>
        <p:txBody>
          <a:bodyPr/>
          <a:lstStyle/>
          <a:p>
            <a:fld id="{0B2D781D-8844-5940-92D1-06EF0A7F581E}" type="slidenum">
              <a:rPr lang="en-US" smtClean="0"/>
              <a:pPr/>
              <a:t>35</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9595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9D09-E98B-4088-ABEC-D9FEECC324BC}"/>
              </a:ext>
            </a:extLst>
          </p:cNvPr>
          <p:cNvSpPr>
            <a:spLocks noGrp="1"/>
          </p:cNvSpPr>
          <p:nvPr>
            <p:ph type="title"/>
          </p:nvPr>
        </p:nvSpPr>
        <p:spPr>
          <a:xfrm>
            <a:off x="0" y="49243"/>
            <a:ext cx="12192000" cy="880530"/>
          </a:xfrm>
        </p:spPr>
        <p:txBody>
          <a:bodyPr>
            <a:normAutofit/>
          </a:bodyPr>
          <a:lstStyle/>
          <a:p>
            <a:r>
              <a:rPr lang="en-US" sz="2800" dirty="0"/>
              <a:t>Improving Access to Adult Vaccines </a:t>
            </a:r>
            <a:br>
              <a:rPr lang="en-US" sz="2800" dirty="0"/>
            </a:br>
            <a:r>
              <a:rPr lang="en-US" sz="2800" dirty="0"/>
              <a:t>Under Medicaid &amp; CHIP</a:t>
            </a:r>
          </a:p>
        </p:txBody>
      </p:sp>
      <p:sp>
        <p:nvSpPr>
          <p:cNvPr id="6" name="Text Placeholder 5">
            <a:extLst>
              <a:ext uri="{FF2B5EF4-FFF2-40B4-BE49-F238E27FC236}">
                <a16:creationId xmlns:a16="http://schemas.microsoft.com/office/drawing/2014/main" id="{F241BEE7-B45F-48D7-BFE2-ECC46EE7E3FB}"/>
              </a:ext>
            </a:extLst>
          </p:cNvPr>
          <p:cNvSpPr>
            <a:spLocks noGrp="1"/>
          </p:cNvSpPr>
          <p:nvPr>
            <p:ph type="body" sz="quarter" idx="13"/>
          </p:nvPr>
        </p:nvSpPr>
        <p:spPr>
          <a:xfrm>
            <a:off x="773906" y="1315329"/>
            <a:ext cx="10644188" cy="4564743"/>
          </a:xfrm>
        </p:spPr>
        <p:txBody>
          <a:bodyPr>
            <a:normAutofit/>
          </a:bodyPr>
          <a:lstStyle/>
          <a:p>
            <a:pPr>
              <a:lnSpc>
                <a:spcPct val="100000"/>
              </a:lnSpc>
              <a:spcBef>
                <a:spcPts val="0"/>
              </a:spcBef>
              <a:spcAft>
                <a:spcPts val="1200"/>
              </a:spcAft>
            </a:pPr>
            <a:r>
              <a:rPr lang="en-US" sz="2400" dirty="0">
                <a:solidFill>
                  <a:srgbClr val="00529B"/>
                </a:solidFill>
              </a:rPr>
              <a:t>State Medicaid and CHIP programs will be required to provide coverage for approved adult vaccines recommended by the ACIP (and their administration) without cost-sharing.</a:t>
            </a:r>
          </a:p>
          <a:p>
            <a:pPr>
              <a:lnSpc>
                <a:spcPct val="100000"/>
              </a:lnSpc>
              <a:spcBef>
                <a:spcPts val="0"/>
              </a:spcBef>
              <a:spcAft>
                <a:spcPts val="1200"/>
              </a:spcAft>
            </a:pPr>
            <a:r>
              <a:rPr lang="en-US" sz="2400" dirty="0">
                <a:solidFill>
                  <a:srgbClr val="00529B"/>
                </a:solidFill>
              </a:rPr>
              <a:t>The enrollees that must get such coverage are:</a:t>
            </a:r>
          </a:p>
          <a:p>
            <a:pPr marL="822960" lvl="1">
              <a:lnSpc>
                <a:spcPct val="100000"/>
              </a:lnSpc>
              <a:spcBef>
                <a:spcPts val="0"/>
              </a:spcBef>
              <a:spcAft>
                <a:spcPts val="1200"/>
              </a:spcAft>
            </a:pPr>
            <a:r>
              <a:rPr lang="en-US" sz="1900" dirty="0">
                <a:solidFill>
                  <a:srgbClr val="00529B"/>
                </a:solidFill>
              </a:rPr>
              <a:t>Most Medicaid Categorically Needy enrollees;</a:t>
            </a:r>
          </a:p>
          <a:p>
            <a:pPr marL="822960" lvl="1">
              <a:lnSpc>
                <a:spcPct val="100000"/>
              </a:lnSpc>
              <a:spcBef>
                <a:spcPts val="0"/>
              </a:spcBef>
              <a:spcAft>
                <a:spcPts val="1200"/>
              </a:spcAft>
            </a:pPr>
            <a:r>
              <a:rPr lang="en-US" sz="1900" dirty="0">
                <a:solidFill>
                  <a:srgbClr val="00529B"/>
                </a:solidFill>
              </a:rPr>
              <a:t>All Medicaid Medically Needy enrollees; and </a:t>
            </a:r>
          </a:p>
          <a:p>
            <a:pPr marL="822960" lvl="1">
              <a:lnSpc>
                <a:spcPct val="100000"/>
              </a:lnSpc>
              <a:spcBef>
                <a:spcPts val="0"/>
              </a:spcBef>
              <a:spcAft>
                <a:spcPts val="1200"/>
              </a:spcAft>
            </a:pPr>
            <a:r>
              <a:rPr lang="en-US" sz="1900" dirty="0">
                <a:solidFill>
                  <a:srgbClr val="00529B"/>
                </a:solidFill>
              </a:rPr>
              <a:t>CHIP enrollees 19 years of age or older (i.e., pregnant and postpartum individuals covered by CHIP)</a:t>
            </a:r>
          </a:p>
          <a:p>
            <a:pPr indent="-274320">
              <a:lnSpc>
                <a:spcPct val="100000"/>
              </a:lnSpc>
              <a:spcBef>
                <a:spcPts val="0"/>
              </a:spcBef>
              <a:spcAft>
                <a:spcPts val="1200"/>
              </a:spcAft>
            </a:pPr>
            <a:r>
              <a:rPr lang="en-US" sz="2400" b="1" dirty="0">
                <a:solidFill>
                  <a:srgbClr val="00529B"/>
                </a:solidFill>
              </a:rPr>
              <a:t>Effective Date: </a:t>
            </a:r>
            <a:r>
              <a:rPr lang="en-US" sz="2400" dirty="0">
                <a:solidFill>
                  <a:srgbClr val="00529B"/>
                </a:solidFill>
              </a:rPr>
              <a:t>October 1, 2023 (the first day of the first fiscal quarter that begins on or after the date that is one year after enactment)</a:t>
            </a:r>
          </a:p>
        </p:txBody>
      </p:sp>
      <p:sp>
        <p:nvSpPr>
          <p:cNvPr id="5" name="Slide Number Placeholder 4">
            <a:extLst>
              <a:ext uri="{FF2B5EF4-FFF2-40B4-BE49-F238E27FC236}">
                <a16:creationId xmlns:a16="http://schemas.microsoft.com/office/drawing/2014/main" id="{855A84E3-D2D2-424D-AEF8-9FA9733E6AED}"/>
              </a:ext>
            </a:extLst>
          </p:cNvPr>
          <p:cNvSpPr>
            <a:spLocks noGrp="1"/>
          </p:cNvSpPr>
          <p:nvPr>
            <p:ph type="sldNum" sz="quarter" idx="12"/>
          </p:nvPr>
        </p:nvSpPr>
        <p:spPr/>
        <p:txBody>
          <a:bodyPr/>
          <a:lstStyle/>
          <a:p>
            <a:fld id="{0B2D781D-8844-5940-92D1-06EF0A7F581E}" type="slidenum">
              <a:rPr lang="en-US" smtClean="0"/>
              <a:pPr/>
              <a:t>36</a:t>
            </a:fld>
            <a:endParaRPr lang="en-US" dirty="0"/>
          </a:p>
        </p:txBody>
      </p:sp>
      <p:sp>
        <p:nvSpPr>
          <p:cNvPr id="4" name="Footer Placeholder 3">
            <a:extLst>
              <a:ext uri="{FF2B5EF4-FFF2-40B4-BE49-F238E27FC236}">
                <a16:creationId xmlns:a16="http://schemas.microsoft.com/office/drawing/2014/main" id="{4004E2F1-8788-4D54-8F47-1902B5970322}"/>
              </a:ext>
            </a:extLst>
          </p:cNvPr>
          <p:cNvSpPr>
            <a:spLocks noGrp="1"/>
          </p:cNvSpPr>
          <p:nvPr>
            <p:ph type="ftr" sz="quarter" idx="11"/>
          </p:nvPr>
        </p:nvSpPr>
        <p:spPr>
          <a:xfrm>
            <a:off x="3857223" y="6492240"/>
            <a:ext cx="4296177" cy="365125"/>
          </a:xfrm>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37DC112E-424C-4963-A62B-20361638243C}"/>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740211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Substance Use-Disorder Prevention that Promotes </a:t>
            </a:r>
            <a:br>
              <a:rPr lang="en-US" sz="2800" dirty="0"/>
            </a:br>
            <a:r>
              <a:rPr lang="en-US" sz="2800" dirty="0"/>
              <a:t>Opioid Recovery &amp; Treatment (SUPPORT) Act</a:t>
            </a:r>
            <a:endParaRPr lang="en-US" sz="2800" strike="sngStrike" dirty="0"/>
          </a:p>
        </p:txBody>
      </p:sp>
      <p:sp>
        <p:nvSpPr>
          <p:cNvPr id="5" name="Content Placeholder 4"/>
          <p:cNvSpPr>
            <a:spLocks noGrp="1"/>
          </p:cNvSpPr>
          <p:nvPr>
            <p:ph sz="quarter" idx="13"/>
          </p:nvPr>
        </p:nvSpPr>
        <p:spPr>
          <a:xfrm>
            <a:off x="1200150" y="1554480"/>
            <a:ext cx="9791700" cy="4667250"/>
          </a:xfrm>
        </p:spPr>
        <p:txBody>
          <a:bodyPr>
            <a:normAutofit/>
          </a:bodyPr>
          <a:lstStyle/>
          <a:p>
            <a:pPr defTabSz="685800">
              <a:lnSpc>
                <a:spcPct val="100000"/>
              </a:lnSpc>
            </a:pPr>
            <a:r>
              <a:rPr lang="en-US" sz="2400" dirty="0"/>
              <a:t>Increases access to medication-assisted treatment (MAT) for opioid use disorders (OUD) by requiring states to provide Medicaid coverage of:</a:t>
            </a:r>
          </a:p>
          <a:p>
            <a:pPr marL="822960" lvl="1" defTabSz="685800">
              <a:lnSpc>
                <a:spcPct val="100000"/>
              </a:lnSpc>
              <a:spcAft>
                <a:spcPts val="1200"/>
              </a:spcAft>
            </a:pPr>
            <a:r>
              <a:rPr lang="en-US" sz="2000" dirty="0"/>
              <a:t>Certain drugs and biological products</a:t>
            </a:r>
          </a:p>
          <a:p>
            <a:pPr marL="822960" lvl="1" defTabSz="685800">
              <a:lnSpc>
                <a:spcPct val="100000"/>
              </a:lnSpc>
              <a:spcAft>
                <a:spcPts val="1200"/>
              </a:spcAft>
            </a:pPr>
            <a:r>
              <a:rPr lang="en-US" sz="2000" dirty="0"/>
              <a:t>Related counseling services and behavioral therapy</a:t>
            </a:r>
          </a:p>
          <a:p>
            <a:pPr defTabSz="685800">
              <a:lnSpc>
                <a:spcPct val="100000"/>
              </a:lnSpc>
            </a:pPr>
            <a:r>
              <a:rPr lang="en-US" sz="2400" dirty="0"/>
              <a:t>Required coverage only applies to OUD and not to other substance use-disorders</a:t>
            </a:r>
          </a:p>
          <a:p>
            <a:pPr marL="0" lvl="0" indent="0" defTabSz="685800">
              <a:lnSpc>
                <a:spcPct val="100000"/>
              </a:lnSpc>
              <a:spcAft>
                <a:spcPts val="600"/>
              </a:spcAft>
              <a:buNone/>
            </a:pPr>
            <a:endParaRPr lang="en-US" sz="2400" dirty="0"/>
          </a:p>
          <a:p>
            <a:pPr>
              <a:spcAft>
                <a:spcPts val="600"/>
              </a:spcAft>
            </a:pPr>
            <a:endParaRPr lang="en-US" sz="2400" dirty="0"/>
          </a:p>
        </p:txBody>
      </p:sp>
      <p:sp>
        <p:nvSpPr>
          <p:cNvPr id="6" name="Slide Number Placeholder 5">
            <a:extLst>
              <a:ext uri="{FF2B5EF4-FFF2-40B4-BE49-F238E27FC236}">
                <a16:creationId xmlns:a16="http://schemas.microsoft.com/office/drawing/2014/main" id="{6E756285-6E0F-4E97-81B2-A88E1F45DCBF}"/>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3" name="Footer Placeholder 2"/>
          <p:cNvSpPr>
            <a:spLocks noGrp="1"/>
          </p:cNvSpPr>
          <p:nvPr>
            <p:ph type="ftr" sz="quarter" idx="11"/>
          </p:nvPr>
        </p:nvSpPr>
        <p:spPr>
          <a:xfrm>
            <a:off x="3810000" y="6492239"/>
            <a:ext cx="4572000" cy="365125"/>
          </a:xfrm>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252371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Medicaid Pharmacy Program </a:t>
            </a:r>
            <a:br>
              <a:rPr lang="en-US" sz="2800" dirty="0"/>
            </a:br>
            <a:r>
              <a:rPr lang="en-US" sz="2800" dirty="0"/>
              <a:t>Drug Use Management Strategies</a:t>
            </a:r>
          </a:p>
        </p:txBody>
      </p:sp>
      <p:sp>
        <p:nvSpPr>
          <p:cNvPr id="5" name="Content Placeholder 4"/>
          <p:cNvSpPr>
            <a:spLocks noGrp="1"/>
          </p:cNvSpPr>
          <p:nvPr>
            <p:ph sz="quarter" idx="13"/>
          </p:nvPr>
        </p:nvSpPr>
        <p:spPr>
          <a:xfrm>
            <a:off x="1299410" y="1169457"/>
            <a:ext cx="9791700" cy="589547"/>
          </a:xfrm>
        </p:spPr>
        <p:txBody>
          <a:bodyPr>
            <a:noAutofit/>
          </a:bodyPr>
          <a:lstStyle/>
          <a:p>
            <a:pPr marL="0" lvl="0" indent="0" algn="ctr" defTabSz="685800">
              <a:lnSpc>
                <a:spcPct val="100000"/>
              </a:lnSpc>
              <a:spcBef>
                <a:spcPts val="600"/>
              </a:spcBef>
              <a:buNone/>
            </a:pPr>
            <a:r>
              <a:rPr lang="en-US" b="1" dirty="0"/>
              <a:t>States can design benefit requirements to include:</a:t>
            </a:r>
          </a:p>
          <a:p>
            <a:pPr marL="0" indent="0">
              <a:buNone/>
            </a:pPr>
            <a:endParaRPr lang="en-US" dirty="0"/>
          </a:p>
        </p:txBody>
      </p:sp>
      <p:grpSp>
        <p:nvGrpSpPr>
          <p:cNvPr id="83" name="box1" descr="Blue box shape Labeled: Prior Authorization">
            <a:extLst>
              <a:ext uri="{FF2B5EF4-FFF2-40B4-BE49-F238E27FC236}">
                <a16:creationId xmlns:a16="http://schemas.microsoft.com/office/drawing/2014/main" id="{56569AC1-10A6-4383-9543-8A4D022CE19C}"/>
              </a:ext>
            </a:extLst>
          </p:cNvPr>
          <p:cNvGrpSpPr/>
          <p:nvPr/>
        </p:nvGrpSpPr>
        <p:grpSpPr>
          <a:xfrm>
            <a:off x="2705333" y="5024511"/>
            <a:ext cx="2714635" cy="1036217"/>
            <a:chOff x="2705333" y="5024511"/>
            <a:chExt cx="2714635" cy="1036217"/>
          </a:xfrm>
        </p:grpSpPr>
        <p:grpSp>
          <p:nvGrpSpPr>
            <p:cNvPr id="48" name="Group 47">
              <a:extLst>
                <a:ext uri="{FF2B5EF4-FFF2-40B4-BE49-F238E27FC236}">
                  <a16:creationId xmlns:a16="http://schemas.microsoft.com/office/drawing/2014/main" id="{B48AECB6-44F0-4D74-B07D-CCD5DCB3542B}"/>
                </a:ext>
              </a:extLst>
            </p:cNvPr>
            <p:cNvGrpSpPr/>
            <p:nvPr/>
          </p:nvGrpSpPr>
          <p:grpSpPr>
            <a:xfrm>
              <a:off x="2705333" y="5024511"/>
              <a:ext cx="2714635" cy="1036217"/>
              <a:chOff x="2428597" y="5238656"/>
              <a:chExt cx="2714635" cy="1036217"/>
            </a:xfrm>
          </p:grpSpPr>
          <p:sp>
            <p:nvSpPr>
              <p:cNvPr id="49" name="Isosceles Triangle 48">
                <a:extLst>
                  <a:ext uri="{FF2B5EF4-FFF2-40B4-BE49-F238E27FC236}">
                    <a16:creationId xmlns:a16="http://schemas.microsoft.com/office/drawing/2014/main" id="{EE8A2473-53D0-43F4-8BF6-A4502DB2A9C1}"/>
                  </a:ext>
                  <a:ext uri="{C183D7F6-B498-43B3-948B-1728B52AA6E4}">
                    <adec:decorative xmlns:adec="http://schemas.microsoft.com/office/drawing/2017/decorative" val="1"/>
                  </a:ext>
                </a:extLst>
              </p:cNvPr>
              <p:cNvSpPr/>
              <p:nvPr/>
            </p:nvSpPr>
            <p:spPr bwMode="auto">
              <a:xfrm rot="10800000" flipH="1">
                <a:off x="2445584"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50" name="Rectangle 49">
                <a:extLst>
                  <a:ext uri="{FF2B5EF4-FFF2-40B4-BE49-F238E27FC236}">
                    <a16:creationId xmlns:a16="http://schemas.microsoft.com/office/drawing/2014/main" id="{7A3B6A60-9AA8-4849-9A27-A9790579DFDA}"/>
                  </a:ext>
                  <a:ext uri="{C183D7F6-B498-43B3-948B-1728B52AA6E4}">
                    <adec:decorative xmlns:adec="http://schemas.microsoft.com/office/drawing/2017/decorative" val="1"/>
                  </a:ext>
                </a:extLst>
              </p:cNvPr>
              <p:cNvSpPr/>
              <p:nvPr/>
            </p:nvSpPr>
            <p:spPr bwMode="auto">
              <a:xfrm flipH="1">
                <a:off x="2805437" y="5238656"/>
                <a:ext cx="2337795"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51" name="Rectangle 50">
                <a:extLst>
                  <a:ext uri="{FF2B5EF4-FFF2-40B4-BE49-F238E27FC236}">
                    <a16:creationId xmlns:a16="http://schemas.microsoft.com/office/drawing/2014/main" id="{73483F9D-7BC9-4B37-9019-26E1588B9FF4}"/>
                  </a:ext>
                  <a:ext uri="{C183D7F6-B498-43B3-948B-1728B52AA6E4}">
                    <adec:decorative xmlns:adec="http://schemas.microsoft.com/office/drawing/2017/decorative" val="1"/>
                  </a:ext>
                </a:extLst>
              </p:cNvPr>
              <p:cNvSpPr/>
              <p:nvPr/>
            </p:nvSpPr>
            <p:spPr bwMode="auto">
              <a:xfrm flipH="1">
                <a:off x="2428597" y="5238656"/>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52" name="Rectangle 51">
              <a:extLst>
                <a:ext uri="{FF2B5EF4-FFF2-40B4-BE49-F238E27FC236}">
                  <a16:creationId xmlns:a16="http://schemas.microsoft.com/office/drawing/2014/main" id="{C2E07ADA-67B2-4192-B983-60C9529A4AF5}"/>
                </a:ext>
              </a:extLst>
            </p:cNvPr>
            <p:cNvSpPr/>
            <p:nvPr/>
          </p:nvSpPr>
          <p:spPr>
            <a:xfrm flipH="1">
              <a:off x="3686603" y="5191530"/>
              <a:ext cx="1603321"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Prior Authorization</a:t>
              </a:r>
            </a:p>
          </p:txBody>
        </p:sp>
      </p:grpSp>
      <p:grpSp>
        <p:nvGrpSpPr>
          <p:cNvPr id="84" name="box2" descr="Blue box shape labeled: Preferred Drug List">
            <a:extLst>
              <a:ext uri="{FF2B5EF4-FFF2-40B4-BE49-F238E27FC236}">
                <a16:creationId xmlns:a16="http://schemas.microsoft.com/office/drawing/2014/main" id="{1DA3E24B-D930-4F73-BBFE-6B89370CE69B}"/>
              </a:ext>
            </a:extLst>
          </p:cNvPr>
          <p:cNvGrpSpPr/>
          <p:nvPr/>
        </p:nvGrpSpPr>
        <p:grpSpPr>
          <a:xfrm>
            <a:off x="3107549" y="4006419"/>
            <a:ext cx="2691409" cy="1036217"/>
            <a:chOff x="3107549" y="3987369"/>
            <a:chExt cx="2691409" cy="1036217"/>
          </a:xfrm>
        </p:grpSpPr>
        <p:grpSp>
          <p:nvGrpSpPr>
            <p:cNvPr id="58" name="Group 57">
              <a:extLst>
                <a:ext uri="{FF2B5EF4-FFF2-40B4-BE49-F238E27FC236}">
                  <a16:creationId xmlns:a16="http://schemas.microsoft.com/office/drawing/2014/main" id="{CDBD88E9-6CA7-4C5C-84E0-F1379EC1B3EA}"/>
                </a:ext>
              </a:extLst>
            </p:cNvPr>
            <p:cNvGrpSpPr/>
            <p:nvPr/>
          </p:nvGrpSpPr>
          <p:grpSpPr>
            <a:xfrm>
              <a:off x="3107549" y="3987369"/>
              <a:ext cx="2691409" cy="1036217"/>
              <a:chOff x="2830813" y="4201514"/>
              <a:chExt cx="2691409" cy="1036217"/>
            </a:xfrm>
          </p:grpSpPr>
          <p:sp>
            <p:nvSpPr>
              <p:cNvPr id="59" name="Isosceles Triangle 58">
                <a:extLst>
                  <a:ext uri="{FF2B5EF4-FFF2-40B4-BE49-F238E27FC236}">
                    <a16:creationId xmlns:a16="http://schemas.microsoft.com/office/drawing/2014/main" id="{16B02020-A9EA-4031-AF13-1938FFC76871}"/>
                  </a:ext>
                  <a:ext uri="{C183D7F6-B498-43B3-948B-1728B52AA6E4}">
                    <adec:decorative xmlns:adec="http://schemas.microsoft.com/office/drawing/2017/decorative" val="1"/>
                  </a:ext>
                </a:extLst>
              </p:cNvPr>
              <p:cNvSpPr/>
              <p:nvPr/>
            </p:nvSpPr>
            <p:spPr bwMode="auto">
              <a:xfrm rot="10800000" flipH="1">
                <a:off x="2838270"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60" name="Rectangle 59">
                <a:extLst>
                  <a:ext uri="{FF2B5EF4-FFF2-40B4-BE49-F238E27FC236}">
                    <a16:creationId xmlns:a16="http://schemas.microsoft.com/office/drawing/2014/main" id="{0FA1216E-DE63-4786-8DD1-DCE192A7D52F}"/>
                  </a:ext>
                  <a:ext uri="{C183D7F6-B498-43B3-948B-1728B52AA6E4}">
                    <adec:decorative xmlns:adec="http://schemas.microsoft.com/office/drawing/2017/decorative" val="1"/>
                  </a:ext>
                </a:extLst>
              </p:cNvPr>
              <p:cNvSpPr/>
              <p:nvPr/>
            </p:nvSpPr>
            <p:spPr bwMode="auto">
              <a:xfrm flipH="1">
                <a:off x="3184427" y="4201514"/>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61" name="Rectangle 60">
                <a:extLst>
                  <a:ext uri="{FF2B5EF4-FFF2-40B4-BE49-F238E27FC236}">
                    <a16:creationId xmlns:a16="http://schemas.microsoft.com/office/drawing/2014/main" id="{876A0F99-13AC-47F2-8040-B23B6FB7812C}"/>
                  </a:ext>
                  <a:ext uri="{C183D7F6-B498-43B3-948B-1728B52AA6E4}">
                    <adec:decorative xmlns:adec="http://schemas.microsoft.com/office/drawing/2017/decorative" val="1"/>
                  </a:ext>
                </a:extLst>
              </p:cNvPr>
              <p:cNvSpPr/>
              <p:nvPr/>
            </p:nvSpPr>
            <p:spPr bwMode="auto">
              <a:xfrm flipH="1">
                <a:off x="2830813" y="4201514"/>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62" name="Rectangle 61">
              <a:extLst>
                <a:ext uri="{FF2B5EF4-FFF2-40B4-BE49-F238E27FC236}">
                  <a16:creationId xmlns:a16="http://schemas.microsoft.com/office/drawing/2014/main" id="{5F71B942-A4C0-442C-940C-C02729A0F036}"/>
                </a:ext>
              </a:extLst>
            </p:cNvPr>
            <p:cNvSpPr/>
            <p:nvPr/>
          </p:nvSpPr>
          <p:spPr>
            <a:xfrm flipH="1">
              <a:off x="4106673" y="4182312"/>
              <a:ext cx="1526549"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Preferred </a:t>
              </a:r>
              <a:br>
                <a:rPr lang="en-IN" dirty="0">
                  <a:solidFill>
                    <a:schemeClr val="bg1"/>
                  </a:solidFill>
                  <a:latin typeface="Arial" panose="020B0604020202020204" pitchFamily="34" charset="0"/>
                  <a:cs typeface="Arial" panose="020B0604020202020204" pitchFamily="34" charset="0"/>
                </a:rPr>
              </a:br>
              <a:r>
                <a:rPr lang="en-IN" dirty="0">
                  <a:solidFill>
                    <a:schemeClr val="bg1"/>
                  </a:solidFill>
                  <a:latin typeface="Arial" panose="020B0604020202020204" pitchFamily="34" charset="0"/>
                  <a:cs typeface="Arial" panose="020B0604020202020204" pitchFamily="34" charset="0"/>
                </a:rPr>
                <a:t>Drug List </a:t>
              </a:r>
            </a:p>
          </p:txBody>
        </p:sp>
      </p:grpSp>
      <p:grpSp>
        <p:nvGrpSpPr>
          <p:cNvPr id="85" name="box3" descr="Blue box shape labeled: Clinical Criteria">
            <a:extLst>
              <a:ext uri="{FF2B5EF4-FFF2-40B4-BE49-F238E27FC236}">
                <a16:creationId xmlns:a16="http://schemas.microsoft.com/office/drawing/2014/main" id="{3357B85F-F325-4DEA-B814-CF0031547445}"/>
              </a:ext>
            </a:extLst>
          </p:cNvPr>
          <p:cNvGrpSpPr/>
          <p:nvPr/>
        </p:nvGrpSpPr>
        <p:grpSpPr>
          <a:xfrm>
            <a:off x="2705333" y="2969276"/>
            <a:ext cx="2714635" cy="1036217"/>
            <a:chOff x="2705333" y="2950226"/>
            <a:chExt cx="2714635" cy="1036217"/>
          </a:xfrm>
        </p:grpSpPr>
        <p:grpSp>
          <p:nvGrpSpPr>
            <p:cNvPr id="68" name="Group 67">
              <a:extLst>
                <a:ext uri="{FF2B5EF4-FFF2-40B4-BE49-F238E27FC236}">
                  <a16:creationId xmlns:a16="http://schemas.microsoft.com/office/drawing/2014/main" id="{084B9828-50D6-4E2F-B48D-9D7B40010378}"/>
                </a:ext>
              </a:extLst>
            </p:cNvPr>
            <p:cNvGrpSpPr/>
            <p:nvPr/>
          </p:nvGrpSpPr>
          <p:grpSpPr>
            <a:xfrm>
              <a:off x="2705333" y="2950226"/>
              <a:ext cx="2714635" cy="1036217"/>
              <a:chOff x="2428597" y="3164371"/>
              <a:chExt cx="2714635" cy="1036217"/>
            </a:xfrm>
          </p:grpSpPr>
          <p:sp>
            <p:nvSpPr>
              <p:cNvPr id="69" name="Isosceles Triangle 68">
                <a:extLst>
                  <a:ext uri="{FF2B5EF4-FFF2-40B4-BE49-F238E27FC236}">
                    <a16:creationId xmlns:a16="http://schemas.microsoft.com/office/drawing/2014/main" id="{4AF98C9E-07C7-4461-A0A6-A277770A4681}"/>
                  </a:ext>
                  <a:ext uri="{C183D7F6-B498-43B3-948B-1728B52AA6E4}">
                    <adec:decorative xmlns:adec="http://schemas.microsoft.com/office/drawing/2017/decorative" val="1"/>
                  </a:ext>
                </a:extLst>
              </p:cNvPr>
              <p:cNvSpPr/>
              <p:nvPr/>
            </p:nvSpPr>
            <p:spPr bwMode="auto">
              <a:xfrm rot="10800000" flipH="1">
                <a:off x="2445584" y="4070198"/>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70" name="Rectangle 69">
                <a:extLst>
                  <a:ext uri="{FF2B5EF4-FFF2-40B4-BE49-F238E27FC236}">
                    <a16:creationId xmlns:a16="http://schemas.microsoft.com/office/drawing/2014/main" id="{D20AC9DD-429F-48D6-9B8F-264590A5FA9D}"/>
                  </a:ext>
                  <a:ext uri="{C183D7F6-B498-43B3-948B-1728B52AA6E4}">
                    <adec:decorative xmlns:adec="http://schemas.microsoft.com/office/drawing/2017/decorative" val="1"/>
                  </a:ext>
                </a:extLst>
              </p:cNvPr>
              <p:cNvSpPr/>
              <p:nvPr/>
            </p:nvSpPr>
            <p:spPr bwMode="auto">
              <a:xfrm flipH="1">
                <a:off x="2805437" y="3164371"/>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71" name="Rectangle 70">
                <a:extLst>
                  <a:ext uri="{FF2B5EF4-FFF2-40B4-BE49-F238E27FC236}">
                    <a16:creationId xmlns:a16="http://schemas.microsoft.com/office/drawing/2014/main" id="{9AC4CB6B-4360-4F08-9BCA-CB5E9A9AD79F}"/>
                  </a:ext>
                  <a:ext uri="{C183D7F6-B498-43B3-948B-1728B52AA6E4}">
                    <adec:decorative xmlns:adec="http://schemas.microsoft.com/office/drawing/2017/decorative" val="1"/>
                  </a:ext>
                </a:extLst>
              </p:cNvPr>
              <p:cNvSpPr/>
              <p:nvPr/>
            </p:nvSpPr>
            <p:spPr bwMode="auto">
              <a:xfrm flipH="1">
                <a:off x="2428597"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72" name="Rectangle 71">
              <a:extLst>
                <a:ext uri="{FF2B5EF4-FFF2-40B4-BE49-F238E27FC236}">
                  <a16:creationId xmlns:a16="http://schemas.microsoft.com/office/drawing/2014/main" id="{1CF3D9E9-9BC8-4067-8E4E-D9A6BB1AF57B}"/>
                </a:ext>
              </a:extLst>
            </p:cNvPr>
            <p:cNvSpPr/>
            <p:nvPr/>
          </p:nvSpPr>
          <p:spPr>
            <a:xfrm flipH="1">
              <a:off x="3502576" y="3144378"/>
              <a:ext cx="1906617"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Clinical</a:t>
              </a:r>
              <a:br>
                <a:rPr lang="en-IN" dirty="0">
                  <a:solidFill>
                    <a:schemeClr val="bg1"/>
                  </a:solidFill>
                  <a:latin typeface="Arial" panose="020B0604020202020204" pitchFamily="34" charset="0"/>
                  <a:cs typeface="Arial" panose="020B0604020202020204" pitchFamily="34" charset="0"/>
                </a:rPr>
              </a:br>
              <a:r>
                <a:rPr lang="en-IN" dirty="0">
                  <a:solidFill>
                    <a:schemeClr val="bg1"/>
                  </a:solidFill>
                  <a:latin typeface="Arial" panose="020B0604020202020204" pitchFamily="34" charset="0"/>
                  <a:cs typeface="Arial" panose="020B0604020202020204" pitchFamily="34" charset="0"/>
                </a:rPr>
                <a:t>Criteria</a:t>
              </a:r>
            </a:p>
          </p:txBody>
        </p:sp>
      </p:grpSp>
      <p:grpSp>
        <p:nvGrpSpPr>
          <p:cNvPr id="88" name="box4" descr="Blue box shape labeled: Quality Limits">
            <a:extLst>
              <a:ext uri="{FF2B5EF4-FFF2-40B4-BE49-F238E27FC236}">
                <a16:creationId xmlns:a16="http://schemas.microsoft.com/office/drawing/2014/main" id="{DE7B26DB-213A-40AB-82C9-DB2307553C91}"/>
              </a:ext>
            </a:extLst>
          </p:cNvPr>
          <p:cNvGrpSpPr/>
          <p:nvPr/>
        </p:nvGrpSpPr>
        <p:grpSpPr>
          <a:xfrm>
            <a:off x="3097496" y="1955937"/>
            <a:ext cx="2722052" cy="1036217"/>
            <a:chOff x="7041354" y="3952469"/>
            <a:chExt cx="2722052" cy="1036217"/>
          </a:xfrm>
        </p:grpSpPr>
        <p:grpSp>
          <p:nvGrpSpPr>
            <p:cNvPr id="53" name="Group 52">
              <a:extLst>
                <a:ext uri="{FF2B5EF4-FFF2-40B4-BE49-F238E27FC236}">
                  <a16:creationId xmlns:a16="http://schemas.microsoft.com/office/drawing/2014/main" id="{138F7D7A-2D12-4787-B3B4-00AF7D207D58}"/>
                </a:ext>
              </a:extLst>
            </p:cNvPr>
            <p:cNvGrpSpPr/>
            <p:nvPr/>
          </p:nvGrpSpPr>
          <p:grpSpPr>
            <a:xfrm>
              <a:off x="7041354" y="3952469"/>
              <a:ext cx="2722052" cy="1036217"/>
              <a:chOff x="7041354" y="4201514"/>
              <a:chExt cx="2722052" cy="1036217"/>
            </a:xfrm>
          </p:grpSpPr>
          <p:sp>
            <p:nvSpPr>
              <p:cNvPr id="54" name="Isosceles Triangle 53">
                <a:extLst>
                  <a:ext uri="{FF2B5EF4-FFF2-40B4-BE49-F238E27FC236}">
                    <a16:creationId xmlns:a16="http://schemas.microsoft.com/office/drawing/2014/main" id="{FE6A6106-FEE3-41CB-B3CD-869CBBF13218}"/>
                  </a:ext>
                  <a:ext uri="{C183D7F6-B498-43B3-948B-1728B52AA6E4}">
                    <adec:decorative xmlns:adec="http://schemas.microsoft.com/office/drawing/2017/decorative" val="1"/>
                  </a:ext>
                </a:extLst>
              </p:cNvPr>
              <p:cNvSpPr/>
              <p:nvPr/>
            </p:nvSpPr>
            <p:spPr bwMode="auto">
              <a:xfrm rot="10800000" flipH="1">
                <a:off x="7041354"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55" name="Rectangle 54">
                <a:extLst>
                  <a:ext uri="{FF2B5EF4-FFF2-40B4-BE49-F238E27FC236}">
                    <a16:creationId xmlns:a16="http://schemas.microsoft.com/office/drawing/2014/main" id="{00B8D826-3706-47BB-9B76-D9E4AB99CED1}"/>
                  </a:ext>
                  <a:ext uri="{C183D7F6-B498-43B3-948B-1728B52AA6E4}">
                    <adec:decorative xmlns:adec="http://schemas.microsoft.com/office/drawing/2017/decorative" val="1"/>
                  </a:ext>
                </a:extLst>
              </p:cNvPr>
              <p:cNvSpPr/>
              <p:nvPr/>
            </p:nvSpPr>
            <p:spPr bwMode="auto">
              <a:xfrm flipH="1">
                <a:off x="7425611" y="4201514"/>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56" name="Rectangle 55">
                <a:extLst>
                  <a:ext uri="{FF2B5EF4-FFF2-40B4-BE49-F238E27FC236}">
                    <a16:creationId xmlns:a16="http://schemas.microsoft.com/office/drawing/2014/main" id="{3EE0896E-049E-447B-8613-07AE7153762D}"/>
                  </a:ext>
                  <a:ext uri="{C183D7F6-B498-43B3-948B-1728B52AA6E4}">
                    <adec:decorative xmlns:adec="http://schemas.microsoft.com/office/drawing/2017/decorative" val="1"/>
                  </a:ext>
                </a:extLst>
              </p:cNvPr>
              <p:cNvSpPr/>
              <p:nvPr/>
            </p:nvSpPr>
            <p:spPr bwMode="auto">
              <a:xfrm flipH="1">
                <a:off x="7071996" y="4201514"/>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57" name="Rectangle 56">
              <a:extLst>
                <a:ext uri="{FF2B5EF4-FFF2-40B4-BE49-F238E27FC236}">
                  <a16:creationId xmlns:a16="http://schemas.microsoft.com/office/drawing/2014/main" id="{58FAA090-9B82-48BD-B8C1-60B59213578F}"/>
                </a:ext>
              </a:extLst>
            </p:cNvPr>
            <p:cNvSpPr/>
            <p:nvPr/>
          </p:nvSpPr>
          <p:spPr>
            <a:xfrm flipH="1">
              <a:off x="7874512" y="4182312"/>
              <a:ext cx="1888893"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Quantity </a:t>
              </a:r>
              <a:br>
                <a:rPr lang="en-IN" dirty="0">
                  <a:solidFill>
                    <a:schemeClr val="bg1"/>
                  </a:solidFill>
                  <a:latin typeface="Arial" panose="020B0604020202020204" pitchFamily="34" charset="0"/>
                  <a:cs typeface="Arial" panose="020B0604020202020204" pitchFamily="34" charset="0"/>
                </a:rPr>
              </a:br>
              <a:r>
                <a:rPr lang="en-IN" dirty="0">
                  <a:solidFill>
                    <a:schemeClr val="bg1"/>
                  </a:solidFill>
                  <a:latin typeface="Arial" panose="020B0604020202020204" pitchFamily="34" charset="0"/>
                  <a:cs typeface="Arial" panose="020B0604020202020204" pitchFamily="34" charset="0"/>
                </a:rPr>
                <a:t>Limits</a:t>
              </a:r>
            </a:p>
          </p:txBody>
        </p:sp>
      </p:grpSp>
      <p:grpSp>
        <p:nvGrpSpPr>
          <p:cNvPr id="89" name="box5" descr="Blue box shape Labeled: State Prescription Drug Monitoring Program (PDMP) &#10;">
            <a:extLst>
              <a:ext uri="{FF2B5EF4-FFF2-40B4-BE49-F238E27FC236}">
                <a16:creationId xmlns:a16="http://schemas.microsoft.com/office/drawing/2014/main" id="{CC0650A0-EB62-44F8-A171-7506904FEDBE}"/>
              </a:ext>
            </a:extLst>
          </p:cNvPr>
          <p:cNvGrpSpPr/>
          <p:nvPr/>
        </p:nvGrpSpPr>
        <p:grpSpPr>
          <a:xfrm>
            <a:off x="6669781" y="4687433"/>
            <a:ext cx="3230351" cy="1327576"/>
            <a:chOff x="6669781" y="4978791"/>
            <a:chExt cx="3230351" cy="1036217"/>
          </a:xfrm>
        </p:grpSpPr>
        <p:grpSp>
          <p:nvGrpSpPr>
            <p:cNvPr id="43" name="Group 42">
              <a:extLst>
                <a:ext uri="{FF2B5EF4-FFF2-40B4-BE49-F238E27FC236}">
                  <a16:creationId xmlns:a16="http://schemas.microsoft.com/office/drawing/2014/main" id="{0B3074EA-7120-4333-A093-B232DB338FAE}"/>
                </a:ext>
              </a:extLst>
            </p:cNvPr>
            <p:cNvGrpSpPr/>
            <p:nvPr/>
          </p:nvGrpSpPr>
          <p:grpSpPr>
            <a:xfrm>
              <a:off x="6669781" y="4978791"/>
              <a:ext cx="3230351" cy="1036217"/>
              <a:chOff x="6669780" y="5238656"/>
              <a:chExt cx="2498852" cy="1036217"/>
            </a:xfrm>
          </p:grpSpPr>
          <p:sp>
            <p:nvSpPr>
              <p:cNvPr id="44" name="Isosceles Triangle 43">
                <a:extLst>
                  <a:ext uri="{FF2B5EF4-FFF2-40B4-BE49-F238E27FC236}">
                    <a16:creationId xmlns:a16="http://schemas.microsoft.com/office/drawing/2014/main" id="{FFBCBB7F-55DC-4F21-A88C-52AD6B1E8195}"/>
                  </a:ext>
                  <a:ext uri="{C183D7F6-B498-43B3-948B-1728B52AA6E4}">
                    <adec:decorative xmlns:adec="http://schemas.microsoft.com/office/drawing/2017/decorative" val="1"/>
                  </a:ext>
                </a:extLst>
              </p:cNvPr>
              <p:cNvSpPr/>
              <p:nvPr/>
            </p:nvSpPr>
            <p:spPr bwMode="auto">
              <a:xfrm rot="10800000" flipH="1">
                <a:off x="6686768"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45" name="Rectangle 44">
                <a:extLst>
                  <a:ext uri="{FF2B5EF4-FFF2-40B4-BE49-F238E27FC236}">
                    <a16:creationId xmlns:a16="http://schemas.microsoft.com/office/drawing/2014/main" id="{0AC8A4EA-FE48-4EE1-A7B6-C695E43A5DA4}"/>
                  </a:ext>
                  <a:ext uri="{C183D7F6-B498-43B3-948B-1728B52AA6E4}">
                    <adec:decorative xmlns:adec="http://schemas.microsoft.com/office/drawing/2017/decorative" val="1"/>
                  </a:ext>
                </a:extLst>
              </p:cNvPr>
              <p:cNvSpPr/>
              <p:nvPr/>
            </p:nvSpPr>
            <p:spPr bwMode="auto">
              <a:xfrm flipH="1">
                <a:off x="7046620" y="5238656"/>
                <a:ext cx="2122012"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46" name="Rectangle 45">
                <a:extLst>
                  <a:ext uri="{FF2B5EF4-FFF2-40B4-BE49-F238E27FC236}">
                    <a16:creationId xmlns:a16="http://schemas.microsoft.com/office/drawing/2014/main" id="{9844A833-A749-42D9-878A-B004FD32FFB7}"/>
                  </a:ext>
                  <a:ext uri="{C183D7F6-B498-43B3-948B-1728B52AA6E4}">
                    <adec:decorative xmlns:adec="http://schemas.microsoft.com/office/drawing/2017/decorative" val="1"/>
                  </a:ext>
                </a:extLst>
              </p:cNvPr>
              <p:cNvSpPr/>
              <p:nvPr/>
            </p:nvSpPr>
            <p:spPr bwMode="auto">
              <a:xfrm flipH="1">
                <a:off x="6669780" y="5238656"/>
                <a:ext cx="620790"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47" name="Rectangle 46">
              <a:extLst>
                <a:ext uri="{FF2B5EF4-FFF2-40B4-BE49-F238E27FC236}">
                  <a16:creationId xmlns:a16="http://schemas.microsoft.com/office/drawing/2014/main" id="{10303336-A183-4FAF-92E0-6F1817072705}"/>
                </a:ext>
              </a:extLst>
            </p:cNvPr>
            <p:cNvSpPr/>
            <p:nvPr/>
          </p:nvSpPr>
          <p:spPr>
            <a:xfrm flipH="1">
              <a:off x="7562028" y="5030428"/>
              <a:ext cx="2328579" cy="923330"/>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Arial" panose="020B0604020202020204" pitchFamily="34" charset="0"/>
                  <a:cs typeface="Arial" panose="020B0604020202020204" pitchFamily="34" charset="0"/>
                </a:rPr>
                <a:t>State Prescription Drug Monitoring Program (PDMP) </a:t>
              </a:r>
            </a:p>
          </p:txBody>
        </p:sp>
      </p:grpSp>
      <p:grpSp>
        <p:nvGrpSpPr>
          <p:cNvPr id="87" name="box6" descr="Blue box shape Labeled: Drug Utilization Review">
            <a:extLst>
              <a:ext uri="{FF2B5EF4-FFF2-40B4-BE49-F238E27FC236}">
                <a16:creationId xmlns:a16="http://schemas.microsoft.com/office/drawing/2014/main" id="{E7679B62-AB78-45BD-9400-B4E55A5A9A39}"/>
              </a:ext>
            </a:extLst>
          </p:cNvPr>
          <p:cNvGrpSpPr/>
          <p:nvPr/>
        </p:nvGrpSpPr>
        <p:grpSpPr>
          <a:xfrm>
            <a:off x="7107930" y="3363718"/>
            <a:ext cx="3097533" cy="1327575"/>
            <a:chOff x="6669780" y="2950226"/>
            <a:chExt cx="3097533" cy="1036217"/>
          </a:xfrm>
        </p:grpSpPr>
        <p:grpSp>
          <p:nvGrpSpPr>
            <p:cNvPr id="63" name="Group 62">
              <a:extLst>
                <a:ext uri="{FF2B5EF4-FFF2-40B4-BE49-F238E27FC236}">
                  <a16:creationId xmlns:a16="http://schemas.microsoft.com/office/drawing/2014/main" id="{89E3DF63-CA79-40D0-B47E-00DD106E8B2A}"/>
                </a:ext>
              </a:extLst>
            </p:cNvPr>
            <p:cNvGrpSpPr/>
            <p:nvPr/>
          </p:nvGrpSpPr>
          <p:grpSpPr>
            <a:xfrm>
              <a:off x="6669780" y="2950226"/>
              <a:ext cx="3097533" cy="1036217"/>
              <a:chOff x="6669780" y="3164371"/>
              <a:chExt cx="3097533" cy="1036217"/>
            </a:xfrm>
          </p:grpSpPr>
          <p:sp>
            <p:nvSpPr>
              <p:cNvPr id="64" name="Isosceles Triangle 63">
                <a:extLst>
                  <a:ext uri="{FF2B5EF4-FFF2-40B4-BE49-F238E27FC236}">
                    <a16:creationId xmlns:a16="http://schemas.microsoft.com/office/drawing/2014/main" id="{1C77ABEA-9D05-4B95-AAA0-D495D77BF839}"/>
                  </a:ext>
                  <a:ext uri="{C183D7F6-B498-43B3-948B-1728B52AA6E4}">
                    <adec:decorative xmlns:adec="http://schemas.microsoft.com/office/drawing/2017/decorative" val="1"/>
                  </a:ext>
                </a:extLst>
              </p:cNvPr>
              <p:cNvSpPr/>
              <p:nvPr/>
            </p:nvSpPr>
            <p:spPr bwMode="auto">
              <a:xfrm rot="10800000" flipH="1">
                <a:off x="6686768" y="4070198"/>
                <a:ext cx="2981107" cy="12218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65" name="Rectangle 64">
                <a:extLst>
                  <a:ext uri="{FF2B5EF4-FFF2-40B4-BE49-F238E27FC236}">
                    <a16:creationId xmlns:a16="http://schemas.microsoft.com/office/drawing/2014/main" id="{BDA28571-BB48-44C8-9457-E38738F87100}"/>
                  </a:ext>
                  <a:ext uri="{C183D7F6-B498-43B3-948B-1728B52AA6E4}">
                    <adec:decorative xmlns:adec="http://schemas.microsoft.com/office/drawing/2017/decorative" val="1"/>
                  </a:ext>
                </a:extLst>
              </p:cNvPr>
              <p:cNvSpPr/>
              <p:nvPr/>
            </p:nvSpPr>
            <p:spPr bwMode="auto">
              <a:xfrm flipH="1">
                <a:off x="7046620" y="3164371"/>
                <a:ext cx="2720693"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66" name="Rectangle 65">
                <a:extLst>
                  <a:ext uri="{FF2B5EF4-FFF2-40B4-BE49-F238E27FC236}">
                    <a16:creationId xmlns:a16="http://schemas.microsoft.com/office/drawing/2014/main" id="{D3AC0863-DA6C-47C1-9737-6D97CDA0467A}"/>
                  </a:ext>
                  <a:ext uri="{C183D7F6-B498-43B3-948B-1728B52AA6E4}">
                    <adec:decorative xmlns:adec="http://schemas.microsoft.com/office/drawing/2017/decorative" val="1"/>
                  </a:ext>
                </a:extLst>
              </p:cNvPr>
              <p:cNvSpPr/>
              <p:nvPr/>
            </p:nvSpPr>
            <p:spPr bwMode="auto">
              <a:xfrm flipH="1">
                <a:off x="6669780"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67" name="Rectangle 66">
              <a:extLst>
                <a:ext uri="{FF2B5EF4-FFF2-40B4-BE49-F238E27FC236}">
                  <a16:creationId xmlns:a16="http://schemas.microsoft.com/office/drawing/2014/main" id="{5D18D379-5B6D-477C-B3F8-C3512187B98C}"/>
                </a:ext>
              </a:extLst>
            </p:cNvPr>
            <p:cNvSpPr/>
            <p:nvPr/>
          </p:nvSpPr>
          <p:spPr>
            <a:xfrm flipH="1">
              <a:off x="7661156" y="3145169"/>
              <a:ext cx="1800825"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Drug Utilization </a:t>
              </a:r>
              <a:br>
                <a:rPr lang="en-IN" dirty="0">
                  <a:solidFill>
                    <a:schemeClr val="bg1"/>
                  </a:solidFill>
                  <a:latin typeface="Arial" panose="020B0604020202020204" pitchFamily="34" charset="0"/>
                  <a:cs typeface="Arial" panose="020B0604020202020204" pitchFamily="34" charset="0"/>
                </a:rPr>
              </a:br>
              <a:r>
                <a:rPr lang="en-IN" dirty="0">
                  <a:solidFill>
                    <a:schemeClr val="bg1"/>
                  </a:solidFill>
                  <a:latin typeface="Arial" panose="020B0604020202020204" pitchFamily="34" charset="0"/>
                  <a:cs typeface="Arial" panose="020B0604020202020204" pitchFamily="34" charset="0"/>
                </a:rPr>
                <a:t>Review</a:t>
              </a:r>
            </a:p>
          </p:txBody>
        </p:sp>
      </p:grpSp>
      <p:grpSp>
        <p:nvGrpSpPr>
          <p:cNvPr id="86" name="box7" descr="Blue box shape Labeled: Step Therapy">
            <a:extLst>
              <a:ext uri="{FF2B5EF4-FFF2-40B4-BE49-F238E27FC236}">
                <a16:creationId xmlns:a16="http://schemas.microsoft.com/office/drawing/2014/main" id="{A591E7B2-B12E-492E-8CB2-0E26EF3FFBED}"/>
              </a:ext>
            </a:extLst>
          </p:cNvPr>
          <p:cNvGrpSpPr/>
          <p:nvPr/>
        </p:nvGrpSpPr>
        <p:grpSpPr>
          <a:xfrm>
            <a:off x="6636773" y="2331564"/>
            <a:ext cx="2895901" cy="1038132"/>
            <a:chOff x="6865373" y="1921989"/>
            <a:chExt cx="2895901" cy="1038132"/>
          </a:xfrm>
        </p:grpSpPr>
        <p:grpSp>
          <p:nvGrpSpPr>
            <p:cNvPr id="73" name="Group 72">
              <a:extLst>
                <a:ext uri="{FF2B5EF4-FFF2-40B4-BE49-F238E27FC236}">
                  <a16:creationId xmlns:a16="http://schemas.microsoft.com/office/drawing/2014/main" id="{15E4C37D-72BF-4294-8ED8-C54B1EA0A426}"/>
                </a:ext>
              </a:extLst>
            </p:cNvPr>
            <p:cNvGrpSpPr/>
            <p:nvPr/>
          </p:nvGrpSpPr>
          <p:grpSpPr>
            <a:xfrm>
              <a:off x="6865373" y="1921989"/>
              <a:ext cx="2895901" cy="1038132"/>
              <a:chOff x="8471937" y="2127228"/>
              <a:chExt cx="1424953" cy="1038132"/>
            </a:xfrm>
          </p:grpSpPr>
          <p:sp>
            <p:nvSpPr>
              <p:cNvPr id="74" name="Isosceles Triangle 73">
                <a:extLst>
                  <a:ext uri="{FF2B5EF4-FFF2-40B4-BE49-F238E27FC236}">
                    <a16:creationId xmlns:a16="http://schemas.microsoft.com/office/drawing/2014/main" id="{9C0FFBC0-EE6D-4F72-8414-859B3BE2BFDF}"/>
                  </a:ext>
                  <a:ext uri="{C183D7F6-B498-43B3-948B-1728B52AA6E4}">
                    <adec:decorative xmlns:adec="http://schemas.microsoft.com/office/drawing/2017/decorative" val="1"/>
                  </a:ext>
                </a:extLst>
              </p:cNvPr>
              <p:cNvSpPr/>
              <p:nvPr/>
            </p:nvSpPr>
            <p:spPr bwMode="auto">
              <a:xfrm rot="10800000" flipH="1">
                <a:off x="8478138" y="3064600"/>
                <a:ext cx="1214834"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dirty="0">
                  <a:solidFill>
                    <a:schemeClr val="bg1"/>
                  </a:solidFill>
                </a:endParaRPr>
              </a:p>
            </p:txBody>
          </p:sp>
          <p:sp>
            <p:nvSpPr>
              <p:cNvPr id="75" name="Rectangle 74">
                <a:extLst>
                  <a:ext uri="{FF2B5EF4-FFF2-40B4-BE49-F238E27FC236}">
                    <a16:creationId xmlns:a16="http://schemas.microsoft.com/office/drawing/2014/main" id="{ED68DC51-B822-462B-9C27-48B4FF6C8D66}"/>
                  </a:ext>
                  <a:ext uri="{C183D7F6-B498-43B3-948B-1728B52AA6E4}">
                    <adec:decorative xmlns:adec="http://schemas.microsoft.com/office/drawing/2017/decorative" val="1"/>
                  </a:ext>
                </a:extLst>
              </p:cNvPr>
              <p:cNvSpPr/>
              <p:nvPr/>
            </p:nvSpPr>
            <p:spPr bwMode="auto">
              <a:xfrm flipH="1">
                <a:off x="8854015" y="2127228"/>
                <a:ext cx="104287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76" name="Rectangle 75">
                <a:extLst>
                  <a:ext uri="{FF2B5EF4-FFF2-40B4-BE49-F238E27FC236}">
                    <a16:creationId xmlns:a16="http://schemas.microsoft.com/office/drawing/2014/main" id="{DC7FD672-F58E-494C-8F17-F94E3D6B072C}"/>
                  </a:ext>
                  <a:ext uri="{C183D7F6-B498-43B3-948B-1728B52AA6E4}">
                    <adec:decorative xmlns:adec="http://schemas.microsoft.com/office/drawing/2017/decorative" val="1"/>
                  </a:ext>
                </a:extLst>
              </p:cNvPr>
              <p:cNvSpPr/>
              <p:nvPr/>
            </p:nvSpPr>
            <p:spPr bwMode="auto">
              <a:xfrm flipH="1">
                <a:off x="8471937" y="2129143"/>
                <a:ext cx="42744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77" name="Rectangle 76">
              <a:extLst>
                <a:ext uri="{FF2B5EF4-FFF2-40B4-BE49-F238E27FC236}">
                  <a16:creationId xmlns:a16="http://schemas.microsoft.com/office/drawing/2014/main" id="{9EB397C9-E957-489C-B89F-7FC961FFE047}"/>
                </a:ext>
              </a:extLst>
            </p:cNvPr>
            <p:cNvSpPr/>
            <p:nvPr/>
          </p:nvSpPr>
          <p:spPr>
            <a:xfrm flipH="1">
              <a:off x="7850868" y="2106936"/>
              <a:ext cx="1769947"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Arial" panose="020B0604020202020204" pitchFamily="34" charset="0"/>
                  <a:cs typeface="Arial" panose="020B0604020202020204" pitchFamily="34" charset="0"/>
                </a:rPr>
                <a:t>Step</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Therapy</a:t>
              </a:r>
            </a:p>
          </p:txBody>
        </p:sp>
      </p:grpSp>
      <p:sp>
        <p:nvSpPr>
          <p:cNvPr id="6" name="Slide Number Placeholder 5">
            <a:extLst>
              <a:ext uri="{FF2B5EF4-FFF2-40B4-BE49-F238E27FC236}">
                <a16:creationId xmlns:a16="http://schemas.microsoft.com/office/drawing/2014/main" id="{4076D09C-D236-4DD7-B293-D3B9BEEB4CE5}"/>
              </a:ext>
            </a:extLst>
          </p:cNvPr>
          <p:cNvSpPr>
            <a:spLocks noGrp="1"/>
          </p:cNvSpPr>
          <p:nvPr>
            <p:ph type="sldNum" sz="quarter" idx="12"/>
          </p:nvPr>
        </p:nvSpPr>
        <p:spPr/>
        <p:txBody>
          <a:bodyPr/>
          <a:lstStyle/>
          <a:p>
            <a:fld id="{0B2D781D-8844-5940-92D1-06EF0A7F581E}" type="slidenum">
              <a:rPr lang="en-US" smtClean="0"/>
              <a:pPr/>
              <a:t>38</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4181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ppt_x"/>
                                          </p:val>
                                        </p:tav>
                                        <p:tav tm="100000">
                                          <p:val>
                                            <p:strVal val="#ppt_x"/>
                                          </p:val>
                                        </p:tav>
                                      </p:tavLst>
                                    </p:anim>
                                    <p:anim calcmode="lin" valueType="num">
                                      <p:cBhvr additive="base">
                                        <p:cTn id="8" dur="500" fill="hold"/>
                                        <p:tgtEl>
                                          <p:spTgt spid="8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additive="base">
                                        <p:cTn id="12" dur="500" fill="hold"/>
                                        <p:tgtEl>
                                          <p:spTgt spid="84"/>
                                        </p:tgtEl>
                                        <p:attrNameLst>
                                          <p:attrName>ppt_x</p:attrName>
                                        </p:attrNameLst>
                                      </p:cBhvr>
                                      <p:tavLst>
                                        <p:tav tm="0">
                                          <p:val>
                                            <p:strVal val="#ppt_x"/>
                                          </p:val>
                                        </p:tav>
                                        <p:tav tm="100000">
                                          <p:val>
                                            <p:strVal val="#ppt_x"/>
                                          </p:val>
                                        </p:tav>
                                      </p:tavLst>
                                    </p:anim>
                                    <p:anim calcmode="lin" valueType="num">
                                      <p:cBhvr additive="base">
                                        <p:cTn id="13" dur="500" fill="hold"/>
                                        <p:tgtEl>
                                          <p:spTgt spid="8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85"/>
                                        </p:tgtEl>
                                        <p:attrNameLst>
                                          <p:attrName>style.visibility</p:attrName>
                                        </p:attrNameLst>
                                      </p:cBhvr>
                                      <p:to>
                                        <p:strVal val="visible"/>
                                      </p:to>
                                    </p:set>
                                    <p:anim calcmode="lin" valueType="num">
                                      <p:cBhvr additive="base">
                                        <p:cTn id="17" dur="500" fill="hold"/>
                                        <p:tgtEl>
                                          <p:spTgt spid="85"/>
                                        </p:tgtEl>
                                        <p:attrNameLst>
                                          <p:attrName>ppt_x</p:attrName>
                                        </p:attrNameLst>
                                      </p:cBhvr>
                                      <p:tavLst>
                                        <p:tav tm="0">
                                          <p:val>
                                            <p:strVal val="#ppt_x"/>
                                          </p:val>
                                        </p:tav>
                                        <p:tav tm="100000">
                                          <p:val>
                                            <p:strVal val="#ppt_x"/>
                                          </p:val>
                                        </p:tav>
                                      </p:tavLst>
                                    </p:anim>
                                    <p:anim calcmode="lin" valueType="num">
                                      <p:cBhvr additive="base">
                                        <p:cTn id="18" dur="500" fill="hold"/>
                                        <p:tgtEl>
                                          <p:spTgt spid="8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89"/>
                                        </p:tgtEl>
                                        <p:attrNameLst>
                                          <p:attrName>style.visibility</p:attrName>
                                        </p:attrNameLst>
                                      </p:cBhvr>
                                      <p:to>
                                        <p:strVal val="visible"/>
                                      </p:to>
                                    </p:set>
                                    <p:anim calcmode="lin" valueType="num">
                                      <p:cBhvr additive="base">
                                        <p:cTn id="22" dur="500" fill="hold"/>
                                        <p:tgtEl>
                                          <p:spTgt spid="89"/>
                                        </p:tgtEl>
                                        <p:attrNameLst>
                                          <p:attrName>ppt_x</p:attrName>
                                        </p:attrNameLst>
                                      </p:cBhvr>
                                      <p:tavLst>
                                        <p:tav tm="0">
                                          <p:val>
                                            <p:strVal val="#ppt_x"/>
                                          </p:val>
                                        </p:tav>
                                        <p:tav tm="100000">
                                          <p:val>
                                            <p:strVal val="#ppt_x"/>
                                          </p:val>
                                        </p:tav>
                                      </p:tavLst>
                                    </p:anim>
                                    <p:anim calcmode="lin" valueType="num">
                                      <p:cBhvr additive="base">
                                        <p:cTn id="23" dur="500" fill="hold"/>
                                        <p:tgtEl>
                                          <p:spTgt spid="8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additive="base">
                                        <p:cTn id="27" dur="500" fill="hold"/>
                                        <p:tgtEl>
                                          <p:spTgt spid="88"/>
                                        </p:tgtEl>
                                        <p:attrNameLst>
                                          <p:attrName>ppt_x</p:attrName>
                                        </p:attrNameLst>
                                      </p:cBhvr>
                                      <p:tavLst>
                                        <p:tav tm="0">
                                          <p:val>
                                            <p:strVal val="#ppt_x"/>
                                          </p:val>
                                        </p:tav>
                                        <p:tav tm="100000">
                                          <p:val>
                                            <p:strVal val="#ppt_x"/>
                                          </p:val>
                                        </p:tav>
                                      </p:tavLst>
                                    </p:anim>
                                    <p:anim calcmode="lin" valueType="num">
                                      <p:cBhvr additive="base">
                                        <p:cTn id="28" dur="500" fill="hold"/>
                                        <p:tgtEl>
                                          <p:spTgt spid="88"/>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 calcmode="lin" valueType="num">
                                      <p:cBhvr additive="base">
                                        <p:cTn id="32" dur="500" fill="hold"/>
                                        <p:tgtEl>
                                          <p:spTgt spid="87"/>
                                        </p:tgtEl>
                                        <p:attrNameLst>
                                          <p:attrName>ppt_x</p:attrName>
                                        </p:attrNameLst>
                                      </p:cBhvr>
                                      <p:tavLst>
                                        <p:tav tm="0">
                                          <p:val>
                                            <p:strVal val="#ppt_x"/>
                                          </p:val>
                                        </p:tav>
                                        <p:tav tm="100000">
                                          <p:val>
                                            <p:strVal val="#ppt_x"/>
                                          </p:val>
                                        </p:tav>
                                      </p:tavLst>
                                    </p:anim>
                                    <p:anim calcmode="lin" valueType="num">
                                      <p:cBhvr additive="base">
                                        <p:cTn id="33" dur="500" fill="hold"/>
                                        <p:tgtEl>
                                          <p:spTgt spid="8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additive="base">
                                        <p:cTn id="37" dur="500" fill="hold"/>
                                        <p:tgtEl>
                                          <p:spTgt spid="86"/>
                                        </p:tgtEl>
                                        <p:attrNameLst>
                                          <p:attrName>ppt_x</p:attrName>
                                        </p:attrNameLst>
                                      </p:cBhvr>
                                      <p:tavLst>
                                        <p:tav tm="0">
                                          <p:val>
                                            <p:strVal val="#ppt_x"/>
                                          </p:val>
                                        </p:tav>
                                        <p:tav tm="100000">
                                          <p:val>
                                            <p:strVal val="#ppt_x"/>
                                          </p:val>
                                        </p:tav>
                                      </p:tavLst>
                                    </p:anim>
                                    <p:anim calcmode="lin" valueType="num">
                                      <p:cBhvr additive="base">
                                        <p:cTn id="38"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Medicaid Drug Utilization Review (DUR) Program</a:t>
            </a:r>
          </a:p>
        </p:txBody>
      </p:sp>
      <p:sp>
        <p:nvSpPr>
          <p:cNvPr id="5" name="Content Placeholder 4"/>
          <p:cNvSpPr>
            <a:spLocks noGrp="1"/>
          </p:cNvSpPr>
          <p:nvPr>
            <p:ph sz="quarter" idx="13"/>
          </p:nvPr>
        </p:nvSpPr>
        <p:spPr>
          <a:xfrm>
            <a:off x="1200150" y="1387983"/>
            <a:ext cx="9791700" cy="4667250"/>
          </a:xfrm>
        </p:spPr>
        <p:txBody>
          <a:bodyPr/>
          <a:lstStyle/>
          <a:p>
            <a:pPr marL="0" indent="0">
              <a:buNone/>
            </a:pPr>
            <a:r>
              <a:rPr lang="en-US" b="1" dirty="0"/>
              <a:t>DUR program activities and processes that target opioid use can include:</a:t>
            </a:r>
          </a:p>
          <a:p>
            <a:pPr lvl="1">
              <a:spcAft>
                <a:spcPts val="1200"/>
              </a:spcAft>
              <a:buFont typeface="Wingdings" panose="05000000000000000000" pitchFamily="2" charset="2"/>
              <a:buChar char="§"/>
            </a:pPr>
            <a:r>
              <a:rPr lang="en-US" dirty="0"/>
              <a:t>Setting quantity limits on opioids</a:t>
            </a:r>
          </a:p>
          <a:p>
            <a:pPr lvl="1">
              <a:spcAft>
                <a:spcPts val="1200"/>
              </a:spcAft>
              <a:buFont typeface="Wingdings" panose="05000000000000000000" pitchFamily="2" charset="2"/>
              <a:buChar char="§"/>
            </a:pPr>
            <a:r>
              <a:rPr lang="en-US" dirty="0"/>
              <a:t>Monitoring patients that are using opioids and benzodiazepines at the same time </a:t>
            </a:r>
          </a:p>
          <a:p>
            <a:pPr lvl="1">
              <a:spcAft>
                <a:spcPts val="1200"/>
              </a:spcAft>
              <a:buFont typeface="Wingdings" panose="05000000000000000000" pitchFamily="2" charset="2"/>
              <a:buChar char="§"/>
            </a:pPr>
            <a:r>
              <a:rPr lang="en-US" dirty="0"/>
              <a:t>Establishing PDMP requirements</a:t>
            </a:r>
          </a:p>
          <a:p>
            <a:pPr lvl="1">
              <a:spcAft>
                <a:spcPts val="1200"/>
              </a:spcAft>
              <a:buFont typeface="Wingdings" panose="05000000000000000000" pitchFamily="2" charset="2"/>
              <a:buChar char="§"/>
            </a:pPr>
            <a:r>
              <a:rPr lang="en-US" dirty="0"/>
              <a:t>Using tools to measure morphine milligram equivalents per day</a:t>
            </a:r>
          </a:p>
        </p:txBody>
      </p:sp>
      <p:sp>
        <p:nvSpPr>
          <p:cNvPr id="6" name="Slide Number Placeholder 5">
            <a:extLst>
              <a:ext uri="{FF2B5EF4-FFF2-40B4-BE49-F238E27FC236}">
                <a16:creationId xmlns:a16="http://schemas.microsoft.com/office/drawing/2014/main" id="{A0A434F2-82F2-4E0E-BAF9-658692455209}"/>
              </a:ext>
            </a:extLst>
          </p:cNvPr>
          <p:cNvSpPr>
            <a:spLocks noGrp="1"/>
          </p:cNvSpPr>
          <p:nvPr>
            <p:ph type="sldNum" sz="quarter" idx="12"/>
          </p:nvPr>
        </p:nvSpPr>
        <p:spPr/>
        <p:txBody>
          <a:bodyPr/>
          <a:lstStyle/>
          <a:p>
            <a:fld id="{0B2D781D-8844-5940-92D1-06EF0A7F581E}" type="slidenum">
              <a:rPr lang="en-US" smtClean="0"/>
              <a:pPr/>
              <a:t>39</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78786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13" name="Content Placeholder 12"/>
          <p:cNvSpPr>
            <a:spLocks noGrp="1"/>
          </p:cNvSpPr>
          <p:nvPr>
            <p:ph sz="quarter" idx="13"/>
          </p:nvPr>
        </p:nvSpPr>
        <p:spPr>
          <a:xfrm>
            <a:off x="1312692" y="1621320"/>
            <a:ext cx="9791700" cy="4667250"/>
          </a:xfrm>
        </p:spPr>
        <p:txBody>
          <a:bodyPr>
            <a:normAutofit/>
          </a:bodyPr>
          <a:lstStyle/>
          <a:p>
            <a:pPr marL="548640" lvl="0" defTabSz="685800">
              <a:buNone/>
            </a:pPr>
            <a:r>
              <a:rPr lang="en-US" b="1" dirty="0"/>
              <a:t>At the end of this session, you’ll be able to:</a:t>
            </a:r>
          </a:p>
          <a:p>
            <a:pPr lvl="1" defTabSz="685800">
              <a:lnSpc>
                <a:spcPct val="100000"/>
              </a:lnSpc>
              <a:spcAft>
                <a:spcPts val="1200"/>
              </a:spcAft>
              <a:buFont typeface="Wingdings" panose="05000000000000000000" pitchFamily="2" charset="2"/>
              <a:buChar char="§"/>
            </a:pPr>
            <a:r>
              <a:rPr lang="en-US" dirty="0"/>
              <a:t>Describe Medicaid eligibility, benefits, and administration, including eligibility for individuals enrolled in both Medicare and Medicaid</a:t>
            </a:r>
          </a:p>
          <a:p>
            <a:pPr lvl="1" defTabSz="685800">
              <a:lnSpc>
                <a:spcPct val="100000"/>
              </a:lnSpc>
              <a:spcAft>
                <a:spcPts val="1200"/>
              </a:spcAft>
              <a:buFont typeface="Wingdings" panose="05000000000000000000" pitchFamily="2" charset="2"/>
              <a:buChar char="§"/>
            </a:pPr>
            <a:r>
              <a:rPr lang="en-US" dirty="0"/>
              <a:t>Define Children’s Health Insurance Program (CHIP) eligibility, benefits, and administration</a:t>
            </a:r>
          </a:p>
          <a:p>
            <a:pPr lvl="1" defTabSz="685800">
              <a:lnSpc>
                <a:spcPct val="100000"/>
              </a:lnSpc>
              <a:spcAft>
                <a:spcPts val="1200"/>
              </a:spcAft>
              <a:buFont typeface="Wingdings" panose="05000000000000000000" pitchFamily="2" charset="2"/>
              <a:buChar char="§"/>
            </a:pPr>
            <a:r>
              <a:rPr lang="en-US" dirty="0"/>
              <a:t>Define non-citizen eligibility and emergency treatment options in Medicaid and CHIP</a:t>
            </a:r>
          </a:p>
          <a:p>
            <a:pPr marL="548640"/>
            <a:endParaRPr lang="en-US" dirty="0"/>
          </a:p>
        </p:txBody>
      </p:sp>
      <p:sp>
        <p:nvSpPr>
          <p:cNvPr id="5" name="Slide Number Placeholder 4">
            <a:extLst>
              <a:ext uri="{FF2B5EF4-FFF2-40B4-BE49-F238E27FC236}">
                <a16:creationId xmlns:a16="http://schemas.microsoft.com/office/drawing/2014/main" id="{DA1990D5-3A9D-45C7-A46B-3C2E8FC09F38}"/>
              </a:ext>
            </a:extLst>
          </p:cNvPr>
          <p:cNvSpPr>
            <a:spLocks noGrp="1"/>
          </p:cNvSpPr>
          <p:nvPr>
            <p:ph type="sldNum" sz="quarter" idx="12"/>
          </p:nvPr>
        </p:nvSpPr>
        <p:spPr/>
        <p:txBody>
          <a:bodyPr/>
          <a:lstStyle/>
          <a:p>
            <a:fld id="{0B2D781D-8844-5940-92D1-06EF0A7F581E}" type="slidenum">
              <a:rPr lang="en-US" smtClean="0"/>
              <a:pPr/>
              <a:t>4</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Addressing Mental Health &amp; </a:t>
            </a:r>
            <a:br>
              <a:rPr lang="en-US" sz="2800" dirty="0"/>
            </a:br>
            <a:r>
              <a:rPr lang="en-US" sz="2800" dirty="0"/>
              <a:t>Substance Use Disorders (SUDs)</a:t>
            </a:r>
          </a:p>
        </p:txBody>
      </p:sp>
      <p:sp>
        <p:nvSpPr>
          <p:cNvPr id="5" name="Content Placeholder 4"/>
          <p:cNvSpPr>
            <a:spLocks noGrp="1"/>
          </p:cNvSpPr>
          <p:nvPr>
            <p:ph sz="quarter" idx="13"/>
          </p:nvPr>
        </p:nvSpPr>
        <p:spPr>
          <a:xfrm>
            <a:off x="434288" y="1387983"/>
            <a:ext cx="7022123" cy="4667250"/>
          </a:xfrm>
        </p:spPr>
        <p:txBody>
          <a:bodyPr>
            <a:noAutofit/>
          </a:bodyPr>
          <a:lstStyle/>
          <a:p>
            <a:pPr marL="0" indent="0" defTabSz="685800">
              <a:lnSpc>
                <a:spcPct val="100000"/>
              </a:lnSpc>
              <a:buNone/>
            </a:pPr>
            <a:r>
              <a:rPr lang="en-US" b="1" dirty="0"/>
              <a:t>Final mental health and SUD parity rule:</a:t>
            </a:r>
          </a:p>
          <a:p>
            <a:pPr lvl="1" defTabSz="685800">
              <a:lnSpc>
                <a:spcPct val="100000"/>
              </a:lnSpc>
              <a:spcAft>
                <a:spcPts val="1200"/>
              </a:spcAft>
              <a:buFont typeface="Wingdings" panose="05000000000000000000" pitchFamily="2" charset="2"/>
              <a:buChar char="§"/>
            </a:pPr>
            <a:r>
              <a:rPr lang="en-US" dirty="0"/>
              <a:t>Strengthens access to mental health </a:t>
            </a:r>
            <a:br>
              <a:rPr lang="en-US" dirty="0"/>
            </a:br>
            <a:r>
              <a:rPr lang="en-US" dirty="0"/>
              <a:t>and SUD benefits </a:t>
            </a:r>
          </a:p>
          <a:p>
            <a:pPr lvl="1" defTabSz="685800">
              <a:lnSpc>
                <a:spcPct val="100000"/>
              </a:lnSpc>
              <a:spcAft>
                <a:spcPts val="1200"/>
              </a:spcAft>
              <a:buFont typeface="Wingdings" panose="05000000000000000000" pitchFamily="2" charset="2"/>
              <a:buChar char="§"/>
            </a:pPr>
            <a:r>
              <a:rPr lang="en-US" dirty="0"/>
              <a:t>Requires states to disclose information about mental health and SUD benefits</a:t>
            </a:r>
          </a:p>
          <a:p>
            <a:pPr lvl="1" defTabSz="685800">
              <a:lnSpc>
                <a:spcPct val="100000"/>
              </a:lnSpc>
              <a:spcAft>
                <a:spcPts val="1200"/>
              </a:spcAft>
              <a:buFont typeface="Wingdings" panose="05000000000000000000" pitchFamily="2" charset="2"/>
              <a:buChar char="§"/>
            </a:pPr>
            <a:r>
              <a:rPr lang="en-US" dirty="0"/>
              <a:t>Requires states to explain why they deny any mental health or SUD service</a:t>
            </a:r>
          </a:p>
          <a:p>
            <a:endParaRPr lang="en-US" dirty="0"/>
          </a:p>
        </p:txBody>
      </p:sp>
      <p:pic>
        <p:nvPicPr>
          <p:cNvPr id="8" name="Picture 7">
            <a:extLst>
              <a:ext uri="{FF2B5EF4-FFF2-40B4-BE49-F238E27FC236}">
                <a16:creationId xmlns:a16="http://schemas.microsoft.com/office/drawing/2014/main" id="{67838972-509C-41FB-8128-482313613A7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60323" y="1888959"/>
            <a:ext cx="3907940" cy="2605294"/>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11596AD9-782D-46DE-B75D-739F4FCB2C52}"/>
              </a:ext>
            </a:extLst>
          </p:cNvPr>
          <p:cNvSpPr>
            <a:spLocks noGrp="1"/>
          </p:cNvSpPr>
          <p:nvPr>
            <p:ph type="sldNum" sz="quarter" idx="12"/>
          </p:nvPr>
        </p:nvSpPr>
        <p:spPr/>
        <p:txBody>
          <a:bodyPr/>
          <a:lstStyle/>
          <a:p>
            <a:fld id="{0B2D781D-8844-5940-92D1-06EF0A7F581E}" type="slidenum">
              <a:rPr lang="en-US" smtClean="0"/>
              <a:pPr/>
              <a:t>40</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75835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D3E3EB-CA46-4D80-AE2A-BB7CCD0F8423}"/>
              </a:ext>
            </a:extLst>
          </p:cNvPr>
          <p:cNvSpPr>
            <a:spLocks noGrp="1"/>
          </p:cNvSpPr>
          <p:nvPr>
            <p:ph type="title"/>
          </p:nvPr>
        </p:nvSpPr>
        <p:spPr/>
        <p:txBody>
          <a:bodyPr>
            <a:normAutofit/>
          </a:bodyPr>
          <a:lstStyle/>
          <a:p>
            <a:r>
              <a:rPr lang="en-US" sz="2800" dirty="0"/>
              <a:t>Addressing Mental Health &amp; </a:t>
            </a:r>
            <a:br>
              <a:rPr lang="en-US" sz="2800" dirty="0"/>
            </a:br>
            <a:r>
              <a:rPr lang="en-US" sz="2800" dirty="0"/>
              <a:t>Substance Use Disorders (SUDs) (continued)</a:t>
            </a:r>
          </a:p>
        </p:txBody>
      </p:sp>
      <p:sp>
        <p:nvSpPr>
          <p:cNvPr id="5" name="Content Placeholder 4">
            <a:extLst>
              <a:ext uri="{FF2B5EF4-FFF2-40B4-BE49-F238E27FC236}">
                <a16:creationId xmlns:a16="http://schemas.microsoft.com/office/drawing/2014/main" id="{E4A3FF13-2CCF-4E3E-A42D-30218CF5A1F9}"/>
              </a:ext>
            </a:extLst>
          </p:cNvPr>
          <p:cNvSpPr>
            <a:spLocks noGrp="1"/>
          </p:cNvSpPr>
          <p:nvPr>
            <p:ph sz="quarter" idx="13"/>
          </p:nvPr>
        </p:nvSpPr>
        <p:spPr>
          <a:xfrm>
            <a:off x="863991" y="1406291"/>
            <a:ext cx="9791700" cy="4667250"/>
          </a:xfrm>
        </p:spPr>
        <p:txBody>
          <a:bodyPr/>
          <a:lstStyle/>
          <a:p>
            <a:pPr marL="0" lvl="0" indent="0" defTabSz="685800">
              <a:lnSpc>
                <a:spcPct val="100000"/>
              </a:lnSpc>
              <a:buNone/>
            </a:pPr>
            <a:r>
              <a:rPr lang="en-US" b="1" dirty="0"/>
              <a:t>CMS and federal partners work with states to improve Medicaid services for people with SUDs or mental health conditions through:</a:t>
            </a:r>
          </a:p>
          <a:p>
            <a:pPr lvl="1" defTabSz="685800">
              <a:lnSpc>
                <a:spcPct val="100000"/>
              </a:lnSpc>
              <a:spcAft>
                <a:spcPts val="1200"/>
              </a:spcAft>
              <a:buFont typeface="Wingdings" panose="05000000000000000000" pitchFamily="2" charset="2"/>
              <a:buChar char="§"/>
            </a:pPr>
            <a:r>
              <a:rPr lang="en-US" dirty="0"/>
              <a:t>Health Homes </a:t>
            </a:r>
          </a:p>
          <a:p>
            <a:pPr lvl="1" defTabSz="685800">
              <a:lnSpc>
                <a:spcPct val="100000"/>
              </a:lnSpc>
              <a:spcAft>
                <a:spcPts val="1200"/>
              </a:spcAft>
              <a:buFont typeface="Wingdings" panose="05000000000000000000" pitchFamily="2" charset="2"/>
              <a:buChar char="§"/>
            </a:pPr>
            <a:r>
              <a:rPr lang="en-US" dirty="0"/>
              <a:t>Certified Community Behavioral </a:t>
            </a:r>
            <a:br>
              <a:rPr lang="en-US" dirty="0"/>
            </a:br>
            <a:r>
              <a:rPr lang="en-US" dirty="0"/>
              <a:t>Health Centers</a:t>
            </a:r>
          </a:p>
          <a:p>
            <a:pPr lvl="1" defTabSz="685800">
              <a:lnSpc>
                <a:spcPct val="100000"/>
              </a:lnSpc>
              <a:spcAft>
                <a:spcPts val="1200"/>
              </a:spcAft>
              <a:buFont typeface="Wingdings" panose="05000000000000000000" pitchFamily="2" charset="2"/>
              <a:buChar char="§"/>
            </a:pPr>
            <a:r>
              <a:rPr lang="en-US" dirty="0"/>
              <a:t>Section 1115 SUD demonstrations</a:t>
            </a:r>
          </a:p>
          <a:p>
            <a:endParaRPr lang="en-US" dirty="0"/>
          </a:p>
        </p:txBody>
      </p:sp>
      <p:pic>
        <p:nvPicPr>
          <p:cNvPr id="8" name="Picture 7">
            <a:extLst>
              <a:ext uri="{FF2B5EF4-FFF2-40B4-BE49-F238E27FC236}">
                <a16:creationId xmlns:a16="http://schemas.microsoft.com/office/drawing/2014/main" id="{6258BA75-30A8-4CB0-8F3B-25F1BA8847C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24925" y="2497865"/>
            <a:ext cx="4430766" cy="2953844"/>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86F46785-2430-45F6-806D-5F2410DB7CE3}"/>
              </a:ext>
            </a:extLst>
          </p:cNvPr>
          <p:cNvSpPr>
            <a:spLocks noGrp="1"/>
          </p:cNvSpPr>
          <p:nvPr>
            <p:ph type="sldNum" sz="quarter" idx="12"/>
          </p:nvPr>
        </p:nvSpPr>
        <p:spPr/>
        <p:txBody>
          <a:bodyPr/>
          <a:lstStyle/>
          <a:p>
            <a:fld id="{0B2D781D-8844-5940-92D1-06EF0A7F581E}" type="slidenum">
              <a:rPr lang="en-US" smtClean="0"/>
              <a:pPr/>
              <a:t>41</a:t>
            </a:fld>
            <a:endParaRPr lang="en-US" dirty="0"/>
          </a:p>
        </p:txBody>
      </p:sp>
      <p:sp>
        <p:nvSpPr>
          <p:cNvPr id="3" name="Footer Placeholder 2">
            <a:extLst>
              <a:ext uri="{FF2B5EF4-FFF2-40B4-BE49-F238E27FC236}">
                <a16:creationId xmlns:a16="http://schemas.microsoft.com/office/drawing/2014/main" id="{34285AE2-1967-4611-8515-1924CE624CAB}"/>
              </a:ext>
            </a:extLst>
          </p:cNvPr>
          <p:cNvSpPr>
            <a:spLocks noGrp="1"/>
          </p:cNvSpPr>
          <p:nvPr>
            <p:ph type="ftr" sz="quarter" idx="11"/>
          </p:nvPr>
        </p:nvSpPr>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988C4197-AB34-4AC1-A1E4-6E4A65026656}"/>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68392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ABBE-016E-49C8-9B0D-7A16BD024ECB}"/>
              </a:ext>
            </a:extLst>
          </p:cNvPr>
          <p:cNvSpPr>
            <a:spLocks noGrp="1"/>
          </p:cNvSpPr>
          <p:nvPr>
            <p:ph type="title"/>
          </p:nvPr>
        </p:nvSpPr>
        <p:spPr/>
        <p:txBody>
          <a:bodyPr/>
          <a:lstStyle/>
          <a:p>
            <a:r>
              <a:rPr lang="en-US" dirty="0"/>
              <a:t>Lesson 3</a:t>
            </a:r>
          </a:p>
        </p:txBody>
      </p:sp>
      <p:sp>
        <p:nvSpPr>
          <p:cNvPr id="3" name="Text Placeholder 2">
            <a:extLst>
              <a:ext uri="{FF2B5EF4-FFF2-40B4-BE49-F238E27FC236}">
                <a16:creationId xmlns:a16="http://schemas.microsoft.com/office/drawing/2014/main" id="{4EAF2B90-A83A-4C60-9396-536D3C54D4C9}"/>
              </a:ext>
            </a:extLst>
          </p:cNvPr>
          <p:cNvSpPr>
            <a:spLocks noGrp="1"/>
          </p:cNvSpPr>
          <p:nvPr>
            <p:ph type="body" idx="1"/>
          </p:nvPr>
        </p:nvSpPr>
        <p:spPr/>
        <p:txBody>
          <a:bodyPr/>
          <a:lstStyle/>
          <a:p>
            <a:r>
              <a:rPr lang="en-US" dirty="0"/>
              <a:t>Medicare &amp; Medicaid </a:t>
            </a:r>
            <a:br>
              <a:rPr lang="en-US" dirty="0"/>
            </a:br>
            <a:r>
              <a:rPr lang="en-US" dirty="0"/>
              <a:t>(Dual Eligible Considerations)</a:t>
            </a:r>
          </a:p>
        </p:txBody>
      </p:sp>
    </p:spTree>
    <p:custDataLst>
      <p:tags r:id="rId1"/>
    </p:custDataLst>
    <p:extLst>
      <p:ext uri="{BB962C8B-B14F-4D97-AF65-F5344CB8AC3E}">
        <p14:creationId xmlns:p14="http://schemas.microsoft.com/office/powerpoint/2010/main" val="2909112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90-A69C-4D26-93A4-C984010F569F}"/>
              </a:ext>
            </a:extLst>
          </p:cNvPr>
          <p:cNvSpPr>
            <a:spLocks noGrp="1"/>
          </p:cNvSpPr>
          <p:nvPr>
            <p:ph type="title"/>
          </p:nvPr>
        </p:nvSpPr>
        <p:spPr/>
        <p:txBody>
          <a:bodyPr/>
          <a:lstStyle/>
          <a:p>
            <a:r>
              <a:rPr lang="en-US" dirty="0"/>
              <a:t>Lesson 3 Objectives</a:t>
            </a:r>
          </a:p>
        </p:txBody>
      </p:sp>
      <p:sp>
        <p:nvSpPr>
          <p:cNvPr id="6" name="Content Placeholder 5">
            <a:extLst>
              <a:ext uri="{FF2B5EF4-FFF2-40B4-BE49-F238E27FC236}">
                <a16:creationId xmlns:a16="http://schemas.microsoft.com/office/drawing/2014/main" id="{043BCE7A-59C3-4534-9D20-208C6BAED2D9}"/>
              </a:ext>
            </a:extLst>
          </p:cNvPr>
          <p:cNvSpPr>
            <a:spLocks noGrp="1"/>
          </p:cNvSpPr>
          <p:nvPr>
            <p:ph sz="quarter" idx="13"/>
          </p:nvPr>
        </p:nvSpPr>
        <p:spPr>
          <a:xfrm>
            <a:off x="1200150" y="1387983"/>
            <a:ext cx="9791700" cy="4667250"/>
          </a:xfrm>
        </p:spPr>
        <p:txBody>
          <a:bodyPr/>
          <a:lstStyle/>
          <a:p>
            <a:pPr marL="0" indent="0">
              <a:buNone/>
            </a:pPr>
            <a:r>
              <a:rPr lang="en-US" b="1" dirty="0"/>
              <a:t>At the end of this lesson, you’ll be able to:</a:t>
            </a:r>
          </a:p>
          <a:p>
            <a:pPr marL="548640"/>
            <a:r>
              <a:rPr lang="en-US" sz="2400" dirty="0"/>
              <a:t>Explain the difference between Medicare and Medicaid</a:t>
            </a:r>
          </a:p>
          <a:p>
            <a:pPr marL="548640"/>
            <a:r>
              <a:rPr lang="en-US" sz="2400" dirty="0"/>
              <a:t>Define Dual Eligible enrollees</a:t>
            </a:r>
          </a:p>
          <a:p>
            <a:pPr marL="548640"/>
            <a:r>
              <a:rPr lang="en-US" sz="2400" dirty="0"/>
              <a:t>List the Medicare Savings Programs and their minimum federal eligibility requirements </a:t>
            </a:r>
          </a:p>
          <a:p>
            <a:pPr marL="548640"/>
            <a:r>
              <a:rPr lang="en-US" sz="2400" dirty="0"/>
              <a:t>Define the Program of All-inclusive Care for the Elderly (PACE)</a:t>
            </a:r>
          </a:p>
          <a:p>
            <a:pPr marL="548640"/>
            <a:r>
              <a:rPr lang="en-US" sz="2400" dirty="0"/>
              <a:t>Explain Extra Help, dual, &amp; partial dual eligible Special Enrollment Period (SEP) limitations</a:t>
            </a:r>
          </a:p>
          <a:p>
            <a:endParaRPr lang="en-US" b="1" dirty="0"/>
          </a:p>
          <a:p>
            <a:pPr marL="0" indent="0">
              <a:buNone/>
            </a:pPr>
            <a:endParaRPr lang="en-US" dirty="0"/>
          </a:p>
        </p:txBody>
      </p:sp>
      <p:sp>
        <p:nvSpPr>
          <p:cNvPr id="5" name="Slide Number Placeholder 4">
            <a:extLst>
              <a:ext uri="{FF2B5EF4-FFF2-40B4-BE49-F238E27FC236}">
                <a16:creationId xmlns:a16="http://schemas.microsoft.com/office/drawing/2014/main" id="{ECC0425F-8C19-4EBD-8235-CC41C5265DE9}"/>
              </a:ext>
            </a:extLst>
          </p:cNvPr>
          <p:cNvSpPr>
            <a:spLocks noGrp="1"/>
          </p:cNvSpPr>
          <p:nvPr>
            <p:ph type="sldNum" sz="quarter" idx="12"/>
          </p:nvPr>
        </p:nvSpPr>
        <p:spPr/>
        <p:txBody>
          <a:bodyPr/>
          <a:lstStyle/>
          <a:p>
            <a:fld id="{0B2D781D-8844-5940-92D1-06EF0A7F581E}" type="slidenum">
              <a:rPr lang="en-US" smtClean="0"/>
              <a:pPr/>
              <a:t>43</a:t>
            </a:fld>
            <a:endParaRPr lang="en-US" dirty="0"/>
          </a:p>
        </p:txBody>
      </p:sp>
      <p:sp>
        <p:nvSpPr>
          <p:cNvPr id="4" name="Footer Placeholder 3">
            <a:extLst>
              <a:ext uri="{FF2B5EF4-FFF2-40B4-BE49-F238E27FC236}">
                <a16:creationId xmlns:a16="http://schemas.microsoft.com/office/drawing/2014/main" id="{A653FBDF-F39B-4EBA-897F-64D6CDA59A94}"/>
              </a:ext>
            </a:extLst>
          </p:cNvPr>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6F0B38D4-5270-458C-B157-5D1D0AD5DDDD}"/>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98836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lstStyle/>
          <a:p>
            <a:r>
              <a:rPr lang="en-US" dirty="0"/>
              <a:t>How Are Medicare &amp; Medicaid Different?</a:t>
            </a:r>
          </a:p>
        </p:txBody>
      </p:sp>
      <p:graphicFrame>
        <p:nvGraphicFramePr>
          <p:cNvPr id="6" name="Content Placeholder 5" title="Chart comparing Medicare and Medicaid"/>
          <p:cNvGraphicFramePr>
            <a:graphicFrameLocks noGrp="1"/>
          </p:cNvGraphicFramePr>
          <p:nvPr>
            <p:ph sz="quarter" idx="13"/>
            <p:extLst>
              <p:ext uri="{D42A27DB-BD31-4B8C-83A1-F6EECF244321}">
                <p14:modId xmlns:p14="http://schemas.microsoft.com/office/powerpoint/2010/main" val="3075664749"/>
              </p:ext>
            </p:extLst>
          </p:nvPr>
        </p:nvGraphicFramePr>
        <p:xfrm>
          <a:off x="908538" y="1511247"/>
          <a:ext cx="10374924" cy="3835505"/>
        </p:xfrm>
        <a:graphic>
          <a:graphicData uri="http://schemas.openxmlformats.org/drawingml/2006/table">
            <a:tbl>
              <a:tblPr firstRow="1" bandCol="1">
                <a:tableStyleId>{5FD0F851-EC5A-4D38-B0AD-8093EC10F338}</a:tableStyleId>
              </a:tblPr>
              <a:tblGrid>
                <a:gridCol w="5129977">
                  <a:extLst>
                    <a:ext uri="{9D8B030D-6E8A-4147-A177-3AD203B41FA5}">
                      <a16:colId xmlns:a16="http://schemas.microsoft.com/office/drawing/2014/main" val="739534147"/>
                    </a:ext>
                  </a:extLst>
                </a:gridCol>
                <a:gridCol w="5244947">
                  <a:extLst>
                    <a:ext uri="{9D8B030D-6E8A-4147-A177-3AD203B41FA5}">
                      <a16:colId xmlns:a16="http://schemas.microsoft.com/office/drawing/2014/main" val="2842691196"/>
                    </a:ext>
                  </a:extLst>
                </a:gridCol>
              </a:tblGrid>
              <a:tr h="4875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cap="none" normalizeH="0" baseline="0" dirty="0">
                          <a:ln>
                            <a:noFill/>
                          </a:ln>
                          <a:solidFill>
                            <a:srgbClr val="00529B"/>
                          </a:solidFill>
                          <a:effectLst/>
                        </a:rPr>
                        <a:t>Medicare</a:t>
                      </a:r>
                      <a:endParaRPr kumimoji="0" lang="en-US" sz="2000" b="1" i="0" u="none" strike="noStrike" cap="none" normalizeH="0" baseline="0" dirty="0">
                        <a:ln>
                          <a:noFill/>
                        </a:ln>
                        <a:solidFill>
                          <a:srgbClr val="00529B"/>
                        </a:solidFill>
                        <a:effectLst/>
                        <a:latin typeface="+mn-lt"/>
                      </a:endParaRPr>
                    </a:p>
                  </a:txBody>
                  <a:tcPr marL="83556" marR="8355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normalizeH="0" baseline="0" dirty="0">
                          <a:ln>
                            <a:noFill/>
                          </a:ln>
                          <a:solidFill>
                            <a:srgbClr val="00529B"/>
                          </a:solidFill>
                          <a:effectLst/>
                        </a:rPr>
                        <a:t>Medicaid</a:t>
                      </a:r>
                      <a:endParaRPr kumimoji="0" lang="en-US" sz="2000" b="1" i="0" u="none" strike="noStrike" kern="1200" cap="none" normalizeH="0" baseline="0" dirty="0">
                        <a:ln>
                          <a:noFill/>
                        </a:ln>
                        <a:solidFill>
                          <a:srgbClr val="00529B"/>
                        </a:solidFill>
                        <a:effectLst/>
                        <a:latin typeface="+mn-lt"/>
                        <a:ea typeface="+mn-ea"/>
                        <a:cs typeface="+mn-cs"/>
                      </a:endParaRPr>
                    </a:p>
                  </a:txBody>
                  <a:tcPr marL="83556" marR="83556"/>
                </a:tc>
                <a:extLst>
                  <a:ext uri="{0D108BD9-81ED-4DB2-BD59-A6C34878D82A}">
                    <a16:rowId xmlns:a16="http://schemas.microsoft.com/office/drawing/2014/main" val="1842395769"/>
                  </a:ext>
                </a:extLst>
              </a:tr>
              <a:tr h="5384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rPr>
                        <a:t>National program that’s the same in every state</a:t>
                      </a:r>
                      <a:endParaRPr lang="en-US" sz="2000" dirty="0">
                        <a:solidFill>
                          <a:srgbClr val="00529B"/>
                        </a:solidFill>
                      </a:endParaRPr>
                    </a:p>
                  </a:txBody>
                  <a:tcPr marL="83556" marR="83556">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rPr>
                        <a:t>Statewide programs that vary</a:t>
                      </a:r>
                      <a:r>
                        <a:rPr lang="en-US" sz="2000" kern="1200" baseline="0" dirty="0">
                          <a:solidFill>
                            <a:srgbClr val="00529B"/>
                          </a:solidFill>
                        </a:rPr>
                        <a:t> between </a:t>
                      </a:r>
                      <a:r>
                        <a:rPr lang="en-US" sz="2000" kern="1200" dirty="0">
                          <a:solidFill>
                            <a:srgbClr val="00529B"/>
                          </a:solidFill>
                        </a:rPr>
                        <a:t>states</a:t>
                      </a:r>
                      <a:endParaRPr lang="en-US" sz="2000" dirty="0">
                        <a:solidFill>
                          <a:srgbClr val="00529B"/>
                        </a:solidFill>
                      </a:endParaRPr>
                    </a:p>
                  </a:txBody>
                  <a:tcPr marL="83556" marR="83556">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392507969"/>
                  </a:ext>
                </a:extLst>
              </a:tr>
              <a:tr h="76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rPr>
                        <a:t>The federal government (CMS) administers </a:t>
                      </a:r>
                      <a:endParaRPr lang="en-US" sz="2000" dirty="0">
                        <a:solidFill>
                          <a:srgbClr val="00529B"/>
                        </a:solidFill>
                      </a:endParaRPr>
                    </a:p>
                  </a:txBody>
                  <a:tcPr marL="83556" marR="83556">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rPr>
                        <a:t>State governments administer within federal</a:t>
                      </a:r>
                      <a:r>
                        <a:rPr lang="en-US" sz="2000" kern="1200" baseline="0" dirty="0">
                          <a:solidFill>
                            <a:srgbClr val="00529B"/>
                          </a:solidFill>
                        </a:rPr>
                        <a:t> </a:t>
                      </a:r>
                      <a:r>
                        <a:rPr lang="en-US" sz="2000" kern="1200" dirty="0">
                          <a:solidFill>
                            <a:srgbClr val="00529B"/>
                          </a:solidFill>
                        </a:rPr>
                        <a:t>rules (federal/state partnership) </a:t>
                      </a:r>
                      <a:endParaRPr lang="en-US" sz="2000" dirty="0">
                        <a:solidFill>
                          <a:srgbClr val="00529B"/>
                        </a:solidFill>
                      </a:endParaRPr>
                    </a:p>
                  </a:txBody>
                  <a:tcPr marL="83556" marR="83556">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684359268"/>
                  </a:ext>
                </a:extLst>
              </a:tr>
              <a:tr h="890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rPr>
                        <a:t>Eligibility factors</a:t>
                      </a:r>
                      <a:r>
                        <a:rPr lang="en-US" sz="2000" kern="1200" baseline="0" dirty="0">
                          <a:solidFill>
                            <a:srgbClr val="00529B"/>
                          </a:solidFill>
                        </a:rPr>
                        <a:t> include age, disability, or an </a:t>
                      </a:r>
                      <a:r>
                        <a:rPr lang="en-US" sz="2000" kern="1200" dirty="0">
                          <a:solidFill>
                            <a:srgbClr val="00529B"/>
                          </a:solidFill>
                        </a:rPr>
                        <a:t>End-Stage Renal Disease (ESRD) diagnosis</a:t>
                      </a:r>
                      <a:endParaRPr lang="en-US" sz="2000" dirty="0">
                        <a:solidFill>
                          <a:srgbClr val="00529B"/>
                        </a:solidFill>
                      </a:endParaRPr>
                    </a:p>
                  </a:txBody>
                  <a:tcPr marL="83556" marR="83556">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rPr>
                        <a:t>Eligibility factors</a:t>
                      </a:r>
                      <a:r>
                        <a:rPr lang="en-US" sz="2000" kern="1200" baseline="0" dirty="0">
                          <a:solidFill>
                            <a:srgbClr val="00529B"/>
                          </a:solidFill>
                        </a:rPr>
                        <a:t> include limited income and resources and other</a:t>
                      </a:r>
                      <a:r>
                        <a:rPr lang="en-US" sz="2000" kern="1200" dirty="0">
                          <a:solidFill>
                            <a:srgbClr val="00529B"/>
                          </a:solidFill>
                        </a:rPr>
                        <a:t> non-financial requirements</a:t>
                      </a:r>
                      <a:endParaRPr lang="en-US" sz="2000" dirty="0">
                        <a:solidFill>
                          <a:srgbClr val="00529B"/>
                        </a:solidFill>
                      </a:endParaRPr>
                    </a:p>
                  </a:txBody>
                  <a:tcPr marL="83556" marR="83556">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3148226929"/>
                  </a:ext>
                </a:extLst>
              </a:tr>
              <a:tr h="1156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rPr>
                        <a:t>Nation’s primary payer of inpatient hospital services for the elderly and people with ESRD</a:t>
                      </a:r>
                    </a:p>
                    <a:p>
                      <a:endParaRPr lang="en-US" sz="2000" dirty="0">
                        <a:solidFill>
                          <a:srgbClr val="00529B"/>
                        </a:solidFill>
                      </a:endParaRPr>
                    </a:p>
                  </a:txBody>
                  <a:tcPr marL="83556" marR="83556">
                    <a:lnT w="12700" cap="flat" cmpd="sng" algn="ctr">
                      <a:solidFill>
                        <a:schemeClr val="bg1">
                          <a:lumMod val="95000"/>
                        </a:schemeClr>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rPr>
                        <a:t>Nation’s primary public payer of mental health and long-term care services;</a:t>
                      </a:r>
                      <a:r>
                        <a:rPr lang="en-US" sz="2000" kern="1200" baseline="0" dirty="0">
                          <a:solidFill>
                            <a:srgbClr val="00529B"/>
                          </a:solidFill>
                        </a:rPr>
                        <a:t> covers 42% of all births</a:t>
                      </a:r>
                      <a:endParaRPr lang="en-US" sz="2000" dirty="0">
                        <a:solidFill>
                          <a:srgbClr val="00529B"/>
                        </a:solidFill>
                      </a:endParaRPr>
                    </a:p>
                  </a:txBody>
                  <a:tcPr marL="83556" marR="83556">
                    <a:lnT w="12700" cap="flat" cmpd="sng" algn="ctr">
                      <a:solidFill>
                        <a:schemeClr val="accent5">
                          <a:lumMod val="20000"/>
                          <a:lumOff val="80000"/>
                        </a:schemeClr>
                      </a:solidFill>
                      <a:prstDash val="solid"/>
                      <a:round/>
                      <a:headEnd type="none" w="med" len="med"/>
                      <a:tailEnd type="none" w="med" len="med"/>
                    </a:lnT>
                  </a:tcPr>
                </a:tc>
                <a:extLst>
                  <a:ext uri="{0D108BD9-81ED-4DB2-BD59-A6C34878D82A}">
                    <a16:rowId xmlns:a16="http://schemas.microsoft.com/office/drawing/2014/main" val="2702846602"/>
                  </a:ext>
                </a:extLst>
              </a:tr>
            </a:tbl>
          </a:graphicData>
        </a:graphic>
      </p:graphicFrame>
      <p:sp>
        <p:nvSpPr>
          <p:cNvPr id="5" name="Slide Number Placeholder 4">
            <a:extLst>
              <a:ext uri="{FF2B5EF4-FFF2-40B4-BE49-F238E27FC236}">
                <a16:creationId xmlns:a16="http://schemas.microsoft.com/office/drawing/2014/main" id="{DFC4656C-D4EC-4730-B456-0AF65B4AC74A}"/>
              </a:ext>
            </a:extLst>
          </p:cNvPr>
          <p:cNvSpPr>
            <a:spLocks noGrp="1"/>
          </p:cNvSpPr>
          <p:nvPr>
            <p:ph type="sldNum" sz="quarter" idx="12"/>
          </p:nvPr>
        </p:nvSpPr>
        <p:spPr/>
        <p:txBody>
          <a:bodyPr/>
          <a:lstStyle/>
          <a:p>
            <a:fld id="{0B2D781D-8844-5940-92D1-06EF0A7F581E}" type="slidenum">
              <a:rPr lang="en-US" smtClean="0"/>
              <a:pPr/>
              <a:t>44</a:t>
            </a:fld>
            <a:endParaRPr lang="en-US" dirty="0"/>
          </a:p>
        </p:txBody>
      </p:sp>
      <p:sp>
        <p:nvSpPr>
          <p:cNvPr id="4" name="Footer Placeholder 3"/>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lstStyle/>
          <a:p>
            <a:r>
              <a:rPr lang="en-US" dirty="0"/>
              <a:t>Medicare-Medicaid Enrollees: “Dual Eligibles”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sz="quarter" idx="13"/>
          </p:nvPr>
        </p:nvSpPr>
        <p:spPr>
          <a:xfrm>
            <a:off x="1200150" y="1372229"/>
            <a:ext cx="9791700" cy="4667250"/>
          </a:xfrm>
        </p:spPr>
        <p:txBody>
          <a:bodyPr>
            <a:noAutofit/>
          </a:bodyPr>
          <a:lstStyle/>
          <a:p>
            <a:pPr lvl="0" indent="-273050" defTabSz="685800"/>
            <a:r>
              <a:rPr lang="en-US" sz="2400" dirty="0"/>
              <a:t>12.3 million people nationally </a:t>
            </a:r>
          </a:p>
          <a:p>
            <a:pPr indent="-273050" defTabSz="685800"/>
            <a:r>
              <a:rPr lang="en-US" sz="2400" dirty="0"/>
              <a:t>People with Medicare who get full Medicaid benefits (full dual) and people with Medicare who get help with Medicare costs (partial dual)</a:t>
            </a:r>
          </a:p>
          <a:p>
            <a:pPr indent="-273050" defTabSz="685800"/>
            <a:r>
              <a:rPr lang="en-US" sz="2400" dirty="0"/>
              <a:t>Medicare Savings Programs help pay Medicare premiums and sometimes out-of-pocket costs</a:t>
            </a:r>
          </a:p>
          <a:p>
            <a:pPr indent="-273050" defTabSz="685800"/>
            <a:r>
              <a:rPr lang="en-US" sz="2400" dirty="0"/>
              <a:t>For dual eligible people with full Medicaid, Medicare pays first and Medicaid pays second for care that both Medicare and Medicaid cover</a:t>
            </a:r>
          </a:p>
          <a:p>
            <a:pPr marL="548640"/>
            <a:endParaRPr lang="en-US" sz="2000" dirty="0"/>
          </a:p>
        </p:txBody>
      </p:sp>
      <p:sp>
        <p:nvSpPr>
          <p:cNvPr id="4" name="Slide Number Placeholder 3">
            <a:extLst>
              <a:ext uri="{FF2B5EF4-FFF2-40B4-BE49-F238E27FC236}">
                <a16:creationId xmlns:a16="http://schemas.microsoft.com/office/drawing/2014/main" id="{538B1A23-DF6E-45B5-90A8-4E926BCC923C}"/>
              </a:ext>
            </a:extLst>
          </p:cNvPr>
          <p:cNvSpPr>
            <a:spLocks noGrp="1"/>
          </p:cNvSpPr>
          <p:nvPr>
            <p:ph type="sldNum" sz="quarter" idx="12"/>
          </p:nvPr>
        </p:nvSpPr>
        <p:spPr/>
        <p:txBody>
          <a:bodyPr/>
          <a:lstStyle/>
          <a:p>
            <a:fld id="{0B2D781D-8844-5940-92D1-06EF0A7F581E}" type="slidenum">
              <a:rPr lang="en-US" smtClean="0"/>
              <a:pPr/>
              <a:t>45</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Medicare Savings Programs</a:t>
            </a:r>
          </a:p>
        </p:txBody>
      </p:sp>
      <p:sp>
        <p:nvSpPr>
          <p:cNvPr id="6" name="Types" descr="Oval shape labeled: Program Types. The oval is surrounded by four boxes.">
            <a:extLst>
              <a:ext uri="{FF2B5EF4-FFF2-40B4-BE49-F238E27FC236}">
                <a16:creationId xmlns:a16="http://schemas.microsoft.com/office/drawing/2014/main" id="{D54F2800-C4FA-459A-B38F-004461AEE149}"/>
              </a:ext>
            </a:extLst>
          </p:cNvPr>
          <p:cNvSpPr/>
          <p:nvPr/>
        </p:nvSpPr>
        <p:spPr>
          <a:xfrm>
            <a:off x="4633359" y="2264029"/>
            <a:ext cx="3006694" cy="1846077"/>
          </a:xfrm>
          <a:prstGeom prst="ellipse">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chemeClr val="accent1">
                    <a:lumMod val="50000"/>
                  </a:schemeClr>
                </a:solidFill>
              </a:rPr>
              <a:t>Program </a:t>
            </a:r>
            <a:br>
              <a:rPr lang="en-US" sz="2400" b="1" dirty="0">
                <a:solidFill>
                  <a:schemeClr val="accent1">
                    <a:lumMod val="50000"/>
                  </a:schemeClr>
                </a:solidFill>
              </a:rPr>
            </a:br>
            <a:r>
              <a:rPr lang="en-US" sz="2400" b="1" dirty="0">
                <a:solidFill>
                  <a:schemeClr val="accent1">
                    <a:lumMod val="50000"/>
                  </a:schemeClr>
                </a:solidFill>
              </a:rPr>
              <a:t>Types</a:t>
            </a:r>
          </a:p>
        </p:txBody>
      </p:sp>
      <p:sp>
        <p:nvSpPr>
          <p:cNvPr id="16" name="QMB" descr="Box 1 labeled: QMB&#10;Qualified Medicare Beneficiary* &#10;">
            <a:extLst>
              <a:ext uri="{FF2B5EF4-FFF2-40B4-BE49-F238E27FC236}">
                <a16:creationId xmlns:a16="http://schemas.microsoft.com/office/drawing/2014/main" id="{E2BD20E5-0F9F-4267-9151-BCB05D72AC9D}"/>
              </a:ext>
            </a:extLst>
          </p:cNvPr>
          <p:cNvSpPr/>
          <p:nvPr/>
        </p:nvSpPr>
        <p:spPr>
          <a:xfrm>
            <a:off x="1602339" y="1200324"/>
            <a:ext cx="3755474" cy="164592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tIns="0" rIns="365760" bIns="274320" rtlCol="0" anchor="ctr"/>
          <a:lstStyle/>
          <a:p>
            <a:pPr algn="ctr" defTabSz="685800">
              <a:spcBef>
                <a:spcPts val="600"/>
              </a:spcBef>
              <a:buNone/>
            </a:pPr>
            <a:r>
              <a:rPr lang="en-US" sz="2400" b="1" dirty="0">
                <a:solidFill>
                  <a:srgbClr val="00529B"/>
                </a:solidFill>
                <a:latin typeface="Arial" panose="020B0604020202020204" pitchFamily="34" charset="0"/>
                <a:cs typeface="Arial" panose="020B0604020202020204" pitchFamily="34" charset="0"/>
              </a:rPr>
              <a:t>QMB</a:t>
            </a:r>
            <a:br>
              <a:rPr lang="en-US" sz="2400" b="1"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Qualified Medicare Beneficiary* </a:t>
            </a:r>
          </a:p>
        </p:txBody>
      </p:sp>
      <p:sp>
        <p:nvSpPr>
          <p:cNvPr id="17" name="SLMB" descr="Box 2 labeled: SLMB&#10;Specified Low-Income Medicare Beneficiary* &#10;">
            <a:extLst>
              <a:ext uri="{FF2B5EF4-FFF2-40B4-BE49-F238E27FC236}">
                <a16:creationId xmlns:a16="http://schemas.microsoft.com/office/drawing/2014/main" id="{5AFD31FA-E842-48C0-B32C-D91A0A5D9723}"/>
              </a:ext>
            </a:extLst>
          </p:cNvPr>
          <p:cNvSpPr/>
          <p:nvPr/>
        </p:nvSpPr>
        <p:spPr>
          <a:xfrm>
            <a:off x="6888115" y="1200324"/>
            <a:ext cx="3755474" cy="164592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182880" bIns="365760" rtlCol="0" anchor="ctr"/>
          <a:lstStyle/>
          <a:p>
            <a:pPr lvl="0" algn="ctr" defTabSz="685800">
              <a:spcBef>
                <a:spcPts val="600"/>
              </a:spcBef>
            </a:pPr>
            <a:r>
              <a:rPr lang="en-US" sz="2400" b="1" dirty="0">
                <a:solidFill>
                  <a:srgbClr val="00529B"/>
                </a:solidFill>
                <a:latin typeface="Arial" panose="020B0604020202020204" pitchFamily="34" charset="0"/>
                <a:cs typeface="Arial" panose="020B0604020202020204" pitchFamily="34" charset="0"/>
              </a:rPr>
              <a:t>SLMB</a:t>
            </a:r>
            <a:br>
              <a:rPr lang="en-US" sz="2400" b="1"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Specified Low-Income Medicare Beneficiary* </a:t>
            </a:r>
          </a:p>
        </p:txBody>
      </p:sp>
      <p:sp>
        <p:nvSpPr>
          <p:cNvPr id="18" name="QI" descr="Box 3 labeled: QI&#10;Qualified Individuals* &#10;">
            <a:extLst>
              <a:ext uri="{FF2B5EF4-FFF2-40B4-BE49-F238E27FC236}">
                <a16:creationId xmlns:a16="http://schemas.microsoft.com/office/drawing/2014/main" id="{E438CC0C-FB83-44CA-B7FE-7057AED9F5DE}"/>
              </a:ext>
            </a:extLst>
          </p:cNvPr>
          <p:cNvSpPr/>
          <p:nvPr/>
        </p:nvSpPr>
        <p:spPr>
          <a:xfrm>
            <a:off x="1602339" y="3527890"/>
            <a:ext cx="3755474" cy="1645920"/>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tIns="0" bIns="457200" rtlCol="0" anchor="ctr"/>
          <a:lstStyle/>
          <a:p>
            <a:pPr algn="ctr" defTabSz="685800">
              <a:spcBef>
                <a:spcPts val="600"/>
              </a:spcBef>
            </a:pPr>
            <a:r>
              <a:rPr lang="en-US" sz="2400" b="1" dirty="0">
                <a:solidFill>
                  <a:srgbClr val="00529B"/>
                </a:solidFill>
                <a:latin typeface="Arial" panose="020B0604020202020204" pitchFamily="34" charset="0"/>
                <a:cs typeface="Arial" panose="020B0604020202020204" pitchFamily="34" charset="0"/>
              </a:rPr>
              <a:t>QI</a:t>
            </a:r>
            <a:br>
              <a:rPr lang="en-US" sz="2400" b="1"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Qualified Individuals* </a:t>
            </a:r>
          </a:p>
        </p:txBody>
      </p:sp>
      <p:sp>
        <p:nvSpPr>
          <p:cNvPr id="19" name="QDWI" descr="Box 4 labeled: QDWI&#10;Qualified Disabled and Working Individuals &#10;">
            <a:extLst>
              <a:ext uri="{FF2B5EF4-FFF2-40B4-BE49-F238E27FC236}">
                <a16:creationId xmlns:a16="http://schemas.microsoft.com/office/drawing/2014/main" id="{4DB9CC62-C276-4837-A2B5-D2E30865A958}"/>
              </a:ext>
            </a:extLst>
          </p:cNvPr>
          <p:cNvSpPr/>
          <p:nvPr/>
        </p:nvSpPr>
        <p:spPr>
          <a:xfrm>
            <a:off x="6888115" y="3527890"/>
            <a:ext cx="3755474" cy="1645920"/>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bIns="274320" rtlCol="0" anchor="ctr"/>
          <a:lstStyle/>
          <a:p>
            <a:pPr lvl="0" algn="ctr" defTabSz="685800"/>
            <a:r>
              <a:rPr lang="en-US" sz="2400" b="1" dirty="0">
                <a:solidFill>
                  <a:srgbClr val="00529B"/>
                </a:solidFill>
                <a:latin typeface="Arial" panose="020B0604020202020204" pitchFamily="34" charset="0"/>
                <a:cs typeface="Arial" panose="020B0604020202020204" pitchFamily="34" charset="0"/>
              </a:rPr>
              <a:t>QDWI</a:t>
            </a:r>
            <a:br>
              <a:rPr lang="en-US" sz="2400" b="1"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Qualified Disabled and Working Individuals </a:t>
            </a:r>
          </a:p>
        </p:txBody>
      </p:sp>
      <p:cxnSp>
        <p:nvCxnSpPr>
          <p:cNvPr id="11" name="Straight Connector 10">
            <a:extLst>
              <a:ext uri="{FF2B5EF4-FFF2-40B4-BE49-F238E27FC236}">
                <a16:creationId xmlns:a16="http://schemas.microsoft.com/office/drawing/2014/main" id="{A308FD63-A28C-4760-A20A-A46E488608A2}"/>
              </a:ext>
              <a:ext uri="{C183D7F6-B498-43B3-948B-1728B52AA6E4}">
                <adec:decorative xmlns:adec="http://schemas.microsoft.com/office/drawing/2017/decorative" val="1"/>
              </a:ext>
            </a:extLst>
          </p:cNvPr>
          <p:cNvCxnSpPr/>
          <p:nvPr/>
        </p:nvCxnSpPr>
        <p:spPr>
          <a:xfrm flipV="1">
            <a:off x="1602339" y="5733556"/>
            <a:ext cx="9041250" cy="15753"/>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4" descr="Footnote: Automatically qualify for Extra Help for Part D"/>
          <p:cNvSpPr>
            <a:spLocks noGrp="1"/>
          </p:cNvSpPr>
          <p:nvPr>
            <p:ph sz="quarter" idx="13"/>
          </p:nvPr>
        </p:nvSpPr>
        <p:spPr>
          <a:xfrm>
            <a:off x="1200150" y="5786100"/>
            <a:ext cx="9791700" cy="456199"/>
          </a:xfrm>
        </p:spPr>
        <p:txBody>
          <a:bodyPr>
            <a:normAutofit fontScale="92500" lnSpcReduction="20000"/>
          </a:bodyPr>
          <a:lstStyle/>
          <a:p>
            <a:pPr marL="684213" lvl="0" indent="-338138" defTabSz="685800">
              <a:lnSpc>
                <a:spcPct val="100000"/>
              </a:lnSpc>
              <a:spcBef>
                <a:spcPts val="600"/>
              </a:spcBef>
              <a:buNone/>
            </a:pPr>
            <a:r>
              <a:rPr lang="en-US" sz="1700" dirty="0"/>
              <a:t>*Automatically qualify for Extra Help for Part D</a:t>
            </a:r>
          </a:p>
          <a:p>
            <a:pPr marL="0" indent="0">
              <a:buNone/>
            </a:pPr>
            <a:endParaRPr lang="en-US" dirty="0"/>
          </a:p>
        </p:txBody>
      </p:sp>
      <p:sp>
        <p:nvSpPr>
          <p:cNvPr id="8" name="Slide Number Placeholder 7">
            <a:extLst>
              <a:ext uri="{FF2B5EF4-FFF2-40B4-BE49-F238E27FC236}">
                <a16:creationId xmlns:a16="http://schemas.microsoft.com/office/drawing/2014/main" id="{D1B46A60-0AEE-4518-96C2-846C39577DEF}"/>
              </a:ext>
            </a:extLst>
          </p:cNvPr>
          <p:cNvSpPr>
            <a:spLocks noGrp="1"/>
          </p:cNvSpPr>
          <p:nvPr>
            <p:ph type="sldNum" sz="quarter" idx="12"/>
          </p:nvPr>
        </p:nvSpPr>
        <p:spPr/>
        <p:txBody>
          <a:bodyPr/>
          <a:lstStyle/>
          <a:p>
            <a:fld id="{0B2D781D-8844-5940-92D1-06EF0A7F581E}" type="slidenum">
              <a:rPr lang="en-US" smtClean="0"/>
              <a:pPr/>
              <a:t>46</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74232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Minimum Federal Eligibility Requirements for </a:t>
            </a:r>
            <a:br>
              <a:rPr lang="en-US" sz="2800" dirty="0"/>
            </a:br>
            <a:r>
              <a:rPr lang="en-US" sz="2800" dirty="0"/>
              <a:t>Medicare Savings Programs in 2023</a:t>
            </a:r>
          </a:p>
        </p:txBody>
      </p:sp>
      <p:graphicFrame>
        <p:nvGraphicFramePr>
          <p:cNvPr id="6"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p:cNvGraphicFramePr>
            <a:graphicFrameLocks noGrp="1"/>
          </p:cNvGraphicFramePr>
          <p:nvPr>
            <p:ph idx="4294967295"/>
            <p:extLst>
              <p:ext uri="{D42A27DB-BD31-4B8C-83A1-F6EECF244321}">
                <p14:modId xmlns:p14="http://schemas.microsoft.com/office/powerpoint/2010/main" val="2272258279"/>
              </p:ext>
            </p:extLst>
          </p:nvPr>
        </p:nvGraphicFramePr>
        <p:xfrm>
          <a:off x="392723" y="1257178"/>
          <a:ext cx="11406554" cy="4926467"/>
        </p:xfrm>
        <a:graphic>
          <a:graphicData uri="http://schemas.openxmlformats.org/drawingml/2006/table">
            <a:tbl>
              <a:tblPr firstRow="1" bandRow="1">
                <a:tableStyleId>{5FD0F851-EC5A-4D38-B0AD-8093EC10F338}</a:tableStyleId>
              </a:tblPr>
              <a:tblGrid>
                <a:gridCol w="3348445">
                  <a:extLst>
                    <a:ext uri="{9D8B030D-6E8A-4147-A177-3AD203B41FA5}">
                      <a16:colId xmlns:a16="http://schemas.microsoft.com/office/drawing/2014/main" val="20000"/>
                    </a:ext>
                  </a:extLst>
                </a:gridCol>
                <a:gridCol w="1988615">
                  <a:extLst>
                    <a:ext uri="{9D8B030D-6E8A-4147-A177-3AD203B41FA5}">
                      <a16:colId xmlns:a16="http://schemas.microsoft.com/office/drawing/2014/main" val="20001"/>
                    </a:ext>
                  </a:extLst>
                </a:gridCol>
                <a:gridCol w="2146851">
                  <a:extLst>
                    <a:ext uri="{9D8B030D-6E8A-4147-A177-3AD203B41FA5}">
                      <a16:colId xmlns:a16="http://schemas.microsoft.com/office/drawing/2014/main" val="20002"/>
                    </a:ext>
                  </a:extLst>
                </a:gridCol>
                <a:gridCol w="3922643">
                  <a:extLst>
                    <a:ext uri="{9D8B030D-6E8A-4147-A177-3AD203B41FA5}">
                      <a16:colId xmlns:a16="http://schemas.microsoft.com/office/drawing/2014/main" val="20003"/>
                    </a:ext>
                  </a:extLst>
                </a:gridCol>
              </a:tblGrid>
              <a:tr h="1021250">
                <a:tc>
                  <a:txBody>
                    <a:bodyPr/>
                    <a:lstStyle/>
                    <a:p>
                      <a:pPr algn="ctr"/>
                      <a:r>
                        <a:rPr lang="en-US" sz="2000" dirty="0">
                          <a:solidFill>
                            <a:srgbClr val="00529B"/>
                          </a:solidFill>
                        </a:rPr>
                        <a:t>Medicare Savings Program </a:t>
                      </a:r>
                    </a:p>
                  </a:txBody>
                  <a:tcPr marL="75377" marR="75377" marT="34290" marB="34290"/>
                </a:tc>
                <a:tc>
                  <a:txBody>
                    <a:bodyPr/>
                    <a:lstStyle/>
                    <a:p>
                      <a:pPr algn="ctr"/>
                      <a:r>
                        <a:rPr lang="en-US" sz="2000" dirty="0">
                          <a:solidFill>
                            <a:srgbClr val="00529B"/>
                          </a:solidFill>
                        </a:rPr>
                        <a:t>Individual Monthly Income Limit</a:t>
                      </a:r>
                    </a:p>
                  </a:txBody>
                  <a:tcPr marL="75377" marR="75377" marT="34290" marB="34290"/>
                </a:tc>
                <a:tc>
                  <a:txBody>
                    <a:bodyPr/>
                    <a:lstStyle/>
                    <a:p>
                      <a:pPr algn="ctr"/>
                      <a:r>
                        <a:rPr lang="en-US" sz="2000" dirty="0">
                          <a:solidFill>
                            <a:srgbClr val="00529B"/>
                          </a:solidFill>
                        </a:rPr>
                        <a:t>Married Couple Monthly Income Limit</a:t>
                      </a:r>
                    </a:p>
                  </a:txBody>
                  <a:tcPr marL="75377" marR="75377" marT="34290" marB="34290"/>
                </a:tc>
                <a:tc>
                  <a:txBody>
                    <a:bodyPr/>
                    <a:lstStyle/>
                    <a:p>
                      <a:pPr algn="ctr"/>
                      <a:r>
                        <a:rPr lang="en-US" sz="2000" dirty="0">
                          <a:solidFill>
                            <a:srgbClr val="00529B"/>
                          </a:solidFill>
                        </a:rPr>
                        <a:t>Helps Pay Your</a:t>
                      </a:r>
                    </a:p>
                  </a:txBody>
                  <a:tcPr marL="75377" marR="75377" marT="34290" marB="34290"/>
                </a:tc>
                <a:extLst>
                  <a:ext uri="{0D108BD9-81ED-4DB2-BD59-A6C34878D82A}">
                    <a16:rowId xmlns:a16="http://schemas.microsoft.com/office/drawing/2014/main" val="10000"/>
                  </a:ext>
                </a:extLst>
              </a:tr>
              <a:tr h="1475683">
                <a:tc>
                  <a:txBody>
                    <a:bodyPr/>
                    <a:lstStyle/>
                    <a:p>
                      <a:r>
                        <a:rPr lang="en-US" sz="2000" dirty="0">
                          <a:solidFill>
                            <a:srgbClr val="00529B"/>
                          </a:solidFill>
                        </a:rPr>
                        <a:t>Qualified Medicare Beneficiary (QMB)</a:t>
                      </a:r>
                      <a:endParaRPr lang="en-US" sz="2000" b="1" dirty="0">
                        <a:solidFill>
                          <a:srgbClr val="00529B"/>
                        </a:solidFill>
                      </a:endParaRPr>
                    </a:p>
                  </a:txBody>
                  <a:tcPr marL="75377" marR="75377" marT="34290" marB="34290"/>
                </a:tc>
                <a:tc>
                  <a:txBody>
                    <a:bodyPr/>
                    <a:lstStyle/>
                    <a:p>
                      <a:pPr algn="ctr"/>
                      <a:r>
                        <a:rPr lang="en-US" sz="2000" dirty="0">
                          <a:solidFill>
                            <a:srgbClr val="00529B"/>
                          </a:solidFill>
                        </a:rPr>
                        <a:t>$1,235</a:t>
                      </a:r>
                    </a:p>
                    <a:p>
                      <a:pPr algn="ctr"/>
                      <a:endParaRPr lang="en-US" sz="2000" dirty="0">
                        <a:solidFill>
                          <a:srgbClr val="00529B"/>
                        </a:solidFill>
                      </a:endParaRPr>
                    </a:p>
                    <a:p>
                      <a:pPr algn="ctr"/>
                      <a:endParaRPr lang="en-US" sz="2000" dirty="0">
                        <a:solidFill>
                          <a:srgbClr val="00529B"/>
                        </a:solidFill>
                      </a:endParaRPr>
                    </a:p>
                  </a:txBody>
                  <a:tcPr marL="75377" marR="75377" marT="34290" marB="34290"/>
                </a:tc>
                <a:tc>
                  <a:txBody>
                    <a:bodyPr/>
                    <a:lstStyle/>
                    <a:p>
                      <a:pPr algn="ctr"/>
                      <a:r>
                        <a:rPr lang="en-US" sz="2000" dirty="0">
                          <a:solidFill>
                            <a:srgbClr val="00529B"/>
                          </a:solidFill>
                        </a:rPr>
                        <a:t>$1,663 </a:t>
                      </a:r>
                    </a:p>
                    <a:p>
                      <a:pPr algn="ctr"/>
                      <a:endParaRPr lang="en-US" sz="2000" dirty="0">
                        <a:solidFill>
                          <a:srgbClr val="00529B"/>
                        </a:solidFill>
                      </a:endParaRPr>
                    </a:p>
                  </a:txBody>
                  <a:tcPr marL="75377" marR="75377" marT="34290" marB="34290"/>
                </a:tc>
                <a:tc>
                  <a:txBody>
                    <a:bodyPr/>
                    <a:lstStyle/>
                    <a:p>
                      <a:r>
                        <a:rPr lang="en-US" sz="2000" dirty="0">
                          <a:solidFill>
                            <a:srgbClr val="00529B"/>
                          </a:solidFill>
                        </a:rPr>
                        <a:t>Medicare Part A (Hospital Insurance) and Part B (Medical</a:t>
                      </a:r>
                      <a:r>
                        <a:rPr lang="en-US" sz="2000" baseline="0" dirty="0">
                          <a:solidFill>
                            <a:srgbClr val="00529B"/>
                          </a:solidFill>
                        </a:rPr>
                        <a:t> Insurance)</a:t>
                      </a:r>
                      <a:r>
                        <a:rPr lang="en-US" sz="2000" dirty="0">
                          <a:solidFill>
                            <a:srgbClr val="00529B"/>
                          </a:solidFill>
                        </a:rPr>
                        <a:t> premiums, and other cost sharing (like deductibles, coinsurance, and copayments)</a:t>
                      </a:r>
                    </a:p>
                  </a:txBody>
                  <a:tcPr marL="75377" marR="75377" marT="34290" marB="34290"/>
                </a:tc>
                <a:extLst>
                  <a:ext uri="{0D108BD9-81ED-4DB2-BD59-A6C34878D82A}">
                    <a16:rowId xmlns:a16="http://schemas.microsoft.com/office/drawing/2014/main" val="10001"/>
                  </a:ext>
                </a:extLst>
              </a:tr>
              <a:tr h="770879">
                <a:tc>
                  <a:txBody>
                    <a:bodyPr/>
                    <a:lstStyle/>
                    <a:p>
                      <a:r>
                        <a:rPr lang="en-US" sz="2000" dirty="0">
                          <a:solidFill>
                            <a:srgbClr val="00529B"/>
                          </a:solidFill>
                        </a:rPr>
                        <a:t>Specified Low-Income Medicare Beneficiary (SLMB)</a:t>
                      </a:r>
                      <a:endParaRPr lang="en-US" sz="2000" b="1" dirty="0">
                        <a:solidFill>
                          <a:srgbClr val="00529B"/>
                        </a:solidFill>
                      </a:endParaRPr>
                    </a:p>
                  </a:txBody>
                  <a:tcPr marL="75377" marR="75377" marT="34290" marB="34290"/>
                </a:tc>
                <a:tc>
                  <a:txBody>
                    <a:bodyPr/>
                    <a:lstStyle/>
                    <a:p>
                      <a:pPr algn="ctr"/>
                      <a:r>
                        <a:rPr lang="en-US" sz="2000" dirty="0">
                          <a:solidFill>
                            <a:srgbClr val="00529B"/>
                          </a:solidFill>
                        </a:rPr>
                        <a:t>$1,478</a:t>
                      </a:r>
                    </a:p>
                  </a:txBody>
                  <a:tcPr marL="75377" marR="75377" marT="34290" marB="34290"/>
                </a:tc>
                <a:tc>
                  <a:txBody>
                    <a:bodyPr/>
                    <a:lstStyle/>
                    <a:p>
                      <a:pPr algn="ctr"/>
                      <a:r>
                        <a:rPr lang="en-US" sz="2000" dirty="0">
                          <a:solidFill>
                            <a:srgbClr val="00529B"/>
                          </a:solidFill>
                        </a:rPr>
                        <a:t>$1,992</a:t>
                      </a:r>
                    </a:p>
                    <a:p>
                      <a:pPr algn="ctr"/>
                      <a:endParaRPr lang="en-US" sz="2000" dirty="0">
                        <a:solidFill>
                          <a:srgbClr val="00529B"/>
                        </a:solidFill>
                      </a:endParaRPr>
                    </a:p>
                  </a:txBody>
                  <a:tcPr marL="75377" marR="75377" marT="34290" marB="34290"/>
                </a:tc>
                <a:tc>
                  <a:txBody>
                    <a:bodyPr/>
                    <a:lstStyle/>
                    <a:p>
                      <a:r>
                        <a:rPr lang="en-US" sz="2000" dirty="0">
                          <a:solidFill>
                            <a:srgbClr val="00529B"/>
                          </a:solidFill>
                        </a:rPr>
                        <a:t>Part B premiums only</a:t>
                      </a:r>
                    </a:p>
                  </a:txBody>
                  <a:tcPr marL="75377" marR="75377" marT="34290" marB="34290"/>
                </a:tc>
                <a:extLst>
                  <a:ext uri="{0D108BD9-81ED-4DB2-BD59-A6C34878D82A}">
                    <a16:rowId xmlns:a16="http://schemas.microsoft.com/office/drawing/2014/main" val="10002"/>
                  </a:ext>
                </a:extLst>
              </a:tr>
              <a:tr h="770879">
                <a:tc>
                  <a:txBody>
                    <a:bodyPr/>
                    <a:lstStyle/>
                    <a:p>
                      <a:r>
                        <a:rPr lang="en-US" sz="2000" dirty="0">
                          <a:solidFill>
                            <a:srgbClr val="00529B"/>
                          </a:solidFill>
                        </a:rPr>
                        <a:t>Qualifying Individual (QI)</a:t>
                      </a:r>
                      <a:endParaRPr lang="en-US" sz="2000" b="1" dirty="0">
                        <a:solidFill>
                          <a:srgbClr val="00529B"/>
                        </a:solidFill>
                      </a:endParaRPr>
                    </a:p>
                  </a:txBody>
                  <a:tcPr marL="75377" marR="75377" marT="34290" marB="34290"/>
                </a:tc>
                <a:tc>
                  <a:txBody>
                    <a:bodyPr/>
                    <a:lstStyle/>
                    <a:p>
                      <a:pPr algn="ctr"/>
                      <a:r>
                        <a:rPr lang="en-US" sz="2000" dirty="0">
                          <a:solidFill>
                            <a:srgbClr val="00529B"/>
                          </a:solidFill>
                        </a:rPr>
                        <a:t>$1,660</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000" dirty="0">
                        <a:solidFill>
                          <a:srgbClr val="00529B"/>
                        </a:solidFill>
                      </a:endParaRPr>
                    </a:p>
                  </a:txBody>
                  <a:tcPr marL="75377" marR="75377" marT="34290" marB="34290"/>
                </a:tc>
                <a:tc>
                  <a:txBody>
                    <a:bodyPr/>
                    <a:lstStyle/>
                    <a:p>
                      <a:pPr algn="ctr"/>
                      <a:r>
                        <a:rPr lang="en-US" sz="2000" dirty="0">
                          <a:solidFill>
                            <a:srgbClr val="00529B"/>
                          </a:solidFill>
                        </a:rPr>
                        <a:t>$2,239</a:t>
                      </a:r>
                    </a:p>
                  </a:txBody>
                  <a:tcPr marL="75377" marR="75377" marT="34290" marB="34290"/>
                </a:tc>
                <a:tc>
                  <a:txBody>
                    <a:bodyPr/>
                    <a:lstStyle/>
                    <a:p>
                      <a:r>
                        <a:rPr lang="en-US" sz="2000" dirty="0">
                          <a:solidFill>
                            <a:srgbClr val="00529B"/>
                          </a:solidFill>
                        </a:rPr>
                        <a:t>Part B premiums only</a:t>
                      </a:r>
                    </a:p>
                  </a:txBody>
                  <a:tcPr marL="75377" marR="75377" marT="34290" marB="34290"/>
                </a:tc>
                <a:extLst>
                  <a:ext uri="{0D108BD9-81ED-4DB2-BD59-A6C34878D82A}">
                    <a16:rowId xmlns:a16="http://schemas.microsoft.com/office/drawing/2014/main" val="10003"/>
                  </a:ext>
                </a:extLst>
              </a:tr>
              <a:tr h="770879">
                <a:tc>
                  <a:txBody>
                    <a:bodyPr/>
                    <a:lstStyle/>
                    <a:p>
                      <a:r>
                        <a:rPr lang="en-US" sz="2000" dirty="0">
                          <a:solidFill>
                            <a:srgbClr val="00529B"/>
                          </a:solidFill>
                        </a:rPr>
                        <a:t>Qualifying Disabled &amp; Working Individuals</a:t>
                      </a:r>
                      <a:r>
                        <a:rPr lang="en-US" sz="2000" baseline="0" dirty="0">
                          <a:solidFill>
                            <a:srgbClr val="00529B"/>
                          </a:solidFill>
                        </a:rPr>
                        <a:t> (QDWI)</a:t>
                      </a:r>
                      <a:endParaRPr lang="en-US" sz="2000" b="1" dirty="0">
                        <a:solidFill>
                          <a:srgbClr val="00529B"/>
                        </a:solidFill>
                      </a:endParaRPr>
                    </a:p>
                  </a:txBody>
                  <a:tcPr marL="75377" marR="75377" marT="34290" marB="34290"/>
                </a:tc>
                <a:tc>
                  <a:txBody>
                    <a:bodyPr/>
                    <a:lstStyle/>
                    <a:p>
                      <a:pPr algn="ctr"/>
                      <a:r>
                        <a:rPr lang="en-US" sz="2000" dirty="0">
                          <a:solidFill>
                            <a:srgbClr val="00529B"/>
                          </a:solidFill>
                        </a:rPr>
                        <a:t>$4,945</a:t>
                      </a:r>
                    </a:p>
                  </a:txBody>
                  <a:tcPr marL="75377" marR="75377" marT="34290" marB="34290"/>
                </a:tc>
                <a:tc>
                  <a:txBody>
                    <a:bodyPr/>
                    <a:lstStyle/>
                    <a:p>
                      <a:pPr algn="ctr"/>
                      <a:r>
                        <a:rPr lang="en-US" sz="2000" dirty="0">
                          <a:solidFill>
                            <a:srgbClr val="00529B"/>
                          </a:solidFill>
                        </a:rPr>
                        <a:t>$6,659</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000" dirty="0">
                        <a:solidFill>
                          <a:srgbClr val="00529B"/>
                        </a:solidFill>
                      </a:endParaRPr>
                    </a:p>
                  </a:txBody>
                  <a:tcPr marL="75377" marR="75377" marT="34290" marB="34290"/>
                </a:tc>
                <a:tc>
                  <a:txBody>
                    <a:bodyPr/>
                    <a:lstStyle/>
                    <a:p>
                      <a:r>
                        <a:rPr lang="en-US" sz="2000" dirty="0">
                          <a:solidFill>
                            <a:srgbClr val="00529B"/>
                          </a:solidFill>
                        </a:rPr>
                        <a:t>Part A premiums only</a:t>
                      </a:r>
                    </a:p>
                  </a:txBody>
                  <a:tcPr marL="75377" marR="75377" marT="34290" marB="34290"/>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0E7CBFE2-5DE2-42E1-9C5D-794E6F40963D}"/>
              </a:ext>
            </a:extLst>
          </p:cNvPr>
          <p:cNvSpPr>
            <a:spLocks noGrp="1"/>
          </p:cNvSpPr>
          <p:nvPr>
            <p:ph type="sldNum" sz="quarter" idx="12"/>
          </p:nvPr>
        </p:nvSpPr>
        <p:spPr/>
        <p:txBody>
          <a:bodyPr/>
          <a:lstStyle/>
          <a:p>
            <a:fld id="{48F63A3B-78C7-47BE-AE5E-E10140E04643}" type="slidenum">
              <a:rPr lang="en-US" smtClean="0"/>
              <a:t>47</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731916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Medicare-Medicaid Enrollees: </a:t>
            </a:r>
            <a:br>
              <a:rPr lang="en-US" sz="2800" dirty="0"/>
            </a:br>
            <a:r>
              <a:rPr lang="en-US" sz="2800" dirty="0"/>
              <a:t>“Dual Eligibles” Testing Integrated Care Models</a:t>
            </a:r>
          </a:p>
        </p:txBody>
      </p:sp>
      <p:sp>
        <p:nvSpPr>
          <p:cNvPr id="5" name="Content Placeholder 4"/>
          <p:cNvSpPr>
            <a:spLocks noGrp="1"/>
          </p:cNvSpPr>
          <p:nvPr>
            <p:ph sz="quarter" idx="13"/>
          </p:nvPr>
        </p:nvSpPr>
        <p:spPr>
          <a:xfrm>
            <a:off x="973732" y="1179431"/>
            <a:ext cx="6565900" cy="4667250"/>
          </a:xfrm>
        </p:spPr>
        <p:txBody>
          <a:bodyPr>
            <a:noAutofit/>
          </a:bodyPr>
          <a:lstStyle/>
          <a:p>
            <a:pPr lvl="0" defTabSz="685800">
              <a:lnSpc>
                <a:spcPct val="100000"/>
              </a:lnSpc>
            </a:pPr>
            <a:r>
              <a:rPr lang="en-US" sz="2400" dirty="0"/>
              <a:t>Costs for dual population are disproportionate:</a:t>
            </a:r>
          </a:p>
          <a:p>
            <a:pPr marL="822960" lvl="1" defTabSz="685800">
              <a:lnSpc>
                <a:spcPct val="100000"/>
              </a:lnSpc>
              <a:spcAft>
                <a:spcPts val="1200"/>
              </a:spcAft>
            </a:pPr>
            <a:r>
              <a:rPr lang="en-US" sz="2000" dirty="0"/>
              <a:t>20% of Medicare population accounting for 34% of Medicare spending</a:t>
            </a:r>
          </a:p>
          <a:p>
            <a:pPr marL="822960" lvl="1" defTabSz="685800">
              <a:lnSpc>
                <a:spcPct val="100000"/>
              </a:lnSpc>
              <a:spcAft>
                <a:spcPts val="1200"/>
              </a:spcAft>
            </a:pPr>
            <a:r>
              <a:rPr lang="en-US" sz="2000" dirty="0"/>
              <a:t>15% of Medicaid population accounting for 33% of Medicaid spending</a:t>
            </a:r>
          </a:p>
          <a:p>
            <a:pPr lvl="0" defTabSz="685800">
              <a:lnSpc>
                <a:spcPct val="100000"/>
              </a:lnSpc>
            </a:pPr>
            <a:r>
              <a:rPr lang="en-US" sz="2400" dirty="0"/>
              <a:t>States are testing new efforts to improve and coordinate care for this population including:</a:t>
            </a:r>
          </a:p>
          <a:p>
            <a:pPr marL="822960" lvl="1" defTabSz="685800">
              <a:lnSpc>
                <a:spcPct val="100000"/>
              </a:lnSpc>
              <a:spcAft>
                <a:spcPts val="1200"/>
              </a:spcAft>
            </a:pPr>
            <a:r>
              <a:rPr lang="en-US" sz="2000" dirty="0"/>
              <a:t>Capitated financial alignment model (8 states)</a:t>
            </a:r>
          </a:p>
          <a:p>
            <a:pPr marL="822960" lvl="1" defTabSz="685800">
              <a:lnSpc>
                <a:spcPct val="100000"/>
              </a:lnSpc>
              <a:spcAft>
                <a:spcPts val="1200"/>
              </a:spcAft>
            </a:pPr>
            <a:r>
              <a:rPr lang="en-US" sz="2000" dirty="0"/>
              <a:t>Managed fee-for-service model (1 state)</a:t>
            </a:r>
          </a:p>
          <a:p>
            <a:pPr marL="822960" lvl="1" defTabSz="685800">
              <a:lnSpc>
                <a:spcPct val="100000"/>
              </a:lnSpc>
              <a:spcAft>
                <a:spcPts val="1200"/>
              </a:spcAft>
            </a:pPr>
            <a:r>
              <a:rPr lang="en-US" sz="2000" dirty="0"/>
              <a:t>State-specific model</a:t>
            </a:r>
          </a:p>
        </p:txBody>
      </p:sp>
      <p:pic>
        <p:nvPicPr>
          <p:cNvPr id="12" name="Picture 11">
            <a:extLst>
              <a:ext uri="{FF2B5EF4-FFF2-40B4-BE49-F238E27FC236}">
                <a16:creationId xmlns:a16="http://schemas.microsoft.com/office/drawing/2014/main" id="{1436D590-480B-4374-AE6D-7B1D612AC084}"/>
              </a:ext>
              <a:ext uri="{C183D7F6-B498-43B3-948B-1728B52AA6E4}">
                <adec:decorative xmlns:adec="http://schemas.microsoft.com/office/drawing/2017/decorative" val="1"/>
              </a:ext>
            </a:extLst>
          </p:cNvPr>
          <p:cNvPicPr>
            <a:picLocks noChangeAspect="1"/>
          </p:cNvPicPr>
          <p:nvPr/>
        </p:nvPicPr>
        <p:blipFill rotWithShape="1">
          <a:blip r:embed="rId4"/>
          <a:srcRect l="2544" t="5790" r="2080" b="5394"/>
          <a:stretch/>
        </p:blipFill>
        <p:spPr>
          <a:xfrm>
            <a:off x="7935319" y="3513056"/>
            <a:ext cx="3487636" cy="2165166"/>
          </a:xfrm>
          <a:prstGeom prst="rect">
            <a:avLst/>
          </a:prstGeom>
          <a:ln>
            <a:noFill/>
          </a:ln>
          <a:effectLst>
            <a:softEdge rad="112500"/>
          </a:effectLst>
        </p:spPr>
      </p:pic>
      <p:pic>
        <p:nvPicPr>
          <p:cNvPr id="10" name="Picture 9">
            <a:extLst>
              <a:ext uri="{FF2B5EF4-FFF2-40B4-BE49-F238E27FC236}">
                <a16:creationId xmlns:a16="http://schemas.microsoft.com/office/drawing/2014/main" id="{18D9056C-13F6-4689-89E1-1E5957898A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10085" y="1179778"/>
            <a:ext cx="3212870" cy="2523963"/>
          </a:xfrm>
          <a:prstGeom prst="rect">
            <a:avLst/>
          </a:prstGeom>
        </p:spPr>
      </p:pic>
      <p:sp>
        <p:nvSpPr>
          <p:cNvPr id="6" name="Slide Number Placeholder 5">
            <a:extLst>
              <a:ext uri="{FF2B5EF4-FFF2-40B4-BE49-F238E27FC236}">
                <a16:creationId xmlns:a16="http://schemas.microsoft.com/office/drawing/2014/main" id="{A482BBF4-C095-4FF8-A32B-79AC37CD1A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&amp; the Children's Health Insurance Program (CHIP)</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May 2023</a:t>
            </a:r>
          </a:p>
        </p:txBody>
      </p:sp>
    </p:spTree>
    <p:custDataLst>
      <p:tags r:id="rId1"/>
    </p:custDataLst>
    <p:extLst>
      <p:ext uri="{BB962C8B-B14F-4D97-AF65-F5344CB8AC3E}">
        <p14:creationId xmlns:p14="http://schemas.microsoft.com/office/powerpoint/2010/main" val="259376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Program of All-Inclusive Care for the Elderly (PACE)</a:t>
            </a:r>
          </a:p>
        </p:txBody>
      </p:sp>
      <p:sp>
        <p:nvSpPr>
          <p:cNvPr id="7" name="Content Placeholder 6"/>
          <p:cNvSpPr>
            <a:spLocks noGrp="1"/>
          </p:cNvSpPr>
          <p:nvPr>
            <p:ph sz="quarter" idx="13"/>
          </p:nvPr>
        </p:nvSpPr>
        <p:spPr/>
        <p:txBody>
          <a:bodyPr>
            <a:noAutofit/>
          </a:bodyPr>
          <a:lstStyle/>
          <a:p>
            <a:pPr marL="548640" lvl="0" defTabSz="685800">
              <a:lnSpc>
                <a:spcPct val="100000"/>
              </a:lnSpc>
            </a:pPr>
            <a:r>
              <a:rPr lang="en-US" dirty="0"/>
              <a:t>A Medicare and Medicaid program that allows people who need nursing home-level care to remain in the community</a:t>
            </a:r>
          </a:p>
          <a:p>
            <a:pPr marL="548640" lvl="0" defTabSz="685800">
              <a:lnSpc>
                <a:spcPct val="100000"/>
              </a:lnSpc>
            </a:pPr>
            <a:r>
              <a:rPr lang="en-US" dirty="0"/>
              <a:t>Participants must be 55 or older, live in the service area of a PACE, need nursing home-level care, and be able to live safely in the community with PACE services</a:t>
            </a:r>
          </a:p>
          <a:p>
            <a:pPr marL="548640">
              <a:lnSpc>
                <a:spcPct val="100000"/>
              </a:lnSpc>
            </a:pPr>
            <a:r>
              <a:rPr lang="en-US" dirty="0"/>
              <a:t>PACE benefits include (but aren’t limited to): adult day care, emergency services, lab tests and X-rays, meals, and medical specialty services</a:t>
            </a:r>
          </a:p>
          <a:p>
            <a:endParaRPr lang="en-US" dirty="0"/>
          </a:p>
        </p:txBody>
      </p:sp>
      <p:sp>
        <p:nvSpPr>
          <p:cNvPr id="4" name="Slide Number Placeholder 3">
            <a:extLst>
              <a:ext uri="{FF2B5EF4-FFF2-40B4-BE49-F238E27FC236}">
                <a16:creationId xmlns:a16="http://schemas.microsoft.com/office/drawing/2014/main" id="{AA02611A-B87F-49DE-8F4C-E0E4A570D3E6}"/>
              </a:ext>
            </a:extLst>
          </p:cNvPr>
          <p:cNvSpPr>
            <a:spLocks noGrp="1"/>
          </p:cNvSpPr>
          <p:nvPr>
            <p:ph type="sldNum" sz="quarter" idx="12"/>
          </p:nvPr>
        </p:nvSpPr>
        <p:spPr/>
        <p:txBody>
          <a:bodyPr/>
          <a:lstStyle/>
          <a:p>
            <a:fld id="{0B2D781D-8844-5940-92D1-06EF0A7F581E}" type="slidenum">
              <a:rPr lang="en-US" smtClean="0"/>
              <a:pPr/>
              <a:t>49</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26660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Lesson 1</a:t>
            </a:r>
            <a:br>
              <a:rPr lang="en-US" dirty="0"/>
            </a:br>
            <a:endParaRPr lang="en-US" dirty="0"/>
          </a:p>
        </p:txBody>
      </p:sp>
      <p:sp>
        <p:nvSpPr>
          <p:cNvPr id="5" name="Text Placeholder 4">
            <a:extLst>
              <a:ext uri="{FF2B5EF4-FFF2-40B4-BE49-F238E27FC236}">
                <a16:creationId xmlns:a16="http://schemas.microsoft.com/office/drawing/2014/main" id="{DC75FD81-2646-46FF-A669-E751C3FE141F}"/>
              </a:ext>
            </a:extLst>
          </p:cNvPr>
          <p:cNvSpPr>
            <a:spLocks noGrp="1"/>
          </p:cNvSpPr>
          <p:nvPr>
            <p:ph type="body" idx="1"/>
          </p:nvPr>
        </p:nvSpPr>
        <p:spPr/>
        <p:txBody>
          <a:bodyPr/>
          <a:lstStyle/>
          <a:p>
            <a:r>
              <a:rPr lang="en-US" dirty="0"/>
              <a:t>Medicaid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cs typeface="Calibri"/>
              </a:rPr>
              <a:t>Extra Help, Dual &amp; Partial Dual Eligible</a:t>
            </a:r>
            <a:br>
              <a:rPr lang="en-US" sz="2800" dirty="0">
                <a:cs typeface="Calibri"/>
              </a:rPr>
            </a:br>
            <a:r>
              <a:rPr lang="en-US" sz="2800" dirty="0">
                <a:cs typeface="Calibri"/>
              </a:rPr>
              <a:t>Special Enrollment Period (SEP)</a:t>
            </a:r>
          </a:p>
        </p:txBody>
      </p:sp>
      <p:sp>
        <p:nvSpPr>
          <p:cNvPr id="5" name="Content Placeholder 4"/>
          <p:cNvSpPr>
            <a:spLocks noGrp="1"/>
          </p:cNvSpPr>
          <p:nvPr>
            <p:ph type="body" sz="quarter" idx="13"/>
          </p:nvPr>
        </p:nvSpPr>
        <p:spPr>
          <a:xfrm>
            <a:off x="838200" y="1813682"/>
            <a:ext cx="7772400" cy="4167187"/>
          </a:xfrm>
        </p:spPr>
        <p:txBody>
          <a:bodyPr>
            <a:noAutofit/>
          </a:bodyPr>
          <a:lstStyle/>
          <a:p>
            <a:pPr marL="0" indent="0" defTabSz="685800">
              <a:lnSpc>
                <a:spcPct val="100000"/>
              </a:lnSpc>
              <a:spcBef>
                <a:spcPts val="0"/>
              </a:spcBef>
              <a:spcAft>
                <a:spcPts val="1200"/>
              </a:spcAft>
              <a:buNone/>
            </a:pPr>
            <a:r>
              <a:rPr lang="en-US" sz="2400" b="1" dirty="0">
                <a:solidFill>
                  <a:srgbClr val="00529B"/>
                </a:solidFill>
              </a:rPr>
              <a:t>If you have Medicare and any form of Medicaid, you:</a:t>
            </a:r>
          </a:p>
          <a:p>
            <a:pPr marL="548640" indent="-274320" defTabSz="685800">
              <a:lnSpc>
                <a:spcPct val="100000"/>
              </a:lnSpc>
              <a:spcBef>
                <a:spcPts val="0"/>
              </a:spcBef>
              <a:spcAft>
                <a:spcPts val="1200"/>
              </a:spcAft>
            </a:pPr>
            <a:r>
              <a:rPr lang="en-US" sz="2000" dirty="0">
                <a:solidFill>
                  <a:srgbClr val="00529B"/>
                </a:solidFill>
              </a:rPr>
              <a:t>Can change Medicare drug plans (Part D) one time per calendar quarter in the first 3 quarters of the year </a:t>
            </a:r>
          </a:p>
          <a:p>
            <a:pPr marL="548640" indent="-274320" defTabSz="685800">
              <a:lnSpc>
                <a:spcPct val="100000"/>
              </a:lnSpc>
              <a:spcBef>
                <a:spcPts val="0"/>
              </a:spcBef>
              <a:spcAft>
                <a:spcPts val="1200"/>
              </a:spcAft>
            </a:pPr>
            <a:r>
              <a:rPr lang="en-US" sz="2000" dirty="0">
                <a:solidFill>
                  <a:srgbClr val="00529B"/>
                </a:solidFill>
              </a:rPr>
              <a:t>Can use the annual Open Enrollment Period (OEP) in the fourth quarter</a:t>
            </a:r>
          </a:p>
          <a:p>
            <a:pPr marL="548640" indent="-274320" defTabSz="685800">
              <a:lnSpc>
                <a:spcPct val="100000"/>
              </a:lnSpc>
              <a:spcBef>
                <a:spcPts val="0"/>
              </a:spcBef>
              <a:spcAft>
                <a:spcPts val="1200"/>
              </a:spcAft>
            </a:pPr>
            <a:r>
              <a:rPr lang="en-US" sz="2000" dirty="0">
                <a:solidFill>
                  <a:srgbClr val="00529B"/>
                </a:solidFill>
              </a:rPr>
              <a:t>Have another 3-month SEP following:</a:t>
            </a:r>
          </a:p>
          <a:p>
            <a:pPr marL="822960" lvl="1" indent="-274320" defTabSz="685800">
              <a:lnSpc>
                <a:spcPct val="100000"/>
              </a:lnSpc>
              <a:spcBef>
                <a:spcPts val="0"/>
              </a:spcBef>
              <a:spcAft>
                <a:spcPts val="1200"/>
              </a:spcAft>
            </a:pPr>
            <a:r>
              <a:rPr lang="en-US" sz="2000" dirty="0">
                <a:solidFill>
                  <a:srgbClr val="00529B"/>
                </a:solidFill>
              </a:rPr>
              <a:t>A gain, loss, or change to Medicaid or Extra Help status</a:t>
            </a:r>
          </a:p>
          <a:p>
            <a:pPr marL="822960" lvl="1" indent="-274320" defTabSz="685800">
              <a:lnSpc>
                <a:spcPct val="100000"/>
              </a:lnSpc>
              <a:spcBef>
                <a:spcPts val="0"/>
              </a:spcBef>
              <a:spcAft>
                <a:spcPts val="1200"/>
              </a:spcAft>
            </a:pPr>
            <a:r>
              <a:rPr lang="en-US" sz="2000" dirty="0">
                <a:solidFill>
                  <a:srgbClr val="00529B"/>
                </a:solidFill>
              </a:rPr>
              <a:t>Notification of a CMS or state-initiated enrollment action</a:t>
            </a:r>
          </a:p>
        </p:txBody>
      </p:sp>
      <p:pic>
        <p:nvPicPr>
          <p:cNvPr id="6" name="Picture 5" descr="A graphics showing the dual coverage as a an overlap of the Medicare and Medicaid coverage">
            <a:extLst>
              <a:ext uri="{FF2B5EF4-FFF2-40B4-BE49-F238E27FC236}">
                <a16:creationId xmlns:a16="http://schemas.microsoft.com/office/drawing/2014/main" id="{ECB5E195-925C-4443-970B-028E4D5B7301}"/>
              </a:ext>
            </a:extLst>
          </p:cNvPr>
          <p:cNvPicPr>
            <a:picLocks noChangeAspect="1"/>
          </p:cNvPicPr>
          <p:nvPr/>
        </p:nvPicPr>
        <p:blipFill>
          <a:blip r:embed="rId4"/>
          <a:stretch>
            <a:fillRect/>
          </a:stretch>
        </p:blipFill>
        <p:spPr>
          <a:xfrm>
            <a:off x="8878797" y="1622461"/>
            <a:ext cx="2542252" cy="4182218"/>
          </a:xfrm>
          <a:prstGeom prst="rect">
            <a:avLst/>
          </a:prstGeom>
        </p:spPr>
      </p:pic>
      <p:sp>
        <p:nvSpPr>
          <p:cNvPr id="8" name="Slide Number Placeholder 5">
            <a:extLst>
              <a:ext uri="{FF2B5EF4-FFF2-40B4-BE49-F238E27FC236}">
                <a16:creationId xmlns:a16="http://schemas.microsoft.com/office/drawing/2014/main" id="{5DABFFF5-D473-4065-9F1B-4EC88B827D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50</a:t>
            </a:fld>
            <a:endParaRPr lang="en-US" dirty="0"/>
          </a:p>
        </p:txBody>
      </p:sp>
      <p:sp>
        <p:nvSpPr>
          <p:cNvPr id="3" name="Footer Placeholder 2"/>
          <p:cNvSpPr>
            <a:spLocks noGrp="1"/>
          </p:cNvSpPr>
          <p:nvPr>
            <p:ph type="ftr" sz="quarter" idx="11"/>
          </p:nvPr>
        </p:nvSpPr>
        <p:spPr>
          <a:xfrm>
            <a:off x="3749040" y="6492240"/>
            <a:ext cx="4404360" cy="365125"/>
          </a:xfrm>
        </p:spPr>
        <p:txBody>
          <a:bodyPr/>
          <a:lstStyle/>
          <a:p>
            <a:r>
              <a:rPr lang="en-US" dirty="0"/>
              <a:t>Medicaid &amp; the Children's Health Insurance Program (CHIP)</a:t>
            </a:r>
          </a:p>
        </p:txBody>
      </p:sp>
      <p:sp>
        <p:nvSpPr>
          <p:cNvPr id="2" name="Date Placeholder 1"/>
          <p:cNvSpPr>
            <a:spLocks noGrp="1"/>
          </p:cNvSpPr>
          <p:nvPr>
            <p:ph type="dt" sz="half" idx="10"/>
          </p:nvPr>
        </p:nvSpPr>
        <p:spPr>
          <a:xfrm>
            <a:off x="838200" y="6492240"/>
            <a:ext cx="2743200" cy="365125"/>
          </a:xfrm>
        </p:spPr>
        <p:txBody>
          <a:bodyPr/>
          <a:lstStyle/>
          <a:p>
            <a:r>
              <a:rPr lang="en-US" dirty="0"/>
              <a:t>May 2023</a:t>
            </a:r>
          </a:p>
        </p:txBody>
      </p:sp>
    </p:spTree>
    <p:custDataLst>
      <p:tags r:id="rId1"/>
    </p:custDataLst>
    <p:extLst>
      <p:ext uri="{BB962C8B-B14F-4D97-AF65-F5344CB8AC3E}">
        <p14:creationId xmlns:p14="http://schemas.microsoft.com/office/powerpoint/2010/main" val="25267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25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par>
                          <p:cTn id="27" fill="hold">
                            <p:stCondLst>
                              <p:cond delay="1250"/>
                            </p:stCondLst>
                            <p:childTnLst>
                              <p:par>
                                <p:cTn id="28" presetID="10" presetClass="entr" presetSubtype="0" fill="hold" nodeType="afterEffect">
                                  <p:stCondLst>
                                    <p:cond delay="25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664"/>
            <a:ext cx="12192000" cy="938677"/>
          </a:xfrm>
        </p:spPr>
        <p:txBody>
          <a:bodyPr anchor="ctr">
            <a:noAutofit/>
          </a:bodyPr>
          <a:lstStyle/>
          <a:p>
            <a:r>
              <a:rPr lang="en-US" sz="2800" dirty="0"/>
              <a:t>Extra Help &amp; Dual Eligible </a:t>
            </a:r>
            <a:br>
              <a:rPr lang="en-US" sz="2800" dirty="0"/>
            </a:br>
            <a:r>
              <a:rPr lang="en-US" sz="2800" dirty="0"/>
              <a:t>Special Enrollment Period (SEP) Limitations</a:t>
            </a:r>
          </a:p>
        </p:txBody>
      </p:sp>
      <p:grpSp>
        <p:nvGrpSpPr>
          <p:cNvPr id="15" name="Group 14" descr="Box 1: Drug management programs (DMPs) help enrollees use opioids safely&#10;">
            <a:extLst>
              <a:ext uri="{FF2B5EF4-FFF2-40B4-BE49-F238E27FC236}">
                <a16:creationId xmlns:a16="http://schemas.microsoft.com/office/drawing/2014/main" id="{3F18ED52-7AAB-4420-AAB4-2118DDD0AA61}"/>
              </a:ext>
            </a:extLst>
          </p:cNvPr>
          <p:cNvGrpSpPr/>
          <p:nvPr/>
        </p:nvGrpSpPr>
        <p:grpSpPr>
          <a:xfrm>
            <a:off x="1285585" y="1423850"/>
            <a:ext cx="3121698" cy="3901252"/>
            <a:chOff x="1429260" y="1493623"/>
            <a:chExt cx="3017520" cy="3822700"/>
          </a:xfrm>
        </p:grpSpPr>
        <p:sp>
          <p:nvSpPr>
            <p:cNvPr id="7" name="Rectangle: Rounded Corners 6">
              <a:extLst>
                <a:ext uri="{FF2B5EF4-FFF2-40B4-BE49-F238E27FC236}">
                  <a16:creationId xmlns:a16="http://schemas.microsoft.com/office/drawing/2014/main" id="{211B80FA-6ACB-4592-AE0F-AAE4D902219A}"/>
                </a:ext>
                <a:ext uri="{C183D7F6-B498-43B3-948B-1728B52AA6E4}">
                  <adec:decorative xmlns:adec="http://schemas.microsoft.com/office/drawing/2017/decorative" val="1"/>
                </a:ext>
              </a:extLst>
            </p:cNvPr>
            <p:cNvSpPr/>
            <p:nvPr/>
          </p:nvSpPr>
          <p:spPr>
            <a:xfrm>
              <a:off x="1429260" y="1493623"/>
              <a:ext cx="3017520" cy="38227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p:txBody>
        </p:sp>
        <p:pic>
          <p:nvPicPr>
            <p:cNvPr id="10" name="Graphic 9">
              <a:extLst>
                <a:ext uri="{FF2B5EF4-FFF2-40B4-BE49-F238E27FC236}">
                  <a16:creationId xmlns:a16="http://schemas.microsoft.com/office/drawing/2014/main" id="{4F27EA41-F643-4741-9AD5-FDDAA2BD55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5954" y="1853325"/>
              <a:ext cx="1266142" cy="1266142"/>
            </a:xfrm>
            <a:prstGeom prst="rect">
              <a:avLst/>
            </a:prstGeom>
          </p:spPr>
        </p:pic>
        <p:sp>
          <p:nvSpPr>
            <p:cNvPr id="14" name="TextBox 13">
              <a:extLst>
                <a:ext uri="{FF2B5EF4-FFF2-40B4-BE49-F238E27FC236}">
                  <a16:creationId xmlns:a16="http://schemas.microsoft.com/office/drawing/2014/main" id="{1F77B7B7-D192-4AF9-9567-18DCAF57F427}"/>
                </a:ext>
              </a:extLst>
            </p:cNvPr>
            <p:cNvSpPr txBox="1"/>
            <p:nvPr/>
          </p:nvSpPr>
          <p:spPr>
            <a:xfrm>
              <a:off x="1490497" y="3154856"/>
              <a:ext cx="2911459" cy="1323439"/>
            </a:xfrm>
            <a:prstGeom prst="rect">
              <a:avLst/>
            </a:prstGeom>
            <a:noFill/>
          </p:spPr>
          <p:txBody>
            <a:bodyPr wrap="square" rtlCol="0">
              <a:spAutoFit/>
            </a:bodyPr>
            <a:lstStyle/>
            <a:p>
              <a:pPr lvl="0" algn="ctr"/>
              <a:r>
                <a:rPr lang="en-US" sz="2000" dirty="0">
                  <a:solidFill>
                    <a:srgbClr val="00529B"/>
                  </a:solidFill>
                </a:rPr>
                <a:t>Drug management programs (DMPs) help enrollees use opioids safely</a:t>
              </a:r>
            </a:p>
          </p:txBody>
        </p:sp>
      </p:grpSp>
      <p:grpSp>
        <p:nvGrpSpPr>
          <p:cNvPr id="18" name="Group 17" descr="Box 2: Individuals considered “potentially at risk” or “at risk” for opioid misuse can’t use the Extra Help and Dual Eligible SEP&#10;">
            <a:extLst>
              <a:ext uri="{FF2B5EF4-FFF2-40B4-BE49-F238E27FC236}">
                <a16:creationId xmlns:a16="http://schemas.microsoft.com/office/drawing/2014/main" id="{E8E48A3E-4C9D-44B0-B409-1D84B46D6475}"/>
              </a:ext>
            </a:extLst>
          </p:cNvPr>
          <p:cNvGrpSpPr/>
          <p:nvPr/>
        </p:nvGrpSpPr>
        <p:grpSpPr>
          <a:xfrm>
            <a:off x="4569373" y="1457446"/>
            <a:ext cx="3017520" cy="3877224"/>
            <a:chOff x="4654480" y="1493623"/>
            <a:chExt cx="3017520" cy="3877224"/>
          </a:xfrm>
        </p:grpSpPr>
        <p:sp>
          <p:nvSpPr>
            <p:cNvPr id="9" name="Rectangle: Rounded Corners 8">
              <a:extLst>
                <a:ext uri="{FF2B5EF4-FFF2-40B4-BE49-F238E27FC236}">
                  <a16:creationId xmlns:a16="http://schemas.microsoft.com/office/drawing/2014/main" id="{87E709CB-4CDD-4753-817E-F7D87BA4B0A9}"/>
                </a:ext>
                <a:ext uri="{C183D7F6-B498-43B3-948B-1728B52AA6E4}">
                  <adec:decorative xmlns:adec="http://schemas.microsoft.com/office/drawing/2017/decorative" val="1"/>
                </a:ext>
              </a:extLst>
            </p:cNvPr>
            <p:cNvSpPr/>
            <p:nvPr/>
          </p:nvSpPr>
          <p:spPr>
            <a:xfrm>
              <a:off x="4654480" y="1493623"/>
              <a:ext cx="3017520"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p:txBody>
        </p:sp>
        <p:sp>
          <p:nvSpPr>
            <p:cNvPr id="16" name="Freeform: Shape 15">
              <a:extLst>
                <a:ext uri="{FF2B5EF4-FFF2-40B4-BE49-F238E27FC236}">
                  <a16:creationId xmlns:a16="http://schemas.microsoft.com/office/drawing/2014/main" id="{8FCAE890-1F6D-4567-A9E4-133833D06B9D}"/>
                </a:ext>
                <a:ext uri="{C183D7F6-B498-43B3-948B-1728B52AA6E4}">
                  <adec:decorative xmlns:adec="http://schemas.microsoft.com/office/drawing/2017/decorative" val="1"/>
                </a:ext>
              </a:extLst>
            </p:cNvPr>
            <p:cNvSpPr>
              <a:spLocks noChangeAspect="1"/>
            </p:cNvSpPr>
            <p:nvPr/>
          </p:nvSpPr>
          <p:spPr>
            <a:xfrm>
              <a:off x="5501640" y="1853326"/>
              <a:ext cx="1188719" cy="118872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4275348-D194-43F6-AEC3-19B42F156D26}"/>
                </a:ext>
              </a:extLst>
            </p:cNvPr>
            <p:cNvSpPr txBox="1"/>
            <p:nvPr/>
          </p:nvSpPr>
          <p:spPr>
            <a:xfrm>
              <a:off x="4839403" y="3154856"/>
              <a:ext cx="2647674" cy="2215991"/>
            </a:xfrm>
            <a:prstGeom prst="rect">
              <a:avLst/>
            </a:prstGeom>
            <a:noFill/>
          </p:spPr>
          <p:txBody>
            <a:bodyPr wrap="square" rtlCol="0">
              <a:spAutoFit/>
            </a:bodyPr>
            <a:lstStyle/>
            <a:p>
              <a:pPr lvl="0" algn="ctr"/>
              <a:r>
                <a:rPr lang="en-US" sz="2000" dirty="0">
                  <a:solidFill>
                    <a:srgbClr val="00529B"/>
                  </a:solidFill>
                </a:rPr>
                <a:t>Individuals considered “potentially at risk” or “at risk” for opioid misuse </a:t>
              </a:r>
              <a:r>
                <a:rPr lang="en-US" sz="2000" b="1" dirty="0">
                  <a:solidFill>
                    <a:srgbClr val="00529B"/>
                  </a:solidFill>
                </a:rPr>
                <a:t>can’t</a:t>
              </a:r>
              <a:r>
                <a:rPr lang="en-US" sz="2000" dirty="0">
                  <a:solidFill>
                    <a:srgbClr val="00529B"/>
                  </a:solidFill>
                </a:rPr>
                <a:t> use the Extra Help and Dual Eligible SEP</a:t>
              </a:r>
            </a:p>
            <a:p>
              <a:endParaRPr lang="en-US" dirty="0"/>
            </a:p>
          </p:txBody>
        </p:sp>
      </p:grpSp>
      <p:grpSp>
        <p:nvGrpSpPr>
          <p:cNvPr id="20" name="Group 19" descr="Box 3: Other enrollment periods are still available—OEP, other SEPs&#10;">
            <a:extLst>
              <a:ext uri="{FF2B5EF4-FFF2-40B4-BE49-F238E27FC236}">
                <a16:creationId xmlns:a16="http://schemas.microsoft.com/office/drawing/2014/main" id="{2EE3E201-8C3B-41BC-9DC2-3A1BF96155E7}"/>
              </a:ext>
            </a:extLst>
          </p:cNvPr>
          <p:cNvGrpSpPr/>
          <p:nvPr/>
        </p:nvGrpSpPr>
        <p:grpSpPr>
          <a:xfrm>
            <a:off x="7726207" y="1460680"/>
            <a:ext cx="3040296" cy="3870756"/>
            <a:chOff x="7856923" y="1493622"/>
            <a:chExt cx="3040296" cy="3870756"/>
          </a:xfrm>
        </p:grpSpPr>
        <p:sp>
          <p:nvSpPr>
            <p:cNvPr id="8" name="Rectangle: Rounded Corners 7">
              <a:extLst>
                <a:ext uri="{FF2B5EF4-FFF2-40B4-BE49-F238E27FC236}">
                  <a16:creationId xmlns:a16="http://schemas.microsoft.com/office/drawing/2014/main" id="{77D09903-F272-42EB-BCA3-83450B3B5CF6}"/>
                </a:ext>
                <a:ext uri="{C183D7F6-B498-43B3-948B-1728B52AA6E4}">
                  <adec:decorative xmlns:adec="http://schemas.microsoft.com/office/drawing/2017/decorative" val="1"/>
                </a:ext>
              </a:extLst>
            </p:cNvPr>
            <p:cNvSpPr/>
            <p:nvPr/>
          </p:nvSpPr>
          <p:spPr>
            <a:xfrm>
              <a:off x="7879699" y="1493622"/>
              <a:ext cx="3017520" cy="387075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p:txBody>
        </p:sp>
        <p:sp>
          <p:nvSpPr>
            <p:cNvPr id="12" name="Freeform: Shape 11">
              <a:extLst>
                <a:ext uri="{FF2B5EF4-FFF2-40B4-BE49-F238E27FC236}">
                  <a16:creationId xmlns:a16="http://schemas.microsoft.com/office/drawing/2014/main" id="{C7117AD6-3063-4AC9-8A49-5F9319476182}"/>
                </a:ext>
                <a:ext uri="{C183D7F6-B498-43B3-948B-1728B52AA6E4}">
                  <adec:decorative xmlns:adec="http://schemas.microsoft.com/office/drawing/2017/decorative" val="1"/>
                </a:ext>
              </a:extLst>
            </p:cNvPr>
            <p:cNvSpPr>
              <a:spLocks noChangeAspect="1"/>
            </p:cNvSpPr>
            <p:nvPr/>
          </p:nvSpPr>
          <p:spPr>
            <a:xfrm>
              <a:off x="8794099" y="1853325"/>
              <a:ext cx="1188720" cy="1188721"/>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55B1104-5063-4F31-BF0F-A2454EAF9547}"/>
                </a:ext>
              </a:extLst>
            </p:cNvPr>
            <p:cNvSpPr txBox="1"/>
            <p:nvPr/>
          </p:nvSpPr>
          <p:spPr>
            <a:xfrm>
              <a:off x="7856923" y="3170244"/>
              <a:ext cx="3017520" cy="1292662"/>
            </a:xfrm>
            <a:prstGeom prst="rect">
              <a:avLst/>
            </a:prstGeom>
            <a:noFill/>
          </p:spPr>
          <p:txBody>
            <a:bodyPr wrap="square" rtlCol="0">
              <a:spAutoFit/>
            </a:bodyPr>
            <a:lstStyle/>
            <a:p>
              <a:pPr lvl="0" algn="ctr"/>
              <a:r>
                <a:rPr lang="en-US" sz="2000" dirty="0">
                  <a:solidFill>
                    <a:srgbClr val="00529B"/>
                  </a:solidFill>
                </a:rPr>
                <a:t>Other enrollment periods are still available—OEP, other SEPs</a:t>
              </a:r>
            </a:p>
            <a:p>
              <a:endParaRPr lang="en-US" dirty="0"/>
            </a:p>
          </p:txBody>
        </p:sp>
      </p:grpSp>
      <p:sp>
        <p:nvSpPr>
          <p:cNvPr id="6" name="Slide Number Placeholder 5">
            <a:extLst>
              <a:ext uri="{FF2B5EF4-FFF2-40B4-BE49-F238E27FC236}">
                <a16:creationId xmlns:a16="http://schemas.microsoft.com/office/drawing/2014/main" id="{9AC4971F-B138-448E-8504-F830FBFC7A1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51</a:t>
            </a:fld>
            <a:endParaRPr lang="en-US" dirty="0"/>
          </a:p>
        </p:txBody>
      </p:sp>
      <p:sp>
        <p:nvSpPr>
          <p:cNvPr id="3" name="Footer Placeholder 2"/>
          <p:cNvSpPr>
            <a:spLocks noGrp="1"/>
          </p:cNvSpPr>
          <p:nvPr>
            <p:ph type="ftr" sz="quarter" idx="11"/>
          </p:nvPr>
        </p:nvSpPr>
        <p:spPr>
          <a:xfrm>
            <a:off x="3870960" y="6492241"/>
            <a:ext cx="4282440" cy="213360"/>
          </a:xfrm>
        </p:spPr>
        <p:txBody>
          <a:bodyPr/>
          <a:lstStyle/>
          <a:p>
            <a:r>
              <a:rPr lang="en-US" dirty="0"/>
              <a:t>Medicaid &amp; the Children's Health Insurance Program (CHIP)</a:t>
            </a:r>
          </a:p>
        </p:txBody>
      </p:sp>
      <p:sp>
        <p:nvSpPr>
          <p:cNvPr id="2" name="Date Placeholder 1"/>
          <p:cNvSpPr>
            <a:spLocks noGrp="1"/>
          </p:cNvSpPr>
          <p:nvPr>
            <p:ph type="dt" sz="half" idx="10"/>
          </p:nvPr>
        </p:nvSpPr>
        <p:spPr>
          <a:xfrm>
            <a:off x="838200" y="6492240"/>
            <a:ext cx="2743200" cy="365125"/>
          </a:xfrm>
        </p:spPr>
        <p:txBody>
          <a:bodyPr/>
          <a:lstStyle/>
          <a:p>
            <a:r>
              <a:rPr lang="en-US" dirty="0"/>
              <a:t>May 2023</a:t>
            </a:r>
          </a:p>
        </p:txBody>
      </p:sp>
    </p:spTree>
    <p:custDataLst>
      <p:tags r:id="rId1"/>
    </p:custDataLst>
    <p:extLst>
      <p:ext uri="{BB962C8B-B14F-4D97-AF65-F5344CB8AC3E}">
        <p14:creationId xmlns:p14="http://schemas.microsoft.com/office/powerpoint/2010/main" val="32146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n-US" sz="3000" dirty="0"/>
              <a:t>Check Your Knowledge: Question 3</a:t>
            </a:r>
          </a:p>
        </p:txBody>
      </p:sp>
      <p:sp>
        <p:nvSpPr>
          <p:cNvPr id="9" name="Content Placeholder 8"/>
          <p:cNvSpPr>
            <a:spLocks noGrp="1"/>
          </p:cNvSpPr>
          <p:nvPr>
            <p:ph type="body" sz="quarter" idx="13"/>
          </p:nvPr>
        </p:nvSpPr>
        <p:spPr>
          <a:xfrm>
            <a:off x="1883226" y="1467294"/>
            <a:ext cx="9729654" cy="4115188"/>
          </a:xfrm>
        </p:spPr>
        <p:txBody>
          <a:bodyPr/>
          <a:lstStyle/>
          <a:p>
            <a:pPr marL="0" indent="0">
              <a:buNone/>
            </a:pPr>
            <a:r>
              <a:rPr lang="en-US" sz="2400" b="1" dirty="0"/>
              <a:t>Which Medicare Savings Program pays for both Medicare premiums and cost sharing?</a:t>
            </a:r>
          </a:p>
          <a:p>
            <a:pPr marL="342900" indent="-342900">
              <a:buAutoNum type="alphaLcPeriod"/>
            </a:pPr>
            <a:r>
              <a:rPr lang="en-US" sz="2400" dirty="0"/>
              <a:t>QMB</a:t>
            </a:r>
          </a:p>
          <a:p>
            <a:pPr marL="342900" indent="-342900">
              <a:buAutoNum type="alphaLcPeriod"/>
            </a:pPr>
            <a:r>
              <a:rPr lang="en-US" sz="2400" dirty="0"/>
              <a:t>SLMB</a:t>
            </a:r>
          </a:p>
          <a:p>
            <a:pPr marL="342900" indent="-342900">
              <a:buAutoNum type="alphaLcPeriod"/>
            </a:pPr>
            <a:r>
              <a:rPr lang="en-US" sz="2400" dirty="0"/>
              <a:t>QI</a:t>
            </a:r>
          </a:p>
          <a:p>
            <a:pPr marL="342900" indent="-342900">
              <a:buAutoNum type="alphaLcPeriod"/>
            </a:pPr>
            <a:r>
              <a:rPr lang="en-US" sz="2400" dirty="0"/>
              <a:t>QDWI</a:t>
            </a:r>
          </a:p>
          <a:p>
            <a:endParaRPr lang="en-US" dirty="0"/>
          </a:p>
        </p:txBody>
      </p:sp>
      <p:sp>
        <p:nvSpPr>
          <p:cNvPr id="6" name="Rounded Rectangle 5" descr="Green box highlighting A as the correct answer"/>
          <p:cNvSpPr/>
          <p:nvPr/>
        </p:nvSpPr>
        <p:spPr>
          <a:xfrm>
            <a:off x="1883226" y="2433638"/>
            <a:ext cx="1366411" cy="50651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CD1E6967-8557-44C9-9D9E-F547141416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84578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Lesson 4</a:t>
            </a:r>
            <a:br>
              <a:rPr lang="en-US" dirty="0"/>
            </a:br>
            <a:br>
              <a:rPr lang="en-US" dirty="0"/>
            </a:br>
            <a:endParaRPr lang="en-US" dirty="0"/>
          </a:p>
        </p:txBody>
      </p:sp>
      <p:sp>
        <p:nvSpPr>
          <p:cNvPr id="5" name="Text Placeholder 4">
            <a:extLst>
              <a:ext uri="{FF2B5EF4-FFF2-40B4-BE49-F238E27FC236}">
                <a16:creationId xmlns:a16="http://schemas.microsoft.com/office/drawing/2014/main" id="{2E12F3A5-EFC0-4C2B-A581-C3C895A8000E}"/>
              </a:ext>
            </a:extLst>
          </p:cNvPr>
          <p:cNvSpPr>
            <a:spLocks noGrp="1"/>
          </p:cNvSpPr>
          <p:nvPr>
            <p:ph type="body" idx="1"/>
          </p:nvPr>
        </p:nvSpPr>
        <p:spPr/>
        <p:txBody>
          <a:bodyPr>
            <a:normAutofit/>
          </a:bodyPr>
          <a:lstStyle/>
          <a:p>
            <a:r>
              <a:rPr lang="en-US" dirty="0"/>
              <a:t>Children’s Health Insurance Program (CHIP) &amp; Basic Health Program (BHP) Overviews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F9B9-7438-412B-AC83-5333EB9407C8}"/>
              </a:ext>
            </a:extLst>
          </p:cNvPr>
          <p:cNvSpPr>
            <a:spLocks noGrp="1"/>
          </p:cNvSpPr>
          <p:nvPr>
            <p:ph type="title"/>
          </p:nvPr>
        </p:nvSpPr>
        <p:spPr/>
        <p:txBody>
          <a:bodyPr/>
          <a:lstStyle/>
          <a:p>
            <a:r>
              <a:rPr lang="en-US" dirty="0"/>
              <a:t>Lesson 4 Objectives</a:t>
            </a:r>
          </a:p>
        </p:txBody>
      </p:sp>
      <p:sp>
        <p:nvSpPr>
          <p:cNvPr id="6" name="Content Placeholder 5">
            <a:extLst>
              <a:ext uri="{FF2B5EF4-FFF2-40B4-BE49-F238E27FC236}">
                <a16:creationId xmlns:a16="http://schemas.microsoft.com/office/drawing/2014/main" id="{70FE47C5-1CA0-458A-9FC2-8900DF7B0143}"/>
              </a:ext>
            </a:extLst>
          </p:cNvPr>
          <p:cNvSpPr>
            <a:spLocks noGrp="1"/>
          </p:cNvSpPr>
          <p:nvPr>
            <p:ph sz="quarter" idx="13"/>
          </p:nvPr>
        </p:nvSpPr>
        <p:spPr/>
        <p:txBody>
          <a:bodyPr/>
          <a:lstStyle/>
          <a:p>
            <a:pPr marL="0" indent="0">
              <a:buNone/>
            </a:pPr>
            <a:r>
              <a:rPr lang="en-US" b="1" dirty="0"/>
              <a:t>At the end of this lesson, you’ll be able to:</a:t>
            </a:r>
          </a:p>
          <a:p>
            <a:pPr marL="548640"/>
            <a:r>
              <a:rPr lang="en-US" sz="2400" dirty="0"/>
              <a:t>Define CHIP</a:t>
            </a:r>
          </a:p>
          <a:p>
            <a:pPr marL="548640"/>
            <a:r>
              <a:rPr lang="en-US" sz="2400" dirty="0"/>
              <a:t>Explain CHIP eligibility</a:t>
            </a:r>
          </a:p>
          <a:p>
            <a:pPr marL="548640"/>
            <a:r>
              <a:rPr lang="en-US" sz="2400" dirty="0"/>
              <a:t>List the state options for CHIP</a:t>
            </a:r>
          </a:p>
          <a:p>
            <a:pPr marL="548640"/>
            <a:r>
              <a:rPr lang="en-US" sz="2400" dirty="0"/>
              <a:t>Explain the BHP</a:t>
            </a:r>
          </a:p>
          <a:p>
            <a:pPr marL="0" indent="0">
              <a:buNone/>
            </a:pPr>
            <a:endParaRPr lang="en-US" dirty="0"/>
          </a:p>
        </p:txBody>
      </p:sp>
      <p:sp>
        <p:nvSpPr>
          <p:cNvPr id="5" name="Slide Number Placeholder 4">
            <a:extLst>
              <a:ext uri="{FF2B5EF4-FFF2-40B4-BE49-F238E27FC236}">
                <a16:creationId xmlns:a16="http://schemas.microsoft.com/office/drawing/2014/main" id="{DEC68F6E-9E85-4911-B92D-5020F1312E92}"/>
              </a:ext>
            </a:extLst>
          </p:cNvPr>
          <p:cNvSpPr>
            <a:spLocks noGrp="1"/>
          </p:cNvSpPr>
          <p:nvPr>
            <p:ph type="sldNum" sz="quarter" idx="12"/>
          </p:nvPr>
        </p:nvSpPr>
        <p:spPr/>
        <p:txBody>
          <a:bodyPr/>
          <a:lstStyle/>
          <a:p>
            <a:fld id="{0B2D781D-8844-5940-92D1-06EF0A7F581E}" type="slidenum">
              <a:rPr lang="en-US" smtClean="0"/>
              <a:pPr/>
              <a:t>54</a:t>
            </a:fld>
            <a:endParaRPr lang="en-US" dirty="0"/>
          </a:p>
        </p:txBody>
      </p:sp>
      <p:sp>
        <p:nvSpPr>
          <p:cNvPr id="4" name="Footer Placeholder 3">
            <a:extLst>
              <a:ext uri="{FF2B5EF4-FFF2-40B4-BE49-F238E27FC236}">
                <a16:creationId xmlns:a16="http://schemas.microsoft.com/office/drawing/2014/main" id="{927AA811-29F6-48D2-BDFB-A01FD8C17ABF}"/>
              </a:ext>
            </a:extLst>
          </p:cNvPr>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FF17D375-6773-47EA-A980-A62AD75830FD}"/>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029180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What’s the Children’s Health Insurance Program (CHIP)?</a:t>
            </a:r>
          </a:p>
        </p:txBody>
      </p:sp>
      <p:sp>
        <p:nvSpPr>
          <p:cNvPr id="5" name="Content Placeholder 4"/>
          <p:cNvSpPr>
            <a:spLocks noGrp="1"/>
          </p:cNvSpPr>
          <p:nvPr>
            <p:ph sz="quarter" idx="13"/>
          </p:nvPr>
        </p:nvSpPr>
        <p:spPr>
          <a:xfrm>
            <a:off x="1200150" y="1372229"/>
            <a:ext cx="9791700" cy="4667250"/>
          </a:xfrm>
        </p:spPr>
        <p:txBody>
          <a:bodyPr/>
          <a:lstStyle/>
          <a:p>
            <a:pPr lvl="0" indent="-273050" defTabSz="685800">
              <a:lnSpc>
                <a:spcPct val="100000"/>
              </a:lnSpc>
            </a:pPr>
            <a:r>
              <a:rPr lang="en-US" dirty="0"/>
              <a:t>Health coverage for uninsured children in families who earn too much for Medicaid, but too little for private insurance</a:t>
            </a:r>
          </a:p>
          <a:p>
            <a:pPr lvl="0" indent="-273050" defTabSz="685800">
              <a:lnSpc>
                <a:spcPct val="100000"/>
              </a:lnSpc>
            </a:pPr>
            <a:r>
              <a:rPr lang="en-US" dirty="0"/>
              <a:t>Jointly funded by federal and state governments</a:t>
            </a:r>
          </a:p>
          <a:p>
            <a:pPr lvl="0" indent="-273050" defTabSz="685800">
              <a:lnSpc>
                <a:spcPct val="100000"/>
              </a:lnSpc>
            </a:pPr>
            <a:r>
              <a:rPr lang="en-US" dirty="0"/>
              <a:t>Administered by states</a:t>
            </a:r>
          </a:p>
          <a:p>
            <a:pPr marL="548640"/>
            <a:endParaRPr lang="en-US" dirty="0"/>
          </a:p>
        </p:txBody>
      </p:sp>
      <p:grpSp>
        <p:nvGrpSpPr>
          <p:cNvPr id="11" name="Group 10" descr="Info banner reading: More than 7 million children enrolled&#10;">
            <a:extLst>
              <a:ext uri="{FF2B5EF4-FFF2-40B4-BE49-F238E27FC236}">
                <a16:creationId xmlns:a16="http://schemas.microsoft.com/office/drawing/2014/main" id="{DC21512C-4F82-4F11-BE8F-F8982527D74A}"/>
              </a:ext>
            </a:extLst>
          </p:cNvPr>
          <p:cNvGrpSpPr/>
          <p:nvPr/>
        </p:nvGrpSpPr>
        <p:grpSpPr>
          <a:xfrm>
            <a:off x="7421526" y="3942196"/>
            <a:ext cx="4770474" cy="914479"/>
            <a:chOff x="7421526" y="3942196"/>
            <a:chExt cx="4770474" cy="914479"/>
          </a:xfrm>
        </p:grpSpPr>
        <p:sp>
          <p:nvSpPr>
            <p:cNvPr id="8" name="Arrow: Pentagon 7">
              <a:extLst>
                <a:ext uri="{FF2B5EF4-FFF2-40B4-BE49-F238E27FC236}">
                  <a16:creationId xmlns:a16="http://schemas.microsoft.com/office/drawing/2014/main" id="{ADE33B33-856B-4085-8540-44C29E1A3C92}"/>
                </a:ext>
                <a:ext uri="{C183D7F6-B498-43B3-948B-1728B52AA6E4}">
                  <adec:decorative xmlns:adec="http://schemas.microsoft.com/office/drawing/2017/decorative" val="1"/>
                </a:ext>
              </a:extLst>
            </p:cNvPr>
            <p:cNvSpPr/>
            <p:nvPr/>
          </p:nvSpPr>
          <p:spPr>
            <a:xfrm rot="10800000">
              <a:off x="7421526" y="4125154"/>
              <a:ext cx="4770473" cy="73152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p:txBody>
        </p:sp>
        <p:sp>
          <p:nvSpPr>
            <p:cNvPr id="9" name="TextBox 8">
              <a:extLst>
                <a:ext uri="{FF2B5EF4-FFF2-40B4-BE49-F238E27FC236}">
                  <a16:creationId xmlns:a16="http://schemas.microsoft.com/office/drawing/2014/main" id="{E4627EC1-1FC8-4EB5-AE12-3001986B0141}"/>
                </a:ext>
              </a:extLst>
            </p:cNvPr>
            <p:cNvSpPr txBox="1"/>
            <p:nvPr/>
          </p:nvSpPr>
          <p:spPr>
            <a:xfrm>
              <a:off x="8725883" y="4196459"/>
              <a:ext cx="3466117" cy="646331"/>
            </a:xfrm>
            <a:prstGeom prst="rect">
              <a:avLst/>
            </a:prstGeom>
            <a:noFill/>
          </p:spPr>
          <p:txBody>
            <a:bodyPr wrap="square" rtlCol="0">
              <a:spAutoFit/>
            </a:bodyPr>
            <a:lstStyle/>
            <a:p>
              <a:r>
                <a:rPr lang="en-US" dirty="0">
                  <a:solidFill>
                    <a:srgbClr val="00529B"/>
                  </a:solidFill>
                </a:rPr>
                <a:t>More than 7 million children enrolled</a:t>
              </a:r>
            </a:p>
          </p:txBody>
        </p:sp>
        <p:pic>
          <p:nvPicPr>
            <p:cNvPr id="10" name="Picture 9">
              <a:extLst>
                <a:ext uri="{FF2B5EF4-FFF2-40B4-BE49-F238E27FC236}">
                  <a16:creationId xmlns:a16="http://schemas.microsoft.com/office/drawing/2014/main" id="{5C046319-8036-44F4-ADE4-D738E4A51C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55203" y="3942196"/>
              <a:ext cx="1255885" cy="914479"/>
            </a:xfrm>
            <a:prstGeom prst="rect">
              <a:avLst/>
            </a:prstGeom>
          </p:spPr>
        </p:pic>
      </p:grpSp>
      <p:sp>
        <p:nvSpPr>
          <p:cNvPr id="6" name="Slide Number Placeholder 5">
            <a:extLst>
              <a:ext uri="{FF2B5EF4-FFF2-40B4-BE49-F238E27FC236}">
                <a16:creationId xmlns:a16="http://schemas.microsoft.com/office/drawing/2014/main" id="{3587D9AC-D450-4E97-8A4B-32808A65A00E}"/>
              </a:ext>
            </a:extLst>
          </p:cNvPr>
          <p:cNvSpPr>
            <a:spLocks noGrp="1"/>
          </p:cNvSpPr>
          <p:nvPr>
            <p:ph type="sldNum" sz="quarter" idx="12"/>
          </p:nvPr>
        </p:nvSpPr>
        <p:spPr/>
        <p:txBody>
          <a:bodyPr/>
          <a:lstStyle/>
          <a:p>
            <a:fld id="{0B2D781D-8844-5940-92D1-06EF0A7F581E}" type="slidenum">
              <a:rPr lang="en-US" smtClean="0"/>
              <a:pPr/>
              <a:t>55</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159744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Authorization &amp; Funding</a:t>
            </a:r>
          </a:p>
        </p:txBody>
      </p:sp>
      <p:sp>
        <p:nvSpPr>
          <p:cNvPr id="5" name="Content Placeholder 4"/>
          <p:cNvSpPr>
            <a:spLocks noGrp="1"/>
          </p:cNvSpPr>
          <p:nvPr>
            <p:ph sz="quarter" idx="13"/>
          </p:nvPr>
        </p:nvSpPr>
        <p:spPr>
          <a:xfrm>
            <a:off x="838200" y="1360149"/>
            <a:ext cx="10419348" cy="4967037"/>
          </a:xfrm>
        </p:spPr>
        <p:txBody>
          <a:bodyPr>
            <a:normAutofit/>
          </a:bodyPr>
          <a:lstStyle/>
          <a:p>
            <a:pPr marL="0" lvl="0" indent="0" defTabSz="685800">
              <a:lnSpc>
                <a:spcPct val="100000"/>
              </a:lnSpc>
              <a:buNone/>
            </a:pPr>
            <a:r>
              <a:rPr lang="en-US" b="1" dirty="0"/>
              <a:t>HEALTHY KIDS Act and ACCESS Act along with the Consolidated Appropriations Act (CAA) of 2023:</a:t>
            </a:r>
            <a:endParaRPr lang="en-US" sz="2400" dirty="0"/>
          </a:p>
          <a:p>
            <a:pPr marL="548640" defTabSz="685800">
              <a:lnSpc>
                <a:spcPct val="100000"/>
              </a:lnSpc>
            </a:pPr>
            <a:r>
              <a:rPr lang="en-US" sz="2400" dirty="0"/>
              <a:t>Extended CHIP funding through </a:t>
            </a:r>
            <a:br>
              <a:rPr lang="en-US" sz="2400" dirty="0"/>
            </a:br>
            <a:r>
              <a:rPr lang="en-US" sz="2400" dirty="0"/>
              <a:t>September 30, 2029</a:t>
            </a:r>
          </a:p>
          <a:p>
            <a:pPr marL="548640" defTabSz="685800">
              <a:lnSpc>
                <a:spcPct val="100000"/>
              </a:lnSpc>
            </a:pPr>
            <a:r>
              <a:rPr lang="en-US" sz="2400" dirty="0"/>
              <a:t>Provided $208 million for outreach</a:t>
            </a:r>
            <a:br>
              <a:rPr lang="en-US" sz="2400" dirty="0"/>
            </a:br>
            <a:r>
              <a:rPr lang="en-US" sz="2400" dirty="0"/>
              <a:t> and enrollment efforts</a:t>
            </a:r>
          </a:p>
          <a:p>
            <a:pPr marL="684213" lvl="1" indent="-338138" defTabSz="685800">
              <a:lnSpc>
                <a:spcPct val="100000"/>
              </a:lnSpc>
              <a:spcBef>
                <a:spcPts val="600"/>
              </a:spcBef>
            </a:pPr>
            <a:endParaRPr lang="en-US" sz="2800" dirty="0"/>
          </a:p>
          <a:p>
            <a:pPr marL="346075" lvl="0" indent="-346075" defTabSz="685800">
              <a:lnSpc>
                <a:spcPct val="100000"/>
              </a:lnSpc>
              <a:spcBef>
                <a:spcPts val="600"/>
              </a:spcBef>
            </a:pPr>
            <a:endParaRPr lang="en-US" sz="2400" dirty="0"/>
          </a:p>
          <a:p>
            <a:endParaRPr lang="en-US" sz="2400" dirty="0"/>
          </a:p>
        </p:txBody>
      </p:sp>
      <p:pic>
        <p:nvPicPr>
          <p:cNvPr id="8" name="Picture 7">
            <a:extLst>
              <a:ext uri="{FF2B5EF4-FFF2-40B4-BE49-F238E27FC236}">
                <a16:creationId xmlns:a16="http://schemas.microsoft.com/office/drawing/2014/main" id="{011FE8DB-23CE-4C46-B503-8450A586665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86017" y="2364284"/>
            <a:ext cx="4438149" cy="2958766"/>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0162A9E7-4728-415A-B40B-72D5792DCCD9}"/>
              </a:ext>
            </a:extLst>
          </p:cNvPr>
          <p:cNvSpPr>
            <a:spLocks noGrp="1"/>
          </p:cNvSpPr>
          <p:nvPr>
            <p:ph type="sldNum" sz="quarter" idx="12"/>
          </p:nvPr>
        </p:nvSpPr>
        <p:spPr/>
        <p:txBody>
          <a:bodyPr/>
          <a:lstStyle/>
          <a:p>
            <a:fld id="{0B2D781D-8844-5940-92D1-06EF0A7F581E}" type="slidenum">
              <a:rPr lang="en-US" smtClean="0"/>
              <a:pPr/>
              <a:t>56</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82073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CHIP Eligibility</a:t>
            </a:r>
          </a:p>
        </p:txBody>
      </p:sp>
      <p:sp>
        <p:nvSpPr>
          <p:cNvPr id="5" name="Content Placeholder 4"/>
          <p:cNvSpPr>
            <a:spLocks noGrp="1"/>
          </p:cNvSpPr>
          <p:nvPr>
            <p:ph sz="quarter" idx="13"/>
          </p:nvPr>
        </p:nvSpPr>
        <p:spPr>
          <a:xfrm>
            <a:off x="1200150" y="1387983"/>
            <a:ext cx="9791700" cy="4667250"/>
          </a:xfrm>
        </p:spPr>
        <p:txBody>
          <a:bodyPr>
            <a:noAutofit/>
          </a:bodyPr>
          <a:lstStyle/>
          <a:p>
            <a:pPr marL="0" indent="0" defTabSz="685800">
              <a:buNone/>
            </a:pPr>
            <a:r>
              <a:rPr lang="en-US" sz="2400" b="1" dirty="0"/>
              <a:t>To be eligible for CHIP, a child must be:</a:t>
            </a:r>
          </a:p>
          <a:p>
            <a:pPr lvl="1" defTabSz="685800">
              <a:spcAft>
                <a:spcPts val="1200"/>
              </a:spcAft>
              <a:buNone/>
            </a:pPr>
            <a:r>
              <a:rPr lang="en-US" sz="2000" dirty="0"/>
              <a:t>Under 19</a:t>
            </a:r>
          </a:p>
          <a:p>
            <a:pPr lvl="1" defTabSz="685800">
              <a:spcAft>
                <a:spcPts val="1200"/>
              </a:spcAft>
              <a:buNone/>
            </a:pPr>
            <a:r>
              <a:rPr lang="en-US" sz="2000" dirty="0"/>
              <a:t>Uninsured </a:t>
            </a:r>
            <a:endParaRPr lang="en-US" sz="2000" strike="sngStrike" dirty="0"/>
          </a:p>
          <a:p>
            <a:pPr lvl="1" defTabSz="685800">
              <a:spcAft>
                <a:spcPts val="1200"/>
              </a:spcAft>
              <a:buNone/>
            </a:pPr>
            <a:r>
              <a:rPr lang="en-US" sz="2000" dirty="0"/>
              <a:t>A citizen or meet immigration requirements</a:t>
            </a:r>
          </a:p>
          <a:p>
            <a:pPr lvl="1" defTabSz="685800">
              <a:spcAft>
                <a:spcPts val="1200"/>
              </a:spcAft>
              <a:buNone/>
            </a:pPr>
            <a:r>
              <a:rPr lang="en-US" sz="2000" dirty="0"/>
              <a:t>A resident of the state, and</a:t>
            </a:r>
          </a:p>
          <a:p>
            <a:pPr lvl="1" defTabSz="685800">
              <a:spcAft>
                <a:spcPts val="1200"/>
              </a:spcAft>
              <a:buNone/>
            </a:pPr>
            <a:r>
              <a:rPr lang="en-US" sz="2000" dirty="0"/>
              <a:t>Eligible within the state’s CHIP income range, based on family income, and any other state specified rules in the CHIP state plan</a:t>
            </a:r>
          </a:p>
          <a:p>
            <a:pPr marL="548640" defTabSz="685800">
              <a:lnSpc>
                <a:spcPct val="100000"/>
              </a:lnSpc>
              <a:buNone/>
            </a:pPr>
            <a:endParaRPr lang="en-US" sz="1900" b="1" dirty="0"/>
          </a:p>
          <a:p>
            <a:pPr marL="548640" defTabSz="685800">
              <a:lnSpc>
                <a:spcPct val="100000"/>
              </a:lnSpc>
              <a:buNone/>
            </a:pPr>
            <a:r>
              <a:rPr lang="en-US" sz="1900" b="1" dirty="0"/>
              <a:t>NOTE</a:t>
            </a:r>
            <a:r>
              <a:rPr lang="en-US" sz="1900" dirty="0"/>
              <a:t>: </a:t>
            </a:r>
            <a:r>
              <a:rPr lang="en-US" sz="1800" dirty="0"/>
              <a:t>A state can add its own CHIP eligibility criteria, but must follow federal eligibility standards, methodologies, and procedures. </a:t>
            </a:r>
            <a:endParaRPr lang="en-US" sz="1800" strike="sngStrike" dirty="0"/>
          </a:p>
        </p:txBody>
      </p:sp>
      <p:sp>
        <p:nvSpPr>
          <p:cNvPr id="8" name="Freeform: Shape 7">
            <a:extLst>
              <a:ext uri="{FF2B5EF4-FFF2-40B4-BE49-F238E27FC236}">
                <a16:creationId xmlns:a16="http://schemas.microsoft.com/office/drawing/2014/main" id="{F87BD1BB-B15A-4962-9C68-C3F9FFFB1D2D}"/>
              </a:ext>
              <a:ext uri="{C183D7F6-B498-43B3-948B-1728B52AA6E4}">
                <adec:decorative xmlns:adec="http://schemas.microsoft.com/office/drawing/2017/decorative" val="1"/>
              </a:ext>
            </a:extLst>
          </p:cNvPr>
          <p:cNvSpPr>
            <a:spLocks noChangeAspect="1"/>
          </p:cNvSpPr>
          <p:nvPr/>
        </p:nvSpPr>
        <p:spPr>
          <a:xfrm>
            <a:off x="1275174" y="1926693"/>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FF7DD505-8E1F-4C17-83BA-7C68B8A20271}"/>
              </a:ext>
              <a:ext uri="{C183D7F6-B498-43B3-948B-1728B52AA6E4}">
                <adec:decorative xmlns:adec="http://schemas.microsoft.com/office/drawing/2017/decorative" val="1"/>
              </a:ext>
            </a:extLst>
          </p:cNvPr>
          <p:cNvSpPr>
            <a:spLocks noChangeAspect="1"/>
          </p:cNvSpPr>
          <p:nvPr/>
        </p:nvSpPr>
        <p:spPr>
          <a:xfrm>
            <a:off x="1275174" y="3314500"/>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CBDD1B81-FF35-4716-8A71-C067A0BF737F}"/>
              </a:ext>
              <a:ext uri="{C183D7F6-B498-43B3-948B-1728B52AA6E4}">
                <adec:decorative xmlns:adec="http://schemas.microsoft.com/office/drawing/2017/decorative" val="1"/>
              </a:ext>
            </a:extLst>
          </p:cNvPr>
          <p:cNvSpPr>
            <a:spLocks noChangeAspect="1"/>
          </p:cNvSpPr>
          <p:nvPr/>
        </p:nvSpPr>
        <p:spPr>
          <a:xfrm>
            <a:off x="1275174" y="3772672"/>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94EC838-0754-499E-A6C3-78B10F05D2C7}"/>
              </a:ext>
              <a:ext uri="{C183D7F6-B498-43B3-948B-1728B52AA6E4}">
                <adec:decorative xmlns:adec="http://schemas.microsoft.com/office/drawing/2017/decorative" val="1"/>
              </a:ext>
            </a:extLst>
          </p:cNvPr>
          <p:cNvSpPr>
            <a:spLocks noChangeAspect="1"/>
          </p:cNvSpPr>
          <p:nvPr/>
        </p:nvSpPr>
        <p:spPr>
          <a:xfrm>
            <a:off x="1275174" y="286726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5B004F3-129C-4A28-B053-2AF89024E565}"/>
              </a:ext>
              <a:ext uri="{C183D7F6-B498-43B3-948B-1728B52AA6E4}">
                <adec:decorative xmlns:adec="http://schemas.microsoft.com/office/drawing/2017/decorative" val="1"/>
              </a:ext>
            </a:extLst>
          </p:cNvPr>
          <p:cNvSpPr>
            <a:spLocks noChangeAspect="1"/>
          </p:cNvSpPr>
          <p:nvPr/>
        </p:nvSpPr>
        <p:spPr>
          <a:xfrm>
            <a:off x="1275174" y="2392593"/>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43652584-2887-4793-8947-0F676DB16FF1}"/>
              </a:ext>
              <a:ext uri="{C183D7F6-B498-43B3-948B-1728B52AA6E4}">
                <adec:decorative xmlns:adec="http://schemas.microsoft.com/office/drawing/2017/decorative" val="1"/>
              </a:ext>
            </a:extLst>
          </p:cNvPr>
          <p:cNvSpPr>
            <a:spLocks noChangeAspect="1"/>
          </p:cNvSpPr>
          <p:nvPr/>
        </p:nvSpPr>
        <p:spPr>
          <a:xfrm>
            <a:off x="1276659" y="5027667"/>
            <a:ext cx="228599" cy="228599"/>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EF66EBD5-F91D-4D3F-A218-5700EC65C478}"/>
              </a:ext>
            </a:extLst>
          </p:cNvPr>
          <p:cNvSpPr>
            <a:spLocks noGrp="1"/>
          </p:cNvSpPr>
          <p:nvPr>
            <p:ph type="sldNum" sz="quarter" idx="12"/>
          </p:nvPr>
        </p:nvSpPr>
        <p:spPr/>
        <p:txBody>
          <a:bodyPr/>
          <a:lstStyle/>
          <a:p>
            <a:fld id="{0B2D781D-8844-5940-92D1-06EF0A7F581E}" type="slidenum">
              <a:rPr lang="en-US" smtClean="0"/>
              <a:pPr/>
              <a:t>57</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9824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250"/>
                                  </p:stCondLst>
                                  <p:childTnLst>
                                    <p:set>
                                      <p:cBhvr>
                                        <p:cTn id="35" dur="1" fill="hold">
                                          <p:stCondLst>
                                            <p:cond delay="0"/>
                                          </p:stCondLst>
                                        </p:cTn>
                                        <p:tgtEl>
                                          <p:spTgt spid="5">
                                            <p:txEl>
                                              <p:pRg st="7" end="7"/>
                                            </p:txEl>
                                          </p:spTgt>
                                        </p:tgtEl>
                                        <p:attrNameLst>
                                          <p:attrName>style.visibility</p:attrName>
                                        </p:attrNameLst>
                                      </p:cBhvr>
                                      <p:to>
                                        <p:strVal val="visible"/>
                                      </p:to>
                                    </p:set>
                                  </p:childTnLst>
                                </p:cTn>
                              </p:par>
                              <p:par>
                                <p:cTn id="36" presetID="1" presetClass="entr" presetSubtype="0" fill="hold" grpId="0" nodeType="withEffect">
                                  <p:stCondLst>
                                    <p:cond delay="25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10;"/>
          <p:cNvSpPr>
            <a:spLocks noGrp="1"/>
          </p:cNvSpPr>
          <p:nvPr>
            <p:ph type="title"/>
          </p:nvPr>
        </p:nvSpPr>
        <p:spPr/>
        <p:txBody>
          <a:bodyPr>
            <a:normAutofit/>
          </a:bodyPr>
          <a:lstStyle/>
          <a:p>
            <a:r>
              <a:rPr lang="en-US" sz="2800" dirty="0"/>
              <a:t>State Options for CHIP</a:t>
            </a:r>
          </a:p>
        </p:txBody>
      </p:sp>
      <p:sp>
        <p:nvSpPr>
          <p:cNvPr id="7" name="Rectangle 6" descr="Header box reading: States can design their CHIP in one of 3 ways:">
            <a:extLst>
              <a:ext uri="{FF2B5EF4-FFF2-40B4-BE49-F238E27FC236}">
                <a16:creationId xmlns:a16="http://schemas.microsoft.com/office/drawing/2014/main" id="{16360665-A17C-4924-B6CA-5B9E1528EB42}"/>
              </a:ext>
            </a:extLst>
          </p:cNvPr>
          <p:cNvSpPr/>
          <p:nvPr/>
        </p:nvSpPr>
        <p:spPr>
          <a:xfrm>
            <a:off x="2759742" y="1428820"/>
            <a:ext cx="6667500" cy="914400"/>
          </a:xfrm>
          <a:prstGeom prst="rect">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529B"/>
                </a:solidFill>
                <a:latin typeface="Arial" panose="020B0604020202020204" pitchFamily="34" charset="0"/>
                <a:cs typeface="Arial" panose="020B0604020202020204" pitchFamily="34" charset="0"/>
              </a:rPr>
              <a:t>States can design their CHIP </a:t>
            </a:r>
          </a:p>
          <a:p>
            <a:pPr algn="ctr"/>
            <a:r>
              <a:rPr lang="en-US" sz="2800" dirty="0">
                <a:solidFill>
                  <a:srgbClr val="00529B"/>
                </a:solidFill>
                <a:latin typeface="Arial" panose="020B0604020202020204" pitchFamily="34" charset="0"/>
                <a:cs typeface="Arial" panose="020B0604020202020204" pitchFamily="34" charset="0"/>
              </a:rPr>
              <a:t>in one of 3 ways:</a:t>
            </a:r>
          </a:p>
        </p:txBody>
      </p:sp>
      <p:sp>
        <p:nvSpPr>
          <p:cNvPr id="9" name="Arrow: Bent 8">
            <a:extLst>
              <a:ext uri="{FF2B5EF4-FFF2-40B4-BE49-F238E27FC236}">
                <a16:creationId xmlns:a16="http://schemas.microsoft.com/office/drawing/2014/main" id="{9A3B8733-A06D-4C34-A614-23F227A367B3}"/>
              </a:ext>
              <a:ext uri="{C183D7F6-B498-43B3-948B-1728B52AA6E4}">
                <adec:decorative xmlns:adec="http://schemas.microsoft.com/office/drawing/2017/decorative" val="1"/>
              </a:ext>
            </a:extLst>
          </p:cNvPr>
          <p:cNvSpPr/>
          <p:nvPr/>
        </p:nvSpPr>
        <p:spPr>
          <a:xfrm rot="10800000">
            <a:off x="4534903" y="2371968"/>
            <a:ext cx="1732547" cy="1419726"/>
          </a:xfrm>
          <a:prstGeom prst="bentArrow">
            <a:avLst/>
          </a:prstGeom>
          <a:solidFill>
            <a:srgbClr val="92D05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ectangle: Rounded Corners 11" descr="Green text box: Medicaid expansion &#10;(10 states, the District of Columbia, and 5 territories)&#10;">
            <a:extLst>
              <a:ext uri="{FF2B5EF4-FFF2-40B4-BE49-F238E27FC236}">
                <a16:creationId xmlns:a16="http://schemas.microsoft.com/office/drawing/2014/main" id="{1A2B9767-FDCE-414B-BED8-50958D62835B}"/>
              </a:ext>
            </a:extLst>
          </p:cNvPr>
          <p:cNvSpPr/>
          <p:nvPr/>
        </p:nvSpPr>
        <p:spPr>
          <a:xfrm>
            <a:off x="986589" y="2802698"/>
            <a:ext cx="3359719" cy="1239253"/>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50000"/>
                  </a:schemeClr>
                </a:solidFill>
              </a:rPr>
              <a:t>Medicaid expansion </a:t>
            </a:r>
            <a:br>
              <a:rPr lang="en-US" dirty="0">
                <a:solidFill>
                  <a:schemeClr val="accent1">
                    <a:lumMod val="50000"/>
                  </a:schemeClr>
                </a:solidFill>
              </a:rPr>
            </a:br>
            <a:r>
              <a:rPr lang="en-US" dirty="0">
                <a:solidFill>
                  <a:schemeClr val="accent1">
                    <a:lumMod val="50000"/>
                  </a:schemeClr>
                </a:solidFill>
              </a:rPr>
              <a:t>(10 states, the District of Columbia, and 5 U.S. Territories)</a:t>
            </a:r>
          </a:p>
        </p:txBody>
      </p:sp>
      <p:sp>
        <p:nvSpPr>
          <p:cNvPr id="10" name="Arrow: Bent 9">
            <a:extLst>
              <a:ext uri="{FF2B5EF4-FFF2-40B4-BE49-F238E27FC236}">
                <a16:creationId xmlns:a16="http://schemas.microsoft.com/office/drawing/2014/main" id="{ADA2AF17-D3CA-4096-9A81-6FB72CC76165}"/>
              </a:ext>
              <a:ext uri="{C183D7F6-B498-43B3-948B-1728B52AA6E4}">
                <adec:decorative xmlns:adec="http://schemas.microsoft.com/office/drawing/2017/decorative" val="1"/>
              </a:ext>
            </a:extLst>
          </p:cNvPr>
          <p:cNvSpPr/>
          <p:nvPr/>
        </p:nvSpPr>
        <p:spPr>
          <a:xfrm rot="10800000" flipH="1">
            <a:off x="5924549" y="2367156"/>
            <a:ext cx="1732548" cy="1419726"/>
          </a:xfrm>
          <a:prstGeom prst="bentArrow">
            <a:avLst/>
          </a:prstGeom>
          <a:solidFill>
            <a:srgbClr val="FFC0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Rounded Corners 12" descr="Yellow text box: Separate CHIP only &#10;(2 states)&#10;">
            <a:extLst>
              <a:ext uri="{FF2B5EF4-FFF2-40B4-BE49-F238E27FC236}">
                <a16:creationId xmlns:a16="http://schemas.microsoft.com/office/drawing/2014/main" id="{6D4496FF-24B9-439B-B935-F74485DAE9A0}"/>
              </a:ext>
            </a:extLst>
          </p:cNvPr>
          <p:cNvSpPr/>
          <p:nvPr/>
        </p:nvSpPr>
        <p:spPr>
          <a:xfrm>
            <a:off x="7850704" y="2820745"/>
            <a:ext cx="3359719" cy="1239253"/>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50000"/>
                  </a:schemeClr>
                </a:solidFill>
              </a:rPr>
              <a:t>Separate CHIP only </a:t>
            </a:r>
            <a:br>
              <a:rPr lang="en-US" sz="2000" dirty="0">
                <a:solidFill>
                  <a:schemeClr val="accent1">
                    <a:lumMod val="50000"/>
                  </a:schemeClr>
                </a:solidFill>
              </a:rPr>
            </a:br>
            <a:r>
              <a:rPr lang="en-US" dirty="0">
                <a:solidFill>
                  <a:schemeClr val="accent1">
                    <a:lumMod val="50000"/>
                  </a:schemeClr>
                </a:solidFill>
              </a:rPr>
              <a:t>(2 states)</a:t>
            </a:r>
          </a:p>
        </p:txBody>
      </p:sp>
      <p:sp>
        <p:nvSpPr>
          <p:cNvPr id="11" name="Arrow: Down 10">
            <a:extLst>
              <a:ext uri="{FF2B5EF4-FFF2-40B4-BE49-F238E27FC236}">
                <a16:creationId xmlns:a16="http://schemas.microsoft.com/office/drawing/2014/main" id="{9EA062E5-41EA-4F65-98C5-CE869B3CC940}"/>
              </a:ext>
              <a:ext uri="{C183D7F6-B498-43B3-948B-1728B52AA6E4}">
                <adec:decorative xmlns:adec="http://schemas.microsoft.com/office/drawing/2017/decorative" val="1"/>
              </a:ext>
            </a:extLst>
          </p:cNvPr>
          <p:cNvSpPr/>
          <p:nvPr/>
        </p:nvSpPr>
        <p:spPr>
          <a:xfrm>
            <a:off x="5730942" y="2342663"/>
            <a:ext cx="722376" cy="2036172"/>
          </a:xfrm>
          <a:prstGeom prst="downArrow">
            <a:avLst/>
          </a:prstGeom>
          <a:solidFill>
            <a:srgbClr val="00529B"/>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descr="Blue text box: Both Medicaid expansion &#10;and separate CHIP &#10;(38 states)&#10;">
            <a:extLst>
              <a:ext uri="{FF2B5EF4-FFF2-40B4-BE49-F238E27FC236}">
                <a16:creationId xmlns:a16="http://schemas.microsoft.com/office/drawing/2014/main" id="{31680071-625A-4970-A115-2B0DD3AEFC95}"/>
              </a:ext>
            </a:extLst>
          </p:cNvPr>
          <p:cNvSpPr/>
          <p:nvPr/>
        </p:nvSpPr>
        <p:spPr>
          <a:xfrm>
            <a:off x="4413633" y="4515337"/>
            <a:ext cx="3359719" cy="1239253"/>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Both Medicaid expansion </a:t>
            </a:r>
            <a:br>
              <a:rPr lang="en-US" sz="2000" b="1" dirty="0">
                <a:solidFill>
                  <a:schemeClr val="bg1"/>
                </a:solidFill>
              </a:rPr>
            </a:br>
            <a:r>
              <a:rPr lang="en-US" sz="2000" b="1" dirty="0">
                <a:solidFill>
                  <a:schemeClr val="bg1"/>
                </a:solidFill>
              </a:rPr>
              <a:t>and separate CHIP </a:t>
            </a:r>
            <a:br>
              <a:rPr lang="en-US" b="1" dirty="0">
                <a:solidFill>
                  <a:schemeClr val="bg1"/>
                </a:solidFill>
              </a:rPr>
            </a:br>
            <a:r>
              <a:rPr lang="en-US" dirty="0">
                <a:solidFill>
                  <a:schemeClr val="bg1"/>
                </a:solidFill>
              </a:rPr>
              <a:t>(38 states)</a:t>
            </a:r>
          </a:p>
        </p:txBody>
      </p:sp>
      <p:sp>
        <p:nvSpPr>
          <p:cNvPr id="6" name="Slide Number Placeholder 5">
            <a:extLst>
              <a:ext uri="{FF2B5EF4-FFF2-40B4-BE49-F238E27FC236}">
                <a16:creationId xmlns:a16="http://schemas.microsoft.com/office/drawing/2014/main" id="{09F4E3D1-311F-4528-B342-2774A490E40F}"/>
              </a:ext>
            </a:extLst>
          </p:cNvPr>
          <p:cNvSpPr>
            <a:spLocks noGrp="1"/>
          </p:cNvSpPr>
          <p:nvPr>
            <p:ph type="sldNum" sz="quarter" idx="12"/>
          </p:nvPr>
        </p:nvSpPr>
        <p:spPr/>
        <p:txBody>
          <a:bodyPr/>
          <a:lstStyle/>
          <a:p>
            <a:fld id="{0B2D781D-8844-5940-92D1-06EF0A7F581E}" type="slidenum">
              <a:rPr lang="en-US" smtClean="0"/>
              <a:pPr/>
              <a:t>58</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27102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13" grpId="0" animBg="1"/>
      <p:bldP spid="11"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Basic Health Programs (BHP)</a:t>
            </a:r>
          </a:p>
        </p:txBody>
      </p:sp>
      <p:sp>
        <p:nvSpPr>
          <p:cNvPr id="5" name="Content Placeholder 4"/>
          <p:cNvSpPr>
            <a:spLocks noGrp="1"/>
          </p:cNvSpPr>
          <p:nvPr>
            <p:ph sz="quarter" idx="13"/>
          </p:nvPr>
        </p:nvSpPr>
        <p:spPr>
          <a:xfrm>
            <a:off x="1200150" y="1387983"/>
            <a:ext cx="9791700" cy="4667250"/>
          </a:xfrm>
        </p:spPr>
        <p:txBody>
          <a:bodyPr>
            <a:normAutofit fontScale="92500" lnSpcReduction="10000"/>
          </a:bodyPr>
          <a:lstStyle/>
          <a:p>
            <a:pPr marL="548640" lvl="0" defTabSz="685800">
              <a:lnSpc>
                <a:spcPct val="110000"/>
              </a:lnSpc>
            </a:pPr>
            <a:r>
              <a:rPr lang="en-US" dirty="0"/>
              <a:t>Optional health coverage for those with limited income who don’t qualify for Medicaid, CHIP, or other minimum essential coverage (MEC)</a:t>
            </a:r>
          </a:p>
          <a:p>
            <a:pPr marL="548640" lvl="0" defTabSz="685800">
              <a:lnSpc>
                <a:spcPct val="110000"/>
              </a:lnSpc>
            </a:pPr>
            <a:r>
              <a:rPr lang="en-US" dirty="0"/>
              <a:t>States can provide coverage to:</a:t>
            </a:r>
          </a:p>
          <a:p>
            <a:pPr marL="822960" lvl="1" defTabSz="685800">
              <a:lnSpc>
                <a:spcPct val="110000"/>
              </a:lnSpc>
              <a:spcAft>
                <a:spcPts val="1200"/>
              </a:spcAft>
            </a:pPr>
            <a:r>
              <a:rPr lang="en-US" dirty="0"/>
              <a:t>Citizens with income between 133%–200% of the federal poverty level (FPL)</a:t>
            </a:r>
          </a:p>
          <a:p>
            <a:pPr marL="822960" lvl="1" defTabSz="685800">
              <a:lnSpc>
                <a:spcPct val="110000"/>
              </a:lnSpc>
              <a:spcAft>
                <a:spcPts val="1200"/>
              </a:spcAft>
            </a:pPr>
            <a:r>
              <a:rPr lang="en-US" dirty="0"/>
              <a:t>Lawfully present non-citizens with an income between 0%–200% of the FPL, who don’t qualify for Medicaid or CHIP due to their immigration status</a:t>
            </a:r>
          </a:p>
          <a:p>
            <a:pPr marL="548640" defTabSz="685800">
              <a:lnSpc>
                <a:spcPct val="110000"/>
              </a:lnSpc>
            </a:pPr>
            <a:r>
              <a:rPr lang="en-US" dirty="0"/>
              <a:t>Only MN and NY have implemented BHPs</a:t>
            </a:r>
          </a:p>
          <a:p>
            <a:endParaRPr lang="en-US" dirty="0"/>
          </a:p>
        </p:txBody>
      </p:sp>
      <p:sp>
        <p:nvSpPr>
          <p:cNvPr id="6" name="Slide Number Placeholder 5">
            <a:extLst>
              <a:ext uri="{FF2B5EF4-FFF2-40B4-BE49-F238E27FC236}">
                <a16:creationId xmlns:a16="http://schemas.microsoft.com/office/drawing/2014/main" id="{DBC19C7F-A4A3-4F1D-9932-9048B3184539}"/>
              </a:ext>
            </a:extLst>
          </p:cNvPr>
          <p:cNvSpPr>
            <a:spLocks noGrp="1"/>
          </p:cNvSpPr>
          <p:nvPr>
            <p:ph type="sldNum" sz="quarter" idx="12"/>
          </p:nvPr>
        </p:nvSpPr>
        <p:spPr/>
        <p:txBody>
          <a:bodyPr/>
          <a:lstStyle/>
          <a:p>
            <a:fld id="{0B2D781D-8844-5940-92D1-06EF0A7F581E}" type="slidenum">
              <a:rPr lang="en-US" smtClean="0"/>
              <a:pPr/>
              <a:t>59</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7401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F805-A51A-4831-97FB-E98FA54217BF}"/>
              </a:ext>
            </a:extLst>
          </p:cNvPr>
          <p:cNvSpPr>
            <a:spLocks noGrp="1"/>
          </p:cNvSpPr>
          <p:nvPr>
            <p:ph type="title"/>
          </p:nvPr>
        </p:nvSpPr>
        <p:spPr/>
        <p:txBody>
          <a:bodyPr/>
          <a:lstStyle/>
          <a:p>
            <a:r>
              <a:rPr lang="en-US" dirty="0"/>
              <a:t>Lesson 1 Objectives</a:t>
            </a:r>
          </a:p>
        </p:txBody>
      </p:sp>
      <p:sp>
        <p:nvSpPr>
          <p:cNvPr id="6" name="Content Placeholder 5">
            <a:extLst>
              <a:ext uri="{FF2B5EF4-FFF2-40B4-BE49-F238E27FC236}">
                <a16:creationId xmlns:a16="http://schemas.microsoft.com/office/drawing/2014/main" id="{D3737D35-248D-4947-A66C-8AAF50405405}"/>
              </a:ext>
            </a:extLst>
          </p:cNvPr>
          <p:cNvSpPr>
            <a:spLocks noGrp="1"/>
          </p:cNvSpPr>
          <p:nvPr>
            <p:ph sz="quarter" idx="13"/>
          </p:nvPr>
        </p:nvSpPr>
        <p:spPr>
          <a:xfrm>
            <a:off x="1200150" y="1498210"/>
            <a:ext cx="9791700" cy="4667250"/>
          </a:xfrm>
        </p:spPr>
        <p:txBody>
          <a:bodyPr/>
          <a:lstStyle/>
          <a:p>
            <a:pPr marL="548640">
              <a:buNone/>
            </a:pPr>
            <a:r>
              <a:rPr lang="en-US" b="1" dirty="0"/>
              <a:t>At the end of this lesson, you’ll be able to:</a:t>
            </a:r>
          </a:p>
          <a:p>
            <a:pPr marL="548640"/>
            <a:r>
              <a:rPr lang="en-US" sz="2400" dirty="0"/>
              <a:t>Outline Medicaid Program basics</a:t>
            </a:r>
          </a:p>
          <a:p>
            <a:pPr marL="548640"/>
            <a:r>
              <a:rPr lang="en-US" sz="2400" dirty="0"/>
              <a:t>List the role of state specific Medicaid administration</a:t>
            </a:r>
          </a:p>
          <a:p>
            <a:pPr marL="548640"/>
            <a:r>
              <a:rPr lang="en-US" sz="2400" dirty="0"/>
              <a:t>Describe the single application process</a:t>
            </a:r>
          </a:p>
          <a:p>
            <a:pPr marL="548640"/>
            <a:r>
              <a:rPr lang="en-US" sz="2400" dirty="0"/>
              <a:t>Explain the different Medicaid eligibility requirements </a:t>
            </a:r>
          </a:p>
          <a:p>
            <a:pPr marL="548640"/>
            <a:r>
              <a:rPr lang="en-US" sz="2400" dirty="0"/>
              <a:t>Understand different models of coordination between Medicaid and the Federally-facilitated Marketplace </a:t>
            </a:r>
          </a:p>
          <a:p>
            <a:pPr marL="548640"/>
            <a:r>
              <a:rPr lang="en-US" sz="2400" dirty="0"/>
              <a:t>Identify Medicaid coverage and waivers</a:t>
            </a:r>
          </a:p>
          <a:p>
            <a:pPr marL="548640">
              <a:buNone/>
            </a:pPr>
            <a:endParaRPr lang="en-US" dirty="0"/>
          </a:p>
          <a:p>
            <a:pPr marL="548640"/>
            <a:endParaRPr lang="en-US" dirty="0"/>
          </a:p>
        </p:txBody>
      </p:sp>
      <p:sp>
        <p:nvSpPr>
          <p:cNvPr id="5" name="Slide Number Placeholder 4">
            <a:extLst>
              <a:ext uri="{FF2B5EF4-FFF2-40B4-BE49-F238E27FC236}">
                <a16:creationId xmlns:a16="http://schemas.microsoft.com/office/drawing/2014/main" id="{FB4363DB-2817-45CB-94EE-DA40FA1C0655}"/>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4" name="Footer Placeholder 3">
            <a:extLst>
              <a:ext uri="{FF2B5EF4-FFF2-40B4-BE49-F238E27FC236}">
                <a16:creationId xmlns:a16="http://schemas.microsoft.com/office/drawing/2014/main" id="{13320F24-8C08-4623-A56A-16D12141F7F4}"/>
              </a:ext>
            </a:extLst>
          </p:cNvPr>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38DC5150-2C95-40D6-A2FC-3D693D412F49}"/>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733692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276762"/>
            <a:ext cx="9483346" cy="719643"/>
          </a:xfrm>
        </p:spPr>
        <p:txBody>
          <a:bodyPr>
            <a:normAutofit/>
          </a:bodyPr>
          <a:lstStyle/>
          <a:p>
            <a:r>
              <a:rPr lang="en-US" sz="3000" dirty="0"/>
              <a:t>Check Your Knowledge: Question 4</a:t>
            </a:r>
          </a:p>
        </p:txBody>
      </p:sp>
      <p:sp>
        <p:nvSpPr>
          <p:cNvPr id="9" name="Content Placeholder 8"/>
          <p:cNvSpPr>
            <a:spLocks noGrp="1"/>
          </p:cNvSpPr>
          <p:nvPr>
            <p:ph type="body" sz="quarter" idx="13"/>
          </p:nvPr>
        </p:nvSpPr>
        <p:spPr/>
        <p:txBody>
          <a:bodyPr>
            <a:normAutofit/>
          </a:bodyPr>
          <a:lstStyle/>
          <a:p>
            <a:pPr marL="0" lvl="0" indent="0" defTabSz="685800">
              <a:lnSpc>
                <a:spcPct val="100000"/>
              </a:lnSpc>
              <a:spcBef>
                <a:spcPts val="600"/>
              </a:spcBef>
              <a:buNone/>
              <a:defRPr/>
            </a:pPr>
            <a:r>
              <a:rPr lang="en-US" sz="2400" b="1" dirty="0">
                <a:cs typeface="Arial" charset="0"/>
              </a:rPr>
              <a:t>States have CHIP design choices.</a:t>
            </a:r>
          </a:p>
          <a:p>
            <a:pPr marL="548640" lvl="0" indent="-274320" defTabSz="685800">
              <a:lnSpc>
                <a:spcPct val="100000"/>
              </a:lnSpc>
              <a:spcBef>
                <a:spcPct val="20000"/>
              </a:spcBef>
              <a:buFont typeface="+mj-lt"/>
              <a:buAutoNum type="alphaLcPeriod"/>
              <a:defRPr/>
            </a:pPr>
            <a:r>
              <a:rPr lang="en-US" sz="2400" dirty="0"/>
              <a:t>True</a:t>
            </a:r>
          </a:p>
          <a:p>
            <a:pPr marL="548640" lvl="0" indent="-274320" defTabSz="685800">
              <a:lnSpc>
                <a:spcPct val="100000"/>
              </a:lnSpc>
              <a:spcBef>
                <a:spcPct val="20000"/>
              </a:spcBef>
              <a:buFont typeface="+mj-lt"/>
              <a:buAutoNum type="alphaLcPeriod"/>
              <a:defRPr/>
            </a:pPr>
            <a:r>
              <a:rPr lang="en-US" sz="2400" dirty="0"/>
              <a:t>False</a:t>
            </a:r>
          </a:p>
          <a:p>
            <a:pPr marL="514350" indent="-514350">
              <a:buFont typeface="+mj-lt"/>
              <a:buAutoNum type="alphaLcPeriod"/>
            </a:pPr>
            <a:endParaRPr lang="en-US" sz="2400" dirty="0"/>
          </a:p>
          <a:p>
            <a:pPr marL="0" lvl="0" indent="0" defTabSz="685800">
              <a:lnSpc>
                <a:spcPct val="100000"/>
              </a:lnSpc>
              <a:spcBef>
                <a:spcPts val="600"/>
              </a:spcBef>
              <a:buNone/>
            </a:pPr>
            <a:endParaRPr lang="en-US" sz="2400" dirty="0"/>
          </a:p>
          <a:p>
            <a:pPr marL="0" lvl="0" indent="0" defTabSz="685800">
              <a:lnSpc>
                <a:spcPct val="100000"/>
              </a:lnSpc>
              <a:spcBef>
                <a:spcPts val="600"/>
              </a:spcBef>
              <a:buNone/>
            </a:pPr>
            <a:endParaRPr lang="en-US" sz="2400" dirty="0"/>
          </a:p>
          <a:p>
            <a:endParaRPr lang="en-US" sz="2400" dirty="0"/>
          </a:p>
        </p:txBody>
      </p:sp>
      <p:sp>
        <p:nvSpPr>
          <p:cNvPr id="6" name="Rounded Rectangle 5" descr="Green box highlighting A as the correct answer"/>
          <p:cNvSpPr/>
          <p:nvPr/>
        </p:nvSpPr>
        <p:spPr>
          <a:xfrm>
            <a:off x="2067271" y="2399568"/>
            <a:ext cx="1514129" cy="45958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47F4B0A6-D938-45F6-BAE3-9D79F3D1D3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41649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C7AF96-DF3D-491E-85E9-BD5671CDEB17}"/>
              </a:ext>
            </a:extLst>
          </p:cNvPr>
          <p:cNvSpPr>
            <a:spLocks noGrp="1"/>
          </p:cNvSpPr>
          <p:nvPr>
            <p:ph type="title"/>
          </p:nvPr>
        </p:nvSpPr>
        <p:spPr/>
        <p:txBody>
          <a:bodyPr/>
          <a:lstStyle/>
          <a:p>
            <a:r>
              <a:rPr lang="en-US" dirty="0"/>
              <a:t>Lesson 5</a:t>
            </a:r>
          </a:p>
        </p:txBody>
      </p:sp>
      <p:sp>
        <p:nvSpPr>
          <p:cNvPr id="5" name="Text Placeholder 4">
            <a:extLst>
              <a:ext uri="{FF2B5EF4-FFF2-40B4-BE49-F238E27FC236}">
                <a16:creationId xmlns:a16="http://schemas.microsoft.com/office/drawing/2014/main" id="{65D138C9-9C8F-4693-9C10-F786BB60CFE0}"/>
              </a:ext>
            </a:extLst>
          </p:cNvPr>
          <p:cNvSpPr>
            <a:spLocks noGrp="1"/>
          </p:cNvSpPr>
          <p:nvPr>
            <p:ph type="body" idx="1"/>
          </p:nvPr>
        </p:nvSpPr>
        <p:spPr/>
        <p:txBody>
          <a:bodyPr/>
          <a:lstStyle/>
          <a:p>
            <a:r>
              <a:rPr lang="en-US" dirty="0"/>
              <a:t>Non-Citizen Eligibility</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DF1C-7373-471B-9A7D-671C5014835C}"/>
              </a:ext>
            </a:extLst>
          </p:cNvPr>
          <p:cNvSpPr>
            <a:spLocks noGrp="1"/>
          </p:cNvSpPr>
          <p:nvPr>
            <p:ph type="title"/>
          </p:nvPr>
        </p:nvSpPr>
        <p:spPr/>
        <p:txBody>
          <a:bodyPr/>
          <a:lstStyle/>
          <a:p>
            <a:r>
              <a:rPr lang="en-US" dirty="0"/>
              <a:t>Lesson 5 Objectives</a:t>
            </a:r>
          </a:p>
        </p:txBody>
      </p:sp>
      <p:sp>
        <p:nvSpPr>
          <p:cNvPr id="6" name="Content Placeholder 5">
            <a:extLst>
              <a:ext uri="{FF2B5EF4-FFF2-40B4-BE49-F238E27FC236}">
                <a16:creationId xmlns:a16="http://schemas.microsoft.com/office/drawing/2014/main" id="{8597A92B-A5E3-4135-930B-9922E0010ECA}"/>
              </a:ext>
            </a:extLst>
          </p:cNvPr>
          <p:cNvSpPr>
            <a:spLocks noGrp="1"/>
          </p:cNvSpPr>
          <p:nvPr>
            <p:ph sz="quarter" idx="13"/>
          </p:nvPr>
        </p:nvSpPr>
        <p:spPr/>
        <p:txBody>
          <a:bodyPr/>
          <a:lstStyle/>
          <a:p>
            <a:pPr marL="0" indent="0">
              <a:buNone/>
            </a:pPr>
            <a:r>
              <a:rPr lang="en-US" b="1" dirty="0"/>
              <a:t>At the end of this lesson, you’ll be able to:</a:t>
            </a:r>
          </a:p>
          <a:p>
            <a:pPr marL="548640"/>
            <a:r>
              <a:rPr lang="en-US" sz="2400" dirty="0"/>
              <a:t>Explain Medicaid and Children’s Health Insurance Program (CHIP) eligibility for non-citizens</a:t>
            </a:r>
          </a:p>
          <a:p>
            <a:pPr marL="548640"/>
            <a:r>
              <a:rPr lang="en-US" sz="2400" dirty="0"/>
              <a:t>Define state option to cover lawfully residing children and pregnant individuals</a:t>
            </a:r>
          </a:p>
          <a:p>
            <a:pPr marL="548640"/>
            <a:r>
              <a:rPr lang="en-US" sz="2400" dirty="0"/>
              <a:t>Describe emergency medical condition treatment for non-citizens</a:t>
            </a:r>
          </a:p>
          <a:p>
            <a:pPr marL="0" indent="0">
              <a:buNone/>
            </a:pPr>
            <a:endParaRPr lang="en-US" b="1" dirty="0"/>
          </a:p>
          <a:p>
            <a:pPr marL="0" indent="0">
              <a:buNone/>
            </a:pPr>
            <a:endParaRPr lang="en-US" dirty="0"/>
          </a:p>
        </p:txBody>
      </p:sp>
      <p:sp>
        <p:nvSpPr>
          <p:cNvPr id="5" name="Slide Number Placeholder 4">
            <a:extLst>
              <a:ext uri="{FF2B5EF4-FFF2-40B4-BE49-F238E27FC236}">
                <a16:creationId xmlns:a16="http://schemas.microsoft.com/office/drawing/2014/main" id="{46F6725A-ED50-4D3B-9678-4C74D479B757}"/>
              </a:ext>
            </a:extLst>
          </p:cNvPr>
          <p:cNvSpPr>
            <a:spLocks noGrp="1"/>
          </p:cNvSpPr>
          <p:nvPr>
            <p:ph type="sldNum" sz="quarter" idx="12"/>
          </p:nvPr>
        </p:nvSpPr>
        <p:spPr/>
        <p:txBody>
          <a:bodyPr/>
          <a:lstStyle/>
          <a:p>
            <a:fld id="{0B2D781D-8844-5940-92D1-06EF0A7F581E}" type="slidenum">
              <a:rPr lang="en-US" smtClean="0"/>
              <a:pPr/>
              <a:t>62</a:t>
            </a:fld>
            <a:endParaRPr lang="en-US" dirty="0"/>
          </a:p>
        </p:txBody>
      </p:sp>
      <p:sp>
        <p:nvSpPr>
          <p:cNvPr id="4" name="Footer Placeholder 3">
            <a:extLst>
              <a:ext uri="{FF2B5EF4-FFF2-40B4-BE49-F238E27FC236}">
                <a16:creationId xmlns:a16="http://schemas.microsoft.com/office/drawing/2014/main" id="{00E4636E-ED52-412D-AB83-74D0A5065ECB}"/>
              </a:ext>
            </a:extLst>
          </p:cNvPr>
          <p:cNvSpPr>
            <a:spLocks noGrp="1"/>
          </p:cNvSpPr>
          <p:nvPr>
            <p:ph type="ftr" sz="quarter" idx="11"/>
          </p:nvPr>
        </p:nvSpPr>
        <p:spPr/>
        <p:txBody>
          <a:bodyPr/>
          <a:lstStyle/>
          <a:p>
            <a:r>
              <a:rPr lang="en-US" dirty="0"/>
              <a:t>Medicaid &amp; the Children's Health Insurance Program (CHIP)</a:t>
            </a:r>
          </a:p>
        </p:txBody>
      </p:sp>
      <p:sp>
        <p:nvSpPr>
          <p:cNvPr id="3" name="Date Placeholder 2">
            <a:extLst>
              <a:ext uri="{FF2B5EF4-FFF2-40B4-BE49-F238E27FC236}">
                <a16:creationId xmlns:a16="http://schemas.microsoft.com/office/drawing/2014/main" id="{BFEB933B-77FF-4F0C-888C-9240B3D3987E}"/>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05662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Eligibility for Non-Citizens in Medicaid &amp; </a:t>
            </a:r>
            <a:br>
              <a:rPr lang="en-US" sz="2800" dirty="0"/>
            </a:br>
            <a:r>
              <a:rPr lang="en-US" sz="2800" dirty="0"/>
              <a:t>Children’s Health Insurance Program (CHIP)</a:t>
            </a:r>
          </a:p>
        </p:txBody>
      </p:sp>
      <p:sp>
        <p:nvSpPr>
          <p:cNvPr id="5" name="Content Placeholder 4"/>
          <p:cNvSpPr>
            <a:spLocks noGrp="1"/>
          </p:cNvSpPr>
          <p:nvPr>
            <p:ph sz="quarter" idx="13"/>
          </p:nvPr>
        </p:nvSpPr>
        <p:spPr>
          <a:xfrm>
            <a:off x="1200150" y="1307407"/>
            <a:ext cx="9791700" cy="4667250"/>
          </a:xfrm>
        </p:spPr>
        <p:txBody>
          <a:bodyPr>
            <a:noAutofit/>
          </a:bodyPr>
          <a:lstStyle/>
          <a:p>
            <a:pPr defTabSz="685800">
              <a:lnSpc>
                <a:spcPct val="100000"/>
              </a:lnSpc>
            </a:pPr>
            <a:r>
              <a:rPr lang="en-US" sz="2400" dirty="0"/>
              <a:t>Most non-citizens must have a qualified immigration status and meet other state eligibility requirements to get Medicaid or CHIP coverage</a:t>
            </a:r>
          </a:p>
          <a:p>
            <a:pPr defTabSz="685800">
              <a:lnSpc>
                <a:spcPct val="100000"/>
              </a:lnSpc>
            </a:pPr>
            <a:r>
              <a:rPr lang="en-US" sz="2400" dirty="0"/>
              <a:t>Most qualified non-citizens who entered the U.S. after August 22, 1996, must meet a 5-year waiting period</a:t>
            </a:r>
          </a:p>
          <a:p>
            <a:r>
              <a:rPr lang="en-US" sz="2400" dirty="0"/>
              <a:t>Non-citizens who are exempt from the 5-year waiting period include:</a:t>
            </a:r>
          </a:p>
          <a:p>
            <a:pPr marL="822960" lvl="1">
              <a:spcAft>
                <a:spcPts val="1200"/>
              </a:spcAft>
            </a:pPr>
            <a:r>
              <a:rPr lang="en-US" sz="2000" dirty="0"/>
              <a:t>Refugees</a:t>
            </a:r>
          </a:p>
          <a:p>
            <a:pPr marL="822960" lvl="1">
              <a:spcAft>
                <a:spcPts val="1200"/>
              </a:spcAft>
            </a:pPr>
            <a:r>
              <a:rPr lang="en-US" sz="2000" dirty="0"/>
              <a:t>Asylees</a:t>
            </a:r>
          </a:p>
          <a:p>
            <a:pPr marL="822960" lvl="1">
              <a:spcAft>
                <a:spcPts val="1200"/>
              </a:spcAft>
            </a:pPr>
            <a:r>
              <a:rPr lang="en-US" sz="2000" dirty="0"/>
              <a:t>Compact of Free Association (COFA) migrants</a:t>
            </a:r>
          </a:p>
          <a:p>
            <a:pPr marL="822960" lvl="1">
              <a:spcAft>
                <a:spcPts val="1200"/>
              </a:spcAft>
            </a:pPr>
            <a:r>
              <a:rPr lang="en-US" sz="2000" dirty="0"/>
              <a:t>Qualified non-citizens who are veterans and active duty service members and their spouses and children</a:t>
            </a:r>
          </a:p>
        </p:txBody>
      </p:sp>
      <p:sp>
        <p:nvSpPr>
          <p:cNvPr id="6" name="Slide Number Placeholder 5">
            <a:extLst>
              <a:ext uri="{FF2B5EF4-FFF2-40B4-BE49-F238E27FC236}">
                <a16:creationId xmlns:a16="http://schemas.microsoft.com/office/drawing/2014/main" id="{CDAE5F92-61B6-4855-B340-11879112340B}"/>
              </a:ext>
            </a:extLst>
          </p:cNvPr>
          <p:cNvSpPr>
            <a:spLocks noGrp="1"/>
          </p:cNvSpPr>
          <p:nvPr>
            <p:ph type="sldNum" sz="quarter" idx="12"/>
          </p:nvPr>
        </p:nvSpPr>
        <p:spPr/>
        <p:txBody>
          <a:bodyPr/>
          <a:lstStyle/>
          <a:p>
            <a:fld id="{0B2D781D-8844-5940-92D1-06EF0A7F581E}" type="slidenum">
              <a:rPr lang="en-US" smtClean="0"/>
              <a:pPr/>
              <a:t>63</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08485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Compact of Free Association (COFA) </a:t>
            </a:r>
            <a:br>
              <a:rPr lang="en-US" sz="2800" dirty="0"/>
            </a:br>
            <a:r>
              <a:rPr lang="en-US" sz="2800" dirty="0"/>
              <a:t>Migrants Qualified Non-Citizens Eligibility</a:t>
            </a:r>
          </a:p>
        </p:txBody>
      </p:sp>
      <p:sp>
        <p:nvSpPr>
          <p:cNvPr id="5" name="Content Placeholder 4"/>
          <p:cNvSpPr>
            <a:spLocks noGrp="1"/>
          </p:cNvSpPr>
          <p:nvPr>
            <p:ph sz="quarter" idx="13"/>
          </p:nvPr>
        </p:nvSpPr>
        <p:spPr>
          <a:xfrm>
            <a:off x="1011848" y="1552756"/>
            <a:ext cx="5596304" cy="1716111"/>
          </a:xfrm>
        </p:spPr>
        <p:txBody>
          <a:bodyPr>
            <a:normAutofit lnSpcReduction="10000"/>
          </a:bodyPr>
          <a:lstStyle/>
          <a:p>
            <a:pPr marL="0" indent="0">
              <a:lnSpc>
                <a:spcPct val="110000"/>
              </a:lnSpc>
              <a:spcAft>
                <a:spcPts val="600"/>
              </a:spcAft>
              <a:buNone/>
            </a:pPr>
            <a:r>
              <a:rPr lang="en-US" sz="2400" dirty="0"/>
              <a:t>States and the District of Columbia must extend Medicaid coverage to COFA migrants, if they’re otherwise eligible under the state plan</a:t>
            </a:r>
          </a:p>
          <a:p>
            <a:pPr marL="0" indent="0">
              <a:buNone/>
            </a:pPr>
            <a:endParaRPr lang="en-US" sz="2400" dirty="0"/>
          </a:p>
        </p:txBody>
      </p:sp>
      <p:pic>
        <p:nvPicPr>
          <p:cNvPr id="12" name="Picture 11">
            <a:extLst>
              <a:ext uri="{FF2B5EF4-FFF2-40B4-BE49-F238E27FC236}">
                <a16:creationId xmlns:a16="http://schemas.microsoft.com/office/drawing/2014/main" id="{8B0C8277-2340-4F17-AD0A-4D9C424B509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1227902"/>
            <a:ext cx="4708357" cy="2313396"/>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8FE10D73-CA8C-40E2-A68B-A8F39CB94F5E}"/>
              </a:ext>
              <a:ext uri="{C183D7F6-B498-43B3-948B-1728B52AA6E4}">
                <adec:decorative xmlns:adec="http://schemas.microsoft.com/office/drawing/2017/decorative" val="1"/>
              </a:ext>
            </a:extLst>
          </p:cNvPr>
          <p:cNvSpPr/>
          <p:nvPr/>
        </p:nvSpPr>
        <p:spPr>
          <a:xfrm>
            <a:off x="838200" y="1230317"/>
            <a:ext cx="10263554" cy="2322039"/>
          </a:xfrm>
          <a:prstGeom prst="roundRect">
            <a:avLst>
              <a:gd name="adj" fmla="val 12508"/>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DC2CAA40-ED9D-4C40-ADAF-83E6768E4C29}"/>
              </a:ext>
              <a:ext uri="{C183D7F6-B498-43B3-948B-1728B52AA6E4}">
                <adec:decorative xmlns:adec="http://schemas.microsoft.com/office/drawing/2017/decorative" val="1"/>
              </a:ext>
            </a:extLst>
          </p:cNvPr>
          <p:cNvSpPr/>
          <p:nvPr/>
        </p:nvSpPr>
        <p:spPr>
          <a:xfrm>
            <a:off x="848163" y="3775592"/>
            <a:ext cx="10263554" cy="1505452"/>
          </a:xfrm>
          <a:prstGeom prst="round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3185716-2FB9-413B-B313-8915B4C3439F}"/>
              </a:ext>
            </a:extLst>
          </p:cNvPr>
          <p:cNvSpPr txBox="1"/>
          <p:nvPr/>
        </p:nvSpPr>
        <p:spPr>
          <a:xfrm>
            <a:off x="994147" y="4177199"/>
            <a:ext cx="5141752" cy="461665"/>
          </a:xfrm>
          <a:prstGeom prst="rect">
            <a:avLst/>
          </a:prstGeom>
          <a:noFill/>
        </p:spPr>
        <p:txBody>
          <a:bodyPr wrap="square" rtlCol="0">
            <a:spAutoFit/>
          </a:bodyPr>
          <a:lstStyle/>
          <a:p>
            <a:pPr>
              <a:spcAft>
                <a:spcPts val="600"/>
              </a:spcAft>
            </a:pPr>
            <a:r>
              <a:rPr lang="en-US" sz="2400" dirty="0">
                <a:solidFill>
                  <a:srgbClr val="00529B"/>
                </a:solidFill>
                <a:latin typeface="Arial" panose="020B0604020202020204" pitchFamily="34" charset="0"/>
                <a:cs typeface="Arial" panose="020B0604020202020204" pitchFamily="34" charset="0"/>
              </a:rPr>
              <a:t>Optional for U.S. territories</a:t>
            </a:r>
          </a:p>
        </p:txBody>
      </p:sp>
      <p:pic>
        <p:nvPicPr>
          <p:cNvPr id="24" name="Picture 23" descr="The map pf Puerto Rico and the map of the Virgin Islands">
            <a:extLst>
              <a:ext uri="{FF2B5EF4-FFF2-40B4-BE49-F238E27FC236}">
                <a16:creationId xmlns:a16="http://schemas.microsoft.com/office/drawing/2014/main" id="{4D1B82A9-8C95-428B-911E-EB4C7DC57C7C}"/>
              </a:ext>
            </a:extLst>
          </p:cNvPr>
          <p:cNvPicPr>
            <a:picLocks noChangeAspect="1"/>
          </p:cNvPicPr>
          <p:nvPr/>
        </p:nvPicPr>
        <p:blipFill>
          <a:blip r:embed="rId5"/>
          <a:stretch>
            <a:fillRect/>
          </a:stretch>
        </p:blipFill>
        <p:spPr>
          <a:xfrm>
            <a:off x="4848225" y="3935247"/>
            <a:ext cx="2362200" cy="1216356"/>
          </a:xfrm>
          <a:prstGeom prst="rect">
            <a:avLst/>
          </a:prstGeom>
        </p:spPr>
      </p:pic>
      <p:pic>
        <p:nvPicPr>
          <p:cNvPr id="18" name="Picture 17" descr="Map of Guam">
            <a:extLst>
              <a:ext uri="{FF2B5EF4-FFF2-40B4-BE49-F238E27FC236}">
                <a16:creationId xmlns:a16="http://schemas.microsoft.com/office/drawing/2014/main" id="{9D037E75-5B5B-40A9-9A10-ED84A923C989}"/>
              </a:ext>
            </a:extLst>
          </p:cNvPr>
          <p:cNvPicPr>
            <a:picLocks noChangeAspect="1"/>
          </p:cNvPicPr>
          <p:nvPr/>
        </p:nvPicPr>
        <p:blipFill rotWithShape="1">
          <a:blip r:embed="rId6"/>
          <a:srcRect t="14972"/>
          <a:stretch/>
        </p:blipFill>
        <p:spPr>
          <a:xfrm>
            <a:off x="7366842" y="4147670"/>
            <a:ext cx="1038225" cy="380648"/>
          </a:xfrm>
          <a:prstGeom prst="rect">
            <a:avLst/>
          </a:prstGeom>
        </p:spPr>
      </p:pic>
      <p:pic>
        <p:nvPicPr>
          <p:cNvPr id="14" name="Picture 13" descr="Map of the Northern Mariana Islands">
            <a:extLst>
              <a:ext uri="{FF2B5EF4-FFF2-40B4-BE49-F238E27FC236}">
                <a16:creationId xmlns:a16="http://schemas.microsoft.com/office/drawing/2014/main" id="{9DAB777E-AB56-49C7-9012-73D793C1833F}"/>
              </a:ext>
            </a:extLst>
          </p:cNvPr>
          <p:cNvPicPr>
            <a:picLocks noChangeAspect="1"/>
          </p:cNvPicPr>
          <p:nvPr/>
        </p:nvPicPr>
        <p:blipFill>
          <a:blip r:embed="rId7"/>
          <a:stretch>
            <a:fillRect/>
          </a:stretch>
        </p:blipFill>
        <p:spPr>
          <a:xfrm>
            <a:off x="7320216" y="4420032"/>
            <a:ext cx="2228850" cy="762000"/>
          </a:xfrm>
          <a:prstGeom prst="rect">
            <a:avLst/>
          </a:prstGeom>
        </p:spPr>
      </p:pic>
      <p:pic>
        <p:nvPicPr>
          <p:cNvPr id="17" name="Picture 16" descr="Map of American Samoa">
            <a:extLst>
              <a:ext uri="{FF2B5EF4-FFF2-40B4-BE49-F238E27FC236}">
                <a16:creationId xmlns:a16="http://schemas.microsoft.com/office/drawing/2014/main" id="{C41E083D-B7DC-428E-A1BC-82743CCE9FA0}"/>
              </a:ext>
            </a:extLst>
          </p:cNvPr>
          <p:cNvPicPr>
            <a:picLocks noChangeAspect="1"/>
          </p:cNvPicPr>
          <p:nvPr/>
        </p:nvPicPr>
        <p:blipFill>
          <a:blip r:embed="rId8"/>
          <a:stretch>
            <a:fillRect/>
          </a:stretch>
        </p:blipFill>
        <p:spPr>
          <a:xfrm>
            <a:off x="9484254" y="4222374"/>
            <a:ext cx="1456460" cy="901119"/>
          </a:xfrm>
          <a:prstGeom prst="rect">
            <a:avLst/>
          </a:prstGeom>
        </p:spPr>
      </p:pic>
      <p:cxnSp>
        <p:nvCxnSpPr>
          <p:cNvPr id="20" name="Straight Connector 19">
            <a:extLst>
              <a:ext uri="{FF2B5EF4-FFF2-40B4-BE49-F238E27FC236}">
                <a16:creationId xmlns:a16="http://schemas.microsoft.com/office/drawing/2014/main" id="{0BA63A8B-166C-419E-A4B8-340DEDAC955F}"/>
              </a:ext>
              <a:ext uri="{C183D7F6-B498-43B3-948B-1728B52AA6E4}">
                <adec:decorative xmlns:adec="http://schemas.microsoft.com/office/drawing/2017/decorative" val="1"/>
              </a:ext>
            </a:extLst>
          </p:cNvPr>
          <p:cNvCxnSpPr>
            <a:cxnSpLocks/>
          </p:cNvCxnSpPr>
          <p:nvPr/>
        </p:nvCxnSpPr>
        <p:spPr>
          <a:xfrm>
            <a:off x="7366842" y="3785117"/>
            <a:ext cx="0" cy="1495927"/>
          </a:xfrm>
          <a:prstGeom prst="line">
            <a:avLst/>
          </a:prstGeom>
          <a:ln w="28575">
            <a:solidFill>
              <a:srgbClr val="9DC3E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BF03D861-09B9-47D4-81D6-D9BC5F0A43B5}"/>
              </a:ext>
              <a:ext uri="{C183D7F6-B498-43B3-948B-1728B52AA6E4}">
                <adec:decorative xmlns:adec="http://schemas.microsoft.com/office/drawing/2017/decorative" val="1"/>
              </a:ext>
            </a:extLst>
          </p:cNvPr>
          <p:cNvCxnSpPr>
            <a:cxnSpLocks/>
          </p:cNvCxnSpPr>
          <p:nvPr/>
        </p:nvCxnSpPr>
        <p:spPr>
          <a:xfrm>
            <a:off x="9508464" y="3790131"/>
            <a:ext cx="0" cy="1490913"/>
          </a:xfrm>
          <a:prstGeom prst="line">
            <a:avLst/>
          </a:prstGeom>
          <a:ln w="28575">
            <a:solidFill>
              <a:srgbClr val="9DC3E6"/>
            </a:solidFill>
          </a:ln>
        </p:spPr>
        <p:style>
          <a:lnRef idx="1">
            <a:schemeClr val="accent5"/>
          </a:lnRef>
          <a:fillRef idx="0">
            <a:schemeClr val="accent5"/>
          </a:fillRef>
          <a:effectRef idx="0">
            <a:schemeClr val="accent5"/>
          </a:effectRef>
          <a:fontRef idx="minor">
            <a:schemeClr val="tx1"/>
          </a:fontRef>
        </p:style>
      </p:cxnSp>
      <p:sp>
        <p:nvSpPr>
          <p:cNvPr id="10" name="Freeform: Shape 9">
            <a:extLst>
              <a:ext uri="{FF2B5EF4-FFF2-40B4-BE49-F238E27FC236}">
                <a16:creationId xmlns:a16="http://schemas.microsoft.com/office/drawing/2014/main" id="{636555AA-E058-40D8-90DF-52452AE60F9A}"/>
              </a:ext>
              <a:ext uri="{C183D7F6-B498-43B3-948B-1728B52AA6E4}">
                <adec:decorative xmlns:adec="http://schemas.microsoft.com/office/drawing/2017/decorative" val="1"/>
              </a:ext>
            </a:extLst>
          </p:cNvPr>
          <p:cNvSpPr>
            <a:spLocks noChangeAspect="1"/>
          </p:cNvSpPr>
          <p:nvPr/>
        </p:nvSpPr>
        <p:spPr>
          <a:xfrm>
            <a:off x="848163" y="551533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4">
            <a:extLst>
              <a:ext uri="{FF2B5EF4-FFF2-40B4-BE49-F238E27FC236}">
                <a16:creationId xmlns:a16="http://schemas.microsoft.com/office/drawing/2014/main" id="{DA79480E-F861-410E-8D5D-C48B4A5668FA}"/>
              </a:ext>
            </a:extLst>
          </p:cNvPr>
          <p:cNvSpPr txBox="1">
            <a:spLocks/>
          </p:cNvSpPr>
          <p:nvPr/>
        </p:nvSpPr>
        <p:spPr>
          <a:xfrm>
            <a:off x="1090246" y="5459869"/>
            <a:ext cx="10014439" cy="694746"/>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NOTE: </a:t>
            </a:r>
            <a:r>
              <a:rPr lang="en-US" sz="1800" dirty="0"/>
              <a:t>The expansion of coverage for COFA migrants doesn’t apply to separate CHIP programs.</a:t>
            </a:r>
          </a:p>
        </p:txBody>
      </p:sp>
      <p:sp>
        <p:nvSpPr>
          <p:cNvPr id="11" name="Slide Number Placeholder 10">
            <a:extLst>
              <a:ext uri="{FF2B5EF4-FFF2-40B4-BE49-F238E27FC236}">
                <a16:creationId xmlns:a16="http://schemas.microsoft.com/office/drawing/2014/main" id="{1B3A475E-DA30-4941-9E5F-234E6436B767}"/>
              </a:ext>
            </a:extLst>
          </p:cNvPr>
          <p:cNvSpPr>
            <a:spLocks noGrp="1"/>
          </p:cNvSpPr>
          <p:nvPr>
            <p:ph type="sldNum" sz="quarter" idx="12"/>
          </p:nvPr>
        </p:nvSpPr>
        <p:spPr/>
        <p:txBody>
          <a:bodyPr/>
          <a:lstStyle/>
          <a:p>
            <a:fld id="{0B2D781D-8844-5940-92D1-06EF0A7F581E}" type="slidenum">
              <a:rPr lang="en-US" smtClean="0"/>
              <a:pPr/>
              <a:t>64</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6752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50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50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13" grpId="0" animBg="1"/>
      <p:bldP spid="8" grpId="0"/>
      <p:bldP spid="10" grpId="0" animBg="1"/>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State Option to Cover Lawfully Residing Children </a:t>
            </a:r>
            <a:br>
              <a:rPr lang="en-US" sz="2800" dirty="0"/>
            </a:br>
            <a:r>
              <a:rPr lang="en-US" sz="2800" dirty="0"/>
              <a:t>&amp; Pregnant Individuals</a:t>
            </a:r>
          </a:p>
        </p:txBody>
      </p:sp>
      <p:sp>
        <p:nvSpPr>
          <p:cNvPr id="5" name="Content Placeholder 4"/>
          <p:cNvSpPr>
            <a:spLocks noGrp="1"/>
          </p:cNvSpPr>
          <p:nvPr>
            <p:ph sz="quarter" idx="13"/>
          </p:nvPr>
        </p:nvSpPr>
        <p:spPr>
          <a:xfrm>
            <a:off x="1200150" y="1387983"/>
            <a:ext cx="9791700" cy="4667250"/>
          </a:xfrm>
        </p:spPr>
        <p:txBody>
          <a:bodyPr>
            <a:noAutofit/>
          </a:bodyPr>
          <a:lstStyle/>
          <a:p>
            <a:pPr lvl="0" indent="-273050" defTabSz="685800"/>
            <a:r>
              <a:rPr lang="en-US" dirty="0"/>
              <a:t>Enables states to provide Medicaid and CHIP coverage to children and pregnant individuals lawfully residing in the U.S., including those within their first 5 years of having qualified non-citizen status</a:t>
            </a:r>
          </a:p>
          <a:p>
            <a:pPr lvl="0" indent="-273050" defTabSz="685800"/>
            <a:r>
              <a:rPr lang="en-US" dirty="0"/>
              <a:t>Applies to pregnant individuals in Medicaid and CHIP, children up to 19 for CHIP, and children up to 21 for Medicaid who would otherwise be eligible for coverage through these programs</a:t>
            </a:r>
          </a:p>
        </p:txBody>
      </p:sp>
      <p:sp>
        <p:nvSpPr>
          <p:cNvPr id="6" name="Slide Number Placeholder 5">
            <a:extLst>
              <a:ext uri="{FF2B5EF4-FFF2-40B4-BE49-F238E27FC236}">
                <a16:creationId xmlns:a16="http://schemas.microsoft.com/office/drawing/2014/main" id="{4F963785-F729-4CDE-ABF8-ADCD281A7907}"/>
              </a:ext>
            </a:extLst>
          </p:cNvPr>
          <p:cNvSpPr>
            <a:spLocks noGrp="1"/>
          </p:cNvSpPr>
          <p:nvPr>
            <p:ph type="sldNum" sz="quarter" idx="12"/>
          </p:nvPr>
        </p:nvSpPr>
        <p:spPr/>
        <p:txBody>
          <a:bodyPr/>
          <a:lstStyle/>
          <a:p>
            <a:fld id="{0B2D781D-8844-5940-92D1-06EF0A7F581E}" type="slidenum">
              <a:rPr lang="en-US" smtClean="0"/>
              <a:pPr/>
              <a:t>65</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630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lstStyle/>
          <a:p>
            <a:r>
              <a:rPr lang="en-US" dirty="0"/>
              <a:t>Treatment of an Emergency Medical Condition</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sz="quarter" idx="13"/>
          </p:nvPr>
        </p:nvSpPr>
        <p:spPr>
          <a:xfrm>
            <a:off x="838200" y="1492233"/>
            <a:ext cx="6368902" cy="4667250"/>
          </a:xfrm>
        </p:spPr>
        <p:txBody>
          <a:bodyPr>
            <a:normAutofit/>
          </a:bodyPr>
          <a:lstStyle/>
          <a:p>
            <a:pPr indent="-273050" defTabSz="685800">
              <a:lnSpc>
                <a:spcPct val="100000"/>
              </a:lnSpc>
            </a:pPr>
            <a:r>
              <a:rPr lang="en-US" sz="2400" dirty="0"/>
              <a:t>Under certain circumstances, Medicaid will pay for the treatment of an emergency medical condition for non-citizens who don’t have satisfactory immigration status </a:t>
            </a:r>
          </a:p>
          <a:p>
            <a:pPr indent="-273050" defTabSz="685800">
              <a:lnSpc>
                <a:spcPct val="100000"/>
              </a:lnSpc>
            </a:pPr>
            <a:r>
              <a:rPr lang="en-US" sz="2400" dirty="0"/>
              <a:t>Non-citizens must have an emergency medical condition, and meet all the eligibility requirements for Medicaid in the state, like Medicaid income and state residency standards</a:t>
            </a:r>
          </a:p>
        </p:txBody>
      </p:sp>
      <p:pic>
        <p:nvPicPr>
          <p:cNvPr id="6" name="Picture 5">
            <a:extLst>
              <a:ext uri="{FF2B5EF4-FFF2-40B4-BE49-F238E27FC236}">
                <a16:creationId xmlns:a16="http://schemas.microsoft.com/office/drawing/2014/main" id="{C62E3D8A-9113-4603-8FA6-CABC993CCC93}"/>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43801" y="1340222"/>
            <a:ext cx="3370474" cy="4502258"/>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23421CFA-8C63-4B78-8FF4-8C5D27F876C8}"/>
              </a:ext>
            </a:extLst>
          </p:cNvPr>
          <p:cNvSpPr>
            <a:spLocks noGrp="1"/>
          </p:cNvSpPr>
          <p:nvPr>
            <p:ph type="sldNum" sz="quarter" idx="12"/>
          </p:nvPr>
        </p:nvSpPr>
        <p:spPr/>
        <p:txBody>
          <a:bodyPr/>
          <a:lstStyle/>
          <a:p>
            <a:fld id="{0B2D781D-8844-5940-92D1-06EF0A7F581E}" type="slidenum">
              <a:rPr lang="en-US" smtClean="0"/>
              <a:pPr/>
              <a:t>66</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Points to Remember</a:t>
            </a:r>
          </a:p>
        </p:txBody>
      </p:sp>
      <p:sp>
        <p:nvSpPr>
          <p:cNvPr id="5" name="Content Placeholder 4"/>
          <p:cNvSpPr>
            <a:spLocks noGrp="1"/>
          </p:cNvSpPr>
          <p:nvPr>
            <p:ph sz="quarter" idx="13"/>
          </p:nvPr>
        </p:nvSpPr>
        <p:spPr>
          <a:xfrm>
            <a:off x="1200150" y="1331790"/>
            <a:ext cx="9791700" cy="4883527"/>
          </a:xfrm>
        </p:spPr>
        <p:txBody>
          <a:bodyPr>
            <a:noAutofit/>
          </a:bodyPr>
          <a:lstStyle/>
          <a:p>
            <a:pPr indent="-273050">
              <a:lnSpc>
                <a:spcPct val="100000"/>
              </a:lnSpc>
            </a:pPr>
            <a:r>
              <a:rPr lang="en-US" sz="2400" dirty="0"/>
              <a:t>Medicaid and the CHIP are federal and state partnership programs</a:t>
            </a:r>
          </a:p>
          <a:p>
            <a:pPr indent="-273050">
              <a:lnSpc>
                <a:spcPct val="100000"/>
              </a:lnSpc>
            </a:pPr>
            <a:r>
              <a:rPr lang="en-US" sz="2400" dirty="0"/>
              <a:t>States can expand eligibility to additional groups and income levels and choose to cover optional benefits</a:t>
            </a:r>
          </a:p>
          <a:p>
            <a:pPr indent="-273050">
              <a:lnSpc>
                <a:spcPct val="100000"/>
              </a:lnSpc>
            </a:pPr>
            <a:r>
              <a:rPr lang="en-US" sz="2400" dirty="0"/>
              <a:t>One application can be used to determine eligibility for Marketplace plans, Marketplace cost-savings, Medicaid, and CHIP</a:t>
            </a:r>
          </a:p>
          <a:p>
            <a:pPr indent="-273050">
              <a:lnSpc>
                <a:spcPct val="100000"/>
              </a:lnSpc>
            </a:pPr>
            <a:r>
              <a:rPr lang="en-US" sz="2400" dirty="0"/>
              <a:t>Some people qualify for both Medicare and Medicaid</a:t>
            </a:r>
          </a:p>
          <a:p>
            <a:pPr indent="-273050">
              <a:lnSpc>
                <a:spcPct val="100000"/>
              </a:lnSpc>
            </a:pPr>
            <a:r>
              <a:rPr lang="en-US" sz="2400" dirty="0"/>
              <a:t>In some instances, there are non-citizen eligibility and emergency treatment options in Medicaid and CHIP</a:t>
            </a:r>
          </a:p>
          <a:p>
            <a:pPr indent="-273050">
              <a:lnSpc>
                <a:spcPct val="100000"/>
              </a:lnSpc>
            </a:pPr>
            <a:r>
              <a:rPr lang="en-US" sz="2400" dirty="0"/>
              <a:t>Recent federal legislation and budgets in response to and ending public health emergencies impact some elements of these programs</a:t>
            </a:r>
          </a:p>
          <a:p>
            <a:pPr marL="548640" indent="-347663">
              <a:buFont typeface="Wingdings" panose="05000000000000000000" pitchFamily="2" charset="2"/>
              <a:buChar char="ü"/>
            </a:pPr>
            <a:endParaRPr lang="en-US" sz="2400" dirty="0">
              <a:cs typeface="Calibri" panose="020F0502020204030204" pitchFamily="34" charset="0"/>
            </a:endParaRPr>
          </a:p>
        </p:txBody>
      </p:sp>
      <p:sp>
        <p:nvSpPr>
          <p:cNvPr id="6" name="Slide Number Placeholder 5">
            <a:extLst>
              <a:ext uri="{FF2B5EF4-FFF2-40B4-BE49-F238E27FC236}">
                <a16:creationId xmlns:a16="http://schemas.microsoft.com/office/drawing/2014/main" id="{DFB4EFB6-6B9B-4247-9444-9A0441A9CA91}"/>
              </a:ext>
            </a:extLst>
          </p:cNvPr>
          <p:cNvSpPr>
            <a:spLocks noGrp="1"/>
          </p:cNvSpPr>
          <p:nvPr>
            <p:ph type="sldNum" sz="quarter" idx="12"/>
          </p:nvPr>
        </p:nvSpPr>
        <p:spPr/>
        <p:txBody>
          <a:bodyPr/>
          <a:lstStyle/>
          <a:p>
            <a:fld id="{0B2D781D-8844-5940-92D1-06EF0A7F581E}" type="slidenum">
              <a:rPr lang="en-US" smtClean="0"/>
              <a:pPr/>
              <a:t>67</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5547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Appendices</a:t>
            </a:r>
          </a:p>
        </p:txBody>
      </p:sp>
      <p:sp>
        <p:nvSpPr>
          <p:cNvPr id="8" name="Content Placeholder 7"/>
          <p:cNvSpPr>
            <a:spLocks noGrp="1"/>
          </p:cNvSpPr>
          <p:nvPr>
            <p:ph type="body" sz="quarter" idx="13"/>
          </p:nvPr>
        </p:nvSpPr>
        <p:spPr>
          <a:xfrm>
            <a:off x="1231173" y="1743777"/>
            <a:ext cx="9729654" cy="3810569"/>
          </a:xfrm>
        </p:spPr>
        <p:txBody>
          <a:bodyPr>
            <a:noAutofit/>
          </a:bodyPr>
          <a:lstStyle/>
          <a:p>
            <a:pPr marL="274320" indent="-274320">
              <a:spcBef>
                <a:spcPts val="0"/>
              </a:spcBef>
              <a:buFont typeface="Wingdings" panose="05000000000000000000" pitchFamily="2" charset="2"/>
              <a:buChar char="§"/>
            </a:pPr>
            <a:r>
              <a:rPr lang="en-US" sz="2400" dirty="0">
                <a:solidFill>
                  <a:srgbClr val="00529B"/>
                </a:solidFill>
              </a:rPr>
              <a:t>Medicaid &amp; the Children’s Health Insurance Program (CHIP) Resource Guide</a:t>
            </a:r>
          </a:p>
          <a:p>
            <a:pPr marL="274320" indent="-274320">
              <a:spcBef>
                <a:spcPts val="0"/>
              </a:spcBef>
              <a:buFont typeface="Wingdings" panose="05000000000000000000" pitchFamily="2" charset="2"/>
              <a:buChar char="§"/>
            </a:pPr>
            <a:r>
              <a:rPr lang="en-US" sz="2400" dirty="0">
                <a:solidFill>
                  <a:srgbClr val="00529B"/>
                </a:solidFill>
              </a:rPr>
              <a:t>Medicaid Agencies Template</a:t>
            </a:r>
          </a:p>
          <a:p>
            <a:pPr marL="274320" indent="-274320">
              <a:spcBef>
                <a:spcPts val="0"/>
              </a:spcBef>
              <a:buFont typeface="Wingdings" panose="05000000000000000000" pitchFamily="2" charset="2"/>
              <a:buChar char="§"/>
            </a:pPr>
            <a:r>
              <a:rPr lang="en-US" sz="2400" dirty="0">
                <a:solidFill>
                  <a:srgbClr val="00529B"/>
                </a:solidFill>
              </a:rPr>
              <a:t>Medicaid Enrollment Template</a:t>
            </a:r>
          </a:p>
          <a:p>
            <a:pPr marL="274320" indent="-274320">
              <a:spcBef>
                <a:spcPts val="0"/>
              </a:spcBef>
              <a:buFont typeface="Wingdings" panose="05000000000000000000" pitchFamily="2" charset="2"/>
              <a:buChar char="§"/>
            </a:pPr>
            <a:r>
              <a:rPr lang="en-US" sz="2400" dirty="0">
                <a:solidFill>
                  <a:srgbClr val="00529B"/>
                </a:solidFill>
              </a:rPr>
              <a:t>Medicaid Eligibility Template</a:t>
            </a:r>
          </a:p>
          <a:p>
            <a:pPr marL="274320" indent="-274320">
              <a:spcBef>
                <a:spcPts val="0"/>
              </a:spcBef>
              <a:buFont typeface="Wingdings" panose="05000000000000000000" pitchFamily="2" charset="2"/>
              <a:buChar char="§"/>
            </a:pPr>
            <a:r>
              <a:rPr lang="en-US" sz="2400" dirty="0">
                <a:solidFill>
                  <a:srgbClr val="00529B"/>
                </a:solidFill>
              </a:rPr>
              <a:t>State Medicaid Federal Medical Assistance Percentage (FMAP) Rates Template</a:t>
            </a:r>
          </a:p>
          <a:p>
            <a:pPr marL="274320" indent="-274320">
              <a:spcBef>
                <a:spcPts val="0"/>
              </a:spcBef>
              <a:buFont typeface="Wingdings" panose="05000000000000000000" pitchFamily="2" charset="2"/>
              <a:buChar char="§"/>
            </a:pPr>
            <a:r>
              <a:rPr lang="en-US" sz="2400" dirty="0">
                <a:solidFill>
                  <a:srgbClr val="00529B"/>
                </a:solidFill>
              </a:rPr>
              <a:t>Acronyms</a:t>
            </a:r>
          </a:p>
          <a:p>
            <a:pPr marL="548640" indent="-274320">
              <a:spcBef>
                <a:spcPts val="0"/>
              </a:spcBef>
              <a:buFont typeface="Wingdings" panose="05000000000000000000" pitchFamily="2" charset="2"/>
              <a:buChar char="§"/>
            </a:pPr>
            <a:endParaRPr lang="en-US" dirty="0">
              <a:solidFill>
                <a:srgbClr val="00529B"/>
              </a:solidFill>
            </a:endParaRPr>
          </a:p>
          <a:p>
            <a:pPr marL="548640" indent="-274320">
              <a:spcBef>
                <a:spcPts val="0"/>
              </a:spcBef>
              <a:buFont typeface="Wingdings" panose="05000000000000000000" pitchFamily="2" charset="2"/>
              <a:buChar char="§"/>
            </a:pPr>
            <a:endParaRPr lang="en-US" dirty="0">
              <a:solidFill>
                <a:srgbClr val="00529B"/>
              </a:solidFill>
            </a:endParaRPr>
          </a:p>
          <a:p>
            <a:pPr marL="548640" indent="-274320">
              <a:spcBef>
                <a:spcPts val="0"/>
              </a:spcBef>
              <a:buFont typeface="Wingdings" panose="05000000000000000000" pitchFamily="2" charset="2"/>
              <a:buChar char="§"/>
            </a:pPr>
            <a:endParaRPr lang="en-US" dirty="0">
              <a:solidFill>
                <a:srgbClr val="00529B"/>
              </a:solidFill>
            </a:endParaRPr>
          </a:p>
          <a:p>
            <a:pPr marL="548640" indent="-274320">
              <a:spcBef>
                <a:spcPts val="0"/>
              </a:spcBef>
              <a:buFont typeface="Wingdings" panose="05000000000000000000" pitchFamily="2" charset="2"/>
              <a:buChar char="§"/>
            </a:pPr>
            <a:endParaRPr lang="en-US" dirty="0">
              <a:solidFill>
                <a:srgbClr val="00529B"/>
              </a:solidFill>
            </a:endParaRPr>
          </a:p>
        </p:txBody>
      </p:sp>
      <p:sp>
        <p:nvSpPr>
          <p:cNvPr id="4" name="Slide Number Placeholder 3">
            <a:extLst>
              <a:ext uri="{FF2B5EF4-FFF2-40B4-BE49-F238E27FC236}">
                <a16:creationId xmlns:a16="http://schemas.microsoft.com/office/drawing/2014/main" id="{9D435BA7-1AD3-4FA4-9398-CAC83949B48B}"/>
              </a:ext>
            </a:extLst>
          </p:cNvPr>
          <p:cNvSpPr>
            <a:spLocks noGrp="1"/>
          </p:cNvSpPr>
          <p:nvPr>
            <p:ph type="sldNum" sz="quarter" idx="12"/>
          </p:nvPr>
        </p:nvSpPr>
        <p:spPr/>
        <p:txBody>
          <a:bodyPr/>
          <a:lstStyle/>
          <a:p>
            <a:fld id="{0B2D781D-8844-5940-92D1-06EF0A7F581E}" type="slidenum">
              <a:rPr lang="en-US" smtClean="0"/>
              <a:pPr/>
              <a:t>68</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58704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Medicaid &amp; CHIP Resource Guide</a:t>
            </a:r>
          </a:p>
        </p:txBody>
      </p:sp>
      <p:graphicFrame>
        <p:nvGraphicFramePr>
          <p:cNvPr id="11" name="Content Placeholder 6" descr="Table listing various CHIP-related resources ." title="Medicaid and Children's Health Insurance Program (CHIP) Resource Guide"/>
          <p:cNvGraphicFramePr>
            <a:graphicFrameLocks noGrp="1"/>
          </p:cNvGraphicFramePr>
          <p:nvPr>
            <p:ph idx="4294967295"/>
            <p:extLst>
              <p:ext uri="{D42A27DB-BD31-4B8C-83A1-F6EECF244321}">
                <p14:modId xmlns:p14="http://schemas.microsoft.com/office/powerpoint/2010/main" val="1107342488"/>
              </p:ext>
            </p:extLst>
          </p:nvPr>
        </p:nvGraphicFramePr>
        <p:xfrm>
          <a:off x="248979" y="1061298"/>
          <a:ext cx="11694042" cy="5550521"/>
        </p:xfrm>
        <a:graphic>
          <a:graphicData uri="http://schemas.openxmlformats.org/drawingml/2006/table">
            <a:tbl>
              <a:tblPr firstRow="1" bandRow="1">
                <a:tableStyleId>{5FD0F851-EC5A-4D38-B0AD-8093EC10F338}</a:tableStyleId>
              </a:tblPr>
              <a:tblGrid>
                <a:gridCol w="2965938">
                  <a:extLst>
                    <a:ext uri="{9D8B030D-6E8A-4147-A177-3AD203B41FA5}">
                      <a16:colId xmlns:a16="http://schemas.microsoft.com/office/drawing/2014/main" val="20000"/>
                    </a:ext>
                  </a:extLst>
                </a:gridCol>
                <a:gridCol w="8728104">
                  <a:extLst>
                    <a:ext uri="{9D8B030D-6E8A-4147-A177-3AD203B41FA5}">
                      <a16:colId xmlns:a16="http://schemas.microsoft.com/office/drawing/2014/main" val="20001"/>
                    </a:ext>
                  </a:extLst>
                </a:gridCol>
              </a:tblGrid>
              <a:tr h="3112121">
                <a:tc>
                  <a:txBody>
                    <a:bodyPr/>
                    <a:lstStyle/>
                    <a:p>
                      <a:pPr marL="0" marR="0" lvl="0" indent="0" algn="l" defTabSz="685800" rtl="0" eaLnBrk="1" fontAlgn="auto" latinLnBrk="0" hangingPunct="1">
                        <a:lnSpc>
                          <a:spcPct val="100000"/>
                        </a:lnSpc>
                        <a:spcBef>
                          <a:spcPts val="0"/>
                        </a:spcBef>
                        <a:spcAft>
                          <a:spcPts val="300"/>
                        </a:spcAft>
                        <a:buClrTx/>
                        <a:buSzTx/>
                        <a:buFontTx/>
                        <a:buNone/>
                        <a:tabLst/>
                        <a:defRPr/>
                      </a:pPr>
                      <a:r>
                        <a:rPr kumimoji="0" lang="en-US" sz="1600" b="1" u="none" strike="noStrike" kern="1200" cap="none" spc="0" normalizeH="0" baseline="0" noProof="0" dirty="0">
                          <a:ln>
                            <a:noFill/>
                          </a:ln>
                          <a:solidFill>
                            <a:srgbClr val="00529B"/>
                          </a:solidFill>
                          <a:effectLst/>
                          <a:uLnTx/>
                          <a:uFillTx/>
                        </a:rPr>
                        <a:t>Centers for Medicare &amp; Medicaid Services (CMS)</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Medicaid.gov</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1600" b="0" dirty="0">
                          <a:solidFill>
                            <a:srgbClr val="00539A"/>
                          </a:solidFill>
                          <a:hlinkClick r:id="rId6"/>
                        </a:rPr>
                        <a:t>Medicaid.gov/Unwinding</a:t>
                      </a:r>
                      <a:r>
                        <a:rPr lang="en-US" sz="1600" b="0" u="sng" dirty="0">
                          <a:solidFill>
                            <a:srgbClr val="00539A"/>
                          </a:solidFill>
                        </a:rPr>
                        <a:t> </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Medicaid.gov/chip/index.html</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InsureKidsNow.gov</a:t>
                      </a:r>
                      <a:endParaRPr kumimoji="0" lang="en-US" sz="1600" b="0" u="none" strike="noStrike" kern="1200" cap="none" spc="0" normalizeH="0" baseline="0" noProof="0" dirty="0">
                        <a:ln>
                          <a:noFill/>
                        </a:ln>
                        <a:solidFill>
                          <a:srgbClr val="00529B"/>
                        </a:solidFill>
                        <a:effectLst/>
                        <a:uLnTx/>
                        <a:uFillTx/>
                      </a:endParaRPr>
                    </a:p>
                    <a:p>
                      <a:pPr marL="548640" marR="0" lvl="0" indent="-274320"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9">
                            <a:extLst>
                              <a:ext uri="{A12FA001-AC4F-418D-AE19-62706E023703}">
                                <ahyp:hlinkClr xmlns:ahyp="http://schemas.microsoft.com/office/drawing/2018/hyperlinkcolor" val="tx"/>
                              </a:ext>
                            </a:extLst>
                          </a:hlinkClick>
                        </a:rPr>
                        <a:t>Insurekidsnow.gov/outreach-tool-library/index.html</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InsureKidsNow Call Center 1-877-KIDS-NOW (1-877-543-7669)</a:t>
                      </a: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10">
                            <a:extLst>
                              <a:ext uri="{A12FA001-AC4F-418D-AE19-62706E023703}">
                                <ahyp:hlinkClr xmlns:ahyp="http://schemas.microsoft.com/office/drawing/2018/hyperlinkcolor" val="tx"/>
                              </a:ext>
                            </a:extLst>
                          </a:hlinkClick>
                        </a:rPr>
                        <a:t>HealthCare.gov</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Marketplace Call Center 1-800-318-2596; TTY: 1-855-889-4325</a:t>
                      </a:r>
                      <a:endParaRPr kumimoji="0" lang="en-US" sz="1600" b="0" u="sng" strike="noStrike" kern="1200" cap="none" spc="0" normalizeH="0" baseline="0" noProof="0" dirty="0">
                        <a:ln>
                          <a:noFill/>
                        </a:ln>
                        <a:solidFill>
                          <a:srgbClr val="00529B"/>
                        </a:solidFill>
                        <a:effectLst/>
                        <a:uLnTx/>
                        <a:uFillTx/>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11">
                            <a:extLst>
                              <a:ext uri="{A12FA001-AC4F-418D-AE19-62706E023703}">
                                <ahyp:hlinkClr xmlns:ahyp="http://schemas.microsoft.com/office/drawing/2018/hyperlinkcolor" val="tx"/>
                              </a:ext>
                            </a:extLst>
                          </a:hlinkClick>
                        </a:rPr>
                        <a:t>Medicare.gov/your-medicare-costs/get-help-paying-costs</a:t>
                      </a:r>
                      <a:endParaRPr kumimoji="0" lang="en-US" sz="1600" b="0" u="sng" strike="noStrike" kern="1200" cap="none" spc="0" normalizeH="0" baseline="0" noProof="0" dirty="0">
                        <a:ln>
                          <a:noFill/>
                        </a:ln>
                        <a:solidFill>
                          <a:srgbClr val="00529B"/>
                        </a:solidFill>
                        <a:effectLst/>
                        <a:uLnTx/>
                        <a:uFillTx/>
                        <a:hlinkClick r:id="rId12">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0"/>
                  </a:ext>
                </a:extLst>
              </a:tr>
              <a:tr h="2212408">
                <a:tc>
                  <a:txBody>
                    <a:bodyPr/>
                    <a:lstStyle/>
                    <a:p>
                      <a:pPr marL="0" marR="0" lvl="0" indent="0" algn="l" defTabSz="914400" rtl="0" eaLnBrk="1" fontAlgn="auto" latinLnBrk="0" hangingPunct="1">
                        <a:lnSpc>
                          <a:spcPct val="100000"/>
                        </a:lnSpc>
                        <a:spcBef>
                          <a:spcPts val="0"/>
                        </a:spcBef>
                        <a:spcAft>
                          <a:spcPts val="300"/>
                        </a:spcAft>
                        <a:buClrTx/>
                        <a:buSzTx/>
                        <a:buFont typeface="Arial" charset="0"/>
                        <a:buNone/>
                        <a:tabLst/>
                        <a:defRPr/>
                      </a:pPr>
                      <a:r>
                        <a:rPr kumimoji="0" lang="en-US" sz="1600" b="1" u="none" strike="noStrike" kern="1200" cap="none" spc="0" normalizeH="0" baseline="0" noProof="0" dirty="0">
                          <a:ln>
                            <a:noFill/>
                          </a:ln>
                          <a:solidFill>
                            <a:srgbClr val="00529B"/>
                          </a:solidFill>
                          <a:effectLst/>
                          <a:uLnTx/>
                          <a:uFillTx/>
                        </a:rPr>
                        <a:t>Federal Medical Assistance Percentages (FMAP)</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Historical: </a:t>
                      </a:r>
                      <a:r>
                        <a:rPr kumimoji="0" lang="en-US" sz="1600" b="0" u="none" strike="noStrike" kern="1200" cap="none" spc="0" normalizeH="0" baseline="0" noProof="0" dirty="0">
                          <a:ln>
                            <a:noFill/>
                          </a:ln>
                          <a:solidFill>
                            <a:srgbClr val="00529B"/>
                          </a:solidFill>
                          <a:effectLst/>
                          <a:uLnTx/>
                          <a:uFillTx/>
                          <a:hlinkClick r:id="rId13">
                            <a:extLst>
                              <a:ext uri="{A12FA001-AC4F-418D-AE19-62706E023703}">
                                <ahyp:hlinkClr xmlns:ahyp="http://schemas.microsoft.com/office/drawing/2018/hyperlinkcolor" val="tx"/>
                              </a:ext>
                            </a:extLst>
                          </a:hlinkClick>
                        </a:rPr>
                        <a:t>ASPE.hhs.gov/health/fmap.cfm</a:t>
                      </a:r>
                      <a:endParaRPr kumimoji="0" lang="en-US" sz="1600" b="0" u="none"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Map: </a:t>
                      </a:r>
                      <a:r>
                        <a:rPr lang="en-US" sz="1600" b="0" dirty="0">
                          <a:solidFill>
                            <a:srgbClr val="00529B"/>
                          </a:solidFill>
                          <a:hlinkClick r:id="rId14">
                            <a:extLst>
                              <a:ext uri="{A12FA001-AC4F-418D-AE19-62706E023703}">
                                <ahyp:hlinkClr xmlns:ahyp="http://schemas.microsoft.com/office/drawing/2018/hyperlinkcolor" val="tx"/>
                              </a:ext>
                            </a:extLst>
                          </a:hlinkClick>
                        </a:rPr>
                        <a:t>kff.org/medicaid/state-indicator/federal-matching-rate-and-multiplier/?activeTab=map&amp;currentTimeframe=0&amp;selectedDistributions=fmap-percentage&amp;sortModel=%7B%22colId%22:%22Location%22,%22sort%22:%22asc%22%7D</a:t>
                      </a:r>
                      <a:endParaRPr lang="en-US" sz="1600" b="0" dirty="0">
                        <a:solidFill>
                          <a:srgbClr val="00529B"/>
                        </a:solidFill>
                      </a:endParaRPr>
                    </a:p>
                    <a:p>
                      <a:pPr marL="228600" marR="0" lvl="1"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1600" b="0" dirty="0">
                          <a:solidFill>
                            <a:srgbClr val="00529B"/>
                          </a:solidFill>
                        </a:rPr>
                        <a:t>FY2023: </a:t>
                      </a:r>
                      <a:r>
                        <a:rPr lang="en-US" sz="1600" b="0" dirty="0">
                          <a:solidFill>
                            <a:srgbClr val="00529B"/>
                          </a:solidFill>
                          <a:hlinkClick r:id="rId15">
                            <a:extLst>
                              <a:ext uri="{A12FA001-AC4F-418D-AE19-62706E023703}">
                                <ahyp:hlinkClr xmlns:ahyp="http://schemas.microsoft.com/office/drawing/2018/hyperlinkcolor" val="tx"/>
                              </a:ext>
                            </a:extLst>
                          </a:hlinkClick>
                        </a:rPr>
                        <a:t>federalregister.gov/documents/2021/11/26/2021-25798/federal-financial-participation-in-state-assistance-expenditures-federal-matching-shares-for</a:t>
                      </a:r>
                      <a:endParaRPr lang="en-US" sz="1600" b="0" dirty="0">
                        <a:solidFill>
                          <a:srgbClr val="00529B"/>
                        </a:solidFill>
                      </a:endParaRPr>
                    </a:p>
                    <a:p>
                      <a:pPr marL="233363" marR="0" lvl="0" indent="-233363"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US" sz="1600" b="0" dirty="0">
                          <a:solidFill>
                            <a:srgbClr val="00529B"/>
                          </a:solidFill>
                        </a:rPr>
                        <a:t>FY2024:</a:t>
                      </a:r>
                      <a:r>
                        <a:rPr lang="en-US" sz="1600" b="0" baseline="0" dirty="0">
                          <a:solidFill>
                            <a:srgbClr val="00529B"/>
                          </a:solidFill>
                        </a:rPr>
                        <a:t> </a:t>
                      </a:r>
                      <a:r>
                        <a:rPr kumimoji="0" lang="en-US" sz="1600" b="0" u="sng" strike="noStrike" kern="1200" cap="none" spc="0" normalizeH="0" baseline="0" dirty="0">
                          <a:ln>
                            <a:noFill/>
                          </a:ln>
                          <a:solidFill>
                            <a:srgbClr val="00529B"/>
                          </a:solidFill>
                          <a:effectLst/>
                          <a:uLnTx/>
                          <a:uFillTx/>
                          <a:latin typeface="+mn-lt"/>
                          <a:ea typeface="+mn-ea"/>
                          <a:cs typeface="+mn-cs"/>
                          <a:hlinkClick r:id="rId16">
                            <a:extLst>
                              <a:ext uri="{A12FA001-AC4F-418D-AE19-62706E023703}">
                                <ahyp:hlinkClr xmlns:ahyp="http://schemas.microsoft.com/office/drawing/2018/hyperlinkcolor" val="tx"/>
                              </a:ext>
                            </a:extLst>
                          </a:hlinkClick>
                        </a:rPr>
                        <a:t>federalregister.gov/documents/2022/12/05/2022-26390/federal-financial-participation-in-state-assistance-expenditures-federal-matching-shares-for</a:t>
                      </a:r>
                      <a:endParaRPr kumimoji="0" lang="en-US" sz="1600" b="0" u="sng" strike="noStrike" kern="1200" cap="none" spc="0" normalizeH="0" baseline="0" dirty="0">
                        <a:ln>
                          <a:noFill/>
                        </a:ln>
                        <a:solidFill>
                          <a:srgbClr val="00529B"/>
                        </a:solidFill>
                        <a:effectLst/>
                        <a:uLnTx/>
                        <a:uFillTx/>
                        <a:latin typeface="+mn-lt"/>
                        <a:ea typeface="+mn-ea"/>
                        <a:cs typeface="+mn-cs"/>
                      </a:endParaRPr>
                    </a:p>
                    <a:p>
                      <a:pPr marL="228600" lvl="1" indent="-228600">
                        <a:spcBef>
                          <a:spcPts val="0"/>
                        </a:spcBef>
                        <a:spcAft>
                          <a:spcPts val="300"/>
                        </a:spcAft>
                        <a:buFont typeface="Wingdings" panose="05000000000000000000" pitchFamily="2" charset="2"/>
                        <a:buChar char="§"/>
                      </a:pPr>
                      <a:endParaRPr lang="en-US" sz="1600" b="0" dirty="0">
                        <a:solidFill>
                          <a:srgbClr val="00529B"/>
                        </a:solidFill>
                      </a:endParaRPr>
                    </a:p>
                  </a:txBody>
                  <a:tcPr/>
                </a:tc>
                <a:extLst>
                  <a:ext uri="{0D108BD9-81ED-4DB2-BD59-A6C34878D82A}">
                    <a16:rowId xmlns:a16="http://schemas.microsoft.com/office/drawing/2014/main" val="10002"/>
                  </a:ext>
                </a:extLst>
              </a:tr>
            </a:tbl>
          </a:graphicData>
        </a:graphic>
      </p:graphicFrame>
      <p:sp>
        <p:nvSpPr>
          <p:cNvPr id="5" name="Slide Number Placeholder 4">
            <a:extLst>
              <a:ext uri="{FF2B5EF4-FFF2-40B4-BE49-F238E27FC236}">
                <a16:creationId xmlns:a16="http://schemas.microsoft.com/office/drawing/2014/main" id="{7F78FF3C-7AFE-4578-9EA5-ADEDF6FF708E}"/>
              </a:ext>
            </a:extLst>
          </p:cNvPr>
          <p:cNvSpPr>
            <a:spLocks noGrp="1"/>
          </p:cNvSpPr>
          <p:nvPr>
            <p:ph type="sldNum" sz="quarter" idx="12"/>
          </p:nvPr>
        </p:nvSpPr>
        <p:spPr>
          <a:xfrm>
            <a:off x="8610600" y="6576648"/>
            <a:ext cx="2743200" cy="365125"/>
          </a:xfrm>
        </p:spPr>
        <p:txBody>
          <a:bodyPr/>
          <a:lstStyle/>
          <a:p>
            <a:fld id="{48F63A3B-78C7-47BE-AE5E-E10140E04643}" type="slidenum">
              <a:rPr lang="en-US" smtClean="0"/>
              <a:t>69</a:t>
            </a:fld>
            <a:endParaRPr lang="en-US" dirty="0"/>
          </a:p>
        </p:txBody>
      </p:sp>
      <p:sp>
        <p:nvSpPr>
          <p:cNvPr id="3" name="Footer Placeholder 2"/>
          <p:cNvSpPr>
            <a:spLocks noGrp="1"/>
          </p:cNvSpPr>
          <p:nvPr>
            <p:ph type="ftr" sz="quarter" idx="11"/>
          </p:nvPr>
        </p:nvSpPr>
        <p:spPr>
          <a:xfrm>
            <a:off x="3810000" y="6576648"/>
            <a:ext cx="4572000" cy="365125"/>
          </a:xfrm>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a:xfrm>
            <a:off x="838200" y="6576648"/>
            <a:ext cx="2743200" cy="365125"/>
          </a:xfrm>
        </p:spPr>
        <p:txBody>
          <a:bodyPr/>
          <a:lstStyle/>
          <a:p>
            <a:r>
              <a:rPr lang="en-US" dirty="0"/>
              <a:t>May 2023</a:t>
            </a:r>
          </a:p>
        </p:txBody>
      </p:sp>
    </p:spTree>
    <p:custDataLst>
      <p:tags r:id="rId1"/>
    </p:custDataLst>
    <p:extLst>
      <p:ext uri="{BB962C8B-B14F-4D97-AF65-F5344CB8AC3E}">
        <p14:creationId xmlns:p14="http://schemas.microsoft.com/office/powerpoint/2010/main" val="3633080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n-US" dirty="0"/>
              <a:t>Medicaid Program Basics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1200150" y="1529569"/>
            <a:ext cx="9791700" cy="4667250"/>
          </a:xfrm>
        </p:spPr>
        <p:txBody>
          <a:bodyPr/>
          <a:lstStyle/>
          <a:p>
            <a:pPr marL="548640" lvl="0" defTabSz="685800">
              <a:lnSpc>
                <a:spcPct val="100000"/>
              </a:lnSpc>
            </a:pPr>
            <a:r>
              <a:rPr lang="en-US" dirty="0"/>
              <a:t>Federal and state partnership program</a:t>
            </a:r>
          </a:p>
          <a:p>
            <a:pPr marL="548640" lvl="0" defTabSz="685800">
              <a:lnSpc>
                <a:spcPct val="100000"/>
              </a:lnSpc>
            </a:pPr>
            <a:r>
              <a:rPr lang="en-US" dirty="0"/>
              <a:t>Medical assistance for people with limited income (some program requirements also have resource requirements) </a:t>
            </a:r>
          </a:p>
          <a:p>
            <a:pPr marL="548640" lvl="0" defTabSz="685800">
              <a:lnSpc>
                <a:spcPct val="100000"/>
              </a:lnSpc>
            </a:pPr>
            <a:r>
              <a:rPr lang="en-US" dirty="0"/>
              <a:t>Covers about 85.9 million people</a:t>
            </a:r>
          </a:p>
          <a:p>
            <a:pPr marL="548640" lvl="0" defTabSz="685800">
              <a:lnSpc>
                <a:spcPct val="100000"/>
              </a:lnSpc>
            </a:pPr>
            <a:r>
              <a:rPr lang="en-US" dirty="0"/>
              <a:t>Complements Medicare for about 12 million people who are 65 or older, have a disability, or have been diagnosed with End-Stage Renal Disease (ESRD)</a:t>
            </a:r>
          </a:p>
          <a:p>
            <a:pPr marL="548640" lvl="0" defTabSz="685800">
              <a:lnSpc>
                <a:spcPct val="100000"/>
              </a:lnSpc>
            </a:pPr>
            <a:endParaRPr lang="en-US" dirty="0"/>
          </a:p>
          <a:p>
            <a:pPr marL="548640"/>
            <a:endParaRPr lang="en-US" dirty="0"/>
          </a:p>
        </p:txBody>
      </p:sp>
      <p:sp>
        <p:nvSpPr>
          <p:cNvPr id="3" name="Slide Number Placeholder 2">
            <a:extLst>
              <a:ext uri="{FF2B5EF4-FFF2-40B4-BE49-F238E27FC236}">
                <a16:creationId xmlns:a16="http://schemas.microsoft.com/office/drawing/2014/main" id="{9337AEDA-FE08-4D23-BCDE-D36A36104224}"/>
              </a:ext>
            </a:extLst>
          </p:cNvPr>
          <p:cNvSpPr>
            <a:spLocks noGrp="1"/>
          </p:cNvSpPr>
          <p:nvPr>
            <p:ph type="sldNum" sz="quarter" idx="12"/>
          </p:nvPr>
        </p:nvSpPr>
        <p:spPr/>
        <p:txBody>
          <a:bodyPr/>
          <a:lstStyle/>
          <a:p>
            <a:fld id="{0B2D781D-8844-5940-92D1-06EF0A7F581E}" type="slidenum">
              <a:rPr lang="en-US" smtClean="0"/>
              <a:pPr/>
              <a:t>7</a:t>
            </a:fld>
            <a:endParaRPr lang="en-US" dirty="0"/>
          </a:p>
        </p:txBody>
      </p:sp>
      <p:sp>
        <p:nvSpPr>
          <p:cNvPr id="2" name="Footer Placeholder 1"/>
          <p:cNvSpPr>
            <a:spLocks noGrp="1"/>
          </p:cNvSpPr>
          <p:nvPr>
            <p:ph type="ftr" sz="quarter" idx="11"/>
          </p:nvPr>
        </p:nvSpPr>
        <p:spPr/>
        <p:txBody>
          <a:bodyPr/>
          <a:lstStyle/>
          <a:p>
            <a:r>
              <a:rPr lang="en-US" dirty="0"/>
              <a:t>Medicaid &amp; the Children's Health Insurance Program (CHIP)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Medicaid &amp; CHIP Resource Guide (continued)</a:t>
            </a:r>
          </a:p>
        </p:txBody>
      </p:sp>
      <p:graphicFrame>
        <p:nvGraphicFramePr>
          <p:cNvPr id="7" name="Content Placeholder 6" descr="Table listing various CHIP-related resources ." title="Medicaid and Children's Health Insurance Program (CHIP) Resource Guide"/>
          <p:cNvGraphicFramePr>
            <a:graphicFrameLocks noGrp="1"/>
          </p:cNvGraphicFramePr>
          <p:nvPr>
            <p:ph idx="4294967295"/>
            <p:extLst>
              <p:ext uri="{D42A27DB-BD31-4B8C-83A1-F6EECF244321}">
                <p14:modId xmlns:p14="http://schemas.microsoft.com/office/powerpoint/2010/main" val="1275258325"/>
              </p:ext>
            </p:extLst>
          </p:nvPr>
        </p:nvGraphicFramePr>
        <p:xfrm>
          <a:off x="751674" y="1294002"/>
          <a:ext cx="10688652" cy="4901254"/>
        </p:xfrm>
        <a:graphic>
          <a:graphicData uri="http://schemas.openxmlformats.org/drawingml/2006/table">
            <a:tbl>
              <a:tblPr firstRow="1" bandRow="1">
                <a:tableStyleId>{5FD0F851-EC5A-4D38-B0AD-8093EC10F338}</a:tableStyleId>
              </a:tblPr>
              <a:tblGrid>
                <a:gridCol w="4841631">
                  <a:extLst>
                    <a:ext uri="{9D8B030D-6E8A-4147-A177-3AD203B41FA5}">
                      <a16:colId xmlns:a16="http://schemas.microsoft.com/office/drawing/2014/main" val="20000"/>
                    </a:ext>
                  </a:extLst>
                </a:gridCol>
                <a:gridCol w="5847021">
                  <a:extLst>
                    <a:ext uri="{9D8B030D-6E8A-4147-A177-3AD203B41FA5}">
                      <a16:colId xmlns:a16="http://schemas.microsoft.com/office/drawing/2014/main" val="20001"/>
                    </a:ext>
                  </a:extLst>
                </a:gridCol>
              </a:tblGrid>
              <a:tr h="1048825">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1" u="none" strike="noStrike" kern="1200" cap="none" spc="0" normalizeH="0" baseline="0" noProof="0" dirty="0">
                          <a:ln>
                            <a:noFill/>
                          </a:ln>
                          <a:solidFill>
                            <a:srgbClr val="00529B"/>
                          </a:solidFill>
                          <a:effectLst/>
                          <a:uLnTx/>
                          <a:uFillTx/>
                        </a:rPr>
                        <a:t>Medicaid Expansion</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HealthCare.gov/medicaid-chip/medicaid-expansion-and-you</a:t>
                      </a:r>
                      <a:r>
                        <a:rPr kumimoji="0" lang="en-US" sz="1600" b="0" u="none" strike="noStrike" kern="1200" cap="none" spc="0" normalizeH="0" baseline="0" noProof="0" dirty="0">
                          <a:ln>
                            <a:noFill/>
                          </a:ln>
                          <a:solidFill>
                            <a:srgbClr val="00529B"/>
                          </a:solidFill>
                          <a:effectLst/>
                          <a:uLnTx/>
                          <a:uFillTx/>
                        </a:rPr>
                        <a:t> </a:t>
                      </a:r>
                    </a:p>
                  </a:txBody>
                  <a:tcPr/>
                </a:tc>
                <a:extLst>
                  <a:ext uri="{0D108BD9-81ED-4DB2-BD59-A6C34878D82A}">
                    <a16:rowId xmlns:a16="http://schemas.microsoft.com/office/drawing/2014/main" val="10003"/>
                  </a:ext>
                </a:extLst>
              </a:tr>
              <a:tr h="958606">
                <a:tc>
                  <a:txBody>
                    <a:bodyPr/>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lang="en-US" sz="1600" b="1" dirty="0">
                          <a:solidFill>
                            <a:srgbClr val="00529B"/>
                          </a:solidFill>
                        </a:rPr>
                        <a:t>State Medical Assistance (Medicaid) offices</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Medicaid.gov/state-overviews/index.html</a:t>
                      </a:r>
                      <a:endParaRPr kumimoji="0" lang="en-US" sz="1600" b="0" u="none"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dirty="0">
                          <a:solidFill>
                            <a:srgbClr val="00529B"/>
                          </a:solidFill>
                          <a:hlinkClick r:id="rId6">
                            <a:extLst>
                              <a:ext uri="{A12FA001-AC4F-418D-AE19-62706E023703}">
                                <ahyp:hlinkClr xmlns:ahyp="http://schemas.microsoft.com/office/drawing/2018/hyperlinkcolor" val="tx"/>
                              </a:ext>
                            </a:extLst>
                          </a:hlinkClick>
                        </a:rPr>
                        <a:t>Medicaid.gov/about-us/beneficiary-resources/index.html</a:t>
                      </a:r>
                      <a:endParaRPr lang="en-US" sz="1600" b="0" dirty="0">
                        <a:solidFill>
                          <a:srgbClr val="00529B"/>
                        </a:solidFill>
                      </a:endParaRP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lang="en-US" sz="1600" b="0" dirty="0">
                        <a:solidFill>
                          <a:srgbClr val="00529B"/>
                        </a:solidFill>
                      </a:endParaRPr>
                    </a:p>
                  </a:txBody>
                  <a:tcPr/>
                </a:tc>
                <a:extLst>
                  <a:ext uri="{0D108BD9-81ED-4DB2-BD59-A6C34878D82A}">
                    <a16:rowId xmlns:a16="http://schemas.microsoft.com/office/drawing/2014/main" val="10005"/>
                  </a:ext>
                </a:extLst>
              </a:tr>
              <a:tr h="853098">
                <a:tc>
                  <a:txBody>
                    <a:bodyPr/>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n-US" sz="1600" b="1" u="none" strike="noStrike" kern="1200" cap="none" spc="0" normalizeH="0" baseline="0" noProof="0" dirty="0">
                          <a:ln>
                            <a:noFill/>
                          </a:ln>
                          <a:solidFill>
                            <a:srgbClr val="00529B"/>
                          </a:solidFill>
                          <a:effectLst/>
                          <a:uLnTx/>
                          <a:uFillTx/>
                        </a:rPr>
                        <a:t>State Health Insurance Assistance Programs (SHIPs) and State Insurance Departments</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u="sng" kern="1200" dirty="0">
                          <a:solidFill>
                            <a:srgbClr val="00529B"/>
                          </a:solidFill>
                          <a:effectLst/>
                          <a:hlinkClick r:id="rId7">
                            <a:extLst>
                              <a:ext uri="{A12FA001-AC4F-418D-AE19-62706E023703}">
                                <ahyp:hlinkClr xmlns:ahyp="http://schemas.microsoft.com/office/drawing/2018/hyperlinkcolor" val="tx"/>
                              </a:ext>
                            </a:extLst>
                          </a:hlinkClick>
                        </a:rPr>
                        <a:t>shiphelp.org</a:t>
                      </a:r>
                      <a:endParaRPr lang="en-US" sz="1600" b="0" u="sng" kern="1200" dirty="0">
                        <a:solidFill>
                          <a:srgbClr val="00529B"/>
                        </a:solidFill>
                        <a:effectLst/>
                      </a:endParaRPr>
                    </a:p>
                    <a:p>
                      <a:pPr marL="228600" marR="0" indent="-22860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dirty="0">
                          <a:solidFill>
                            <a:srgbClr val="00529B"/>
                          </a:solidFill>
                          <a:effectLst/>
                          <a:latin typeface="+mn-lt"/>
                          <a:cs typeface="Arial" panose="020B0604020202020204" pitchFamily="34" charset="0"/>
                        </a:rPr>
                        <a:t>Call</a:t>
                      </a:r>
                      <a:r>
                        <a:rPr lang="en-US" sz="1600" baseline="0" dirty="0">
                          <a:solidFill>
                            <a:srgbClr val="00529B"/>
                          </a:solidFill>
                          <a:effectLst/>
                          <a:latin typeface="+mn-lt"/>
                          <a:cs typeface="Arial" panose="020B0604020202020204" pitchFamily="34" charset="0"/>
                        </a:rPr>
                        <a:t> </a:t>
                      </a:r>
                      <a:r>
                        <a:rPr lang="en-US" sz="1600" dirty="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dirty="0">
                          <a:solidFill>
                            <a:srgbClr val="00529B"/>
                          </a:solidFill>
                          <a:effectLst/>
                          <a:latin typeface="+mn-lt"/>
                          <a:cs typeface="Arial" panose="020B0604020202020204" pitchFamily="34" charset="0"/>
                          <a:hlinkClick r:id="rId8">
                            <a:extLst>
                              <a:ext uri="{A12FA001-AC4F-418D-AE19-62706E023703}">
                                <ahyp:hlinkClr xmlns:ahyp="http://schemas.microsoft.com/office/drawing/2018/hyperlinkcolor" val="tx"/>
                              </a:ext>
                            </a:extLst>
                          </a:hlinkClick>
                        </a:rPr>
                        <a:t>info@shiphelp.org</a:t>
                      </a:r>
                      <a:endParaRPr lang="en-US" sz="1600" b="0" u="sng" kern="1200" dirty="0">
                        <a:solidFill>
                          <a:srgbClr val="00529B"/>
                        </a:solidFill>
                        <a:effectLst/>
                      </a:endParaRP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dirty="0">
                          <a:solidFill>
                            <a:srgbClr val="00529B"/>
                          </a:solidFill>
                          <a:hlinkClick r:id="rId9">
                            <a:extLst>
                              <a:ext uri="{A12FA001-AC4F-418D-AE19-62706E023703}">
                                <ahyp:hlinkClr xmlns:ahyp="http://schemas.microsoft.com/office/drawing/2018/hyperlinkcolor" val="tx"/>
                              </a:ext>
                            </a:extLst>
                          </a:hlinkClick>
                        </a:rPr>
                        <a:t>Medicare.gov/talk-to-someone</a:t>
                      </a:r>
                      <a:endParaRPr lang="en-US" sz="1600" b="0" dirty="0">
                        <a:solidFill>
                          <a:srgbClr val="00529B"/>
                        </a:solidFill>
                      </a:endParaRP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dirty="0">
                          <a:solidFill>
                            <a:srgbClr val="00529B"/>
                          </a:solidFill>
                          <a:hlinkClick r:id="rId10">
                            <a:extLst>
                              <a:ext uri="{A12FA001-AC4F-418D-AE19-62706E023703}">
                                <ahyp:hlinkClr xmlns:ahyp="http://schemas.microsoft.com/office/drawing/2018/hyperlinkcolor" val="tx"/>
                              </a:ext>
                            </a:extLst>
                          </a:hlinkClick>
                        </a:rPr>
                        <a:t>content.naic.org/state-insurance-departments</a:t>
                      </a:r>
                      <a:endParaRPr lang="en-US" sz="1600" b="0" dirty="0">
                        <a:solidFill>
                          <a:srgbClr val="00529B"/>
                        </a:solidFill>
                      </a:endParaRPr>
                    </a:p>
                  </a:txBody>
                  <a:tcPr/>
                </a:tc>
                <a:extLst>
                  <a:ext uri="{0D108BD9-81ED-4DB2-BD59-A6C34878D82A}">
                    <a16:rowId xmlns:a16="http://schemas.microsoft.com/office/drawing/2014/main" val="10006"/>
                  </a:ext>
                </a:extLst>
              </a:tr>
              <a:tr h="804429">
                <a:tc>
                  <a:txBody>
                    <a:bodyPr/>
                    <a:lstStyle/>
                    <a:p>
                      <a:pPr marL="0" marR="0" lvl="0" indent="0" algn="l" defTabSz="914400" rtl="0" eaLnBrk="1" fontAlgn="auto" latinLnBrk="0" hangingPunct="1">
                        <a:lnSpc>
                          <a:spcPct val="100000"/>
                        </a:lnSpc>
                        <a:spcBef>
                          <a:spcPts val="0"/>
                        </a:spcBef>
                        <a:spcAft>
                          <a:spcPts val="1200"/>
                        </a:spcAft>
                        <a:buClrTx/>
                        <a:buSzTx/>
                        <a:buFont typeface="Arial" charset="0"/>
                        <a:buNone/>
                        <a:tabLst/>
                        <a:defRPr/>
                      </a:pPr>
                      <a:r>
                        <a:rPr kumimoji="0" lang="en-US" sz="1600" b="1" u="none" strike="noStrike" kern="1200" cap="none" spc="0" normalizeH="0" baseline="0" noProof="0" dirty="0">
                          <a:ln>
                            <a:noFill/>
                          </a:ln>
                          <a:solidFill>
                            <a:srgbClr val="00529B"/>
                          </a:solidFill>
                          <a:effectLst/>
                          <a:uLnTx/>
                          <a:uFillTx/>
                        </a:rPr>
                        <a:t>Social Security </a:t>
                      </a:r>
                    </a:p>
                    <a:p>
                      <a:pPr marL="0" marR="0" lvl="0" indent="0" algn="l" defTabSz="914400" rtl="0" eaLnBrk="1" fontAlgn="auto" latinLnBrk="0" hangingPunct="1">
                        <a:lnSpc>
                          <a:spcPct val="100000"/>
                        </a:lnSpc>
                        <a:spcBef>
                          <a:spcPts val="0"/>
                        </a:spcBef>
                        <a:spcAft>
                          <a:spcPts val="1200"/>
                        </a:spcAft>
                        <a:buClrTx/>
                        <a:buSzTx/>
                        <a:buFont typeface="Arial" charset="0"/>
                        <a:buNone/>
                        <a:tabLst/>
                        <a:defRPr/>
                      </a:pP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Call 1-800-772-1213; TTY 1-800-325-0778</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600" b="0" kern="1200" noProof="0" dirty="0">
                          <a:solidFill>
                            <a:srgbClr val="00529B"/>
                          </a:solidFill>
                          <a:latin typeface="+mn-lt"/>
                          <a:ea typeface="+mn-ea"/>
                          <a:cs typeface="+mn-cs"/>
                          <a:hlinkClick r:id="rId11">
                            <a:extLst>
                              <a:ext uri="{A12FA001-AC4F-418D-AE19-62706E023703}">
                                <ahyp:hlinkClr xmlns:ahyp="http://schemas.microsoft.com/office/drawing/2018/hyperlinkcolor" val="tx"/>
                              </a:ext>
                            </a:extLst>
                          </a:hlinkClick>
                        </a:rPr>
                        <a:t>SSA.gov</a:t>
                      </a:r>
                      <a:r>
                        <a:rPr lang="en-US" sz="1600" b="0" kern="1200" noProof="0" dirty="0">
                          <a:solidFill>
                            <a:srgbClr val="00529B"/>
                          </a:solidFill>
                          <a:latin typeface="+mn-lt"/>
                          <a:ea typeface="+mn-ea"/>
                          <a:cs typeface="+mn-cs"/>
                        </a:rPr>
                        <a:t> </a:t>
                      </a:r>
                    </a:p>
                  </a:txBody>
                  <a:tcPr/>
                </a:tc>
                <a:extLst>
                  <a:ext uri="{0D108BD9-81ED-4DB2-BD59-A6C34878D82A}">
                    <a16:rowId xmlns:a16="http://schemas.microsoft.com/office/drawing/2014/main" val="367566413"/>
                  </a:ext>
                </a:extLst>
              </a:tr>
            </a:tbl>
          </a:graphicData>
        </a:graphic>
      </p:graphicFrame>
      <p:pic>
        <p:nvPicPr>
          <p:cNvPr id="8" name="Picture 7">
            <a:extLst>
              <a:ext uri="{FF2B5EF4-FFF2-40B4-BE49-F238E27FC236}">
                <a16:creationId xmlns:a16="http://schemas.microsoft.com/office/drawing/2014/main" id="{B13E807A-EF6C-44C1-A9FB-1B3A04A46158}"/>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569939" y="3477172"/>
            <a:ext cx="1697118" cy="820274"/>
          </a:xfrm>
          <a:prstGeom prst="rect">
            <a:avLst/>
          </a:prstGeom>
        </p:spPr>
      </p:pic>
      <p:sp>
        <p:nvSpPr>
          <p:cNvPr id="5" name="Slide Number Placeholder 4">
            <a:extLst>
              <a:ext uri="{FF2B5EF4-FFF2-40B4-BE49-F238E27FC236}">
                <a16:creationId xmlns:a16="http://schemas.microsoft.com/office/drawing/2014/main" id="{6203EE1B-36C5-476E-91C2-4693877C9FC2}"/>
              </a:ext>
            </a:extLst>
          </p:cNvPr>
          <p:cNvSpPr>
            <a:spLocks noGrp="1"/>
          </p:cNvSpPr>
          <p:nvPr>
            <p:ph type="sldNum" sz="quarter" idx="12"/>
          </p:nvPr>
        </p:nvSpPr>
        <p:spPr/>
        <p:txBody>
          <a:bodyPr/>
          <a:lstStyle/>
          <a:p>
            <a:fld id="{48F63A3B-78C7-47BE-AE5E-E10140E04643}" type="slidenum">
              <a:rPr lang="en-US" smtClean="0"/>
              <a:t>70</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39376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Medicaid &amp; CHIP Products</a:t>
            </a:r>
          </a:p>
        </p:txBody>
      </p:sp>
      <p:graphicFrame>
        <p:nvGraphicFramePr>
          <p:cNvPr id="7" name="Content Placeholder 6" descr="Table listing various CHIP-related products." title="Medicaid and Children's Health Insurance Program (CHIP) Products"/>
          <p:cNvGraphicFramePr>
            <a:graphicFrameLocks noGrp="1"/>
          </p:cNvGraphicFramePr>
          <p:nvPr>
            <p:ph idx="4294967295"/>
            <p:extLst>
              <p:ext uri="{D42A27DB-BD31-4B8C-83A1-F6EECF244321}">
                <p14:modId xmlns:p14="http://schemas.microsoft.com/office/powerpoint/2010/main" val="144177093"/>
              </p:ext>
            </p:extLst>
          </p:nvPr>
        </p:nvGraphicFramePr>
        <p:xfrm>
          <a:off x="684049" y="1433391"/>
          <a:ext cx="10823901" cy="4317820"/>
        </p:xfrm>
        <a:graphic>
          <a:graphicData uri="http://schemas.openxmlformats.org/drawingml/2006/table">
            <a:tbl>
              <a:tblPr firstRow="1" bandRow="1">
                <a:tableStyleId>{5FD0F851-EC5A-4D38-B0AD-8093EC10F338}</a:tableStyleId>
              </a:tblPr>
              <a:tblGrid>
                <a:gridCol w="4401553">
                  <a:extLst>
                    <a:ext uri="{9D8B030D-6E8A-4147-A177-3AD203B41FA5}">
                      <a16:colId xmlns:a16="http://schemas.microsoft.com/office/drawing/2014/main" val="20000"/>
                    </a:ext>
                  </a:extLst>
                </a:gridCol>
                <a:gridCol w="6422348">
                  <a:extLst>
                    <a:ext uri="{9D8B030D-6E8A-4147-A177-3AD203B41FA5}">
                      <a16:colId xmlns:a16="http://schemas.microsoft.com/office/drawing/2014/main" val="20001"/>
                    </a:ext>
                  </a:extLst>
                </a:gridCol>
              </a:tblGrid>
              <a:tr h="862188">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n-US" sz="1600" b="1" u="none" strike="noStrike" kern="1200" cap="none" spc="0" normalizeH="0" baseline="0" noProof="0" dirty="0">
                          <a:ln>
                            <a:noFill/>
                          </a:ln>
                          <a:solidFill>
                            <a:srgbClr val="00529B"/>
                          </a:solidFill>
                          <a:effectLst/>
                          <a:uLnTx/>
                          <a:uFillTx/>
                        </a:rPr>
                        <a:t>The State Medicaid Manual</a:t>
                      </a:r>
                      <a:endParaRPr kumimoji="0" lang="en-US" sz="1600" b="1" i="0" u="sng"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sng"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CMS.gov/Regulations-and-Guidance/guidance/Manuals/Paper-Based-Manuals-Items/CMS021927.html</a:t>
                      </a:r>
                      <a:endParaRPr kumimoji="0" lang="en-US" sz="1600" b="0" i="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0"/>
                  </a:ext>
                </a:extLst>
              </a:tr>
              <a:tr h="720458">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n-US" sz="1600" b="1" u="none" strike="noStrike" kern="1200" cap="none" spc="0" normalizeH="0" baseline="0" noProof="0" dirty="0">
                          <a:ln>
                            <a:noFill/>
                          </a:ln>
                          <a:solidFill>
                            <a:srgbClr val="00529B"/>
                          </a:solidFill>
                          <a:effectLst/>
                          <a:uLnTx/>
                          <a:uFillTx/>
                        </a:rPr>
                        <a:t>CHIP Connecting Kids to Coverage Materials</a:t>
                      </a:r>
                      <a:endParaRPr lang="en-US" sz="1600" b="1" dirty="0">
                        <a:solidFill>
                          <a:srgbClr val="00529B"/>
                        </a:solidFill>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Insurekidsnow.gov/outreach-tool-library/index.html</a:t>
                      </a:r>
                      <a:endParaRPr kumimoji="0" lang="en-US" sz="1600" b="0" u="sng" strike="noStrike" kern="1200" cap="none" spc="0" normalizeH="0" baseline="0" noProof="0" dirty="0">
                        <a:ln>
                          <a:noFill/>
                        </a:ln>
                        <a:solidFill>
                          <a:srgbClr val="00529B"/>
                        </a:solidFill>
                        <a:effectLst/>
                        <a:uLnTx/>
                        <a:uFillTx/>
                      </a:endParaRPr>
                    </a:p>
                    <a:p>
                      <a:pPr marL="0" marR="0" lvl="0" indent="0" algn="l" defTabSz="685800" rtl="0" eaLnBrk="1" fontAlgn="auto" latinLnBrk="0" hangingPunct="1">
                        <a:lnSpc>
                          <a:spcPct val="100000"/>
                        </a:lnSpc>
                        <a:spcBef>
                          <a:spcPts val="0"/>
                        </a:spcBef>
                        <a:spcAft>
                          <a:spcPts val="1200"/>
                        </a:spcAft>
                        <a:buClrTx/>
                        <a:buSzTx/>
                        <a:buFontTx/>
                        <a:buNone/>
                        <a:tabLst/>
                        <a:defRPr/>
                      </a:pPr>
                      <a:endParaRPr kumimoji="0" lang="en-US" sz="1600" b="0" i="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1"/>
                  </a:ext>
                </a:extLst>
              </a:tr>
              <a:tr h="606725">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n-US" sz="1600" b="1" u="none" strike="noStrike" kern="1200" cap="none" spc="0" normalizeH="0" baseline="0" noProof="0" dirty="0">
                          <a:ln>
                            <a:noFill/>
                          </a:ln>
                          <a:solidFill>
                            <a:srgbClr val="00529B"/>
                          </a:solidFill>
                          <a:effectLst/>
                          <a:uLnTx/>
                          <a:uFillTx/>
                        </a:rPr>
                        <a:t>Medicaid and CHIP Coverage of Lawfully Residing Children and Pregnant Women</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Medicaid.gov/medicaid/enrollment-strategies/medicaid-and-chip-coverage-lawfully-residing-children-pregnant-women</a:t>
                      </a:r>
                      <a:endParaRPr kumimoji="0" lang="en-US" sz="1600" b="0" u="none" strike="noStrike" kern="1200" cap="none" spc="0" normalizeH="0" baseline="0" noProof="0" dirty="0">
                        <a:ln>
                          <a:noFill/>
                        </a:ln>
                        <a:solidFill>
                          <a:srgbClr val="00529B"/>
                        </a:solidFill>
                        <a:effectLst/>
                        <a:uLnTx/>
                        <a:uFillTx/>
                      </a:endParaRPr>
                    </a:p>
                    <a:p>
                      <a:pPr marL="0" marR="0" lvl="0" indent="0" algn="l" defTabSz="6858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2"/>
                  </a:ext>
                </a:extLst>
              </a:tr>
              <a:tr h="773392">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lang="en-US" sz="1600" b="1" dirty="0">
                          <a:solidFill>
                            <a:srgbClr val="00529B"/>
                          </a:solidFill>
                        </a:rPr>
                        <a:t>2023 Medicare Savings Program Income Limits</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sng" strike="noStrike" kern="1200" cap="none" spc="0" normalizeH="0" baseline="0" dirty="0">
                          <a:ln>
                            <a:noFill/>
                          </a:ln>
                          <a:solidFill>
                            <a:srgbClr val="00529B"/>
                          </a:solidFill>
                          <a:effectLst/>
                          <a:uLnTx/>
                          <a:uFillTx/>
                          <a:latin typeface="+mn-lt"/>
                          <a:ea typeface="+mn-ea"/>
                          <a:cs typeface="+mn-cs"/>
                          <a:hlinkClick r:id="rId7">
                            <a:extLst>
                              <a:ext uri="{A12FA001-AC4F-418D-AE19-62706E023703}">
                                <ahyp:hlinkClr xmlns:ahyp="http://schemas.microsoft.com/office/drawing/2018/hyperlinkcolor" val="tx"/>
                              </a:ext>
                            </a:extLst>
                          </a:hlinkClick>
                        </a:rPr>
                        <a:t>Medicaid.gov/federal-policy-guidance/downloads/cib011923.pdf</a:t>
                      </a:r>
                      <a:endParaRPr kumimoji="0" lang="en-US" sz="1600" b="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3"/>
                  </a:ext>
                </a:extLst>
              </a:tr>
              <a:tr h="862188">
                <a:tc>
                  <a:txBody>
                    <a:bodyPr/>
                    <a:lstStyle/>
                    <a:p>
                      <a:pPr marL="0" marR="0" lvl="0" indent="0" algn="l" defTabSz="685800" rtl="0" eaLnBrk="1" fontAlgn="auto" latinLnBrk="0" hangingPunct="1">
                        <a:lnSpc>
                          <a:spcPct val="100000"/>
                        </a:lnSpc>
                        <a:spcBef>
                          <a:spcPts val="0"/>
                        </a:spcBef>
                        <a:spcAft>
                          <a:spcPts val="1200"/>
                        </a:spcAft>
                        <a:buClrTx/>
                        <a:buSzTx/>
                        <a:buFont typeface="+mj-lt"/>
                        <a:buNone/>
                        <a:tabLst/>
                        <a:defRPr/>
                      </a:pPr>
                      <a:r>
                        <a:rPr kumimoji="0" lang="en-US" sz="1600" b="1" u="none" strike="noStrike" kern="1200" cap="none" spc="0" normalizeH="0" baseline="0" noProof="0" dirty="0">
                          <a:ln>
                            <a:noFill/>
                          </a:ln>
                          <a:solidFill>
                            <a:srgbClr val="00529B"/>
                          </a:solidFill>
                          <a:effectLst/>
                          <a:uLnTx/>
                          <a:uFillTx/>
                        </a:rPr>
                        <a:t>Medicaid Partner Outreach Tools</a:t>
                      </a:r>
                      <a:endParaRPr kumimoji="0" lang="en-US" sz="1600" b="1" i="0" u="none" strike="noStrike" kern="1200" cap="none" spc="0" normalizeH="0" baseline="0" noProof="0" dirty="0">
                        <a:ln>
                          <a:noFill/>
                        </a:ln>
                        <a:solidFill>
                          <a:srgbClr val="00529B"/>
                        </a:solidFill>
                        <a:effectLst/>
                        <a:uLnTx/>
                        <a:uFillTx/>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1600" b="0" u="sng" strike="noStrike" kern="1200" cap="none" spc="0"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Medicaid.gov/medicaid/outreach-tools/supporting-enrollment-efforts/index.html</a:t>
                      </a:r>
                      <a:endParaRPr kumimoji="0" lang="en-US" sz="1600" b="0" u="sng" strike="noStrike" kern="1200" cap="none" spc="0" normalizeH="0" baseline="0" noProof="0" dirty="0">
                        <a:ln>
                          <a:noFill/>
                        </a:ln>
                        <a:solidFill>
                          <a:srgbClr val="00529B"/>
                        </a:solidFill>
                        <a:effectLst/>
                        <a:uLnTx/>
                        <a:uFillTx/>
                      </a:endParaRPr>
                    </a:p>
                    <a:p>
                      <a:pPr marL="0" marR="0" lvl="0" indent="0" algn="l" defTabSz="6858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3285290559"/>
                  </a:ext>
                </a:extLst>
              </a:tr>
            </a:tbl>
          </a:graphicData>
        </a:graphic>
      </p:graphicFrame>
      <p:sp>
        <p:nvSpPr>
          <p:cNvPr id="5" name="Slide Number Placeholder 4">
            <a:extLst>
              <a:ext uri="{FF2B5EF4-FFF2-40B4-BE49-F238E27FC236}">
                <a16:creationId xmlns:a16="http://schemas.microsoft.com/office/drawing/2014/main" id="{CF3C5364-31E1-45D9-A6CC-F948F6E7B0DE}"/>
              </a:ext>
            </a:extLst>
          </p:cNvPr>
          <p:cNvSpPr>
            <a:spLocks noGrp="1"/>
          </p:cNvSpPr>
          <p:nvPr>
            <p:ph type="sldNum" sz="quarter" idx="12"/>
          </p:nvPr>
        </p:nvSpPr>
        <p:spPr/>
        <p:txBody>
          <a:bodyPr/>
          <a:lstStyle/>
          <a:p>
            <a:fld id="{48F63A3B-78C7-47BE-AE5E-E10140E04643}" type="slidenum">
              <a:rPr lang="en-US" smtClean="0"/>
              <a:t>71</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486904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Appendix A: Medicaid Agencies</a:t>
            </a:r>
          </a:p>
        </p:txBody>
      </p:sp>
      <p:graphicFrame>
        <p:nvGraphicFramePr>
          <p:cNvPr id="6" name="Content Placeholder 6" descr="Blank table for states to use to capture information"/>
          <p:cNvGraphicFramePr>
            <a:graphicFrameLocks noGrp="1"/>
          </p:cNvGraphicFramePr>
          <p:nvPr>
            <p:ph idx="4294967295"/>
            <p:extLst>
              <p:ext uri="{D42A27DB-BD31-4B8C-83A1-F6EECF244321}">
                <p14:modId xmlns:p14="http://schemas.microsoft.com/office/powerpoint/2010/main" val="3642212715"/>
              </p:ext>
            </p:extLst>
          </p:nvPr>
        </p:nvGraphicFramePr>
        <p:xfrm>
          <a:off x="665507" y="1193223"/>
          <a:ext cx="10860985" cy="5054377"/>
        </p:xfrm>
        <a:graphic>
          <a:graphicData uri="http://schemas.openxmlformats.org/drawingml/2006/table">
            <a:tbl>
              <a:tblPr firstRow="1" bandRow="1">
                <a:tableStyleId>{BDBED569-4797-4DF1-A0F4-6AAB3CD982D8}</a:tableStyleId>
              </a:tblPr>
              <a:tblGrid>
                <a:gridCol w="2979562">
                  <a:extLst>
                    <a:ext uri="{9D8B030D-6E8A-4147-A177-3AD203B41FA5}">
                      <a16:colId xmlns:a16="http://schemas.microsoft.com/office/drawing/2014/main" val="20000"/>
                    </a:ext>
                  </a:extLst>
                </a:gridCol>
                <a:gridCol w="3556252">
                  <a:extLst>
                    <a:ext uri="{9D8B030D-6E8A-4147-A177-3AD203B41FA5}">
                      <a16:colId xmlns:a16="http://schemas.microsoft.com/office/drawing/2014/main" val="20001"/>
                    </a:ext>
                  </a:extLst>
                </a:gridCol>
                <a:gridCol w="4325171">
                  <a:extLst>
                    <a:ext uri="{9D8B030D-6E8A-4147-A177-3AD203B41FA5}">
                      <a16:colId xmlns:a16="http://schemas.microsoft.com/office/drawing/2014/main" val="20002"/>
                    </a:ext>
                  </a:extLst>
                </a:gridCol>
              </a:tblGrid>
              <a:tr h="618637">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r>
                        <a:rPr lang="en-US" sz="2400" kern="1200" dirty="0">
                          <a:solidFill>
                            <a:schemeClr val="bg1"/>
                          </a:solidFill>
                        </a:rPr>
                        <a:t>State</a:t>
                      </a:r>
                    </a:p>
                  </a:txBody>
                  <a:tcPr marL="82296" marR="82296" marT="34290" marB="34290" anchor="ctr">
                    <a:solidFill>
                      <a:schemeClr val="accent1">
                        <a:lumMod val="50000"/>
                      </a:schemeClr>
                    </a:solidFill>
                  </a:tcPr>
                </a:tc>
                <a:tc>
                  <a:txBody>
                    <a:bodyPr/>
                    <a:lstStyle/>
                    <a:p>
                      <a:pPr marL="0" lvl="2" indent="0" algn="ctr">
                        <a:spcBef>
                          <a:spcPts val="0"/>
                        </a:spcBef>
                        <a:spcAft>
                          <a:spcPts val="1200"/>
                        </a:spcAft>
                        <a:buFontTx/>
                        <a:buNone/>
                      </a:pPr>
                      <a:r>
                        <a:rPr lang="en-US" sz="2400" dirty="0">
                          <a:solidFill>
                            <a:schemeClr val="bg1"/>
                          </a:solidFill>
                        </a:rPr>
                        <a:t>Website</a:t>
                      </a:r>
                      <a:endParaRPr lang="en-US" sz="1800" dirty="0">
                        <a:solidFill>
                          <a:schemeClr val="bg1"/>
                        </a:solidFill>
                      </a:endParaRPr>
                    </a:p>
                  </a:txBody>
                  <a:tcPr marL="82296" marR="82296" marT="34290" marB="34290" anchor="ctr">
                    <a:solidFill>
                      <a:schemeClr val="accent1">
                        <a:lumMod val="50000"/>
                      </a:schemeClr>
                    </a:solidFill>
                  </a:tcPr>
                </a:tc>
                <a:tc>
                  <a:txBody>
                    <a:bodyPr/>
                    <a:lstStyle/>
                    <a:p>
                      <a:pPr marL="0" lvl="2" indent="0" algn="ctr">
                        <a:spcBef>
                          <a:spcPts val="0"/>
                        </a:spcBef>
                        <a:spcAft>
                          <a:spcPts val="1200"/>
                        </a:spcAft>
                        <a:buFontTx/>
                        <a:buNone/>
                      </a:pPr>
                      <a:r>
                        <a:rPr lang="en-US" sz="2400" dirty="0">
                          <a:solidFill>
                            <a:schemeClr val="bg1"/>
                          </a:solidFill>
                        </a:rPr>
                        <a:t>Application Format</a:t>
                      </a:r>
                    </a:p>
                  </a:txBody>
                  <a:tcPr marL="82296" marR="82296" marT="34290" marB="34290" anchor="ctr">
                    <a:solidFill>
                      <a:schemeClr val="accent1">
                        <a:lumMod val="50000"/>
                      </a:schemeClr>
                    </a:solidFill>
                  </a:tcPr>
                </a:tc>
                <a:extLst>
                  <a:ext uri="{0D108BD9-81ED-4DB2-BD59-A6C34878D82A}">
                    <a16:rowId xmlns:a16="http://schemas.microsoft.com/office/drawing/2014/main" val="10000"/>
                  </a:ext>
                </a:extLst>
              </a:tr>
              <a:tr h="739290">
                <a:tc>
                  <a:txBody>
                    <a:bodyPr/>
                    <a:lstStyle/>
                    <a:p>
                      <a:pPr marL="0" lvl="2" indent="0" algn="ctr">
                        <a:spcBef>
                          <a:spcPts val="0"/>
                        </a:spcBef>
                        <a:spcAft>
                          <a:spcPts val="1200"/>
                        </a:spcAft>
                        <a:buFontTx/>
                        <a:buNone/>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1"/>
                  </a:ext>
                </a:extLst>
              </a:tr>
              <a:tr h="739290">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2"/>
                  </a:ext>
                </a:extLst>
              </a:tr>
              <a:tr h="739290">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tc>
                  <a:txBody>
                    <a:bodyPr/>
                    <a:lstStyle/>
                    <a:p>
                      <a:pPr algn="ctr">
                        <a:spcBef>
                          <a:spcPts val="0"/>
                        </a:spcBef>
                        <a:spcAft>
                          <a:spcPts val="1200"/>
                        </a:spcAft>
                        <a:buFontTx/>
                        <a:buNone/>
                      </a:pPr>
                      <a:endParaRPr lang="en-US" sz="1800" dirty="0"/>
                    </a:p>
                  </a:txBody>
                  <a:tcPr marL="82296" marR="82296" marT="34290" marB="34290"/>
                </a:tc>
                <a:extLst>
                  <a:ext uri="{0D108BD9-81ED-4DB2-BD59-A6C34878D82A}">
                    <a16:rowId xmlns:a16="http://schemas.microsoft.com/office/drawing/2014/main" val="10003"/>
                  </a:ext>
                </a:extLst>
              </a:tr>
              <a:tr h="739290">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p>
                  </a:txBody>
                  <a:tcPr marL="82296" marR="82296" marT="34290" marB="34290"/>
                </a:tc>
                <a:extLst>
                  <a:ext uri="{0D108BD9-81ED-4DB2-BD59-A6C34878D82A}">
                    <a16:rowId xmlns:a16="http://schemas.microsoft.com/office/drawing/2014/main" val="10004"/>
                  </a:ext>
                </a:extLst>
              </a:tr>
              <a:tr h="739290">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5"/>
                  </a:ext>
                </a:extLst>
              </a:tr>
              <a:tr h="739290">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marR="0" lvl="2" indent="0" algn="ctr" defTabSz="914400" rtl="0" eaLnBrk="1" fontAlgn="auto" latinLnBrk="0" hangingPunct="1">
                        <a:lnSpc>
                          <a:spcPct val="100000"/>
                        </a:lnSpc>
                        <a:spcBef>
                          <a:spcPts val="0"/>
                        </a:spcBef>
                        <a:spcAft>
                          <a:spcPts val="1200"/>
                        </a:spcAft>
                        <a:buClrTx/>
                        <a:buSzTx/>
                        <a:buFontTx/>
                        <a:buNone/>
                        <a:tabLst/>
                        <a:defRPr/>
                      </a:pPr>
                      <a:endParaRPr lang="en-US" sz="1800" dirty="0"/>
                    </a:p>
                  </a:txBody>
                  <a:tcPr marL="82296" marR="82296" marT="34290" marB="34290"/>
                </a:tc>
                <a:tc>
                  <a:txBody>
                    <a:bodyPr/>
                    <a:lstStyle/>
                    <a:p>
                      <a:pPr marL="0" lvl="2" indent="0" algn="ctr">
                        <a:spcBef>
                          <a:spcPts val="0"/>
                        </a:spcBef>
                        <a:spcAft>
                          <a:spcPts val="1200"/>
                        </a:spcAft>
                        <a:buFontTx/>
                        <a:buNone/>
                      </a:pPr>
                      <a:endParaRPr lang="en-US" sz="1800" dirty="0">
                        <a:latin typeface="Calibri" pitchFamily="34" charset="0"/>
                        <a:cs typeface="Calibri" pitchFamily="34" charset="0"/>
                      </a:endParaRPr>
                    </a:p>
                  </a:txBody>
                  <a:tcPr marL="82296" marR="82296" marT="34290" marB="3429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2273D8C4-8825-4827-8880-F2CCEB4F362D}"/>
              </a:ext>
            </a:extLst>
          </p:cNvPr>
          <p:cNvSpPr>
            <a:spLocks noGrp="1"/>
          </p:cNvSpPr>
          <p:nvPr>
            <p:ph type="sldNum" sz="quarter" idx="12"/>
          </p:nvPr>
        </p:nvSpPr>
        <p:spPr/>
        <p:txBody>
          <a:bodyPr/>
          <a:lstStyle/>
          <a:p>
            <a:fld id="{48F63A3B-78C7-47BE-AE5E-E10140E04643}" type="slidenum">
              <a:rPr lang="en-US" smtClean="0"/>
              <a:t>72</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588165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Appendix B: Medicaid Enrollment</a:t>
            </a:r>
          </a:p>
        </p:txBody>
      </p:sp>
      <p:graphicFrame>
        <p:nvGraphicFramePr>
          <p:cNvPr id="6" name="Content Placeholder 3" descr="Blank table for states to use to capture Medicaid enrollment information"/>
          <p:cNvGraphicFramePr>
            <a:graphicFrameLocks noGrp="1"/>
          </p:cNvGraphicFramePr>
          <p:nvPr>
            <p:ph idx="4294967295"/>
            <p:extLst>
              <p:ext uri="{D42A27DB-BD31-4B8C-83A1-F6EECF244321}">
                <p14:modId xmlns:p14="http://schemas.microsoft.com/office/powerpoint/2010/main" val="30002461"/>
              </p:ext>
            </p:extLst>
          </p:nvPr>
        </p:nvGraphicFramePr>
        <p:xfrm>
          <a:off x="675446" y="1199254"/>
          <a:ext cx="10841107" cy="5042315"/>
        </p:xfrm>
        <a:graphic>
          <a:graphicData uri="http://schemas.openxmlformats.org/drawingml/2006/table">
            <a:tbl>
              <a:tblPr firstRow="1" bandRow="1">
                <a:tableStyleId>{BDBED569-4797-4DF1-A0F4-6AAB3CD982D8}</a:tableStyleId>
              </a:tblPr>
              <a:tblGrid>
                <a:gridCol w="4749438">
                  <a:extLst>
                    <a:ext uri="{9D8B030D-6E8A-4147-A177-3AD203B41FA5}">
                      <a16:colId xmlns:a16="http://schemas.microsoft.com/office/drawing/2014/main" val="20000"/>
                    </a:ext>
                  </a:extLst>
                </a:gridCol>
                <a:gridCol w="6091669">
                  <a:extLst>
                    <a:ext uri="{9D8B030D-6E8A-4147-A177-3AD203B41FA5}">
                      <a16:colId xmlns:a16="http://schemas.microsoft.com/office/drawing/2014/main" val="20001"/>
                    </a:ext>
                  </a:extLst>
                </a:gridCol>
              </a:tblGrid>
              <a:tr h="654353">
                <a:tc>
                  <a:txBody>
                    <a:bodyPr/>
                    <a:lstStyle/>
                    <a:p>
                      <a:pPr marL="0" algn="ctr" defTabSz="914400" rtl="0" eaLnBrk="1" fontAlgn="b" latinLnBrk="0" hangingPunct="1">
                        <a:spcAft>
                          <a:spcPts val="1200"/>
                        </a:spcAft>
                      </a:pPr>
                      <a:r>
                        <a:rPr lang="en-US" sz="2400" kern="1200" dirty="0">
                          <a:solidFill>
                            <a:schemeClr val="bg1"/>
                          </a:solidFill>
                        </a:rPr>
                        <a:t>State</a:t>
                      </a:r>
                      <a:endParaRPr lang="en-US" sz="2100" kern="1200" dirty="0">
                        <a:solidFill>
                          <a:schemeClr val="bg1"/>
                        </a:solidFill>
                        <a:latin typeface="+mn-lt"/>
                        <a:ea typeface="+mn-ea"/>
                        <a:cs typeface="+mn-cs"/>
                      </a:endParaRPr>
                    </a:p>
                  </a:txBody>
                  <a:tcPr marL="83018" marR="83018" marT="34290" marB="34290" anchor="ctr">
                    <a:solidFill>
                      <a:schemeClr val="accent1">
                        <a:lumMod val="50000"/>
                      </a:schemeClr>
                    </a:solidFill>
                  </a:tcPr>
                </a:tc>
                <a:tc>
                  <a:txBody>
                    <a:bodyPr/>
                    <a:lstStyle/>
                    <a:p>
                      <a:pPr marL="0" algn="ctr" defTabSz="914400" rtl="0" eaLnBrk="1" fontAlgn="b" latinLnBrk="0" hangingPunct="1">
                        <a:spcAft>
                          <a:spcPts val="1200"/>
                        </a:spcAft>
                      </a:pPr>
                      <a:r>
                        <a:rPr lang="en-US" sz="2400" kern="1200" dirty="0">
                          <a:solidFill>
                            <a:schemeClr val="bg1"/>
                          </a:solidFill>
                        </a:rPr>
                        <a:t>Medicaid</a:t>
                      </a:r>
                      <a:r>
                        <a:rPr lang="en-US" sz="2400" kern="1200" baseline="0" dirty="0">
                          <a:solidFill>
                            <a:schemeClr val="bg1"/>
                          </a:solidFill>
                        </a:rPr>
                        <a:t> </a:t>
                      </a:r>
                      <a:r>
                        <a:rPr lang="en-US" sz="2400" kern="1200" dirty="0">
                          <a:solidFill>
                            <a:schemeClr val="bg1"/>
                          </a:solidFill>
                        </a:rPr>
                        <a:t>Enrollment Numbers</a:t>
                      </a:r>
                      <a:endParaRPr lang="en-US" sz="2400" kern="1200" dirty="0">
                        <a:solidFill>
                          <a:schemeClr val="bg1"/>
                        </a:solidFill>
                        <a:latin typeface="+mn-lt"/>
                        <a:ea typeface="+mn-ea"/>
                        <a:cs typeface="+mn-cs"/>
                      </a:endParaRPr>
                    </a:p>
                  </a:txBody>
                  <a:tcPr marL="83018" marR="83018" marT="34290" marB="34290" anchor="ctr">
                    <a:solidFill>
                      <a:schemeClr val="accent1">
                        <a:lumMod val="50000"/>
                      </a:schemeClr>
                    </a:solidFill>
                  </a:tcPr>
                </a:tc>
                <a:extLst>
                  <a:ext uri="{0D108BD9-81ED-4DB2-BD59-A6C34878D82A}">
                    <a16:rowId xmlns:a16="http://schemas.microsoft.com/office/drawing/2014/main" val="10000"/>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1"/>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2"/>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3"/>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4"/>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5"/>
                  </a:ext>
                </a:extLst>
              </a:tr>
              <a:tr h="731327">
                <a:tc>
                  <a:txBody>
                    <a:bodyPr/>
                    <a:lstStyle/>
                    <a:p>
                      <a:pPr marL="0" algn="l" defTabSz="914400" rtl="0" eaLnBrk="1" fontAlgn="b" latinLnBrk="0" hangingPunct="1">
                        <a:spcAft>
                          <a:spcPts val="1200"/>
                        </a:spcAft>
                      </a:pPr>
                      <a:endParaRPr lang="en-US" sz="2100" b="1" kern="1200" dirty="0">
                        <a:solidFill>
                          <a:schemeClr val="tx1"/>
                        </a:solidFill>
                        <a:latin typeface="+mn-lt"/>
                        <a:ea typeface="+mn-ea"/>
                        <a:cs typeface="+mn-cs"/>
                      </a:endParaRPr>
                    </a:p>
                  </a:txBody>
                  <a:tcPr marL="83018" marR="83018" marT="34290" marB="34290"/>
                </a:tc>
                <a:tc>
                  <a:txBody>
                    <a:bodyPr/>
                    <a:lstStyle/>
                    <a:p>
                      <a:pPr marL="0" algn="l" defTabSz="914400" rtl="0" eaLnBrk="1" fontAlgn="b" latinLnBrk="0" hangingPunct="1">
                        <a:spcAft>
                          <a:spcPts val="1200"/>
                        </a:spcAft>
                      </a:pPr>
                      <a:endParaRPr lang="en-US" sz="2100" kern="1200" dirty="0">
                        <a:solidFill>
                          <a:schemeClr val="bg1"/>
                        </a:solidFill>
                        <a:latin typeface="+mn-lt"/>
                        <a:ea typeface="+mn-ea"/>
                        <a:cs typeface="+mn-cs"/>
                      </a:endParaRPr>
                    </a:p>
                  </a:txBody>
                  <a:tcPr marL="83018" marR="83018" marT="34290" marB="3429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74B6BB64-1056-4BD9-956A-5C77A4C62C32}"/>
              </a:ext>
            </a:extLst>
          </p:cNvPr>
          <p:cNvSpPr>
            <a:spLocks noGrp="1"/>
          </p:cNvSpPr>
          <p:nvPr>
            <p:ph type="sldNum" sz="quarter" idx="12"/>
          </p:nvPr>
        </p:nvSpPr>
        <p:spPr/>
        <p:txBody>
          <a:bodyPr/>
          <a:lstStyle/>
          <a:p>
            <a:fld id="{48F63A3B-78C7-47BE-AE5E-E10140E04643}" type="slidenum">
              <a:rPr lang="en-US" smtClean="0"/>
              <a:t>73</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440876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Appendix C: Medicaid Eligibility</a:t>
            </a:r>
          </a:p>
        </p:txBody>
      </p:sp>
      <p:graphicFrame>
        <p:nvGraphicFramePr>
          <p:cNvPr id="6" name="Content Placeholder 3" descr="Blank table for states to use to capture Medicaid eligibility"/>
          <p:cNvGraphicFramePr>
            <a:graphicFrameLocks noGrp="1"/>
          </p:cNvGraphicFramePr>
          <p:nvPr>
            <p:ph idx="4294967295"/>
            <p:extLst>
              <p:ext uri="{D42A27DB-BD31-4B8C-83A1-F6EECF244321}">
                <p14:modId xmlns:p14="http://schemas.microsoft.com/office/powerpoint/2010/main" val="1385007549"/>
              </p:ext>
            </p:extLst>
          </p:nvPr>
        </p:nvGraphicFramePr>
        <p:xfrm>
          <a:off x="546237" y="1258852"/>
          <a:ext cx="11099525" cy="4923119"/>
        </p:xfrm>
        <a:graphic>
          <a:graphicData uri="http://schemas.openxmlformats.org/drawingml/2006/table">
            <a:tbl>
              <a:tblPr firstRow="1" bandRow="1">
                <a:tableStyleId>{BDBED569-4797-4DF1-A0F4-6AAB3CD982D8}</a:tableStyleId>
              </a:tblPr>
              <a:tblGrid>
                <a:gridCol w="2219905">
                  <a:extLst>
                    <a:ext uri="{9D8B030D-6E8A-4147-A177-3AD203B41FA5}">
                      <a16:colId xmlns:a16="http://schemas.microsoft.com/office/drawing/2014/main" val="20000"/>
                    </a:ext>
                  </a:extLst>
                </a:gridCol>
                <a:gridCol w="2219905">
                  <a:extLst>
                    <a:ext uri="{9D8B030D-6E8A-4147-A177-3AD203B41FA5}">
                      <a16:colId xmlns:a16="http://schemas.microsoft.com/office/drawing/2014/main" val="20001"/>
                    </a:ext>
                  </a:extLst>
                </a:gridCol>
                <a:gridCol w="2343233">
                  <a:extLst>
                    <a:ext uri="{9D8B030D-6E8A-4147-A177-3AD203B41FA5}">
                      <a16:colId xmlns:a16="http://schemas.microsoft.com/office/drawing/2014/main" val="20002"/>
                    </a:ext>
                  </a:extLst>
                </a:gridCol>
                <a:gridCol w="2096577">
                  <a:extLst>
                    <a:ext uri="{9D8B030D-6E8A-4147-A177-3AD203B41FA5}">
                      <a16:colId xmlns:a16="http://schemas.microsoft.com/office/drawing/2014/main" val="20003"/>
                    </a:ext>
                  </a:extLst>
                </a:gridCol>
                <a:gridCol w="2219905">
                  <a:extLst>
                    <a:ext uri="{9D8B030D-6E8A-4147-A177-3AD203B41FA5}">
                      <a16:colId xmlns:a16="http://schemas.microsoft.com/office/drawing/2014/main" val="20004"/>
                    </a:ext>
                  </a:extLst>
                </a:gridCol>
              </a:tblGrid>
              <a:tr h="958606">
                <a:tc>
                  <a:txBody>
                    <a:bodyPr/>
                    <a:lstStyle/>
                    <a:p>
                      <a:pPr algn="ctr">
                        <a:spcAft>
                          <a:spcPts val="1200"/>
                        </a:spcAft>
                      </a:pPr>
                      <a:r>
                        <a:rPr lang="en-US" sz="2400" dirty="0">
                          <a:solidFill>
                            <a:schemeClr val="bg1"/>
                          </a:solidFill>
                        </a:rPr>
                        <a:t>State</a:t>
                      </a:r>
                    </a:p>
                  </a:txBody>
                  <a:tcPr marL="87630" marR="87630" marT="34290" marB="34290" anchor="ctr">
                    <a:solidFill>
                      <a:schemeClr val="accent1">
                        <a:lumMod val="50000"/>
                      </a:schemeClr>
                    </a:solidFill>
                  </a:tcPr>
                </a:tc>
                <a:tc>
                  <a:txBody>
                    <a:bodyPr/>
                    <a:lstStyle/>
                    <a:p>
                      <a:pPr algn="ctr">
                        <a:spcAft>
                          <a:spcPts val="1200"/>
                        </a:spcAft>
                      </a:pPr>
                      <a:r>
                        <a:rPr lang="en-US" sz="2400" dirty="0">
                          <a:solidFill>
                            <a:schemeClr val="bg1"/>
                          </a:solidFill>
                        </a:rPr>
                        <a:t>Children</a:t>
                      </a:r>
                    </a:p>
                  </a:txBody>
                  <a:tcPr marL="87630" marR="87630" marT="34290" marB="34290" anchor="ctr">
                    <a:solidFill>
                      <a:schemeClr val="accent1">
                        <a:lumMod val="50000"/>
                      </a:schemeClr>
                    </a:solidFill>
                  </a:tcPr>
                </a:tc>
                <a:tc>
                  <a:txBody>
                    <a:bodyPr/>
                    <a:lstStyle/>
                    <a:p>
                      <a:pPr algn="ctr">
                        <a:spcAft>
                          <a:spcPts val="1200"/>
                        </a:spcAft>
                      </a:pPr>
                      <a:r>
                        <a:rPr lang="en-US" sz="2400" dirty="0">
                          <a:solidFill>
                            <a:schemeClr val="bg1"/>
                          </a:solidFill>
                        </a:rPr>
                        <a:t>Pregnant Individuals</a:t>
                      </a:r>
                    </a:p>
                  </a:txBody>
                  <a:tcPr marL="87630" marR="87630" marT="34290" marB="34290" anchor="ctr">
                    <a:solidFill>
                      <a:schemeClr val="accent1">
                        <a:lumMod val="50000"/>
                      </a:schemeClr>
                    </a:solidFill>
                  </a:tcPr>
                </a:tc>
                <a:tc>
                  <a:txBody>
                    <a:bodyPr/>
                    <a:lstStyle/>
                    <a:p>
                      <a:pPr algn="ctr">
                        <a:spcAft>
                          <a:spcPts val="1200"/>
                        </a:spcAft>
                      </a:pPr>
                      <a:r>
                        <a:rPr lang="en-US" sz="2400" dirty="0">
                          <a:solidFill>
                            <a:schemeClr val="bg1"/>
                          </a:solidFill>
                        </a:rPr>
                        <a:t>Parents</a:t>
                      </a:r>
                    </a:p>
                  </a:txBody>
                  <a:tcPr marL="87630" marR="87630" marT="34290" marB="34290" anchor="ctr">
                    <a:solidFill>
                      <a:schemeClr val="accent1">
                        <a:lumMod val="50000"/>
                      </a:schemeClr>
                    </a:solidFill>
                  </a:tcPr>
                </a:tc>
                <a:tc>
                  <a:txBody>
                    <a:bodyPr/>
                    <a:lstStyle/>
                    <a:p>
                      <a:pPr algn="ctr">
                        <a:spcAft>
                          <a:spcPts val="1200"/>
                        </a:spcAft>
                      </a:pPr>
                      <a:r>
                        <a:rPr lang="en-US" sz="2400" dirty="0">
                          <a:solidFill>
                            <a:schemeClr val="bg1"/>
                          </a:solidFill>
                        </a:rPr>
                        <a:t>Adults</a:t>
                      </a:r>
                    </a:p>
                  </a:txBody>
                  <a:tcPr marL="87630" marR="87630" marT="34290" marB="34290" anchor="ctr">
                    <a:solidFill>
                      <a:schemeClr val="accent1">
                        <a:lumMod val="50000"/>
                      </a:schemeClr>
                    </a:solidFill>
                  </a:tcPr>
                </a:tc>
                <a:extLst>
                  <a:ext uri="{0D108BD9-81ED-4DB2-BD59-A6C34878D82A}">
                    <a16:rowId xmlns:a16="http://schemas.microsoft.com/office/drawing/2014/main" val="10000"/>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1"/>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2"/>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3"/>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4"/>
                  </a:ext>
                </a:extLst>
              </a:tr>
              <a:tr h="564235">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5"/>
                  </a:ext>
                </a:extLst>
              </a:tr>
              <a:tr h="571669">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extLst>
                  <a:ext uri="{0D108BD9-81ED-4DB2-BD59-A6C34878D82A}">
                    <a16:rowId xmlns:a16="http://schemas.microsoft.com/office/drawing/2014/main" val="10006"/>
                  </a:ext>
                </a:extLst>
              </a:tr>
              <a:tr h="571669">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extLst>
                  <a:ext uri="{0D108BD9-81ED-4DB2-BD59-A6C34878D82A}">
                    <a16:rowId xmlns:a16="http://schemas.microsoft.com/office/drawing/2014/main" val="10007"/>
                  </a:ext>
                </a:extLst>
              </a:tr>
            </a:tbl>
          </a:graphicData>
        </a:graphic>
      </p:graphicFrame>
      <p:sp>
        <p:nvSpPr>
          <p:cNvPr id="5" name="Slide Number Placeholder 4">
            <a:extLst>
              <a:ext uri="{FF2B5EF4-FFF2-40B4-BE49-F238E27FC236}">
                <a16:creationId xmlns:a16="http://schemas.microsoft.com/office/drawing/2014/main" id="{DE3F1F0C-6B7B-4BD4-9144-C390587050C3}"/>
              </a:ext>
            </a:extLst>
          </p:cNvPr>
          <p:cNvSpPr>
            <a:spLocks noGrp="1"/>
          </p:cNvSpPr>
          <p:nvPr>
            <p:ph type="sldNum" sz="quarter" idx="12"/>
          </p:nvPr>
        </p:nvSpPr>
        <p:spPr/>
        <p:txBody>
          <a:bodyPr/>
          <a:lstStyle/>
          <a:p>
            <a:fld id="{48F63A3B-78C7-47BE-AE5E-E10140E04643}" type="slidenum">
              <a:rPr lang="en-US" smtClean="0"/>
              <a:t>74</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1593199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D: State Medicaid Federal Medical Assistance Percentage (FMAP) Rates </a:t>
            </a:r>
          </a:p>
        </p:txBody>
      </p:sp>
      <p:graphicFrame>
        <p:nvGraphicFramePr>
          <p:cNvPr id="8" name="Content Placeholder 7" descr="Blank table for states to use to capture state Medicaid FMP rates"/>
          <p:cNvGraphicFramePr>
            <a:graphicFrameLocks noGrp="1"/>
          </p:cNvGraphicFramePr>
          <p:nvPr>
            <p:ph idx="4294967295"/>
            <p:extLst>
              <p:ext uri="{D42A27DB-BD31-4B8C-83A1-F6EECF244321}">
                <p14:modId xmlns:p14="http://schemas.microsoft.com/office/powerpoint/2010/main" val="132255417"/>
              </p:ext>
            </p:extLst>
          </p:nvPr>
        </p:nvGraphicFramePr>
        <p:xfrm>
          <a:off x="655568" y="1292225"/>
          <a:ext cx="10880864" cy="4689111"/>
        </p:xfrm>
        <a:graphic>
          <a:graphicData uri="http://schemas.openxmlformats.org/drawingml/2006/table">
            <a:tbl>
              <a:tblPr firstRow="1" bandRow="1">
                <a:tableStyleId>{BDBED569-4797-4DF1-A0F4-6AAB3CD982D8}</a:tableStyleId>
              </a:tblPr>
              <a:tblGrid>
                <a:gridCol w="2921714">
                  <a:extLst>
                    <a:ext uri="{9D8B030D-6E8A-4147-A177-3AD203B41FA5}">
                      <a16:colId xmlns:a16="http://schemas.microsoft.com/office/drawing/2014/main" val="20000"/>
                    </a:ext>
                  </a:extLst>
                </a:gridCol>
                <a:gridCol w="3929201">
                  <a:extLst>
                    <a:ext uri="{9D8B030D-6E8A-4147-A177-3AD203B41FA5}">
                      <a16:colId xmlns:a16="http://schemas.microsoft.com/office/drawing/2014/main" val="20001"/>
                    </a:ext>
                  </a:extLst>
                </a:gridCol>
                <a:gridCol w="4029949">
                  <a:extLst>
                    <a:ext uri="{9D8B030D-6E8A-4147-A177-3AD203B41FA5}">
                      <a16:colId xmlns:a16="http://schemas.microsoft.com/office/drawing/2014/main" val="20002"/>
                    </a:ext>
                  </a:extLst>
                </a:gridCol>
              </a:tblGrid>
              <a:tr h="606915">
                <a:tc>
                  <a:txBody>
                    <a:bodyPr/>
                    <a:lstStyle/>
                    <a:p>
                      <a:pPr algn="ctr">
                        <a:spcAft>
                          <a:spcPts val="1200"/>
                        </a:spcAft>
                      </a:pPr>
                      <a:r>
                        <a:rPr lang="en-US" sz="2400" dirty="0">
                          <a:solidFill>
                            <a:schemeClr val="bg1"/>
                          </a:solidFill>
                        </a:rPr>
                        <a:t>State</a:t>
                      </a:r>
                    </a:p>
                  </a:txBody>
                  <a:tcPr marL="87630" marR="87630" marT="34290" marB="34290" anchor="ctr">
                    <a:solidFill>
                      <a:schemeClr val="accent1">
                        <a:lumMod val="50000"/>
                      </a:schemeClr>
                    </a:solidFill>
                  </a:tcPr>
                </a:tc>
                <a:tc>
                  <a:txBody>
                    <a:bodyPr/>
                    <a:lstStyle/>
                    <a:p>
                      <a:pPr algn="ctr">
                        <a:spcAft>
                          <a:spcPts val="1200"/>
                        </a:spcAft>
                      </a:pPr>
                      <a:r>
                        <a:rPr lang="en-US" sz="2400" dirty="0">
                          <a:solidFill>
                            <a:schemeClr val="bg1"/>
                          </a:solidFill>
                        </a:rPr>
                        <a:t>FMAP</a:t>
                      </a:r>
                    </a:p>
                  </a:txBody>
                  <a:tcPr marL="87630" marR="87630" marT="34290" marB="34290" anchor="ctr">
                    <a:solidFill>
                      <a:schemeClr val="accent1">
                        <a:lumMod val="50000"/>
                      </a:schemeClr>
                    </a:solidFill>
                  </a:tcPr>
                </a:tc>
                <a:tc>
                  <a:txBody>
                    <a:bodyPr/>
                    <a:lstStyle/>
                    <a:p>
                      <a:pPr algn="ctr">
                        <a:spcAft>
                          <a:spcPts val="1200"/>
                        </a:spcAft>
                      </a:pPr>
                      <a:r>
                        <a:rPr lang="en-US" sz="2400" dirty="0">
                          <a:solidFill>
                            <a:schemeClr val="bg1"/>
                          </a:solidFill>
                        </a:rPr>
                        <a:t>Enhanced FMAP</a:t>
                      </a:r>
                    </a:p>
                  </a:txBody>
                  <a:tcPr marL="87630" marR="87630" marT="34290" marB="34290" anchor="ctr">
                    <a:solidFill>
                      <a:schemeClr val="accent1">
                        <a:lumMod val="50000"/>
                      </a:schemeClr>
                    </a:solidFill>
                  </a:tcPr>
                </a:tc>
                <a:extLst>
                  <a:ext uri="{0D108BD9-81ED-4DB2-BD59-A6C34878D82A}">
                    <a16:rowId xmlns:a16="http://schemas.microsoft.com/office/drawing/2014/main" val="10000"/>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1"/>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2"/>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3"/>
                  </a:ext>
                </a:extLst>
              </a:tr>
              <a:tr h="680366">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tc>
                  <a:txBody>
                    <a:bodyPr/>
                    <a:lstStyle/>
                    <a:p>
                      <a:pPr marL="0" algn="l" defTabSz="914400" rtl="0" eaLnBrk="1" latinLnBrk="0" hangingPunct="1">
                        <a:spcAft>
                          <a:spcPts val="1200"/>
                        </a:spcAft>
                      </a:pPr>
                      <a:endParaRPr lang="en-US" sz="2100" kern="1200" dirty="0">
                        <a:solidFill>
                          <a:schemeClr val="dk1"/>
                        </a:solidFill>
                        <a:latin typeface="+mn-lt"/>
                        <a:ea typeface="+mn-ea"/>
                        <a:cs typeface="+mn-cs"/>
                      </a:endParaRPr>
                    </a:p>
                  </a:txBody>
                  <a:tcPr marL="87630" marR="87630" marT="34290" marB="34290"/>
                </a:tc>
                <a:extLst>
                  <a:ext uri="{0D108BD9-81ED-4DB2-BD59-A6C34878D82A}">
                    <a16:rowId xmlns:a16="http://schemas.microsoft.com/office/drawing/2014/main" val="10004"/>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5"/>
                  </a:ext>
                </a:extLst>
              </a:tr>
              <a:tr h="680366">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tc>
                  <a:txBody>
                    <a:bodyPr/>
                    <a:lstStyle/>
                    <a:p>
                      <a:pPr>
                        <a:spcAft>
                          <a:spcPts val="1200"/>
                        </a:spcAft>
                      </a:pPr>
                      <a:endParaRPr lang="en-US" sz="2100" dirty="0"/>
                    </a:p>
                  </a:txBody>
                  <a:tcPr marL="87630" marR="87630" marT="34290" marB="3429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9DEF2F40-A575-4A81-9B94-D2A28E3CFEE0}"/>
              </a:ext>
            </a:extLst>
          </p:cNvPr>
          <p:cNvSpPr>
            <a:spLocks noGrp="1"/>
          </p:cNvSpPr>
          <p:nvPr>
            <p:ph type="sldNum" sz="quarter" idx="12"/>
          </p:nvPr>
        </p:nvSpPr>
        <p:spPr/>
        <p:txBody>
          <a:bodyPr/>
          <a:lstStyle/>
          <a:p>
            <a:fld id="{48F63A3B-78C7-47BE-AE5E-E10140E04643}" type="slidenum">
              <a:rPr lang="en-US" smtClean="0"/>
              <a:t>75</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1174543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Acronyms</a:t>
            </a:r>
          </a:p>
        </p:txBody>
      </p:sp>
      <p:sp>
        <p:nvSpPr>
          <p:cNvPr id="6" name="Content Placeholder 2"/>
          <p:cNvSpPr>
            <a:spLocks noGrp="1"/>
          </p:cNvSpPr>
          <p:nvPr>
            <p:ph sz="quarter" idx="13"/>
          </p:nvPr>
        </p:nvSpPr>
        <p:spPr>
          <a:xfrm>
            <a:off x="679938" y="1338122"/>
            <a:ext cx="10832123" cy="5138364"/>
          </a:xfrm>
        </p:spPr>
        <p:txBody>
          <a:bodyPr numCol="2">
            <a:noAutofit/>
          </a:bodyPr>
          <a:lstStyle/>
          <a:p>
            <a:pPr marL="0" indent="0">
              <a:lnSpc>
                <a:spcPct val="100000"/>
              </a:lnSpc>
              <a:buNone/>
            </a:pPr>
            <a:r>
              <a:rPr lang="en-US" sz="1550" b="1" dirty="0"/>
              <a:t>ACA </a:t>
            </a:r>
            <a:r>
              <a:rPr lang="en-US" sz="1550" dirty="0"/>
              <a:t>Affordable Care Act</a:t>
            </a:r>
          </a:p>
          <a:p>
            <a:pPr marL="0" indent="0">
              <a:lnSpc>
                <a:spcPct val="100000"/>
              </a:lnSpc>
              <a:buNone/>
            </a:pPr>
            <a:r>
              <a:rPr lang="en-US" sz="1550" b="1" dirty="0"/>
              <a:t>ACIP </a:t>
            </a:r>
            <a:r>
              <a:rPr lang="en-US" sz="1550" dirty="0"/>
              <a:t>Advisory Committee on Immunization Practices </a:t>
            </a:r>
            <a:endParaRPr lang="en-US" sz="1550" b="1" dirty="0"/>
          </a:p>
          <a:p>
            <a:pPr marL="0" indent="0">
              <a:lnSpc>
                <a:spcPct val="100000"/>
              </a:lnSpc>
              <a:buNone/>
            </a:pPr>
            <a:r>
              <a:rPr lang="en-US" sz="1550" b="1" dirty="0"/>
              <a:t>ACCESS </a:t>
            </a:r>
            <a:r>
              <a:rPr lang="en-US" sz="1550" dirty="0"/>
              <a:t>Advancing Chronic Care, Extenders, and Social Services Act</a:t>
            </a:r>
            <a:endParaRPr lang="en-US" sz="1550" b="1" dirty="0"/>
          </a:p>
          <a:p>
            <a:pPr marL="0" indent="0">
              <a:lnSpc>
                <a:spcPct val="100000"/>
              </a:lnSpc>
              <a:buNone/>
            </a:pPr>
            <a:r>
              <a:rPr lang="en-US" sz="1550" b="1" dirty="0"/>
              <a:t>AFDC </a:t>
            </a:r>
            <a:r>
              <a:rPr lang="en-US" sz="1550" dirty="0"/>
              <a:t>Aid to Families with Dependent Children</a:t>
            </a:r>
          </a:p>
          <a:p>
            <a:pPr marL="0" indent="0">
              <a:lnSpc>
                <a:spcPct val="100000"/>
              </a:lnSpc>
              <a:buNone/>
            </a:pPr>
            <a:r>
              <a:rPr lang="en-US" sz="1550" b="1" dirty="0"/>
              <a:t>ARP </a:t>
            </a:r>
            <a:r>
              <a:rPr lang="en-US" sz="1550" dirty="0"/>
              <a:t>American Rescue Plan Act</a:t>
            </a:r>
          </a:p>
          <a:p>
            <a:pPr marL="0" indent="0">
              <a:lnSpc>
                <a:spcPct val="100000"/>
              </a:lnSpc>
              <a:buNone/>
            </a:pPr>
            <a:r>
              <a:rPr lang="en-US" sz="1550" b="1" dirty="0"/>
              <a:t>BHP</a:t>
            </a:r>
            <a:r>
              <a:rPr lang="en-US" sz="1550" dirty="0"/>
              <a:t> Basic Health Program </a:t>
            </a:r>
          </a:p>
          <a:p>
            <a:pPr marL="0" indent="0">
              <a:lnSpc>
                <a:spcPct val="100000"/>
              </a:lnSpc>
              <a:buNone/>
            </a:pPr>
            <a:r>
              <a:rPr lang="en-US" sz="1550" b="1" dirty="0"/>
              <a:t>CAA </a:t>
            </a:r>
            <a:r>
              <a:rPr lang="en-US" sz="1550" dirty="0"/>
              <a:t>Consolidated Appropriations Act</a:t>
            </a:r>
            <a:endParaRPr lang="en-US" sz="1550" b="1" dirty="0"/>
          </a:p>
          <a:p>
            <a:pPr marL="0" indent="0">
              <a:lnSpc>
                <a:spcPct val="100000"/>
              </a:lnSpc>
              <a:buNone/>
            </a:pPr>
            <a:r>
              <a:rPr lang="en-US" sz="1550" b="1" dirty="0"/>
              <a:t>CHIP</a:t>
            </a:r>
            <a:r>
              <a:rPr lang="en-US" sz="1550" dirty="0"/>
              <a:t> Children’s Health Insurance Program </a:t>
            </a:r>
          </a:p>
          <a:p>
            <a:pPr marL="0" indent="0">
              <a:lnSpc>
                <a:spcPct val="100000"/>
              </a:lnSpc>
              <a:buNone/>
            </a:pPr>
            <a:r>
              <a:rPr lang="en-US" sz="1550" b="1" dirty="0"/>
              <a:t>CHIPRA </a:t>
            </a:r>
            <a:r>
              <a:rPr lang="en-US" sz="1550" dirty="0"/>
              <a:t>Children’s Health Insurance Program Reauthorization Act</a:t>
            </a:r>
            <a:endParaRPr lang="en-US" sz="1550" b="1" dirty="0"/>
          </a:p>
          <a:p>
            <a:pPr marL="0" indent="0">
              <a:lnSpc>
                <a:spcPct val="100000"/>
              </a:lnSpc>
              <a:buNone/>
            </a:pPr>
            <a:endParaRPr lang="en-US" sz="1550" b="1" dirty="0"/>
          </a:p>
          <a:p>
            <a:pPr marL="0" indent="0">
              <a:lnSpc>
                <a:spcPct val="100000"/>
              </a:lnSpc>
              <a:buNone/>
            </a:pPr>
            <a:endParaRPr lang="en-US" sz="1550" b="1" dirty="0"/>
          </a:p>
          <a:p>
            <a:pPr marL="0" indent="0">
              <a:lnSpc>
                <a:spcPct val="100000"/>
              </a:lnSpc>
              <a:buNone/>
            </a:pPr>
            <a:endParaRPr lang="en-US" sz="1550" b="1" dirty="0"/>
          </a:p>
          <a:p>
            <a:pPr marL="0" indent="0">
              <a:lnSpc>
                <a:spcPct val="100000"/>
              </a:lnSpc>
              <a:buNone/>
            </a:pPr>
            <a:r>
              <a:rPr lang="en-US" sz="1550" b="1" dirty="0"/>
              <a:t>CKC </a:t>
            </a:r>
            <a:r>
              <a:rPr lang="en-US" sz="1550" dirty="0"/>
              <a:t>Connecting Kids to Coverage</a:t>
            </a:r>
            <a:endParaRPr lang="en-US" sz="1550" b="1" dirty="0"/>
          </a:p>
          <a:p>
            <a:pPr marL="0" indent="0">
              <a:lnSpc>
                <a:spcPct val="100000"/>
              </a:lnSpc>
              <a:buNone/>
            </a:pPr>
            <a:r>
              <a:rPr lang="en-US" sz="1550" b="1" dirty="0"/>
              <a:t>CMS</a:t>
            </a:r>
            <a:r>
              <a:rPr lang="en-US" sz="1550" dirty="0"/>
              <a:t> Centers for Medicare &amp; Medicaid Services</a:t>
            </a:r>
          </a:p>
          <a:p>
            <a:pPr marL="0" indent="0">
              <a:lnSpc>
                <a:spcPct val="100000"/>
              </a:lnSpc>
              <a:buNone/>
            </a:pPr>
            <a:r>
              <a:rPr lang="en-US" sz="1550" b="1" dirty="0"/>
              <a:t>CNMI</a:t>
            </a:r>
            <a:r>
              <a:rPr lang="en-US" sz="1550" dirty="0"/>
              <a:t> Commonwealth of the Northern Mariana Islands</a:t>
            </a:r>
            <a:endParaRPr lang="en-US" sz="1550" b="1" dirty="0"/>
          </a:p>
          <a:p>
            <a:pPr marL="0" indent="0">
              <a:buNone/>
            </a:pPr>
            <a:r>
              <a:rPr lang="en-US" sz="1550" b="1" dirty="0"/>
              <a:t>COFA</a:t>
            </a:r>
            <a:r>
              <a:rPr lang="en-US" sz="1550" dirty="0"/>
              <a:t> Compact of Free Association</a:t>
            </a:r>
          </a:p>
          <a:p>
            <a:pPr marL="0" indent="0">
              <a:lnSpc>
                <a:spcPct val="100000"/>
              </a:lnSpc>
              <a:buNone/>
            </a:pPr>
            <a:r>
              <a:rPr lang="en-US" sz="1550" b="1" dirty="0"/>
              <a:t>DMP </a:t>
            </a:r>
            <a:r>
              <a:rPr lang="en-US" sz="1550" dirty="0"/>
              <a:t>Drug management programs</a:t>
            </a:r>
          </a:p>
          <a:p>
            <a:pPr marL="0" indent="0">
              <a:lnSpc>
                <a:spcPct val="100000"/>
              </a:lnSpc>
              <a:buNone/>
            </a:pPr>
            <a:r>
              <a:rPr lang="en-US" sz="1550" b="1" dirty="0"/>
              <a:t>D-SNP </a:t>
            </a:r>
            <a:r>
              <a:rPr lang="en-US" sz="1550" dirty="0"/>
              <a:t>Dual-eligible special needs plans</a:t>
            </a:r>
            <a:endParaRPr lang="en-US" sz="1550" b="1" dirty="0"/>
          </a:p>
          <a:p>
            <a:pPr marL="0" indent="0">
              <a:lnSpc>
                <a:spcPct val="100000"/>
              </a:lnSpc>
              <a:buNone/>
            </a:pPr>
            <a:r>
              <a:rPr lang="en-US" sz="1550" b="1" dirty="0"/>
              <a:t>DUR</a:t>
            </a:r>
            <a:r>
              <a:rPr lang="en-US" sz="1550" dirty="0"/>
              <a:t> Drug Utilization Review </a:t>
            </a:r>
          </a:p>
          <a:p>
            <a:pPr marL="0" indent="0">
              <a:lnSpc>
                <a:spcPct val="100000"/>
              </a:lnSpc>
              <a:buNone/>
            </a:pPr>
            <a:r>
              <a:rPr lang="en-US" sz="1550" b="1" dirty="0"/>
              <a:t>ESRD</a:t>
            </a:r>
            <a:r>
              <a:rPr lang="en-US" sz="1550" dirty="0"/>
              <a:t> End-Stage Renal Disease </a:t>
            </a:r>
          </a:p>
          <a:p>
            <a:pPr marL="0" indent="0">
              <a:lnSpc>
                <a:spcPct val="100000"/>
              </a:lnSpc>
              <a:buNone/>
            </a:pPr>
            <a:r>
              <a:rPr lang="en-US" sz="1550" b="1" dirty="0"/>
              <a:t>EPSDT</a:t>
            </a:r>
            <a:r>
              <a:rPr lang="en-US" sz="1550" dirty="0"/>
              <a:t> Early and Periodic Screening, Diagnostic, and Treatment Services</a:t>
            </a:r>
          </a:p>
          <a:p>
            <a:pPr marL="0" indent="0">
              <a:lnSpc>
                <a:spcPct val="100000"/>
              </a:lnSpc>
              <a:spcBef>
                <a:spcPts val="600"/>
              </a:spcBef>
              <a:spcAft>
                <a:spcPts val="600"/>
              </a:spcAft>
              <a:buNone/>
            </a:pPr>
            <a:endParaRPr lang="en-US" sz="1550" dirty="0"/>
          </a:p>
        </p:txBody>
      </p:sp>
      <p:cxnSp>
        <p:nvCxnSpPr>
          <p:cNvPr id="8" name="Straight Connector 7">
            <a:extLst>
              <a:ext uri="{FF2B5EF4-FFF2-40B4-BE49-F238E27FC236}">
                <a16:creationId xmlns:a16="http://schemas.microsoft.com/office/drawing/2014/main" id="{66A0D59A-B6C0-4459-A52F-40064E7DD1AB}"/>
              </a:ext>
              <a:ext uri="{C183D7F6-B498-43B3-948B-1728B52AA6E4}">
                <adec:decorative xmlns:adec="http://schemas.microsoft.com/office/drawing/2017/decorative" val="1"/>
              </a:ext>
            </a:extLst>
          </p:cNvPr>
          <p:cNvCxnSpPr/>
          <p:nvPr/>
        </p:nvCxnSpPr>
        <p:spPr>
          <a:xfrm>
            <a:off x="5963478" y="1444487"/>
            <a:ext cx="0" cy="377687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4189D-D5F4-4E5D-9955-E93BA84766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&amp; the Children's Health Insurance Program (CHIP)</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May 2023</a:t>
            </a:r>
          </a:p>
        </p:txBody>
      </p:sp>
    </p:spTree>
    <p:custDataLst>
      <p:tags r:id="rId1"/>
    </p:custDataLst>
    <p:extLst>
      <p:ext uri="{BB962C8B-B14F-4D97-AF65-F5344CB8AC3E}">
        <p14:creationId xmlns:p14="http://schemas.microsoft.com/office/powerpoint/2010/main" val="643739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Acronyms</a:t>
            </a:r>
          </a:p>
        </p:txBody>
      </p:sp>
      <p:sp>
        <p:nvSpPr>
          <p:cNvPr id="6" name="Content Placeholder 2"/>
          <p:cNvSpPr>
            <a:spLocks noGrp="1"/>
          </p:cNvSpPr>
          <p:nvPr>
            <p:ph sz="quarter" idx="13"/>
          </p:nvPr>
        </p:nvSpPr>
        <p:spPr>
          <a:xfrm>
            <a:off x="722690" y="1489270"/>
            <a:ext cx="10746619" cy="4667250"/>
          </a:xfrm>
        </p:spPr>
        <p:txBody>
          <a:bodyPr numCol="2">
            <a:noAutofit/>
          </a:bodyPr>
          <a:lstStyle/>
          <a:p>
            <a:pPr marL="0" indent="0">
              <a:buNone/>
            </a:pPr>
            <a:r>
              <a:rPr lang="en-US" sz="1600" b="1" dirty="0"/>
              <a:t>FFCRA </a:t>
            </a:r>
            <a:r>
              <a:rPr lang="en-US" sz="1600" dirty="0"/>
              <a:t>Families First Coronavirus Response Act</a:t>
            </a:r>
            <a:endParaRPr lang="en-US" sz="1600" b="1" dirty="0"/>
          </a:p>
          <a:p>
            <a:pPr marL="0" indent="0">
              <a:buNone/>
            </a:pPr>
            <a:r>
              <a:rPr lang="en-US" sz="1600" b="1" dirty="0"/>
              <a:t>FFM</a:t>
            </a:r>
            <a:r>
              <a:rPr lang="en-US" sz="1600" dirty="0"/>
              <a:t> Federally-facilitated Marketplace</a:t>
            </a:r>
          </a:p>
          <a:p>
            <a:pPr marL="0" indent="0">
              <a:buNone/>
            </a:pPr>
            <a:r>
              <a:rPr lang="en-US" sz="1600" b="1" dirty="0"/>
              <a:t>FSM </a:t>
            </a:r>
            <a:r>
              <a:rPr lang="en-US" sz="1600" dirty="0"/>
              <a:t>Federated States of Micronesia</a:t>
            </a:r>
            <a:endParaRPr lang="en-US" sz="1600" b="1" dirty="0"/>
          </a:p>
          <a:p>
            <a:pPr marL="0" indent="0">
              <a:buNone/>
            </a:pPr>
            <a:r>
              <a:rPr lang="en-US" sz="1600" b="1" dirty="0"/>
              <a:t>FMAP</a:t>
            </a:r>
            <a:r>
              <a:rPr lang="en-US" sz="1600" dirty="0"/>
              <a:t> Federal Medical Assistance Percentage </a:t>
            </a:r>
          </a:p>
          <a:p>
            <a:pPr marL="0" indent="0">
              <a:buNone/>
            </a:pPr>
            <a:r>
              <a:rPr lang="en-US" sz="1600" b="1" dirty="0"/>
              <a:t>FPL</a:t>
            </a:r>
            <a:r>
              <a:rPr lang="en-US" sz="1600" dirty="0"/>
              <a:t> Federal Poverty Level </a:t>
            </a:r>
          </a:p>
          <a:p>
            <a:pPr marL="0" indent="0">
              <a:buNone/>
            </a:pPr>
            <a:r>
              <a:rPr lang="en-US" sz="1600" b="1" dirty="0"/>
              <a:t>FY</a:t>
            </a:r>
            <a:r>
              <a:rPr lang="en-US" sz="1600" dirty="0"/>
              <a:t> Fiscal Year</a:t>
            </a:r>
          </a:p>
          <a:p>
            <a:pPr marL="0" indent="0">
              <a:buNone/>
            </a:pPr>
            <a:r>
              <a:rPr lang="en-US" sz="1600" b="1" dirty="0"/>
              <a:t>HCBS</a:t>
            </a:r>
            <a:r>
              <a:rPr lang="en-US" sz="1600" dirty="0"/>
              <a:t> Home and Community-Based Services</a:t>
            </a:r>
            <a:endParaRPr lang="en-US" sz="1600" b="1" dirty="0"/>
          </a:p>
          <a:p>
            <a:pPr marL="0" indent="0">
              <a:lnSpc>
                <a:spcPct val="100000"/>
              </a:lnSpc>
              <a:buNone/>
            </a:pPr>
            <a:r>
              <a:rPr lang="en-US" sz="1600" b="1" dirty="0"/>
              <a:t>HEALTHY KIDS </a:t>
            </a:r>
            <a:r>
              <a:rPr lang="en-US" sz="1600" dirty="0"/>
              <a:t>Helping Ensure Access for Little Ones, Toddlers, and Hopeful Youth by Keeping Insurance Delivery Stable Act </a:t>
            </a:r>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r>
              <a:rPr lang="en-US" sz="1600" b="1" dirty="0"/>
              <a:t>HHS</a:t>
            </a:r>
            <a:r>
              <a:rPr lang="en-US" sz="1600" dirty="0"/>
              <a:t> U.S. Department of Health &amp; Human Services</a:t>
            </a:r>
          </a:p>
          <a:p>
            <a:pPr marL="0" indent="0">
              <a:buNone/>
            </a:pPr>
            <a:r>
              <a:rPr lang="en-US" sz="1600" b="1" dirty="0"/>
              <a:t>HRSA </a:t>
            </a:r>
            <a:r>
              <a:rPr lang="en-US" sz="1600" dirty="0"/>
              <a:t>Health Resources &amp; Services Administration</a:t>
            </a:r>
          </a:p>
          <a:p>
            <a:pPr marL="0" indent="0">
              <a:buNone/>
            </a:pPr>
            <a:r>
              <a:rPr lang="en-US" sz="1600" b="1" dirty="0"/>
              <a:t>IRS </a:t>
            </a:r>
            <a:r>
              <a:rPr lang="en-US" sz="1600" dirty="0"/>
              <a:t>Internal Revenue Service</a:t>
            </a:r>
            <a:endParaRPr lang="en-US" sz="1600" b="1" dirty="0"/>
          </a:p>
          <a:p>
            <a:pPr marL="0" indent="0">
              <a:buNone/>
            </a:pPr>
            <a:r>
              <a:rPr lang="en-US" sz="1600" b="1" dirty="0"/>
              <a:t>LIS</a:t>
            </a:r>
            <a:r>
              <a:rPr lang="en-US" sz="1600" dirty="0"/>
              <a:t> Low-income Subsidy</a:t>
            </a:r>
          </a:p>
          <a:p>
            <a:pPr marL="0" indent="0">
              <a:buNone/>
            </a:pPr>
            <a:r>
              <a:rPr lang="en-US" sz="1600" b="1" dirty="0"/>
              <a:t>LTSS </a:t>
            </a:r>
            <a:r>
              <a:rPr lang="en-US" sz="1600" dirty="0"/>
              <a:t>Long-Term Services and Supports</a:t>
            </a:r>
            <a:endParaRPr lang="en-US" sz="1600" b="1" dirty="0"/>
          </a:p>
          <a:p>
            <a:pPr marL="0" indent="0">
              <a:buNone/>
            </a:pPr>
            <a:r>
              <a:rPr lang="en-US" sz="1600" b="1" dirty="0"/>
              <a:t>MAGI</a:t>
            </a:r>
            <a:r>
              <a:rPr lang="en-US" sz="1600" dirty="0"/>
              <a:t> Modified Adjusted Gross Income </a:t>
            </a:r>
          </a:p>
          <a:p>
            <a:pPr marL="0" indent="0">
              <a:buNone/>
            </a:pPr>
            <a:r>
              <a:rPr lang="en-US" sz="1600" b="1" dirty="0"/>
              <a:t>MAT </a:t>
            </a:r>
            <a:r>
              <a:rPr lang="en-US" sz="1600" dirty="0"/>
              <a:t>Medication-assisted treatment</a:t>
            </a:r>
            <a:endParaRPr lang="en-US" sz="1600" b="1" dirty="0"/>
          </a:p>
          <a:p>
            <a:pPr marL="0" indent="0">
              <a:buNone/>
            </a:pPr>
            <a:r>
              <a:rPr lang="en-US" sz="1600" b="1" dirty="0"/>
              <a:t>MEC </a:t>
            </a:r>
            <a:r>
              <a:rPr lang="en-US" sz="1600" dirty="0"/>
              <a:t>Minimum Essential Coverage</a:t>
            </a:r>
            <a:endParaRPr lang="en-US" sz="1600" b="1" dirty="0"/>
          </a:p>
          <a:p>
            <a:pPr marL="0" indent="0">
              <a:buNone/>
            </a:pPr>
            <a:r>
              <a:rPr lang="en-US" sz="1600" b="1" dirty="0"/>
              <a:t>NTP</a:t>
            </a:r>
            <a:r>
              <a:rPr lang="en-US" sz="1600" dirty="0"/>
              <a:t> National Training Program </a:t>
            </a:r>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p:txBody>
      </p:sp>
      <p:cxnSp>
        <p:nvCxnSpPr>
          <p:cNvPr id="7" name="Straight Connector 6">
            <a:extLst>
              <a:ext uri="{FF2B5EF4-FFF2-40B4-BE49-F238E27FC236}">
                <a16:creationId xmlns:a16="http://schemas.microsoft.com/office/drawing/2014/main" id="{564C3529-5D5C-4F4E-8124-1EE050225EA2}"/>
              </a:ext>
              <a:ext uri="{C183D7F6-B498-43B3-948B-1728B52AA6E4}">
                <adec:decorative xmlns:adec="http://schemas.microsoft.com/office/drawing/2017/decorative" val="1"/>
              </a:ext>
            </a:extLst>
          </p:cNvPr>
          <p:cNvCxnSpPr/>
          <p:nvPr/>
        </p:nvCxnSpPr>
        <p:spPr>
          <a:xfrm>
            <a:off x="5963478" y="1444487"/>
            <a:ext cx="0" cy="377687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4189D-D5F4-4E5D-9955-E93BA84766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&amp; the Children's Health Insurance Program (CHIP)</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May 2023</a:t>
            </a:r>
          </a:p>
        </p:txBody>
      </p:sp>
    </p:spTree>
    <p:custDataLst>
      <p:tags r:id="rId1"/>
    </p:custDataLst>
    <p:extLst>
      <p:ext uri="{BB962C8B-B14F-4D97-AF65-F5344CB8AC3E}">
        <p14:creationId xmlns:p14="http://schemas.microsoft.com/office/powerpoint/2010/main" val="2480719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Acronyms (continued)</a:t>
            </a:r>
          </a:p>
        </p:txBody>
      </p:sp>
      <p:sp>
        <p:nvSpPr>
          <p:cNvPr id="9" name="Content Placeholder 2"/>
          <p:cNvSpPr>
            <a:spLocks noGrp="1"/>
          </p:cNvSpPr>
          <p:nvPr>
            <p:ph idx="4294967295"/>
          </p:nvPr>
        </p:nvSpPr>
        <p:spPr>
          <a:xfrm>
            <a:off x="1145324" y="1466564"/>
            <a:ext cx="9901352" cy="4510087"/>
          </a:xfrm>
        </p:spPr>
        <p:txBody>
          <a:bodyPr numCol="2">
            <a:noAutofit/>
          </a:bodyPr>
          <a:lstStyle/>
          <a:p>
            <a:pPr marL="0" indent="0">
              <a:buNone/>
            </a:pPr>
            <a:r>
              <a:rPr lang="en-US" sz="1600" b="1" dirty="0"/>
              <a:t>OEP</a:t>
            </a:r>
            <a:r>
              <a:rPr lang="en-US" sz="1600" dirty="0"/>
              <a:t> Open Enrollment Period</a:t>
            </a:r>
          </a:p>
          <a:p>
            <a:pPr marL="0" indent="0">
              <a:buNone/>
            </a:pPr>
            <a:r>
              <a:rPr lang="en-US" sz="1600" b="1" dirty="0"/>
              <a:t>OUD </a:t>
            </a:r>
            <a:r>
              <a:rPr lang="en-US" sz="1600" dirty="0"/>
              <a:t>Opioid Use Disorders</a:t>
            </a:r>
            <a:endParaRPr lang="en-US" sz="1600" b="1" dirty="0"/>
          </a:p>
          <a:p>
            <a:pPr marL="0" indent="0">
              <a:buNone/>
            </a:pPr>
            <a:r>
              <a:rPr lang="en-US" sz="1600" b="1" dirty="0"/>
              <a:t>PACE </a:t>
            </a:r>
            <a:r>
              <a:rPr lang="en-US" sz="1600" dirty="0"/>
              <a:t>Program of All-Inclusive Care for the Elderly</a:t>
            </a:r>
            <a:endParaRPr lang="en-US" sz="1600" b="1" dirty="0"/>
          </a:p>
          <a:p>
            <a:pPr marL="0" indent="0">
              <a:buNone/>
            </a:pPr>
            <a:r>
              <a:rPr lang="en-US" sz="1600" b="1" dirty="0"/>
              <a:t>PDMP</a:t>
            </a:r>
            <a:r>
              <a:rPr lang="en-US" sz="1600" dirty="0"/>
              <a:t> Prescription Drug Monitoring Program</a:t>
            </a:r>
          </a:p>
          <a:p>
            <a:pPr marL="0" indent="0">
              <a:buNone/>
            </a:pPr>
            <a:r>
              <a:rPr lang="en-US" sz="1600" b="1" dirty="0"/>
              <a:t>PHE</a:t>
            </a:r>
            <a:r>
              <a:rPr lang="en-US" sz="1600" dirty="0"/>
              <a:t> Public Health Emergency</a:t>
            </a:r>
          </a:p>
          <a:p>
            <a:pPr marL="0" indent="0">
              <a:buNone/>
            </a:pPr>
            <a:r>
              <a:rPr lang="en-US" sz="1600" b="1" dirty="0"/>
              <a:t>QDWI</a:t>
            </a:r>
            <a:r>
              <a:rPr lang="en-US" sz="1600" dirty="0"/>
              <a:t> Qualified Disabled and Working Individual </a:t>
            </a:r>
          </a:p>
          <a:p>
            <a:pPr marL="0" indent="0">
              <a:buNone/>
            </a:pPr>
            <a:r>
              <a:rPr lang="en-US" sz="1600" b="1" dirty="0"/>
              <a:t>QI </a:t>
            </a:r>
            <a:r>
              <a:rPr lang="en-US" sz="1600" dirty="0"/>
              <a:t>Qualified Individual </a:t>
            </a:r>
          </a:p>
          <a:p>
            <a:pPr marL="0" indent="0">
              <a:buNone/>
            </a:pPr>
            <a:r>
              <a:rPr lang="en-US" sz="1600" b="1" dirty="0"/>
              <a:t>QMB</a:t>
            </a:r>
            <a:r>
              <a:rPr lang="en-US" sz="1600" dirty="0"/>
              <a:t> Qualified Medicare Beneficiary</a:t>
            </a:r>
          </a:p>
          <a:p>
            <a:pPr marL="0" indent="0">
              <a:buNone/>
            </a:pPr>
            <a:r>
              <a:rPr lang="en-US" sz="1600" b="1" dirty="0"/>
              <a:t>RMI </a:t>
            </a:r>
            <a:r>
              <a:rPr lang="en-US" sz="1600" dirty="0"/>
              <a:t>Republic of the Marshall Islands</a:t>
            </a:r>
            <a:endParaRPr lang="en-US" sz="1600" b="1" dirty="0"/>
          </a:p>
          <a:p>
            <a:pPr marL="0" indent="0">
              <a:buNone/>
            </a:pPr>
            <a:r>
              <a:rPr lang="en-US" sz="1600" b="1" dirty="0"/>
              <a:t>SEP</a:t>
            </a:r>
            <a:r>
              <a:rPr lang="en-US" sz="1600" dirty="0"/>
              <a:t> Special Enrollment Period</a:t>
            </a:r>
            <a:endParaRPr lang="en-US" sz="1600" b="1" dirty="0"/>
          </a:p>
          <a:p>
            <a:pPr marL="0" indent="0">
              <a:buNone/>
            </a:pPr>
            <a:endParaRPr lang="en-US" sz="1600" b="1" dirty="0"/>
          </a:p>
          <a:p>
            <a:pPr marL="0" indent="0">
              <a:buNone/>
            </a:pPr>
            <a:r>
              <a:rPr lang="en-US" sz="1600" b="1" dirty="0"/>
              <a:t>SHIP</a:t>
            </a:r>
            <a:r>
              <a:rPr lang="en-US" sz="1600" dirty="0"/>
              <a:t> State Health Insurance Assistance Program </a:t>
            </a:r>
          </a:p>
          <a:p>
            <a:pPr marL="0" indent="0">
              <a:buNone/>
            </a:pPr>
            <a:r>
              <a:rPr lang="en-US" sz="1600" b="1" dirty="0"/>
              <a:t>SLMB</a:t>
            </a:r>
            <a:r>
              <a:rPr lang="en-US" sz="1600" dirty="0"/>
              <a:t> Specified Low-Income Medicare Beneficiary</a:t>
            </a:r>
          </a:p>
          <a:p>
            <a:pPr marL="0" indent="0">
              <a:buNone/>
            </a:pPr>
            <a:r>
              <a:rPr lang="en-US" sz="1600" b="1" dirty="0"/>
              <a:t>SPA</a:t>
            </a:r>
            <a:r>
              <a:rPr lang="en-US" sz="1600" dirty="0"/>
              <a:t> State Plan Amendment </a:t>
            </a:r>
            <a:endParaRPr lang="en-US" sz="1600" b="1" dirty="0"/>
          </a:p>
          <a:p>
            <a:pPr marL="0" indent="0">
              <a:buNone/>
            </a:pPr>
            <a:r>
              <a:rPr lang="en-US" sz="1600" b="1" dirty="0"/>
              <a:t>SSI</a:t>
            </a:r>
            <a:r>
              <a:rPr lang="en-US" sz="1600" dirty="0"/>
              <a:t> Supplemental Security Income </a:t>
            </a:r>
          </a:p>
          <a:p>
            <a:pPr marL="0" indent="0">
              <a:buNone/>
            </a:pPr>
            <a:r>
              <a:rPr lang="en-US" sz="1600" b="1" dirty="0"/>
              <a:t>SUD </a:t>
            </a:r>
            <a:r>
              <a:rPr lang="en-US" sz="1600" dirty="0"/>
              <a:t>Substance use disorders</a:t>
            </a:r>
            <a:endParaRPr lang="en-US" sz="1600" b="1" dirty="0"/>
          </a:p>
          <a:p>
            <a:pPr marL="0" indent="0">
              <a:lnSpc>
                <a:spcPct val="100000"/>
              </a:lnSpc>
              <a:buNone/>
            </a:pPr>
            <a:r>
              <a:rPr lang="en-US" sz="1600" b="1" dirty="0"/>
              <a:t>SUPPORT</a:t>
            </a:r>
            <a:r>
              <a:rPr lang="en-US" sz="1600" dirty="0"/>
              <a:t> Substance Use-Disorder Prevention that Promotes Opioid Recovery and Treatment </a:t>
            </a:r>
          </a:p>
          <a:p>
            <a:pPr marL="0" indent="0">
              <a:lnSpc>
                <a:spcPct val="100000"/>
              </a:lnSpc>
              <a:buNone/>
            </a:pPr>
            <a:r>
              <a:rPr lang="en-US" sz="1600" b="1" dirty="0"/>
              <a:t>TANF</a:t>
            </a:r>
            <a:r>
              <a:rPr lang="en-US" sz="1600" dirty="0"/>
              <a:t> Temporary Assistance to Needy Families</a:t>
            </a:r>
          </a:p>
          <a:p>
            <a:pPr marL="0" indent="0">
              <a:lnSpc>
                <a:spcPct val="100000"/>
              </a:lnSpc>
              <a:buNone/>
            </a:pPr>
            <a:r>
              <a:rPr lang="en-US" sz="1600" b="1" dirty="0"/>
              <a:t>TB</a:t>
            </a:r>
            <a:r>
              <a:rPr lang="en-US" sz="1600" dirty="0"/>
              <a:t> Tuberculosis</a:t>
            </a:r>
          </a:p>
          <a:p>
            <a:pPr marL="0" indent="0">
              <a:lnSpc>
                <a:spcPct val="100000"/>
              </a:lnSpc>
              <a:buNone/>
            </a:pPr>
            <a:r>
              <a:rPr lang="en-US" sz="1600" b="1" dirty="0"/>
              <a:t>USVI </a:t>
            </a:r>
            <a:r>
              <a:rPr lang="en-US" sz="1600" dirty="0"/>
              <a:t>United States Virgin Islands</a:t>
            </a:r>
            <a:endParaRPr lang="en-US" sz="1600" b="1" dirty="0"/>
          </a:p>
          <a:p>
            <a:pPr marL="0" indent="0">
              <a:lnSpc>
                <a:spcPct val="100000"/>
              </a:lnSpc>
              <a:buNone/>
            </a:pPr>
            <a:endParaRPr lang="en-US" sz="1600" dirty="0"/>
          </a:p>
        </p:txBody>
      </p:sp>
      <p:cxnSp>
        <p:nvCxnSpPr>
          <p:cNvPr id="7" name="Straight Connector 6">
            <a:extLst>
              <a:ext uri="{FF2B5EF4-FFF2-40B4-BE49-F238E27FC236}">
                <a16:creationId xmlns:a16="http://schemas.microsoft.com/office/drawing/2014/main" id="{FA1FB134-BC1C-4EF0-86EA-7B99C60F4D08}"/>
              </a:ext>
              <a:ext uri="{C183D7F6-B498-43B3-948B-1728B52AA6E4}">
                <adec:decorative xmlns:adec="http://schemas.microsoft.com/office/drawing/2017/decorative" val="1"/>
              </a:ext>
            </a:extLst>
          </p:cNvPr>
          <p:cNvCxnSpPr/>
          <p:nvPr/>
        </p:nvCxnSpPr>
        <p:spPr>
          <a:xfrm>
            <a:off x="5963478" y="1444487"/>
            <a:ext cx="0" cy="377687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FCAC0D8-C57C-4864-8962-4EB8B8DA19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Medicaid &amp; the Children's Health Insurance Program (CHIP)</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May 2023</a:t>
            </a:r>
          </a:p>
        </p:txBody>
      </p:sp>
    </p:spTree>
    <p:custDataLst>
      <p:tags r:id="rId1"/>
    </p:custDataLst>
    <p:extLst>
      <p:ext uri="{BB962C8B-B14F-4D97-AF65-F5344CB8AC3E}">
        <p14:creationId xmlns:p14="http://schemas.microsoft.com/office/powerpoint/2010/main" val="2772353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lstStyle/>
          <a:p>
            <a:r>
              <a:rPr lang="en-US" dirty="0"/>
              <a:t>Stay Connected</a:t>
            </a:r>
          </a:p>
        </p:txBody>
      </p:sp>
      <p:sp>
        <p:nvSpPr>
          <p:cNvPr id="25" name="Content Placeholder 4">
            <a:extLst>
              <a:ext uri="{FF2B5EF4-FFF2-40B4-BE49-F238E27FC236}">
                <a16:creationId xmlns:a16="http://schemas.microsoft.com/office/drawing/2014/main" id="{CCBAF3F5-8DD8-4D52-BED6-B487E9348E21}"/>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E30D84BE-6FCE-493D-A46A-32F13C3FC8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1833369"/>
            <a:ext cx="2371550" cy="1774090"/>
          </a:xfrm>
          <a:prstGeom prst="rect">
            <a:avLst/>
          </a:prstGeom>
        </p:spPr>
      </p:pic>
      <p:sp>
        <p:nvSpPr>
          <p:cNvPr id="23" name="TextBox 22">
            <a:extLst>
              <a:ext uri="{FF2B5EF4-FFF2-40B4-BE49-F238E27FC236}">
                <a16:creationId xmlns:a16="http://schemas.microsoft.com/office/drawing/2014/main" id="{79055AF8-E219-4B0F-93FC-1727A561A822}"/>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86B16FE-9C53-463E-B222-F84C3B96A0C1}"/>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b="14991"/>
          <a:stretch/>
        </p:blipFill>
        <p:spPr>
          <a:xfrm>
            <a:off x="7353233" y="1288784"/>
            <a:ext cx="2863263" cy="2434036"/>
          </a:xfrm>
          <a:prstGeom prst="rect">
            <a:avLst/>
          </a:prstGeom>
        </p:spPr>
      </p:pic>
      <p:sp>
        <p:nvSpPr>
          <p:cNvPr id="4" name="Slide Number Placeholder 3">
            <a:extLst>
              <a:ext uri="{FF2B5EF4-FFF2-40B4-BE49-F238E27FC236}">
                <a16:creationId xmlns:a16="http://schemas.microsoft.com/office/drawing/2014/main" id="{30A39B46-4861-4523-ACC6-0778E508BC3D}"/>
              </a:ext>
            </a:extLst>
          </p:cNvPr>
          <p:cNvSpPr>
            <a:spLocks noGrp="1"/>
          </p:cNvSpPr>
          <p:nvPr>
            <p:ph type="sldNum" sz="quarter" idx="12"/>
          </p:nvPr>
        </p:nvSpPr>
        <p:spPr/>
        <p:txBody>
          <a:bodyPr/>
          <a:lstStyle/>
          <a:p>
            <a:fld id="{0B2D781D-8844-5940-92D1-06EF0A7F581E}" type="slidenum">
              <a:rPr lang="en-US" smtClean="0"/>
              <a:pPr/>
              <a:t>79</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Federal Medicaid Administration</a:t>
            </a:r>
          </a:p>
        </p:txBody>
      </p:sp>
      <p:sp>
        <p:nvSpPr>
          <p:cNvPr id="5" name="Content Placeholder 4"/>
          <p:cNvSpPr>
            <a:spLocks noGrp="1"/>
          </p:cNvSpPr>
          <p:nvPr>
            <p:ph sz="quarter" idx="13"/>
          </p:nvPr>
        </p:nvSpPr>
        <p:spPr>
          <a:xfrm>
            <a:off x="224590" y="1211809"/>
            <a:ext cx="7692191" cy="4667250"/>
          </a:xfrm>
        </p:spPr>
        <p:txBody>
          <a:bodyPr>
            <a:noAutofit/>
          </a:bodyPr>
          <a:lstStyle/>
          <a:p>
            <a:pPr marL="548640" lvl="0" defTabSz="685800"/>
            <a:r>
              <a:rPr lang="en-US" sz="2400" dirty="0"/>
              <a:t>Federally established national guidelines</a:t>
            </a:r>
          </a:p>
          <a:p>
            <a:pPr marL="548640" lvl="0" defTabSz="685800"/>
            <a:r>
              <a:rPr lang="en-US" sz="2400" dirty="0"/>
              <a:t>States get federal matching funds for covered services</a:t>
            </a:r>
          </a:p>
          <a:p>
            <a:pPr marL="548640" lvl="0" defTabSz="685800"/>
            <a:r>
              <a:rPr lang="en-US" sz="2400" dirty="0"/>
              <a:t>The Federal Medical Assistance Percentage (FMAP, federal matching rate):</a:t>
            </a:r>
          </a:p>
          <a:p>
            <a:pPr marL="914400" defTabSz="685800">
              <a:buSzPct val="100000"/>
              <a:buFont typeface="Arial" panose="020B0604020202020204" pitchFamily="34" charset="0"/>
              <a:buChar char="•"/>
            </a:pPr>
            <a:r>
              <a:rPr lang="en-US" sz="2000" dirty="0"/>
              <a:t>Calculates the federal share of state costs for services</a:t>
            </a:r>
          </a:p>
          <a:p>
            <a:pPr marL="914400" defTabSz="685800">
              <a:buSzPct val="100000"/>
              <a:buFont typeface="Arial" panose="020B0604020202020204" pitchFamily="34" charset="0"/>
              <a:buChar char="•"/>
            </a:pPr>
            <a:r>
              <a:rPr lang="en-US" sz="2000" dirty="0"/>
              <a:t>Varies from state-to-state and is based on state per capita income</a:t>
            </a:r>
          </a:p>
          <a:p>
            <a:pPr marL="914400" defTabSz="685800">
              <a:buSzPct val="100000"/>
              <a:buFont typeface="Arial" panose="020B0604020202020204" pitchFamily="34" charset="0"/>
              <a:buChar char="•"/>
            </a:pPr>
            <a:r>
              <a:rPr lang="en-US" sz="2000" dirty="0"/>
              <a:t>Is updated every fiscal year (FY) and published in the Federal Register by the U.S. Department of Health &amp; Human Services (HHS)</a:t>
            </a:r>
          </a:p>
          <a:p>
            <a:pPr marL="548640"/>
            <a:endParaRPr lang="en-US" dirty="0"/>
          </a:p>
        </p:txBody>
      </p:sp>
      <p:pic>
        <p:nvPicPr>
          <p:cNvPr id="8" name="Picture 7">
            <a:extLst>
              <a:ext uri="{FF2B5EF4-FFF2-40B4-BE49-F238E27FC236}">
                <a16:creationId xmlns:a16="http://schemas.microsoft.com/office/drawing/2014/main" id="{3B7986CA-8F21-43D8-938B-43A501A4E30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01002" y="2040595"/>
            <a:ext cx="4166408" cy="2776809"/>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2B35F314-A862-4D1B-9B8E-554889339211}"/>
              </a:ext>
            </a:extLst>
          </p:cNvPr>
          <p:cNvSpPr>
            <a:spLocks noGrp="1"/>
          </p:cNvSpPr>
          <p:nvPr>
            <p:ph type="sldNum" sz="quarter" idx="12"/>
          </p:nvPr>
        </p:nvSpPr>
        <p:spPr/>
        <p:txBody>
          <a:bodyPr/>
          <a:lstStyle/>
          <a:p>
            <a:fld id="{0B2D781D-8844-5940-92D1-06EF0A7F581E}" type="slidenum">
              <a:rPr lang="en-US" smtClean="0"/>
              <a:pPr/>
              <a:t>8</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297896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State Medicaid Administration</a:t>
            </a:r>
          </a:p>
        </p:txBody>
      </p:sp>
      <p:sp>
        <p:nvSpPr>
          <p:cNvPr id="5" name="Content Placeholder 4"/>
          <p:cNvSpPr>
            <a:spLocks noGrp="1"/>
          </p:cNvSpPr>
          <p:nvPr>
            <p:ph sz="quarter" idx="13"/>
          </p:nvPr>
        </p:nvSpPr>
        <p:spPr>
          <a:xfrm>
            <a:off x="1562100" y="1030458"/>
            <a:ext cx="9791700" cy="4797083"/>
          </a:xfrm>
        </p:spPr>
        <p:txBody>
          <a:bodyPr>
            <a:noAutofit/>
          </a:bodyPr>
          <a:lstStyle/>
          <a:p>
            <a:pPr marL="548640" lvl="0" defTabSz="685800"/>
            <a:r>
              <a:rPr lang="en-US" sz="2400" dirty="0"/>
              <a:t>Within broad federal guidelines, each state:</a:t>
            </a:r>
          </a:p>
          <a:p>
            <a:pPr marL="914400" lvl="1" defTabSz="685800">
              <a:spcAft>
                <a:spcPts val="1200"/>
              </a:spcAft>
            </a:pPr>
            <a:r>
              <a:rPr lang="en-US" sz="2000" dirty="0"/>
              <a:t>Develops and operates its own Medicaid Program</a:t>
            </a:r>
          </a:p>
          <a:p>
            <a:pPr marL="914400" lvl="1" defTabSz="685800">
              <a:spcAft>
                <a:spcPts val="1200"/>
              </a:spcAft>
            </a:pPr>
            <a:r>
              <a:rPr lang="en-US" sz="2000" dirty="0"/>
              <a:t>Develops and maintains its own Medicaid State Plan</a:t>
            </a:r>
          </a:p>
          <a:p>
            <a:pPr marL="914400" lvl="1" defTabSz="685800">
              <a:spcAft>
                <a:spcPts val="1200"/>
              </a:spcAft>
            </a:pPr>
            <a:r>
              <a:rPr lang="en-US" sz="2000" dirty="0"/>
              <a:t>Establishes its own eligibility standards</a:t>
            </a:r>
          </a:p>
          <a:p>
            <a:pPr marL="914400" lvl="1" defTabSz="685800">
              <a:spcAft>
                <a:spcPts val="1200"/>
              </a:spcAft>
            </a:pPr>
            <a:r>
              <a:rPr lang="en-US" sz="2000" dirty="0"/>
              <a:t>Determines the type, amount, duration, and scope of services</a:t>
            </a:r>
          </a:p>
          <a:p>
            <a:pPr marL="914400" lvl="1" defTabSz="685800">
              <a:spcAft>
                <a:spcPts val="1200"/>
              </a:spcAft>
            </a:pPr>
            <a:r>
              <a:rPr lang="en-US" sz="2000" dirty="0"/>
              <a:t>Sets the payment rate for services</a:t>
            </a:r>
          </a:p>
          <a:p>
            <a:pPr marL="914400" lvl="1" defTabSz="685800">
              <a:spcAft>
                <a:spcPts val="1200"/>
              </a:spcAft>
            </a:pPr>
            <a:r>
              <a:rPr lang="en-US" sz="2000" dirty="0"/>
              <a:t>Evaluates its program’s quality measures and considers improvement options</a:t>
            </a:r>
          </a:p>
          <a:p>
            <a:pPr marL="914400" lvl="1" defTabSz="685800">
              <a:spcAft>
                <a:spcPts val="1200"/>
              </a:spcAft>
            </a:pPr>
            <a:r>
              <a:rPr lang="en-US" sz="2000" dirty="0"/>
              <a:t>Partners with Centers for Medicare and Medicaid Services (CMS) to administer its program</a:t>
            </a:r>
          </a:p>
          <a:p>
            <a:pPr marL="548640" lvl="0" indent="-273050" defTabSz="685800"/>
            <a:r>
              <a:rPr lang="en-US" sz="2400" dirty="0"/>
              <a:t>May change eligibility standards, services, and reimbursement during the year subject to CMS approval</a:t>
            </a:r>
          </a:p>
          <a:p>
            <a:endParaRPr lang="en-US" sz="2400" dirty="0"/>
          </a:p>
        </p:txBody>
      </p:sp>
      <p:sp>
        <p:nvSpPr>
          <p:cNvPr id="6" name="Slide Number Placeholder 5">
            <a:extLst>
              <a:ext uri="{FF2B5EF4-FFF2-40B4-BE49-F238E27FC236}">
                <a16:creationId xmlns:a16="http://schemas.microsoft.com/office/drawing/2014/main" id="{AD6AEBA6-E7DE-48CA-9771-1503DD31C6F1}"/>
              </a:ext>
            </a:extLst>
          </p:cNvPr>
          <p:cNvSpPr>
            <a:spLocks noGrp="1"/>
          </p:cNvSpPr>
          <p:nvPr>
            <p:ph type="sldNum" sz="quarter" idx="12"/>
          </p:nvPr>
        </p:nvSpPr>
        <p:spPr/>
        <p:txBody>
          <a:bodyPr/>
          <a:lstStyle/>
          <a:p>
            <a:fld id="{0B2D781D-8844-5940-92D1-06EF0A7F581E}" type="slidenum">
              <a:rPr lang="en-US" smtClean="0"/>
              <a:pPr/>
              <a:t>9</a:t>
            </a:fld>
            <a:endParaRPr lang="en-US" dirty="0"/>
          </a:p>
        </p:txBody>
      </p:sp>
      <p:sp>
        <p:nvSpPr>
          <p:cNvPr id="3" name="Footer Placeholder 2"/>
          <p:cNvSpPr>
            <a:spLocks noGrp="1"/>
          </p:cNvSpPr>
          <p:nvPr>
            <p:ph type="ftr" sz="quarter" idx="11"/>
          </p:nvPr>
        </p:nvSpPr>
        <p:spPr/>
        <p:txBody>
          <a:bodyPr/>
          <a:lstStyle/>
          <a:p>
            <a:r>
              <a:rPr lang="en-US" dirty="0"/>
              <a:t>Medicaid &amp; the Children's Health Insurance Program (CHIP)</a:t>
            </a:r>
          </a:p>
        </p:txBody>
      </p:sp>
      <p:sp>
        <p:nvSpPr>
          <p:cNvPr id="2" name="Date Placeholder 1"/>
          <p:cNvSpPr>
            <a:spLocks noGrp="1"/>
          </p:cNvSpPr>
          <p:nvPr>
            <p:ph type="dt" sz="half" idx="10"/>
          </p:nvPr>
        </p:nvSpPr>
        <p:spPr/>
        <p:txBody>
          <a:bodyPr/>
          <a:lstStyle/>
          <a:p>
            <a:r>
              <a:rPr lang="en-US" dirty="0"/>
              <a:t>May 2023</a:t>
            </a:r>
          </a:p>
        </p:txBody>
      </p:sp>
    </p:spTree>
    <p:custDataLst>
      <p:tags r:id="rId1"/>
    </p:custDataLst>
    <p:extLst>
      <p:ext uri="{BB962C8B-B14F-4D97-AF65-F5344CB8AC3E}">
        <p14:creationId xmlns:p14="http://schemas.microsoft.com/office/powerpoint/2010/main" val="37286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ARTICULATE_DESIGN_ID_DT FINAL TEMPLATE 12-23-21" val="2gj8vU8i"/>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Medicaid &amp;amp; the Children’s Health Insurance Program (CHIP)&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5&quot;&gt;&lt;property id=&quot;20148&quot; value=&quot;5&quot;/&gt;&lt;property id=&quot;20300&quot; value=&quot;Slide 26 - &amp;quot;Check Your Knowledge: Question 1&amp;quot;&quot;/&gt;&lt;property id=&quot;20307&quot; value=&quot;371&quot;/&gt;&lt;/object&gt;&lt;object type=&quot;3&quot; unique_id=&quot;17368&quot;&gt;&lt;property id=&quot;20148&quot; value=&quot;5&quot;/&gt;&lt;property id=&quot;20300&quot; value=&quot;Slide 79 - &amp;quot;Stay Connected&amp;quot;&quot;/&gt;&lt;property id=&quot;20307&quot; value=&quot;362&quot;/&gt;&lt;/object&gt;&lt;object type=&quot;3&quot; unique_id=&quot;18096&quot;&gt;&lt;property id=&quot;20148&quot; value=&quot;5&quot;/&gt;&lt;property id=&quot;20300&quot; value=&quot;Slide 66 - &amp;quot;Treatment of an Emergency Medical Condition&amp;quot;&quot;/&gt;&lt;property id=&quot;20307&quot; value=&quot;389&quot;/&gt;&lt;/object&gt;&lt;object type=&quot;3&quot; unique_id=&quot;18097&quot;&gt;&lt;property id=&quot;20148&quot; value=&quot;5&quot;/&gt;&lt;property id=&quot;20300&quot; value=&quot;Slide 69 - &amp;quot;Medicaid &amp;amp; CHIP Resource Guide&amp;quot;&quot;/&gt;&lt;property id=&quot;20307&quot; value=&quot;390&quot;/&gt;&lt;/object&gt;&lt;object type=&quot;3&quot; unique_id=&quot;18098&quot;&gt;&lt;property id=&quot;20148&quot; value=&quot;5&quot;/&gt;&lt;property id=&quot;20300&quot; value=&quot;Slide 7 - &amp;quot;Medicaid Program Basics&amp;quot;&quot;/&gt;&lt;property id=&quot;20307&quot; value=&quot;391&quot;/&gt;&lt;/object&gt;&lt;object type=&quot;3&quot; unique_id=&quot;18099&quot;&gt;&lt;property id=&quot;20148&quot; value=&quot;5&quot;/&gt;&lt;property id=&quot;20300&quot; value=&quot;Slide 8 - &amp;quot;Federal Medicaid Administration&amp;quot;&quot;/&gt;&lt;property id=&quot;20307&quot; value=&quot;392&quot;/&gt;&lt;/object&gt;&lt;object type=&quot;3&quot; unique_id=&quot;18101&quot;&gt;&lt;property id=&quot;20148&quot; value=&quot;5&quot;/&gt;&lt;property id=&quot;20300&quot; value=&quot;Slide 9 - &amp;quot;State Medicaid Administration&amp;quot;&quot;/&gt;&lt;property id=&quot;20307&quot; value=&quot;394&quot;/&gt;&lt;/object&gt;&lt;object type=&quot;3&quot; unique_id=&quot;18104&quot;&gt;&lt;property id=&quot;20148&quot; value=&quot;5&quot;/&gt;&lt;property id=&quot;20300&quot; value=&quot;Slide 12 - &amp;quot;Medicaid Eligibility (continued)&amp;quot;&quot;/&gt;&lt;property id=&quot;20307&quot; value=&quot;397&quot;/&gt;&lt;/object&gt;&lt;object type=&quot;3&quot; unique_id=&quot;18110&quot;&gt;&lt;property id=&quot;20148&quot; value=&quot;5&quot;/&gt;&lt;property id=&quot;20300&quot; value=&quot;Slide 20 - &amp;quot;Verifying Eligibility with  Trusted Electronic Data Sources&amp;quot;&quot;/&gt;&lt;property id=&quot;20307&quot; value=&quot;403&quot;/&gt;&lt;/object&gt;&lt;object type=&quot;3&quot; unique_id=&quot;18231&quot;&gt;&lt;property id=&quot;20148&quot; value=&quot;5&quot;/&gt;&lt;property id=&quot;20300&quot; value=&quot;Slide 13 - &amp;quot;Modified Adjusted Gross Income (MAGI) &amp;quot;&quot;/&gt;&lt;property id=&quot;20307&quot; value=&quot;404&quot;/&gt;&lt;/object&gt;&lt;object type=&quot;3&quot; unique_id=&quot;19179&quot;&gt;&lt;property id=&quot;20148&quot; value=&quot;5&quot;/&gt;&lt;property id=&quot;20300&quot; value=&quot;Slide 15 - &amp;quot;Whose Eligibility is Based on  Modified Adjusted Gross Income (MAGI)?&amp;quot;&quot;/&gt;&lt;property id=&quot;20307&quot; value=&quot;406&quot;/&gt;&lt;/object&gt;&lt;object type=&quot;3&quot; unique_id=&quot;19181&quot;&gt;&lt;property id=&quot;20148&quot; value=&quot;5&quot;/&gt;&lt;property id=&quot;20300&quot; value=&quot;Slide 22 - &amp;quot;Coverage:  Examples of Optional Medicaid Benefits&amp;quot;&quot;/&gt;&lt;property id=&quot;20307&quot; value=&quot;408&quot;/&gt;&lt;/object&gt;&lt;object type=&quot;3&quot; unique_id=&quot;19183&quot;&gt;&lt;property id=&quot;20148&quot; value=&quot;5&quot;/&gt;&lt;property id=&quot;20300&quot; value=&quot;Slide 39 - &amp;quot;Medicaid Drug Utilization Review (DUR) Program&amp;quot;&quot;/&gt;&lt;property id=&quot;20307&quot; value=&quot;413&quot;/&gt;&lt;/object&gt;&lt;object type=&quot;3&quot; unique_id=&quot;19184&quot;&gt;&lt;property id=&quot;20148&quot; value=&quot;5&quot;/&gt;&lt;property id=&quot;20300&quot; value=&quot;Slide 40 - &amp;quot;Addressing Mental Health &amp;amp;  Substance Use Disorders (SUDs)&amp;quot;&quot;/&gt;&lt;property id=&quot;20307&quot; value=&quot;414&quot;/&gt;&lt;/object&gt;&lt;object type=&quot;3&quot; unique_id=&quot;19186&quot;&gt;&lt;property id=&quot;20148&quot; value=&quot;5&quot;/&gt;&lt;property id=&quot;20300&quot; value=&quot;Slide 21 - &amp;quot;Coverage: Mandatory Medicaid Benefits&amp;quot;&quot;/&gt;&lt;property id=&quot;20307&quot; value=&quot;416&quot;/&gt;&lt;/object&gt;&lt;object type=&quot;3&quot; unique_id=&quot;19188&quot;&gt;&lt;property id=&quot;20148&quot; value=&quot;5&quot;/&gt;&lt;property id=&quot;20300&quot; value=&quot;Slide 47 - &amp;quot;Minimum Federal Eligibility Requirements for  Medicare Savings Programs in 2023&amp;quot;&quot;/&gt;&lt;property id=&quot;20307&quot; value=&quot;418&quot;/&gt;&lt;/object&gt;&lt;object type=&quot;3&quot; unique_id=&quot;19194&quot;&gt;&lt;property id=&quot;20148&quot; value=&quot;5&quot;/&gt;&lt;property id=&quot;20300&quot; value=&quot;Slide 55 - &amp;quot;What’s the Children’s Health Insurance Program (CHIP)?&amp;quot;&quot;/&gt;&lt;property id=&quot;20307&quot; value=&quot;424&quot;/&gt;&lt;/object&gt;&lt;object type=&quot;3&quot; unique_id=&quot;19199&quot;&gt;&lt;property id=&quot;20148&quot; value=&quot;5&quot;/&gt;&lt;property id=&quot;20300&quot; value=&quot;Slide 56 - &amp;quot;Authorization &amp;amp; Funding&amp;quot;&quot;/&gt;&lt;property id=&quot;20307&quot; value=&quot;428&quot;/&gt;&lt;/object&gt;&lt;object type=&quot;3&quot; unique_id=&quot;19200&quot;&gt;&lt;property id=&quot;20148&quot; value=&quot;5&quot;/&gt;&lt;property id=&quot;20300&quot; value=&quot;Slide 63 - &amp;quot;Eligibility for Non-Citizens in Medicaid &amp;amp;  Children’s Health Insurance Program (CHIP)&amp;quot;&quot;/&gt;&lt;property id=&quot;20307&quot; value=&quot;429&quot;/&gt;&lt;/object&gt;&lt;object type=&quot;3&quot; unique_id=&quot;19203&quot;&gt;&lt;property id=&quot;20148&quot; value=&quot;5&quot;/&gt;&lt;property id=&quot;20300&quot; value=&quot;Slide 70 - &amp;quot;Medicaid &amp;amp; CHIP Resource Guide (continued)&amp;quot;&quot;/&gt;&lt;property id=&quot;20307&quot; value=&quot;432&quot;/&gt;&lt;/object&gt;&lt;object type=&quot;3&quot; unique_id=&quot;19204&quot;&gt;&lt;property id=&quot;20148&quot; value=&quot;5&quot;/&gt;&lt;property id=&quot;20300&quot; value=&quot;Slide 71 - &amp;quot;Medicaid &amp;amp; CHIP Products&amp;quot;&quot;/&gt;&lt;property id=&quot;20307&quot; value=&quot;433&quot;/&gt;&lt;/object&gt;&lt;object type=&quot;3&quot; unique_id=&quot;19206&quot;&gt;&lt;property id=&quot;20148&quot; value=&quot;5&quot;/&gt;&lt;property id=&quot;20300&quot; value=&quot;Slide 73 - &amp;quot;Appendix B: Medicaid Enrollment&amp;quot;&quot;/&gt;&lt;property id=&quot;20307&quot; value=&quot;435&quot;/&gt;&lt;/object&gt;&lt;object type=&quot;3&quot; unique_id=&quot;19207&quot;&gt;&lt;property id=&quot;20148&quot; value=&quot;5&quot;/&gt;&lt;property id=&quot;20300&quot; value=&quot;Slide 74 - &amp;quot;Appendix C: Medicaid Eligibility&amp;quot;&quot;/&gt;&lt;property id=&quot;20307&quot; value=&quot;436&quot;/&gt;&lt;/object&gt;&lt;object type=&quot;3&quot; unique_id=&quot;19208&quot;&gt;&lt;property id=&quot;20148&quot; value=&quot;5&quot;/&gt;&lt;property id=&quot;20300&quot; value=&quot;Slide 75 - &amp;quot;Appendix D: State Medicaid Federal Medical Assistance Percentage (FMAP) Rates &amp;quot;&quot;/&gt;&lt;property id=&quot;20307&quot; value=&quot;437&quot;/&gt;&lt;/object&gt;&lt;object type=&quot;3&quot; unique_id=&quot;19210&quot;&gt;&lt;property id=&quot;20148&quot; value=&quot;5&quot;/&gt;&lt;property id=&quot;20300&quot; value=&quot;Slide 35 - &amp;quot;Coverage:  Mandatory Medicaid Benefits for COVID-19 Treatments&amp;quot;&quot;/&gt;&lt;property id=&quot;20307&quot; value=&quot;439&quot;/&gt;&lt;/object&gt;&lt;object type=&quot;3&quot; unique_id=&quot;19213&quot;&gt;&lt;property id=&quot;20148&quot; value=&quot;5&quot;/&gt;&lt;property id=&quot;20300&quot; value=&quot;Slide 41 - &amp;quot;Addressing Mental Health &amp;amp;  Substance Use Disorders (SUDs) (continued)&amp;quot;&quot;/&gt;&lt;property id=&quot;20307&quot; value=&quot;442&quot;/&gt;&lt;/object&gt;&lt;object type=&quot;3&quot; unique_id=&quot;19217&quot;&gt;&lt;property id=&quot;20148&quot; value=&quot;5&quot;/&gt;&lt;property id=&quot;20300&quot; value=&quot;Slide 54 - &amp;quot;Lesson 4 Objectives&amp;quot;&quot;/&gt;&lt;property id=&quot;20307&quot; value=&quot;446&quot;/&gt;&lt;/object&gt;&lt;object type=&quot;3&quot; unique_id=&quot;19219&quot;&gt;&lt;property id=&quot;20148&quot; value=&quot;5&quot;/&gt;&lt;property id=&quot;20300&quot; value=&quot;Slide 62 - &amp;quot;Lesson 5 Objectives&amp;quot;&quot;/&gt;&lt;property id=&quot;20307&quot; value=&quot;448&quot;/&gt;&lt;/object&gt;&lt;object type=&quot;3&quot; unique_id=&quot;19223&quot;&gt;&lt;property id=&quot;20148&quot; value=&quot;5&quot;/&gt;&lt;property id=&quot;20300&quot; value=&quot;Slide 24 - &amp;quot;Waivers &amp;amp; Demonstrations&amp;quot;&quot;/&gt;&lt;property id=&quot;20307&quot; value=&quot;452&quot;/&gt;&lt;/object&gt;&lt;object type=&quot;3&quot; unique_id=&quot;19224&quot;&gt;&lt;property id=&quot;20148&quot; value=&quot;5&quot;/&gt;&lt;property id=&quot;20300&quot; value=&quot;Slide 38 - &amp;quot;Medicaid Pharmacy Program  Drug Use Management Strategies&amp;quot;&quot;/&gt;&lt;property id=&quot;20307&quot; value=&quot;453&quot;/&gt;&lt;/object&gt;&lt;object type=&quot;3&quot; unique_id=&quot;19226&quot;&gt;&lt;property id=&quot;20148&quot; value=&quot;5&quot;/&gt;&lt;property id=&quot;20300&quot; value=&quot;Slide 46 - &amp;quot;Medicare Savings Programs&amp;quot;&quot;/&gt;&lt;property id=&quot;20307&quot; value=&quot;455&quot;/&gt;&lt;/object&gt;&lt;object type=&quot;3&quot; unique_id=&quot;21665&quot;&gt;&lt;property id=&quot;20148&quot; value=&quot;5&quot;/&gt;&lt;property id=&quot;20300&quot; value=&quot;Slide 3 - &amp;quot;Table of Contents (continued)&amp;quot;&quot;/&gt;&lt;property id=&quot;20307&quot; value=&quot;465&quot;/&gt;&lt;/object&gt;&lt;object type=&quot;3&quot; unique_id=&quot;21666&quot;&gt;&lt;property id=&quot;20148&quot; value=&quot;5&quot;/&gt;&lt;property id=&quot;20300&quot; value=&quot;Slide 50 - &amp;quot;Extra Help, Dual &amp;amp; Partial Dual Eligible Special Enrollment Period (SEP)&amp;quot;&quot;/&gt;&lt;property id=&quot;20307&quot; value=&quot;466&quot;/&gt;&lt;/object&gt;&lt;object type=&quot;3&quot; unique_id=&quot;444119&quot;&gt;&lt;property id=&quot;20148&quot; value=&quot;5&quot;/&gt;&lt;property id=&quot;20300&quot; value=&quot;Slide 4 - &amp;quot;Session Objectives&amp;quot;&quot;/&gt;&lt;property id=&quot;20307&quot; value=&quot;378&quot;/&gt;&lt;/object&gt;&lt;object type=&quot;3&quot; unique_id=&quot;444120&quot;&gt;&lt;property id=&quot;20148&quot; value=&quot;5&quot;/&gt;&lt;property id=&quot;20300&quot; value=&quot;Slide 5 - &amp;quot;Lesson 1 &amp;quot;&quot;/&gt;&lt;property id=&quot;20307&quot; value=&quot;363&quot;/&gt;&lt;/object&gt;&lt;object type=&quot;3&quot; unique_id=&quot;444121&quot;&gt;&lt;property id=&quot;20148&quot; value=&quot;5&quot;/&gt;&lt;property id=&quot;20300&quot; value=&quot;Slide 6 - &amp;quot;Lesson 1 Objectives&amp;quot;&quot;/&gt;&lt;property id=&quot;20307&quot; value=&quot;444&quot;/&gt;&lt;/object&gt;&lt;object type=&quot;3&quot; unique_id=&quot;444124&quot;&gt;&lt;property id=&quot;20148&quot; value=&quot;5&quot;/&gt;&lt;property id=&quot;20300&quot; value=&quot;Slide 31 - &amp;quot;End Date Established for Increased Federal Medical Assistance Percentage (FMAP) and Continuous Enrollment Conditio&quot;/&gt;&lt;property id=&quot;20307&quot; value=&quot;141168789&quot;/&gt;&lt;/object&gt;&lt;object type=&quot;3&quot; unique_id=&quot;444125&quot;&gt;&lt;property id=&quot;20148&quot; value=&quot;5&quot;/&gt;&lt;property id=&quot;20300&quot; value=&quot;Slide 32 - &amp;quot;Resuming Eligibility and Enrollment Operations (Unwinding)&amp;quot;&quot;/&gt;&lt;property id=&quot;20307&quot; value=&quot;313&quot;/&gt;&lt;/object&gt;&lt;object type=&quot;3&quot; unique_id=&quot;444126&quot;&gt;&lt;property id=&quot;20148&quot; value=&quot;5&quot;/&gt;&lt;property id=&quot;20300&quot; value=&quot;Slide 33 - &amp;quot;Partner Messages&amp;quot;&quot;/&gt;&lt;property id=&quot;20307&quot; value=&quot;141168790&quot;/&gt;&lt;/object&gt;&lt;object type=&quot;3&quot; unique_id=&quot;444127&quot;&gt;&lt;property id=&quot;20148&quot; value=&quot;5&quot;/&gt;&lt;property id=&quot;20300&quot; value=&quot;Slide 34 - &amp;quot;Steps to Get Other Coverage&amp;quot;&quot;/&gt;&lt;property id=&quot;20307&quot; value=&quot;141168792&quot;/&gt;&lt;/object&gt;&lt;object type=&quot;3&quot; unique_id=&quot;444128&quot;&gt;&lt;property id=&quot;20148&quot; value=&quot;5&quot;/&gt;&lt;property id=&quot;20300&quot; value=&quot;Slide 10 - &amp;quot;The Single State Medicaid Agency&amp;quot;&quot;/&gt;&lt;property id=&quot;20307&quot; value=&quot;459&quot;/&gt;&lt;/object&gt;&lt;object type=&quot;3&quot; unique_id=&quot;444129&quot;&gt;&lt;property id=&quot;20148&quot; value=&quot;5&quot;/&gt;&lt;property id=&quot;20300&quot; value=&quot;Slide 11 - &amp;quot;Medicaid Eligibility&amp;quot;&quot;/&gt;&lt;property id=&quot;20307&quot; value=&quot;396&quot;/&gt;&lt;/object&gt;&lt;object type=&quot;3&quot; unique_id=&quot;444130&quot;&gt;&lt;property id=&quot;20148&quot; value=&quot;5&quot;/&gt;&lt;property id=&quot;20300&quot; value=&quot;Slide 14 - &amp;quot;Modified Adjusted Gross Income (MAGI) (continued)&amp;quot;&quot;/&gt;&lt;property id=&quot;20307&quot; value=&quot;405&quot;/&gt;&lt;/object&gt;&lt;object type=&quot;3&quot; unique_id=&quot;444131&quot;&gt;&lt;property id=&quot;20148&quot; value=&quot;5&quot;/&gt;&lt;property id=&quot;20300&quot; value=&quot;Slide 16 - &amp;quot;Medicaid &amp;amp; Adult Expansion&amp;quot;&quot;/&gt;&lt;property id=&quot;20307&quot; value=&quot;398&quot;/&gt;&lt;/object&gt;&lt;object type=&quot;3&quot; unique_id=&quot;444132&quot;&gt;&lt;property id=&quot;20148&quot; value=&quot;5&quot;/&gt;&lt;property id=&quot;20300&quot; value=&quot;Slide 17 - &amp;quot;Differing Medicaid Eligibility Based on Expansion&amp;quot;&quot;/&gt;&lt;property id=&quot;20307&quot; value=&quot;399&quot;/&gt;&lt;/object&gt;&lt;object type=&quot;3&quot; unique_id=&quot;444133&quot;&gt;&lt;property id=&quot;20148&quot; value=&quot;5&quot;/&gt;&lt;property id=&quot;20300&quot; value=&quot;Slide 18 - &amp;quot;Single, Streamlined Application Process&amp;quot;&quot;/&gt;&lt;property id=&quot;20307&quot; value=&quot;450&quot;/&gt;&lt;/object&gt;&lt;object type=&quot;3&quot; unique_id=&quot;444134&quot;&gt;&lt;property id=&quot;20148&quot; value=&quot;5&quot;/&gt;&lt;property id=&quot;20300&quot; value=&quot;Slide 19 - &amp;quot;State Options for Coordination with the Marketplace &amp;quot;&quot;/&gt;&lt;property id=&quot;20307&quot; value=&quot;443&quot;/&gt;&lt;/object&gt;&lt;object type=&quot;3&quot; unique_id=&quot;444135&quot;&gt;&lt;property id=&quot;20148&quot; value=&quot;5&quot;/&gt;&lt;property id=&quot;20300&quot; value=&quot;Slide 27 - &amp;quot;Check Your Knowledge: Question 2&amp;quot;&quot;/&gt;&lt;property id=&quot;20307&quot; value=&quot;415&quot;/&gt;&lt;/object&gt;&lt;object type=&quot;3&quot; unique_id=&quot;444136&quot;&gt;&lt;property id=&quot;20148&quot; value=&quot;5&quot;/&gt;&lt;property id=&quot;20300&quot; value=&quot;Slide 36 - &amp;quot;Improving Access to Adult Vaccines  Under Medicaid &amp;amp; CHIP&amp;quot;&quot;/&gt;&lt;property id=&quot;20307&quot; value=&quot;141168782&quot;/&gt;&lt;/object&gt;&lt;object type=&quot;3&quot; unique_id=&quot;444137&quot;&gt;&lt;property id=&quot;20148&quot; value=&quot;5&quot;/&gt;&lt;property id=&quot;20300&quot; value=&quot;Slide 23 - &amp;quot;Coverage:  Examples of Optional Medicaid Benefits (continued)&amp;quot;&quot;/&gt;&lt;property id=&quot;20307&quot; value=&quot;409&quot;/&gt;&lt;/object&gt;&lt;object type=&quot;3&quot; unique_id=&quot;444138&quot;&gt;&lt;property id=&quot;20148&quot; value=&quot;5&quot;/&gt;&lt;property id=&quot;20300&quot; value=&quot;Slide 37 - &amp;quot;Substance Use-Disorder Prevention that Promotes  Opioid Recovery &amp;amp; Treatment (SUPPORT) Act&amp;quot;&quot;/&gt;&lt;property id=&quot;20307&quot; value=&quot;411&quot;/&gt;&lt;/object&gt;&lt;object type=&quot;3&quot; unique_id=&quot;444139&quot;&gt;&lt;property id=&quot;20148&quot; value=&quot;5&quot;/&gt;&lt;property id=&quot;20300&quot; value=&quot;Slide 42 - &amp;quot;Lesson 3&amp;quot;&quot;/&gt;&lt;property id=&quot;20307&quot; value=&quot;468&quot;/&gt;&lt;/object&gt;&lt;object type=&quot;3&quot; unique_id=&quot;444140&quot;&gt;&lt;property id=&quot;20148&quot; value=&quot;5&quot;/&gt;&lt;property id=&quot;20300&quot; value=&quot;Slide 43 - &amp;quot;Lesson 3 Objectives&amp;quot;&quot;/&gt;&lt;property id=&quot;20307&quot; value=&quot;445&quot;/&gt;&lt;/object&gt;&lt;object type=&quot;3&quot; unique_id=&quot;444141&quot;&gt;&lt;property id=&quot;20148&quot; value=&quot;5&quot;/&gt;&lt;property id=&quot;20300&quot; value=&quot;Slide 44 - &amp;quot;How Are Medicare &amp;amp; Medicaid Different?&amp;quot;&quot;/&gt;&lt;property id=&quot;20307&quot; value=&quot;387&quot;/&gt;&lt;/object&gt;&lt;object type=&quot;3&quot; unique_id=&quot;444142&quot;&gt;&lt;property id=&quot;20148&quot; value=&quot;5&quot;/&gt;&lt;property id=&quot;20300&quot; value=&quot;Slide 45 - &amp;quot;Medicare-Medicaid Enrollees: “Dual Eligibles”&amp;quot;&quot;/&gt;&lt;property id=&quot;20307&quot; value=&quot;388&quot;/&gt;&lt;/object&gt;&lt;object type=&quot;3&quot; unique_id=&quot;444143&quot;&gt;&lt;property id=&quot;20148&quot; value=&quot;5&quot;/&gt;&lt;property id=&quot;20300&quot; value=&quot;Slide 48 - &amp;quot;Medicare-Medicaid Enrollees:  “Dual Eligibles” Testing Integrated Care Models&amp;quot;&quot;/&gt;&lt;property id=&quot;20307&quot; value=&quot;460&quot;/&gt;&lt;/object&gt;&lt;object type=&quot;3&quot; unique_id=&quot;444144&quot;&gt;&lt;property id=&quot;20148&quot; value=&quot;5&quot;/&gt;&lt;property id=&quot;20300&quot; value=&quot;Slide 49 - &amp;quot;The Program of All-Inclusive Care for the Elderly (PACE)&amp;quot;&quot;/&gt;&lt;property id=&quot;20307&quot; value=&quot;420&quot;/&gt;&lt;/object&gt;&lt;object type=&quot;3&quot; unique_id=&quot;444145&quot;&gt;&lt;property id=&quot;20148&quot; value=&quot;5&quot;/&gt;&lt;property id=&quot;20300&quot; value=&quot;Slide 51 - &amp;quot;Extra Help &amp;amp; Dual Eligible  Special Enrollment Period (SEP) Limitations&amp;quot;&quot;/&gt;&lt;property id=&quot;20307&quot; value=&quot;467&quot;/&gt;&lt;/object&gt;&lt;object type=&quot;3&quot; unique_id=&quot;444147&quot;&gt;&lt;property id=&quot;20148&quot; value=&quot;5&quot;/&gt;&lt;property id=&quot;20300&quot; value=&quot;Slide 53 - &amp;quot;Lesson 4  &amp;quot;&quot;/&gt;&lt;property id=&quot;20307&quot; value=&quot;367&quot;/&gt;&lt;/object&gt;&lt;object type=&quot;3&quot; unique_id=&quot;444148&quot;&gt;&lt;property id=&quot;20148&quot; value=&quot;5&quot;/&gt;&lt;property id=&quot;20300&quot; value=&quot;Slide 57 - &amp;quot;CHIP Eligibility&amp;quot;&quot;/&gt;&lt;property id=&quot;20307&quot; value=&quot;425&quot;/&gt;&lt;/object&gt;&lt;object type=&quot;3&quot; unique_id=&quot;444149&quot;&gt;&lt;property id=&quot;20148&quot; value=&quot;5&quot;/&gt;&lt;property id=&quot;20300&quot; value=&quot;Slide 58 - &amp;quot;State Options for CHIP&amp;quot;&quot;/&gt;&lt;property id=&quot;20307&quot; value=&quot;456&quot;/&gt;&lt;/object&gt;&lt;object type=&quot;3&quot; unique_id=&quot;444150&quot;&gt;&lt;property id=&quot;20148&quot; value=&quot;5&quot;/&gt;&lt;property id=&quot;20300&quot; value=&quot;Slide 59 - &amp;quot;Basic Health Programs (BHP)&amp;quot;&quot;/&gt;&lt;property id=&quot;20307&quot; value=&quot;400&quot;/&gt;&lt;/object&gt;&lt;object type=&quot;3&quot; unique_id=&quot;444151&quot;&gt;&lt;property id=&quot;20148&quot; value=&quot;5&quot;/&gt;&lt;property id=&quot;20300&quot; value=&quot;Slide 60 - &amp;quot;Check Your Knowledge: Question 4&amp;quot;&quot;/&gt;&lt;property id=&quot;20307&quot; value=&quot;431&quot;/&gt;&lt;/object&gt;&lt;object type=&quot;3&quot; unique_id=&quot;444152&quot;&gt;&lt;property id=&quot;20148&quot; value=&quot;5&quot;/&gt;&lt;property id=&quot;20300&quot; value=&quot;Slide 61 - &amp;quot;Lesson 5&amp;quot;&quot;/&gt;&lt;property id=&quot;20307&quot; value=&quot;369&quot;/&gt;&lt;/object&gt;&lt;object type=&quot;3&quot; unique_id=&quot;444153&quot;&gt;&lt;property id=&quot;20148&quot; value=&quot;5&quot;/&gt;&lt;property id=&quot;20300&quot; value=&quot;Slide 64 - &amp;quot;Compact of Free Association (COFA)  Migrants Qualified Non-Citizens Eligibility&amp;quot;&quot;/&gt;&lt;property id=&quot;20307&quot; value=&quot;440&quot;/&gt;&lt;/object&gt;&lt;object type=&quot;3&quot; unique_id=&quot;444154&quot;&gt;&lt;property id=&quot;20148&quot; value=&quot;5&quot;/&gt;&lt;property id=&quot;20300&quot; value=&quot;Slide 65 - &amp;quot;State Option to Cover Lawfully Residing Children  &amp;amp; Pregnant Individuals&amp;quot;&quot;/&gt;&lt;property id=&quot;20307&quot; value=&quot;430&quot;/&gt;&lt;/object&gt;&lt;object type=&quot;3&quot; unique_id=&quot;444155&quot;&gt;&lt;property id=&quot;20148&quot; value=&quot;5&quot;/&gt;&lt;property id=&quot;20300&quot; value=&quot;Slide 67 - &amp;quot;Key Points to Remember&amp;quot;&quot;/&gt;&lt;property id=&quot;20307&quot; value=&quot;441&quot;/&gt;&lt;/object&gt;&lt;object type=&quot;3&quot; unique_id=&quot;444156&quot;&gt;&lt;property id=&quot;20148&quot; value=&quot;5&quot;/&gt;&lt;property id=&quot;20300&quot; value=&quot;Slide 68 - &amp;quot;Appendices&amp;quot;&quot;/&gt;&lt;property id=&quot;20307&quot; value=&quot;462&quot;/&gt;&lt;/object&gt;&lt;object type=&quot;3&quot; unique_id=&quot;444157&quot;&gt;&lt;property id=&quot;20148&quot; value=&quot;5&quot;/&gt;&lt;property id=&quot;20300&quot; value=&quot;Slide 72 - &amp;quot;Appendix A: Medicaid Agencies&amp;quot;&quot;/&gt;&lt;property id=&quot;20307&quot; value=&quot;434&quot;/&gt;&lt;/object&gt;&lt;object type=&quot;3&quot; unique_id=&quot;444780&quot;&gt;&lt;property id=&quot;20148&quot; value=&quot;5&quot;/&gt;&lt;property id=&quot;20300&quot; value=&quot;Slide 28 - &amp;quot;Lesson 2&amp;quot;&quot;/&gt;&lt;property id=&quot;20307&quot; value=&quot;141168793&quot;/&gt;&lt;/object&gt;&lt;object type=&quot;3&quot; unique_id=&quot;444781&quot;&gt;&lt;property id=&quot;20148&quot; value=&quot;5&quot;/&gt;&lt;property id=&quot;20300&quot; value=&quot;Slide 29 - &amp;quot;Lesson 2 Objectives&amp;quot;&quot;/&gt;&lt;property id=&quot;20307&quot; value=&quot;141168794&quot;/&gt;&lt;/object&gt;&lt;object type=&quot;3&quot; unique_id=&quot;445497&quot;&gt;&lt;property id=&quot;20148&quot; value=&quot;5&quot;/&gt;&lt;property id=&quot;20300&quot; value=&quot;Slide 25 - &amp;quot;Telehealth Services&amp;quot;&quot;/&gt;&lt;property id=&quot;20307&quot; value=&quot;141168795&quot;/&gt;&lt;/object&gt;&lt;object type=&quot;3&quot; unique_id=&quot;446219&quot;&gt;&lt;property id=&quot;20148&quot; value=&quot;5&quot;/&gt;&lt;property id=&quot;20300&quot; value=&quot;Slide 30 - &amp;quot;Impact of Families First Coronavirus Response Act (FFCRA)&amp;quot;&quot;/&gt;&lt;property id=&quot;20307&quot; value=&quot;141168796&quot;/&gt;&lt;/object&gt;&lt;object type=&quot;3&quot; unique_id=&quot;446464&quot;&gt;&lt;property id=&quot;20148&quot; value=&quot;5&quot;/&gt;&lt;property id=&quot;20300&quot; value=&quot;Slide 52 - &amp;quot;Check Your Knowledge: Question 3&amp;quot;&quot;/&gt;&lt;property id=&quot;20307&quot; value=&quot;141168797&quot;/&gt;&lt;/object&gt;&lt;object type=&quot;3&quot; unique_id=&quot;446466&quot;&gt;&lt;property id=&quot;20148&quot; value=&quot;5&quot;/&gt;&lt;property id=&quot;20300&quot; value=&quot;Slide 76 - &amp;quot;Acronyms&amp;quot;&quot;/&gt;&lt;property id=&quot;20307&quot; value=&quot;141168798&quot;/&gt;&lt;/object&gt;&lt;object type=&quot;3&quot; unique_id=&quot;446467&quot;&gt;&lt;property id=&quot;20148&quot; value=&quot;5&quot;/&gt;&lt;property id=&quot;20300&quot; value=&quot;Slide 77 - &amp;quot;Acronyms&amp;quot;&quot;/&gt;&lt;property id=&quot;20307&quot; value=&quot;141168800&quot;/&gt;&lt;/object&gt;&lt;object type=&quot;3&quot; unique_id=&quot;446468&quot;&gt;&lt;property id=&quot;20148&quot; value=&quot;5&quot;/&gt;&lt;property id=&quot;20300&quot; value=&quot;Slide 78 - &amp;quot;Acronyms (continued)&amp;quot;&quot;/&gt;&lt;property id=&quot;20307&quot; value=&quot;141168799&quot;/&gt;&lt;/object&gt;&lt;/object&gt;&lt;object type=&quot;8&quot; unique_id=&quot;17389&quot;&gt;&lt;/object&gt;&lt;/object&gt;&lt;/database&gt;"/>
  <p:tag name="SECTOMILLISECCONVERTED" val="1"/>
  <p:tag name="ARTICULATE_SLIDE_COUNT" val="79"/>
  <p:tag name="ARTICULATE_DESIGN_ID_OFFICE THEME" val="R68OFhU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FINAL TEMPLATE 12-23-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FINAL TEMPLATE 12-23-21" id="{B84476B2-939D-4EC8-8474-D866C64013F6}" vid="{4EED8D49-CB14-4C5E-A907-947B52D85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FINAL TEMPLATE 12-23-21</Template>
  <TotalTime>17944</TotalTime>
  <Words>19485</Words>
  <Application>Microsoft Office PowerPoint</Application>
  <PresentationFormat>Widescreen</PresentationFormat>
  <Paragraphs>1426</Paragraphs>
  <Slides>79</Slides>
  <Notes>79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79</vt:i4>
      </vt:variant>
    </vt:vector>
  </HeadingPairs>
  <TitlesOfParts>
    <vt:vector size="86" baseType="lpstr">
      <vt:lpstr>Arial</vt:lpstr>
      <vt:lpstr>Arial Black</vt:lpstr>
      <vt:lpstr>Calibri</vt:lpstr>
      <vt:lpstr>Courier New</vt:lpstr>
      <vt:lpstr>Wingdings</vt:lpstr>
      <vt:lpstr>DT FINAL TEMPLATE 12-23-21</vt:lpstr>
      <vt:lpstr>Office Theme</vt:lpstr>
      <vt:lpstr>Medicaid &amp; the Children’s Health Insurance Program (CHIP)</vt:lpstr>
      <vt:lpstr>Table of Contents</vt:lpstr>
      <vt:lpstr>Table of Contents (continued)</vt:lpstr>
      <vt:lpstr>Session Objectives</vt:lpstr>
      <vt:lpstr>Lesson 1 </vt:lpstr>
      <vt:lpstr>Lesson 1 Objectives</vt:lpstr>
      <vt:lpstr>Medicaid Program Basics</vt:lpstr>
      <vt:lpstr>Federal Medicaid Administration</vt:lpstr>
      <vt:lpstr>State Medicaid Administration</vt:lpstr>
      <vt:lpstr>The Single State Medicaid Agency</vt:lpstr>
      <vt:lpstr>Medicaid Eligibility</vt:lpstr>
      <vt:lpstr>Medicaid Eligibility (continued)</vt:lpstr>
      <vt:lpstr>Modified Adjusted Gross Income (MAGI) </vt:lpstr>
      <vt:lpstr>Modified Adjusted Gross Income (MAGI) (continued)</vt:lpstr>
      <vt:lpstr>Whose Eligibility is Based on  Modified Adjusted Gross Income (MAGI)?</vt:lpstr>
      <vt:lpstr>Medicaid &amp; Adult Expansion</vt:lpstr>
      <vt:lpstr>Differing Medicaid Eligibility Based on Expansion</vt:lpstr>
      <vt:lpstr>Single, Streamlined Application Process</vt:lpstr>
      <vt:lpstr>State Options for Coordination with the Marketplace </vt:lpstr>
      <vt:lpstr>Verifying Eligibility with  Trusted Electronic Data Sources</vt:lpstr>
      <vt:lpstr>Coverage: Mandatory Medicaid Benefits</vt:lpstr>
      <vt:lpstr>Coverage:  Examples of Optional Medicaid Benefits</vt:lpstr>
      <vt:lpstr>Coverage:  Examples of Optional Medicaid Benefits (continued)</vt:lpstr>
      <vt:lpstr>Waivers &amp; Demonstrations</vt:lpstr>
      <vt:lpstr>Telehealth Services</vt:lpstr>
      <vt:lpstr>Check Your Knowledge: Question 1</vt:lpstr>
      <vt:lpstr>Check Your Knowledge: Question 2</vt:lpstr>
      <vt:lpstr>Lesson 2</vt:lpstr>
      <vt:lpstr>Lesson 2 Objectives</vt:lpstr>
      <vt:lpstr>Impact of Families First Coronavirus Response Act (FFCRA)</vt:lpstr>
      <vt:lpstr>End Date Established for Increased Federal Medical Assistance Percentage (FMAP) and Continuous Enrollment Condition</vt:lpstr>
      <vt:lpstr>Resuming Eligibility and Enrollment Operations (Unwinding)</vt:lpstr>
      <vt:lpstr>Partner Messages</vt:lpstr>
      <vt:lpstr>Steps to Get Other Coverage</vt:lpstr>
      <vt:lpstr>Coverage:  Mandatory Medicaid Benefits for COVID-19 Treatments</vt:lpstr>
      <vt:lpstr>Improving Access to Adult Vaccines  Under Medicaid &amp; CHIP</vt:lpstr>
      <vt:lpstr>Substance Use-Disorder Prevention that Promotes  Opioid Recovery &amp; Treatment (SUPPORT) Act</vt:lpstr>
      <vt:lpstr>Medicaid Pharmacy Program  Drug Use Management Strategies</vt:lpstr>
      <vt:lpstr>Medicaid Drug Utilization Review (DUR) Program</vt:lpstr>
      <vt:lpstr>Addressing Mental Health &amp;  Substance Use Disorders (SUDs)</vt:lpstr>
      <vt:lpstr>Addressing Mental Health &amp;  Substance Use Disorders (SUDs) (continued)</vt:lpstr>
      <vt:lpstr>Lesson 3</vt:lpstr>
      <vt:lpstr>Lesson 3 Objectives</vt:lpstr>
      <vt:lpstr>How Are Medicare &amp; Medicaid Different?</vt:lpstr>
      <vt:lpstr>Medicare-Medicaid Enrollees: “Dual Eligibles”</vt:lpstr>
      <vt:lpstr>Medicare Savings Programs</vt:lpstr>
      <vt:lpstr>Minimum Federal Eligibility Requirements for  Medicare Savings Programs in 2023</vt:lpstr>
      <vt:lpstr>Medicare-Medicaid Enrollees:  “Dual Eligibles” Testing Integrated Care Models</vt:lpstr>
      <vt:lpstr>The Program of All-Inclusive Care for the Elderly (PACE)</vt:lpstr>
      <vt:lpstr>Extra Help, Dual &amp; Partial Dual Eligible Special Enrollment Period (SEP)</vt:lpstr>
      <vt:lpstr>Extra Help &amp; Dual Eligible  Special Enrollment Period (SEP) Limitations</vt:lpstr>
      <vt:lpstr>Check Your Knowledge: Question 3</vt:lpstr>
      <vt:lpstr>Lesson 4  </vt:lpstr>
      <vt:lpstr>Lesson 4 Objectives</vt:lpstr>
      <vt:lpstr>What’s the Children’s Health Insurance Program (CHIP)?</vt:lpstr>
      <vt:lpstr>Authorization &amp; Funding</vt:lpstr>
      <vt:lpstr>CHIP Eligibility</vt:lpstr>
      <vt:lpstr>State Options for CHIP</vt:lpstr>
      <vt:lpstr>Basic Health Programs (BHP)</vt:lpstr>
      <vt:lpstr>Check Your Knowledge: Question 4</vt:lpstr>
      <vt:lpstr>Lesson 5</vt:lpstr>
      <vt:lpstr>Lesson 5 Objectives</vt:lpstr>
      <vt:lpstr>Eligibility for Non-Citizens in Medicaid &amp;  Children’s Health Insurance Program (CHIP)</vt:lpstr>
      <vt:lpstr>Compact of Free Association (COFA)  Migrants Qualified Non-Citizens Eligibility</vt:lpstr>
      <vt:lpstr>State Option to Cover Lawfully Residing Children  &amp; Pregnant Individuals</vt:lpstr>
      <vt:lpstr>Treatment of an Emergency Medical Condition</vt:lpstr>
      <vt:lpstr>Key Points to Remember</vt:lpstr>
      <vt:lpstr>Appendices</vt:lpstr>
      <vt:lpstr>Medicaid &amp; CHIP Resource Guide</vt:lpstr>
      <vt:lpstr>Medicaid &amp; CHIP Resource Guide (continued)</vt:lpstr>
      <vt:lpstr>Medicaid &amp; CHIP Products</vt:lpstr>
      <vt:lpstr>Appendix A: Medicaid Agencies</vt:lpstr>
      <vt:lpstr>Appendix B: Medicaid Enrollment</vt:lpstr>
      <vt:lpstr>Appendix C: Medicaid Eligibility</vt:lpstr>
      <vt:lpstr>Appendix D: State Medicaid Federal Medical Assistance Percentage (FMAP) Rates </vt:lpstr>
      <vt:lpstr>Acronyms</vt:lpstr>
      <vt:lpstr>Acronyms</vt:lpstr>
      <vt:lpstr>Acronyms (continued)</vt:lpstr>
      <vt:lpstr>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Warden, Joseph (CMS/OC)</cp:lastModifiedBy>
  <cp:revision>689</cp:revision>
  <cp:lastPrinted>2023-02-24T18:00:04Z</cp:lastPrinted>
  <dcterms:created xsi:type="dcterms:W3CDTF">2022-01-10T19:20:26Z</dcterms:created>
  <dcterms:modified xsi:type="dcterms:W3CDTF">2023-07-13T20:06:45Z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F80B505B-9295-434C-A5F4-3C05592AB38B</vt:lpwstr>
  </property>
  <property fmtid="{D5CDD505-2E9C-101B-9397-08002B2CF9AE}" pid="3" name="ArticulatePath">
    <vt:lpwstr>2022 Medicaid &amp; the Children’s Health Insurance Program_v1</vt:lpwstr>
  </property>
</Properties>
</file>