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2.xml" ContentType="application/vnd.openxmlformats-officedocument.presentationml.tags+xml"/>
  <Override PartName="/ppt/notesSlides/notesSlide1.xml" ContentType="application/vnd.openxmlformats-officedocument.presentationml.notesSlide+xml"/>
  <Override PartName="/ppt/tags/tag43.xml" ContentType="application/vnd.openxmlformats-officedocument.presentationml.tags+xml"/>
  <Override PartName="/ppt/notesSlides/notesSlide2.xml" ContentType="application/vnd.openxmlformats-officedocument.presentationml.notesSlide+xml"/>
  <Override PartName="/ppt/tags/tag44.xml" ContentType="application/vnd.openxmlformats-officedocument.presentationml.tags+xml"/>
  <Override PartName="/ppt/notesSlides/notesSlide3.xml" ContentType="application/vnd.openxmlformats-officedocument.presentationml.notesSlide+xml"/>
  <Override PartName="/ppt/tags/tag45.xml" ContentType="application/vnd.openxmlformats-officedocument.presentationml.tags+xml"/>
  <Override PartName="/ppt/notesSlides/notesSlide4.xml" ContentType="application/vnd.openxmlformats-officedocument.presentationml.notesSlide+xml"/>
  <Override PartName="/ppt/tags/tag46.xml" ContentType="application/vnd.openxmlformats-officedocument.presentationml.tags+xml"/>
  <Override PartName="/ppt/notesSlides/notesSlide5.xml" ContentType="application/vnd.openxmlformats-officedocument.presentationml.notesSlide+xml"/>
  <Override PartName="/ppt/tags/tag47.xml" ContentType="application/vnd.openxmlformats-officedocument.presentationml.tags+xml"/>
  <Override PartName="/ppt/notesSlides/notesSlide6.xml" ContentType="application/vnd.openxmlformats-officedocument.presentationml.notesSlide+xml"/>
  <Override PartName="/ppt/tags/tag48.xml" ContentType="application/vnd.openxmlformats-officedocument.presentationml.tags+xml"/>
  <Override PartName="/ppt/notesSlides/notesSlide7.xml" ContentType="application/vnd.openxmlformats-officedocument.presentationml.notesSlide+xml"/>
  <Override PartName="/ppt/tags/tag49.xml" ContentType="application/vnd.openxmlformats-officedocument.presentationml.tags+xml"/>
  <Override PartName="/ppt/notesSlides/notesSlide8.xml" ContentType="application/vnd.openxmlformats-officedocument.presentationml.notesSlide+xml"/>
  <Override PartName="/ppt/tags/tag50.xml" ContentType="application/vnd.openxmlformats-officedocument.presentationml.tags+xml"/>
  <Override PartName="/ppt/notesSlides/notesSlide9.xml" ContentType="application/vnd.openxmlformats-officedocument.presentationml.notesSlide+xml"/>
  <Override PartName="/ppt/tags/tag51.xml" ContentType="application/vnd.openxmlformats-officedocument.presentationml.tags+xml"/>
  <Override PartName="/ppt/notesSlides/notesSlide10.xml" ContentType="application/vnd.openxmlformats-officedocument.presentationml.notesSlide+xml"/>
  <Override PartName="/ppt/tags/tag52.xml" ContentType="application/vnd.openxmlformats-officedocument.presentationml.tags+xml"/>
  <Override PartName="/ppt/notesSlides/notesSlide11.xml" ContentType="application/vnd.openxmlformats-officedocument.presentationml.notesSlide+xml"/>
  <Override PartName="/ppt/tags/tag53.xml" ContentType="application/vnd.openxmlformats-officedocument.presentationml.tags+xml"/>
  <Override PartName="/ppt/notesSlides/notesSlide12.xml" ContentType="application/vnd.openxmlformats-officedocument.presentationml.notesSlide+xml"/>
  <Override PartName="/ppt/tags/tag54.xml" ContentType="application/vnd.openxmlformats-officedocument.presentationml.tags+xml"/>
  <Override PartName="/ppt/notesSlides/notesSlide13.xml" ContentType="application/vnd.openxmlformats-officedocument.presentationml.notesSlide+xml"/>
  <Override PartName="/ppt/tags/tag55.xml" ContentType="application/vnd.openxmlformats-officedocument.presentationml.tags+xml"/>
  <Override PartName="/ppt/notesSlides/notesSlide14.xml" ContentType="application/vnd.openxmlformats-officedocument.presentationml.notesSlide+xml"/>
  <Override PartName="/ppt/tags/tag56.xml" ContentType="application/vnd.openxmlformats-officedocument.presentationml.tags+xml"/>
  <Override PartName="/ppt/notesSlides/notesSlide15.xml" ContentType="application/vnd.openxmlformats-officedocument.presentationml.notesSlide+xml"/>
  <Override PartName="/ppt/tags/tag57.xml" ContentType="application/vnd.openxmlformats-officedocument.presentationml.tags+xml"/>
  <Override PartName="/ppt/notesSlides/notesSlide16.xml" ContentType="application/vnd.openxmlformats-officedocument.presentationml.notesSlide+xml"/>
  <Override PartName="/ppt/tags/tag58.xml" ContentType="application/vnd.openxmlformats-officedocument.presentationml.tags+xml"/>
  <Override PartName="/ppt/notesSlides/notesSlide17.xml" ContentType="application/vnd.openxmlformats-officedocument.presentationml.notesSlide+xml"/>
  <Override PartName="/ppt/tags/tag59.xml" ContentType="application/vnd.openxmlformats-officedocument.presentationml.tags+xml"/>
  <Override PartName="/ppt/notesSlides/notesSlide18.xml" ContentType="application/vnd.openxmlformats-officedocument.presentationml.notesSlide+xml"/>
  <Override PartName="/ppt/tags/tag60.xml" ContentType="application/vnd.openxmlformats-officedocument.presentationml.tags+xml"/>
  <Override PartName="/ppt/notesSlides/notesSlide19.xml" ContentType="application/vnd.openxmlformats-officedocument.presentationml.notesSlide+xml"/>
  <Override PartName="/ppt/tags/tag61.xml" ContentType="application/vnd.openxmlformats-officedocument.presentationml.tags+xml"/>
  <Override PartName="/ppt/notesSlides/notesSlide20.xml" ContentType="application/vnd.openxmlformats-officedocument.presentationml.notesSlide+xml"/>
  <Override PartName="/ppt/tags/tag62.xml" ContentType="application/vnd.openxmlformats-officedocument.presentationml.tags+xml"/>
  <Override PartName="/ppt/notesSlides/notesSlide21.xml" ContentType="application/vnd.openxmlformats-officedocument.presentationml.notesSlide+xml"/>
  <Override PartName="/ppt/tags/tag63.xml" ContentType="application/vnd.openxmlformats-officedocument.presentationml.tags+xml"/>
  <Override PartName="/ppt/notesSlides/notesSlide22.xml" ContentType="application/vnd.openxmlformats-officedocument.presentationml.notesSlide+xml"/>
  <Override PartName="/ppt/tags/tag64.xml" ContentType="application/vnd.openxmlformats-officedocument.presentationml.tags+xml"/>
  <Override PartName="/ppt/notesSlides/notesSlide23.xml" ContentType="application/vnd.openxmlformats-officedocument.presentationml.notesSlide+xml"/>
  <Override PartName="/ppt/tags/tag65.xml" ContentType="application/vnd.openxmlformats-officedocument.presentationml.tags+xml"/>
  <Override PartName="/ppt/notesSlides/notesSlide24.xml" ContentType="application/vnd.openxmlformats-officedocument.presentationml.notesSlide+xml"/>
  <Override PartName="/ppt/tags/tag66.xml" ContentType="application/vnd.openxmlformats-officedocument.presentationml.tags+xml"/>
  <Override PartName="/ppt/notesSlides/notesSlide25.xml" ContentType="application/vnd.openxmlformats-officedocument.presentationml.notesSlide+xml"/>
  <Override PartName="/ppt/tags/tag67.xml" ContentType="application/vnd.openxmlformats-officedocument.presentationml.tags+xml"/>
  <Override PartName="/ppt/notesSlides/notesSlide26.xml" ContentType="application/vnd.openxmlformats-officedocument.presentationml.notesSlide+xml"/>
  <Override PartName="/ppt/tags/tag68.xml" ContentType="application/vnd.openxmlformats-officedocument.presentationml.tags+xml"/>
  <Override PartName="/ppt/notesSlides/notesSlide27.xml" ContentType="application/vnd.openxmlformats-officedocument.presentationml.notesSlide+xml"/>
  <Override PartName="/ppt/tags/tag69.xml" ContentType="application/vnd.openxmlformats-officedocument.presentationml.tags+xml"/>
  <Override PartName="/ppt/notesSlides/notesSlide28.xml" ContentType="application/vnd.openxmlformats-officedocument.presentationml.notesSlide+xml"/>
  <Override PartName="/ppt/tags/tag70.xml" ContentType="application/vnd.openxmlformats-officedocument.presentationml.tags+xml"/>
  <Override PartName="/ppt/notesSlides/notesSlide29.xml" ContentType="application/vnd.openxmlformats-officedocument.presentationml.notesSlide+xml"/>
  <Override PartName="/ppt/tags/tag71.xml" ContentType="application/vnd.openxmlformats-officedocument.presentationml.tags+xml"/>
  <Override PartName="/ppt/notesSlides/notesSlide30.xml" ContentType="application/vnd.openxmlformats-officedocument.presentationml.notesSlide+xml"/>
  <Override PartName="/ppt/tags/tag72.xml" ContentType="application/vnd.openxmlformats-officedocument.presentationml.tags+xml"/>
  <Override PartName="/ppt/notesSlides/notesSlide31.xml" ContentType="application/vnd.openxmlformats-officedocument.presentationml.notesSlide+xml"/>
  <Override PartName="/ppt/tags/tag73.xml" ContentType="application/vnd.openxmlformats-officedocument.presentationml.tags+xml"/>
  <Override PartName="/ppt/notesSlides/notesSlide32.xml" ContentType="application/vnd.openxmlformats-officedocument.presentationml.notesSlide+xml"/>
  <Override PartName="/ppt/tags/tag74.xml" ContentType="application/vnd.openxmlformats-officedocument.presentationml.tags+xml"/>
  <Override PartName="/ppt/notesSlides/notesSlide33.xml" ContentType="application/vnd.openxmlformats-officedocument.presentationml.notesSlide+xml"/>
  <Override PartName="/ppt/tags/tag75.xml" ContentType="application/vnd.openxmlformats-officedocument.presentationml.tags+xml"/>
  <Override PartName="/ppt/notesSlides/notesSlide34.xml" ContentType="application/vnd.openxmlformats-officedocument.presentationml.notesSlide+xml"/>
  <Override PartName="/ppt/tags/tag76.xml" ContentType="application/vnd.openxmlformats-officedocument.presentationml.tags+xml"/>
  <Override PartName="/ppt/notesSlides/notesSlide35.xml" ContentType="application/vnd.openxmlformats-officedocument.presentationml.notesSlide+xml"/>
  <Override PartName="/ppt/tags/tag77.xml" ContentType="application/vnd.openxmlformats-officedocument.presentationml.tags+xml"/>
  <Override PartName="/ppt/notesSlides/notesSlide36.xml" ContentType="application/vnd.openxmlformats-officedocument.presentationml.notesSlide+xml"/>
  <Override PartName="/ppt/tags/tag78.xml" ContentType="application/vnd.openxmlformats-officedocument.presentationml.tags+xml"/>
  <Override PartName="/ppt/notesSlides/notesSlide37.xml" ContentType="application/vnd.openxmlformats-officedocument.presentationml.notesSlide+xml"/>
  <Override PartName="/ppt/tags/tag79.xml" ContentType="application/vnd.openxmlformats-officedocument.presentationml.tags+xml"/>
  <Override PartName="/ppt/notesSlides/notesSlide38.xml" ContentType="application/vnd.openxmlformats-officedocument.presentationml.notesSlide+xml"/>
  <Override PartName="/ppt/tags/tag80.xml" ContentType="application/vnd.openxmlformats-officedocument.presentationml.tags+xml"/>
  <Override PartName="/ppt/notesSlides/notesSlide39.xml" ContentType="application/vnd.openxmlformats-officedocument.presentationml.notesSlide+xml"/>
  <Override PartName="/ppt/tags/tag81.xml" ContentType="application/vnd.openxmlformats-officedocument.presentationml.tags+xml"/>
  <Override PartName="/ppt/notesSlides/notesSlide40.xml" ContentType="application/vnd.openxmlformats-officedocument.presentationml.notesSlide+xml"/>
  <Override PartName="/ppt/tags/tag82.xml" ContentType="application/vnd.openxmlformats-officedocument.presentationml.tags+xml"/>
  <Override PartName="/ppt/notesSlides/notesSlide41.xml" ContentType="application/vnd.openxmlformats-officedocument.presentationml.notesSlide+xml"/>
  <Override PartName="/ppt/tags/tag83.xml" ContentType="application/vnd.openxmlformats-officedocument.presentationml.tags+xml"/>
  <Override PartName="/ppt/notesSlides/notesSlide42.xml" ContentType="application/vnd.openxmlformats-officedocument.presentationml.notesSlide+xml"/>
  <Override PartName="/ppt/tags/tag84.xml" ContentType="application/vnd.openxmlformats-officedocument.presentationml.tags+xml"/>
  <Override PartName="/ppt/notesSlides/notesSlide43.xml" ContentType="application/vnd.openxmlformats-officedocument.presentationml.notesSlide+xml"/>
  <Override PartName="/ppt/tags/tag85.xml" ContentType="application/vnd.openxmlformats-officedocument.presentationml.tags+xml"/>
  <Override PartName="/ppt/notesSlides/notesSlide44.xml" ContentType="application/vnd.openxmlformats-officedocument.presentationml.notesSlide+xml"/>
  <Override PartName="/ppt/tags/tag86.xml" ContentType="application/vnd.openxmlformats-officedocument.presentationml.tags+xml"/>
  <Override PartName="/ppt/notesSlides/notesSlide45.xml" ContentType="application/vnd.openxmlformats-officedocument.presentationml.notesSlide+xml"/>
  <Override PartName="/ppt/tags/tag87.xml" ContentType="application/vnd.openxmlformats-officedocument.presentationml.tags+xml"/>
  <Override PartName="/ppt/notesSlides/notesSlide46.xml" ContentType="application/vnd.openxmlformats-officedocument.presentationml.notesSlide+xml"/>
  <Override PartName="/ppt/tags/tag88.xml" ContentType="application/vnd.openxmlformats-officedocument.presentationml.tags+xml"/>
  <Override PartName="/ppt/notesSlides/notesSlide47.xml" ContentType="application/vnd.openxmlformats-officedocument.presentationml.notesSlide+xml"/>
  <Override PartName="/ppt/tags/tag89.xml" ContentType="application/vnd.openxmlformats-officedocument.presentationml.tags+xml"/>
  <Override PartName="/ppt/notesSlides/notesSlide48.xml" ContentType="application/vnd.openxmlformats-officedocument.presentationml.notesSlide+xml"/>
  <Override PartName="/ppt/tags/tag90.xml" ContentType="application/vnd.openxmlformats-officedocument.presentationml.tags+xml"/>
  <Override PartName="/ppt/notesSlides/notesSlide49.xml" ContentType="application/vnd.openxmlformats-officedocument.presentationml.notesSlide+xml"/>
  <Override PartName="/ppt/tags/tag91.xml" ContentType="application/vnd.openxmlformats-officedocument.presentationml.tags+xml"/>
  <Override PartName="/ppt/notesSlides/notesSlide50.xml" ContentType="application/vnd.openxmlformats-officedocument.presentationml.notesSlide+xml"/>
  <Override PartName="/ppt/tags/tag92.xml" ContentType="application/vnd.openxmlformats-officedocument.presentationml.tags+xml"/>
  <Override PartName="/ppt/notesSlides/notesSlide51.xml" ContentType="application/vnd.openxmlformats-officedocument.presentationml.notesSlide+xml"/>
  <Override PartName="/ppt/tags/tag93.xml" ContentType="application/vnd.openxmlformats-officedocument.presentationml.tags+xml"/>
  <Override PartName="/ppt/notesSlides/notesSlide52.xml" ContentType="application/vnd.openxmlformats-officedocument.presentationml.notesSlide+xml"/>
  <Override PartName="/ppt/tags/tag94.xml" ContentType="application/vnd.openxmlformats-officedocument.presentationml.tags+xml"/>
  <Override PartName="/ppt/notesSlides/notesSlide53.xml" ContentType="application/vnd.openxmlformats-officedocument.presentationml.notesSlide+xml"/>
  <Override PartName="/ppt/tags/tag95.xml" ContentType="application/vnd.openxmlformats-officedocument.presentationml.tags+xml"/>
  <Override PartName="/ppt/notesSlides/notesSlide54.xml" ContentType="application/vnd.openxmlformats-officedocument.presentationml.notesSlide+xml"/>
  <Override PartName="/ppt/tags/tag96.xml" ContentType="application/vnd.openxmlformats-officedocument.presentationml.tags+xml"/>
  <Override PartName="/ppt/notesSlides/notesSlide55.xml" ContentType="application/vnd.openxmlformats-officedocument.presentationml.notesSlide+xml"/>
  <Override PartName="/ppt/tags/tag97.xml" ContentType="application/vnd.openxmlformats-officedocument.presentationml.tags+xml"/>
  <Override PartName="/ppt/notesSlides/notesSlide56.xml" ContentType="application/vnd.openxmlformats-officedocument.presentationml.notesSlide+xml"/>
  <Override PartName="/ppt/tags/tag98.xml" ContentType="application/vnd.openxmlformats-officedocument.presentationml.tags+xml"/>
  <Override PartName="/ppt/notesSlides/notesSlide57.xml" ContentType="application/vnd.openxmlformats-officedocument.presentationml.notesSlide+xml"/>
  <Override PartName="/ppt/tags/tag99.xml" ContentType="application/vnd.openxmlformats-officedocument.presentationml.tags+xml"/>
  <Override PartName="/ppt/notesSlides/notesSlide58.xml" ContentType="application/vnd.openxmlformats-officedocument.presentationml.notesSlide+xml"/>
  <Override PartName="/ppt/tags/tag100.xml" ContentType="application/vnd.openxmlformats-officedocument.presentationml.tags+xml"/>
  <Override PartName="/ppt/notesSlides/notesSlide59.xml" ContentType="application/vnd.openxmlformats-officedocument.presentationml.notesSlide+xml"/>
  <Override PartName="/ppt/tags/tag101.xml" ContentType="application/vnd.openxmlformats-officedocument.presentationml.tags+xml"/>
  <Override PartName="/ppt/notesSlides/notesSlide60.xml" ContentType="application/vnd.openxmlformats-officedocument.presentationml.notesSlide+xml"/>
  <Override PartName="/ppt/tags/tag102.xml" ContentType="application/vnd.openxmlformats-officedocument.presentationml.tags+xml"/>
  <Override PartName="/ppt/notesSlides/notesSlide61.xml" ContentType="application/vnd.openxmlformats-officedocument.presentationml.notesSlide+xml"/>
  <Override PartName="/ppt/tags/tag103.xml" ContentType="application/vnd.openxmlformats-officedocument.presentationml.tags+xml"/>
  <Override PartName="/ppt/notesSlides/notesSlide62.xml" ContentType="application/vnd.openxmlformats-officedocument.presentationml.notesSlide+xml"/>
  <Override PartName="/ppt/tags/tag104.xml" ContentType="application/vnd.openxmlformats-officedocument.presentationml.tags+xml"/>
  <Override PartName="/ppt/notesSlides/notesSlide63.xml" ContentType="application/vnd.openxmlformats-officedocument.presentationml.notesSlide+xml"/>
  <Override PartName="/ppt/tags/tag105.xml" ContentType="application/vnd.openxmlformats-officedocument.presentationml.tags+xml"/>
  <Override PartName="/ppt/notesSlides/notesSlide64.xml" ContentType="application/vnd.openxmlformats-officedocument.presentationml.notesSlide+xml"/>
  <Override PartName="/ppt/tags/tag106.xml" ContentType="application/vnd.openxmlformats-officedocument.presentationml.tags+xml"/>
  <Override PartName="/ppt/notesSlides/notesSlide65.xml" ContentType="application/vnd.openxmlformats-officedocument.presentationml.notesSlide+xml"/>
  <Override PartName="/ppt/tags/tag107.xml" ContentType="application/vnd.openxmlformats-officedocument.presentationml.tags+xml"/>
  <Override PartName="/ppt/notesSlides/notesSlide66.xml" ContentType="application/vnd.openxmlformats-officedocument.presentationml.notesSlide+xml"/>
  <Override PartName="/ppt/tags/tag108.xml" ContentType="application/vnd.openxmlformats-officedocument.presentationml.tags+xml"/>
  <Override PartName="/ppt/notesSlides/notesSlide67.xml" ContentType="application/vnd.openxmlformats-officedocument.presentationml.notesSlide+xml"/>
  <Override PartName="/ppt/tags/tag109.xml" ContentType="application/vnd.openxmlformats-officedocument.presentationml.tags+xml"/>
  <Override PartName="/ppt/notesSlides/notesSlide68.xml" ContentType="application/vnd.openxmlformats-officedocument.presentationml.notesSlide+xml"/>
  <Override PartName="/ppt/tags/tag110.xml" ContentType="application/vnd.openxmlformats-officedocument.presentationml.tags+xml"/>
  <Override PartName="/ppt/notesSlides/notesSlide69.xml" ContentType="application/vnd.openxmlformats-officedocument.presentationml.notesSlide+xml"/>
  <Override PartName="/ppt/tags/tag111.xml" ContentType="application/vnd.openxmlformats-officedocument.presentationml.tags+xml"/>
  <Override PartName="/ppt/notesSlides/notesSlide70.xml" ContentType="application/vnd.openxmlformats-officedocument.presentationml.notesSlide+xml"/>
  <Override PartName="/ppt/tags/tag112.xml" ContentType="application/vnd.openxmlformats-officedocument.presentationml.tags+xml"/>
  <Override PartName="/ppt/notesSlides/notesSlide71.xml" ContentType="application/vnd.openxmlformats-officedocument.presentationml.notesSlide+xml"/>
  <Override PartName="/ppt/tags/tag113.xml" ContentType="application/vnd.openxmlformats-officedocument.presentationml.tags+xml"/>
  <Override PartName="/ppt/notesSlides/notesSlide72.xml" ContentType="application/vnd.openxmlformats-officedocument.presentationml.notesSlide+xml"/>
  <Override PartName="/ppt/tags/tag114.xml" ContentType="application/vnd.openxmlformats-officedocument.presentationml.tags+xml"/>
  <Override PartName="/ppt/notesSlides/notesSlide73.xml" ContentType="application/vnd.openxmlformats-officedocument.presentationml.notesSlide+xml"/>
  <Override PartName="/ppt/tags/tag115.xml" ContentType="application/vnd.openxmlformats-officedocument.presentationml.tags+xml"/>
  <Override PartName="/ppt/notesSlides/notesSlide74.xml" ContentType="application/vnd.openxmlformats-officedocument.presentationml.notesSlide+xml"/>
  <Override PartName="/ppt/tags/tag116.xml" ContentType="application/vnd.openxmlformats-officedocument.presentationml.tags+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 id="2147483751" r:id="rId5"/>
  </p:sldMasterIdLst>
  <p:notesMasterIdLst>
    <p:notesMasterId r:id="rId81"/>
  </p:notesMasterIdLst>
  <p:handoutMasterIdLst>
    <p:handoutMasterId r:id="rId82"/>
  </p:handoutMasterIdLst>
  <p:sldIdLst>
    <p:sldId id="359" r:id="rId6"/>
    <p:sldId id="360" r:id="rId7"/>
    <p:sldId id="378" r:id="rId8"/>
    <p:sldId id="363" r:id="rId9"/>
    <p:sldId id="468" r:id="rId10"/>
    <p:sldId id="379" r:id="rId11"/>
    <p:sldId id="392" r:id="rId12"/>
    <p:sldId id="487" r:id="rId13"/>
    <p:sldId id="474" r:id="rId14"/>
    <p:sldId id="475" r:id="rId15"/>
    <p:sldId id="476" r:id="rId16"/>
    <p:sldId id="387" r:id="rId17"/>
    <p:sldId id="477" r:id="rId18"/>
    <p:sldId id="389" r:id="rId19"/>
    <p:sldId id="478" r:id="rId20"/>
    <p:sldId id="459" r:id="rId21"/>
    <p:sldId id="486" r:id="rId22"/>
    <p:sldId id="479" r:id="rId23"/>
    <p:sldId id="409" r:id="rId24"/>
    <p:sldId id="399" r:id="rId25"/>
    <p:sldId id="485" r:id="rId26"/>
    <p:sldId id="402" r:id="rId27"/>
    <p:sldId id="464" r:id="rId28"/>
    <p:sldId id="489" r:id="rId29"/>
    <p:sldId id="465" r:id="rId30"/>
    <p:sldId id="406" r:id="rId31"/>
    <p:sldId id="407" r:id="rId32"/>
    <p:sldId id="411" r:id="rId33"/>
    <p:sldId id="381" r:id="rId34"/>
    <p:sldId id="417" r:id="rId35"/>
    <p:sldId id="416" r:id="rId36"/>
    <p:sldId id="469" r:id="rId37"/>
    <p:sldId id="418" r:id="rId38"/>
    <p:sldId id="419" r:id="rId39"/>
    <p:sldId id="420" r:id="rId40"/>
    <p:sldId id="421" r:id="rId41"/>
    <p:sldId id="422" r:id="rId42"/>
    <p:sldId id="367" r:id="rId43"/>
    <p:sldId id="470" r:id="rId44"/>
    <p:sldId id="410" r:id="rId45"/>
    <p:sldId id="382" r:id="rId46"/>
    <p:sldId id="423" r:id="rId47"/>
    <p:sldId id="424" r:id="rId48"/>
    <p:sldId id="466" r:id="rId49"/>
    <p:sldId id="369" r:id="rId50"/>
    <p:sldId id="471" r:id="rId51"/>
    <p:sldId id="383" r:id="rId52"/>
    <p:sldId id="427" r:id="rId53"/>
    <p:sldId id="428" r:id="rId54"/>
    <p:sldId id="442" r:id="rId55"/>
    <p:sldId id="430" r:id="rId56"/>
    <p:sldId id="431" r:id="rId57"/>
    <p:sldId id="490" r:id="rId58"/>
    <p:sldId id="433" r:id="rId59"/>
    <p:sldId id="434" r:id="rId60"/>
    <p:sldId id="480" r:id="rId61"/>
    <p:sldId id="436" r:id="rId62"/>
    <p:sldId id="437" r:id="rId63"/>
    <p:sldId id="438" r:id="rId64"/>
    <p:sldId id="439" r:id="rId65"/>
    <p:sldId id="374" r:id="rId66"/>
    <p:sldId id="443" r:id="rId67"/>
    <p:sldId id="375" r:id="rId68"/>
    <p:sldId id="384" r:id="rId69"/>
    <p:sldId id="444" r:id="rId70"/>
    <p:sldId id="445" r:id="rId71"/>
    <p:sldId id="446" r:id="rId72"/>
    <p:sldId id="447" r:id="rId73"/>
    <p:sldId id="448" r:id="rId74"/>
    <p:sldId id="449" r:id="rId75"/>
    <p:sldId id="453" r:id="rId76"/>
    <p:sldId id="450" r:id="rId77"/>
    <p:sldId id="376" r:id="rId78"/>
    <p:sldId id="452" r:id="rId79"/>
    <p:sldId id="362" r:id="rId80"/>
  </p:sldIdLst>
  <p:sldSz cx="12192000" cy="6858000"/>
  <p:notesSz cx="7315200" cy="9601200"/>
  <p:custDataLst>
    <p:tags r:id="rId8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Miner" initials="AM" lastIdx="42" clrIdx="0">
    <p:extLst>
      <p:ext uri="{19B8F6BF-5375-455C-9EA6-DF929625EA0E}">
        <p15:presenceInfo xmlns:p15="http://schemas.microsoft.com/office/powerpoint/2012/main" userId="S-1-5-21-4095628063-3556742122-3606576086-8437" providerId="AD"/>
      </p:ext>
    </p:extLst>
  </p:cmAuthor>
  <p:cmAuthor id="2" name="Erin Gordon" initials="EG" lastIdx="93" clrIdx="1">
    <p:extLst>
      <p:ext uri="{19B8F6BF-5375-455C-9EA6-DF929625EA0E}">
        <p15:presenceInfo xmlns:p15="http://schemas.microsoft.com/office/powerpoint/2012/main" userId="S-1-5-21-4095628063-3556742122-3606576086-10842" providerId="AD"/>
      </p:ext>
    </p:extLst>
  </p:cmAuthor>
  <p:cmAuthor id="3" name="Leslie Long" initials="LL" lastIdx="224" clrIdx="2">
    <p:extLst>
      <p:ext uri="{19B8F6BF-5375-455C-9EA6-DF929625EA0E}">
        <p15:presenceInfo xmlns:p15="http://schemas.microsoft.com/office/powerpoint/2012/main" userId="S-1-5-21-4095628063-3556742122-3606576086-120535" providerId="AD"/>
      </p:ext>
    </p:extLst>
  </p:cmAuthor>
  <p:cmAuthor id="4" name="Doria Diacogiannis" initials="DD" lastIdx="223" clrIdx="3">
    <p:extLst>
      <p:ext uri="{19B8F6BF-5375-455C-9EA6-DF929625EA0E}">
        <p15:presenceInfo xmlns:p15="http://schemas.microsoft.com/office/powerpoint/2012/main" userId="S-1-5-21-4095628063-3556742122-3606576086-197501" providerId="AD"/>
      </p:ext>
    </p:extLst>
  </p:cmAuthor>
  <p:cmAuthor id="5" name="David Santana" initials="DS" lastIdx="6" clrIdx="4">
    <p:extLst>
      <p:ext uri="{19B8F6BF-5375-455C-9EA6-DF929625EA0E}">
        <p15:presenceInfo xmlns:p15="http://schemas.microsoft.com/office/powerpoint/2012/main" userId="S-1-5-21-4095628063-3556742122-3606576086-6751" providerId="AD"/>
      </p:ext>
    </p:extLst>
  </p:cmAuthor>
  <p:cmAuthor id="6" name="Carla McClure" initials="CM" lastIdx="72" clrIdx="5">
    <p:extLst>
      <p:ext uri="{19B8F6BF-5375-455C-9EA6-DF929625EA0E}">
        <p15:presenceInfo xmlns:p15="http://schemas.microsoft.com/office/powerpoint/2012/main" userId="Carla McClure" providerId="None"/>
      </p:ext>
    </p:extLst>
  </p:cmAuthor>
  <p:cmAuthor id="7" name="Yliana Barrera" initials="YB" lastIdx="15" clrIdx="6">
    <p:extLst>
      <p:ext uri="{19B8F6BF-5375-455C-9EA6-DF929625EA0E}">
        <p15:presenceInfo xmlns:p15="http://schemas.microsoft.com/office/powerpoint/2012/main" userId="Yliana Barrera" providerId="None"/>
      </p:ext>
    </p:extLst>
  </p:cmAuthor>
  <p:cmAuthor id="8" name="Carla McClure" initials="CM [2]" lastIdx="15" clrIdx="7">
    <p:extLst>
      <p:ext uri="{19B8F6BF-5375-455C-9EA6-DF929625EA0E}">
        <p15:presenceInfo xmlns:p15="http://schemas.microsoft.com/office/powerpoint/2012/main" userId="S::cmcclure@seiservices.com::fde6e194-4821-4e48-b273-ef3313c9dc98" providerId="AD"/>
      </p:ext>
    </p:extLst>
  </p:cmAuthor>
  <p:cmAuthor id="9" name="Chelsea Heffernan" initials="CH" lastIdx="14" clrIdx="8">
    <p:extLst>
      <p:ext uri="{19B8F6BF-5375-455C-9EA6-DF929625EA0E}">
        <p15:presenceInfo xmlns:p15="http://schemas.microsoft.com/office/powerpoint/2012/main" userId="S::CHeffernan@seiservices.com::7050c5c2-1bd2-4717-9519-2d7b917433fa" providerId="AD"/>
      </p:ext>
    </p:extLst>
  </p:cmAuthor>
  <p:cmAuthor id="10" name="Kathleen Bethke" initials="KB" lastIdx="8" clrIdx="9">
    <p:extLst>
      <p:ext uri="{19B8F6BF-5375-455C-9EA6-DF929625EA0E}">
        <p15:presenceInfo xmlns:p15="http://schemas.microsoft.com/office/powerpoint/2012/main" userId="Kathleen Bethke" providerId="None"/>
      </p:ext>
    </p:extLst>
  </p:cmAuthor>
  <p:cmAuthor id="11" name="Kathleen Bethke" initials="KB [2]" lastIdx="2" clrIdx="10">
    <p:extLst>
      <p:ext uri="{19B8F6BF-5375-455C-9EA6-DF929625EA0E}">
        <p15:presenceInfo xmlns:p15="http://schemas.microsoft.com/office/powerpoint/2012/main" userId="S::kbethke@seiservices.com::597e6176-bd2f-46eb-aaca-c344fe83e283" providerId="AD"/>
      </p:ext>
    </p:extLst>
  </p:cmAuthor>
  <p:cmAuthor id="12" name="Mohamad Al-Issa" initials="MA" lastIdx="92" clrIdx="11">
    <p:extLst>
      <p:ext uri="{19B8F6BF-5375-455C-9EA6-DF929625EA0E}">
        <p15:presenceInfo xmlns:p15="http://schemas.microsoft.com/office/powerpoint/2012/main" userId="S-1-5-21-4095628063-3556742122-3606576086-234970" providerId="AD"/>
      </p:ext>
    </p:extLst>
  </p:cmAuthor>
  <p:cmAuthor id="13" name="Alicia Lew" initials="AL" lastIdx="6" clrIdx="12">
    <p:extLst>
      <p:ext uri="{19B8F6BF-5375-455C-9EA6-DF929625EA0E}">
        <p15:presenceInfo xmlns:p15="http://schemas.microsoft.com/office/powerpoint/2012/main" userId="S-1-5-21-4095628063-3556742122-3606576086-2247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D6E6F4"/>
    <a:srgbClr val="8FAADC"/>
    <a:srgbClr val="006BB4"/>
    <a:srgbClr val="203864"/>
    <a:srgbClr val="2F5597"/>
    <a:srgbClr val="4472C4"/>
    <a:srgbClr val="FEBF22"/>
    <a:srgbClr val="FFFFFF"/>
    <a:srgbClr val="FFE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76" autoAdjust="0"/>
    <p:restoredTop sz="70025" autoAdjust="0"/>
  </p:normalViewPr>
  <p:slideViewPr>
    <p:cSldViewPr snapToGrid="0">
      <p:cViewPr varScale="1">
        <p:scale>
          <a:sx n="72" d="100"/>
          <a:sy n="72" d="100"/>
        </p:scale>
        <p:origin x="2046" y="78"/>
      </p:cViewPr>
      <p:guideLst>
        <p:guide orient="horz" pos="2160"/>
        <p:guide pos="3840"/>
      </p:guideLst>
    </p:cSldViewPr>
  </p:slideViewPr>
  <p:outlineViewPr>
    <p:cViewPr>
      <p:scale>
        <a:sx n="33" d="100"/>
        <a:sy n="33" d="100"/>
      </p:scale>
      <p:origin x="0" y="-21246"/>
    </p:cViewPr>
  </p:outlineViewPr>
  <p:notesTextViewPr>
    <p:cViewPr>
      <p:scale>
        <a:sx n="3" d="2"/>
        <a:sy n="3" d="2"/>
      </p:scale>
      <p:origin x="0" y="0"/>
    </p:cViewPr>
  </p:notesTextViewPr>
  <p:sorterViewPr>
    <p:cViewPr>
      <p:scale>
        <a:sx n="100" d="100"/>
        <a:sy n="100" d="100"/>
      </p:scale>
      <p:origin x="0" y="-25752"/>
    </p:cViewPr>
  </p:sorterViewPr>
  <p:notesViewPr>
    <p:cSldViewPr snapToGrid="0">
      <p:cViewPr>
        <p:scale>
          <a:sx n="90" d="100"/>
          <a:sy n="90" d="100"/>
        </p:scale>
        <p:origin x="3564" y="-20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handoutMaster" Target="handoutMasters/handoutMaster1.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gs" Target="tags/tag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05/19/2023</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dirty="0"/>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4300" indent="-114300" algn="l" defTabSz="914400" rtl="0" eaLnBrk="1" latinLnBrk="0" hangingPunct="1">
      <a:buFont typeface="Wingdings" panose="05000000000000000000" pitchFamily="2" charset="2"/>
      <a:buChar char="§"/>
      <a:defRPr sz="1200" kern="1200">
        <a:solidFill>
          <a:schemeClr val="tx1"/>
        </a:solidFill>
        <a:latin typeface="+mn-lt"/>
        <a:ea typeface="+mn-ea"/>
        <a:cs typeface="Arial" panose="020B0604020202020204" pitchFamily="34" charset="0"/>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medicare.gov/plan-compare/#/?lang=en&amp;year=2021"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sa.gov/forms/ssa-44-ext.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ms.gov/files/document/cy2021-ma-enrollment-and-disenrollment-guidance.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ms.gov/files/document/cy2021-ma-enrollment-and-disenrollment-guidance.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ms.gov/files/document/cy2021-ma-enrollment-and-disenrollment-guidance.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ms.gov/Regulations-and-Guidance/Guidance/Manuals/Downloads/mc86c04.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innovation.cms.gov/innovation-models#views=model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re.gov/plan-compare/#/pace?lang=en&amp;year=202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medicare.gov/basics/your-medicare-rights/your-right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edicare.gov/claims-appeals/file-a-complaint-grievance/filing-complaints-about-a-doctor-hospital-or-provider"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ms.gov/Medicare/Appeals-and-Grievances/MMCAG/"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cms.gov/Medicare/Appeals-and-Grievances/MMCAG/Downloads/Managed-Care-Appeals-Flow-Chart-.pdf"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ms.gov/medicare/health-plans/managedcaremarketing"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cms.gov/Medicare/Health-Plans/ManagedCareMarketing"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edicare.gov/plan-compare/#/?lang=en&amp;year=2021"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cms.gov/files/document/medicare-communications-and-marketing-guidelines-3-16-2022.pdf"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oig.hhs.gov/compliance/advisory-opinions/index.asp"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ms.gov/files/document/medicare-communications-and-marketing-guidelines-3-16-2022.pdf"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cms.gov/files/document/medicare-communications-and-marketing-guidelines-3-16-2022.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ms.gov/regulations-and-guidance/guidance/manuals/downloads/mc86c04.pdf"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cms.gov/files/document/medicare-communications-and-marketing-guidelines-3-16-2022.pd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medicare.gov/publications/12026-Understanding-Medicare-Advantage-Plans.pdf"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ms.gov/Regulations-and-Guidance/Guidance/Manuals/Downloads/mc86c04.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3793808"/>
            <a:ext cx="5835904" cy="5165946"/>
          </a:xfrm>
        </p:spPr>
        <p:txBody>
          <a:bodyPr/>
          <a:lstStyle/>
          <a:p>
            <a:pPr marL="0" indent="0" fontAlgn="base">
              <a:spcAft>
                <a:spcPts val="600"/>
              </a:spcAft>
              <a:buNone/>
            </a:pPr>
            <a:r>
              <a:rPr lang="en-US" b="1" dirty="0">
                <a:solidFill>
                  <a:srgbClr val="000000"/>
                </a:solidFill>
              </a:rPr>
              <a:t>Introduction to Module Content</a:t>
            </a:r>
            <a:r>
              <a:rPr lang="en-US" dirty="0">
                <a:solidFill>
                  <a:srgbClr val="444444"/>
                </a:solidFill>
              </a:rPr>
              <a:t>​</a:t>
            </a:r>
          </a:p>
          <a:p>
            <a:pPr marL="0" indent="0" fontAlgn="base">
              <a:spcAft>
                <a:spcPts val="600"/>
              </a:spcAft>
              <a:buNone/>
            </a:pPr>
            <a:r>
              <a:rPr lang="en-US" dirty="0">
                <a:solidFill>
                  <a:srgbClr val="000000"/>
                </a:solidFill>
              </a:rPr>
              <a:t>This module, “Medicare Advantage &amp; Other Medicare Health Plans,” </a:t>
            </a:r>
            <a:r>
              <a:rPr lang="en-US" dirty="0">
                <a:solidFill>
                  <a:prstClr val="black"/>
                </a:solidFill>
              </a:rPr>
              <a:t>explains Medicare health plan options other than Original Medicare.</a:t>
            </a:r>
            <a:r>
              <a:rPr lang="en-US" dirty="0">
                <a:solidFill>
                  <a:srgbClr val="000000"/>
                </a:solidFill>
              </a:rPr>
              <a:t> </a:t>
            </a:r>
            <a:endParaRPr lang="en-US" dirty="0">
              <a:solidFill>
                <a:srgbClr val="444444"/>
              </a:solidFill>
            </a:endParaRPr>
          </a:p>
          <a:p>
            <a:pPr marL="0" indent="0" fontAlgn="base">
              <a:spcAft>
                <a:spcPts val="600"/>
              </a:spcAft>
              <a:buNone/>
            </a:pPr>
            <a:r>
              <a:rPr lang="en-US" b="1" dirty="0">
                <a:solidFill>
                  <a:srgbClr val="000000"/>
                </a:solidFill>
              </a:rPr>
              <a:t>Disclaimer</a:t>
            </a:r>
            <a:r>
              <a:rPr lang="en-US" dirty="0">
                <a:solidFill>
                  <a:srgbClr val="444444"/>
                </a:solidFill>
              </a:rPr>
              <a:t>​</a:t>
            </a:r>
          </a:p>
          <a:p>
            <a:pPr algn="l" rtl="0" fontAlgn="base">
              <a:spcAft>
                <a:spcPts val="600"/>
              </a:spcAft>
            </a:pPr>
            <a:r>
              <a:rPr lang="en-US" dirty="0">
                <a:solidFill>
                  <a:srgbClr val="000000"/>
                </a:solidFill>
              </a:rPr>
              <a:t>This training module was developed and approved by the Centers for Medicare &amp; Medicaid Services (CMS), the federal agency that administers Medicare, Medicaid, the Children’s Health Insurance Program (CHIP), and the Health Insurance Marketplace®. </a:t>
            </a:r>
            <a:r>
              <a:rPr lang="en-US" dirty="0">
                <a:solidFill>
                  <a:srgbClr val="444444"/>
                </a:solidFill>
              </a:rPr>
              <a:t>​</a:t>
            </a:r>
          </a:p>
          <a:p>
            <a:pPr algn="l" rtl="0" fontAlgn="base">
              <a:spcAft>
                <a:spcPts val="600"/>
              </a:spcAft>
            </a:pPr>
            <a:r>
              <a:rPr lang="en-US" dirty="0">
                <a:solidFill>
                  <a:srgbClr val="000000"/>
                </a:solidFill>
              </a:rPr>
              <a:t>The information in this module was correct as of </a:t>
            </a:r>
            <a:r>
              <a:rPr lang="en-US" b="1" dirty="0">
                <a:solidFill>
                  <a:srgbClr val="000000"/>
                </a:solidFill>
              </a:rPr>
              <a:t>March 2023</a:t>
            </a:r>
            <a:r>
              <a:rPr lang="en-US" dirty="0">
                <a:solidFill>
                  <a:srgbClr val="000000"/>
                </a:solidFill>
              </a:rPr>
              <a:t>. To check for an updated version, visit </a:t>
            </a:r>
            <a:r>
              <a:rPr lang="en-US" u="sng" dirty="0">
                <a:solidFill>
                  <a:srgbClr val="0563C1"/>
                </a:solidFill>
                <a:hlinkClick r:id="rId3"/>
              </a:rPr>
              <a:t>CMSnationaltrainingprogram.cms.gov</a:t>
            </a:r>
            <a:r>
              <a:rPr lang="en-US" dirty="0">
                <a:solidFill>
                  <a:srgbClr val="000000"/>
                </a:solidFill>
              </a:rPr>
              <a:t>. The CMS National Training Program provides this information as a resource for our partners. It’s not a legal document or intended for press purposes. The press can contact the CMS Press Office at </a:t>
            </a:r>
            <a:r>
              <a:rPr lang="en-US" u="sng" dirty="0">
                <a:solidFill>
                  <a:srgbClr val="0563C1"/>
                </a:solidFill>
                <a:hlinkClick r:id="rId4"/>
              </a:rPr>
              <a:t>press@cms.hhs.gov</a:t>
            </a:r>
            <a:r>
              <a:rPr lang="en-US" dirty="0">
                <a:solidFill>
                  <a:srgbClr val="000000"/>
                </a:solidFill>
              </a:rPr>
              <a:t>. Official Medicare Program legal guidance is contained in the relevant statutes, regulations, and rulings.</a:t>
            </a:r>
            <a:r>
              <a:rPr lang="en-US" dirty="0">
                <a:solidFill>
                  <a:srgbClr val="444444"/>
                </a:solidFill>
              </a:rPr>
              <a:t>​</a:t>
            </a:r>
          </a:p>
          <a:p>
            <a:pPr algn="l" rtl="0" fontAlgn="base">
              <a:spcAft>
                <a:spcPts val="600"/>
              </a:spcAft>
            </a:pPr>
            <a:r>
              <a:rPr lang="en-US" dirty="0">
                <a:solidFill>
                  <a:srgbClr val="000000"/>
                </a:solidFill>
              </a:rPr>
              <a:t>This communication was printed, published, or produced and disseminated at U.S. taxpayer expense.</a:t>
            </a:r>
            <a:r>
              <a:rPr lang="en-US" dirty="0">
                <a:solidFill>
                  <a:srgbClr val="444444"/>
                </a:solidFill>
              </a:rPr>
              <a:t>​</a:t>
            </a:r>
          </a:p>
          <a:p>
            <a:pPr algn="l" rtl="0" fontAlgn="base">
              <a:spcAft>
                <a:spcPts val="600"/>
              </a:spcAft>
            </a:pPr>
            <a:r>
              <a:rPr lang="en-US" dirty="0">
                <a:solidFill>
                  <a:srgbClr val="000000"/>
                </a:solidFill>
              </a:rPr>
              <a:t>Health Insurance Marketplace® is a registered service mark of the U.S. Department of Health &amp; Human Services (HHS).</a:t>
            </a:r>
            <a:r>
              <a:rPr lang="en-US" dirty="0">
                <a:solidFill>
                  <a:srgbClr val="444444"/>
                </a:solidFill>
              </a:rPr>
              <a:t>​</a:t>
            </a:r>
            <a:endParaRPr lang="en-US" dirty="0">
              <a:solidFill>
                <a:prstClr val="black"/>
              </a:solidFill>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7"/>
            <a:ext cx="7044267" cy="533696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endParaRPr lang="en-US" dirty="0">
              <a:solidFill>
                <a:prstClr val="black"/>
              </a:solidFill>
              <a:ea typeface="ＭＳ Ｐゴシック" pitchFamily="84" charset="-128"/>
            </a:endParaRPr>
          </a:p>
          <a:p>
            <a:pPr marL="0" indent="0" defTabSz="966612">
              <a:spcAft>
                <a:spcPts val="600"/>
              </a:spcAft>
              <a:buNone/>
              <a:defRPr/>
            </a:pPr>
            <a:r>
              <a:rPr lang="en-US" b="1" dirty="0">
                <a:solidFill>
                  <a:prstClr val="black"/>
                </a:solidFill>
                <a:ea typeface="ＭＳ Ｐゴシック" pitchFamily="84" charset="-128"/>
              </a:rPr>
              <a:t>Presenter Notes</a:t>
            </a:r>
          </a:p>
          <a:p>
            <a:pPr marL="120827" indent="-120827" defTabSz="966612">
              <a:spcAft>
                <a:spcPts val="600"/>
              </a:spcAft>
              <a:defRPr/>
            </a:pPr>
            <a:r>
              <a:rPr lang="en-US" dirty="0">
                <a:solidFill>
                  <a:prstClr val="black"/>
                </a:solidFill>
              </a:rPr>
              <a:t>In a PPO Plan you have</a:t>
            </a:r>
            <a:r>
              <a:rPr lang="en-US" dirty="0">
                <a:solidFill>
                  <a:srgbClr val="000000"/>
                </a:solidFill>
              </a:rPr>
              <a:t> PPO network doctors, specialists, hospitals, and other health care providers you can use, but you can also use out‑of‑network providers for covered services, usually for a higher cost. You’re always covered for emergency and urgent care.</a:t>
            </a:r>
          </a:p>
          <a:p>
            <a:pPr marL="120827" indent="-120827" defTabSz="966612">
              <a:spcAft>
                <a:spcPts val="600"/>
              </a:spcAft>
              <a:defRPr/>
            </a:pPr>
            <a:r>
              <a:rPr lang="en-US" dirty="0">
                <a:solidFill>
                  <a:srgbClr val="000000"/>
                </a:solidFill>
              </a:rPr>
              <a:t>In most cases, prescription drugs are covered. If you want Medicare drug coverage, you must join a PPO Plan that offers drug coverage. If you join a PPO Plan without drug coverage, you can’t join a separate Medicare drug plan.</a:t>
            </a:r>
            <a:endParaRPr lang="en-US" dirty="0">
              <a:solidFill>
                <a:prstClr val="black"/>
              </a:solidFill>
            </a:endParaRPr>
          </a:p>
          <a:p>
            <a:pPr marL="120827" indent="-120827" defTabSz="966612">
              <a:spcAft>
                <a:spcPts val="600"/>
              </a:spcAft>
              <a:defRPr/>
            </a:pPr>
            <a:r>
              <a:rPr lang="en-US" dirty="0">
                <a:solidFill>
                  <a:prstClr val="black"/>
                </a:solidFill>
              </a:rPr>
              <a:t>You don’t need to choose a primary care doctor, and in most cases, you don’t have to get a referral to see a specialist. But if you use plan specialists (in-network), your costs for covered services will usually be lower than if you use non-plan specialists (out-of-network).</a:t>
            </a:r>
          </a:p>
          <a:p>
            <a:pPr marL="120827" lvl="1" indent="-120827" defTabSz="966612">
              <a:spcBef>
                <a:spcPts val="0"/>
              </a:spcBef>
              <a:spcAft>
                <a:spcPts val="600"/>
              </a:spcAft>
              <a:buFont typeface="Wingdings" panose="05000000000000000000" pitchFamily="2" charset="2"/>
              <a:buChar char="§"/>
              <a:defRPr/>
            </a:pPr>
            <a:r>
              <a:rPr lang="en-US" dirty="0">
                <a:solidFill>
                  <a:srgbClr val="000000"/>
                </a:solidFill>
                <a:cs typeface="Arial" panose="020B0604020202020204" pitchFamily="34" charset="0"/>
              </a:rPr>
              <a:t>There are other things you should know about this type of plan:</a:t>
            </a:r>
          </a:p>
          <a:p>
            <a:pPr marL="241653" lvl="1" indent="-120827"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Because certain providers are “preferred,” you can save money by using them.</a:t>
            </a:r>
          </a:p>
          <a:p>
            <a:pPr marL="241653" lvl="1" indent="-120827"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A PPO Plan isn’t the same as Original Medicare or Medicare Supplement Insurance (Medigap). </a:t>
            </a:r>
          </a:p>
          <a:p>
            <a:pPr marL="241653" lvl="1" indent="-120827"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It usually offers more benefits than Original Medicare, but you may have to pay extra for these benefits.</a:t>
            </a:r>
          </a:p>
          <a:p>
            <a:pPr marL="241653" lvl="1" indent="-120827"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Check with the plan for more information.</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1507" y="3757507"/>
            <a:ext cx="6613452" cy="533696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An SNP provides benefits and services to people with specific diseases, certain health care needs, or limited incomes. SNPs tailor their benefits, provider choices, and lists of drugs (formularies) to best meet the specific needs of the groups they serve.</a:t>
            </a:r>
          </a:p>
          <a:p>
            <a:pPr marL="120827" indent="-120827" defTabSz="966612">
              <a:spcAft>
                <a:spcPts val="600"/>
              </a:spcAft>
              <a:defRPr/>
            </a:pPr>
            <a:r>
              <a:rPr lang="en-US" dirty="0">
                <a:solidFill>
                  <a:prstClr val="black"/>
                </a:solidFill>
              </a:rPr>
              <a:t>You generally must get your care and services from doctors, other health care providers, or hospitals in the plan’s network (except emergency care, out-of-area urgent care, or out‑of‑area dialysis). </a:t>
            </a:r>
          </a:p>
          <a:p>
            <a:pPr marL="120827" indent="-120827" defTabSz="966612">
              <a:spcAft>
                <a:spcPts val="600"/>
              </a:spcAft>
              <a:defRPr/>
            </a:pPr>
            <a:r>
              <a:rPr lang="en-US" dirty="0">
                <a:solidFill>
                  <a:prstClr val="black"/>
                </a:solidFill>
              </a:rPr>
              <a:t>All SNPs must provide Medicare drug coverage (Part D). </a:t>
            </a:r>
          </a:p>
          <a:p>
            <a:pPr marL="120827" indent="-120827" defTabSz="966612">
              <a:spcAft>
                <a:spcPts val="600"/>
              </a:spcAft>
              <a:defRPr/>
            </a:pPr>
            <a:r>
              <a:rPr lang="en-US" dirty="0">
                <a:solidFill>
                  <a:prstClr val="black"/>
                </a:solidFill>
              </a:rPr>
              <a:t>You generally need to choose a primary care doctor.</a:t>
            </a:r>
          </a:p>
          <a:p>
            <a:pPr marL="120827" indent="-120827" defTabSz="966612">
              <a:spcAft>
                <a:spcPts val="600"/>
              </a:spcAft>
              <a:defRPr/>
            </a:pPr>
            <a:r>
              <a:rPr lang="en-US" dirty="0">
                <a:solidFill>
                  <a:prstClr val="black"/>
                </a:solidFill>
              </a:rPr>
              <a:t>In most cases, you need a referral to see a specialist. Certain services, like yearly screening mammograms, don’t require a referral. </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419454"/>
          </a:xfrm>
        </p:spPr>
        <p:txBody>
          <a:bodyPr/>
          <a:lstStyle/>
          <a:p>
            <a:pPr marL="0" indent="0" defTabSz="981958">
              <a:spcAft>
                <a:spcPts val="600"/>
              </a:spcAft>
              <a:buNone/>
              <a:defRPr/>
            </a:pPr>
            <a:r>
              <a:rPr lang="en-US" b="1" dirty="0">
                <a:solidFill>
                  <a:prstClr val="black"/>
                </a:solidFill>
                <a:ea typeface="ＭＳ Ｐゴシック" pitchFamily="84" charset="-128"/>
              </a:rPr>
              <a:t>This slide has animation.</a:t>
            </a:r>
          </a:p>
          <a:p>
            <a:pPr marL="0" indent="0" defTabSz="981958">
              <a:spcAft>
                <a:spcPts val="600"/>
              </a:spcAft>
              <a:buNone/>
              <a:defRPr/>
            </a:pPr>
            <a:r>
              <a:rPr lang="en-US" b="1" dirty="0">
                <a:solidFill>
                  <a:prstClr val="black"/>
                </a:solidFill>
                <a:ea typeface="ＭＳ Ｐゴシック" pitchFamily="84" charset="-128"/>
              </a:rPr>
              <a:t>Presenter Notes</a:t>
            </a:r>
          </a:p>
          <a:p>
            <a:pPr marL="0" indent="0" defTabSz="981958">
              <a:spcAft>
                <a:spcPts val="600"/>
              </a:spcAft>
              <a:buNone/>
              <a:defRPr/>
            </a:pPr>
            <a:r>
              <a:rPr lang="en-US" dirty="0">
                <a:solidFill>
                  <a:srgbClr val="000000"/>
                </a:solidFill>
              </a:rPr>
              <a:t>There are other things you need to know about Medicare SNPs. Medicare SNPs are Medicare Advantage Plans that limit membership to people with specific diseases or characteristics. </a:t>
            </a:r>
          </a:p>
          <a:p>
            <a:pPr marL="0" indent="0" defTabSz="981958">
              <a:spcAft>
                <a:spcPts val="600"/>
              </a:spcAft>
              <a:buNone/>
              <a:defRPr/>
            </a:pPr>
            <a:r>
              <a:rPr lang="en-US" dirty="0"/>
              <a:t>Each SNP limits its membership to people in one of these groups, or a subset of one of these groups. You can only stay enrolled in an SNP if you continue to meet the special conditions that the plan serves.</a:t>
            </a:r>
          </a:p>
          <a:p>
            <a:pPr marL="120827" indent="-120827" defTabSz="981958">
              <a:spcAft>
                <a:spcPts val="600"/>
              </a:spcAft>
              <a:buFont typeface="Wingdings" pitchFamily="84" charset="2"/>
              <a:buChar char="§"/>
              <a:defRPr/>
            </a:pPr>
            <a:r>
              <a:rPr lang="en-US" dirty="0">
                <a:solidFill>
                  <a:srgbClr val="000000"/>
                </a:solidFill>
              </a:rPr>
              <a:t>You’re eligible to enroll in an SNP if: </a:t>
            </a:r>
          </a:p>
          <a:p>
            <a:pPr marL="241653" lvl="1" indent="-117470" defTabSz="981958">
              <a:spcBef>
                <a:spcPts val="0"/>
              </a:spcBef>
              <a:spcAft>
                <a:spcPts val="600"/>
              </a:spcAft>
              <a:buFont typeface="Arial" panose="020B0604020202020204" pitchFamily="34" charset="0"/>
              <a:buChar char="•"/>
              <a:defRPr/>
            </a:pPr>
            <a:r>
              <a:rPr lang="en-US" dirty="0">
                <a:solidFill>
                  <a:srgbClr val="000000"/>
                </a:solidFill>
                <a:cs typeface="Arial" panose="020B0604020202020204" pitchFamily="34" charset="0"/>
              </a:rPr>
              <a:t>You </a:t>
            </a:r>
            <a:r>
              <a:rPr lang="en-US" dirty="0">
                <a:cs typeface="Arial" panose="020B0604020202020204" pitchFamily="34" charset="0"/>
              </a:rPr>
              <a:t>live in certain institutions (like nursing homes) or require nursing care at home (also called an “Institutional SNP” or “I-SNP”). </a:t>
            </a:r>
          </a:p>
          <a:p>
            <a:pPr marL="241653" lvl="1" indent="-117470" defTabSz="981958">
              <a:spcBef>
                <a:spcPts val="0"/>
              </a:spcBef>
              <a:spcAft>
                <a:spcPts val="600"/>
              </a:spcAft>
              <a:buFont typeface="Arial" panose="020B0604020202020204" pitchFamily="34" charset="0"/>
              <a:buChar char="•"/>
              <a:defRPr/>
            </a:pPr>
            <a:r>
              <a:rPr lang="en-US" dirty="0">
                <a:cs typeface="Arial" panose="020B0604020202020204" pitchFamily="34" charset="0"/>
              </a:rPr>
              <a:t>You’re eligible for both Medicare and Medicaid (also called a “Dual Eligible SNP” or D-SNP). D-SNPs contract with your state Medicaid program to help coordinate your Medicare and Medicaid benefits. </a:t>
            </a:r>
          </a:p>
          <a:p>
            <a:pPr marL="295633" lvl="1" indent="-171450" defTabSz="981958">
              <a:spcBef>
                <a:spcPts val="0"/>
              </a:spcBef>
              <a:spcAft>
                <a:spcPts val="600"/>
              </a:spcAft>
              <a:buFont typeface="Arial" panose="020B0604020202020204" pitchFamily="34" charset="0"/>
              <a:buChar char="•"/>
              <a:defRPr/>
            </a:pPr>
            <a:r>
              <a:rPr lang="en-US" dirty="0">
                <a:cs typeface="Arial" panose="020B0604020202020204" pitchFamily="34" charset="0"/>
              </a:rPr>
              <a:t>You have specific severe or disabling chronic conditions (like diabetes, End-Stage Renal Disease (ESRD), HIV/AIDS, chronic heart failure, or dementia) (also called a “Chronic condition SNP” or “C-SNP”). </a:t>
            </a:r>
          </a:p>
          <a:p>
            <a:pPr marL="171450" lvl="1" indent="-171450" defTabSz="981958">
              <a:spcBef>
                <a:spcPts val="0"/>
              </a:spcBef>
              <a:spcAft>
                <a:spcPts val="600"/>
              </a:spcAft>
              <a:buFont typeface="Wingdings" panose="05000000000000000000" pitchFamily="2" charset="2"/>
              <a:buChar char="§"/>
              <a:defRPr/>
            </a:pPr>
            <a:r>
              <a:rPr lang="en-US" dirty="0">
                <a:cs typeface="Arial" panose="020B0604020202020204" pitchFamily="34" charset="0"/>
              </a:rPr>
              <a:t>An SNP provides benefits targeted to its members’ special needs, including care coordination services. </a:t>
            </a:r>
          </a:p>
          <a:p>
            <a:pPr defTabSz="981958">
              <a:spcAft>
                <a:spcPts val="600"/>
              </a:spcAft>
              <a:defRPr/>
            </a:pPr>
            <a:r>
              <a:rPr lang="en-US" dirty="0">
                <a:cs typeface="Arial" panose="020B0604020202020204" pitchFamily="34" charset="0"/>
              </a:rPr>
              <a:t>Check with the plan for more information.</a:t>
            </a:r>
          </a:p>
        </p:txBody>
      </p:sp>
    </p:spTree>
    <p:extLst>
      <p:ext uri="{BB962C8B-B14F-4D97-AF65-F5344CB8AC3E}">
        <p14:creationId xmlns:p14="http://schemas.microsoft.com/office/powerpoint/2010/main" val="2589715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06056" y="3757507"/>
            <a:ext cx="6113721" cy="533696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120827" indent="-120827" defTabSz="966612">
              <a:spcAft>
                <a:spcPts val="600"/>
              </a:spcAft>
              <a:defRPr/>
            </a:pPr>
            <a:r>
              <a:rPr lang="en-US" dirty="0">
                <a:solidFill>
                  <a:prstClr val="black"/>
                </a:solidFill>
              </a:rPr>
              <a:t>In a PFFS Plan, you can go to any Medicare-approved doctor, other health care provider, or hospital that accepts the plan’s payment terms and agrees to treat you. If you join a PFFS Plan that has a network, you can also see any of the network providers who have agreed to always treat plan members. You can also choose an out‑of‑network doctor, hospital, or other provider, who accepts the plan’s terms but you may pay more.</a:t>
            </a:r>
          </a:p>
          <a:p>
            <a:pPr marL="120827" indent="-120827" defTabSz="966612">
              <a:spcAft>
                <a:spcPts val="600"/>
              </a:spcAft>
              <a:defRPr/>
            </a:pPr>
            <a:r>
              <a:rPr lang="en-US" dirty="0">
                <a:solidFill>
                  <a:srgbClr val="000000"/>
                </a:solidFill>
              </a:rPr>
              <a:t>Prescription drugs are sometimes covered. If your PFFS Plan doesn’t offer drug coverage, you can join a separate Medicare drug plan.</a:t>
            </a:r>
          </a:p>
          <a:p>
            <a:pPr marL="120827" indent="-120827" defTabSz="966612">
              <a:spcAft>
                <a:spcPts val="600"/>
              </a:spcAft>
              <a:defRPr/>
            </a:pPr>
            <a:r>
              <a:rPr lang="en-US" dirty="0">
                <a:solidFill>
                  <a:srgbClr val="000000"/>
                </a:solidFill>
              </a:rPr>
              <a:t>You don’t need to choose a primary care doctor, and you don’t have to get a referral to see a specialist.</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1958">
              <a:spcAft>
                <a:spcPts val="600"/>
              </a:spcAft>
              <a:buNone/>
              <a:defRPr/>
            </a:pPr>
            <a:r>
              <a:rPr lang="en-US" b="1" dirty="0">
                <a:solidFill>
                  <a:prstClr val="black"/>
                </a:solidFill>
                <a:ea typeface="ＭＳ Ｐゴシック" pitchFamily="84" charset="-128"/>
              </a:rPr>
              <a:t>This slide has animation.</a:t>
            </a:r>
          </a:p>
          <a:p>
            <a:pPr marL="0" indent="0" defTabSz="981958">
              <a:spcAft>
                <a:spcPts val="600"/>
              </a:spcAft>
              <a:buNone/>
              <a:defRPr/>
            </a:pPr>
            <a:r>
              <a:rPr lang="en-US" b="1" dirty="0">
                <a:solidFill>
                  <a:prstClr val="black"/>
                </a:solidFill>
                <a:ea typeface="ＭＳ Ｐゴシック" pitchFamily="84" charset="-128"/>
              </a:rPr>
              <a:t>Presenter Notes</a:t>
            </a:r>
          </a:p>
          <a:p>
            <a:pPr marL="0" indent="0" defTabSz="981958">
              <a:spcAft>
                <a:spcPts val="600"/>
              </a:spcAft>
              <a:buNone/>
              <a:defRPr/>
            </a:pPr>
            <a:r>
              <a:rPr lang="en-US" dirty="0">
                <a:solidFill>
                  <a:srgbClr val="000000"/>
                </a:solidFill>
              </a:rPr>
              <a:t>There are other things you need to know about Medicare</a:t>
            </a:r>
            <a:r>
              <a:rPr lang="en-US" dirty="0">
                <a:solidFill>
                  <a:prstClr val="black"/>
                </a:solidFill>
              </a:rPr>
              <a:t> PF</a:t>
            </a:r>
            <a:r>
              <a:rPr lang="en-US" dirty="0">
                <a:solidFill>
                  <a:srgbClr val="000000"/>
                </a:solidFill>
              </a:rPr>
              <a:t>FS Plans: </a:t>
            </a:r>
          </a:p>
          <a:p>
            <a:pPr>
              <a:spcAft>
                <a:spcPts val="600"/>
              </a:spcAft>
            </a:pPr>
            <a:r>
              <a:rPr lang="en-US" dirty="0">
                <a:cs typeface="Arial" panose="020B0604020202020204" pitchFamily="34" charset="0"/>
              </a:rPr>
              <a:t>The plan decides how much you pay for services. The plan will tell you about your cost sharing in the “Annual Notice of Change” and “Evidence of Coverage” documents that it sends each year in September. </a:t>
            </a:r>
          </a:p>
          <a:p>
            <a:pPr>
              <a:spcAft>
                <a:spcPts val="600"/>
              </a:spcAft>
            </a:pPr>
            <a:r>
              <a:rPr lang="en-US" dirty="0">
                <a:cs typeface="Arial" panose="020B0604020202020204" pitchFamily="34" charset="0"/>
              </a:rPr>
              <a:t>Some PFFS Plans contract with a network of providers who agree to always treat you, even if you’ve never seen them before. </a:t>
            </a:r>
          </a:p>
          <a:p>
            <a:pPr>
              <a:spcAft>
                <a:spcPts val="600"/>
              </a:spcAft>
            </a:pPr>
            <a:r>
              <a:rPr lang="en-US" dirty="0">
                <a:cs typeface="Arial" panose="020B0604020202020204" pitchFamily="34" charset="0"/>
              </a:rPr>
              <a:t>Out-of-network doctors, hospitals, and other providers may decide not to treat you, even if you’ve seen them before. </a:t>
            </a:r>
          </a:p>
          <a:p>
            <a:pPr>
              <a:spcAft>
                <a:spcPts val="600"/>
              </a:spcAft>
            </a:pPr>
            <a:r>
              <a:rPr lang="en-US" dirty="0">
                <a:cs typeface="Arial" panose="020B0604020202020204" pitchFamily="34" charset="0"/>
              </a:rPr>
              <a:t>In a medical emergency, doctors, hospitals, and other providers must treat you. </a:t>
            </a:r>
          </a:p>
          <a:p>
            <a:pPr>
              <a:spcAft>
                <a:spcPts val="600"/>
              </a:spcAft>
            </a:pPr>
            <a:r>
              <a:rPr lang="en-US" dirty="0">
                <a:cs typeface="Arial" panose="020B0604020202020204" pitchFamily="34" charset="0"/>
              </a:rPr>
              <a:t>Check with the plan for more information.</a:t>
            </a:r>
          </a:p>
        </p:txBody>
      </p:sp>
    </p:spTree>
    <p:extLst>
      <p:ext uri="{BB962C8B-B14F-4D97-AF65-F5344CB8AC3E}">
        <p14:creationId xmlns:p14="http://schemas.microsoft.com/office/powerpoint/2010/main" val="3395069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95423" y="3757507"/>
            <a:ext cx="6209414" cy="533696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119149" indent="-119149">
              <a:spcAft>
                <a:spcPts val="600"/>
              </a:spcAft>
            </a:pPr>
            <a:r>
              <a:rPr lang="en-US" dirty="0"/>
              <a:t>There are other, less common types of Medicare Advantage Plans, like Medicare MSA Plans. MSA plans combine a high-deductible health plan with a medical savings bank account.</a:t>
            </a:r>
          </a:p>
          <a:p>
            <a:pPr marL="119149" indent="-119149">
              <a:spcAft>
                <a:spcPts val="600"/>
              </a:spcAft>
            </a:pPr>
            <a:r>
              <a:rPr lang="en-US" dirty="0"/>
              <a:t>In an MSA Plan, you can get Medicare Part A and Part B services from any Medicare eligible provider in the U.S. or U.S. territories. </a:t>
            </a:r>
          </a:p>
          <a:p>
            <a:pPr marL="119149" indent="-119149">
              <a:spcAft>
                <a:spcPts val="600"/>
              </a:spcAft>
            </a:pPr>
            <a:r>
              <a:rPr lang="en-US" dirty="0"/>
              <a:t>Prescription drugs aren’t covered. If you join an MSA Plan and need drug coverage, you’ll have to join a separate Medicare drug plan.</a:t>
            </a:r>
          </a:p>
          <a:p>
            <a:pPr marL="119149" indent="-119149">
              <a:spcAft>
                <a:spcPts val="600"/>
              </a:spcAft>
            </a:pPr>
            <a:r>
              <a:rPr lang="en-US" dirty="0"/>
              <a:t>You don’t need to choose a primary care doctor, nor do you have to get a referral to see a specialist.</a:t>
            </a:r>
          </a:p>
          <a:p>
            <a:pPr marL="0" indent="0">
              <a:spcAft>
                <a:spcPts val="600"/>
              </a:spcAft>
              <a:buNone/>
            </a:pPr>
            <a:r>
              <a:rPr lang="en-US" b="1" dirty="0"/>
              <a:t>NOTE</a:t>
            </a:r>
            <a:r>
              <a:rPr lang="en-US" dirty="0"/>
              <a:t>: Once you decide which MSA Plan you want, you’ll need to contact the plan for enrollment information and to join. When you get the enrollment form, fill it out and mail it to the plan, or give it to a plan representative. The plan will tell you how to set up your account with a bank that the plan selects. You must set up this account before your enrollment can be processed.</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60853" y="3757507"/>
            <a:ext cx="6884227" cy="5296648"/>
          </a:xfrm>
        </p:spPr>
        <p:txBody>
          <a:bodyPr/>
          <a:lstStyle/>
          <a:p>
            <a:pPr marL="0" indent="0" defTabSz="981958">
              <a:spcAft>
                <a:spcPts val="600"/>
              </a:spcAft>
              <a:buNone/>
              <a:defRPr/>
            </a:pPr>
            <a:r>
              <a:rPr lang="en-US" b="1" dirty="0">
                <a:solidFill>
                  <a:prstClr val="black"/>
                </a:solidFill>
                <a:ea typeface="ＭＳ Ｐゴシック" pitchFamily="84" charset="-128"/>
              </a:rPr>
              <a:t>This slide has animation.</a:t>
            </a:r>
            <a:endParaRPr lang="en-US" b="1" dirty="0">
              <a:solidFill>
                <a:prstClr val="black"/>
              </a:solidFill>
              <a:ea typeface="ＭＳ Ｐゴシック" pitchFamily="84" charset="-128"/>
              <a:cs typeface="+mn-cs"/>
            </a:endParaRPr>
          </a:p>
          <a:p>
            <a:pPr marL="0" indent="0" defTabSz="966612">
              <a:spcAft>
                <a:spcPts val="600"/>
              </a:spcAft>
              <a:buNone/>
              <a:defRPr/>
            </a:pPr>
            <a:r>
              <a:rPr lang="en-US" b="1" dirty="0">
                <a:solidFill>
                  <a:prstClr val="black"/>
                </a:solidFill>
                <a:ea typeface="ＭＳ Ｐゴシック" pitchFamily="84" charset="-128"/>
                <a:cs typeface="+mn-cs"/>
              </a:rPr>
              <a:t>Presenter Notes</a:t>
            </a:r>
          </a:p>
          <a:p>
            <a:pPr marL="0" indent="0">
              <a:spcAft>
                <a:spcPts val="600"/>
              </a:spcAft>
              <a:buNone/>
            </a:pPr>
            <a:r>
              <a:rPr lang="en-US" dirty="0">
                <a:solidFill>
                  <a:srgbClr val="000000"/>
                </a:solidFill>
              </a:rPr>
              <a:t>There are other things you need to know about Medicare</a:t>
            </a:r>
            <a:r>
              <a:rPr lang="en-US" dirty="0">
                <a:solidFill>
                  <a:prstClr val="black"/>
                </a:solidFill>
              </a:rPr>
              <a:t> MSA</a:t>
            </a:r>
            <a:r>
              <a:rPr lang="en-US" dirty="0">
                <a:solidFill>
                  <a:srgbClr val="000000"/>
                </a:solidFill>
              </a:rPr>
              <a:t> Plans. </a:t>
            </a:r>
          </a:p>
          <a:p>
            <a:pPr marL="119149" indent="-119149">
              <a:spcAft>
                <a:spcPts val="600"/>
              </a:spcAft>
            </a:pPr>
            <a:r>
              <a:rPr lang="en-US" dirty="0"/>
              <a:t>Medicare gives the plan an amount of money each year for your health care. The plan deposits the money into a special savings account. The amount of the deposit varies by plan. You can use this money to pay your Medicare-covered health care costs before you meet the deductible (including health care costs that aren’t covered by Medicare). When you use account money for Medicare-covered Part A and Part B services, it counts towards your plan’s deductible. If you use all of the money in your account and you have additional health care costs, you’ll have to pay for your Medicare-covered services out of pocket until you reach your plan’s deductible. After you reach your deductible, your plan will cover your Medicare-covered services. </a:t>
            </a:r>
          </a:p>
          <a:p>
            <a:pPr marL="119149" indent="-119149">
              <a:spcAft>
                <a:spcPts val="600"/>
              </a:spcAft>
            </a:pPr>
            <a:r>
              <a:rPr lang="en-US" dirty="0"/>
              <a:t>You can’t deposit your own money into your account. Only the plan can make deposits into your MSA account.</a:t>
            </a:r>
          </a:p>
          <a:p>
            <a:pPr marL="119149" indent="-119149">
              <a:spcAft>
                <a:spcPts val="600"/>
              </a:spcAft>
            </a:pPr>
            <a:r>
              <a:rPr lang="en-US" dirty="0"/>
              <a:t>Money left in your account at the end of the year stays there, and may be used for health care costs in future years. If you keep your plan the following year, your plan will add any new deposits to the amount left over. </a:t>
            </a:r>
          </a:p>
          <a:p>
            <a:pPr marL="241653" lvl="1" indent="-115993">
              <a:spcBef>
                <a:spcPts val="0"/>
              </a:spcBef>
              <a:spcAft>
                <a:spcPts val="600"/>
              </a:spcAft>
              <a:buFont typeface="Arial" panose="020B0604020202020204" pitchFamily="34" charset="0"/>
              <a:buChar char="•"/>
            </a:pPr>
            <a:r>
              <a:rPr lang="en-US" dirty="0"/>
              <a:t>MSA Plans don’t charge a premium, but you must continue to pay your Part B premium. </a:t>
            </a:r>
          </a:p>
          <a:p>
            <a:pPr marL="241653" lvl="1" indent="-115993">
              <a:spcBef>
                <a:spcPts val="0"/>
              </a:spcBef>
              <a:spcAft>
                <a:spcPts val="600"/>
              </a:spcAft>
              <a:buFont typeface="Arial" panose="020B0604020202020204" pitchFamily="34" charset="0"/>
              <a:buChar char="•"/>
            </a:pPr>
            <a:r>
              <a:rPr lang="en-US" dirty="0"/>
              <a:t>Some plans may cover extra benefits, like dental, vision, and hearing. You may pay a premium for these services. </a:t>
            </a:r>
          </a:p>
          <a:p>
            <a:pPr marL="241653" lvl="1" indent="-115993">
              <a:spcBef>
                <a:spcPts val="0"/>
              </a:spcBef>
              <a:spcAft>
                <a:spcPts val="600"/>
              </a:spcAft>
              <a:buFont typeface="Arial" panose="020B0604020202020204" pitchFamily="34" charset="0"/>
              <a:buChar char="•"/>
            </a:pPr>
            <a:r>
              <a:rPr lang="en-US" dirty="0"/>
              <a:t>For more information about using your MSA Plan, visit </a:t>
            </a:r>
            <a:r>
              <a:rPr lang="en-US" dirty="0">
                <a:hlinkClick r:id="rId3"/>
              </a:rPr>
              <a:t>Medicare.gov</a:t>
            </a:r>
            <a:r>
              <a:rPr lang="en-US" dirty="0"/>
              <a:t>, or check with your plan.</a:t>
            </a:r>
          </a:p>
          <a:p>
            <a:pPr marL="241653" lvl="1" indent="-115993">
              <a:spcBef>
                <a:spcPts val="0"/>
              </a:spcBef>
              <a:spcAft>
                <a:spcPts val="600"/>
              </a:spcAft>
              <a:buFont typeface="Arial" panose="020B0604020202020204" pitchFamily="34" charset="0"/>
              <a:buChar char="•"/>
            </a:pPr>
            <a:r>
              <a:rPr lang="en-US" dirty="0">
                <a:solidFill>
                  <a:schemeClr val="dk1"/>
                </a:solidFill>
              </a:rPr>
              <a:t>Visit </a:t>
            </a:r>
            <a:r>
              <a:rPr lang="en-US" dirty="0">
                <a:solidFill>
                  <a:schemeClr val="dk1"/>
                </a:solidFill>
                <a:hlinkClick r:id="rId4"/>
              </a:rPr>
              <a:t>Medicare.gov/plan-compare</a:t>
            </a:r>
            <a:r>
              <a:rPr lang="en-US" dirty="0">
                <a:solidFill>
                  <a:schemeClr val="dk1"/>
                </a:solidFill>
              </a:rPr>
              <a:t> to see if MSAs are available in your area.</a:t>
            </a:r>
          </a:p>
          <a:p>
            <a:pPr>
              <a:spcBef>
                <a:spcPts val="600"/>
              </a:spcBef>
              <a:spcAft>
                <a:spcPts val="600"/>
              </a:spcAft>
            </a:pPr>
            <a:endParaRPr lang="en-US" dirty="0">
              <a:solidFill>
                <a:srgbClr val="000000"/>
              </a:solidFill>
            </a:endParaRPr>
          </a:p>
          <a:p>
            <a:pPr>
              <a:spcBef>
                <a:spcPts val="600"/>
              </a:spcBef>
              <a:spcAft>
                <a:spcPts val="600"/>
              </a:spcAft>
            </a:pPr>
            <a:endParaRPr lang="en-US" dirty="0"/>
          </a:p>
        </p:txBody>
      </p:sp>
    </p:spTree>
    <p:extLst>
      <p:ext uri="{BB962C8B-B14F-4D97-AF65-F5344CB8AC3E}">
        <p14:creationId xmlns:p14="http://schemas.microsoft.com/office/powerpoint/2010/main" val="4232546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8857" y="3620916"/>
            <a:ext cx="7028121" cy="5501820"/>
          </a:xfrm>
        </p:spPr>
        <p:txBody>
          <a:bodyPr/>
          <a:lstStyle/>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ea typeface="Arial" pitchFamily="84" charset="0"/>
              </a:rPr>
              <a:t>Your out-of-pocket costs in a Medicare Advantage Plan vary depending on:</a:t>
            </a:r>
          </a:p>
          <a:p>
            <a:pPr marL="0" indent="0" defTabSz="966612">
              <a:spcAft>
                <a:spcPts val="600"/>
              </a:spcAft>
              <a:buNone/>
              <a:defRPr/>
            </a:pPr>
            <a:r>
              <a:rPr lang="en-US" b="1" dirty="0">
                <a:solidFill>
                  <a:prstClr val="black"/>
                </a:solidFill>
                <a:ea typeface="Arial" pitchFamily="84" charset="0"/>
              </a:rPr>
              <a:t>Premiums:</a:t>
            </a:r>
          </a:p>
          <a:p>
            <a:pPr marL="120827" indent="-120827" defTabSz="966612">
              <a:spcAft>
                <a:spcPts val="600"/>
              </a:spcAft>
              <a:defRPr/>
            </a:pPr>
            <a:r>
              <a:rPr lang="en-US" dirty="0">
                <a:solidFill>
                  <a:prstClr val="black"/>
                </a:solidFill>
              </a:rPr>
              <a:t>If the plan charges a monthly premium. You pay this in addition to the Part B premium. </a:t>
            </a:r>
            <a:r>
              <a:rPr lang="en-US" dirty="0">
                <a:solidFill>
                  <a:prstClr val="black"/>
                </a:solidFill>
                <a:ea typeface="Arial" pitchFamily="84" charset="0"/>
              </a:rPr>
              <a:t>The standard monthly Part B premium in 2023 is $164.90. You may pay more depending on your income from 2 years ago.</a:t>
            </a:r>
            <a:endParaRPr lang="en-US" dirty="0">
              <a:solidFill>
                <a:prstClr val="black"/>
              </a:solidFill>
            </a:endParaRPr>
          </a:p>
          <a:p>
            <a:pPr marL="120827" indent="-120827" defTabSz="966612">
              <a:spcAft>
                <a:spcPts val="600"/>
              </a:spcAft>
              <a:defRPr/>
            </a:pPr>
            <a:r>
              <a:rPr lang="en-US" dirty="0">
                <a:solidFill>
                  <a:prstClr val="black"/>
                </a:solidFill>
              </a:rPr>
              <a:t>If the plan pays any of your monthly Medicare premiums. Some Medicare Advantage Plans will help pay all or part of your Part B premium. This benefit is called a “Medicare Part B premium reduction.” </a:t>
            </a:r>
          </a:p>
          <a:p>
            <a:pPr marL="0" indent="0" defTabSz="966612">
              <a:spcAft>
                <a:spcPts val="600"/>
              </a:spcAft>
              <a:buNone/>
              <a:defRPr/>
            </a:pPr>
            <a:r>
              <a:rPr lang="en-US" b="1" dirty="0">
                <a:solidFill>
                  <a:prstClr val="black"/>
                </a:solidFill>
              </a:rPr>
              <a:t>Deductibles: </a:t>
            </a:r>
            <a:r>
              <a:rPr lang="en-US" dirty="0">
                <a:solidFill>
                  <a:prstClr val="black"/>
                </a:solidFill>
              </a:rPr>
              <a:t>If the plan has a yearly deductible or any additional deductibles for certain services. </a:t>
            </a:r>
          </a:p>
          <a:p>
            <a:pPr marL="0" indent="0" defTabSz="966612">
              <a:spcAft>
                <a:spcPts val="600"/>
              </a:spcAft>
              <a:buNone/>
              <a:defRPr/>
            </a:pPr>
            <a:r>
              <a:rPr lang="en-US" b="1" dirty="0">
                <a:solidFill>
                  <a:prstClr val="black"/>
                </a:solidFill>
              </a:rPr>
              <a:t>Copayments or Coinsurance: </a:t>
            </a:r>
            <a:r>
              <a:rPr lang="en-US" dirty="0">
                <a:solidFill>
                  <a:prstClr val="black"/>
                </a:solidFill>
              </a:rPr>
              <a:t>How much you pay for each visit or service (copayments or coinsurance). For example, the plan may charge a copayment, like $10 or $20 every time you see a doctor. </a:t>
            </a:r>
          </a:p>
          <a:p>
            <a:pPr marL="0" indent="0" defTabSz="966612">
              <a:spcAft>
                <a:spcPts val="600"/>
              </a:spcAft>
              <a:buNone/>
              <a:defRPr/>
            </a:pPr>
            <a:r>
              <a:rPr lang="en-US" b="1" dirty="0">
                <a:solidFill>
                  <a:prstClr val="black"/>
                </a:solidFill>
              </a:rPr>
              <a:t>Health Care Services:</a:t>
            </a:r>
          </a:p>
          <a:p>
            <a:pPr marL="120827" indent="-120827" defTabSz="966612">
              <a:spcAft>
                <a:spcPts val="600"/>
              </a:spcAft>
              <a:defRPr/>
            </a:pPr>
            <a:r>
              <a:rPr lang="en-US" dirty="0">
                <a:solidFill>
                  <a:prstClr val="black"/>
                </a:solidFill>
              </a:rPr>
              <a:t>The type of health care services you need and how often you get them. </a:t>
            </a:r>
          </a:p>
          <a:p>
            <a:pPr marL="120827" indent="-120827" defTabSz="966612">
              <a:spcAft>
                <a:spcPts val="600"/>
              </a:spcAft>
              <a:defRPr/>
            </a:pPr>
            <a:r>
              <a:rPr lang="en-US" dirty="0">
                <a:solidFill>
                  <a:prstClr val="black"/>
                </a:solidFill>
              </a:rPr>
              <a:t>If you get services from a provider in the plan’s network. </a:t>
            </a:r>
          </a:p>
          <a:p>
            <a:pPr marL="0" indent="0" defTabSz="966612">
              <a:spcAft>
                <a:spcPts val="600"/>
              </a:spcAft>
              <a:buNone/>
              <a:defRPr/>
            </a:pPr>
            <a:r>
              <a:rPr lang="en-US" b="1" dirty="0">
                <a:solidFill>
                  <a:prstClr val="black"/>
                </a:solidFill>
              </a:rPr>
              <a:t>Extra Benefits/Premium: </a:t>
            </a:r>
            <a:r>
              <a:rPr lang="en-US" dirty="0">
                <a:solidFill>
                  <a:prstClr val="black"/>
                </a:solidFill>
              </a:rPr>
              <a:t>If the plan offers extra benefits that require an extra premium. </a:t>
            </a:r>
          </a:p>
          <a:p>
            <a:pPr marL="0" indent="0" defTabSz="966612">
              <a:spcAft>
                <a:spcPts val="600"/>
              </a:spcAft>
              <a:buNone/>
              <a:defRPr/>
            </a:pPr>
            <a:r>
              <a:rPr lang="en-US" b="1" dirty="0">
                <a:solidFill>
                  <a:prstClr val="black"/>
                </a:solidFill>
              </a:rPr>
              <a:t>Yearly out-of-pocket costs: </a:t>
            </a:r>
            <a:r>
              <a:rPr lang="en-US" dirty="0">
                <a:solidFill>
                  <a:prstClr val="black"/>
                </a:solidFill>
              </a:rPr>
              <a:t>The plan’s yearly limit on your out-of-pocket costs for all medical services. Once you reach this limit, you’ll pay nothing for Part A and Part B-covered services. Some plans may also have a limit on out-of-pocket costs for supplemental benefits.</a:t>
            </a:r>
          </a:p>
          <a:p>
            <a:pPr marL="0" indent="0" defTabSz="966612">
              <a:spcAft>
                <a:spcPts val="600"/>
              </a:spcAft>
              <a:buNone/>
              <a:defRPr/>
            </a:pPr>
            <a:r>
              <a:rPr lang="en-US" b="1" dirty="0">
                <a:solidFill>
                  <a:prstClr val="black"/>
                </a:solidFill>
              </a:rPr>
              <a:t>Whether You Have Medicaid: </a:t>
            </a:r>
            <a:r>
              <a:rPr lang="en-US" dirty="0">
                <a:solidFill>
                  <a:prstClr val="black"/>
                </a:solidFill>
              </a:rPr>
              <a:t>If you have Medicaid or get help from your state with health care costs.</a:t>
            </a:r>
          </a:p>
          <a:p>
            <a:pPr marL="0" indent="0" defTabSz="966612">
              <a:spcAft>
                <a:spcPts val="600"/>
              </a:spcAft>
              <a:buNone/>
              <a:defRPr/>
            </a:pPr>
            <a:r>
              <a:rPr lang="en-US" dirty="0">
                <a:solidFill>
                  <a:prstClr val="black"/>
                </a:solidFill>
              </a:rPr>
              <a:t>Each year, plans set the amounts they charge for premiums, deductibles, and services. The plan (rather than Medicare) decides how much you pay for the covered services you get within established guidelines set by Medicare. What you pay for the plan may change only once a year, on January 1. </a:t>
            </a:r>
          </a:p>
        </p:txBody>
      </p:sp>
    </p:spTree>
    <p:extLst>
      <p:ext uri="{BB962C8B-B14F-4D97-AF65-F5344CB8AC3E}">
        <p14:creationId xmlns:p14="http://schemas.microsoft.com/office/powerpoint/2010/main" val="905052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7"/>
            <a:ext cx="7044267" cy="533696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119149" indent="-119149">
              <a:spcAft>
                <a:spcPts val="600"/>
              </a:spcAft>
              <a:defRPr/>
            </a:pPr>
            <a:r>
              <a:rPr lang="en-US" dirty="0">
                <a:solidFill>
                  <a:prstClr val="black"/>
                </a:solidFill>
              </a:rPr>
              <a:t>A small group—less than 7% of all people with Medicare—may pay a higher monthly premium based on their income (as reported on their Internal Revenue Service (IRS) tax return from 2 years ago). This is called Part D Income-Related Monthly Adjustment Amount (IRMAA). If your income is above a certain limit, you’ll pay this extra amount in addition to your plan premium. Social Security uses income data from the IRS to figure out whether you have to pay a higher premium. The income limits are the same as those for the Part B IRMAA. Usually, the extra amount will be taken out of your Social Security check. If you don’t have enough money in your Social Security check, or don’t get a Social Security check, you’ll be billed for the extra amount each month by either Medicare or (if applicable) the Railroad Retirement Board (RRB). This means you’ll pay your plan each month for your monthly premium and pay Medicare or the RRB each month for your IRMAA amount—in other words, you’d pay the Part D IRMAA amount directly to the government and not to your plan.</a:t>
            </a:r>
          </a:p>
          <a:p>
            <a:pPr marL="119149" indent="-119149">
              <a:spcAft>
                <a:spcPts val="600"/>
              </a:spcAft>
              <a:defRPr/>
            </a:pPr>
            <a:r>
              <a:rPr lang="en-US" dirty="0">
                <a:solidFill>
                  <a:prstClr val="black"/>
                </a:solidFill>
              </a:rPr>
              <a:t> If you don’t pay, you’ll be disenrolled from your Medicare drug plan or your Medicare Advantage Plan with drug coverage if you get Medicare drug coverage through a Medicare Advantage Plan. </a:t>
            </a:r>
          </a:p>
          <a:p>
            <a:pPr marL="119149" indent="-119149" defTabSz="966612">
              <a:spcAft>
                <a:spcPts val="600"/>
              </a:spcAft>
              <a:defRPr/>
            </a:pPr>
            <a:r>
              <a:rPr lang="en-US" dirty="0">
                <a:solidFill>
                  <a:prstClr val="black"/>
                </a:solidFill>
              </a:rPr>
              <a:t>You must pay both the extra amount (the Part D IRMAA) and your plan’s premium each month to keep drug coverage.</a:t>
            </a:r>
          </a:p>
          <a:p>
            <a:pPr marL="119149" indent="-119149" defTabSz="966612">
              <a:spcAft>
                <a:spcPts val="600"/>
              </a:spcAft>
              <a:defRPr/>
            </a:pPr>
            <a:r>
              <a:rPr lang="en-US" dirty="0">
                <a:solidFill>
                  <a:prstClr val="black"/>
                </a:solidFill>
              </a:rPr>
              <a:t>If you have to pay an extra amount and you disagree (for example, if you have a life event that lowers your income), call Social Security at 1-800-772-1213; TTY: 1-800-325-0778. </a:t>
            </a:r>
          </a:p>
          <a:p>
            <a:pPr marL="0" indent="0" defTabSz="966612">
              <a:spcBef>
                <a:spcPts val="600"/>
              </a:spcBef>
              <a:spcAft>
                <a:spcPts val="600"/>
              </a:spcAft>
              <a:buNone/>
              <a:defRPr/>
            </a:pPr>
            <a:endParaRPr lang="en-US" dirty="0">
              <a:solidFill>
                <a:prstClr val="black"/>
              </a:solidFill>
            </a:endParaRPr>
          </a:p>
          <a:p>
            <a:pPr marL="0" indent="0">
              <a:spcBef>
                <a:spcPts val="600"/>
              </a:spcBef>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86247" y="3661251"/>
            <a:ext cx="6702950" cy="5680691"/>
          </a:xfrm>
        </p:spPr>
        <p:txBody>
          <a:bodyPr/>
          <a:lstStyle/>
          <a:p>
            <a:pPr marL="0" indent="0" defTabSz="966612">
              <a:spcBef>
                <a:spcPts val="600"/>
              </a:spcBef>
              <a:spcAft>
                <a:spcPts val="600"/>
              </a:spcAft>
              <a:buNone/>
              <a:defRPr/>
            </a:pPr>
            <a:r>
              <a:rPr lang="en-US" b="1" dirty="0">
                <a:solidFill>
                  <a:prstClr val="black"/>
                </a:solidFill>
                <a:ea typeface="ＭＳ Ｐゴシック" pitchFamily="84" charset="-128"/>
              </a:rPr>
              <a:t>Presenter Notes</a:t>
            </a:r>
          </a:p>
          <a:p>
            <a:pPr marL="0" lvl="0" indent="0">
              <a:spcBef>
                <a:spcPts val="634"/>
              </a:spcBef>
              <a:spcAft>
                <a:spcPts val="600"/>
              </a:spcAft>
              <a:buNone/>
              <a:defRPr/>
            </a:pPr>
            <a:r>
              <a:rPr lang="en-US" dirty="0">
                <a:solidFill>
                  <a:prstClr val="black"/>
                </a:solidFill>
              </a:rPr>
              <a:t>The total Part D premiums for people with higher income for 2023 as shown on the slide.</a:t>
            </a:r>
          </a:p>
          <a:p>
            <a:pPr marL="0" indent="0">
              <a:spcBef>
                <a:spcPts val="634"/>
              </a:spcBef>
              <a:spcAft>
                <a:spcPts val="600"/>
              </a:spcAft>
              <a:buNone/>
              <a:defRPr/>
            </a:pPr>
            <a:r>
              <a:rPr lang="en-US" dirty="0">
                <a:solidFill>
                  <a:prstClr val="black"/>
                </a:solidFill>
                <a:cs typeface="Arial"/>
              </a:rPr>
              <a:t>The Bipartisan Budget Act of 2018, Section 402—Income-Related Premium Adjustment for Part B and Part D, mandated adjustments to the income-related premium policy and adjusted the income thresholds for determining the IRMAA.</a:t>
            </a:r>
            <a:r>
              <a:rPr lang="en-US" dirty="0">
                <a:solidFill>
                  <a:srgbClr val="FF0000"/>
                </a:solidFill>
                <a:cs typeface="Arial"/>
              </a:rPr>
              <a:t> </a:t>
            </a:r>
            <a:r>
              <a:rPr lang="en-US" dirty="0">
                <a:cs typeface="Arial"/>
              </a:rPr>
              <a:t>IRMAA is adjusted each year. It’s calculated on the national base beneficiary premium.</a:t>
            </a:r>
          </a:p>
          <a:p>
            <a:pPr marL="0" indent="0" defTabSz="1021718">
              <a:spcBef>
                <a:spcPts val="686"/>
              </a:spcBef>
              <a:spcAft>
                <a:spcPts val="600"/>
              </a:spcAft>
              <a:buNone/>
              <a:defRPr/>
            </a:pPr>
            <a:r>
              <a:rPr lang="en-US" b="1" dirty="0">
                <a:solidFill>
                  <a:prstClr val="black"/>
                </a:solidFill>
              </a:rPr>
              <a:t>For 2023:</a:t>
            </a:r>
          </a:p>
          <a:p>
            <a:pPr marL="118813" indent="-118813" defTabSz="1021718">
              <a:spcBef>
                <a:spcPts val="683"/>
              </a:spcBef>
              <a:spcAft>
                <a:spcPts val="600"/>
              </a:spcAft>
              <a:defRPr/>
            </a:pPr>
            <a:r>
              <a:rPr lang="en-US" dirty="0">
                <a:solidFill>
                  <a:prstClr val="black"/>
                </a:solidFill>
              </a:rPr>
              <a:t>You pay only your plan premium if your yearly income in 2021 was $97,000 or less for an individual, or $194,000 or less for a married couple.</a:t>
            </a:r>
          </a:p>
          <a:p>
            <a:pPr marL="118813" indent="-118813" defTabSz="1021718">
              <a:spcBef>
                <a:spcPts val="683"/>
              </a:spcBef>
              <a:spcAft>
                <a:spcPts val="600"/>
              </a:spcAft>
              <a:defRPr/>
            </a:pPr>
            <a:r>
              <a:rPr lang="en-US" dirty="0">
                <a:solidFill>
                  <a:prstClr val="black"/>
                </a:solidFill>
              </a:rPr>
              <a:t>If you reported a modified adjusted gross income (MAGI) of more than $97,000 (individual) or $194,000 (married individuals filing jointly) on your 2021 Internal Revenue Service (IRS) tax return (the most recent tax return information provided to Social Security by the IRS), you’ll have to pay the Part D IRMAA in addition to your monthly drug plan premium (YPP). </a:t>
            </a:r>
          </a:p>
          <a:p>
            <a:pPr marL="118813" indent="-118813" defTabSz="1021718">
              <a:spcBef>
                <a:spcPts val="683"/>
              </a:spcBef>
              <a:spcAft>
                <a:spcPts val="600"/>
              </a:spcAft>
              <a:defRPr/>
            </a:pPr>
            <a:r>
              <a:rPr lang="en-US" dirty="0">
                <a:solidFill>
                  <a:prstClr val="black"/>
                </a:solidFill>
              </a:rPr>
              <a:t>If you reported a MAGI above $183,000 up to $500,000, and file an individual tax return, or file a joint tax return with an income above $366,000 up to $750,000, you pay your plan premium and your IRMAA of $70.00 per month.</a:t>
            </a:r>
          </a:p>
          <a:p>
            <a:pPr marL="0" indent="0" defTabSz="966612">
              <a:spcBef>
                <a:spcPts val="600"/>
              </a:spcBef>
              <a:spcAft>
                <a:spcPts val="600"/>
              </a:spcAft>
              <a:buNone/>
              <a:defRPr/>
            </a:pPr>
            <a:r>
              <a:rPr lang="en-US" b="1" dirty="0">
                <a:solidFill>
                  <a:prstClr val="black"/>
                </a:solidFill>
              </a:rPr>
              <a:t>NOTE: </a:t>
            </a:r>
            <a:r>
              <a:rPr lang="en-US" dirty="0">
                <a:solidFill>
                  <a:prstClr val="black"/>
                </a:solidFill>
              </a:rPr>
              <a:t>If you’re married filing separately, but you lived with your spouse at any time during the taxable year, and your income is from $97,000 up to $403,000, you pay your plan premium and IRMAA of $70.00.</a:t>
            </a:r>
          </a:p>
          <a:p>
            <a:pPr marL="0" indent="0" defTabSz="966612">
              <a:spcBef>
                <a:spcPts val="600"/>
              </a:spcBef>
              <a:spcAft>
                <a:spcPts val="600"/>
              </a:spcAft>
              <a:buNone/>
              <a:defRPr/>
            </a:pPr>
            <a:r>
              <a:rPr lang="en-US" dirty="0">
                <a:solidFill>
                  <a:prstClr val="black"/>
                </a:solidFill>
              </a:rPr>
              <a:t>If your income changes for certain reasons, like divorce or retirement, you may be able to reduce your IRMAA. Visit </a:t>
            </a:r>
            <a:r>
              <a:rPr lang="en-US" dirty="0">
                <a:solidFill>
                  <a:prstClr val="black"/>
                </a:solidFill>
                <a:hlinkClick r:id="rId3"/>
              </a:rPr>
              <a:t>ssa.gov/forms/ssa-44-ext.pdf</a:t>
            </a:r>
            <a:r>
              <a:rPr lang="en-US" dirty="0">
                <a:solidFill>
                  <a:prstClr val="black"/>
                </a:solidFill>
              </a:rPr>
              <a:t> to view and print a copy of the “Medicare Income-Related Monthly Adjustment Amount—Life-Changing Event form.”</a:t>
            </a:r>
          </a:p>
          <a:p>
            <a:pPr marL="0" indent="0">
              <a:spcBef>
                <a:spcPts val="600"/>
              </a:spcBef>
              <a:spcAft>
                <a:spcPts val="600"/>
              </a:spcAft>
              <a:buNone/>
            </a:pPr>
            <a:endParaRPr lang="en-US" dirty="0"/>
          </a:p>
          <a:p>
            <a:pPr marL="0" indent="0">
              <a:spcBef>
                <a:spcPts val="600"/>
              </a:spcBef>
              <a:spcAft>
                <a:spcPts val="600"/>
              </a:spcAft>
              <a:buNone/>
            </a:pPr>
            <a:endParaRPr lang="en-US" dirty="0"/>
          </a:p>
        </p:txBody>
      </p:sp>
    </p:spTree>
    <p:extLst>
      <p:ext uri="{BB962C8B-B14F-4D97-AF65-F5344CB8AC3E}">
        <p14:creationId xmlns:p14="http://schemas.microsoft.com/office/powerpoint/2010/main" val="154658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rPr>
              <a:t>Presenter Notes</a:t>
            </a:r>
          </a:p>
          <a:p>
            <a:pPr marL="0" indent="0" defTabSz="966612">
              <a:spcAft>
                <a:spcPts val="600"/>
              </a:spcAft>
              <a:buNone/>
              <a:defRPr/>
            </a:pPr>
            <a:r>
              <a:rPr lang="en-US" dirty="0">
                <a:solidFill>
                  <a:prstClr val="black"/>
                </a:solidFill>
              </a:rPr>
              <a:t>These materials are for trainers who are familiar with Medicare and would like to have prepared information for their presentations.</a:t>
            </a:r>
          </a:p>
          <a:p>
            <a:pPr marL="0" indent="0" defTabSz="966612">
              <a:spcAft>
                <a:spcPts val="600"/>
              </a:spcAft>
              <a:buNone/>
              <a:defRPr/>
            </a:pPr>
            <a:r>
              <a:rPr lang="en-US" dirty="0">
                <a:solidFill>
                  <a:prstClr val="black"/>
                </a:solidFill>
              </a:rPr>
              <a:t>The module consists of 75 slides with speaker’s notes and includes resource links and check your knowledge questions. </a:t>
            </a:r>
          </a:p>
          <a:p>
            <a:pPr marL="0" indent="0" defTabSz="966612">
              <a:spcAft>
                <a:spcPts val="600"/>
              </a:spcAft>
              <a:buNone/>
              <a:defRPr/>
            </a:pPr>
            <a:r>
              <a:rPr lang="en-US" dirty="0">
                <a:solidFill>
                  <a:prstClr val="black"/>
                </a:solidFill>
              </a:rPr>
              <a:t>The lessons in this module explain Medicare health plan options other than Original Medicare. </a:t>
            </a:r>
          </a:p>
          <a:p>
            <a:pPr marL="0" indent="0" fontAlgn="base">
              <a:spcAft>
                <a:spcPts val="600"/>
              </a:spcAft>
              <a:buNone/>
            </a:pPr>
            <a:r>
              <a:rPr lang="en-US" dirty="0">
                <a:solidFill>
                  <a:prstClr val="black"/>
                </a:solidFill>
              </a:rPr>
              <a:t>It takes about 60 minutes to present. Allow approximately 15 more minutes for discussion, questions, and answers. You should </a:t>
            </a:r>
            <a:r>
              <a:rPr lang="en-US" dirty="0">
                <a:solidFill>
                  <a:srgbClr val="000000"/>
                </a:solidFill>
              </a:rPr>
              <a:t>consider adding more time for additional activities you want to include.</a:t>
            </a:r>
          </a:p>
          <a:p>
            <a:pPr marL="0" indent="0" fontAlgn="base">
              <a:spcBef>
                <a:spcPts val="600"/>
              </a:spcBef>
              <a:spcAft>
                <a:spcPts val="600"/>
              </a:spcAft>
              <a:buNone/>
            </a:pPr>
            <a:endParaRPr lang="en-US" dirty="0">
              <a:solidFill>
                <a:srgbClr val="000000"/>
              </a:solidFill>
            </a:endParaRPr>
          </a:p>
          <a:p>
            <a:pPr marL="0" indent="0" fontAlgn="base">
              <a:spcBef>
                <a:spcPts val="600"/>
              </a:spcBef>
              <a:spcAft>
                <a:spcPts val="600"/>
              </a:spcAft>
              <a:buNone/>
            </a:pPr>
            <a:endParaRPr lang="en-US" dirty="0">
              <a:solidFill>
                <a:prstClr val="black"/>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94788" y="3757507"/>
            <a:ext cx="6502400" cy="5144347"/>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120827" indent="-120827" defTabSz="966612">
              <a:spcAft>
                <a:spcPts val="600"/>
              </a:spcAft>
              <a:defRPr/>
            </a:pPr>
            <a:r>
              <a:rPr lang="en-US" dirty="0">
                <a:solidFill>
                  <a:prstClr val="black"/>
                </a:solidFill>
              </a:rPr>
              <a:t>Medicare Advantage Plans are available to most people with Medicare. To be eligible to join a Medicare Advantage Plan, you must have Part A and Part B. You must also live in the plan’s geographic service area. You must be a U.S. citizen or lawfully present in the U.S., and you can’t be incarcerated.</a:t>
            </a:r>
          </a:p>
          <a:p>
            <a:pPr marL="120827" indent="-120827" defTabSz="966612">
              <a:spcAft>
                <a:spcPts val="600"/>
              </a:spcAft>
              <a:defRPr/>
            </a:pPr>
            <a:r>
              <a:rPr lang="en-US" dirty="0">
                <a:solidFill>
                  <a:prstClr val="black"/>
                </a:solidFill>
              </a:rPr>
              <a:t>To join, you must also agree to:</a:t>
            </a:r>
          </a:p>
          <a:p>
            <a:pPr marL="241653" lvl="1" indent="-120827"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Provide the necessary information to the plan, like your Medicare number, address, date of birth, and other important information.</a:t>
            </a:r>
          </a:p>
          <a:p>
            <a:pPr marL="241653" lvl="1" indent="-120827"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Follow the plan’s rules.</a:t>
            </a:r>
          </a:p>
          <a:p>
            <a:pPr marL="241653" lvl="1" indent="-120827"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Belong to one Medicare Advantage Plan at a time. However, you’re allowed to belong to an MSA plan and a drug plan at the same time. Also, if your PFFS Plan doesn’t offer drug coverage you may belong to a drug plan at the same time.</a:t>
            </a:r>
          </a:p>
          <a:p>
            <a:pPr marL="0" lvl="1" defTabSz="966512">
              <a:spcBef>
                <a:spcPts val="0"/>
              </a:spcBef>
              <a:spcAft>
                <a:spcPts val="600"/>
              </a:spcAft>
              <a:defRPr/>
            </a:pPr>
            <a:r>
              <a:rPr lang="en-US" dirty="0">
                <a:solidFill>
                  <a:prstClr val="black"/>
                </a:solidFill>
                <a:cs typeface="Arial" panose="020B0604020202020204" pitchFamily="34" charset="0"/>
              </a:rPr>
              <a:t>To find out which Medicare Advantage Plans are available in your area, visit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 or call 1-800-MEDICARE (1‐800‐633‐4227); TTY: 1‑877-486-2048.</a:t>
            </a:r>
          </a:p>
          <a:p>
            <a:pPr marL="0" indent="0">
              <a:spcAft>
                <a:spcPts val="600"/>
              </a:spcAft>
              <a:buNone/>
            </a:pPr>
            <a:endParaRPr lang="en-US" dirty="0">
              <a:cs typeface="Arial" panose="020B0604020202020204" pitchFamily="34" charset="0"/>
            </a:endParaRPr>
          </a:p>
          <a:p>
            <a:pPr marL="0" indent="0" defTabSz="966612">
              <a:spcAft>
                <a:spcPts val="600"/>
              </a:spcAft>
              <a:buNone/>
              <a:defRPr/>
            </a:pPr>
            <a:endParaRPr lang="en-US" dirty="0">
              <a:cs typeface="Arial" panose="020B0604020202020204" pitchFamily="34" charset="0"/>
            </a:endParaRPr>
          </a:p>
          <a:p>
            <a:pPr marL="0" indent="0">
              <a:spcAft>
                <a:spcPts val="600"/>
              </a:spcAft>
              <a:buNone/>
            </a:pPr>
            <a:endParaRPr lang="en-US" b="1" dirty="0">
              <a:cs typeface="Arial" panose="020B0604020202020204" pitchFamily="34" charset="0"/>
            </a:endParaRPr>
          </a:p>
        </p:txBody>
      </p:sp>
    </p:spTree>
    <p:extLst>
      <p:ext uri="{BB962C8B-B14F-4D97-AF65-F5344CB8AC3E}">
        <p14:creationId xmlns:p14="http://schemas.microsoft.com/office/powerpoint/2010/main" val="3444772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2925" y="3757507"/>
            <a:ext cx="6498620" cy="550198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a:spcAft>
                <a:spcPts val="600"/>
              </a:spcAft>
              <a:buNone/>
              <a:defRPr/>
            </a:pPr>
            <a:r>
              <a:rPr lang="en-US" dirty="0">
                <a:solidFill>
                  <a:prstClr val="black"/>
                </a:solidFill>
              </a:rPr>
              <a:t>Not all Medicare Advantage Plans work the same way. Before you join, you can find and compare Medicare health plans in your area by visiting </a:t>
            </a:r>
            <a:r>
              <a:rPr lang="en-US" dirty="0">
                <a:cs typeface="Arial" panose="020B0604020202020204" pitchFamily="34" charset="0"/>
                <a:hlinkClick r:id="rId3"/>
              </a:rPr>
              <a:t>Medicare.gov/plan-compare</a:t>
            </a:r>
            <a:r>
              <a:rPr lang="en-US" dirty="0">
                <a:cs typeface="Arial" panose="020B0604020202020204" pitchFamily="34" charset="0"/>
              </a:rPr>
              <a:t>.</a:t>
            </a:r>
            <a:r>
              <a:rPr lang="en-US" dirty="0">
                <a:solidFill>
                  <a:prstClr val="black"/>
                </a:solidFill>
              </a:rPr>
              <a:t> Once you understand the plan’s rules and costs, use one of these ways to join: </a:t>
            </a:r>
          </a:p>
          <a:p>
            <a:pPr>
              <a:spcAft>
                <a:spcPts val="600"/>
              </a:spcAft>
              <a:defRPr/>
            </a:pPr>
            <a:r>
              <a:rPr lang="en-US" dirty="0">
                <a:cs typeface="Arial" panose="020B0604020202020204" pitchFamily="34" charset="0"/>
              </a:rPr>
              <a:t>Visit </a:t>
            </a:r>
            <a:r>
              <a:rPr lang="en-US" dirty="0">
                <a:cs typeface="Arial" panose="020B0604020202020204" pitchFamily="34" charset="0"/>
                <a:hlinkClick r:id="rId3"/>
              </a:rPr>
              <a:t>Medicare.gov/plan-compare</a:t>
            </a:r>
            <a:r>
              <a:rPr lang="en-US" dirty="0">
                <a:cs typeface="Arial" panose="020B0604020202020204" pitchFamily="34" charset="0"/>
              </a:rPr>
              <a:t> and search by ZIP code to find a plan. You can also log in for personalized results. If you have questions about a particular plan, select “Plan Details” to get the plan’s contact information. </a:t>
            </a:r>
          </a:p>
          <a:p>
            <a:pPr>
              <a:spcAft>
                <a:spcPts val="600"/>
              </a:spcAft>
              <a:defRPr/>
            </a:pPr>
            <a:r>
              <a:rPr lang="en-US" dirty="0">
                <a:cs typeface="Arial" panose="020B0604020202020204" pitchFamily="34" charset="0"/>
              </a:rPr>
              <a:t>Visit the plan’s website to find out if you can join online. </a:t>
            </a:r>
          </a:p>
          <a:p>
            <a:pPr>
              <a:spcAft>
                <a:spcPts val="600"/>
              </a:spcAft>
              <a:defRPr/>
            </a:pPr>
            <a:r>
              <a:rPr lang="en-US" dirty="0">
                <a:cs typeface="Arial" panose="020B0604020202020204" pitchFamily="34" charset="0"/>
              </a:rPr>
              <a:t>Fill out a paper enrollment form. Contact the plan to get an enrollment form, fill it out, and return it to the plan. All plans must offer this option. </a:t>
            </a:r>
          </a:p>
          <a:p>
            <a:pPr>
              <a:spcAft>
                <a:spcPts val="600"/>
              </a:spcAft>
              <a:defRPr/>
            </a:pPr>
            <a:r>
              <a:rPr lang="en-US" dirty="0">
                <a:cs typeface="Arial" panose="020B0604020202020204" pitchFamily="34" charset="0"/>
              </a:rPr>
              <a:t>Call the plan you want to join. Visit </a:t>
            </a:r>
            <a:r>
              <a:rPr lang="en-US" dirty="0">
                <a:cs typeface="Arial" panose="020B0604020202020204" pitchFamily="34" charset="0"/>
                <a:hlinkClick r:id="rId3"/>
              </a:rPr>
              <a:t>Medicare.gov/plan-compare</a:t>
            </a:r>
            <a:r>
              <a:rPr lang="en-US" dirty="0">
                <a:cs typeface="Arial" panose="020B0604020202020204" pitchFamily="34" charset="0"/>
              </a:rPr>
              <a:t> to get your plan’s contact information. </a:t>
            </a:r>
          </a:p>
          <a:p>
            <a:pPr>
              <a:spcAft>
                <a:spcPts val="600"/>
              </a:spcAft>
              <a:defRPr/>
            </a:pPr>
            <a:r>
              <a:rPr lang="en-US" dirty="0">
                <a:cs typeface="Arial" panose="020B0604020202020204" pitchFamily="34" charset="0"/>
              </a:rPr>
              <a:t>Call 1-800-MEDICARE (1-800-633-4227); TTY users can call 1-877-486-2048. </a:t>
            </a:r>
          </a:p>
          <a:p>
            <a:pPr marL="0" indent="0">
              <a:spcAft>
                <a:spcPts val="600"/>
              </a:spcAft>
              <a:buNone/>
              <a:defRPr/>
            </a:pPr>
            <a:r>
              <a:rPr lang="en-US" dirty="0">
                <a:cs typeface="Arial" panose="020B0604020202020204" pitchFamily="34" charset="0"/>
              </a:rPr>
              <a:t>When you join a Medicare Advantage Plan, you’ll have to provide this information from your Medicare card: </a:t>
            </a:r>
          </a:p>
          <a:p>
            <a:pPr>
              <a:spcAft>
                <a:spcPts val="600"/>
              </a:spcAft>
              <a:defRPr/>
            </a:pPr>
            <a:r>
              <a:rPr lang="en-US" dirty="0">
                <a:cs typeface="Arial" panose="020B0604020202020204" pitchFamily="34" charset="0"/>
              </a:rPr>
              <a:t>Your Medicare Number </a:t>
            </a:r>
          </a:p>
          <a:p>
            <a:pPr>
              <a:spcAft>
                <a:spcPts val="600"/>
              </a:spcAft>
              <a:defRPr/>
            </a:pPr>
            <a:r>
              <a:rPr lang="en-US" dirty="0">
                <a:cs typeface="Arial" panose="020B0604020202020204" pitchFamily="34" charset="0"/>
              </a:rPr>
              <a:t>The date your Part A and/or Part B coverage started</a:t>
            </a:r>
          </a:p>
          <a:p>
            <a:pPr marL="0" indent="0">
              <a:spcAft>
                <a:spcPts val="600"/>
              </a:spcAft>
              <a:buNone/>
              <a:defRPr/>
            </a:pPr>
            <a:r>
              <a:rPr lang="en-US" dirty="0">
                <a:cs typeface="Arial" panose="020B0604020202020204" pitchFamily="34" charset="0"/>
              </a:rPr>
              <a:t>Remember, when you join a Medicare Advantage Plan, in most cases, you must use the card from your Medicare Advantage Plan to get your Medicare-covered services. For some services, you may be asked to show your red, white, and blue Medicare card.</a:t>
            </a:r>
          </a:p>
          <a:p>
            <a:pPr marL="0" indent="0">
              <a:spcAft>
                <a:spcPts val="600"/>
              </a:spcAft>
              <a:buNone/>
              <a:defRPr/>
            </a:pPr>
            <a:endParaRPr lang="en-US" dirty="0">
              <a:solidFill>
                <a:prstClr val="black"/>
              </a:solidFill>
            </a:endParaRPr>
          </a:p>
        </p:txBody>
      </p:sp>
    </p:spTree>
    <p:extLst>
      <p:ext uri="{BB962C8B-B14F-4D97-AF65-F5344CB8AC3E}">
        <p14:creationId xmlns:p14="http://schemas.microsoft.com/office/powerpoint/2010/main" val="3930999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3041" y="3757507"/>
            <a:ext cx="6939280" cy="5501984"/>
          </a:xfrm>
        </p:spPr>
        <p:txBody>
          <a:bodyPr/>
          <a:lstStyle/>
          <a:p>
            <a:pPr marL="0" indent="0" defTabSz="966612">
              <a:spcBef>
                <a:spcPts val="600"/>
              </a:spcBef>
              <a:buNone/>
              <a:defRPr/>
            </a:pPr>
            <a:r>
              <a:rPr lang="en-US" b="1" dirty="0">
                <a:solidFill>
                  <a:prstClr val="black"/>
                </a:solidFill>
                <a:ea typeface="ＭＳ Ｐゴシック" pitchFamily="84" charset="-128"/>
              </a:rPr>
              <a:t>This slide has animation.</a:t>
            </a:r>
          </a:p>
          <a:p>
            <a:pPr marL="0" indent="0" defTabSz="966612">
              <a:spcBef>
                <a:spcPts val="600"/>
              </a:spcBef>
              <a:buNone/>
              <a:defRPr/>
            </a:pPr>
            <a:r>
              <a:rPr lang="en-US" b="1" dirty="0">
                <a:solidFill>
                  <a:prstClr val="black"/>
                </a:solidFill>
                <a:ea typeface="ＭＳ Ｐゴシック" pitchFamily="84" charset="-128"/>
              </a:rPr>
              <a:t>Presenter Notes</a:t>
            </a:r>
          </a:p>
          <a:p>
            <a:pPr marL="0" indent="0" defTabSz="966612">
              <a:spcBef>
                <a:spcPts val="600"/>
              </a:spcBef>
              <a:buNone/>
              <a:defRPr/>
            </a:pPr>
            <a:r>
              <a:rPr lang="en-US" dirty="0">
                <a:solidFill>
                  <a:prstClr val="black"/>
                </a:solidFill>
              </a:rPr>
              <a:t>You can join or switch Medicare Advantage Plans:</a:t>
            </a:r>
          </a:p>
          <a:p>
            <a:pPr lvl="0">
              <a:spcBef>
                <a:spcPts val="600"/>
              </a:spcBef>
              <a:buClrTx/>
              <a:defRPr/>
            </a:pPr>
            <a:r>
              <a:rPr lang="en-US" dirty="0"/>
              <a:t>During your Initial Enrollment Period (IEP), which begins 3 months immediately before your first entitlement to both Medicare Part A and Part B, and it ends the last day of the month before your entitlement to both Part A and Part B, or the last day of your Part B initial enrollment period.</a:t>
            </a:r>
          </a:p>
          <a:p>
            <a:pPr lvl="0">
              <a:spcBef>
                <a:spcPts val="600"/>
              </a:spcBef>
              <a:defRPr/>
            </a:pPr>
            <a:r>
              <a:rPr lang="en-US" dirty="0">
                <a:cs typeface="Arial" panose="020B0604020202020204" pitchFamily="34" charset="0"/>
              </a:rPr>
              <a:t>The effective date may not be earlier than the first day you’re entitled to both Medicare Part A and Part B.</a:t>
            </a:r>
          </a:p>
          <a:p>
            <a:pPr marL="228600" lvl="1" indent="-104775">
              <a:buFont typeface="Arial" panose="020B0604020202020204" pitchFamily="34" charset="0"/>
              <a:buChar char="•"/>
              <a:defRPr/>
            </a:pPr>
            <a:r>
              <a:rPr lang="en-US" dirty="0">
                <a:cs typeface="Arial" panose="020B0604020202020204" pitchFamily="34" charset="0"/>
              </a:rPr>
              <a:t>If you enroll during the first 3 months of your IEP, coverage begins the 1</a:t>
            </a:r>
            <a:r>
              <a:rPr lang="en-US" baseline="30000" dirty="0">
                <a:cs typeface="Arial" panose="020B0604020202020204" pitchFamily="34" charset="0"/>
              </a:rPr>
              <a:t>st</a:t>
            </a:r>
            <a:r>
              <a:rPr lang="en-US" dirty="0">
                <a:cs typeface="Arial" panose="020B0604020202020204" pitchFamily="34" charset="0"/>
              </a:rPr>
              <a:t> day of the month you’re entitled to both Part A and Part B.</a:t>
            </a:r>
          </a:p>
          <a:p>
            <a:pPr marL="228600" lvl="1" indent="-104775">
              <a:buFont typeface="Arial" panose="020B0604020202020204" pitchFamily="34" charset="0"/>
              <a:buChar char="•"/>
              <a:defRPr/>
            </a:pPr>
            <a:r>
              <a:rPr lang="en-US" dirty="0">
                <a:cs typeface="Arial" panose="020B0604020202020204" pitchFamily="34" charset="0"/>
              </a:rPr>
              <a:t>If you enroll after entitlement to Part A and Part B, coverage begins the 1</a:t>
            </a:r>
            <a:r>
              <a:rPr lang="en-US" baseline="30000" dirty="0">
                <a:cs typeface="Arial" panose="020B0604020202020204" pitchFamily="34" charset="0"/>
              </a:rPr>
              <a:t>st</a:t>
            </a:r>
            <a:r>
              <a:rPr lang="en-US" dirty="0">
                <a:cs typeface="Arial" panose="020B0604020202020204" pitchFamily="34" charset="0"/>
              </a:rPr>
              <a:t> day of the month after the month you requested enrollment.</a:t>
            </a:r>
          </a:p>
          <a:p>
            <a:pPr>
              <a:spcBef>
                <a:spcPts val="600"/>
              </a:spcBef>
              <a:defRPr/>
            </a:pPr>
            <a:r>
              <a:rPr lang="en-US" dirty="0">
                <a:solidFill>
                  <a:prstClr val="black"/>
                </a:solidFill>
              </a:rPr>
              <a:t>During the yearly Open </a:t>
            </a:r>
            <a:r>
              <a:rPr lang="en-US" dirty="0">
                <a:solidFill>
                  <a:prstClr val="black"/>
                </a:solidFill>
                <a:cs typeface="Arial" panose="020B0604020202020204" pitchFamily="34" charset="0"/>
              </a:rPr>
              <a:t>Enrollment Period (OEP), which is from October 15–December 7, a</a:t>
            </a:r>
            <a:r>
              <a:rPr lang="en-US" dirty="0">
                <a:solidFill>
                  <a:prstClr val="black"/>
                </a:solidFill>
              </a:rPr>
              <a:t>nyone with </a:t>
            </a:r>
            <a:r>
              <a:rPr lang="en-US" dirty="0">
                <a:solidFill>
                  <a:prstClr val="black"/>
                </a:solidFill>
                <a:cs typeface="Arial" panose="020B0604020202020204" pitchFamily="34" charset="0"/>
              </a:rPr>
              <a:t>Medicare can join, switch, or drop a Medicare Advantage Plan. Your coverage will begin on January 1.</a:t>
            </a:r>
          </a:p>
          <a:p>
            <a:pPr marL="0" indent="0" defTabSz="948439">
              <a:spcBef>
                <a:spcPts val="600"/>
              </a:spcBef>
              <a:buNone/>
              <a:defRPr/>
            </a:pPr>
            <a:endParaRPr lang="en-US" dirty="0">
              <a:solidFill>
                <a:prstClr val="black"/>
              </a:solidFill>
            </a:endParaRPr>
          </a:p>
        </p:txBody>
      </p:sp>
    </p:spTree>
    <p:extLst>
      <p:ext uri="{BB962C8B-B14F-4D97-AF65-F5344CB8AC3E}">
        <p14:creationId xmlns:p14="http://schemas.microsoft.com/office/powerpoint/2010/main" val="705437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8"/>
            <a:ext cx="6961254" cy="5502380"/>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a:spcAft>
                <a:spcPts val="600"/>
              </a:spcAft>
              <a:defRPr/>
            </a:pPr>
            <a:r>
              <a:rPr lang="en-US" dirty="0">
                <a:solidFill>
                  <a:prstClr val="black"/>
                </a:solidFill>
                <a:cs typeface="Arial" panose="020B0604020202020204" pitchFamily="34" charset="0"/>
              </a:rPr>
              <a:t>You may enroll in another Medicare Advantage Plan or disenroll from a Medicare Advantage Plan and return to Original Medicare during the Medicare Advantage Open Enrollment Period (MA OEP), which is from January 1–March 31 each year. Your coverage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after you enroll in the new plan or return to Original Medicare. If you’re enrolled </a:t>
            </a:r>
            <a:r>
              <a:rPr lang="en-US" dirty="0">
                <a:solidFill>
                  <a:prstClr val="black"/>
                </a:solidFill>
              </a:rPr>
              <a:t>at any time during the first 3 months of the year, you can use this enrollment period to join or switch Medicare Advantage Plans. </a:t>
            </a:r>
            <a:endParaRPr lang="en-US" dirty="0">
              <a:solidFill>
                <a:prstClr val="black"/>
              </a:solidFill>
              <a:cs typeface="Arial" panose="020B0604020202020204" pitchFamily="34" charset="0"/>
            </a:endParaRPr>
          </a:p>
          <a:p>
            <a:pPr marL="124183" lvl="1">
              <a:spcBef>
                <a:spcPts val="0"/>
              </a:spcBef>
              <a:spcAft>
                <a:spcPts val="600"/>
              </a:spcAft>
              <a:defRPr/>
            </a:pPr>
            <a:r>
              <a:rPr lang="en-US" dirty="0"/>
              <a:t>You can also use the MA OEP if you become eligible for a Medicare Advantage Plan (you have Medicare Part A and Part B) for the first time and enroll during the first 3 months of becoming eligible. The MA OEP starts when you first have Medicare Part A and Part B and ends on the last day of the 3</a:t>
            </a:r>
            <a:r>
              <a:rPr lang="en-US" baseline="30000" dirty="0"/>
              <a:t>rd</a:t>
            </a:r>
            <a:r>
              <a:rPr lang="en-US" dirty="0"/>
              <a:t> month of entitlement. </a:t>
            </a:r>
            <a:endParaRPr lang="en-US" dirty="0">
              <a:solidFill>
                <a:prstClr val="black"/>
              </a:solidFill>
              <a:cs typeface="Arial" panose="020B0604020202020204" pitchFamily="34" charset="0"/>
            </a:endParaRPr>
          </a:p>
          <a:p>
            <a:pPr marL="120827" indent="0">
              <a:spcAft>
                <a:spcPts val="600"/>
              </a:spcAft>
              <a:buNone/>
              <a:defRPr/>
            </a:pPr>
            <a:r>
              <a:rPr lang="en-US" b="1" dirty="0">
                <a:cs typeface="Arial" panose="020B0604020202020204" pitchFamily="34" charset="0"/>
              </a:rPr>
              <a:t>NOTE</a:t>
            </a:r>
            <a:r>
              <a:rPr lang="en-US" dirty="0">
                <a:cs typeface="Arial" panose="020B0604020202020204" pitchFamily="34" charset="0"/>
              </a:rPr>
              <a:t>: You can only make one change during the MA OEP. A</a:t>
            </a:r>
            <a:r>
              <a:rPr lang="en-US" dirty="0">
                <a:solidFill>
                  <a:prstClr val="black"/>
                </a:solidFill>
                <a:cs typeface="Arial" panose="020B0604020202020204" pitchFamily="34" charset="0"/>
              </a:rPr>
              <a:t>ny changes you make will be effective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of the month after the plan gets your request. </a:t>
            </a:r>
            <a:r>
              <a:rPr lang="en-US" dirty="0"/>
              <a:t>MSAs aren’t included in the MA OEP.</a:t>
            </a:r>
            <a:endParaRPr lang="en-US" dirty="0">
              <a:cs typeface="Arial" panose="020B0604020202020204" pitchFamily="34" charset="0"/>
            </a:endParaRPr>
          </a:p>
          <a:p>
            <a:pPr>
              <a:spcAft>
                <a:spcPts val="600"/>
              </a:spcAft>
              <a:defRPr/>
            </a:pPr>
            <a:r>
              <a:rPr lang="en-US" dirty="0"/>
              <a:t>Open Enrollment Period for Institutionalized Individuals. An individual who is eligible to elect a Medicare Advantage Plan and who is institutionalized isn’t limited in the number of elections or changes he or she can make. A Medicare Advantage-eligible institutionalized individual may at any time elect a Medicare Advantage Plan or change his or her election from a Medicare Advantage Plan to Original Medicare, to a different Medicare Advantage Plan, or from Original Medicare to an Medicare Advantage Plan.</a:t>
            </a:r>
          </a:p>
        </p:txBody>
      </p:sp>
    </p:spTree>
    <p:extLst>
      <p:ext uri="{BB962C8B-B14F-4D97-AF65-F5344CB8AC3E}">
        <p14:creationId xmlns:p14="http://schemas.microsoft.com/office/powerpoint/2010/main" val="3951642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8"/>
            <a:ext cx="6990080" cy="5502380"/>
          </a:xfrm>
        </p:spPr>
        <p:txBody>
          <a:bodyPr/>
          <a:lstStyle/>
          <a:p>
            <a:pPr marL="0" indent="0" defTabSz="966612">
              <a:spcBef>
                <a:spcPts val="600"/>
              </a:spcBef>
              <a:buNone/>
              <a:defRPr/>
            </a:pPr>
            <a:r>
              <a:rPr lang="en-US" b="1" dirty="0">
                <a:solidFill>
                  <a:prstClr val="black"/>
                </a:solidFill>
                <a:ea typeface="ＭＳ Ｐゴシック" pitchFamily="84" charset="-128"/>
              </a:rPr>
              <a:t>This slide has animation.</a:t>
            </a:r>
          </a:p>
          <a:p>
            <a:pPr marL="0" indent="0" defTabSz="966612">
              <a:spcBef>
                <a:spcPts val="600"/>
              </a:spcBef>
              <a:buNone/>
              <a:defRPr/>
            </a:pPr>
            <a:r>
              <a:rPr lang="en-US" b="1" dirty="0">
                <a:solidFill>
                  <a:prstClr val="black"/>
                </a:solidFill>
                <a:ea typeface="ＭＳ Ｐゴシック" pitchFamily="84" charset="-128"/>
              </a:rPr>
              <a:t>Presenter Notes</a:t>
            </a:r>
          </a:p>
          <a:p>
            <a:pPr>
              <a:spcBef>
                <a:spcPts val="600"/>
              </a:spcBef>
              <a:defRPr/>
            </a:pPr>
            <a:r>
              <a:rPr lang="en-US" dirty="0">
                <a:solidFill>
                  <a:prstClr val="black"/>
                </a:solidFill>
                <a:cs typeface="Arial" panose="020B0604020202020204" pitchFamily="34" charset="0"/>
              </a:rPr>
              <a:t>In most cases, you must stay enrolled for the calendar year starting the date your coverage begins. However, in certain situations, you may be able to join, switch, or drop a Medicare Advantage Plan during a Special Enrollment Period (SEP) when certain events happen in your life. </a:t>
            </a:r>
            <a:r>
              <a:rPr lang="en-US" dirty="0">
                <a:cs typeface="Arial" panose="020B0604020202020204" pitchFamily="34" charset="0"/>
              </a:rPr>
              <a:t>There are various types of SEPs, like SEPs for dual </a:t>
            </a:r>
            <a:r>
              <a:rPr lang="en-US" dirty="0" err="1">
                <a:cs typeface="Arial" panose="020B0604020202020204" pitchFamily="34" charset="0"/>
              </a:rPr>
              <a:t>eligibles</a:t>
            </a:r>
            <a:r>
              <a:rPr lang="en-US" dirty="0">
                <a:cs typeface="Arial" panose="020B0604020202020204" pitchFamily="34" charset="0"/>
              </a:rPr>
              <a:t>, and for individuals whose current plan terminates, who change residence and who meet “exceptional conditions” as CMS may provide, consistent with §1851(e)(4) of the Act and §422.62(b) of the Medicare Advantage regulations. </a:t>
            </a:r>
            <a:r>
              <a:rPr lang="en-US" dirty="0">
                <a:solidFill>
                  <a:prstClr val="black"/>
                </a:solidFill>
                <a:cs typeface="Arial" panose="020B0604020202020204" pitchFamily="34" charset="0"/>
              </a:rPr>
              <a:t>Check with your plan for more information. </a:t>
            </a:r>
          </a:p>
          <a:p>
            <a:pPr>
              <a:spcBef>
                <a:spcPts val="600"/>
              </a:spcBef>
              <a:defRPr/>
            </a:pPr>
            <a:r>
              <a:rPr lang="en-US" dirty="0">
                <a:solidFill>
                  <a:prstClr val="black"/>
                </a:solidFill>
                <a:cs typeface="Arial" panose="020B0604020202020204" pitchFamily="34" charset="0"/>
              </a:rPr>
              <a:t>Your coverage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after the month the plan gets your enrollment request, unless otherwise noted.</a:t>
            </a:r>
          </a:p>
          <a:p>
            <a:pPr marL="0" indent="0">
              <a:spcBef>
                <a:spcPts val="600"/>
              </a:spcBef>
              <a:buNone/>
              <a:defRPr/>
            </a:pPr>
            <a:r>
              <a:rPr lang="en-US" dirty="0">
                <a:solidFill>
                  <a:prstClr val="black"/>
                </a:solidFill>
                <a:cs typeface="Arial" panose="020B0604020202020204" pitchFamily="34" charset="0"/>
              </a:rPr>
              <a:t>You can find more information about conditions that allow an exception in the “Medicare Managed Care Manual, Chapter 2—Medicare Advantage Enrollment and Disenrollment,” Section 30.4, at </a:t>
            </a:r>
            <a:r>
              <a:rPr lang="en-US" dirty="0">
                <a:solidFill>
                  <a:prstClr val="black"/>
                </a:solidFill>
                <a:cs typeface="Arial" panose="020B0604020202020204" pitchFamily="34" charset="0"/>
                <a:hlinkClick r:id="rId3"/>
              </a:rPr>
              <a:t>CMS.gov/files/document/cy2021-ma-enrollment-and-disenrollment-guidance.pdf</a:t>
            </a:r>
            <a:r>
              <a:rPr lang="en-US" dirty="0">
                <a:solidFill>
                  <a:prstClr val="black"/>
                </a:solidFill>
                <a:cs typeface="Arial" panose="020B0604020202020204" pitchFamily="34" charset="0"/>
              </a:rPr>
              <a:t>. </a:t>
            </a:r>
          </a:p>
        </p:txBody>
      </p:sp>
    </p:spTree>
    <p:extLst>
      <p:ext uri="{BB962C8B-B14F-4D97-AF65-F5344CB8AC3E}">
        <p14:creationId xmlns:p14="http://schemas.microsoft.com/office/powerpoint/2010/main" val="3610936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00"/>
              </a:spcBef>
              <a:buNone/>
              <a:defRPr/>
            </a:pPr>
            <a:r>
              <a:rPr lang="en-US" b="1" dirty="0">
                <a:solidFill>
                  <a:prstClr val="black"/>
                </a:solidFill>
                <a:ea typeface="ＭＳ Ｐゴシック" pitchFamily="84" charset="-128"/>
              </a:rPr>
              <a:t>This slide has animation.</a:t>
            </a:r>
          </a:p>
          <a:p>
            <a:pPr marL="0" indent="0" defTabSz="966612">
              <a:spcBef>
                <a:spcPts val="600"/>
              </a:spcBef>
              <a:buNone/>
              <a:defRPr/>
            </a:pPr>
            <a:r>
              <a:rPr lang="en-US" b="1" dirty="0">
                <a:solidFill>
                  <a:prstClr val="black"/>
                </a:solidFill>
                <a:ea typeface="ＭＳ Ｐゴシック" pitchFamily="84" charset="-128"/>
              </a:rPr>
              <a:t>Presenter Notes</a:t>
            </a:r>
          </a:p>
          <a:p>
            <a:pPr marL="0" indent="0">
              <a:spcBef>
                <a:spcPts val="600"/>
              </a:spcBef>
              <a:buNone/>
            </a:pPr>
            <a:r>
              <a:rPr lang="en-US" dirty="0">
                <a:cs typeface="Arial" panose="020B0604020202020204" pitchFamily="34" charset="0"/>
              </a:rPr>
              <a:t>If you’re already in a Medicare Advantage Plan and you want to disenroll or switch to another plan, you can:</a:t>
            </a:r>
          </a:p>
          <a:p>
            <a:pPr>
              <a:spcBef>
                <a:spcPts val="600"/>
              </a:spcBef>
            </a:pPr>
            <a:r>
              <a:rPr lang="en-US" dirty="0">
                <a:cs typeface="Arial" panose="020B0604020202020204" pitchFamily="34" charset="0"/>
              </a:rPr>
              <a:t>Elect a new Medicare Advantage Plan while still a member of a different plan, in which you’ll automatically be disenrolled from the old plan and enrolled in the new plan by CMS systems with no duplication or dela</a:t>
            </a:r>
            <a:r>
              <a:rPr lang="en-US" dirty="0"/>
              <a:t>y in coverage.</a:t>
            </a:r>
          </a:p>
          <a:p>
            <a:pPr>
              <a:spcBef>
                <a:spcPts val="600"/>
              </a:spcBef>
            </a:pPr>
            <a:r>
              <a:rPr lang="en-US" dirty="0">
                <a:cs typeface="Arial" panose="020B0604020202020204" pitchFamily="34" charset="0"/>
              </a:rPr>
              <a:t>Disenroll through the Medicare Advantage Plan organization or 1-800-MEDICARE (1-800-</a:t>
            </a:r>
            <a:r>
              <a:rPr lang="en-US" dirty="0">
                <a:solidFill>
                  <a:prstClr val="black"/>
                </a:solidFill>
              </a:rPr>
              <a:t>633‑4227); TTY: 1‑877‑486‑2048, in which you’ll be automatically returned to Original Medicare.</a:t>
            </a:r>
            <a:endParaRPr lang="en-US" dirty="0">
              <a:cs typeface="Arial" panose="020B0604020202020204" pitchFamily="34" charset="0"/>
            </a:endParaRPr>
          </a:p>
          <a:p>
            <a:pPr indent="-109538">
              <a:defRPr/>
            </a:pPr>
            <a:r>
              <a:rPr lang="en-US" dirty="0">
                <a:solidFill>
                  <a:prstClr val="black"/>
                </a:solidFill>
                <a:cs typeface="Arial" panose="020B0604020202020204" pitchFamily="34" charset="0"/>
              </a:rPr>
              <a:t>If you’re in a Medicare Advantage Plan and you join a separate drug plan, in most cases, you’ll be disenrolled from your Medicare Advantage Plan and returned to Original Medicare. </a:t>
            </a:r>
          </a:p>
          <a:p>
            <a:pPr indent="-109538">
              <a:defRPr/>
            </a:pPr>
            <a:r>
              <a:rPr lang="en-US" dirty="0">
                <a:solidFill>
                  <a:prstClr val="black"/>
                </a:solidFill>
                <a:cs typeface="Arial" panose="020B0604020202020204" pitchFamily="34" charset="0"/>
              </a:rPr>
              <a:t>If you’re in a Medicare PFFS Plan or a Medicare MSA Plan that doesn’t offer drug coverage, you can join a separate drug plan to add drug coverage. </a:t>
            </a:r>
          </a:p>
          <a:p>
            <a:pPr marL="0" indent="0">
              <a:spcBef>
                <a:spcPts val="600"/>
              </a:spcBef>
              <a:buNone/>
            </a:pPr>
            <a:r>
              <a:rPr lang="en-US" dirty="0">
                <a:cs typeface="Arial" panose="020B0604020202020204" pitchFamily="34" charset="0"/>
              </a:rPr>
              <a:t>If you want to disenroll from a Medicare Advantage Plan, you can contact your current plan, or call </a:t>
            </a:r>
            <a:r>
              <a:rPr lang="en-US" dirty="0">
                <a:solidFill>
                  <a:prstClr val="black"/>
                </a:solidFill>
                <a:cs typeface="Arial" panose="020B0604020202020204" pitchFamily="34" charset="0"/>
              </a:rPr>
              <a:t>1‑800‑MEDICARE.</a:t>
            </a:r>
          </a:p>
          <a:p>
            <a:pPr marL="0" indent="0">
              <a:spcBef>
                <a:spcPts val="600"/>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You may also want to consider joining Medigap if you’re eligible. A Medigap policy only supplements your Original Medicare benefits. </a:t>
            </a:r>
            <a:r>
              <a:rPr lang="en-US" dirty="0"/>
              <a:t>Visit </a:t>
            </a:r>
            <a:r>
              <a:rPr lang="en-US" dirty="0">
                <a:hlinkClick r:id="rId3"/>
              </a:rPr>
              <a:t>Medicare.gov/publications</a:t>
            </a:r>
            <a:r>
              <a:rPr lang="en-US" dirty="0"/>
              <a:t> to view the booklet, “Choosing a Medigap Policy: A Guide to Health Insurance for People with Medicare.” (CMS Product No. 02110).</a:t>
            </a:r>
            <a:endParaRPr lang="en-US" dirty="0">
              <a:solidFill>
                <a:prstClr val="black"/>
              </a:solidFill>
              <a:cs typeface="Arial" panose="020B0604020202020204" pitchFamily="34" charset="0"/>
            </a:endParaRPr>
          </a:p>
          <a:p>
            <a:pPr marL="0" indent="0">
              <a:spcBef>
                <a:spcPts val="600"/>
              </a:spcBef>
              <a:buNone/>
              <a:defRPr/>
            </a:pPr>
            <a:r>
              <a:rPr lang="en-US" dirty="0">
                <a:solidFill>
                  <a:prstClr val="black"/>
                </a:solidFill>
                <a:cs typeface="Arial" panose="020B0604020202020204" pitchFamily="34" charset="0"/>
              </a:rPr>
              <a:t>For more details about Medicare Advantage Plans, </a:t>
            </a:r>
            <a:r>
              <a:rPr lang="en-US" dirty="0">
                <a:solidFill>
                  <a:prstClr val="black"/>
                </a:solidFill>
              </a:rPr>
              <a:t>visit </a:t>
            </a:r>
            <a:r>
              <a:rPr lang="en-US" dirty="0">
                <a:solidFill>
                  <a:prstClr val="black"/>
                </a:solidFill>
                <a:hlinkClick r:id="rId3"/>
              </a:rPr>
              <a:t>Medicare.gov/publications</a:t>
            </a:r>
            <a:r>
              <a:rPr lang="en-US" dirty="0">
                <a:solidFill>
                  <a:prstClr val="black"/>
                </a:solidFill>
              </a:rPr>
              <a:t> to </a:t>
            </a:r>
            <a:r>
              <a:rPr lang="en-US" dirty="0">
                <a:solidFill>
                  <a:prstClr val="black"/>
                </a:solidFill>
                <a:cs typeface="Arial" panose="020B0604020202020204" pitchFamily="34" charset="0"/>
              </a:rPr>
              <a:t>review “Understanding Medicare Advantage Plans” (CMS Product No. 12026). </a:t>
            </a:r>
          </a:p>
          <a:p>
            <a:pPr marL="0" indent="0">
              <a:spcBef>
                <a:spcPts val="600"/>
              </a:spcBef>
              <a:buNone/>
            </a:pPr>
            <a:endParaRPr lang="en-US" dirty="0">
              <a:cs typeface="Arial" panose="020B0604020202020204" pitchFamily="34" charset="0"/>
            </a:endParaRPr>
          </a:p>
        </p:txBody>
      </p:sp>
    </p:spTree>
    <p:extLst>
      <p:ext uri="{BB962C8B-B14F-4D97-AF65-F5344CB8AC3E}">
        <p14:creationId xmlns:p14="http://schemas.microsoft.com/office/powerpoint/2010/main" val="2337730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1920" y="3757507"/>
            <a:ext cx="7132320" cy="5502380"/>
          </a:xfrm>
        </p:spPr>
        <p:txBody>
          <a:bodyPr/>
          <a:lstStyle/>
          <a:p>
            <a:pPr marL="0" indent="0" defTabSz="966612">
              <a:spcAft>
                <a:spcPts val="600"/>
              </a:spcAft>
              <a:buNone/>
              <a:defRPr/>
            </a:pPr>
            <a:r>
              <a:rPr lang="en-US" sz="1100" b="1" dirty="0">
                <a:solidFill>
                  <a:prstClr val="black"/>
                </a:solidFill>
                <a:ea typeface="ＭＳ Ｐゴシック" pitchFamily="84" charset="-128"/>
              </a:rPr>
              <a:t>This slide has animation.</a:t>
            </a:r>
            <a:endParaRPr lang="en-US" sz="1100" dirty="0">
              <a:solidFill>
                <a:prstClr val="black"/>
              </a:solidFill>
              <a:ea typeface="ＭＳ Ｐゴシック" pitchFamily="84" charset="-128"/>
            </a:endParaRPr>
          </a:p>
          <a:p>
            <a:pPr marL="0" indent="0" defTabSz="966612">
              <a:spcAft>
                <a:spcPts val="600"/>
              </a:spcAft>
              <a:buNone/>
              <a:defRPr/>
            </a:pPr>
            <a:r>
              <a:rPr lang="en-US" sz="1100" b="1" dirty="0">
                <a:solidFill>
                  <a:prstClr val="black"/>
                </a:solidFill>
                <a:ea typeface="ＭＳ Ｐゴシック" pitchFamily="84" charset="-128"/>
              </a:rPr>
              <a:t>Presenter Notes</a:t>
            </a:r>
          </a:p>
          <a:p>
            <a:pPr marL="119149" indent="-119149">
              <a:spcAft>
                <a:spcPts val="600"/>
              </a:spcAft>
              <a:defRPr/>
            </a:pPr>
            <a:r>
              <a:rPr lang="en-US" sz="1100" dirty="0">
                <a:solidFill>
                  <a:prstClr val="black"/>
                </a:solidFill>
              </a:rPr>
              <a:t>When people with Medicaid who are enrolled in a Medicaid Managed Care Plan become eligible for Medicare, sometimes default enrollment is used to facilitate enrollment in integrated care while maintaining continuity of Medicaid managed care services. Default </a:t>
            </a:r>
            <a:r>
              <a:rPr lang="en-US" sz="1100" dirty="0"/>
              <a:t>enrollment is an enrollment mechanism that allows Medicare Advantage organizations to provide seamless continuation of coverage when you become Medicare eligible. </a:t>
            </a:r>
            <a:r>
              <a:rPr lang="en-US" sz="1100" dirty="0">
                <a:solidFill>
                  <a:prstClr val="black"/>
                </a:solidFill>
              </a:rPr>
              <a:t>Through default enrollment, people with Medicaid in capitated managed care—and who remain in Medicaid managed care upon newly gaining Medicare eligibility—may be automatically enrolled into a D-SNP affiliated with the individuals’ Medicaid managed care organization (MCO). Default enrollment into the D-SNP is always effective the date you have both Part A and Part B for the first time. </a:t>
            </a:r>
            <a:r>
              <a:rPr lang="en-US" sz="1100" dirty="0"/>
              <a:t>You</a:t>
            </a:r>
            <a:r>
              <a:rPr lang="en-US" sz="1100" dirty="0">
                <a:solidFill>
                  <a:srgbClr val="FF0000"/>
                </a:solidFill>
              </a:rPr>
              <a:t> </a:t>
            </a:r>
            <a:r>
              <a:rPr lang="en-US" sz="1100" dirty="0">
                <a:solidFill>
                  <a:prstClr val="black"/>
                </a:solidFill>
              </a:rPr>
              <a:t>can choose to opt out of (“decline”) default enrollment before it takes effect and instead get </a:t>
            </a:r>
            <a:r>
              <a:rPr lang="en-US" sz="1100" dirty="0"/>
              <a:t>your</a:t>
            </a:r>
            <a:r>
              <a:rPr lang="en-US" sz="1100" dirty="0">
                <a:solidFill>
                  <a:srgbClr val="FF0000"/>
                </a:solidFill>
              </a:rPr>
              <a:t> </a:t>
            </a:r>
            <a:r>
              <a:rPr lang="en-US" sz="1100" dirty="0">
                <a:solidFill>
                  <a:prstClr val="black"/>
                </a:solidFill>
              </a:rPr>
              <a:t>Medicare services through Original Medicare, Programs of All-inclusive Care for the Elderly (PACE), or another Medicare Advantage Plan. </a:t>
            </a:r>
          </a:p>
          <a:p>
            <a:pPr marL="119149" indent="-119149" defTabSz="966612">
              <a:spcAft>
                <a:spcPts val="600"/>
              </a:spcAft>
              <a:defRPr/>
            </a:pPr>
            <a:r>
              <a:rPr lang="en-US" sz="1100" dirty="0">
                <a:solidFill>
                  <a:prstClr val="black"/>
                </a:solidFill>
              </a:rPr>
              <a:t>Default enrollment is only permitted from Medicaid Managed Care plans into D-SNPs under the same organization when an enrollee is first eligible for Medicare. Organizations can no longer conduct default enrollment (previously known as “seamless conversion enrollment”) from non-Medicaid Managed Care plans. This approval process must be redone every 5 years.</a:t>
            </a:r>
          </a:p>
          <a:p>
            <a:pPr marL="119149" indent="-119149">
              <a:spcAft>
                <a:spcPts val="600"/>
              </a:spcAft>
              <a:defRPr/>
            </a:pPr>
            <a:r>
              <a:rPr lang="en-US" sz="1100" dirty="0">
                <a:solidFill>
                  <a:prstClr val="black"/>
                </a:solidFill>
              </a:rPr>
              <a:t>Default enrollment may be offered by a Medicare Advantage organization if all the following conditions are met:</a:t>
            </a:r>
          </a:p>
          <a:p>
            <a:pPr marL="246688" lvl="2" indent="-122505" defTabSz="966612">
              <a:spcBef>
                <a:spcPts val="0"/>
              </a:spcBef>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 Plan must request and get CMS approval before implementing default enrollment; approvals last for 5 years</a:t>
            </a:r>
          </a:p>
          <a:p>
            <a:pPr marL="246688" lvl="2" indent="-122505" defTabSz="966612">
              <a:spcBef>
                <a:spcPts val="0"/>
              </a:spcBef>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 State(s) determines if Medicare Advantage Plan can use default enrollment</a:t>
            </a:r>
          </a:p>
          <a:p>
            <a:pPr marL="246688" lvl="2" indent="-122505" defTabSz="966612">
              <a:spcBef>
                <a:spcPts val="0"/>
              </a:spcBef>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60-day advance notification; can opt out of default enrollment into Medicare D-SNP up to and including day prior to enrollment effective date</a:t>
            </a:r>
          </a:p>
          <a:p>
            <a:pPr marL="246688" lvl="2" indent="-122505" defTabSz="966612">
              <a:spcBef>
                <a:spcPts val="0"/>
              </a:spcBef>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 Coverage in Medicare Advantage Plan starts the same day as Part A/Part B effective dates</a:t>
            </a:r>
          </a:p>
          <a:p>
            <a:pPr marL="246688" lvl="2" indent="-122505" defTabSz="966612">
              <a:spcBef>
                <a:spcPts val="0"/>
              </a:spcBef>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 Can use Medicare Advantage OEP or a SEP to change after enrollment starts</a:t>
            </a:r>
          </a:p>
          <a:p>
            <a:pPr marL="0" lvl="1" defTabSz="966612">
              <a:spcBef>
                <a:spcPts val="0"/>
              </a:spcBef>
              <a:spcAft>
                <a:spcPts val="600"/>
              </a:spcAft>
              <a:defRPr/>
            </a:pPr>
            <a:r>
              <a:rPr lang="en-US" sz="1100" b="1" dirty="0">
                <a:solidFill>
                  <a:prstClr val="black"/>
                </a:solidFill>
                <a:cs typeface="Arial" panose="020B0604020202020204" pitchFamily="34" charset="0"/>
              </a:rPr>
              <a:t>Resource</a:t>
            </a:r>
            <a:r>
              <a:rPr lang="en-US" sz="1100" dirty="0">
                <a:solidFill>
                  <a:prstClr val="black"/>
                </a:solidFill>
                <a:cs typeface="Arial" panose="020B0604020202020204" pitchFamily="34" charset="0"/>
              </a:rPr>
              <a:t>: Medicare Managed Care Manual, Chapter 2—Medicare Advantage Enrollment and Disenrollment (</a:t>
            </a:r>
            <a:r>
              <a:rPr lang="en-US" sz="1100" dirty="0">
                <a:solidFill>
                  <a:prstClr val="black"/>
                </a:solidFill>
                <a:cs typeface="Arial" panose="020B0604020202020204" pitchFamily="34" charset="0"/>
                <a:hlinkClick r:id="rId3"/>
              </a:rPr>
              <a:t>CMS.gov/files/document/cy2021-ma-enrollment-and-disenrollment-guidance.pdf</a:t>
            </a:r>
            <a:r>
              <a:rPr lang="en-US" sz="1100" dirty="0">
                <a:solidFill>
                  <a:prstClr val="black"/>
                </a:solidFill>
                <a:cs typeface="Arial" panose="020B0604020202020204" pitchFamily="34" charset="0"/>
              </a:rPr>
              <a:t>). </a:t>
            </a:r>
          </a:p>
        </p:txBody>
      </p:sp>
    </p:spTree>
    <p:extLst>
      <p:ext uri="{BB962C8B-B14F-4D97-AF65-F5344CB8AC3E}">
        <p14:creationId xmlns:p14="http://schemas.microsoft.com/office/powerpoint/2010/main" val="3096645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6883" y="3757507"/>
            <a:ext cx="6593305" cy="550198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endParaRPr lang="en-US" b="1" dirty="0">
              <a:solidFill>
                <a:prstClr val="black"/>
              </a:solidFill>
            </a:endParaRPr>
          </a:p>
          <a:p>
            <a:pPr marL="0" indent="0" defTabSz="966612">
              <a:spcAft>
                <a:spcPts val="600"/>
              </a:spcAft>
              <a:buNone/>
              <a:defRPr/>
            </a:pPr>
            <a:r>
              <a:rPr lang="en-US" b="1" dirty="0">
                <a:solidFill>
                  <a:prstClr val="black"/>
                </a:solidFill>
              </a:rPr>
              <a:t>Presenter Notes</a:t>
            </a:r>
          </a:p>
          <a:p>
            <a:pPr marL="0" indent="0">
              <a:spcAft>
                <a:spcPts val="600"/>
              </a:spcAft>
              <a:buNone/>
              <a:defRPr/>
            </a:pPr>
            <a:r>
              <a:rPr lang="en-US" dirty="0">
                <a:solidFill>
                  <a:prstClr val="black"/>
                </a:solidFill>
              </a:rPr>
              <a:t>The simplified enrollment mechanism allows a Medicare Advantage organization to use data it has from its non-Medicare lines of business (commercial, Health Insurance Marketplace, Medicaid, etc.) to identify individuals who are</a:t>
            </a:r>
            <a:r>
              <a:rPr lang="en-US" dirty="0"/>
              <a:t> nearing Medicare eligibility (or recently enrolled), and in their Initial Coverage Election Period (ICEP)/IEP,</a:t>
            </a:r>
            <a:r>
              <a:rPr lang="en-US" dirty="0">
                <a:solidFill>
                  <a:prstClr val="black"/>
                </a:solidFill>
              </a:rPr>
              <a:t> to get some of the information it would normally need to get from the person with Medicare in the enrollment request. </a:t>
            </a:r>
            <a:r>
              <a:rPr lang="en-US" dirty="0"/>
              <a:t>It may conduct outreach to these current members and offer them the opportunity to enroll in their plan. </a:t>
            </a:r>
            <a:r>
              <a:rPr lang="en-US" dirty="0">
                <a:solidFill>
                  <a:prstClr val="black"/>
                </a:solidFill>
              </a:rPr>
              <a:t>The organization is required to get any data necessary from </a:t>
            </a:r>
            <a:r>
              <a:rPr lang="en-US" dirty="0"/>
              <a:t>you</a:t>
            </a:r>
            <a:r>
              <a:rPr lang="en-US" dirty="0">
                <a:solidFill>
                  <a:srgbClr val="FF0000"/>
                </a:solidFill>
              </a:rPr>
              <a:t> </a:t>
            </a:r>
            <a:r>
              <a:rPr lang="en-US" dirty="0">
                <a:solidFill>
                  <a:prstClr val="black"/>
                </a:solidFill>
              </a:rPr>
              <a:t>that it doesn’t have from its data sharing. </a:t>
            </a:r>
            <a:r>
              <a:rPr lang="en-US" b="1" dirty="0">
                <a:solidFill>
                  <a:prstClr val="black"/>
                </a:solidFill>
              </a:rPr>
              <a:t>NOTE</a:t>
            </a:r>
            <a:r>
              <a:rPr lang="en-US" dirty="0">
                <a:solidFill>
                  <a:prstClr val="black"/>
                </a:solidFill>
              </a:rPr>
              <a:t>: </a:t>
            </a:r>
            <a:r>
              <a:rPr lang="en-US" dirty="0"/>
              <a:t>Use of this simplified enrollment mechanism isn’t required. It’s up to the Medicare Advantage organization whether it has the capability and wants to share data between its Medicare and non-Medicare lines of business.</a:t>
            </a:r>
          </a:p>
          <a:p>
            <a:pPr marL="120827" indent="-120827" defTabSz="966612">
              <a:spcAft>
                <a:spcPts val="600"/>
              </a:spcAft>
              <a:defRPr/>
            </a:pPr>
            <a:r>
              <a:rPr lang="en-US" dirty="0"/>
              <a:t>Medicare Advantage organizations may only offer simplified enrollment to you if: </a:t>
            </a:r>
          </a:p>
          <a:p>
            <a:pPr marL="236715" lvl="1" indent="-120827" defTabSz="966612">
              <a:spcBef>
                <a:spcPts val="0"/>
              </a:spcBef>
              <a:spcAft>
                <a:spcPts val="600"/>
              </a:spcAft>
              <a:defRPr/>
            </a:pPr>
            <a:r>
              <a:rPr lang="en-US" dirty="0"/>
              <a:t>• You’re in your ICEP based on your initial enrollment in Medicare (After enrollment starts, an individual can use an election period, for which he/she qualifies, to disenroll from the plan if they choose to do so); </a:t>
            </a:r>
          </a:p>
          <a:p>
            <a:pPr marL="236715" lvl="1" indent="-120827" defTabSz="966612">
              <a:spcBef>
                <a:spcPts val="0"/>
              </a:spcBef>
              <a:spcAft>
                <a:spcPts val="600"/>
              </a:spcAft>
              <a:defRPr/>
            </a:pPr>
            <a:r>
              <a:rPr lang="en-US" dirty="0"/>
              <a:t>• You’re enrolled in any type of non-Medicare plan under the same organization (or an entity under the same parent organization as the Medicare Advantage organization); and </a:t>
            </a:r>
          </a:p>
          <a:p>
            <a:pPr marL="236715" lvl="1" indent="-120827" defTabSz="966612">
              <a:spcBef>
                <a:spcPts val="0"/>
              </a:spcBef>
              <a:spcAft>
                <a:spcPts val="600"/>
              </a:spcAft>
              <a:defRPr/>
            </a:pPr>
            <a:r>
              <a:rPr lang="en-US" dirty="0"/>
              <a:t>• You don’t have a break in coverage between the non-Medicare plan and the Medicare Advantage Plan</a:t>
            </a:r>
            <a:endParaRPr lang="en-US" dirty="0">
              <a:solidFill>
                <a:prstClr val="black"/>
              </a:solidFill>
            </a:endParaRPr>
          </a:p>
          <a:p>
            <a:pPr marL="120827" indent="-120827" defTabSz="966612">
              <a:spcAft>
                <a:spcPts val="600"/>
              </a:spcAft>
              <a:defRPr/>
            </a:pPr>
            <a:r>
              <a:rPr lang="en-US" dirty="0">
                <a:solidFill>
                  <a:prstClr val="black"/>
                </a:solidFill>
              </a:rPr>
              <a:t>Can use Medicare Advantage OEP or an SEP to change after enrollment starts</a:t>
            </a:r>
          </a:p>
          <a:p>
            <a:pPr marL="0" indent="0" defTabSz="966612">
              <a:spcAft>
                <a:spcPts val="600"/>
              </a:spcAft>
              <a:buNone/>
              <a:defRPr/>
            </a:pPr>
            <a:r>
              <a:rPr lang="en-US" dirty="0">
                <a:solidFill>
                  <a:prstClr val="black"/>
                </a:solidFill>
              </a:rPr>
              <a:t>Agents should follow plan enrollment process. </a:t>
            </a:r>
          </a:p>
          <a:p>
            <a:pPr marL="0" indent="0">
              <a:spcAft>
                <a:spcPts val="600"/>
              </a:spcAft>
              <a:buNone/>
              <a:defRPr/>
            </a:pPr>
            <a:r>
              <a:rPr lang="en-US" b="1" dirty="0">
                <a:solidFill>
                  <a:prstClr val="black"/>
                </a:solidFill>
              </a:rPr>
              <a:t>Source</a:t>
            </a:r>
            <a:r>
              <a:rPr lang="en-US" dirty="0">
                <a:solidFill>
                  <a:prstClr val="black"/>
                </a:solidFill>
              </a:rPr>
              <a:t>: Medicare Managed Care Manual, Chapter 2—Medicare Advantage Enrollment and Disenrollment (</a:t>
            </a:r>
            <a:r>
              <a:rPr lang="en-US" dirty="0">
                <a:solidFill>
                  <a:prstClr val="black"/>
                </a:solidFill>
                <a:hlinkClick r:id="rId3"/>
              </a:rPr>
              <a:t>CMS.gov/files/document/cy2021-ma-enrollment-and-disenrollment-guidance.pdf</a:t>
            </a:r>
            <a:r>
              <a:rPr lang="en-US" dirty="0">
                <a:solidFill>
                  <a:prstClr val="black"/>
                </a:solidFill>
              </a:rPr>
              <a:t>). </a:t>
            </a:r>
          </a:p>
          <a:p>
            <a:pPr marL="0" indent="0" defTabSz="966612">
              <a:spcAft>
                <a:spcPts val="600"/>
              </a:spcAft>
              <a:buNone/>
              <a:defRPr/>
            </a:pPr>
            <a:endParaRPr lang="en-US" dirty="0">
              <a:solidFill>
                <a:prstClr val="black"/>
              </a:solidFill>
            </a:endParaRPr>
          </a:p>
          <a:p>
            <a:pPr marL="0" indent="0" defTabSz="966612">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461358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5488" y="3757507"/>
            <a:ext cx="6861543" cy="550198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119149" indent="-119149" defTabSz="966612">
              <a:spcAft>
                <a:spcPts val="600"/>
              </a:spcAft>
              <a:defRPr/>
            </a:pPr>
            <a:r>
              <a:rPr lang="en-US" dirty="0">
                <a:solidFill>
                  <a:prstClr val="black"/>
                </a:solidFill>
              </a:rPr>
              <a:t>Network-based Medicare Advantage Plans can make changes to their network of contracted providers at any time during the year. It’s important to note that CMS has safeguards in place to ensure that you’re protected from medical care interruptions. </a:t>
            </a:r>
          </a:p>
          <a:p>
            <a:pPr marL="119149" indent="-119149" defTabSz="966612">
              <a:spcAft>
                <a:spcPts val="600"/>
              </a:spcAft>
              <a:defRPr/>
            </a:pPr>
            <a:r>
              <a:rPr lang="en-US" dirty="0">
                <a:solidFill>
                  <a:prstClr val="black"/>
                </a:solidFill>
              </a:rPr>
              <a:t>When Medicare Advantage Plans make changes to their networks, CMS also requires that they maintain adequate access to all medically necessary Part A and Part B services through their remaining provider network. If the remaining network doesn’t meet Medicare access and availability standards, plans must add new providers to meet CMS’ access requirements.</a:t>
            </a:r>
          </a:p>
          <a:p>
            <a:pPr marL="119149" indent="-119149" defTabSz="966612">
              <a:spcAft>
                <a:spcPts val="600"/>
              </a:spcAft>
              <a:defRPr/>
            </a:pPr>
            <a:r>
              <a:rPr lang="en-US" dirty="0">
                <a:solidFill>
                  <a:prstClr val="black"/>
                </a:solidFill>
              </a:rPr>
              <a:t>Also, when a Medicare Advantage Plan makes a change in its provider network, it must make a good faith effort to </a:t>
            </a:r>
            <a:r>
              <a:rPr lang="en-US" dirty="0"/>
              <a:t>send you </a:t>
            </a:r>
            <a:r>
              <a:rPr lang="en-US" dirty="0">
                <a:solidFill>
                  <a:prstClr val="black"/>
                </a:solidFill>
              </a:rPr>
              <a:t>a written notice to </a:t>
            </a:r>
            <a:r>
              <a:rPr lang="en-US" dirty="0"/>
              <a:t>if you’re an </a:t>
            </a:r>
            <a:r>
              <a:rPr lang="en-US" dirty="0">
                <a:solidFill>
                  <a:prstClr val="black"/>
                </a:solidFill>
              </a:rPr>
              <a:t>enrollee who regularly se</a:t>
            </a:r>
            <a:r>
              <a:rPr lang="en-US" dirty="0"/>
              <a:t>es</a:t>
            </a:r>
            <a:r>
              <a:rPr lang="en-US" dirty="0">
                <a:solidFill>
                  <a:prstClr val="black"/>
                </a:solidFill>
              </a:rPr>
              <a:t> the provider whose contract is ending at least 30 days before the termination date. The Medicare Advantage Plan must </a:t>
            </a:r>
            <a:r>
              <a:rPr lang="en-US" dirty="0"/>
              <a:t>notify you if you’re a patient </a:t>
            </a:r>
            <a:r>
              <a:rPr lang="en-US" dirty="0">
                <a:solidFill>
                  <a:prstClr val="black"/>
                </a:solidFill>
              </a:rPr>
              <a:t>of a terminating primary care provider. For more information about the written notice to enrollees, visit </a:t>
            </a:r>
            <a:r>
              <a:rPr lang="en-US" dirty="0">
                <a:solidFill>
                  <a:prstClr val="black"/>
                </a:solidFill>
                <a:hlinkClick r:id="rId3"/>
              </a:rPr>
              <a:t>CMS.gov/Regulations-and-Guidance/Guidance/Manuals/Downloads/mc86c04.pdf</a:t>
            </a:r>
            <a:r>
              <a:rPr lang="en-US" dirty="0">
                <a:solidFill>
                  <a:prstClr val="black"/>
                </a:solidFill>
              </a:rPr>
              <a:t>. </a:t>
            </a:r>
          </a:p>
          <a:p>
            <a:pPr marL="119149" indent="-119149" defTabSz="966612">
              <a:spcAft>
                <a:spcPts val="600"/>
              </a:spcAft>
              <a:defRPr/>
            </a:pPr>
            <a:r>
              <a:rPr lang="en-US" dirty="0">
                <a:solidFill>
                  <a:prstClr val="black"/>
                </a:solidFill>
              </a:rPr>
              <a:t>In most cases, mid-year provider network changes aren’t a basis for an enrollment exception/SEP. Medicare determines SEPs in these instances on a case-by-case basis. </a:t>
            </a:r>
          </a:p>
          <a:p>
            <a:pPr marL="119149" indent="-119149" defTabSz="966612">
              <a:spcAft>
                <a:spcPts val="600"/>
              </a:spcAft>
              <a:defRPr/>
            </a:pPr>
            <a:r>
              <a:rPr lang="en-US" dirty="0">
                <a:solidFill>
                  <a:prstClr val="black"/>
                </a:solidFill>
              </a:rPr>
              <a:t>A Medicare Advantage organization and a contracting provider must give at least 60-days written notice to each other before terminating a contract without cause. A contract between a Medicare Advantage organization and a contracting provider may require notification of termination without cause for a longer period of time. </a:t>
            </a:r>
          </a:p>
          <a:p>
            <a:pPr marL="0" indent="0">
              <a:spcAft>
                <a:spcPts val="600"/>
              </a:spcAft>
              <a:buNone/>
            </a:pPr>
            <a:endParaRPr lang="en-US" dirty="0"/>
          </a:p>
        </p:txBody>
      </p:sp>
    </p:spTree>
    <p:extLst>
      <p:ext uri="{BB962C8B-B14F-4D97-AF65-F5344CB8AC3E}">
        <p14:creationId xmlns:p14="http://schemas.microsoft.com/office/powerpoint/2010/main" val="1156675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n-US" b="1" dirty="0">
                <a:solidFill>
                  <a:srgbClr val="000000"/>
                </a:solidFill>
              </a:rPr>
              <a:t>This slide has animation.</a:t>
            </a:r>
            <a:endParaRPr lang="en-US" b="0" i="0" dirty="0">
              <a:solidFill>
                <a:srgbClr val="444444"/>
              </a:solidFill>
              <a:effectLst/>
              <a:cs typeface="Arial" panose="020B0604020202020204" pitchFamily="34" charset="0"/>
            </a:endParaRPr>
          </a:p>
          <a:p>
            <a:pPr marL="0" indent="0" fontAlgn="base">
              <a:spcAft>
                <a:spcPts val="600"/>
              </a:spcAft>
              <a:buNone/>
            </a:pPr>
            <a:r>
              <a:rPr lang="en-US" b="1" dirty="0">
                <a:solidFill>
                  <a:srgbClr val="000000"/>
                </a:solidFill>
              </a:rPr>
              <a:t>Presenter Notes</a:t>
            </a:r>
            <a:endParaRPr lang="en-US" b="0" i="0" dirty="0">
              <a:solidFill>
                <a:srgbClr val="444444"/>
              </a:solidFill>
              <a:effectLst/>
              <a:cs typeface="Arial" panose="020B0604020202020204" pitchFamily="34" charset="0"/>
            </a:endParaRPr>
          </a:p>
          <a:p>
            <a:pPr marL="0" indent="0" defTabSz="966612">
              <a:spcAft>
                <a:spcPts val="600"/>
              </a:spcAft>
              <a:buNone/>
              <a:defRPr/>
            </a:pPr>
            <a:r>
              <a:rPr lang="en-US" dirty="0">
                <a:solidFill>
                  <a:prstClr val="black"/>
                </a:solidFill>
              </a:rPr>
              <a:t>Check Your Knowledge: Question 1</a:t>
            </a:r>
          </a:p>
          <a:p>
            <a:pPr marL="0" indent="0" defTabSz="966612">
              <a:spcAft>
                <a:spcPts val="600"/>
              </a:spcAft>
              <a:buNone/>
              <a:defRPr/>
            </a:pPr>
            <a:r>
              <a:rPr lang="en-US" b="1" dirty="0">
                <a:solidFill>
                  <a:prstClr val="black"/>
                </a:solidFill>
              </a:rPr>
              <a:t>You can only join or switch Medicare Advantage Plans during 2 periods.</a:t>
            </a:r>
          </a:p>
          <a:p>
            <a:pPr marL="241170" indent="-241170" defTabSz="966612">
              <a:spcAft>
                <a:spcPts val="600"/>
              </a:spcAft>
              <a:buFont typeface="+mj-lt"/>
              <a:buAutoNum type="alphaLcPeriod"/>
              <a:defRPr/>
            </a:pPr>
            <a:r>
              <a:rPr lang="en-US" dirty="0">
                <a:solidFill>
                  <a:prstClr val="black"/>
                </a:solidFill>
              </a:rPr>
              <a:t>True</a:t>
            </a:r>
          </a:p>
          <a:p>
            <a:pPr marL="241170" indent="-241170" defTabSz="966612">
              <a:spcAft>
                <a:spcPts val="600"/>
              </a:spcAft>
              <a:buFont typeface="+mj-lt"/>
              <a:buAutoNum type="alphaLcPeriod"/>
              <a:defRPr/>
            </a:pPr>
            <a:r>
              <a:rPr lang="en-US" dirty="0">
                <a:solidFill>
                  <a:prstClr val="black"/>
                </a:solidFill>
              </a:rPr>
              <a:t>False</a:t>
            </a:r>
          </a:p>
          <a:p>
            <a:pPr marL="0" indent="0" defTabSz="966612">
              <a:spcAft>
                <a:spcPts val="600"/>
              </a:spcAft>
              <a:buNone/>
              <a:defRPr/>
            </a:pPr>
            <a:r>
              <a:rPr lang="en-US" b="1" dirty="0">
                <a:solidFill>
                  <a:prstClr val="black"/>
                </a:solidFill>
                <a:ea typeface="ＭＳ Ｐゴシック" pitchFamily="84" charset="-128"/>
              </a:rPr>
              <a:t>Answer</a:t>
            </a:r>
            <a:r>
              <a:rPr lang="en-US" b="1" dirty="0">
                <a:solidFill>
                  <a:prstClr val="black"/>
                </a:solidFill>
              </a:rPr>
              <a:t>: b. False </a:t>
            </a:r>
          </a:p>
          <a:p>
            <a:pPr marL="0" indent="0">
              <a:spcAft>
                <a:spcPts val="600"/>
              </a:spcAft>
              <a:buNone/>
            </a:pPr>
            <a:r>
              <a:rPr lang="en-US" dirty="0"/>
              <a:t>You can only join or switch Medicare Advantage Plans during 5 periods—Initial Enrollment Period (IEP), Open Enrollment Period (OEP), Medicare Advantage Open Enrollment Period (MA OEP), Open Enrollment Period for Institutionalized Individual, and the Special Enrollment Period (SEP). </a:t>
            </a:r>
          </a:p>
        </p:txBody>
      </p:sp>
    </p:spTree>
    <p:extLst>
      <p:ext uri="{BB962C8B-B14F-4D97-AF65-F5344CB8AC3E}">
        <p14:creationId xmlns:p14="http://schemas.microsoft.com/office/powerpoint/2010/main" val="949482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n-US" b="1" dirty="0">
                <a:ea typeface="ＭＳ Ｐゴシック" pitchFamily="84" charset="-128"/>
              </a:rPr>
              <a:t>Presenter Notes</a:t>
            </a:r>
          </a:p>
          <a:p>
            <a:pPr marL="0" indent="0" defTabSz="983577">
              <a:spcAft>
                <a:spcPts val="600"/>
              </a:spcAft>
              <a:buNone/>
              <a:defRPr/>
            </a:pPr>
            <a:r>
              <a:rPr lang="en-US" dirty="0">
                <a:ea typeface="ＭＳ Ｐゴシック" pitchFamily="84" charset="-128"/>
              </a:rPr>
              <a:t>At the end of this session, you’ll be able to:</a:t>
            </a:r>
          </a:p>
          <a:p>
            <a:pPr marL="125660" indent="-125660" defTabSz="724959">
              <a:spcAft>
                <a:spcPts val="600"/>
              </a:spcAft>
            </a:pPr>
            <a:r>
              <a:rPr lang="en-US" dirty="0"/>
              <a:t>Describe Medicare Advantage Plans and how they work</a:t>
            </a:r>
          </a:p>
          <a:p>
            <a:pPr marL="125660" indent="-125660" defTabSz="724959">
              <a:spcAft>
                <a:spcPts val="600"/>
              </a:spcAft>
            </a:pPr>
            <a:r>
              <a:rPr lang="en-US" dirty="0"/>
              <a:t>Explain Medicare Advantage eligibility and enrollment</a:t>
            </a:r>
          </a:p>
          <a:p>
            <a:pPr marL="125660" indent="-125660" defTabSz="724959">
              <a:spcAft>
                <a:spcPts val="600"/>
              </a:spcAft>
            </a:pPr>
            <a:r>
              <a:rPr lang="en-US" dirty="0"/>
              <a:t>Recognize types of Medicare Advantage Plans</a:t>
            </a:r>
          </a:p>
          <a:p>
            <a:pPr marL="125660" indent="-125660" defTabSz="724959">
              <a:spcAft>
                <a:spcPts val="600"/>
              </a:spcAft>
            </a:pPr>
            <a:r>
              <a:rPr lang="en-US" dirty="0"/>
              <a:t>Identify other Medicare health plans</a:t>
            </a:r>
          </a:p>
          <a:p>
            <a:pPr marL="125660" indent="-125660" defTabSz="724959">
              <a:spcAft>
                <a:spcPts val="600"/>
              </a:spcAft>
            </a:pPr>
            <a:r>
              <a:rPr lang="en-US" dirty="0"/>
              <a:t>Explain rights, protections, and appeals</a:t>
            </a:r>
          </a:p>
          <a:p>
            <a:pPr marL="125660" indent="-125660" defTabSz="983577">
              <a:spcAft>
                <a:spcPts val="600"/>
              </a:spcAft>
              <a:buFont typeface="Wingdings" pitchFamily="84" charset="2"/>
              <a:buChar char="§"/>
              <a:defRPr/>
            </a:pPr>
            <a:r>
              <a:rPr lang="en-US" dirty="0">
                <a:ea typeface="Arial" pitchFamily="84" charset="0"/>
              </a:rPr>
              <a:t>Summarize the Medicare Communications and Marketing Guidelines (MCMG)—know </a:t>
            </a:r>
            <a:r>
              <a:rPr lang="en-US" dirty="0"/>
              <a:t>the rules for gifts, rewards and incentives, educational and promotional activities, and agents and brokers</a:t>
            </a:r>
          </a:p>
          <a:p>
            <a:pPr marL="120827" indent="-120827" defTabSz="983577">
              <a:spcBef>
                <a:spcPts val="600"/>
              </a:spcBef>
              <a:buFont typeface="Wingdings" pitchFamily="84" charset="2"/>
              <a:buChar char="§"/>
              <a:defRPr/>
            </a:pP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n-US" b="1" dirty="0">
                <a:solidFill>
                  <a:srgbClr val="000000"/>
                </a:solidFill>
              </a:rPr>
              <a:t>This slide has animation.</a:t>
            </a:r>
            <a:endParaRPr lang="en-US" b="0" i="0" dirty="0">
              <a:solidFill>
                <a:srgbClr val="444444"/>
              </a:solidFill>
              <a:effectLst/>
              <a:cs typeface="Arial" panose="020B0604020202020204" pitchFamily="34" charset="0"/>
            </a:endParaRPr>
          </a:p>
          <a:p>
            <a:pPr marL="0" indent="0" fontAlgn="base">
              <a:spcAft>
                <a:spcPts val="600"/>
              </a:spcAft>
              <a:buNone/>
            </a:pPr>
            <a:r>
              <a:rPr lang="en-US" b="1" dirty="0">
                <a:solidFill>
                  <a:srgbClr val="000000"/>
                </a:solidFill>
              </a:rPr>
              <a:t>Presenter Notes</a:t>
            </a:r>
            <a:endParaRPr lang="en-US" b="0" i="0" dirty="0">
              <a:solidFill>
                <a:srgbClr val="444444"/>
              </a:solidFill>
              <a:effectLst/>
              <a:cs typeface="Arial" panose="020B0604020202020204" pitchFamily="34" charset="0"/>
            </a:endParaRPr>
          </a:p>
          <a:p>
            <a:pPr marL="196375" indent="-392745" defTabSz="983577">
              <a:spcAft>
                <a:spcPts val="600"/>
              </a:spcAft>
              <a:buNone/>
              <a:defRPr/>
            </a:pPr>
            <a:r>
              <a:rPr lang="en-US" dirty="0">
                <a:solidFill>
                  <a:prstClr val="black"/>
                </a:solidFill>
              </a:rPr>
              <a:t>Check Your Knowledge: Question 2</a:t>
            </a:r>
          </a:p>
          <a:p>
            <a:pPr marL="0" indent="-196716" defTabSz="983577">
              <a:spcAft>
                <a:spcPts val="600"/>
              </a:spcAft>
              <a:buNone/>
              <a:defRPr/>
            </a:pPr>
            <a:r>
              <a:rPr lang="en-US" b="1" dirty="0">
                <a:solidFill>
                  <a:prstClr val="black"/>
                </a:solidFill>
              </a:rPr>
              <a:t>Most people enrolled in a Medicare Advantage Plan will continue to pay a monthly Part B premium.</a:t>
            </a:r>
            <a:r>
              <a:rPr lang="en-US" b="1" dirty="0">
                <a:solidFill>
                  <a:prstClr val="black"/>
                </a:solidFill>
                <a:ea typeface="ＭＳ Ｐゴシック" pitchFamily="84" charset="-128"/>
              </a:rPr>
              <a:t> </a:t>
            </a:r>
            <a:endParaRPr lang="en-US" b="1" dirty="0">
              <a:solidFill>
                <a:prstClr val="black"/>
              </a:solidFill>
            </a:endParaRPr>
          </a:p>
          <a:p>
            <a:pPr marL="181240" lvl="1" indent="-181240" defTabSz="983577">
              <a:spcBef>
                <a:spcPts val="0"/>
              </a:spcBef>
              <a:spcAft>
                <a:spcPts val="600"/>
              </a:spcAft>
              <a:buFont typeface="+mj-lt"/>
              <a:buAutoNum type="alphaLcPeriod"/>
              <a:defRPr/>
            </a:pPr>
            <a:r>
              <a:rPr lang="en-US" dirty="0">
                <a:solidFill>
                  <a:prstClr val="black"/>
                </a:solidFill>
                <a:ea typeface="ＭＳ Ｐゴシック" pitchFamily="84" charset="-128"/>
                <a:cs typeface="Arial" panose="020B0604020202020204" pitchFamily="34" charset="0"/>
              </a:rPr>
              <a:t>True</a:t>
            </a:r>
            <a:endParaRPr lang="en-US" dirty="0">
              <a:solidFill>
                <a:prstClr val="black"/>
              </a:solidFill>
              <a:cs typeface="Arial" panose="020B0604020202020204" pitchFamily="34" charset="0"/>
            </a:endParaRPr>
          </a:p>
          <a:p>
            <a:pPr marL="181240" lvl="1" indent="-181240" defTabSz="983577">
              <a:spcBef>
                <a:spcPts val="0"/>
              </a:spcBef>
              <a:spcAft>
                <a:spcPts val="600"/>
              </a:spcAft>
              <a:buFont typeface="+mj-lt"/>
              <a:buAutoNum type="alphaLcPeriod"/>
              <a:defRPr/>
            </a:pPr>
            <a:r>
              <a:rPr lang="en-US" dirty="0">
                <a:solidFill>
                  <a:prstClr val="black"/>
                </a:solidFill>
                <a:ea typeface="ＭＳ Ｐゴシック" pitchFamily="84" charset="-128"/>
                <a:cs typeface="Arial" panose="020B0604020202020204" pitchFamily="34" charset="0"/>
              </a:rPr>
              <a:t>False</a:t>
            </a:r>
            <a:endParaRPr lang="en-US" dirty="0">
              <a:solidFill>
                <a:prstClr val="black"/>
              </a:solidFill>
              <a:cs typeface="Arial" panose="020B0604020202020204" pitchFamily="34" charset="0"/>
            </a:endParaRPr>
          </a:p>
          <a:p>
            <a:pPr marL="0" indent="0" defTabSz="983577">
              <a:spcAft>
                <a:spcPts val="600"/>
              </a:spcAft>
              <a:buNone/>
              <a:defRPr/>
            </a:pPr>
            <a:r>
              <a:rPr lang="en-US" b="1" dirty="0">
                <a:solidFill>
                  <a:prstClr val="black"/>
                </a:solidFill>
                <a:ea typeface="ＭＳ Ｐゴシック" pitchFamily="84" charset="-128"/>
              </a:rPr>
              <a:t>Answer: a. True</a:t>
            </a:r>
          </a:p>
          <a:p>
            <a:pPr marL="0" indent="0" defTabSz="983577">
              <a:spcAft>
                <a:spcPts val="600"/>
              </a:spcAft>
              <a:buNone/>
              <a:defRPr/>
            </a:pPr>
            <a:r>
              <a:rPr lang="en-US" dirty="0">
                <a:solidFill>
                  <a:prstClr val="black"/>
                </a:solidFill>
                <a:ea typeface="Arial" pitchFamily="84" charset="0"/>
              </a:rPr>
              <a:t>I</a:t>
            </a:r>
            <a:r>
              <a:rPr lang="en-US" dirty="0">
                <a:solidFill>
                  <a:prstClr val="black"/>
                </a:solidFill>
              </a:rPr>
              <a:t>f you join a Medicare Advantage Plan, you must continue to pay the monthly Part B premium. The standard Part B premium for 2023 is $164.90. People with higher incomes generally pay more.</a:t>
            </a:r>
          </a:p>
          <a:p>
            <a:pPr marL="120827" lvl="1" indent="-120827" defTabSz="966612">
              <a:spcBef>
                <a:spcPts val="0"/>
              </a:spcBef>
              <a:spcAft>
                <a:spcPts val="600"/>
              </a:spcAft>
              <a:buFont typeface="Wingdings" pitchFamily="2" charset="2"/>
              <a:buChar char="§"/>
              <a:defRPr/>
            </a:pPr>
            <a:r>
              <a:rPr lang="en-US" dirty="0">
                <a:solidFill>
                  <a:prstClr val="black"/>
                </a:solidFill>
                <a:ea typeface="Arial" pitchFamily="84" charset="0"/>
                <a:cs typeface="Arial" panose="020B0604020202020204" pitchFamily="34" charset="0"/>
              </a:rPr>
              <a:t>A few plans may pay all or part of the Part B premium for you</a:t>
            </a:r>
          </a:p>
          <a:p>
            <a:pPr marL="120827" lvl="1" indent="-120827" defTabSz="966612">
              <a:spcBef>
                <a:spcPts val="0"/>
              </a:spcBef>
              <a:spcAft>
                <a:spcPts val="600"/>
              </a:spcAft>
              <a:buFont typeface="Wingdings" pitchFamily="2" charset="2"/>
              <a:buChar char="§"/>
              <a:defRPr/>
            </a:pPr>
            <a:r>
              <a:rPr lang="en-US" dirty="0">
                <a:solidFill>
                  <a:prstClr val="black"/>
                </a:solidFill>
                <a:ea typeface="Arial" pitchFamily="84" charset="0"/>
                <a:cs typeface="Arial" panose="020B0604020202020204" pitchFamily="34" charset="0"/>
              </a:rPr>
              <a:t>Some people may be eligible for Medicaid or help from their state (programs for people with Medicare who have limited income and resources)</a:t>
            </a:r>
          </a:p>
          <a:p>
            <a:pPr marL="0" lvl="1" defTabSz="966612">
              <a:spcAft>
                <a:spcPts val="600"/>
              </a:spcAft>
              <a:defRPr/>
            </a:pPr>
            <a:endParaRPr lang="en-US" dirty="0">
              <a:solidFill>
                <a:prstClr val="black"/>
              </a:solidFill>
              <a:ea typeface="Arial" pitchFamily="84" charset="0"/>
              <a:cs typeface="Arial" panose="020B0604020202020204" pitchFamily="34" charset="0"/>
            </a:endParaRPr>
          </a:p>
          <a:p>
            <a:pPr marL="0" lvl="1" defTabSz="966612">
              <a:spcAft>
                <a:spcPts val="600"/>
              </a:spcAft>
              <a:defRPr/>
            </a:pPr>
            <a:endParaRPr lang="en-US" dirty="0">
              <a:solidFill>
                <a:prstClr val="black"/>
              </a:solidFill>
              <a:ea typeface="Arial" pitchFamily="84" charset="0"/>
              <a:cs typeface="Arial" panose="020B0604020202020204" pitchFamily="34" charset="0"/>
            </a:endParaRPr>
          </a:p>
        </p:txBody>
      </p:sp>
    </p:spTree>
    <p:extLst>
      <p:ext uri="{BB962C8B-B14F-4D97-AF65-F5344CB8AC3E}">
        <p14:creationId xmlns:p14="http://schemas.microsoft.com/office/powerpoint/2010/main" val="883392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96716" indent="-196716" defTabSz="966612">
              <a:spcAft>
                <a:spcPts val="600"/>
              </a:spcAft>
              <a:buNone/>
              <a:defRPr/>
            </a:pPr>
            <a:r>
              <a:rPr lang="en-US" b="1" dirty="0">
                <a:solidFill>
                  <a:prstClr val="black"/>
                </a:solidFill>
                <a:ea typeface="ＭＳ Ｐゴシック" pitchFamily="84" charset="-128"/>
              </a:rPr>
              <a:t>Presenter Notes</a:t>
            </a:r>
          </a:p>
          <a:p>
            <a:pPr marL="196716" indent="-196716" defTabSz="966612">
              <a:spcAft>
                <a:spcPts val="600"/>
              </a:spcAft>
              <a:buNone/>
              <a:defRPr/>
            </a:pPr>
            <a:r>
              <a:rPr lang="en-US" dirty="0">
                <a:solidFill>
                  <a:prstClr val="black"/>
                </a:solidFill>
              </a:rPr>
              <a:t>Lesson 2, “Other Medicare Health Plans,” provides information on the following: </a:t>
            </a:r>
          </a:p>
          <a:p>
            <a:pPr marL="120827" indent="-120827" defTabSz="966612">
              <a:spcAft>
                <a:spcPts val="600"/>
              </a:spcAft>
              <a:defRPr/>
            </a:pPr>
            <a:r>
              <a:rPr lang="en-US" dirty="0">
                <a:solidFill>
                  <a:prstClr val="black"/>
                </a:solidFill>
              </a:rPr>
              <a:t>Medicare Cost Plans</a:t>
            </a:r>
          </a:p>
          <a:p>
            <a:pPr marL="120827" lvl="1" indent="-120827" defTabSz="966612">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Medicare Innovation Projects (models, demonstrations, and pilot programs)</a:t>
            </a:r>
          </a:p>
          <a:p>
            <a:pPr marL="120827" lvl="1" indent="-120827" defTabSz="966612">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Program of All-inclusive Care for the Elderly (PACE)</a:t>
            </a:r>
          </a:p>
        </p:txBody>
      </p:sp>
    </p:spTree>
    <p:extLst>
      <p:ext uri="{BB962C8B-B14F-4D97-AF65-F5344CB8AC3E}">
        <p14:creationId xmlns:p14="http://schemas.microsoft.com/office/powerpoint/2010/main" val="3418593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n-US" b="1" dirty="0">
                <a:ea typeface="ＭＳ Ｐゴシック" pitchFamily="84" charset="-128"/>
              </a:rPr>
              <a:t>Presenter Notes</a:t>
            </a:r>
          </a:p>
          <a:p>
            <a:pPr marL="0" indent="0" defTabSz="983577">
              <a:spcAft>
                <a:spcPts val="600"/>
              </a:spcAft>
              <a:buNone/>
              <a:defRPr/>
            </a:pPr>
            <a:r>
              <a:rPr lang="en-US" dirty="0"/>
              <a:t>At the end of this lesson, you’ll be able to:</a:t>
            </a:r>
          </a:p>
          <a:p>
            <a:pPr marL="125660" indent="-125660" defTabSz="724959">
              <a:spcAft>
                <a:spcPts val="600"/>
              </a:spcAft>
            </a:pPr>
            <a:r>
              <a:rPr lang="en-US" dirty="0"/>
              <a:t>Describe other Medicare Health Plans that aren’t Medicare Advantage Plans</a:t>
            </a:r>
          </a:p>
          <a:p>
            <a:pPr marL="125660" indent="-125660" defTabSz="724959">
              <a:spcAft>
                <a:spcPts val="600"/>
              </a:spcAft>
            </a:pPr>
            <a:r>
              <a:rPr lang="en-US" dirty="0"/>
              <a:t>Explain Medicare Cost Plans and how they work</a:t>
            </a:r>
          </a:p>
          <a:p>
            <a:pPr marL="125660" indent="-125660" defTabSz="724959">
              <a:spcAft>
                <a:spcPts val="600"/>
              </a:spcAft>
            </a:pPr>
            <a:r>
              <a:rPr lang="en-US" dirty="0"/>
              <a:t>Describe Medicare Innovation Projects and current models</a:t>
            </a:r>
          </a:p>
          <a:p>
            <a:pPr marL="125660" indent="-125660" defTabSz="724959">
              <a:spcAft>
                <a:spcPts val="600"/>
              </a:spcAft>
            </a:pPr>
            <a:r>
              <a:rPr lang="en-US" dirty="0"/>
              <a:t>Explain PACE Plans and qualifications</a:t>
            </a:r>
          </a:p>
          <a:p>
            <a:pPr marL="0" indent="0" defTabSz="983577">
              <a:spcBef>
                <a:spcPts val="600"/>
              </a:spcBef>
              <a:buNone/>
              <a:defRPr/>
            </a:pP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31311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19" y="3757507"/>
            <a:ext cx="5945505" cy="5144347"/>
          </a:xfrm>
        </p:spPr>
        <p:txBody>
          <a:bodyPr/>
          <a:lstStyle/>
          <a:p>
            <a:pPr marL="0" indent="0" defTabSz="981958">
              <a:spcAft>
                <a:spcPts val="600"/>
              </a:spcAft>
              <a:buNone/>
              <a:defRPr/>
            </a:pPr>
            <a:r>
              <a:rPr lang="en-US" b="1" dirty="0">
                <a:solidFill>
                  <a:prstClr val="black"/>
                </a:solidFill>
                <a:ea typeface="ＭＳ Ｐゴシック" pitchFamily="84" charset="-128"/>
              </a:rPr>
              <a:t>Presenter Notes</a:t>
            </a:r>
          </a:p>
          <a:p>
            <a:pPr marL="0" indent="0" defTabSz="981958">
              <a:spcAft>
                <a:spcPts val="600"/>
              </a:spcAft>
              <a:buNone/>
              <a:defRPr/>
            </a:pPr>
            <a:r>
              <a:rPr lang="en-US" dirty="0">
                <a:solidFill>
                  <a:prstClr val="black"/>
                </a:solidFill>
              </a:rPr>
              <a:t>Some types of Medicare health plans that provide health care coverage aren’t Medicare Advantage Plans, but are still part of Medicare. Some of these plans, like Medicare Cost Plans, Medicare Innovation Projects, and Program of All-inclusive Care for the Elderly (PACE), may provide:</a:t>
            </a:r>
          </a:p>
          <a:p>
            <a:pPr marL="120827" indent="-120827" defTabSz="981958">
              <a:spcAft>
                <a:spcPts val="600"/>
              </a:spcAft>
              <a:defRPr/>
            </a:pPr>
            <a:r>
              <a:rPr lang="en-US" dirty="0">
                <a:solidFill>
                  <a:prstClr val="black"/>
                </a:solidFill>
              </a:rPr>
              <a:t>Part A (Hospital Insurance) and/or Part B (Medical Insurance) coverage</a:t>
            </a:r>
          </a:p>
          <a:p>
            <a:pPr marL="120827" indent="-120827" defTabSz="981958">
              <a:spcAft>
                <a:spcPts val="600"/>
              </a:spcAft>
              <a:defRPr/>
            </a:pPr>
            <a:r>
              <a:rPr lang="en-US" dirty="0">
                <a:solidFill>
                  <a:prstClr val="black"/>
                </a:solidFill>
              </a:rPr>
              <a:t>Medicare drug coverage (Part D) </a:t>
            </a:r>
          </a:p>
          <a:p>
            <a:pPr marL="0" indent="0" defTabSz="981958">
              <a:spcAft>
                <a:spcPts val="600"/>
              </a:spcAft>
              <a:buNone/>
              <a:defRPr/>
            </a:pPr>
            <a:r>
              <a:rPr lang="en-US" dirty="0">
                <a:solidFill>
                  <a:prstClr val="black"/>
                </a:solidFill>
              </a:rPr>
              <a:t>These plans have some of the same rules as Medicare Advantage Plans. Some of these rules are explained briefly on the next few slides. However, each type of plan has special rules and exceptions. Visit </a:t>
            </a:r>
            <a:r>
              <a:rPr lang="en-US" dirty="0">
                <a:hlinkClick r:id="rId3"/>
              </a:rPr>
              <a:t>Medicare.gov/plan-compare</a:t>
            </a:r>
            <a:r>
              <a:rPr lang="en-US" dirty="0">
                <a:solidFill>
                  <a:prstClr val="black"/>
                </a:solidFill>
              </a:rPr>
              <a:t>, or call 1-800-MEDICARE (1-800-633-4227); TTY: 1-877-486-2048 to contact any plans you’re interested in and to get more details.</a:t>
            </a:r>
          </a:p>
          <a:p>
            <a:pPr marL="0" indent="0">
              <a:spcBef>
                <a:spcPts val="600"/>
              </a:spcBef>
              <a:spcAft>
                <a:spcPts val="600"/>
              </a:spcAft>
              <a:buNone/>
            </a:pPr>
            <a:endParaRPr lang="en-US" dirty="0"/>
          </a:p>
          <a:p>
            <a:pPr marL="0" indent="0">
              <a:spcBef>
                <a:spcPts val="600"/>
              </a:spcBef>
              <a:spcAft>
                <a:spcPts val="600"/>
              </a:spcAft>
              <a:buNone/>
            </a:pPr>
            <a:endParaRPr lang="en-US" b="0" dirty="0"/>
          </a:p>
        </p:txBody>
      </p:sp>
    </p:spTree>
    <p:extLst>
      <p:ext uri="{BB962C8B-B14F-4D97-AF65-F5344CB8AC3E}">
        <p14:creationId xmlns:p14="http://schemas.microsoft.com/office/powerpoint/2010/main" val="1673366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97712" y="3697346"/>
            <a:ext cx="6677246" cy="5586917"/>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Medicare Cost Plans or “Cost Plans” are operated by a legal entity licensed as a Health Maintenance Organization (HMO) in accordance with a cost reimbursement contract under Section 1876 of the Social Security Act, and under Title 42, Part 417 of the Code of Federal Regulations. However, CMS no longer accepts applications for new Cost Plans though Cost Plans may apply to expand their existing service areas. </a:t>
            </a:r>
          </a:p>
          <a:p>
            <a:pPr marL="0" indent="0" defTabSz="966612">
              <a:spcAft>
                <a:spcPts val="600"/>
              </a:spcAft>
              <a:buNone/>
              <a:defRPr/>
            </a:pPr>
            <a:r>
              <a:rPr lang="en-US" dirty="0">
                <a:solidFill>
                  <a:prstClr val="black"/>
                </a:solidFill>
              </a:rPr>
              <a:t>Cost Plans are only available in limited areas of the country. Cost Plans aren’t Medicare Advantage Plans because they’re authorized under a different section of the Social Security Act than Medicare Advantage Plans.</a:t>
            </a:r>
          </a:p>
          <a:p>
            <a:pPr marL="0" indent="0" defTabSz="966612">
              <a:spcAft>
                <a:spcPts val="600"/>
              </a:spcAft>
              <a:buNone/>
              <a:defRPr/>
            </a:pPr>
            <a:r>
              <a:rPr lang="en-US" dirty="0">
                <a:solidFill>
                  <a:prstClr val="black"/>
                </a:solidFill>
              </a:rPr>
              <a:t>These plans have unique differences from other Medicare health plans. For example, they can enroll people who have Part A and Part B, or those who only have Part B. They can also offer Medicare drug coverage. Even if the Cost Plan offers drug coverage, you can choose to get drug coverage from a separate Medicare drug plan. You can add or drop Medicare drug coverage only at certain times.</a:t>
            </a:r>
          </a:p>
          <a:p>
            <a:pPr marL="0" indent="0" defTabSz="966612">
              <a:spcAft>
                <a:spcPts val="600"/>
              </a:spcAft>
              <a:buNone/>
              <a:defRPr/>
            </a:pPr>
            <a:r>
              <a:rPr lang="en-US" dirty="0">
                <a:solidFill>
                  <a:prstClr val="black"/>
                </a:solidFill>
              </a:rPr>
              <a:t>People with Medicare who enroll in a Cost Plan:</a:t>
            </a:r>
          </a:p>
          <a:p>
            <a:pPr defTabSz="966612">
              <a:spcAft>
                <a:spcPts val="600"/>
              </a:spcAft>
              <a:defRPr/>
            </a:pPr>
            <a:r>
              <a:rPr lang="en-US" dirty="0">
                <a:solidFill>
                  <a:prstClr val="black"/>
                </a:solidFill>
              </a:rPr>
              <a:t>Aren’t restricted to using the plan’s HMO network to get covered Part A and Part B services. They may choose to go outside the plan’s network and use non-HMO Plan providers who are reimbursed separately by Original Medicare.</a:t>
            </a:r>
          </a:p>
          <a:p>
            <a:pPr defTabSz="966612">
              <a:spcAft>
                <a:spcPts val="600"/>
              </a:spcAft>
              <a:defRPr/>
            </a:pPr>
            <a:r>
              <a:rPr lang="en-US" dirty="0"/>
              <a:t>Can join anytime the Cost Plan is accepting new members.</a:t>
            </a:r>
          </a:p>
          <a:p>
            <a:pPr defTabSz="966612">
              <a:spcAft>
                <a:spcPts val="600"/>
              </a:spcAft>
              <a:defRPr/>
            </a:pPr>
            <a:r>
              <a:rPr lang="en-US" dirty="0"/>
              <a:t>Can leave anytime and return to Original Medicare.</a:t>
            </a:r>
          </a:p>
          <a:p>
            <a:pPr defTabSz="966612">
              <a:spcAft>
                <a:spcPts val="600"/>
              </a:spcAft>
              <a:defRPr/>
            </a:pPr>
            <a:r>
              <a:rPr lang="en-US" dirty="0"/>
              <a:t>Can add or drop Medicare drug coverage only at certain times.</a:t>
            </a:r>
          </a:p>
          <a:p>
            <a:pPr defTabSz="966612">
              <a:spcAft>
                <a:spcPts val="600"/>
              </a:spcAft>
              <a:defRPr/>
            </a:pPr>
            <a:r>
              <a:rPr lang="en-US" dirty="0"/>
              <a:t>Don’t have to take the Cost Plan’s drug coverage, and can choose to get drug coverage from a separate Medicare drug plan.</a:t>
            </a:r>
            <a:endParaRPr lang="en-US" sz="1600" dirty="0"/>
          </a:p>
          <a:p>
            <a:pPr marL="0" indent="0">
              <a:spcAft>
                <a:spcPts val="600"/>
              </a:spcAft>
              <a:buNone/>
              <a:defRPr/>
            </a:pPr>
            <a:r>
              <a:rPr lang="en-US" b="1" dirty="0"/>
              <a:t>NOTE</a:t>
            </a:r>
            <a:r>
              <a:rPr lang="en-US" dirty="0"/>
              <a:t>:</a:t>
            </a:r>
            <a:r>
              <a:rPr lang="en-US" b="1" dirty="0"/>
              <a:t> </a:t>
            </a:r>
            <a:r>
              <a:rPr lang="en-US" dirty="0"/>
              <a:t>Medicare Medical Savings Account (MSA) Plans aren’t included in the Medicare Advantage Open Enrollment Period (MA OEP).</a:t>
            </a:r>
          </a:p>
          <a:p>
            <a:pPr marL="0" indent="0" defTabSz="966612">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1381714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6254" y="3676650"/>
            <a:ext cx="7110662" cy="5734050"/>
          </a:xfrm>
        </p:spPr>
        <p:txBody>
          <a:bodyPr/>
          <a:lstStyle/>
          <a:p>
            <a:pPr marL="0" indent="0" defTabSz="966612">
              <a:spcAft>
                <a:spcPts val="600"/>
              </a:spcAft>
              <a:buNone/>
              <a:defRPr/>
            </a:pPr>
            <a:r>
              <a:rPr lang="en-US" sz="1100" b="1" dirty="0">
                <a:solidFill>
                  <a:prstClr val="black"/>
                </a:solidFill>
                <a:ea typeface="ＭＳ Ｐゴシック" pitchFamily="84" charset="-128"/>
              </a:rPr>
              <a:t>This slide has animation.</a:t>
            </a:r>
          </a:p>
          <a:p>
            <a:pPr marL="0" indent="0" defTabSz="966612">
              <a:spcAft>
                <a:spcPts val="600"/>
              </a:spcAft>
              <a:buNone/>
              <a:defRPr/>
            </a:pPr>
            <a:r>
              <a:rPr lang="en-US" sz="1100" b="1" dirty="0">
                <a:solidFill>
                  <a:prstClr val="black"/>
                </a:solidFill>
                <a:ea typeface="ＭＳ Ｐゴシック" pitchFamily="84" charset="-128"/>
              </a:rPr>
              <a:t>Presenter Notes</a:t>
            </a:r>
          </a:p>
          <a:p>
            <a:pPr marL="0" indent="0">
              <a:spcAft>
                <a:spcPts val="600"/>
              </a:spcAft>
              <a:buNone/>
              <a:defRPr/>
            </a:pPr>
            <a:r>
              <a:rPr lang="en-US" sz="1100" dirty="0"/>
              <a:t>Medicare develops innovative models, demonstrations, and pilot projects to test and measure the effect of potential changes in Medicare. These projects help to find new ways to improve health care quality and reduce costs. Usually, they operate only for a limited time and for a specific group of people and/or are offered only in specific areas. </a:t>
            </a:r>
          </a:p>
          <a:p>
            <a:pPr marL="0" indent="0">
              <a:spcAft>
                <a:spcPts val="600"/>
              </a:spcAft>
              <a:buNone/>
              <a:defRPr/>
            </a:pPr>
            <a:r>
              <a:rPr lang="en-US" sz="1100" dirty="0"/>
              <a:t>Examples of current models, demonstrations, and pilot projects include (effective as of February 2023):</a:t>
            </a:r>
          </a:p>
          <a:p>
            <a:pPr>
              <a:spcAft>
                <a:spcPts val="600"/>
              </a:spcAft>
              <a:defRPr/>
            </a:pPr>
            <a:r>
              <a:rPr lang="en-US" sz="1100" dirty="0"/>
              <a:t>Accountable Care Organizations (ACO) Realizing Equity, Access, and Community Health Reach Model – enables CMS to test an ACO model that can inform the Medicare Shared Savings Program and future models by making important changes to the GPDC Model in 3 areas: </a:t>
            </a:r>
          </a:p>
          <a:p>
            <a:pPr marL="228600" lvl="1" indent="-114300">
              <a:spcAft>
                <a:spcPts val="600"/>
              </a:spcAft>
              <a:buFont typeface="Arial" panose="020B0604020202020204" pitchFamily="34" charset="0"/>
              <a:buChar char="•"/>
              <a:defRPr/>
            </a:pPr>
            <a:r>
              <a:rPr lang="en-US" sz="1100" dirty="0"/>
              <a:t>Advance Health Equity to Bring the Benefits of Accountable Care to Underserved Communities.</a:t>
            </a:r>
          </a:p>
          <a:p>
            <a:pPr marL="228600" lvl="1" indent="-114300">
              <a:spcAft>
                <a:spcPts val="600"/>
              </a:spcAft>
              <a:buFont typeface="Arial" panose="020B0604020202020204" pitchFamily="34" charset="0"/>
              <a:buChar char="•"/>
              <a:defRPr/>
            </a:pPr>
            <a:r>
              <a:rPr lang="en-US" sz="1100" dirty="0"/>
              <a:t>Promote Provider Leadership and Governance.</a:t>
            </a:r>
          </a:p>
          <a:p>
            <a:pPr marL="228600" lvl="1" indent="-114300">
              <a:spcAft>
                <a:spcPts val="600"/>
              </a:spcAft>
              <a:buFont typeface="Arial" panose="020B0604020202020204" pitchFamily="34" charset="0"/>
              <a:buChar char="•"/>
              <a:defRPr/>
            </a:pPr>
            <a:r>
              <a:rPr lang="en-US" sz="1100" dirty="0"/>
              <a:t>Protect Beneficiaries and the Model with More Participant Vetting, Monitoring and Greater Transparency.</a:t>
            </a:r>
          </a:p>
          <a:p>
            <a:pPr>
              <a:spcAft>
                <a:spcPts val="600"/>
              </a:spcAft>
              <a:defRPr/>
            </a:pPr>
            <a:r>
              <a:rPr lang="en-US" sz="1100" dirty="0"/>
              <a:t>Comprehensive Care for Joint Replacement Model – aims to improve care and reduce costs for hip and knee replacements through episode-based payments.</a:t>
            </a:r>
          </a:p>
          <a:p>
            <a:pPr>
              <a:spcAft>
                <a:spcPts val="600"/>
              </a:spcAft>
              <a:defRPr/>
            </a:pPr>
            <a:r>
              <a:rPr lang="en-US" sz="1100" dirty="0"/>
              <a:t>Kidney Care Choices Model – incentivizes kidney disease prevention, encourages kidney transplantation and offers distinct payment options to further these goals.</a:t>
            </a:r>
          </a:p>
          <a:p>
            <a:pPr>
              <a:spcAft>
                <a:spcPts val="600"/>
              </a:spcAft>
              <a:defRPr/>
            </a:pPr>
            <a:r>
              <a:rPr lang="en-US" sz="1100" dirty="0"/>
              <a:t>Enhancing Oncology Model – aims to drive transformation and improve oncology care coordination by preserving and enhancing the quality of care furnished to people with Medicare undergoing treatment for cancer while reducing program spending under Medicare fee-for-service.</a:t>
            </a:r>
          </a:p>
          <a:p>
            <a:pPr>
              <a:spcAft>
                <a:spcPts val="600"/>
              </a:spcAft>
              <a:defRPr/>
            </a:pPr>
            <a:r>
              <a:rPr lang="en-US" sz="1100" dirty="0"/>
              <a:t>Primary Care First Model Options – voluntary payment model options that reward value and quality through innovative payment structures and emphasizing the doctor-patient relationship supporting advanced primary care.</a:t>
            </a:r>
          </a:p>
          <a:p>
            <a:pPr marL="0" indent="0">
              <a:spcAft>
                <a:spcPts val="600"/>
              </a:spcAft>
              <a:buNone/>
              <a:defRPr/>
            </a:pPr>
            <a:r>
              <a:rPr lang="en-US" sz="1100" dirty="0"/>
              <a:t>Ask your doctor if they participate in these models, and what it means for your care.</a:t>
            </a:r>
            <a:endParaRPr lang="en-US" sz="1100" dirty="0">
              <a:solidFill>
                <a:prstClr val="black"/>
              </a:solidFill>
            </a:endParaRPr>
          </a:p>
          <a:p>
            <a:pPr marL="0" indent="0">
              <a:spcAft>
                <a:spcPts val="600"/>
              </a:spcAft>
              <a:buNone/>
              <a:defRPr/>
            </a:pPr>
            <a:r>
              <a:rPr lang="en-US" sz="1100" dirty="0">
                <a:solidFill>
                  <a:prstClr val="black"/>
                </a:solidFill>
              </a:rPr>
              <a:t>For more information about the current Medicare models, demonstrations, and pilot projects, visit </a:t>
            </a:r>
            <a:r>
              <a:rPr lang="en-US" sz="1100" dirty="0">
                <a:solidFill>
                  <a:prstClr val="black"/>
                </a:solidFill>
                <a:hlinkClick r:id="rId3"/>
              </a:rPr>
              <a:t>innovation.CMS.gov/innovation-models#views=models</a:t>
            </a:r>
            <a:r>
              <a:rPr lang="en-US" sz="1100" dirty="0">
                <a:solidFill>
                  <a:prstClr val="black"/>
                </a:solidFill>
              </a:rPr>
              <a:t>, or call 1-800-MEDICARE (1-800-633-4227); TTY: 1-877-486-2048.</a:t>
            </a:r>
            <a:endParaRPr lang="en-US" sz="1100" b="1" dirty="0">
              <a:solidFill>
                <a:prstClr val="black"/>
              </a:solidFill>
            </a:endParaRPr>
          </a:p>
          <a:p>
            <a:pPr marL="0" indent="0" defTabSz="966612">
              <a:spcAft>
                <a:spcPts val="600"/>
              </a:spcAft>
              <a:buNone/>
              <a:defRPr/>
            </a:pPr>
            <a:r>
              <a:rPr lang="en-US" sz="1100" b="1" dirty="0">
                <a:solidFill>
                  <a:prstClr val="black"/>
                </a:solidFill>
              </a:rPr>
              <a:t>NOTE:</a:t>
            </a:r>
            <a:r>
              <a:rPr lang="en-US" sz="1100" dirty="0">
                <a:solidFill>
                  <a:prstClr val="black"/>
                </a:solidFill>
              </a:rPr>
              <a:t> Instructor may add state-specific content or provide a local example.</a:t>
            </a:r>
          </a:p>
          <a:p>
            <a:pPr marL="0" indent="0">
              <a:spcAft>
                <a:spcPts val="600"/>
              </a:spcAft>
              <a:buNone/>
            </a:pPr>
            <a:endParaRPr lang="en-US" sz="1100" dirty="0"/>
          </a:p>
        </p:txBody>
      </p:sp>
    </p:spTree>
    <p:extLst>
      <p:ext uri="{BB962C8B-B14F-4D97-AF65-F5344CB8AC3E}">
        <p14:creationId xmlns:p14="http://schemas.microsoft.com/office/powerpoint/2010/main" val="1024471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5487" y="3757507"/>
            <a:ext cx="6974958" cy="550198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Program of All-inclusive Care for the Elderly (PACE) is a Medicare and Medicaid Program offered in many states that allows people who otherwise need a nursing home-level of care to remain in the community. </a:t>
            </a:r>
            <a:r>
              <a:rPr lang="en-US" dirty="0">
                <a:cs typeface="Arial" panose="020B0604020202020204" pitchFamily="34" charset="0"/>
              </a:rPr>
              <a:t>To qualify for PACE, you must meet these conditions: </a:t>
            </a:r>
          </a:p>
          <a:p>
            <a:pPr>
              <a:spcAft>
                <a:spcPts val="600"/>
              </a:spcAft>
              <a:defRPr/>
            </a:pPr>
            <a:r>
              <a:rPr lang="en-US" dirty="0">
                <a:cs typeface="Arial" panose="020B0604020202020204" pitchFamily="34" charset="0"/>
              </a:rPr>
              <a:t>Be 55 or older</a:t>
            </a:r>
          </a:p>
          <a:p>
            <a:pPr>
              <a:spcAft>
                <a:spcPts val="600"/>
              </a:spcAft>
              <a:defRPr/>
            </a:pPr>
            <a:r>
              <a:rPr lang="en-US" dirty="0">
                <a:cs typeface="Arial" panose="020B0604020202020204" pitchFamily="34" charset="0"/>
              </a:rPr>
              <a:t>Live in the service area of a PACE organization</a:t>
            </a:r>
          </a:p>
          <a:p>
            <a:pPr>
              <a:spcAft>
                <a:spcPts val="600"/>
              </a:spcAft>
              <a:defRPr/>
            </a:pPr>
            <a:r>
              <a:rPr lang="en-US" dirty="0">
                <a:cs typeface="Arial" panose="020B0604020202020204" pitchFamily="34" charset="0"/>
              </a:rPr>
              <a:t>Need a nursing home-level of care (as certified by your state)</a:t>
            </a:r>
          </a:p>
          <a:p>
            <a:pPr>
              <a:spcAft>
                <a:spcPts val="600"/>
              </a:spcAft>
              <a:defRPr/>
            </a:pPr>
            <a:r>
              <a:rPr lang="en-US" dirty="0">
                <a:cs typeface="Arial" panose="020B0604020202020204" pitchFamily="34" charset="0"/>
              </a:rPr>
              <a:t>Be able to live safely in the community with the help from PACE</a:t>
            </a:r>
            <a:endParaRPr lang="en-US" dirty="0">
              <a:solidFill>
                <a:prstClr val="black"/>
              </a:solidFill>
            </a:endParaRPr>
          </a:p>
          <a:p>
            <a:pPr marL="0" indent="0">
              <a:spcAft>
                <a:spcPts val="600"/>
              </a:spcAft>
              <a:buNone/>
              <a:defRPr/>
            </a:pPr>
            <a:r>
              <a:rPr lang="en-US" dirty="0">
                <a:cs typeface="Arial" panose="020B0604020202020204" pitchFamily="34" charset="0"/>
              </a:rPr>
              <a:t>PACE covers all Medicare- and Medicaid-covered care and services, and other services that the PACE team of health care professionals decides are necessary to improve and maintain your health. This includes drugs, as well as any other medically necessary care, like doctor or health care provider visits, transportation, home care, hospital visits, and even nursing home stays when necessary.</a:t>
            </a:r>
            <a:endParaRPr lang="en-US" dirty="0">
              <a:solidFill>
                <a:prstClr val="black"/>
              </a:solidFill>
              <a:cs typeface="Arial" panose="020B0604020202020204" pitchFamily="34" charset="0"/>
            </a:endParaRPr>
          </a:p>
          <a:p>
            <a:pPr marL="0" indent="0">
              <a:spcAft>
                <a:spcPts val="600"/>
              </a:spcAft>
              <a:buNone/>
              <a:defRPr/>
            </a:pPr>
            <a:r>
              <a:rPr lang="en-US" dirty="0">
                <a:cs typeface="Arial" panose="020B0604020202020204" pitchFamily="34" charset="0"/>
              </a:rPr>
              <a:t>If you have Medicaid, you won’t have to pay a monthly premium for the long-term care portion of the PACE benefit. If you have Medicare but not Medicaid, you’ll be charged a monthly premium to cover the long-term care portion of the PACE benefit and a premium for Medicare drug coverage. However, in PACE, there’s never a deductible or copayment for any drug, service, or care approved by the PACE team of health care professionals. </a:t>
            </a:r>
          </a:p>
          <a:p>
            <a:pPr marL="0" indent="0">
              <a:spcAft>
                <a:spcPts val="600"/>
              </a:spcAft>
              <a:buNone/>
              <a:defRPr/>
            </a:pPr>
            <a:r>
              <a:rPr lang="en-US" dirty="0">
                <a:cs typeface="Arial" panose="020B0604020202020204" pitchFamily="34" charset="0"/>
              </a:rPr>
              <a:t>Visit </a:t>
            </a:r>
            <a:r>
              <a:rPr lang="en-US" dirty="0">
                <a:cs typeface="Arial" panose="020B0604020202020204" pitchFamily="34" charset="0"/>
                <a:hlinkClick r:id="rId3"/>
              </a:rPr>
              <a:t>Medicare.gov/plan-compare/#pace</a:t>
            </a:r>
            <a:r>
              <a:rPr lang="en-US" dirty="0">
                <a:cs typeface="Arial" panose="020B0604020202020204" pitchFamily="34" charset="0"/>
              </a:rPr>
              <a:t> to see if there’s a PACE organization that serves your community.</a:t>
            </a:r>
            <a:endParaRPr lang="en-US" b="1" dirty="0">
              <a:solidFill>
                <a:prstClr val="black"/>
              </a:solidFill>
            </a:endParaRPr>
          </a:p>
          <a:p>
            <a:pPr marL="0" indent="0" defTabSz="966612">
              <a:spcAft>
                <a:spcPts val="600"/>
              </a:spcAft>
              <a:buNone/>
              <a:defRPr/>
            </a:pPr>
            <a:r>
              <a:rPr lang="en-US" b="1" dirty="0">
                <a:solidFill>
                  <a:prstClr val="black"/>
                </a:solidFill>
              </a:rPr>
              <a:t>NOTE:</a:t>
            </a:r>
            <a:r>
              <a:rPr lang="en-US" dirty="0">
                <a:solidFill>
                  <a:prstClr val="black"/>
                </a:solidFill>
              </a:rPr>
              <a:t> Instructor may highlight local plans.</a:t>
            </a:r>
          </a:p>
          <a:p>
            <a:pPr marL="0" indent="0" defTabSz="966612">
              <a:spcAft>
                <a:spcPts val="600"/>
              </a:spcAft>
              <a:buNone/>
              <a:defRPr/>
            </a:pPr>
            <a:r>
              <a:rPr lang="en-US" u="sng" dirty="0">
                <a:solidFill>
                  <a:srgbClr val="0000FF"/>
                </a:solidFill>
                <a:ea typeface="Calibri"/>
              </a:rPr>
              <a:t> </a:t>
            </a:r>
            <a:endParaRPr lang="en-US" b="1" dirty="0">
              <a:solidFill>
                <a:prstClr val="black"/>
              </a:solidFill>
            </a:endParaRPr>
          </a:p>
        </p:txBody>
      </p:sp>
    </p:spTree>
    <p:extLst>
      <p:ext uri="{BB962C8B-B14F-4D97-AF65-F5344CB8AC3E}">
        <p14:creationId xmlns:p14="http://schemas.microsoft.com/office/powerpoint/2010/main" val="829927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n-US" b="1" dirty="0">
                <a:solidFill>
                  <a:srgbClr val="000000"/>
                </a:solidFill>
              </a:rPr>
              <a:t>This slide has animation.</a:t>
            </a:r>
            <a:endParaRPr lang="en-US" b="0" i="0" dirty="0">
              <a:solidFill>
                <a:srgbClr val="444444"/>
              </a:solidFill>
              <a:effectLst/>
              <a:cs typeface="Arial" panose="020B0604020202020204" pitchFamily="34" charset="0"/>
            </a:endParaRPr>
          </a:p>
          <a:p>
            <a:pPr marL="0" indent="0" fontAlgn="base">
              <a:spcAft>
                <a:spcPts val="600"/>
              </a:spcAft>
              <a:buNone/>
            </a:pPr>
            <a:r>
              <a:rPr lang="en-US" b="1" dirty="0">
                <a:solidFill>
                  <a:srgbClr val="000000"/>
                </a:solidFill>
              </a:rPr>
              <a:t>Presenter Notes</a:t>
            </a:r>
            <a:endParaRPr lang="en-US" b="0" i="0" dirty="0">
              <a:solidFill>
                <a:srgbClr val="444444"/>
              </a:solidFill>
              <a:effectLst/>
              <a:cs typeface="Arial" panose="020B0604020202020204" pitchFamily="34" charset="0"/>
            </a:endParaRPr>
          </a:p>
          <a:p>
            <a:pPr marL="196716" indent="-196716" defTabSz="983577">
              <a:spcAft>
                <a:spcPts val="600"/>
              </a:spcAft>
              <a:buNone/>
              <a:defRPr/>
            </a:pPr>
            <a:r>
              <a:rPr lang="en-US" dirty="0">
                <a:solidFill>
                  <a:prstClr val="black"/>
                </a:solidFill>
              </a:rPr>
              <a:t>Check Your Knowledge: Question 3</a:t>
            </a:r>
          </a:p>
          <a:p>
            <a:pPr marL="0" indent="0" defTabSz="983577">
              <a:spcAft>
                <a:spcPts val="600"/>
              </a:spcAft>
              <a:buNone/>
              <a:defRPr/>
            </a:pPr>
            <a:r>
              <a:rPr lang="en-US" b="1" dirty="0">
                <a:solidFill>
                  <a:prstClr val="black"/>
                </a:solidFill>
              </a:rPr>
              <a:t>Program of All-inclusive C</a:t>
            </a:r>
            <a:r>
              <a:rPr lang="en-US" b="1" dirty="0">
                <a:solidFill>
                  <a:prstClr val="black"/>
                </a:solidFill>
                <a:ea typeface="ＭＳ Ｐゴシック" pitchFamily="84" charset="-128"/>
              </a:rPr>
              <a:t>are for the Elderly (PACE) is a type of Medicare Advantage Plan. </a:t>
            </a:r>
            <a:endParaRPr lang="en-US" b="1" dirty="0">
              <a:solidFill>
                <a:prstClr val="black"/>
              </a:solidFill>
            </a:endParaRPr>
          </a:p>
          <a:p>
            <a:pPr marL="196313" lvl="1" indent="-196313" defTabSz="983577">
              <a:spcBef>
                <a:spcPts val="0"/>
              </a:spcBef>
              <a:spcAft>
                <a:spcPts val="600"/>
              </a:spcAft>
              <a:buFont typeface="+mj-lt"/>
              <a:buAutoNum type="alphaLcPeriod"/>
              <a:defRPr/>
            </a:pPr>
            <a:r>
              <a:rPr lang="en-US" dirty="0">
                <a:solidFill>
                  <a:prstClr val="black"/>
                </a:solidFill>
                <a:ea typeface="ＭＳ Ｐゴシック" pitchFamily="84" charset="-128"/>
                <a:cs typeface="Arial" panose="020B0604020202020204" pitchFamily="34" charset="0"/>
              </a:rPr>
              <a:t>True</a:t>
            </a:r>
            <a:endParaRPr lang="en-US" dirty="0">
              <a:solidFill>
                <a:prstClr val="black"/>
              </a:solidFill>
              <a:cs typeface="Arial" panose="020B0604020202020204" pitchFamily="34" charset="0"/>
            </a:endParaRPr>
          </a:p>
          <a:p>
            <a:pPr marL="196313" lvl="1" indent="-196313" defTabSz="983577">
              <a:spcBef>
                <a:spcPts val="0"/>
              </a:spcBef>
              <a:spcAft>
                <a:spcPts val="600"/>
              </a:spcAft>
              <a:buFont typeface="+mj-lt"/>
              <a:buAutoNum type="alphaLcPeriod"/>
              <a:defRPr/>
            </a:pPr>
            <a:r>
              <a:rPr lang="en-US" dirty="0">
                <a:solidFill>
                  <a:prstClr val="black"/>
                </a:solidFill>
                <a:ea typeface="ＭＳ Ｐゴシック" pitchFamily="84" charset="-128"/>
                <a:cs typeface="Arial" panose="020B0604020202020204" pitchFamily="34" charset="0"/>
              </a:rPr>
              <a:t>False</a:t>
            </a:r>
            <a:endParaRPr lang="en-US" dirty="0">
              <a:solidFill>
                <a:prstClr val="black"/>
              </a:solidFill>
              <a:cs typeface="Arial" panose="020B0604020202020204" pitchFamily="34" charset="0"/>
            </a:endParaRPr>
          </a:p>
          <a:p>
            <a:pPr marL="0" indent="0" defTabSz="983577">
              <a:spcAft>
                <a:spcPts val="600"/>
              </a:spcAft>
              <a:buNone/>
              <a:defRPr/>
            </a:pPr>
            <a:r>
              <a:rPr lang="en-US" b="1" dirty="0">
                <a:solidFill>
                  <a:prstClr val="black"/>
                </a:solidFill>
                <a:ea typeface="ＭＳ Ｐゴシック" pitchFamily="84" charset="-128"/>
              </a:rPr>
              <a:t>Answer: b. False</a:t>
            </a:r>
          </a:p>
          <a:p>
            <a:pPr marL="0" indent="0" defTabSz="983577">
              <a:spcAft>
                <a:spcPts val="600"/>
              </a:spcAft>
              <a:buNone/>
              <a:defRPr/>
            </a:pPr>
            <a:r>
              <a:rPr lang="en-US" dirty="0">
                <a:solidFill>
                  <a:prstClr val="black"/>
                </a:solidFill>
              </a:rPr>
              <a:t>PACE isn’t a Medicare Advantage Plan, but is still part of Medicare. It’s a joint Medicare and Medicaid Program that may be available in states that have chosen it as an optional Medicaid benefit. The qualifications for PACE vary from state to state. </a:t>
            </a:r>
          </a:p>
          <a:p>
            <a:pPr marL="0" indent="0" defTabSz="966612">
              <a:spcAft>
                <a:spcPts val="600"/>
              </a:spcAft>
              <a:buNone/>
              <a:defRPr/>
            </a:pPr>
            <a:r>
              <a:rPr lang="en-US" dirty="0">
                <a:solidFill>
                  <a:prstClr val="black"/>
                </a:solidFill>
              </a:rPr>
              <a:t>PACE combines medical, social, and long-term care services for frail, elderly people who live in and get health care in the community. PACE provides all medically necessary services, including prescription drugs. Based on their circumstances, PACE might be a better choice for some people instead of getting care in a nursing home. </a:t>
            </a:r>
          </a:p>
        </p:txBody>
      </p:sp>
    </p:spTree>
    <p:extLst>
      <p:ext uri="{BB962C8B-B14F-4D97-AF65-F5344CB8AC3E}">
        <p14:creationId xmlns:p14="http://schemas.microsoft.com/office/powerpoint/2010/main" val="2626829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Lesson 3, “Rights, Protections, &amp; Appeals</a:t>
            </a:r>
            <a:r>
              <a:rPr lang="en-US" i="1" dirty="0">
                <a:solidFill>
                  <a:prstClr val="black"/>
                </a:solidFill>
              </a:rPr>
              <a:t>,”</a:t>
            </a:r>
            <a:r>
              <a:rPr lang="en-US" dirty="0">
                <a:solidFill>
                  <a:prstClr val="black"/>
                </a:solidFill>
              </a:rPr>
              <a:t> provides information on the following:</a:t>
            </a:r>
          </a:p>
          <a:p>
            <a:pPr marL="120827" indent="-120827" defTabSz="966612">
              <a:spcAft>
                <a:spcPts val="600"/>
              </a:spcAft>
              <a:buFont typeface="Wingdings" pitchFamily="84" charset="2"/>
              <a:buChar char="§"/>
              <a:defRPr/>
            </a:pPr>
            <a:r>
              <a:rPr lang="en-US" dirty="0">
                <a:solidFill>
                  <a:prstClr val="black"/>
                </a:solidFill>
                <a:ea typeface="Arial" pitchFamily="84" charset="0"/>
              </a:rPr>
              <a:t>Guaranteed rights and protections</a:t>
            </a:r>
          </a:p>
          <a:p>
            <a:pPr marL="120827" indent="-120827" defTabSz="966612">
              <a:spcAft>
                <a:spcPts val="600"/>
              </a:spcAft>
              <a:buFont typeface="Wingdings" pitchFamily="84" charset="2"/>
              <a:buChar char="§"/>
              <a:defRPr/>
            </a:pPr>
            <a:r>
              <a:rPr lang="en-US" dirty="0">
                <a:solidFill>
                  <a:prstClr val="black"/>
                </a:solidFill>
                <a:ea typeface="Arial" pitchFamily="84" charset="0"/>
              </a:rPr>
              <a:t>Appeals and grievances</a:t>
            </a:r>
          </a:p>
          <a:p>
            <a:pPr marL="120827" indent="-120827" defTabSz="966612">
              <a:spcAft>
                <a:spcPts val="600"/>
              </a:spcAft>
              <a:buFont typeface="Wingdings" pitchFamily="84" charset="2"/>
              <a:buChar char="§"/>
              <a:defRPr/>
            </a:pPr>
            <a:r>
              <a:rPr lang="en-US" dirty="0">
                <a:solidFill>
                  <a:prstClr val="black"/>
                </a:solidFill>
                <a:ea typeface="Arial" pitchFamily="84" charset="0"/>
              </a:rPr>
              <a:t>Required notices</a:t>
            </a:r>
          </a:p>
          <a:p>
            <a:pPr marL="186879" indent="-186879" defTabSz="966612">
              <a:lnSpc>
                <a:spcPct val="90000"/>
              </a:lnSpc>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40847208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Bef>
                <a:spcPts val="600"/>
              </a:spcBef>
              <a:buNone/>
              <a:defRPr/>
            </a:pPr>
            <a:r>
              <a:rPr lang="en-US" b="1" dirty="0">
                <a:ea typeface="ＭＳ Ｐゴシック" pitchFamily="84" charset="-128"/>
              </a:rPr>
              <a:t>Presenter Notes</a:t>
            </a:r>
          </a:p>
          <a:p>
            <a:pPr marL="0" indent="0" defTabSz="983577">
              <a:spcBef>
                <a:spcPts val="600"/>
              </a:spcBef>
              <a:buNone/>
              <a:defRPr/>
            </a:pPr>
            <a:r>
              <a:rPr lang="en-US" dirty="0"/>
              <a:t>At the end of this lesson, you’ll be able to:</a:t>
            </a:r>
          </a:p>
          <a:p>
            <a:pPr marL="119149" indent="-119149" defTabSz="983577">
              <a:spcBef>
                <a:spcPts val="600"/>
              </a:spcBef>
              <a:defRPr/>
            </a:pPr>
            <a:r>
              <a:rPr lang="en-US" dirty="0"/>
              <a:t>Explain the Medicare Advantage &amp; Medigap Trial Rights</a:t>
            </a:r>
            <a:endParaRPr lang="en-US" b="0" i="0" dirty="0">
              <a:effectLst/>
            </a:endParaRPr>
          </a:p>
          <a:p>
            <a:pPr marL="119149" indent="-119149" defTabSz="983577">
              <a:spcBef>
                <a:spcPts val="600"/>
              </a:spcBef>
              <a:defRPr/>
            </a:pPr>
            <a:r>
              <a:rPr lang="en-US" b="0" i="0" dirty="0">
                <a:effectLst/>
              </a:rPr>
              <a:t>Describe guaranteed rights and protections for all people with Medicare</a:t>
            </a:r>
          </a:p>
          <a:p>
            <a:pPr marL="119149" indent="-119149" defTabSz="983577">
              <a:spcBef>
                <a:spcPts val="600"/>
              </a:spcBef>
              <a:defRPr/>
            </a:pPr>
            <a:r>
              <a:rPr lang="en-US" b="0" i="0" dirty="0">
                <a:effectLst/>
              </a:rPr>
              <a:t>Explain the Medicare Advantage appeals process and timeline</a:t>
            </a:r>
          </a:p>
          <a:p>
            <a:pPr marL="0" indent="0" defTabSz="983577">
              <a:spcBef>
                <a:spcPts val="600"/>
              </a:spcBef>
              <a:buNone/>
              <a:defRPr/>
            </a:pPr>
            <a:endParaRPr lang="en-US" dirty="0">
              <a:solidFill>
                <a:prstClr val="black"/>
              </a:solidFill>
            </a:endParaRPr>
          </a:p>
        </p:txBody>
      </p:sp>
    </p:spTree>
    <p:extLst>
      <p:ext uri="{BB962C8B-B14F-4D97-AF65-F5344CB8AC3E}">
        <p14:creationId xmlns:p14="http://schemas.microsoft.com/office/powerpoint/2010/main" val="3603367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n-US" b="1" dirty="0">
                <a:solidFill>
                  <a:prstClr val="black"/>
                </a:solidFill>
                <a:ea typeface="ＭＳ Ｐゴシック" pitchFamily="84" charset="-128"/>
              </a:rPr>
              <a:t>Presenter Notes</a:t>
            </a:r>
          </a:p>
          <a:p>
            <a:pPr marL="0" indent="0" defTabSz="983577">
              <a:spcAft>
                <a:spcPts val="600"/>
              </a:spcAft>
              <a:buNone/>
              <a:defRPr/>
            </a:pPr>
            <a:r>
              <a:rPr lang="en-US" dirty="0">
                <a:solidFill>
                  <a:prstClr val="black"/>
                </a:solidFill>
                <a:ea typeface="ＭＳ Ｐゴシック" pitchFamily="84" charset="-128"/>
              </a:rPr>
              <a:t>Lesson 1, “Medicare </a:t>
            </a:r>
            <a:r>
              <a:rPr lang="en-US" dirty="0">
                <a:solidFill>
                  <a:prstClr val="black"/>
                </a:solidFill>
                <a:ea typeface="Arial" pitchFamily="84" charset="0"/>
              </a:rPr>
              <a:t>Advantage Plan Overview,”</a:t>
            </a:r>
            <a:r>
              <a:rPr lang="en-US" i="1" dirty="0">
                <a:solidFill>
                  <a:prstClr val="black"/>
                </a:solidFill>
                <a:ea typeface="Arial" pitchFamily="84" charset="0"/>
              </a:rPr>
              <a:t> </a:t>
            </a:r>
            <a:r>
              <a:rPr lang="en-US" dirty="0">
                <a:solidFill>
                  <a:prstClr val="black"/>
                </a:solidFill>
                <a:ea typeface="Arial" pitchFamily="84" charset="0"/>
              </a:rPr>
              <a:t>explains the types </a:t>
            </a:r>
            <a:r>
              <a:rPr lang="en-US" dirty="0">
                <a:solidFill>
                  <a:prstClr val="black"/>
                </a:solidFill>
                <a:ea typeface="Arial" pitchFamily="84" charset="0"/>
                <a:cs typeface="Arial" panose="020B0604020202020204" pitchFamily="34" charset="0"/>
              </a:rPr>
              <a:t>of </a:t>
            </a:r>
            <a:r>
              <a:rPr lang="en-US" dirty="0">
                <a:solidFill>
                  <a:prstClr val="black"/>
                </a:solidFill>
                <a:ea typeface="Arial" pitchFamily="84" charset="0"/>
              </a:rPr>
              <a:t>Medicare Advantage Plans, how they work, associated costs, how to join or switch a plan, and more.</a:t>
            </a:r>
          </a:p>
          <a:p>
            <a:pPr marL="0" indent="0">
              <a:buNone/>
            </a:pPr>
            <a:endParaRPr lang="en-US" dirty="0">
              <a:cs typeface="Arial" panose="020B060402020202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33137" y="3757506"/>
            <a:ext cx="6569242" cy="5620409"/>
          </a:xfrm>
        </p:spPr>
        <p:txBody>
          <a:bodyPr>
            <a:normAutofit/>
          </a:bodyPr>
          <a:lstStyle/>
          <a:p>
            <a:pPr marL="0" lvl="1" defTabSz="966612">
              <a:lnSpc>
                <a:spcPct val="110000"/>
              </a:lnSpc>
              <a:spcBef>
                <a:spcPts val="0"/>
              </a:spcBef>
              <a:spcAft>
                <a:spcPts val="600"/>
              </a:spcAft>
              <a:defRPr/>
            </a:pPr>
            <a:r>
              <a:rPr lang="en-US" b="1" dirty="0">
                <a:solidFill>
                  <a:prstClr val="black"/>
                </a:solidFill>
                <a:ea typeface="ＭＳ Ｐゴシック" pitchFamily="84" charset="-128"/>
                <a:cs typeface="Arial" panose="020B0604020202020204" pitchFamily="34" charset="0"/>
              </a:rPr>
              <a:t>This slide has animation.</a:t>
            </a:r>
            <a:endParaRPr lang="en-US" dirty="0">
              <a:solidFill>
                <a:prstClr val="black"/>
              </a:solidFill>
              <a:ea typeface="ＭＳ Ｐゴシック" pitchFamily="84" charset="-128"/>
              <a:cs typeface="Arial" panose="020B0604020202020204" pitchFamily="34" charset="0"/>
            </a:endParaRPr>
          </a:p>
          <a:p>
            <a:pPr marL="0" lvl="1" defTabSz="966612">
              <a:lnSpc>
                <a:spcPct val="110000"/>
              </a:lnSpc>
              <a:spcBef>
                <a:spcPts val="0"/>
              </a:spcBef>
              <a:spcAft>
                <a:spcPts val="600"/>
              </a:spcAft>
              <a:defRPr/>
            </a:pPr>
            <a:r>
              <a:rPr lang="en-US" b="1" dirty="0">
                <a:solidFill>
                  <a:prstClr val="black"/>
                </a:solidFill>
                <a:ea typeface="ＭＳ Ｐゴシック" pitchFamily="84" charset="-128"/>
                <a:cs typeface="Arial" panose="020B0604020202020204" pitchFamily="34" charset="0"/>
              </a:rPr>
              <a:t>Presenter Notes</a:t>
            </a:r>
          </a:p>
          <a:p>
            <a:pPr marL="0" lvl="1" defTabSz="966612">
              <a:lnSpc>
                <a:spcPct val="110000"/>
              </a:lnSpc>
              <a:spcBef>
                <a:spcPts val="0"/>
              </a:spcBef>
              <a:spcAft>
                <a:spcPts val="600"/>
              </a:spcAft>
              <a:defRPr/>
            </a:pPr>
            <a:r>
              <a:rPr lang="en-US" dirty="0">
                <a:cs typeface="Arial" panose="020B0604020202020204" pitchFamily="34" charset="0"/>
              </a:rPr>
              <a:t>Medicare Supplement Insurance (Medigap) policies can’t work with Medicare Advantage Plans. If you have a Medigap policy and join a Medicare Advantage Plan, you may want to drop your Medigap policy. Your Medigap policy can’t be used to pay your Medicare Advantage Plan copayments, deductibles, and premiums.</a:t>
            </a:r>
          </a:p>
          <a:p>
            <a:pPr marL="0" lvl="1" defTabSz="966612">
              <a:lnSpc>
                <a:spcPct val="110000"/>
              </a:lnSpc>
              <a:spcBef>
                <a:spcPts val="0"/>
              </a:spcBef>
              <a:spcAft>
                <a:spcPts val="600"/>
              </a:spcAft>
              <a:defRPr/>
            </a:pPr>
            <a:r>
              <a:rPr lang="en-US" dirty="0">
                <a:solidFill>
                  <a:prstClr val="black"/>
                </a:solidFill>
                <a:cs typeface="Arial" panose="020B0604020202020204" pitchFamily="34" charset="0"/>
              </a:rPr>
              <a:t>In certain circumstances, you may have special rights under federal law known as Medigap Trial Rights to purchase a Medigap policy and a Medicare drug plan in conjunction with a Medicare Advantage Plan disenrollment. </a:t>
            </a:r>
          </a:p>
          <a:p>
            <a:pPr defTabSz="966512">
              <a:lnSpc>
                <a:spcPct val="110000"/>
              </a:lnSpc>
              <a:spcAft>
                <a:spcPts val="600"/>
              </a:spcAft>
              <a:defRPr/>
            </a:pPr>
            <a:r>
              <a:rPr lang="en-US" dirty="0"/>
              <a:t>If you joined a Medicare Advantage Plan or Program of All-inclusive Care for the Elderly (PACE) when you were first eligible for Medicare Part A (Hospital Insurance) at 65, and within the first 12 months of joining, you decide you want to switch to Original Medicare. You have the right to buy any Medigap policy that’s sold in your state by any insurance company.</a:t>
            </a:r>
            <a:endParaRPr lang="en-US" dirty="0">
              <a:cs typeface="Arial" panose="020B0604020202020204" pitchFamily="34" charset="0"/>
            </a:endParaRPr>
          </a:p>
          <a:p>
            <a:pPr defTabSz="966512">
              <a:lnSpc>
                <a:spcPct val="110000"/>
              </a:lnSpc>
              <a:spcAft>
                <a:spcPts val="600"/>
              </a:spcAft>
              <a:defRPr/>
            </a:pPr>
            <a:r>
              <a:rPr lang="en-US" dirty="0"/>
              <a:t>If you dropped a Medigap policy to join a Medicare Advantage Plan for the first time, and within 12 months of joining, you decide you want to switch to Original Medicare. You have the right to buy the Medigap policy you had before you joined the Medicare Advantage Plan, if the same insurance company you had before still sells it. If your former Medigap policy isn’t available, you can buy certain Medigap plans that are sold in your state by any insurance company.</a:t>
            </a:r>
          </a:p>
          <a:p>
            <a:pPr marL="0" indent="0" defTabSz="966512">
              <a:lnSpc>
                <a:spcPct val="110000"/>
              </a:lnSpc>
              <a:spcAft>
                <a:spcPts val="600"/>
              </a:spcAft>
              <a:buNone/>
              <a:defRPr/>
            </a:pPr>
            <a:r>
              <a:rPr lang="en-US" b="1" dirty="0">
                <a:solidFill>
                  <a:prstClr val="black"/>
                </a:solidFill>
              </a:rPr>
              <a:t>NOTE: </a:t>
            </a:r>
            <a:r>
              <a:rPr lang="en-US" dirty="0">
                <a:solidFill>
                  <a:prstClr val="black"/>
                </a:solidFill>
              </a:rPr>
              <a:t>The Medigap policy can’t have drug coverage even if you had it before, but you may be able to join a Medicare drug plan. You can buy a Medigap policy anytime a plan will sell you one, but you may have to pay more for your new policy and answer some medical questions if you’re buying a Medigap policy outside of your Medigap Open Enrollment Period (OEP) or don’t have a guaranteed issue right. For more information about Medigap policies, view “Choosing a Medigap Policy: A Guide to Health Insurance for People with Medicare” (CMS Product No. 02110) by visiting </a:t>
            </a:r>
            <a:r>
              <a:rPr lang="en-US" dirty="0">
                <a:solidFill>
                  <a:prstClr val="black"/>
                </a:solidFill>
                <a:hlinkClick r:id="rId3"/>
              </a:rPr>
              <a:t>Medicare.gov/publications</a:t>
            </a:r>
            <a:r>
              <a:rPr lang="en-US" dirty="0">
                <a:solidFill>
                  <a:prstClr val="black"/>
                </a:solidFill>
              </a:rPr>
              <a:t>.</a:t>
            </a:r>
            <a:endParaRPr lang="en-US" dirty="0">
              <a:cs typeface="Arial" panose="020B0604020202020204" pitchFamily="34" charset="0"/>
            </a:endParaRPr>
          </a:p>
        </p:txBody>
      </p:sp>
    </p:spTree>
    <p:extLst>
      <p:ext uri="{BB962C8B-B14F-4D97-AF65-F5344CB8AC3E}">
        <p14:creationId xmlns:p14="http://schemas.microsoft.com/office/powerpoint/2010/main" val="12708030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All people with Medicare have certain guaranteed rights and protections. You have these rights and protections whether you’re in Original Medicare, a Medicare Advantage Plan, another Medicare health plan, a Medicare drug plan (Part D), or have a Medigap policy. </a:t>
            </a:r>
          </a:p>
          <a:p>
            <a:pPr marL="0" indent="0" defTabSz="966612">
              <a:spcAft>
                <a:spcPts val="600"/>
              </a:spcAft>
              <a:buNone/>
              <a:defRPr/>
            </a:pPr>
            <a:r>
              <a:rPr lang="en-US" dirty="0">
                <a:solidFill>
                  <a:prstClr val="black"/>
                </a:solidFill>
              </a:rPr>
              <a:t>All people with Medicare have guaranteed rights to:</a:t>
            </a:r>
          </a:p>
          <a:p>
            <a:pPr marL="127539" indent="-130895">
              <a:spcAft>
                <a:spcPts val="600"/>
              </a:spcAft>
              <a:defRPr/>
            </a:pPr>
            <a:r>
              <a:rPr lang="en-US" dirty="0">
                <a:solidFill>
                  <a:prstClr val="black"/>
                </a:solidFill>
              </a:rPr>
              <a:t>Get the health care services they need</a:t>
            </a:r>
          </a:p>
          <a:p>
            <a:pPr marL="127539" indent="-130895">
              <a:spcAft>
                <a:spcPts val="600"/>
              </a:spcAft>
              <a:defRPr/>
            </a:pPr>
            <a:r>
              <a:rPr lang="en-US" dirty="0">
                <a:solidFill>
                  <a:prstClr val="black"/>
                </a:solidFill>
              </a:rPr>
              <a:t>Get easy-to-understand information</a:t>
            </a:r>
          </a:p>
          <a:p>
            <a:pPr marL="127539" indent="-130895">
              <a:spcAft>
                <a:spcPts val="600"/>
              </a:spcAft>
              <a:defRPr/>
            </a:pPr>
            <a:r>
              <a:rPr lang="en-US" dirty="0">
                <a:solidFill>
                  <a:prstClr val="black"/>
                </a:solidFill>
              </a:rPr>
              <a:t>Have personal medical information kept private</a:t>
            </a:r>
          </a:p>
          <a:p>
            <a:pPr marL="0" indent="-286945" defTabSz="966512">
              <a:spcAft>
                <a:spcPts val="600"/>
              </a:spcAft>
              <a:buNone/>
              <a:defRPr/>
            </a:pPr>
            <a:r>
              <a:rPr lang="en-US" dirty="0">
                <a:solidFill>
                  <a:prstClr val="black"/>
                </a:solidFill>
              </a:rPr>
              <a:t>To view the list of rights and protections for people with Medicare, visit </a:t>
            </a:r>
            <a:r>
              <a:rPr lang="en-US" dirty="0">
                <a:solidFill>
                  <a:prstClr val="black"/>
                </a:solidFill>
                <a:hlinkClick r:id="rId3"/>
              </a:rPr>
              <a:t>Medicare.gov/basics/your-medicare-rights/your-rights</a:t>
            </a:r>
            <a:r>
              <a:rPr lang="en-US" dirty="0">
                <a:solidFill>
                  <a:prstClr val="black"/>
                </a:solidFill>
              </a:rPr>
              <a:t>.  </a:t>
            </a:r>
          </a:p>
          <a:p>
            <a:pPr marL="0" indent="0">
              <a:spcAft>
                <a:spcPts val="600"/>
              </a:spcAft>
              <a:buNone/>
            </a:pPr>
            <a:endParaRPr lang="en-US" dirty="0"/>
          </a:p>
        </p:txBody>
      </p:sp>
    </p:spTree>
    <p:extLst>
      <p:ext uri="{BB962C8B-B14F-4D97-AF65-F5344CB8AC3E}">
        <p14:creationId xmlns:p14="http://schemas.microsoft.com/office/powerpoint/2010/main" val="14803131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10258" y="3684182"/>
            <a:ext cx="7115887" cy="5575705"/>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If you’re in a Medicare health plan, in addition to the rights and protections previously described, you also have the right to:</a:t>
            </a:r>
          </a:p>
          <a:p>
            <a:pPr marL="120827" lvl="1" indent="-120827" defTabSz="966612">
              <a:spcBef>
                <a:spcPts val="0"/>
              </a:spcBef>
              <a:spcAft>
                <a:spcPts val="600"/>
              </a:spcAft>
              <a:buFont typeface="Wingdings" pitchFamily="2" charset="2"/>
              <a:buChar char="§"/>
              <a:defRPr/>
            </a:pPr>
            <a:r>
              <a:rPr lang="en-US" dirty="0">
                <a:solidFill>
                  <a:prstClr val="black"/>
                </a:solidFill>
                <a:cs typeface="Arial" panose="020B0604020202020204" pitchFamily="34" charset="0"/>
              </a:rPr>
              <a:t>Choose health care providers in the plan so you can get covered health care. </a:t>
            </a:r>
          </a:p>
          <a:p>
            <a:pPr marL="120827" lvl="1" indent="-120827" defTabSz="966612">
              <a:spcBef>
                <a:spcPts val="0"/>
              </a:spcBef>
              <a:spcAft>
                <a:spcPts val="600"/>
              </a:spcAft>
              <a:buFont typeface="Wingdings" pitchFamily="2" charset="2"/>
              <a:buChar char="§"/>
              <a:defRPr/>
            </a:pPr>
            <a:r>
              <a:rPr lang="en-US" dirty="0">
                <a:solidFill>
                  <a:prstClr val="black"/>
                </a:solidFill>
                <a:cs typeface="Arial" panose="020B0604020202020204" pitchFamily="34" charset="0"/>
              </a:rPr>
              <a:t>Get a treatment plan from your doctor. If you have a complex or serious medical condition, a treatment plan lets you directly see a specialist within the plan as many times as you and your doctor think you need. Women have the right to go directly to a women’s health care specialist without a referral within the plan for routine and preventive health care services. </a:t>
            </a:r>
          </a:p>
          <a:p>
            <a:pPr marL="120827" lvl="1" indent="-120827" defTabSz="966612">
              <a:spcBef>
                <a:spcPts val="0"/>
              </a:spcBef>
              <a:spcAft>
                <a:spcPts val="600"/>
              </a:spcAft>
              <a:buFont typeface="Wingdings" pitchFamily="2" charset="2"/>
              <a:buChar char="§"/>
              <a:defRPr/>
            </a:pPr>
            <a:r>
              <a:rPr lang="en-US" dirty="0">
                <a:solidFill>
                  <a:prstClr val="black"/>
                </a:solidFill>
                <a:cs typeface="Arial" panose="020B0604020202020204" pitchFamily="34" charset="0"/>
              </a:rPr>
              <a:t>Know how your doctors are paid. When you ask your plan how it pays its doctors, the plan must tell you. Medicare doesn’t allow a plan to pay doctors in a way that could interfere with you getting the care you need.</a:t>
            </a:r>
          </a:p>
          <a:p>
            <a:pPr marL="120827" lvl="1" indent="-120827" defTabSz="966612">
              <a:spcBef>
                <a:spcPts val="0"/>
              </a:spcBef>
              <a:spcAft>
                <a:spcPts val="600"/>
              </a:spcAft>
              <a:buFont typeface="Wingdings" pitchFamily="2" charset="2"/>
              <a:buChar char="§"/>
              <a:defRPr/>
            </a:pPr>
            <a:r>
              <a:rPr lang="en-US" dirty="0">
                <a:solidFill>
                  <a:prstClr val="black"/>
                </a:solidFill>
                <a:cs typeface="Arial" panose="020B0604020202020204" pitchFamily="34" charset="0"/>
              </a:rPr>
              <a:t>Request an appeal to resolve differences with your plan. You have the right to ask your plan to provide or pay for an item or service you think should be covered, provided, or continued. </a:t>
            </a:r>
          </a:p>
          <a:p>
            <a:pPr marL="120827" lvl="1" indent="-120827" defTabSz="966612">
              <a:spcBef>
                <a:spcPts val="0"/>
              </a:spcBef>
              <a:spcAft>
                <a:spcPts val="600"/>
              </a:spcAft>
              <a:buFont typeface="Wingdings" pitchFamily="2" charset="2"/>
              <a:buChar char="§"/>
              <a:defRPr/>
            </a:pPr>
            <a:r>
              <a:rPr lang="en-US" dirty="0">
                <a:solidFill>
                  <a:prstClr val="black"/>
                </a:solidFill>
                <a:cs typeface="Arial" panose="020B0604020202020204" pitchFamily="34" charset="0"/>
              </a:rPr>
              <a:t>File a complaint (called a grievance) about other concerns or problems with your plan (like if you believe your plan’s hours of operation should be different, or there aren’t enough specialists in the plan to meet your needs). Check your plan membership materials, or call your plan to find out how to file a grievance. You can also contact your Beneficiary and Family Centered Care Quality Improvement Organization (BFCC-QIO) (</a:t>
            </a:r>
            <a:r>
              <a:rPr lang="en-US" dirty="0">
                <a:solidFill>
                  <a:prstClr val="black"/>
                </a:solidFill>
                <a:cs typeface="Arial" panose="020B0604020202020204" pitchFamily="34" charset="0"/>
                <a:hlinkClick r:id="rId3"/>
              </a:rPr>
              <a:t>Medicare.gov/claims-appeals/file-a-complaint-grievance/filing-complaints-about-a-doctor-hospital-or-provider</a:t>
            </a:r>
            <a:r>
              <a:rPr lang="en-US" dirty="0">
                <a:solidFill>
                  <a:prstClr val="black"/>
                </a:solidFill>
                <a:cs typeface="Arial" panose="020B0604020202020204" pitchFamily="34" charset="0"/>
              </a:rPr>
              <a:t>) for complaints about the quality of care you got from a Medicare provider.</a:t>
            </a:r>
          </a:p>
          <a:p>
            <a:pPr marL="120827" lvl="1" indent="-120827" defTabSz="966612">
              <a:spcBef>
                <a:spcPts val="0"/>
              </a:spcBef>
              <a:spcAft>
                <a:spcPts val="600"/>
              </a:spcAft>
              <a:buFont typeface="Wingdings" pitchFamily="2" charset="2"/>
              <a:buChar char="§"/>
              <a:defRPr/>
            </a:pPr>
            <a:r>
              <a:rPr lang="en-US" dirty="0">
                <a:solidFill>
                  <a:prstClr val="black"/>
                </a:solidFill>
                <a:cs typeface="Arial" panose="020B0604020202020204" pitchFamily="34" charset="0"/>
              </a:rPr>
              <a:t>Get a coverage decision (sometimes called an organization determination) or coverage information in writing from your plan before getting a service to find out if the item or service will be covered, or to get information about the plan’s coverage rules. You can also call your plan if you have questions about home health care rights and protections. Your plan must tell you if you ask. </a:t>
            </a:r>
          </a:p>
          <a:p>
            <a:pPr marL="120827" lvl="1" indent="-120827" defTabSz="966612">
              <a:spcBef>
                <a:spcPts val="0"/>
              </a:spcBef>
              <a:spcAft>
                <a:spcPts val="600"/>
              </a:spcAft>
              <a:buFont typeface="Wingdings" pitchFamily="2" charset="2"/>
              <a:buChar char="§"/>
              <a:defRPr/>
            </a:pPr>
            <a:r>
              <a:rPr lang="en-US" dirty="0">
                <a:solidFill>
                  <a:prstClr val="black"/>
                </a:solidFill>
                <a:cs typeface="Arial" panose="020B0604020202020204" pitchFamily="34" charset="0"/>
              </a:rPr>
              <a:t>Maintain privacy of personal health information. </a:t>
            </a:r>
          </a:p>
          <a:p>
            <a:pPr marL="0" lvl="1" defTabSz="966612">
              <a:spcBef>
                <a:spcPts val="0"/>
              </a:spcBef>
              <a:spcAft>
                <a:spcPts val="600"/>
              </a:spcAft>
              <a:defRPr/>
            </a:pPr>
            <a:r>
              <a:rPr lang="en-US" dirty="0">
                <a:solidFill>
                  <a:prstClr val="black"/>
                </a:solidFill>
                <a:cs typeface="Arial" panose="020B0604020202020204" pitchFamily="34" charset="0"/>
              </a:rPr>
              <a:t>For more information, read your plan’s membership materials or call your plan. </a:t>
            </a:r>
          </a:p>
          <a:p>
            <a:pPr marL="0" lvl="1" defTabSz="966612">
              <a:spcBef>
                <a:spcPts val="0"/>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746824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290240"/>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endParaRPr lang="en-US" dirty="0">
              <a:solidFill>
                <a:prstClr val="black"/>
              </a:solidFill>
              <a:ea typeface="ＭＳ Ｐゴシック" pitchFamily="84" charset="-128"/>
            </a:endParaRPr>
          </a:p>
          <a:p>
            <a:pPr marL="0" indent="0" defTabSz="966612">
              <a:spcAft>
                <a:spcPts val="600"/>
              </a:spcAft>
              <a:buNone/>
              <a:defRPr/>
            </a:pPr>
            <a:r>
              <a:rPr lang="en-US" b="1" dirty="0">
                <a:solidFill>
                  <a:prstClr val="black"/>
                </a:solidFill>
                <a:ea typeface="ＭＳ Ｐゴシック" pitchFamily="84" charset="-128"/>
              </a:rPr>
              <a:t>Presenter Notes</a:t>
            </a:r>
          </a:p>
          <a:p>
            <a:pPr marL="119149" indent="-119149">
              <a:spcAft>
                <a:spcPts val="600"/>
              </a:spcAft>
              <a:defRPr/>
            </a:pPr>
            <a:r>
              <a:rPr lang="en-US" dirty="0">
                <a:solidFill>
                  <a:prstClr val="black"/>
                </a:solidFill>
              </a:rPr>
              <a:t>You’ll be notified in writing on how you can appeal if your plan won’t pay for, doesn’t allow, or stops or reduces a previously authorized course of treatment that you think should be covered or provided. You or your doctor can file an appeal. </a:t>
            </a:r>
          </a:p>
          <a:p>
            <a:pPr marL="119149" indent="-119149">
              <a:spcAft>
                <a:spcPts val="600"/>
              </a:spcAft>
              <a:defRPr/>
            </a:pPr>
            <a:r>
              <a:rPr lang="en-US" dirty="0">
                <a:cs typeface="Arial" panose="020B0604020202020204" pitchFamily="34" charset="0"/>
              </a:rPr>
              <a:t>If you appeal the plan’s decision, you may want to ask for a copy of your file containing medical and other information about your case. Your plan may charge you for this copy.</a:t>
            </a:r>
            <a:r>
              <a:rPr lang="en-US" dirty="0">
                <a:solidFill>
                  <a:prstClr val="black"/>
                </a:solidFill>
                <a:cs typeface="Arial" panose="020B0604020202020204" pitchFamily="34" charset="0"/>
              </a:rPr>
              <a:t> To get the phone number or address of your plan, look at your “Evidence of Coverage,” or the notice you got that explained why you couldn’t get the coverage you requested. </a:t>
            </a:r>
            <a:endParaRPr lang="en-US" dirty="0">
              <a:cs typeface="Arial" panose="020B0604020202020204" pitchFamily="34" charset="0"/>
            </a:endParaRPr>
          </a:p>
          <a:p>
            <a:pPr marL="119149" indent="-119149" defTabSz="966612">
              <a:spcAft>
                <a:spcPts val="600"/>
              </a:spcAft>
              <a:defRPr/>
            </a:pPr>
            <a:r>
              <a:rPr lang="en-US" dirty="0">
                <a:solidFill>
                  <a:prstClr val="black"/>
                </a:solidFill>
              </a:rPr>
              <a:t>If you think your health could be seriously harmed by waiting for a decision about a service, you should ask the plan for an expedited (fast) decision. If your doctor requests or supports an expedited decision, the plan will make a decision within 24 hours for a Medicare Part B (Medical Insurance) drug, or within 72 hours for an item or service. You or the plan may extend the timeframe up to 14 days to get more medical information (Part B drug timeframes can’t be extended). If the plan decides to extend the timeframe, they must notify you in writing and inform you of your right to file an expedited grievance if you disagree with the plan’s decision to extend the timeframe. After the appeal is filed, the plan will review its decision. Then, if the plan doesn’t decide in your favor, an independent organization that works for Medicare—not for the plan—automatically reviews the decision. </a:t>
            </a:r>
          </a:p>
          <a:p>
            <a:pPr marL="119149" indent="-119149" defTabSz="966612">
              <a:spcAft>
                <a:spcPts val="600"/>
              </a:spcAft>
              <a:defRPr/>
            </a:pPr>
            <a:r>
              <a:rPr lang="en-US" dirty="0">
                <a:solidFill>
                  <a:prstClr val="black"/>
                </a:solidFill>
              </a:rPr>
              <a:t>See the plan membership materials or contact the plan for details about your Medicare appeal rights.</a:t>
            </a:r>
          </a:p>
          <a:p>
            <a:pPr marL="0" indent="0" defTabSz="966612">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39894744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2">
            <a:extLst>
              <a:ext uri="{FF2B5EF4-FFF2-40B4-BE49-F238E27FC236}">
                <a16:creationId xmlns:a16="http://schemas.microsoft.com/office/drawing/2014/main" id="{0EE1D3F7-BB38-4B21-90EA-541456B399B4}"/>
              </a:ext>
            </a:extLst>
          </p:cNvPr>
          <p:cNvSpPr txBox="1">
            <a:spLocks/>
          </p:cNvSpPr>
          <p:nvPr/>
        </p:nvSpPr>
        <p:spPr>
          <a:xfrm>
            <a:off x="102073" y="88433"/>
            <a:ext cx="7133738" cy="9312742"/>
          </a:xfrm>
          <a:prstGeom prst="rect">
            <a:avLst/>
          </a:prstGeom>
        </p:spPr>
        <p:txBody>
          <a:bodyPr vert="horz" lIns="96661" tIns="48331" rIns="96661" bIns="48331" rtlCol="0"/>
          <a:lstStyle>
            <a:lvl1pPr marL="114300" indent="-114300" algn="l" defTabSz="914400" rtl="0" eaLnBrk="1" latinLnBrk="0" hangingPunct="1">
              <a:buFont typeface="Wingdings" panose="05000000000000000000" pitchFamily="2" charset="2"/>
              <a:buChar char="§"/>
              <a:defRPr sz="1200" kern="1200">
                <a:solidFill>
                  <a:schemeClr val="tx1"/>
                </a:solidFill>
                <a:latin typeface="+mn-lt"/>
                <a:ea typeface="+mn-ea"/>
                <a:cs typeface="Arial" panose="020B0604020202020204" pitchFamily="34" charset="0"/>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993001">
              <a:spcBef>
                <a:spcPts val="600"/>
              </a:spcBef>
              <a:buNone/>
              <a:defRPr/>
            </a:pPr>
            <a:endParaRPr lang="en-US" sz="1150" dirty="0">
              <a:latin typeface="Calibri "/>
            </a:endParaRPr>
          </a:p>
        </p:txBody>
      </p:sp>
      <p:sp>
        <p:nvSpPr>
          <p:cNvPr id="2" name="Notes Placeholder 1">
            <a:extLst>
              <a:ext uri="{FF2B5EF4-FFF2-40B4-BE49-F238E27FC236}">
                <a16:creationId xmlns:a16="http://schemas.microsoft.com/office/drawing/2014/main" id="{4F08EA98-B277-4CE1-8C94-EE1F2A1D3CF9}"/>
              </a:ext>
            </a:extLst>
          </p:cNvPr>
          <p:cNvSpPr>
            <a:spLocks noGrp="1"/>
          </p:cNvSpPr>
          <p:nvPr>
            <p:ph type="body" idx="1"/>
          </p:nvPr>
        </p:nvSpPr>
        <p:spPr>
          <a:xfrm>
            <a:off x="102073" y="88433"/>
            <a:ext cx="7111054" cy="9312742"/>
          </a:xfrm>
        </p:spPr>
        <p:txBody>
          <a:bodyPr/>
          <a:lstStyle/>
          <a:p>
            <a:pPr marL="0" indent="0">
              <a:spcBef>
                <a:spcPts val="617"/>
              </a:spcBef>
              <a:spcAft>
                <a:spcPts val="600"/>
              </a:spcAft>
              <a:buNone/>
              <a:defRPr/>
            </a:pPr>
            <a:r>
              <a:rPr lang="en-US" sz="1050" b="1" dirty="0">
                <a:solidFill>
                  <a:prstClr val="black"/>
                </a:solidFill>
                <a:latin typeface="Calibri "/>
              </a:rPr>
              <a:t>Presenter Notes</a:t>
            </a:r>
          </a:p>
          <a:p>
            <a:pPr marL="0" indent="0">
              <a:spcBef>
                <a:spcPts val="617"/>
              </a:spcBef>
              <a:spcAft>
                <a:spcPts val="600"/>
              </a:spcAft>
              <a:buNone/>
              <a:defRPr/>
            </a:pPr>
            <a:r>
              <a:rPr lang="en-US" sz="1050" dirty="0">
                <a:solidFill>
                  <a:prstClr val="black"/>
                </a:solidFill>
                <a:latin typeface="Calibri "/>
              </a:rPr>
              <a:t>This chart shows the appeals process for people with a Medicare Advantage Plan or another Medicare health plan. The time frames differ depending on whether you’re requesting a standard appeal, or if you qualify for an expedited appeal. </a:t>
            </a:r>
          </a:p>
          <a:p>
            <a:pPr marL="0" indent="0">
              <a:spcBef>
                <a:spcPts val="617"/>
              </a:spcBef>
              <a:spcAft>
                <a:spcPts val="600"/>
              </a:spcAft>
              <a:buNone/>
              <a:defRPr/>
            </a:pPr>
            <a:r>
              <a:rPr lang="en-US" sz="1050" dirty="0">
                <a:solidFill>
                  <a:prstClr val="black"/>
                </a:solidFill>
                <a:latin typeface="Calibri "/>
              </a:rPr>
              <a:t>If you ask your plan to provide or pay for an item or service and your request is denied, you can appeal the plan’s initial decision (the “organization determination”). You’ll get a notice explaining why your plan denied your request and instructions on how to appeal your plan’s decision. </a:t>
            </a:r>
          </a:p>
          <a:p>
            <a:pPr marL="0" indent="0">
              <a:spcBef>
                <a:spcPts val="617"/>
              </a:spcBef>
              <a:spcAft>
                <a:spcPts val="600"/>
              </a:spcAft>
              <a:buNone/>
              <a:defRPr/>
            </a:pPr>
            <a:r>
              <a:rPr lang="en-US" sz="1050" b="1" dirty="0">
                <a:solidFill>
                  <a:prstClr val="black"/>
                </a:solidFill>
                <a:latin typeface="Calibri "/>
              </a:rPr>
              <a:t>There are 5 levels of appeal. If you disagree with the decision made at any level of the process, you can go to the next level if you meet the requirements. </a:t>
            </a:r>
          </a:p>
          <a:p>
            <a:pPr marL="0" indent="0">
              <a:spcBef>
                <a:spcPts val="617"/>
              </a:spcBef>
              <a:spcAft>
                <a:spcPts val="600"/>
              </a:spcAft>
              <a:buNone/>
              <a:defRPr/>
            </a:pPr>
            <a:r>
              <a:rPr lang="en-US" sz="1050" dirty="0">
                <a:latin typeface="Calibri "/>
              </a:rPr>
              <a:t>First, your plan will make an organization determination. Pre-service timeframes could possibly be extended 14 additional days (except for requests for Part B drugs). After each level, you’ll get instructions on how to proceed to the next level of appeal. The 5 levels of appeal are:</a:t>
            </a:r>
          </a:p>
          <a:p>
            <a:pPr marL="120813" lvl="1" indent="-120813" defTabSz="966511">
              <a:spcAft>
                <a:spcPts val="600"/>
              </a:spcAft>
              <a:buFont typeface="Wingdings" panose="05000000000000000000" pitchFamily="2" charset="2"/>
              <a:buChar char="§"/>
              <a:defRPr/>
            </a:pPr>
            <a:r>
              <a:rPr lang="en-US" sz="1050" b="1" dirty="0">
                <a:solidFill>
                  <a:prstClr val="black"/>
                </a:solidFill>
                <a:latin typeface="Calibri "/>
                <a:cs typeface="Arial" panose="020B0604020202020204" pitchFamily="34" charset="0"/>
              </a:rPr>
              <a:t>Level 1</a:t>
            </a:r>
            <a:r>
              <a:rPr lang="en-US" sz="1050" dirty="0">
                <a:solidFill>
                  <a:prstClr val="black"/>
                </a:solidFill>
                <a:latin typeface="Calibri "/>
                <a:cs typeface="Arial" panose="020B0604020202020204" pitchFamily="34" charset="0"/>
              </a:rPr>
              <a:t>: </a:t>
            </a:r>
            <a:r>
              <a:rPr lang="en-US" sz="1050" b="1" dirty="0">
                <a:solidFill>
                  <a:prstClr val="black"/>
                </a:solidFill>
                <a:latin typeface="Calibri "/>
                <a:cs typeface="Arial" panose="020B0604020202020204" pitchFamily="34" charset="0"/>
              </a:rPr>
              <a:t>Reconsideration from your plan</a:t>
            </a:r>
          </a:p>
          <a:p>
            <a:pPr marL="244983" lvl="2" indent="-122493" defTabSz="966511">
              <a:spcAft>
                <a:spcPts val="600"/>
              </a:spcAft>
              <a:buSzPct val="100000"/>
              <a:buFont typeface="Arial" panose="020B0604020202020204" pitchFamily="34" charset="0"/>
              <a:buChar char="•"/>
              <a:defRPr/>
            </a:pPr>
            <a:r>
              <a:rPr lang="en-US" sz="1050" dirty="0">
                <a:solidFill>
                  <a:prstClr val="black"/>
                </a:solidFill>
                <a:latin typeface="Calibri "/>
                <a:cs typeface="Arial" panose="020B0604020202020204" pitchFamily="34" charset="0"/>
              </a:rPr>
              <a:t>You must request the reconsideration within 60 days of the date of the notice of the organization determination. </a:t>
            </a:r>
          </a:p>
          <a:p>
            <a:pPr marL="244983" lvl="2" indent="-122493" defTabSz="966511">
              <a:spcAft>
                <a:spcPts val="600"/>
              </a:spcAft>
              <a:buSzPct val="100000"/>
              <a:buFont typeface="Arial" panose="020B0604020202020204" pitchFamily="34" charset="0"/>
              <a:buChar char="•"/>
              <a:defRPr/>
            </a:pPr>
            <a:r>
              <a:rPr lang="en-US" sz="1050" dirty="0">
                <a:solidFill>
                  <a:prstClr val="black"/>
                </a:solidFill>
                <a:latin typeface="Calibri "/>
                <a:cs typeface="Arial" panose="020B0604020202020204" pitchFamily="34" charset="0"/>
              </a:rPr>
              <a:t>If your plan agrees with you and changes its original decision, you’ll get a notice about the change. If your plan decides against you (fully or partially) or doesn’t meet the response deadline, your appeal is automatically sent to an Independent Review Entity (IRE), which is level 2. </a:t>
            </a:r>
          </a:p>
          <a:p>
            <a:pPr marL="120813" lvl="1" indent="-120813" defTabSz="966511">
              <a:spcAft>
                <a:spcPts val="600"/>
              </a:spcAft>
              <a:buFont typeface="Wingdings" panose="05000000000000000000" pitchFamily="2" charset="2"/>
              <a:buChar char="§"/>
              <a:defRPr/>
            </a:pPr>
            <a:r>
              <a:rPr lang="en-US" sz="1050" b="1" dirty="0">
                <a:solidFill>
                  <a:prstClr val="black"/>
                </a:solidFill>
                <a:latin typeface="Calibri "/>
                <a:cs typeface="Arial" panose="020B0604020202020204" pitchFamily="34" charset="0"/>
              </a:rPr>
              <a:t>Level 2</a:t>
            </a:r>
            <a:r>
              <a:rPr lang="en-US" sz="1050" dirty="0">
                <a:solidFill>
                  <a:prstClr val="black"/>
                </a:solidFill>
                <a:latin typeface="Calibri "/>
                <a:cs typeface="Arial" panose="020B0604020202020204" pitchFamily="34" charset="0"/>
              </a:rPr>
              <a:t>: </a:t>
            </a:r>
            <a:r>
              <a:rPr lang="en-US" sz="1050" b="1" dirty="0">
                <a:solidFill>
                  <a:prstClr val="black"/>
                </a:solidFill>
                <a:latin typeface="Calibri "/>
                <a:cs typeface="Arial" panose="020B0604020202020204" pitchFamily="34" charset="0"/>
              </a:rPr>
              <a:t>Review by an IRE</a:t>
            </a:r>
          </a:p>
          <a:p>
            <a:pPr marL="244983" lvl="2" indent="-122493" defTabSz="966511">
              <a:spcAft>
                <a:spcPts val="600"/>
              </a:spcAft>
              <a:buSzPct val="100000"/>
              <a:buFont typeface="Arial" panose="020B0604020202020204" pitchFamily="34" charset="0"/>
              <a:buChar char="•"/>
              <a:defRPr/>
            </a:pPr>
            <a:r>
              <a:rPr lang="en-US" sz="1050" dirty="0">
                <a:solidFill>
                  <a:prstClr val="black"/>
                </a:solidFill>
                <a:latin typeface="Calibri "/>
                <a:cs typeface="Arial" panose="020B0604020202020204" pitchFamily="34" charset="0"/>
              </a:rPr>
              <a:t>The IRE will independently review your plan’s decision and decide if they made the correct decision. </a:t>
            </a:r>
          </a:p>
          <a:p>
            <a:pPr marL="244983" lvl="2" indent="-122493" defTabSz="966511">
              <a:spcAft>
                <a:spcPts val="600"/>
              </a:spcAft>
              <a:buSzPct val="100000"/>
              <a:buFont typeface="Arial" panose="020B0604020202020204" pitchFamily="34" charset="0"/>
              <a:buChar char="•"/>
              <a:defRPr/>
            </a:pPr>
            <a:r>
              <a:rPr lang="en-US" sz="1050" dirty="0">
                <a:solidFill>
                  <a:prstClr val="black"/>
                </a:solidFill>
                <a:latin typeface="Calibri "/>
                <a:cs typeface="Arial" panose="020B0604020202020204" pitchFamily="34" charset="0"/>
              </a:rPr>
              <a:t>If you disagree with the IRE’s decision in level 2, you have 60 days after you get the IRE’s decision to request a hearing decision by the Office of Medical Hearings and Appeals (OMHA), which is level 3.</a:t>
            </a:r>
          </a:p>
          <a:p>
            <a:pPr marL="120813" lvl="1" indent="-120813" defTabSz="966511">
              <a:spcAft>
                <a:spcPts val="600"/>
              </a:spcAft>
              <a:buFont typeface="Wingdings" panose="05000000000000000000" pitchFamily="2" charset="2"/>
              <a:buChar char="§"/>
              <a:defRPr/>
            </a:pPr>
            <a:r>
              <a:rPr lang="en-US" sz="1050" b="1" dirty="0">
                <a:solidFill>
                  <a:prstClr val="black"/>
                </a:solidFill>
                <a:latin typeface="Calibri "/>
                <a:cs typeface="Arial" panose="020B0604020202020204" pitchFamily="34" charset="0"/>
              </a:rPr>
              <a:t>Level 3</a:t>
            </a:r>
            <a:r>
              <a:rPr lang="en-US" sz="1050" dirty="0">
                <a:solidFill>
                  <a:prstClr val="black"/>
                </a:solidFill>
                <a:latin typeface="Calibri "/>
                <a:cs typeface="Arial" panose="020B0604020202020204" pitchFamily="34" charset="0"/>
              </a:rPr>
              <a:t>: </a:t>
            </a:r>
            <a:r>
              <a:rPr lang="en-US" sz="1050" b="1" dirty="0">
                <a:solidFill>
                  <a:prstClr val="black"/>
                </a:solidFill>
                <a:latin typeface="Calibri "/>
                <a:cs typeface="Arial" panose="020B0604020202020204" pitchFamily="34" charset="0"/>
              </a:rPr>
              <a:t>Decision by OMHA. </a:t>
            </a:r>
          </a:p>
          <a:p>
            <a:pPr marL="244983" lvl="1" indent="-122493" defTabSz="966511">
              <a:spcAft>
                <a:spcPts val="600"/>
              </a:spcAft>
              <a:buFont typeface="Arial" panose="020B0604020202020204" pitchFamily="34" charset="0"/>
              <a:buChar char="•"/>
              <a:defRPr/>
            </a:pPr>
            <a:r>
              <a:rPr lang="en-US" sz="1050" dirty="0">
                <a:latin typeface="Calibri "/>
                <a:cs typeface="Arial" panose="020B0604020202020204" pitchFamily="34" charset="0"/>
              </a:rPr>
              <a:t>A hearing before an Administrative Law Judge (ALJ) allows you to present your appeal to a new person who will independently review the facts of your appeal and listen to your testimony before making a new and impartial decision. </a:t>
            </a:r>
            <a:endParaRPr lang="en-US" sz="1050" dirty="0">
              <a:solidFill>
                <a:prstClr val="black"/>
              </a:solidFill>
              <a:latin typeface="Calibri "/>
              <a:cs typeface="Arial" panose="020B0604020202020204" pitchFamily="34" charset="0"/>
            </a:endParaRPr>
          </a:p>
          <a:p>
            <a:pPr marL="244983" lvl="1" indent="-122493" defTabSz="966511">
              <a:spcAft>
                <a:spcPts val="600"/>
              </a:spcAft>
              <a:buFont typeface="Arial" panose="020B0604020202020204" pitchFamily="34" charset="0"/>
              <a:buChar char="•"/>
              <a:defRPr/>
            </a:pPr>
            <a:r>
              <a:rPr lang="en-US" sz="1050" dirty="0">
                <a:solidFill>
                  <a:prstClr val="black"/>
                </a:solidFill>
                <a:latin typeface="Calibri "/>
                <a:cs typeface="Arial" panose="020B0604020202020204" pitchFamily="34" charset="0"/>
              </a:rPr>
              <a:t>To get a hearing or review by OMHA, the amount of your case must meet a minimum dollar amount which is updated yearly. The required amount for 2023 is $180. </a:t>
            </a:r>
          </a:p>
          <a:p>
            <a:pPr marL="244983" lvl="1" indent="-122493" defTabSz="966511">
              <a:spcAft>
                <a:spcPts val="600"/>
              </a:spcAft>
              <a:buFont typeface="Arial" panose="020B0604020202020204" pitchFamily="34" charset="0"/>
              <a:buChar char="•"/>
              <a:defRPr/>
            </a:pPr>
            <a:r>
              <a:rPr lang="en-US" sz="1050" dirty="0">
                <a:solidFill>
                  <a:prstClr val="black"/>
                </a:solidFill>
                <a:latin typeface="Calibri "/>
                <a:cs typeface="Arial" panose="020B0604020202020204" pitchFamily="34" charset="0"/>
              </a:rPr>
              <a:t>If you disagree with OMHA’s decision in level 3, you have 60 days after you get OMHA’s decision to request a review by the Medicare Appeals Council (Appeals Council), which is level 4. </a:t>
            </a:r>
          </a:p>
          <a:p>
            <a:pPr marL="120813" lvl="1" indent="-120813" defTabSz="966511">
              <a:spcAft>
                <a:spcPts val="600"/>
              </a:spcAft>
              <a:buFont typeface="Wingdings" panose="05000000000000000000" pitchFamily="2" charset="2"/>
              <a:buChar char="§"/>
              <a:defRPr/>
            </a:pPr>
            <a:r>
              <a:rPr lang="en-US" sz="1050" b="1" dirty="0">
                <a:solidFill>
                  <a:prstClr val="black"/>
                </a:solidFill>
                <a:latin typeface="Calibri "/>
                <a:cs typeface="Arial" panose="020B0604020202020204" pitchFamily="34" charset="0"/>
              </a:rPr>
              <a:t>Level 4</a:t>
            </a:r>
            <a:r>
              <a:rPr lang="en-US" sz="1050" dirty="0">
                <a:solidFill>
                  <a:prstClr val="black"/>
                </a:solidFill>
                <a:latin typeface="Calibri "/>
                <a:cs typeface="Arial" panose="020B0604020202020204" pitchFamily="34" charset="0"/>
              </a:rPr>
              <a:t>:</a:t>
            </a:r>
            <a:r>
              <a:rPr lang="en-US" sz="1050" b="1" dirty="0">
                <a:solidFill>
                  <a:prstClr val="black"/>
                </a:solidFill>
                <a:latin typeface="Calibri "/>
                <a:cs typeface="Arial" panose="020B0604020202020204" pitchFamily="34" charset="0"/>
              </a:rPr>
              <a:t> Review by the Appeals Council. </a:t>
            </a:r>
          </a:p>
          <a:p>
            <a:pPr marL="244983" lvl="1" indent="-122493" defTabSz="966511">
              <a:spcAft>
                <a:spcPts val="600"/>
              </a:spcAft>
              <a:buFont typeface="Arial" panose="020B0604020202020204" pitchFamily="34" charset="0"/>
              <a:buChar char="•"/>
              <a:defRPr/>
            </a:pPr>
            <a:r>
              <a:rPr lang="en-US" sz="1050" dirty="0">
                <a:solidFill>
                  <a:prstClr val="black"/>
                </a:solidFill>
                <a:latin typeface="Calibri "/>
                <a:cs typeface="Arial" panose="020B0604020202020204" pitchFamily="34" charset="0"/>
              </a:rPr>
              <a:t>You can request that the Appeals Council review your case regardless of the dollar amount of your case. </a:t>
            </a:r>
          </a:p>
          <a:p>
            <a:pPr marL="244983" lvl="1" indent="-122493" defTabSz="966511">
              <a:spcAft>
                <a:spcPts val="600"/>
              </a:spcAft>
              <a:buFont typeface="Arial" panose="020B0604020202020204" pitchFamily="34" charset="0"/>
              <a:buChar char="•"/>
              <a:defRPr/>
            </a:pPr>
            <a:r>
              <a:rPr lang="en-US" sz="1050" dirty="0">
                <a:solidFill>
                  <a:prstClr val="black"/>
                </a:solidFill>
                <a:latin typeface="Calibri "/>
                <a:cs typeface="Arial" panose="020B0604020202020204" pitchFamily="34" charset="0"/>
              </a:rPr>
              <a:t>If you disagree with the Appeals Council’s decision in level 4, you have 60 days after you get the Appeals Council’s decision to request Judicial Review by a Federal District Court, which is level 5.</a:t>
            </a:r>
          </a:p>
          <a:p>
            <a:pPr marL="244983" lvl="1" indent="-122493" defTabSz="966511">
              <a:spcAft>
                <a:spcPts val="600"/>
              </a:spcAft>
              <a:buFont typeface="Arial" panose="020B0604020202020204" pitchFamily="34" charset="0"/>
              <a:buChar char="•"/>
              <a:defRPr/>
            </a:pPr>
            <a:r>
              <a:rPr lang="en-US" sz="1050" dirty="0">
                <a:solidFill>
                  <a:prstClr val="black"/>
                </a:solidFill>
                <a:latin typeface="Calibri "/>
                <a:cs typeface="Arial" panose="020B0604020202020204" pitchFamily="34" charset="0"/>
              </a:rPr>
              <a:t>If the Appeals Council denies a request for a review submitted by you or for you (including by your plan), and if your case meets the minimum dollar amount, you or the party may request a Judicial Review of OMHA’s decision.</a:t>
            </a:r>
          </a:p>
          <a:p>
            <a:pPr marL="120813" lvl="1" indent="-120813" defTabSz="966511">
              <a:spcAft>
                <a:spcPts val="600"/>
              </a:spcAft>
              <a:buFont typeface="Wingdings" panose="05000000000000000000" pitchFamily="2" charset="2"/>
              <a:buChar char="§"/>
              <a:defRPr/>
            </a:pPr>
            <a:r>
              <a:rPr lang="en-US" sz="1050" b="1" dirty="0">
                <a:solidFill>
                  <a:prstClr val="black"/>
                </a:solidFill>
                <a:latin typeface="Calibri "/>
                <a:cs typeface="Arial" panose="020B0604020202020204" pitchFamily="34" charset="0"/>
              </a:rPr>
              <a:t>Level 5</a:t>
            </a:r>
            <a:r>
              <a:rPr lang="en-US" sz="1050" dirty="0">
                <a:solidFill>
                  <a:prstClr val="black"/>
                </a:solidFill>
                <a:latin typeface="Calibri "/>
                <a:cs typeface="Arial" panose="020B0604020202020204" pitchFamily="34" charset="0"/>
              </a:rPr>
              <a:t>: </a:t>
            </a:r>
            <a:r>
              <a:rPr lang="en-US" sz="1050" b="1" dirty="0">
                <a:solidFill>
                  <a:prstClr val="black"/>
                </a:solidFill>
                <a:latin typeface="Calibri "/>
                <a:cs typeface="Arial" panose="020B0604020202020204" pitchFamily="34" charset="0"/>
              </a:rPr>
              <a:t>Judicial review by a Federal District Court. </a:t>
            </a:r>
            <a:r>
              <a:rPr lang="en-US" sz="1050" dirty="0">
                <a:solidFill>
                  <a:prstClr val="black"/>
                </a:solidFill>
                <a:latin typeface="Calibri "/>
                <a:cs typeface="Arial" panose="020B0604020202020204" pitchFamily="34" charset="0"/>
              </a:rPr>
              <a:t>To get a review, the amount of your case must meet a minimum dollar amount, which is updated yearly. The minimum dollar amount for 2023 is $1,850.</a:t>
            </a:r>
            <a:endParaRPr lang="en-US" sz="1050" b="1" dirty="0">
              <a:solidFill>
                <a:prstClr val="black"/>
              </a:solidFill>
              <a:latin typeface="Calibri "/>
              <a:cs typeface="Arial" panose="020B0604020202020204" pitchFamily="34" charset="0"/>
            </a:endParaRPr>
          </a:p>
          <a:p>
            <a:pPr marL="0" indent="0" defTabSz="966411">
              <a:spcBef>
                <a:spcPts val="617"/>
              </a:spcBef>
              <a:spcAft>
                <a:spcPts val="600"/>
              </a:spcAft>
              <a:buNone/>
              <a:defRPr/>
            </a:pPr>
            <a:r>
              <a:rPr lang="en-US" sz="1050" dirty="0">
                <a:solidFill>
                  <a:prstClr val="black"/>
                </a:solidFill>
                <a:latin typeface="Calibri "/>
              </a:rPr>
              <a:t>For more information, visit </a:t>
            </a:r>
            <a:r>
              <a:rPr lang="en-US" sz="1050" u="sng" dirty="0">
                <a:solidFill>
                  <a:prstClr val="black"/>
                </a:solidFill>
                <a:latin typeface="Calibri "/>
                <a:hlinkClick r:id="rId3"/>
              </a:rPr>
              <a:t>CMS.gov/Medicare/Appeals-and-Grievances/MMCAG</a:t>
            </a:r>
            <a:r>
              <a:rPr lang="en-US" sz="1050" dirty="0">
                <a:solidFill>
                  <a:prstClr val="black"/>
                </a:solidFill>
                <a:latin typeface="Calibri "/>
              </a:rPr>
              <a:t>. </a:t>
            </a:r>
            <a:r>
              <a:rPr lang="en-US" sz="1050" dirty="0">
                <a:latin typeface="Calibri "/>
              </a:rPr>
              <a:t>For a full-size copy of the Medicare Advantage (Part C) appeals process flowchart, visit </a:t>
            </a:r>
            <a:r>
              <a:rPr lang="en-US" sz="1050" dirty="0">
                <a:latin typeface="Calibri "/>
                <a:hlinkClick r:id="rId4"/>
              </a:rPr>
              <a:t>CMS.gov/Medicare/Appeals-and-Grievances/MMCAG/Downloads/Managed-Care-Appeals-Flow-Chart-.pdf</a:t>
            </a:r>
            <a:r>
              <a:rPr lang="en-US" sz="1050" dirty="0">
                <a:latin typeface="Calibri "/>
              </a:rPr>
              <a:t>.   </a:t>
            </a:r>
          </a:p>
          <a:p>
            <a:pPr defTabSz="966411">
              <a:spcBef>
                <a:spcPts val="617"/>
              </a:spcBef>
              <a:spcAft>
                <a:spcPts val="600"/>
              </a:spcAft>
              <a:defRPr/>
            </a:pPr>
            <a:endParaRPr lang="en-US" sz="1050" dirty="0">
              <a:latin typeface="Calibri "/>
            </a:endParaRPr>
          </a:p>
          <a:p>
            <a:pPr marL="0" indent="0">
              <a:spcAft>
                <a:spcPts val="600"/>
              </a:spcAft>
              <a:buNone/>
            </a:pPr>
            <a:endParaRPr lang="en-US" sz="1100" dirty="0"/>
          </a:p>
        </p:txBody>
      </p:sp>
    </p:spTree>
    <p:extLst>
      <p:ext uri="{BB962C8B-B14F-4D97-AF65-F5344CB8AC3E}">
        <p14:creationId xmlns:p14="http://schemas.microsoft.com/office/powerpoint/2010/main" val="31182587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512">
              <a:spcAft>
                <a:spcPts val="600"/>
              </a:spcAft>
              <a:buNone/>
              <a:defRPr/>
            </a:pPr>
            <a:r>
              <a:rPr lang="en-US" b="1" dirty="0">
                <a:solidFill>
                  <a:prstClr val="black"/>
                </a:solidFill>
                <a:ea typeface="ＭＳ Ｐゴシック" pitchFamily="84" charset="-128"/>
              </a:rPr>
              <a:t>Presenter Notes</a:t>
            </a:r>
          </a:p>
          <a:p>
            <a:pPr marL="0" indent="0" defTabSz="966512">
              <a:spcAft>
                <a:spcPts val="600"/>
              </a:spcAft>
              <a:buNone/>
              <a:defRPr/>
            </a:pPr>
            <a:r>
              <a:rPr lang="en-US" dirty="0">
                <a:solidFill>
                  <a:prstClr val="black"/>
                </a:solidFill>
              </a:rPr>
              <a:t>Lesson 4 provides information on the following:</a:t>
            </a:r>
          </a:p>
          <a:p>
            <a:pPr marL="125660" indent="-125660" defTabSz="966612">
              <a:spcAft>
                <a:spcPts val="600"/>
              </a:spcAft>
              <a:defRPr/>
            </a:pPr>
            <a:r>
              <a:rPr lang="en-US" dirty="0">
                <a:solidFill>
                  <a:prstClr val="black"/>
                </a:solidFill>
              </a:rPr>
              <a:t>Communication and marketing materials</a:t>
            </a:r>
          </a:p>
          <a:p>
            <a:pPr marL="125660" indent="-125660" defTabSz="966612">
              <a:spcAft>
                <a:spcPts val="600"/>
              </a:spcAft>
              <a:defRPr/>
            </a:pPr>
            <a:r>
              <a:rPr lang="en-US" dirty="0">
                <a:solidFill>
                  <a:prstClr val="black"/>
                </a:solidFill>
              </a:rPr>
              <a:t>Marketing reminders</a:t>
            </a:r>
          </a:p>
          <a:p>
            <a:pPr marL="125660" indent="-125660" defTabSz="966612">
              <a:spcAft>
                <a:spcPts val="600"/>
              </a:spcAft>
              <a:defRPr/>
            </a:pPr>
            <a:r>
              <a:rPr lang="en-US" dirty="0">
                <a:solidFill>
                  <a:prstClr val="black"/>
                </a:solidFill>
              </a:rPr>
              <a:t>Disclosure of plan information for new and renewing members</a:t>
            </a:r>
          </a:p>
          <a:p>
            <a:pPr marL="125660" indent="-125660" defTabSz="966612">
              <a:spcAft>
                <a:spcPts val="600"/>
              </a:spcAft>
              <a:defRPr/>
            </a:pPr>
            <a:r>
              <a:rPr lang="en-US" dirty="0">
                <a:solidFill>
                  <a:prstClr val="black"/>
                </a:solidFill>
              </a:rPr>
              <a:t>Nominal gift reminders</a:t>
            </a:r>
          </a:p>
          <a:p>
            <a:pPr marL="125660" indent="-125660" defTabSz="966612">
              <a:spcAft>
                <a:spcPts val="600"/>
              </a:spcAft>
              <a:defRPr/>
            </a:pPr>
            <a:r>
              <a:rPr lang="en-US" dirty="0">
                <a:solidFill>
                  <a:prstClr val="black"/>
                </a:solidFill>
              </a:rPr>
              <a:t>Unsolicited enrollee contact </a:t>
            </a:r>
          </a:p>
          <a:p>
            <a:pPr marL="125660" indent="-125660" defTabSz="966612">
              <a:spcAft>
                <a:spcPts val="600"/>
              </a:spcAft>
              <a:defRPr/>
            </a:pPr>
            <a:r>
              <a:rPr lang="en-US" dirty="0">
                <a:solidFill>
                  <a:prstClr val="black"/>
                </a:solidFill>
              </a:rPr>
              <a:t>Cross-selling prohibition</a:t>
            </a:r>
          </a:p>
          <a:p>
            <a:pPr marL="125660" indent="-125660" defTabSz="966612">
              <a:spcAft>
                <a:spcPts val="600"/>
              </a:spcAft>
              <a:defRPr/>
            </a:pPr>
            <a:r>
              <a:rPr lang="en-US" dirty="0">
                <a:solidFill>
                  <a:prstClr val="black"/>
                </a:solidFill>
              </a:rPr>
              <a:t>Scope of appointment reminders</a:t>
            </a:r>
          </a:p>
          <a:p>
            <a:pPr marL="125660" indent="-125660" defTabSz="966612">
              <a:spcAft>
                <a:spcPts val="600"/>
              </a:spcAft>
              <a:defRPr/>
            </a:pPr>
            <a:r>
              <a:rPr lang="en-US" dirty="0">
                <a:solidFill>
                  <a:prstClr val="black"/>
                </a:solidFill>
              </a:rPr>
              <a:t>Promotional activity reminders</a:t>
            </a:r>
          </a:p>
          <a:p>
            <a:pPr marL="125660" indent="-125660" defTabSz="966612">
              <a:spcAft>
                <a:spcPts val="600"/>
              </a:spcAft>
              <a:defRPr/>
            </a:pPr>
            <a:r>
              <a:rPr lang="en-US" dirty="0">
                <a:solidFill>
                  <a:prstClr val="black"/>
                </a:solidFill>
              </a:rPr>
              <a:t>Educational events</a:t>
            </a:r>
          </a:p>
          <a:p>
            <a:pPr marL="125660" indent="-125660" defTabSz="966612">
              <a:spcAft>
                <a:spcPts val="600"/>
              </a:spcAft>
              <a:defRPr/>
            </a:pPr>
            <a:r>
              <a:rPr lang="en-US" dirty="0">
                <a:solidFill>
                  <a:prstClr val="black"/>
                </a:solidFill>
              </a:rPr>
              <a:t>Marketing/sales events</a:t>
            </a:r>
          </a:p>
          <a:p>
            <a:pPr marL="125660" indent="-125660" defTabSz="966612">
              <a:spcAft>
                <a:spcPts val="600"/>
              </a:spcAft>
              <a:defRPr/>
            </a:pPr>
            <a:r>
              <a:rPr lang="en-US" dirty="0">
                <a:solidFill>
                  <a:prstClr val="black"/>
                </a:solidFill>
              </a:rPr>
              <a:t>Licensure, appointment, and termination of agents and brokers</a:t>
            </a:r>
          </a:p>
          <a:p>
            <a:pPr marL="125660" indent="-125660" defTabSz="966612">
              <a:spcAft>
                <a:spcPts val="600"/>
              </a:spcAft>
              <a:defRPr/>
            </a:pPr>
            <a:r>
              <a:rPr lang="en-US" dirty="0">
                <a:solidFill>
                  <a:prstClr val="black"/>
                </a:solidFill>
              </a:rPr>
              <a:t>Agent/broker training and testing</a:t>
            </a:r>
          </a:p>
          <a:p>
            <a:pPr marL="125660" indent="-125660" defTabSz="966612">
              <a:spcAft>
                <a:spcPts val="600"/>
              </a:spcAft>
              <a:defRPr/>
            </a:pPr>
            <a:r>
              <a:rPr lang="en-US" dirty="0">
                <a:solidFill>
                  <a:prstClr val="black"/>
                </a:solidFill>
              </a:rPr>
              <a:t>Rewards and incentives</a:t>
            </a:r>
          </a:p>
          <a:p>
            <a:pPr marL="241653" indent="-241653">
              <a:spcAft>
                <a:spcPts val="600"/>
              </a:spcAft>
              <a:defRPr/>
            </a:pPr>
            <a:endParaRPr lang="en-US" dirty="0">
              <a:solidFill>
                <a:prstClr val="black"/>
              </a:solidFill>
              <a:cs typeface="Arial" panose="020B0604020202020204" pitchFamily="34" charset="0"/>
            </a:endParaRPr>
          </a:p>
          <a:p>
            <a:pPr marL="0" indent="0">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169459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n-US" b="1" dirty="0">
                <a:solidFill>
                  <a:prstClr val="black"/>
                </a:solidFill>
                <a:ea typeface="ＭＳ Ｐゴシック" pitchFamily="84" charset="-128"/>
              </a:rPr>
              <a:t>Presenter Notes</a:t>
            </a:r>
          </a:p>
          <a:p>
            <a:pPr marL="0" indent="0" defTabSz="983577">
              <a:spcAft>
                <a:spcPts val="600"/>
              </a:spcAft>
              <a:buNone/>
              <a:defRPr/>
            </a:pPr>
            <a:r>
              <a:rPr lang="en-US" dirty="0">
                <a:solidFill>
                  <a:prstClr val="black"/>
                </a:solidFill>
              </a:rPr>
              <a:t>At the end of this lesson, you’ll be able to:</a:t>
            </a:r>
          </a:p>
          <a:p>
            <a:pPr marL="125660" indent="-125660" defTabSz="983577">
              <a:spcAft>
                <a:spcPts val="600"/>
              </a:spcAft>
              <a:defRPr/>
            </a:pPr>
            <a:r>
              <a:rPr lang="en-US" b="0" i="0" dirty="0">
                <a:solidFill>
                  <a:srgbClr val="000000"/>
                </a:solidFill>
                <a:effectLst/>
              </a:rPr>
              <a:t>Describe how to access current Medicare Communications and Marketing Guidelines (MCMG) for Medicare Advantage Plans</a:t>
            </a:r>
          </a:p>
          <a:p>
            <a:pPr marL="125660" indent="-125660" defTabSz="983577">
              <a:spcAft>
                <a:spcPts val="600"/>
              </a:spcAft>
              <a:defRPr/>
            </a:pPr>
            <a:r>
              <a:rPr lang="en-US" b="0" i="0" dirty="0">
                <a:solidFill>
                  <a:srgbClr val="000000"/>
                </a:solidFill>
                <a:effectLst/>
              </a:rPr>
              <a:t>Explain the guidelines for using plan Star Ratings from the Centers for Medicare &amp; Medicaid Services (CMS) in plan marketing materials </a:t>
            </a:r>
          </a:p>
          <a:p>
            <a:pPr marL="125660" indent="-125660" defTabSz="983577">
              <a:spcAft>
                <a:spcPts val="600"/>
              </a:spcAft>
              <a:defRPr/>
            </a:pPr>
            <a:r>
              <a:rPr lang="en-US" b="0" i="0" dirty="0">
                <a:solidFill>
                  <a:srgbClr val="000000"/>
                </a:solidFill>
                <a:effectLst/>
              </a:rPr>
              <a:t>Explain other guidelines for marketing materials and events</a:t>
            </a:r>
          </a:p>
          <a:p>
            <a:pPr marL="125660" indent="-125660" defTabSz="983577">
              <a:spcAft>
                <a:spcPts val="600"/>
              </a:spcAft>
              <a:defRPr/>
            </a:pPr>
            <a:r>
              <a:rPr lang="en-US" b="0" i="0" dirty="0">
                <a:solidFill>
                  <a:srgbClr val="000000"/>
                </a:solidFill>
                <a:effectLst/>
              </a:rPr>
              <a:t>Explain the guidelines for licensure, appointment, and termination of agents and brokers</a:t>
            </a:r>
          </a:p>
          <a:p>
            <a:pPr marL="125660" indent="-125660" defTabSz="983577">
              <a:spcAft>
                <a:spcPts val="600"/>
              </a:spcAft>
              <a:defRPr/>
            </a:pPr>
            <a:r>
              <a:rPr lang="en-US" b="0" i="0" dirty="0">
                <a:solidFill>
                  <a:srgbClr val="000000"/>
                </a:solidFill>
                <a:effectLst/>
              </a:rPr>
              <a:t>Explain the guidelines for marketing rewards and incentives</a:t>
            </a:r>
          </a:p>
        </p:txBody>
      </p:sp>
    </p:spTree>
    <p:extLst>
      <p:ext uri="{BB962C8B-B14F-4D97-AF65-F5344CB8AC3E}">
        <p14:creationId xmlns:p14="http://schemas.microsoft.com/office/powerpoint/2010/main" val="18715561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7221" y="3647124"/>
            <a:ext cx="7081962" cy="5612763"/>
          </a:xfrm>
        </p:spPr>
        <p:txBody>
          <a:bodyPr/>
          <a:lstStyle/>
          <a:p>
            <a:pPr marL="0" lvl="1" defTabSz="966612">
              <a:spcBef>
                <a:spcPts val="0"/>
              </a:spcBef>
              <a:spcAft>
                <a:spcPts val="600"/>
              </a:spcAft>
              <a:defRPr/>
            </a:pPr>
            <a:r>
              <a:rPr lang="en-US" b="1" dirty="0">
                <a:solidFill>
                  <a:prstClr val="black"/>
                </a:solidFill>
                <a:ea typeface="ＭＳ Ｐゴシック" pitchFamily="84" charset="-128"/>
                <a:cs typeface="Arial" panose="020B0604020202020204" pitchFamily="34" charset="0"/>
              </a:rPr>
              <a:t>This slide has animation.</a:t>
            </a:r>
          </a:p>
          <a:p>
            <a:pPr marL="0" lvl="1" defTabSz="966612">
              <a:spcBef>
                <a:spcPts val="0"/>
              </a:spcBef>
              <a:spcAft>
                <a:spcPts val="600"/>
              </a:spcAft>
              <a:defRPr/>
            </a:pPr>
            <a:r>
              <a:rPr lang="en-US" b="1" dirty="0">
                <a:solidFill>
                  <a:prstClr val="black"/>
                </a:solidFill>
                <a:ea typeface="ＭＳ Ｐゴシック" pitchFamily="84" charset="-128"/>
                <a:cs typeface="Arial" panose="020B0604020202020204" pitchFamily="34" charset="0"/>
              </a:rPr>
              <a:t>Presenter Notes</a:t>
            </a:r>
          </a:p>
          <a:p>
            <a:pPr marL="0" lvl="1" defTabSz="966612">
              <a:spcBef>
                <a:spcPts val="0"/>
              </a:spcBef>
              <a:spcAft>
                <a:spcPts val="600"/>
              </a:spcAft>
              <a:defRPr/>
            </a:pPr>
            <a:r>
              <a:rPr lang="en-US" dirty="0">
                <a:solidFill>
                  <a:prstClr val="black"/>
                </a:solidFill>
                <a:ea typeface="Times New Roman" pitchFamily="84" charset="0"/>
                <a:cs typeface="Arial" panose="020B0604020202020204" pitchFamily="34" charset="0"/>
              </a:rPr>
              <a:t>The MCMG defines communications as activities and use of materials to provide information to current and prospective enrollees. It defines marketing as a subset of communications. Marketing includes activities and use of communication materials by the health or drug plan with the intent to draw a person’s attention to a Medicare Advantage Plan or Plans, influence their decision-making process when selecting a plan for enrollment, or deciding to stay enrolled in a plan (retention-based marketing). Marketing also includes content of the plan’s benefits structure, premiums, or cost sharing; measuring or ranking standards, like Star Ratings or plan comparisons; or rewards and incentives.</a:t>
            </a:r>
          </a:p>
          <a:p>
            <a:pPr marL="120827" lvl="1" indent="-120827" defTabSz="966612">
              <a:spcBef>
                <a:spcPts val="0"/>
              </a:spcBef>
              <a:spcAft>
                <a:spcPts val="600"/>
              </a:spcAft>
              <a:buFont typeface="Wingdings" pitchFamily="2" charset="2"/>
              <a:buChar char="§"/>
              <a:defRPr/>
            </a:pPr>
            <a:r>
              <a:rPr lang="en-US" dirty="0">
                <a:solidFill>
                  <a:prstClr val="black"/>
                </a:solidFill>
                <a:ea typeface="Times New Roman" pitchFamily="84" charset="0"/>
                <a:cs typeface="Arial" panose="020B0604020202020204" pitchFamily="34" charset="0"/>
              </a:rPr>
              <a:t>CMS requires all marketing materials, election forms, and certain designated communication materials used by the plan, including those used by third-party and downstream entities, be submitted to CMS for review (</a:t>
            </a:r>
            <a:r>
              <a:rPr lang="en-US" dirty="0"/>
              <a:t>42 CFR 422.2261(a) and 423.2261 (a))</a:t>
            </a:r>
            <a:endParaRPr lang="en-US" dirty="0">
              <a:solidFill>
                <a:prstClr val="black"/>
              </a:solidFill>
              <a:ea typeface="Times New Roman" pitchFamily="84" charset="0"/>
              <a:cs typeface="Arial" panose="020B0604020202020204" pitchFamily="34" charset="0"/>
            </a:endParaRPr>
          </a:p>
          <a:p>
            <a:pPr marL="120827" lvl="1" indent="-120827" defTabSz="966612">
              <a:spcBef>
                <a:spcPts val="0"/>
              </a:spcBef>
              <a:spcAft>
                <a:spcPts val="600"/>
              </a:spcAft>
              <a:buFont typeface="Wingdings" pitchFamily="2" charset="2"/>
              <a:buChar char="§"/>
              <a:defRPr/>
            </a:pPr>
            <a:r>
              <a:rPr lang="en-US" dirty="0">
                <a:solidFill>
                  <a:prstClr val="black"/>
                </a:solidFill>
                <a:ea typeface="Times New Roman" pitchFamily="84" charset="0"/>
                <a:cs typeface="Arial" panose="020B0604020202020204" pitchFamily="34" charset="0"/>
              </a:rPr>
              <a:t>Although certain materials aren’t subject to the review and approval process, plans must maintain these materials and make them available at CMS’ request</a:t>
            </a:r>
          </a:p>
          <a:p>
            <a:pPr marL="120827" lvl="1" indent="-120827" defTabSz="966612">
              <a:spcBef>
                <a:spcPts val="0"/>
              </a:spcBef>
              <a:spcAft>
                <a:spcPts val="600"/>
              </a:spcAft>
              <a:buFont typeface="Wingdings" pitchFamily="2" charset="2"/>
              <a:buChar char="§"/>
              <a:defRPr/>
            </a:pPr>
            <a:r>
              <a:rPr lang="en-US" dirty="0">
                <a:solidFill>
                  <a:prstClr val="black"/>
                </a:solidFill>
                <a:ea typeface="Times New Roman" pitchFamily="84" charset="0"/>
                <a:cs typeface="Arial" panose="020B0604020202020204" pitchFamily="34" charset="0"/>
              </a:rPr>
              <a:t>Medicare health and drug plans must use standardized marketing material language and format, without modification (except where specified by CMS). Examples of standardized documents include, but aren’t limited to:</a:t>
            </a:r>
          </a:p>
          <a:p>
            <a:pPr marL="241653" lvl="1" indent="-120827"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Plan ANOC – Your plan sends you the ANOC each fall. It includes any changes in coverage, costs, and more that will be effective in January. </a:t>
            </a:r>
          </a:p>
          <a:p>
            <a:pPr marL="241653" lvl="1" indent="-120827" defTabSz="966612">
              <a:spcBef>
                <a:spcPts val="0"/>
              </a:spcBef>
              <a:spcAft>
                <a:spcPts val="600"/>
              </a:spcAft>
              <a:buFont typeface="Arial" panose="020B0604020202020204" pitchFamily="34" charset="0"/>
              <a:buChar char="•"/>
              <a:defRPr/>
            </a:pPr>
            <a:r>
              <a:rPr lang="en-US" dirty="0">
                <a:solidFill>
                  <a:prstClr val="black"/>
                </a:solidFill>
                <a:ea typeface="Times New Roman" pitchFamily="84" charset="0"/>
                <a:cs typeface="Arial" panose="020B0604020202020204" pitchFamily="34" charset="0"/>
              </a:rPr>
              <a:t>Evidence of Coverage (EOC) – Your plan sends you the EOC each fall. It gives you details about what the plan covers, how much you pay, and more.</a:t>
            </a:r>
          </a:p>
          <a:p>
            <a:pPr marL="120827" lvl="1" indent="-120827" defTabSz="966612">
              <a:spcBef>
                <a:spcPts val="0"/>
              </a:spcBef>
              <a:spcAft>
                <a:spcPts val="600"/>
              </a:spcAft>
              <a:buFont typeface="Wingdings" panose="05000000000000000000" pitchFamily="2" charset="2"/>
              <a:buChar char="§"/>
              <a:defRPr/>
            </a:pPr>
            <a:r>
              <a:rPr lang="en-US" dirty="0">
                <a:solidFill>
                  <a:prstClr val="black"/>
                </a:solidFill>
                <a:ea typeface="Times New Roman" pitchFamily="84" charset="0"/>
                <a:cs typeface="Arial" panose="020B0604020202020204" pitchFamily="34" charset="0"/>
              </a:rPr>
              <a:t>CMS also creates model communications materials, like provider and pharmacy directories (</a:t>
            </a:r>
            <a:r>
              <a:rPr lang="en-US" dirty="0">
                <a:solidFill>
                  <a:prstClr val="black"/>
                </a:solidFill>
                <a:ea typeface="Times New Roman" pitchFamily="84" charset="0"/>
                <a:cs typeface="Arial" panose="020B0604020202020204" pitchFamily="34" charset="0"/>
                <a:hlinkClick r:id="rId3"/>
              </a:rPr>
              <a:t>CMS.gov/medicare/health-plans/managedcaremarketing</a:t>
            </a:r>
            <a:r>
              <a:rPr lang="en-US" dirty="0">
                <a:solidFill>
                  <a:prstClr val="black"/>
                </a:solidFill>
                <a:ea typeface="Times New Roman" pitchFamily="84" charset="0"/>
                <a:cs typeface="Arial" panose="020B0604020202020204" pitchFamily="34" charset="0"/>
              </a:rPr>
              <a:t>).  </a:t>
            </a:r>
          </a:p>
          <a:p>
            <a:pPr marL="0" lvl="1" defTabSz="966612">
              <a:spcBef>
                <a:spcPts val="0"/>
              </a:spcBef>
              <a:spcAft>
                <a:spcPts val="600"/>
              </a:spcAft>
              <a:defRPr/>
            </a:pPr>
            <a:r>
              <a:rPr lang="en-US" dirty="0">
                <a:solidFill>
                  <a:prstClr val="black"/>
                </a:solidFill>
                <a:ea typeface="Times New Roman" pitchFamily="84" charset="0"/>
                <a:cs typeface="Arial" panose="020B0604020202020204" pitchFamily="34" charset="0"/>
              </a:rPr>
              <a:t>For more information, visit </a:t>
            </a:r>
            <a:r>
              <a:rPr lang="en-US" u="sng" dirty="0">
                <a:hlinkClick r:id="rId4"/>
              </a:rPr>
              <a:t>CMS.gov/Medicare/Health-Plans/ManagedCareMarketing</a:t>
            </a:r>
            <a:r>
              <a:rPr lang="en-US" dirty="0"/>
              <a:t>. </a:t>
            </a:r>
            <a:r>
              <a:rPr lang="en-US" dirty="0">
                <a:solidFill>
                  <a:prstClr val="black"/>
                </a:solidFill>
                <a:cs typeface="Arial" panose="020B0604020202020204" pitchFamily="34" charset="0"/>
              </a:rPr>
              <a:t>Also, </a:t>
            </a:r>
            <a:r>
              <a:rPr lang="en-US" dirty="0">
                <a:solidFill>
                  <a:prstClr val="black"/>
                </a:solidFill>
                <a:ea typeface="Times New Roman" pitchFamily="84" charset="0"/>
                <a:cs typeface="Arial" panose="020B0604020202020204" pitchFamily="34" charset="0"/>
              </a:rPr>
              <a:t>see the resources slide at the end of this presentation for the link to the MCMG.</a:t>
            </a:r>
          </a:p>
        </p:txBody>
      </p:sp>
    </p:spTree>
    <p:extLst>
      <p:ext uri="{BB962C8B-B14F-4D97-AF65-F5344CB8AC3E}">
        <p14:creationId xmlns:p14="http://schemas.microsoft.com/office/powerpoint/2010/main" val="12949340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62375"/>
            <a:ext cx="7010400" cy="5497512"/>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30362">
              <a:spcAft>
                <a:spcPts val="600"/>
              </a:spcAft>
              <a:buNone/>
              <a:defRPr/>
            </a:pPr>
            <a:r>
              <a:rPr lang="en-US" b="1" dirty="0">
                <a:solidFill>
                  <a:prstClr val="black"/>
                </a:solidFill>
                <a:ea typeface="ＭＳ Ｐゴシック" pitchFamily="84" charset="-128"/>
              </a:rPr>
              <a:t>Presenter Notes</a:t>
            </a:r>
          </a:p>
          <a:p>
            <a:pPr marL="0" indent="0" defTabSz="930362">
              <a:spcAft>
                <a:spcPts val="600"/>
              </a:spcAft>
              <a:buNone/>
              <a:defRPr/>
            </a:pPr>
            <a:r>
              <a:rPr lang="en-US" dirty="0">
                <a:solidFill>
                  <a:prstClr val="black"/>
                </a:solidFill>
              </a:rPr>
              <a:t>Marketing for the upcoming plan year may not occur before October 1. Plans must stop current year marketing activities to existing people with Medicare once they begin marketing plan benefits for the new contract year. </a:t>
            </a:r>
          </a:p>
          <a:p>
            <a:pPr marL="0" indent="0" defTabSz="930362">
              <a:spcAft>
                <a:spcPts val="600"/>
              </a:spcAft>
              <a:buNone/>
              <a:defRPr/>
            </a:pPr>
            <a:r>
              <a:rPr lang="en-US" b="1" dirty="0">
                <a:solidFill>
                  <a:prstClr val="black"/>
                </a:solidFill>
              </a:rPr>
              <a:t>NOTE:</a:t>
            </a:r>
            <a:r>
              <a:rPr lang="en-US" dirty="0">
                <a:solidFill>
                  <a:prstClr val="black"/>
                </a:solidFill>
              </a:rPr>
              <a:t> Plans may market to individuals eligible for a valid enrollment period, like those turning 65 or who qualify for Special Enrollment Periods (SEPs).</a:t>
            </a:r>
          </a:p>
          <a:p>
            <a:pPr marL="0" indent="0" defTabSz="930362">
              <a:spcAft>
                <a:spcPts val="600"/>
              </a:spcAft>
              <a:buNone/>
              <a:defRPr/>
            </a:pPr>
            <a:r>
              <a:rPr lang="en-US" dirty="0">
                <a:solidFill>
                  <a:prstClr val="black"/>
                </a:solidFill>
              </a:rPr>
              <a:t>Medicare Advantage Plans, Medicare Advantage Plans with drug coverage, and Medicare drug plans (Part D) are assigned plan Star Ratings from CMS each year. Many individual performance measurements are used to determine the CMS overall star rating for each plan. </a:t>
            </a:r>
          </a:p>
          <a:p>
            <a:pPr marL="0" indent="0" defTabSz="930362">
              <a:spcAft>
                <a:spcPts val="600"/>
              </a:spcAft>
              <a:buNone/>
              <a:defRPr/>
            </a:pPr>
            <a:r>
              <a:rPr lang="en-US" dirty="0">
                <a:solidFill>
                  <a:prstClr val="black"/>
                </a:solidFill>
              </a:rPr>
              <a:t>When referencing a plan’s Star Ratings in marketing materials:</a:t>
            </a:r>
          </a:p>
          <a:p>
            <a:pPr marL="120827" indent="-120827" defTabSz="930362">
              <a:spcAft>
                <a:spcPts val="600"/>
              </a:spcAft>
              <a:defRPr/>
            </a:pPr>
            <a:r>
              <a:rPr lang="en-US" dirty="0">
                <a:solidFill>
                  <a:prstClr val="black"/>
                </a:solidFill>
              </a:rPr>
              <a:t>Individual star rating measures must also include references to the plan’s highest rating, overall rating (Medicare Advantage Plan with drug coverage), its Part C summary rating (for Medicare Advantage Plan), or its Part D summary rating, with equal or greater prominence.</a:t>
            </a:r>
          </a:p>
          <a:p>
            <a:pPr marL="120827" indent="-120827" defTabSz="930362">
              <a:spcAft>
                <a:spcPts val="600"/>
              </a:spcAft>
              <a:defRPr/>
            </a:pPr>
            <a:r>
              <a:rPr lang="en-US" dirty="0">
                <a:solidFill>
                  <a:prstClr val="black"/>
                </a:solidFill>
              </a:rPr>
              <a:t>Plans that are assigned a low performance icon (LPI) may not try to refute or discredit their LPI status by showcasing a higher overall star rating on another contract or specific measure Star Ratings. Any communications in reference to the LPI status must state what the status means. </a:t>
            </a:r>
          </a:p>
          <a:p>
            <a:pPr marL="0" indent="0" defTabSz="930362">
              <a:spcAft>
                <a:spcPts val="600"/>
              </a:spcAft>
              <a:buNone/>
              <a:defRPr/>
            </a:pPr>
            <a:r>
              <a:rPr lang="en-US" b="1" dirty="0">
                <a:solidFill>
                  <a:prstClr val="black"/>
                </a:solidFill>
              </a:rPr>
              <a:t>NOTE</a:t>
            </a:r>
            <a:r>
              <a:rPr lang="en-US" dirty="0">
                <a:solidFill>
                  <a:prstClr val="black"/>
                </a:solidFill>
              </a:rPr>
              <a:t>: A contract that gets less than 3 stars for its Part C or Part D summary rating for at least the last 3 years will be marked with the LPI on </a:t>
            </a:r>
            <a:r>
              <a:rPr lang="en-US" dirty="0">
                <a:solidFill>
                  <a:prstClr val="black"/>
                </a:solidFill>
                <a:hlinkClick r:id="rId3"/>
              </a:rPr>
              <a:t>Medicare.gov/plan-compare</a:t>
            </a:r>
            <a:r>
              <a:rPr lang="en-US" dirty="0">
                <a:solidFill>
                  <a:prstClr val="black"/>
                </a:solidFill>
              </a:rPr>
              <a:t>.</a:t>
            </a:r>
            <a:endParaRPr lang="en-US" b="1" dirty="0">
              <a:solidFill>
                <a:prstClr val="black"/>
              </a:solidFill>
            </a:endParaRPr>
          </a:p>
          <a:p>
            <a:pPr marL="0" indent="0" defTabSz="930362">
              <a:spcAft>
                <a:spcPts val="600"/>
              </a:spcAft>
              <a:buNone/>
              <a:defRPr/>
            </a:pPr>
            <a:r>
              <a:rPr lang="en-US" b="1" dirty="0">
                <a:solidFill>
                  <a:prstClr val="black"/>
                </a:solidFill>
              </a:rPr>
              <a:t>Source</a:t>
            </a:r>
            <a:r>
              <a:rPr lang="en-US" dirty="0">
                <a:solidFill>
                  <a:prstClr val="black"/>
                </a:solidFill>
              </a:rPr>
              <a:t>: Medicare Communications and Marketing Guidelines (MCMG) (</a:t>
            </a:r>
            <a:r>
              <a:rPr lang="en-US" dirty="0">
                <a:solidFill>
                  <a:prstClr val="black"/>
                </a:solidFill>
                <a:hlinkClick r:id="rId4"/>
              </a:rPr>
              <a:t>CMS.gov/files/document/medicare-communications-and-marketing-guidelines-3-16-2022.pdf</a:t>
            </a:r>
            <a:r>
              <a:rPr lang="en-US" dirty="0">
                <a:solidFill>
                  <a:prstClr val="black"/>
                </a:solidFill>
              </a:rPr>
              <a:t>).</a:t>
            </a:r>
          </a:p>
        </p:txBody>
      </p:sp>
    </p:spTree>
    <p:extLst>
      <p:ext uri="{BB962C8B-B14F-4D97-AF65-F5344CB8AC3E}">
        <p14:creationId xmlns:p14="http://schemas.microsoft.com/office/powerpoint/2010/main" val="20573992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119149" indent="-119149" defTabSz="966612">
              <a:spcAft>
                <a:spcPts val="600"/>
              </a:spcAft>
              <a:defRPr/>
            </a:pPr>
            <a:r>
              <a:rPr lang="en-US" dirty="0">
                <a:solidFill>
                  <a:prstClr val="black"/>
                </a:solidFill>
              </a:rPr>
              <a:t>To ensure that enrollees get comprehensive plan information regarding their health care options, CMS requires Medicare Advantage Plans and drug plans to disclose certain plan information both at the time of enrollment and at least annually. </a:t>
            </a:r>
          </a:p>
          <a:p>
            <a:pPr marL="120827" indent="-120827" defTabSz="966612">
              <a:spcAft>
                <a:spcPts val="600"/>
              </a:spcAft>
              <a:defRPr/>
            </a:pPr>
            <a:r>
              <a:rPr lang="en-US" dirty="0"/>
              <a:t>Regulations at 42 CFR §§ 422.2267(d)(2)(i) and 423.2267(d)(2)(i) (Notification </a:t>
            </a:r>
            <a:r>
              <a:rPr lang="en-US" dirty="0">
                <a:solidFill>
                  <a:prstClr val="black"/>
                </a:solidFill>
              </a:rPr>
              <a:t>of Availability of Electronic Materials)—</a:t>
            </a:r>
            <a:r>
              <a:rPr lang="en-US" b="1" dirty="0">
                <a:solidFill>
                  <a:prstClr val="black"/>
                </a:solidFill>
              </a:rPr>
              <a:t>Without</a:t>
            </a:r>
            <a:r>
              <a:rPr lang="en-US" dirty="0">
                <a:solidFill>
                  <a:prstClr val="black"/>
                </a:solidFill>
              </a:rPr>
              <a:t> prior beneficiary authorization, health and drug plans may send new and current (i.e., not prospective) enrollees a notice(s) informing them how to view the CMS required materials listed below online instead of receiving copies by mail. They must also tell them how to request a hard copy. These notices must be sent in time for an enrollee to receive them by October 15 of each year (but no earlier than September 1).</a:t>
            </a:r>
          </a:p>
          <a:p>
            <a:pPr marL="339725" indent="-112713" defTabSz="966612">
              <a:spcAft>
                <a:spcPts val="600"/>
              </a:spcAft>
              <a:buFont typeface="Arial" panose="020B0604020202020204" pitchFamily="34" charset="0"/>
              <a:buChar char="•"/>
              <a:defRPr/>
            </a:pPr>
            <a:r>
              <a:rPr lang="en-US" dirty="0">
                <a:solidFill>
                  <a:prstClr val="black"/>
                </a:solidFill>
              </a:rPr>
              <a:t>EOC</a:t>
            </a:r>
          </a:p>
          <a:p>
            <a:pPr marL="339725" indent="-112713" defTabSz="966612">
              <a:spcAft>
                <a:spcPts val="600"/>
              </a:spcAft>
              <a:buFont typeface="Arial" panose="020B0604020202020204" pitchFamily="34" charset="0"/>
              <a:buChar char="•"/>
              <a:defRPr/>
            </a:pPr>
            <a:r>
              <a:rPr lang="en-US" dirty="0">
                <a:solidFill>
                  <a:prstClr val="black"/>
                </a:solidFill>
              </a:rPr>
              <a:t>Pharmacy directory (for all plans offering a Part D benefit)</a:t>
            </a:r>
          </a:p>
          <a:p>
            <a:pPr marL="339725" indent="-112713" defTabSz="966612">
              <a:spcAft>
                <a:spcPts val="600"/>
              </a:spcAft>
              <a:buFont typeface="Arial" panose="020B0604020202020204" pitchFamily="34" charset="0"/>
              <a:buChar char="•"/>
              <a:defRPr/>
            </a:pPr>
            <a:r>
              <a:rPr lang="en-US" dirty="0">
                <a:solidFill>
                  <a:prstClr val="black"/>
                </a:solidFill>
              </a:rPr>
              <a:t>Provider directory (for all plan types except Part D plans)</a:t>
            </a:r>
          </a:p>
          <a:p>
            <a:pPr marL="339725" indent="-112713" defTabSz="966612">
              <a:spcAft>
                <a:spcPts val="600"/>
              </a:spcAft>
              <a:buFont typeface="Arial" panose="020B0604020202020204" pitchFamily="34" charset="0"/>
              <a:buChar char="•"/>
              <a:defRPr/>
            </a:pPr>
            <a:r>
              <a:rPr lang="en-US" dirty="0">
                <a:solidFill>
                  <a:prstClr val="black"/>
                </a:solidFill>
              </a:rPr>
              <a:t>Formulary (for all plans offering a Part D benefit) </a:t>
            </a:r>
          </a:p>
          <a:p>
            <a:pPr marL="241653" indent="-120827" defTabSz="966612">
              <a:spcAft>
                <a:spcPts val="600"/>
              </a:spcAft>
              <a:buFont typeface="Arial" panose="020B0604020202020204" pitchFamily="34" charset="0"/>
              <a:buChar char="•"/>
              <a:defRPr/>
            </a:pPr>
            <a:endParaRPr lang="en-US" dirty="0">
              <a:solidFill>
                <a:prstClr val="black"/>
              </a:solidFill>
            </a:endParaRPr>
          </a:p>
          <a:p>
            <a:pPr marL="120827" indent="0" defTabSz="966612">
              <a:spcAft>
                <a:spcPts val="600"/>
              </a:spcAft>
              <a:buNone/>
              <a:defRPr/>
            </a:pPr>
            <a:endParaRPr lang="en-US" b="1" dirty="0">
              <a:solidFill>
                <a:prstClr val="black"/>
              </a:solidFill>
              <a:cs typeface="+mn-cs"/>
            </a:endParaRPr>
          </a:p>
        </p:txBody>
      </p:sp>
    </p:spTree>
    <p:extLst>
      <p:ext uri="{BB962C8B-B14F-4D97-AF65-F5344CB8AC3E}">
        <p14:creationId xmlns:p14="http://schemas.microsoft.com/office/powerpoint/2010/main" val="2749816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n-US" b="1" dirty="0">
                <a:ea typeface="ＭＳ Ｐゴシック" pitchFamily="84" charset="-128"/>
              </a:rPr>
              <a:t>Presenter Notes</a:t>
            </a:r>
          </a:p>
          <a:p>
            <a:pPr marL="0" indent="0" defTabSz="983577">
              <a:spcAft>
                <a:spcPts val="600"/>
              </a:spcAft>
              <a:buNone/>
              <a:defRPr/>
            </a:pPr>
            <a:r>
              <a:rPr lang="en-US" dirty="0"/>
              <a:t>At the end of this lesson, you’ll be able to:</a:t>
            </a:r>
          </a:p>
          <a:p>
            <a:pPr marL="125660" indent="-125660" defTabSz="724959">
              <a:spcAft>
                <a:spcPts val="600"/>
              </a:spcAft>
            </a:pPr>
            <a:r>
              <a:rPr lang="en-US" dirty="0"/>
              <a:t>Describe Medicare Advantage Plans and how they work</a:t>
            </a:r>
          </a:p>
          <a:p>
            <a:pPr marL="125660" indent="-125660" defTabSz="724959">
              <a:spcAft>
                <a:spcPts val="600"/>
              </a:spcAft>
            </a:pPr>
            <a:r>
              <a:rPr lang="en-US" dirty="0"/>
              <a:t>Compare and contrast types of Medicare Advantage Plans</a:t>
            </a:r>
          </a:p>
          <a:p>
            <a:pPr marL="125660" indent="-125660" defTabSz="724959">
              <a:spcAft>
                <a:spcPts val="600"/>
              </a:spcAft>
            </a:pPr>
            <a:r>
              <a:rPr lang="en-US" dirty="0"/>
              <a:t>Explain costs associated with Medicare Advantage Plans</a:t>
            </a:r>
          </a:p>
          <a:p>
            <a:pPr marL="125660" indent="-125660" defTabSz="724959">
              <a:spcAft>
                <a:spcPts val="600"/>
              </a:spcAft>
            </a:pPr>
            <a:r>
              <a:rPr lang="en-US" dirty="0"/>
              <a:t>Describe Medicare Advantage Plan eligibility requirements</a:t>
            </a:r>
          </a:p>
          <a:p>
            <a:pPr marL="125660" indent="-125660" defTabSz="724959">
              <a:spcAft>
                <a:spcPts val="600"/>
              </a:spcAft>
            </a:pPr>
            <a:r>
              <a:rPr lang="en-US" dirty="0"/>
              <a:t>Explain how and when you can join or switch Medicare Advantage Plans</a:t>
            </a:r>
          </a:p>
          <a:p>
            <a:pPr marL="0" indent="0" defTabSz="724959">
              <a:spcBef>
                <a:spcPts val="600"/>
              </a:spcBef>
              <a:spcAft>
                <a:spcPts val="634"/>
              </a:spcAft>
              <a:buNone/>
            </a:pPr>
            <a:endParaRPr lang="en-US" dirty="0">
              <a:solidFill>
                <a:srgbClr val="00529B"/>
              </a:solidFill>
            </a:endParaRPr>
          </a:p>
        </p:txBody>
      </p:sp>
    </p:spTree>
    <p:extLst>
      <p:ext uri="{BB962C8B-B14F-4D97-AF65-F5344CB8AC3E}">
        <p14:creationId xmlns:p14="http://schemas.microsoft.com/office/powerpoint/2010/main" val="3854570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124183" indent="-124183" defTabSz="966612">
              <a:spcAft>
                <a:spcPts val="600"/>
              </a:spcAft>
              <a:defRPr/>
            </a:pPr>
            <a:r>
              <a:rPr lang="en-US" dirty="0"/>
              <a:t>Regulations at 42 CFR §§ 422.2267(d)(2)(ii) and 423.2267(d)(2)(ii) (Electronic </a:t>
            </a:r>
            <a:r>
              <a:rPr lang="en-US" dirty="0">
                <a:solidFill>
                  <a:prstClr val="black"/>
                </a:solidFill>
              </a:rPr>
              <a:t>Delivery of Required Materials) — In addition to providing electronic access to the materials listed above, with prior consent from the enrollee, health and drug plans can provide any required materials or content in different media types (like hard copy, email, web portal, CD, DVD). Plans must get prior consent from the enrollee, specify both the media type and the specific materials, provide a way for enrollees to opt-out to get hard copies, and ensure other listed criteria are met. Some examples of required materials include: </a:t>
            </a:r>
          </a:p>
          <a:p>
            <a:pPr marL="241653" indent="-120827" defTabSz="966612">
              <a:spcAft>
                <a:spcPts val="600"/>
              </a:spcAft>
              <a:buFont typeface="Arial" panose="020B0604020202020204" pitchFamily="34" charset="0"/>
              <a:buChar char="•"/>
              <a:defRPr/>
            </a:pPr>
            <a:r>
              <a:rPr lang="en-US" dirty="0">
                <a:solidFill>
                  <a:prstClr val="black"/>
                </a:solidFill>
              </a:rPr>
              <a:t>The standardized ANOC, which must be sent for enrollee receipt no later than September 30. It’s posted to plan’s website by October 15. </a:t>
            </a:r>
          </a:p>
          <a:p>
            <a:pPr marL="241653" indent="-120827" defTabSz="966612">
              <a:spcAft>
                <a:spcPts val="600"/>
              </a:spcAft>
              <a:buFont typeface="Arial" panose="020B0604020202020204" pitchFamily="34" charset="0"/>
              <a:buChar char="•"/>
              <a:defRPr/>
            </a:pPr>
            <a:r>
              <a:rPr lang="en-US" dirty="0">
                <a:solidFill>
                  <a:prstClr val="black"/>
                </a:solidFill>
              </a:rPr>
              <a:t>The ANOC and EOC Errata, which describes errors found in an earlier version of an ANOC or EOC.</a:t>
            </a:r>
          </a:p>
          <a:p>
            <a:pPr marL="241653" indent="-120827" defTabSz="966612">
              <a:spcAft>
                <a:spcPts val="600"/>
              </a:spcAft>
              <a:buFont typeface="Arial" panose="020B0604020202020204" pitchFamily="34" charset="0"/>
              <a:buChar char="•"/>
              <a:defRPr/>
            </a:pPr>
            <a:r>
              <a:rPr lang="en-US" dirty="0">
                <a:solidFill>
                  <a:prstClr val="black"/>
                </a:solidFill>
              </a:rPr>
              <a:t>Enrollment and Disenrollment notices.</a:t>
            </a:r>
          </a:p>
          <a:p>
            <a:pPr marL="120827" indent="-120827" defTabSz="966612">
              <a:spcAft>
                <a:spcPts val="600"/>
              </a:spcAft>
              <a:defRPr/>
            </a:pPr>
            <a:r>
              <a:rPr lang="en-US" dirty="0">
                <a:solidFill>
                  <a:prstClr val="black"/>
                </a:solidFill>
              </a:rPr>
              <a:t>Plans are expected to provide required documents for new enrollees no later than 10 calendar days after getting CMS’ confirmation of enrollment, or by the last day of the month before the effective date, whichever is later.</a:t>
            </a:r>
          </a:p>
          <a:p>
            <a:pPr marL="0" indent="0" defTabSz="966612">
              <a:spcAft>
                <a:spcPts val="600"/>
              </a:spcAft>
              <a:buNone/>
              <a:defRPr/>
            </a:pPr>
            <a:endParaRPr lang="en-US" dirty="0">
              <a:solidFill>
                <a:prstClr val="black"/>
              </a:solidFill>
            </a:endParaRPr>
          </a:p>
        </p:txBody>
      </p:sp>
    </p:spTree>
    <p:extLst>
      <p:ext uri="{BB962C8B-B14F-4D97-AF65-F5344CB8AC3E}">
        <p14:creationId xmlns:p14="http://schemas.microsoft.com/office/powerpoint/2010/main" val="6380274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612">
              <a:spcBef>
                <a:spcPts val="0"/>
              </a:spcBef>
              <a:spcAft>
                <a:spcPts val="600"/>
              </a:spcAft>
              <a:defRPr/>
            </a:pPr>
            <a:r>
              <a:rPr lang="en-US" b="1" dirty="0">
                <a:solidFill>
                  <a:prstClr val="black"/>
                </a:solidFill>
                <a:ea typeface="ＭＳ Ｐゴシック" pitchFamily="84" charset="-128"/>
                <a:cs typeface="Arial" panose="020B0604020202020204" pitchFamily="34" charset="0"/>
              </a:rPr>
              <a:t>This slide has animation.</a:t>
            </a:r>
          </a:p>
          <a:p>
            <a:pPr marL="0" lvl="1" defTabSz="966612">
              <a:spcBef>
                <a:spcPts val="0"/>
              </a:spcBef>
              <a:spcAft>
                <a:spcPts val="600"/>
              </a:spcAft>
              <a:defRPr/>
            </a:pPr>
            <a:r>
              <a:rPr lang="en-US" b="1" dirty="0">
                <a:solidFill>
                  <a:prstClr val="black"/>
                </a:solidFill>
                <a:ea typeface="ＭＳ Ｐゴシック" pitchFamily="84" charset="-128"/>
                <a:cs typeface="Arial" panose="020B0604020202020204" pitchFamily="34" charset="0"/>
              </a:rPr>
              <a:t>Presenter Notes</a:t>
            </a:r>
          </a:p>
          <a:p>
            <a:pPr marL="0" lvl="1" defTabSz="966612">
              <a:spcBef>
                <a:spcPts val="0"/>
              </a:spcBef>
              <a:spcAft>
                <a:spcPts val="600"/>
              </a:spcAft>
              <a:defRPr/>
            </a:pPr>
            <a:r>
              <a:rPr lang="en-US" dirty="0">
                <a:solidFill>
                  <a:prstClr val="black"/>
                </a:solidFill>
                <a:cs typeface="Arial" panose="020B0604020202020204" pitchFamily="34" charset="0"/>
              </a:rPr>
              <a:t>Health and drug plans may offer nominal gifts to potential enrollees for marketing purposes, as long as the gift is given regardless of whether they enroll, and without discrimination. CMS currently defines nominal value in the MCMG, Section 40.4, as an individual item/service worth $15 or less (based on the retail value of the item). There’s a maximum aggregate of $75 per person, per year. Nominal gifts may not be in the form of cash or other monetary rebates even if their worth is $15 or less. </a:t>
            </a:r>
          </a:p>
          <a:p>
            <a:pPr marL="0" indent="0" defTabSz="966612">
              <a:spcAft>
                <a:spcPts val="600"/>
              </a:spcAft>
              <a:buNone/>
              <a:defRPr/>
            </a:pPr>
            <a:r>
              <a:rPr lang="en-US" b="1" dirty="0">
                <a:solidFill>
                  <a:prstClr val="black"/>
                </a:solidFill>
              </a:rPr>
              <a:t>NOTE: </a:t>
            </a:r>
            <a:r>
              <a:rPr lang="en-US" dirty="0">
                <a:solidFill>
                  <a:prstClr val="black"/>
                </a:solidFill>
              </a:rPr>
              <a:t>Refer</a:t>
            </a:r>
            <a:r>
              <a:rPr lang="en-US" b="1" dirty="0">
                <a:solidFill>
                  <a:prstClr val="black"/>
                </a:solidFill>
              </a:rPr>
              <a:t> </a:t>
            </a:r>
            <a:r>
              <a:rPr lang="en-US" dirty="0">
                <a:solidFill>
                  <a:prstClr val="black"/>
                </a:solidFill>
              </a:rPr>
              <a:t>to the Office of Inspector General’s website regarding advisory opinions on gifts and gift cards (</a:t>
            </a:r>
            <a:r>
              <a:rPr lang="en-US" dirty="0">
                <a:solidFill>
                  <a:prstClr val="black"/>
                </a:solidFill>
                <a:hlinkClick r:id="rId3"/>
              </a:rPr>
              <a:t>OIG.HHS.gov/compliance/advisory-opinions/index.asp</a:t>
            </a:r>
            <a:r>
              <a:rPr lang="en-US" dirty="0">
                <a:solidFill>
                  <a:prstClr val="black"/>
                </a:solidFill>
              </a:rPr>
              <a:t>). </a:t>
            </a:r>
          </a:p>
          <a:p>
            <a:pPr marL="0" indent="0" defTabSz="966612">
              <a:spcAft>
                <a:spcPts val="600"/>
              </a:spcAft>
              <a:buNone/>
              <a:defRPr/>
            </a:pPr>
            <a:endParaRPr lang="en-US" dirty="0">
              <a:solidFill>
                <a:prstClr val="black"/>
              </a:solidFill>
            </a:endParaRPr>
          </a:p>
          <a:p>
            <a:pPr marL="0" indent="0" defTabSz="966612">
              <a:spcAft>
                <a:spcPts val="600"/>
              </a:spcAft>
              <a:buNone/>
              <a:defRPr/>
            </a:pPr>
            <a:r>
              <a:rPr lang="en-US" dirty="0">
                <a:solidFill>
                  <a:prstClr val="black"/>
                </a:solidFill>
              </a:rPr>
              <a:t> </a:t>
            </a:r>
          </a:p>
        </p:txBody>
      </p:sp>
    </p:spTree>
    <p:extLst>
      <p:ext uri="{BB962C8B-B14F-4D97-AF65-F5344CB8AC3E}">
        <p14:creationId xmlns:p14="http://schemas.microsoft.com/office/powerpoint/2010/main" val="1083684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5703" y="3690519"/>
            <a:ext cx="7048036" cy="5491581"/>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Medicare health and drug plans may make unsolicited direct contact with potential enrollees using the following methods: </a:t>
            </a:r>
          </a:p>
          <a:p>
            <a:pPr marL="125660" indent="-125660" defTabSz="966612">
              <a:spcAft>
                <a:spcPts val="600"/>
              </a:spcAft>
              <a:defRPr/>
            </a:pPr>
            <a:r>
              <a:rPr lang="en-US" dirty="0">
                <a:solidFill>
                  <a:prstClr val="black"/>
                </a:solidFill>
              </a:rPr>
              <a:t>Conventional mail and other print media (like advertisements, direct mail) </a:t>
            </a:r>
          </a:p>
          <a:p>
            <a:pPr marL="125660" indent="-125660" defTabSz="966612">
              <a:spcAft>
                <a:spcPts val="600"/>
              </a:spcAft>
              <a:defRPr/>
            </a:pPr>
            <a:r>
              <a:rPr lang="en-US" dirty="0">
                <a:solidFill>
                  <a:prstClr val="black"/>
                </a:solidFill>
              </a:rPr>
              <a:t>Email, provided all emails contain an opt-out function </a:t>
            </a:r>
          </a:p>
          <a:p>
            <a:pPr marL="0" indent="0" defTabSz="966612">
              <a:spcAft>
                <a:spcPts val="600"/>
              </a:spcAft>
              <a:buNone/>
              <a:defRPr/>
            </a:pPr>
            <a:r>
              <a:rPr lang="en-US" dirty="0">
                <a:solidFill>
                  <a:prstClr val="black"/>
                </a:solidFill>
              </a:rPr>
              <a:t>Plans may do the following:</a:t>
            </a:r>
          </a:p>
          <a:p>
            <a:pPr marL="125660" lvl="1" indent="-125660" defTabSz="966612">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Make outbound calls to existing members to conduct normal business related to enrollment in the plan </a:t>
            </a:r>
          </a:p>
          <a:p>
            <a:pPr marL="125660" lvl="1" indent="-125660" defTabSz="966612">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Call people with Medicare who submit enrollment applications to conduct business related to enrollment</a:t>
            </a:r>
          </a:p>
          <a:p>
            <a:pPr marL="125660" lvl="1" indent="-125660" defTabSz="966612">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Call former members after the disenrollment effective date to conduct a disenrollment survey for quality improvement purposes </a:t>
            </a:r>
          </a:p>
          <a:p>
            <a:pPr marL="125660" lvl="1" indent="-125660" defTabSz="966612">
              <a:spcBef>
                <a:spcPts val="0"/>
              </a:spcBef>
              <a:spcAft>
                <a:spcPts val="600"/>
              </a:spcAft>
              <a:buFont typeface="Wingdings" panose="05000000000000000000" pitchFamily="2" charset="2"/>
              <a:buChar char="§"/>
              <a:tabLst>
                <a:tab pos="983577" algn="l"/>
              </a:tabLst>
              <a:defRPr/>
            </a:pPr>
            <a:r>
              <a:rPr lang="en-US" dirty="0">
                <a:solidFill>
                  <a:prstClr val="black"/>
                </a:solidFill>
                <a:cs typeface="Arial" panose="020B0604020202020204" pitchFamily="34" charset="0"/>
              </a:rPr>
              <a:t>Under limited circumstances with CMS approval, call low-income subsidy (LIS)-eligible enrollees who are being assigned to encourage them to remain enrolled in their current plan</a:t>
            </a:r>
          </a:p>
          <a:p>
            <a:pPr marL="125660" lvl="1" indent="-125660" defTabSz="966612">
              <a:spcBef>
                <a:spcPts val="0"/>
              </a:spcBef>
              <a:spcAft>
                <a:spcPts val="600"/>
              </a:spcAft>
              <a:buFont typeface="Wingdings" panose="05000000000000000000" pitchFamily="2" charset="2"/>
              <a:buChar char="§"/>
              <a:tabLst>
                <a:tab pos="983577" algn="l"/>
              </a:tabLst>
              <a:defRPr/>
            </a:pPr>
            <a:r>
              <a:rPr lang="en-US" dirty="0">
                <a:solidFill>
                  <a:prstClr val="black"/>
                </a:solidFill>
                <a:cs typeface="Arial" panose="020B0604020202020204" pitchFamily="34" charset="0"/>
              </a:rPr>
              <a:t>Contact people with Medicare who have given permission for a plan or sales agent to contact them (like completing a business reply card)</a:t>
            </a:r>
          </a:p>
          <a:p>
            <a:pPr marL="125660" lvl="1" indent="-125660" defTabSz="966612">
              <a:spcBef>
                <a:spcPts val="0"/>
              </a:spcBef>
              <a:spcAft>
                <a:spcPts val="600"/>
              </a:spcAft>
              <a:buFont typeface="Wingdings" panose="05000000000000000000" pitchFamily="2" charset="2"/>
              <a:buChar char="§"/>
              <a:tabLst>
                <a:tab pos="983577" algn="l"/>
              </a:tabLst>
              <a:defRPr/>
            </a:pPr>
            <a:r>
              <a:rPr lang="en-US" dirty="0">
                <a:solidFill>
                  <a:prstClr val="black"/>
                </a:solidFill>
                <a:cs typeface="Arial" panose="020B0604020202020204" pitchFamily="34" charset="0"/>
              </a:rPr>
              <a:t>Return phone calls or messages from individual or enrollees, as these aren’t considered unsolicited contacts</a:t>
            </a:r>
          </a:p>
          <a:p>
            <a:pPr marL="0" indent="0" defTabSz="966612">
              <a:spcAft>
                <a:spcPts val="600"/>
              </a:spcAft>
              <a:buNone/>
              <a:defRPr/>
            </a:pPr>
            <a:r>
              <a:rPr lang="en-US" dirty="0">
                <a:solidFill>
                  <a:prstClr val="black"/>
                </a:solidFill>
              </a:rPr>
              <a:t>Health and drug plans may not: </a:t>
            </a:r>
          </a:p>
          <a:p>
            <a:pPr marL="125660" indent="-125660" defTabSz="966612">
              <a:spcAft>
                <a:spcPts val="600"/>
              </a:spcAft>
              <a:defRPr/>
            </a:pPr>
            <a:r>
              <a:rPr lang="en-US" dirty="0">
                <a:solidFill>
                  <a:prstClr val="black"/>
                </a:solidFill>
              </a:rPr>
              <a:t>Use door-to-door solicitation, including leaving information such as a leaflet or flyer at a residence</a:t>
            </a:r>
          </a:p>
          <a:p>
            <a:pPr marL="125660" indent="-125660" defTabSz="966612">
              <a:spcAft>
                <a:spcPts val="600"/>
              </a:spcAft>
              <a:defRPr/>
            </a:pPr>
            <a:r>
              <a:rPr lang="en-US" dirty="0">
                <a:solidFill>
                  <a:prstClr val="black"/>
                </a:solidFill>
              </a:rPr>
              <a:t>Approach potential enrollees in common areas (like parking lots, hallways, lobbies, sidewalks, etc.) </a:t>
            </a:r>
          </a:p>
          <a:p>
            <a:pPr marL="125660" indent="-125660" defTabSz="966612">
              <a:spcAft>
                <a:spcPts val="600"/>
              </a:spcAft>
              <a:defRPr/>
            </a:pPr>
            <a:r>
              <a:rPr lang="en-US" dirty="0">
                <a:solidFill>
                  <a:prstClr val="black"/>
                </a:solidFill>
              </a:rPr>
              <a:t>Use telephonic solicitation, including text messages and leaving electronic voicemail messages </a:t>
            </a:r>
          </a:p>
          <a:p>
            <a:pPr marL="0" indent="0" defTabSz="966612">
              <a:spcAft>
                <a:spcPts val="600"/>
              </a:spcAft>
              <a:buNone/>
              <a:defRPr/>
            </a:pPr>
            <a:r>
              <a:rPr lang="en-US" b="1" dirty="0">
                <a:solidFill>
                  <a:prstClr val="black"/>
                </a:solidFill>
              </a:rPr>
              <a:t>NOTE: </a:t>
            </a:r>
            <a:r>
              <a:rPr lang="en-US" dirty="0">
                <a:solidFill>
                  <a:prstClr val="black"/>
                </a:solidFill>
              </a:rPr>
              <a:t>Agents/brokers who have a pre-scheduled appointment with a potential enrollee who’s a “no-show” may leave information at that potential enrollee’s residence. </a:t>
            </a:r>
          </a:p>
        </p:txBody>
      </p:sp>
    </p:spTree>
    <p:extLst>
      <p:ext uri="{BB962C8B-B14F-4D97-AF65-F5344CB8AC3E}">
        <p14:creationId xmlns:p14="http://schemas.microsoft.com/office/powerpoint/2010/main" val="29793126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119149" indent="-119149" defTabSz="966612">
              <a:spcAft>
                <a:spcPts val="600"/>
              </a:spcAft>
              <a:defRPr/>
            </a:pPr>
            <a:r>
              <a:rPr lang="en-US" dirty="0">
                <a:solidFill>
                  <a:prstClr val="black"/>
                </a:solidFill>
                <a:ea typeface="ＭＳ Ｐゴシック" charset="-128"/>
              </a:rPr>
              <a:t>People with Medicare already face difficult decisions regarding Medicare coverage options and should be able to focus on Medicare options without confusion. Plans shouldn’t imply that the health and the non-health products are a package. Plans may sell non-health-related products on inbound calls when a person with Medicare requests information on other non-health-related products. </a:t>
            </a:r>
          </a:p>
          <a:p>
            <a:pPr marL="119149" indent="-119149" defTabSz="966612">
              <a:spcAft>
                <a:spcPts val="600"/>
              </a:spcAft>
              <a:defRPr/>
            </a:pPr>
            <a:r>
              <a:rPr lang="en-US" dirty="0">
                <a:solidFill>
                  <a:prstClr val="black"/>
                </a:solidFill>
                <a:ea typeface="ＭＳ Ｐゴシック" charset="-128"/>
              </a:rPr>
              <a:t>Marketing to current plan members of non-Medicare Advantage Plan-covered health care products, and/or non–health care products, is subject to Health Insurance Portability and Accountability Act (known as HIPAA) rules. </a:t>
            </a:r>
          </a:p>
          <a:p>
            <a:pPr marL="119149" indent="-119149" defTabSz="966612">
              <a:spcAft>
                <a:spcPts val="600"/>
              </a:spcAft>
              <a:defRPr/>
            </a:pPr>
            <a:r>
              <a:rPr lang="en-US" dirty="0">
                <a:solidFill>
                  <a:prstClr val="black"/>
                </a:solidFill>
                <a:ea typeface="ＭＳ Ｐゴシック" charset="-128"/>
              </a:rPr>
              <a:t>Marketing health care-related products (like annuities, life insurance, etc.) to prospective enrollees during any Medicare Advantage Plan or Medicare drug coverage sales activity or presentation is considered cross-selling and is a prohibited activity. </a:t>
            </a:r>
          </a:p>
          <a:p>
            <a:pPr marL="0" indent="0">
              <a:spcAft>
                <a:spcPts val="600"/>
              </a:spcAft>
              <a:buNone/>
            </a:pPr>
            <a:endParaRPr lang="en-US" dirty="0"/>
          </a:p>
        </p:txBody>
      </p:sp>
    </p:spTree>
    <p:extLst>
      <p:ext uri="{BB962C8B-B14F-4D97-AF65-F5344CB8AC3E}">
        <p14:creationId xmlns:p14="http://schemas.microsoft.com/office/powerpoint/2010/main" val="18735983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239" indent="0" defTabSz="966612">
              <a:spcAft>
                <a:spcPts val="600"/>
              </a:spcAft>
              <a:buNone/>
              <a:defRPr/>
            </a:pPr>
            <a:r>
              <a:rPr lang="en-US" b="1" dirty="0">
                <a:solidFill>
                  <a:prstClr val="black"/>
                </a:solidFill>
                <a:ea typeface="ＭＳ Ｐゴシック" pitchFamily="84" charset="-128"/>
              </a:rPr>
              <a:t>Presenter Notes</a:t>
            </a:r>
          </a:p>
          <a:p>
            <a:pPr marL="125660" indent="-125660" defTabSz="966612">
              <a:spcAft>
                <a:spcPts val="600"/>
              </a:spcAft>
              <a:defRPr/>
            </a:pPr>
            <a:r>
              <a:rPr lang="en-US" dirty="0">
                <a:solidFill>
                  <a:prstClr val="black"/>
                </a:solidFill>
              </a:rPr>
              <a:t>The MCMG requires marketing representatives to clearly identify the types of products they will discuss before marketing to a potential enrollee. Marketing representatives who initially meet with a person with Medicare to discuss specific lines of plan business (separate lines of business include Medicare Advantage Plan, Medicare drug plan, and Cost Plans) must tell the person with Medicare about all products they will discuss before the appointment so they have accurate information to make an informed decision about their Medicare coverage choices without pressure. </a:t>
            </a:r>
          </a:p>
          <a:p>
            <a:pPr marL="119149" indent="-119149" defTabSz="966612">
              <a:spcAft>
                <a:spcPts val="600"/>
              </a:spcAft>
              <a:defRPr/>
            </a:pPr>
            <a:r>
              <a:rPr lang="en-US" dirty="0">
                <a:solidFill>
                  <a:prstClr val="black"/>
                </a:solidFill>
              </a:rPr>
              <a:t>Before a telephone or in-home marketing appointment, the person with Medicare must agree to the scope of appointment. Scope of appointment parameters (and documentation) are required for all one-on-one appointments regardless of venue, like in the home or over the telephone. The plan can document the scope of the appointment in writing or telephone recording. </a:t>
            </a:r>
          </a:p>
          <a:p>
            <a:pPr marL="119149" indent="-119149" defTabSz="966612">
              <a:spcAft>
                <a:spcPts val="600"/>
              </a:spcAft>
              <a:defRPr/>
            </a:pPr>
            <a:r>
              <a:rPr lang="en-US" dirty="0">
                <a:solidFill>
                  <a:prstClr val="black"/>
                </a:solidFill>
              </a:rPr>
              <a:t>Organizations may not discuss additional products unless the person with Medicare requests the information. Moreover, any additional lines of plan business that aren’t identified before the in-home appointment will require a separate scope of appointment authorization form to be completed or recorded.</a:t>
            </a:r>
          </a:p>
          <a:p>
            <a:pPr marL="119149" indent="-119149" defTabSz="966612">
              <a:spcAft>
                <a:spcPts val="600"/>
              </a:spcAft>
              <a:defRPr/>
            </a:pPr>
            <a:r>
              <a:rPr lang="en-US" dirty="0">
                <a:solidFill>
                  <a:prstClr val="black"/>
                </a:solidFill>
              </a:rPr>
              <a:t>Products that aren’t health-related may not be discussed (like annuities or life insurance).</a:t>
            </a:r>
          </a:p>
          <a:p>
            <a:pPr marL="0" indent="0">
              <a:spcAft>
                <a:spcPts val="600"/>
              </a:spcAft>
              <a:buNone/>
            </a:pPr>
            <a:endParaRPr lang="en-US" dirty="0"/>
          </a:p>
        </p:txBody>
      </p:sp>
    </p:spTree>
    <p:extLst>
      <p:ext uri="{BB962C8B-B14F-4D97-AF65-F5344CB8AC3E}">
        <p14:creationId xmlns:p14="http://schemas.microsoft.com/office/powerpoint/2010/main" val="32108176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119149" indent="-119149" defTabSz="966612">
              <a:spcAft>
                <a:spcPts val="600"/>
              </a:spcAft>
              <a:defRPr/>
            </a:pPr>
            <a:r>
              <a:rPr lang="en-US" dirty="0">
                <a:solidFill>
                  <a:prstClr val="black"/>
                </a:solidFill>
              </a:rPr>
              <a:t>Medicare health and drug plans may not give prospective enrollees meals, or subsidize meals, at sales events or any meeting at which they discuss plan benefits and/or distribute plan materials. </a:t>
            </a:r>
            <a:endParaRPr lang="en-US" b="1" i="1" dirty="0">
              <a:solidFill>
                <a:prstClr val="black"/>
              </a:solidFill>
            </a:endParaRPr>
          </a:p>
          <a:p>
            <a:pPr marL="119149" indent="-119149" defTabSz="966612">
              <a:spcAft>
                <a:spcPts val="600"/>
              </a:spcAft>
              <a:defRPr/>
            </a:pPr>
            <a:r>
              <a:rPr lang="en-US" dirty="0">
                <a:solidFill>
                  <a:prstClr val="black"/>
                </a:solidFill>
              </a:rPr>
              <a:t>Agents and/or brokers are allowed to provide refreshments and light snacks to prospective enrollees. Plans must use their best judgment on the appropriateness of food products they provide, and must ensure that items they provide couldn’t be reasonably considered a meal, and/or that they aren’t “bundling” and providing multiple items as if they are a meal. </a:t>
            </a:r>
            <a:endParaRPr lang="en-US" b="1" i="1" dirty="0">
              <a:solidFill>
                <a:prstClr val="black"/>
              </a:solidFill>
            </a:endParaRPr>
          </a:p>
          <a:p>
            <a:pPr marL="119149" indent="-119149" defTabSz="966612">
              <a:spcAft>
                <a:spcPts val="600"/>
              </a:spcAft>
              <a:defRPr/>
            </a:pPr>
            <a:r>
              <a:rPr lang="en-US" dirty="0">
                <a:solidFill>
                  <a:prstClr val="black"/>
                </a:solidFill>
              </a:rPr>
              <a:t>As with all marketing regulations and guidelines, it’s the responsibility of the plan to monitor the actions of all agents selling their plan(s) and take proactive steps to enforce this prohibition. CMS conducts oversight activities that verify plans and agents are complying with this provision. CMS can take enforcement actions as needed.</a:t>
            </a:r>
            <a:endParaRPr lang="en-US" i="1" dirty="0">
              <a:solidFill>
                <a:prstClr val="black"/>
              </a:solidFill>
            </a:endParaRPr>
          </a:p>
          <a:p>
            <a:pPr marL="121132" indent="-121132" defTabSz="966612">
              <a:spcAft>
                <a:spcPts val="600"/>
              </a:spcAft>
              <a:buNone/>
              <a:defRPr/>
            </a:pPr>
            <a:endParaRPr lang="en-US" dirty="0">
              <a:solidFill>
                <a:prstClr val="black"/>
              </a:solidFill>
            </a:endParaRPr>
          </a:p>
          <a:p>
            <a:pPr marL="121132" indent="-121132" defTabSz="966612">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2297687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Educational events are designed to inform people with Medicare about Medicare Advantage Plans, Medicare drug coverage, or other Medicare Programs. </a:t>
            </a:r>
          </a:p>
          <a:p>
            <a:pPr marL="0" indent="0" defTabSz="966612">
              <a:spcAft>
                <a:spcPts val="600"/>
              </a:spcAft>
              <a:buNone/>
              <a:defRPr/>
            </a:pPr>
            <a:r>
              <a:rPr lang="en-US" dirty="0">
                <a:solidFill>
                  <a:prstClr val="black"/>
                </a:solidFill>
              </a:rPr>
              <a:t>Educational events:</a:t>
            </a:r>
          </a:p>
          <a:p>
            <a:pPr marL="120827" indent="-120827" defTabSz="966612">
              <a:spcAft>
                <a:spcPts val="600"/>
              </a:spcAft>
              <a:defRPr/>
            </a:pPr>
            <a:r>
              <a:rPr lang="en-US" dirty="0">
                <a:solidFill>
                  <a:prstClr val="black"/>
                </a:solidFill>
              </a:rPr>
              <a:t>Must be explicitly advertised as educational</a:t>
            </a:r>
          </a:p>
          <a:p>
            <a:pPr marL="120827" indent="-120827" defTabSz="966612">
              <a:spcAft>
                <a:spcPts val="600"/>
              </a:spcAft>
              <a:defRPr/>
            </a:pPr>
            <a:r>
              <a:rPr lang="en-US" dirty="0">
                <a:solidFill>
                  <a:prstClr val="black"/>
                </a:solidFill>
              </a:rPr>
              <a:t>May set up a marketing appointment, and distribute business cards and contact information for people with Medicare to initiate contact (this includes completing and collecting a Scope of Appointment (SOA) form)</a:t>
            </a:r>
          </a:p>
          <a:p>
            <a:pPr marL="124183" indent="-124183" defTabSz="966612">
              <a:spcAft>
                <a:spcPts val="600"/>
              </a:spcAft>
              <a:defRPr/>
            </a:pPr>
            <a:r>
              <a:rPr lang="en-US" dirty="0">
                <a:solidFill>
                  <a:prstClr val="black"/>
                </a:solidFill>
              </a:rPr>
              <a:t>Must not include marketing or sales activities or distribution of marketing materials or enrollment forms during the educational event</a:t>
            </a:r>
          </a:p>
          <a:p>
            <a:pPr marL="124183" indent="-124183" defTabSz="966612">
              <a:spcAft>
                <a:spcPts val="600"/>
              </a:spcAft>
              <a:defRPr/>
            </a:pPr>
            <a:r>
              <a:rPr lang="en-US" dirty="0">
                <a:solidFill>
                  <a:prstClr val="black"/>
                </a:solidFill>
              </a:rPr>
              <a:t>Plans may conduct marketing/sales events immediately following an educational event in the same general location (like the same hotel)</a:t>
            </a:r>
          </a:p>
          <a:p>
            <a:pPr marL="0" indent="0">
              <a:spcAft>
                <a:spcPts val="600"/>
              </a:spcAft>
              <a:buNone/>
              <a:defRPr/>
            </a:pPr>
            <a:r>
              <a:rPr lang="en-US" dirty="0">
                <a:solidFill>
                  <a:prstClr val="black"/>
                </a:solidFill>
              </a:rPr>
              <a:t>For more information on educational events, visit </a:t>
            </a:r>
            <a:r>
              <a:rPr lang="en-US" dirty="0">
                <a:solidFill>
                  <a:prstClr val="black"/>
                </a:solidFill>
                <a:hlinkClick r:id="rId3"/>
              </a:rPr>
              <a:t>CMS.gov/files/document/medicare-communications-and-marketing-guidelines-3-16-2022.pdf</a:t>
            </a:r>
            <a:r>
              <a:rPr lang="en-US" dirty="0">
                <a:solidFill>
                  <a:prstClr val="black"/>
                </a:solidFill>
              </a:rPr>
              <a:t>.  </a:t>
            </a:r>
          </a:p>
          <a:p>
            <a:pPr marL="0" indent="0">
              <a:spcAft>
                <a:spcPts val="600"/>
              </a:spcAft>
              <a:buNone/>
            </a:pPr>
            <a:endParaRPr lang="en-US" b="1" dirty="0">
              <a:cs typeface="Arial" panose="020B0604020202020204" pitchFamily="34" charset="0"/>
            </a:endParaRPr>
          </a:p>
          <a:p>
            <a:pPr marL="0" indent="0">
              <a:spcAft>
                <a:spcPts val="600"/>
              </a:spcAft>
              <a:buNone/>
            </a:pPr>
            <a:endParaRPr lang="en-US" b="0" dirty="0"/>
          </a:p>
        </p:txBody>
      </p:sp>
    </p:spTree>
    <p:extLst>
      <p:ext uri="{BB962C8B-B14F-4D97-AF65-F5344CB8AC3E}">
        <p14:creationId xmlns:p14="http://schemas.microsoft.com/office/powerpoint/2010/main" val="737709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352468"/>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Marketing/Sales Events are designed to steer or attempt to steer potential enrollees, or the retention of current enrollees, toward a plan or limited set of plans. The following requirements apply to all marketing/sales events:</a:t>
            </a:r>
          </a:p>
          <a:p>
            <a:pPr marL="124183" indent="-124183" defTabSz="966612">
              <a:spcAft>
                <a:spcPts val="600"/>
              </a:spcAft>
              <a:defRPr/>
            </a:pPr>
            <a:r>
              <a:rPr lang="en-US" dirty="0">
                <a:solidFill>
                  <a:prstClr val="black"/>
                </a:solidFill>
              </a:rPr>
              <a:t>Health and drug plans must:</a:t>
            </a:r>
          </a:p>
          <a:p>
            <a:pPr marL="241653" lvl="1" indent="-117470"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Submit talking points, if applicable, and presentations to CMS prior to use, including those to be used by agents/brokers</a:t>
            </a:r>
          </a:p>
          <a:p>
            <a:pPr marL="241653" lvl="1" indent="-117470"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Can’t require attendees to provide contact information as a prerequisite for attending an event</a:t>
            </a:r>
          </a:p>
          <a:p>
            <a:pPr marL="124183" indent="-124183" defTabSz="966612">
              <a:spcAft>
                <a:spcPts val="600"/>
              </a:spcAft>
              <a:defRPr/>
            </a:pPr>
            <a:r>
              <a:rPr lang="en-US" dirty="0">
                <a:solidFill>
                  <a:prstClr val="black"/>
                </a:solidFill>
              </a:rPr>
              <a:t>Sign-in sheets must clearly be labeled as optional</a:t>
            </a:r>
          </a:p>
          <a:p>
            <a:pPr marL="124183" indent="-124183" defTabSz="966612">
              <a:spcAft>
                <a:spcPts val="600"/>
              </a:spcAft>
              <a:defRPr/>
            </a:pPr>
            <a:r>
              <a:rPr lang="en-US" dirty="0">
                <a:solidFill>
                  <a:prstClr val="black"/>
                </a:solidFill>
              </a:rPr>
              <a:t>Health screenings or other activities that may be perceived as, or used for, “cherry picking” aren’t permitted</a:t>
            </a:r>
          </a:p>
          <a:p>
            <a:pPr marL="124183" indent="-124183" defTabSz="966612">
              <a:spcAft>
                <a:spcPts val="600"/>
              </a:spcAft>
              <a:defRPr/>
            </a:pPr>
            <a:r>
              <a:rPr lang="en-US" dirty="0">
                <a:solidFill>
                  <a:prstClr val="black"/>
                </a:solidFill>
              </a:rPr>
              <a:t>Contact information provided for raffles or drawings may only be used for that purpose</a:t>
            </a:r>
          </a:p>
          <a:p>
            <a:pPr marL="0" indent="0" defTabSz="966612">
              <a:spcAft>
                <a:spcPts val="600"/>
              </a:spcAft>
              <a:buNone/>
              <a:defRPr/>
            </a:pPr>
            <a:r>
              <a:rPr lang="en-US" b="1" dirty="0">
                <a:solidFill>
                  <a:prstClr val="black"/>
                </a:solidFill>
              </a:rPr>
              <a:t>NOTE</a:t>
            </a:r>
            <a:r>
              <a:rPr lang="en-US" dirty="0">
                <a:solidFill>
                  <a:prstClr val="black"/>
                </a:solidFill>
              </a:rPr>
              <a:t>: The MCMG gives direction to plans regarding where (allowable locations) their marketing or sales events may or may not take place.</a:t>
            </a:r>
          </a:p>
          <a:p>
            <a:pPr marL="0" indent="0">
              <a:spcAft>
                <a:spcPts val="600"/>
              </a:spcAft>
              <a:buNone/>
              <a:defRPr/>
            </a:pPr>
            <a:r>
              <a:rPr lang="en-US" dirty="0">
                <a:solidFill>
                  <a:prstClr val="black"/>
                </a:solidFill>
              </a:rPr>
              <a:t>For more information on marketing and sales events, visit </a:t>
            </a:r>
            <a:r>
              <a:rPr lang="en-US" dirty="0">
                <a:solidFill>
                  <a:prstClr val="black"/>
                </a:solidFill>
                <a:hlinkClick r:id="rId3"/>
              </a:rPr>
              <a:t>CMS.gov/files/document/medicare-communications-and-marketing-guidelines-3-16-2022.pdf</a:t>
            </a:r>
            <a:r>
              <a:rPr lang="en-US" dirty="0">
                <a:solidFill>
                  <a:prstClr val="black"/>
                </a:solidFill>
              </a:rPr>
              <a:t>.  </a:t>
            </a:r>
          </a:p>
          <a:p>
            <a:pPr marL="0" indent="0">
              <a:spcAft>
                <a:spcPts val="600"/>
              </a:spcAft>
              <a:buNone/>
            </a:pPr>
            <a:endParaRPr lang="en-US" dirty="0"/>
          </a:p>
          <a:p>
            <a:pPr marL="0" indent="0">
              <a:spcAft>
                <a:spcPts val="600"/>
              </a:spcAft>
              <a:buNone/>
            </a:pPr>
            <a:endParaRPr lang="en-US" b="1" dirty="0"/>
          </a:p>
        </p:txBody>
      </p:sp>
    </p:spTree>
    <p:extLst>
      <p:ext uri="{BB962C8B-B14F-4D97-AF65-F5344CB8AC3E}">
        <p14:creationId xmlns:p14="http://schemas.microsoft.com/office/powerpoint/2010/main" val="28472622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30362">
              <a:spcAft>
                <a:spcPts val="600"/>
              </a:spcAft>
              <a:buNone/>
              <a:defRPr/>
            </a:pPr>
            <a:r>
              <a:rPr lang="en-US" b="1" dirty="0">
                <a:solidFill>
                  <a:prstClr val="black"/>
                </a:solidFill>
                <a:ea typeface="ＭＳ Ｐゴシック" pitchFamily="84" charset="-128"/>
              </a:rPr>
              <a:t>Presenter Notes</a:t>
            </a:r>
          </a:p>
          <a:p>
            <a:pPr marL="0" indent="0" defTabSz="930362">
              <a:spcAft>
                <a:spcPts val="600"/>
              </a:spcAft>
              <a:buNone/>
              <a:defRPr/>
            </a:pPr>
            <a:r>
              <a:rPr lang="en-US" dirty="0">
                <a:solidFill>
                  <a:prstClr val="black"/>
                </a:solidFill>
              </a:rPr>
              <a:t>Health and drug plans that conduct marketing through agents, brokers, and other marketing representatives must comply with state licensure and appointment laws to give the state information about which agents are marketing Medicare Advantage Plans and drug plans.</a:t>
            </a:r>
          </a:p>
          <a:p>
            <a:pPr marL="0" indent="0" defTabSz="966612">
              <a:spcAft>
                <a:spcPts val="600"/>
              </a:spcAft>
              <a:buNone/>
              <a:defRPr/>
            </a:pPr>
            <a:r>
              <a:rPr lang="en-US" dirty="0">
                <a:solidFill>
                  <a:prstClr val="black"/>
                </a:solidFill>
              </a:rPr>
              <a:t>Health and drug plans must report the termination of any agents or brokers, and the reasons for the termination, to the state(s) if required. In addition, any “for-cause terminations” (specific legal or organizational policy violations that made it necessary to terminate employment) must be reported to the CMS Account Manager, by email or letter. </a:t>
            </a:r>
            <a:endParaRPr lang="en-US" b="1" i="1" dirty="0">
              <a:solidFill>
                <a:prstClr val="black"/>
              </a:solidFill>
            </a:endParaRPr>
          </a:p>
          <a:p>
            <a:pPr marL="0" indent="0" defTabSz="966612">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19633028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ea typeface="ＭＳ Ｐゴシック" pitchFamily="84" charset="-128"/>
              </a:rPr>
              <a:t>Health and drug plans must ensure that agents and brokers selling Medicare products are trained and tested annually on Medicare rules and regulations, and on plan details specific to the plan products they’re selling. This requirement applies to all agents and brokers. Agents and brokers must pass a test with a score of 85% or more before marketing products.</a:t>
            </a:r>
          </a:p>
          <a:p>
            <a:pPr marL="0" indent="0">
              <a:spcAft>
                <a:spcPts val="600"/>
              </a:spcAft>
              <a:buNone/>
            </a:pPr>
            <a:endParaRPr lang="en-US" dirty="0"/>
          </a:p>
          <a:p>
            <a:pPr marL="0" indent="0">
              <a:spcAft>
                <a:spcPts val="600"/>
              </a:spcAft>
              <a:buNone/>
            </a:pPr>
            <a:endParaRPr lang="en-US" b="0" dirty="0"/>
          </a:p>
        </p:txBody>
      </p:sp>
    </p:spTree>
    <p:extLst>
      <p:ext uri="{BB962C8B-B14F-4D97-AF65-F5344CB8AC3E}">
        <p14:creationId xmlns:p14="http://schemas.microsoft.com/office/powerpoint/2010/main" val="2077506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a:spcAft>
                <a:spcPts val="600"/>
              </a:spcAft>
              <a:buNone/>
            </a:pPr>
            <a:r>
              <a:rPr lang="en-US" dirty="0">
                <a:cs typeface="Arial" panose="020B0604020202020204" pitchFamily="34" charset="0"/>
              </a:rPr>
              <a:t>A Medicare Advantage Plan is another way to get your Medicare Part A (Hospital</a:t>
            </a:r>
            <a:r>
              <a:rPr lang="en-US" baseline="0" dirty="0">
                <a:cs typeface="Arial" panose="020B0604020202020204" pitchFamily="34" charset="0"/>
              </a:rPr>
              <a:t> Insurance)</a:t>
            </a:r>
            <a:r>
              <a:rPr lang="en-US" dirty="0">
                <a:cs typeface="Arial" panose="020B0604020202020204" pitchFamily="34" charset="0"/>
              </a:rPr>
              <a:t> and Medicare Part B (Medical Insurance) coverage. Medicare Advantage Plans, sometimes called “Part C” or “MA Plans” are offered by Medicare-approved private companies that must follow rules set by Medicare. </a:t>
            </a:r>
            <a:r>
              <a:rPr lang="en-US" dirty="0"/>
              <a:t>If you join a Medicare Advantage Plan, you’ll still have Medicare but you’ll get most of your Part A and Part B coverage from your Medicare Advantage Plan, not Original Medicare. Most </a:t>
            </a:r>
            <a:r>
              <a:rPr lang="en-US" dirty="0">
                <a:cs typeface="Arial" panose="020B0604020202020204" pitchFamily="34" charset="0"/>
              </a:rPr>
              <a:t>Medicare Advantage Plans include Medicare drug coverage (Part D).</a:t>
            </a:r>
          </a:p>
          <a:p>
            <a:pPr marL="0" indent="0">
              <a:spcAft>
                <a:spcPts val="600"/>
              </a:spcAft>
              <a:buNone/>
            </a:pPr>
            <a:r>
              <a:rPr lang="en-US" dirty="0">
                <a:cs typeface="Arial" panose="020B0604020202020204" pitchFamily="34" charset="0"/>
              </a:rPr>
              <a:t>In most cases, you’ll need to use health care providers who participate in the plan’s network. These plans have a yearly maximum out of pocket cost each year for covered services. Some plans offer non-emergency coverage out of network, but typically at a higher cost. </a:t>
            </a:r>
          </a:p>
          <a:p>
            <a:pPr marL="0" indent="0">
              <a:spcAft>
                <a:spcPts val="600"/>
              </a:spcAft>
              <a:buNone/>
            </a:pPr>
            <a:r>
              <a:rPr lang="en-US" dirty="0">
                <a:cs typeface="Arial" panose="020B0604020202020204" pitchFamily="34" charset="0"/>
              </a:rPr>
              <a:t>Remember, you must use the card from your Medicare Advantage Plan to get your Medicare-covered services. Keep your red, white, and blue Medicare card in a safe place because you’ll need it if you ever switch back to Original Medicare. </a:t>
            </a:r>
            <a:endParaRPr lang="en-US" dirty="0">
              <a:solidFill>
                <a:prstClr val="black"/>
              </a:solidFill>
              <a:cs typeface="Arial" panose="020B0604020202020204" pitchFamily="34" charset="0"/>
            </a:endParaRPr>
          </a:p>
          <a:p>
            <a:pPr marL="0" indent="0">
              <a:spcAft>
                <a:spcPts val="600"/>
              </a:spcAft>
              <a:buNone/>
            </a:pPr>
            <a:r>
              <a:rPr lang="en-US" dirty="0">
                <a:cs typeface="Arial" panose="020B0604020202020204" pitchFamily="34" charset="0"/>
              </a:rPr>
              <a:t> </a:t>
            </a:r>
          </a:p>
          <a:p>
            <a:pPr marL="0" indent="0">
              <a:spcAft>
                <a:spcPts val="600"/>
              </a:spcAft>
              <a:buNone/>
            </a:pPr>
            <a:endParaRPr lang="en-US" dirty="0">
              <a:cs typeface="Arial" panose="020B0604020202020204" pitchFamily="34" charset="0"/>
            </a:endParaRPr>
          </a:p>
          <a:p>
            <a:pPr marL="0" indent="0">
              <a:spcBef>
                <a:spcPts val="600"/>
              </a:spcBef>
              <a:buNone/>
            </a:pPr>
            <a:endParaRPr lang="en-US" b="0" dirty="0">
              <a:cs typeface="Arial" panose="020B0604020202020204" pitchFamily="34" charset="0"/>
            </a:endParaRPr>
          </a:p>
        </p:txBody>
      </p:sp>
    </p:spTree>
    <p:extLst>
      <p:ext uri="{BB962C8B-B14F-4D97-AF65-F5344CB8AC3E}">
        <p14:creationId xmlns:p14="http://schemas.microsoft.com/office/powerpoint/2010/main" val="35882420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Medicare Advantage Plans may include information about rewards and incentive programs in marketing materials for potential enrollees. Marketing of rewards and incentive programs must:</a:t>
            </a:r>
          </a:p>
          <a:p>
            <a:pPr marL="125660" indent="-125660" defTabSz="966612">
              <a:spcAft>
                <a:spcPts val="600"/>
              </a:spcAft>
              <a:defRPr/>
            </a:pPr>
            <a:r>
              <a:rPr lang="en-US" dirty="0">
                <a:solidFill>
                  <a:prstClr val="black"/>
                </a:solidFill>
              </a:rPr>
              <a:t>Not be used in exchange for enrollment </a:t>
            </a:r>
          </a:p>
          <a:p>
            <a:pPr marL="125660" indent="-125660" defTabSz="966612">
              <a:spcAft>
                <a:spcPts val="600"/>
              </a:spcAft>
              <a:defRPr/>
            </a:pPr>
            <a:r>
              <a:rPr lang="en-US" dirty="0">
                <a:solidFill>
                  <a:prstClr val="black"/>
                </a:solidFill>
              </a:rPr>
              <a:t>Be provided to all potential enrollees without discrimination </a:t>
            </a:r>
          </a:p>
          <a:p>
            <a:pPr marL="0" indent="0" defTabSz="966612">
              <a:spcAft>
                <a:spcPts val="600"/>
              </a:spcAft>
              <a:buNone/>
              <a:defRPr/>
            </a:pPr>
            <a:r>
              <a:rPr lang="en-US" dirty="0">
                <a:solidFill>
                  <a:prstClr val="black"/>
                </a:solidFill>
              </a:rPr>
              <a:t>Nominal gifts that are part of marketing activity are different from rewards and incentives.</a:t>
            </a:r>
          </a:p>
          <a:p>
            <a:pPr marL="0" indent="0" defTabSz="966612">
              <a:spcAft>
                <a:spcPts val="600"/>
              </a:spcAft>
              <a:buNone/>
              <a:defRPr/>
            </a:pPr>
            <a:r>
              <a:rPr lang="en-US" dirty="0">
                <a:solidFill>
                  <a:prstClr val="black"/>
                </a:solidFill>
              </a:rPr>
              <a:t>Medicare drug plans aren’t permitted by 42 CFR § 422.134 to develop or use rewards and incentive programs. Therefore, drug plans may not market reward and incentive programs. </a:t>
            </a:r>
            <a:endParaRPr lang="en-US" b="1" dirty="0">
              <a:solidFill>
                <a:prstClr val="black"/>
              </a:solidFill>
            </a:endParaRPr>
          </a:p>
          <a:p>
            <a:pPr marL="0" indent="0">
              <a:spcAft>
                <a:spcPts val="600"/>
              </a:spcAft>
              <a:buNone/>
              <a:defRPr/>
            </a:pPr>
            <a:r>
              <a:rPr lang="en-US" b="1" dirty="0">
                <a:solidFill>
                  <a:prstClr val="black"/>
                </a:solidFill>
              </a:rPr>
              <a:t>NOTE:</a:t>
            </a:r>
            <a:r>
              <a:rPr lang="en-US" dirty="0">
                <a:solidFill>
                  <a:prstClr val="black"/>
                </a:solidFill>
              </a:rPr>
              <a:t> For more information, see Chapter 4 of the “Medicare Managed Care Manual,”</a:t>
            </a:r>
            <a:r>
              <a:rPr lang="en-US" dirty="0">
                <a:cs typeface="Arial" panose="020B0604020202020204" pitchFamily="34" charset="0"/>
                <a:hlinkClick r:id="rId3"/>
              </a:rPr>
              <a:t> CMS.gov/regulations-and-guidance/guidance/manuals/downloads/mc86c04.pdf</a:t>
            </a:r>
            <a:r>
              <a:rPr lang="en-US" dirty="0">
                <a:solidFill>
                  <a:prstClr val="black"/>
                </a:solidFill>
              </a:rPr>
              <a:t>.</a:t>
            </a:r>
            <a:endParaRPr lang="en-US" u="sng" dirty="0">
              <a:solidFill>
                <a:prstClr val="black"/>
              </a:solidFill>
            </a:endParaRPr>
          </a:p>
          <a:p>
            <a:pPr marL="0" indent="0">
              <a:spcAft>
                <a:spcPts val="600"/>
              </a:spcAft>
              <a:buNone/>
            </a:pPr>
            <a:endParaRPr lang="en-US" dirty="0">
              <a:cs typeface="Arial" panose="020B0604020202020204" pitchFamily="34" charset="0"/>
            </a:endParaRPr>
          </a:p>
          <a:p>
            <a:pPr marL="0" indent="0">
              <a:spcAft>
                <a:spcPts val="600"/>
              </a:spcAft>
              <a:buNone/>
            </a:pPr>
            <a:endParaRPr lang="en-US" dirty="0"/>
          </a:p>
        </p:txBody>
      </p:sp>
    </p:spTree>
    <p:extLst>
      <p:ext uri="{BB962C8B-B14F-4D97-AF65-F5344CB8AC3E}">
        <p14:creationId xmlns:p14="http://schemas.microsoft.com/office/powerpoint/2010/main" val="1742455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n-US" b="1" dirty="0">
                <a:solidFill>
                  <a:srgbClr val="000000"/>
                </a:solidFill>
              </a:rPr>
              <a:t>This slide has animation.</a:t>
            </a:r>
            <a:endParaRPr lang="en-US" dirty="0">
              <a:solidFill>
                <a:srgbClr val="444444"/>
              </a:solidFill>
            </a:endParaRPr>
          </a:p>
          <a:p>
            <a:pPr marL="0" indent="0" fontAlgn="base">
              <a:spcAft>
                <a:spcPts val="600"/>
              </a:spcAft>
              <a:buNone/>
            </a:pPr>
            <a:r>
              <a:rPr lang="en-US" b="1" dirty="0">
                <a:solidFill>
                  <a:srgbClr val="000000"/>
                </a:solidFill>
              </a:rPr>
              <a:t>Presenter Notes</a:t>
            </a:r>
            <a:endParaRPr lang="en-US" dirty="0">
              <a:solidFill>
                <a:srgbClr val="444444"/>
              </a:solidFill>
            </a:endParaRPr>
          </a:p>
          <a:p>
            <a:pPr marL="196716" indent="-196716" defTabSz="983577">
              <a:spcAft>
                <a:spcPts val="600"/>
              </a:spcAft>
              <a:buNone/>
              <a:defRPr/>
            </a:pPr>
            <a:r>
              <a:rPr lang="en-US" dirty="0">
                <a:solidFill>
                  <a:prstClr val="black"/>
                </a:solidFill>
                <a:ea typeface="ＭＳ Ｐゴシック" pitchFamily="84" charset="-128"/>
              </a:rPr>
              <a:t>Check Your Knowledge: Question 4</a:t>
            </a:r>
          </a:p>
          <a:p>
            <a:pPr marL="0" indent="0" defTabSz="983577">
              <a:spcAft>
                <a:spcPts val="600"/>
              </a:spcAft>
              <a:buNone/>
              <a:defRPr/>
            </a:pPr>
            <a:r>
              <a:rPr lang="en-US" b="1" dirty="0">
                <a:solidFill>
                  <a:prstClr val="black"/>
                </a:solidFill>
                <a:ea typeface="ＭＳ Ｐゴシック" pitchFamily="84" charset="-128"/>
              </a:rPr>
              <a:t>Who’s responsible for training and testing agents and brokers about Medicare and proper marketing of Medicare products? </a:t>
            </a:r>
            <a:endParaRPr lang="en-US" b="1" dirty="0">
              <a:solidFill>
                <a:prstClr val="black"/>
              </a:solidFill>
            </a:endParaRPr>
          </a:p>
          <a:p>
            <a:pPr marL="196313" indent="-196313" defTabSz="983577">
              <a:spcAft>
                <a:spcPts val="600"/>
              </a:spcAft>
              <a:buFont typeface="+mj-lt"/>
              <a:buAutoNum type="alphaLcPeriod"/>
              <a:defRPr/>
            </a:pPr>
            <a:r>
              <a:rPr lang="en-US" dirty="0">
                <a:solidFill>
                  <a:prstClr val="black"/>
                </a:solidFill>
                <a:ea typeface="ＭＳ Ｐゴシック" pitchFamily="84" charset="-128"/>
              </a:rPr>
              <a:t>Insurance associations</a:t>
            </a:r>
            <a:endParaRPr lang="en-US" dirty="0">
              <a:solidFill>
                <a:prstClr val="black"/>
              </a:solidFill>
            </a:endParaRPr>
          </a:p>
          <a:p>
            <a:pPr marL="196313" indent="-196313" defTabSz="983577">
              <a:spcAft>
                <a:spcPts val="600"/>
              </a:spcAft>
              <a:buFont typeface="+mj-lt"/>
              <a:buAutoNum type="alphaLcPeriod"/>
              <a:defRPr/>
            </a:pPr>
            <a:r>
              <a:rPr lang="en-US" dirty="0">
                <a:solidFill>
                  <a:prstClr val="black"/>
                </a:solidFill>
                <a:ea typeface="ＭＳ Ｐゴシック" pitchFamily="84" charset="-128"/>
              </a:rPr>
              <a:t>Medicare health and drug plans</a:t>
            </a:r>
          </a:p>
          <a:p>
            <a:pPr marL="196313" indent="-196313" defTabSz="983577">
              <a:spcAft>
                <a:spcPts val="600"/>
              </a:spcAft>
              <a:buFont typeface="+mj-lt"/>
              <a:buAutoNum type="alphaLcPeriod"/>
              <a:defRPr/>
            </a:pPr>
            <a:r>
              <a:rPr lang="en-US" dirty="0">
                <a:solidFill>
                  <a:prstClr val="black"/>
                </a:solidFill>
                <a:ea typeface="ＭＳ Ｐゴシック" pitchFamily="84" charset="-128"/>
              </a:rPr>
              <a:t>The Centers for Medicare &amp; Medicaid Services (CMS)</a:t>
            </a:r>
          </a:p>
          <a:p>
            <a:pPr marL="196313" indent="-196313" defTabSz="983577">
              <a:spcAft>
                <a:spcPts val="600"/>
              </a:spcAft>
              <a:buFont typeface="+mj-lt"/>
              <a:buAutoNum type="alphaLcPeriod"/>
              <a:defRPr/>
            </a:pPr>
            <a:r>
              <a:rPr lang="en-US" dirty="0">
                <a:solidFill>
                  <a:prstClr val="black"/>
                </a:solidFill>
                <a:ea typeface="ＭＳ Ｐゴシック" pitchFamily="84" charset="-128"/>
              </a:rPr>
              <a:t>State Department of Insurance</a:t>
            </a:r>
          </a:p>
          <a:p>
            <a:pPr marL="0" indent="0" defTabSz="983577">
              <a:spcAft>
                <a:spcPts val="600"/>
              </a:spcAft>
              <a:buNone/>
              <a:defRPr/>
            </a:pPr>
            <a:r>
              <a:rPr lang="en-US" b="1" dirty="0">
                <a:solidFill>
                  <a:prstClr val="black"/>
                </a:solidFill>
                <a:ea typeface="ＭＳ Ｐゴシック" pitchFamily="84" charset="-128"/>
              </a:rPr>
              <a:t>Answer: b. Medicare health and drug plans</a:t>
            </a:r>
            <a:br>
              <a:rPr lang="en-US" dirty="0">
                <a:solidFill>
                  <a:prstClr val="black"/>
                </a:solidFill>
                <a:ea typeface="ＭＳ Ｐゴシック" pitchFamily="84" charset="-128"/>
              </a:rPr>
            </a:br>
            <a:r>
              <a:rPr lang="en-US" dirty="0">
                <a:solidFill>
                  <a:prstClr val="black"/>
                </a:solidFill>
                <a:ea typeface="ＭＳ Ｐゴシック" pitchFamily="84" charset="-128"/>
              </a:rPr>
              <a:t>Medicare Advantage Plans and Medicare drug plans must ensure that agents and brokers selling Medicare products are trained and tested annually. Training and testing should be on Medicare rules and regulations, and on plan details specific to the plan products being sold by the brokers and agents. Training and testing must be completed by passing a test with a score of 85% before the start of the new marketing season for the agent/broker to sell products after that date.</a:t>
            </a:r>
          </a:p>
          <a:p>
            <a:pPr marL="0" indent="0" defTabSz="966612">
              <a:spcAft>
                <a:spcPts val="600"/>
              </a:spcAft>
              <a:buNone/>
              <a:defRPr/>
            </a:pPr>
            <a:r>
              <a:rPr lang="en-US" dirty="0">
                <a:solidFill>
                  <a:prstClr val="black"/>
                </a:solidFill>
                <a:ea typeface="ＭＳ Ｐゴシック" pitchFamily="84" charset="-128"/>
              </a:rPr>
              <a:t>CMS releases information each year to all Medicare health and drug plans that specify what information should be covered in training and testing curricula.</a:t>
            </a:r>
            <a:endParaRPr lang="en-US" dirty="0"/>
          </a:p>
        </p:txBody>
      </p:sp>
    </p:spTree>
    <p:extLst>
      <p:ext uri="{BB962C8B-B14F-4D97-AF65-F5344CB8AC3E}">
        <p14:creationId xmlns:p14="http://schemas.microsoft.com/office/powerpoint/2010/main" val="5225819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6828" y="3757507"/>
            <a:ext cx="6816178" cy="5642738"/>
          </a:xfrm>
        </p:spPr>
        <p:txBody>
          <a:bodyPr/>
          <a:lstStyle/>
          <a:p>
            <a:pPr marL="0" indent="0" fontAlgn="base">
              <a:spcBef>
                <a:spcPts val="600"/>
              </a:spcBef>
              <a:buNone/>
            </a:pPr>
            <a:r>
              <a:rPr lang="en-US" b="1" dirty="0">
                <a:solidFill>
                  <a:srgbClr val="000000"/>
                </a:solidFill>
              </a:rPr>
              <a:t>This slide has animation.</a:t>
            </a:r>
            <a:endParaRPr lang="en-US" b="0" i="0" dirty="0">
              <a:solidFill>
                <a:srgbClr val="444444"/>
              </a:solidFill>
              <a:effectLst/>
              <a:cs typeface="Arial" panose="020B0604020202020204" pitchFamily="34" charset="0"/>
            </a:endParaRPr>
          </a:p>
          <a:p>
            <a:pPr marL="0" indent="0" fontAlgn="base">
              <a:spcBef>
                <a:spcPts val="600"/>
              </a:spcBef>
              <a:buNone/>
            </a:pPr>
            <a:r>
              <a:rPr lang="en-US" b="1" dirty="0">
                <a:solidFill>
                  <a:srgbClr val="000000"/>
                </a:solidFill>
              </a:rPr>
              <a:t>Presenter Notes</a:t>
            </a:r>
            <a:endParaRPr lang="en-US" b="0" i="0" dirty="0">
              <a:solidFill>
                <a:srgbClr val="444444"/>
              </a:solidFill>
              <a:effectLst/>
              <a:cs typeface="Arial" panose="020B0604020202020204" pitchFamily="34" charset="0"/>
            </a:endParaRPr>
          </a:p>
          <a:p>
            <a:pPr marL="196716" indent="-196716" defTabSz="983577">
              <a:spcBef>
                <a:spcPts val="600"/>
              </a:spcBef>
              <a:buNone/>
              <a:defRPr/>
            </a:pPr>
            <a:r>
              <a:rPr lang="en-US" dirty="0">
                <a:solidFill>
                  <a:prstClr val="black"/>
                </a:solidFill>
                <a:ea typeface="ＭＳ Ｐゴシック" pitchFamily="84" charset="-128"/>
              </a:rPr>
              <a:t>Check Your Knowledge: Question 5</a:t>
            </a:r>
          </a:p>
          <a:p>
            <a:pPr marL="0" indent="0" defTabSz="983577">
              <a:spcBef>
                <a:spcPts val="600"/>
              </a:spcBef>
              <a:buNone/>
              <a:defRPr/>
            </a:pPr>
            <a:r>
              <a:rPr lang="en-US" b="1" dirty="0">
                <a:solidFill>
                  <a:prstClr val="black"/>
                </a:solidFill>
                <a:ea typeface="ＭＳ Ｐゴシック" pitchFamily="84" charset="-128"/>
              </a:rPr>
              <a:t>Agents or brokers are permitted to set up individual marketing appointments at educational events. </a:t>
            </a:r>
            <a:endParaRPr lang="en-US" b="1" dirty="0">
              <a:solidFill>
                <a:prstClr val="black"/>
              </a:solidFill>
            </a:endParaRPr>
          </a:p>
          <a:p>
            <a:pPr marL="179562" lvl="1" indent="-179562" defTabSz="966612">
              <a:buFont typeface="+mj-lt"/>
              <a:buAutoNum type="alphaLcPeriod"/>
              <a:defRPr/>
            </a:pPr>
            <a:r>
              <a:rPr lang="en-US" dirty="0">
                <a:solidFill>
                  <a:prstClr val="black"/>
                </a:solidFill>
                <a:ea typeface="ＭＳ Ｐゴシック" pitchFamily="84" charset="-128"/>
                <a:cs typeface="Arial" panose="020B0604020202020204" pitchFamily="34" charset="0"/>
              </a:rPr>
              <a:t>True</a:t>
            </a:r>
          </a:p>
          <a:p>
            <a:pPr marL="179562" lvl="1" indent="-179562" defTabSz="983577">
              <a:buFont typeface="+mj-lt"/>
              <a:buAutoNum type="alphaLcPeriod"/>
              <a:defRPr/>
            </a:pPr>
            <a:r>
              <a:rPr lang="en-US" dirty="0">
                <a:solidFill>
                  <a:prstClr val="black"/>
                </a:solidFill>
                <a:ea typeface="ＭＳ Ｐゴシック" pitchFamily="84" charset="-128"/>
                <a:cs typeface="Arial" panose="020B0604020202020204" pitchFamily="34" charset="0"/>
              </a:rPr>
              <a:t>False</a:t>
            </a:r>
          </a:p>
          <a:p>
            <a:pPr marL="0" indent="0" defTabSz="966612">
              <a:spcBef>
                <a:spcPts val="600"/>
              </a:spcBef>
              <a:buNone/>
              <a:defRPr/>
            </a:pPr>
            <a:r>
              <a:rPr lang="en-US" b="1" dirty="0">
                <a:solidFill>
                  <a:prstClr val="black"/>
                </a:solidFill>
                <a:ea typeface="ＭＳ Ｐゴシック" pitchFamily="84" charset="-128"/>
              </a:rPr>
              <a:t>Answer: a. True</a:t>
            </a:r>
            <a:br>
              <a:rPr lang="en-US" b="1" dirty="0">
                <a:solidFill>
                  <a:prstClr val="black"/>
                </a:solidFill>
                <a:ea typeface="ＭＳ Ｐゴシック" pitchFamily="84" charset="-128"/>
              </a:rPr>
            </a:br>
            <a:r>
              <a:rPr lang="en-US" dirty="0">
                <a:solidFill>
                  <a:prstClr val="black"/>
                </a:solidFill>
              </a:rPr>
              <a:t>Educational events are designed to inform people with Medicare about Medicare Advantage Plans, Medicare drug coverage, or other Medicare Programs. </a:t>
            </a:r>
          </a:p>
          <a:p>
            <a:pPr marL="0" indent="0" defTabSz="966612">
              <a:spcBef>
                <a:spcPts val="600"/>
              </a:spcBef>
              <a:buNone/>
              <a:defRPr/>
            </a:pPr>
            <a:r>
              <a:rPr lang="en-US" dirty="0">
                <a:solidFill>
                  <a:prstClr val="black"/>
                </a:solidFill>
              </a:rPr>
              <a:t>Educational events:</a:t>
            </a:r>
          </a:p>
          <a:p>
            <a:pPr marL="120827" indent="-120827" defTabSz="966612">
              <a:spcBef>
                <a:spcPts val="600"/>
              </a:spcBef>
              <a:defRPr/>
            </a:pPr>
            <a:r>
              <a:rPr lang="en-US" dirty="0">
                <a:solidFill>
                  <a:prstClr val="black"/>
                </a:solidFill>
              </a:rPr>
              <a:t>Must be explicitly advertised as educational</a:t>
            </a:r>
          </a:p>
          <a:p>
            <a:pPr marL="120827" indent="-120827" defTabSz="966612">
              <a:spcBef>
                <a:spcPts val="600"/>
              </a:spcBef>
              <a:defRPr/>
            </a:pPr>
            <a:r>
              <a:rPr lang="en-US" dirty="0">
                <a:solidFill>
                  <a:prstClr val="black"/>
                </a:solidFill>
              </a:rPr>
              <a:t>May set up a future marketing appointment, and distribute business cards and contact information for people with Medicare to initiate contact (this includes completing and collecting a Scope of Appointment (SOA) form)</a:t>
            </a:r>
          </a:p>
          <a:p>
            <a:pPr marL="124183" indent="-124183" defTabSz="966612">
              <a:spcBef>
                <a:spcPts val="600"/>
              </a:spcBef>
              <a:defRPr/>
            </a:pPr>
            <a:r>
              <a:rPr lang="en-US" dirty="0">
                <a:solidFill>
                  <a:prstClr val="black"/>
                </a:solidFill>
              </a:rPr>
              <a:t>Must not include marketing or sales activities or distribution of marketing materials or enrollment forms during the educational event</a:t>
            </a:r>
          </a:p>
          <a:p>
            <a:pPr marL="124183" indent="-124183" defTabSz="966612">
              <a:spcBef>
                <a:spcPts val="600"/>
              </a:spcBef>
              <a:defRPr/>
            </a:pPr>
            <a:r>
              <a:rPr lang="en-US" dirty="0">
                <a:solidFill>
                  <a:prstClr val="black"/>
                </a:solidFill>
              </a:rPr>
              <a:t>Plans may conduct marketing/sales events immediately following an educational event in the same general location (like the same hotel)</a:t>
            </a:r>
          </a:p>
          <a:p>
            <a:pPr marL="0" indent="0">
              <a:spcBef>
                <a:spcPts val="600"/>
              </a:spcBef>
              <a:buNone/>
              <a:defRPr/>
            </a:pPr>
            <a:r>
              <a:rPr lang="en-US" dirty="0">
                <a:solidFill>
                  <a:prstClr val="black"/>
                </a:solidFill>
              </a:rPr>
              <a:t>For more information on educational events, visit </a:t>
            </a:r>
            <a:r>
              <a:rPr lang="en-US" dirty="0">
                <a:solidFill>
                  <a:prstClr val="black"/>
                </a:solidFill>
                <a:hlinkClick r:id="rId3"/>
              </a:rPr>
              <a:t>CMS.gov/files/document/medicare-communications-and-marketing-guidelines-3-16-2022.pdf</a:t>
            </a:r>
            <a:r>
              <a:rPr lang="en-US" dirty="0">
                <a:solidFill>
                  <a:prstClr val="black"/>
                </a:solidFill>
              </a:rPr>
              <a:t>. </a:t>
            </a:r>
          </a:p>
          <a:p>
            <a:pPr marL="0" indent="0">
              <a:spcBef>
                <a:spcPts val="600"/>
              </a:spcBef>
              <a:buNone/>
            </a:pPr>
            <a:endParaRPr lang="en-US" dirty="0"/>
          </a:p>
        </p:txBody>
      </p:sp>
    </p:spTree>
    <p:extLst>
      <p:ext uri="{BB962C8B-B14F-4D97-AF65-F5344CB8AC3E}">
        <p14:creationId xmlns:p14="http://schemas.microsoft.com/office/powerpoint/2010/main" val="42789700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n-US" b="1" dirty="0">
                <a:solidFill>
                  <a:srgbClr val="000000"/>
                </a:solidFill>
              </a:rPr>
              <a:t>Presenter Notes</a:t>
            </a:r>
            <a:r>
              <a:rPr lang="en-US" dirty="0">
                <a:solidFill>
                  <a:srgbClr val="444444"/>
                </a:solidFill>
              </a:rPr>
              <a:t>​</a:t>
            </a:r>
          </a:p>
          <a:p>
            <a:pPr marL="0" indent="0" fontAlgn="base">
              <a:spcAft>
                <a:spcPts val="600"/>
              </a:spcAft>
              <a:buNone/>
            </a:pPr>
            <a:r>
              <a:rPr lang="en-US" dirty="0">
                <a:solidFill>
                  <a:srgbClr val="000000"/>
                </a:solidFill>
              </a:rPr>
              <a:t>This slide (and the one that follows) provides information about additional resources and products. You may want to highlight those that are most relevant to your audience.</a:t>
            </a:r>
            <a:r>
              <a:rPr lang="en-US" dirty="0">
                <a:solidFill>
                  <a:srgbClr val="444444"/>
                </a:solidFill>
              </a:rPr>
              <a:t>​</a:t>
            </a:r>
          </a:p>
          <a:p>
            <a:pPr marL="0" indent="0">
              <a:spcAft>
                <a:spcPts val="600"/>
              </a:spcAft>
              <a:buNone/>
            </a:pPr>
            <a:r>
              <a:rPr lang="en-US" i="1" dirty="0"/>
              <a:t>See next slide for selected Medicare products.</a:t>
            </a:r>
          </a:p>
        </p:txBody>
      </p:sp>
    </p:spTree>
    <p:extLst>
      <p:ext uri="{BB962C8B-B14F-4D97-AF65-F5344CB8AC3E}">
        <p14:creationId xmlns:p14="http://schemas.microsoft.com/office/powerpoint/2010/main" val="40521379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endParaRPr lang="en-US" b="1" dirty="0"/>
          </a:p>
        </p:txBody>
      </p:sp>
    </p:spTree>
    <p:extLst>
      <p:ext uri="{BB962C8B-B14F-4D97-AF65-F5344CB8AC3E}">
        <p14:creationId xmlns:p14="http://schemas.microsoft.com/office/powerpoint/2010/main" val="20832160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rPr>
              <a:t>Presenter Notes</a:t>
            </a:r>
          </a:p>
          <a:p>
            <a:pPr marL="0" indent="0" defTabSz="966612">
              <a:spcAft>
                <a:spcPts val="600"/>
              </a:spcAft>
              <a:buNone/>
              <a:defRPr/>
            </a:pPr>
            <a:r>
              <a:rPr lang="en-US" dirty="0">
                <a:solidFill>
                  <a:prstClr val="black"/>
                </a:solidFill>
              </a:rPr>
              <a:t>This chart shows basic information about each type of Medicare Advantage Plan.</a:t>
            </a:r>
          </a:p>
          <a:p>
            <a:pPr marL="0" indent="0" defTabSz="966612">
              <a:spcAft>
                <a:spcPts val="600"/>
              </a:spcAft>
              <a:buNone/>
              <a:defRPr/>
            </a:pPr>
            <a:r>
              <a:rPr lang="en-US" b="1" dirty="0">
                <a:solidFill>
                  <a:prstClr val="black"/>
                </a:solidFill>
              </a:rPr>
              <a:t>Source:</a:t>
            </a:r>
            <a:r>
              <a:rPr lang="en-US" dirty="0">
                <a:solidFill>
                  <a:prstClr val="black"/>
                </a:solidFill>
              </a:rPr>
              <a:t> </a:t>
            </a:r>
            <a:r>
              <a:rPr lang="en-US" dirty="0">
                <a:solidFill>
                  <a:prstClr val="black"/>
                </a:solidFill>
                <a:hlinkClick r:id="rId3"/>
              </a:rPr>
              <a:t>Medicare.gov/publications/12026-Understanding-Medicare-Advantage-Plans.pdf</a:t>
            </a:r>
            <a:r>
              <a:rPr lang="en-US" dirty="0">
                <a:solidFill>
                  <a:prstClr val="black"/>
                </a:solidFill>
              </a:rPr>
              <a:t> </a:t>
            </a:r>
          </a:p>
          <a:p>
            <a:pPr marL="0" indent="0">
              <a:spcAft>
                <a:spcPts val="600"/>
              </a:spcAft>
              <a:buNone/>
            </a:pPr>
            <a:endParaRPr lang="en-US" dirty="0"/>
          </a:p>
        </p:txBody>
      </p:sp>
    </p:spTree>
    <p:extLst>
      <p:ext uri="{BB962C8B-B14F-4D97-AF65-F5344CB8AC3E}">
        <p14:creationId xmlns:p14="http://schemas.microsoft.com/office/powerpoint/2010/main" val="20768621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rPr>
              <a:t>Presenter Notes</a:t>
            </a:r>
          </a:p>
          <a:p>
            <a:pPr marL="0" indent="0" defTabSz="966612">
              <a:spcAft>
                <a:spcPts val="600"/>
              </a:spcAft>
              <a:buNone/>
              <a:defRPr/>
            </a:pPr>
            <a:r>
              <a:rPr lang="en-US" dirty="0">
                <a:solidFill>
                  <a:prstClr val="black"/>
                </a:solidFill>
              </a:rPr>
              <a:t>This chart shows basic information about each type of Medicare Advantage Plan.</a:t>
            </a:r>
          </a:p>
          <a:p>
            <a:pPr marL="0" indent="0">
              <a:spcAft>
                <a:spcPts val="6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3787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rPr>
              <a:t>Presenter Notes</a:t>
            </a:r>
          </a:p>
          <a:p>
            <a:pPr marL="0" indent="0" defTabSz="966612">
              <a:spcAft>
                <a:spcPts val="600"/>
              </a:spcAft>
              <a:buNone/>
              <a:defRPr/>
            </a:pPr>
            <a:r>
              <a:rPr lang="en-US" dirty="0">
                <a:solidFill>
                  <a:prstClr val="black"/>
                </a:solidFill>
              </a:rPr>
              <a:t>This chart shows basic information about each type of Medicare Advantage Plan.</a:t>
            </a:r>
          </a:p>
          <a:p>
            <a:pPr marL="0" indent="0" defTabSz="966612">
              <a:spcAft>
                <a:spcPts val="600"/>
              </a:spcAft>
              <a:buNone/>
              <a:defRPr/>
            </a:pP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3703548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rPr>
              <a:t>Presenter Notes</a:t>
            </a:r>
          </a:p>
          <a:p>
            <a:pPr marL="0" indent="0" defTabSz="966612">
              <a:spcAft>
                <a:spcPts val="600"/>
              </a:spcAft>
              <a:buNone/>
              <a:defRPr/>
            </a:pPr>
            <a:r>
              <a:rPr lang="en-US" dirty="0">
                <a:solidFill>
                  <a:prstClr val="black"/>
                </a:solidFill>
              </a:rPr>
              <a:t>This chart shows basic information about each type of Medicare Advantage Plan.</a:t>
            </a:r>
          </a:p>
          <a:p>
            <a:pPr marL="0" indent="0">
              <a:spcAft>
                <a:spcPts val="600"/>
              </a:spcAft>
              <a:buNone/>
            </a:pPr>
            <a:endParaRPr lang="en-US" dirty="0"/>
          </a:p>
        </p:txBody>
      </p:sp>
    </p:spTree>
    <p:extLst>
      <p:ext uri="{BB962C8B-B14F-4D97-AF65-F5344CB8AC3E}">
        <p14:creationId xmlns:p14="http://schemas.microsoft.com/office/powerpoint/2010/main" val="21156112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rPr>
              <a:t>Presenter Notes</a:t>
            </a:r>
          </a:p>
          <a:p>
            <a:pPr marL="0" indent="0">
              <a:spcAft>
                <a:spcPts val="600"/>
              </a:spcAft>
              <a:buNone/>
            </a:pPr>
            <a:r>
              <a:rPr lang="en-US" dirty="0">
                <a:cs typeface="Arial" panose="020B0604020202020204" pitchFamily="34" charset="0"/>
              </a:rPr>
              <a:t>This chart shows some basic differences between Original Medicare and Medicare Advantage Plans.</a:t>
            </a:r>
          </a:p>
          <a:p>
            <a:pPr marL="0" indent="0">
              <a:spcAft>
                <a:spcPts val="6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793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6014720" cy="5144347"/>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Within a Medicare Advantage Plan, you:</a:t>
            </a:r>
          </a:p>
          <a:p>
            <a:pPr marL="127539" indent="-130895">
              <a:spcAft>
                <a:spcPts val="600"/>
              </a:spcAft>
              <a:defRPr/>
            </a:pPr>
            <a:r>
              <a:rPr lang="en-US" dirty="0">
                <a:solidFill>
                  <a:prstClr val="black"/>
                </a:solidFill>
              </a:rPr>
              <a:t>Still have Medicare with all its rights and protections</a:t>
            </a:r>
          </a:p>
          <a:p>
            <a:pPr marL="127539" indent="-130895">
              <a:spcAft>
                <a:spcPts val="600"/>
              </a:spcAft>
              <a:defRPr/>
            </a:pPr>
            <a:r>
              <a:rPr lang="en-US" dirty="0">
                <a:solidFill>
                  <a:prstClr val="black"/>
                </a:solidFill>
              </a:rPr>
              <a:t>Can be charged out-of-pocket costs that are different from Original Medicare</a:t>
            </a:r>
          </a:p>
          <a:p>
            <a:pPr marL="127539" indent="-130895">
              <a:spcAft>
                <a:spcPts val="600"/>
              </a:spcAft>
              <a:defRPr/>
            </a:pPr>
            <a:r>
              <a:rPr lang="en-US" dirty="0">
                <a:solidFill>
                  <a:prstClr val="black"/>
                </a:solidFill>
              </a:rPr>
              <a:t>Have a yearly limit on your out-of-pocket costs</a:t>
            </a:r>
          </a:p>
          <a:p>
            <a:pPr marL="127539" indent="-130895">
              <a:spcAft>
                <a:spcPts val="600"/>
              </a:spcAft>
              <a:defRPr/>
            </a:pPr>
            <a:r>
              <a:rPr lang="en-US" dirty="0">
                <a:solidFill>
                  <a:prstClr val="black"/>
                </a:solidFill>
              </a:rPr>
              <a:t>Can’t be charged more than Original Medicare for certain services, like chemotherapy, dialysis, and skilled nursing facility care</a:t>
            </a:r>
          </a:p>
          <a:p>
            <a:pPr marL="0" marR="0" lvl="0" indent="0" algn="l" defTabSz="914400" rtl="0" eaLnBrk="1" fontAlgn="auto" latinLnBrk="0" hangingPunct="1">
              <a:lnSpc>
                <a:spcPct val="100000"/>
              </a:lnSpc>
              <a:spcBef>
                <a:spcPts val="0"/>
              </a:spcBef>
              <a:spcAft>
                <a:spcPts val="600"/>
              </a:spcAft>
              <a:buClrTx/>
              <a:buSzTx/>
              <a:buNone/>
              <a:tabLst/>
              <a:defRPr/>
            </a:pPr>
            <a:r>
              <a:rPr lang="en-US" dirty="0">
                <a:cs typeface="Arial" panose="020B0604020202020204" pitchFamily="34" charset="0"/>
              </a:rPr>
              <a:t>For each service you get, make sure to show your plan member card before you get treated. </a:t>
            </a:r>
          </a:p>
          <a:p>
            <a:pPr marL="0" indent="0">
              <a:spcAft>
                <a:spcPts val="600"/>
              </a:spcAft>
              <a:buNone/>
              <a:defRPr/>
            </a:pPr>
            <a:endParaRPr lang="en-US" dirty="0">
              <a:solidFill>
                <a:prstClr val="black"/>
              </a:solidFill>
            </a:endParaRPr>
          </a:p>
          <a:p>
            <a:pPr marL="0" indent="0">
              <a:spcAft>
                <a:spcPts val="600"/>
              </a:spcAft>
              <a:buNone/>
            </a:pPr>
            <a:endParaRPr lang="en-US" dirty="0"/>
          </a:p>
          <a:p>
            <a:pPr marL="0" indent="0">
              <a:spcAft>
                <a:spcPts val="600"/>
              </a:spcAft>
              <a:buNone/>
            </a:pPr>
            <a:endParaRPr lang="en-US" b="1" dirty="0"/>
          </a:p>
        </p:txBody>
      </p:sp>
    </p:spTree>
    <p:extLst>
      <p:ext uri="{BB962C8B-B14F-4D97-AF65-F5344CB8AC3E}">
        <p14:creationId xmlns:p14="http://schemas.microsoft.com/office/powerpoint/2010/main" val="32378202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rPr>
              <a:t>Presenter Notes</a:t>
            </a:r>
          </a:p>
          <a:p>
            <a:pPr marL="0" indent="0">
              <a:spcAft>
                <a:spcPts val="600"/>
              </a:spcAft>
              <a:buNone/>
            </a:pPr>
            <a:r>
              <a:rPr lang="en-US" dirty="0">
                <a:cs typeface="Arial" panose="020B0604020202020204" pitchFamily="34" charset="0"/>
              </a:rPr>
              <a:t>This chart shows some basic differences between Original Medicare and Medicare Advantage Plans.</a:t>
            </a:r>
          </a:p>
          <a:p>
            <a:pPr marL="0" indent="0">
              <a:spcAft>
                <a:spcPts val="600"/>
              </a:spcAft>
              <a:buNone/>
            </a:pPr>
            <a:endParaRPr lang="en-US" dirty="0">
              <a:cs typeface="Arial" panose="020B0604020202020204" pitchFamily="34" charset="0"/>
            </a:endParaRPr>
          </a:p>
          <a:p>
            <a:pPr marL="0" indent="0">
              <a:spcAft>
                <a:spcPts val="600"/>
              </a:spcAft>
              <a:buNone/>
            </a:pPr>
            <a:endParaRPr lang="en-US" dirty="0"/>
          </a:p>
        </p:txBody>
      </p:sp>
    </p:spTree>
    <p:extLst>
      <p:ext uri="{BB962C8B-B14F-4D97-AF65-F5344CB8AC3E}">
        <p14:creationId xmlns:p14="http://schemas.microsoft.com/office/powerpoint/2010/main" val="3686040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rPr>
              <a:t>Presenter Notes</a:t>
            </a:r>
          </a:p>
          <a:p>
            <a:pPr marL="0" indent="0">
              <a:spcAft>
                <a:spcPts val="600"/>
              </a:spcAft>
              <a:buNone/>
            </a:pPr>
            <a:r>
              <a:rPr lang="en-US" dirty="0">
                <a:cs typeface="Arial" panose="020B0604020202020204" pitchFamily="34" charset="0"/>
              </a:rPr>
              <a:t>This chart shows some basic differences between Original Medicare and Medicare Advantage Plans.</a:t>
            </a:r>
          </a:p>
          <a:p>
            <a:pPr marL="0" indent="0">
              <a:spcAft>
                <a:spcPts val="600"/>
              </a:spcAft>
              <a:buNone/>
            </a:pPr>
            <a:endParaRPr lang="en-US" dirty="0">
              <a:cs typeface="Arial" panose="020B0604020202020204" pitchFamily="34" charset="0"/>
            </a:endParaRPr>
          </a:p>
          <a:p>
            <a:pPr marL="0" indent="0">
              <a:spcAft>
                <a:spcPts val="600"/>
              </a:spcAft>
              <a:buNone/>
            </a:pPr>
            <a:endParaRPr lang="en-US" dirty="0"/>
          </a:p>
        </p:txBody>
      </p:sp>
    </p:spTree>
    <p:extLst>
      <p:ext uri="{BB962C8B-B14F-4D97-AF65-F5344CB8AC3E}">
        <p14:creationId xmlns:p14="http://schemas.microsoft.com/office/powerpoint/2010/main" val="20200329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rPr>
              <a:t>Presenter Notes</a:t>
            </a:r>
          </a:p>
          <a:p>
            <a:pPr marL="0" indent="0">
              <a:spcAft>
                <a:spcPts val="600"/>
              </a:spcAft>
              <a:buNone/>
            </a:pPr>
            <a:r>
              <a:rPr lang="en-US" dirty="0">
                <a:cs typeface="Arial" panose="020B0604020202020204" pitchFamily="34" charset="0"/>
              </a:rPr>
              <a:t>This chart shows some basic differences between Original Medicare and Medicare Advantage Plans.</a:t>
            </a:r>
          </a:p>
          <a:p>
            <a:pPr marL="0" indent="0">
              <a:spcAft>
                <a:spcPts val="600"/>
              </a:spcAft>
              <a:buNone/>
            </a:pPr>
            <a:endParaRPr lang="en-US" dirty="0"/>
          </a:p>
        </p:txBody>
      </p:sp>
    </p:spTree>
    <p:extLst>
      <p:ext uri="{BB962C8B-B14F-4D97-AF65-F5344CB8AC3E}">
        <p14:creationId xmlns:p14="http://schemas.microsoft.com/office/powerpoint/2010/main" val="21307918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9400947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n-US" dirty="0"/>
              <a:t>Stay connected. Visit </a:t>
            </a:r>
            <a:r>
              <a:rPr lang="en-US" dirty="0">
                <a:hlinkClick r:id="rId3"/>
              </a:rPr>
              <a:t>CMSnationaltrainingprogram.cms.gov</a:t>
            </a:r>
            <a:r>
              <a:rPr lang="en-US" baseline="0" dirty="0"/>
              <a:t> to view NTP training materials and to subscribe to our email list. </a:t>
            </a:r>
            <a:r>
              <a:rPr lang="en-US" dirty="0"/>
              <a:t>Contact us at </a:t>
            </a:r>
            <a:r>
              <a:rPr lang="en-US" dirty="0">
                <a:hlinkClick r:id="rId4"/>
              </a:rPr>
              <a:t>training@cms.hhs.gov</a:t>
            </a:r>
            <a:r>
              <a:rPr lang="en-US" dirty="0"/>
              <a:t>. </a:t>
            </a:r>
          </a:p>
        </p:txBody>
      </p:sp>
    </p:spTree>
    <p:extLst>
      <p:ext uri="{BB962C8B-B14F-4D97-AF65-F5344CB8AC3E}">
        <p14:creationId xmlns:p14="http://schemas.microsoft.com/office/powerpoint/2010/main" val="609567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a:spcAft>
                <a:spcPts val="600"/>
              </a:spcAft>
              <a:buNone/>
            </a:pPr>
            <a:r>
              <a:rPr lang="en-US" dirty="0">
                <a:cs typeface="Arial" panose="020B0604020202020204" pitchFamily="34" charset="0"/>
              </a:rPr>
              <a:t>The different types of Medicare Advantage Plans will be reviewed on the next several slides.</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cs typeface="Arial" panose="020B0604020202020204" pitchFamily="34" charset="0"/>
              </a:rPr>
              <a:t>Health Maintenance Organization (HMO) Plans </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cs typeface="Arial" panose="020B0604020202020204" pitchFamily="34" charset="0"/>
              </a:rPr>
              <a:t>Preferred Provider Organization (PPO) Plans</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cs typeface="Arial" panose="020B0604020202020204" pitchFamily="34" charset="0"/>
              </a:rPr>
              <a:t>Special Needs Plans (SNPs)</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cs typeface="Arial" panose="020B0604020202020204" pitchFamily="34" charset="0"/>
              </a:rPr>
              <a:t>Private Fee-for-Service (PFFS) Plans</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dirty="0">
                <a:cs typeface="Arial" panose="020B0604020202020204" pitchFamily="34" charset="0"/>
              </a:rPr>
              <a:t>Medicare Medical Savings Account (MSA) Plans</a:t>
            </a:r>
          </a:p>
          <a:p>
            <a:pPr marL="0" indent="0">
              <a:spcBef>
                <a:spcPts val="600"/>
              </a:spcBef>
              <a:spcAft>
                <a:spcPts val="600"/>
              </a:spcAft>
              <a:buNone/>
            </a:pPr>
            <a:endParaRPr lang="en-US" dirty="0">
              <a:cs typeface="Arial" panose="020B0604020202020204" pitchFamily="34" charset="0"/>
            </a:endParaRPr>
          </a:p>
          <a:p>
            <a:pPr marL="0" indent="0">
              <a:spcBef>
                <a:spcPts val="600"/>
              </a:spcBef>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1981589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7"/>
            <a:ext cx="7044267" cy="530143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endParaRPr lang="en-US" dirty="0">
              <a:solidFill>
                <a:prstClr val="black"/>
              </a:solidFill>
              <a:ea typeface="ＭＳ Ｐゴシック" pitchFamily="84" charset="-128"/>
            </a:endParaRPr>
          </a:p>
          <a:p>
            <a:pPr marL="0" indent="0" defTabSz="966612">
              <a:spcAft>
                <a:spcPts val="600"/>
              </a:spcAft>
              <a:buNone/>
              <a:defRPr/>
            </a:pPr>
            <a:r>
              <a:rPr lang="en-US" b="1" dirty="0">
                <a:solidFill>
                  <a:prstClr val="black"/>
                </a:solidFill>
                <a:ea typeface="ＭＳ Ｐゴシック" pitchFamily="84" charset="-128"/>
              </a:rPr>
              <a:t>Presenter Notes</a:t>
            </a:r>
          </a:p>
          <a:p>
            <a:pPr marL="120827" indent="-120827" defTabSz="966612">
              <a:spcAft>
                <a:spcPts val="600"/>
              </a:spcAft>
              <a:defRPr/>
            </a:pPr>
            <a:r>
              <a:rPr lang="en-US" dirty="0">
                <a:solidFill>
                  <a:prstClr val="black"/>
                </a:solidFill>
              </a:rPr>
              <a:t>In an HMO Plan, you generally must get your care and services from doctors, other health care providers, or hospitals in the plan’s network (except emergency care, out-of-area urgent care, or temporary out-of-area dialysis, which is covered whether it’s provided in the plan’s network or outside the plan’s network). However, some HMO Plans, known as </a:t>
            </a:r>
            <a:r>
              <a:rPr lang="en-US" dirty="0">
                <a:solidFill>
                  <a:prstClr val="black"/>
                </a:solidFill>
                <a:cs typeface="Arial" panose="020B0604020202020204" pitchFamily="34" charset="0"/>
              </a:rPr>
              <a:t>HMO Point-of-Service (HMOPOS) Plans, offer an out-of-network benefit for some or all covered benefits.</a:t>
            </a:r>
            <a:endParaRPr lang="en-US" dirty="0">
              <a:solidFill>
                <a:prstClr val="black"/>
              </a:solidFill>
            </a:endParaRPr>
          </a:p>
          <a:p>
            <a:pPr marL="120827" lvl="1" indent="-120827" defTabSz="966612">
              <a:spcBef>
                <a:spcPts val="0"/>
              </a:spcBef>
              <a:spcAft>
                <a:spcPts val="600"/>
              </a:spcAft>
              <a:buFont typeface="Wingdings" panose="05000000000000000000" pitchFamily="2" charset="2"/>
              <a:buChar char="§"/>
              <a:defRPr/>
            </a:pPr>
            <a:r>
              <a:rPr lang="en-US" dirty="0">
                <a:solidFill>
                  <a:srgbClr val="000000"/>
                </a:solidFill>
                <a:cs typeface="Arial" panose="020B0604020202020204" pitchFamily="34" charset="0"/>
              </a:rPr>
              <a:t>In most cases, prescription drugs are covered. If you want Medicare drug coverage, you must join an HMO Plan that offers drug coverage. If you join an HMO Plan without drug coverage, you can’t join a separate Medicare drug plan.</a:t>
            </a:r>
            <a:endParaRPr lang="en-US" dirty="0">
              <a:solidFill>
                <a:prstClr val="black"/>
              </a:solidFill>
              <a:cs typeface="Arial" panose="020B0604020202020204" pitchFamily="34" charset="0"/>
            </a:endParaRPr>
          </a:p>
          <a:p>
            <a:pPr marL="120827" lvl="1" indent="-120827" defTabSz="966612">
              <a:spcBef>
                <a:spcPts val="0"/>
              </a:spcBef>
              <a:spcAft>
                <a:spcPts val="600"/>
              </a:spcAft>
              <a:buFont typeface="Wingdings" panose="05000000000000000000" pitchFamily="2" charset="2"/>
              <a:buChar char="§"/>
              <a:defRPr/>
            </a:pPr>
            <a:r>
              <a:rPr lang="en-US" dirty="0">
                <a:solidFill>
                  <a:srgbClr val="000000"/>
                </a:solidFill>
                <a:cs typeface="Arial" panose="020B0604020202020204" pitchFamily="34" charset="0"/>
              </a:rPr>
              <a:t>In most cases, you need to choose a primary care doctor and get a referral to see a specialist. Certain services, like yearly screening mammograms, don’t require a referral. However, if a </a:t>
            </a:r>
            <a:r>
              <a:rPr lang="en-US" dirty="0">
                <a:cs typeface="Arial" panose="020B0604020202020204" pitchFamily="34" charset="0"/>
              </a:rPr>
              <a:t>plan network provider believes that your best treatment for a condition should be obtained out-of-network, this provider may refer you outside the network. The provider should request a written pre-service organization determination from the plan and then you’ll only pay plan cost sharing.</a:t>
            </a:r>
            <a:endParaRPr lang="en-US" dirty="0">
              <a:solidFill>
                <a:prstClr val="black"/>
              </a:solidFill>
              <a:cs typeface="Arial" panose="020B0604020202020204" pitchFamily="34" charset="0"/>
            </a:endParaRPr>
          </a:p>
          <a:p>
            <a:pPr marL="120827" lvl="1" indent="-120827" defTabSz="966612">
              <a:spcBef>
                <a:spcPts val="0"/>
              </a:spcBef>
              <a:spcAft>
                <a:spcPts val="600"/>
              </a:spcAft>
              <a:buFont typeface="Wingdings" panose="05000000000000000000" pitchFamily="2" charset="2"/>
              <a:buChar char="§"/>
              <a:defRPr/>
            </a:pPr>
            <a:r>
              <a:rPr lang="en-US" dirty="0">
                <a:solidFill>
                  <a:srgbClr val="000000"/>
                </a:solidFill>
                <a:cs typeface="Arial" panose="020B0604020202020204" pitchFamily="34" charset="0"/>
              </a:rPr>
              <a:t>There are other things you should be aware of:</a:t>
            </a:r>
          </a:p>
          <a:p>
            <a:pPr marL="241653" lvl="1" indent="-120827" defTabSz="966612">
              <a:spcBef>
                <a:spcPts val="0"/>
              </a:spcBef>
              <a:spcAft>
                <a:spcPts val="600"/>
              </a:spcAft>
              <a:buFont typeface="Arial" panose="020B0604020202020204" pitchFamily="34" charset="0"/>
              <a:buChar char="•"/>
              <a:defRPr/>
            </a:pPr>
            <a:r>
              <a:rPr lang="en-US" dirty="0">
                <a:solidFill>
                  <a:srgbClr val="000000"/>
                </a:solidFill>
                <a:cs typeface="Arial" panose="020B0604020202020204" pitchFamily="34" charset="0"/>
              </a:rPr>
              <a:t>If your doctor or other health care provider leaves the plan’s network, your plan will notify you. You may choose another doctor in the plan’s network. </a:t>
            </a:r>
          </a:p>
          <a:p>
            <a:pPr marL="241653" lvl="1" indent="-120827" defTabSz="966612">
              <a:spcBef>
                <a:spcPts val="0"/>
              </a:spcBef>
              <a:spcAft>
                <a:spcPts val="600"/>
              </a:spcAft>
              <a:buFont typeface="Arial" panose="020B0604020202020204" pitchFamily="34" charset="0"/>
              <a:buChar char="•"/>
              <a:defRPr/>
            </a:pPr>
            <a:r>
              <a:rPr lang="en-US" dirty="0">
                <a:solidFill>
                  <a:srgbClr val="000000"/>
                </a:solidFill>
                <a:cs typeface="Arial" panose="020B0604020202020204" pitchFamily="34" charset="0"/>
              </a:rPr>
              <a:t>If you get health care outside the plan’s network, you may have to pay the full cost. </a:t>
            </a:r>
          </a:p>
          <a:p>
            <a:pPr marL="241653" lvl="1" indent="-120827" defTabSz="966612">
              <a:spcBef>
                <a:spcPts val="0"/>
              </a:spcBef>
              <a:spcAft>
                <a:spcPts val="600"/>
              </a:spcAft>
              <a:buFont typeface="Arial" panose="020B0604020202020204" pitchFamily="34" charset="0"/>
              <a:buChar char="•"/>
              <a:defRPr/>
            </a:pPr>
            <a:r>
              <a:rPr lang="en-US" dirty="0">
                <a:solidFill>
                  <a:srgbClr val="000000"/>
                </a:solidFill>
                <a:cs typeface="Arial" panose="020B0604020202020204" pitchFamily="34" charset="0"/>
              </a:rPr>
              <a:t>It’s important that you follow the plan’s rules, like getting prior approval for a certain service when needed. </a:t>
            </a:r>
          </a:p>
          <a:p>
            <a:pPr marL="241653" lvl="1" indent="-120827" defTabSz="966612">
              <a:spcBef>
                <a:spcPts val="0"/>
              </a:spcBef>
              <a:spcAft>
                <a:spcPts val="600"/>
              </a:spcAft>
              <a:buFont typeface="Arial" panose="020B0604020202020204" pitchFamily="34" charset="0"/>
              <a:buChar char="•"/>
              <a:defRPr/>
            </a:pPr>
            <a:r>
              <a:rPr lang="en-US" dirty="0">
                <a:solidFill>
                  <a:srgbClr val="000000"/>
                </a:solidFill>
                <a:cs typeface="Arial" panose="020B0604020202020204" pitchFamily="34" charset="0"/>
              </a:rPr>
              <a:t>Check </a:t>
            </a:r>
            <a:r>
              <a:rPr lang="en-US" dirty="0">
                <a:solidFill>
                  <a:prstClr val="black"/>
                </a:solidFill>
                <a:cs typeface="Arial" panose="020B0604020202020204" pitchFamily="34" charset="0"/>
              </a:rPr>
              <a:t>with the plan for more information.</a:t>
            </a:r>
          </a:p>
          <a:p>
            <a:pPr marL="0" lvl="1" defTabSz="966612">
              <a:spcBef>
                <a:spcPts val="0"/>
              </a:spcBef>
              <a:spcAft>
                <a:spcPts val="600"/>
              </a:spcAft>
              <a:defRPr/>
            </a:pPr>
            <a:r>
              <a:rPr lang="en-US" b="1" baseline="0" dirty="0">
                <a:solidFill>
                  <a:prstClr val="black"/>
                </a:solidFill>
                <a:cs typeface="Arial" panose="020B0604020202020204" pitchFamily="34" charset="0"/>
              </a:rPr>
              <a:t>Resource</a:t>
            </a:r>
            <a:r>
              <a:rPr lang="en-US" baseline="0" dirty="0">
                <a:solidFill>
                  <a:prstClr val="black"/>
                </a:solidFill>
                <a:cs typeface="Arial" panose="020B0604020202020204" pitchFamily="34" charset="0"/>
              </a:rPr>
              <a:t>:</a:t>
            </a:r>
            <a:r>
              <a:rPr lang="en-US" dirty="0">
                <a:solidFill>
                  <a:prstClr val="black"/>
                </a:solidFill>
                <a:cs typeface="Arial" panose="020B0604020202020204" pitchFamily="34" charset="0"/>
              </a:rPr>
              <a:t> Medicare Managed Care Manual, Chapter 4—Benefits and Beneficiary Protections, section 160, Plan Directed Care (</a:t>
            </a:r>
            <a:r>
              <a:rPr lang="en-US" dirty="0">
                <a:solidFill>
                  <a:prstClr val="black"/>
                </a:solidFill>
                <a:cs typeface="Arial" panose="020B0604020202020204" pitchFamily="34" charset="0"/>
                <a:hlinkClick r:id="rId3"/>
              </a:rPr>
              <a:t>CMS.gov/Regulations-and-Guidance/Guidance/Manuals/Downloads/mc86c04.pdf</a:t>
            </a:r>
            <a:r>
              <a:rPr lang="en-US" dirty="0">
                <a:solidFill>
                  <a:prstClr val="black"/>
                </a:solidFill>
                <a:cs typeface="Arial" panose="020B0604020202020204" pitchFamily="34" charset="0"/>
              </a:rPr>
              <a:t>).</a:t>
            </a:r>
          </a:p>
          <a:p>
            <a:pPr marL="0" indent="0">
              <a:spcBef>
                <a:spcPts val="600"/>
              </a:spcBef>
              <a:buNone/>
            </a:pPr>
            <a:endParaRPr lang="en-US" dirty="0">
              <a:cs typeface="Arial" panose="020B0604020202020204" pitchFamily="34" charset="0"/>
            </a:endParaRPr>
          </a:p>
        </p:txBody>
      </p:sp>
    </p:spTree>
    <p:extLst>
      <p:ext uri="{BB962C8B-B14F-4D97-AF65-F5344CB8AC3E}">
        <p14:creationId xmlns:p14="http://schemas.microsoft.com/office/powerpoint/2010/main" val="347259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4038600" y="6492240"/>
            <a:ext cx="41148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Advantage &amp; Other Medicare Health Plans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March 2023</a:t>
            </a:r>
            <a:endParaRPr lang="en-US" dirty="0"/>
          </a:p>
        </p:txBody>
      </p:sp>
    </p:spTree>
    <p:custDataLst>
      <p:tags r:id="rId1"/>
    </p:custDataLst>
    <p:extLst>
      <p:ext uri="{BB962C8B-B14F-4D97-AF65-F5344CB8AC3E}">
        <p14:creationId xmlns:p14="http://schemas.microsoft.com/office/powerpoint/2010/main" val="251680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122222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17206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2844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179536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35882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336548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2210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580430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75913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39165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784"/>
            <a:ext cx="4114800" cy="365125"/>
          </a:xfrm>
        </p:spPr>
        <p:txBody>
          <a:bodyPr/>
          <a:lstStyle>
            <a:lvl1pPr>
              <a:defRPr>
                <a:solidFill>
                  <a:schemeClr val="bg1"/>
                </a:solidFill>
              </a:defRPr>
            </a:lvl1pPr>
          </a:lstStyle>
          <a:p>
            <a:r>
              <a:rPr lang="en-US" dirty="0"/>
              <a:t>Medicare Advantage &amp; Other Medicare Health Plans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784"/>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784"/>
            <a:ext cx="2743200" cy="365125"/>
          </a:xfrm>
        </p:spPr>
        <p:txBody>
          <a:bodyPr/>
          <a:lstStyle>
            <a:lvl1pPr>
              <a:defRPr>
                <a:solidFill>
                  <a:schemeClr val="bg1"/>
                </a:solidFill>
              </a:defRPr>
            </a:lvl1pPr>
          </a:lstStyle>
          <a:p>
            <a:r>
              <a:rPr lang="en-US"/>
              <a:t>March 2023</a:t>
            </a:r>
            <a:endParaRPr lang="en-US" dirty="0"/>
          </a:p>
        </p:txBody>
      </p:sp>
    </p:spTree>
    <p:custDataLst>
      <p:tags r:id="rId1"/>
    </p:custDataLst>
    <p:extLst>
      <p:ext uri="{BB962C8B-B14F-4D97-AF65-F5344CB8AC3E}">
        <p14:creationId xmlns:p14="http://schemas.microsoft.com/office/powerpoint/2010/main" val="142831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16195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96430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52411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11455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4720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42810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60833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31804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71739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60909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0526"/>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Advantage &amp; Other Medicare Health Plans</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2023</a:t>
            </a:r>
            <a:endParaRPr lang="en-US" dirty="0"/>
          </a:p>
        </p:txBody>
      </p:sp>
    </p:spTree>
    <p:custDataLst>
      <p:tags r:id="rId1"/>
    </p:custDataLst>
    <p:extLst>
      <p:ext uri="{BB962C8B-B14F-4D97-AF65-F5344CB8AC3E}">
        <p14:creationId xmlns:p14="http://schemas.microsoft.com/office/powerpoint/2010/main" val="2293877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53736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00805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03773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3715341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638787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48063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46830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23782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97169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9234"/>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784"/>
            <a:ext cx="4114800" cy="365125"/>
          </a:xfrm>
        </p:spPr>
        <p:txBody>
          <a:bodyPr/>
          <a:lstStyle>
            <a:lvl1pPr>
              <a:defRPr>
                <a:solidFill>
                  <a:schemeClr val="accent1">
                    <a:lumMod val="60000"/>
                    <a:lumOff val="40000"/>
                  </a:schemeClr>
                </a:solidFill>
              </a:defRPr>
            </a:lvl1pPr>
          </a:lstStyle>
          <a:p>
            <a:r>
              <a:rPr lang="en-US" dirty="0"/>
              <a:t>Medicare Advantage &amp; Other Medicare Health Plans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784"/>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784"/>
            <a:ext cx="2743200" cy="365125"/>
          </a:xfrm>
        </p:spPr>
        <p:txBody>
          <a:bodyPr/>
          <a:lstStyle>
            <a:lvl1pPr>
              <a:defRPr>
                <a:solidFill>
                  <a:schemeClr val="accent1">
                    <a:lumMod val="60000"/>
                    <a:lumOff val="40000"/>
                  </a:schemeClr>
                </a:solidFill>
              </a:defRPr>
            </a:lvl1pPr>
          </a:lstStyle>
          <a:p>
            <a:r>
              <a:rPr lang="en-US"/>
              <a:t>March 2023</a:t>
            </a:r>
            <a:endParaRPr lang="en-US" dirty="0"/>
          </a:p>
        </p:txBody>
      </p:sp>
    </p:spTree>
    <p:custDataLst>
      <p:tags r:id="rId1"/>
    </p:custDataLst>
    <p:extLst>
      <p:ext uri="{BB962C8B-B14F-4D97-AF65-F5344CB8AC3E}">
        <p14:creationId xmlns:p14="http://schemas.microsoft.com/office/powerpoint/2010/main" val="148424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784"/>
            <a:ext cx="4114800" cy="365125"/>
          </a:xfrm>
        </p:spPr>
        <p:txBody>
          <a:bodyPr/>
          <a:lstStyle>
            <a:lvl1pPr>
              <a:defRPr>
                <a:solidFill>
                  <a:schemeClr val="bg1"/>
                </a:solidFill>
              </a:defRPr>
            </a:lvl1pPr>
          </a:lstStyle>
          <a:p>
            <a:r>
              <a:rPr lang="en-US" dirty="0"/>
              <a:t>Medicare Advantage &amp; Other Medicare Health Plans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784"/>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784"/>
            <a:ext cx="2743200" cy="365125"/>
          </a:xfrm>
        </p:spPr>
        <p:txBody>
          <a:bodyPr/>
          <a:lstStyle>
            <a:lvl1pPr>
              <a:defRPr>
                <a:solidFill>
                  <a:schemeClr val="bg1"/>
                </a:solidFill>
              </a:defRPr>
            </a:lvl1pPr>
          </a:lstStyle>
          <a:p>
            <a:r>
              <a:rPr lang="en-US"/>
              <a:t>March 2023</a:t>
            </a:r>
            <a:endParaRPr lang="en-US" dirty="0"/>
          </a:p>
        </p:txBody>
      </p:sp>
    </p:spTree>
    <p:custDataLst>
      <p:tags r:id="rId1"/>
    </p:custDataLst>
    <p:extLst>
      <p:ext uri="{BB962C8B-B14F-4D97-AF65-F5344CB8AC3E}">
        <p14:creationId xmlns:p14="http://schemas.microsoft.com/office/powerpoint/2010/main" val="7392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21682"/>
            <a:ext cx="12192000" cy="914400"/>
          </a:xfrm>
          <a:prstGeom prst="rect">
            <a:avLst/>
          </a:prstGeom>
        </p:spPr>
        <p:txBody>
          <a:bodyPr/>
          <a:lstStyle/>
          <a:p>
            <a:r>
              <a:rPr lang="en-US"/>
              <a:t>Click to add Head</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dirty="0"/>
              <a:t>Medicare Advantage &amp; Other Medicare Health Plans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a:t>March 2023</a:t>
            </a:r>
            <a:endParaRPr lang="en-US" dirty="0"/>
          </a:p>
        </p:txBody>
      </p:sp>
      <p:sp>
        <p:nvSpPr>
          <p:cNvPr id="10" name="Content Placeholder 9">
            <a:extLst>
              <a:ext uri="{FF2B5EF4-FFF2-40B4-BE49-F238E27FC236}">
                <a16:creationId xmlns:a16="http://schemas.microsoft.com/office/drawing/2014/main" id="{7698B6D7-266C-41E4-B81B-43CE4CD69107}"/>
              </a:ext>
            </a:extLst>
          </p:cNvPr>
          <p:cNvSpPr>
            <a:spLocks noGrp="1"/>
          </p:cNvSpPr>
          <p:nvPr>
            <p:ph sz="quarter" idx="13"/>
          </p:nvPr>
        </p:nvSpPr>
        <p:spPr>
          <a:xfrm>
            <a:off x="838200" y="1181100"/>
            <a:ext cx="10515600" cy="45529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15629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dirty="0"/>
              <a:t>Medicare Advantage &amp; Other Medicare Health Plans</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March 2023</a:t>
            </a:r>
            <a:endParaRPr lang="en-US" dirty="0"/>
          </a:p>
        </p:txBody>
      </p:sp>
    </p:spTree>
    <p:custDataLst>
      <p:tags r:id="rId1"/>
    </p:custDataLst>
    <p:extLst>
      <p:ext uri="{BB962C8B-B14F-4D97-AF65-F5344CB8AC3E}">
        <p14:creationId xmlns:p14="http://schemas.microsoft.com/office/powerpoint/2010/main" val="3980007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943"/>
          </a:xfrm>
          <a:prstGeom prst="rect">
            <a:avLst/>
          </a:prstGeom>
        </p:spPr>
        <p:txBody>
          <a:bodyPr/>
          <a:lstStyle/>
          <a:p>
            <a:r>
              <a:rPr lang="en-US"/>
              <a:t>Click to edit Master title style</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Medicare Advantage &amp; Other Medicare Health Plans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2023</a:t>
            </a:r>
            <a:endParaRPr lang="en-US" dirty="0"/>
          </a:p>
        </p:txBody>
      </p:sp>
    </p:spTree>
    <p:custDataLst>
      <p:tags r:id="rId1"/>
    </p:custDataLst>
    <p:extLst>
      <p:ext uri="{BB962C8B-B14F-4D97-AF65-F5344CB8AC3E}">
        <p14:creationId xmlns:p14="http://schemas.microsoft.com/office/powerpoint/2010/main" val="142757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B4AEBB-F1DF-0B4A-BA61-3820F58A398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Advantage &amp; Other Medicare Health Plans</a:t>
            </a:r>
          </a:p>
        </p:txBody>
      </p:sp>
      <p:sp>
        <p:nvSpPr>
          <p:cNvPr id="4" name="Slide Number Placeholder 3">
            <a:extLst>
              <a:ext uri="{FF2B5EF4-FFF2-40B4-BE49-F238E27FC236}">
                <a16:creationId xmlns:a16="http://schemas.microsoft.com/office/drawing/2014/main" id="{BFF0D676-573B-EC4D-A8AB-772B49B5A94E}"/>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2" name="Date Placeholder 1">
            <a:extLst>
              <a:ext uri="{FF2B5EF4-FFF2-40B4-BE49-F238E27FC236}">
                <a16:creationId xmlns:a16="http://schemas.microsoft.com/office/drawing/2014/main" id="{53FE958B-4F02-5F43-B10F-C444D76299B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2023</a:t>
            </a:r>
            <a:endParaRPr lang="en-US" dirty="0"/>
          </a:p>
        </p:txBody>
      </p:sp>
    </p:spTree>
    <p:custDataLst>
      <p:tags r:id="rId1"/>
    </p:custDataLst>
    <p:extLst>
      <p:ext uri="{BB962C8B-B14F-4D97-AF65-F5344CB8AC3E}">
        <p14:creationId xmlns:p14="http://schemas.microsoft.com/office/powerpoint/2010/main" val="364217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image" Target="../media/image4.jpe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tags" Target="../tags/tag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dirty="0"/>
              <a:t>Click to add Head</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1">
                    <a:lumMod val="40000"/>
                    <a:lumOff val="60000"/>
                  </a:schemeClr>
                </a:solidFill>
                <a:latin typeface="Arial" panose="020B0604020202020204" pitchFamily="34" charset="0"/>
                <a:cs typeface="Arial" panose="020B0604020202020204" pitchFamily="34" charset="0"/>
              </a:defRPr>
            </a:lvl1pPr>
          </a:lstStyle>
          <a:p>
            <a:r>
              <a:rPr lang="en-US" dirty="0"/>
              <a:t>Medicare Advantage &amp; Other Medicare Health Plans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1">
                    <a:lumMod val="40000"/>
                    <a:lumOff val="6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1">
                    <a:lumMod val="40000"/>
                    <a:lumOff val="60000"/>
                  </a:schemeClr>
                </a:solidFill>
                <a:latin typeface="Arial" panose="020B0604020202020204" pitchFamily="34" charset="0"/>
                <a:cs typeface="Arial" panose="020B0604020202020204" pitchFamily="34" charset="0"/>
              </a:defRPr>
            </a:lvl1pPr>
          </a:lstStyle>
          <a:p>
            <a:r>
              <a:rPr lang="en-US"/>
              <a:t>March 2023</a:t>
            </a:r>
            <a:endParaRPr lang="en-US" dirty="0"/>
          </a:p>
        </p:txBody>
      </p:sp>
    </p:spTree>
    <p:custDataLst>
      <p:tags r:id="rId11"/>
    </p:custDataLst>
    <p:extLst>
      <p:ext uri="{BB962C8B-B14F-4D97-AF65-F5344CB8AC3E}">
        <p14:creationId xmlns:p14="http://schemas.microsoft.com/office/powerpoint/2010/main" val="3274995566"/>
      </p:ext>
    </p:extLst>
  </p:cSld>
  <p:clrMap bg1="lt1" tx1="dk1" bg2="lt2" tx2="dk2" accent1="accent1" accent2="accent2" accent3="accent3" accent4="accent4" accent5="accent5" accent6="accent6" hlink="hlink" folHlink="folHlink"/>
  <p:sldLayoutIdLst>
    <p:sldLayoutId id="2147483723" r:id="rId1"/>
    <p:sldLayoutId id="2147483744" r:id="rId2"/>
    <p:sldLayoutId id="2147483747" r:id="rId3"/>
    <p:sldLayoutId id="2147483748" r:id="rId4"/>
    <p:sldLayoutId id="2147483750" r:id="rId5"/>
    <p:sldLayoutId id="2147483690" r:id="rId6"/>
    <p:sldLayoutId id="2147483711" r:id="rId7"/>
    <p:sldLayoutId id="2147483714" r:id="rId8"/>
    <p:sldLayoutId id="2147483715" r:id="rId9"/>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Month YYYY</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Module title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345269284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4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5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5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5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5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6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61.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1.xml"/><Relationship Id="rId7" Type="http://schemas.openxmlformats.org/officeDocument/2006/relationships/image" Target="../media/image39.jpeg"/><Relationship Id="rId2" Type="http://schemas.openxmlformats.org/officeDocument/2006/relationships/slideLayout" Target="../slideLayouts/slideLayout6.xml"/><Relationship Id="rId1" Type="http://schemas.openxmlformats.org/officeDocument/2006/relationships/tags" Target="../tags/tag62.xml"/><Relationship Id="rId6" Type="http://schemas.openxmlformats.org/officeDocument/2006/relationships/hyperlink" Target="https://www.medicare.gov/plan-compare/#/?year=2022&amp;lang=en" TargetMode="External"/><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1.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6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6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6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66.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6.xml"/><Relationship Id="rId7" Type="http://schemas.openxmlformats.org/officeDocument/2006/relationships/image" Target="../media/image45.svg"/><Relationship Id="rId2" Type="http://schemas.openxmlformats.org/officeDocument/2006/relationships/slideLayout" Target="../slideLayouts/slideLayout6.xml"/><Relationship Id="rId1" Type="http://schemas.openxmlformats.org/officeDocument/2006/relationships/tags" Target="../tags/tag6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7.xml"/><Relationship Id="rId7" Type="http://schemas.openxmlformats.org/officeDocument/2006/relationships/image" Target="../media/image51.svg"/><Relationship Id="rId2" Type="http://schemas.openxmlformats.org/officeDocument/2006/relationships/slideLayout" Target="../slideLayouts/slideLayout6.xml"/><Relationship Id="rId1" Type="http://schemas.openxmlformats.org/officeDocument/2006/relationships/tags" Target="../tags/tag68.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8.xml"/><Relationship Id="rId7" Type="http://schemas.openxmlformats.org/officeDocument/2006/relationships/image" Target="../media/image56.svg"/><Relationship Id="rId2" Type="http://schemas.openxmlformats.org/officeDocument/2006/relationships/slideLayout" Target="../slideLayouts/slideLayout6.xml"/><Relationship Id="rId1" Type="http://schemas.openxmlformats.org/officeDocument/2006/relationships/tags" Target="../tags/tag69.xml"/><Relationship Id="rId6" Type="http://schemas.openxmlformats.org/officeDocument/2006/relationships/image" Target="../media/image55.pn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7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7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7.xml"/><Relationship Id="rId1" Type="http://schemas.openxmlformats.org/officeDocument/2006/relationships/tags" Target="../tags/tag7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7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7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7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76.xml"/></Relationships>
</file>

<file path=ppt/slides/_rels/slide3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notesSlide" Target="../notesSlides/notesSlide36.xml"/><Relationship Id="rId7" Type="http://schemas.openxmlformats.org/officeDocument/2006/relationships/image" Target="../media/image62.png"/><Relationship Id="rId2" Type="http://schemas.openxmlformats.org/officeDocument/2006/relationships/slideLayout" Target="../slideLayouts/slideLayout3.xml"/><Relationship Id="rId1" Type="http://schemas.openxmlformats.org/officeDocument/2006/relationships/tags" Target="../tags/tag77.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7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8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4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tags" Target="../tags/tag8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8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8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85.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2.xml"/><Relationship Id="rId1" Type="http://schemas.openxmlformats.org/officeDocument/2006/relationships/tags" Target="../tags/tag8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8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88.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89.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9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9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92.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93.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94.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ags" Target="../tags/tag95.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9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98.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81.svg"/><Relationship Id="rId2" Type="http://schemas.openxmlformats.org/officeDocument/2006/relationships/slideLayout" Target="../slideLayouts/slideLayout1.xml"/><Relationship Id="rId1" Type="http://schemas.openxmlformats.org/officeDocument/2006/relationships/tags" Target="../tags/tag99.xml"/><Relationship Id="rId6" Type="http://schemas.openxmlformats.org/officeDocument/2006/relationships/image" Target="../media/image80.png"/><Relationship Id="rId5" Type="http://schemas.openxmlformats.org/officeDocument/2006/relationships/image" Target="../media/image45.sv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59.xml"/><Relationship Id="rId7" Type="http://schemas.openxmlformats.org/officeDocument/2006/relationships/image" Target="../media/image85.svg"/><Relationship Id="rId2" Type="http://schemas.openxmlformats.org/officeDocument/2006/relationships/slideLayout" Target="../slideLayouts/slideLayout1.xml"/><Relationship Id="rId1" Type="http://schemas.openxmlformats.org/officeDocument/2006/relationships/tags" Target="../tags/tag100.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7.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47.xml"/><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101.xml"/><Relationship Id="rId4" Type="http://schemas.openxmlformats.org/officeDocument/2006/relationships/image" Target="../media/image88.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xml"/><Relationship Id="rId1" Type="http://schemas.openxmlformats.org/officeDocument/2006/relationships/tags" Target="../tags/tag10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103.xml"/></Relationships>
</file>

<file path=ppt/slides/_rels/slide63.xml.rels><?xml version="1.0" encoding="UTF-8" standalone="yes"?>
<Relationships xmlns="http://schemas.openxmlformats.org/package/2006/relationships"><Relationship Id="rId8" Type="http://schemas.openxmlformats.org/officeDocument/2006/relationships/hyperlink" Target="https://www.rrb.gov/" TargetMode="External"/><Relationship Id="rId3" Type="http://schemas.openxmlformats.org/officeDocument/2006/relationships/notesSlide" Target="../notesSlides/notesSlide63.xml"/><Relationship Id="rId7" Type="http://schemas.openxmlformats.org/officeDocument/2006/relationships/hyperlink" Target="http://www.cms.gov/Regulations-and-Guidance/Guidance/Manuals/Internet-Only-Manuals-IOMs-Items/CMS019326.html" TargetMode="External"/><Relationship Id="rId12" Type="http://schemas.openxmlformats.org/officeDocument/2006/relationships/image" Target="../media/image89.png"/><Relationship Id="rId2" Type="http://schemas.openxmlformats.org/officeDocument/2006/relationships/slideLayout" Target="../slideLayouts/slideLayout4.xml"/><Relationship Id="rId1" Type="http://schemas.openxmlformats.org/officeDocument/2006/relationships/tags" Target="../tags/tag104.xml"/><Relationship Id="rId6" Type="http://schemas.openxmlformats.org/officeDocument/2006/relationships/hyperlink" Target="https://www.cms.gov/files/document/medicare-communications-and-marketing-guidelines-3-16-2022.pdf" TargetMode="External"/><Relationship Id="rId11" Type="http://schemas.openxmlformats.org/officeDocument/2006/relationships/hyperlink" Target="mailto:info@shiphelp.org" TargetMode="External"/><Relationship Id="rId5" Type="http://schemas.openxmlformats.org/officeDocument/2006/relationships/hyperlink" Target="http://www.cms.gov/" TargetMode="External"/><Relationship Id="rId10" Type="http://schemas.openxmlformats.org/officeDocument/2006/relationships/hyperlink" Target="https://www.shiphelp.org/" TargetMode="External"/><Relationship Id="rId4" Type="http://schemas.openxmlformats.org/officeDocument/2006/relationships/hyperlink" Target="http://www.medicare.gov/" TargetMode="External"/><Relationship Id="rId9" Type="http://schemas.openxmlformats.org/officeDocument/2006/relationships/hyperlink" Target="https://www.ssa.gov/"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xml"/><Relationship Id="rId1" Type="http://schemas.openxmlformats.org/officeDocument/2006/relationships/tags" Target="../tags/tag105.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tags" Target="../tags/tag10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tags" Target="../tags/tag10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xml"/><Relationship Id="rId1" Type="http://schemas.openxmlformats.org/officeDocument/2006/relationships/tags" Target="../tags/tag10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tags" Target="../tags/tag10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xml"/><Relationship Id="rId1" Type="http://schemas.openxmlformats.org/officeDocument/2006/relationships/tags" Target="../tags/tag11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48.xml"/><Relationship Id="rId5" Type="http://schemas.openxmlformats.org/officeDocument/2006/relationships/image" Target="../media/image36.jpeg"/><Relationship Id="rId4" Type="http://schemas.openxmlformats.org/officeDocument/2006/relationships/image" Target="../media/image35.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xml"/><Relationship Id="rId1" Type="http://schemas.openxmlformats.org/officeDocument/2006/relationships/tags" Target="../tags/tag11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xml"/><Relationship Id="rId1" Type="http://schemas.openxmlformats.org/officeDocument/2006/relationships/tags" Target="../tags/tag11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xml"/><Relationship Id="rId1" Type="http://schemas.openxmlformats.org/officeDocument/2006/relationships/tags" Target="../tags/tag11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xml"/><Relationship Id="rId1" Type="http://schemas.openxmlformats.org/officeDocument/2006/relationships/tags" Target="../tags/tag11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tags" Target="../tags/tag115.xml"/></Relationships>
</file>

<file path=ppt/slides/_rels/slide7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75.xml"/><Relationship Id="rId7" Type="http://schemas.openxmlformats.org/officeDocument/2006/relationships/image" Target="../media/image91.png"/><Relationship Id="rId2" Type="http://schemas.openxmlformats.org/officeDocument/2006/relationships/slideLayout" Target="../slideLayouts/slideLayout9.xml"/><Relationship Id="rId1" Type="http://schemas.openxmlformats.org/officeDocument/2006/relationships/tags" Target="../tags/tag116.xml"/><Relationship Id="rId6" Type="http://schemas.openxmlformats.org/officeDocument/2006/relationships/hyperlink" Target="mailto:training@cms.hhs.gov" TargetMode="External"/><Relationship Id="rId5" Type="http://schemas.openxmlformats.org/officeDocument/2006/relationships/image" Target="../media/image90.png"/><Relationship Id="rId4" Type="http://schemas.openxmlformats.org/officeDocument/2006/relationships/hyperlink" Target="https://cmsnationaltrainingprogram.cms.gov/"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4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00000"/>
              </a:lnSpc>
            </a:pPr>
            <a:r>
              <a:rPr lang="en-US" sz="4000" dirty="0">
                <a:latin typeface="Arial Black" panose="020B0A04020102020204" pitchFamily="34" charset="0"/>
              </a:rPr>
              <a:t>Medicare Advantage &amp; </a:t>
            </a:r>
            <a:br>
              <a:rPr lang="en-US" sz="4000" dirty="0">
                <a:latin typeface="Arial Black" panose="020B0A04020102020204" pitchFamily="34" charset="0"/>
              </a:rPr>
            </a:br>
            <a:r>
              <a:rPr lang="en-US" sz="4000" dirty="0">
                <a:latin typeface="Arial Black" panose="020B0A04020102020204" pitchFamily="34" charset="0"/>
              </a:rPr>
              <a:t>Other Medicare Health Plans</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12192000" cy="966832"/>
          </a:xfrm>
        </p:spPr>
        <p:txBody>
          <a:bodyPr anchor="ctr">
            <a:normAutofit/>
          </a:bodyPr>
          <a:lstStyle/>
          <a:p>
            <a:r>
              <a:rPr lang="en-US" sz="2800" dirty="0">
                <a:latin typeface="Arial Black"/>
              </a:rPr>
              <a:t>Medicare Preferred Provider Organization</a:t>
            </a:r>
            <a:br>
              <a:rPr lang="en-US" sz="2800" dirty="0">
                <a:latin typeface="Arial Black"/>
              </a:rPr>
            </a:br>
            <a:r>
              <a:rPr lang="en-US" sz="2800" dirty="0">
                <a:latin typeface="Arial Black"/>
              </a:rPr>
              <a:t>(PPO) Plans</a:t>
            </a:r>
            <a:endParaRPr lang="en-US" sz="2800" dirty="0"/>
          </a:p>
        </p:txBody>
      </p:sp>
      <p:grpSp>
        <p:nvGrpSpPr>
          <p:cNvPr id="4" name="Item 1 - Q" descr="Box, question 1: Can I get my health care from any doctor, other health care provider, or hospital?&#10;">
            <a:extLst>
              <a:ext uri="{FF2B5EF4-FFF2-40B4-BE49-F238E27FC236}">
                <a16:creationId xmlns:a16="http://schemas.microsoft.com/office/drawing/2014/main" id="{1A89D99A-D18A-4910-B9C6-4613E541B1CA}"/>
              </a:ext>
            </a:extLst>
          </p:cNvPr>
          <p:cNvGrpSpPr/>
          <p:nvPr/>
        </p:nvGrpSpPr>
        <p:grpSpPr>
          <a:xfrm>
            <a:off x="1030705" y="1174112"/>
            <a:ext cx="5196752" cy="914400"/>
            <a:chOff x="1030705" y="1174112"/>
            <a:chExt cx="5196752" cy="914400"/>
          </a:xfrm>
        </p:grpSpPr>
        <p:sp>
          <p:nvSpPr>
            <p:cNvPr id="67" name="Rectangle: Rounded Corners 66">
              <a:extLst>
                <a:ext uri="{FF2B5EF4-FFF2-40B4-BE49-F238E27FC236}">
                  <a16:creationId xmlns:a16="http://schemas.microsoft.com/office/drawing/2014/main" id="{9FAF338B-AD68-46EF-B930-A6179ADA8444}"/>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n-US" b="1" dirty="0">
                  <a:solidFill>
                    <a:srgbClr val="2F5597"/>
                  </a:solidFill>
                  <a:latin typeface="Arial" panose="020B0604020202020204" pitchFamily="34" charset="0"/>
                  <a:cs typeface="Arial" panose="020B0604020202020204" pitchFamily="34" charset="0"/>
                </a:rPr>
                <a:t>Can I get my health care from any doctor, other health care provider, or hospital?</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36C6C4A-3535-406F-9823-88118083AF93}"/>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5" name="Item 1 - A" descr="Box answer 2: Yes, usually at a higher cost&#10;">
            <a:extLst>
              <a:ext uri="{FF2B5EF4-FFF2-40B4-BE49-F238E27FC236}">
                <a16:creationId xmlns:a16="http://schemas.microsoft.com/office/drawing/2014/main" id="{B90032D5-C486-44C5-84D5-4541BE202EE9}"/>
              </a:ext>
            </a:extLst>
          </p:cNvPr>
          <p:cNvSpPr/>
          <p:nvPr/>
        </p:nvSpPr>
        <p:spPr>
          <a:xfrm>
            <a:off x="6349555" y="117374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F5597"/>
                </a:solidFill>
                <a:latin typeface="Arial" panose="020B0604020202020204" pitchFamily="34" charset="0"/>
                <a:cs typeface="Arial" panose="020B0604020202020204" pitchFamily="34" charset="0"/>
              </a:rPr>
              <a:t>Yes, usually at a higher cost</a:t>
            </a:r>
          </a:p>
        </p:txBody>
      </p:sp>
      <p:grpSp>
        <p:nvGrpSpPr>
          <p:cNvPr id="5" name="Item 2 - Q" descr="Box, question 2: Are prescription drugs covered? &#10;">
            <a:extLst>
              <a:ext uri="{FF2B5EF4-FFF2-40B4-BE49-F238E27FC236}">
                <a16:creationId xmlns:a16="http://schemas.microsoft.com/office/drawing/2014/main" id="{2916D1B5-19F3-4163-B004-1595038A57F5}"/>
              </a:ext>
            </a:extLst>
          </p:cNvPr>
          <p:cNvGrpSpPr/>
          <p:nvPr/>
        </p:nvGrpSpPr>
        <p:grpSpPr>
          <a:xfrm>
            <a:off x="1030706" y="2249050"/>
            <a:ext cx="5196751" cy="914400"/>
            <a:chOff x="1030706" y="2249050"/>
            <a:chExt cx="5196751" cy="914400"/>
          </a:xfrm>
        </p:grpSpPr>
        <p:sp>
          <p:nvSpPr>
            <p:cNvPr id="70" name="Rectangle: Rounded Corners 69">
              <a:extLst>
                <a:ext uri="{FF2B5EF4-FFF2-40B4-BE49-F238E27FC236}">
                  <a16:creationId xmlns:a16="http://schemas.microsoft.com/office/drawing/2014/main" id="{36E187FC-D29E-4544-9B9F-DF4B32FF3C16}"/>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n-US" b="1" dirty="0">
                  <a:solidFill>
                    <a:srgbClr val="2F5597"/>
                  </a:solidFill>
                  <a:latin typeface="Arial" panose="020B0604020202020204" pitchFamily="34" charset="0"/>
                  <a:cs typeface="Arial" panose="020B0604020202020204" pitchFamily="34" charset="0"/>
                </a:rPr>
                <a:t>Are prescription drugs covered?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E3C3571D-3FC0-413F-8BAB-7F98EFFE351D}"/>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0" name="Item 2 - A" descr="Box answer 2: Yes, in most cases.&#10;">
            <a:extLst>
              <a:ext uri="{FF2B5EF4-FFF2-40B4-BE49-F238E27FC236}">
                <a16:creationId xmlns:a16="http://schemas.microsoft.com/office/drawing/2014/main" id="{2F79B61D-0928-4330-AABC-2EFF502B40B9}"/>
              </a:ext>
            </a:extLst>
          </p:cNvPr>
          <p:cNvSpPr/>
          <p:nvPr/>
        </p:nvSpPr>
        <p:spPr>
          <a:xfrm>
            <a:off x="6349555" y="2248981"/>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2F5597"/>
                </a:solidFill>
                <a:latin typeface="Arial" panose="020B0604020202020204" pitchFamily="34" charset="0"/>
                <a:cs typeface="Arial" panose="020B0604020202020204" pitchFamily="34" charset="0"/>
              </a:rPr>
              <a:t>Yes, in most cases.</a:t>
            </a:r>
          </a:p>
        </p:txBody>
      </p:sp>
      <p:grpSp>
        <p:nvGrpSpPr>
          <p:cNvPr id="8" name="Item 3 - Q" descr="Box, question 3: Do I need to choose a primary care doctor? &#10;">
            <a:extLst>
              <a:ext uri="{FF2B5EF4-FFF2-40B4-BE49-F238E27FC236}">
                <a16:creationId xmlns:a16="http://schemas.microsoft.com/office/drawing/2014/main" id="{D0881318-BBE4-41D9-BE09-C7B454451DC6}"/>
              </a:ext>
            </a:extLst>
          </p:cNvPr>
          <p:cNvGrpSpPr/>
          <p:nvPr/>
        </p:nvGrpSpPr>
        <p:grpSpPr>
          <a:xfrm>
            <a:off x="1030706" y="3323988"/>
            <a:ext cx="5196751" cy="914400"/>
            <a:chOff x="1030706" y="3323988"/>
            <a:chExt cx="5196751" cy="914400"/>
          </a:xfrm>
        </p:grpSpPr>
        <p:sp>
          <p:nvSpPr>
            <p:cNvPr id="73" name="Rectangle: Rounded Corners 72">
              <a:extLst>
                <a:ext uri="{FF2B5EF4-FFF2-40B4-BE49-F238E27FC236}">
                  <a16:creationId xmlns:a16="http://schemas.microsoft.com/office/drawing/2014/main" id="{80C05515-72F0-4395-B958-44692A4CE34D}"/>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n-US" b="1" dirty="0">
                  <a:solidFill>
                    <a:srgbClr val="2F5597"/>
                  </a:solidFill>
                  <a:latin typeface="Arial" panose="020B0604020202020204" pitchFamily="34" charset="0"/>
                  <a:cs typeface="Arial" panose="020B0604020202020204" pitchFamily="34" charset="0"/>
                </a:rPr>
                <a:t>Do I need to choose a primary care doctor?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00043B3C-83CF-4CCA-BE06-7C5841D2848D}"/>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2" name="Item 3 - A" descr="Box answer 3: No">
            <a:extLst>
              <a:ext uri="{FF2B5EF4-FFF2-40B4-BE49-F238E27FC236}">
                <a16:creationId xmlns:a16="http://schemas.microsoft.com/office/drawing/2014/main" id="{04290C97-3252-4B36-8DE5-E8B8B714CA74}"/>
              </a:ext>
            </a:extLst>
          </p:cNvPr>
          <p:cNvSpPr/>
          <p:nvPr/>
        </p:nvSpPr>
        <p:spPr>
          <a:xfrm>
            <a:off x="6349555" y="3311730"/>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2F5597"/>
                </a:solidFill>
                <a:latin typeface="Arial" panose="020B0604020202020204" pitchFamily="34" charset="0"/>
                <a:cs typeface="Arial" panose="020B0604020202020204" pitchFamily="34" charset="0"/>
              </a:rPr>
              <a:t>No.</a:t>
            </a:r>
          </a:p>
        </p:txBody>
      </p:sp>
      <p:grpSp>
        <p:nvGrpSpPr>
          <p:cNvPr id="9" name="Item 4 - Q" descr="Box, question 4: Do I need a referral to see a specialist?&#10;">
            <a:extLst>
              <a:ext uri="{FF2B5EF4-FFF2-40B4-BE49-F238E27FC236}">
                <a16:creationId xmlns:a16="http://schemas.microsoft.com/office/drawing/2014/main" id="{E96C3134-BA20-4B8C-A952-D5A4E437146D}"/>
              </a:ext>
            </a:extLst>
          </p:cNvPr>
          <p:cNvGrpSpPr/>
          <p:nvPr/>
        </p:nvGrpSpPr>
        <p:grpSpPr>
          <a:xfrm>
            <a:off x="1030705" y="4406152"/>
            <a:ext cx="5193337" cy="914400"/>
            <a:chOff x="1030705" y="4406152"/>
            <a:chExt cx="5193337" cy="914400"/>
          </a:xfrm>
        </p:grpSpPr>
        <p:sp>
          <p:nvSpPr>
            <p:cNvPr id="76" name="Rectangle: Rounded Corners 75">
              <a:extLst>
                <a:ext uri="{FF2B5EF4-FFF2-40B4-BE49-F238E27FC236}">
                  <a16:creationId xmlns:a16="http://schemas.microsoft.com/office/drawing/2014/main" id="{4E06F928-5CFF-4DB5-8845-56A2B8325008}"/>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n-US" b="1" dirty="0">
                  <a:solidFill>
                    <a:srgbClr val="2F5597"/>
                  </a:solidFill>
                  <a:latin typeface="Arial" panose="020B0604020202020204" pitchFamily="34" charset="0"/>
                  <a:cs typeface="Arial" panose="020B0604020202020204" pitchFamily="34" charset="0"/>
                </a:rPr>
                <a:t>Do I need a referral to see a specialist?</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26E512A3-C82A-4491-9526-0D826F2B6E06}"/>
                </a:ext>
              </a:extLst>
            </p:cNvPr>
            <p:cNvGrpSpPr/>
            <p:nvPr/>
          </p:nvGrpSpPr>
          <p:grpSpPr>
            <a:xfrm>
              <a:off x="5932064" y="45360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9" name="Item 4 - A" descr="Box answer 4: No, in most cases.&#10;">
            <a:extLst>
              <a:ext uri="{FF2B5EF4-FFF2-40B4-BE49-F238E27FC236}">
                <a16:creationId xmlns:a16="http://schemas.microsoft.com/office/drawing/2014/main" id="{B8A1D658-C178-4D8C-81E9-C8FFA5B01603}"/>
              </a:ext>
            </a:extLst>
          </p:cNvPr>
          <p:cNvSpPr/>
          <p:nvPr/>
        </p:nvSpPr>
        <p:spPr>
          <a:xfrm>
            <a:off x="6349555" y="440928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2F5597"/>
                </a:solidFill>
                <a:latin typeface="Arial" panose="020B0604020202020204" pitchFamily="34" charset="0"/>
                <a:cs typeface="Arial" panose="020B0604020202020204" pitchFamily="34" charset="0"/>
              </a:rPr>
              <a:t>No, in most cases.</a:t>
            </a:r>
          </a:p>
        </p:txBody>
      </p:sp>
      <p:grpSp>
        <p:nvGrpSpPr>
          <p:cNvPr id="10" name="Item 5 - Q" descr="Box, question 5: What else do I need to know about this type of plan?&#10;">
            <a:extLst>
              <a:ext uri="{FF2B5EF4-FFF2-40B4-BE49-F238E27FC236}">
                <a16:creationId xmlns:a16="http://schemas.microsoft.com/office/drawing/2014/main" id="{6FE7664B-2CFD-439F-9915-5873141DF77D}"/>
              </a:ext>
            </a:extLst>
          </p:cNvPr>
          <p:cNvGrpSpPr/>
          <p:nvPr/>
        </p:nvGrpSpPr>
        <p:grpSpPr>
          <a:xfrm>
            <a:off x="1030705" y="5473862"/>
            <a:ext cx="5196752" cy="914400"/>
            <a:chOff x="1030705" y="5473862"/>
            <a:chExt cx="5196752" cy="914400"/>
          </a:xfrm>
        </p:grpSpPr>
        <p:sp>
          <p:nvSpPr>
            <p:cNvPr id="79" name="Rectangle: Rounded Corners 78">
              <a:extLst>
                <a:ext uri="{FF2B5EF4-FFF2-40B4-BE49-F238E27FC236}">
                  <a16:creationId xmlns:a16="http://schemas.microsoft.com/office/drawing/2014/main" id="{929E01D4-492F-4245-A481-6D4A0A6BE364}"/>
                </a:ext>
              </a:extLst>
            </p:cNvPr>
            <p:cNvSpPr/>
            <p:nvPr/>
          </p:nvSpPr>
          <p:spPr>
            <a:xfrm>
              <a:off x="1030705" y="547386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n-US" b="1" dirty="0">
                  <a:solidFill>
                    <a:srgbClr val="00529B"/>
                  </a:solidFill>
                  <a:latin typeface="Arial" panose="020B0604020202020204" pitchFamily="34" charset="0"/>
                  <a:cs typeface="Arial" panose="020B0604020202020204" pitchFamily="34" charset="0"/>
                </a:rPr>
                <a:t>What else do I need to know about this type of plan?</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dirty="0">
                <a:ln>
                  <a:noFill/>
                </a:ln>
                <a:solidFill>
                  <a:srgbClr val="00529B"/>
                </a:solidFill>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164CD950-E636-42B3-896B-C96179748272}"/>
                </a:ext>
              </a:extLst>
            </p:cNvPr>
            <p:cNvGrpSpPr/>
            <p:nvPr/>
          </p:nvGrpSpPr>
          <p:grpSpPr>
            <a:xfrm>
              <a:off x="5935479" y="5610955"/>
              <a:ext cx="291978" cy="640080"/>
              <a:chOff x="5732904" y="1273307"/>
              <a:chExt cx="291978" cy="701186"/>
            </a:xfrm>
          </p:grpSpPr>
          <p:sp>
            <p:nvSpPr>
              <p:cNvPr id="46" name="Isosceles Triangle 45">
                <a:extLst>
                  <a:ext uri="{FF2B5EF4-FFF2-40B4-BE49-F238E27FC236}">
                    <a16:creationId xmlns:a16="http://schemas.microsoft.com/office/drawing/2014/main" id="{D21D349C-8702-4943-910C-3080ECFD6EE0}"/>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F6BD7E0C-511E-48D5-9DBA-45A76B931307}"/>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3" name="Item 5 - A" descr="Box answer 5: Check with the plan about its provider network, the plan’s rules, and more.&#10;">
            <a:extLst>
              <a:ext uri="{FF2B5EF4-FFF2-40B4-BE49-F238E27FC236}">
                <a16:creationId xmlns:a16="http://schemas.microsoft.com/office/drawing/2014/main" id="{E87E6228-97FE-4A60-9558-6AF643CB2C33}"/>
              </a:ext>
            </a:extLst>
          </p:cNvPr>
          <p:cNvSpPr/>
          <p:nvPr/>
        </p:nvSpPr>
        <p:spPr>
          <a:xfrm>
            <a:off x="6349555" y="5472111"/>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dirty="0">
                <a:solidFill>
                  <a:srgbClr val="00529B"/>
                </a:solidFill>
                <a:latin typeface="Arial" panose="020B0604020202020204" pitchFamily="34" charset="0"/>
                <a:cs typeface="Arial" panose="020B0604020202020204" pitchFamily="34" charset="0"/>
              </a:rPr>
              <a:t>Check with the plan about its provider network, the plan’s rules, and more.</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10</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01810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0" grpId="0" animBg="1"/>
      <p:bldP spid="52" grpId="0" animBg="1"/>
      <p:bldP spid="59" grpId="0" animBg="1"/>
      <p:bldP spid="6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12192000" cy="966832"/>
          </a:xfrm>
        </p:spPr>
        <p:txBody>
          <a:bodyPr anchor="ctr">
            <a:normAutofit/>
          </a:bodyPr>
          <a:lstStyle/>
          <a:p>
            <a:r>
              <a:rPr lang="en-US" sz="3000" dirty="0"/>
              <a:t>Medicare Special Needs Plans (SNPs)</a:t>
            </a:r>
          </a:p>
        </p:txBody>
      </p:sp>
      <p:grpSp>
        <p:nvGrpSpPr>
          <p:cNvPr id="4" name="Item 1 - Q" descr="Box, question 1: Can I get my health care from any doctor, other health care provider, or hospital?&#10;">
            <a:extLst>
              <a:ext uri="{FF2B5EF4-FFF2-40B4-BE49-F238E27FC236}">
                <a16:creationId xmlns:a16="http://schemas.microsoft.com/office/drawing/2014/main" id="{1A89D99A-D18A-4910-B9C6-4613E541B1CA}"/>
              </a:ext>
            </a:extLst>
          </p:cNvPr>
          <p:cNvGrpSpPr/>
          <p:nvPr/>
        </p:nvGrpSpPr>
        <p:grpSpPr>
          <a:xfrm>
            <a:off x="1030705" y="1528960"/>
            <a:ext cx="5196752" cy="914400"/>
            <a:chOff x="1030705" y="1174112"/>
            <a:chExt cx="5196752" cy="914400"/>
          </a:xfrm>
        </p:grpSpPr>
        <p:sp>
          <p:nvSpPr>
            <p:cNvPr id="67" name="Rectangle: Rounded Corners 66">
              <a:extLst>
                <a:ext uri="{FF2B5EF4-FFF2-40B4-BE49-F238E27FC236}">
                  <a16:creationId xmlns:a16="http://schemas.microsoft.com/office/drawing/2014/main" id="{9FAF338B-AD68-46EF-B930-A6179ADA8444}"/>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n-US" b="1" dirty="0">
                  <a:solidFill>
                    <a:srgbClr val="2F5597"/>
                  </a:solidFill>
                  <a:latin typeface="Arial" panose="020B0604020202020204" pitchFamily="34" charset="0"/>
                  <a:cs typeface="Arial" panose="020B0604020202020204" pitchFamily="34" charset="0"/>
                </a:rPr>
                <a:t>Can I get my health care from any doctor, other health care provider, or hospital?</a:t>
              </a:r>
            </a:p>
          </p:txBody>
        </p:sp>
        <p:grpSp>
          <p:nvGrpSpPr>
            <p:cNvPr id="7" name="Group 6">
              <a:extLst>
                <a:ext uri="{FF2B5EF4-FFF2-40B4-BE49-F238E27FC236}">
                  <a16:creationId xmlns:a16="http://schemas.microsoft.com/office/drawing/2014/main" id="{436C6C4A-3535-406F-9823-88118083AF93}"/>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5" name="Item 1 - A" descr="Box, answer 1: Some SNPs cover services out-of-network and some don’t.&#10;">
            <a:extLst>
              <a:ext uri="{FF2B5EF4-FFF2-40B4-BE49-F238E27FC236}">
                <a16:creationId xmlns:a16="http://schemas.microsoft.com/office/drawing/2014/main" id="{B90032D5-C486-44C5-84D5-4541BE202EE9}"/>
              </a:ext>
            </a:extLst>
          </p:cNvPr>
          <p:cNvSpPr/>
          <p:nvPr/>
        </p:nvSpPr>
        <p:spPr>
          <a:xfrm>
            <a:off x="6349555" y="1528593"/>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F5597"/>
                </a:solidFill>
                <a:latin typeface="Arial" panose="020B0604020202020204" pitchFamily="34" charset="0"/>
                <a:cs typeface="Arial" panose="020B0604020202020204" pitchFamily="34" charset="0"/>
              </a:rPr>
              <a:t>Some SNPs cover services out-of-network and some don’t.</a:t>
            </a:r>
          </a:p>
        </p:txBody>
      </p:sp>
      <p:grpSp>
        <p:nvGrpSpPr>
          <p:cNvPr id="5" name="Item 2 - Q" descr="Box, question 2: Are prescription drugs covered? &#10;">
            <a:extLst>
              <a:ext uri="{FF2B5EF4-FFF2-40B4-BE49-F238E27FC236}">
                <a16:creationId xmlns:a16="http://schemas.microsoft.com/office/drawing/2014/main" id="{2916D1B5-19F3-4163-B004-1595038A57F5}"/>
              </a:ext>
            </a:extLst>
          </p:cNvPr>
          <p:cNvGrpSpPr/>
          <p:nvPr/>
        </p:nvGrpSpPr>
        <p:grpSpPr>
          <a:xfrm>
            <a:off x="1030706" y="2603898"/>
            <a:ext cx="5196751" cy="914400"/>
            <a:chOff x="1030706" y="2249050"/>
            <a:chExt cx="5196751" cy="914400"/>
          </a:xfrm>
        </p:grpSpPr>
        <p:sp>
          <p:nvSpPr>
            <p:cNvPr id="70" name="Rectangle: Rounded Corners 69">
              <a:extLst>
                <a:ext uri="{FF2B5EF4-FFF2-40B4-BE49-F238E27FC236}">
                  <a16:creationId xmlns:a16="http://schemas.microsoft.com/office/drawing/2014/main" id="{36E187FC-D29E-4544-9B9F-DF4B32FF3C16}"/>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n-US" b="1" dirty="0">
                  <a:solidFill>
                    <a:srgbClr val="2F5597"/>
                  </a:solidFill>
                  <a:latin typeface="Arial" panose="020B0604020202020204" pitchFamily="34" charset="0"/>
                  <a:cs typeface="Arial" panose="020B0604020202020204" pitchFamily="34" charset="0"/>
                </a:rPr>
                <a:t>Are prescription drugs covered?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E3C3571D-3FC0-413F-8BAB-7F98EFFE351D}"/>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0" name="Item 2 - A" descr="Box, answer 2: Yes">
            <a:extLst>
              <a:ext uri="{FF2B5EF4-FFF2-40B4-BE49-F238E27FC236}">
                <a16:creationId xmlns:a16="http://schemas.microsoft.com/office/drawing/2014/main" id="{2F79B61D-0928-4330-AABC-2EFF502B40B9}"/>
              </a:ext>
            </a:extLst>
          </p:cNvPr>
          <p:cNvSpPr/>
          <p:nvPr/>
        </p:nvSpPr>
        <p:spPr>
          <a:xfrm>
            <a:off x="6349555" y="260382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2F5597"/>
                </a:solidFill>
                <a:latin typeface="Arial" panose="020B0604020202020204" pitchFamily="34" charset="0"/>
                <a:cs typeface="Arial" panose="020B0604020202020204" pitchFamily="34" charset="0"/>
              </a:rPr>
              <a:t>Yes.</a:t>
            </a:r>
          </a:p>
        </p:txBody>
      </p:sp>
      <p:grpSp>
        <p:nvGrpSpPr>
          <p:cNvPr id="8" name="Item 3 - Q" descr="Box, question 3: Do I need to choose a primary care doctor? &#10;">
            <a:extLst>
              <a:ext uri="{FF2B5EF4-FFF2-40B4-BE49-F238E27FC236}">
                <a16:creationId xmlns:a16="http://schemas.microsoft.com/office/drawing/2014/main" id="{D0881318-BBE4-41D9-BE09-C7B454451DC6}"/>
              </a:ext>
            </a:extLst>
          </p:cNvPr>
          <p:cNvGrpSpPr/>
          <p:nvPr/>
        </p:nvGrpSpPr>
        <p:grpSpPr>
          <a:xfrm>
            <a:off x="1030706" y="3678836"/>
            <a:ext cx="5196751" cy="914400"/>
            <a:chOff x="1030706" y="3323988"/>
            <a:chExt cx="5196751" cy="914400"/>
          </a:xfrm>
        </p:grpSpPr>
        <p:sp>
          <p:nvSpPr>
            <p:cNvPr id="73" name="Rectangle: Rounded Corners 72">
              <a:extLst>
                <a:ext uri="{FF2B5EF4-FFF2-40B4-BE49-F238E27FC236}">
                  <a16:creationId xmlns:a16="http://schemas.microsoft.com/office/drawing/2014/main" id="{80C05515-72F0-4395-B958-44692A4CE34D}"/>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n-US" b="1" dirty="0">
                  <a:solidFill>
                    <a:srgbClr val="2F5597"/>
                  </a:solidFill>
                  <a:latin typeface="Arial" panose="020B0604020202020204" pitchFamily="34" charset="0"/>
                  <a:cs typeface="Arial" panose="020B0604020202020204" pitchFamily="34" charset="0"/>
                </a:rPr>
                <a:t>Do I need to choose a primary care doctor? </a:t>
              </a:r>
            </a:p>
          </p:txBody>
        </p:sp>
        <p:grpSp>
          <p:nvGrpSpPr>
            <p:cNvPr id="39" name="Group 38">
              <a:extLst>
                <a:ext uri="{FF2B5EF4-FFF2-40B4-BE49-F238E27FC236}">
                  <a16:creationId xmlns:a16="http://schemas.microsoft.com/office/drawing/2014/main" id="{00043B3C-83CF-4CCA-BE06-7C5841D2848D}"/>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2" name="Item 3 - A" descr="Box, answer 3: Generally, yes.&#10;">
            <a:extLst>
              <a:ext uri="{FF2B5EF4-FFF2-40B4-BE49-F238E27FC236}">
                <a16:creationId xmlns:a16="http://schemas.microsoft.com/office/drawing/2014/main" id="{04290C97-3252-4B36-8DE5-E8B8B714CA74}"/>
              </a:ext>
            </a:extLst>
          </p:cNvPr>
          <p:cNvSpPr/>
          <p:nvPr/>
        </p:nvSpPr>
        <p:spPr>
          <a:xfrm>
            <a:off x="6349555" y="3666578"/>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2F5597"/>
                </a:solidFill>
                <a:latin typeface="Arial" panose="020B0604020202020204" pitchFamily="34" charset="0"/>
                <a:cs typeface="Arial" panose="020B0604020202020204" pitchFamily="34" charset="0"/>
              </a:rPr>
              <a:t>Generally, yes.</a:t>
            </a:r>
          </a:p>
        </p:txBody>
      </p:sp>
      <p:grpSp>
        <p:nvGrpSpPr>
          <p:cNvPr id="9" name="Item 4 - Q" descr="Box, question 4: Do I need a referral to see a specialist?&#10;">
            <a:extLst>
              <a:ext uri="{FF2B5EF4-FFF2-40B4-BE49-F238E27FC236}">
                <a16:creationId xmlns:a16="http://schemas.microsoft.com/office/drawing/2014/main" id="{E96C3134-BA20-4B8C-A952-D5A4E437146D}"/>
              </a:ext>
            </a:extLst>
          </p:cNvPr>
          <p:cNvGrpSpPr/>
          <p:nvPr/>
        </p:nvGrpSpPr>
        <p:grpSpPr>
          <a:xfrm>
            <a:off x="1030705" y="4761000"/>
            <a:ext cx="5193337" cy="914400"/>
            <a:chOff x="1030705" y="4406152"/>
            <a:chExt cx="5193337" cy="914400"/>
          </a:xfrm>
        </p:grpSpPr>
        <p:sp>
          <p:nvSpPr>
            <p:cNvPr id="76" name="Rectangle: Rounded Corners 75">
              <a:extLst>
                <a:ext uri="{FF2B5EF4-FFF2-40B4-BE49-F238E27FC236}">
                  <a16:creationId xmlns:a16="http://schemas.microsoft.com/office/drawing/2014/main" id="{4E06F928-5CFF-4DB5-8845-56A2B8325008}"/>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n-US" b="1" dirty="0">
                  <a:solidFill>
                    <a:srgbClr val="2F5597"/>
                  </a:solidFill>
                  <a:latin typeface="Arial" panose="020B0604020202020204" pitchFamily="34" charset="0"/>
                  <a:cs typeface="Arial" panose="020B0604020202020204" pitchFamily="34" charset="0"/>
                </a:rPr>
                <a:t>Do I need a referral to see a specialist?</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26E512A3-C82A-4491-9526-0D826F2B6E06}"/>
                </a:ext>
              </a:extLst>
            </p:cNvPr>
            <p:cNvGrpSpPr/>
            <p:nvPr/>
          </p:nvGrpSpPr>
          <p:grpSpPr>
            <a:xfrm>
              <a:off x="5932064" y="45360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9" name="Item 4 - A" descr="Box, answer 4: Yes, in most cases.&#10;">
            <a:extLst>
              <a:ext uri="{FF2B5EF4-FFF2-40B4-BE49-F238E27FC236}">
                <a16:creationId xmlns:a16="http://schemas.microsoft.com/office/drawing/2014/main" id="{B8A1D658-C178-4D8C-81E9-C8FFA5B01603}"/>
              </a:ext>
            </a:extLst>
          </p:cNvPr>
          <p:cNvSpPr/>
          <p:nvPr/>
        </p:nvSpPr>
        <p:spPr>
          <a:xfrm>
            <a:off x="6349555" y="4764133"/>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2F5597"/>
                </a:solidFill>
                <a:latin typeface="Arial" panose="020B0604020202020204" pitchFamily="34" charset="0"/>
                <a:cs typeface="Arial" panose="020B0604020202020204" pitchFamily="34" charset="0"/>
              </a:rPr>
              <a:t>Yes, in most cases.</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11</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37804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0" grpId="0" animBg="1"/>
      <p:bldP spid="52"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049"/>
            <a:ext cx="12192000" cy="978773"/>
          </a:xfrm>
        </p:spPr>
        <p:txBody>
          <a:bodyPr anchor="ctr">
            <a:normAutofit/>
          </a:bodyPr>
          <a:lstStyle/>
          <a:p>
            <a:r>
              <a:rPr lang="en-US" sz="3000" dirty="0"/>
              <a:t>Medicare Special Needs Plans (SNPs) (continued)</a:t>
            </a:r>
          </a:p>
        </p:txBody>
      </p:sp>
      <p:sp>
        <p:nvSpPr>
          <p:cNvPr id="5" name="Text Placeholder 4">
            <a:extLst>
              <a:ext uri="{FF2B5EF4-FFF2-40B4-BE49-F238E27FC236}">
                <a16:creationId xmlns:a16="http://schemas.microsoft.com/office/drawing/2014/main" id="{327B8E21-17A9-436D-84B9-053B2BAAE569}"/>
              </a:ext>
            </a:extLst>
          </p:cNvPr>
          <p:cNvSpPr>
            <a:spLocks noGrp="1"/>
          </p:cNvSpPr>
          <p:nvPr>
            <p:ph type="body" sz="quarter" idx="13"/>
          </p:nvPr>
        </p:nvSpPr>
        <p:spPr>
          <a:xfrm>
            <a:off x="838200" y="1409700"/>
            <a:ext cx="10644188" cy="4775200"/>
          </a:xfrm>
        </p:spPr>
        <p:txBody>
          <a:bodyPr>
            <a:normAutofit/>
          </a:bodyPr>
          <a:lstStyle/>
          <a:p>
            <a:pPr marL="0" indent="0">
              <a:lnSpc>
                <a:spcPct val="100000"/>
              </a:lnSpc>
              <a:spcAft>
                <a:spcPts val="1200"/>
              </a:spcAft>
              <a:buNone/>
              <a:defRPr/>
            </a:pPr>
            <a:r>
              <a:rPr lang="en-US" sz="2800" b="1" dirty="0">
                <a:solidFill>
                  <a:srgbClr val="00529B"/>
                </a:solidFill>
              </a:rPr>
              <a:t>What else do I need to know about this type of plan? </a:t>
            </a:r>
          </a:p>
          <a:p>
            <a:pPr marL="548640" indent="-274320">
              <a:lnSpc>
                <a:spcPct val="100000"/>
              </a:lnSpc>
              <a:spcBef>
                <a:spcPts val="0"/>
              </a:spcBef>
              <a:spcAft>
                <a:spcPts val="1200"/>
              </a:spcAft>
              <a:buClrTx/>
              <a:defRPr/>
            </a:pPr>
            <a:r>
              <a:rPr lang="en-US" sz="2400" dirty="0">
                <a:solidFill>
                  <a:srgbClr val="00529B"/>
                </a:solidFill>
              </a:rPr>
              <a:t>You’re eligible to enroll in an SNP if: </a:t>
            </a:r>
          </a:p>
          <a:p>
            <a:pPr marL="822960" lvl="1" indent="-274320" eaLnBrk="0" fontAlgn="base" hangingPunct="0">
              <a:lnSpc>
                <a:spcPct val="100000"/>
              </a:lnSpc>
              <a:spcBef>
                <a:spcPts val="0"/>
              </a:spcBef>
              <a:spcAft>
                <a:spcPts val="1200"/>
              </a:spcAft>
              <a:tabLst>
                <a:tab pos="852488" algn="l"/>
              </a:tabLst>
              <a:defRPr/>
            </a:pPr>
            <a:r>
              <a:rPr lang="en-US" sz="2000" dirty="0">
                <a:solidFill>
                  <a:srgbClr val="00529B"/>
                </a:solidFill>
              </a:rPr>
              <a:t>You live in certain institutions (like nursing homes) or require nursing care at home</a:t>
            </a:r>
          </a:p>
          <a:p>
            <a:pPr marL="822960" lvl="1" indent="-274320" eaLnBrk="0" fontAlgn="base" hangingPunct="0">
              <a:lnSpc>
                <a:spcPct val="100000"/>
              </a:lnSpc>
              <a:spcBef>
                <a:spcPts val="0"/>
              </a:spcBef>
              <a:spcAft>
                <a:spcPts val="1200"/>
              </a:spcAft>
              <a:tabLst>
                <a:tab pos="852488" algn="l"/>
              </a:tabLst>
              <a:defRPr/>
            </a:pPr>
            <a:r>
              <a:rPr lang="en-US" sz="2000" dirty="0">
                <a:solidFill>
                  <a:srgbClr val="00529B"/>
                </a:solidFill>
              </a:rPr>
              <a:t>You’re eligible for both Medicare and Medicaid</a:t>
            </a:r>
          </a:p>
          <a:p>
            <a:pPr marL="822960" lvl="1" indent="-274320" eaLnBrk="0" fontAlgn="base" hangingPunct="0">
              <a:lnSpc>
                <a:spcPct val="100000"/>
              </a:lnSpc>
              <a:spcBef>
                <a:spcPts val="0"/>
              </a:spcBef>
              <a:spcAft>
                <a:spcPts val="1200"/>
              </a:spcAft>
              <a:tabLst>
                <a:tab pos="852488" algn="l"/>
              </a:tabLst>
              <a:defRPr/>
            </a:pPr>
            <a:r>
              <a:rPr lang="en-US" sz="2000" dirty="0">
                <a:solidFill>
                  <a:srgbClr val="00529B"/>
                </a:solidFill>
              </a:rPr>
              <a:t>You have specific severe or disabling chronic conditions</a:t>
            </a:r>
          </a:p>
          <a:p>
            <a:pPr marL="548640" indent="-274320">
              <a:lnSpc>
                <a:spcPct val="100000"/>
              </a:lnSpc>
              <a:spcBef>
                <a:spcPts val="0"/>
              </a:spcBef>
              <a:spcAft>
                <a:spcPts val="1200"/>
              </a:spcAft>
              <a:buClrTx/>
              <a:defRPr/>
            </a:pPr>
            <a:r>
              <a:rPr lang="en-US" sz="2400" dirty="0">
                <a:solidFill>
                  <a:srgbClr val="00529B"/>
                </a:solidFill>
              </a:rPr>
              <a:t>An SNP provides benefits targeted to its members’ special needs, including care coordination services</a:t>
            </a:r>
          </a:p>
          <a:p>
            <a:pPr marL="0" indent="0">
              <a:lnSpc>
                <a:spcPct val="110000"/>
              </a:lnSpc>
              <a:spcAft>
                <a:spcPts val="1200"/>
              </a:spcAft>
              <a:buNone/>
            </a:pPr>
            <a:endParaRPr lang="en-US" sz="2800" dirty="0"/>
          </a:p>
        </p:txBody>
      </p:sp>
      <p:sp>
        <p:nvSpPr>
          <p:cNvPr id="10" name="Slide Number Placeholder 5">
            <a:extLst>
              <a:ext uri="{FF2B5EF4-FFF2-40B4-BE49-F238E27FC236}">
                <a16:creationId xmlns:a16="http://schemas.microsoft.com/office/drawing/2014/main" id="{02678152-CDB2-4D62-92DF-BFD501A3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12</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632289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12192000" cy="966832"/>
          </a:xfrm>
        </p:spPr>
        <p:txBody>
          <a:bodyPr anchor="ctr">
            <a:normAutofit/>
          </a:bodyPr>
          <a:lstStyle/>
          <a:p>
            <a:r>
              <a:rPr lang="en-US" sz="3000" dirty="0"/>
              <a:t>Medicare Private Fee-for-Service (PFFS) Plans</a:t>
            </a:r>
          </a:p>
        </p:txBody>
      </p:sp>
      <p:grpSp>
        <p:nvGrpSpPr>
          <p:cNvPr id="4" name="Item 1 - Q" descr="Box, question 1: Can I get my health care from any doctor, other health care provider, or hospital?&#10;">
            <a:extLst>
              <a:ext uri="{FF2B5EF4-FFF2-40B4-BE49-F238E27FC236}">
                <a16:creationId xmlns:a16="http://schemas.microsoft.com/office/drawing/2014/main" id="{1A89D99A-D18A-4910-B9C6-4613E541B1CA}"/>
              </a:ext>
            </a:extLst>
          </p:cNvPr>
          <p:cNvGrpSpPr/>
          <p:nvPr/>
        </p:nvGrpSpPr>
        <p:grpSpPr>
          <a:xfrm>
            <a:off x="1030705" y="1174112"/>
            <a:ext cx="5196752" cy="1225296"/>
            <a:chOff x="1030705" y="1174112"/>
            <a:chExt cx="5196752" cy="914400"/>
          </a:xfrm>
        </p:grpSpPr>
        <p:sp>
          <p:nvSpPr>
            <p:cNvPr id="67" name="Rectangle: Rounded Corners 66">
              <a:extLst>
                <a:ext uri="{FF2B5EF4-FFF2-40B4-BE49-F238E27FC236}">
                  <a16:creationId xmlns:a16="http://schemas.microsoft.com/office/drawing/2014/main" id="{9FAF338B-AD68-46EF-B930-A6179ADA8444}"/>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n-US" b="1" dirty="0">
                  <a:solidFill>
                    <a:srgbClr val="2F5597"/>
                  </a:solidFill>
                  <a:latin typeface="Arial" panose="020B0604020202020204" pitchFamily="34" charset="0"/>
                  <a:cs typeface="Arial" panose="020B0604020202020204" pitchFamily="34" charset="0"/>
                </a:rPr>
                <a:t>Can I get my health care from any doctor, other health care provider, or hospital?</a:t>
              </a:r>
            </a:p>
          </p:txBody>
        </p:sp>
        <p:grpSp>
          <p:nvGrpSpPr>
            <p:cNvPr id="7" name="Group 6">
              <a:extLst>
                <a:ext uri="{FF2B5EF4-FFF2-40B4-BE49-F238E27FC236}">
                  <a16:creationId xmlns:a16="http://schemas.microsoft.com/office/drawing/2014/main" id="{436C6C4A-3535-406F-9823-88118083AF93}"/>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5" name="Item 1 - A" descr="Box, answer 1: You can go to any Medicare-approved doctor, other health care provider, or hospital that accepts the plan’s payment terms and agrees to treat you.&#10;">
            <a:extLst>
              <a:ext uri="{FF2B5EF4-FFF2-40B4-BE49-F238E27FC236}">
                <a16:creationId xmlns:a16="http://schemas.microsoft.com/office/drawing/2014/main" id="{B90032D5-C486-44C5-84D5-4541BE202EE9}"/>
              </a:ext>
            </a:extLst>
          </p:cNvPr>
          <p:cNvSpPr/>
          <p:nvPr/>
        </p:nvSpPr>
        <p:spPr>
          <a:xfrm>
            <a:off x="6349555" y="1173745"/>
            <a:ext cx="4846320" cy="1225296"/>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F5597"/>
                </a:solidFill>
                <a:latin typeface="Arial" panose="020B0604020202020204" pitchFamily="34" charset="0"/>
                <a:cs typeface="Arial" panose="020B0604020202020204" pitchFamily="34" charset="0"/>
              </a:rPr>
              <a:t>You can go to any Medicare-approved doctor, other health care provider, or hospital that accepts the plan’s payment terms and agrees to treat you.</a:t>
            </a:r>
            <a:endParaRPr lang="en-US" dirty="0">
              <a:solidFill>
                <a:srgbClr val="2F5597"/>
              </a:solidFill>
            </a:endParaRPr>
          </a:p>
        </p:txBody>
      </p:sp>
      <p:grpSp>
        <p:nvGrpSpPr>
          <p:cNvPr id="5" name="Item 2 - Q" descr="Box, question 2: Are prescription drugs covered? &#10;">
            <a:extLst>
              <a:ext uri="{FF2B5EF4-FFF2-40B4-BE49-F238E27FC236}">
                <a16:creationId xmlns:a16="http://schemas.microsoft.com/office/drawing/2014/main" id="{2916D1B5-19F3-4163-B004-1595038A57F5}"/>
              </a:ext>
            </a:extLst>
          </p:cNvPr>
          <p:cNvGrpSpPr/>
          <p:nvPr/>
        </p:nvGrpSpPr>
        <p:grpSpPr>
          <a:xfrm>
            <a:off x="1030706" y="2508362"/>
            <a:ext cx="5196751" cy="1225296"/>
            <a:chOff x="1030706" y="2249050"/>
            <a:chExt cx="5196751" cy="914400"/>
          </a:xfrm>
        </p:grpSpPr>
        <p:sp>
          <p:nvSpPr>
            <p:cNvPr id="70" name="Rectangle: Rounded Corners 69">
              <a:extLst>
                <a:ext uri="{FF2B5EF4-FFF2-40B4-BE49-F238E27FC236}">
                  <a16:creationId xmlns:a16="http://schemas.microsoft.com/office/drawing/2014/main" id="{36E187FC-D29E-4544-9B9F-DF4B32FF3C16}"/>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n-US" b="1" dirty="0">
                  <a:solidFill>
                    <a:srgbClr val="2F5597"/>
                  </a:solidFill>
                  <a:latin typeface="Arial" panose="020B0604020202020204" pitchFamily="34" charset="0"/>
                  <a:cs typeface="Arial" panose="020B0604020202020204" pitchFamily="34" charset="0"/>
                </a:rPr>
                <a:t>Are prescription drugs covered?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E3C3571D-3FC0-413F-8BAB-7F98EFFE351D}"/>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0" name="Item 2 - A" descr="Box, answer 2: Sometimes.&#10;">
            <a:extLst>
              <a:ext uri="{FF2B5EF4-FFF2-40B4-BE49-F238E27FC236}">
                <a16:creationId xmlns:a16="http://schemas.microsoft.com/office/drawing/2014/main" id="{2F79B61D-0928-4330-AABC-2EFF502B40B9}"/>
              </a:ext>
            </a:extLst>
          </p:cNvPr>
          <p:cNvSpPr/>
          <p:nvPr/>
        </p:nvSpPr>
        <p:spPr>
          <a:xfrm>
            <a:off x="6349555" y="2508293"/>
            <a:ext cx="4846320" cy="1225296"/>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2F5597"/>
                </a:solidFill>
                <a:latin typeface="Arial" panose="020B0604020202020204" pitchFamily="34" charset="0"/>
                <a:cs typeface="Arial" panose="020B0604020202020204" pitchFamily="34" charset="0"/>
              </a:rPr>
              <a:t>Sometimes.</a:t>
            </a:r>
          </a:p>
        </p:txBody>
      </p:sp>
      <p:grpSp>
        <p:nvGrpSpPr>
          <p:cNvPr id="8" name="Item 3 - Q" descr="Box, question 3: Do I need to choose a primary care doctor? &#10;">
            <a:extLst>
              <a:ext uri="{FF2B5EF4-FFF2-40B4-BE49-F238E27FC236}">
                <a16:creationId xmlns:a16="http://schemas.microsoft.com/office/drawing/2014/main" id="{D0881318-BBE4-41D9-BE09-C7B454451DC6}"/>
              </a:ext>
            </a:extLst>
          </p:cNvPr>
          <p:cNvGrpSpPr/>
          <p:nvPr/>
        </p:nvGrpSpPr>
        <p:grpSpPr>
          <a:xfrm>
            <a:off x="1030706" y="3856260"/>
            <a:ext cx="5196751" cy="1225296"/>
            <a:chOff x="1030706" y="3323988"/>
            <a:chExt cx="5196751" cy="914400"/>
          </a:xfrm>
        </p:grpSpPr>
        <p:sp>
          <p:nvSpPr>
            <p:cNvPr id="73" name="Rectangle: Rounded Corners 72">
              <a:extLst>
                <a:ext uri="{FF2B5EF4-FFF2-40B4-BE49-F238E27FC236}">
                  <a16:creationId xmlns:a16="http://schemas.microsoft.com/office/drawing/2014/main" id="{80C05515-72F0-4395-B958-44692A4CE34D}"/>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n-US" b="1" dirty="0">
                  <a:solidFill>
                    <a:srgbClr val="2F5597"/>
                  </a:solidFill>
                  <a:latin typeface="Arial" panose="020B0604020202020204" pitchFamily="34" charset="0"/>
                  <a:cs typeface="Arial" panose="020B0604020202020204" pitchFamily="34" charset="0"/>
                </a:rPr>
                <a:t>Do I need to choose a primary care doctor?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00043B3C-83CF-4CCA-BE06-7C5841D2848D}"/>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2" name="Item 3 - A" descr="Box, answer 3: No">
            <a:extLst>
              <a:ext uri="{FF2B5EF4-FFF2-40B4-BE49-F238E27FC236}">
                <a16:creationId xmlns:a16="http://schemas.microsoft.com/office/drawing/2014/main" id="{04290C97-3252-4B36-8DE5-E8B8B714CA74}"/>
              </a:ext>
            </a:extLst>
          </p:cNvPr>
          <p:cNvSpPr/>
          <p:nvPr/>
        </p:nvSpPr>
        <p:spPr>
          <a:xfrm>
            <a:off x="6349555" y="3844002"/>
            <a:ext cx="4846320" cy="1225296"/>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2F5597"/>
                </a:solidFill>
                <a:latin typeface="Arial" panose="020B0604020202020204" pitchFamily="34" charset="0"/>
                <a:cs typeface="Arial" panose="020B0604020202020204" pitchFamily="34" charset="0"/>
              </a:rPr>
              <a:t>No.</a:t>
            </a:r>
          </a:p>
        </p:txBody>
      </p:sp>
      <p:grpSp>
        <p:nvGrpSpPr>
          <p:cNvPr id="9" name="Item 4 - Q" descr="Box, question 4: Do I need a referral to see a specialist?&#10;">
            <a:extLst>
              <a:ext uri="{FF2B5EF4-FFF2-40B4-BE49-F238E27FC236}">
                <a16:creationId xmlns:a16="http://schemas.microsoft.com/office/drawing/2014/main" id="{E96C3134-BA20-4B8C-A952-D5A4E437146D}"/>
              </a:ext>
            </a:extLst>
          </p:cNvPr>
          <p:cNvGrpSpPr/>
          <p:nvPr/>
        </p:nvGrpSpPr>
        <p:grpSpPr>
          <a:xfrm>
            <a:off x="1030705" y="5156792"/>
            <a:ext cx="5193337" cy="1225296"/>
            <a:chOff x="1030705" y="4406152"/>
            <a:chExt cx="5193337" cy="914400"/>
          </a:xfrm>
        </p:grpSpPr>
        <p:sp>
          <p:nvSpPr>
            <p:cNvPr id="76" name="Rectangle: Rounded Corners 75">
              <a:extLst>
                <a:ext uri="{FF2B5EF4-FFF2-40B4-BE49-F238E27FC236}">
                  <a16:creationId xmlns:a16="http://schemas.microsoft.com/office/drawing/2014/main" id="{4E06F928-5CFF-4DB5-8845-56A2B8325008}"/>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n-US" b="1" dirty="0">
                  <a:solidFill>
                    <a:srgbClr val="2F5597"/>
                  </a:solidFill>
                  <a:latin typeface="Arial" panose="020B0604020202020204" pitchFamily="34" charset="0"/>
                  <a:cs typeface="Arial" panose="020B0604020202020204" pitchFamily="34" charset="0"/>
                </a:rPr>
                <a:t>Do I need a referral to see a specialist?</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26E512A3-C82A-4491-9526-0D826F2B6E06}"/>
                </a:ext>
              </a:extLst>
            </p:cNvPr>
            <p:cNvGrpSpPr/>
            <p:nvPr/>
          </p:nvGrpSpPr>
          <p:grpSpPr>
            <a:xfrm>
              <a:off x="5932064" y="45360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9" name="Item 4 - A" descr="Box, answer 4: No">
            <a:extLst>
              <a:ext uri="{FF2B5EF4-FFF2-40B4-BE49-F238E27FC236}">
                <a16:creationId xmlns:a16="http://schemas.microsoft.com/office/drawing/2014/main" id="{B8A1D658-C178-4D8C-81E9-C8FFA5B01603}"/>
              </a:ext>
            </a:extLst>
          </p:cNvPr>
          <p:cNvSpPr/>
          <p:nvPr/>
        </p:nvSpPr>
        <p:spPr>
          <a:xfrm>
            <a:off x="6349555" y="5159925"/>
            <a:ext cx="4846320" cy="1225296"/>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2F5597"/>
                </a:solidFill>
                <a:latin typeface="Arial" panose="020B0604020202020204" pitchFamily="34" charset="0"/>
                <a:cs typeface="Arial" panose="020B0604020202020204" pitchFamily="34" charset="0"/>
              </a:rPr>
              <a:t>No.</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13</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23003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0" grpId="0" animBg="1"/>
      <p:bldP spid="52" grpId="0" animBg="1"/>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66349"/>
          </a:xfrm>
        </p:spPr>
        <p:txBody>
          <a:bodyPr anchor="ctr">
            <a:noAutofit/>
          </a:bodyPr>
          <a:lstStyle/>
          <a:p>
            <a:r>
              <a:rPr lang="en-US" sz="2800" dirty="0"/>
              <a:t>Medicare Private Fee-for-Service </a:t>
            </a:r>
            <a:br>
              <a:rPr lang="en-US" sz="2800" dirty="0"/>
            </a:br>
            <a:r>
              <a:rPr lang="en-US" sz="2800" dirty="0"/>
              <a:t>(PFFS) Plans (continued)</a:t>
            </a:r>
          </a:p>
        </p:txBody>
      </p:sp>
      <p:sp>
        <p:nvSpPr>
          <p:cNvPr id="10" name="TextBox 9">
            <a:extLst>
              <a:ext uri="{FF2B5EF4-FFF2-40B4-BE49-F238E27FC236}">
                <a16:creationId xmlns:a16="http://schemas.microsoft.com/office/drawing/2014/main" id="{2951B25F-6696-41B4-B1F8-6EBA419C2034}"/>
              </a:ext>
            </a:extLst>
          </p:cNvPr>
          <p:cNvSpPr txBox="1"/>
          <p:nvPr/>
        </p:nvSpPr>
        <p:spPr>
          <a:xfrm>
            <a:off x="914400" y="1371600"/>
            <a:ext cx="9829800" cy="3724096"/>
          </a:xfrm>
          <a:prstGeom prst="rect">
            <a:avLst/>
          </a:prstGeom>
          <a:noFill/>
        </p:spPr>
        <p:txBody>
          <a:bodyPr wrap="square" rtlCol="0">
            <a:spAutoFit/>
          </a:bodyPr>
          <a:lstStyle>
            <a:defPPr>
              <a:defRPr lang="en-US"/>
            </a:defPPr>
            <a:lvl1pPr marL="548640" marR="0" indent="-274320" fontAlgn="auto">
              <a:lnSpc>
                <a:spcPct val="100000"/>
              </a:lnSpc>
              <a:spcAft>
                <a:spcPts val="1200"/>
              </a:spcAft>
              <a:buClrTx/>
              <a:buSzTx/>
              <a:buFont typeface="Wingdings" pitchFamily="2" charset="2"/>
              <a:buChar char="§"/>
              <a:tabLst/>
              <a:defRPr sz="2400" b="0" i="0" baseline="0">
                <a:solidFill>
                  <a:srgbClr val="00529B"/>
                </a:solidFill>
                <a:latin typeface="Arial" panose="020B0604020202020204" pitchFamily="34" charset="0"/>
                <a:cs typeface="Arial" panose="020B0604020202020204" pitchFamily="34" charset="0"/>
              </a:defRPr>
            </a:lvl1pPr>
            <a:lvl2pPr marL="822960" marR="0" lvl="1" indent="-274320" eaLnBrk="0" fontAlgn="base" hangingPunct="0">
              <a:lnSpc>
                <a:spcPct val="100000"/>
              </a:lnSpc>
              <a:spcAft>
                <a:spcPts val="600"/>
              </a:spcAft>
              <a:buClrTx/>
              <a:buSzTx/>
              <a:buFont typeface="Arial" panose="020B0604020202020204" pitchFamily="34" charset="0"/>
              <a:buChar char="•"/>
              <a:tabLst>
                <a:tab pos="852488" algn="l"/>
              </a:tabLst>
              <a:defRPr sz="2400" b="0" i="0">
                <a:solidFill>
                  <a:srgbClr val="00529B"/>
                </a:solidFill>
                <a:latin typeface="Arial" panose="020B0604020202020204" pitchFamily="34" charset="0"/>
                <a:cs typeface="Arial" panose="020B0604020202020204" pitchFamily="34" charset="0"/>
              </a:defRPr>
            </a:lvl2pPr>
          </a:lstStyle>
          <a:p>
            <a:pPr marL="0" indent="0">
              <a:buNone/>
            </a:pPr>
            <a:r>
              <a:rPr lang="en-US" sz="2800" b="1" dirty="0"/>
              <a:t>What else do I need to know about this type of plan? </a:t>
            </a:r>
          </a:p>
          <a:p>
            <a:r>
              <a:rPr lang="en-US" dirty="0"/>
              <a:t>The plan decides how much you pay for services. </a:t>
            </a:r>
          </a:p>
          <a:p>
            <a:r>
              <a:rPr lang="en-US" dirty="0"/>
              <a:t>Some PFFS Plans contract with a network of providers who agree to always treat you, even if you’ve never seen them before. </a:t>
            </a:r>
          </a:p>
          <a:p>
            <a:r>
              <a:rPr lang="en-US" dirty="0"/>
              <a:t>Out-of-network doctors, hospitals, and other providers may decide not to treat you, even if you’ve seen them before. </a:t>
            </a:r>
          </a:p>
          <a:p>
            <a:r>
              <a:rPr lang="en-US" dirty="0"/>
              <a:t>In a medical emergency, doctors, hospitals, and other providers must treat you. </a:t>
            </a:r>
          </a:p>
        </p:txBody>
      </p:sp>
      <p:sp>
        <p:nvSpPr>
          <p:cNvPr id="11" name="Slide Number Placeholder 5">
            <a:extLst>
              <a:ext uri="{FF2B5EF4-FFF2-40B4-BE49-F238E27FC236}">
                <a16:creationId xmlns:a16="http://schemas.microsoft.com/office/drawing/2014/main" id="{1D7FF83D-2722-4EE5-A6A8-353D15C69F9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14</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66638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12192000" cy="966832"/>
          </a:xfrm>
        </p:spPr>
        <p:txBody>
          <a:bodyPr anchor="ctr">
            <a:normAutofit/>
          </a:bodyPr>
          <a:lstStyle/>
          <a:p>
            <a:r>
              <a:rPr lang="en-US" sz="3000" dirty="0"/>
              <a:t>Medicare Medical Savings Account (MSA) Plans</a:t>
            </a:r>
          </a:p>
        </p:txBody>
      </p:sp>
      <p:grpSp>
        <p:nvGrpSpPr>
          <p:cNvPr id="4" name="Item 1 - Q" descr="Box, question 1: Can I get my health care from any doctor, other health care provider, or hospital?&#10;">
            <a:extLst>
              <a:ext uri="{FF2B5EF4-FFF2-40B4-BE49-F238E27FC236}">
                <a16:creationId xmlns:a16="http://schemas.microsoft.com/office/drawing/2014/main" id="{1A89D99A-D18A-4910-B9C6-4613E541B1CA}"/>
              </a:ext>
            </a:extLst>
          </p:cNvPr>
          <p:cNvGrpSpPr/>
          <p:nvPr/>
        </p:nvGrpSpPr>
        <p:grpSpPr>
          <a:xfrm>
            <a:off x="1030705" y="1528956"/>
            <a:ext cx="5196752" cy="914400"/>
            <a:chOff x="1030705" y="1174112"/>
            <a:chExt cx="5196752" cy="914400"/>
          </a:xfrm>
        </p:grpSpPr>
        <p:sp>
          <p:nvSpPr>
            <p:cNvPr id="67" name="Rectangle: Rounded Corners 66">
              <a:extLst>
                <a:ext uri="{FF2B5EF4-FFF2-40B4-BE49-F238E27FC236}">
                  <a16:creationId xmlns:a16="http://schemas.microsoft.com/office/drawing/2014/main" id="{9FAF338B-AD68-46EF-B930-A6179ADA8444}"/>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n-US" b="1" dirty="0">
                  <a:solidFill>
                    <a:srgbClr val="2F5597"/>
                  </a:solidFill>
                  <a:latin typeface="Arial" panose="020B0604020202020204" pitchFamily="34" charset="0"/>
                  <a:cs typeface="Arial" panose="020B0604020202020204" pitchFamily="34" charset="0"/>
                </a:rPr>
                <a:t>Can I get my health care from any doctor, other health care provider, or hospital?</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36C6C4A-3535-406F-9823-88118083AF93}"/>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5" name="Item 1 - A" descr="Box, answer 1: Yes">
            <a:extLst>
              <a:ext uri="{FF2B5EF4-FFF2-40B4-BE49-F238E27FC236}">
                <a16:creationId xmlns:a16="http://schemas.microsoft.com/office/drawing/2014/main" id="{B90032D5-C486-44C5-84D5-4541BE202EE9}"/>
              </a:ext>
            </a:extLst>
          </p:cNvPr>
          <p:cNvSpPr/>
          <p:nvPr/>
        </p:nvSpPr>
        <p:spPr>
          <a:xfrm>
            <a:off x="6349555" y="152858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F5597"/>
                </a:solidFill>
                <a:latin typeface="Arial" panose="020B0604020202020204" pitchFamily="34" charset="0"/>
                <a:cs typeface="Arial" panose="020B0604020202020204" pitchFamily="34" charset="0"/>
              </a:rPr>
              <a:t>Yes.</a:t>
            </a:r>
          </a:p>
        </p:txBody>
      </p:sp>
      <p:grpSp>
        <p:nvGrpSpPr>
          <p:cNvPr id="5" name="Item 2 - Q" descr="Box, question 2: Are prescription drugs covered? &#10;">
            <a:extLst>
              <a:ext uri="{FF2B5EF4-FFF2-40B4-BE49-F238E27FC236}">
                <a16:creationId xmlns:a16="http://schemas.microsoft.com/office/drawing/2014/main" id="{2916D1B5-19F3-4163-B004-1595038A57F5}"/>
              </a:ext>
            </a:extLst>
          </p:cNvPr>
          <p:cNvGrpSpPr/>
          <p:nvPr/>
        </p:nvGrpSpPr>
        <p:grpSpPr>
          <a:xfrm>
            <a:off x="1030706" y="2603894"/>
            <a:ext cx="5196751" cy="914400"/>
            <a:chOff x="1030706" y="2249050"/>
            <a:chExt cx="5196751" cy="914400"/>
          </a:xfrm>
        </p:grpSpPr>
        <p:sp>
          <p:nvSpPr>
            <p:cNvPr id="70" name="Rectangle: Rounded Corners 69">
              <a:extLst>
                <a:ext uri="{FF2B5EF4-FFF2-40B4-BE49-F238E27FC236}">
                  <a16:creationId xmlns:a16="http://schemas.microsoft.com/office/drawing/2014/main" id="{36E187FC-D29E-4544-9B9F-DF4B32FF3C16}"/>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n-US" b="1" dirty="0">
                  <a:solidFill>
                    <a:srgbClr val="2F5597"/>
                  </a:solidFill>
                  <a:latin typeface="Arial" panose="020B0604020202020204" pitchFamily="34" charset="0"/>
                  <a:cs typeface="Arial" panose="020B0604020202020204" pitchFamily="34" charset="0"/>
                </a:rPr>
                <a:t>Are prescription drugs covered?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E3C3571D-3FC0-413F-8BAB-7F98EFFE351D}"/>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0" name="Item 2 - A" descr="Box, answer 2: No">
            <a:extLst>
              <a:ext uri="{FF2B5EF4-FFF2-40B4-BE49-F238E27FC236}">
                <a16:creationId xmlns:a16="http://schemas.microsoft.com/office/drawing/2014/main" id="{2F79B61D-0928-4330-AABC-2EFF502B40B9}"/>
              </a:ext>
            </a:extLst>
          </p:cNvPr>
          <p:cNvSpPr/>
          <p:nvPr/>
        </p:nvSpPr>
        <p:spPr>
          <a:xfrm>
            <a:off x="6349555" y="260382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2F5597"/>
                </a:solidFill>
                <a:latin typeface="Arial" panose="020B0604020202020204" pitchFamily="34" charset="0"/>
                <a:cs typeface="Arial" panose="020B0604020202020204" pitchFamily="34" charset="0"/>
              </a:rPr>
              <a:t>No.</a:t>
            </a:r>
          </a:p>
        </p:txBody>
      </p:sp>
      <p:grpSp>
        <p:nvGrpSpPr>
          <p:cNvPr id="8" name="Item 3 - Q" descr="Box, question 3: Do I need to choose a primary care doctor? &#10;">
            <a:extLst>
              <a:ext uri="{FF2B5EF4-FFF2-40B4-BE49-F238E27FC236}">
                <a16:creationId xmlns:a16="http://schemas.microsoft.com/office/drawing/2014/main" id="{D0881318-BBE4-41D9-BE09-C7B454451DC6}"/>
              </a:ext>
            </a:extLst>
          </p:cNvPr>
          <p:cNvGrpSpPr/>
          <p:nvPr/>
        </p:nvGrpSpPr>
        <p:grpSpPr>
          <a:xfrm>
            <a:off x="1030706" y="3678832"/>
            <a:ext cx="5196751" cy="914400"/>
            <a:chOff x="1030706" y="3323988"/>
            <a:chExt cx="5196751" cy="914400"/>
          </a:xfrm>
        </p:grpSpPr>
        <p:sp>
          <p:nvSpPr>
            <p:cNvPr id="73" name="Rectangle: Rounded Corners 72">
              <a:extLst>
                <a:ext uri="{FF2B5EF4-FFF2-40B4-BE49-F238E27FC236}">
                  <a16:creationId xmlns:a16="http://schemas.microsoft.com/office/drawing/2014/main" id="{80C05515-72F0-4395-B958-44692A4CE34D}"/>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n-US" b="1" dirty="0">
                  <a:solidFill>
                    <a:srgbClr val="2F5597"/>
                  </a:solidFill>
                  <a:latin typeface="Arial" panose="020B0604020202020204" pitchFamily="34" charset="0"/>
                  <a:cs typeface="Arial" panose="020B0604020202020204" pitchFamily="34" charset="0"/>
                </a:rPr>
                <a:t>Do I need to choose a primary care doctor?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00043B3C-83CF-4CCA-BE06-7C5841D2848D}"/>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2" name="Item 3 - A" descr="Box, answer 3: No">
            <a:extLst>
              <a:ext uri="{FF2B5EF4-FFF2-40B4-BE49-F238E27FC236}">
                <a16:creationId xmlns:a16="http://schemas.microsoft.com/office/drawing/2014/main" id="{04290C97-3252-4B36-8DE5-E8B8B714CA74}"/>
              </a:ext>
            </a:extLst>
          </p:cNvPr>
          <p:cNvSpPr/>
          <p:nvPr/>
        </p:nvSpPr>
        <p:spPr>
          <a:xfrm>
            <a:off x="6349555" y="3666574"/>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2F5597"/>
                </a:solidFill>
                <a:latin typeface="Arial" panose="020B0604020202020204" pitchFamily="34" charset="0"/>
                <a:cs typeface="Arial" panose="020B0604020202020204" pitchFamily="34" charset="0"/>
              </a:rPr>
              <a:t>No.</a:t>
            </a:r>
          </a:p>
        </p:txBody>
      </p:sp>
      <p:grpSp>
        <p:nvGrpSpPr>
          <p:cNvPr id="9" name="Item 4 - Q" descr="Box, question 4: Do I need a referral to see a specialist?&#10;">
            <a:extLst>
              <a:ext uri="{FF2B5EF4-FFF2-40B4-BE49-F238E27FC236}">
                <a16:creationId xmlns:a16="http://schemas.microsoft.com/office/drawing/2014/main" id="{E96C3134-BA20-4B8C-A952-D5A4E437146D}"/>
              </a:ext>
            </a:extLst>
          </p:cNvPr>
          <p:cNvGrpSpPr/>
          <p:nvPr/>
        </p:nvGrpSpPr>
        <p:grpSpPr>
          <a:xfrm>
            <a:off x="1030705" y="4760996"/>
            <a:ext cx="5193337" cy="914400"/>
            <a:chOff x="1030705" y="4406152"/>
            <a:chExt cx="5193337" cy="914400"/>
          </a:xfrm>
        </p:grpSpPr>
        <p:sp>
          <p:nvSpPr>
            <p:cNvPr id="76" name="Rectangle: Rounded Corners 75">
              <a:extLst>
                <a:ext uri="{FF2B5EF4-FFF2-40B4-BE49-F238E27FC236}">
                  <a16:creationId xmlns:a16="http://schemas.microsoft.com/office/drawing/2014/main" id="{4E06F928-5CFF-4DB5-8845-56A2B8325008}"/>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2F5597"/>
                </a:solidFill>
                <a:latin typeface="Arial" panose="020B0604020202020204" pitchFamily="34" charset="0"/>
                <a:cs typeface="Arial" panose="020B0604020202020204" pitchFamily="34" charset="0"/>
              </a:endParaRPr>
            </a:p>
            <a:p>
              <a:pPr>
                <a:spcBef>
                  <a:spcPts val="600"/>
                </a:spcBef>
                <a:defRPr/>
              </a:pPr>
              <a:r>
                <a:rPr lang="en-US" b="1" dirty="0">
                  <a:solidFill>
                    <a:srgbClr val="2F5597"/>
                  </a:solidFill>
                  <a:latin typeface="Arial" panose="020B0604020202020204" pitchFamily="34" charset="0"/>
                  <a:cs typeface="Arial" panose="020B0604020202020204" pitchFamily="34" charset="0"/>
                </a:rPr>
                <a:t>Do I need a referral to see a specialist?</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26E512A3-C82A-4491-9526-0D826F2B6E06}"/>
                </a:ext>
              </a:extLst>
            </p:cNvPr>
            <p:cNvGrpSpPr/>
            <p:nvPr/>
          </p:nvGrpSpPr>
          <p:grpSpPr>
            <a:xfrm>
              <a:off x="5932064" y="45360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9" name="Item 4 - A" descr="Box, answer 4: No">
            <a:extLst>
              <a:ext uri="{FF2B5EF4-FFF2-40B4-BE49-F238E27FC236}">
                <a16:creationId xmlns:a16="http://schemas.microsoft.com/office/drawing/2014/main" id="{B8A1D658-C178-4D8C-81E9-C8FFA5B01603}"/>
              </a:ext>
            </a:extLst>
          </p:cNvPr>
          <p:cNvSpPr/>
          <p:nvPr/>
        </p:nvSpPr>
        <p:spPr>
          <a:xfrm>
            <a:off x="6349555" y="476412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2F5597"/>
                </a:solidFill>
                <a:latin typeface="Arial" panose="020B0604020202020204" pitchFamily="34" charset="0"/>
                <a:cs typeface="Arial" panose="020B0604020202020204" pitchFamily="34" charset="0"/>
              </a:rPr>
              <a:t>No.</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15</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96091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0" grpId="0" animBg="1"/>
      <p:bldP spid="52" grpId="0" animBg="1"/>
      <p:bldP spid="5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0458"/>
            <a:ext cx="12192000" cy="941445"/>
          </a:xfrm>
        </p:spPr>
        <p:txBody>
          <a:bodyPr anchor="ctr">
            <a:noAutofit/>
          </a:bodyPr>
          <a:lstStyle/>
          <a:p>
            <a:r>
              <a:rPr lang="en-US" sz="2800" b="0" dirty="0"/>
              <a:t>Medicare Medical Savings Account </a:t>
            </a:r>
            <a:br>
              <a:rPr lang="en-US" sz="2800" b="0" dirty="0"/>
            </a:br>
            <a:r>
              <a:rPr lang="en-US" sz="2800" b="0" dirty="0"/>
              <a:t>(MSA) Plans (continued)</a:t>
            </a:r>
          </a:p>
        </p:txBody>
      </p:sp>
      <p:sp>
        <p:nvSpPr>
          <p:cNvPr id="10" name="TextBox 9">
            <a:extLst>
              <a:ext uri="{FF2B5EF4-FFF2-40B4-BE49-F238E27FC236}">
                <a16:creationId xmlns:a16="http://schemas.microsoft.com/office/drawing/2014/main" id="{0EA5C893-C7F1-49BF-BC98-BBBA246095AC}"/>
              </a:ext>
            </a:extLst>
          </p:cNvPr>
          <p:cNvSpPr txBox="1"/>
          <p:nvPr/>
        </p:nvSpPr>
        <p:spPr>
          <a:xfrm>
            <a:off x="914400" y="1371600"/>
            <a:ext cx="10022305" cy="4401205"/>
          </a:xfrm>
          <a:prstGeom prst="rect">
            <a:avLst/>
          </a:prstGeom>
          <a:noFill/>
        </p:spPr>
        <p:txBody>
          <a:bodyPr wrap="square" lIns="91440" tIns="45720" rIns="91440" bIns="45720" rtlCol="0" anchor="t">
            <a:spAutoFit/>
          </a:bodyPr>
          <a:lstStyle/>
          <a:p>
            <a:pPr>
              <a:spcAft>
                <a:spcPts val="1200"/>
              </a:spcAft>
              <a:defRPr/>
            </a:pPr>
            <a:r>
              <a:rPr lang="en-US" sz="2600" b="1" dirty="0">
                <a:solidFill>
                  <a:srgbClr val="00529B"/>
                </a:solidFill>
                <a:latin typeface="Arial" panose="020B0604020202020204" pitchFamily="34" charset="0"/>
                <a:cs typeface="Arial" panose="020B0604020202020204" pitchFamily="34" charset="0"/>
              </a:rPr>
              <a:t>What else do I need to know about this type of plan?</a:t>
            </a:r>
            <a:endParaRPr lang="en-US" sz="2600" b="0" i="0" kern="1200" baseline="0" dirty="0">
              <a:solidFill>
                <a:srgbClr val="00529B"/>
              </a:solidFill>
              <a:latin typeface="Arial" panose="020B0604020202020204" pitchFamily="34" charset="0"/>
              <a:cs typeface="Arial" panose="020B0604020202020204" pitchFamily="34" charset="0"/>
            </a:endParaRPr>
          </a:p>
          <a:p>
            <a:pPr marL="548640" marR="0" indent="-274320" algn="l" defTabSz="914400" rtl="0" eaLnBrk="1" fontAlgn="auto" latinLnBrk="0" hangingPunct="1">
              <a:spcAft>
                <a:spcPts val="1200"/>
              </a:spcAft>
              <a:buClrTx/>
              <a:buSzTx/>
              <a:buFont typeface="Wingdings" pitchFamily="2" charset="2"/>
              <a:buChar char="§"/>
              <a:tabLst/>
              <a:defRPr/>
            </a:pPr>
            <a:r>
              <a:rPr lang="en-US" sz="2200" b="0" i="0" kern="1200" baseline="0" dirty="0">
                <a:solidFill>
                  <a:srgbClr val="00529B"/>
                </a:solidFill>
                <a:latin typeface="Arial" panose="020B0604020202020204" pitchFamily="34" charset="0"/>
                <a:cs typeface="Arial" panose="020B0604020202020204" pitchFamily="34" charset="0"/>
              </a:rPr>
              <a:t>The plan deposits money into a special savings account. The amount of the deposit varies by plan. </a:t>
            </a:r>
          </a:p>
          <a:p>
            <a:pPr marL="548640" marR="0" indent="-274320" algn="l" defTabSz="914400" rtl="0" eaLnBrk="1" fontAlgn="auto" latinLnBrk="0" hangingPunct="1">
              <a:spcAft>
                <a:spcPts val="1200"/>
              </a:spcAft>
              <a:buClrTx/>
              <a:buSzTx/>
              <a:buFont typeface="Wingdings" pitchFamily="2" charset="2"/>
              <a:buChar char="§"/>
              <a:tabLst/>
              <a:defRPr/>
            </a:pPr>
            <a:r>
              <a:rPr lang="en-US" sz="2200" dirty="0">
                <a:solidFill>
                  <a:srgbClr val="00529B"/>
                </a:solidFill>
                <a:latin typeface="Arial" panose="020B0604020202020204" pitchFamily="34" charset="0"/>
                <a:cs typeface="Arial" panose="020B0604020202020204" pitchFamily="34" charset="0"/>
              </a:rPr>
              <a:t>You can’t deposit your own money into your account.</a:t>
            </a:r>
            <a:endParaRPr lang="en-US" sz="2200" b="0" i="0" kern="1200" baseline="0" dirty="0">
              <a:solidFill>
                <a:srgbClr val="00529B"/>
              </a:solidFill>
              <a:latin typeface="Arial" panose="020B0604020202020204" pitchFamily="34" charset="0"/>
              <a:cs typeface="Arial" panose="020B0604020202020204" pitchFamily="34" charset="0"/>
            </a:endParaRPr>
          </a:p>
          <a:p>
            <a:pPr marL="548640" marR="0" indent="-274320" algn="l" defTabSz="914400" rtl="0" eaLnBrk="1" fontAlgn="auto" latinLnBrk="0" hangingPunct="1">
              <a:spcAft>
                <a:spcPts val="1200"/>
              </a:spcAft>
              <a:buClrTx/>
              <a:buSzTx/>
              <a:buFont typeface="Wingdings" pitchFamily="2" charset="2"/>
              <a:buChar char="§"/>
              <a:tabLst/>
              <a:defRPr/>
            </a:pPr>
            <a:r>
              <a:rPr lang="en-US" sz="2200" b="0" i="0" kern="1200" baseline="0" dirty="0">
                <a:solidFill>
                  <a:srgbClr val="00529B"/>
                </a:solidFill>
                <a:latin typeface="Arial" panose="020B0604020202020204" pitchFamily="34" charset="0"/>
                <a:cs typeface="Arial" panose="020B0604020202020204" pitchFamily="34" charset="0"/>
              </a:rPr>
              <a:t>Money left in your account at the end of the year stays there, and may be used for health care costs in future years. If you keep your plan the following year, your plan will add any new deposits to the amount left over.</a:t>
            </a:r>
          </a:p>
          <a:p>
            <a:pPr marL="1097280" lvl="1" indent="-274320">
              <a:spcAft>
                <a:spcPts val="1200"/>
              </a:spcAft>
              <a:buFont typeface="Arial" panose="02070309020205020404" pitchFamily="49" charset="0"/>
              <a:buChar char="•"/>
              <a:defRPr/>
            </a:pPr>
            <a:r>
              <a:rPr lang="en-US" b="0" i="0" kern="1200" baseline="0" dirty="0">
                <a:solidFill>
                  <a:srgbClr val="00529B"/>
                </a:solidFill>
                <a:latin typeface="Arial" panose="020B0604020202020204" pitchFamily="34" charset="0"/>
                <a:cs typeface="Arial" panose="020B0604020202020204" pitchFamily="34" charset="0"/>
              </a:rPr>
              <a:t>MSA Plans don’t charge a premium, but you must continue to pay your Part B premium.</a:t>
            </a:r>
          </a:p>
          <a:p>
            <a:pPr marL="1097280" lvl="1" indent="-274320">
              <a:spcAft>
                <a:spcPts val="1200"/>
              </a:spcAft>
              <a:buFont typeface="Arial" panose="02070309020205020404" pitchFamily="49" charset="0"/>
              <a:buChar char="•"/>
              <a:defRPr/>
            </a:pPr>
            <a:r>
              <a:rPr lang="en-US" b="0" i="0" kern="1200" baseline="0" dirty="0">
                <a:solidFill>
                  <a:srgbClr val="00529B"/>
                </a:solidFill>
                <a:latin typeface="Arial" panose="020B0604020202020204" pitchFamily="34" charset="0"/>
                <a:cs typeface="Arial" panose="020B0604020202020204" pitchFamily="34" charset="0"/>
              </a:rPr>
              <a:t>Some plans may cover extra benefits, like dental, vision, and hearing. You may pay a premium for these services.</a:t>
            </a:r>
          </a:p>
        </p:txBody>
      </p:sp>
      <p:sp>
        <p:nvSpPr>
          <p:cNvPr id="11" name="Slide Number Placeholder 5">
            <a:extLst>
              <a:ext uri="{FF2B5EF4-FFF2-40B4-BE49-F238E27FC236}">
                <a16:creationId xmlns:a16="http://schemas.microsoft.com/office/drawing/2014/main" id="{A65BD25C-1DBA-44D5-A117-D46216481DAA}"/>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16</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17044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0011"/>
            <a:ext cx="12192000" cy="934553"/>
          </a:xfrm>
        </p:spPr>
        <p:txBody>
          <a:bodyPr anchor="ctr">
            <a:normAutofit/>
          </a:bodyPr>
          <a:lstStyle/>
          <a:p>
            <a:r>
              <a:rPr lang="en-US" sz="3000" b="0" dirty="0"/>
              <a:t>What Are Medicare Advantage Plan Costs?</a:t>
            </a:r>
          </a:p>
        </p:txBody>
      </p:sp>
      <p:sp>
        <p:nvSpPr>
          <p:cNvPr id="29" name="Arrow: Left 28">
            <a:extLst>
              <a:ext uri="{FF2B5EF4-FFF2-40B4-BE49-F238E27FC236}">
                <a16:creationId xmlns:a16="http://schemas.microsoft.com/office/drawing/2014/main" id="{891F748F-9365-49FF-8D83-1737399DF805}"/>
              </a:ext>
              <a:ext uri="{C183D7F6-B498-43B3-948B-1728B52AA6E4}">
                <adec:decorative xmlns:adec="http://schemas.microsoft.com/office/drawing/2017/decorative" val="1"/>
              </a:ext>
            </a:extLst>
          </p:cNvPr>
          <p:cNvSpPr/>
          <p:nvPr/>
        </p:nvSpPr>
        <p:spPr>
          <a:xfrm rot="916823">
            <a:off x="3133002" y="1676456"/>
            <a:ext cx="1625872"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0" name="Arrow: Left 29">
            <a:extLst>
              <a:ext uri="{FF2B5EF4-FFF2-40B4-BE49-F238E27FC236}">
                <a16:creationId xmlns:a16="http://schemas.microsoft.com/office/drawing/2014/main" id="{9089E1A2-CB24-4700-B755-5153D1AB62D7}"/>
              </a:ext>
              <a:ext uri="{C183D7F6-B498-43B3-948B-1728B52AA6E4}">
                <adec:decorative xmlns:adec="http://schemas.microsoft.com/office/drawing/2017/decorative" val="1"/>
              </a:ext>
            </a:extLst>
          </p:cNvPr>
          <p:cNvSpPr/>
          <p:nvPr/>
        </p:nvSpPr>
        <p:spPr>
          <a:xfrm rot="20857726">
            <a:off x="3583837" y="2915005"/>
            <a:ext cx="1067419"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1" name="Arrow: Left 30">
            <a:extLst>
              <a:ext uri="{FF2B5EF4-FFF2-40B4-BE49-F238E27FC236}">
                <a16:creationId xmlns:a16="http://schemas.microsoft.com/office/drawing/2014/main" id="{2B03084A-3A0C-451C-BCD2-5D20F8E43C92}"/>
              </a:ext>
              <a:ext uri="{C183D7F6-B498-43B3-948B-1728B52AA6E4}">
                <adec:decorative xmlns:adec="http://schemas.microsoft.com/office/drawing/2017/decorative" val="1"/>
              </a:ext>
            </a:extLst>
          </p:cNvPr>
          <p:cNvSpPr/>
          <p:nvPr/>
        </p:nvSpPr>
        <p:spPr>
          <a:xfrm rot="19020036">
            <a:off x="4230817" y="3747207"/>
            <a:ext cx="879724"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32" name="Arrow: Left 31">
            <a:extLst>
              <a:ext uri="{FF2B5EF4-FFF2-40B4-BE49-F238E27FC236}">
                <a16:creationId xmlns:a16="http://schemas.microsoft.com/office/drawing/2014/main" id="{3B43A8BE-DDD8-4998-A4F7-B2FB3CE94D08}"/>
              </a:ext>
              <a:ext uri="{C183D7F6-B498-43B3-948B-1728B52AA6E4}">
                <adec:decorative xmlns:adec="http://schemas.microsoft.com/office/drawing/2017/decorative" val="1"/>
              </a:ext>
            </a:extLst>
          </p:cNvPr>
          <p:cNvSpPr/>
          <p:nvPr/>
        </p:nvSpPr>
        <p:spPr>
          <a:xfrm rot="16200000">
            <a:off x="5747524" y="4271930"/>
            <a:ext cx="660808"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3" name="Arrow: Left 32">
            <a:extLst>
              <a:ext uri="{FF2B5EF4-FFF2-40B4-BE49-F238E27FC236}">
                <a16:creationId xmlns:a16="http://schemas.microsoft.com/office/drawing/2014/main" id="{73CEE4A6-6001-43CA-97BC-1C489D9AE1FC}"/>
              </a:ext>
              <a:ext uri="{C183D7F6-B498-43B3-948B-1728B52AA6E4}">
                <adec:decorative xmlns:adec="http://schemas.microsoft.com/office/drawing/2017/decorative" val="1"/>
              </a:ext>
            </a:extLst>
          </p:cNvPr>
          <p:cNvSpPr/>
          <p:nvPr/>
        </p:nvSpPr>
        <p:spPr>
          <a:xfrm rot="13353134">
            <a:off x="7043880" y="3808698"/>
            <a:ext cx="890886"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3" name="Arrow: Left 52">
            <a:extLst>
              <a:ext uri="{FF2B5EF4-FFF2-40B4-BE49-F238E27FC236}">
                <a16:creationId xmlns:a16="http://schemas.microsoft.com/office/drawing/2014/main" id="{64AA6A07-6E95-4C26-8ADA-4DB5FF2EE4A2}"/>
              </a:ext>
              <a:ext uri="{C183D7F6-B498-43B3-948B-1728B52AA6E4}">
                <adec:decorative xmlns:adec="http://schemas.microsoft.com/office/drawing/2017/decorative" val="1"/>
              </a:ext>
            </a:extLst>
          </p:cNvPr>
          <p:cNvSpPr/>
          <p:nvPr/>
        </p:nvSpPr>
        <p:spPr>
          <a:xfrm rot="11731843">
            <a:off x="7550746" y="2913810"/>
            <a:ext cx="963684"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4" name="Arrow: Left 53">
            <a:extLst>
              <a:ext uri="{FF2B5EF4-FFF2-40B4-BE49-F238E27FC236}">
                <a16:creationId xmlns:a16="http://schemas.microsoft.com/office/drawing/2014/main" id="{01CCAE0D-845E-4573-9204-0B561BE68539}"/>
              </a:ext>
              <a:ext uri="{C183D7F6-B498-43B3-948B-1728B52AA6E4}">
                <adec:decorative xmlns:adec="http://schemas.microsoft.com/office/drawing/2017/decorative" val="1"/>
              </a:ext>
            </a:extLst>
          </p:cNvPr>
          <p:cNvSpPr/>
          <p:nvPr/>
        </p:nvSpPr>
        <p:spPr>
          <a:xfrm rot="9821686">
            <a:off x="7451711" y="1639597"/>
            <a:ext cx="1636812"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5" name="Freeform: Shape 54">
            <a:extLst>
              <a:ext uri="{FF2B5EF4-FFF2-40B4-BE49-F238E27FC236}">
                <a16:creationId xmlns:a16="http://schemas.microsoft.com/office/drawing/2014/main" id="{5AD19345-E022-4A86-845A-AAD5D804C5A7}"/>
              </a:ext>
              <a:ext uri="{C183D7F6-B498-43B3-948B-1728B52AA6E4}">
                <adec:decorative xmlns:adec="http://schemas.microsoft.com/office/drawing/2017/decorative" val="1"/>
              </a:ext>
            </a:extLst>
          </p:cNvPr>
          <p:cNvSpPr>
            <a:spLocks noChangeAspect="1"/>
          </p:cNvSpPr>
          <p:nvPr/>
        </p:nvSpPr>
        <p:spPr>
          <a:xfrm>
            <a:off x="4495800" y="1147033"/>
            <a:ext cx="3200400" cy="3200400"/>
          </a:xfrm>
          <a:custGeom>
            <a:avLst/>
            <a:gdLst>
              <a:gd name="connsiteX0" fmla="*/ 0 w 2608714"/>
              <a:gd name="connsiteY0" fmla="*/ 1321269 h 2642537"/>
              <a:gd name="connsiteX1" fmla="*/ 1304357 w 2608714"/>
              <a:gd name="connsiteY1" fmla="*/ 0 h 2642537"/>
              <a:gd name="connsiteX2" fmla="*/ 2608714 w 2608714"/>
              <a:gd name="connsiteY2" fmla="*/ 1321269 h 2642537"/>
              <a:gd name="connsiteX3" fmla="*/ 1304357 w 2608714"/>
              <a:gd name="connsiteY3" fmla="*/ 2642538 h 2642537"/>
              <a:gd name="connsiteX4" fmla="*/ 0 w 2608714"/>
              <a:gd name="connsiteY4" fmla="*/ 1321269 h 26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714" h="2642537">
                <a:moveTo>
                  <a:pt x="0" y="1321269"/>
                </a:moveTo>
                <a:cubicBezTo>
                  <a:pt x="0" y="591552"/>
                  <a:pt x="583981" y="0"/>
                  <a:pt x="1304357" y="0"/>
                </a:cubicBezTo>
                <a:cubicBezTo>
                  <a:pt x="2024733" y="0"/>
                  <a:pt x="2608714" y="591552"/>
                  <a:pt x="2608714" y="1321269"/>
                </a:cubicBezTo>
                <a:cubicBezTo>
                  <a:pt x="2608714" y="2050986"/>
                  <a:pt x="2024733" y="2642538"/>
                  <a:pt x="1304357" y="2642538"/>
                </a:cubicBezTo>
                <a:cubicBezTo>
                  <a:pt x="583981" y="2642538"/>
                  <a:pt x="0" y="2050986"/>
                  <a:pt x="0" y="1321269"/>
                </a:cubicBez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399691" rIns="182880" bIns="399691" numCol="1" spcCol="1270" anchor="ctr" anchorCtr="0">
            <a:noAutofit/>
          </a:bodyPr>
          <a:lstStyle/>
          <a:p>
            <a:pPr marL="0" lvl="0" indent="0" algn="ctr" defTabSz="889000">
              <a:spcBef>
                <a:spcPct val="0"/>
              </a:spcBef>
              <a:buNone/>
            </a:pPr>
            <a:endParaRPr lang="en-US" sz="2400" b="1" kern="1200" dirty="0"/>
          </a:p>
        </p:txBody>
      </p:sp>
      <p:sp>
        <p:nvSpPr>
          <p:cNvPr id="56" name="TextBox 55" descr="Circle shape: Your &#10;out-of-pocket costs &#10;in a Medicare Advantage Plan &#10;vary depending&#10; on:">
            <a:extLst>
              <a:ext uri="{FF2B5EF4-FFF2-40B4-BE49-F238E27FC236}">
                <a16:creationId xmlns:a16="http://schemas.microsoft.com/office/drawing/2014/main" id="{CB01A77A-CDE3-4EF3-B4E2-79D85390E88E}"/>
              </a:ext>
            </a:extLst>
          </p:cNvPr>
          <p:cNvSpPr txBox="1"/>
          <p:nvPr/>
        </p:nvSpPr>
        <p:spPr>
          <a:xfrm>
            <a:off x="4621141" y="1930737"/>
            <a:ext cx="2946979" cy="1631216"/>
          </a:xfrm>
          <a:prstGeom prst="rect">
            <a:avLst/>
          </a:prstGeom>
          <a:noFill/>
        </p:spPr>
        <p:txBody>
          <a:bodyPr wrap="square" rtlCol="0">
            <a:spAutoFit/>
          </a:bodyPr>
          <a:lstStyle/>
          <a:p>
            <a:pPr lvl="0" algn="ctr" defTabSz="889000">
              <a:spcBef>
                <a:spcPct val="0"/>
              </a:spcBef>
              <a:spcAft>
                <a:spcPts val="600"/>
              </a:spcAft>
            </a:pPr>
            <a:r>
              <a:rPr lang="en-US" sz="2000" b="1" dirty="0">
                <a:solidFill>
                  <a:schemeClr val="bg1"/>
                </a:solidFill>
                <a:latin typeface="Arial" panose="020B0604020202020204" pitchFamily="34" charset="0"/>
                <a:cs typeface="Arial" panose="020B0604020202020204" pitchFamily="34" charset="0"/>
              </a:rPr>
              <a:t>Your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out-of-pocket costs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in a Medicare Advantage Plan vary depending on:</a:t>
            </a:r>
            <a:endParaRPr lang="en-US" sz="2400" b="1" dirty="0">
              <a:solidFill>
                <a:schemeClr val="bg1"/>
              </a:solidFill>
              <a:latin typeface="Arial" panose="020B0604020202020204" pitchFamily="34" charset="0"/>
              <a:cs typeface="Arial" panose="020B0604020202020204" pitchFamily="34" charset="0"/>
            </a:endParaRPr>
          </a:p>
        </p:txBody>
      </p:sp>
      <p:sp>
        <p:nvSpPr>
          <p:cNvPr id="57" name="Freeform: Shape 56" descr="Premiums">
            <a:extLst>
              <a:ext uri="{FF2B5EF4-FFF2-40B4-BE49-F238E27FC236}">
                <a16:creationId xmlns:a16="http://schemas.microsoft.com/office/drawing/2014/main" id="{102A2099-5DC1-4C93-A971-CBF73471964B}"/>
              </a:ext>
            </a:extLst>
          </p:cNvPr>
          <p:cNvSpPr/>
          <p:nvPr/>
        </p:nvSpPr>
        <p:spPr>
          <a:xfrm>
            <a:off x="856907" y="1192571"/>
            <a:ext cx="2288947" cy="1097280"/>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Premiums</a:t>
            </a:r>
            <a:endParaRPr lang="en-US" sz="2000" strike="sngStrike" kern="1200" baseline="0" dirty="0">
              <a:latin typeface="Arial" panose="020B0604020202020204" pitchFamily="34" charset="0"/>
              <a:cs typeface="Arial" panose="020B0604020202020204" pitchFamily="34" charset="0"/>
            </a:endParaRPr>
          </a:p>
        </p:txBody>
      </p:sp>
      <p:sp>
        <p:nvSpPr>
          <p:cNvPr id="58" name="Freeform: Shape 57" descr="Deductibles">
            <a:extLst>
              <a:ext uri="{FF2B5EF4-FFF2-40B4-BE49-F238E27FC236}">
                <a16:creationId xmlns:a16="http://schemas.microsoft.com/office/drawing/2014/main" id="{AA357A2A-084C-4577-948D-488DEDECFEEA}"/>
              </a:ext>
            </a:extLst>
          </p:cNvPr>
          <p:cNvSpPr/>
          <p:nvPr/>
        </p:nvSpPr>
        <p:spPr>
          <a:xfrm>
            <a:off x="1307043" y="2771731"/>
            <a:ext cx="2274786" cy="1097280"/>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Deductibles</a:t>
            </a:r>
          </a:p>
        </p:txBody>
      </p:sp>
      <p:sp>
        <p:nvSpPr>
          <p:cNvPr id="59" name="Freeform: Shape 58" descr="Copayments or coinsurance&#10;">
            <a:extLst>
              <a:ext uri="{FF2B5EF4-FFF2-40B4-BE49-F238E27FC236}">
                <a16:creationId xmlns:a16="http://schemas.microsoft.com/office/drawing/2014/main" id="{E4CF3E66-D23A-4236-8B64-D1DDCB0DDEB5}"/>
              </a:ext>
            </a:extLst>
          </p:cNvPr>
          <p:cNvSpPr/>
          <p:nvPr/>
        </p:nvSpPr>
        <p:spPr>
          <a:xfrm>
            <a:off x="2073203" y="4307207"/>
            <a:ext cx="2288947" cy="1097280"/>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lvl="0" algn="ctr" defTabSz="889000">
              <a:spcBef>
                <a:spcPct val="0"/>
              </a:spcBef>
            </a:pPr>
            <a:r>
              <a:rPr lang="en-US" sz="2000" dirty="0">
                <a:solidFill>
                  <a:schemeClr val="bg1"/>
                </a:solidFill>
                <a:latin typeface="Arial" panose="020B0604020202020204" pitchFamily="34" charset="0"/>
                <a:cs typeface="Arial" panose="020B0604020202020204" pitchFamily="34" charset="0"/>
              </a:rPr>
              <a:t>Copayments or coinsurance</a:t>
            </a:r>
          </a:p>
        </p:txBody>
      </p:sp>
      <p:sp>
        <p:nvSpPr>
          <p:cNvPr id="60" name="Freeform: Shape 59" descr="The health care services you get&#10;">
            <a:extLst>
              <a:ext uri="{FF2B5EF4-FFF2-40B4-BE49-F238E27FC236}">
                <a16:creationId xmlns:a16="http://schemas.microsoft.com/office/drawing/2014/main" id="{8DEB8981-1291-484A-895C-FD9477DB7D39}"/>
              </a:ext>
            </a:extLst>
          </p:cNvPr>
          <p:cNvSpPr/>
          <p:nvPr/>
        </p:nvSpPr>
        <p:spPr>
          <a:xfrm>
            <a:off x="5015902" y="4911289"/>
            <a:ext cx="2089908" cy="1097280"/>
          </a:xfrm>
          <a:custGeom>
            <a:avLst/>
            <a:gdLst>
              <a:gd name="connsiteX0" fmla="*/ 0 w 2089908"/>
              <a:gd name="connsiteY0" fmla="*/ 149280 h 1492795"/>
              <a:gd name="connsiteX1" fmla="*/ 149280 w 2089908"/>
              <a:gd name="connsiteY1" fmla="*/ 0 h 1492795"/>
              <a:gd name="connsiteX2" fmla="*/ 1940629 w 2089908"/>
              <a:gd name="connsiteY2" fmla="*/ 0 h 1492795"/>
              <a:gd name="connsiteX3" fmla="*/ 2089909 w 2089908"/>
              <a:gd name="connsiteY3" fmla="*/ 149280 h 1492795"/>
              <a:gd name="connsiteX4" fmla="*/ 2089908 w 2089908"/>
              <a:gd name="connsiteY4" fmla="*/ 1343516 h 1492795"/>
              <a:gd name="connsiteX5" fmla="*/ 1940628 w 2089908"/>
              <a:gd name="connsiteY5" fmla="*/ 1492796 h 1492795"/>
              <a:gd name="connsiteX6" fmla="*/ 149280 w 2089908"/>
              <a:gd name="connsiteY6" fmla="*/ 1492795 h 1492795"/>
              <a:gd name="connsiteX7" fmla="*/ 0 w 2089908"/>
              <a:gd name="connsiteY7" fmla="*/ 1343515 h 1492795"/>
              <a:gd name="connsiteX8" fmla="*/ 0 w 2089908"/>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908" h="1492795">
                <a:moveTo>
                  <a:pt x="0" y="149280"/>
                </a:moveTo>
                <a:cubicBezTo>
                  <a:pt x="0" y="66835"/>
                  <a:pt x="66835" y="0"/>
                  <a:pt x="149280" y="0"/>
                </a:cubicBezTo>
                <a:lnTo>
                  <a:pt x="1940629" y="0"/>
                </a:lnTo>
                <a:cubicBezTo>
                  <a:pt x="2023074" y="0"/>
                  <a:pt x="2089909" y="66835"/>
                  <a:pt x="2089909" y="149280"/>
                </a:cubicBezTo>
                <a:cubicBezTo>
                  <a:pt x="2089909" y="547359"/>
                  <a:pt x="2089908" y="945437"/>
                  <a:pt x="2089908" y="1343516"/>
                </a:cubicBezTo>
                <a:cubicBezTo>
                  <a:pt x="2089908" y="1425961"/>
                  <a:pt x="2023073" y="1492796"/>
                  <a:pt x="1940628"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lvl="0" algn="ctr" defTabSz="889000">
              <a:lnSpc>
                <a:spcPct val="90000"/>
              </a:lnSpc>
              <a:spcBef>
                <a:spcPct val="0"/>
              </a:spcBef>
              <a:spcAft>
                <a:spcPct val="35000"/>
              </a:spcAft>
            </a:pPr>
            <a:r>
              <a:rPr lang="en-US" sz="2000" dirty="0">
                <a:latin typeface="Arial" panose="020B0604020202020204" pitchFamily="34" charset="0"/>
                <a:cs typeface="Arial" panose="020B0604020202020204" pitchFamily="34" charset="0"/>
              </a:rPr>
              <a:t>The health care services you get</a:t>
            </a:r>
          </a:p>
        </p:txBody>
      </p:sp>
      <p:sp>
        <p:nvSpPr>
          <p:cNvPr id="61" name="Freeform: Shape 60" descr="Extra benefits/premium&#10;">
            <a:extLst>
              <a:ext uri="{FF2B5EF4-FFF2-40B4-BE49-F238E27FC236}">
                <a16:creationId xmlns:a16="http://schemas.microsoft.com/office/drawing/2014/main" id="{846D67B0-19C0-4ED7-998C-8FE0A9E37750}"/>
              </a:ext>
            </a:extLst>
          </p:cNvPr>
          <p:cNvSpPr/>
          <p:nvPr/>
        </p:nvSpPr>
        <p:spPr>
          <a:xfrm>
            <a:off x="7800844" y="4373671"/>
            <a:ext cx="2288947" cy="1097280"/>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lvl="0" algn="ctr" defTabSz="889000">
              <a:lnSpc>
                <a:spcPct val="90000"/>
              </a:lnSpc>
              <a:spcBef>
                <a:spcPct val="0"/>
              </a:spcBef>
              <a:spcAft>
                <a:spcPct val="35000"/>
              </a:spcAft>
            </a:pPr>
            <a:r>
              <a:rPr lang="en-US" sz="2000" dirty="0">
                <a:latin typeface="Arial" panose="020B0604020202020204" pitchFamily="34" charset="0"/>
                <a:cs typeface="Arial" panose="020B0604020202020204" pitchFamily="34" charset="0"/>
              </a:rPr>
              <a:t>Extra benefits/premium</a:t>
            </a:r>
          </a:p>
        </p:txBody>
      </p:sp>
      <p:sp>
        <p:nvSpPr>
          <p:cNvPr id="62" name="Freeform: Shape 61" descr="Extra benefits/premium&#10;">
            <a:extLst>
              <a:ext uri="{FF2B5EF4-FFF2-40B4-BE49-F238E27FC236}">
                <a16:creationId xmlns:a16="http://schemas.microsoft.com/office/drawing/2014/main" id="{9DFA382E-61D1-4C85-9443-78E2290D42F9}"/>
              </a:ext>
            </a:extLst>
          </p:cNvPr>
          <p:cNvSpPr/>
          <p:nvPr/>
        </p:nvSpPr>
        <p:spPr>
          <a:xfrm>
            <a:off x="8507257" y="2771731"/>
            <a:ext cx="2288947" cy="1097280"/>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lvl="0" algn="ctr" defTabSz="889000">
              <a:lnSpc>
                <a:spcPct val="90000"/>
              </a:lnSpc>
              <a:spcBef>
                <a:spcPct val="0"/>
              </a:spcBef>
              <a:spcAft>
                <a:spcPct val="35000"/>
              </a:spcAft>
            </a:pPr>
            <a:r>
              <a:rPr lang="en-US" sz="2000" dirty="0">
                <a:latin typeface="Arial" panose="020B0604020202020204" pitchFamily="34" charset="0"/>
                <a:cs typeface="Arial" panose="020B0604020202020204" pitchFamily="34" charset="0"/>
              </a:rPr>
              <a:t>Yearly out-of-pocket costs</a:t>
            </a:r>
          </a:p>
        </p:txBody>
      </p:sp>
      <p:sp>
        <p:nvSpPr>
          <p:cNvPr id="63" name="Freeform: Shape 62" descr="Whether you have Medicaid">
            <a:extLst>
              <a:ext uri="{FF2B5EF4-FFF2-40B4-BE49-F238E27FC236}">
                <a16:creationId xmlns:a16="http://schemas.microsoft.com/office/drawing/2014/main" id="{8ADDFDBD-0104-45D5-BBFF-B1936007A6FF}"/>
              </a:ext>
            </a:extLst>
          </p:cNvPr>
          <p:cNvSpPr/>
          <p:nvPr/>
        </p:nvSpPr>
        <p:spPr>
          <a:xfrm>
            <a:off x="9046146" y="1192505"/>
            <a:ext cx="2288947" cy="1097280"/>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lvl="0" algn="ctr" defTabSz="889000">
              <a:lnSpc>
                <a:spcPct val="90000"/>
              </a:lnSpc>
              <a:spcBef>
                <a:spcPct val="0"/>
              </a:spcBef>
              <a:spcAft>
                <a:spcPct val="35000"/>
              </a:spcAft>
            </a:pPr>
            <a:r>
              <a:rPr lang="en-US" sz="2000" dirty="0">
                <a:latin typeface="Arial" panose="020B0604020202020204" pitchFamily="34" charset="0"/>
                <a:cs typeface="Arial" panose="020B0604020202020204" pitchFamily="34" charset="0"/>
              </a:rPr>
              <a:t>Whether you have Medicaid</a:t>
            </a:r>
          </a:p>
        </p:txBody>
      </p:sp>
      <p:sp>
        <p:nvSpPr>
          <p:cNvPr id="34" name="Slide Number Placeholder 5">
            <a:extLst>
              <a:ext uri="{FF2B5EF4-FFF2-40B4-BE49-F238E27FC236}">
                <a16:creationId xmlns:a16="http://schemas.microsoft.com/office/drawing/2014/main" id="{45F3DE50-4207-4696-A95E-2C0408E67DC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17</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endParaRPr lang="en-US" dirty="0">
              <a:solidFill>
                <a:schemeClr val="accent1">
                  <a:lumMod val="40000"/>
                  <a:lumOff val="60000"/>
                </a:schemeClr>
              </a:solidFill>
            </a:endParaRP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72085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right)">
                                      <p:cBhvr>
                                        <p:cTn id="23" dur="500"/>
                                        <p:tgtEl>
                                          <p:spTgt spid="3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500"/>
                                        <p:tgtEl>
                                          <p:spTgt spid="54"/>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7" grpId="0" animBg="1"/>
      <p:bldP spid="58" grpId="0" animBg="1"/>
      <p:bldP spid="59" grpId="0" animBg="1"/>
      <p:bldP spid="60" grpId="0" animBg="1"/>
      <p:bldP spid="61" grpId="0" animBg="1"/>
      <p:bldP spid="62" grpId="0" animBg="1"/>
      <p:bldP spid="6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12192000" cy="966832"/>
          </a:xfrm>
        </p:spPr>
        <p:txBody>
          <a:bodyPr anchor="ctr">
            <a:normAutofit/>
          </a:bodyPr>
          <a:lstStyle/>
          <a:p>
            <a:r>
              <a:rPr lang="en-US" sz="2800" dirty="0"/>
              <a:t>Income-Related Monthly Adjustment Amounts (IRMAA): </a:t>
            </a:r>
            <a:br>
              <a:rPr lang="en-US" sz="2800" dirty="0"/>
            </a:br>
            <a:r>
              <a:rPr lang="en-US" sz="2800" dirty="0"/>
              <a:t>Medicare Drug Coverage (Part D)</a:t>
            </a:r>
          </a:p>
        </p:txBody>
      </p:sp>
      <p:grpSp>
        <p:nvGrpSpPr>
          <p:cNvPr id="4" name="Item 1 - Q" descr="Box, question 1: What’s IRMAA?&#10;">
            <a:extLst>
              <a:ext uri="{FF2B5EF4-FFF2-40B4-BE49-F238E27FC236}">
                <a16:creationId xmlns:a16="http://schemas.microsoft.com/office/drawing/2014/main" id="{1A89D99A-D18A-4910-B9C6-4613E541B1CA}"/>
              </a:ext>
            </a:extLst>
          </p:cNvPr>
          <p:cNvGrpSpPr/>
          <p:nvPr/>
        </p:nvGrpSpPr>
        <p:grpSpPr>
          <a:xfrm>
            <a:off x="1030705" y="1569900"/>
            <a:ext cx="5196752" cy="914400"/>
            <a:chOff x="1030705" y="1174112"/>
            <a:chExt cx="5196752" cy="914400"/>
          </a:xfrm>
        </p:grpSpPr>
        <p:sp>
          <p:nvSpPr>
            <p:cNvPr id="67" name="Rectangle: Rounded Corners 66">
              <a:extLst>
                <a:ext uri="{FF2B5EF4-FFF2-40B4-BE49-F238E27FC236}">
                  <a16:creationId xmlns:a16="http://schemas.microsoft.com/office/drawing/2014/main" id="{9FAF338B-AD68-46EF-B930-A6179ADA8444}"/>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n-US" b="1" dirty="0">
                  <a:solidFill>
                    <a:srgbClr val="00529B"/>
                  </a:solidFill>
                  <a:latin typeface="Arial" panose="020B0604020202020204" pitchFamily="34" charset="0"/>
                  <a:cs typeface="Arial" panose="020B0604020202020204" pitchFamily="34" charset="0"/>
                </a:rPr>
                <a:t>What’s IRMAA?</a:t>
              </a: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36C6C4A-3535-406F-9823-88118083AF93}"/>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5" name="Item 1 - A" descr="Box, answer 1: It’s an extra amount some people have to pay in addition to their plan premium.&#10;">
            <a:extLst>
              <a:ext uri="{FF2B5EF4-FFF2-40B4-BE49-F238E27FC236}">
                <a16:creationId xmlns:a16="http://schemas.microsoft.com/office/drawing/2014/main" id="{B90032D5-C486-44C5-84D5-4541BE202EE9}"/>
              </a:ext>
            </a:extLst>
          </p:cNvPr>
          <p:cNvSpPr/>
          <p:nvPr/>
        </p:nvSpPr>
        <p:spPr>
          <a:xfrm>
            <a:off x="6349555" y="1569533"/>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29B"/>
                </a:solidFill>
                <a:latin typeface="Arial" panose="020B0604020202020204" pitchFamily="34" charset="0"/>
                <a:cs typeface="Arial" panose="020B0604020202020204" pitchFamily="34" charset="0"/>
              </a:rPr>
              <a:t>It’s an extra amount some people have to pay in addition to their plan premium.</a:t>
            </a:r>
          </a:p>
        </p:txBody>
      </p:sp>
      <p:grpSp>
        <p:nvGrpSpPr>
          <p:cNvPr id="5" name="Item 2 - Q" descr="Box, question 2: Does everyone pay IRMAA? &#10;">
            <a:extLst>
              <a:ext uri="{FF2B5EF4-FFF2-40B4-BE49-F238E27FC236}">
                <a16:creationId xmlns:a16="http://schemas.microsoft.com/office/drawing/2014/main" id="{2916D1B5-19F3-4163-B004-1595038A57F5}"/>
              </a:ext>
            </a:extLst>
          </p:cNvPr>
          <p:cNvGrpSpPr/>
          <p:nvPr/>
        </p:nvGrpSpPr>
        <p:grpSpPr>
          <a:xfrm>
            <a:off x="1030706" y="2644838"/>
            <a:ext cx="5196751" cy="914400"/>
            <a:chOff x="1030706" y="2249050"/>
            <a:chExt cx="5196751" cy="914400"/>
          </a:xfrm>
        </p:grpSpPr>
        <p:sp>
          <p:nvSpPr>
            <p:cNvPr id="70" name="Rectangle: Rounded Corners 69">
              <a:extLst>
                <a:ext uri="{FF2B5EF4-FFF2-40B4-BE49-F238E27FC236}">
                  <a16:creationId xmlns:a16="http://schemas.microsoft.com/office/drawing/2014/main" id="{36E187FC-D29E-4544-9B9F-DF4B32FF3C16}"/>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n-US" b="1" dirty="0">
                  <a:solidFill>
                    <a:srgbClr val="00529B"/>
                  </a:solidFill>
                  <a:latin typeface="Arial" panose="020B0604020202020204" pitchFamily="34" charset="0"/>
                  <a:cs typeface="Arial" panose="020B0604020202020204" pitchFamily="34" charset="0"/>
                </a:rPr>
                <a:t>Does everyone pay IRMAA?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E3C3571D-3FC0-413F-8BAB-7F98EFFE351D}"/>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0" name="Item 2 - A" descr="Box, answer 2: No. It’s based on income. Fewer than 5% have to pay it&#10;">
            <a:extLst>
              <a:ext uri="{FF2B5EF4-FFF2-40B4-BE49-F238E27FC236}">
                <a16:creationId xmlns:a16="http://schemas.microsoft.com/office/drawing/2014/main" id="{2F79B61D-0928-4330-AABC-2EFF502B40B9}"/>
              </a:ext>
            </a:extLst>
          </p:cNvPr>
          <p:cNvSpPr/>
          <p:nvPr/>
        </p:nvSpPr>
        <p:spPr>
          <a:xfrm>
            <a:off x="6349555" y="264476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dirty="0">
              <a:solidFill>
                <a:srgbClr val="00529B"/>
              </a:solidFill>
              <a:latin typeface="Arial" panose="020B0604020202020204" pitchFamily="34" charset="0"/>
              <a:cs typeface="Arial" panose="020B0604020202020204" pitchFamily="34" charset="0"/>
            </a:endParaRPr>
          </a:p>
          <a:p>
            <a:pPr algn="ctr">
              <a:defRPr/>
            </a:pPr>
            <a:r>
              <a:rPr lang="en-US" dirty="0">
                <a:solidFill>
                  <a:srgbClr val="00529B"/>
                </a:solidFill>
                <a:latin typeface="Arial" panose="020B0604020202020204" pitchFamily="34" charset="0"/>
                <a:cs typeface="Arial" panose="020B0604020202020204" pitchFamily="34" charset="0"/>
              </a:rPr>
              <a:t>No. It’s based on income. Fewer than 5% have to pay it.</a:t>
            </a:r>
          </a:p>
          <a:p>
            <a:pPr algn="ctr">
              <a:defRPr/>
            </a:pPr>
            <a:endParaRPr lang="en-US" dirty="0">
              <a:solidFill>
                <a:srgbClr val="2F5597"/>
              </a:solidFill>
              <a:latin typeface="Arial" panose="020B0604020202020204" pitchFamily="34" charset="0"/>
              <a:cs typeface="Arial" panose="020B0604020202020204" pitchFamily="34" charset="0"/>
            </a:endParaRPr>
          </a:p>
        </p:txBody>
      </p:sp>
      <p:grpSp>
        <p:nvGrpSpPr>
          <p:cNvPr id="8" name="Item 3 - Q" descr="Box, question 3: What if I owe Part D IRMAA but don’t pay it? &#10;">
            <a:extLst>
              <a:ext uri="{FF2B5EF4-FFF2-40B4-BE49-F238E27FC236}">
                <a16:creationId xmlns:a16="http://schemas.microsoft.com/office/drawing/2014/main" id="{D0881318-BBE4-41D9-BE09-C7B454451DC6}"/>
              </a:ext>
            </a:extLst>
          </p:cNvPr>
          <p:cNvGrpSpPr/>
          <p:nvPr/>
        </p:nvGrpSpPr>
        <p:grpSpPr>
          <a:xfrm>
            <a:off x="1030706" y="3719776"/>
            <a:ext cx="5196751" cy="914400"/>
            <a:chOff x="1030706" y="3323988"/>
            <a:chExt cx="5196751" cy="914400"/>
          </a:xfrm>
        </p:grpSpPr>
        <p:sp>
          <p:nvSpPr>
            <p:cNvPr id="73" name="Rectangle: Rounded Corners 72">
              <a:extLst>
                <a:ext uri="{FF2B5EF4-FFF2-40B4-BE49-F238E27FC236}">
                  <a16:creationId xmlns:a16="http://schemas.microsoft.com/office/drawing/2014/main" id="{80C05515-72F0-4395-B958-44692A4CE34D}"/>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n-US" b="1" dirty="0">
                  <a:solidFill>
                    <a:srgbClr val="00529B"/>
                  </a:solidFill>
                  <a:latin typeface="Arial" panose="020B0604020202020204" pitchFamily="34" charset="0"/>
                  <a:cs typeface="Arial" panose="020B0604020202020204" pitchFamily="34" charset="0"/>
                </a:rPr>
                <a:t>What if I owe Part D IRMAA but don’t pay it? </a:t>
              </a: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00043B3C-83CF-4CCA-BE06-7C5841D2848D}"/>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2" name="Item 3 - A" descr="Box, answer 3: You’ll be disenrolled from Medicare drug coverage.&#10;">
            <a:extLst>
              <a:ext uri="{FF2B5EF4-FFF2-40B4-BE49-F238E27FC236}">
                <a16:creationId xmlns:a16="http://schemas.microsoft.com/office/drawing/2014/main" id="{04290C97-3252-4B36-8DE5-E8B8B714CA74}"/>
              </a:ext>
            </a:extLst>
          </p:cNvPr>
          <p:cNvSpPr/>
          <p:nvPr/>
        </p:nvSpPr>
        <p:spPr>
          <a:xfrm>
            <a:off x="6349555" y="3707518"/>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00529B"/>
                </a:solidFill>
                <a:latin typeface="Arial" panose="020B0604020202020204" pitchFamily="34" charset="0"/>
                <a:cs typeface="Arial" panose="020B0604020202020204" pitchFamily="34" charset="0"/>
              </a:rPr>
              <a:t>You’ll be disenrolled from Medicare drug coverage.</a:t>
            </a:r>
            <a:endParaRPr lang="en-US" dirty="0">
              <a:solidFill>
                <a:srgbClr val="2F5597"/>
              </a:solidFill>
              <a:latin typeface="Arial" panose="020B0604020202020204" pitchFamily="34" charset="0"/>
              <a:cs typeface="Arial" panose="020B0604020202020204" pitchFamily="34" charset="0"/>
            </a:endParaRPr>
          </a:p>
        </p:txBody>
      </p:sp>
      <p:grpSp>
        <p:nvGrpSpPr>
          <p:cNvPr id="9" name="Item 4 - Q" descr="Box, question 4: Where does the money go? &#10;">
            <a:extLst>
              <a:ext uri="{FF2B5EF4-FFF2-40B4-BE49-F238E27FC236}">
                <a16:creationId xmlns:a16="http://schemas.microsoft.com/office/drawing/2014/main" id="{E96C3134-BA20-4B8C-A952-D5A4E437146D}"/>
              </a:ext>
            </a:extLst>
          </p:cNvPr>
          <p:cNvGrpSpPr/>
          <p:nvPr/>
        </p:nvGrpSpPr>
        <p:grpSpPr>
          <a:xfrm>
            <a:off x="1030705" y="4801940"/>
            <a:ext cx="5193337" cy="914400"/>
            <a:chOff x="1030705" y="4406152"/>
            <a:chExt cx="5193337" cy="914400"/>
          </a:xfrm>
        </p:grpSpPr>
        <p:sp>
          <p:nvSpPr>
            <p:cNvPr id="76" name="Rectangle: Rounded Corners 75">
              <a:extLst>
                <a:ext uri="{FF2B5EF4-FFF2-40B4-BE49-F238E27FC236}">
                  <a16:creationId xmlns:a16="http://schemas.microsoft.com/office/drawing/2014/main" id="{4E06F928-5CFF-4DB5-8845-56A2B8325008}"/>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endParaRPr lang="en-US" b="1" dirty="0">
                <a:solidFill>
                  <a:srgbClr val="00529B"/>
                </a:solidFill>
                <a:latin typeface="Arial" panose="020B0604020202020204" pitchFamily="34" charset="0"/>
                <a:cs typeface="Arial" panose="020B0604020202020204" pitchFamily="34" charset="0"/>
              </a:endParaRPr>
            </a:p>
            <a:p>
              <a:pPr>
                <a:spcBef>
                  <a:spcPts val="600"/>
                </a:spcBef>
                <a:defRPr/>
              </a:pPr>
              <a:r>
                <a:rPr lang="en-US" b="1" dirty="0">
                  <a:solidFill>
                    <a:srgbClr val="00529B"/>
                  </a:solidFill>
                  <a:latin typeface="Arial" panose="020B0604020202020204" pitchFamily="34" charset="0"/>
                  <a:cs typeface="Arial" panose="020B0604020202020204" pitchFamily="34" charset="0"/>
                </a:rPr>
                <a:t>Where does the money go? </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26E512A3-C82A-4491-9526-0D826F2B6E06}"/>
                </a:ext>
              </a:extLst>
            </p:cNvPr>
            <p:cNvGrpSpPr/>
            <p:nvPr/>
          </p:nvGrpSpPr>
          <p:grpSpPr>
            <a:xfrm>
              <a:off x="5932064" y="45360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9" name="Item 4 - A" descr="Box, answer 4: The IRMAA amount goes to the government for the Medicare Trust Fund.&#10;">
            <a:extLst>
              <a:ext uri="{FF2B5EF4-FFF2-40B4-BE49-F238E27FC236}">
                <a16:creationId xmlns:a16="http://schemas.microsoft.com/office/drawing/2014/main" id="{B8A1D658-C178-4D8C-81E9-C8FFA5B01603}"/>
              </a:ext>
            </a:extLst>
          </p:cNvPr>
          <p:cNvSpPr/>
          <p:nvPr/>
        </p:nvSpPr>
        <p:spPr>
          <a:xfrm>
            <a:off x="6349555" y="4805073"/>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dirty="0">
              <a:solidFill>
                <a:srgbClr val="00529B"/>
              </a:solidFill>
              <a:latin typeface="Arial" panose="020B0604020202020204" pitchFamily="34" charset="0"/>
              <a:cs typeface="Arial" panose="020B0604020202020204" pitchFamily="34" charset="0"/>
            </a:endParaRPr>
          </a:p>
          <a:p>
            <a:pPr algn="ctr">
              <a:defRPr/>
            </a:pPr>
            <a:r>
              <a:rPr lang="en-US" dirty="0">
                <a:solidFill>
                  <a:srgbClr val="00529B"/>
                </a:solidFill>
                <a:latin typeface="Arial" panose="020B0604020202020204" pitchFamily="34" charset="0"/>
                <a:cs typeface="Arial" panose="020B0604020202020204" pitchFamily="34" charset="0"/>
              </a:rPr>
              <a:t>The IRMAA amount goes to the government for the Medicare Trust Fund.</a:t>
            </a:r>
          </a:p>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18</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40347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0" grpId="0" animBg="1"/>
      <p:bldP spid="52" grpId="0" animBg="1"/>
      <p:bldP spid="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37515"/>
          </a:xfrm>
        </p:spPr>
        <p:txBody>
          <a:bodyPr anchor="ctr">
            <a:noAutofit/>
          </a:bodyPr>
          <a:lstStyle/>
          <a:p>
            <a:r>
              <a:rPr lang="en-US" sz="2800" dirty="0"/>
              <a:t>Income-Related Monthly Adjustment Amount (IRMAA): </a:t>
            </a:r>
            <a:br>
              <a:rPr lang="en-US" sz="2800" dirty="0"/>
            </a:br>
            <a:r>
              <a:rPr lang="en-US" sz="2800" dirty="0"/>
              <a:t>Part D Premium for 2023</a:t>
            </a:r>
          </a:p>
        </p:txBody>
      </p:sp>
      <p:sp>
        <p:nvSpPr>
          <p:cNvPr id="10" name="Rectangle 9">
            <a:extLst>
              <a:ext uri="{FF2B5EF4-FFF2-40B4-BE49-F238E27FC236}">
                <a16:creationId xmlns:a16="http://schemas.microsoft.com/office/drawing/2014/main" id="{A807C0B8-A0EB-45E1-9D32-80A00173DCFB}"/>
              </a:ext>
            </a:extLst>
          </p:cNvPr>
          <p:cNvSpPr/>
          <p:nvPr/>
        </p:nvSpPr>
        <p:spPr>
          <a:xfrm>
            <a:off x="258793" y="1034416"/>
            <a:ext cx="10449312" cy="400110"/>
          </a:xfrm>
          <a:prstGeom prst="rect">
            <a:avLst/>
          </a:prstGeom>
        </p:spPr>
        <p:txBody>
          <a:bodyPr wrap="square">
            <a:spAutoFit/>
          </a:bodyPr>
          <a:lstStyle/>
          <a:p>
            <a:pPr marL="215265">
              <a:spcAft>
                <a:spcPts val="50"/>
              </a:spcAft>
            </a:pPr>
            <a:r>
              <a:rPr lang="en-US" sz="2000" b="1" kern="0" dirty="0">
                <a:solidFill>
                  <a:srgbClr val="00529B"/>
                </a:solidFill>
                <a:latin typeface="Arial" panose="020B0604020202020204" pitchFamily="34" charset="0"/>
                <a:ea typeface="Calibri" panose="020F0502020204030204" pitchFamily="34" charset="0"/>
                <a:cs typeface="Arial" panose="020B0604020202020204" pitchFamily="34" charset="0"/>
              </a:rPr>
              <a:t>If your filing status and yearly income in 2021 was:</a:t>
            </a:r>
          </a:p>
        </p:txBody>
      </p:sp>
      <p:graphicFrame>
        <p:nvGraphicFramePr>
          <p:cNvPr id="8" name="Content Placeholder 8" descr="Table showing monthly Part B premium based upon individual and joint tax filing status and rates. Details are included in the speakers' notes.">
            <a:extLst>
              <a:ext uri="{FF2B5EF4-FFF2-40B4-BE49-F238E27FC236}">
                <a16:creationId xmlns:a16="http://schemas.microsoft.com/office/drawing/2014/main" id="{FD6385BD-AEA5-4866-AD0C-3F015B4BF1E1}"/>
              </a:ext>
            </a:extLst>
          </p:cNvPr>
          <p:cNvGraphicFramePr>
            <a:graphicFrameLocks/>
          </p:cNvGraphicFramePr>
          <p:nvPr>
            <p:extLst>
              <p:ext uri="{D42A27DB-BD31-4B8C-83A1-F6EECF244321}">
                <p14:modId xmlns:p14="http://schemas.microsoft.com/office/powerpoint/2010/main" val="3500803209"/>
              </p:ext>
            </p:extLst>
          </p:nvPr>
        </p:nvGraphicFramePr>
        <p:xfrm>
          <a:off x="261809" y="1615801"/>
          <a:ext cx="11618224" cy="4504639"/>
        </p:xfrm>
        <a:graphic>
          <a:graphicData uri="http://schemas.openxmlformats.org/drawingml/2006/table">
            <a:tbl>
              <a:tblPr firstRow="1" bandRow="1">
                <a:tableStyleId>{5FD0F851-EC5A-4D38-B0AD-8093EC10F338}</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1031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Individual </a:t>
                      </a:r>
                      <a:br>
                        <a:rPr lang="en-US" sz="2000" dirty="0">
                          <a:solidFill>
                            <a:srgbClr val="00529B"/>
                          </a:solidFill>
                        </a:rPr>
                      </a:br>
                      <a:r>
                        <a:rPr lang="en-US" sz="2000" dirty="0">
                          <a:solidFill>
                            <a:srgbClr val="00529B"/>
                          </a:solidFill>
                        </a:rPr>
                        <a:t>Tax Return</a:t>
                      </a:r>
                      <a:endParaRPr lang="en-US" sz="2000" dirty="0">
                        <a:solidFill>
                          <a:srgbClr val="00529B"/>
                        </a:solidFill>
                        <a:latin typeface="+mn-lt"/>
                        <a:ea typeface="Calibri"/>
                        <a:cs typeface="Times New Roman"/>
                      </a:endParaRPr>
                    </a:p>
                  </a:txBody>
                  <a:tcPr marL="51435" marR="51435"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Joint </a:t>
                      </a:r>
                      <a:br>
                        <a:rPr lang="en-US" sz="2000" dirty="0">
                          <a:solidFill>
                            <a:srgbClr val="00529B"/>
                          </a:solidFill>
                        </a:rPr>
                      </a:br>
                      <a:r>
                        <a:rPr lang="en-US" sz="2000" dirty="0">
                          <a:solidFill>
                            <a:srgbClr val="00529B"/>
                          </a:solidFill>
                        </a:rPr>
                        <a:t>Tax</a:t>
                      </a:r>
                      <a:r>
                        <a:rPr lang="en-US" sz="2000" baseline="0" dirty="0">
                          <a:solidFill>
                            <a:srgbClr val="00529B"/>
                          </a:solidFill>
                        </a:rPr>
                        <a:t> Return</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Married &amp; Separate Tax Return</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You pay </a:t>
                      </a:r>
                      <a:br>
                        <a:rPr lang="en-US" sz="2000" dirty="0">
                          <a:solidFill>
                            <a:srgbClr val="00529B"/>
                          </a:solidFill>
                        </a:rPr>
                      </a:br>
                      <a:r>
                        <a:rPr lang="en-US" sz="2000" dirty="0">
                          <a:solidFill>
                            <a:srgbClr val="00529B"/>
                          </a:solidFill>
                        </a:rPr>
                        <a:t>each month (in 2023)</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$97,000 or less</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$194,000 or less</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$97,000 or less</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Your plan premium (YPP)</a:t>
                      </a:r>
                      <a:endParaRPr lang="en-US" sz="1800" spc="-7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Above $97,000 up to $123,000 </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$194,000 up to $246,000</a:t>
                      </a:r>
                      <a:endParaRPr lang="en-US" sz="1800" spc="-50" baseline="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Not applicable</a:t>
                      </a:r>
                      <a:endParaRPr lang="en-US" sz="1800" spc="-50" baseline="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$12.20 + YPP </a:t>
                      </a:r>
                      <a:endParaRPr lang="en-US" sz="1800" dirty="0">
                        <a:solidFill>
                          <a:srgbClr val="00529B"/>
                        </a:solidFill>
                        <a:latin typeface="+mn-lt"/>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$123,000 up to $153,000 </a:t>
                      </a:r>
                      <a:endParaRPr lang="en-US" sz="1800" spc="-5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$246,000 up to $306,000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$31.50 + YPP</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$153,000 up to $183,000 </a:t>
                      </a:r>
                      <a:endParaRPr lang="en-US" sz="1800" spc="-50" baseline="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$306,000 up to $366,000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$50.70 + YPP</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$183,000 and less than $500,000</a:t>
                      </a:r>
                      <a:endParaRPr lang="en-US" sz="1800" spc="-50" baseline="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$366,000 and less than $750,000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$97,000 and less than $403,000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$70.00 + YPP</a:t>
                      </a:r>
                    </a:p>
                    <a:p>
                      <a:pPr marL="0" marR="0" indent="0" algn="ctr" defTabSz="914400" rtl="0" eaLnBrk="1" fontAlgn="auto" latinLnBrk="0" hangingPunct="1">
                        <a:lnSpc>
                          <a:spcPct val="100000"/>
                        </a:lnSpc>
                        <a:spcBef>
                          <a:spcPts val="600"/>
                        </a:spcBef>
                        <a:spcAft>
                          <a:spcPts val="0"/>
                        </a:spcAft>
                        <a:buClrTx/>
                        <a:buSzTx/>
                        <a:buFontTx/>
                        <a:buNone/>
                        <a:tabLst/>
                        <a:defRPr/>
                      </a:pP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$500,000</a:t>
                      </a:r>
                      <a:r>
                        <a:rPr lang="en-US" sz="1800" baseline="0" dirty="0">
                          <a:solidFill>
                            <a:srgbClr val="00529B"/>
                          </a:solidFill>
                        </a:rPr>
                        <a:t> or above</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$750,000 or above</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$403,000 or above</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$76.40 + YPP </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9" name="Slide Number Placeholder 5">
            <a:extLst>
              <a:ext uri="{FF2B5EF4-FFF2-40B4-BE49-F238E27FC236}">
                <a16:creationId xmlns:a16="http://schemas.microsoft.com/office/drawing/2014/main" id="{BBBCA7AC-75AB-416A-96FB-ED918B17DA1C}"/>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19</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endParaRPr lang="en-US" dirty="0">
              <a:solidFill>
                <a:schemeClr val="accent1">
                  <a:lumMod val="40000"/>
                  <a:lumOff val="60000"/>
                </a:schemeClr>
              </a:solidFill>
            </a:endParaRP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107618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Table of Contents</a:t>
            </a:r>
          </a:p>
        </p:txBody>
      </p:sp>
      <p:sp>
        <p:nvSpPr>
          <p:cNvPr id="6" name="Content Placeholder 2"/>
          <p:cNvSpPr txBox="1">
            <a:spLocks/>
          </p:cNvSpPr>
          <p:nvPr/>
        </p:nvSpPr>
        <p:spPr>
          <a:xfrm>
            <a:off x="838200" y="1745693"/>
            <a:ext cx="10392784" cy="4470370"/>
          </a:xfrm>
          <a:prstGeom prst="rect">
            <a:avLst/>
          </a:prstGeom>
        </p:spPr>
        <p:txBody>
          <a:bodyPr vert="horz" lIns="91440" tIns="45720" rIns="91440" bIns="45720" rtlCol="0" anchor="t">
            <a:no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84213" indent="-222250" algn="l" defTabSz="685800" rtl="0" eaLnBrk="1" latinLnBrk="0" hangingPunct="1">
              <a:lnSpc>
                <a:spcPct val="100000"/>
              </a:lnSpc>
              <a:spcBef>
                <a:spcPts val="600"/>
              </a:spcBef>
              <a:buSzPct val="50000"/>
              <a:buFont typeface="Wingdings" panose="05000000000000000000" pitchFamily="2" charset="2"/>
              <a:buChar char="q"/>
              <a:defRPr sz="2400" kern="1200">
                <a:solidFill>
                  <a:schemeClr val="tx1"/>
                </a:solidFill>
                <a:latin typeface="+mn-lt"/>
                <a:ea typeface="+mn-ea"/>
                <a:cs typeface="+mn-cs"/>
              </a:defRPr>
            </a:lvl3pPr>
            <a:lvl4pPr marL="914400" indent="-230188" algn="l" defTabSz="685800" rtl="0" eaLnBrk="1" latinLnBrk="0" hangingPunct="1">
              <a:lnSpc>
                <a:spcPct val="100000"/>
              </a:lnSpc>
              <a:spcBef>
                <a:spcPts val="600"/>
              </a:spcBef>
              <a:buFont typeface="Calibri" panose="020F0502020204030204" pitchFamily="34" charset="0"/>
              <a:buChar char="–"/>
              <a:defRPr sz="2000" kern="1200">
                <a:solidFill>
                  <a:schemeClr val="tx1"/>
                </a:solidFill>
                <a:latin typeface="+mn-lt"/>
                <a:ea typeface="+mn-ea"/>
                <a:cs typeface="+mn-cs"/>
              </a:defRPr>
            </a:lvl4pPr>
            <a:lvl5pPr marL="1144588" indent="-230188" algn="l" defTabSz="6858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spcBef>
                <a:spcPts val="0"/>
              </a:spcBef>
              <a:spcAft>
                <a:spcPts val="1200"/>
              </a:spcAft>
              <a:buClr>
                <a:srgbClr val="00539A"/>
              </a:buClr>
              <a:buNone/>
              <a:defRPr/>
            </a:pPr>
            <a:r>
              <a:rPr lang="en-US" sz="2000" b="1" dirty="0">
                <a:solidFill>
                  <a:srgbClr val="00529B"/>
                </a:solidFill>
                <a:latin typeface="Arial" panose="020B0604020202020204" pitchFamily="34" charset="0"/>
                <a:cs typeface="Arial" panose="020B0604020202020204" pitchFamily="34" charset="0"/>
              </a:rPr>
              <a:t>Lesson 1: </a:t>
            </a:r>
            <a:r>
              <a:rPr lang="en-US" sz="2000" dirty="0">
                <a:solidFill>
                  <a:srgbClr val="00529B"/>
                </a:solidFill>
                <a:latin typeface="Arial" panose="020B0604020202020204" pitchFamily="34" charset="0"/>
                <a:cs typeface="Arial" panose="020B0604020202020204" pitchFamily="34" charset="0"/>
              </a:rPr>
              <a:t>Medicare Advantage Plan Overview………………………………….........4–30</a:t>
            </a:r>
          </a:p>
          <a:p>
            <a:pPr marL="0" indent="0" defTabSz="914400">
              <a:spcBef>
                <a:spcPts val="0"/>
              </a:spcBef>
              <a:spcAft>
                <a:spcPts val="1200"/>
              </a:spcAft>
              <a:buClr>
                <a:srgbClr val="00539A"/>
              </a:buClr>
              <a:buNone/>
              <a:defRPr/>
            </a:pPr>
            <a:r>
              <a:rPr lang="en-US" sz="2000" b="1" dirty="0">
                <a:solidFill>
                  <a:srgbClr val="00529B"/>
                </a:solidFill>
                <a:latin typeface="Arial" panose="020B0604020202020204" pitchFamily="34" charset="0"/>
                <a:cs typeface="Arial" panose="020B0604020202020204" pitchFamily="34" charset="0"/>
              </a:rPr>
              <a:t>Lesson 2: </a:t>
            </a:r>
            <a:r>
              <a:rPr lang="en-US" sz="2000" dirty="0">
                <a:solidFill>
                  <a:srgbClr val="00529B"/>
                </a:solidFill>
                <a:latin typeface="Arial" panose="020B0604020202020204" pitchFamily="34" charset="0"/>
                <a:cs typeface="Arial" panose="020B0604020202020204" pitchFamily="34" charset="0"/>
              </a:rPr>
              <a:t>Other Medicare Health Plans…………….................................................31–37</a:t>
            </a:r>
          </a:p>
          <a:p>
            <a:pPr marL="0" indent="0" defTabSz="914400">
              <a:spcBef>
                <a:spcPts val="0"/>
              </a:spcBef>
              <a:spcAft>
                <a:spcPts val="1200"/>
              </a:spcAft>
              <a:buClr>
                <a:srgbClr val="00539A"/>
              </a:buClr>
              <a:buNone/>
              <a:defRPr/>
            </a:pPr>
            <a:r>
              <a:rPr lang="en-US" sz="2000" b="1" dirty="0">
                <a:solidFill>
                  <a:srgbClr val="00529B"/>
                </a:solidFill>
                <a:latin typeface="Arial" panose="020B0604020202020204" pitchFamily="34" charset="0"/>
                <a:cs typeface="Arial" panose="020B0604020202020204" pitchFamily="34" charset="0"/>
              </a:rPr>
              <a:t>Lesson 3: </a:t>
            </a:r>
            <a:r>
              <a:rPr lang="en-US" sz="2000" dirty="0">
                <a:solidFill>
                  <a:srgbClr val="00529B"/>
                </a:solidFill>
                <a:latin typeface="Arial" panose="020B0604020202020204" pitchFamily="34" charset="0"/>
                <a:cs typeface="Arial" panose="020B0604020202020204" pitchFamily="34" charset="0"/>
              </a:rPr>
              <a:t>Rights, Protections, &amp; Appeals.………….................................................38–44</a:t>
            </a:r>
          </a:p>
          <a:p>
            <a:pPr marL="0" indent="0" defTabSz="914400">
              <a:spcBef>
                <a:spcPts val="0"/>
              </a:spcBef>
              <a:spcAft>
                <a:spcPts val="1200"/>
              </a:spcAft>
              <a:buClr>
                <a:srgbClr val="00539A"/>
              </a:buClr>
              <a:buNone/>
              <a:defRPr/>
            </a:pPr>
            <a:r>
              <a:rPr lang="en-US" sz="2000" b="1" dirty="0">
                <a:solidFill>
                  <a:srgbClr val="00529B"/>
                </a:solidFill>
                <a:latin typeface="Arial" panose="020B0604020202020204" pitchFamily="34" charset="0"/>
                <a:cs typeface="Arial" panose="020B0604020202020204" pitchFamily="34" charset="0"/>
              </a:rPr>
              <a:t>Lesson 4: </a:t>
            </a:r>
            <a:r>
              <a:rPr lang="en-US" sz="2000" dirty="0">
                <a:solidFill>
                  <a:srgbClr val="00529B"/>
                </a:solidFill>
                <a:latin typeface="Arial" panose="020B0604020202020204" pitchFamily="34" charset="0"/>
                <a:cs typeface="Arial" panose="020B0604020202020204" pitchFamily="34" charset="0"/>
              </a:rPr>
              <a:t>Medicare Communications &amp; Marketing Guidelines (MCMG)…………...45–62</a:t>
            </a:r>
          </a:p>
          <a:p>
            <a:pPr marL="0" marR="0" lvl="0" indent="0" defTabSz="914400" fontAlgn="auto">
              <a:spcBef>
                <a:spcPts val="0"/>
              </a:spcBef>
              <a:spcAft>
                <a:spcPts val="1200"/>
              </a:spcAft>
              <a:buClr>
                <a:srgbClr val="00539A"/>
              </a:buClr>
              <a:buSzTx/>
              <a:buNone/>
              <a:tabLst/>
              <a:defRPr/>
            </a:pPr>
            <a:r>
              <a:rPr lang="en-US" sz="2000" b="1" dirty="0">
                <a:solidFill>
                  <a:srgbClr val="00529B"/>
                </a:solidFill>
                <a:latin typeface="Arial" panose="020B0604020202020204" pitchFamily="34" charset="0"/>
                <a:cs typeface="Arial" panose="020B0604020202020204" pitchFamily="34" charset="0"/>
              </a:rPr>
              <a:t>Appendices:</a:t>
            </a:r>
          </a:p>
          <a:p>
            <a:pPr marL="548640" indent="-274320" defTabSz="914400">
              <a:spcBef>
                <a:spcPts val="0"/>
              </a:spcBef>
              <a:spcAft>
                <a:spcPts val="1200"/>
              </a:spcAft>
              <a:buClr>
                <a:srgbClr val="00539A"/>
              </a:buClr>
              <a:buNone/>
              <a:defRPr/>
            </a:pPr>
            <a:r>
              <a:rPr lang="en-US" sz="2000" dirty="0">
                <a:solidFill>
                  <a:srgbClr val="00529B"/>
                </a:solidFill>
                <a:latin typeface="Arial" panose="020B0604020202020204" pitchFamily="34" charset="0"/>
                <a:cs typeface="Arial" panose="020B0604020202020204" pitchFamily="34" charset="0"/>
              </a:rPr>
              <a:t>Medicare Advantage &amp; Other Medicare Health Plans Resource Guide................63–64</a:t>
            </a:r>
          </a:p>
          <a:p>
            <a:pPr marL="548640" marR="0" lvl="0" indent="-274320" defTabSz="914400" fontAlgn="auto">
              <a:spcBef>
                <a:spcPts val="0"/>
              </a:spcBef>
              <a:spcAft>
                <a:spcPts val="1200"/>
              </a:spcAft>
              <a:buClr>
                <a:srgbClr val="00539A"/>
              </a:buClr>
              <a:buSzTx/>
              <a:buNone/>
              <a:tabLst/>
              <a:defRPr/>
            </a:pPr>
            <a:r>
              <a:rPr lang="en-US" sz="2000" dirty="0">
                <a:solidFill>
                  <a:srgbClr val="00529B"/>
                </a:solidFill>
                <a:latin typeface="Arial" panose="020B0604020202020204" pitchFamily="34" charset="0"/>
                <a:cs typeface="Arial" panose="020B0604020202020204" pitchFamily="34" charset="0"/>
              </a:rPr>
              <a:t>Appendix A:</a:t>
            </a:r>
            <a:r>
              <a:rPr lang="en-US" sz="2000" b="1" dirty="0">
                <a:solidFill>
                  <a:srgbClr val="00529B"/>
                </a:solidFill>
                <a:latin typeface="Arial" panose="020B0604020202020204" pitchFamily="34" charset="0"/>
                <a:cs typeface="Arial" panose="020B0604020202020204" pitchFamily="34" charset="0"/>
              </a:rPr>
              <a:t> </a:t>
            </a:r>
            <a:r>
              <a:rPr lang="en-US" sz="2000" dirty="0">
                <a:solidFill>
                  <a:srgbClr val="00529B"/>
                </a:solidFill>
                <a:latin typeface="Arial" panose="020B0604020202020204" pitchFamily="34" charset="0"/>
                <a:cs typeface="Arial" panose="020B0604020202020204" pitchFamily="34" charset="0"/>
              </a:rPr>
              <a:t>Compare Medicare Advantage Plans.…………………………………65–68</a:t>
            </a:r>
          </a:p>
          <a:p>
            <a:pPr marL="548640" marR="0" lvl="0" indent="-274320" defTabSz="914400" fontAlgn="auto">
              <a:spcBef>
                <a:spcPts val="0"/>
              </a:spcBef>
              <a:spcAft>
                <a:spcPts val="1200"/>
              </a:spcAft>
              <a:buClr>
                <a:srgbClr val="00539A"/>
              </a:buClr>
              <a:buSzTx/>
              <a:buNone/>
              <a:tabLst/>
              <a:defRPr/>
            </a:pPr>
            <a:r>
              <a:rPr lang="en-US" sz="2000" dirty="0">
                <a:solidFill>
                  <a:srgbClr val="00529B"/>
                </a:solidFill>
                <a:latin typeface="Arial" panose="020B0604020202020204" pitchFamily="34" charset="0"/>
                <a:cs typeface="Arial" panose="020B0604020202020204" pitchFamily="34" charset="0"/>
              </a:rPr>
              <a:t>Appendix B:</a:t>
            </a:r>
            <a:r>
              <a:rPr lang="en-US" sz="2000" b="1" dirty="0">
                <a:solidFill>
                  <a:srgbClr val="00529B"/>
                </a:solidFill>
                <a:latin typeface="Arial" panose="020B0604020202020204" pitchFamily="34" charset="0"/>
                <a:cs typeface="Arial" panose="020B0604020202020204" pitchFamily="34" charset="0"/>
              </a:rPr>
              <a:t> </a:t>
            </a:r>
            <a:r>
              <a:rPr lang="en-US" sz="2000" dirty="0">
                <a:solidFill>
                  <a:srgbClr val="00529B"/>
                </a:solidFill>
                <a:latin typeface="Arial" panose="020B0604020202020204" pitchFamily="34" charset="0"/>
                <a:cs typeface="Arial" panose="020B0604020202020204" pitchFamily="34" charset="0"/>
              </a:rPr>
              <a:t>Original Medicare vs. Medicare Advantage……………………..........69–72</a:t>
            </a:r>
          </a:p>
          <a:p>
            <a:pPr marL="548640" marR="0" lvl="0" indent="-274320" defTabSz="914400" fontAlgn="auto">
              <a:spcBef>
                <a:spcPts val="0"/>
              </a:spcBef>
              <a:spcAft>
                <a:spcPts val="1200"/>
              </a:spcAft>
              <a:buClr>
                <a:srgbClr val="00539A"/>
              </a:buClr>
              <a:buSzTx/>
              <a:buNone/>
              <a:tabLst/>
              <a:defRPr/>
            </a:pPr>
            <a:r>
              <a:rPr lang="en-US" sz="2000" dirty="0">
                <a:solidFill>
                  <a:srgbClr val="00529B"/>
                </a:solidFill>
                <a:latin typeface="Arial" panose="020B0604020202020204" pitchFamily="34" charset="0"/>
                <a:cs typeface="Arial" panose="020B0604020202020204" pitchFamily="34" charset="0"/>
              </a:rPr>
              <a:t>Acronyms……………………….…………………………………...............................73–74</a:t>
            </a:r>
          </a:p>
        </p:txBody>
      </p:sp>
      <p:sp>
        <p:nvSpPr>
          <p:cNvPr id="9" name="Slide Number Placeholder 5">
            <a:extLst>
              <a:ext uri="{FF2B5EF4-FFF2-40B4-BE49-F238E27FC236}">
                <a16:creationId xmlns:a16="http://schemas.microsoft.com/office/drawing/2014/main" id="{14FB5EE8-F3C7-4353-B718-987B1E78AA53}"/>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a:t>
            </a:fld>
            <a:endParaRPr lang="en-US" dirty="0"/>
          </a:p>
        </p:txBody>
      </p:sp>
      <p:sp>
        <p:nvSpPr>
          <p:cNvPr id="3" name="Footer Placeholder 2">
            <a:extLst>
              <a:ext uri="{FF2B5EF4-FFF2-40B4-BE49-F238E27FC236}">
                <a16:creationId xmlns:a16="http://schemas.microsoft.com/office/drawing/2014/main" id="{7915CF63-C2D5-8C4C-AABA-2A08D8A507C2}"/>
              </a:ext>
            </a:extLst>
          </p:cNvPr>
          <p:cNvSpPr>
            <a:spLocks noGrp="1"/>
          </p:cNvSpPr>
          <p:nvPr>
            <p:ph type="ftr" sz="quarter" idx="11"/>
          </p:nvPr>
        </p:nvSpPr>
        <p:spPr>
          <a:xfrm>
            <a:off x="4038600" y="6438363"/>
            <a:ext cx="4114800" cy="365125"/>
          </a:xfrm>
        </p:spPr>
        <p:txBody>
          <a:bodyPr/>
          <a:lstStyle/>
          <a:p>
            <a:r>
              <a:rPr lang="en-US" dirty="0">
                <a:latin typeface="Arial"/>
                <a:cs typeface="Arial"/>
              </a:rPr>
              <a:t>Medicare Advantage &amp; Other Medicare Health Plans</a:t>
            </a:r>
          </a:p>
        </p:txBody>
      </p:sp>
      <p:sp>
        <p:nvSpPr>
          <p:cNvPr id="2" name="Date Placeholder 1"/>
          <p:cNvSpPr>
            <a:spLocks noGrp="1"/>
          </p:cNvSpPr>
          <p:nvPr>
            <p:ph type="dt" sz="half" idx="10"/>
          </p:nvPr>
        </p:nvSpPr>
        <p:spPr>
          <a:xfrm>
            <a:off x="838200" y="6426200"/>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61901"/>
          </a:xfrm>
        </p:spPr>
        <p:txBody>
          <a:bodyPr anchor="ctr">
            <a:normAutofit/>
          </a:bodyPr>
          <a:lstStyle/>
          <a:p>
            <a:r>
              <a:rPr lang="en-US" sz="3000" dirty="0"/>
              <a:t>Who Can Join a Medicare Advantage Plan</a:t>
            </a:r>
          </a:p>
        </p:txBody>
      </p:sp>
      <p:sp>
        <p:nvSpPr>
          <p:cNvPr id="5" name="Content Placeholder 4"/>
          <p:cNvSpPr>
            <a:spLocks noGrp="1"/>
          </p:cNvSpPr>
          <p:nvPr>
            <p:ph type="body" sz="quarter" idx="4294967295"/>
          </p:nvPr>
        </p:nvSpPr>
        <p:spPr>
          <a:xfrm>
            <a:off x="838199" y="1777205"/>
            <a:ext cx="5360963" cy="3590924"/>
          </a:xfrm>
        </p:spPr>
        <p:txBody>
          <a:bodyPr vert="horz" lIns="91440" tIns="45720" rIns="91440" bIns="45720" rtlCol="0" anchor="t">
            <a:noAutofit/>
          </a:bodyPr>
          <a:lstStyle/>
          <a:p>
            <a:pPr marL="0" indent="0" defTabSz="685800">
              <a:lnSpc>
                <a:spcPct val="100000"/>
              </a:lnSpc>
              <a:spcBef>
                <a:spcPts val="0"/>
              </a:spcBef>
              <a:spcAft>
                <a:spcPts val="1200"/>
              </a:spcAft>
              <a:buNone/>
            </a:pPr>
            <a:r>
              <a:rPr lang="en-US" b="1" dirty="0">
                <a:solidFill>
                  <a:srgbClr val="00529B"/>
                </a:solidFill>
                <a:latin typeface="Arial"/>
                <a:cs typeface="Arial"/>
              </a:rPr>
              <a:t> </a:t>
            </a:r>
            <a:r>
              <a:rPr lang="en-US" sz="2800" b="1" dirty="0">
                <a:solidFill>
                  <a:srgbClr val="00529B"/>
                </a:solidFill>
                <a:latin typeface="Arial"/>
                <a:cs typeface="Arial"/>
              </a:rPr>
              <a:t>To be eligible, you must:</a:t>
            </a:r>
            <a:endParaRPr lang="en-US" sz="2800" dirty="0">
              <a:latin typeface="Arial"/>
              <a:cs typeface="Arial"/>
            </a:endParaRP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dirty="0">
                <a:solidFill>
                  <a:srgbClr val="00529B"/>
                </a:solidFill>
              </a:rPr>
              <a:t>Have Medicare Part A and Part B</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dirty="0">
                <a:solidFill>
                  <a:srgbClr val="00529B"/>
                </a:solidFill>
              </a:rPr>
              <a:t>Live in the plan’s service area</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dirty="0">
                <a:solidFill>
                  <a:srgbClr val="00529B"/>
                </a:solidFill>
              </a:rPr>
              <a:t>Be a U.S. citizen or lawfully present in the U.S.</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dirty="0">
                <a:solidFill>
                  <a:srgbClr val="00529B"/>
                </a:solidFill>
              </a:rPr>
              <a:t>Not be incarcerated</a:t>
            </a:r>
          </a:p>
        </p:txBody>
      </p:sp>
      <p:sp>
        <p:nvSpPr>
          <p:cNvPr id="8" name="Content Placeholder 4">
            <a:extLst>
              <a:ext uri="{FF2B5EF4-FFF2-40B4-BE49-F238E27FC236}">
                <a16:creationId xmlns:a16="http://schemas.microsoft.com/office/drawing/2014/main" id="{842AD38C-8ABF-48B0-AA1C-CCF3429225F8}"/>
              </a:ext>
            </a:extLst>
          </p:cNvPr>
          <p:cNvSpPr txBox="1">
            <a:spLocks/>
          </p:cNvSpPr>
          <p:nvPr/>
        </p:nvSpPr>
        <p:spPr>
          <a:xfrm>
            <a:off x="6250202" y="1777205"/>
            <a:ext cx="4949396" cy="35909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n-US" sz="2800" b="1" dirty="0">
                <a:solidFill>
                  <a:srgbClr val="00529B"/>
                </a:solidFill>
              </a:rPr>
              <a:t>To join, you must agree to:</a:t>
            </a:r>
            <a:endParaRPr lang="en-US" sz="2800" dirty="0"/>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dirty="0">
                <a:solidFill>
                  <a:srgbClr val="00529B"/>
                </a:solidFill>
              </a:rPr>
              <a:t>Provide necessary information to the plan</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dirty="0">
                <a:solidFill>
                  <a:srgbClr val="00529B"/>
                </a:solidFill>
              </a:rPr>
              <a:t>Follow the plan’s rules</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dirty="0">
                <a:solidFill>
                  <a:srgbClr val="00529B"/>
                </a:solidFill>
              </a:rPr>
              <a:t>Only belong to one plan at a time</a:t>
            </a:r>
          </a:p>
        </p:txBody>
      </p:sp>
      <p:cxnSp>
        <p:nvCxnSpPr>
          <p:cNvPr id="11" name="Straight Connector 10">
            <a:extLst>
              <a:ext uri="{FF2B5EF4-FFF2-40B4-BE49-F238E27FC236}">
                <a16:creationId xmlns:a16="http://schemas.microsoft.com/office/drawing/2014/main" id="{D50616EC-7D08-4D4B-9A1A-2F88BDFFCC4D}"/>
              </a:ext>
              <a:ext uri="{C183D7F6-B498-43B3-948B-1728B52AA6E4}">
                <adec:decorative xmlns:adec="http://schemas.microsoft.com/office/drawing/2017/decorative" val="1"/>
              </a:ext>
            </a:extLst>
          </p:cNvPr>
          <p:cNvCxnSpPr>
            <a:cxnSpLocks/>
          </p:cNvCxnSpPr>
          <p:nvPr/>
        </p:nvCxnSpPr>
        <p:spPr>
          <a:xfrm>
            <a:off x="6154198" y="1899136"/>
            <a:ext cx="0" cy="2959735"/>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73BA8C5-C870-44EC-94D9-872447AF452C}"/>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20</a:t>
            </a:fld>
            <a:endParaRPr lang="en-US" dirty="0"/>
          </a:p>
        </p:txBody>
      </p:sp>
      <p:sp>
        <p:nvSpPr>
          <p:cNvPr id="3" name="Footer Placeholder 2"/>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endParaRPr lang="en-US" dirty="0"/>
          </a:p>
        </p:txBody>
      </p:sp>
      <p:sp>
        <p:nvSpPr>
          <p:cNvPr id="2" name="Date Placeholder 1"/>
          <p:cNvSpPr>
            <a:spLocks noGrp="1"/>
          </p:cNvSpPr>
          <p:nvPr>
            <p:ph type="dt" sz="half" idx="10"/>
          </p:nvPr>
        </p:nvSpPr>
        <p:spPr>
          <a:xfrm>
            <a:off x="838200" y="6492571"/>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8631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500"/>
                                        <p:tgtEl>
                                          <p:spTgt spid="8">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500"/>
                                        <p:tgtEl>
                                          <p:spTgt spid="8">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38151"/>
          </a:xfrm>
        </p:spPr>
        <p:txBody>
          <a:bodyPr anchor="ctr">
            <a:normAutofit/>
          </a:bodyPr>
          <a:lstStyle/>
          <a:p>
            <a:r>
              <a:rPr lang="en-US" sz="3000" dirty="0"/>
              <a:t>How Can You Join</a:t>
            </a:r>
          </a:p>
        </p:txBody>
      </p:sp>
      <p:pic>
        <p:nvPicPr>
          <p:cNvPr id="21" name="Graphic 20">
            <a:extLst>
              <a:ext uri="{FF2B5EF4-FFF2-40B4-BE49-F238E27FC236}">
                <a16:creationId xmlns:a16="http://schemas.microsoft.com/office/drawing/2014/main" id="{60E44669-9767-4001-9DB4-2444F3AE684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9306" y="1075402"/>
            <a:ext cx="1256119" cy="1256119"/>
          </a:xfrm>
          <a:prstGeom prst="rect">
            <a:avLst/>
          </a:prstGeom>
        </p:spPr>
      </p:pic>
      <p:sp>
        <p:nvSpPr>
          <p:cNvPr id="16" name="TextBox 15" descr="Online">
            <a:extLst>
              <a:ext uri="{FF2B5EF4-FFF2-40B4-BE49-F238E27FC236}">
                <a16:creationId xmlns:a16="http://schemas.microsoft.com/office/drawing/2014/main" id="{80E01B8C-11AD-4361-96E7-0FDD666EFEFE}"/>
              </a:ext>
            </a:extLst>
          </p:cNvPr>
          <p:cNvSpPr txBox="1"/>
          <p:nvPr/>
        </p:nvSpPr>
        <p:spPr>
          <a:xfrm>
            <a:off x="844557" y="2122360"/>
            <a:ext cx="1759366" cy="523220"/>
          </a:xfrm>
          <a:prstGeom prst="rect">
            <a:avLst/>
          </a:prstGeom>
          <a:noFill/>
        </p:spPr>
        <p:txBody>
          <a:bodyPr wrap="square" rtlCol="0">
            <a:spAutoFit/>
          </a:bodyPr>
          <a:lstStyle/>
          <a:p>
            <a:pPr algn="ctr"/>
            <a:r>
              <a:rPr lang="en-US" sz="2800" b="1" dirty="0"/>
              <a:t>Online</a:t>
            </a:r>
            <a:endParaRPr lang="en-US" sz="2400" b="1" dirty="0"/>
          </a:p>
        </p:txBody>
      </p:sp>
      <p:sp>
        <p:nvSpPr>
          <p:cNvPr id="6" name="Rectangle: Rounded Corners 5">
            <a:extLst>
              <a:ext uri="{FF2B5EF4-FFF2-40B4-BE49-F238E27FC236}">
                <a16:creationId xmlns:a16="http://schemas.microsoft.com/office/drawing/2014/main" id="{E65166CE-9177-4A69-9631-6C7F3ECBE632}"/>
              </a:ext>
              <a:ext uri="{C183D7F6-B498-43B3-948B-1728B52AA6E4}">
                <adec:decorative xmlns:adec="http://schemas.microsoft.com/office/drawing/2017/decorative" val="1"/>
              </a:ext>
            </a:extLst>
          </p:cNvPr>
          <p:cNvSpPr/>
          <p:nvPr/>
        </p:nvSpPr>
        <p:spPr>
          <a:xfrm>
            <a:off x="760947" y="1151489"/>
            <a:ext cx="10515600" cy="149409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Visit Medicare.gov/plan-compare&#10;-Visit the plan’s website to see if you can join online&#10;">
            <a:extLst>
              <a:ext uri="{FF2B5EF4-FFF2-40B4-BE49-F238E27FC236}">
                <a16:creationId xmlns:a16="http://schemas.microsoft.com/office/drawing/2014/main" id="{9BF449C6-F268-48D7-AD4A-1ADE7F0EF519}"/>
              </a:ext>
            </a:extLst>
          </p:cNvPr>
          <p:cNvSpPr txBox="1"/>
          <p:nvPr/>
        </p:nvSpPr>
        <p:spPr>
          <a:xfrm>
            <a:off x="2657049" y="1266200"/>
            <a:ext cx="8749941" cy="1031051"/>
          </a:xfrm>
          <a:prstGeom prst="rect">
            <a:avLst/>
          </a:prstGeom>
          <a:noFill/>
        </p:spPr>
        <p:txBody>
          <a:bodyPr wrap="square">
            <a:spAutoFit/>
          </a:bodyPr>
          <a:lstStyle/>
          <a:p>
            <a:pPr marL="274320" indent="-274320" defTabSz="685800">
              <a:spcAft>
                <a:spcPts val="600"/>
              </a:spcAft>
              <a:buFont typeface="Wingdings" panose="05000000000000000000" pitchFamily="2" charset="2"/>
              <a:buChar char="§"/>
            </a:pPr>
            <a:r>
              <a:rPr lang="en-US" sz="2800" dirty="0">
                <a:solidFill>
                  <a:srgbClr val="00529B"/>
                </a:solidFill>
                <a:latin typeface="Arial" panose="020B0604020202020204" pitchFamily="34" charset="0"/>
                <a:cs typeface="Arial" panose="020B0604020202020204" pitchFamily="34" charset="0"/>
              </a:rPr>
              <a:t>Visit </a:t>
            </a:r>
            <a:r>
              <a:rPr lang="en-US" sz="2800" dirty="0">
                <a:solidFill>
                  <a:srgbClr val="00529B"/>
                </a:solidFill>
                <a:latin typeface="Arial" panose="020B0604020202020204" pitchFamily="34" charset="0"/>
                <a:cs typeface="Arial" panose="020B0604020202020204" pitchFamily="34" charset="0"/>
                <a:hlinkClick r:id="rId6"/>
              </a:rPr>
              <a:t>Medicare.gov/plan-compare</a:t>
            </a:r>
            <a:endParaRPr lang="en-US" sz="2800" dirty="0">
              <a:solidFill>
                <a:srgbClr val="00529B"/>
              </a:solidFill>
              <a:latin typeface="Arial" panose="020B0604020202020204" pitchFamily="34" charset="0"/>
              <a:cs typeface="Arial" panose="020B0604020202020204" pitchFamily="34" charset="0"/>
            </a:endParaRPr>
          </a:p>
          <a:p>
            <a:pPr marL="274320" indent="-274320" defTabSz="685800">
              <a:spcAft>
                <a:spcPts val="600"/>
              </a:spcAft>
              <a:buFont typeface="Wingdings" panose="05000000000000000000" pitchFamily="2" charset="2"/>
              <a:buChar char="§"/>
            </a:pPr>
            <a:r>
              <a:rPr lang="en-US" sz="2800" dirty="0">
                <a:solidFill>
                  <a:srgbClr val="00529B"/>
                </a:solidFill>
                <a:latin typeface="Arial" panose="020B0604020202020204" pitchFamily="34" charset="0"/>
                <a:cs typeface="Arial" panose="020B0604020202020204" pitchFamily="34" charset="0"/>
              </a:rPr>
              <a:t>Visit the plan’s website to see if you can join online</a:t>
            </a:r>
          </a:p>
        </p:txBody>
      </p:sp>
      <p:pic>
        <p:nvPicPr>
          <p:cNvPr id="22" name="Picture 21">
            <a:extLst>
              <a:ext uri="{FF2B5EF4-FFF2-40B4-BE49-F238E27FC236}">
                <a16:creationId xmlns:a16="http://schemas.microsoft.com/office/drawing/2014/main" id="{98763D53-5596-4C81-A306-53BBFC6EA7BB}"/>
              </a:ext>
              <a:ext uri="{C183D7F6-B498-43B3-948B-1728B52AA6E4}">
                <adec:decorative xmlns:adec="http://schemas.microsoft.com/office/drawing/2017/decorative" val="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448992" y="2832484"/>
            <a:ext cx="517428" cy="992629"/>
          </a:xfrm>
          <a:prstGeom prst="rect">
            <a:avLst/>
          </a:prstGeom>
        </p:spPr>
      </p:pic>
      <p:sp>
        <p:nvSpPr>
          <p:cNvPr id="18" name="TextBox 17" descr="By Phone">
            <a:extLst>
              <a:ext uri="{FF2B5EF4-FFF2-40B4-BE49-F238E27FC236}">
                <a16:creationId xmlns:a16="http://schemas.microsoft.com/office/drawing/2014/main" id="{0AAD7D11-2A99-44EE-85E7-524BD759A183}"/>
              </a:ext>
            </a:extLst>
          </p:cNvPr>
          <p:cNvSpPr txBox="1"/>
          <p:nvPr/>
        </p:nvSpPr>
        <p:spPr>
          <a:xfrm>
            <a:off x="828023" y="3742830"/>
            <a:ext cx="1759366" cy="523220"/>
          </a:xfrm>
          <a:prstGeom prst="rect">
            <a:avLst/>
          </a:prstGeom>
          <a:noFill/>
        </p:spPr>
        <p:txBody>
          <a:bodyPr wrap="square" rtlCol="0">
            <a:spAutoFit/>
          </a:bodyPr>
          <a:lstStyle/>
          <a:p>
            <a:pPr algn="ctr"/>
            <a:r>
              <a:rPr lang="en-US" sz="2800" b="1" dirty="0"/>
              <a:t>By Phone</a:t>
            </a:r>
          </a:p>
        </p:txBody>
      </p:sp>
      <p:sp>
        <p:nvSpPr>
          <p:cNvPr id="8" name="Rectangle: Rounded Corners 7">
            <a:extLst>
              <a:ext uri="{FF2B5EF4-FFF2-40B4-BE49-F238E27FC236}">
                <a16:creationId xmlns:a16="http://schemas.microsoft.com/office/drawing/2014/main" id="{DF6596F3-5DC7-4D5D-A398-E4D6B65E910D}"/>
              </a:ext>
              <a:ext uri="{C183D7F6-B498-43B3-948B-1728B52AA6E4}">
                <adec:decorative xmlns:adec="http://schemas.microsoft.com/office/drawing/2017/decorative" val="1"/>
              </a:ext>
            </a:extLst>
          </p:cNvPr>
          <p:cNvSpPr/>
          <p:nvPr/>
        </p:nvSpPr>
        <p:spPr>
          <a:xfrm>
            <a:off x="785010" y="2789590"/>
            <a:ext cx="10515600" cy="149047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descr="-Call the plan you want to join&#10;-Call 1-800-MEDICARE (1-800-633-4227); &#10;TTY: 1-877-486-2048&#10;">
            <a:extLst>
              <a:ext uri="{FF2B5EF4-FFF2-40B4-BE49-F238E27FC236}">
                <a16:creationId xmlns:a16="http://schemas.microsoft.com/office/drawing/2014/main" id="{301A9E8F-F4DC-4181-A428-8003F61E3472}"/>
              </a:ext>
            </a:extLst>
          </p:cNvPr>
          <p:cNvSpPr txBox="1"/>
          <p:nvPr/>
        </p:nvSpPr>
        <p:spPr>
          <a:xfrm>
            <a:off x="2636770" y="2789590"/>
            <a:ext cx="8639778" cy="1461939"/>
          </a:xfrm>
          <a:prstGeom prst="rect">
            <a:avLst/>
          </a:prstGeom>
          <a:noFill/>
        </p:spPr>
        <p:txBody>
          <a:bodyPr wrap="square">
            <a:spAutoFit/>
          </a:bodyPr>
          <a:lstStyle/>
          <a:p>
            <a:pPr marL="274320" indent="-274320" defTabSz="685800">
              <a:spcAft>
                <a:spcPts val="600"/>
              </a:spcAft>
              <a:buFont typeface="Wingdings" panose="05000000000000000000" pitchFamily="2" charset="2"/>
              <a:buChar char="§"/>
            </a:pPr>
            <a:r>
              <a:rPr lang="en-US" sz="2800" dirty="0">
                <a:solidFill>
                  <a:srgbClr val="00529B"/>
                </a:solidFill>
                <a:latin typeface="Arial" panose="020B0604020202020204" pitchFamily="34" charset="0"/>
                <a:cs typeface="Arial" panose="020B0604020202020204" pitchFamily="34" charset="0"/>
              </a:rPr>
              <a:t>Call the plan you want to join</a:t>
            </a:r>
          </a:p>
          <a:p>
            <a:pPr marL="274320" indent="-274320" defTabSz="685800">
              <a:spcAft>
                <a:spcPts val="600"/>
              </a:spcAft>
              <a:buFont typeface="Wingdings" panose="05000000000000000000" pitchFamily="2" charset="2"/>
              <a:buChar char="§"/>
            </a:pPr>
            <a:r>
              <a:rPr lang="en-US" sz="2800" dirty="0">
                <a:solidFill>
                  <a:srgbClr val="00529B"/>
                </a:solidFill>
                <a:latin typeface="Arial" panose="020B0604020202020204" pitchFamily="34" charset="0"/>
                <a:cs typeface="Arial" panose="020B0604020202020204" pitchFamily="34" charset="0"/>
              </a:rPr>
              <a:t>Call 1-800-MEDICARE (1-800-633-4227); </a:t>
            </a:r>
            <a:br>
              <a:rPr lang="en-US" sz="2800" dirty="0">
                <a:solidFill>
                  <a:srgbClr val="00529B"/>
                </a:solidFill>
                <a:latin typeface="Arial" panose="020B0604020202020204" pitchFamily="34" charset="0"/>
                <a:cs typeface="Arial" panose="020B0604020202020204" pitchFamily="34" charset="0"/>
              </a:rPr>
            </a:br>
            <a:r>
              <a:rPr lang="en-US" sz="2800" dirty="0">
                <a:solidFill>
                  <a:srgbClr val="00529B"/>
                </a:solidFill>
                <a:latin typeface="Arial" panose="020B0604020202020204" pitchFamily="34" charset="0"/>
                <a:cs typeface="Arial" panose="020B0604020202020204" pitchFamily="34" charset="0"/>
              </a:rPr>
              <a:t>TTY: 1-877-486-2048</a:t>
            </a:r>
          </a:p>
        </p:txBody>
      </p:sp>
      <p:pic>
        <p:nvPicPr>
          <p:cNvPr id="15" name="Graphic 14">
            <a:extLst>
              <a:ext uri="{FF2B5EF4-FFF2-40B4-BE49-F238E27FC236}">
                <a16:creationId xmlns:a16="http://schemas.microsoft.com/office/drawing/2014/main" id="{8F1DB912-17F5-48B4-91C4-50E83F667D1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8609" y="4455216"/>
            <a:ext cx="1197515" cy="1197515"/>
          </a:xfrm>
          <a:prstGeom prst="rect">
            <a:avLst/>
          </a:prstGeom>
        </p:spPr>
      </p:pic>
      <p:sp>
        <p:nvSpPr>
          <p:cNvPr id="20" name="TextBox 19" descr="By mail">
            <a:extLst>
              <a:ext uri="{FF2B5EF4-FFF2-40B4-BE49-F238E27FC236}">
                <a16:creationId xmlns:a16="http://schemas.microsoft.com/office/drawing/2014/main" id="{59058DE7-0B93-4307-9C0D-48AB2EF5F0BD}"/>
              </a:ext>
            </a:extLst>
          </p:cNvPr>
          <p:cNvSpPr txBox="1"/>
          <p:nvPr/>
        </p:nvSpPr>
        <p:spPr>
          <a:xfrm>
            <a:off x="897684" y="5377976"/>
            <a:ext cx="1759366" cy="523220"/>
          </a:xfrm>
          <a:prstGeom prst="rect">
            <a:avLst/>
          </a:prstGeom>
          <a:noFill/>
        </p:spPr>
        <p:txBody>
          <a:bodyPr wrap="square" rtlCol="0">
            <a:spAutoFit/>
          </a:bodyPr>
          <a:lstStyle/>
          <a:p>
            <a:pPr algn="ctr"/>
            <a:r>
              <a:rPr lang="en-US" sz="2800" b="1" dirty="0"/>
              <a:t>By mail</a:t>
            </a:r>
          </a:p>
        </p:txBody>
      </p:sp>
      <p:sp>
        <p:nvSpPr>
          <p:cNvPr id="7" name="Rectangle: Rounded Corners 6">
            <a:extLst>
              <a:ext uri="{FF2B5EF4-FFF2-40B4-BE49-F238E27FC236}">
                <a16:creationId xmlns:a16="http://schemas.microsoft.com/office/drawing/2014/main" id="{CB23BADC-C1BC-4416-85CB-862E65462A03}"/>
              </a:ext>
              <a:ext uri="{C183D7F6-B498-43B3-948B-1728B52AA6E4}">
                <adec:decorative xmlns:adec="http://schemas.microsoft.com/office/drawing/2017/decorative" val="1"/>
              </a:ext>
            </a:extLst>
          </p:cNvPr>
          <p:cNvSpPr/>
          <p:nvPr/>
        </p:nvSpPr>
        <p:spPr>
          <a:xfrm>
            <a:off x="828023" y="4462893"/>
            <a:ext cx="10456114" cy="149047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Fill out a paper enrollment form&#10;">
            <a:extLst>
              <a:ext uri="{FF2B5EF4-FFF2-40B4-BE49-F238E27FC236}">
                <a16:creationId xmlns:a16="http://schemas.microsoft.com/office/drawing/2014/main" id="{8DADD521-C691-4131-99A7-0669A496F58B}"/>
              </a:ext>
            </a:extLst>
          </p:cNvPr>
          <p:cNvSpPr txBox="1"/>
          <p:nvPr/>
        </p:nvSpPr>
        <p:spPr>
          <a:xfrm>
            <a:off x="2738770" y="4863444"/>
            <a:ext cx="8533307" cy="523220"/>
          </a:xfrm>
          <a:prstGeom prst="rect">
            <a:avLst/>
          </a:prstGeom>
          <a:noFill/>
        </p:spPr>
        <p:txBody>
          <a:bodyPr wrap="square">
            <a:spAutoFit/>
          </a:bodyPr>
          <a:lstStyle/>
          <a:p>
            <a:pPr defTabSz="685800">
              <a:spcAft>
                <a:spcPts val="600"/>
              </a:spcAft>
            </a:pPr>
            <a:r>
              <a:rPr lang="en-US" sz="2800" dirty="0">
                <a:solidFill>
                  <a:srgbClr val="00529B"/>
                </a:solidFill>
                <a:latin typeface="Arial" panose="020B0604020202020204" pitchFamily="34" charset="0"/>
                <a:cs typeface="Arial" panose="020B0604020202020204" pitchFamily="34" charset="0"/>
              </a:rPr>
              <a:t>Fill out a paper enrollment form</a:t>
            </a:r>
          </a:p>
        </p:txBody>
      </p:sp>
      <p:sp>
        <p:nvSpPr>
          <p:cNvPr id="14" name="Slide Number Placeholder 5">
            <a:extLst>
              <a:ext uri="{FF2B5EF4-FFF2-40B4-BE49-F238E27FC236}">
                <a16:creationId xmlns:a16="http://schemas.microsoft.com/office/drawing/2014/main" id="{6F25D6BA-7163-4710-A903-6BB075FFDABF}"/>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21</a:t>
            </a:fld>
            <a:endParaRPr lang="en-US" dirty="0"/>
          </a:p>
        </p:txBody>
      </p:sp>
      <p:sp>
        <p:nvSpPr>
          <p:cNvPr id="3" name="Footer Placeholder 2"/>
          <p:cNvSpPr>
            <a:spLocks noGrp="1"/>
          </p:cNvSpPr>
          <p:nvPr>
            <p:ph type="ftr" sz="quarter" idx="11"/>
          </p:nvPr>
        </p:nvSpPr>
        <p:spPr>
          <a:xfrm>
            <a:off x="4038600" y="6490983"/>
            <a:ext cx="4114800" cy="365125"/>
          </a:xfrm>
        </p:spPr>
        <p:txBody>
          <a:bodyPr/>
          <a:lstStyle/>
          <a:p>
            <a:r>
              <a:rPr lang="en-US" dirty="0"/>
              <a:t>Medicare Advantage &amp; Other Medicare Health Plans</a:t>
            </a:r>
          </a:p>
        </p:txBody>
      </p:sp>
      <p:sp>
        <p:nvSpPr>
          <p:cNvPr id="2" name="Date Placeholder 1"/>
          <p:cNvSpPr>
            <a:spLocks noGrp="1"/>
          </p:cNvSpPr>
          <p:nvPr>
            <p:ph type="dt" sz="half" idx="10"/>
          </p:nvPr>
        </p:nvSpPr>
        <p:spPr>
          <a:xfrm>
            <a:off x="838200" y="6492571"/>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16791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2867"/>
            <a:ext cx="12192000" cy="914400"/>
          </a:xfrm>
        </p:spPr>
        <p:txBody>
          <a:bodyPr anchor="ctr">
            <a:normAutofit/>
          </a:bodyPr>
          <a:lstStyle/>
          <a:p>
            <a:r>
              <a:rPr lang="en-US" sz="2800" b="0" dirty="0"/>
              <a:t>When You Can Join or Switch a </a:t>
            </a:r>
            <a:br>
              <a:rPr lang="en-US" sz="2800" b="0" dirty="0"/>
            </a:br>
            <a:r>
              <a:rPr lang="en-US" sz="2800" b="0" dirty="0"/>
              <a:t>Medicare Advantage Plan </a:t>
            </a:r>
            <a:r>
              <a:rPr lang="en-US" sz="2000" b="0" dirty="0"/>
              <a:t>(1 of 3)</a:t>
            </a:r>
            <a:endParaRPr lang="en-US" sz="2800" b="0" dirty="0"/>
          </a:p>
        </p:txBody>
      </p:sp>
      <p:sp>
        <p:nvSpPr>
          <p:cNvPr id="12" name="TextBox 11">
            <a:extLst>
              <a:ext uri="{FF2B5EF4-FFF2-40B4-BE49-F238E27FC236}">
                <a16:creationId xmlns:a16="http://schemas.microsoft.com/office/drawing/2014/main" id="{5A9D8CBE-8E90-400B-9465-93F618AA7B3C}"/>
              </a:ext>
            </a:extLst>
          </p:cNvPr>
          <p:cNvSpPr txBox="1"/>
          <p:nvPr/>
        </p:nvSpPr>
        <p:spPr>
          <a:xfrm>
            <a:off x="640080" y="1097280"/>
            <a:ext cx="11582400" cy="467051"/>
          </a:xfrm>
          <a:prstGeom prst="rect">
            <a:avLst/>
          </a:prstGeom>
          <a:noFill/>
        </p:spPr>
        <p:txBody>
          <a:bodyPr wrap="square" rtlCol="0">
            <a:spAutoFit/>
          </a:bodyPr>
          <a:lstStyle/>
          <a:p>
            <a:pPr defTabSz="685800">
              <a:lnSpc>
                <a:spcPct val="110000"/>
              </a:lnSpc>
              <a:buClr>
                <a:srgbClr val="00539A"/>
              </a:buClr>
              <a:buFont typeface="Wingdings" pitchFamily="2" charset="2"/>
            </a:pPr>
            <a:r>
              <a:rPr lang="en-US" sz="2400" b="1" dirty="0">
                <a:solidFill>
                  <a:srgbClr val="00529B"/>
                </a:solidFill>
                <a:latin typeface="Arial" panose="020B0604020202020204" pitchFamily="34" charset="0"/>
                <a:cs typeface="Arial" panose="020B0604020202020204" pitchFamily="34" charset="0"/>
              </a:rPr>
              <a:t>You can only join or switch Medicare Advantage Plans during 5 periods: </a:t>
            </a:r>
          </a:p>
        </p:txBody>
      </p:sp>
      <p:sp>
        <p:nvSpPr>
          <p:cNvPr id="9" name="Rectangle: Rounded Corners 8">
            <a:extLst>
              <a:ext uri="{FF2B5EF4-FFF2-40B4-BE49-F238E27FC236}">
                <a16:creationId xmlns:a16="http://schemas.microsoft.com/office/drawing/2014/main" id="{10E34A31-768B-43DD-920A-D2025285BF11}"/>
              </a:ext>
              <a:ext uri="{C183D7F6-B498-43B3-948B-1728B52AA6E4}">
                <adec:decorative xmlns:adec="http://schemas.microsoft.com/office/drawing/2017/decorative" val="1"/>
              </a:ext>
            </a:extLst>
          </p:cNvPr>
          <p:cNvSpPr/>
          <p:nvPr/>
        </p:nvSpPr>
        <p:spPr>
          <a:xfrm>
            <a:off x="699750" y="1811559"/>
            <a:ext cx="11053762" cy="2084832"/>
          </a:xfrm>
          <a:prstGeom prst="roundRect">
            <a:avLst/>
          </a:prstGeom>
          <a:solidFill>
            <a:schemeClr val="bg1"/>
          </a:solid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sp>
        <p:nvSpPr>
          <p:cNvPr id="11" name="Oval 10" descr="Circle with the number 1 in it">
            <a:extLst>
              <a:ext uri="{FF2B5EF4-FFF2-40B4-BE49-F238E27FC236}">
                <a16:creationId xmlns:a16="http://schemas.microsoft.com/office/drawing/2014/main" id="{078E8DF9-5DB2-40BC-8640-43E50B5120FF}"/>
              </a:ext>
            </a:extLst>
          </p:cNvPr>
          <p:cNvSpPr/>
          <p:nvPr/>
        </p:nvSpPr>
        <p:spPr>
          <a:xfrm>
            <a:off x="422531" y="1531921"/>
            <a:ext cx="91440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2F5597"/>
                </a:solidFill>
              </a:rPr>
              <a:t>1</a:t>
            </a:r>
          </a:p>
        </p:txBody>
      </p:sp>
      <p:sp>
        <p:nvSpPr>
          <p:cNvPr id="13" name="Content Placeholder 4">
            <a:extLst>
              <a:ext uri="{FF2B5EF4-FFF2-40B4-BE49-F238E27FC236}">
                <a16:creationId xmlns:a16="http://schemas.microsoft.com/office/drawing/2014/main" id="{02632EFA-DF2C-4D8C-BC99-B735899CFA49}"/>
              </a:ext>
              <a:ext uri="{C183D7F6-B498-43B3-948B-1728B52AA6E4}">
                <adec:decorative xmlns:adec="http://schemas.microsoft.com/office/drawing/2017/decorative" val="0"/>
              </a:ext>
            </a:extLst>
          </p:cNvPr>
          <p:cNvSpPr txBox="1">
            <a:spLocks/>
          </p:cNvSpPr>
          <p:nvPr/>
        </p:nvSpPr>
        <p:spPr>
          <a:xfrm>
            <a:off x="924714" y="1891771"/>
            <a:ext cx="10784680" cy="191058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1200"/>
              </a:spcAft>
              <a:buClrTx/>
              <a:buSzTx/>
              <a:buNone/>
              <a:tabLst/>
              <a:defRPr/>
            </a:pPr>
            <a:r>
              <a:rPr lang="en-US" sz="1800" b="1" kern="0" dirty="0">
                <a:solidFill>
                  <a:srgbClr val="00529B"/>
                </a:solidFill>
              </a:rPr>
              <a:t>Initial Enrollment Period (IEP)</a:t>
            </a:r>
            <a:endParaRPr kumimoji="0" lang="en-US" sz="1800" b="1" i="0" u="none" strike="noStrike" kern="0" cap="none" spc="0" normalizeH="0" baseline="0" noProof="0" dirty="0">
              <a:ln>
                <a:noFill/>
              </a:ln>
              <a:solidFill>
                <a:srgbClr val="00529B"/>
              </a:solidFill>
              <a:effectLst/>
              <a:uLnTx/>
              <a:uFillTx/>
            </a:endParaRPr>
          </a:p>
          <a:p>
            <a:pPr lvl="0">
              <a:lnSpc>
                <a:spcPct val="100000"/>
              </a:lnSpc>
              <a:spcBef>
                <a:spcPts val="0"/>
              </a:spcBef>
              <a:spcAft>
                <a:spcPts val="600"/>
              </a:spcAft>
              <a:buClrTx/>
              <a:defRPr/>
            </a:pPr>
            <a:r>
              <a:rPr lang="en-US" sz="1800" dirty="0">
                <a:solidFill>
                  <a:srgbClr val="00529B"/>
                </a:solidFill>
              </a:rPr>
              <a:t>Begins 3 months immediately before your first entitlement to both Medicare Part A and Part B, and ends the last day of the month before you’re entitled to both Part A and Part B, or the last day of your </a:t>
            </a:r>
            <a:br>
              <a:rPr lang="en-US" sz="1800" dirty="0">
                <a:solidFill>
                  <a:srgbClr val="00529B"/>
                </a:solidFill>
              </a:rPr>
            </a:br>
            <a:r>
              <a:rPr lang="en-US" sz="1800" dirty="0">
                <a:solidFill>
                  <a:srgbClr val="00529B"/>
                </a:solidFill>
              </a:rPr>
              <a:t>Part B IEP</a:t>
            </a:r>
          </a:p>
          <a:p>
            <a:pPr>
              <a:lnSpc>
                <a:spcPct val="100000"/>
              </a:lnSpc>
              <a:spcBef>
                <a:spcPts val="0"/>
              </a:spcBef>
              <a:spcAft>
                <a:spcPts val="600"/>
              </a:spcAft>
              <a:defRPr/>
            </a:pPr>
            <a:r>
              <a:rPr lang="en-US" sz="1800" b="1" i="0" u="none" strike="noStrike" kern="0" cap="none" spc="0" normalizeH="0" baseline="0" noProof="0" dirty="0">
                <a:ln>
                  <a:noFill/>
                </a:ln>
                <a:solidFill>
                  <a:srgbClr val="00529B"/>
                </a:solidFill>
                <a:effectLst/>
                <a:uLnTx/>
                <a:uFillTx/>
              </a:rPr>
              <a:t>Coverage begins</a:t>
            </a:r>
            <a:r>
              <a:rPr lang="en-US" sz="1800" i="0" u="none" strike="noStrike" kern="0" cap="none" spc="0" normalizeH="0" baseline="0" noProof="0" dirty="0">
                <a:ln>
                  <a:noFill/>
                </a:ln>
                <a:solidFill>
                  <a:srgbClr val="00529B"/>
                </a:solidFill>
                <a:effectLst/>
                <a:uLnTx/>
                <a:uFillTx/>
              </a:rPr>
              <a:t> the 1</a:t>
            </a:r>
            <a:r>
              <a:rPr lang="en-US" sz="1800" i="0" u="none" strike="noStrike" kern="0" cap="none" spc="0" normalizeH="0" baseline="30000" noProof="0" dirty="0">
                <a:ln>
                  <a:noFill/>
                </a:ln>
                <a:solidFill>
                  <a:srgbClr val="00529B"/>
                </a:solidFill>
                <a:effectLst/>
                <a:uLnTx/>
                <a:uFillTx/>
              </a:rPr>
              <a:t>st</a:t>
            </a:r>
            <a:r>
              <a:rPr lang="en-US" sz="1800" i="0" u="none" strike="noStrike" kern="0" cap="none" spc="0" normalizeH="0" baseline="0" noProof="0" dirty="0">
                <a:ln>
                  <a:noFill/>
                </a:ln>
                <a:solidFill>
                  <a:srgbClr val="00529B"/>
                </a:solidFill>
                <a:effectLst/>
                <a:uLnTx/>
                <a:uFillTx/>
              </a:rPr>
              <a:t> day of the month you’re entitled to both </a:t>
            </a:r>
            <a:r>
              <a:rPr lang="en-US" sz="1800" kern="0" dirty="0">
                <a:solidFill>
                  <a:srgbClr val="00529B"/>
                </a:solidFill>
              </a:rPr>
              <a:t>Part A and Part B, or the 1</a:t>
            </a:r>
            <a:r>
              <a:rPr lang="en-US" sz="1800" kern="0" baseline="30000" dirty="0">
                <a:solidFill>
                  <a:srgbClr val="00529B"/>
                </a:solidFill>
              </a:rPr>
              <a:t>st</a:t>
            </a:r>
            <a:r>
              <a:rPr lang="en-US" sz="1800" kern="0" dirty="0">
                <a:solidFill>
                  <a:srgbClr val="00529B"/>
                </a:solidFill>
              </a:rPr>
              <a:t>  day of the month after the month you requested enrollment (if after entitlement)</a:t>
            </a:r>
            <a:endParaRPr lang="en-US" sz="1800" b="1" i="0" u="none" strike="noStrike" kern="0" cap="none" spc="0" normalizeH="0" baseline="0" noProof="0" dirty="0">
              <a:ln>
                <a:noFill/>
              </a:ln>
              <a:solidFill>
                <a:srgbClr val="00529B"/>
              </a:solidFill>
              <a:effectLst/>
              <a:uLnTx/>
              <a:uFillTx/>
            </a:endParaRPr>
          </a:p>
        </p:txBody>
      </p:sp>
      <p:sp>
        <p:nvSpPr>
          <p:cNvPr id="10" name="Rectangle: Rounded Corners 9">
            <a:extLst>
              <a:ext uri="{FF2B5EF4-FFF2-40B4-BE49-F238E27FC236}">
                <a16:creationId xmlns:a16="http://schemas.microsoft.com/office/drawing/2014/main" id="{ED5D96EF-8D9B-471B-BF6F-A80E60501EED}"/>
              </a:ext>
              <a:ext uri="{C183D7F6-B498-43B3-948B-1728B52AA6E4}">
                <adec:decorative xmlns:adec="http://schemas.microsoft.com/office/drawing/2017/decorative" val="1"/>
              </a:ext>
            </a:extLst>
          </p:cNvPr>
          <p:cNvSpPr/>
          <p:nvPr/>
        </p:nvSpPr>
        <p:spPr>
          <a:xfrm>
            <a:off x="758089" y="4297192"/>
            <a:ext cx="11053762" cy="2082868"/>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sp>
        <p:nvSpPr>
          <p:cNvPr id="16" name="Oval 15" descr="Circle with the number 2 in it">
            <a:extLst>
              <a:ext uri="{FF2B5EF4-FFF2-40B4-BE49-F238E27FC236}">
                <a16:creationId xmlns:a16="http://schemas.microsoft.com/office/drawing/2014/main" id="{FFF053AE-13D2-44F3-9A45-524842C75ACC}"/>
              </a:ext>
            </a:extLst>
          </p:cNvPr>
          <p:cNvSpPr/>
          <p:nvPr/>
        </p:nvSpPr>
        <p:spPr>
          <a:xfrm>
            <a:off x="435430" y="3964484"/>
            <a:ext cx="91440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2F5597"/>
                </a:solidFill>
              </a:rPr>
              <a:t>2</a:t>
            </a:r>
          </a:p>
        </p:txBody>
      </p:sp>
      <p:sp>
        <p:nvSpPr>
          <p:cNvPr id="14" name="Content Placeholder 4">
            <a:extLst>
              <a:ext uri="{FF2B5EF4-FFF2-40B4-BE49-F238E27FC236}">
                <a16:creationId xmlns:a16="http://schemas.microsoft.com/office/drawing/2014/main" id="{2C059F13-F5F4-4B55-858D-DC6FA35F7CD6}"/>
              </a:ext>
            </a:extLst>
          </p:cNvPr>
          <p:cNvSpPr txBox="1">
            <a:spLocks/>
          </p:cNvSpPr>
          <p:nvPr/>
        </p:nvSpPr>
        <p:spPr>
          <a:xfrm>
            <a:off x="892630" y="4373955"/>
            <a:ext cx="10784680" cy="170753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1200"/>
              </a:spcAft>
              <a:buClrTx/>
              <a:buSzTx/>
              <a:buNone/>
              <a:tabLst/>
              <a:defRPr/>
            </a:pPr>
            <a:r>
              <a:rPr lang="en-US" sz="1800" b="1" kern="0" dirty="0">
                <a:solidFill>
                  <a:srgbClr val="00529B"/>
                </a:solidFill>
              </a:rPr>
              <a:t>Open Enrollment Period (OEP)</a:t>
            </a:r>
            <a:endParaRPr kumimoji="0" lang="en-US" sz="1800" b="1" i="0" u="none" strike="noStrike" kern="0" cap="none" spc="0" normalizeH="0" baseline="0" noProof="0" dirty="0">
              <a:ln>
                <a:noFill/>
              </a:ln>
              <a:solidFill>
                <a:srgbClr val="00529B"/>
              </a:solidFill>
              <a:effectLst/>
              <a:uLnTx/>
              <a:uFillTx/>
            </a:endParaRPr>
          </a:p>
          <a:p>
            <a:pPr marR="0" lvl="0" defTabSz="91440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i="0" u="none" strike="noStrike" kern="0" cap="none" spc="0" normalizeH="0" baseline="0" noProof="0" dirty="0">
                <a:ln>
                  <a:noFill/>
                </a:ln>
                <a:solidFill>
                  <a:srgbClr val="00529B"/>
                </a:solidFill>
                <a:effectLst/>
                <a:uLnTx/>
                <a:uFillTx/>
              </a:rPr>
              <a:t>October 15–December 7 each year</a:t>
            </a:r>
            <a:endParaRPr lang="en-US" sz="1800" i="0" u="none" strike="noStrike" kern="0" cap="none" spc="0" normalizeH="0" baseline="0" noProof="0" dirty="0">
              <a:ln>
                <a:noFill/>
              </a:ln>
              <a:solidFill>
                <a:srgbClr val="00529B"/>
              </a:solidFill>
              <a:effectLst/>
              <a:uLnTx/>
              <a:uFillTx/>
            </a:endParaRPr>
          </a:p>
          <a:p>
            <a:pPr marR="0" lvl="0" defTabSz="91440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1" i="0" u="none" strike="noStrike" kern="0" cap="none" spc="0" normalizeH="0" baseline="0" noProof="0" dirty="0">
                <a:ln>
                  <a:noFill/>
                </a:ln>
                <a:solidFill>
                  <a:srgbClr val="00529B"/>
                </a:solidFill>
                <a:effectLst/>
                <a:uLnTx/>
                <a:uFillTx/>
              </a:rPr>
              <a:t>Coverage begins </a:t>
            </a:r>
            <a:r>
              <a:rPr kumimoji="0" lang="en-US" sz="1800" i="0" u="none" strike="noStrike" kern="0" cap="none" spc="0" normalizeH="0" baseline="0" noProof="0" dirty="0">
                <a:ln>
                  <a:noFill/>
                </a:ln>
                <a:solidFill>
                  <a:srgbClr val="00529B"/>
                </a:solidFill>
                <a:effectLst/>
                <a:uLnTx/>
                <a:uFillTx/>
              </a:rPr>
              <a:t>on January 1</a:t>
            </a:r>
            <a:endParaRPr lang="en-US" sz="1800" i="0" u="none" strike="noStrike" kern="0" cap="none" spc="0" normalizeH="0" baseline="0" noProof="0" dirty="0">
              <a:ln>
                <a:noFill/>
              </a:ln>
              <a:solidFill>
                <a:srgbClr val="00529B"/>
              </a:solidFill>
              <a:effectLst/>
              <a:uLnTx/>
              <a:uFillTx/>
            </a:endParaRPr>
          </a:p>
        </p:txBody>
      </p:sp>
      <p:sp>
        <p:nvSpPr>
          <p:cNvPr id="15" name="Slide Number Placeholder 5">
            <a:extLst>
              <a:ext uri="{FF2B5EF4-FFF2-40B4-BE49-F238E27FC236}">
                <a16:creationId xmlns:a16="http://schemas.microsoft.com/office/drawing/2014/main" id="{B734FEAD-AC0D-4F7D-8B8D-E55F402D013E}"/>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22</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23511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0"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155A0-5779-4B17-81DD-8F185B4EB783}"/>
              </a:ext>
            </a:extLst>
          </p:cNvPr>
          <p:cNvSpPr>
            <a:spLocks noGrp="1"/>
          </p:cNvSpPr>
          <p:nvPr>
            <p:ph type="title"/>
          </p:nvPr>
        </p:nvSpPr>
        <p:spPr>
          <a:xfrm>
            <a:off x="0" y="7617"/>
            <a:ext cx="12192000" cy="949891"/>
          </a:xfrm>
        </p:spPr>
        <p:txBody>
          <a:bodyPr anchor="ctr">
            <a:normAutofit/>
          </a:bodyPr>
          <a:lstStyle/>
          <a:p>
            <a:r>
              <a:rPr lang="en-US" sz="2800" b="0" dirty="0"/>
              <a:t>When You Can Join or Switch a </a:t>
            </a:r>
            <a:br>
              <a:rPr lang="en-US" sz="2800" b="0" dirty="0"/>
            </a:br>
            <a:r>
              <a:rPr lang="en-US" sz="2800" b="0" dirty="0"/>
              <a:t>Medicare Advantage Plan </a:t>
            </a:r>
            <a:r>
              <a:rPr lang="en-US" sz="2000" b="0" dirty="0"/>
              <a:t>(2 of 3)</a:t>
            </a:r>
          </a:p>
        </p:txBody>
      </p:sp>
      <p:sp>
        <p:nvSpPr>
          <p:cNvPr id="26" name="TextBox 25">
            <a:extLst>
              <a:ext uri="{FF2B5EF4-FFF2-40B4-BE49-F238E27FC236}">
                <a16:creationId xmlns:a16="http://schemas.microsoft.com/office/drawing/2014/main" id="{61D91FF7-2BD2-4820-A157-4363E44F7BF7}"/>
              </a:ext>
            </a:extLst>
          </p:cNvPr>
          <p:cNvSpPr txBox="1"/>
          <p:nvPr/>
        </p:nvSpPr>
        <p:spPr>
          <a:xfrm>
            <a:off x="640080" y="1023138"/>
            <a:ext cx="11582400" cy="467051"/>
          </a:xfrm>
          <a:prstGeom prst="rect">
            <a:avLst/>
          </a:prstGeom>
          <a:noFill/>
        </p:spPr>
        <p:txBody>
          <a:bodyPr wrap="square" rtlCol="0">
            <a:spAutoFit/>
          </a:bodyPr>
          <a:lstStyle/>
          <a:p>
            <a:pPr defTabSz="685800">
              <a:lnSpc>
                <a:spcPct val="110000"/>
              </a:lnSpc>
              <a:buClr>
                <a:srgbClr val="00539A"/>
              </a:buClr>
              <a:buFont typeface="Wingdings" pitchFamily="2" charset="2"/>
            </a:pPr>
            <a:r>
              <a:rPr lang="en-US" sz="2400" b="1" dirty="0">
                <a:solidFill>
                  <a:srgbClr val="00529B"/>
                </a:solidFill>
                <a:latin typeface="Arial" panose="020B0604020202020204" pitchFamily="34" charset="0"/>
                <a:cs typeface="Arial" panose="020B0604020202020204" pitchFamily="34" charset="0"/>
              </a:rPr>
              <a:t>You can only join or switch Medicare Advantage Plans during 5 periods: </a:t>
            </a:r>
          </a:p>
        </p:txBody>
      </p:sp>
      <p:sp>
        <p:nvSpPr>
          <p:cNvPr id="29" name="Rectangle: Rounded Corners 28">
            <a:extLst>
              <a:ext uri="{FF2B5EF4-FFF2-40B4-BE49-F238E27FC236}">
                <a16:creationId xmlns:a16="http://schemas.microsoft.com/office/drawing/2014/main" id="{F61C9482-6D2A-40AC-BB69-CF2BEB92F61A}"/>
              </a:ext>
              <a:ext uri="{C183D7F6-B498-43B3-948B-1728B52AA6E4}">
                <adec:decorative xmlns:adec="http://schemas.microsoft.com/office/drawing/2017/decorative" val="1"/>
              </a:ext>
            </a:extLst>
          </p:cNvPr>
          <p:cNvSpPr/>
          <p:nvPr/>
        </p:nvSpPr>
        <p:spPr>
          <a:xfrm>
            <a:off x="758089" y="1662842"/>
            <a:ext cx="11053762" cy="2483713"/>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sp>
        <p:nvSpPr>
          <p:cNvPr id="32" name="Oval 31" descr="Circle with the number 3 in it">
            <a:extLst>
              <a:ext uri="{FF2B5EF4-FFF2-40B4-BE49-F238E27FC236}">
                <a16:creationId xmlns:a16="http://schemas.microsoft.com/office/drawing/2014/main" id="{0E37C63A-7AAD-4E52-984A-3B34ACD7C62E}"/>
              </a:ext>
            </a:extLst>
          </p:cNvPr>
          <p:cNvSpPr/>
          <p:nvPr/>
        </p:nvSpPr>
        <p:spPr>
          <a:xfrm>
            <a:off x="413821" y="1400690"/>
            <a:ext cx="91440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2F5597"/>
                </a:solidFill>
              </a:rPr>
              <a:t>3</a:t>
            </a:r>
          </a:p>
        </p:txBody>
      </p:sp>
      <p:sp>
        <p:nvSpPr>
          <p:cNvPr id="27" name="Content Placeholder 4">
            <a:extLst>
              <a:ext uri="{FF2B5EF4-FFF2-40B4-BE49-F238E27FC236}">
                <a16:creationId xmlns:a16="http://schemas.microsoft.com/office/drawing/2014/main" id="{547EE280-C902-496B-9CF4-7DE32548EC77}"/>
              </a:ext>
            </a:extLst>
          </p:cNvPr>
          <p:cNvSpPr txBox="1">
            <a:spLocks/>
          </p:cNvSpPr>
          <p:nvPr/>
        </p:nvSpPr>
        <p:spPr>
          <a:xfrm>
            <a:off x="892629" y="1838255"/>
            <a:ext cx="10919222" cy="2270640"/>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eaLnBrk="1" fontAlgn="auto" latinLnBrk="0" hangingPunct="1">
              <a:lnSpc>
                <a:spcPct val="120000"/>
              </a:lnSpc>
              <a:spcBef>
                <a:spcPts val="0"/>
              </a:spcBef>
              <a:spcAft>
                <a:spcPts val="1200"/>
              </a:spcAft>
              <a:buClrTx/>
              <a:buSzTx/>
              <a:buNone/>
              <a:tabLst/>
              <a:defRPr/>
            </a:pPr>
            <a:r>
              <a:rPr lang="en-US" b="1" kern="0" dirty="0">
                <a:solidFill>
                  <a:srgbClr val="00529B"/>
                </a:solidFill>
              </a:rPr>
              <a:t>Medicare Advantage Open Enrollment Period (MA OEP)</a:t>
            </a:r>
          </a:p>
          <a:p>
            <a:pPr marL="0" marR="0" lvl="0" indent="0" defTabSz="914400" eaLnBrk="1" fontAlgn="auto" latinLnBrk="0" hangingPunct="1">
              <a:lnSpc>
                <a:spcPct val="120000"/>
              </a:lnSpc>
              <a:spcBef>
                <a:spcPts val="0"/>
              </a:spcBef>
              <a:spcAft>
                <a:spcPts val="1200"/>
              </a:spcAft>
              <a:buClrTx/>
              <a:buSzTx/>
              <a:buNone/>
              <a:tabLst/>
              <a:defRPr/>
            </a:pPr>
            <a:r>
              <a:rPr lang="en-US" sz="2300" b="1" kern="0" dirty="0">
                <a:solidFill>
                  <a:srgbClr val="00529B"/>
                </a:solidFill>
                <a:latin typeface="Arial"/>
                <a:cs typeface="Arial"/>
              </a:rPr>
              <a:t>You can change </a:t>
            </a:r>
            <a:r>
              <a:rPr lang="en-US" sz="2300" b="1" dirty="0">
                <a:solidFill>
                  <a:srgbClr val="00529B"/>
                </a:solidFill>
              </a:rPr>
              <a:t>Medicare Advantage Plans or disenroll and return to Original Medicare during the:</a:t>
            </a:r>
            <a:endParaRPr lang="en-US" sz="2300" b="1" kern="0" dirty="0">
              <a:solidFill>
                <a:srgbClr val="00529B"/>
              </a:solidFill>
            </a:endParaRPr>
          </a:p>
          <a:p>
            <a:pPr marL="347472" indent="-347472">
              <a:lnSpc>
                <a:spcPct val="120000"/>
              </a:lnSpc>
              <a:spcBef>
                <a:spcPts val="0"/>
              </a:spcBef>
              <a:spcAft>
                <a:spcPts val="1200"/>
              </a:spcAft>
              <a:buClrTx/>
              <a:defRPr/>
            </a:pPr>
            <a:r>
              <a:rPr kumimoji="0" lang="en-US" sz="2100" b="1" i="0" u="none" strike="noStrike" kern="0" cap="none" spc="0" normalizeH="0" baseline="0" noProof="0" dirty="0">
                <a:ln>
                  <a:noFill/>
                </a:ln>
                <a:solidFill>
                  <a:srgbClr val="00529B"/>
                </a:solidFill>
                <a:effectLst/>
                <a:uLnTx/>
                <a:uFillTx/>
                <a:latin typeface="Arial"/>
                <a:cs typeface="Arial"/>
              </a:rPr>
              <a:t>Annual Medicare Advantage </a:t>
            </a:r>
            <a:r>
              <a:rPr lang="en-US" sz="2100" b="1" kern="0" dirty="0">
                <a:solidFill>
                  <a:srgbClr val="00529B"/>
                </a:solidFill>
                <a:latin typeface="Arial"/>
                <a:cs typeface="Arial"/>
              </a:rPr>
              <a:t>OEP </a:t>
            </a:r>
            <a:r>
              <a:rPr lang="en-US" sz="2100" kern="0" dirty="0">
                <a:solidFill>
                  <a:srgbClr val="00529B"/>
                </a:solidFill>
                <a:latin typeface="Arial"/>
                <a:cs typeface="Arial"/>
              </a:rPr>
              <a:t>(January 1–March 31 each year)—i</a:t>
            </a:r>
            <a:r>
              <a:rPr kumimoji="0" lang="en-US" sz="2100" i="0" u="none" strike="noStrike" kern="0" cap="none" spc="0" normalizeH="0" baseline="0" noProof="0" dirty="0">
                <a:ln>
                  <a:noFill/>
                </a:ln>
                <a:solidFill>
                  <a:srgbClr val="00529B"/>
                </a:solidFill>
                <a:effectLst/>
                <a:uLnTx/>
                <a:uFillTx/>
                <a:latin typeface="Arial"/>
                <a:cs typeface="Arial"/>
              </a:rPr>
              <a:t>f you already enrolled </a:t>
            </a:r>
            <a:r>
              <a:rPr lang="en-US" sz="2100" kern="0" dirty="0">
                <a:solidFill>
                  <a:srgbClr val="00529B"/>
                </a:solidFill>
                <a:latin typeface="Arial"/>
                <a:cs typeface="Arial"/>
              </a:rPr>
              <a:t>in a Medicare Advantage Plan, </a:t>
            </a:r>
            <a:r>
              <a:rPr lang="en-US" sz="2100" b="1" kern="0" dirty="0">
                <a:solidFill>
                  <a:srgbClr val="00529B"/>
                </a:solidFill>
                <a:latin typeface="Arial"/>
                <a:cs typeface="Arial"/>
              </a:rPr>
              <a:t>or</a:t>
            </a:r>
            <a:endParaRPr lang="en-US" sz="2100" kern="0" dirty="0">
              <a:solidFill>
                <a:srgbClr val="00529B"/>
              </a:solidFill>
              <a:latin typeface="Arial"/>
              <a:cs typeface="Arial"/>
            </a:endParaRPr>
          </a:p>
          <a:p>
            <a:pPr marL="347472" indent="-347472">
              <a:lnSpc>
                <a:spcPct val="120000"/>
              </a:lnSpc>
              <a:spcBef>
                <a:spcPts val="0"/>
              </a:spcBef>
              <a:spcAft>
                <a:spcPts val="1200"/>
              </a:spcAft>
              <a:buClrTx/>
              <a:defRPr/>
            </a:pPr>
            <a:r>
              <a:rPr lang="en-US" sz="2100" b="1" kern="0" dirty="0">
                <a:solidFill>
                  <a:srgbClr val="00529B"/>
                </a:solidFill>
                <a:latin typeface="Arial"/>
                <a:cs typeface="Arial"/>
              </a:rPr>
              <a:t>Newly Eligible Medicare Advantage OEP </a:t>
            </a:r>
            <a:r>
              <a:rPr lang="en-US" sz="2100" kern="0" dirty="0">
                <a:solidFill>
                  <a:srgbClr val="00529B"/>
                </a:solidFill>
                <a:latin typeface="Arial"/>
                <a:cs typeface="Arial"/>
              </a:rPr>
              <a:t>(first 3 months of entitlement to Medicare Part A and Part B)—if enrolled during the first 3 months of becoming eligible</a:t>
            </a:r>
          </a:p>
        </p:txBody>
      </p:sp>
      <p:sp>
        <p:nvSpPr>
          <p:cNvPr id="30" name="Rectangle: Rounded Corners 29">
            <a:extLst>
              <a:ext uri="{FF2B5EF4-FFF2-40B4-BE49-F238E27FC236}">
                <a16:creationId xmlns:a16="http://schemas.microsoft.com/office/drawing/2014/main" id="{502A8E24-15DA-463A-B708-A17C7C2A0B08}"/>
              </a:ext>
              <a:ext uri="{C183D7F6-B498-43B3-948B-1728B52AA6E4}">
                <adec:decorative xmlns:adec="http://schemas.microsoft.com/office/drawing/2017/decorative" val="1"/>
              </a:ext>
            </a:extLst>
          </p:cNvPr>
          <p:cNvSpPr/>
          <p:nvPr/>
        </p:nvSpPr>
        <p:spPr>
          <a:xfrm>
            <a:off x="758089" y="4433857"/>
            <a:ext cx="11053762" cy="2082868"/>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sp>
        <p:nvSpPr>
          <p:cNvPr id="31" name="Oval 30" descr="Circle with the number 4 in it">
            <a:extLst>
              <a:ext uri="{FF2B5EF4-FFF2-40B4-BE49-F238E27FC236}">
                <a16:creationId xmlns:a16="http://schemas.microsoft.com/office/drawing/2014/main" id="{B53DA31F-6FC4-482F-BA6B-63E165B3BEA1}"/>
              </a:ext>
            </a:extLst>
          </p:cNvPr>
          <p:cNvSpPr/>
          <p:nvPr/>
        </p:nvSpPr>
        <p:spPr>
          <a:xfrm>
            <a:off x="435430" y="4183037"/>
            <a:ext cx="91440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2F5597"/>
                </a:solidFill>
              </a:rPr>
              <a:t>4</a:t>
            </a:r>
          </a:p>
        </p:txBody>
      </p:sp>
      <p:sp>
        <p:nvSpPr>
          <p:cNvPr id="28" name="Content Placeholder 4">
            <a:extLst>
              <a:ext uri="{FF2B5EF4-FFF2-40B4-BE49-F238E27FC236}">
                <a16:creationId xmlns:a16="http://schemas.microsoft.com/office/drawing/2014/main" id="{AC329964-2FC7-4C98-A3D5-6327DF806BC2}"/>
              </a:ext>
            </a:extLst>
          </p:cNvPr>
          <p:cNvSpPr txBox="1">
            <a:spLocks/>
          </p:cNvSpPr>
          <p:nvPr/>
        </p:nvSpPr>
        <p:spPr>
          <a:xfrm>
            <a:off x="892630" y="4661318"/>
            <a:ext cx="10784680" cy="205456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1200"/>
              </a:spcAft>
              <a:buClrTx/>
              <a:buSzTx/>
              <a:buNone/>
              <a:tabLst/>
              <a:defRPr/>
            </a:pPr>
            <a:r>
              <a:rPr lang="en-US" sz="2000" b="1" kern="0" dirty="0">
                <a:solidFill>
                  <a:srgbClr val="00529B"/>
                </a:solidFill>
              </a:rPr>
              <a:t>Open Enrollment Period for Institutionalized Individual</a:t>
            </a:r>
          </a:p>
          <a:p>
            <a:pPr marL="0" marR="0" lvl="0" indent="0" defTabSz="914400" eaLnBrk="1" fontAlgn="auto" latinLnBrk="0" hangingPunct="1">
              <a:lnSpc>
                <a:spcPct val="100000"/>
              </a:lnSpc>
              <a:spcBef>
                <a:spcPts val="0"/>
              </a:spcBef>
              <a:spcAft>
                <a:spcPts val="1200"/>
              </a:spcAft>
              <a:buClrTx/>
              <a:buSzTx/>
              <a:buNone/>
              <a:tabLst/>
              <a:defRPr/>
            </a:pPr>
            <a:r>
              <a:rPr kumimoji="0" lang="en-US" sz="2000" i="0" u="none" strike="noStrike" kern="0" cap="none" spc="0" normalizeH="0" baseline="0" noProof="0" dirty="0">
                <a:ln>
                  <a:noFill/>
                </a:ln>
                <a:solidFill>
                  <a:srgbClr val="00529B"/>
                </a:solidFill>
                <a:effectLst/>
                <a:uLnTx/>
                <a:uFillTx/>
              </a:rPr>
              <a:t>Not</a:t>
            </a:r>
            <a:r>
              <a:rPr kumimoji="0" lang="en-US" sz="2000" i="0" u="none" strike="noStrike" kern="0" cap="none" spc="0" normalizeH="0" noProof="0" dirty="0">
                <a:ln>
                  <a:noFill/>
                </a:ln>
                <a:solidFill>
                  <a:srgbClr val="00529B"/>
                </a:solidFill>
                <a:effectLst/>
                <a:uLnTx/>
                <a:uFillTx/>
              </a:rPr>
              <a:t> limited in the number of elections or changes</a:t>
            </a:r>
            <a:endParaRPr lang="en-US" sz="2000" i="0" u="none" strike="noStrike" kern="0" cap="none" spc="0" normalizeH="0" baseline="0" noProof="0" dirty="0">
              <a:ln>
                <a:noFill/>
              </a:ln>
              <a:solidFill>
                <a:srgbClr val="00529B"/>
              </a:solidFill>
              <a:effectLst/>
              <a:uLnTx/>
              <a:uFillTx/>
              <a:latin typeface="Arial"/>
              <a:cs typeface="Arial"/>
            </a:endParaRPr>
          </a:p>
        </p:txBody>
      </p:sp>
      <p:sp>
        <p:nvSpPr>
          <p:cNvPr id="21" name="Slide Number Placeholder 5">
            <a:extLst>
              <a:ext uri="{FF2B5EF4-FFF2-40B4-BE49-F238E27FC236}">
                <a16:creationId xmlns:a16="http://schemas.microsoft.com/office/drawing/2014/main" id="{44A1F803-2902-475D-A451-009E88AD3A11}"/>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23</a:t>
            </a:fld>
            <a:endParaRPr lang="en-US" dirty="0"/>
          </a:p>
        </p:txBody>
      </p:sp>
      <p:sp>
        <p:nvSpPr>
          <p:cNvPr id="3" name="Footer Placeholder 2">
            <a:extLst>
              <a:ext uri="{FF2B5EF4-FFF2-40B4-BE49-F238E27FC236}">
                <a16:creationId xmlns:a16="http://schemas.microsoft.com/office/drawing/2014/main" id="{CC9651C1-7425-452C-BDB7-0C059BD46178}"/>
              </a:ext>
            </a:extLst>
          </p:cNvPr>
          <p:cNvSpPr>
            <a:spLocks noGrp="1"/>
          </p:cNvSpPr>
          <p:nvPr>
            <p:ph type="ftr" sz="quarter" idx="11"/>
          </p:nvPr>
        </p:nvSpPr>
        <p:spPr/>
        <p:txBody>
          <a:bodyPr/>
          <a:lstStyle/>
          <a:p>
            <a:r>
              <a:rPr lang="en-US" dirty="0"/>
              <a:t>Medicare Advantage &amp; Other Medicare Health Plans</a:t>
            </a:r>
          </a:p>
        </p:txBody>
      </p:sp>
      <p:sp>
        <p:nvSpPr>
          <p:cNvPr id="2" name="Date Placeholder 1">
            <a:extLst>
              <a:ext uri="{FF2B5EF4-FFF2-40B4-BE49-F238E27FC236}">
                <a16:creationId xmlns:a16="http://schemas.microsoft.com/office/drawing/2014/main" id="{46C93143-9B9C-4336-8A76-11649EF11B7F}"/>
              </a:ext>
            </a:extLst>
          </p:cNvPr>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23350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p:bldP spid="30" grpId="0" animBg="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155A0-5779-4B17-81DD-8F185B4EB783}"/>
              </a:ext>
            </a:extLst>
          </p:cNvPr>
          <p:cNvSpPr>
            <a:spLocks noGrp="1"/>
          </p:cNvSpPr>
          <p:nvPr>
            <p:ph type="title"/>
          </p:nvPr>
        </p:nvSpPr>
        <p:spPr>
          <a:xfrm>
            <a:off x="0" y="7617"/>
            <a:ext cx="12192000" cy="949891"/>
          </a:xfrm>
        </p:spPr>
        <p:txBody>
          <a:bodyPr anchor="ctr">
            <a:normAutofit/>
          </a:bodyPr>
          <a:lstStyle/>
          <a:p>
            <a:r>
              <a:rPr lang="en-US" sz="2800" b="0" dirty="0"/>
              <a:t>When You Can Join or Switch a </a:t>
            </a:r>
            <a:br>
              <a:rPr lang="en-US" sz="2800" b="0" dirty="0"/>
            </a:br>
            <a:r>
              <a:rPr lang="en-US" sz="2800" b="0" dirty="0"/>
              <a:t>Medicare Advantage Plan </a:t>
            </a:r>
            <a:r>
              <a:rPr lang="en-US" sz="2000" b="0" dirty="0"/>
              <a:t>(3 of 3)</a:t>
            </a:r>
          </a:p>
        </p:txBody>
      </p:sp>
      <p:sp>
        <p:nvSpPr>
          <p:cNvPr id="26" name="TextBox 25">
            <a:extLst>
              <a:ext uri="{FF2B5EF4-FFF2-40B4-BE49-F238E27FC236}">
                <a16:creationId xmlns:a16="http://schemas.microsoft.com/office/drawing/2014/main" id="{61D91FF7-2BD2-4820-A157-4363E44F7BF7}"/>
              </a:ext>
            </a:extLst>
          </p:cNvPr>
          <p:cNvSpPr txBox="1"/>
          <p:nvPr/>
        </p:nvSpPr>
        <p:spPr>
          <a:xfrm>
            <a:off x="640080" y="1023138"/>
            <a:ext cx="11582400" cy="467051"/>
          </a:xfrm>
          <a:prstGeom prst="rect">
            <a:avLst/>
          </a:prstGeom>
          <a:noFill/>
        </p:spPr>
        <p:txBody>
          <a:bodyPr wrap="square" rtlCol="0">
            <a:spAutoFit/>
          </a:bodyPr>
          <a:lstStyle/>
          <a:p>
            <a:pPr defTabSz="685800">
              <a:lnSpc>
                <a:spcPct val="110000"/>
              </a:lnSpc>
              <a:buClr>
                <a:srgbClr val="00539A"/>
              </a:buClr>
              <a:buFont typeface="Wingdings" pitchFamily="2" charset="2"/>
            </a:pPr>
            <a:r>
              <a:rPr lang="en-US" sz="2400" b="1" dirty="0">
                <a:solidFill>
                  <a:srgbClr val="00529B"/>
                </a:solidFill>
                <a:latin typeface="Arial" panose="020B0604020202020204" pitchFamily="34" charset="0"/>
                <a:cs typeface="Arial" panose="020B0604020202020204" pitchFamily="34" charset="0"/>
              </a:rPr>
              <a:t>You can only join or switch Medicare Advantage Plans during 5 periods: </a:t>
            </a:r>
          </a:p>
        </p:txBody>
      </p:sp>
      <p:sp>
        <p:nvSpPr>
          <p:cNvPr id="30" name="Rectangle: Rounded Corners 29">
            <a:extLst>
              <a:ext uri="{FF2B5EF4-FFF2-40B4-BE49-F238E27FC236}">
                <a16:creationId xmlns:a16="http://schemas.microsoft.com/office/drawing/2014/main" id="{502A8E24-15DA-463A-B708-A17C7C2A0B08}"/>
              </a:ext>
              <a:ext uri="{C183D7F6-B498-43B3-948B-1728B52AA6E4}">
                <adec:decorative xmlns:adec="http://schemas.microsoft.com/office/drawing/2017/decorative" val="1"/>
              </a:ext>
            </a:extLst>
          </p:cNvPr>
          <p:cNvSpPr/>
          <p:nvPr/>
        </p:nvSpPr>
        <p:spPr>
          <a:xfrm>
            <a:off x="758089" y="1931288"/>
            <a:ext cx="11053762" cy="2082868"/>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ts val="600"/>
              </a:spcBef>
              <a:spcAft>
                <a:spcPts val="600"/>
              </a:spcAft>
            </a:pPr>
            <a:endParaRPr lang="en-US" sz="2400" dirty="0">
              <a:solidFill>
                <a:srgbClr val="00529B"/>
              </a:solidFill>
            </a:endParaRPr>
          </a:p>
        </p:txBody>
      </p:sp>
      <p:sp>
        <p:nvSpPr>
          <p:cNvPr id="31" name="Oval 30" descr="Circle with the number 5 in it">
            <a:extLst>
              <a:ext uri="{FF2B5EF4-FFF2-40B4-BE49-F238E27FC236}">
                <a16:creationId xmlns:a16="http://schemas.microsoft.com/office/drawing/2014/main" id="{B53DA31F-6FC4-482F-BA6B-63E165B3BEA1}"/>
              </a:ext>
            </a:extLst>
          </p:cNvPr>
          <p:cNvSpPr/>
          <p:nvPr/>
        </p:nvSpPr>
        <p:spPr>
          <a:xfrm>
            <a:off x="435430" y="1680468"/>
            <a:ext cx="91440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2F5597"/>
                </a:solidFill>
              </a:rPr>
              <a:t>5</a:t>
            </a:r>
          </a:p>
        </p:txBody>
      </p:sp>
      <p:sp>
        <p:nvSpPr>
          <p:cNvPr id="28" name="Content Placeholder 4">
            <a:extLst>
              <a:ext uri="{FF2B5EF4-FFF2-40B4-BE49-F238E27FC236}">
                <a16:creationId xmlns:a16="http://schemas.microsoft.com/office/drawing/2014/main" id="{AC329964-2FC7-4C98-A3D5-6327DF806BC2}"/>
              </a:ext>
            </a:extLst>
          </p:cNvPr>
          <p:cNvSpPr txBox="1">
            <a:spLocks/>
          </p:cNvSpPr>
          <p:nvPr/>
        </p:nvSpPr>
        <p:spPr>
          <a:xfrm>
            <a:off x="892630" y="2158749"/>
            <a:ext cx="10784680" cy="205456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1200"/>
              </a:spcAft>
              <a:buClrTx/>
              <a:buSzTx/>
              <a:buNone/>
              <a:tabLst/>
              <a:defRPr/>
            </a:pPr>
            <a:r>
              <a:rPr lang="en-US" sz="2000" b="1" kern="0" dirty="0">
                <a:solidFill>
                  <a:srgbClr val="00529B"/>
                </a:solidFill>
              </a:rPr>
              <a:t>Special Enrollment Period (SEP)</a:t>
            </a:r>
          </a:p>
          <a:p>
            <a:pPr marL="347472" marR="0" lvl="0" indent="-347472" defTabSz="91440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i="0" u="none" strike="noStrike" kern="0" cap="none" spc="0" normalizeH="0" baseline="0" noProof="0" dirty="0">
                <a:ln>
                  <a:noFill/>
                </a:ln>
                <a:solidFill>
                  <a:srgbClr val="00529B"/>
                </a:solidFill>
                <a:effectLst/>
                <a:uLnTx/>
                <a:uFillTx/>
              </a:rPr>
              <a:t>In certain situations when certain events happen in your life</a:t>
            </a:r>
            <a:endParaRPr lang="en-US" sz="2000" i="0" u="none" strike="noStrike" kern="0" cap="none" spc="0" normalizeH="0" baseline="0" noProof="0" dirty="0">
              <a:ln>
                <a:noFill/>
              </a:ln>
              <a:solidFill>
                <a:srgbClr val="00529B"/>
              </a:solidFill>
              <a:effectLst/>
              <a:uLnTx/>
              <a:uFillTx/>
            </a:endParaRPr>
          </a:p>
          <a:p>
            <a:pPr marL="347472" marR="0" lvl="0" indent="-347472" defTabSz="91440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0" cap="none" spc="0" normalizeH="0" baseline="0" noProof="0" dirty="0">
                <a:ln>
                  <a:noFill/>
                </a:ln>
                <a:solidFill>
                  <a:srgbClr val="00529B"/>
                </a:solidFill>
                <a:effectLst/>
                <a:uLnTx/>
                <a:uFillTx/>
                <a:latin typeface="Arial"/>
                <a:cs typeface="Arial"/>
              </a:rPr>
              <a:t>Coverage begins </a:t>
            </a:r>
            <a:r>
              <a:rPr kumimoji="0" lang="en-US" sz="2000" i="0" u="none" strike="noStrike" kern="0" cap="none" spc="0" normalizeH="0" baseline="0" noProof="0" dirty="0">
                <a:ln>
                  <a:noFill/>
                </a:ln>
                <a:solidFill>
                  <a:srgbClr val="00529B"/>
                </a:solidFill>
                <a:effectLst/>
                <a:uLnTx/>
                <a:uFillTx/>
                <a:latin typeface="Arial"/>
                <a:cs typeface="Arial"/>
              </a:rPr>
              <a:t>the 1</a:t>
            </a:r>
            <a:r>
              <a:rPr kumimoji="0" lang="en-US" sz="2000" i="0" u="none" strike="noStrike" kern="0" cap="none" spc="0" normalizeH="0" baseline="30000" noProof="0" dirty="0">
                <a:ln>
                  <a:noFill/>
                </a:ln>
                <a:solidFill>
                  <a:srgbClr val="00529B"/>
                </a:solidFill>
                <a:effectLst/>
                <a:uLnTx/>
                <a:uFillTx/>
                <a:latin typeface="Arial"/>
                <a:cs typeface="Arial"/>
              </a:rPr>
              <a:t>st</a:t>
            </a:r>
            <a:r>
              <a:rPr kumimoji="0" lang="en-US" sz="2000" i="0" u="none" strike="noStrike" kern="0" cap="none" spc="0" normalizeH="0" baseline="0" noProof="0" dirty="0">
                <a:ln>
                  <a:noFill/>
                </a:ln>
                <a:solidFill>
                  <a:srgbClr val="00529B"/>
                </a:solidFill>
                <a:effectLst/>
                <a:uLnTx/>
                <a:uFillTx/>
                <a:latin typeface="Arial"/>
                <a:cs typeface="Arial"/>
              </a:rPr>
              <a:t> day of the month after the month the plan gets your enrollment request</a:t>
            </a:r>
            <a:endParaRPr lang="en-US" sz="2000" i="0" u="none" strike="noStrike" kern="0" cap="none" spc="0" normalizeH="0" baseline="0" noProof="0" dirty="0">
              <a:ln>
                <a:noFill/>
              </a:ln>
              <a:solidFill>
                <a:srgbClr val="00529B"/>
              </a:solidFill>
              <a:effectLst/>
              <a:uLnTx/>
              <a:uFillTx/>
              <a:latin typeface="Arial"/>
              <a:cs typeface="Arial"/>
            </a:endParaRPr>
          </a:p>
        </p:txBody>
      </p:sp>
      <p:sp>
        <p:nvSpPr>
          <p:cNvPr id="21" name="Slide Number Placeholder 5">
            <a:extLst>
              <a:ext uri="{FF2B5EF4-FFF2-40B4-BE49-F238E27FC236}">
                <a16:creationId xmlns:a16="http://schemas.microsoft.com/office/drawing/2014/main" id="{44A1F803-2902-475D-A451-009E88AD3A11}"/>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24</a:t>
            </a:fld>
            <a:endParaRPr lang="en-US" dirty="0"/>
          </a:p>
        </p:txBody>
      </p:sp>
      <p:sp>
        <p:nvSpPr>
          <p:cNvPr id="3" name="Footer Placeholder 2">
            <a:extLst>
              <a:ext uri="{FF2B5EF4-FFF2-40B4-BE49-F238E27FC236}">
                <a16:creationId xmlns:a16="http://schemas.microsoft.com/office/drawing/2014/main" id="{CC9651C1-7425-452C-BDB7-0C059BD46178}"/>
              </a:ext>
            </a:extLst>
          </p:cNvPr>
          <p:cNvSpPr>
            <a:spLocks noGrp="1"/>
          </p:cNvSpPr>
          <p:nvPr>
            <p:ph type="ftr" sz="quarter" idx="11"/>
          </p:nvPr>
        </p:nvSpPr>
        <p:spPr/>
        <p:txBody>
          <a:bodyPr/>
          <a:lstStyle/>
          <a:p>
            <a:r>
              <a:rPr lang="en-US" dirty="0"/>
              <a:t>Medicare Advantage &amp; Other Medicare Health Plans</a:t>
            </a:r>
          </a:p>
        </p:txBody>
      </p:sp>
      <p:sp>
        <p:nvSpPr>
          <p:cNvPr id="2" name="Date Placeholder 1">
            <a:extLst>
              <a:ext uri="{FF2B5EF4-FFF2-40B4-BE49-F238E27FC236}">
                <a16:creationId xmlns:a16="http://schemas.microsoft.com/office/drawing/2014/main" id="{46C93143-9B9C-4336-8A76-11649EF11B7F}"/>
              </a:ext>
            </a:extLst>
          </p:cNvPr>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30532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09789-5A3B-40B1-BB95-67DA948D2883}"/>
              </a:ext>
            </a:extLst>
          </p:cNvPr>
          <p:cNvSpPr>
            <a:spLocks noGrp="1"/>
          </p:cNvSpPr>
          <p:nvPr>
            <p:ph type="title"/>
          </p:nvPr>
        </p:nvSpPr>
        <p:spPr/>
        <p:txBody>
          <a:bodyPr anchor="ctr">
            <a:noAutofit/>
          </a:bodyPr>
          <a:lstStyle/>
          <a:p>
            <a:r>
              <a:rPr lang="en-US" dirty="0"/>
              <a:t>How to Switch or Disenroll from a </a:t>
            </a:r>
            <a:br>
              <a:rPr lang="en-US" dirty="0"/>
            </a:br>
            <a:r>
              <a:rPr lang="en-US" dirty="0"/>
              <a:t>Medicare Advantage Plan</a:t>
            </a:r>
          </a:p>
        </p:txBody>
      </p:sp>
      <p:sp>
        <p:nvSpPr>
          <p:cNvPr id="10" name="Text Placeholder 9">
            <a:extLst>
              <a:ext uri="{FF2B5EF4-FFF2-40B4-BE49-F238E27FC236}">
                <a16:creationId xmlns:a16="http://schemas.microsoft.com/office/drawing/2014/main" id="{FB853F20-4BF4-49CB-B130-1503C307287E}"/>
              </a:ext>
            </a:extLst>
          </p:cNvPr>
          <p:cNvSpPr>
            <a:spLocks noGrp="1"/>
          </p:cNvSpPr>
          <p:nvPr>
            <p:ph type="body" sz="quarter" idx="4294967295"/>
          </p:nvPr>
        </p:nvSpPr>
        <p:spPr>
          <a:xfrm>
            <a:off x="655320" y="1502642"/>
            <a:ext cx="6631791" cy="4352058"/>
          </a:xfrm>
        </p:spPr>
        <p:txBody>
          <a:bodyPr>
            <a:normAutofit fontScale="92500"/>
          </a:bodyPr>
          <a:lstStyle/>
          <a:p>
            <a:pPr>
              <a:lnSpc>
                <a:spcPct val="100000"/>
              </a:lnSpc>
              <a:spcAft>
                <a:spcPts val="1200"/>
              </a:spcAft>
            </a:pPr>
            <a:r>
              <a:rPr lang="en-US" sz="1800" b="1" dirty="0">
                <a:solidFill>
                  <a:srgbClr val="00529B"/>
                </a:solidFill>
              </a:rPr>
              <a:t>If you elect a new Medicare Advantage Plan while still a member of a different plan, </a:t>
            </a:r>
            <a:r>
              <a:rPr lang="en-US" sz="1800" dirty="0">
                <a:solidFill>
                  <a:srgbClr val="00529B"/>
                </a:solidFill>
              </a:rPr>
              <a:t>you’ll be automatically disenrolled from the old plan and enrolled in the new plan with no duplication or delay in coverage.</a:t>
            </a:r>
          </a:p>
          <a:p>
            <a:pPr>
              <a:lnSpc>
                <a:spcPct val="100000"/>
              </a:lnSpc>
              <a:spcAft>
                <a:spcPts val="1200"/>
              </a:spcAft>
            </a:pPr>
            <a:r>
              <a:rPr lang="en-US" sz="1800" b="1" dirty="0">
                <a:solidFill>
                  <a:srgbClr val="00529B"/>
                </a:solidFill>
              </a:rPr>
              <a:t>If you disenroll through the Medicare Advantage Plan or Medicare,</a:t>
            </a:r>
            <a:r>
              <a:rPr lang="en-US" sz="1800" dirty="0">
                <a:solidFill>
                  <a:srgbClr val="00529B"/>
                </a:solidFill>
              </a:rPr>
              <a:t> you’ll be automatically returned to Original Medicare</a:t>
            </a:r>
            <a:endParaRPr lang="en-US" sz="1800" b="1" dirty="0">
              <a:solidFill>
                <a:srgbClr val="00529B"/>
              </a:solidFill>
            </a:endParaRPr>
          </a:p>
          <a:p>
            <a:pPr marL="228600" lvl="1">
              <a:lnSpc>
                <a:spcPct val="100000"/>
              </a:lnSpc>
              <a:spcAft>
                <a:spcPts val="1200"/>
              </a:spcAft>
              <a:buFont typeface="Wingdings" panose="05000000000000000000" pitchFamily="2" charset="2"/>
              <a:buChar char="§"/>
            </a:pPr>
            <a:r>
              <a:rPr lang="en-US" sz="1800" b="1" dirty="0">
                <a:solidFill>
                  <a:srgbClr val="00529B"/>
                </a:solidFill>
              </a:rPr>
              <a:t>If you’re in a Medicare Advantage Plan </a:t>
            </a:r>
            <a:r>
              <a:rPr lang="en-US" sz="1800" dirty="0">
                <a:solidFill>
                  <a:srgbClr val="00529B"/>
                </a:solidFill>
              </a:rPr>
              <a:t>and you join a separate drug plan, in most cases, you’ll be disenrolled from your Medicare Advantage Plan and returned to Original Medicare. </a:t>
            </a:r>
          </a:p>
          <a:p>
            <a:pPr marL="228600" lvl="1">
              <a:lnSpc>
                <a:spcPct val="100000"/>
              </a:lnSpc>
              <a:spcAft>
                <a:spcPts val="1200"/>
              </a:spcAft>
              <a:buFont typeface="Wingdings" panose="05000000000000000000" pitchFamily="2" charset="2"/>
              <a:buChar char="§"/>
            </a:pPr>
            <a:r>
              <a:rPr lang="en-US" sz="1800" b="1" dirty="0">
                <a:solidFill>
                  <a:srgbClr val="00529B"/>
                </a:solidFill>
              </a:rPr>
              <a:t>If you’re in a Medicare PFFS Plan or a Medicare MSA Plan </a:t>
            </a:r>
            <a:r>
              <a:rPr lang="en-US" sz="1800" dirty="0">
                <a:solidFill>
                  <a:srgbClr val="00529B"/>
                </a:solidFill>
              </a:rPr>
              <a:t>that doesn’t offer drug coverage, you can join a separate drug plan to add drug coverage. </a:t>
            </a:r>
          </a:p>
          <a:p>
            <a:pPr marL="0" indent="0">
              <a:lnSpc>
                <a:spcPct val="100000"/>
              </a:lnSpc>
              <a:buNone/>
            </a:pPr>
            <a:endParaRPr lang="en-US" sz="2000" dirty="0"/>
          </a:p>
        </p:txBody>
      </p:sp>
      <p:sp>
        <p:nvSpPr>
          <p:cNvPr id="6" name="Rectangle: Rounded Corners 5">
            <a:extLst>
              <a:ext uri="{FF2B5EF4-FFF2-40B4-BE49-F238E27FC236}">
                <a16:creationId xmlns:a16="http://schemas.microsoft.com/office/drawing/2014/main" id="{C4150C17-0AB4-4836-A524-9B7F4AB61F12}"/>
              </a:ext>
              <a:ext uri="{C183D7F6-B498-43B3-948B-1728B52AA6E4}">
                <adec:decorative xmlns:adec="http://schemas.microsoft.com/office/drawing/2017/decorative" val="1"/>
              </a:ext>
            </a:extLst>
          </p:cNvPr>
          <p:cNvSpPr/>
          <p:nvPr/>
        </p:nvSpPr>
        <p:spPr>
          <a:xfrm>
            <a:off x="7873621" y="2341159"/>
            <a:ext cx="3505730" cy="2092753"/>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marR="0" lvl="0" indent="-231775" algn="l" defTabSz="685800" rtl="0" eaLnBrk="1" fontAlgn="auto" latinLnBrk="0" hangingPunct="1">
              <a:lnSpc>
                <a:spcPct val="8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descr="To disenroll from a plan:&#10;Contact your current plan, or&#10;Call 1‑800‑MEDICARE (1‑800‑633‑4227); TTY: 1‑877‑486‑2048&#10;">
            <a:extLst>
              <a:ext uri="{FF2B5EF4-FFF2-40B4-BE49-F238E27FC236}">
                <a16:creationId xmlns:a16="http://schemas.microsoft.com/office/drawing/2014/main" id="{83CED7E6-7C3D-4473-9EFC-17E191319ABA}"/>
              </a:ext>
            </a:extLst>
          </p:cNvPr>
          <p:cNvSpPr txBox="1"/>
          <p:nvPr/>
        </p:nvSpPr>
        <p:spPr>
          <a:xfrm>
            <a:off x="8111092" y="2484167"/>
            <a:ext cx="3425588" cy="1815882"/>
          </a:xfrm>
          <a:prstGeom prst="rect">
            <a:avLst/>
          </a:prstGeom>
          <a:noFill/>
        </p:spPr>
        <p:txBody>
          <a:bodyPr wrap="square" lIns="91440" tIns="45720" rIns="91440" bIns="45720" anchor="t">
            <a:spAutoFit/>
          </a:bodyPr>
          <a:lstStyle/>
          <a:p>
            <a:pPr lvl="0">
              <a:spcAft>
                <a:spcPts val="1200"/>
              </a:spcAft>
              <a:defRPr/>
            </a:pPr>
            <a:r>
              <a:rPr lang="en-US" sz="2000" b="1" dirty="0">
                <a:solidFill>
                  <a:schemeClr val="bg1"/>
                </a:solidFill>
              </a:rPr>
              <a:t>To disenroll from a plan:</a:t>
            </a:r>
          </a:p>
          <a:p>
            <a:pPr marL="285750" lvl="0" indent="-285750">
              <a:spcAft>
                <a:spcPts val="1200"/>
              </a:spcAft>
              <a:buFont typeface="Wingdings" panose="05000000000000000000" pitchFamily="2" charset="2"/>
              <a:buChar char="Ø"/>
              <a:defRPr/>
            </a:pPr>
            <a:r>
              <a:rPr lang="en-US" kern="0" dirty="0">
                <a:solidFill>
                  <a:prstClr val="white"/>
                </a:solidFill>
              </a:rPr>
              <a:t>Contact your current plan, or</a:t>
            </a:r>
          </a:p>
          <a:p>
            <a:pPr marL="285750" indent="-285750">
              <a:spcAft>
                <a:spcPts val="1200"/>
              </a:spcAft>
              <a:buFont typeface="Wingdings" panose="05000000000000000000" pitchFamily="2" charset="2"/>
              <a:buChar char="Ø"/>
              <a:defRPr/>
            </a:pPr>
            <a:r>
              <a:rPr lang="en-US" kern="0" dirty="0">
                <a:solidFill>
                  <a:schemeClr val="bg1"/>
                </a:solidFill>
              </a:rPr>
              <a:t>Call 1‑800‑MEDICARE (1‑800‑633‑4227); TTY: 1‑877‑486‑2048</a:t>
            </a:r>
            <a:endParaRPr lang="en-US" kern="0" dirty="0">
              <a:solidFill>
                <a:schemeClr val="bg1"/>
              </a:solidFill>
              <a:cs typeface="Calibri"/>
            </a:endParaRPr>
          </a:p>
        </p:txBody>
      </p:sp>
      <p:sp>
        <p:nvSpPr>
          <p:cNvPr id="8" name="Slide Number Placeholder 5">
            <a:extLst>
              <a:ext uri="{FF2B5EF4-FFF2-40B4-BE49-F238E27FC236}">
                <a16:creationId xmlns:a16="http://schemas.microsoft.com/office/drawing/2014/main" id="{7533B5FF-DB78-40ED-8DF4-F882BD67BBB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25</a:t>
            </a:fld>
            <a:endParaRPr lang="en-US" dirty="0"/>
          </a:p>
        </p:txBody>
      </p:sp>
      <p:sp>
        <p:nvSpPr>
          <p:cNvPr id="3" name="Footer Placeholder 2">
            <a:extLst>
              <a:ext uri="{FF2B5EF4-FFF2-40B4-BE49-F238E27FC236}">
                <a16:creationId xmlns:a16="http://schemas.microsoft.com/office/drawing/2014/main" id="{18A0331A-42A8-4B10-8641-B87F1828214C}"/>
              </a:ext>
            </a:extLst>
          </p:cNvPr>
          <p:cNvSpPr>
            <a:spLocks noGrp="1"/>
          </p:cNvSpPr>
          <p:nvPr>
            <p:ph type="ftr" sz="quarter" idx="11"/>
          </p:nvPr>
        </p:nvSpPr>
        <p:spPr/>
        <p:txBody>
          <a:bodyPr/>
          <a:lstStyle/>
          <a:p>
            <a:r>
              <a:rPr lang="en-US" dirty="0"/>
              <a:t>Medicare Advantage &amp; Other Medicare Health Plans</a:t>
            </a:r>
          </a:p>
        </p:txBody>
      </p:sp>
      <p:sp>
        <p:nvSpPr>
          <p:cNvPr id="2" name="Date Placeholder 1">
            <a:extLst>
              <a:ext uri="{FF2B5EF4-FFF2-40B4-BE49-F238E27FC236}">
                <a16:creationId xmlns:a16="http://schemas.microsoft.com/office/drawing/2014/main" id="{2EACDA5B-2988-4195-882B-AD385C91BED5}"/>
              </a:ext>
            </a:extLst>
          </p:cNvPr>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597935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98"/>
            <a:ext cx="12192000" cy="968396"/>
          </a:xfrm>
        </p:spPr>
        <p:txBody>
          <a:bodyPr anchor="ctr">
            <a:normAutofit/>
          </a:bodyPr>
          <a:lstStyle/>
          <a:p>
            <a:r>
              <a:rPr lang="en-US" sz="3000" dirty="0"/>
              <a:t>Default Enrollment</a:t>
            </a:r>
          </a:p>
        </p:txBody>
      </p:sp>
      <p:sp>
        <p:nvSpPr>
          <p:cNvPr id="9" name="Content Placeholder 4">
            <a:extLst>
              <a:ext uri="{FF2B5EF4-FFF2-40B4-BE49-F238E27FC236}">
                <a16:creationId xmlns:a16="http://schemas.microsoft.com/office/drawing/2014/main" id="{F519597D-525D-4762-A1CD-F3CA9EA59D9A}"/>
              </a:ext>
            </a:extLst>
          </p:cNvPr>
          <p:cNvSpPr txBox="1">
            <a:spLocks/>
          </p:cNvSpPr>
          <p:nvPr/>
        </p:nvSpPr>
        <p:spPr>
          <a:xfrm>
            <a:off x="822960" y="1188720"/>
            <a:ext cx="10644188" cy="9580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10000"/>
              </a:lnSpc>
              <a:spcBef>
                <a:spcPts val="0"/>
              </a:spcBef>
              <a:buFont typeface="Wingdings" pitchFamily="2" charset="2"/>
              <a:buNone/>
            </a:pPr>
            <a:r>
              <a:rPr lang="en-US" sz="2000" b="1" dirty="0">
                <a:solidFill>
                  <a:srgbClr val="00529B"/>
                </a:solidFill>
              </a:rPr>
              <a:t>Allows Medicare Advantage Plans to offer seamless continuation of coverage if you’re enrolled in a Medicaid Managed Care Plan and</a:t>
            </a:r>
            <a:r>
              <a:rPr lang="en-US" sz="2000" b="1" dirty="0">
                <a:solidFill>
                  <a:srgbClr val="FF0000"/>
                </a:solidFill>
              </a:rPr>
              <a:t> </a:t>
            </a:r>
            <a:r>
              <a:rPr lang="en-US" sz="2000" b="1" dirty="0">
                <a:solidFill>
                  <a:srgbClr val="00529B"/>
                </a:solidFill>
              </a:rPr>
              <a:t>become Medicare eligible</a:t>
            </a:r>
          </a:p>
        </p:txBody>
      </p:sp>
      <p:sp>
        <p:nvSpPr>
          <p:cNvPr id="6" name="Rectangle: Rounded Corners 5" descr="Plan&#10;Must request and get CMS approval before implementing default enrollment (approvals last for 5 years)&#10;">
            <a:extLst>
              <a:ext uri="{FF2B5EF4-FFF2-40B4-BE49-F238E27FC236}">
                <a16:creationId xmlns:a16="http://schemas.microsoft.com/office/drawing/2014/main" id="{AF0B7C4B-28B5-4B0E-942E-EBB050A2F004}"/>
              </a:ext>
            </a:extLst>
          </p:cNvPr>
          <p:cNvSpPr/>
          <p:nvPr/>
        </p:nvSpPr>
        <p:spPr>
          <a:xfrm>
            <a:off x="825788" y="2106946"/>
            <a:ext cx="3383280" cy="392969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br>
              <a:rPr lang="en-US" sz="2000" b="1" dirty="0">
                <a:solidFill>
                  <a:srgbClr val="00529B"/>
                </a:solidFill>
                <a:latin typeface="Arial" panose="020B0604020202020204" pitchFamily="34" charset="0"/>
                <a:cs typeface="Arial" panose="020B0604020202020204" pitchFamily="34" charset="0"/>
              </a:rPr>
            </a:br>
            <a:r>
              <a:rPr lang="en-US" sz="2000" b="1" dirty="0">
                <a:solidFill>
                  <a:srgbClr val="00529B"/>
                </a:solidFill>
                <a:latin typeface="Arial" panose="020B0604020202020204" pitchFamily="34" charset="0"/>
                <a:cs typeface="Arial" panose="020B0604020202020204" pitchFamily="34" charset="0"/>
              </a:rPr>
              <a:t>Plan</a:t>
            </a:r>
            <a:endParaRPr lang="en-US" b="1" dirty="0">
              <a:solidFill>
                <a:srgbClr val="00529B"/>
              </a:solidFill>
              <a:latin typeface="Arial" panose="020B0604020202020204" pitchFamily="34" charset="0"/>
              <a:cs typeface="Arial" panose="020B0604020202020204" pitchFamily="34" charset="0"/>
            </a:endParaRPr>
          </a:p>
          <a:p>
            <a:pPr algn="ctr"/>
            <a:r>
              <a:rPr lang="en-US" dirty="0">
                <a:solidFill>
                  <a:srgbClr val="00529B"/>
                </a:solidFill>
                <a:latin typeface="Arial" panose="020B0604020202020204" pitchFamily="34" charset="0"/>
                <a:cs typeface="Arial" panose="020B0604020202020204" pitchFamily="34" charset="0"/>
              </a:rPr>
              <a:t>Must request and get CMS approval before implementing default enrollment (approvals last for 5 years)</a:t>
            </a:r>
          </a:p>
        </p:txBody>
      </p:sp>
      <p:pic>
        <p:nvPicPr>
          <p:cNvPr id="18" name="Graphic 17">
            <a:extLst>
              <a:ext uri="{FF2B5EF4-FFF2-40B4-BE49-F238E27FC236}">
                <a16:creationId xmlns:a16="http://schemas.microsoft.com/office/drawing/2014/main" id="{6ABB283A-AB59-4A08-A59B-5571CB44D7F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3369" y="2140210"/>
            <a:ext cx="1308117" cy="1308117"/>
          </a:xfrm>
          <a:prstGeom prst="rect">
            <a:avLst/>
          </a:prstGeom>
        </p:spPr>
      </p:pic>
      <p:sp>
        <p:nvSpPr>
          <p:cNvPr id="8" name="Rectangle: Rounded Corners 7" descr="State(s)&#10;Determines if Medicare Advantage Plan can use default enrollment&#10;">
            <a:extLst>
              <a:ext uri="{FF2B5EF4-FFF2-40B4-BE49-F238E27FC236}">
                <a16:creationId xmlns:a16="http://schemas.microsoft.com/office/drawing/2014/main" id="{4340D4D5-8BCE-4E95-AD68-70D264AAFC56}"/>
              </a:ext>
            </a:extLst>
          </p:cNvPr>
          <p:cNvSpPr/>
          <p:nvPr/>
        </p:nvSpPr>
        <p:spPr>
          <a:xfrm>
            <a:off x="4404360" y="2104718"/>
            <a:ext cx="3383280" cy="393192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529B"/>
                </a:solidFill>
                <a:latin typeface="Arial" panose="020B0604020202020204" pitchFamily="34" charset="0"/>
                <a:cs typeface="Arial" panose="020B0604020202020204" pitchFamily="34" charset="0"/>
              </a:rPr>
              <a:t>State(s)</a:t>
            </a:r>
          </a:p>
          <a:p>
            <a:pPr algn="ctr"/>
            <a:r>
              <a:rPr lang="en-US" dirty="0">
                <a:solidFill>
                  <a:srgbClr val="00529B"/>
                </a:solidFill>
                <a:latin typeface="Arial" panose="020B0604020202020204" pitchFamily="34" charset="0"/>
                <a:cs typeface="Arial" panose="020B0604020202020204" pitchFamily="34" charset="0"/>
              </a:rPr>
              <a:t>Determines if Medicare Advantage Plan can use default enrollment</a:t>
            </a:r>
          </a:p>
        </p:txBody>
      </p:sp>
      <p:pic>
        <p:nvPicPr>
          <p:cNvPr id="20" name="Graphic 19">
            <a:extLst>
              <a:ext uri="{FF2B5EF4-FFF2-40B4-BE49-F238E27FC236}">
                <a16:creationId xmlns:a16="http://schemas.microsoft.com/office/drawing/2014/main" id="{AF143861-FC8B-4ECA-A212-5DD2C1816D4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98351" y="2108651"/>
            <a:ext cx="1395298" cy="1395298"/>
          </a:xfrm>
          <a:prstGeom prst="rect">
            <a:avLst/>
          </a:prstGeom>
        </p:spPr>
      </p:pic>
      <p:sp>
        <p:nvSpPr>
          <p:cNvPr id="7" name="Rectangle: Rounded Corners 6" descr="If you become eligible for Medicare, you:&#10;Get a 60-day advance notification&#10;Can opt out of default enrollment into Medicare &#10;D-SNP up to and including day prior to enrollment effective date">
            <a:extLst>
              <a:ext uri="{FF2B5EF4-FFF2-40B4-BE49-F238E27FC236}">
                <a16:creationId xmlns:a16="http://schemas.microsoft.com/office/drawing/2014/main" id="{6031802F-AC01-4B27-8E67-957A65079436}"/>
              </a:ext>
            </a:extLst>
          </p:cNvPr>
          <p:cNvSpPr/>
          <p:nvPr/>
        </p:nvSpPr>
        <p:spPr>
          <a:xfrm>
            <a:off x="8032441" y="2104718"/>
            <a:ext cx="3474720" cy="3931919"/>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sz="1600" dirty="0">
              <a:solidFill>
                <a:srgbClr val="00529B"/>
              </a:solidFill>
            </a:endParaRPr>
          </a:p>
          <a:p>
            <a:pPr algn="ctr"/>
            <a:r>
              <a:rPr lang="en-US" sz="2000" b="1" dirty="0">
                <a:solidFill>
                  <a:srgbClr val="00529B"/>
                </a:solidFill>
                <a:latin typeface="Arial" panose="020B0604020202020204" pitchFamily="34" charset="0"/>
                <a:cs typeface="Arial" panose="020B0604020202020204" pitchFamily="34" charset="0"/>
              </a:rPr>
              <a:t>If you become eligible for Medicare, you:</a:t>
            </a:r>
            <a:endParaRPr lang="en-US" sz="2000" dirty="0">
              <a:solidFill>
                <a:srgbClr val="00529B"/>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Get a 60-day advance notification</a:t>
            </a:r>
          </a:p>
          <a:p>
            <a:pPr marL="285750" indent="-285750">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Can opt out of default enrollment into Medicare </a:t>
            </a:r>
            <a:br>
              <a:rPr lang="en-US" dirty="0">
                <a:solidFill>
                  <a:srgbClr val="00529B"/>
                </a:solidFill>
                <a:latin typeface="Arial" panose="020B0604020202020204" pitchFamily="34" charset="0"/>
                <a:cs typeface="Arial" panose="020B0604020202020204" pitchFamily="34" charset="0"/>
              </a:rPr>
            </a:br>
            <a:r>
              <a:rPr lang="en-US" dirty="0">
                <a:solidFill>
                  <a:srgbClr val="00529B"/>
                </a:solidFill>
                <a:latin typeface="Arial" panose="020B0604020202020204" pitchFamily="34" charset="0"/>
                <a:cs typeface="Arial" panose="020B0604020202020204" pitchFamily="34" charset="0"/>
              </a:rPr>
              <a:t>D-SNP up to and including day prior to enrollment effective date</a:t>
            </a:r>
          </a:p>
        </p:txBody>
      </p:sp>
      <p:pic>
        <p:nvPicPr>
          <p:cNvPr id="22" name="Graphic 21">
            <a:extLst>
              <a:ext uri="{FF2B5EF4-FFF2-40B4-BE49-F238E27FC236}">
                <a16:creationId xmlns:a16="http://schemas.microsoft.com/office/drawing/2014/main" id="{8B201012-B17B-4125-80EC-17E6C8D5004F}"/>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34923" y="2084489"/>
            <a:ext cx="1469756" cy="1469756"/>
          </a:xfrm>
          <a:prstGeom prst="rect">
            <a:avLst/>
          </a:prstGeom>
        </p:spPr>
      </p:pic>
      <p:sp>
        <p:nvSpPr>
          <p:cNvPr id="25" name="Slide Number Placeholder 5">
            <a:extLst>
              <a:ext uri="{FF2B5EF4-FFF2-40B4-BE49-F238E27FC236}">
                <a16:creationId xmlns:a16="http://schemas.microsoft.com/office/drawing/2014/main" id="{C087691B-6ACF-4BCD-80DB-7EBB2E9C9E00}"/>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26</a:t>
            </a:fld>
            <a:endParaRPr lang="en-US" dirty="0"/>
          </a:p>
        </p:txBody>
      </p:sp>
      <p:sp>
        <p:nvSpPr>
          <p:cNvPr id="24" name="Footer Placeholder 2">
            <a:extLst>
              <a:ext uri="{FF2B5EF4-FFF2-40B4-BE49-F238E27FC236}">
                <a16:creationId xmlns:a16="http://schemas.microsoft.com/office/drawing/2014/main" id="{BCDAF4C5-AA99-481C-A616-E77BCB10C5F4}"/>
              </a:ext>
            </a:extLst>
          </p:cNvPr>
          <p:cNvSpPr>
            <a:spLocks noGrp="1"/>
          </p:cNvSpPr>
          <p:nvPr>
            <p:ph type="ftr" sz="quarter" idx="11"/>
          </p:nvPr>
        </p:nvSpPr>
        <p:spPr>
          <a:xfrm>
            <a:off x="4038600" y="6489767"/>
            <a:ext cx="4114800" cy="365125"/>
          </a:xfrm>
        </p:spPr>
        <p:txBody>
          <a:bodyPr/>
          <a:lstStyle/>
          <a:p>
            <a:r>
              <a:rPr lang="en-US" dirty="0"/>
              <a:t>Medicare Advantage &amp; Other Medicare Health Plans</a:t>
            </a:r>
          </a:p>
        </p:txBody>
      </p:sp>
      <p:sp>
        <p:nvSpPr>
          <p:cNvPr id="23" name="Date Placeholder 1">
            <a:extLst>
              <a:ext uri="{FF2B5EF4-FFF2-40B4-BE49-F238E27FC236}">
                <a16:creationId xmlns:a16="http://schemas.microsoft.com/office/drawing/2014/main" id="{46A5CBCF-4875-4332-A688-96D45B48CFBB}"/>
              </a:ext>
            </a:extLst>
          </p:cNvPr>
          <p:cNvSpPr>
            <a:spLocks noGrp="1"/>
          </p:cNvSpPr>
          <p:nvPr>
            <p:ph type="dt" sz="half" idx="10"/>
          </p:nvPr>
        </p:nvSpPr>
        <p:spPr>
          <a:xfrm>
            <a:off x="838200" y="6489768"/>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19729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6" end="6"/>
                                            </p:txEl>
                                          </p:spTgt>
                                        </p:tgtEl>
                                        <p:attrNameLst>
                                          <p:attrName>style.visibility</p:attrName>
                                        </p:attrNameLst>
                                      </p:cBhvr>
                                      <p:to>
                                        <p:strVal val="visible"/>
                                      </p:to>
                                    </p:set>
                                    <p:animEffect transition="in" filter="fade">
                                      <p:cBhvr>
                                        <p:cTn id="47" dur="500"/>
                                        <p:tgtEl>
                                          <p:spTgt spid="7">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5" end="5"/>
                                            </p:txEl>
                                          </p:spTgt>
                                        </p:tgtEl>
                                        <p:attrNameLst>
                                          <p:attrName>style.visibility</p:attrName>
                                        </p:attrNameLst>
                                      </p:cBhvr>
                                      <p:to>
                                        <p:strVal val="visible"/>
                                      </p:to>
                                    </p:set>
                                    <p:animEffect transition="in" filter="fade">
                                      <p:cBhvr>
                                        <p:cTn id="52" dur="500"/>
                                        <p:tgtEl>
                                          <p:spTgt spid="7">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7" end="7"/>
                                            </p:txEl>
                                          </p:spTgt>
                                        </p:tgtEl>
                                        <p:attrNameLst>
                                          <p:attrName>style.visibility</p:attrName>
                                        </p:attrNameLst>
                                      </p:cBhvr>
                                      <p:to>
                                        <p:strVal val="visible"/>
                                      </p:to>
                                    </p:set>
                                    <p:animEffect transition="in" filter="fade">
                                      <p:cBhvr>
                                        <p:cTn id="5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600"/>
            <a:ext cx="12192000" cy="910301"/>
          </a:xfrm>
        </p:spPr>
        <p:txBody>
          <a:bodyPr anchor="ctr">
            <a:normAutofit/>
          </a:bodyPr>
          <a:lstStyle/>
          <a:p>
            <a:r>
              <a:rPr lang="en-US" sz="3000" dirty="0"/>
              <a:t>Simplified Enrollment Mechanism</a:t>
            </a:r>
          </a:p>
        </p:txBody>
      </p:sp>
      <p:sp>
        <p:nvSpPr>
          <p:cNvPr id="6" name="Content Placeholder 4">
            <a:extLst>
              <a:ext uri="{FF2B5EF4-FFF2-40B4-BE49-F238E27FC236}">
                <a16:creationId xmlns:a16="http://schemas.microsoft.com/office/drawing/2014/main" id="{A4E9DD86-2287-4399-AE02-6B149DBC6774}"/>
              </a:ext>
            </a:extLst>
          </p:cNvPr>
          <p:cNvSpPr txBox="1">
            <a:spLocks/>
          </p:cNvSpPr>
          <p:nvPr/>
        </p:nvSpPr>
        <p:spPr>
          <a:xfrm>
            <a:off x="822960" y="1188720"/>
            <a:ext cx="10220606" cy="1119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n-US" sz="2000" b="1" dirty="0">
                <a:solidFill>
                  <a:srgbClr val="00529B"/>
                </a:solidFill>
              </a:rPr>
              <a:t>An optional enrollment process for all Medicare Advantage organizations that offer Medicare Advantage Plans and non-Medicare coverage (can be used in place of default enrollment)</a:t>
            </a:r>
          </a:p>
        </p:txBody>
      </p:sp>
      <p:sp>
        <p:nvSpPr>
          <p:cNvPr id="7" name="Rectangle: Rounded Corners 6" descr="Allows plans to collect enrollment information they don’t already have">
            <a:extLst>
              <a:ext uri="{FF2B5EF4-FFF2-40B4-BE49-F238E27FC236}">
                <a16:creationId xmlns:a16="http://schemas.microsoft.com/office/drawing/2014/main" id="{D6A03FC9-C931-412D-8521-D92B9DA6CF78}"/>
              </a:ext>
            </a:extLst>
          </p:cNvPr>
          <p:cNvSpPr/>
          <p:nvPr/>
        </p:nvSpPr>
        <p:spPr>
          <a:xfrm>
            <a:off x="1153495" y="2422121"/>
            <a:ext cx="3200400" cy="3186942"/>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r>
              <a:rPr lang="en-US" sz="2000" dirty="0">
                <a:solidFill>
                  <a:srgbClr val="00529B"/>
                </a:solidFill>
                <a:latin typeface="Arial" panose="020B0604020202020204" pitchFamily="34" charset="0"/>
                <a:cs typeface="Arial" panose="020B0604020202020204" pitchFamily="34" charset="0"/>
              </a:rPr>
              <a:t>Allows plans to collect </a:t>
            </a:r>
            <a:r>
              <a:rPr lang="en-US" sz="2000" b="1" dirty="0">
                <a:solidFill>
                  <a:srgbClr val="00529B"/>
                </a:solidFill>
                <a:latin typeface="Arial" panose="020B0604020202020204" pitchFamily="34" charset="0"/>
                <a:cs typeface="Arial" panose="020B0604020202020204" pitchFamily="34" charset="0"/>
              </a:rPr>
              <a:t>enrollment</a:t>
            </a:r>
            <a:r>
              <a:rPr lang="en-US" sz="2000" dirty="0">
                <a:solidFill>
                  <a:srgbClr val="00529B"/>
                </a:solidFill>
                <a:latin typeface="Arial" panose="020B0604020202020204" pitchFamily="34" charset="0"/>
                <a:cs typeface="Arial" panose="020B0604020202020204" pitchFamily="34" charset="0"/>
              </a:rPr>
              <a:t> information they don’t already have</a:t>
            </a:r>
          </a:p>
        </p:txBody>
      </p:sp>
      <p:pic>
        <p:nvPicPr>
          <p:cNvPr id="11" name="Graphic 10">
            <a:extLst>
              <a:ext uri="{FF2B5EF4-FFF2-40B4-BE49-F238E27FC236}">
                <a16:creationId xmlns:a16="http://schemas.microsoft.com/office/drawing/2014/main" id="{167AA397-49BC-4F79-83A0-6CD7451CABA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9800" y="2521402"/>
            <a:ext cx="1317171" cy="1317171"/>
          </a:xfrm>
          <a:prstGeom prst="rect">
            <a:avLst/>
          </a:prstGeom>
        </p:spPr>
      </p:pic>
      <p:sp>
        <p:nvSpPr>
          <p:cNvPr id="9" name="Rectangle: Rounded Corners 8" descr="Is available to you if you’re in your Initial Coverage Election Period (ICEP)/IEP based on your initial enrollment in Medicare">
            <a:extLst>
              <a:ext uri="{FF2B5EF4-FFF2-40B4-BE49-F238E27FC236}">
                <a16:creationId xmlns:a16="http://schemas.microsoft.com/office/drawing/2014/main" id="{56021BFF-A1F7-474E-A3B3-B61AB420BEEA}"/>
              </a:ext>
            </a:extLst>
          </p:cNvPr>
          <p:cNvSpPr/>
          <p:nvPr/>
        </p:nvSpPr>
        <p:spPr>
          <a:xfrm>
            <a:off x="4487649" y="2402843"/>
            <a:ext cx="3200400" cy="320622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sz="1600" dirty="0">
              <a:solidFill>
                <a:srgbClr val="00529B"/>
              </a:solidFill>
            </a:endParaRPr>
          </a:p>
          <a:p>
            <a:pPr algn="ctr"/>
            <a:endParaRPr lang="en-US" sz="1600" dirty="0">
              <a:solidFill>
                <a:srgbClr val="00529B"/>
              </a:solidFill>
            </a:endParaRPr>
          </a:p>
          <a:p>
            <a:pPr algn="ctr"/>
            <a:r>
              <a:rPr lang="en-US" sz="2000" dirty="0">
                <a:solidFill>
                  <a:srgbClr val="00529B"/>
                </a:solidFill>
                <a:latin typeface="Arial" panose="020B0604020202020204" pitchFamily="34" charset="0"/>
                <a:cs typeface="Arial" panose="020B0604020202020204" pitchFamily="34" charset="0"/>
              </a:rPr>
              <a:t>Is </a:t>
            </a:r>
            <a:r>
              <a:rPr lang="en-US" sz="2000" b="1" dirty="0">
                <a:solidFill>
                  <a:srgbClr val="00529B"/>
                </a:solidFill>
                <a:latin typeface="Arial" panose="020B0604020202020204" pitchFamily="34" charset="0"/>
                <a:cs typeface="Arial" panose="020B0604020202020204" pitchFamily="34" charset="0"/>
              </a:rPr>
              <a:t>available</a:t>
            </a:r>
            <a:r>
              <a:rPr lang="en-US" sz="2000" dirty="0">
                <a:solidFill>
                  <a:srgbClr val="00529B"/>
                </a:solidFill>
                <a:latin typeface="Arial" panose="020B0604020202020204" pitchFamily="34" charset="0"/>
                <a:cs typeface="Arial" panose="020B0604020202020204" pitchFamily="34" charset="0"/>
              </a:rPr>
              <a:t> to you if you’re in your Initial Coverage Election Period (ICEP)/IEP based on your initial enrollment in Medicare</a:t>
            </a:r>
          </a:p>
        </p:txBody>
      </p:sp>
      <p:pic>
        <p:nvPicPr>
          <p:cNvPr id="17" name="Graphic 16">
            <a:extLst>
              <a:ext uri="{FF2B5EF4-FFF2-40B4-BE49-F238E27FC236}">
                <a16:creationId xmlns:a16="http://schemas.microsoft.com/office/drawing/2014/main" id="{DD116EE5-92A1-4329-833C-8F59F0E3318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5923" y="2307860"/>
            <a:ext cx="1698207" cy="1698207"/>
          </a:xfrm>
          <a:prstGeom prst="rect">
            <a:avLst/>
          </a:prstGeom>
        </p:spPr>
      </p:pic>
      <p:sp>
        <p:nvSpPr>
          <p:cNvPr id="8" name="Rectangle: Rounded Corners 7" descr="Allows for no break in coverage between non-Medicare plan and Medicare Advantage Plan">
            <a:extLst>
              <a:ext uri="{FF2B5EF4-FFF2-40B4-BE49-F238E27FC236}">
                <a16:creationId xmlns:a16="http://schemas.microsoft.com/office/drawing/2014/main" id="{E72334FC-CD77-471C-A823-ECA524E7037C}"/>
              </a:ext>
            </a:extLst>
          </p:cNvPr>
          <p:cNvSpPr/>
          <p:nvPr/>
        </p:nvSpPr>
        <p:spPr>
          <a:xfrm>
            <a:off x="7843166" y="2402842"/>
            <a:ext cx="3200400" cy="3206219"/>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br>
              <a:rPr lang="en-US" sz="2000" dirty="0">
                <a:solidFill>
                  <a:srgbClr val="00529B"/>
                </a:solidFill>
                <a:latin typeface="Arial" panose="020B0604020202020204" pitchFamily="34" charset="0"/>
                <a:cs typeface="Arial" panose="020B0604020202020204" pitchFamily="34" charset="0"/>
              </a:rPr>
            </a:br>
            <a:r>
              <a:rPr lang="en-US" sz="2000" dirty="0">
                <a:solidFill>
                  <a:srgbClr val="00529B"/>
                </a:solidFill>
                <a:latin typeface="Arial" panose="020B0604020202020204" pitchFamily="34" charset="0"/>
                <a:cs typeface="Arial" panose="020B0604020202020204" pitchFamily="34" charset="0"/>
              </a:rPr>
              <a:t>Allows for </a:t>
            </a:r>
            <a:r>
              <a:rPr lang="en-US" sz="2000" b="1" dirty="0">
                <a:solidFill>
                  <a:srgbClr val="00529B"/>
                </a:solidFill>
                <a:latin typeface="Arial" panose="020B0604020202020204" pitchFamily="34" charset="0"/>
                <a:cs typeface="Arial" panose="020B0604020202020204" pitchFamily="34" charset="0"/>
              </a:rPr>
              <a:t>no break in coverage</a:t>
            </a:r>
            <a:r>
              <a:rPr lang="en-US" sz="2000" dirty="0">
                <a:solidFill>
                  <a:srgbClr val="00529B"/>
                </a:solidFill>
                <a:latin typeface="Arial" panose="020B0604020202020204" pitchFamily="34" charset="0"/>
                <a:cs typeface="Arial" panose="020B0604020202020204" pitchFamily="34" charset="0"/>
              </a:rPr>
              <a:t> between non-Medicare plan and Medicare Advantage Plan</a:t>
            </a:r>
          </a:p>
        </p:txBody>
      </p:sp>
      <p:pic>
        <p:nvPicPr>
          <p:cNvPr id="2" name="Picture 1">
            <a:extLst>
              <a:ext uri="{FF2B5EF4-FFF2-40B4-BE49-F238E27FC236}">
                <a16:creationId xmlns:a16="http://schemas.microsoft.com/office/drawing/2014/main" id="{D79920E4-7722-4EA9-B17C-7CCF8E1F9A1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952449" y="2509597"/>
            <a:ext cx="1029751" cy="1295058"/>
          </a:xfrm>
          <a:prstGeom prst="rect">
            <a:avLst/>
          </a:prstGeom>
        </p:spPr>
      </p:pic>
      <p:sp>
        <p:nvSpPr>
          <p:cNvPr id="5" name="Content Placeholder 4"/>
          <p:cNvSpPr>
            <a:spLocks noGrp="1"/>
          </p:cNvSpPr>
          <p:nvPr>
            <p:ph type="body" sz="quarter" idx="4294967295"/>
          </p:nvPr>
        </p:nvSpPr>
        <p:spPr>
          <a:xfrm>
            <a:off x="822960" y="5669223"/>
            <a:ext cx="10220606" cy="492988"/>
          </a:xfrm>
        </p:spPr>
        <p:txBody>
          <a:bodyPr>
            <a:noAutofit/>
          </a:bodyPr>
          <a:lstStyle/>
          <a:p>
            <a:pPr marL="0" indent="0" defTabSz="685800">
              <a:lnSpc>
                <a:spcPct val="110000"/>
              </a:lnSpc>
              <a:spcBef>
                <a:spcPts val="0"/>
              </a:spcBef>
              <a:spcAft>
                <a:spcPts val="600"/>
              </a:spcAft>
              <a:buNone/>
            </a:pPr>
            <a:r>
              <a:rPr lang="en-US" sz="2000" b="1" dirty="0">
                <a:solidFill>
                  <a:srgbClr val="00529B"/>
                </a:solidFill>
              </a:rPr>
              <a:t>You can use Medicare Advantage OEP or an SEP to change after enrollment starts.</a:t>
            </a:r>
          </a:p>
        </p:txBody>
      </p:sp>
      <p:sp>
        <p:nvSpPr>
          <p:cNvPr id="24" name="Slide Number Placeholder 5">
            <a:extLst>
              <a:ext uri="{FF2B5EF4-FFF2-40B4-BE49-F238E27FC236}">
                <a16:creationId xmlns:a16="http://schemas.microsoft.com/office/drawing/2014/main" id="{F237FC66-20AB-4534-831B-F894E272FFFB}"/>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27</a:t>
            </a:fld>
            <a:endParaRPr lang="en-US" dirty="0"/>
          </a:p>
        </p:txBody>
      </p:sp>
      <p:sp>
        <p:nvSpPr>
          <p:cNvPr id="23" name="Footer Placeholder 2">
            <a:extLst>
              <a:ext uri="{FF2B5EF4-FFF2-40B4-BE49-F238E27FC236}">
                <a16:creationId xmlns:a16="http://schemas.microsoft.com/office/drawing/2014/main" id="{430F0AB0-DA7D-4C4B-9D50-21BC0B509063}"/>
              </a:ext>
            </a:extLst>
          </p:cNvPr>
          <p:cNvSpPr>
            <a:spLocks noGrp="1"/>
          </p:cNvSpPr>
          <p:nvPr>
            <p:ph type="ftr" sz="quarter" idx="11"/>
          </p:nvPr>
        </p:nvSpPr>
        <p:spPr>
          <a:xfrm>
            <a:off x="4038600" y="6489767"/>
            <a:ext cx="4114800" cy="365125"/>
          </a:xfrm>
        </p:spPr>
        <p:txBody>
          <a:bodyPr/>
          <a:lstStyle/>
          <a:p>
            <a:r>
              <a:rPr lang="en-US" dirty="0"/>
              <a:t>Medicare Advantage &amp; Other Medicare Health Plans</a:t>
            </a:r>
          </a:p>
        </p:txBody>
      </p:sp>
      <p:sp>
        <p:nvSpPr>
          <p:cNvPr id="22" name="Date Placeholder 1">
            <a:extLst>
              <a:ext uri="{FF2B5EF4-FFF2-40B4-BE49-F238E27FC236}">
                <a16:creationId xmlns:a16="http://schemas.microsoft.com/office/drawing/2014/main" id="{01818139-7B79-404F-BD9F-D4829459DDF1}"/>
              </a:ext>
            </a:extLst>
          </p:cNvPr>
          <p:cNvSpPr>
            <a:spLocks noGrp="1"/>
          </p:cNvSpPr>
          <p:nvPr>
            <p:ph type="dt" sz="half" idx="10"/>
          </p:nvPr>
        </p:nvSpPr>
        <p:spPr>
          <a:xfrm>
            <a:off x="838200" y="6489768"/>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11776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Effect transition="in" filter="fade">
                                      <p:cBhvr>
                                        <p:cTn id="29" dur="500"/>
                                        <p:tgtEl>
                                          <p:spTgt spid="9">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fade">
                                      <p:cBhvr>
                                        <p:cTn id="34" dur="500"/>
                                        <p:tgtEl>
                                          <p:spTgt spid="8">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fade">
                                      <p:cBhvr>
                                        <p:cTn id="3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238"/>
            <a:ext cx="12192000" cy="989013"/>
          </a:xfrm>
        </p:spPr>
        <p:txBody>
          <a:bodyPr anchor="ctr">
            <a:normAutofit/>
          </a:bodyPr>
          <a:lstStyle/>
          <a:p>
            <a:r>
              <a:rPr lang="en-US" sz="3000" dirty="0"/>
              <a:t>Medicare Advantage Plan Network Changes</a:t>
            </a:r>
          </a:p>
        </p:txBody>
      </p:sp>
      <p:sp>
        <p:nvSpPr>
          <p:cNvPr id="9" name="Content Placeholder 4">
            <a:extLst>
              <a:ext uri="{FF2B5EF4-FFF2-40B4-BE49-F238E27FC236}">
                <a16:creationId xmlns:a16="http://schemas.microsoft.com/office/drawing/2014/main" id="{2B07551F-50E4-466F-94D4-364AC8D124E0}"/>
              </a:ext>
            </a:extLst>
          </p:cNvPr>
          <p:cNvSpPr txBox="1">
            <a:spLocks/>
          </p:cNvSpPr>
          <p:nvPr/>
        </p:nvSpPr>
        <p:spPr>
          <a:xfrm>
            <a:off x="731520" y="1188720"/>
            <a:ext cx="10238013" cy="1049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10000"/>
              </a:lnSpc>
              <a:spcBef>
                <a:spcPts val="0"/>
              </a:spcBef>
              <a:buFont typeface="Wingdings" pitchFamily="2" charset="2"/>
              <a:buNone/>
            </a:pPr>
            <a:r>
              <a:rPr lang="en-US" sz="2400" b="1" dirty="0">
                <a:solidFill>
                  <a:srgbClr val="00529B"/>
                </a:solidFill>
              </a:rPr>
              <a:t>Plans may change networks at any time, but must:</a:t>
            </a:r>
          </a:p>
        </p:txBody>
      </p:sp>
      <p:pic>
        <p:nvPicPr>
          <p:cNvPr id="3" name="Graphic 2">
            <a:extLst>
              <a:ext uri="{FF2B5EF4-FFF2-40B4-BE49-F238E27FC236}">
                <a16:creationId xmlns:a16="http://schemas.microsoft.com/office/drawing/2014/main" id="{946C0989-399F-4B2A-91C0-D954966B9EF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4797" y="2012918"/>
            <a:ext cx="1669695" cy="1669695"/>
          </a:xfrm>
          <a:prstGeom prst="rect">
            <a:avLst/>
          </a:prstGeom>
        </p:spPr>
      </p:pic>
      <p:sp>
        <p:nvSpPr>
          <p:cNvPr id="13" name="TextBox 12" descr="Protect you from interruptions in medical care &#10;">
            <a:extLst>
              <a:ext uri="{FF2B5EF4-FFF2-40B4-BE49-F238E27FC236}">
                <a16:creationId xmlns:a16="http://schemas.microsoft.com/office/drawing/2014/main" id="{D7B30806-922E-4AD9-89E1-6DA2A550D3B2}"/>
              </a:ext>
            </a:extLst>
          </p:cNvPr>
          <p:cNvSpPr txBox="1"/>
          <p:nvPr/>
        </p:nvSpPr>
        <p:spPr>
          <a:xfrm>
            <a:off x="1613133" y="3551312"/>
            <a:ext cx="2773021" cy="1015663"/>
          </a:xfrm>
          <a:prstGeom prst="rect">
            <a:avLst/>
          </a:prstGeom>
          <a:noFill/>
        </p:spPr>
        <p:txBody>
          <a:bodyPr wrap="square">
            <a:spAutoFit/>
          </a:bodyPr>
          <a:lstStyle/>
          <a:p>
            <a:pPr algn="ctr" defTabSz="685800">
              <a:spcAft>
                <a:spcPts val="600"/>
              </a:spcAft>
            </a:pPr>
            <a:r>
              <a:rPr lang="en-US" sz="2000" dirty="0">
                <a:solidFill>
                  <a:srgbClr val="00529B"/>
                </a:solidFill>
                <a:latin typeface="Arial" panose="020B0604020202020204" pitchFamily="34" charset="0"/>
                <a:cs typeface="Arial" panose="020B0604020202020204" pitchFamily="34" charset="0"/>
              </a:rPr>
              <a:t>Protect you from interruptions in medical care </a:t>
            </a:r>
          </a:p>
        </p:txBody>
      </p:sp>
      <p:sp>
        <p:nvSpPr>
          <p:cNvPr id="10" name="Rectangle: Rounded Corners 9">
            <a:extLst>
              <a:ext uri="{FF2B5EF4-FFF2-40B4-BE49-F238E27FC236}">
                <a16:creationId xmlns:a16="http://schemas.microsoft.com/office/drawing/2014/main" id="{B1C551AD-C94C-4BD0-92DF-7AFB4FB0C8B1}"/>
              </a:ext>
              <a:ext uri="{C183D7F6-B498-43B3-948B-1728B52AA6E4}">
                <adec:decorative xmlns:adec="http://schemas.microsoft.com/office/drawing/2017/decorative" val="1"/>
              </a:ext>
            </a:extLst>
          </p:cNvPr>
          <p:cNvSpPr/>
          <p:nvPr/>
        </p:nvSpPr>
        <p:spPr>
          <a:xfrm>
            <a:off x="1562195" y="1749287"/>
            <a:ext cx="2874899" cy="368823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82AE1137-A498-4A19-9AE1-45A4E0E5364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92602" y="2044369"/>
            <a:ext cx="1606795" cy="1606795"/>
          </a:xfrm>
          <a:prstGeom prst="rect">
            <a:avLst/>
          </a:prstGeom>
        </p:spPr>
      </p:pic>
      <p:sp>
        <p:nvSpPr>
          <p:cNvPr id="14" name="TextBox 13" descr="Maintain adequate access to services&#10;">
            <a:extLst>
              <a:ext uri="{FF2B5EF4-FFF2-40B4-BE49-F238E27FC236}">
                <a16:creationId xmlns:a16="http://schemas.microsoft.com/office/drawing/2014/main" id="{6C6C5931-2B85-4B88-AEE0-3AD71732E205}"/>
              </a:ext>
            </a:extLst>
          </p:cNvPr>
          <p:cNvSpPr txBox="1"/>
          <p:nvPr/>
        </p:nvSpPr>
        <p:spPr>
          <a:xfrm>
            <a:off x="4632956" y="3556741"/>
            <a:ext cx="2915782" cy="1142877"/>
          </a:xfrm>
          <a:prstGeom prst="rect">
            <a:avLst/>
          </a:prstGeom>
          <a:noFill/>
        </p:spPr>
        <p:txBody>
          <a:bodyPr wrap="square">
            <a:spAutoFit/>
          </a:bodyPr>
          <a:lstStyle/>
          <a:p>
            <a:pPr algn="ctr" defTabSz="685800">
              <a:spcAft>
                <a:spcPts val="600"/>
              </a:spcAft>
            </a:pPr>
            <a:r>
              <a:rPr lang="en-US" sz="2000" dirty="0">
                <a:solidFill>
                  <a:srgbClr val="00529B"/>
                </a:solidFill>
                <a:latin typeface="Arial" panose="020B0604020202020204" pitchFamily="34" charset="0"/>
                <a:cs typeface="Arial" panose="020B0604020202020204" pitchFamily="34" charset="0"/>
              </a:rPr>
              <a:t>Maintain adequate access to services</a:t>
            </a:r>
          </a:p>
          <a:p>
            <a:pPr marL="285750" indent="-285750" algn="ctr" defTabSz="685800">
              <a:lnSpc>
                <a:spcPct val="110000"/>
              </a:lnSpc>
              <a:spcBef>
                <a:spcPts val="600"/>
              </a:spcBef>
              <a:buFont typeface="Courier New" panose="02070309020205020404" pitchFamily="49" charset="0"/>
              <a:buChar char="o"/>
            </a:pPr>
            <a:endParaRPr lang="en-US" dirty="0">
              <a:solidFill>
                <a:srgbClr val="00529B"/>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CCA7D3B5-274E-4C61-9059-F5E8252ABCC9}"/>
              </a:ext>
              <a:ext uri="{C183D7F6-B498-43B3-948B-1728B52AA6E4}">
                <adec:decorative xmlns:adec="http://schemas.microsoft.com/office/drawing/2017/decorative" val="1"/>
              </a:ext>
            </a:extLst>
          </p:cNvPr>
          <p:cNvSpPr/>
          <p:nvPr/>
        </p:nvSpPr>
        <p:spPr>
          <a:xfrm>
            <a:off x="4658550" y="1750699"/>
            <a:ext cx="2874899" cy="368823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158A82EA-3D64-4E59-BE4E-5224BB6E42C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9442" y="2134909"/>
            <a:ext cx="1482054" cy="1482054"/>
          </a:xfrm>
          <a:prstGeom prst="rect">
            <a:avLst/>
          </a:prstGeom>
        </p:spPr>
      </p:pic>
      <p:sp>
        <p:nvSpPr>
          <p:cNvPr id="15" name="TextBox 14" descr="Notify you if you’re an enrollee who sees an affected provider at least 30 days prior to the provider’s contract termination&#10;">
            <a:extLst>
              <a:ext uri="{FF2B5EF4-FFF2-40B4-BE49-F238E27FC236}">
                <a16:creationId xmlns:a16="http://schemas.microsoft.com/office/drawing/2014/main" id="{CDBD3897-2D69-4332-8188-3BACB07AAC14}"/>
              </a:ext>
            </a:extLst>
          </p:cNvPr>
          <p:cNvSpPr txBox="1"/>
          <p:nvPr/>
        </p:nvSpPr>
        <p:spPr>
          <a:xfrm>
            <a:off x="7845607" y="3551312"/>
            <a:ext cx="2693496" cy="1938992"/>
          </a:xfrm>
          <a:prstGeom prst="rect">
            <a:avLst/>
          </a:prstGeom>
          <a:noFill/>
        </p:spPr>
        <p:txBody>
          <a:bodyPr wrap="square">
            <a:spAutoFit/>
          </a:bodyPr>
          <a:lstStyle/>
          <a:p>
            <a:pPr algn="ctr" defTabSz="685800">
              <a:spcAft>
                <a:spcPts val="600"/>
              </a:spcAft>
            </a:pPr>
            <a:r>
              <a:rPr lang="en-US" sz="2000" dirty="0">
                <a:solidFill>
                  <a:srgbClr val="00529B"/>
                </a:solidFill>
                <a:latin typeface="Arial" panose="020B0604020202020204" pitchFamily="34" charset="0"/>
                <a:cs typeface="Arial" panose="020B0604020202020204" pitchFamily="34" charset="0"/>
              </a:rPr>
              <a:t>Notify you if you’re an enrollee who sees an affected provider at least 30 days prior to the provider’s contract termination</a:t>
            </a:r>
          </a:p>
        </p:txBody>
      </p:sp>
      <p:sp>
        <p:nvSpPr>
          <p:cNvPr id="12" name="Rectangle: Rounded Corners 11">
            <a:extLst>
              <a:ext uri="{FF2B5EF4-FFF2-40B4-BE49-F238E27FC236}">
                <a16:creationId xmlns:a16="http://schemas.microsoft.com/office/drawing/2014/main" id="{EF01F9DB-2FF6-47F9-9768-BA791F4E9AB9}"/>
              </a:ext>
              <a:ext uri="{C183D7F6-B498-43B3-948B-1728B52AA6E4}">
                <adec:decorative xmlns:adec="http://schemas.microsoft.com/office/drawing/2017/decorative" val="1"/>
              </a:ext>
            </a:extLst>
          </p:cNvPr>
          <p:cNvSpPr/>
          <p:nvPr/>
        </p:nvSpPr>
        <p:spPr>
          <a:xfrm>
            <a:off x="7754906" y="1747874"/>
            <a:ext cx="2874899" cy="3689645"/>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a:extLst>
              <a:ext uri="{FF2B5EF4-FFF2-40B4-BE49-F238E27FC236}">
                <a16:creationId xmlns:a16="http://schemas.microsoft.com/office/drawing/2014/main" id="{98F20E55-5AA6-4A77-91F5-8B7E3F68BEA1}"/>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2691945" y="5704310"/>
            <a:ext cx="246350" cy="23591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54203684-4E0F-48A0-82F5-9C157FAEE64E}"/>
              </a:ext>
            </a:extLst>
          </p:cNvPr>
          <p:cNvSpPr txBox="1">
            <a:spLocks/>
          </p:cNvSpPr>
          <p:nvPr/>
        </p:nvSpPr>
        <p:spPr>
          <a:xfrm>
            <a:off x="2594124" y="5621757"/>
            <a:ext cx="7944979" cy="396387"/>
          </a:xfrm>
          <a:prstGeom prst="rect">
            <a:avLst/>
          </a:prstGeom>
        </p:spPr>
        <p:txBody>
          <a:bodyPr vert="horz" wrap="none" lIns="0" tIns="45720" rIns="91440" bIns="45720" rtlCol="0" anchor="t">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6725" indent="0" defTabSz="685800">
              <a:lnSpc>
                <a:spcPct val="110000"/>
              </a:lnSpc>
              <a:spcBef>
                <a:spcPts val="0"/>
              </a:spcBef>
              <a:buFont typeface="Wingdings" pitchFamily="2" charset="2"/>
              <a:buNone/>
            </a:pPr>
            <a:r>
              <a:rPr lang="en-US" sz="1800" b="1" dirty="0">
                <a:solidFill>
                  <a:srgbClr val="00529B"/>
                </a:solidFill>
                <a:latin typeface="Arial"/>
                <a:cs typeface="Arial"/>
              </a:rPr>
              <a:t>NOTE:</a:t>
            </a:r>
            <a:r>
              <a:rPr lang="en-US" sz="1800" dirty="0">
                <a:solidFill>
                  <a:srgbClr val="00529B"/>
                </a:solidFill>
                <a:latin typeface="Arial"/>
                <a:cs typeface="Arial"/>
              </a:rPr>
              <a:t> In most cases, network changes aren’t a basis for an SEP.</a:t>
            </a:r>
            <a:endParaRPr lang="en-US" sz="1800" dirty="0">
              <a:solidFill>
                <a:srgbClr val="00529B"/>
              </a:solidFill>
            </a:endParaRPr>
          </a:p>
        </p:txBody>
      </p:sp>
      <p:sp>
        <p:nvSpPr>
          <p:cNvPr id="20" name="Slide Number Placeholder 5">
            <a:extLst>
              <a:ext uri="{FF2B5EF4-FFF2-40B4-BE49-F238E27FC236}">
                <a16:creationId xmlns:a16="http://schemas.microsoft.com/office/drawing/2014/main" id="{231FC8BF-B0A6-4837-BC24-2683579AE302}"/>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28</a:t>
            </a:fld>
            <a:endParaRPr lang="en-US" dirty="0"/>
          </a:p>
        </p:txBody>
      </p:sp>
      <p:sp>
        <p:nvSpPr>
          <p:cNvPr id="19" name="Footer Placeholder 2">
            <a:extLst>
              <a:ext uri="{FF2B5EF4-FFF2-40B4-BE49-F238E27FC236}">
                <a16:creationId xmlns:a16="http://schemas.microsoft.com/office/drawing/2014/main" id="{EA33DD07-EBDF-4B3B-95F1-2ACF3B1B8B62}"/>
              </a:ext>
            </a:extLst>
          </p:cNvPr>
          <p:cNvSpPr>
            <a:spLocks noGrp="1"/>
          </p:cNvSpPr>
          <p:nvPr>
            <p:ph type="ftr" sz="quarter" idx="11"/>
          </p:nvPr>
        </p:nvSpPr>
        <p:spPr>
          <a:xfrm>
            <a:off x="4038600" y="6489767"/>
            <a:ext cx="4114800" cy="365125"/>
          </a:xfrm>
        </p:spPr>
        <p:txBody>
          <a:bodyPr/>
          <a:lstStyle/>
          <a:p>
            <a:r>
              <a:rPr lang="en-US" dirty="0">
                <a:latin typeface="Arial"/>
                <a:cs typeface="Arial"/>
              </a:rPr>
              <a:t>Medicare Advantage &amp; Other Medicare Health Plans</a:t>
            </a:r>
          </a:p>
        </p:txBody>
      </p:sp>
      <p:sp>
        <p:nvSpPr>
          <p:cNvPr id="18" name="Date Placeholder 1">
            <a:extLst>
              <a:ext uri="{FF2B5EF4-FFF2-40B4-BE49-F238E27FC236}">
                <a16:creationId xmlns:a16="http://schemas.microsoft.com/office/drawing/2014/main" id="{77DB5083-0C52-4F2D-9310-B4BE322E0DC6}"/>
              </a:ext>
            </a:extLst>
          </p:cNvPr>
          <p:cNvSpPr>
            <a:spLocks noGrp="1"/>
          </p:cNvSpPr>
          <p:nvPr>
            <p:ph type="dt" sz="half" idx="10"/>
          </p:nvPr>
        </p:nvSpPr>
        <p:spPr>
          <a:xfrm>
            <a:off x="838200" y="6489768"/>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83719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P spid="14" grpId="0"/>
      <p:bldP spid="11" grpId="0" animBg="1"/>
      <p:bldP spid="15" grpId="0"/>
      <p:bldP spid="12"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3635" y="279883"/>
            <a:ext cx="9164730" cy="719643"/>
          </a:xfrm>
        </p:spPr>
        <p:txBody>
          <a:bodyPr>
            <a:normAutofit/>
          </a:bodyPr>
          <a:lstStyle/>
          <a:p>
            <a:pPr algn="ctr"/>
            <a:r>
              <a:rPr lang="en-US" sz="3000" dirty="0">
                <a:latin typeface="Arial Black"/>
              </a:rPr>
              <a:t>Check Your Knowledge: Question 1 </a:t>
            </a:r>
            <a:endParaRPr lang="en-US" sz="3000" dirty="0"/>
          </a:p>
        </p:txBody>
      </p:sp>
      <p:sp>
        <p:nvSpPr>
          <p:cNvPr id="10" name="Content Placeholder 8">
            <a:extLst>
              <a:ext uri="{FF2B5EF4-FFF2-40B4-BE49-F238E27FC236}">
                <a16:creationId xmlns:a16="http://schemas.microsoft.com/office/drawing/2014/main" id="{DFE99E65-790E-4B8A-A220-4EB5940BC679}"/>
              </a:ext>
            </a:extLst>
          </p:cNvPr>
          <p:cNvSpPr txBox="1">
            <a:spLocks/>
          </p:cNvSpPr>
          <p:nvPr/>
        </p:nvSpPr>
        <p:spPr>
          <a:xfrm>
            <a:off x="1849343" y="1801810"/>
            <a:ext cx="9164731" cy="50212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n-US" sz="2400" b="1" dirty="0">
                <a:solidFill>
                  <a:srgbClr val="00529B"/>
                </a:solidFill>
              </a:rPr>
              <a:t>You can only join or switch Medicare Advantage Plans during 2 periods.</a:t>
            </a:r>
          </a:p>
          <a:p>
            <a:pPr marL="347663" indent="-347663" defTabSz="685800">
              <a:lnSpc>
                <a:spcPct val="100000"/>
              </a:lnSpc>
              <a:spcBef>
                <a:spcPts val="0"/>
              </a:spcBef>
              <a:spcAft>
                <a:spcPts val="1200"/>
              </a:spcAft>
              <a:buFont typeface="Wingdings" pitchFamily="2" charset="2"/>
              <a:buAutoNum type="alphaLcPeriod"/>
            </a:pPr>
            <a:r>
              <a:rPr lang="en-US" sz="2400" dirty="0">
                <a:solidFill>
                  <a:srgbClr val="00529B"/>
                </a:solidFill>
              </a:rPr>
              <a:t> True</a:t>
            </a:r>
          </a:p>
          <a:p>
            <a:pPr marL="347663" indent="-347663" defTabSz="685800">
              <a:lnSpc>
                <a:spcPct val="100000"/>
              </a:lnSpc>
              <a:spcBef>
                <a:spcPts val="0"/>
              </a:spcBef>
              <a:spcAft>
                <a:spcPts val="1200"/>
              </a:spcAft>
              <a:buFont typeface="Wingdings" pitchFamily="2" charset="2"/>
              <a:buAutoNum type="alphaLcPeriod"/>
            </a:pPr>
            <a:r>
              <a:rPr lang="en-US" sz="2400" dirty="0">
                <a:solidFill>
                  <a:srgbClr val="00529B"/>
                </a:solidFill>
              </a:rPr>
              <a:t> False</a:t>
            </a:r>
          </a:p>
          <a:p>
            <a:pPr marL="0" indent="0">
              <a:spcBef>
                <a:spcPts val="0"/>
              </a:spcBef>
              <a:spcAft>
                <a:spcPts val="1200"/>
              </a:spcAft>
              <a:buFont typeface="Wingdings" pitchFamily="2" charset="2"/>
              <a:buNone/>
            </a:pPr>
            <a:endParaRPr lang="en-US" dirty="0"/>
          </a:p>
        </p:txBody>
      </p:sp>
      <p:sp>
        <p:nvSpPr>
          <p:cNvPr id="11" name="Rounded Rectangle 6" descr="Green box highlighting B as the correct answer">
            <a:extLst>
              <a:ext uri="{FF2B5EF4-FFF2-40B4-BE49-F238E27FC236}">
                <a16:creationId xmlns:a16="http://schemas.microsoft.com/office/drawing/2014/main" id="{0FD0B6AB-813C-4480-9F60-D9DD149F538A}"/>
              </a:ext>
            </a:extLst>
          </p:cNvPr>
          <p:cNvSpPr/>
          <p:nvPr/>
        </p:nvSpPr>
        <p:spPr>
          <a:xfrm>
            <a:off x="1849343" y="3198243"/>
            <a:ext cx="1403417" cy="4499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3D2AEA0F-D577-4DDC-8817-BA74C54411EB}"/>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29</a:t>
            </a:fld>
            <a:endParaRPr lang="en-US" dirty="0"/>
          </a:p>
        </p:txBody>
      </p:sp>
      <p:sp>
        <p:nvSpPr>
          <p:cNvPr id="3" name="Footer Placeholder 2"/>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9128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uiExpand="1" build="p"/>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8871"/>
            <a:ext cx="12192000" cy="953029"/>
          </a:xfrm>
        </p:spPr>
        <p:txBody>
          <a:bodyPr anchor="ctr">
            <a:normAutofit/>
          </a:bodyPr>
          <a:lstStyle/>
          <a:p>
            <a:r>
              <a:rPr lang="en-US" sz="3000" dirty="0"/>
              <a:t>Session Objectives</a:t>
            </a:r>
          </a:p>
        </p:txBody>
      </p:sp>
      <p:sp>
        <p:nvSpPr>
          <p:cNvPr id="13" name="Content Placeholder 12"/>
          <p:cNvSpPr>
            <a:spLocks noGrp="1"/>
          </p:cNvSpPr>
          <p:nvPr>
            <p:ph type="body" sz="quarter" idx="4294967295"/>
          </p:nvPr>
        </p:nvSpPr>
        <p:spPr>
          <a:xfrm>
            <a:off x="914400" y="1371600"/>
            <a:ext cx="10644188" cy="4167187"/>
          </a:xfrm>
        </p:spPr>
        <p:txBody>
          <a:bodyPr>
            <a:no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session, you’ll be able to:</a:t>
            </a:r>
          </a:p>
          <a:p>
            <a:pPr marL="548640" indent="-274320" defTabSz="685800">
              <a:lnSpc>
                <a:spcPct val="100000"/>
              </a:lnSpc>
              <a:spcBef>
                <a:spcPts val="0"/>
              </a:spcBef>
              <a:spcAft>
                <a:spcPts val="1200"/>
              </a:spcAft>
            </a:pPr>
            <a:r>
              <a:rPr lang="en-US" sz="2400" dirty="0">
                <a:solidFill>
                  <a:srgbClr val="00529B"/>
                </a:solidFill>
              </a:rPr>
              <a:t>Describe Medicare Advantage Plans and how they work</a:t>
            </a:r>
          </a:p>
          <a:p>
            <a:pPr marL="548640" indent="-274320" defTabSz="685800">
              <a:lnSpc>
                <a:spcPct val="100000"/>
              </a:lnSpc>
              <a:spcBef>
                <a:spcPts val="0"/>
              </a:spcBef>
              <a:spcAft>
                <a:spcPts val="1200"/>
              </a:spcAft>
            </a:pPr>
            <a:r>
              <a:rPr lang="en-US" sz="2400" dirty="0">
                <a:solidFill>
                  <a:srgbClr val="00529B"/>
                </a:solidFill>
              </a:rPr>
              <a:t>Explain Medicare Advantage eligibility and enrollment</a:t>
            </a:r>
          </a:p>
          <a:p>
            <a:pPr marL="548640" indent="-274320" defTabSz="685800">
              <a:lnSpc>
                <a:spcPct val="100000"/>
              </a:lnSpc>
              <a:spcBef>
                <a:spcPts val="0"/>
              </a:spcBef>
              <a:spcAft>
                <a:spcPts val="1200"/>
              </a:spcAft>
            </a:pPr>
            <a:r>
              <a:rPr lang="en-US" sz="2400" dirty="0">
                <a:solidFill>
                  <a:srgbClr val="00529B"/>
                </a:solidFill>
              </a:rPr>
              <a:t>Recognize types of Medicare Advantage Plans</a:t>
            </a:r>
          </a:p>
          <a:p>
            <a:pPr marL="548640" indent="-274320" defTabSz="685800">
              <a:lnSpc>
                <a:spcPct val="100000"/>
              </a:lnSpc>
              <a:spcBef>
                <a:spcPts val="0"/>
              </a:spcBef>
              <a:spcAft>
                <a:spcPts val="1200"/>
              </a:spcAft>
            </a:pPr>
            <a:r>
              <a:rPr lang="en-US" sz="2400" dirty="0">
                <a:solidFill>
                  <a:srgbClr val="00529B"/>
                </a:solidFill>
              </a:rPr>
              <a:t>Identify other Medicare health plans</a:t>
            </a:r>
          </a:p>
          <a:p>
            <a:pPr marL="548640" indent="-274320" defTabSz="685800">
              <a:lnSpc>
                <a:spcPct val="100000"/>
              </a:lnSpc>
              <a:spcBef>
                <a:spcPts val="0"/>
              </a:spcBef>
              <a:spcAft>
                <a:spcPts val="1200"/>
              </a:spcAft>
            </a:pPr>
            <a:r>
              <a:rPr lang="en-US" sz="2400" dirty="0">
                <a:solidFill>
                  <a:srgbClr val="00529B"/>
                </a:solidFill>
              </a:rPr>
              <a:t>Explain rights, protections, and appeals</a:t>
            </a:r>
          </a:p>
          <a:p>
            <a:pPr marL="548640" indent="-274320" defTabSz="685800">
              <a:lnSpc>
                <a:spcPct val="100000"/>
              </a:lnSpc>
              <a:spcBef>
                <a:spcPts val="0"/>
              </a:spcBef>
              <a:spcAft>
                <a:spcPts val="1200"/>
              </a:spcAft>
            </a:pPr>
            <a:r>
              <a:rPr lang="en-US" sz="2400" dirty="0">
                <a:solidFill>
                  <a:srgbClr val="00529B"/>
                </a:solidFill>
              </a:rPr>
              <a:t>Summarize the Medicare Communications and Marketing Guidelines (MCMG)</a:t>
            </a: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571"/>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520" y="276514"/>
            <a:ext cx="8312960" cy="719643"/>
          </a:xfrm>
        </p:spPr>
        <p:txBody>
          <a:bodyPr>
            <a:normAutofit/>
          </a:bodyPr>
          <a:lstStyle/>
          <a:p>
            <a:pPr algn="ctr"/>
            <a:r>
              <a:rPr lang="en-US" sz="3000" dirty="0">
                <a:latin typeface="Arial Black"/>
              </a:rPr>
              <a:t>Check Your Knowledge: Question 2 </a:t>
            </a:r>
            <a:endParaRPr lang="en-US" sz="3000" dirty="0"/>
          </a:p>
        </p:txBody>
      </p:sp>
      <p:sp>
        <p:nvSpPr>
          <p:cNvPr id="9" name="Content Placeholder 8"/>
          <p:cNvSpPr>
            <a:spLocks noGrp="1"/>
          </p:cNvSpPr>
          <p:nvPr>
            <p:ph idx="4294967295"/>
          </p:nvPr>
        </p:nvSpPr>
        <p:spPr>
          <a:xfrm>
            <a:off x="1828799" y="1801810"/>
            <a:ext cx="9185275" cy="5021263"/>
          </a:xfrm>
        </p:spPr>
        <p:txBody>
          <a:bodyPr/>
          <a:lstStyle/>
          <a:p>
            <a:pPr marL="0" lvl="0" indent="0" defTabSz="685800">
              <a:lnSpc>
                <a:spcPct val="100000"/>
              </a:lnSpc>
              <a:spcBef>
                <a:spcPts val="0"/>
              </a:spcBef>
              <a:spcAft>
                <a:spcPts val="1200"/>
              </a:spcAft>
              <a:buFont typeface="Wingdings" pitchFamily="2" charset="2"/>
              <a:buNone/>
            </a:pPr>
            <a:r>
              <a:rPr lang="en-US" sz="2400" b="1" dirty="0">
                <a:solidFill>
                  <a:srgbClr val="00529B"/>
                </a:solidFill>
              </a:rPr>
              <a:t>Most people enrolled in a Medicare Advantage Plan will continue to pay a monthly Part B premium. </a:t>
            </a:r>
          </a:p>
          <a:p>
            <a:pPr marL="347663" lvl="0" indent="-347663" defTabSz="685800">
              <a:lnSpc>
                <a:spcPct val="100000"/>
              </a:lnSpc>
              <a:spcBef>
                <a:spcPts val="0"/>
              </a:spcBef>
              <a:spcAft>
                <a:spcPts val="1200"/>
              </a:spcAft>
              <a:buFont typeface="Wingdings" pitchFamily="2" charset="2"/>
              <a:buAutoNum type="alphaLcPeriod"/>
            </a:pPr>
            <a:r>
              <a:rPr lang="en-US" sz="2400" dirty="0">
                <a:solidFill>
                  <a:srgbClr val="00529B"/>
                </a:solidFill>
              </a:rPr>
              <a:t> True</a:t>
            </a:r>
          </a:p>
          <a:p>
            <a:pPr marL="347663" lvl="0" indent="-347663" defTabSz="685800">
              <a:lnSpc>
                <a:spcPct val="100000"/>
              </a:lnSpc>
              <a:spcBef>
                <a:spcPts val="0"/>
              </a:spcBef>
              <a:spcAft>
                <a:spcPts val="1200"/>
              </a:spcAft>
              <a:buFont typeface="Wingdings" pitchFamily="2" charset="2"/>
              <a:buAutoNum type="alphaLcPeriod"/>
            </a:pPr>
            <a:r>
              <a:rPr lang="en-US" sz="2400" dirty="0">
                <a:solidFill>
                  <a:srgbClr val="00529B"/>
                </a:solidFill>
              </a:rPr>
              <a:t> False</a:t>
            </a:r>
          </a:p>
          <a:p>
            <a:pPr marL="0" indent="0">
              <a:spcBef>
                <a:spcPts val="0"/>
              </a:spcBef>
              <a:spcAft>
                <a:spcPts val="1200"/>
              </a:spcAft>
              <a:buNone/>
            </a:pPr>
            <a:endParaRPr lang="en-US" dirty="0"/>
          </a:p>
        </p:txBody>
      </p:sp>
      <p:sp>
        <p:nvSpPr>
          <p:cNvPr id="7" name="Rounded Rectangle 6" descr="Green box highlighting A as the correct answer">
            <a:extLst>
              <a:ext uri="{FF2B5EF4-FFF2-40B4-BE49-F238E27FC236}">
                <a16:creationId xmlns:a16="http://schemas.microsoft.com/office/drawing/2014/main" id="{4C1DC541-F79E-4B08-8649-23C13C2E3CC0}"/>
              </a:ext>
            </a:extLst>
          </p:cNvPr>
          <p:cNvSpPr/>
          <p:nvPr/>
        </p:nvSpPr>
        <p:spPr>
          <a:xfrm>
            <a:off x="1828799" y="2661901"/>
            <a:ext cx="1403417" cy="4499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8058EF98-FD12-4B7B-A56F-337D06BDBE8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30</a:t>
            </a:fld>
            <a:endParaRPr lang="en-US" dirty="0"/>
          </a:p>
        </p:txBody>
      </p:sp>
      <p:sp>
        <p:nvSpPr>
          <p:cNvPr id="4" name="Footer Placeholder 3"/>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3" name="Date Placeholder 2"/>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13925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a:normAutofit/>
          </a:bodyPr>
          <a:lstStyle/>
          <a:p>
            <a:r>
              <a:rPr lang="en-US" sz="3600" dirty="0"/>
              <a:t>Other Medicare Health Plans</a:t>
            </a:r>
          </a:p>
        </p:txBody>
      </p:sp>
    </p:spTree>
    <p:custDataLst>
      <p:tags r:id="rId1"/>
    </p:custDataLst>
    <p:extLst>
      <p:ext uri="{BB962C8B-B14F-4D97-AF65-F5344CB8AC3E}">
        <p14:creationId xmlns:p14="http://schemas.microsoft.com/office/powerpoint/2010/main" val="3023996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2701"/>
            <a:ext cx="12192000" cy="925450"/>
          </a:xfrm>
        </p:spPr>
        <p:txBody>
          <a:bodyPr anchor="ctr">
            <a:normAutofit/>
          </a:bodyPr>
          <a:lstStyle/>
          <a:p>
            <a:r>
              <a:rPr lang="en-US" sz="3000" dirty="0"/>
              <a:t>Lesson 2 Objectives</a:t>
            </a:r>
          </a:p>
        </p:txBody>
      </p:sp>
      <p:sp>
        <p:nvSpPr>
          <p:cNvPr id="13" name="Content Placeholder 12"/>
          <p:cNvSpPr>
            <a:spLocks noGrp="1"/>
          </p:cNvSpPr>
          <p:nvPr>
            <p:ph type="body" sz="quarter" idx="13"/>
          </p:nvPr>
        </p:nvSpPr>
        <p:spPr>
          <a:xfrm>
            <a:off x="914400" y="1371600"/>
            <a:ext cx="10644188" cy="4167187"/>
          </a:xfrm>
        </p:spPr>
        <p:txBody>
          <a:bodyPr>
            <a:no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lesson, you’ll be able to:</a:t>
            </a:r>
          </a:p>
          <a:p>
            <a:pPr marL="548640" indent="-274320" defTabSz="685800">
              <a:lnSpc>
                <a:spcPct val="100000"/>
              </a:lnSpc>
              <a:spcBef>
                <a:spcPts val="0"/>
              </a:spcBef>
              <a:spcAft>
                <a:spcPts val="1200"/>
              </a:spcAft>
            </a:pPr>
            <a:r>
              <a:rPr lang="en-US" sz="2400" dirty="0">
                <a:solidFill>
                  <a:srgbClr val="00529B"/>
                </a:solidFill>
              </a:rPr>
              <a:t>Describe other Medicare Health Plans that aren’t Medicare Advantage Plans</a:t>
            </a:r>
          </a:p>
          <a:p>
            <a:pPr marL="548640" indent="-274320" defTabSz="685800">
              <a:lnSpc>
                <a:spcPct val="100000"/>
              </a:lnSpc>
              <a:spcBef>
                <a:spcPts val="0"/>
              </a:spcBef>
              <a:spcAft>
                <a:spcPts val="1200"/>
              </a:spcAft>
            </a:pPr>
            <a:r>
              <a:rPr lang="en-US" sz="2400" dirty="0">
                <a:solidFill>
                  <a:srgbClr val="00529B"/>
                </a:solidFill>
              </a:rPr>
              <a:t>Explain Medicare Cost Plans and how they work</a:t>
            </a:r>
          </a:p>
          <a:p>
            <a:pPr marL="548640" indent="-274320" defTabSz="685800">
              <a:lnSpc>
                <a:spcPct val="100000"/>
              </a:lnSpc>
              <a:spcBef>
                <a:spcPts val="0"/>
              </a:spcBef>
              <a:spcAft>
                <a:spcPts val="1200"/>
              </a:spcAft>
            </a:pPr>
            <a:r>
              <a:rPr lang="en-US" sz="2400" dirty="0">
                <a:solidFill>
                  <a:srgbClr val="00529B"/>
                </a:solidFill>
              </a:rPr>
              <a:t>Describe Medicare Innovation Projects and current models</a:t>
            </a:r>
          </a:p>
          <a:p>
            <a:pPr marL="548640" indent="-274320" defTabSz="685800">
              <a:lnSpc>
                <a:spcPct val="100000"/>
              </a:lnSpc>
              <a:spcBef>
                <a:spcPts val="0"/>
              </a:spcBef>
              <a:spcAft>
                <a:spcPts val="1200"/>
              </a:spcAft>
            </a:pPr>
            <a:r>
              <a:rPr lang="en-US" sz="2400" dirty="0">
                <a:solidFill>
                  <a:srgbClr val="00529B"/>
                </a:solidFill>
              </a:rPr>
              <a:t>Explain Program of All-inclusive Care for the Elderly (PACE) Plans and qualifications</a:t>
            </a: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506678"/>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solidFill>
                  <a:schemeClr val="accent1">
                    <a:lumMod val="40000"/>
                    <a:lumOff val="60000"/>
                  </a:schemeClr>
                </a:solidFill>
              </a:rPr>
              <a:pPr>
                <a:defRPr/>
              </a:pPr>
              <a:t>32</a:t>
            </a:fld>
            <a:endParaRPr lang="en-US" dirty="0">
              <a:solidFill>
                <a:schemeClr val="accent1">
                  <a:lumMod val="40000"/>
                  <a:lumOff val="60000"/>
                </a:schemeClr>
              </a:solidFill>
            </a:endParaRPr>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571"/>
            <a:ext cx="4114800" cy="365125"/>
          </a:xfrm>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571"/>
            <a:ext cx="2743200" cy="365125"/>
          </a:xfrm>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946211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12192000" cy="973777"/>
          </a:xfrm>
        </p:spPr>
        <p:txBody>
          <a:bodyPr anchor="ctr">
            <a:normAutofit/>
          </a:bodyPr>
          <a:lstStyle/>
          <a:p>
            <a:r>
              <a:rPr lang="en-US" sz="3000" dirty="0"/>
              <a:t>Other Medicare Health Plans</a:t>
            </a:r>
          </a:p>
        </p:txBody>
      </p:sp>
      <p:sp>
        <p:nvSpPr>
          <p:cNvPr id="10" name="Content Placeholder 4">
            <a:extLst>
              <a:ext uri="{FF2B5EF4-FFF2-40B4-BE49-F238E27FC236}">
                <a16:creationId xmlns:a16="http://schemas.microsoft.com/office/drawing/2014/main" id="{1E394753-6685-48C3-90A1-926FFB71B08E}"/>
              </a:ext>
            </a:extLst>
          </p:cNvPr>
          <p:cNvSpPr txBox="1">
            <a:spLocks/>
          </p:cNvSpPr>
          <p:nvPr/>
        </p:nvSpPr>
        <p:spPr>
          <a:xfrm>
            <a:off x="914400" y="1280160"/>
            <a:ext cx="10515601" cy="48358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lvl="0" indent="-274320" defTabSz="685800">
              <a:lnSpc>
                <a:spcPct val="100000"/>
              </a:lnSpc>
              <a:spcBef>
                <a:spcPts val="0"/>
              </a:spcBef>
              <a:spcAft>
                <a:spcPts val="1200"/>
              </a:spcAft>
            </a:pPr>
            <a:r>
              <a:rPr lang="en-US" sz="2800" dirty="0">
                <a:solidFill>
                  <a:srgbClr val="00529B"/>
                </a:solidFill>
              </a:rPr>
              <a:t>Some types of Medicare health plans that provide health care coverage aren’t Medicare Advantage Plans, but are still part of Medicare. Some of these plans may provide:</a:t>
            </a:r>
          </a:p>
          <a:p>
            <a:pPr marL="548640" lvl="1" indent="-274320" defTabSz="685800">
              <a:lnSpc>
                <a:spcPct val="100000"/>
              </a:lnSpc>
              <a:spcBef>
                <a:spcPts val="0"/>
              </a:spcBef>
              <a:spcAft>
                <a:spcPts val="1200"/>
              </a:spcAft>
            </a:pPr>
            <a:r>
              <a:rPr lang="en-US" sz="2400" dirty="0">
                <a:solidFill>
                  <a:srgbClr val="00529B"/>
                </a:solidFill>
              </a:rPr>
              <a:t>Medicare Part A (Hospital Insurance) and Part B (Medical Insurance) coverage</a:t>
            </a:r>
          </a:p>
          <a:p>
            <a:pPr marL="548640" lvl="1" indent="-274320" defTabSz="685800">
              <a:lnSpc>
                <a:spcPct val="100000"/>
              </a:lnSpc>
              <a:spcBef>
                <a:spcPts val="0"/>
              </a:spcBef>
              <a:spcAft>
                <a:spcPts val="1200"/>
              </a:spcAft>
            </a:pPr>
            <a:r>
              <a:rPr lang="en-US" sz="2400" dirty="0">
                <a:solidFill>
                  <a:srgbClr val="00529B"/>
                </a:solidFill>
              </a:rPr>
              <a:t>Only Part B coverage</a:t>
            </a:r>
          </a:p>
          <a:p>
            <a:pPr marL="548640" lvl="1" indent="-274320" defTabSz="685800">
              <a:lnSpc>
                <a:spcPct val="100000"/>
              </a:lnSpc>
              <a:spcBef>
                <a:spcPts val="0"/>
              </a:spcBef>
              <a:spcAft>
                <a:spcPts val="1200"/>
              </a:spcAft>
            </a:pPr>
            <a:r>
              <a:rPr lang="en-US" sz="2400" dirty="0">
                <a:solidFill>
                  <a:srgbClr val="00529B"/>
                </a:solidFill>
              </a:rPr>
              <a:t>Medicare drug coverage (Part D)</a:t>
            </a:r>
          </a:p>
          <a:p>
            <a:pPr marL="274320" indent="-274320" defTabSz="685800">
              <a:lnSpc>
                <a:spcPct val="100000"/>
              </a:lnSpc>
              <a:spcBef>
                <a:spcPts val="0"/>
              </a:spcBef>
              <a:spcAft>
                <a:spcPts val="1200"/>
              </a:spcAft>
            </a:pPr>
            <a:r>
              <a:rPr lang="en-US" sz="2800" dirty="0">
                <a:solidFill>
                  <a:srgbClr val="00529B"/>
                </a:solidFill>
              </a:rPr>
              <a:t>Have some of the same rules as Medicare Advantage Plans (each type has special rules and exceptions)</a:t>
            </a:r>
          </a:p>
          <a:p>
            <a:pPr marL="0" indent="0" defTabSz="685800">
              <a:lnSpc>
                <a:spcPct val="110000"/>
              </a:lnSpc>
              <a:spcBef>
                <a:spcPts val="0"/>
              </a:spcBef>
              <a:spcAft>
                <a:spcPts val="1200"/>
              </a:spcAft>
              <a:buFont typeface="Wingdings" pitchFamily="2" charset="2"/>
              <a:buNone/>
            </a:pPr>
            <a:endParaRPr lang="en-US" sz="2800" b="1" dirty="0">
              <a:solidFill>
                <a:srgbClr val="00529B"/>
              </a:solidFill>
            </a:endParaRPr>
          </a:p>
        </p:txBody>
      </p:sp>
      <p:sp>
        <p:nvSpPr>
          <p:cNvPr id="19" name="Slide Number Placeholder 5">
            <a:extLst>
              <a:ext uri="{FF2B5EF4-FFF2-40B4-BE49-F238E27FC236}">
                <a16:creationId xmlns:a16="http://schemas.microsoft.com/office/drawing/2014/main" id="{80AB0AD2-608E-4AA8-A5A6-884D1A604A9F}"/>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33</a:t>
            </a:fld>
            <a:endParaRPr lang="en-US" dirty="0">
              <a:solidFill>
                <a:schemeClr val="accent1">
                  <a:lumMod val="40000"/>
                  <a:lumOff val="60000"/>
                </a:schemeClr>
              </a:solidFill>
            </a:endParaRPr>
          </a:p>
        </p:txBody>
      </p:sp>
      <p:sp>
        <p:nvSpPr>
          <p:cNvPr id="18" name="Footer Placeholder 2">
            <a:extLst>
              <a:ext uri="{FF2B5EF4-FFF2-40B4-BE49-F238E27FC236}">
                <a16:creationId xmlns:a16="http://schemas.microsoft.com/office/drawing/2014/main" id="{49C54077-39F5-4E73-A069-CBF8C4C2E9D1}"/>
              </a:ext>
            </a:extLst>
          </p:cNvPr>
          <p:cNvSpPr>
            <a:spLocks noGrp="1"/>
          </p:cNvSpPr>
          <p:nvPr>
            <p:ph type="ftr" sz="quarter" idx="11"/>
          </p:nvPr>
        </p:nvSpPr>
        <p:spPr>
          <a:xfrm>
            <a:off x="4038600" y="6489767"/>
            <a:ext cx="4114800" cy="365125"/>
          </a:xfrm>
        </p:spPr>
        <p:txBody>
          <a:bodyPr/>
          <a:lstStyle/>
          <a:p>
            <a:r>
              <a:rPr lang="en-US" dirty="0">
                <a:solidFill>
                  <a:schemeClr val="accent1">
                    <a:lumMod val="40000"/>
                    <a:lumOff val="60000"/>
                  </a:schemeClr>
                </a:solidFill>
              </a:rPr>
              <a:t>Medicare Advantage &amp; Other Medicare Health Plans</a:t>
            </a:r>
          </a:p>
        </p:txBody>
      </p:sp>
      <p:sp>
        <p:nvSpPr>
          <p:cNvPr id="17" name="Date Placeholder 1">
            <a:extLst>
              <a:ext uri="{FF2B5EF4-FFF2-40B4-BE49-F238E27FC236}">
                <a16:creationId xmlns:a16="http://schemas.microsoft.com/office/drawing/2014/main" id="{10B42FAF-0694-45B1-8C5E-4259DB5B8CAB}"/>
              </a:ext>
            </a:extLst>
          </p:cNvPr>
          <p:cNvSpPr>
            <a:spLocks noGrp="1"/>
          </p:cNvSpPr>
          <p:nvPr>
            <p:ph type="dt" sz="half" idx="10"/>
          </p:nvPr>
        </p:nvSpPr>
        <p:spPr>
          <a:xfrm>
            <a:off x="838200" y="6489768"/>
            <a:ext cx="2743200" cy="365125"/>
          </a:xfrm>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082871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750"/>
            <a:ext cx="12192000" cy="914400"/>
          </a:xfrm>
        </p:spPr>
        <p:txBody>
          <a:bodyPr anchor="ctr">
            <a:normAutofit/>
          </a:bodyPr>
          <a:lstStyle/>
          <a:p>
            <a:r>
              <a:rPr lang="en-US" sz="3000" dirty="0"/>
              <a:t>Medicare Cost Plans</a:t>
            </a:r>
          </a:p>
        </p:txBody>
      </p:sp>
      <p:sp>
        <p:nvSpPr>
          <p:cNvPr id="7" name="Text Placeholder 6">
            <a:extLst>
              <a:ext uri="{FF2B5EF4-FFF2-40B4-BE49-F238E27FC236}">
                <a16:creationId xmlns:a16="http://schemas.microsoft.com/office/drawing/2014/main" id="{48A15B48-E62E-4F35-BA04-D6D68655BDF9}"/>
              </a:ext>
            </a:extLst>
          </p:cNvPr>
          <p:cNvSpPr>
            <a:spLocks noGrp="1"/>
          </p:cNvSpPr>
          <p:nvPr>
            <p:ph type="body" sz="quarter" idx="13"/>
          </p:nvPr>
        </p:nvSpPr>
        <p:spPr>
          <a:xfrm>
            <a:off x="838200" y="1149816"/>
            <a:ext cx="10644188" cy="4914100"/>
          </a:xfrm>
        </p:spPr>
        <p:txBody>
          <a:bodyPr vert="horz" lIns="91440" tIns="45720" rIns="91440" bIns="45720" rtlCol="0">
            <a:noAutofit/>
          </a:bodyPr>
          <a:lstStyle/>
          <a:p>
            <a:pPr marL="274320" indent="-274320" defTabSz="685800">
              <a:lnSpc>
                <a:spcPct val="100000"/>
              </a:lnSpc>
              <a:spcBef>
                <a:spcPts val="0"/>
              </a:spcBef>
              <a:spcAft>
                <a:spcPts val="1200"/>
              </a:spcAft>
            </a:pPr>
            <a:r>
              <a:rPr lang="en-US" sz="2400" dirty="0">
                <a:solidFill>
                  <a:srgbClr val="00529B"/>
                </a:solidFill>
              </a:rPr>
              <a:t>Available in certain, limited areas of the country</a:t>
            </a:r>
          </a:p>
          <a:p>
            <a:pPr marL="91440" indent="-274320" defTabSz="685800">
              <a:lnSpc>
                <a:spcPct val="100000"/>
              </a:lnSpc>
              <a:spcBef>
                <a:spcPts val="0"/>
              </a:spcBef>
              <a:spcAft>
                <a:spcPts val="1200"/>
              </a:spcAft>
            </a:pPr>
            <a:r>
              <a:rPr lang="en-US" sz="2400" dirty="0">
                <a:solidFill>
                  <a:srgbClr val="00529B"/>
                </a:solidFill>
              </a:rPr>
              <a:t>Can enroll people with Part A and Part B, or Part B only </a:t>
            </a:r>
          </a:p>
          <a:p>
            <a:pPr marL="91440" indent="-274320" defTabSz="685800">
              <a:lnSpc>
                <a:spcPct val="100000"/>
              </a:lnSpc>
              <a:spcBef>
                <a:spcPts val="0"/>
              </a:spcBef>
              <a:spcAft>
                <a:spcPts val="1200"/>
              </a:spcAft>
            </a:pPr>
            <a:r>
              <a:rPr lang="en-US" sz="2400" dirty="0">
                <a:solidFill>
                  <a:srgbClr val="00529B"/>
                </a:solidFill>
              </a:rPr>
              <a:t>May offer Medicare drug coverage</a:t>
            </a:r>
            <a:endParaRPr lang="en-US" sz="2400" strike="sngStrike" dirty="0">
              <a:solidFill>
                <a:srgbClr val="00529B"/>
              </a:solidFill>
            </a:endParaRPr>
          </a:p>
          <a:p>
            <a:pPr marL="274320" indent="-274320" defTabSz="685800">
              <a:lnSpc>
                <a:spcPct val="100000"/>
              </a:lnSpc>
              <a:spcBef>
                <a:spcPts val="0"/>
              </a:spcBef>
              <a:spcAft>
                <a:spcPts val="1200"/>
              </a:spcAft>
            </a:pPr>
            <a:r>
              <a:rPr lang="en-US" sz="2400" dirty="0">
                <a:solidFill>
                  <a:srgbClr val="00529B"/>
                </a:solidFill>
              </a:rPr>
              <a:t>People with Medicare enrolled in a Cost Plan:</a:t>
            </a:r>
          </a:p>
          <a:p>
            <a:pPr marL="548640" lvl="1" indent="-274320" defTabSz="685800">
              <a:lnSpc>
                <a:spcPct val="100000"/>
              </a:lnSpc>
              <a:spcBef>
                <a:spcPts val="0"/>
              </a:spcBef>
              <a:spcAft>
                <a:spcPts val="1200"/>
              </a:spcAft>
            </a:pPr>
            <a:r>
              <a:rPr lang="en-US" sz="2000" dirty="0">
                <a:solidFill>
                  <a:srgbClr val="00529B"/>
                </a:solidFill>
              </a:rPr>
              <a:t>Aren’t restricted to the Health Maintenance Organization (HMO) network to get covered Part A and Part B services</a:t>
            </a:r>
          </a:p>
          <a:p>
            <a:pPr marL="548640" lvl="1" indent="-274320" defTabSz="685800">
              <a:lnSpc>
                <a:spcPct val="100000"/>
              </a:lnSpc>
              <a:spcBef>
                <a:spcPts val="0"/>
              </a:spcBef>
              <a:spcAft>
                <a:spcPts val="1200"/>
              </a:spcAft>
            </a:pPr>
            <a:r>
              <a:rPr lang="en-US" sz="2000" dirty="0">
                <a:solidFill>
                  <a:srgbClr val="00529B"/>
                </a:solidFill>
              </a:rPr>
              <a:t>Can join anytime the Cost Plan is accepting new members</a:t>
            </a:r>
          </a:p>
          <a:p>
            <a:pPr marL="548640" lvl="1" indent="-274320" defTabSz="685800">
              <a:lnSpc>
                <a:spcPct val="100000"/>
              </a:lnSpc>
              <a:spcBef>
                <a:spcPts val="0"/>
              </a:spcBef>
              <a:spcAft>
                <a:spcPts val="1200"/>
              </a:spcAft>
            </a:pPr>
            <a:r>
              <a:rPr lang="en-US" sz="2000" dirty="0">
                <a:solidFill>
                  <a:srgbClr val="00529B"/>
                </a:solidFill>
              </a:rPr>
              <a:t>Can leave anytime and return to Original Medicare</a:t>
            </a:r>
          </a:p>
          <a:p>
            <a:pPr marL="548640" lvl="1" indent="-274320" defTabSz="685800">
              <a:lnSpc>
                <a:spcPct val="100000"/>
              </a:lnSpc>
              <a:spcBef>
                <a:spcPts val="0"/>
              </a:spcBef>
              <a:spcAft>
                <a:spcPts val="1200"/>
              </a:spcAft>
            </a:pPr>
            <a:r>
              <a:rPr lang="en-US" sz="2000" dirty="0">
                <a:solidFill>
                  <a:srgbClr val="00529B"/>
                </a:solidFill>
              </a:rPr>
              <a:t>Can add or drop Medicare drug coverage only at certain times</a:t>
            </a:r>
          </a:p>
          <a:p>
            <a:pPr marL="548640" lvl="1" indent="-274320" defTabSz="685800">
              <a:lnSpc>
                <a:spcPct val="100000"/>
              </a:lnSpc>
              <a:spcBef>
                <a:spcPts val="0"/>
              </a:spcBef>
              <a:spcAft>
                <a:spcPts val="1200"/>
              </a:spcAft>
            </a:pPr>
            <a:r>
              <a:rPr lang="en-US" sz="2000" dirty="0">
                <a:solidFill>
                  <a:srgbClr val="00529B"/>
                </a:solidFill>
              </a:rPr>
              <a:t>Don’t have to take the Cost Plan’s drug coverage, and can choose to get drug coverage from a separate Medicare drug plan</a:t>
            </a:r>
          </a:p>
        </p:txBody>
      </p:sp>
      <p:sp>
        <p:nvSpPr>
          <p:cNvPr id="22" name="Slide Number Placeholder 5">
            <a:extLst>
              <a:ext uri="{FF2B5EF4-FFF2-40B4-BE49-F238E27FC236}">
                <a16:creationId xmlns:a16="http://schemas.microsoft.com/office/drawing/2014/main" id="{6A5909D3-4304-4C08-B80E-AF9A784F624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34</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350315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ctr">
            <a:normAutofit/>
          </a:bodyPr>
          <a:lstStyle/>
          <a:p>
            <a:r>
              <a:rPr lang="en-US" dirty="0"/>
              <a:t>Medicare Innovation Projects</a:t>
            </a:r>
          </a:p>
        </p:txBody>
      </p:sp>
      <p:sp>
        <p:nvSpPr>
          <p:cNvPr id="5" name="Content Placeholder 4"/>
          <p:cNvSpPr>
            <a:spLocks noGrp="1"/>
          </p:cNvSpPr>
          <p:nvPr>
            <p:ph sz="quarter" idx="13"/>
          </p:nvPr>
        </p:nvSpPr>
        <p:spPr>
          <a:xfrm>
            <a:off x="838200" y="1181100"/>
            <a:ext cx="10515600" cy="4762500"/>
          </a:xfrm>
          <a:ln>
            <a:noFill/>
          </a:ln>
        </p:spPr>
        <p:txBody>
          <a:bodyPr>
            <a:noAutofit/>
          </a:bodyPr>
          <a:lstStyle/>
          <a:p>
            <a:pPr marL="0" indent="0" defTabSz="685800">
              <a:lnSpc>
                <a:spcPct val="100000"/>
              </a:lnSpc>
              <a:spcBef>
                <a:spcPts val="0"/>
              </a:spcBef>
              <a:spcAft>
                <a:spcPts val="1200"/>
              </a:spcAft>
              <a:buFont typeface="Wingdings" pitchFamily="2" charset="2"/>
              <a:buNone/>
            </a:pPr>
            <a:r>
              <a:rPr lang="en-US" b="1" dirty="0">
                <a:solidFill>
                  <a:srgbClr val="00529B"/>
                </a:solidFill>
              </a:rPr>
              <a:t>What they do:</a:t>
            </a:r>
          </a:p>
          <a:p>
            <a:pPr marL="548640" indent="-274320" defTabSz="685800">
              <a:lnSpc>
                <a:spcPct val="100000"/>
              </a:lnSpc>
              <a:spcBef>
                <a:spcPts val="0"/>
              </a:spcBef>
              <a:spcAft>
                <a:spcPts val="1200"/>
              </a:spcAft>
            </a:pPr>
            <a:r>
              <a:rPr lang="en-US" sz="2200" dirty="0">
                <a:solidFill>
                  <a:srgbClr val="00529B"/>
                </a:solidFill>
              </a:rPr>
              <a:t>Help find new ways to improve health care quality and reduce costs</a:t>
            </a:r>
          </a:p>
          <a:p>
            <a:pPr marL="548640" indent="-274320" defTabSz="685800">
              <a:lnSpc>
                <a:spcPct val="100000"/>
              </a:lnSpc>
              <a:spcBef>
                <a:spcPts val="0"/>
              </a:spcBef>
              <a:spcAft>
                <a:spcPts val="1200"/>
              </a:spcAft>
            </a:pPr>
            <a:r>
              <a:rPr lang="en-US" sz="2200" dirty="0">
                <a:solidFill>
                  <a:srgbClr val="00529B"/>
                </a:solidFill>
              </a:rPr>
              <a:t>Operate for a limited time and for a specific group of people and/or are offered only in specific areas</a:t>
            </a:r>
          </a:p>
          <a:p>
            <a:pPr marL="548640" indent="-274320" defTabSz="685800">
              <a:lnSpc>
                <a:spcPct val="100000"/>
              </a:lnSpc>
              <a:spcBef>
                <a:spcPts val="0"/>
              </a:spcBef>
              <a:spcAft>
                <a:spcPts val="1200"/>
              </a:spcAft>
            </a:pPr>
            <a:r>
              <a:rPr lang="en-US" sz="2200" dirty="0">
                <a:solidFill>
                  <a:srgbClr val="00529B"/>
                </a:solidFill>
              </a:rPr>
              <a:t>Examples of current models include:</a:t>
            </a:r>
          </a:p>
          <a:p>
            <a:pPr marL="1005840" lvl="1" indent="-274320" defTabSz="685800">
              <a:lnSpc>
                <a:spcPct val="100000"/>
              </a:lnSpc>
              <a:spcBef>
                <a:spcPts val="0"/>
              </a:spcBef>
              <a:spcAft>
                <a:spcPts val="1200"/>
              </a:spcAft>
            </a:pPr>
            <a:r>
              <a:rPr lang="en-US" sz="1800" dirty="0">
                <a:solidFill>
                  <a:srgbClr val="00529B"/>
                </a:solidFill>
              </a:rPr>
              <a:t>Accountable Care Organizations (ACO) Realizing Equity, Access, and Community Health Reach Model</a:t>
            </a:r>
          </a:p>
          <a:p>
            <a:pPr marL="1005840" lvl="1" indent="-274320" defTabSz="685800">
              <a:lnSpc>
                <a:spcPct val="100000"/>
              </a:lnSpc>
              <a:spcBef>
                <a:spcPts val="0"/>
              </a:spcBef>
              <a:spcAft>
                <a:spcPts val="1200"/>
              </a:spcAft>
            </a:pPr>
            <a:r>
              <a:rPr lang="en-US" sz="1800" dirty="0">
                <a:solidFill>
                  <a:srgbClr val="00529B"/>
                </a:solidFill>
              </a:rPr>
              <a:t>Comprehensive Care for Joint Replacement Model</a:t>
            </a:r>
          </a:p>
          <a:p>
            <a:pPr marL="1005840" lvl="1" indent="-274320" defTabSz="685800">
              <a:lnSpc>
                <a:spcPct val="100000"/>
              </a:lnSpc>
              <a:spcBef>
                <a:spcPts val="0"/>
              </a:spcBef>
              <a:spcAft>
                <a:spcPts val="1200"/>
              </a:spcAft>
            </a:pPr>
            <a:r>
              <a:rPr lang="en-US" sz="1800" dirty="0">
                <a:solidFill>
                  <a:srgbClr val="00529B"/>
                </a:solidFill>
              </a:rPr>
              <a:t>Kidney Care Choices Model</a:t>
            </a:r>
          </a:p>
          <a:p>
            <a:pPr marL="1005840" lvl="1" indent="-274320" defTabSz="685800">
              <a:lnSpc>
                <a:spcPct val="100000"/>
              </a:lnSpc>
              <a:spcBef>
                <a:spcPts val="0"/>
              </a:spcBef>
              <a:spcAft>
                <a:spcPts val="1200"/>
              </a:spcAft>
            </a:pPr>
            <a:r>
              <a:rPr lang="en-US" sz="1800" dirty="0">
                <a:solidFill>
                  <a:srgbClr val="00529B"/>
                </a:solidFill>
              </a:rPr>
              <a:t>Enhancing Oncology Model</a:t>
            </a:r>
          </a:p>
          <a:p>
            <a:pPr marL="1005840" lvl="1" indent="-274320" defTabSz="685800">
              <a:lnSpc>
                <a:spcPct val="100000"/>
              </a:lnSpc>
              <a:spcBef>
                <a:spcPts val="0"/>
              </a:spcBef>
              <a:spcAft>
                <a:spcPts val="1200"/>
              </a:spcAft>
            </a:pPr>
            <a:r>
              <a:rPr lang="en-US" sz="1800" dirty="0">
                <a:solidFill>
                  <a:srgbClr val="00529B"/>
                </a:solidFill>
              </a:rPr>
              <a:t>Primary Care First Model Options</a:t>
            </a:r>
          </a:p>
          <a:p>
            <a:pPr marL="731520" lvl="1" indent="0" defTabSz="685800">
              <a:lnSpc>
                <a:spcPct val="100000"/>
              </a:lnSpc>
              <a:spcBef>
                <a:spcPts val="0"/>
              </a:spcBef>
              <a:spcAft>
                <a:spcPts val="1200"/>
              </a:spcAft>
              <a:buNone/>
            </a:pPr>
            <a:endParaRPr lang="en-US" sz="1800" dirty="0">
              <a:solidFill>
                <a:srgbClr val="00529B"/>
              </a:solidFill>
            </a:endParaRPr>
          </a:p>
        </p:txBody>
      </p:sp>
      <p:sp>
        <p:nvSpPr>
          <p:cNvPr id="6" name="Slide Number Placeholder 5">
            <a:extLst>
              <a:ext uri="{FF2B5EF4-FFF2-40B4-BE49-F238E27FC236}">
                <a16:creationId xmlns:a16="http://schemas.microsoft.com/office/drawing/2014/main" id="{F384BC1B-44F1-42F0-9394-6A813680602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35</a:t>
            </a:fld>
            <a:endParaRPr lang="en-US" dirty="0"/>
          </a:p>
        </p:txBody>
      </p:sp>
      <p:sp>
        <p:nvSpPr>
          <p:cNvPr id="3" name="Footer Placeholder 2"/>
          <p:cNvSpPr>
            <a:spLocks noGrp="1"/>
          </p:cNvSpPr>
          <p:nvPr>
            <p:ph type="ftr" sz="quarter" idx="11"/>
          </p:nvPr>
        </p:nvSpPr>
        <p:spPr/>
        <p:txBody>
          <a:bodyPr/>
          <a:lstStyle/>
          <a:p>
            <a:r>
              <a:rPr lang="en-US"/>
              <a:t>Medicare Advantage &amp; Other Medicare Health Plans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20391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Effect transition="in" filter="fade">
                                      <p:cBhvr>
                                        <p:cTn id="19" dur="500"/>
                                        <p:tgtEl>
                                          <p:spTgt spid="5">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fade">
                                      <p:cBhvr>
                                        <p:cTn id="25" dur="500"/>
                                        <p:tgtEl>
                                          <p:spTgt spid="5">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6925"/>
            <a:ext cx="12192000" cy="911603"/>
          </a:xfrm>
        </p:spPr>
        <p:txBody>
          <a:bodyPr anchor="ctr">
            <a:normAutofit/>
          </a:bodyPr>
          <a:lstStyle/>
          <a:p>
            <a:r>
              <a:rPr lang="en-US" sz="2800" dirty="0"/>
              <a:t>Program of All-inclusive Care for the Elderly (PACE) </a:t>
            </a:r>
            <a:br>
              <a:rPr lang="en-US" sz="2800" dirty="0"/>
            </a:br>
            <a:r>
              <a:rPr lang="en-US" sz="2800" dirty="0"/>
              <a:t>Plans</a:t>
            </a:r>
          </a:p>
        </p:txBody>
      </p:sp>
      <p:sp>
        <p:nvSpPr>
          <p:cNvPr id="5" name="Content Placeholder 4"/>
          <p:cNvSpPr>
            <a:spLocks noGrp="1"/>
          </p:cNvSpPr>
          <p:nvPr>
            <p:ph type="body" sz="quarter" idx="4294967295"/>
          </p:nvPr>
        </p:nvSpPr>
        <p:spPr>
          <a:xfrm>
            <a:off x="731520" y="1188720"/>
            <a:ext cx="10645775" cy="602532"/>
          </a:xfrm>
        </p:spPr>
        <p:txBody>
          <a:bodyPr>
            <a:normAutofit/>
          </a:bodyPr>
          <a:lstStyle/>
          <a:p>
            <a:pPr marL="0" indent="0" algn="ctr" defTabSz="685800">
              <a:lnSpc>
                <a:spcPct val="100000"/>
              </a:lnSpc>
              <a:spcBef>
                <a:spcPts val="0"/>
              </a:spcBef>
              <a:spcAft>
                <a:spcPts val="600"/>
              </a:spcAft>
              <a:buFont typeface="Wingdings" pitchFamily="2" charset="2"/>
              <a:buNone/>
            </a:pPr>
            <a:r>
              <a:rPr lang="en-US" sz="2400" b="1" dirty="0">
                <a:solidFill>
                  <a:srgbClr val="00529B"/>
                </a:solidFill>
              </a:rPr>
              <a:t>To qualify, you must:</a:t>
            </a:r>
            <a:endParaRPr lang="en-US" sz="2400" dirty="0">
              <a:solidFill>
                <a:srgbClr val="00529B"/>
              </a:solidFill>
            </a:endParaRPr>
          </a:p>
        </p:txBody>
      </p:sp>
      <p:sp>
        <p:nvSpPr>
          <p:cNvPr id="8" name="Rectangle: Rounded Corners 7" descr="Box: Be 55 or older&#10;">
            <a:extLst>
              <a:ext uri="{FF2B5EF4-FFF2-40B4-BE49-F238E27FC236}">
                <a16:creationId xmlns:a16="http://schemas.microsoft.com/office/drawing/2014/main" id="{46C52FB3-D338-4E81-A94C-F84D3CE38F1B}"/>
              </a:ext>
            </a:extLst>
          </p:cNvPr>
          <p:cNvSpPr/>
          <p:nvPr/>
        </p:nvSpPr>
        <p:spPr>
          <a:xfrm>
            <a:off x="615810" y="1951130"/>
            <a:ext cx="2554425" cy="323042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r>
              <a:rPr lang="en-US" sz="2000" dirty="0">
                <a:solidFill>
                  <a:srgbClr val="00529B"/>
                </a:solidFill>
                <a:latin typeface="Arial" panose="020B0604020202020204" pitchFamily="34" charset="0"/>
                <a:cs typeface="Arial" panose="020B0604020202020204" pitchFamily="34" charset="0"/>
              </a:rPr>
              <a:t>Be 55 or older</a:t>
            </a:r>
          </a:p>
        </p:txBody>
      </p:sp>
      <p:sp>
        <p:nvSpPr>
          <p:cNvPr id="9" name="Rectangle: Rounded Corners 8" descr="Live in the service area of a PACE organization&#10;">
            <a:extLst>
              <a:ext uri="{FF2B5EF4-FFF2-40B4-BE49-F238E27FC236}">
                <a16:creationId xmlns:a16="http://schemas.microsoft.com/office/drawing/2014/main" id="{8B17575B-58FF-4127-B24E-C115ED536DC7}"/>
              </a:ext>
            </a:extLst>
          </p:cNvPr>
          <p:cNvSpPr/>
          <p:nvPr/>
        </p:nvSpPr>
        <p:spPr>
          <a:xfrm>
            <a:off x="6253429" y="1947075"/>
            <a:ext cx="2554425" cy="323448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r>
              <a:rPr lang="en-US" sz="2000" dirty="0">
                <a:solidFill>
                  <a:srgbClr val="00529B"/>
                </a:solidFill>
                <a:latin typeface="Arial" panose="020B0604020202020204" pitchFamily="34" charset="0"/>
                <a:cs typeface="Arial" panose="020B0604020202020204" pitchFamily="34" charset="0"/>
              </a:rPr>
              <a:t>Live in the service area of a PACE organization</a:t>
            </a:r>
          </a:p>
        </p:txBody>
      </p:sp>
      <p:sp>
        <p:nvSpPr>
          <p:cNvPr id="10" name="Rectangle: Rounded Corners 9" descr="Be able to live safely in the community with the help from PACE&#10;">
            <a:extLst>
              <a:ext uri="{FF2B5EF4-FFF2-40B4-BE49-F238E27FC236}">
                <a16:creationId xmlns:a16="http://schemas.microsoft.com/office/drawing/2014/main" id="{4087D7F4-55E6-4383-B2F1-7D0B13698559}"/>
              </a:ext>
            </a:extLst>
          </p:cNvPr>
          <p:cNvSpPr/>
          <p:nvPr/>
        </p:nvSpPr>
        <p:spPr>
          <a:xfrm>
            <a:off x="9021767" y="1951130"/>
            <a:ext cx="2554425" cy="3234481"/>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spcAft>
                <a:spcPts val="600"/>
              </a:spcAft>
            </a:pPr>
            <a:r>
              <a:rPr lang="en-US" sz="2000" dirty="0">
                <a:solidFill>
                  <a:srgbClr val="00529B"/>
                </a:solidFill>
                <a:latin typeface="Arial" panose="020B0604020202020204" pitchFamily="34" charset="0"/>
                <a:cs typeface="Arial" panose="020B0604020202020204" pitchFamily="34" charset="0"/>
              </a:rPr>
              <a:t>Be able to live safely in the community with the help from PACE</a:t>
            </a:r>
          </a:p>
        </p:txBody>
      </p:sp>
      <p:sp>
        <p:nvSpPr>
          <p:cNvPr id="11" name="Rectangle: Rounded Corners 10" descr="Box: &#10;Need a nursing home-level of care (as certified by your state)&#10;">
            <a:extLst>
              <a:ext uri="{FF2B5EF4-FFF2-40B4-BE49-F238E27FC236}">
                <a16:creationId xmlns:a16="http://schemas.microsoft.com/office/drawing/2014/main" id="{D7DD0D81-963B-4892-A683-28FB75FF6AF8}"/>
              </a:ext>
            </a:extLst>
          </p:cNvPr>
          <p:cNvSpPr/>
          <p:nvPr/>
        </p:nvSpPr>
        <p:spPr>
          <a:xfrm>
            <a:off x="3390967" y="1951130"/>
            <a:ext cx="2554425" cy="3230426"/>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endParaRPr lang="en-US" dirty="0">
              <a:solidFill>
                <a:srgbClr val="00529B"/>
              </a:solidFill>
            </a:endParaRPr>
          </a:p>
          <a:p>
            <a:pPr algn="ctr"/>
            <a:r>
              <a:rPr lang="en-US" sz="2000" dirty="0">
                <a:solidFill>
                  <a:srgbClr val="00529B"/>
                </a:solidFill>
                <a:latin typeface="Arial" panose="020B0604020202020204" pitchFamily="34" charset="0"/>
                <a:cs typeface="Arial" panose="020B0604020202020204" pitchFamily="34" charset="0"/>
              </a:rPr>
              <a:t>Need a nursing home-level of care (as certified by your state)</a:t>
            </a:r>
          </a:p>
        </p:txBody>
      </p:sp>
      <p:pic>
        <p:nvPicPr>
          <p:cNvPr id="16" name="Picture 2">
            <a:extLst>
              <a:ext uri="{FF2B5EF4-FFF2-40B4-BE49-F238E27FC236}">
                <a16:creationId xmlns:a16="http://schemas.microsoft.com/office/drawing/2014/main" id="{3D81DE28-0C17-4BC2-9AB1-5A6D16C17F2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860670" y="5575687"/>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A9BABB71-7C35-4C1F-BA54-1D9A3AE22B54}"/>
              </a:ext>
            </a:extLst>
          </p:cNvPr>
          <p:cNvSpPr txBox="1">
            <a:spLocks/>
          </p:cNvSpPr>
          <p:nvPr/>
        </p:nvSpPr>
        <p:spPr>
          <a:xfrm>
            <a:off x="1392825" y="5530902"/>
            <a:ext cx="9406345" cy="791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2288" indent="0" algn="ctr" defTabSz="685800">
              <a:lnSpc>
                <a:spcPct val="100000"/>
              </a:lnSpc>
              <a:spcBef>
                <a:spcPts val="0"/>
              </a:spcBef>
              <a:spcAft>
                <a:spcPts val="600"/>
              </a:spcAft>
              <a:buFont typeface="Wingdings" pitchFamily="2" charset="2"/>
              <a:buNone/>
            </a:pPr>
            <a:r>
              <a:rPr lang="en-US" sz="1600" b="1" dirty="0">
                <a:solidFill>
                  <a:srgbClr val="00529B"/>
                </a:solidFill>
              </a:rPr>
              <a:t>NOTE: </a:t>
            </a:r>
            <a:r>
              <a:rPr lang="en-US" sz="1600" dirty="0">
                <a:solidFill>
                  <a:srgbClr val="00529B"/>
                </a:solidFill>
              </a:rPr>
              <a:t>Covers all Medicare- and Medicaid-covered care and services.</a:t>
            </a:r>
          </a:p>
          <a:p>
            <a:pPr algn="ctr" defTabSz="685800">
              <a:lnSpc>
                <a:spcPct val="100000"/>
              </a:lnSpc>
              <a:spcBef>
                <a:spcPts val="600"/>
              </a:spcBef>
            </a:pPr>
            <a:endParaRPr lang="en-US" dirty="0"/>
          </a:p>
        </p:txBody>
      </p:sp>
      <p:pic>
        <p:nvPicPr>
          <p:cNvPr id="19" name="Graphic 18">
            <a:extLst>
              <a:ext uri="{FF2B5EF4-FFF2-40B4-BE49-F238E27FC236}">
                <a16:creationId xmlns:a16="http://schemas.microsoft.com/office/drawing/2014/main" id="{03B51BB5-864A-47DC-B100-66F2FB9B78A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6814" y="2166077"/>
            <a:ext cx="1354995" cy="1354995"/>
          </a:xfrm>
          <a:prstGeom prst="rect">
            <a:avLst/>
          </a:prstGeom>
        </p:spPr>
      </p:pic>
      <p:pic>
        <p:nvPicPr>
          <p:cNvPr id="28" name="Graphic 27">
            <a:extLst>
              <a:ext uri="{FF2B5EF4-FFF2-40B4-BE49-F238E27FC236}">
                <a16:creationId xmlns:a16="http://schemas.microsoft.com/office/drawing/2014/main" id="{3BFD525C-829E-4774-94B9-F5F322DF3C6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47707" y="2297351"/>
            <a:ext cx="1302543" cy="1302543"/>
          </a:xfrm>
          <a:prstGeom prst="rect">
            <a:avLst/>
          </a:prstGeom>
        </p:spPr>
      </p:pic>
      <p:pic>
        <p:nvPicPr>
          <p:cNvPr id="13" name="Picture 12">
            <a:extLst>
              <a:ext uri="{FF2B5EF4-FFF2-40B4-BE49-F238E27FC236}">
                <a16:creationId xmlns:a16="http://schemas.microsoft.com/office/drawing/2014/main" id="{1FD1F4C2-663E-435E-B5F4-C819E1C967A9}"/>
              </a:ext>
              <a:ext uri="{C183D7F6-B498-43B3-948B-1728B52AA6E4}">
                <adec:decorative xmlns:adec="http://schemas.microsoft.com/office/drawing/2017/decorative" val="1"/>
              </a:ext>
            </a:extLst>
          </p:cNvPr>
          <p:cNvPicPr>
            <a:picLocks noChangeAspect="1"/>
          </p:cNvPicPr>
          <p:nvPr/>
        </p:nvPicPr>
        <p:blipFill>
          <a:blip r:embed="rId9">
            <a:biLevel thresh="75000"/>
          </a:blip>
          <a:stretch>
            <a:fillRect/>
          </a:stretch>
        </p:blipFill>
        <p:spPr>
          <a:xfrm>
            <a:off x="4038600" y="2166077"/>
            <a:ext cx="1271422" cy="1303307"/>
          </a:xfrm>
          <a:prstGeom prst="rect">
            <a:avLst/>
          </a:prstGeom>
        </p:spPr>
      </p:pic>
      <p:pic>
        <p:nvPicPr>
          <p:cNvPr id="14" name="Picture 13">
            <a:extLst>
              <a:ext uri="{FF2B5EF4-FFF2-40B4-BE49-F238E27FC236}">
                <a16:creationId xmlns:a16="http://schemas.microsoft.com/office/drawing/2014/main" id="{98F7167B-5989-4C01-87D8-69AA189E6DF6}"/>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783609" y="2111459"/>
            <a:ext cx="1476105" cy="1409613"/>
          </a:xfrm>
          <a:prstGeom prst="rect">
            <a:avLst/>
          </a:prstGeom>
        </p:spPr>
      </p:pic>
      <p:sp>
        <p:nvSpPr>
          <p:cNvPr id="18" name="Slide Number Placeholder 5">
            <a:extLst>
              <a:ext uri="{FF2B5EF4-FFF2-40B4-BE49-F238E27FC236}">
                <a16:creationId xmlns:a16="http://schemas.microsoft.com/office/drawing/2014/main" id="{3F43DA84-0A2B-4283-8D0F-1775184A9913}"/>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36</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endParaRPr lang="en-US" dirty="0">
              <a:solidFill>
                <a:schemeClr val="accent1">
                  <a:lumMod val="40000"/>
                  <a:lumOff val="60000"/>
                </a:schemeClr>
              </a:solidFill>
            </a:endParaRP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937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6" end="6"/>
                                            </p:txEl>
                                          </p:spTgt>
                                        </p:tgtEl>
                                        <p:attrNameLst>
                                          <p:attrName>style.visibility</p:attrName>
                                        </p:attrNameLst>
                                      </p:cBhvr>
                                      <p:to>
                                        <p:strVal val="visible"/>
                                      </p:to>
                                    </p:set>
                                    <p:animEffect transition="in" filter="fade">
                                      <p:cBhvr>
                                        <p:cTn id="12" dur="500"/>
                                        <p:tgtEl>
                                          <p:spTgt spid="11">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500"/>
                                        <p:tgtEl>
                                          <p:spTgt spid="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2150" y="276514"/>
            <a:ext cx="8187700" cy="719643"/>
          </a:xfrm>
        </p:spPr>
        <p:txBody>
          <a:bodyPr>
            <a:normAutofit/>
          </a:bodyPr>
          <a:lstStyle/>
          <a:p>
            <a:pPr algn="ctr"/>
            <a:r>
              <a:rPr lang="en-US" sz="3000" dirty="0">
                <a:latin typeface="Arial Black"/>
              </a:rPr>
              <a:t>Check Your Knowledge: Question 3</a:t>
            </a:r>
          </a:p>
        </p:txBody>
      </p:sp>
      <p:sp>
        <p:nvSpPr>
          <p:cNvPr id="5" name="Content Placeholder 4"/>
          <p:cNvSpPr>
            <a:spLocks noGrp="1"/>
          </p:cNvSpPr>
          <p:nvPr>
            <p:ph idx="4294967295"/>
          </p:nvPr>
        </p:nvSpPr>
        <p:spPr>
          <a:xfrm>
            <a:off x="1828799" y="1801810"/>
            <a:ext cx="9185275" cy="5021263"/>
          </a:xfrm>
        </p:spPr>
        <p:txBody>
          <a:bodyPr>
            <a:normAutofit/>
          </a:bodyPr>
          <a:lstStyle/>
          <a:p>
            <a:pPr marL="0" lvl="0" indent="-347472" defTabSz="685800">
              <a:lnSpc>
                <a:spcPct val="100000"/>
              </a:lnSpc>
              <a:spcBef>
                <a:spcPts val="0"/>
              </a:spcBef>
              <a:spcAft>
                <a:spcPts val="1200"/>
              </a:spcAft>
              <a:buFont typeface="Wingdings" pitchFamily="2" charset="2"/>
              <a:buNone/>
            </a:pPr>
            <a:r>
              <a:rPr lang="en-US" sz="2400" b="1" dirty="0">
                <a:solidFill>
                  <a:srgbClr val="00529B"/>
                </a:solidFill>
              </a:rPr>
              <a:t>Program of All-inclusive Care for the Elderly (PACE) is a type of Medicare Advantage Plan.</a:t>
            </a:r>
          </a:p>
          <a:p>
            <a:pPr marL="166878"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True</a:t>
            </a:r>
          </a:p>
          <a:p>
            <a:pPr marL="166878"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False</a:t>
            </a:r>
          </a:p>
        </p:txBody>
      </p:sp>
      <p:sp>
        <p:nvSpPr>
          <p:cNvPr id="7" name="Rounded Rectangle 6" descr="Green box highlighting B as the correct answer"/>
          <p:cNvSpPr/>
          <p:nvPr/>
        </p:nvSpPr>
        <p:spPr>
          <a:xfrm>
            <a:off x="1828799" y="3128929"/>
            <a:ext cx="1715258"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8" name="Slide Number Placeholder 5">
            <a:extLst>
              <a:ext uri="{FF2B5EF4-FFF2-40B4-BE49-F238E27FC236}">
                <a16:creationId xmlns:a16="http://schemas.microsoft.com/office/drawing/2014/main" id="{C876CBC8-6BE1-4ABA-AE2F-4AC0CA406A5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37</a:t>
            </a:fld>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55741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vert="horz" lIns="91440" tIns="45720" rIns="91440" bIns="45720" rtlCol="0" anchor="t">
            <a:normAutofit/>
          </a:bodyPr>
          <a:lstStyle/>
          <a:p>
            <a:r>
              <a:rPr lang="en-US" sz="3600" dirty="0">
                <a:latin typeface="Arial Black"/>
              </a:rPr>
              <a:t>Rights, Protections, </a:t>
            </a:r>
            <a:r>
              <a:rPr lang="en-US" dirty="0">
                <a:latin typeface="Arial Black"/>
              </a:rPr>
              <a:t>&amp; </a:t>
            </a:r>
            <a:r>
              <a:rPr lang="en-US" sz="3600" dirty="0">
                <a:latin typeface="Arial Black"/>
              </a:rPr>
              <a:t>Appeals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
            <a:ext cx="12192000" cy="961901"/>
          </a:xfrm>
        </p:spPr>
        <p:txBody>
          <a:bodyPr anchor="ctr">
            <a:normAutofit/>
          </a:bodyPr>
          <a:lstStyle/>
          <a:p>
            <a:r>
              <a:rPr lang="en-US" sz="3000" dirty="0"/>
              <a:t>Lesson 3 Objectives</a:t>
            </a:r>
          </a:p>
        </p:txBody>
      </p:sp>
      <p:sp>
        <p:nvSpPr>
          <p:cNvPr id="13" name="Content Placeholder 12"/>
          <p:cNvSpPr>
            <a:spLocks noGrp="1"/>
          </p:cNvSpPr>
          <p:nvPr>
            <p:ph type="body" sz="quarter" idx="4294967295"/>
          </p:nvPr>
        </p:nvSpPr>
        <p:spPr>
          <a:xfrm>
            <a:off x="914400" y="1371600"/>
            <a:ext cx="9768840" cy="4167187"/>
          </a:xfrm>
        </p:spPr>
        <p:txBody>
          <a:bodyPr>
            <a:no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lesson, you’ll be able to:</a:t>
            </a:r>
          </a:p>
          <a:p>
            <a:pPr marL="548640" indent="-274320" defTabSz="685800">
              <a:lnSpc>
                <a:spcPct val="100000"/>
              </a:lnSpc>
              <a:spcBef>
                <a:spcPts val="0"/>
              </a:spcBef>
              <a:spcAft>
                <a:spcPts val="1200"/>
              </a:spcAft>
            </a:pPr>
            <a:r>
              <a:rPr lang="en-US" sz="2400" dirty="0">
                <a:solidFill>
                  <a:srgbClr val="00529B"/>
                </a:solidFill>
              </a:rPr>
              <a:t>Explain the Medicare Advantage &amp; Medigap Trial Rights</a:t>
            </a:r>
          </a:p>
          <a:p>
            <a:pPr marL="548640" indent="-274320" defTabSz="685800">
              <a:lnSpc>
                <a:spcPct val="100000"/>
              </a:lnSpc>
              <a:spcBef>
                <a:spcPts val="0"/>
              </a:spcBef>
              <a:spcAft>
                <a:spcPts val="1200"/>
              </a:spcAft>
            </a:pPr>
            <a:r>
              <a:rPr lang="en-US" sz="2400" dirty="0">
                <a:solidFill>
                  <a:srgbClr val="00529B"/>
                </a:solidFill>
              </a:rPr>
              <a:t>Describe guaranteed rights and protections for all people with Medicare</a:t>
            </a:r>
          </a:p>
          <a:p>
            <a:pPr marL="548640" indent="-274320" defTabSz="685800">
              <a:lnSpc>
                <a:spcPct val="100000"/>
              </a:lnSpc>
              <a:spcBef>
                <a:spcPts val="0"/>
              </a:spcBef>
              <a:spcAft>
                <a:spcPts val="1200"/>
              </a:spcAft>
            </a:pPr>
            <a:r>
              <a:rPr lang="en-US" sz="2400" dirty="0">
                <a:solidFill>
                  <a:srgbClr val="00529B"/>
                </a:solidFill>
              </a:rPr>
              <a:t>Explain the Medicare Advantage appeals process and timeline</a:t>
            </a:r>
          </a:p>
          <a:p>
            <a:pPr marL="457200" indent="0" defTabSz="685800">
              <a:lnSpc>
                <a:spcPct val="100000"/>
              </a:lnSpc>
              <a:spcBef>
                <a:spcPts val="0"/>
              </a:spcBef>
              <a:spcAft>
                <a:spcPts val="600"/>
              </a:spcAft>
              <a:buNone/>
            </a:pPr>
            <a:endParaRPr lang="en-US" sz="2800" dirty="0">
              <a:solidFill>
                <a:srgbClr val="00529B"/>
              </a:solidFill>
            </a:endParaRP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93426"/>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39</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571"/>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88778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a:t>
            </a:r>
          </a:p>
        </p:txBody>
      </p:sp>
      <p:sp>
        <p:nvSpPr>
          <p:cNvPr id="5" name="Text Placeholder 4"/>
          <p:cNvSpPr>
            <a:spLocks noGrp="1"/>
          </p:cNvSpPr>
          <p:nvPr>
            <p:ph type="body" idx="1"/>
          </p:nvPr>
        </p:nvSpPr>
        <p:spPr/>
        <p:txBody>
          <a:bodyPr>
            <a:normAutofit/>
          </a:bodyPr>
          <a:lstStyle/>
          <a:p>
            <a:r>
              <a:rPr lang="en-US" sz="3600" dirty="0"/>
              <a:t>Medicare Advantage Plan Overview</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879473"/>
          </a:xfrm>
        </p:spPr>
        <p:txBody>
          <a:bodyPr anchor="ctr">
            <a:normAutofit/>
          </a:bodyPr>
          <a:lstStyle/>
          <a:p>
            <a:r>
              <a:rPr lang="en-US" sz="3000" dirty="0"/>
              <a:t>Medicare Advantage &amp; Medigap Trial Rights</a:t>
            </a:r>
          </a:p>
        </p:txBody>
      </p:sp>
      <p:sp>
        <p:nvSpPr>
          <p:cNvPr id="5" name="Content Placeholder 4"/>
          <p:cNvSpPr>
            <a:spLocks noGrp="1"/>
          </p:cNvSpPr>
          <p:nvPr>
            <p:ph type="body" sz="quarter" idx="4294967295"/>
          </p:nvPr>
        </p:nvSpPr>
        <p:spPr>
          <a:xfrm>
            <a:off x="1000462" y="1307055"/>
            <a:ext cx="9799320" cy="5036396"/>
          </a:xfrm>
        </p:spPr>
        <p:txBody>
          <a:bodyPr>
            <a:normAutofit/>
          </a:bodyPr>
          <a:lstStyle/>
          <a:p>
            <a:pPr marL="27432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If you joined a Medicare Advantage Plan or Program of All-inclusive Care for the Elderly (PACE) when you were first eligible at 65, and disenroll within 12 months, you can buy any Medicare Supplement Insurance (Medigap) policy available in the state by any insurance company</a:t>
            </a:r>
          </a:p>
          <a:p>
            <a:pPr marL="274320" lvl="1" indent="-274320" defTabSz="685800">
              <a:lnSpc>
                <a:spcPct val="100000"/>
              </a:lnSpc>
              <a:spcBef>
                <a:spcPts val="0"/>
              </a:spcBef>
              <a:spcAft>
                <a:spcPts val="1200"/>
              </a:spcAft>
              <a:buFont typeface="Wingdings" panose="05000000000000000000" pitchFamily="2" charset="2"/>
              <a:buChar char="§"/>
            </a:pPr>
            <a:r>
              <a:rPr lang="en-US" sz="2400" dirty="0">
                <a:solidFill>
                  <a:schemeClr val="accent1">
                    <a:lumMod val="75000"/>
                  </a:schemeClr>
                </a:solidFill>
              </a:rPr>
              <a:t>If you dropped a Medigap policy to join a Medicare Advantage Plan for the first time, and disenroll within 12 months</a:t>
            </a:r>
          </a:p>
          <a:p>
            <a:pPr marL="800100" lvl="2" indent="-342900" defTabSz="685800">
              <a:lnSpc>
                <a:spcPct val="100000"/>
              </a:lnSpc>
              <a:spcBef>
                <a:spcPts val="0"/>
              </a:spcBef>
              <a:spcAft>
                <a:spcPts val="1200"/>
              </a:spcAft>
            </a:pPr>
            <a:r>
              <a:rPr lang="en-US" dirty="0">
                <a:solidFill>
                  <a:schemeClr val="accent1">
                    <a:lumMod val="75000"/>
                  </a:schemeClr>
                </a:solidFill>
                <a:latin typeface="Arial" panose="020B0604020202020204" pitchFamily="34" charset="0"/>
                <a:cs typeface="Arial" panose="020B0604020202020204" pitchFamily="34" charset="0"/>
              </a:rPr>
              <a:t>You can buy the Medigap policy you had before, if the same insurance company you had before still sells it, or</a:t>
            </a:r>
          </a:p>
          <a:p>
            <a:pPr marL="800100" lvl="2" indent="-342900" defTabSz="685800">
              <a:lnSpc>
                <a:spcPct val="100000"/>
              </a:lnSpc>
              <a:spcBef>
                <a:spcPts val="0"/>
              </a:spcBef>
              <a:spcAft>
                <a:spcPts val="1200"/>
              </a:spcAft>
            </a:pPr>
            <a:r>
              <a:rPr lang="en-US" dirty="0">
                <a:solidFill>
                  <a:schemeClr val="accent1">
                    <a:lumMod val="75000"/>
                  </a:schemeClr>
                </a:solidFill>
                <a:latin typeface="Arial" panose="020B0604020202020204" pitchFamily="34" charset="0"/>
                <a:cs typeface="Arial" panose="020B0604020202020204" pitchFamily="34" charset="0"/>
              </a:rPr>
              <a:t>You can buy certain Medigap Plans that are sold in your state by any insurance company</a:t>
            </a:r>
          </a:p>
        </p:txBody>
      </p:sp>
      <p:sp>
        <p:nvSpPr>
          <p:cNvPr id="14" name="Slide Number Placeholder 5">
            <a:extLst>
              <a:ext uri="{FF2B5EF4-FFF2-40B4-BE49-F238E27FC236}">
                <a16:creationId xmlns:a16="http://schemas.microsoft.com/office/drawing/2014/main" id="{9E440BF5-F4D6-48ED-954A-0A693461C8C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40</a:t>
            </a:fld>
            <a:endParaRPr lang="en-US" dirty="0">
              <a:solidFill>
                <a:schemeClr val="accent1">
                  <a:lumMod val="40000"/>
                  <a:lumOff val="60000"/>
                </a:schemeClr>
              </a:solidFill>
            </a:endParaRPr>
          </a:p>
        </p:txBody>
      </p:sp>
      <p:sp>
        <p:nvSpPr>
          <p:cNvPr id="13" name="Footer Placeholder 2">
            <a:extLst>
              <a:ext uri="{FF2B5EF4-FFF2-40B4-BE49-F238E27FC236}">
                <a16:creationId xmlns:a16="http://schemas.microsoft.com/office/drawing/2014/main" id="{78C80A52-A8BE-4A35-84A4-B74A128659AC}"/>
              </a:ext>
            </a:extLst>
          </p:cNvPr>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12" name="Date Placeholder 1">
            <a:extLst>
              <a:ext uri="{FF2B5EF4-FFF2-40B4-BE49-F238E27FC236}">
                <a16:creationId xmlns:a16="http://schemas.microsoft.com/office/drawing/2014/main" id="{082BB978-F4F2-4AB1-8747-9AF85C224B1B}"/>
              </a:ext>
            </a:extLst>
          </p:cNvPr>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968580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750"/>
            <a:ext cx="12175677" cy="914400"/>
          </a:xfrm>
        </p:spPr>
        <p:txBody>
          <a:bodyPr anchor="ctr">
            <a:normAutofit/>
          </a:bodyPr>
          <a:lstStyle/>
          <a:p>
            <a:r>
              <a:rPr lang="en-US" sz="3000" dirty="0"/>
              <a:t>Guaranteed Rights</a:t>
            </a:r>
          </a:p>
        </p:txBody>
      </p:sp>
      <p:sp>
        <p:nvSpPr>
          <p:cNvPr id="5" name="Content Placeholder 4"/>
          <p:cNvSpPr>
            <a:spLocks noGrp="1"/>
          </p:cNvSpPr>
          <p:nvPr>
            <p:ph type="body" sz="quarter" idx="13"/>
          </p:nvPr>
        </p:nvSpPr>
        <p:spPr>
          <a:xfrm>
            <a:off x="1371600" y="1371600"/>
            <a:ext cx="9694695" cy="612989"/>
          </a:xfrm>
        </p:spPr>
        <p:txBody>
          <a:bodyPr>
            <a:normAutofit/>
          </a:bodyPr>
          <a:lstStyle/>
          <a:p>
            <a:pPr marL="0" indent="0" defTabSz="685800">
              <a:lnSpc>
                <a:spcPct val="100000"/>
              </a:lnSpc>
              <a:spcBef>
                <a:spcPts val="0"/>
              </a:spcBef>
              <a:spcAft>
                <a:spcPts val="600"/>
              </a:spcAft>
              <a:buFont typeface="Wingdings" pitchFamily="2" charset="2"/>
              <a:buNone/>
            </a:pPr>
            <a:r>
              <a:rPr lang="en-US" sz="2400" b="1" dirty="0">
                <a:solidFill>
                  <a:srgbClr val="00529B"/>
                </a:solidFill>
              </a:rPr>
              <a:t>All people with Medicare have guaranteed rights to:</a:t>
            </a:r>
          </a:p>
        </p:txBody>
      </p:sp>
      <p:sp>
        <p:nvSpPr>
          <p:cNvPr id="9" name="TextBox 8" descr="Box: Get needed health care services&#10;">
            <a:extLst>
              <a:ext uri="{FF2B5EF4-FFF2-40B4-BE49-F238E27FC236}">
                <a16:creationId xmlns:a16="http://schemas.microsoft.com/office/drawing/2014/main" id="{B9746EC4-6B64-4099-B0DB-03D2792EAF65}"/>
              </a:ext>
            </a:extLst>
          </p:cNvPr>
          <p:cNvSpPr txBox="1"/>
          <p:nvPr/>
        </p:nvSpPr>
        <p:spPr>
          <a:xfrm>
            <a:off x="1638478" y="4585450"/>
            <a:ext cx="2722332" cy="707886"/>
          </a:xfrm>
          <a:prstGeom prst="rect">
            <a:avLst/>
          </a:prstGeom>
          <a:noFill/>
        </p:spPr>
        <p:txBody>
          <a:bodyPr wrap="square">
            <a:spAutoFit/>
          </a:bodyPr>
          <a:lstStyle/>
          <a:p>
            <a:pPr algn="ctr" defTabSz="685800">
              <a:spcAft>
                <a:spcPts val="600"/>
              </a:spcAft>
            </a:pPr>
            <a:r>
              <a:rPr lang="en-US" sz="2000" dirty="0">
                <a:solidFill>
                  <a:srgbClr val="00529B"/>
                </a:solidFill>
                <a:latin typeface="Arial" panose="020B0604020202020204" pitchFamily="34" charset="0"/>
                <a:cs typeface="Arial" panose="020B0604020202020204" pitchFamily="34" charset="0"/>
              </a:rPr>
              <a:t>Get needed health care services</a:t>
            </a:r>
          </a:p>
        </p:txBody>
      </p:sp>
      <p:sp>
        <p:nvSpPr>
          <p:cNvPr id="10" name="TextBox 9" descr="Box:Get easy-to-understand information&#10;">
            <a:extLst>
              <a:ext uri="{FF2B5EF4-FFF2-40B4-BE49-F238E27FC236}">
                <a16:creationId xmlns:a16="http://schemas.microsoft.com/office/drawing/2014/main" id="{A08FBE05-18D8-49EE-9931-F660494F5963}"/>
              </a:ext>
            </a:extLst>
          </p:cNvPr>
          <p:cNvSpPr txBox="1"/>
          <p:nvPr/>
        </p:nvSpPr>
        <p:spPr>
          <a:xfrm>
            <a:off x="4637026" y="4585450"/>
            <a:ext cx="2915782" cy="707886"/>
          </a:xfrm>
          <a:prstGeom prst="rect">
            <a:avLst/>
          </a:prstGeom>
          <a:noFill/>
        </p:spPr>
        <p:txBody>
          <a:bodyPr wrap="square">
            <a:spAutoFit/>
          </a:bodyPr>
          <a:lstStyle/>
          <a:p>
            <a:pPr algn="ctr" defTabSz="685800">
              <a:spcAft>
                <a:spcPts val="600"/>
              </a:spcAft>
            </a:pPr>
            <a:r>
              <a:rPr lang="en-US" sz="2000" dirty="0">
                <a:solidFill>
                  <a:srgbClr val="00529B"/>
                </a:solidFill>
                <a:latin typeface="Arial" panose="020B0604020202020204" pitchFamily="34" charset="0"/>
                <a:cs typeface="Arial" panose="020B0604020202020204" pitchFamily="34" charset="0"/>
              </a:rPr>
              <a:t>Get easy-to-understand information</a:t>
            </a:r>
          </a:p>
        </p:txBody>
      </p:sp>
      <p:sp>
        <p:nvSpPr>
          <p:cNvPr id="11" name="TextBox 10" descr="Box: Have personal medical information kept private&#10;">
            <a:extLst>
              <a:ext uri="{FF2B5EF4-FFF2-40B4-BE49-F238E27FC236}">
                <a16:creationId xmlns:a16="http://schemas.microsoft.com/office/drawing/2014/main" id="{031E4D49-F520-4572-9BF6-F19DEFAD98F0}"/>
              </a:ext>
            </a:extLst>
          </p:cNvPr>
          <p:cNvSpPr txBox="1"/>
          <p:nvPr/>
        </p:nvSpPr>
        <p:spPr>
          <a:xfrm>
            <a:off x="7707424" y="4585450"/>
            <a:ext cx="2915782" cy="707886"/>
          </a:xfrm>
          <a:prstGeom prst="rect">
            <a:avLst/>
          </a:prstGeom>
          <a:noFill/>
        </p:spPr>
        <p:txBody>
          <a:bodyPr wrap="square">
            <a:spAutoFit/>
          </a:bodyPr>
          <a:lstStyle/>
          <a:p>
            <a:pPr algn="ctr" defTabSz="685800">
              <a:spcAft>
                <a:spcPts val="600"/>
              </a:spcAft>
            </a:pPr>
            <a:r>
              <a:rPr lang="en-US" sz="2000" dirty="0">
                <a:solidFill>
                  <a:srgbClr val="00529B"/>
                </a:solidFill>
                <a:latin typeface="Arial" panose="020B0604020202020204" pitchFamily="34" charset="0"/>
                <a:cs typeface="Arial" panose="020B0604020202020204" pitchFamily="34" charset="0"/>
              </a:rPr>
              <a:t>Have personal medical information kept private</a:t>
            </a:r>
          </a:p>
        </p:txBody>
      </p:sp>
      <p:sp>
        <p:nvSpPr>
          <p:cNvPr id="6" name="Rectangle: Rounded Corners 5">
            <a:extLst>
              <a:ext uri="{FF2B5EF4-FFF2-40B4-BE49-F238E27FC236}">
                <a16:creationId xmlns:a16="http://schemas.microsoft.com/office/drawing/2014/main" id="{5D3CEA49-29D7-489B-9F16-FCEF3363F7F4}"/>
              </a:ext>
              <a:ext uri="{C183D7F6-B498-43B3-948B-1728B52AA6E4}">
                <adec:decorative xmlns:adec="http://schemas.microsoft.com/office/drawing/2017/decorative" val="1"/>
              </a:ext>
            </a:extLst>
          </p:cNvPr>
          <p:cNvSpPr/>
          <p:nvPr/>
        </p:nvSpPr>
        <p:spPr>
          <a:xfrm>
            <a:off x="1562195" y="2210582"/>
            <a:ext cx="2874899" cy="371492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339E8166-3911-4F81-8FE2-935A8AACC44E}"/>
              </a:ext>
              <a:ext uri="{C183D7F6-B498-43B3-948B-1728B52AA6E4}">
                <adec:decorative xmlns:adec="http://schemas.microsoft.com/office/drawing/2017/decorative" val="1"/>
              </a:ext>
            </a:extLst>
          </p:cNvPr>
          <p:cNvSpPr/>
          <p:nvPr/>
        </p:nvSpPr>
        <p:spPr>
          <a:xfrm>
            <a:off x="4658550" y="2210075"/>
            <a:ext cx="2874899" cy="3715429"/>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FB8F13B9-6187-4200-8374-E1F62F36E55A}"/>
              </a:ext>
              <a:ext uri="{C183D7F6-B498-43B3-948B-1728B52AA6E4}">
                <adec:decorative xmlns:adec="http://schemas.microsoft.com/office/drawing/2017/decorative" val="1"/>
              </a:ext>
            </a:extLst>
          </p:cNvPr>
          <p:cNvSpPr/>
          <p:nvPr/>
        </p:nvSpPr>
        <p:spPr>
          <a:xfrm>
            <a:off x="7727866" y="2210581"/>
            <a:ext cx="2874899" cy="3714923"/>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604C01E-E332-43E5-967F-81341E7F01DB}"/>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44845" y="2610246"/>
            <a:ext cx="2874900" cy="1916600"/>
          </a:xfrm>
          <a:prstGeom prst="rect">
            <a:avLst/>
          </a:prstGeom>
          <a:ln>
            <a:noFill/>
          </a:ln>
          <a:effectLst>
            <a:softEdge rad="112500"/>
          </a:effectLst>
        </p:spPr>
      </p:pic>
      <p:pic>
        <p:nvPicPr>
          <p:cNvPr id="19" name="Picture 18">
            <a:extLst>
              <a:ext uri="{FF2B5EF4-FFF2-40B4-BE49-F238E27FC236}">
                <a16:creationId xmlns:a16="http://schemas.microsoft.com/office/drawing/2014/main" id="{7B8DD760-1D8D-43F8-8462-90CDC0A1EBC0}"/>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4648144" y="2610246"/>
            <a:ext cx="2871216" cy="1920240"/>
          </a:xfrm>
          <a:prstGeom prst="rect">
            <a:avLst/>
          </a:prstGeom>
          <a:ln>
            <a:noFill/>
          </a:ln>
          <a:effectLst>
            <a:softEdge rad="112500"/>
          </a:effectLst>
        </p:spPr>
      </p:pic>
      <p:pic>
        <p:nvPicPr>
          <p:cNvPr id="21" name="Picture 20">
            <a:extLst>
              <a:ext uri="{FF2B5EF4-FFF2-40B4-BE49-F238E27FC236}">
                <a16:creationId xmlns:a16="http://schemas.microsoft.com/office/drawing/2014/main" id="{5C1931F4-AE9E-4DEF-9DD0-BB46E56B6610}"/>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18434" y="2647668"/>
            <a:ext cx="2876535" cy="1920240"/>
          </a:xfrm>
          <a:prstGeom prst="rect">
            <a:avLst/>
          </a:prstGeom>
          <a:ln>
            <a:noFill/>
          </a:ln>
          <a:effectLst>
            <a:softEdge rad="112500"/>
          </a:effectLst>
        </p:spPr>
      </p:pic>
      <p:sp>
        <p:nvSpPr>
          <p:cNvPr id="12" name="Slide Number Placeholder 5">
            <a:extLst>
              <a:ext uri="{FF2B5EF4-FFF2-40B4-BE49-F238E27FC236}">
                <a16:creationId xmlns:a16="http://schemas.microsoft.com/office/drawing/2014/main" id="{1D049651-A4CF-472C-B283-C334ABFCA1E1}"/>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41</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endParaRPr lang="en-US" dirty="0">
              <a:solidFill>
                <a:schemeClr val="accent1">
                  <a:lumMod val="40000"/>
                  <a:lumOff val="60000"/>
                </a:schemeClr>
              </a:solidFill>
            </a:endParaRP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65977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26275"/>
          </a:xfrm>
        </p:spPr>
        <p:txBody>
          <a:bodyPr anchor="ctr">
            <a:normAutofit/>
          </a:bodyPr>
          <a:lstStyle/>
          <a:p>
            <a:r>
              <a:rPr lang="en-US" sz="3000" dirty="0"/>
              <a:t>Rights in Medicare Health Plans</a:t>
            </a:r>
          </a:p>
        </p:txBody>
      </p:sp>
      <p:sp>
        <p:nvSpPr>
          <p:cNvPr id="5" name="Content Placeholder 4"/>
          <p:cNvSpPr>
            <a:spLocks noGrp="1"/>
          </p:cNvSpPr>
          <p:nvPr>
            <p:ph type="body" sz="quarter" idx="13"/>
          </p:nvPr>
        </p:nvSpPr>
        <p:spPr>
          <a:xfrm>
            <a:off x="962378" y="1345406"/>
            <a:ext cx="10644188" cy="4167187"/>
          </a:xfrm>
        </p:spPr>
        <p:txBody>
          <a:bodyPr>
            <a:noAutofit/>
          </a:bodyPr>
          <a:lstStyle/>
          <a:p>
            <a:pPr marL="0" indent="0" algn="ctr" defTabSz="685800">
              <a:lnSpc>
                <a:spcPct val="110000"/>
              </a:lnSpc>
              <a:spcBef>
                <a:spcPts val="0"/>
              </a:spcBef>
              <a:spcAft>
                <a:spcPts val="600"/>
              </a:spcAft>
              <a:buFont typeface="Wingdings" pitchFamily="2" charset="2"/>
              <a:buNone/>
            </a:pPr>
            <a:r>
              <a:rPr lang="en-US" sz="2800" b="1" dirty="0">
                <a:solidFill>
                  <a:srgbClr val="00529B"/>
                </a:solidFill>
              </a:rPr>
              <a:t>You have the right to:</a:t>
            </a:r>
          </a:p>
        </p:txBody>
      </p:sp>
      <p:sp>
        <p:nvSpPr>
          <p:cNvPr id="46" name="Rectangle 45">
            <a:extLst>
              <a:ext uri="{FF2B5EF4-FFF2-40B4-BE49-F238E27FC236}">
                <a16:creationId xmlns:a16="http://schemas.microsoft.com/office/drawing/2014/main" id="{DE57A5D3-5A28-4B89-B57B-3140EF79C32D}"/>
              </a:ext>
            </a:extLst>
          </p:cNvPr>
          <p:cNvSpPr/>
          <p:nvPr/>
        </p:nvSpPr>
        <p:spPr>
          <a:xfrm>
            <a:off x="1196123" y="2127399"/>
            <a:ext cx="4899877" cy="3139321"/>
          </a:xfrm>
          <a:prstGeom prst="rect">
            <a:avLst/>
          </a:prstGeom>
        </p:spPr>
        <p:txBody>
          <a:bodyPr wrap="square" lIns="91440" tIns="45720" rIns="91440" bIns="45720" anchor="t">
            <a:spAutoFit/>
          </a:bodyPr>
          <a:lstStyle/>
          <a:p>
            <a:pPr marL="274320" indent="-274320">
              <a:spcAft>
                <a:spcPts val="1200"/>
              </a:spcAft>
              <a:buFont typeface="Wingdings" panose="020B0604020202020204" pitchFamily="34" charset="0"/>
              <a:buChar char="§"/>
            </a:pPr>
            <a:r>
              <a:rPr lang="en-US" sz="2400" dirty="0">
                <a:solidFill>
                  <a:srgbClr val="2F5597"/>
                </a:solidFill>
                <a:latin typeface="Arial" panose="020B0604020202020204" pitchFamily="34" charset="0"/>
                <a:cs typeface="Arial" panose="020B0604020202020204" pitchFamily="34" charset="0"/>
              </a:rPr>
              <a:t>Choose health care </a:t>
            </a:r>
            <a:r>
              <a:rPr lang="en-US" sz="2400" b="1" dirty="0">
                <a:solidFill>
                  <a:srgbClr val="2F5597"/>
                </a:solidFill>
                <a:latin typeface="Arial" panose="020B0604020202020204" pitchFamily="34" charset="0"/>
                <a:cs typeface="Arial" panose="020B0604020202020204" pitchFamily="34" charset="0"/>
              </a:rPr>
              <a:t>providers</a:t>
            </a:r>
            <a:r>
              <a:rPr lang="en-US" sz="2400" dirty="0">
                <a:solidFill>
                  <a:srgbClr val="2F5597"/>
                </a:solidFill>
                <a:latin typeface="Arial" panose="020B0604020202020204" pitchFamily="34" charset="0"/>
                <a:cs typeface="Arial" panose="020B0604020202020204" pitchFamily="34" charset="0"/>
              </a:rPr>
              <a:t> within the plan</a:t>
            </a:r>
          </a:p>
          <a:p>
            <a:pPr marL="274320" indent="-274320">
              <a:spcAft>
                <a:spcPts val="1200"/>
              </a:spcAft>
              <a:buFont typeface="Wingdings" panose="020B0604020202020204" pitchFamily="34" charset="0"/>
              <a:buChar char="§"/>
            </a:pPr>
            <a:r>
              <a:rPr lang="en-US" sz="2400" dirty="0">
                <a:solidFill>
                  <a:srgbClr val="2F5597"/>
                </a:solidFill>
                <a:latin typeface="Arial" panose="020B0604020202020204" pitchFamily="34" charset="0"/>
                <a:cs typeface="Arial" panose="020B0604020202020204" pitchFamily="34" charset="0"/>
              </a:rPr>
              <a:t>Get a </a:t>
            </a:r>
            <a:r>
              <a:rPr lang="en-US" sz="2400" b="1" dirty="0">
                <a:solidFill>
                  <a:srgbClr val="2F5597"/>
                </a:solidFill>
                <a:latin typeface="Arial" panose="020B0604020202020204" pitchFamily="34" charset="0"/>
                <a:cs typeface="Arial" panose="020B0604020202020204" pitchFamily="34" charset="0"/>
              </a:rPr>
              <a:t>treatment plan </a:t>
            </a:r>
            <a:r>
              <a:rPr lang="en-US" sz="2400" dirty="0">
                <a:solidFill>
                  <a:srgbClr val="2F5597"/>
                </a:solidFill>
                <a:latin typeface="Arial" panose="020B0604020202020204" pitchFamily="34" charset="0"/>
                <a:cs typeface="Arial" panose="020B0604020202020204" pitchFamily="34" charset="0"/>
              </a:rPr>
              <a:t>from your doctor</a:t>
            </a:r>
          </a:p>
          <a:p>
            <a:pPr marL="274320" indent="-274320">
              <a:spcAft>
                <a:spcPts val="1200"/>
              </a:spcAft>
              <a:buFont typeface="Wingdings" panose="020B0604020202020204" pitchFamily="34" charset="0"/>
              <a:buChar char="§"/>
            </a:pPr>
            <a:r>
              <a:rPr lang="en-US" sz="2400" dirty="0">
                <a:solidFill>
                  <a:srgbClr val="2F5597"/>
                </a:solidFill>
                <a:latin typeface="Arial" panose="020B0604020202020204" pitchFamily="34" charset="0"/>
                <a:cs typeface="Arial" panose="020B0604020202020204" pitchFamily="34" charset="0"/>
              </a:rPr>
              <a:t>Know how your doctors are </a:t>
            </a:r>
            <a:r>
              <a:rPr lang="en-US" sz="2400" b="1" dirty="0">
                <a:solidFill>
                  <a:srgbClr val="2F5597"/>
                </a:solidFill>
                <a:latin typeface="Arial" panose="020B0604020202020204" pitchFamily="34" charset="0"/>
                <a:cs typeface="Arial" panose="020B0604020202020204" pitchFamily="34" charset="0"/>
              </a:rPr>
              <a:t>paid</a:t>
            </a:r>
          </a:p>
          <a:p>
            <a:pPr marL="274320" indent="-274320">
              <a:spcAft>
                <a:spcPts val="1200"/>
              </a:spcAft>
              <a:buFont typeface="Wingdings" panose="020B0604020202020204" pitchFamily="34" charset="0"/>
              <a:buChar char="§"/>
            </a:pPr>
            <a:r>
              <a:rPr lang="en-US" sz="2400" dirty="0">
                <a:solidFill>
                  <a:srgbClr val="2F5597"/>
                </a:solidFill>
                <a:latin typeface="Arial" panose="020B0604020202020204" pitchFamily="34" charset="0"/>
                <a:cs typeface="Arial" panose="020B0604020202020204" pitchFamily="34" charset="0"/>
              </a:rPr>
              <a:t>Request an </a:t>
            </a:r>
            <a:r>
              <a:rPr lang="en-US" sz="2400" b="1" dirty="0">
                <a:solidFill>
                  <a:srgbClr val="2F5597"/>
                </a:solidFill>
                <a:latin typeface="Arial" panose="020B0604020202020204" pitchFamily="34" charset="0"/>
                <a:cs typeface="Arial" panose="020B0604020202020204" pitchFamily="34" charset="0"/>
              </a:rPr>
              <a:t>appeal</a:t>
            </a:r>
            <a:r>
              <a:rPr lang="en-US" sz="2400" dirty="0">
                <a:solidFill>
                  <a:srgbClr val="2F5597"/>
                </a:solidFill>
                <a:latin typeface="Arial" panose="020B0604020202020204" pitchFamily="34" charset="0"/>
                <a:cs typeface="Arial" panose="020B0604020202020204" pitchFamily="34" charset="0"/>
              </a:rPr>
              <a:t> to resolve differences with your plan</a:t>
            </a:r>
          </a:p>
        </p:txBody>
      </p:sp>
      <p:sp>
        <p:nvSpPr>
          <p:cNvPr id="18" name="Rectangle 17">
            <a:extLst>
              <a:ext uri="{FF2B5EF4-FFF2-40B4-BE49-F238E27FC236}">
                <a16:creationId xmlns:a16="http://schemas.microsoft.com/office/drawing/2014/main" id="{FF89E4D0-43CD-4A97-A3BD-6359D5558653}"/>
              </a:ext>
            </a:extLst>
          </p:cNvPr>
          <p:cNvSpPr/>
          <p:nvPr/>
        </p:nvSpPr>
        <p:spPr>
          <a:xfrm>
            <a:off x="6453923" y="2127399"/>
            <a:ext cx="4899877" cy="3354765"/>
          </a:xfrm>
          <a:prstGeom prst="rect">
            <a:avLst/>
          </a:prstGeom>
        </p:spPr>
        <p:txBody>
          <a:bodyPr wrap="square" lIns="91440" tIns="45720" rIns="91440" bIns="45720" anchor="t">
            <a:spAutoFit/>
          </a:bodyPr>
          <a:lstStyle/>
          <a:p>
            <a:pPr marL="274320" indent="-274320">
              <a:spcAft>
                <a:spcPts val="1200"/>
              </a:spcAft>
              <a:buFont typeface="Wingdings" panose="020B0604020202020204" pitchFamily="34" charset="0"/>
              <a:buChar char="§"/>
            </a:pPr>
            <a:r>
              <a:rPr lang="en-US" sz="2400" dirty="0">
                <a:solidFill>
                  <a:srgbClr val="2F5597"/>
                </a:solidFill>
                <a:latin typeface="Arial" panose="020B0604020202020204" pitchFamily="34" charset="0"/>
                <a:cs typeface="Arial" panose="020B0604020202020204" pitchFamily="34" charset="0"/>
              </a:rPr>
              <a:t>File a </a:t>
            </a:r>
            <a:r>
              <a:rPr lang="en-US" sz="2400" b="1" dirty="0">
                <a:solidFill>
                  <a:srgbClr val="2F5597"/>
                </a:solidFill>
                <a:latin typeface="Arial" panose="020B0604020202020204" pitchFamily="34" charset="0"/>
                <a:cs typeface="Arial" panose="020B0604020202020204" pitchFamily="34" charset="0"/>
              </a:rPr>
              <a:t>complaint</a:t>
            </a:r>
            <a:r>
              <a:rPr lang="en-US" sz="2400" dirty="0">
                <a:solidFill>
                  <a:srgbClr val="2F5597"/>
                </a:solidFill>
                <a:latin typeface="Arial" panose="020B0604020202020204" pitchFamily="34" charset="0"/>
                <a:cs typeface="Arial" panose="020B0604020202020204" pitchFamily="34" charset="0"/>
              </a:rPr>
              <a:t> (called a grievance)</a:t>
            </a:r>
          </a:p>
          <a:p>
            <a:pPr marL="274320" indent="-274320">
              <a:spcAft>
                <a:spcPts val="1200"/>
              </a:spcAft>
              <a:buFont typeface="Wingdings" panose="020B0604020202020204" pitchFamily="34" charset="0"/>
              <a:buChar char="§"/>
            </a:pPr>
            <a:r>
              <a:rPr lang="en-US" sz="2400" dirty="0">
                <a:solidFill>
                  <a:srgbClr val="2F5597"/>
                </a:solidFill>
                <a:latin typeface="Arial" panose="020B0604020202020204" pitchFamily="34" charset="0"/>
                <a:cs typeface="Arial" panose="020B0604020202020204" pitchFamily="34" charset="0"/>
              </a:rPr>
              <a:t>Get a </a:t>
            </a:r>
            <a:r>
              <a:rPr lang="en-US" sz="2400" b="1" dirty="0">
                <a:solidFill>
                  <a:srgbClr val="2F5597"/>
                </a:solidFill>
                <a:latin typeface="Arial" panose="020B0604020202020204" pitchFamily="34" charset="0"/>
                <a:cs typeface="Arial" panose="020B0604020202020204" pitchFamily="34" charset="0"/>
              </a:rPr>
              <a:t>coverage decision </a:t>
            </a:r>
            <a:r>
              <a:rPr lang="en-US" sz="2400" dirty="0">
                <a:solidFill>
                  <a:srgbClr val="2F5597"/>
                </a:solidFill>
                <a:latin typeface="Arial" panose="020B0604020202020204" pitchFamily="34" charset="0"/>
                <a:cs typeface="Arial" panose="020B0604020202020204" pitchFamily="34" charset="0"/>
              </a:rPr>
              <a:t>(or organization determination) or coverage information in writing from your plan</a:t>
            </a:r>
          </a:p>
          <a:p>
            <a:pPr marL="274320" indent="-274320">
              <a:spcAft>
                <a:spcPts val="1200"/>
              </a:spcAft>
              <a:buFont typeface="Wingdings" panose="020B0604020202020204" pitchFamily="34" charset="0"/>
              <a:buChar char="§"/>
            </a:pPr>
            <a:r>
              <a:rPr lang="en-US" sz="2400" dirty="0">
                <a:solidFill>
                  <a:srgbClr val="2F5597"/>
                </a:solidFill>
                <a:latin typeface="Arial" panose="020B0604020202020204" pitchFamily="34" charset="0"/>
                <a:cs typeface="Arial" panose="020B0604020202020204" pitchFamily="34" charset="0"/>
              </a:rPr>
              <a:t>Maintain </a:t>
            </a:r>
            <a:r>
              <a:rPr lang="en-US" sz="2400" b="1" dirty="0">
                <a:solidFill>
                  <a:srgbClr val="2F5597"/>
                </a:solidFill>
                <a:latin typeface="Arial" panose="020B0604020202020204" pitchFamily="34" charset="0"/>
                <a:cs typeface="Arial" panose="020B0604020202020204" pitchFamily="34" charset="0"/>
              </a:rPr>
              <a:t>privacy</a:t>
            </a:r>
            <a:r>
              <a:rPr lang="en-US" sz="2400" dirty="0">
                <a:solidFill>
                  <a:srgbClr val="2F5597"/>
                </a:solidFill>
                <a:latin typeface="Arial" panose="020B0604020202020204" pitchFamily="34" charset="0"/>
                <a:cs typeface="Arial" panose="020B0604020202020204" pitchFamily="34" charset="0"/>
              </a:rPr>
              <a:t> of personal health information</a:t>
            </a:r>
          </a:p>
        </p:txBody>
      </p:sp>
      <p:cxnSp>
        <p:nvCxnSpPr>
          <p:cNvPr id="7" name="Straight Connector 6">
            <a:extLst>
              <a:ext uri="{FF2B5EF4-FFF2-40B4-BE49-F238E27FC236}">
                <a16:creationId xmlns:a16="http://schemas.microsoft.com/office/drawing/2014/main" id="{9FC08D4B-F67C-4784-A730-06FCB6892338}"/>
              </a:ext>
              <a:ext uri="{C183D7F6-B498-43B3-948B-1728B52AA6E4}">
                <adec:decorative xmlns:adec="http://schemas.microsoft.com/office/drawing/2017/decorative" val="1"/>
              </a:ext>
            </a:extLst>
          </p:cNvPr>
          <p:cNvCxnSpPr>
            <a:cxnSpLocks/>
            <a:endCxn id="5" idx="2"/>
          </p:cNvCxnSpPr>
          <p:nvPr/>
        </p:nvCxnSpPr>
        <p:spPr>
          <a:xfrm>
            <a:off x="6284472" y="2127399"/>
            <a:ext cx="0" cy="3385194"/>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0" name="Slide Number Placeholder 5">
            <a:extLst>
              <a:ext uri="{FF2B5EF4-FFF2-40B4-BE49-F238E27FC236}">
                <a16:creationId xmlns:a16="http://schemas.microsoft.com/office/drawing/2014/main" id="{73F708D2-C205-498E-A0F1-030B17139E7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42</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46061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100000">
                                          <p:val>
                                            <p:strVal val="#ppt_x"/>
                                          </p:val>
                                        </p:tav>
                                      </p:tavLst>
                                    </p:anim>
                                    <p:anim calcmode="lin" valueType="num">
                                      <p:cBhvr>
                                        <p:cTn id="8" dur="500" fill="hold"/>
                                        <p:tgtEl>
                                          <p:spTgt spid="18"/>
                                        </p:tgtEl>
                                        <p:attrNameLst>
                                          <p:attrName>ppt_y</p:attrName>
                                        </p:attrNameLst>
                                      </p:cBhvr>
                                      <p:tavLst>
                                        <p:tav tm="0">
                                          <p:val>
                                            <p:strVal val="#ppt_y+#ppt_h/2"/>
                                          </p:val>
                                        </p:tav>
                                        <p:tav tm="100000">
                                          <p:val>
                                            <p:strVal val="#ppt_y"/>
                                          </p:val>
                                        </p:tav>
                                      </p:tavLst>
                                    </p:anim>
                                    <p:anim calcmode="lin" valueType="num">
                                      <p:cBhvr>
                                        <p:cTn id="9" dur="500" fill="hold"/>
                                        <p:tgtEl>
                                          <p:spTgt spid="18"/>
                                        </p:tgtEl>
                                        <p:attrNameLst>
                                          <p:attrName>ppt_w</p:attrName>
                                        </p:attrNameLst>
                                      </p:cBhvr>
                                      <p:tavLst>
                                        <p:tav tm="0">
                                          <p:val>
                                            <p:strVal val="#ppt_w"/>
                                          </p:val>
                                        </p:tav>
                                        <p:tav tm="100000">
                                          <p:val>
                                            <p:strVal val="#ppt_w"/>
                                          </p:val>
                                        </p:tav>
                                      </p:tavLst>
                                    </p:anim>
                                    <p:anim calcmode="lin" valueType="num">
                                      <p:cBhvr>
                                        <p:cTn id="10"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300"/>
            <a:ext cx="12192000" cy="947704"/>
          </a:xfrm>
        </p:spPr>
        <p:txBody>
          <a:bodyPr anchor="ctr">
            <a:noAutofit/>
          </a:bodyPr>
          <a:lstStyle/>
          <a:p>
            <a:r>
              <a:rPr lang="en-US" dirty="0">
                <a:latin typeface="Arial Black"/>
              </a:rPr>
              <a:t>Appeals in Medicare Advantage &amp;</a:t>
            </a:r>
            <a:br>
              <a:rPr lang="en-US" dirty="0">
                <a:latin typeface="Arial Black"/>
              </a:rPr>
            </a:br>
            <a:r>
              <a:rPr lang="en-US" dirty="0">
                <a:latin typeface="Arial Black"/>
              </a:rPr>
              <a:t>Other Health Plans</a:t>
            </a:r>
          </a:p>
        </p:txBody>
      </p:sp>
      <p:sp>
        <p:nvSpPr>
          <p:cNvPr id="10" name="TextBox 9" descr="Box: Plan will tell you in writing how you can appeal if it:&#10;Won’t pay for an item or service.&#10;Doesn’t allow an item or service.&#10;Stops or reduces course of treatment.">
            <a:extLst>
              <a:ext uri="{FF2B5EF4-FFF2-40B4-BE49-F238E27FC236}">
                <a16:creationId xmlns:a16="http://schemas.microsoft.com/office/drawing/2014/main" id="{9C8D2B95-10E0-4C74-9124-B53AAFE0187A}"/>
              </a:ext>
            </a:extLst>
          </p:cNvPr>
          <p:cNvSpPr txBox="1"/>
          <p:nvPr/>
        </p:nvSpPr>
        <p:spPr>
          <a:xfrm>
            <a:off x="1425713" y="3638866"/>
            <a:ext cx="3044621" cy="2492990"/>
          </a:xfrm>
          <a:prstGeom prst="rect">
            <a:avLst/>
          </a:prstGeom>
          <a:noFill/>
        </p:spPr>
        <p:txBody>
          <a:bodyPr wrap="square" lIns="91440" tIns="45720" rIns="91440" bIns="45720" anchor="t">
            <a:spAutoFit/>
          </a:bodyPr>
          <a:lstStyle/>
          <a:p>
            <a:pPr algn="ctr" defTabSz="685800">
              <a:spcAft>
                <a:spcPts val="600"/>
              </a:spcAft>
            </a:pPr>
            <a:r>
              <a:rPr lang="en-US" sz="1700" b="1" dirty="0">
                <a:solidFill>
                  <a:srgbClr val="00529B"/>
                </a:solidFill>
                <a:latin typeface="Arial" panose="020B0604020202020204" pitchFamily="34" charset="0"/>
                <a:cs typeface="Arial" panose="020B0604020202020204" pitchFamily="34" charset="0"/>
              </a:rPr>
              <a:t>Plan will tell you in writing how you can appeal if it:</a:t>
            </a:r>
          </a:p>
          <a:p>
            <a:pPr marL="274320" indent="-274320" defTabSz="685800">
              <a:spcAft>
                <a:spcPts val="600"/>
              </a:spcAft>
              <a:buFont typeface="Wingdings" panose="02070309020205020404" pitchFamily="49" charset="0"/>
              <a:buChar char="§"/>
            </a:pPr>
            <a:r>
              <a:rPr lang="en-US" sz="1700" dirty="0">
                <a:solidFill>
                  <a:srgbClr val="00529B"/>
                </a:solidFill>
                <a:latin typeface="Arial" panose="020B0604020202020204" pitchFamily="34" charset="0"/>
                <a:cs typeface="Arial" panose="020B0604020202020204" pitchFamily="34" charset="0"/>
              </a:rPr>
              <a:t>Won’t pay for an item or service</a:t>
            </a:r>
            <a:endParaRPr lang="en-US" sz="1700" dirty="0"/>
          </a:p>
          <a:p>
            <a:pPr marL="274320" indent="-274320" defTabSz="685800">
              <a:spcAft>
                <a:spcPts val="600"/>
              </a:spcAft>
              <a:buFont typeface="Wingdings" panose="02070309020205020404" pitchFamily="49" charset="0"/>
              <a:buChar char="§"/>
            </a:pPr>
            <a:r>
              <a:rPr lang="en-US" sz="1700" dirty="0">
                <a:solidFill>
                  <a:srgbClr val="00529B"/>
                </a:solidFill>
                <a:latin typeface="Arial" panose="020B0604020202020204" pitchFamily="34" charset="0"/>
                <a:cs typeface="Arial" panose="020B0604020202020204" pitchFamily="34" charset="0"/>
              </a:rPr>
              <a:t>Doesn’t allow an item or service</a:t>
            </a:r>
          </a:p>
          <a:p>
            <a:pPr marL="274320" indent="-274320" defTabSz="685800">
              <a:spcAft>
                <a:spcPts val="600"/>
              </a:spcAft>
              <a:buFont typeface="Wingdings" panose="02070309020205020404" pitchFamily="49" charset="0"/>
              <a:buChar char="§"/>
            </a:pPr>
            <a:r>
              <a:rPr lang="en-US" sz="1700" dirty="0">
                <a:solidFill>
                  <a:srgbClr val="00529B"/>
                </a:solidFill>
                <a:latin typeface="Arial" panose="020B0604020202020204" pitchFamily="34" charset="0"/>
                <a:cs typeface="Arial" panose="020B0604020202020204" pitchFamily="34" charset="0"/>
              </a:rPr>
              <a:t>Stops or reduces course of treatment</a:t>
            </a:r>
          </a:p>
        </p:txBody>
      </p:sp>
      <p:sp>
        <p:nvSpPr>
          <p:cNvPr id="11" name="TextBox 10" descr="Box: You or your doctor can file an appeal: &#10;Call or write your plan.&#10;Plan may charge a fee for a copy of your file and to mail it.&#10;&#10;">
            <a:extLst>
              <a:ext uri="{FF2B5EF4-FFF2-40B4-BE49-F238E27FC236}">
                <a16:creationId xmlns:a16="http://schemas.microsoft.com/office/drawing/2014/main" id="{2EBEB44E-FE96-4D7B-B306-F94170A13B71}"/>
              </a:ext>
            </a:extLst>
          </p:cNvPr>
          <p:cNvSpPr txBox="1"/>
          <p:nvPr/>
        </p:nvSpPr>
        <p:spPr>
          <a:xfrm>
            <a:off x="4663701" y="3629283"/>
            <a:ext cx="3007217" cy="1815882"/>
          </a:xfrm>
          <a:prstGeom prst="rect">
            <a:avLst/>
          </a:prstGeom>
          <a:noFill/>
        </p:spPr>
        <p:txBody>
          <a:bodyPr wrap="square" lIns="91440" tIns="45720" rIns="91440" bIns="45720" anchor="t">
            <a:spAutoFit/>
          </a:bodyPr>
          <a:lstStyle/>
          <a:p>
            <a:pPr algn="ctr" defTabSz="685800">
              <a:spcAft>
                <a:spcPts val="600"/>
              </a:spcAft>
            </a:pPr>
            <a:r>
              <a:rPr lang="en-US" sz="1700" b="1" dirty="0">
                <a:solidFill>
                  <a:srgbClr val="00529B"/>
                </a:solidFill>
                <a:latin typeface="Arial" panose="020B0604020202020204" pitchFamily="34" charset="0"/>
                <a:cs typeface="Arial" panose="020B0604020202020204" pitchFamily="34" charset="0"/>
              </a:rPr>
              <a:t>You or your doctor can file an appeal</a:t>
            </a:r>
          </a:p>
          <a:p>
            <a:pPr marL="274320" indent="-274320" defTabSz="685800">
              <a:spcAft>
                <a:spcPts val="600"/>
              </a:spcAft>
              <a:buFont typeface="Wingdings" panose="02070309020205020404" pitchFamily="49" charset="0"/>
              <a:buChar char="§"/>
            </a:pPr>
            <a:r>
              <a:rPr lang="en-US" sz="1700" dirty="0">
                <a:solidFill>
                  <a:srgbClr val="00529B"/>
                </a:solidFill>
                <a:latin typeface="Arial" panose="020B0604020202020204" pitchFamily="34" charset="0"/>
                <a:cs typeface="Arial" panose="020B0604020202020204" pitchFamily="34" charset="0"/>
              </a:rPr>
              <a:t>Call or write your plan</a:t>
            </a:r>
            <a:endParaRPr lang="en-US" sz="1700" dirty="0"/>
          </a:p>
          <a:p>
            <a:pPr marL="274320" indent="-274320" defTabSz="685800">
              <a:spcAft>
                <a:spcPts val="600"/>
              </a:spcAft>
              <a:buFont typeface="Wingdings" panose="02070309020205020404" pitchFamily="49" charset="0"/>
              <a:buChar char="§"/>
            </a:pPr>
            <a:r>
              <a:rPr lang="en-US" sz="1700" dirty="0">
                <a:solidFill>
                  <a:srgbClr val="00529B"/>
                </a:solidFill>
                <a:latin typeface="Arial" panose="020B0604020202020204" pitchFamily="34" charset="0"/>
                <a:cs typeface="Arial" panose="020B0604020202020204" pitchFamily="34" charset="0"/>
              </a:rPr>
              <a:t>Plan may charge a fee for a copy of your file and to mail it</a:t>
            </a:r>
          </a:p>
        </p:txBody>
      </p:sp>
      <p:sp>
        <p:nvSpPr>
          <p:cNvPr id="17" name="TextBox 16" descr="Box: Can ask for expedited (fast) decision: Plan decides within 24 hours for Medicare Part B (Medical Insurance) drugs, or 72 hours for other items and services&#10; &#10;">
            <a:extLst>
              <a:ext uri="{FF2B5EF4-FFF2-40B4-BE49-F238E27FC236}">
                <a16:creationId xmlns:a16="http://schemas.microsoft.com/office/drawing/2014/main" id="{835A6872-899A-43E9-8F11-144553456120}"/>
              </a:ext>
            </a:extLst>
          </p:cNvPr>
          <p:cNvSpPr txBox="1"/>
          <p:nvPr/>
        </p:nvSpPr>
        <p:spPr>
          <a:xfrm>
            <a:off x="7891385" y="3638866"/>
            <a:ext cx="3007217" cy="2000548"/>
          </a:xfrm>
          <a:prstGeom prst="rect">
            <a:avLst/>
          </a:prstGeom>
          <a:noFill/>
        </p:spPr>
        <p:txBody>
          <a:bodyPr wrap="square" lIns="91440" tIns="45720" rIns="91440" bIns="45720" anchor="t">
            <a:spAutoFit/>
          </a:bodyPr>
          <a:lstStyle/>
          <a:p>
            <a:pPr marL="236538" algn="ctr" defTabSz="685800">
              <a:spcBef>
                <a:spcPts val="600"/>
              </a:spcBef>
              <a:spcAft>
                <a:spcPts val="600"/>
              </a:spcAft>
            </a:pPr>
            <a:r>
              <a:rPr lang="en-US" sz="1700" b="1" dirty="0">
                <a:solidFill>
                  <a:srgbClr val="00529B"/>
                </a:solidFill>
                <a:latin typeface="Arial" panose="020B0604020202020204" pitchFamily="34" charset="0"/>
                <a:cs typeface="Arial" panose="020B0604020202020204" pitchFamily="34" charset="0"/>
              </a:rPr>
              <a:t>Can ask for expedited (fast) decision </a:t>
            </a:r>
          </a:p>
          <a:p>
            <a:pPr marL="236538" defTabSz="685800">
              <a:spcAft>
                <a:spcPts val="600"/>
              </a:spcAft>
            </a:pPr>
            <a:r>
              <a:rPr lang="en-US" sz="1700" dirty="0">
                <a:solidFill>
                  <a:srgbClr val="00529B"/>
                </a:solidFill>
                <a:latin typeface="Arial" panose="020B0604020202020204" pitchFamily="34" charset="0"/>
                <a:cs typeface="Arial" panose="020B0604020202020204" pitchFamily="34" charset="0"/>
              </a:rPr>
              <a:t>Plan decides within 24 hours for Medicare Part B (Medical Insurance) drugs, or 72 hours for other items and services</a:t>
            </a:r>
          </a:p>
        </p:txBody>
      </p:sp>
      <p:sp>
        <p:nvSpPr>
          <p:cNvPr id="7" name="Rectangle: Rounded Corners 6">
            <a:extLst>
              <a:ext uri="{FF2B5EF4-FFF2-40B4-BE49-F238E27FC236}">
                <a16:creationId xmlns:a16="http://schemas.microsoft.com/office/drawing/2014/main" id="{3A9A065D-C0B5-4FB3-8FCD-BFB6A7842BEC}"/>
              </a:ext>
              <a:ext uri="{C183D7F6-B498-43B3-948B-1728B52AA6E4}">
                <adec:decorative xmlns:adec="http://schemas.microsoft.com/office/drawing/2017/decorative" val="1"/>
              </a:ext>
            </a:extLst>
          </p:cNvPr>
          <p:cNvSpPr/>
          <p:nvPr/>
        </p:nvSpPr>
        <p:spPr>
          <a:xfrm>
            <a:off x="1425714" y="1255801"/>
            <a:ext cx="3108960" cy="4876055"/>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AAF3449D-DE66-4B6A-B0F1-C14EBD2F6089}"/>
              </a:ext>
              <a:ext uri="{C183D7F6-B498-43B3-948B-1728B52AA6E4}">
                <adec:decorative xmlns:adec="http://schemas.microsoft.com/office/drawing/2017/decorative" val="1"/>
              </a:ext>
            </a:extLst>
          </p:cNvPr>
          <p:cNvSpPr/>
          <p:nvPr/>
        </p:nvSpPr>
        <p:spPr>
          <a:xfrm>
            <a:off x="4653398" y="1255801"/>
            <a:ext cx="3108960" cy="4876055"/>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B760DFB6-4D39-438B-B65D-3090BE724160}"/>
              </a:ext>
              <a:ext uri="{C183D7F6-B498-43B3-948B-1728B52AA6E4}">
                <adec:decorative xmlns:adec="http://schemas.microsoft.com/office/drawing/2017/decorative" val="1"/>
              </a:ext>
            </a:extLst>
          </p:cNvPr>
          <p:cNvSpPr/>
          <p:nvPr/>
        </p:nvSpPr>
        <p:spPr>
          <a:xfrm>
            <a:off x="7891385" y="1255801"/>
            <a:ext cx="3108960" cy="4876055"/>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3CD8387-D2C2-4A99-B4D0-AD61684D85D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43132" y="1710984"/>
            <a:ext cx="3071710" cy="1918300"/>
          </a:xfrm>
          <a:prstGeom prst="rect">
            <a:avLst/>
          </a:prstGeom>
          <a:ln>
            <a:noFill/>
          </a:ln>
          <a:effectLst>
            <a:softEdge rad="112500"/>
          </a:effectLst>
        </p:spPr>
      </p:pic>
      <p:pic>
        <p:nvPicPr>
          <p:cNvPr id="15" name="Picture 14">
            <a:extLst>
              <a:ext uri="{FF2B5EF4-FFF2-40B4-BE49-F238E27FC236}">
                <a16:creationId xmlns:a16="http://schemas.microsoft.com/office/drawing/2014/main" id="{626625FE-8B80-432E-9451-C2430B779095}"/>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4656045" y="1746198"/>
            <a:ext cx="3072384" cy="1920240"/>
          </a:xfrm>
          <a:prstGeom prst="rect">
            <a:avLst/>
          </a:prstGeom>
          <a:ln>
            <a:noFill/>
          </a:ln>
          <a:effectLst>
            <a:softEdge rad="112500"/>
          </a:effectLst>
        </p:spPr>
      </p:pic>
      <p:pic>
        <p:nvPicPr>
          <p:cNvPr id="20" name="Picture 19">
            <a:extLst>
              <a:ext uri="{FF2B5EF4-FFF2-40B4-BE49-F238E27FC236}">
                <a16:creationId xmlns:a16="http://schemas.microsoft.com/office/drawing/2014/main" id="{843A4076-DB02-4331-9495-3BDDE370099B}"/>
              </a:ext>
              <a:ext uri="{C183D7F6-B498-43B3-948B-1728B52AA6E4}">
                <adec:decorative xmlns:adec="http://schemas.microsoft.com/office/drawing/2017/decorative" val="1"/>
              </a:ext>
            </a:extLst>
          </p:cNvPr>
          <p:cNvPicPr>
            <a:picLocks/>
          </p:cNvPicPr>
          <p:nvPr/>
        </p:nvPicPr>
        <p:blipFill>
          <a:blip r:embed="rId6" cstate="hqprint">
            <a:extLst>
              <a:ext uri="{28A0092B-C50C-407E-A947-70E740481C1C}">
                <a14:useLocalDpi xmlns:a14="http://schemas.microsoft.com/office/drawing/2010/main"/>
              </a:ext>
            </a:extLst>
          </a:blip>
          <a:stretch>
            <a:fillRect/>
          </a:stretch>
        </p:blipFill>
        <p:spPr>
          <a:xfrm>
            <a:off x="7917512" y="1756701"/>
            <a:ext cx="3072384" cy="1920240"/>
          </a:xfrm>
          <a:prstGeom prst="rect">
            <a:avLst/>
          </a:prstGeom>
          <a:ln>
            <a:noFill/>
          </a:ln>
          <a:effectLst>
            <a:softEdge rad="112500"/>
          </a:effectLst>
        </p:spPr>
      </p:pic>
      <p:sp>
        <p:nvSpPr>
          <p:cNvPr id="18" name="Slide Number Placeholder 5">
            <a:extLst>
              <a:ext uri="{FF2B5EF4-FFF2-40B4-BE49-F238E27FC236}">
                <a16:creationId xmlns:a16="http://schemas.microsoft.com/office/drawing/2014/main" id="{38D6D0CB-CE54-42C8-8B41-08922A033B79}"/>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43</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85916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D2AE56-D890-4CC3-BB13-117BB1ED80AB}"/>
              </a:ext>
            </a:extLst>
          </p:cNvPr>
          <p:cNvSpPr>
            <a:spLocks noGrp="1"/>
          </p:cNvSpPr>
          <p:nvPr>
            <p:ph type="title"/>
          </p:nvPr>
        </p:nvSpPr>
        <p:spPr>
          <a:xfrm>
            <a:off x="0" y="20717"/>
            <a:ext cx="12192000" cy="945209"/>
          </a:xfrm>
        </p:spPr>
        <p:txBody>
          <a:bodyPr anchor="ctr">
            <a:normAutofit/>
          </a:bodyPr>
          <a:lstStyle/>
          <a:p>
            <a:r>
              <a:rPr lang="en-US" sz="3000" dirty="0"/>
              <a:t>Medicare Advantage (Part C) Appeals Process</a:t>
            </a:r>
          </a:p>
        </p:txBody>
      </p:sp>
      <p:sp>
        <p:nvSpPr>
          <p:cNvPr id="29" name="Organization determination">
            <a:extLst>
              <a:ext uri="{FF2B5EF4-FFF2-40B4-BE49-F238E27FC236}">
                <a16:creationId xmlns:a16="http://schemas.microsoft.com/office/drawing/2014/main" id="{B67EDDBD-4D4A-45CB-AF62-207C7870DD03}"/>
              </a:ext>
              <a:ext uri="{C183D7F6-B498-43B3-948B-1728B52AA6E4}">
                <adec:decorative xmlns:adec="http://schemas.microsoft.com/office/drawing/2017/decorative" val="1"/>
              </a:ext>
            </a:extLst>
          </p:cNvPr>
          <p:cNvSpPr/>
          <p:nvPr/>
        </p:nvSpPr>
        <p:spPr>
          <a:xfrm>
            <a:off x="127433" y="5115767"/>
            <a:ext cx="975955" cy="466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accent1">
                    <a:lumMod val="50000"/>
                  </a:schemeClr>
                </a:solidFill>
              </a:rPr>
              <a:t>Organization Determination</a:t>
            </a:r>
          </a:p>
        </p:txBody>
      </p:sp>
      <p:sp>
        <p:nvSpPr>
          <p:cNvPr id="30" name="Standard appeals process">
            <a:extLst>
              <a:ext uri="{FF2B5EF4-FFF2-40B4-BE49-F238E27FC236}">
                <a16:creationId xmlns:a16="http://schemas.microsoft.com/office/drawing/2014/main" id="{CE773489-2039-4FE0-B2FE-18D16A9D2CD1}"/>
              </a:ext>
              <a:ext uri="{C183D7F6-B498-43B3-948B-1728B52AA6E4}">
                <adec:decorative xmlns:adec="http://schemas.microsoft.com/office/drawing/2017/decorative" val="1"/>
              </a:ext>
            </a:extLst>
          </p:cNvPr>
          <p:cNvSpPr/>
          <p:nvPr/>
        </p:nvSpPr>
        <p:spPr>
          <a:xfrm>
            <a:off x="1143230" y="5572968"/>
            <a:ext cx="5042470" cy="27604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STANDARD PROCESS*</a:t>
            </a:r>
          </a:p>
        </p:txBody>
      </p:sp>
      <p:sp>
        <p:nvSpPr>
          <p:cNvPr id="31" name="Expedited appeals process">
            <a:extLst>
              <a:ext uri="{FF2B5EF4-FFF2-40B4-BE49-F238E27FC236}">
                <a16:creationId xmlns:a16="http://schemas.microsoft.com/office/drawing/2014/main" id="{8A5DDB69-A96F-4723-932A-68C9EFD5A0A4}"/>
              </a:ext>
              <a:ext uri="{C183D7F6-B498-43B3-948B-1728B52AA6E4}">
                <adec:decorative xmlns:adec="http://schemas.microsoft.com/office/drawing/2017/decorative" val="1"/>
              </a:ext>
            </a:extLst>
          </p:cNvPr>
          <p:cNvSpPr/>
          <p:nvPr/>
        </p:nvSpPr>
        <p:spPr>
          <a:xfrm>
            <a:off x="6195153" y="5572967"/>
            <a:ext cx="5003643" cy="276045"/>
          </a:xfrm>
          <a:prstGeom prst="rect">
            <a:avLst/>
          </a:prstGeom>
          <a:solidFill>
            <a:srgbClr val="9E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EXPEDITED PROCESS</a:t>
            </a:r>
          </a:p>
        </p:txBody>
      </p:sp>
      <p:sp>
        <p:nvSpPr>
          <p:cNvPr id="32" name="Standard process" descr="Standard process, Organizational Determination level: &#10;Pre-Service: Decision issued in 14 days; Payment: Decision issued in 60 days&#10;Part B Drug: Decision issued within 72 hours &#10;">
            <a:extLst>
              <a:ext uri="{FF2B5EF4-FFF2-40B4-BE49-F238E27FC236}">
                <a16:creationId xmlns:a16="http://schemas.microsoft.com/office/drawing/2014/main" id="{2A1A2C69-6EC6-4C68-B32A-72E2EF9FD496}"/>
              </a:ext>
            </a:extLst>
          </p:cNvPr>
          <p:cNvSpPr/>
          <p:nvPr/>
        </p:nvSpPr>
        <p:spPr>
          <a:xfrm>
            <a:off x="1143230" y="5106849"/>
            <a:ext cx="5022549" cy="457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chemeClr val="bg1"/>
                </a:solidFill>
              </a:rPr>
              <a:t>Pre-Service: Decision issued in 14 days; Payment: Decision issued in 60 days</a:t>
            </a:r>
          </a:p>
          <a:p>
            <a:pPr algn="ctr"/>
            <a:r>
              <a:rPr lang="en-US" sz="1200" dirty="0">
                <a:solidFill>
                  <a:schemeClr val="bg1"/>
                </a:solidFill>
              </a:rPr>
              <a:t>Part B Drug: Decision issued within 72 hours </a:t>
            </a:r>
          </a:p>
        </p:txBody>
      </p:sp>
      <p:sp>
        <p:nvSpPr>
          <p:cNvPr id="33" name="Expedited process" descr="Expedited process, Organizational Determination level: &#10;Pre-Service: Decision issued within 72 hours &#10;Part B Drug: Decision issued within 24 hours&#10;">
            <a:extLst>
              <a:ext uri="{FF2B5EF4-FFF2-40B4-BE49-F238E27FC236}">
                <a16:creationId xmlns:a16="http://schemas.microsoft.com/office/drawing/2014/main" id="{B52F2B83-6D0D-4D2B-873F-1A5EBB245AA8}"/>
              </a:ext>
            </a:extLst>
          </p:cNvPr>
          <p:cNvSpPr/>
          <p:nvPr/>
        </p:nvSpPr>
        <p:spPr>
          <a:xfrm>
            <a:off x="6205621" y="5110173"/>
            <a:ext cx="5003643" cy="4572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chemeClr val="bg1"/>
                </a:solidFill>
              </a:rPr>
              <a:t>Pre-Service: Decision issued within 72 hours </a:t>
            </a:r>
          </a:p>
          <a:p>
            <a:pPr algn="ctr"/>
            <a:r>
              <a:rPr lang="en-US" sz="1200" dirty="0">
                <a:solidFill>
                  <a:schemeClr val="bg1"/>
                </a:solidFill>
              </a:rPr>
              <a:t>Part B Drug: Decision issued within 24 hours</a:t>
            </a:r>
          </a:p>
        </p:txBody>
      </p:sp>
      <p:sp>
        <p:nvSpPr>
          <p:cNvPr id="34" name="1st level of appeal">
            <a:extLst>
              <a:ext uri="{FF2B5EF4-FFF2-40B4-BE49-F238E27FC236}">
                <a16:creationId xmlns:a16="http://schemas.microsoft.com/office/drawing/2014/main" id="{60BFA8A9-1E92-4B1E-9E0B-28B2D9A2544A}"/>
              </a:ext>
              <a:ext uri="{C183D7F6-B498-43B3-948B-1728B52AA6E4}">
                <adec:decorative xmlns:adec="http://schemas.microsoft.com/office/drawing/2017/decorative" val="1"/>
              </a:ext>
            </a:extLst>
          </p:cNvPr>
          <p:cNvSpPr/>
          <p:nvPr/>
        </p:nvSpPr>
        <p:spPr>
          <a:xfrm>
            <a:off x="413113" y="4153025"/>
            <a:ext cx="97595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1</a:t>
            </a:r>
            <a:r>
              <a:rPr lang="en-US" sz="1400" b="1" baseline="30000" dirty="0">
                <a:solidFill>
                  <a:schemeClr val="accent1">
                    <a:lumMod val="50000"/>
                  </a:schemeClr>
                </a:solidFill>
              </a:rPr>
              <a:t>st</a:t>
            </a:r>
            <a:r>
              <a:rPr lang="en-US" sz="1400" b="1" dirty="0">
                <a:solidFill>
                  <a:schemeClr val="accent1">
                    <a:lumMod val="50000"/>
                  </a:schemeClr>
                </a:solidFill>
              </a:rPr>
              <a:t> Level </a:t>
            </a:r>
            <a:br>
              <a:rPr lang="en-US" sz="1400" b="1" dirty="0">
                <a:solidFill>
                  <a:schemeClr val="accent1">
                    <a:lumMod val="50000"/>
                  </a:schemeClr>
                </a:solidFill>
              </a:rPr>
            </a:br>
            <a:r>
              <a:rPr lang="en-US" sz="1400" b="1" dirty="0">
                <a:solidFill>
                  <a:schemeClr val="accent1">
                    <a:lumMod val="50000"/>
                  </a:schemeClr>
                </a:solidFill>
              </a:rPr>
              <a:t>of Appeal</a:t>
            </a:r>
          </a:p>
        </p:txBody>
      </p:sp>
      <p:sp>
        <p:nvSpPr>
          <p:cNvPr id="35" name="Standard level 1" descr="Standard process, 1st level of appeal: &#10;60 days to file&#10;Health Plan Reconsideration &#10;Pre-Service: Decision issued in 30 days; Payment: Decision issued in 60 days; Part B Drug: Decision issued in 7 days&#10;">
            <a:extLst>
              <a:ext uri="{FF2B5EF4-FFF2-40B4-BE49-F238E27FC236}">
                <a16:creationId xmlns:a16="http://schemas.microsoft.com/office/drawing/2014/main" id="{10F7812B-2450-40AF-9096-6F03F8178762}"/>
              </a:ext>
            </a:extLst>
          </p:cNvPr>
          <p:cNvSpPr/>
          <p:nvPr/>
        </p:nvSpPr>
        <p:spPr>
          <a:xfrm>
            <a:off x="1428909" y="4153025"/>
            <a:ext cx="4746324" cy="914400"/>
          </a:xfrm>
          <a:prstGeom prst="rect">
            <a:avLst/>
          </a:prstGeom>
          <a:solidFill>
            <a:srgbClr val="2B6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rPr>
              <a:t>60 days to file</a:t>
            </a:r>
          </a:p>
          <a:p>
            <a:pPr algn="ctr"/>
            <a:r>
              <a:rPr lang="en-US" sz="1200" dirty="0">
                <a:solidFill>
                  <a:schemeClr val="bg1"/>
                </a:solidFill>
              </a:rPr>
              <a:t>Health Plan Reconsideration </a:t>
            </a:r>
          </a:p>
          <a:p>
            <a:pPr algn="ctr"/>
            <a:r>
              <a:rPr lang="en-US" sz="1200" dirty="0">
                <a:solidFill>
                  <a:schemeClr val="bg1"/>
                </a:solidFill>
              </a:rPr>
              <a:t>Pre-Service: Decision issued in 30 days; Payment: Decision issued in 60 days; Part B Drug: Decision issued in 7 days</a:t>
            </a:r>
          </a:p>
        </p:txBody>
      </p:sp>
      <p:sp>
        <p:nvSpPr>
          <p:cNvPr id="36" name="Expedited Level 1" descr="Expedited process, 1st level of appeal: &#10;60 days to file&#10;Health Plan Reconsideration&#10;Decision issued within 72 hours&#10;">
            <a:extLst>
              <a:ext uri="{FF2B5EF4-FFF2-40B4-BE49-F238E27FC236}">
                <a16:creationId xmlns:a16="http://schemas.microsoft.com/office/drawing/2014/main" id="{6CA83E11-B205-40C9-A4AA-5226EB13BA4A}"/>
              </a:ext>
            </a:extLst>
          </p:cNvPr>
          <p:cNvSpPr/>
          <p:nvPr/>
        </p:nvSpPr>
        <p:spPr>
          <a:xfrm>
            <a:off x="6215074" y="4158152"/>
            <a:ext cx="4729323" cy="914400"/>
          </a:xfrm>
          <a:prstGeom prst="rect">
            <a:avLst/>
          </a:prstGeom>
          <a:solidFill>
            <a:srgbClr val="E6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accent1">
                    <a:lumMod val="50000"/>
                  </a:schemeClr>
                </a:solidFill>
              </a:rPr>
              <a:t>60 days to file</a:t>
            </a:r>
          </a:p>
          <a:p>
            <a:pPr algn="ctr"/>
            <a:r>
              <a:rPr lang="en-US" sz="1200" dirty="0">
                <a:solidFill>
                  <a:schemeClr val="accent1">
                    <a:lumMod val="50000"/>
                  </a:schemeClr>
                </a:solidFill>
              </a:rPr>
              <a:t>Health Plan Reconsideration</a:t>
            </a:r>
          </a:p>
          <a:p>
            <a:pPr algn="ctr"/>
            <a:r>
              <a:rPr lang="en-US" sz="1200" dirty="0">
                <a:solidFill>
                  <a:schemeClr val="accent1">
                    <a:lumMod val="50000"/>
                  </a:schemeClr>
                </a:solidFill>
              </a:rPr>
              <a:t>Decision issued within 72 hours</a:t>
            </a:r>
          </a:p>
        </p:txBody>
      </p:sp>
      <p:sp>
        <p:nvSpPr>
          <p:cNvPr id="37" name="2nd level of appeal">
            <a:extLst>
              <a:ext uri="{FF2B5EF4-FFF2-40B4-BE49-F238E27FC236}">
                <a16:creationId xmlns:a16="http://schemas.microsoft.com/office/drawing/2014/main" id="{8CA82AEF-D805-42C8-BC17-248A167BE2F4}"/>
              </a:ext>
              <a:ext uri="{C183D7F6-B498-43B3-948B-1728B52AA6E4}">
                <adec:decorative xmlns:adec="http://schemas.microsoft.com/office/drawing/2017/decorative" val="1"/>
              </a:ext>
            </a:extLst>
          </p:cNvPr>
          <p:cNvSpPr/>
          <p:nvPr/>
        </p:nvSpPr>
        <p:spPr>
          <a:xfrm>
            <a:off x="838200" y="3239138"/>
            <a:ext cx="1008068" cy="883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2nd Level </a:t>
            </a:r>
          </a:p>
          <a:p>
            <a:pPr algn="ctr"/>
            <a:r>
              <a:rPr lang="en-US" sz="1400" b="1" dirty="0">
                <a:solidFill>
                  <a:schemeClr val="accent1">
                    <a:lumMod val="50000"/>
                  </a:schemeClr>
                </a:solidFill>
              </a:rPr>
              <a:t>of Appeal</a:t>
            </a:r>
          </a:p>
        </p:txBody>
      </p:sp>
      <p:sp>
        <p:nvSpPr>
          <p:cNvPr id="38" name="Standard level 2" descr="Standard process, 2nd level of appeal: &#10;Automatic forwarding to IRE if plan reconsideration upholds denial&#10;Independent Review Entity (IRE) Reconsideration&#10;Pre-Service: Decision issued in 30 days &#10;Payment: Decision issued in 60 days&#10;Part B Drug: Decision issued in 7 days&#10;">
            <a:extLst>
              <a:ext uri="{FF2B5EF4-FFF2-40B4-BE49-F238E27FC236}">
                <a16:creationId xmlns:a16="http://schemas.microsoft.com/office/drawing/2014/main" id="{B5C89753-CB47-4555-B2D3-886BBFFAAFBE}"/>
              </a:ext>
            </a:extLst>
          </p:cNvPr>
          <p:cNvSpPr/>
          <p:nvPr/>
        </p:nvSpPr>
        <p:spPr>
          <a:xfrm>
            <a:off x="1886109" y="3213427"/>
            <a:ext cx="4289124" cy="914400"/>
          </a:xfrm>
          <a:prstGeom prst="rect">
            <a:avLst/>
          </a:prstGeom>
          <a:solidFill>
            <a:srgbClr val="2A6CA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r>
              <a:rPr lang="en-US" sz="1200" b="1" dirty="0">
                <a:solidFill>
                  <a:schemeClr val="bg1"/>
                </a:solidFill>
              </a:rPr>
              <a:t>Automatic forwarding to IRE if plan reconsideration upholds denial</a:t>
            </a:r>
          </a:p>
          <a:p>
            <a:pPr algn="ctr"/>
            <a:r>
              <a:rPr lang="en-US" sz="1200" dirty="0">
                <a:solidFill>
                  <a:schemeClr val="bg1"/>
                </a:solidFill>
              </a:rPr>
              <a:t>Independent Review Entity (IRE) Reconsideration</a:t>
            </a:r>
          </a:p>
          <a:p>
            <a:pPr algn="ctr"/>
            <a:r>
              <a:rPr lang="en-US" sz="1200" dirty="0">
                <a:solidFill>
                  <a:schemeClr val="bg1"/>
                </a:solidFill>
              </a:rPr>
              <a:t>Pre-Service: Decision issued in 30 days </a:t>
            </a:r>
            <a:br>
              <a:rPr lang="en-US" sz="1200" dirty="0">
                <a:solidFill>
                  <a:schemeClr val="bg1"/>
                </a:solidFill>
              </a:rPr>
            </a:br>
            <a:r>
              <a:rPr lang="en-US" sz="1200" dirty="0">
                <a:solidFill>
                  <a:schemeClr val="bg1"/>
                </a:solidFill>
              </a:rPr>
              <a:t>Payment: Decision issued in 60 days</a:t>
            </a:r>
          </a:p>
          <a:p>
            <a:pPr algn="ctr"/>
            <a:r>
              <a:rPr lang="en-US" sz="1200" dirty="0">
                <a:solidFill>
                  <a:schemeClr val="bg1"/>
                </a:solidFill>
              </a:rPr>
              <a:t>Part B Drug: Decision issued in 7 days</a:t>
            </a:r>
          </a:p>
        </p:txBody>
      </p:sp>
      <p:sp>
        <p:nvSpPr>
          <p:cNvPr id="39" name="Expedited level 2" descr="Expedited process, 2nd level of appeal: &#10;Automatic forwarding to IRE if plan reconsideration upholds denial&#10;IRE Reconsideration &#10;Decision issued within 72 hours&#10;">
            <a:extLst>
              <a:ext uri="{FF2B5EF4-FFF2-40B4-BE49-F238E27FC236}">
                <a16:creationId xmlns:a16="http://schemas.microsoft.com/office/drawing/2014/main" id="{172260D6-1FA9-4707-83D3-BBA0735FAD4F}"/>
              </a:ext>
            </a:extLst>
          </p:cNvPr>
          <p:cNvSpPr/>
          <p:nvPr/>
        </p:nvSpPr>
        <p:spPr>
          <a:xfrm>
            <a:off x="6215074" y="3208634"/>
            <a:ext cx="4272123"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US" sz="1200" b="1" dirty="0">
                <a:solidFill>
                  <a:srgbClr val="31415E"/>
                </a:solidFill>
              </a:rPr>
              <a:t>Automatic forwarding to IRE if plan reconsideration upholds denial</a:t>
            </a:r>
          </a:p>
          <a:p>
            <a:pPr algn="ctr"/>
            <a:r>
              <a:rPr lang="en-US" sz="1200" dirty="0">
                <a:solidFill>
                  <a:srgbClr val="31415E"/>
                </a:solidFill>
              </a:rPr>
              <a:t>IRE Reconsideration </a:t>
            </a:r>
            <a:br>
              <a:rPr lang="en-US" sz="1200" dirty="0">
                <a:solidFill>
                  <a:srgbClr val="31415E"/>
                </a:solidFill>
              </a:rPr>
            </a:br>
            <a:r>
              <a:rPr lang="en-US" sz="1200" dirty="0">
                <a:solidFill>
                  <a:srgbClr val="31415E"/>
                </a:solidFill>
              </a:rPr>
              <a:t>Decision issued within 72 hours</a:t>
            </a:r>
          </a:p>
        </p:txBody>
      </p:sp>
      <p:sp>
        <p:nvSpPr>
          <p:cNvPr id="40" name="3rd level of appeal">
            <a:extLst>
              <a:ext uri="{FF2B5EF4-FFF2-40B4-BE49-F238E27FC236}">
                <a16:creationId xmlns:a16="http://schemas.microsoft.com/office/drawing/2014/main" id="{D4090961-D097-4BB2-8C12-662567A642F4}"/>
              </a:ext>
              <a:ext uri="{C183D7F6-B498-43B3-948B-1728B52AA6E4}">
                <adec:decorative xmlns:adec="http://schemas.microsoft.com/office/drawing/2017/decorative" val="1"/>
              </a:ext>
            </a:extLst>
          </p:cNvPr>
          <p:cNvSpPr/>
          <p:nvPr/>
        </p:nvSpPr>
        <p:spPr>
          <a:xfrm>
            <a:off x="1143230" y="2446866"/>
            <a:ext cx="1160238"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3rd Level </a:t>
            </a:r>
          </a:p>
          <a:p>
            <a:pPr algn="ctr"/>
            <a:r>
              <a:rPr lang="en-US" sz="1400" b="1" dirty="0">
                <a:solidFill>
                  <a:schemeClr val="accent1">
                    <a:lumMod val="50000"/>
                  </a:schemeClr>
                </a:solidFill>
              </a:rPr>
              <a:t>of Appeal</a:t>
            </a:r>
          </a:p>
        </p:txBody>
      </p:sp>
      <p:sp>
        <p:nvSpPr>
          <p:cNvPr id="41" name="Standard level 3" descr="3rd level of appeal for both Standard and Expedited processes: 60 days to file&#10;Office of Medicare Hearings and Appeals (OMHA)&#10;ALJ Hearing; AIC ≥ $180**&#10;No statutory time limit for processing&#10;">
            <a:extLst>
              <a:ext uri="{FF2B5EF4-FFF2-40B4-BE49-F238E27FC236}">
                <a16:creationId xmlns:a16="http://schemas.microsoft.com/office/drawing/2014/main" id="{EA85AD8F-33A1-4D14-A98D-39B83649F3F8}"/>
              </a:ext>
            </a:extLst>
          </p:cNvPr>
          <p:cNvSpPr/>
          <p:nvPr/>
        </p:nvSpPr>
        <p:spPr>
          <a:xfrm>
            <a:off x="2343308" y="2436690"/>
            <a:ext cx="7595245" cy="73152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r>
              <a:rPr lang="en-US" sz="1200" b="1" dirty="0">
                <a:solidFill>
                  <a:srgbClr val="31415E"/>
                </a:solidFill>
              </a:rPr>
              <a:t>60 days to file</a:t>
            </a:r>
          </a:p>
          <a:p>
            <a:pPr algn="ctr"/>
            <a:r>
              <a:rPr lang="en-US" sz="1200" dirty="0">
                <a:solidFill>
                  <a:srgbClr val="31415E"/>
                </a:solidFill>
              </a:rPr>
              <a:t>Office of Medicare Hearings and Appeals (OMHA)</a:t>
            </a:r>
          </a:p>
          <a:p>
            <a:pPr algn="ctr"/>
            <a:r>
              <a:rPr lang="en-US" sz="1200" dirty="0">
                <a:solidFill>
                  <a:srgbClr val="31415E"/>
                </a:solidFill>
              </a:rPr>
              <a:t>ALJ Hearing; AIC ≥ $180**</a:t>
            </a:r>
          </a:p>
          <a:p>
            <a:pPr algn="ctr"/>
            <a:r>
              <a:rPr lang="en-US" sz="1200" dirty="0">
                <a:solidFill>
                  <a:srgbClr val="31415E"/>
                </a:solidFill>
              </a:rPr>
              <a:t>No statutory time limit for processing</a:t>
            </a:r>
          </a:p>
        </p:txBody>
      </p:sp>
      <p:sp>
        <p:nvSpPr>
          <p:cNvPr id="42" name="4th level of appeal">
            <a:extLst>
              <a:ext uri="{FF2B5EF4-FFF2-40B4-BE49-F238E27FC236}">
                <a16:creationId xmlns:a16="http://schemas.microsoft.com/office/drawing/2014/main" id="{DCB08207-F0E6-4607-8EA4-EB8D79AE3A3F}"/>
              </a:ext>
              <a:ext uri="{C183D7F6-B498-43B3-948B-1728B52AA6E4}">
                <adec:decorative xmlns:adec="http://schemas.microsoft.com/office/drawing/2017/decorative" val="1"/>
              </a:ext>
            </a:extLst>
          </p:cNvPr>
          <p:cNvSpPr/>
          <p:nvPr/>
        </p:nvSpPr>
        <p:spPr>
          <a:xfrm>
            <a:off x="1600427" y="1765479"/>
            <a:ext cx="1160238"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4th Level </a:t>
            </a:r>
          </a:p>
          <a:p>
            <a:pPr algn="ctr"/>
            <a:r>
              <a:rPr lang="en-US" sz="1400" b="1" dirty="0">
                <a:solidFill>
                  <a:schemeClr val="accent1">
                    <a:lumMod val="50000"/>
                  </a:schemeClr>
                </a:solidFill>
              </a:rPr>
              <a:t>of Appeal</a:t>
            </a:r>
          </a:p>
        </p:txBody>
      </p:sp>
      <p:sp>
        <p:nvSpPr>
          <p:cNvPr id="43" name="Standard level 4" descr="4th level of appeal for both Standard and Expedited processes: &#10;60 days to file&#10;Medicare Appeals Council &#10;No statutory time limit for processing&#10;">
            <a:extLst>
              <a:ext uri="{FF2B5EF4-FFF2-40B4-BE49-F238E27FC236}">
                <a16:creationId xmlns:a16="http://schemas.microsoft.com/office/drawing/2014/main" id="{C74CF50A-4B84-42B8-972B-17ADEA77DE71}"/>
              </a:ext>
            </a:extLst>
          </p:cNvPr>
          <p:cNvSpPr/>
          <p:nvPr/>
        </p:nvSpPr>
        <p:spPr>
          <a:xfrm>
            <a:off x="2800508" y="1758804"/>
            <a:ext cx="6740099" cy="6400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rgbClr val="31415E"/>
                </a:solidFill>
              </a:rPr>
              <a:t>60 days to file</a:t>
            </a:r>
          </a:p>
          <a:p>
            <a:pPr algn="ctr"/>
            <a:r>
              <a:rPr lang="en-US" sz="1200" dirty="0">
                <a:solidFill>
                  <a:srgbClr val="31415E"/>
                </a:solidFill>
              </a:rPr>
              <a:t>Medicare Appeals Council </a:t>
            </a:r>
          </a:p>
          <a:p>
            <a:pPr algn="ctr"/>
            <a:r>
              <a:rPr lang="en-US" sz="1200" dirty="0">
                <a:solidFill>
                  <a:srgbClr val="31415E"/>
                </a:solidFill>
              </a:rPr>
              <a:t>No statutory time limit for processing</a:t>
            </a:r>
          </a:p>
        </p:txBody>
      </p:sp>
      <p:sp>
        <p:nvSpPr>
          <p:cNvPr id="44" name="5th level of appeal">
            <a:extLst>
              <a:ext uri="{FF2B5EF4-FFF2-40B4-BE49-F238E27FC236}">
                <a16:creationId xmlns:a16="http://schemas.microsoft.com/office/drawing/2014/main" id="{7A1EE2D0-D662-4365-BBDD-22D834E970C2}"/>
              </a:ext>
              <a:ext uri="{C183D7F6-B498-43B3-948B-1728B52AA6E4}">
                <adec:decorative xmlns:adec="http://schemas.microsoft.com/office/drawing/2017/decorative" val="1"/>
              </a:ext>
            </a:extLst>
          </p:cNvPr>
          <p:cNvSpPr/>
          <p:nvPr/>
        </p:nvSpPr>
        <p:spPr>
          <a:xfrm>
            <a:off x="2057626" y="1086570"/>
            <a:ext cx="1160239"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50000"/>
                  </a:schemeClr>
                </a:solidFill>
              </a:rPr>
              <a:t>5th Level </a:t>
            </a:r>
          </a:p>
          <a:p>
            <a:pPr algn="ctr"/>
            <a:r>
              <a:rPr lang="en-US" sz="1400" b="1" dirty="0">
                <a:solidFill>
                  <a:schemeClr val="accent1">
                    <a:lumMod val="50000"/>
                  </a:schemeClr>
                </a:solidFill>
              </a:rPr>
              <a:t>of Appeal</a:t>
            </a:r>
          </a:p>
        </p:txBody>
      </p:sp>
      <p:sp>
        <p:nvSpPr>
          <p:cNvPr id="45" name="Standard level 5" descr="5thvel of appeal for both Standard and Expedited processes: &#10;60 days to file, federal District Court &#10;AIC ≥ $1,850**&#10;">
            <a:extLst>
              <a:ext uri="{FF2B5EF4-FFF2-40B4-BE49-F238E27FC236}">
                <a16:creationId xmlns:a16="http://schemas.microsoft.com/office/drawing/2014/main" id="{663199F9-45DE-4BFA-8BED-E0EAB7B13E9F}"/>
              </a:ext>
            </a:extLst>
          </p:cNvPr>
          <p:cNvSpPr/>
          <p:nvPr/>
        </p:nvSpPr>
        <p:spPr>
          <a:xfrm>
            <a:off x="3257708" y="1078872"/>
            <a:ext cx="5941375"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rgbClr val="31415E"/>
                </a:solidFill>
              </a:rPr>
              <a:t>60 days to file</a:t>
            </a:r>
          </a:p>
          <a:p>
            <a:pPr algn="ctr"/>
            <a:r>
              <a:rPr lang="en-US" sz="1200" dirty="0">
                <a:solidFill>
                  <a:srgbClr val="31415E"/>
                </a:solidFill>
              </a:rPr>
              <a:t>Federal District Court </a:t>
            </a:r>
          </a:p>
          <a:p>
            <a:pPr algn="ctr"/>
            <a:r>
              <a:rPr lang="en-US" sz="1200" dirty="0">
                <a:solidFill>
                  <a:srgbClr val="31415E"/>
                </a:solidFill>
              </a:rPr>
              <a:t>AIC ≥ $1,850**</a:t>
            </a:r>
          </a:p>
        </p:txBody>
      </p:sp>
      <p:sp>
        <p:nvSpPr>
          <p:cNvPr id="47" name="Rectangle 46" descr="NOTE: The time to file starts when the previous decision or determination is received.&#10;">
            <a:extLst>
              <a:ext uri="{FF2B5EF4-FFF2-40B4-BE49-F238E27FC236}">
                <a16:creationId xmlns:a16="http://schemas.microsoft.com/office/drawing/2014/main" id="{A70FF5CA-B293-4380-B8D6-11FC2625C8B8}"/>
              </a:ext>
            </a:extLst>
          </p:cNvPr>
          <p:cNvSpPr/>
          <p:nvPr/>
        </p:nvSpPr>
        <p:spPr>
          <a:xfrm>
            <a:off x="9889567" y="987375"/>
            <a:ext cx="2271602" cy="523220"/>
          </a:xfrm>
          <a:prstGeom prst="rect">
            <a:avLst/>
          </a:prstGeom>
          <a:noFill/>
          <a:ln>
            <a:noFill/>
          </a:ln>
        </p:spPr>
        <p:txBody>
          <a:bodyPr wrap="square">
            <a:spAutoFit/>
          </a:bodyPr>
          <a:lstStyle/>
          <a:p>
            <a:pPr>
              <a:spcBef>
                <a:spcPts val="600"/>
              </a:spcBef>
            </a:pPr>
            <a:r>
              <a:rPr lang="en-US" sz="1400" b="1" dirty="0">
                <a:solidFill>
                  <a:srgbClr val="00529B"/>
                </a:solidFill>
              </a:rPr>
              <a:t>NOTE</a:t>
            </a:r>
            <a:r>
              <a:rPr lang="en-US" sz="1400" dirty="0">
                <a:solidFill>
                  <a:srgbClr val="00529B"/>
                </a:solidFill>
              </a:rPr>
              <a:t>: The time to file starts when the previous decision or determination is received.</a:t>
            </a:r>
          </a:p>
        </p:txBody>
      </p:sp>
      <p:sp>
        <p:nvSpPr>
          <p:cNvPr id="46" name="TextBox 45">
            <a:extLst>
              <a:ext uri="{FF2B5EF4-FFF2-40B4-BE49-F238E27FC236}">
                <a16:creationId xmlns:a16="http://schemas.microsoft.com/office/drawing/2014/main" id="{9E4AAD22-6770-45DA-8B7D-361282A2A54F}"/>
              </a:ext>
            </a:extLst>
          </p:cNvPr>
          <p:cNvSpPr txBox="1"/>
          <p:nvPr/>
        </p:nvSpPr>
        <p:spPr>
          <a:xfrm>
            <a:off x="592985" y="5977419"/>
            <a:ext cx="10515600" cy="646331"/>
          </a:xfrm>
          <a:prstGeom prst="rect">
            <a:avLst/>
          </a:prstGeom>
          <a:noFill/>
        </p:spPr>
        <p:txBody>
          <a:bodyPr wrap="square">
            <a:spAutoFit/>
          </a:bodyPr>
          <a:lstStyle/>
          <a:p>
            <a:r>
              <a:rPr lang="en-US" sz="1200" dirty="0">
                <a:solidFill>
                  <a:srgbClr val="00529B"/>
                </a:solidFill>
              </a:rPr>
              <a:t>*Plans must process 95% of all clean claims from out of network providers within 30 days. All other claims must be processed within 60 days.</a:t>
            </a:r>
          </a:p>
          <a:p>
            <a:r>
              <a:rPr lang="en-US" sz="1200" dirty="0">
                <a:solidFill>
                  <a:srgbClr val="00529B"/>
                </a:solidFill>
              </a:rPr>
              <a:t>**The AIC requirement for an ALJ hearing and Federal District Court is adjusted annually in accordance with the medical care component of the consumer price index. The chart reflects the amounts for calendar year 2023.</a:t>
            </a:r>
          </a:p>
        </p:txBody>
      </p:sp>
      <p:pic>
        <p:nvPicPr>
          <p:cNvPr id="48" name="Picture 47">
            <a:extLst>
              <a:ext uri="{FF2B5EF4-FFF2-40B4-BE49-F238E27FC236}">
                <a16:creationId xmlns:a16="http://schemas.microsoft.com/office/drawing/2014/main" id="{EECA7E59-5D31-4E0E-BDF7-5588077911E8}"/>
              </a:ext>
              <a:ext uri="{C183D7F6-B498-43B3-948B-1728B52AA6E4}">
                <adec:decorative xmlns:adec="http://schemas.microsoft.com/office/drawing/2017/decorative" val="1"/>
              </a:ext>
            </a:extLst>
          </p:cNvPr>
          <p:cNvPicPr>
            <a:picLocks/>
          </p:cNvPicPr>
          <p:nvPr/>
        </p:nvPicPr>
        <p:blipFill>
          <a:blip r:embed="rId4"/>
          <a:stretch>
            <a:fillRect/>
          </a:stretch>
        </p:blipFill>
        <p:spPr>
          <a:xfrm>
            <a:off x="9755674" y="1053790"/>
            <a:ext cx="182880" cy="182896"/>
          </a:xfrm>
          <a:prstGeom prst="rect">
            <a:avLst/>
          </a:prstGeom>
        </p:spPr>
      </p:pic>
      <p:sp>
        <p:nvSpPr>
          <p:cNvPr id="51" name="Slide Number Placeholder 5">
            <a:extLst>
              <a:ext uri="{FF2B5EF4-FFF2-40B4-BE49-F238E27FC236}">
                <a16:creationId xmlns:a16="http://schemas.microsoft.com/office/drawing/2014/main" id="{EC70A7FB-075A-4D75-9174-E6C69C224281}"/>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44</a:t>
            </a:fld>
            <a:endParaRPr lang="en-US" dirty="0">
              <a:solidFill>
                <a:schemeClr val="accent1">
                  <a:lumMod val="40000"/>
                  <a:lumOff val="60000"/>
                </a:schemeClr>
              </a:solidFill>
            </a:endParaRPr>
          </a:p>
        </p:txBody>
      </p:sp>
      <p:sp>
        <p:nvSpPr>
          <p:cNvPr id="3" name="Footer Placeholder 2">
            <a:extLst>
              <a:ext uri="{FF2B5EF4-FFF2-40B4-BE49-F238E27FC236}">
                <a16:creationId xmlns:a16="http://schemas.microsoft.com/office/drawing/2014/main" id="{FE8E5741-C5EE-4F89-97BE-DD1451535636}"/>
              </a:ext>
            </a:extLst>
          </p:cNvPr>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endParaRPr lang="en-US" dirty="0">
              <a:solidFill>
                <a:schemeClr val="accent1">
                  <a:lumMod val="40000"/>
                  <a:lumOff val="60000"/>
                </a:schemeClr>
              </a:solidFill>
            </a:endParaRPr>
          </a:p>
        </p:txBody>
      </p:sp>
      <p:sp>
        <p:nvSpPr>
          <p:cNvPr id="2" name="Date Placeholder 1">
            <a:extLst>
              <a:ext uri="{FF2B5EF4-FFF2-40B4-BE49-F238E27FC236}">
                <a16:creationId xmlns:a16="http://schemas.microsoft.com/office/drawing/2014/main" id="{C833F8BD-61EF-4DBA-BC54-8ED8ACF13E94}"/>
              </a:ext>
            </a:extLst>
          </p:cNvPr>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844363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vert="horz" lIns="91440" tIns="45720" rIns="91440" bIns="45720" rtlCol="0" anchor="t">
            <a:noAutofit/>
          </a:bodyPr>
          <a:lstStyle/>
          <a:p>
            <a:r>
              <a:rPr lang="en-US" sz="3600" dirty="0">
                <a:latin typeface="Arial Black"/>
              </a:rPr>
              <a:t>Medicare Communications </a:t>
            </a:r>
            <a:r>
              <a:rPr lang="en-US" dirty="0">
                <a:latin typeface="Arial Black"/>
              </a:rPr>
              <a:t>&amp; </a:t>
            </a:r>
            <a:r>
              <a:rPr lang="en-US" sz="3600" dirty="0">
                <a:latin typeface="Arial Black"/>
              </a:rPr>
              <a:t>Marketing Guidelines (MCMG)</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2701"/>
            <a:ext cx="12192000" cy="920472"/>
          </a:xfrm>
        </p:spPr>
        <p:txBody>
          <a:bodyPr anchor="ctr">
            <a:normAutofit/>
          </a:bodyPr>
          <a:lstStyle/>
          <a:p>
            <a:r>
              <a:rPr lang="en-US" sz="3000" dirty="0"/>
              <a:t>Lesson 4 Objectives</a:t>
            </a:r>
          </a:p>
        </p:txBody>
      </p:sp>
      <p:sp>
        <p:nvSpPr>
          <p:cNvPr id="13" name="Content Placeholder 12"/>
          <p:cNvSpPr>
            <a:spLocks noGrp="1"/>
          </p:cNvSpPr>
          <p:nvPr>
            <p:ph type="body" sz="quarter" idx="13"/>
          </p:nvPr>
        </p:nvSpPr>
        <p:spPr>
          <a:xfrm>
            <a:off x="914400" y="1371600"/>
            <a:ext cx="10644188" cy="4695176"/>
          </a:xfrm>
        </p:spPr>
        <p:txBody>
          <a:bodyPr>
            <a:no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lesson, you’ll be able to:</a:t>
            </a:r>
          </a:p>
          <a:p>
            <a:pPr marL="548640" indent="-274320" defTabSz="685800">
              <a:lnSpc>
                <a:spcPct val="100000"/>
              </a:lnSpc>
              <a:spcBef>
                <a:spcPts val="0"/>
              </a:spcBef>
              <a:spcAft>
                <a:spcPts val="1200"/>
              </a:spcAft>
            </a:pPr>
            <a:r>
              <a:rPr lang="en-US" sz="2400" dirty="0">
                <a:solidFill>
                  <a:srgbClr val="00529B"/>
                </a:solidFill>
              </a:rPr>
              <a:t>Describe how to access current Medicare Communications and Marketing Guidelines (MCMG) for Medicare Advantage Plans</a:t>
            </a:r>
          </a:p>
          <a:p>
            <a:pPr marL="548640" indent="-274320" defTabSz="685800">
              <a:lnSpc>
                <a:spcPct val="100000"/>
              </a:lnSpc>
              <a:spcBef>
                <a:spcPts val="0"/>
              </a:spcBef>
              <a:spcAft>
                <a:spcPts val="1200"/>
              </a:spcAft>
            </a:pPr>
            <a:r>
              <a:rPr lang="en-US" sz="2400" dirty="0">
                <a:solidFill>
                  <a:srgbClr val="00529B"/>
                </a:solidFill>
              </a:rPr>
              <a:t>Explain the guidelines for using plan Star Ratings from the Centers for Medicare &amp; Medicaid Services (CMS) in plan marketing materials</a:t>
            </a:r>
          </a:p>
          <a:p>
            <a:pPr marL="548640" indent="-274320" defTabSz="685800">
              <a:lnSpc>
                <a:spcPct val="100000"/>
              </a:lnSpc>
              <a:spcBef>
                <a:spcPts val="0"/>
              </a:spcBef>
              <a:spcAft>
                <a:spcPts val="1200"/>
              </a:spcAft>
            </a:pPr>
            <a:r>
              <a:rPr lang="en-US" sz="2400" dirty="0">
                <a:solidFill>
                  <a:srgbClr val="00529B"/>
                </a:solidFill>
              </a:rPr>
              <a:t>Explain other guidelines for marketing materials and events</a:t>
            </a:r>
          </a:p>
          <a:p>
            <a:pPr marL="548640" indent="-274320" defTabSz="685800">
              <a:lnSpc>
                <a:spcPct val="100000"/>
              </a:lnSpc>
              <a:spcBef>
                <a:spcPts val="0"/>
              </a:spcBef>
              <a:spcAft>
                <a:spcPts val="1200"/>
              </a:spcAft>
            </a:pPr>
            <a:r>
              <a:rPr lang="en-US" sz="2400" dirty="0">
                <a:solidFill>
                  <a:srgbClr val="00529B"/>
                </a:solidFill>
              </a:rPr>
              <a:t>Explain the guidelines for licensure, appointment, and termination of agents and brokers</a:t>
            </a:r>
          </a:p>
          <a:p>
            <a:pPr marL="548640" indent="-274320" defTabSz="685800">
              <a:lnSpc>
                <a:spcPct val="100000"/>
              </a:lnSpc>
              <a:spcBef>
                <a:spcPts val="0"/>
              </a:spcBef>
              <a:spcAft>
                <a:spcPts val="1200"/>
              </a:spcAft>
            </a:pPr>
            <a:r>
              <a:rPr lang="en-US" sz="2400" dirty="0">
                <a:solidFill>
                  <a:srgbClr val="00529B"/>
                </a:solidFill>
              </a:rPr>
              <a:t>Explain the guidelines for marketing rewards and incentives</a:t>
            </a:r>
          </a:p>
          <a:p>
            <a:pPr marL="804672" indent="-347472" defTabSz="685800">
              <a:lnSpc>
                <a:spcPct val="100000"/>
              </a:lnSpc>
              <a:spcBef>
                <a:spcPts val="0"/>
              </a:spcBef>
              <a:spcAft>
                <a:spcPts val="600"/>
              </a:spcAft>
            </a:pPr>
            <a:endParaRPr lang="en-US" sz="2800" dirty="0">
              <a:solidFill>
                <a:srgbClr val="00529B"/>
              </a:solidFill>
            </a:endParaRP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93426"/>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solidFill>
                  <a:schemeClr val="accent1">
                    <a:lumMod val="40000"/>
                    <a:lumOff val="60000"/>
                  </a:schemeClr>
                </a:solidFill>
              </a:rPr>
              <a:pPr>
                <a:defRPr/>
              </a:pPr>
              <a:t>46</a:t>
            </a:fld>
            <a:endParaRPr lang="en-US" dirty="0">
              <a:solidFill>
                <a:schemeClr val="accent1">
                  <a:lumMod val="40000"/>
                  <a:lumOff val="60000"/>
                </a:schemeClr>
              </a:solidFill>
            </a:endParaRPr>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571"/>
            <a:ext cx="4114800" cy="365125"/>
          </a:xfrm>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571"/>
            <a:ext cx="2743200" cy="365125"/>
          </a:xfrm>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995457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622"/>
            <a:ext cx="10515600" cy="1142662"/>
          </a:xfrm>
        </p:spPr>
        <p:txBody>
          <a:bodyPr>
            <a:normAutofit/>
          </a:bodyPr>
          <a:lstStyle/>
          <a:p>
            <a:r>
              <a:rPr lang="en-US" sz="3000" dirty="0">
                <a:latin typeface="Arial Black"/>
              </a:rPr>
              <a:t>Communication &amp; Marketing Materials</a:t>
            </a:r>
          </a:p>
        </p:txBody>
      </p:sp>
      <p:sp>
        <p:nvSpPr>
          <p:cNvPr id="5" name="Content Placeholder 4"/>
          <p:cNvSpPr>
            <a:spLocks noGrp="1"/>
          </p:cNvSpPr>
          <p:nvPr>
            <p:ph type="body" sz="quarter" idx="13"/>
          </p:nvPr>
        </p:nvSpPr>
        <p:spPr>
          <a:xfrm>
            <a:off x="1206201" y="1570053"/>
            <a:ext cx="9779597" cy="3437063"/>
          </a:xfrm>
        </p:spPr>
        <p:txBody>
          <a:bodyPr vert="horz" lIns="91440" tIns="45720" rIns="91440" bIns="45720" rtlCol="0" anchor="t">
            <a:normAutofit/>
          </a:bodyPr>
          <a:lstStyle/>
          <a:p>
            <a:pPr marL="0" lvl="1" indent="0" defTabSz="685800">
              <a:lnSpc>
                <a:spcPct val="100000"/>
              </a:lnSpc>
              <a:spcBef>
                <a:spcPts val="0"/>
              </a:spcBef>
              <a:spcAft>
                <a:spcPts val="1200"/>
              </a:spcAft>
              <a:buNone/>
            </a:pPr>
            <a:r>
              <a:rPr lang="en-US" sz="2800" b="1" dirty="0">
                <a:solidFill>
                  <a:srgbClr val="00529B"/>
                </a:solidFill>
                <a:latin typeface="Arial"/>
                <a:cs typeface="Arial"/>
              </a:rPr>
              <a:t>The Centers for Medicare &amp; Medicaid Services (CMS):</a:t>
            </a:r>
          </a:p>
          <a:p>
            <a:pPr marL="548640" lvl="1" indent="-274320" defTabSz="685800">
              <a:lnSpc>
                <a:spcPct val="100000"/>
              </a:lnSpc>
              <a:spcBef>
                <a:spcPts val="0"/>
              </a:spcBef>
              <a:spcAft>
                <a:spcPts val="1200"/>
              </a:spcAft>
              <a:buFont typeface="Wingdings" panose="02070309020205020404" pitchFamily="49" charset="0"/>
              <a:buChar char="§"/>
            </a:pPr>
            <a:r>
              <a:rPr lang="en-US" sz="2400" dirty="0">
                <a:solidFill>
                  <a:srgbClr val="00529B"/>
                </a:solidFill>
                <a:latin typeface="Arial"/>
                <a:cs typeface="Arial"/>
              </a:rPr>
              <a:t>Requires review and approval of all marketing materials</a:t>
            </a:r>
            <a:endParaRPr lang="en-US" sz="2400" dirty="0"/>
          </a:p>
          <a:p>
            <a:pPr marL="548640" lvl="1" indent="-274320" defTabSz="685800">
              <a:lnSpc>
                <a:spcPct val="100000"/>
              </a:lnSpc>
              <a:spcBef>
                <a:spcPts val="0"/>
              </a:spcBef>
              <a:spcAft>
                <a:spcPts val="1200"/>
              </a:spcAft>
              <a:buFont typeface="Wingdings" panose="02070309020205020404" pitchFamily="49" charset="0"/>
              <a:buChar char="§"/>
            </a:pPr>
            <a:r>
              <a:rPr lang="en-US" sz="2400" dirty="0">
                <a:solidFill>
                  <a:srgbClr val="00529B"/>
                </a:solidFill>
                <a:latin typeface="Arial"/>
                <a:cs typeface="Arial"/>
              </a:rPr>
              <a:t>Creates standardized and model marketing materials</a:t>
            </a:r>
          </a:p>
          <a:p>
            <a:pPr marL="548640" lvl="1" indent="-274320" defTabSz="685800">
              <a:lnSpc>
                <a:spcPct val="100000"/>
              </a:lnSpc>
              <a:spcBef>
                <a:spcPts val="0"/>
              </a:spcBef>
              <a:spcAft>
                <a:spcPts val="1200"/>
              </a:spcAft>
              <a:buFont typeface="Wingdings" panose="02070309020205020404" pitchFamily="49" charset="0"/>
              <a:buChar char="§"/>
            </a:pPr>
            <a:r>
              <a:rPr lang="en-US" sz="2400" dirty="0">
                <a:solidFill>
                  <a:srgbClr val="00529B"/>
                </a:solidFill>
                <a:latin typeface="Arial"/>
                <a:cs typeface="Arial"/>
              </a:rPr>
              <a:t>Creates model communications materials, like provider and pharmacy directories</a:t>
            </a:r>
          </a:p>
        </p:txBody>
      </p:sp>
      <p:sp>
        <p:nvSpPr>
          <p:cNvPr id="6" name="TextBox 5">
            <a:extLst>
              <a:ext uri="{FF2B5EF4-FFF2-40B4-BE49-F238E27FC236}">
                <a16:creationId xmlns:a16="http://schemas.microsoft.com/office/drawing/2014/main" id="{5AFEB8CE-5AE2-41C9-B529-D265BC8C3110}"/>
              </a:ext>
            </a:extLst>
          </p:cNvPr>
          <p:cNvSpPr txBox="1"/>
          <p:nvPr/>
        </p:nvSpPr>
        <p:spPr>
          <a:xfrm>
            <a:off x="1358152" y="5211885"/>
            <a:ext cx="9507071" cy="707886"/>
          </a:xfrm>
          <a:prstGeom prst="rect">
            <a:avLst/>
          </a:prstGeom>
          <a:noFill/>
          <a:ln>
            <a:noFill/>
          </a:ln>
        </p:spPr>
        <p:txBody>
          <a:bodyPr wrap="square" rtlCol="0">
            <a:spAutoFit/>
          </a:bodyPr>
          <a:lstStyle/>
          <a:p>
            <a:pPr algn="ctr">
              <a:spcAft>
                <a:spcPts val="600"/>
              </a:spcAft>
            </a:pPr>
            <a:r>
              <a:rPr lang="en-US" sz="2000" b="1" dirty="0">
                <a:solidFill>
                  <a:srgbClr val="00529B"/>
                </a:solidFill>
                <a:latin typeface="Arial" panose="020B0604020202020204" pitchFamily="34" charset="0"/>
                <a:cs typeface="Arial" panose="020B0604020202020204" pitchFamily="34" charset="0"/>
              </a:rPr>
              <a:t>NOTE: Medicare health and drug plans </a:t>
            </a:r>
            <a:r>
              <a:rPr lang="en-US" sz="2000" dirty="0">
                <a:solidFill>
                  <a:srgbClr val="00529B"/>
                </a:solidFill>
                <a:latin typeface="Arial" panose="020B0604020202020204" pitchFamily="34" charset="0"/>
                <a:cs typeface="Arial" panose="020B0604020202020204" pitchFamily="34" charset="0"/>
              </a:rPr>
              <a:t>must use standardized marketing material language and format, without modification. </a:t>
            </a:r>
          </a:p>
        </p:txBody>
      </p:sp>
      <p:pic>
        <p:nvPicPr>
          <p:cNvPr id="8" name="Picture 2">
            <a:extLst>
              <a:ext uri="{FF2B5EF4-FFF2-40B4-BE49-F238E27FC236}">
                <a16:creationId xmlns:a16="http://schemas.microsoft.com/office/drawing/2014/main" id="{ED1E1B83-1E05-4F84-A7F1-8585F23E247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522678" y="5287947"/>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a:extLst>
              <a:ext uri="{FF2B5EF4-FFF2-40B4-BE49-F238E27FC236}">
                <a16:creationId xmlns:a16="http://schemas.microsoft.com/office/drawing/2014/main" id="{94A142E3-085B-4F40-82B5-6D68A7CED564}"/>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47</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5657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0026"/>
          </a:xfrm>
        </p:spPr>
        <p:txBody>
          <a:bodyPr anchor="ctr">
            <a:normAutofit/>
          </a:bodyPr>
          <a:lstStyle/>
          <a:p>
            <a:r>
              <a:rPr lang="en-US" sz="3000" dirty="0"/>
              <a:t>Marketing Reminders</a:t>
            </a:r>
          </a:p>
        </p:txBody>
      </p:sp>
      <p:sp>
        <p:nvSpPr>
          <p:cNvPr id="7" name="Content Placeholder 4">
            <a:extLst>
              <a:ext uri="{FF2B5EF4-FFF2-40B4-BE49-F238E27FC236}">
                <a16:creationId xmlns:a16="http://schemas.microsoft.com/office/drawing/2014/main" id="{ECAACA8D-942C-4923-9F25-CE407383DC04}"/>
              </a:ext>
            </a:extLst>
          </p:cNvPr>
          <p:cNvSpPr txBox="1">
            <a:spLocks/>
          </p:cNvSpPr>
          <p:nvPr/>
        </p:nvSpPr>
        <p:spPr>
          <a:xfrm>
            <a:off x="1371600" y="1371600"/>
            <a:ext cx="9738360" cy="4302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685800">
              <a:lnSpc>
                <a:spcPct val="100000"/>
              </a:lnSpc>
              <a:spcBef>
                <a:spcPts val="0"/>
              </a:spcBef>
              <a:spcAft>
                <a:spcPts val="1200"/>
              </a:spcAft>
            </a:pPr>
            <a:r>
              <a:rPr lang="en-US" sz="2800" dirty="0">
                <a:solidFill>
                  <a:srgbClr val="00529B"/>
                </a:solidFill>
              </a:rPr>
              <a:t>Marketing for the upcoming plan year may not occur before October 1</a:t>
            </a:r>
          </a:p>
          <a:p>
            <a:pPr marL="274320" indent="-274320" defTabSz="685800">
              <a:lnSpc>
                <a:spcPct val="100000"/>
              </a:lnSpc>
              <a:spcBef>
                <a:spcPts val="0"/>
              </a:spcBef>
              <a:spcAft>
                <a:spcPts val="1200"/>
              </a:spcAft>
            </a:pPr>
            <a:r>
              <a:rPr lang="en-US" sz="2800" dirty="0">
                <a:solidFill>
                  <a:srgbClr val="00529B"/>
                </a:solidFill>
              </a:rPr>
              <a:t>When referencing a plan’s star rating from CMS in marketing materials:</a:t>
            </a:r>
          </a:p>
          <a:p>
            <a:pPr marL="548640" lvl="1" indent="-274320" defTabSz="685800">
              <a:lnSpc>
                <a:spcPct val="100000"/>
              </a:lnSpc>
              <a:spcBef>
                <a:spcPts val="0"/>
              </a:spcBef>
              <a:spcAft>
                <a:spcPts val="1200"/>
              </a:spcAft>
            </a:pPr>
            <a:r>
              <a:rPr lang="en-US" sz="2400" dirty="0">
                <a:solidFill>
                  <a:srgbClr val="00529B"/>
                </a:solidFill>
              </a:rPr>
              <a:t>Individual measures must be marketed/communicated with the plan’s overall performance rating</a:t>
            </a:r>
          </a:p>
          <a:p>
            <a:pPr marL="548640" lvl="1" indent="-274320" defTabSz="685800">
              <a:lnSpc>
                <a:spcPct val="100000"/>
              </a:lnSpc>
              <a:spcBef>
                <a:spcPts val="0"/>
              </a:spcBef>
              <a:spcAft>
                <a:spcPts val="1200"/>
              </a:spcAft>
            </a:pPr>
            <a:r>
              <a:rPr lang="en-US" sz="2400" dirty="0">
                <a:solidFill>
                  <a:srgbClr val="00529B"/>
                </a:solidFill>
              </a:rPr>
              <a:t>Plans with a low-performing star rating status must </a:t>
            </a:r>
            <a:br>
              <a:rPr lang="en-US" sz="2400" dirty="0">
                <a:solidFill>
                  <a:srgbClr val="00529B"/>
                </a:solidFill>
              </a:rPr>
            </a:br>
            <a:r>
              <a:rPr lang="en-US" sz="2400" dirty="0">
                <a:solidFill>
                  <a:srgbClr val="00529B"/>
                </a:solidFill>
              </a:rPr>
              <a:t>include it in marketing materials and explain what it means</a:t>
            </a:r>
          </a:p>
        </p:txBody>
      </p:sp>
      <p:pic>
        <p:nvPicPr>
          <p:cNvPr id="6" name="Picture 5" descr="Low-performing plan icon, consist on a red triangle pointing downwards with an exclamation mark on the top side.">
            <a:extLst>
              <a:ext uri="{FF2B5EF4-FFF2-40B4-BE49-F238E27FC236}">
                <a16:creationId xmlns:a16="http://schemas.microsoft.com/office/drawing/2014/main" id="{0A864260-F413-4395-8C31-EB9181FDC594}"/>
              </a:ext>
            </a:extLst>
          </p:cNvPr>
          <p:cNvPicPr>
            <a:picLocks noChangeAspect="1"/>
          </p:cNvPicPr>
          <p:nvPr/>
        </p:nvPicPr>
        <p:blipFill>
          <a:blip r:embed="rId4"/>
          <a:stretch>
            <a:fillRect/>
          </a:stretch>
        </p:blipFill>
        <p:spPr>
          <a:xfrm>
            <a:off x="492650" y="4214145"/>
            <a:ext cx="1178779" cy="950026"/>
          </a:xfrm>
          <a:prstGeom prst="rect">
            <a:avLst/>
          </a:prstGeom>
        </p:spPr>
      </p:pic>
      <p:sp>
        <p:nvSpPr>
          <p:cNvPr id="8" name="Slide Number Placeholder 5">
            <a:extLst>
              <a:ext uri="{FF2B5EF4-FFF2-40B4-BE49-F238E27FC236}">
                <a16:creationId xmlns:a16="http://schemas.microsoft.com/office/drawing/2014/main" id="{6389E590-B9CE-43EA-ACE5-B1BCF4659EAD}"/>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48</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57028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6"/>
            <a:ext cx="12192000" cy="893121"/>
          </a:xfrm>
        </p:spPr>
        <p:txBody>
          <a:bodyPr anchor="ctr">
            <a:normAutofit/>
          </a:bodyPr>
          <a:lstStyle/>
          <a:p>
            <a:r>
              <a:rPr lang="en-US" dirty="0">
                <a:latin typeface="Arial Black"/>
              </a:rPr>
              <a:t>Disclosure of Plan Information</a:t>
            </a:r>
            <a:br>
              <a:rPr lang="en-US" dirty="0">
                <a:latin typeface="Arial Black"/>
              </a:rPr>
            </a:br>
            <a:r>
              <a:rPr lang="en-US" dirty="0">
                <a:latin typeface="Arial Black"/>
              </a:rPr>
              <a:t>for New &amp; Renewing Members</a:t>
            </a:r>
          </a:p>
        </p:txBody>
      </p:sp>
      <p:sp>
        <p:nvSpPr>
          <p:cNvPr id="15" name="Content Placeholder 4">
            <a:extLst>
              <a:ext uri="{FF2B5EF4-FFF2-40B4-BE49-F238E27FC236}">
                <a16:creationId xmlns:a16="http://schemas.microsoft.com/office/drawing/2014/main" id="{A879CD35-69A9-4E4D-AD4F-8D630F63E5C9}"/>
              </a:ext>
            </a:extLst>
          </p:cNvPr>
          <p:cNvSpPr txBox="1">
            <a:spLocks/>
          </p:cNvSpPr>
          <p:nvPr/>
        </p:nvSpPr>
        <p:spPr>
          <a:xfrm>
            <a:off x="1371601" y="1311440"/>
            <a:ext cx="9799320" cy="46028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n-US" sz="2800" b="1" dirty="0">
                <a:solidFill>
                  <a:srgbClr val="00529B"/>
                </a:solidFill>
                <a:latin typeface="Arial"/>
                <a:cs typeface="Arial"/>
              </a:rPr>
              <a:t>Notification of Availability of Electronic Materials—Without prior enrollee authorization:</a:t>
            </a:r>
          </a:p>
          <a:p>
            <a:pPr marL="548640" indent="-274320" defTabSz="685800">
              <a:lnSpc>
                <a:spcPct val="100000"/>
              </a:lnSpc>
              <a:spcBef>
                <a:spcPts val="0"/>
              </a:spcBef>
              <a:spcAft>
                <a:spcPts val="1200"/>
              </a:spcAft>
            </a:pPr>
            <a:r>
              <a:rPr lang="en-US" sz="2400" dirty="0">
                <a:solidFill>
                  <a:srgbClr val="2F5597"/>
                </a:solidFill>
              </a:rPr>
              <a:t>Describes where required materials can be found online and how to request a hard copy</a:t>
            </a:r>
          </a:p>
          <a:p>
            <a:pPr marL="548640" indent="-274320" defTabSz="685800">
              <a:lnSpc>
                <a:spcPct val="100000"/>
              </a:lnSpc>
              <a:spcBef>
                <a:spcPts val="0"/>
              </a:spcBef>
              <a:spcAft>
                <a:spcPts val="1200"/>
              </a:spcAft>
            </a:pPr>
            <a:r>
              <a:rPr lang="en-US" sz="2400" dirty="0">
                <a:solidFill>
                  <a:srgbClr val="2F5597"/>
                </a:solidFill>
              </a:rPr>
              <a:t>These notices must be sent in time for an enrollee to get them by October 15 of each year (but no earlier than September 1)</a:t>
            </a:r>
          </a:p>
          <a:p>
            <a:pPr marL="1097280" lvl="5" indent="-274320" defTabSz="685800">
              <a:lnSpc>
                <a:spcPct val="100000"/>
              </a:lnSpc>
              <a:spcBef>
                <a:spcPts val="0"/>
              </a:spcBef>
              <a:spcAft>
                <a:spcPts val="1200"/>
              </a:spcAft>
              <a:buSzPct val="100000"/>
            </a:pPr>
            <a:r>
              <a:rPr lang="en-US" sz="2000" dirty="0">
                <a:solidFill>
                  <a:srgbClr val="2F5597"/>
                </a:solidFill>
                <a:latin typeface="Arial" panose="020B0604020202020204" pitchFamily="34" charset="0"/>
                <a:cs typeface="Arial" panose="020B0604020202020204" pitchFamily="34" charset="0"/>
              </a:rPr>
              <a:t>Evidence of Coverage (EOC)</a:t>
            </a:r>
          </a:p>
          <a:p>
            <a:pPr marL="1097280" lvl="5" indent="-274320" defTabSz="685800">
              <a:lnSpc>
                <a:spcPct val="100000"/>
              </a:lnSpc>
              <a:spcBef>
                <a:spcPts val="0"/>
              </a:spcBef>
              <a:spcAft>
                <a:spcPts val="1200"/>
              </a:spcAft>
              <a:buSzPct val="100000"/>
            </a:pPr>
            <a:r>
              <a:rPr lang="en-US" sz="2000" dirty="0">
                <a:solidFill>
                  <a:srgbClr val="2F5597"/>
                </a:solidFill>
                <a:latin typeface="Arial" panose="020B0604020202020204" pitchFamily="34" charset="0"/>
                <a:cs typeface="Arial" panose="020B0604020202020204" pitchFamily="34" charset="0"/>
              </a:rPr>
              <a:t>Pharmacy directory (for all plans offering a Part D benefit)</a:t>
            </a:r>
          </a:p>
          <a:p>
            <a:pPr marL="1097280" lvl="5" indent="-274320" defTabSz="685800">
              <a:lnSpc>
                <a:spcPct val="100000"/>
              </a:lnSpc>
              <a:spcBef>
                <a:spcPts val="0"/>
              </a:spcBef>
              <a:spcAft>
                <a:spcPts val="1200"/>
              </a:spcAft>
              <a:buSzPct val="100000"/>
            </a:pPr>
            <a:r>
              <a:rPr lang="en-US" sz="2000" dirty="0">
                <a:solidFill>
                  <a:srgbClr val="2F5597"/>
                </a:solidFill>
                <a:latin typeface="Arial" panose="020B0604020202020204" pitchFamily="34" charset="0"/>
                <a:cs typeface="Arial" panose="020B0604020202020204" pitchFamily="34" charset="0"/>
              </a:rPr>
              <a:t>Provider directory (for all plan types except Part D plans)</a:t>
            </a:r>
          </a:p>
          <a:p>
            <a:pPr marL="1097280" lvl="5" indent="-274320" defTabSz="685800">
              <a:lnSpc>
                <a:spcPct val="100000"/>
              </a:lnSpc>
              <a:spcBef>
                <a:spcPts val="0"/>
              </a:spcBef>
              <a:spcAft>
                <a:spcPts val="1200"/>
              </a:spcAft>
              <a:buSzPct val="100000"/>
            </a:pPr>
            <a:r>
              <a:rPr lang="en-US" sz="2000" dirty="0">
                <a:solidFill>
                  <a:srgbClr val="2F5597"/>
                </a:solidFill>
                <a:latin typeface="Arial" panose="020B0604020202020204" pitchFamily="34" charset="0"/>
                <a:cs typeface="Arial" panose="020B0604020202020204" pitchFamily="34" charset="0"/>
              </a:rPr>
              <a:t>Formulary</a:t>
            </a:r>
          </a:p>
          <a:p>
            <a:pPr marL="0" indent="0" defTabSz="685800">
              <a:lnSpc>
                <a:spcPct val="100000"/>
              </a:lnSpc>
              <a:spcBef>
                <a:spcPts val="600"/>
              </a:spcBef>
              <a:buFont typeface="Wingdings" pitchFamily="2" charset="2"/>
              <a:buNone/>
            </a:pPr>
            <a:endParaRPr lang="en-US" sz="2400" dirty="0">
              <a:solidFill>
                <a:srgbClr val="00529B"/>
              </a:solidFill>
              <a:latin typeface="Arial"/>
              <a:cs typeface="Arial"/>
            </a:endParaRPr>
          </a:p>
        </p:txBody>
      </p:sp>
      <p:sp>
        <p:nvSpPr>
          <p:cNvPr id="74" name="Slide Number Placeholder 5">
            <a:extLst>
              <a:ext uri="{FF2B5EF4-FFF2-40B4-BE49-F238E27FC236}">
                <a16:creationId xmlns:a16="http://schemas.microsoft.com/office/drawing/2014/main" id="{DDC6F743-4F25-401B-8E44-5F6508D1E5E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49</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endParaRPr lang="en-US" dirty="0">
              <a:solidFill>
                <a:schemeClr val="accent1">
                  <a:lumMod val="40000"/>
                  <a:lumOff val="60000"/>
                </a:schemeClr>
              </a:solidFill>
            </a:endParaRP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4195967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2701"/>
            <a:ext cx="12192000" cy="949200"/>
          </a:xfrm>
        </p:spPr>
        <p:txBody>
          <a:bodyPr anchor="ctr">
            <a:normAutofit/>
          </a:bodyPr>
          <a:lstStyle/>
          <a:p>
            <a:r>
              <a:rPr lang="en-US" sz="3000" dirty="0"/>
              <a:t>Lesson 1 Objectives</a:t>
            </a:r>
          </a:p>
        </p:txBody>
      </p:sp>
      <p:sp>
        <p:nvSpPr>
          <p:cNvPr id="13" name="Content Placeholder 12"/>
          <p:cNvSpPr>
            <a:spLocks noGrp="1"/>
          </p:cNvSpPr>
          <p:nvPr>
            <p:ph type="body" sz="quarter" idx="4294967295"/>
          </p:nvPr>
        </p:nvSpPr>
        <p:spPr>
          <a:xfrm>
            <a:off x="914400" y="1371600"/>
            <a:ext cx="10644188" cy="4167187"/>
          </a:xfrm>
        </p:spPr>
        <p:txBody>
          <a:bodyPr>
            <a:no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lesson, you’ll be able to:</a:t>
            </a:r>
          </a:p>
          <a:p>
            <a:pPr marL="548640" indent="-274320" defTabSz="685800">
              <a:lnSpc>
                <a:spcPct val="100000"/>
              </a:lnSpc>
              <a:spcBef>
                <a:spcPts val="0"/>
              </a:spcBef>
              <a:spcAft>
                <a:spcPts val="1200"/>
              </a:spcAft>
            </a:pPr>
            <a:r>
              <a:rPr lang="en-US" sz="2400" dirty="0">
                <a:solidFill>
                  <a:srgbClr val="00529B"/>
                </a:solidFill>
              </a:rPr>
              <a:t>Describe Medicare Advantage Plans and how they work</a:t>
            </a:r>
          </a:p>
          <a:p>
            <a:pPr marL="548640" indent="-274320" defTabSz="685800">
              <a:lnSpc>
                <a:spcPct val="100000"/>
              </a:lnSpc>
              <a:spcBef>
                <a:spcPts val="0"/>
              </a:spcBef>
              <a:spcAft>
                <a:spcPts val="1200"/>
              </a:spcAft>
            </a:pPr>
            <a:r>
              <a:rPr lang="en-US" sz="2400" dirty="0">
                <a:solidFill>
                  <a:srgbClr val="00529B"/>
                </a:solidFill>
              </a:rPr>
              <a:t>Compare and contrast types of Medicare Advantage Plans</a:t>
            </a:r>
          </a:p>
          <a:p>
            <a:pPr marL="548640" indent="-274320" defTabSz="685800">
              <a:lnSpc>
                <a:spcPct val="100000"/>
              </a:lnSpc>
              <a:spcBef>
                <a:spcPts val="0"/>
              </a:spcBef>
              <a:spcAft>
                <a:spcPts val="1200"/>
              </a:spcAft>
            </a:pPr>
            <a:r>
              <a:rPr lang="en-US" sz="2400" dirty="0">
                <a:solidFill>
                  <a:srgbClr val="00529B"/>
                </a:solidFill>
              </a:rPr>
              <a:t>Explain costs associated with Medicare Advantage Plans</a:t>
            </a:r>
          </a:p>
          <a:p>
            <a:pPr marL="548640" indent="-274320" defTabSz="685800">
              <a:lnSpc>
                <a:spcPct val="100000"/>
              </a:lnSpc>
              <a:spcBef>
                <a:spcPts val="0"/>
              </a:spcBef>
              <a:spcAft>
                <a:spcPts val="1200"/>
              </a:spcAft>
            </a:pPr>
            <a:r>
              <a:rPr lang="en-US" sz="2400" dirty="0">
                <a:solidFill>
                  <a:srgbClr val="00529B"/>
                </a:solidFill>
              </a:rPr>
              <a:t>Describe Medicare Advantage Plan eligibility requirements</a:t>
            </a:r>
          </a:p>
          <a:p>
            <a:pPr marL="548640" indent="-274320" defTabSz="685800">
              <a:lnSpc>
                <a:spcPct val="100000"/>
              </a:lnSpc>
              <a:spcBef>
                <a:spcPts val="0"/>
              </a:spcBef>
              <a:spcAft>
                <a:spcPts val="1200"/>
              </a:spcAft>
            </a:pPr>
            <a:r>
              <a:rPr lang="en-US" sz="2400" dirty="0">
                <a:solidFill>
                  <a:srgbClr val="00529B"/>
                </a:solidFill>
              </a:rPr>
              <a:t>Explain how and when you can join or switch Medicare Advantage Plans</a:t>
            </a: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93426"/>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571"/>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710412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62025"/>
          </a:xfrm>
        </p:spPr>
        <p:txBody>
          <a:bodyPr anchor="ctr">
            <a:normAutofit/>
          </a:bodyPr>
          <a:lstStyle/>
          <a:p>
            <a:r>
              <a:rPr lang="en-US" dirty="0">
                <a:latin typeface="Arial Black"/>
              </a:rPr>
              <a:t>Disclosure of Plan Information</a:t>
            </a:r>
            <a:br>
              <a:rPr lang="en-US" dirty="0">
                <a:latin typeface="Arial Black"/>
              </a:rPr>
            </a:br>
            <a:r>
              <a:rPr lang="en-US" dirty="0">
                <a:latin typeface="Arial Black"/>
              </a:rPr>
              <a:t>for New &amp; Renewing Members (continued)</a:t>
            </a:r>
          </a:p>
        </p:txBody>
      </p:sp>
      <p:sp>
        <p:nvSpPr>
          <p:cNvPr id="6" name="Content Placeholder 4">
            <a:extLst>
              <a:ext uri="{FF2B5EF4-FFF2-40B4-BE49-F238E27FC236}">
                <a16:creationId xmlns:a16="http://schemas.microsoft.com/office/drawing/2014/main" id="{EAFBF5BD-8DD5-45E0-8CFF-61A4FF14CCD3}"/>
              </a:ext>
            </a:extLst>
          </p:cNvPr>
          <p:cNvSpPr txBox="1">
            <a:spLocks/>
          </p:cNvSpPr>
          <p:nvPr/>
        </p:nvSpPr>
        <p:spPr>
          <a:xfrm>
            <a:off x="1371601" y="1375084"/>
            <a:ext cx="9799320" cy="4167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lvl="2" indent="-274320" defTabSz="685800">
              <a:lnSpc>
                <a:spcPct val="100000"/>
              </a:lnSpc>
              <a:spcBef>
                <a:spcPts val="600"/>
              </a:spcBef>
              <a:spcAft>
                <a:spcPts val="1200"/>
              </a:spcAft>
              <a:buSzPct val="100000"/>
              <a:buFont typeface="Wingdings" panose="05000000000000000000" pitchFamily="2" charset="2"/>
              <a:buChar char="§"/>
            </a:pPr>
            <a:r>
              <a:rPr lang="en-US" sz="2800" dirty="0">
                <a:solidFill>
                  <a:srgbClr val="2F5597"/>
                </a:solidFill>
              </a:rPr>
              <a:t>Electronic Delivery of Required Materials ‒ With prior enrollee consent</a:t>
            </a:r>
          </a:p>
          <a:p>
            <a:pPr marL="548640" lvl="2" indent="-274320" defTabSz="685800">
              <a:lnSpc>
                <a:spcPct val="100000"/>
              </a:lnSpc>
              <a:spcBef>
                <a:spcPts val="0"/>
              </a:spcBef>
              <a:spcAft>
                <a:spcPts val="1200"/>
              </a:spcAft>
              <a:buSzPct val="100000"/>
            </a:pPr>
            <a:r>
              <a:rPr lang="en-US" sz="2400" dirty="0">
                <a:solidFill>
                  <a:srgbClr val="2F5597"/>
                </a:solidFill>
              </a:rPr>
              <a:t>Annual Notice of Change (ANOC)</a:t>
            </a:r>
          </a:p>
          <a:p>
            <a:pPr marL="548640" lvl="2" indent="-274320" defTabSz="685800">
              <a:lnSpc>
                <a:spcPct val="100000"/>
              </a:lnSpc>
              <a:spcBef>
                <a:spcPts val="0"/>
              </a:spcBef>
              <a:spcAft>
                <a:spcPts val="1200"/>
              </a:spcAft>
              <a:buSzPct val="100000"/>
            </a:pPr>
            <a:r>
              <a:rPr lang="en-US" sz="2400" dirty="0">
                <a:solidFill>
                  <a:srgbClr val="2F5597"/>
                </a:solidFill>
              </a:rPr>
              <a:t>ANOC and EOC Errata</a:t>
            </a:r>
          </a:p>
          <a:p>
            <a:pPr marL="548640" lvl="2" indent="-274320" defTabSz="685800">
              <a:lnSpc>
                <a:spcPct val="100000"/>
              </a:lnSpc>
              <a:spcBef>
                <a:spcPts val="0"/>
              </a:spcBef>
              <a:spcAft>
                <a:spcPts val="1200"/>
              </a:spcAft>
              <a:buSzPct val="100000"/>
            </a:pPr>
            <a:r>
              <a:rPr lang="en-US" sz="2400" dirty="0">
                <a:solidFill>
                  <a:srgbClr val="2F5597"/>
                </a:solidFill>
              </a:rPr>
              <a:t>Enrollment and Disenrollment notices</a:t>
            </a:r>
          </a:p>
          <a:p>
            <a:pPr marL="274320" lvl="2" indent="-274320" defTabSz="685800">
              <a:lnSpc>
                <a:spcPct val="100000"/>
              </a:lnSpc>
              <a:spcBef>
                <a:spcPts val="600"/>
              </a:spcBef>
              <a:spcAft>
                <a:spcPts val="1200"/>
              </a:spcAft>
              <a:buSzPct val="100000"/>
              <a:buFont typeface="Wingdings" panose="05000000000000000000" pitchFamily="2" charset="2"/>
              <a:buChar char="§"/>
            </a:pPr>
            <a:r>
              <a:rPr lang="en-US" sz="2800" dirty="0">
                <a:solidFill>
                  <a:srgbClr val="2F5597"/>
                </a:solidFill>
              </a:rPr>
              <a:t>Documents for new enrollees must be provided no later than 10 calendar days or the last day of the month before the effective date, whichever is later</a:t>
            </a:r>
          </a:p>
          <a:p>
            <a:pPr marL="228600" lvl="2" defTabSz="685800">
              <a:lnSpc>
                <a:spcPct val="100000"/>
              </a:lnSpc>
              <a:spcBef>
                <a:spcPts val="600"/>
              </a:spcBef>
              <a:buSzPct val="100000"/>
              <a:buFont typeface="Wingdings" panose="05000000000000000000" pitchFamily="2" charset="2"/>
              <a:buChar char="§"/>
            </a:pPr>
            <a:endParaRPr lang="en-US" sz="2400" dirty="0">
              <a:solidFill>
                <a:srgbClr val="2F5597"/>
              </a:solidFill>
            </a:endParaRPr>
          </a:p>
        </p:txBody>
      </p:sp>
      <p:sp>
        <p:nvSpPr>
          <p:cNvPr id="56" name="Slide Number Placeholder 5">
            <a:extLst>
              <a:ext uri="{FF2B5EF4-FFF2-40B4-BE49-F238E27FC236}">
                <a16:creationId xmlns:a16="http://schemas.microsoft.com/office/drawing/2014/main" id="{DA66D994-4461-4F1E-A6A3-432B119086D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50</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642877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38151"/>
          </a:xfrm>
        </p:spPr>
        <p:txBody>
          <a:bodyPr anchor="ctr">
            <a:normAutofit/>
          </a:bodyPr>
          <a:lstStyle/>
          <a:p>
            <a:r>
              <a:rPr lang="en-US" sz="3000" dirty="0"/>
              <a:t>Nominal Gift Reminders</a:t>
            </a:r>
          </a:p>
        </p:txBody>
      </p:sp>
      <p:sp>
        <p:nvSpPr>
          <p:cNvPr id="5" name="Content Placeholder 4"/>
          <p:cNvSpPr>
            <a:spLocks noGrp="1"/>
          </p:cNvSpPr>
          <p:nvPr>
            <p:ph type="body" sz="quarter" idx="13"/>
          </p:nvPr>
        </p:nvSpPr>
        <p:spPr>
          <a:xfrm>
            <a:off x="734785" y="1658938"/>
            <a:ext cx="7744197" cy="4167187"/>
          </a:xfrm>
        </p:spPr>
        <p:txBody>
          <a:bodyPr vert="horz" lIns="91440" tIns="45720" rIns="91440" bIns="45720" rtlCol="0" anchor="t">
            <a:normAutofit/>
          </a:bodyPr>
          <a:lstStyle/>
          <a:p>
            <a:pPr marL="0" lvl="0" indent="0" defTabSz="685800">
              <a:lnSpc>
                <a:spcPct val="100000"/>
              </a:lnSpc>
              <a:spcBef>
                <a:spcPts val="0"/>
              </a:spcBef>
              <a:spcAft>
                <a:spcPts val="1200"/>
              </a:spcAft>
              <a:buNone/>
            </a:pPr>
            <a:r>
              <a:rPr lang="en-US" sz="2800" b="1" dirty="0">
                <a:solidFill>
                  <a:srgbClr val="00529B"/>
                </a:solidFill>
                <a:latin typeface="Arial"/>
                <a:cs typeface="Arial"/>
              </a:rPr>
              <a:t>Plans can offer nominal gifts to potential enrollees for marketing purposes:</a:t>
            </a:r>
            <a:endParaRPr lang="en-US" sz="2800" dirty="0"/>
          </a:p>
          <a:p>
            <a:pPr marL="548640" indent="-274320" defTabSz="685800">
              <a:lnSpc>
                <a:spcPct val="100000"/>
              </a:lnSpc>
              <a:spcBef>
                <a:spcPts val="0"/>
              </a:spcBef>
              <a:spcAft>
                <a:spcPts val="1200"/>
              </a:spcAft>
            </a:pPr>
            <a:r>
              <a:rPr lang="en-US" sz="2400" dirty="0">
                <a:solidFill>
                  <a:srgbClr val="00529B"/>
                </a:solidFill>
                <a:latin typeface="Arial"/>
                <a:cs typeface="Arial"/>
              </a:rPr>
              <a:t>Per individual item/service: $15 or less</a:t>
            </a:r>
          </a:p>
          <a:p>
            <a:pPr marL="548640" indent="-274320" defTabSz="685800">
              <a:lnSpc>
                <a:spcPct val="100000"/>
              </a:lnSpc>
              <a:spcBef>
                <a:spcPts val="0"/>
              </a:spcBef>
              <a:spcAft>
                <a:spcPts val="1200"/>
              </a:spcAft>
            </a:pPr>
            <a:r>
              <a:rPr lang="en-US" sz="2400" dirty="0">
                <a:solidFill>
                  <a:srgbClr val="00529B"/>
                </a:solidFill>
                <a:latin typeface="Arial"/>
                <a:cs typeface="Arial"/>
              </a:rPr>
              <a:t>Maximum aggregate of all gifts, per person,</a:t>
            </a:r>
            <a:br>
              <a:rPr lang="en-US" sz="2400" dirty="0">
                <a:solidFill>
                  <a:srgbClr val="00529B"/>
                </a:solidFill>
                <a:latin typeface="Arial"/>
                <a:cs typeface="Arial"/>
              </a:rPr>
            </a:br>
            <a:r>
              <a:rPr lang="en-US" sz="2400" dirty="0">
                <a:solidFill>
                  <a:srgbClr val="00529B"/>
                </a:solidFill>
                <a:latin typeface="Arial"/>
                <a:cs typeface="Arial"/>
              </a:rPr>
              <a:t>per year: $75</a:t>
            </a:r>
            <a:endParaRPr lang="en-US" sz="2400" dirty="0">
              <a:solidFill>
                <a:srgbClr val="000000"/>
              </a:solidFill>
            </a:endParaRPr>
          </a:p>
          <a:p>
            <a:pPr marL="548640" indent="-274320" defTabSz="685800">
              <a:lnSpc>
                <a:spcPct val="100000"/>
              </a:lnSpc>
              <a:spcBef>
                <a:spcPts val="0"/>
              </a:spcBef>
              <a:spcAft>
                <a:spcPts val="1200"/>
              </a:spcAft>
            </a:pPr>
            <a:r>
              <a:rPr lang="en-US" sz="2400" dirty="0">
                <a:solidFill>
                  <a:srgbClr val="00529B"/>
                </a:solidFill>
                <a:latin typeface="Arial"/>
                <a:cs typeface="Arial"/>
              </a:rPr>
              <a:t>Given regardless of enrollment and without discrimination</a:t>
            </a:r>
            <a:endParaRPr lang="en-US" sz="2400" dirty="0"/>
          </a:p>
          <a:p>
            <a:pPr marL="548640" lvl="0" indent="-274320" defTabSz="685800">
              <a:lnSpc>
                <a:spcPct val="100000"/>
              </a:lnSpc>
              <a:spcBef>
                <a:spcPts val="0"/>
              </a:spcBef>
              <a:spcAft>
                <a:spcPts val="1200"/>
              </a:spcAft>
            </a:pPr>
            <a:r>
              <a:rPr lang="en-US" sz="2400" dirty="0">
                <a:solidFill>
                  <a:srgbClr val="00529B"/>
                </a:solidFill>
                <a:latin typeface="Arial"/>
                <a:cs typeface="Arial"/>
              </a:rPr>
              <a:t>May not be in the form of cash or other </a:t>
            </a:r>
            <a:br>
              <a:rPr lang="en-US" sz="2400" dirty="0">
                <a:solidFill>
                  <a:srgbClr val="00529B"/>
                </a:solidFill>
                <a:latin typeface="Arial"/>
                <a:cs typeface="Arial"/>
              </a:rPr>
            </a:br>
            <a:r>
              <a:rPr lang="en-US" sz="2400" dirty="0">
                <a:solidFill>
                  <a:srgbClr val="00529B"/>
                </a:solidFill>
                <a:latin typeface="Arial"/>
                <a:cs typeface="Arial"/>
              </a:rPr>
              <a:t>monetary rebates</a:t>
            </a:r>
          </a:p>
        </p:txBody>
      </p:sp>
      <p:pic>
        <p:nvPicPr>
          <p:cNvPr id="8" name="Picture 7">
            <a:extLst>
              <a:ext uri="{FF2B5EF4-FFF2-40B4-BE49-F238E27FC236}">
                <a16:creationId xmlns:a16="http://schemas.microsoft.com/office/drawing/2014/main" id="{25E7047A-6CB0-4C92-9972-CD86DB998CE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04315" y="2583887"/>
            <a:ext cx="4147457" cy="2764971"/>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521AF6CA-3401-4AAD-9C75-4D99914C3B6F}"/>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51</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82563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74826"/>
          </a:xfrm>
        </p:spPr>
        <p:txBody>
          <a:bodyPr anchor="ctr">
            <a:normAutofit/>
          </a:bodyPr>
          <a:lstStyle/>
          <a:p>
            <a:r>
              <a:rPr lang="en-US" sz="3000" dirty="0"/>
              <a:t>Unsolicited Enrollee Contact</a:t>
            </a:r>
          </a:p>
        </p:txBody>
      </p:sp>
      <p:pic>
        <p:nvPicPr>
          <p:cNvPr id="10" name="Picture 9" descr="Green Check mark icon">
            <a:extLst>
              <a:ext uri="{FF2B5EF4-FFF2-40B4-BE49-F238E27FC236}">
                <a16:creationId xmlns:a16="http://schemas.microsoft.com/office/drawing/2014/main" id="{AC23E401-FF51-46DF-B310-CA0666FBFA28}"/>
              </a:ext>
            </a:extLst>
          </p:cNvPr>
          <p:cNvPicPr>
            <a:picLocks noChangeAspect="1"/>
          </p:cNvPicPr>
          <p:nvPr/>
        </p:nvPicPr>
        <p:blipFill rotWithShape="1">
          <a:blip r:embed="rId4"/>
          <a:srcRect l="4197" t="16846" r="49978" b="14782"/>
          <a:stretch/>
        </p:blipFill>
        <p:spPr>
          <a:xfrm>
            <a:off x="3729627" y="1616037"/>
            <a:ext cx="1577454" cy="1569082"/>
          </a:xfrm>
          <a:prstGeom prst="rect">
            <a:avLst/>
          </a:prstGeom>
        </p:spPr>
      </p:pic>
      <p:sp>
        <p:nvSpPr>
          <p:cNvPr id="8" name="TextBox 7" descr="Allowed unsolicited marketing activities include:&#10;Conventional mail or other print media.&#10;Email (must have an opt-out function).&#10;">
            <a:extLst>
              <a:ext uri="{FF2B5EF4-FFF2-40B4-BE49-F238E27FC236}">
                <a16:creationId xmlns:a16="http://schemas.microsoft.com/office/drawing/2014/main" id="{E24AAFBA-4AD0-4D58-851C-C12D8378D833}"/>
              </a:ext>
            </a:extLst>
          </p:cNvPr>
          <p:cNvSpPr txBox="1"/>
          <p:nvPr/>
        </p:nvSpPr>
        <p:spPr>
          <a:xfrm>
            <a:off x="2878240" y="3185119"/>
            <a:ext cx="3280228" cy="2354491"/>
          </a:xfrm>
          <a:prstGeom prst="rect">
            <a:avLst/>
          </a:prstGeom>
          <a:noFill/>
        </p:spPr>
        <p:txBody>
          <a:bodyPr wrap="square" lIns="91440" tIns="45720" rIns="91440" bIns="45720" anchor="t">
            <a:spAutoFit/>
          </a:bodyPr>
          <a:lstStyle/>
          <a:p>
            <a:pPr algn="ctr" defTabSz="685800">
              <a:spcAft>
                <a:spcPts val="1200"/>
              </a:spcAft>
            </a:pPr>
            <a:r>
              <a:rPr lang="en-US" sz="2000" b="1" dirty="0">
                <a:solidFill>
                  <a:srgbClr val="00529B"/>
                </a:solidFill>
                <a:latin typeface="Arial"/>
                <a:cs typeface="Arial"/>
              </a:rPr>
              <a:t>Allowed unsolicited marketing activities include:</a:t>
            </a:r>
          </a:p>
          <a:p>
            <a:pPr marL="274320" indent="-274320" defTabSz="685800">
              <a:spcAft>
                <a:spcPts val="600"/>
              </a:spcAft>
              <a:buFont typeface="Wingdings" panose="02070309020205020404" pitchFamily="49" charset="0"/>
              <a:buChar char="§"/>
            </a:pPr>
            <a:r>
              <a:rPr lang="en-US" dirty="0">
                <a:solidFill>
                  <a:srgbClr val="00529B"/>
                </a:solidFill>
                <a:latin typeface="Arial" panose="020B0604020202020204" pitchFamily="34" charset="0"/>
                <a:cs typeface="Arial" panose="020B0604020202020204" pitchFamily="34" charset="0"/>
              </a:rPr>
              <a:t>Conventional mail or other print media</a:t>
            </a:r>
          </a:p>
          <a:p>
            <a:pPr marL="274320" indent="-274320" defTabSz="685800">
              <a:spcAft>
                <a:spcPts val="600"/>
              </a:spcAft>
              <a:buFont typeface="Wingdings" panose="02070309020205020404" pitchFamily="49" charset="0"/>
              <a:buChar char="§"/>
            </a:pPr>
            <a:r>
              <a:rPr lang="en-US" dirty="0">
                <a:solidFill>
                  <a:srgbClr val="00529B"/>
                </a:solidFill>
                <a:latin typeface="Arial" panose="020B0604020202020204" pitchFamily="34" charset="0"/>
                <a:cs typeface="Arial" panose="020B0604020202020204" pitchFamily="34" charset="0"/>
              </a:rPr>
              <a:t>Email (must have an opt-out function)</a:t>
            </a:r>
          </a:p>
        </p:txBody>
      </p:sp>
      <p:pic>
        <p:nvPicPr>
          <p:cNvPr id="14" name="Picture 13" descr="Red X mark">
            <a:extLst>
              <a:ext uri="{FF2B5EF4-FFF2-40B4-BE49-F238E27FC236}">
                <a16:creationId xmlns:a16="http://schemas.microsoft.com/office/drawing/2014/main" id="{32C02B8A-7753-406D-A234-C00CE3AFB4AC}"/>
              </a:ext>
            </a:extLst>
          </p:cNvPr>
          <p:cNvPicPr>
            <a:picLocks noChangeAspect="1"/>
          </p:cNvPicPr>
          <p:nvPr/>
        </p:nvPicPr>
        <p:blipFill rotWithShape="1">
          <a:blip r:embed="rId4"/>
          <a:srcRect l="51146" t="16760" r="4053" b="16159"/>
          <a:stretch/>
        </p:blipFill>
        <p:spPr>
          <a:xfrm>
            <a:off x="7444194" y="1592061"/>
            <a:ext cx="1542198" cy="1539468"/>
          </a:xfrm>
          <a:prstGeom prst="rect">
            <a:avLst/>
          </a:prstGeom>
        </p:spPr>
      </p:pic>
      <p:sp>
        <p:nvSpPr>
          <p:cNvPr id="9" name="TextBox 8" descr="Prohibited unsolicited marketing activities:&#10;Door-to-door solicitation.&#10;Approach in common areas&#10;Telephonic solicitation.&#10;">
            <a:extLst>
              <a:ext uri="{FF2B5EF4-FFF2-40B4-BE49-F238E27FC236}">
                <a16:creationId xmlns:a16="http://schemas.microsoft.com/office/drawing/2014/main" id="{A38DA38E-700E-438E-BFC2-63C25E41F760}"/>
              </a:ext>
            </a:extLst>
          </p:cNvPr>
          <p:cNvSpPr txBox="1"/>
          <p:nvPr/>
        </p:nvSpPr>
        <p:spPr>
          <a:xfrm>
            <a:off x="6570024" y="3190686"/>
            <a:ext cx="3290538" cy="2169825"/>
          </a:xfrm>
          <a:prstGeom prst="rect">
            <a:avLst/>
          </a:prstGeom>
          <a:noFill/>
        </p:spPr>
        <p:txBody>
          <a:bodyPr wrap="square" lIns="91440" tIns="45720" rIns="91440" bIns="45720" anchor="t">
            <a:spAutoFit/>
          </a:bodyPr>
          <a:lstStyle/>
          <a:p>
            <a:pPr algn="ctr" defTabSz="685800">
              <a:spcAft>
                <a:spcPts val="1200"/>
              </a:spcAft>
            </a:pPr>
            <a:r>
              <a:rPr lang="en-US" sz="2000" b="1" dirty="0">
                <a:solidFill>
                  <a:srgbClr val="00529B"/>
                </a:solidFill>
                <a:latin typeface="Arial"/>
                <a:cs typeface="Arial"/>
              </a:rPr>
              <a:t>Prohibited unsolicited marketing activities:</a:t>
            </a:r>
            <a:endParaRPr lang="en-US" sz="1400" b="1" dirty="0">
              <a:solidFill>
                <a:srgbClr val="00529B"/>
              </a:solidFill>
              <a:latin typeface="Arial"/>
              <a:cs typeface="Arial"/>
            </a:endParaRPr>
          </a:p>
          <a:p>
            <a:pPr algn="ctr" defTabSz="685800">
              <a:spcAft>
                <a:spcPts val="600"/>
              </a:spcAft>
            </a:pPr>
            <a:endParaRPr lang="en-US" sz="1400" dirty="0">
              <a:solidFill>
                <a:srgbClr val="00529B"/>
              </a:solidFill>
              <a:latin typeface="Arial" panose="020B0604020202020204" pitchFamily="34" charset="0"/>
              <a:cs typeface="Arial" panose="020B0604020202020204" pitchFamily="34" charset="0"/>
            </a:endParaRPr>
          </a:p>
          <a:p>
            <a:pPr marL="274320" indent="-274320" defTabSz="685800">
              <a:spcAft>
                <a:spcPts val="600"/>
              </a:spcAft>
              <a:buFont typeface="Wingdings" panose="02070309020205020404" pitchFamily="49" charset="0"/>
              <a:buChar char="§"/>
            </a:pPr>
            <a:r>
              <a:rPr lang="en-US" dirty="0">
                <a:solidFill>
                  <a:srgbClr val="00529B"/>
                </a:solidFill>
                <a:latin typeface="Arial" panose="020B0604020202020204" pitchFamily="34" charset="0"/>
                <a:cs typeface="Arial" panose="020B0604020202020204" pitchFamily="34" charset="0"/>
              </a:rPr>
              <a:t>Door-to-door solicitation</a:t>
            </a:r>
          </a:p>
          <a:p>
            <a:pPr marL="274320" indent="-274320" defTabSz="685800">
              <a:spcAft>
                <a:spcPts val="600"/>
              </a:spcAft>
              <a:buFont typeface="Wingdings" panose="02070309020205020404" pitchFamily="49" charset="0"/>
              <a:buChar char="§"/>
            </a:pPr>
            <a:r>
              <a:rPr lang="en-US" dirty="0">
                <a:solidFill>
                  <a:srgbClr val="00529B"/>
                </a:solidFill>
                <a:latin typeface="Arial" panose="020B0604020202020204" pitchFamily="34" charset="0"/>
                <a:cs typeface="Arial" panose="020B0604020202020204" pitchFamily="34" charset="0"/>
              </a:rPr>
              <a:t>Approach in common areas</a:t>
            </a:r>
          </a:p>
          <a:p>
            <a:pPr marL="274320" indent="-274320" defTabSz="685800">
              <a:spcAft>
                <a:spcPts val="600"/>
              </a:spcAft>
              <a:buFont typeface="Wingdings" panose="02070309020205020404" pitchFamily="49" charset="0"/>
              <a:buChar char="§"/>
            </a:pPr>
            <a:r>
              <a:rPr lang="en-US" dirty="0">
                <a:solidFill>
                  <a:srgbClr val="00529B"/>
                </a:solidFill>
                <a:latin typeface="Arial" panose="020B0604020202020204" pitchFamily="34" charset="0"/>
                <a:cs typeface="Arial" panose="020B0604020202020204" pitchFamily="34" charset="0"/>
              </a:rPr>
              <a:t>Telephonic solicitation</a:t>
            </a:r>
          </a:p>
        </p:txBody>
      </p:sp>
      <p:sp>
        <p:nvSpPr>
          <p:cNvPr id="6" name="Rectangle: Rounded Corners 5">
            <a:extLst>
              <a:ext uri="{FF2B5EF4-FFF2-40B4-BE49-F238E27FC236}">
                <a16:creationId xmlns:a16="http://schemas.microsoft.com/office/drawing/2014/main" id="{E07A1C38-0A97-4D87-B727-7B5D2B923941}"/>
              </a:ext>
              <a:ext uri="{C183D7F6-B498-43B3-948B-1728B52AA6E4}">
                <adec:decorative xmlns:adec="http://schemas.microsoft.com/office/drawing/2017/decorative" val="1"/>
              </a:ext>
            </a:extLst>
          </p:cNvPr>
          <p:cNvSpPr/>
          <p:nvPr/>
        </p:nvSpPr>
        <p:spPr>
          <a:xfrm>
            <a:off x="2810081" y="1236157"/>
            <a:ext cx="3416547" cy="4385685"/>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A884EC82-A4DE-4032-A215-561DC57FFB63}"/>
              </a:ext>
              <a:ext uri="{C183D7F6-B498-43B3-948B-1728B52AA6E4}">
                <adec:decorative xmlns:adec="http://schemas.microsoft.com/office/drawing/2017/decorative" val="1"/>
              </a:ext>
            </a:extLst>
          </p:cNvPr>
          <p:cNvSpPr/>
          <p:nvPr/>
        </p:nvSpPr>
        <p:spPr>
          <a:xfrm>
            <a:off x="6507020" y="1259374"/>
            <a:ext cx="3416547" cy="4362468"/>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B8C811B0-54A6-4CC0-B33C-62A786CC651B}"/>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52</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03232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80474"/>
          </a:xfrm>
        </p:spPr>
        <p:txBody>
          <a:bodyPr anchor="ctr">
            <a:normAutofit/>
          </a:bodyPr>
          <a:lstStyle/>
          <a:p>
            <a:r>
              <a:rPr lang="en-US" sz="3000" dirty="0"/>
              <a:t>Cross-Selling Prohibition</a:t>
            </a:r>
          </a:p>
        </p:txBody>
      </p:sp>
      <p:pic>
        <p:nvPicPr>
          <p:cNvPr id="18" name="Picture 17" descr="Green check mark icon">
            <a:extLst>
              <a:ext uri="{FF2B5EF4-FFF2-40B4-BE49-F238E27FC236}">
                <a16:creationId xmlns:a16="http://schemas.microsoft.com/office/drawing/2014/main" id="{84C85834-E531-4207-87DE-03C01ABFA8E1}"/>
              </a:ext>
            </a:extLst>
          </p:cNvPr>
          <p:cNvPicPr>
            <a:picLocks noChangeAspect="1"/>
          </p:cNvPicPr>
          <p:nvPr/>
        </p:nvPicPr>
        <p:blipFill rotWithShape="1">
          <a:blip r:embed="rId4"/>
          <a:srcRect l="4197" t="16846" r="49978" b="14782"/>
          <a:stretch/>
        </p:blipFill>
        <p:spPr>
          <a:xfrm>
            <a:off x="2231054" y="1699225"/>
            <a:ext cx="1577454" cy="1569082"/>
          </a:xfrm>
          <a:prstGeom prst="rect">
            <a:avLst/>
          </a:prstGeom>
        </p:spPr>
      </p:pic>
      <p:sp>
        <p:nvSpPr>
          <p:cNvPr id="11" name="TextBox 10" descr="Can sell non-health-related products on inbound calls per the request of the person with Medicare&#10;">
            <a:extLst>
              <a:ext uri="{FF2B5EF4-FFF2-40B4-BE49-F238E27FC236}">
                <a16:creationId xmlns:a16="http://schemas.microsoft.com/office/drawing/2014/main" id="{51F271D0-9D49-4C6D-A0F5-7734AD85D568}"/>
              </a:ext>
            </a:extLst>
          </p:cNvPr>
          <p:cNvSpPr txBox="1"/>
          <p:nvPr/>
        </p:nvSpPr>
        <p:spPr>
          <a:xfrm>
            <a:off x="1660492" y="3584214"/>
            <a:ext cx="2693496" cy="1592231"/>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Can sell non-health-related products on inbound calls per the request of the person with Medicare</a:t>
            </a:r>
          </a:p>
        </p:txBody>
      </p:sp>
      <p:pic>
        <p:nvPicPr>
          <p:cNvPr id="20" name="Picture 19" descr="Red X icon">
            <a:extLst>
              <a:ext uri="{FF2B5EF4-FFF2-40B4-BE49-F238E27FC236}">
                <a16:creationId xmlns:a16="http://schemas.microsoft.com/office/drawing/2014/main" id="{2846CF31-6F10-44E0-89BD-F4027075EC07}"/>
              </a:ext>
            </a:extLst>
          </p:cNvPr>
          <p:cNvPicPr>
            <a:picLocks noChangeAspect="1"/>
          </p:cNvPicPr>
          <p:nvPr/>
        </p:nvPicPr>
        <p:blipFill rotWithShape="1">
          <a:blip r:embed="rId4"/>
          <a:srcRect l="51146" t="16760" r="4053" b="16159"/>
          <a:stretch/>
        </p:blipFill>
        <p:spPr>
          <a:xfrm>
            <a:off x="5390493" y="1714032"/>
            <a:ext cx="1542198" cy="1539468"/>
          </a:xfrm>
          <a:prstGeom prst="rect">
            <a:avLst/>
          </a:prstGeom>
        </p:spPr>
      </p:pic>
      <p:sp>
        <p:nvSpPr>
          <p:cNvPr id="9" name="TextBox 8" descr="Can’t market non-Medicare Advantage Plan-covered health care products, and/or non-health care products &#10;">
            <a:extLst>
              <a:ext uri="{FF2B5EF4-FFF2-40B4-BE49-F238E27FC236}">
                <a16:creationId xmlns:a16="http://schemas.microsoft.com/office/drawing/2014/main" id="{49352FE1-22B9-45AC-8260-C47C53172471}"/>
              </a:ext>
            </a:extLst>
          </p:cNvPr>
          <p:cNvSpPr txBox="1"/>
          <p:nvPr/>
        </p:nvSpPr>
        <p:spPr>
          <a:xfrm>
            <a:off x="4732127" y="3572911"/>
            <a:ext cx="2722332" cy="1592231"/>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Can’t market non-Medicare Advantage Plan-covered health care products, and/or non-health care products </a:t>
            </a:r>
          </a:p>
        </p:txBody>
      </p:sp>
      <p:pic>
        <p:nvPicPr>
          <p:cNvPr id="19" name="Picture 18" descr="Red X icon">
            <a:extLst>
              <a:ext uri="{FF2B5EF4-FFF2-40B4-BE49-F238E27FC236}">
                <a16:creationId xmlns:a16="http://schemas.microsoft.com/office/drawing/2014/main" id="{5E6C858C-7928-4261-8A14-CF7DCF665AD8}"/>
              </a:ext>
            </a:extLst>
          </p:cNvPr>
          <p:cNvPicPr>
            <a:picLocks noChangeAspect="1"/>
          </p:cNvPicPr>
          <p:nvPr/>
        </p:nvPicPr>
        <p:blipFill rotWithShape="1">
          <a:blip r:embed="rId4"/>
          <a:srcRect l="51146" t="16760" r="4053" b="16159"/>
          <a:stretch/>
        </p:blipFill>
        <p:spPr>
          <a:xfrm>
            <a:off x="8444141" y="1714032"/>
            <a:ext cx="1542198" cy="1539468"/>
          </a:xfrm>
          <a:prstGeom prst="rect">
            <a:avLst/>
          </a:prstGeom>
        </p:spPr>
      </p:pic>
      <p:sp>
        <p:nvSpPr>
          <p:cNvPr id="10" name="TextBox 9" descr="Can’t market non-health-related products, like:&#10;Annuities.&#10;Life insurance.&#10;Other products.&#10;">
            <a:extLst>
              <a:ext uri="{FF2B5EF4-FFF2-40B4-BE49-F238E27FC236}">
                <a16:creationId xmlns:a16="http://schemas.microsoft.com/office/drawing/2014/main" id="{B8BD93E9-2281-421A-946D-CD975934AB86}"/>
              </a:ext>
            </a:extLst>
          </p:cNvPr>
          <p:cNvSpPr txBox="1"/>
          <p:nvPr/>
        </p:nvSpPr>
        <p:spPr>
          <a:xfrm>
            <a:off x="7777791" y="3578751"/>
            <a:ext cx="2874899" cy="1785104"/>
          </a:xfrm>
          <a:prstGeom prst="rect">
            <a:avLst/>
          </a:prstGeom>
          <a:noFill/>
        </p:spPr>
        <p:txBody>
          <a:bodyPr wrap="square" lIns="91440" tIns="45720" rIns="91440" bIns="45720" anchor="t">
            <a:spAutoFit/>
          </a:bodyPr>
          <a:lstStyle/>
          <a:p>
            <a:pPr algn="ctr" defTabSz="685800">
              <a:spcAft>
                <a:spcPts val="1200"/>
              </a:spcAft>
            </a:pPr>
            <a:r>
              <a:rPr lang="en-US" dirty="0">
                <a:solidFill>
                  <a:srgbClr val="00529B"/>
                </a:solidFill>
                <a:latin typeface="Arial" panose="020B0604020202020204" pitchFamily="34" charset="0"/>
                <a:cs typeface="Arial" panose="020B0604020202020204" pitchFamily="34" charset="0"/>
              </a:rPr>
              <a:t>Can’t market non-health-related products, like:</a:t>
            </a:r>
          </a:p>
          <a:p>
            <a:pPr marL="274320" indent="-274320" defTabSz="685800">
              <a:spcAft>
                <a:spcPts val="600"/>
              </a:spcAft>
              <a:buFont typeface="Wingdings" panose="02070309020205020404" pitchFamily="49" charset="0"/>
              <a:buChar char="§"/>
            </a:pPr>
            <a:r>
              <a:rPr lang="en-US" dirty="0">
                <a:solidFill>
                  <a:srgbClr val="00529B"/>
                </a:solidFill>
                <a:latin typeface="Arial" panose="020B0604020202020204" pitchFamily="34" charset="0"/>
                <a:cs typeface="Arial" panose="020B0604020202020204" pitchFamily="34" charset="0"/>
              </a:rPr>
              <a:t>Annuities</a:t>
            </a:r>
          </a:p>
          <a:p>
            <a:pPr marL="274320" indent="-274320" defTabSz="685800">
              <a:spcAft>
                <a:spcPts val="600"/>
              </a:spcAft>
              <a:buFont typeface="Wingdings" panose="02070309020205020404" pitchFamily="49" charset="0"/>
              <a:buChar char="§"/>
            </a:pPr>
            <a:r>
              <a:rPr lang="en-US" dirty="0">
                <a:solidFill>
                  <a:srgbClr val="00529B"/>
                </a:solidFill>
                <a:latin typeface="Arial" panose="020B0604020202020204" pitchFamily="34" charset="0"/>
                <a:cs typeface="Arial" panose="020B0604020202020204" pitchFamily="34" charset="0"/>
              </a:rPr>
              <a:t>Life insurance</a:t>
            </a:r>
          </a:p>
          <a:p>
            <a:pPr marL="274320" indent="-274320" defTabSz="685800">
              <a:spcAft>
                <a:spcPts val="600"/>
              </a:spcAft>
              <a:buFont typeface="Wingdings" panose="02070309020205020404" pitchFamily="49" charset="0"/>
              <a:buChar char="§"/>
            </a:pPr>
            <a:r>
              <a:rPr lang="en-US" dirty="0">
                <a:solidFill>
                  <a:srgbClr val="00529B"/>
                </a:solidFill>
                <a:latin typeface="Arial" panose="020B0604020202020204" pitchFamily="34" charset="0"/>
                <a:cs typeface="Arial" panose="020B0604020202020204" pitchFamily="34" charset="0"/>
              </a:rPr>
              <a:t>Other products</a:t>
            </a:r>
          </a:p>
        </p:txBody>
      </p:sp>
      <p:sp>
        <p:nvSpPr>
          <p:cNvPr id="6" name="Rectangle: Rounded Corners 5">
            <a:extLst>
              <a:ext uri="{FF2B5EF4-FFF2-40B4-BE49-F238E27FC236}">
                <a16:creationId xmlns:a16="http://schemas.microsoft.com/office/drawing/2014/main" id="{3FCBB563-8E96-419C-A0AC-D83A33CADD35}"/>
              </a:ext>
              <a:ext uri="{C183D7F6-B498-43B3-948B-1728B52AA6E4}">
                <adec:decorative xmlns:adec="http://schemas.microsoft.com/office/drawing/2017/decorative" val="1"/>
              </a:ext>
            </a:extLst>
          </p:cNvPr>
          <p:cNvSpPr/>
          <p:nvPr/>
        </p:nvSpPr>
        <p:spPr>
          <a:xfrm>
            <a:off x="4660995" y="1305725"/>
            <a:ext cx="2874899" cy="4385685"/>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043F1146-898A-48E9-9F98-C6B0DAF789E5}"/>
              </a:ext>
              <a:ext uri="{C183D7F6-B498-43B3-948B-1728B52AA6E4}">
                <adec:decorative xmlns:adec="http://schemas.microsoft.com/office/drawing/2017/decorative" val="1"/>
              </a:ext>
            </a:extLst>
          </p:cNvPr>
          <p:cNvSpPr/>
          <p:nvPr/>
        </p:nvSpPr>
        <p:spPr>
          <a:xfrm>
            <a:off x="7752199" y="1305726"/>
            <a:ext cx="2874899" cy="4362468"/>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E752A7C8-B52F-4100-B886-B1079AF1B7F3}"/>
              </a:ext>
              <a:ext uri="{C183D7F6-B498-43B3-948B-1728B52AA6E4}">
                <adec:decorative xmlns:adec="http://schemas.microsoft.com/office/drawing/2017/decorative" val="1"/>
              </a:ext>
            </a:extLst>
          </p:cNvPr>
          <p:cNvSpPr/>
          <p:nvPr/>
        </p:nvSpPr>
        <p:spPr>
          <a:xfrm>
            <a:off x="1569791" y="1323367"/>
            <a:ext cx="2874899" cy="4368043"/>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25A52D06-744C-4544-8D7E-0688E15F8E72}"/>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53</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99210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37385"/>
          </a:xfrm>
        </p:spPr>
        <p:txBody>
          <a:bodyPr anchor="ctr">
            <a:normAutofit/>
          </a:bodyPr>
          <a:lstStyle/>
          <a:p>
            <a:r>
              <a:rPr lang="en-US" sz="3000" dirty="0"/>
              <a:t>Scope of Appointment Reminders</a:t>
            </a:r>
          </a:p>
        </p:txBody>
      </p:sp>
      <p:sp>
        <p:nvSpPr>
          <p:cNvPr id="9" name="TextBox 8" descr="Box: Form or recorded call must specify product type to be discussed&#10;">
            <a:extLst>
              <a:ext uri="{FF2B5EF4-FFF2-40B4-BE49-F238E27FC236}">
                <a16:creationId xmlns:a16="http://schemas.microsoft.com/office/drawing/2014/main" id="{98E7AD22-783B-4750-A499-58B5E4666347}"/>
              </a:ext>
            </a:extLst>
          </p:cNvPr>
          <p:cNvSpPr txBox="1"/>
          <p:nvPr/>
        </p:nvSpPr>
        <p:spPr>
          <a:xfrm>
            <a:off x="1562194" y="3840480"/>
            <a:ext cx="2874900" cy="1081771"/>
          </a:xfrm>
          <a:prstGeom prst="rect">
            <a:avLst/>
          </a:prstGeom>
          <a:noFill/>
        </p:spPr>
        <p:txBody>
          <a:bodyPr wrap="square">
            <a:spAutoFit/>
          </a:bodyPr>
          <a:lstStyle/>
          <a:p>
            <a:pPr algn="ctr" defTabSz="685800">
              <a:lnSpc>
                <a:spcPct val="110000"/>
              </a:lnSpc>
              <a:spcBef>
                <a:spcPts val="600"/>
              </a:spcBef>
            </a:pPr>
            <a:r>
              <a:rPr lang="en-US" sz="2000" dirty="0">
                <a:solidFill>
                  <a:srgbClr val="00529B"/>
                </a:solidFill>
                <a:latin typeface="Arial" panose="020B0604020202020204" pitchFamily="34" charset="0"/>
                <a:cs typeface="Arial" panose="020B0604020202020204" pitchFamily="34" charset="0"/>
              </a:rPr>
              <a:t>Form or recorded call must specify product type to be discussed</a:t>
            </a:r>
          </a:p>
        </p:txBody>
      </p:sp>
      <p:sp>
        <p:nvSpPr>
          <p:cNvPr id="10" name="TextBox 9" descr="Box: Personal/individual marketing, regardless &#10;of venue&#10;">
            <a:extLst>
              <a:ext uri="{FF2B5EF4-FFF2-40B4-BE49-F238E27FC236}">
                <a16:creationId xmlns:a16="http://schemas.microsoft.com/office/drawing/2014/main" id="{E7E5C0C6-7078-4727-A809-D8769E581974}"/>
              </a:ext>
            </a:extLst>
          </p:cNvPr>
          <p:cNvSpPr txBox="1"/>
          <p:nvPr/>
        </p:nvSpPr>
        <p:spPr>
          <a:xfrm>
            <a:off x="4638668" y="3840480"/>
            <a:ext cx="2849113" cy="1081771"/>
          </a:xfrm>
          <a:prstGeom prst="rect">
            <a:avLst/>
          </a:prstGeom>
          <a:noFill/>
        </p:spPr>
        <p:txBody>
          <a:bodyPr wrap="square">
            <a:spAutoFit/>
          </a:bodyPr>
          <a:lstStyle/>
          <a:p>
            <a:pPr algn="ctr" defTabSz="685800">
              <a:lnSpc>
                <a:spcPct val="110000"/>
              </a:lnSpc>
            </a:pPr>
            <a:r>
              <a:rPr lang="en-US" sz="2000" dirty="0">
                <a:solidFill>
                  <a:srgbClr val="00529B"/>
                </a:solidFill>
                <a:latin typeface="Arial" panose="020B0604020202020204" pitchFamily="34" charset="0"/>
                <a:cs typeface="Arial" panose="020B0604020202020204" pitchFamily="34" charset="0"/>
              </a:rPr>
              <a:t>Required for all one-on-one appointments regardless of venue</a:t>
            </a:r>
          </a:p>
        </p:txBody>
      </p:sp>
      <p:sp>
        <p:nvSpPr>
          <p:cNvPr id="11" name="TextBox 10" descr="Box: May only market health-related products&#10;">
            <a:extLst>
              <a:ext uri="{FF2B5EF4-FFF2-40B4-BE49-F238E27FC236}">
                <a16:creationId xmlns:a16="http://schemas.microsoft.com/office/drawing/2014/main" id="{929F7B0C-9245-4453-95B4-4D3FB02F664B}"/>
              </a:ext>
            </a:extLst>
          </p:cNvPr>
          <p:cNvSpPr txBox="1"/>
          <p:nvPr/>
        </p:nvSpPr>
        <p:spPr>
          <a:xfrm>
            <a:off x="7754905" y="3840480"/>
            <a:ext cx="2874899" cy="743217"/>
          </a:xfrm>
          <a:prstGeom prst="rect">
            <a:avLst/>
          </a:prstGeom>
          <a:noFill/>
        </p:spPr>
        <p:txBody>
          <a:bodyPr wrap="square">
            <a:spAutoFit/>
          </a:bodyPr>
          <a:lstStyle/>
          <a:p>
            <a:pPr algn="ctr" defTabSz="685800">
              <a:lnSpc>
                <a:spcPct val="110000"/>
              </a:lnSpc>
              <a:spcBef>
                <a:spcPts val="600"/>
              </a:spcBef>
            </a:pPr>
            <a:r>
              <a:rPr lang="en-US" sz="2000" dirty="0">
                <a:solidFill>
                  <a:srgbClr val="00529B"/>
                </a:solidFill>
                <a:latin typeface="Arial" panose="020B0604020202020204" pitchFamily="34" charset="0"/>
                <a:cs typeface="Arial" panose="020B0604020202020204" pitchFamily="34" charset="0"/>
              </a:rPr>
              <a:t>May only market health-related products</a:t>
            </a:r>
          </a:p>
        </p:txBody>
      </p:sp>
      <p:sp>
        <p:nvSpPr>
          <p:cNvPr id="6" name="Rectangle: Rounded Corners 5">
            <a:extLst>
              <a:ext uri="{FF2B5EF4-FFF2-40B4-BE49-F238E27FC236}">
                <a16:creationId xmlns:a16="http://schemas.microsoft.com/office/drawing/2014/main" id="{6D61D3A3-D35F-4C6C-8F84-4D1C2E0AEDC0}"/>
              </a:ext>
              <a:ext uri="{C183D7F6-B498-43B3-948B-1728B52AA6E4}">
                <adec:decorative xmlns:adec="http://schemas.microsoft.com/office/drawing/2017/decorative" val="1"/>
              </a:ext>
            </a:extLst>
          </p:cNvPr>
          <p:cNvSpPr/>
          <p:nvPr/>
        </p:nvSpPr>
        <p:spPr>
          <a:xfrm>
            <a:off x="1562195" y="1305726"/>
            <a:ext cx="2874899" cy="401521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A174FFA6-B276-4333-BC2C-29BD8D529901}"/>
              </a:ext>
              <a:ext uri="{C183D7F6-B498-43B3-948B-1728B52AA6E4}">
                <adec:decorative xmlns:adec="http://schemas.microsoft.com/office/drawing/2017/decorative" val="1"/>
              </a:ext>
            </a:extLst>
          </p:cNvPr>
          <p:cNvSpPr/>
          <p:nvPr/>
        </p:nvSpPr>
        <p:spPr>
          <a:xfrm>
            <a:off x="4653399" y="1305726"/>
            <a:ext cx="2874899" cy="401521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D661665B-F0D6-494D-B7A8-72C944ABB62E}"/>
              </a:ext>
              <a:ext uri="{C183D7F6-B498-43B3-948B-1728B52AA6E4}">
                <adec:decorative xmlns:adec="http://schemas.microsoft.com/office/drawing/2017/decorative" val="1"/>
              </a:ext>
            </a:extLst>
          </p:cNvPr>
          <p:cNvSpPr/>
          <p:nvPr/>
        </p:nvSpPr>
        <p:spPr>
          <a:xfrm>
            <a:off x="7754906" y="1323368"/>
            <a:ext cx="2874899" cy="401521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7F963AD-01F2-4B14-881D-702A89A7C84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62195" y="1767555"/>
            <a:ext cx="2852376" cy="1894114"/>
          </a:xfrm>
          <a:prstGeom prst="rect">
            <a:avLst/>
          </a:prstGeom>
          <a:ln>
            <a:noFill/>
          </a:ln>
          <a:effectLst>
            <a:softEdge rad="112500"/>
          </a:effectLst>
        </p:spPr>
      </p:pic>
      <p:pic>
        <p:nvPicPr>
          <p:cNvPr id="16" name="Picture 15">
            <a:extLst>
              <a:ext uri="{FF2B5EF4-FFF2-40B4-BE49-F238E27FC236}">
                <a16:creationId xmlns:a16="http://schemas.microsoft.com/office/drawing/2014/main" id="{7F4DE51A-3B79-4949-A69C-DD14E649B1C9}"/>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638669" y="1765275"/>
            <a:ext cx="2841744" cy="1894115"/>
          </a:xfrm>
          <a:prstGeom prst="rect">
            <a:avLst/>
          </a:prstGeom>
          <a:ln>
            <a:noFill/>
          </a:ln>
          <a:effectLst>
            <a:softEdge rad="112500"/>
          </a:effectLst>
        </p:spPr>
      </p:pic>
      <p:pic>
        <p:nvPicPr>
          <p:cNvPr id="18" name="Picture 17">
            <a:extLst>
              <a:ext uri="{FF2B5EF4-FFF2-40B4-BE49-F238E27FC236}">
                <a16:creationId xmlns:a16="http://schemas.microsoft.com/office/drawing/2014/main" id="{E97FF0E3-CCE9-45CF-A721-0D44F7BB0A31}"/>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32383" y="1776376"/>
            <a:ext cx="2841171" cy="1894114"/>
          </a:xfrm>
          <a:prstGeom prst="rect">
            <a:avLst/>
          </a:prstGeom>
          <a:ln>
            <a:noFill/>
          </a:ln>
          <a:effectLst>
            <a:softEdge rad="112500"/>
          </a:effectLst>
        </p:spPr>
      </p:pic>
      <p:sp>
        <p:nvSpPr>
          <p:cNvPr id="19" name="Slide Number Placeholder 5">
            <a:extLst>
              <a:ext uri="{FF2B5EF4-FFF2-40B4-BE49-F238E27FC236}">
                <a16:creationId xmlns:a16="http://schemas.microsoft.com/office/drawing/2014/main" id="{54F2AB12-D6ED-4022-B0F8-4605ED2A721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54</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98761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64573"/>
          </a:xfrm>
        </p:spPr>
        <p:txBody>
          <a:bodyPr anchor="ctr">
            <a:normAutofit/>
          </a:bodyPr>
          <a:lstStyle/>
          <a:p>
            <a:r>
              <a:rPr lang="en-US" sz="3000" b="0" dirty="0"/>
              <a:t>Promotional Activity Reminders</a:t>
            </a:r>
          </a:p>
        </p:txBody>
      </p:sp>
      <p:sp>
        <p:nvSpPr>
          <p:cNvPr id="11" name="Text Placeholder 10">
            <a:extLst>
              <a:ext uri="{FF2B5EF4-FFF2-40B4-BE49-F238E27FC236}">
                <a16:creationId xmlns:a16="http://schemas.microsoft.com/office/drawing/2014/main" id="{C6DA6273-95FB-4582-B2A7-7441B100732A}"/>
              </a:ext>
            </a:extLst>
          </p:cNvPr>
          <p:cNvSpPr>
            <a:spLocks noGrp="1"/>
          </p:cNvSpPr>
          <p:nvPr>
            <p:ph type="body" sz="quarter" idx="13"/>
          </p:nvPr>
        </p:nvSpPr>
        <p:spPr>
          <a:xfrm>
            <a:off x="1371600" y="1371600"/>
            <a:ext cx="9768840" cy="4167187"/>
          </a:xfrm>
        </p:spPr>
        <p:txBody>
          <a:bodyPr/>
          <a:lstStyle/>
          <a:p>
            <a:pPr marL="274320" lvl="0" indent="-274320" defTabSz="685800">
              <a:lnSpc>
                <a:spcPct val="100000"/>
              </a:lnSpc>
              <a:spcBef>
                <a:spcPts val="0"/>
              </a:spcBef>
              <a:spcAft>
                <a:spcPts val="1200"/>
              </a:spcAft>
            </a:pPr>
            <a:r>
              <a:rPr lang="en-US" sz="2800" dirty="0">
                <a:solidFill>
                  <a:srgbClr val="2F5597"/>
                </a:solidFill>
              </a:rPr>
              <a:t>Prospective enrollees may not be given meals or have meals subsidized at sales/marketing events</a:t>
            </a:r>
          </a:p>
          <a:p>
            <a:pPr marL="274320" lvl="0" indent="-274320" defTabSz="685800">
              <a:lnSpc>
                <a:spcPct val="100000"/>
              </a:lnSpc>
              <a:spcBef>
                <a:spcPts val="0"/>
              </a:spcBef>
              <a:spcAft>
                <a:spcPts val="1200"/>
              </a:spcAft>
            </a:pPr>
            <a:r>
              <a:rPr lang="en-US" sz="2800" dirty="0">
                <a:solidFill>
                  <a:srgbClr val="2F5597"/>
                </a:solidFill>
              </a:rPr>
              <a:t>Refreshments and light snacks may be given</a:t>
            </a:r>
          </a:p>
          <a:p>
            <a:pPr marL="274320" lvl="0" indent="-274320" defTabSz="685800">
              <a:lnSpc>
                <a:spcPct val="100000"/>
              </a:lnSpc>
              <a:spcBef>
                <a:spcPts val="0"/>
              </a:spcBef>
              <a:spcAft>
                <a:spcPts val="1200"/>
              </a:spcAft>
            </a:pPr>
            <a:r>
              <a:rPr lang="en-US" sz="2800" dirty="0">
                <a:solidFill>
                  <a:srgbClr val="2F5597"/>
                </a:solidFill>
              </a:rPr>
              <a:t>Items given can’t be reasonably considered a meal and/or multiple items can’t be “bundled” and given as if a meal</a:t>
            </a:r>
          </a:p>
          <a:p>
            <a:pPr marL="0" indent="0">
              <a:buNone/>
            </a:pPr>
            <a:endParaRPr lang="en-US" dirty="0"/>
          </a:p>
        </p:txBody>
      </p:sp>
      <p:sp>
        <p:nvSpPr>
          <p:cNvPr id="9" name="Slide Number Placeholder 5">
            <a:extLst>
              <a:ext uri="{FF2B5EF4-FFF2-40B4-BE49-F238E27FC236}">
                <a16:creationId xmlns:a16="http://schemas.microsoft.com/office/drawing/2014/main" id="{B53FDB85-9D80-4F1B-A260-0A499A1CC456}"/>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55</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605929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0026"/>
          </a:xfrm>
        </p:spPr>
        <p:txBody>
          <a:bodyPr anchor="ctr">
            <a:normAutofit/>
          </a:bodyPr>
          <a:lstStyle/>
          <a:p>
            <a:r>
              <a:rPr lang="en-US" sz="3000" dirty="0"/>
              <a:t>Educational Events</a:t>
            </a:r>
          </a:p>
        </p:txBody>
      </p:sp>
      <p:grpSp>
        <p:nvGrpSpPr>
          <p:cNvPr id="15" name="Group 14" descr="Box: Before, Must be &#10;advertised as educational&#10;">
            <a:extLst>
              <a:ext uri="{FF2B5EF4-FFF2-40B4-BE49-F238E27FC236}">
                <a16:creationId xmlns:a16="http://schemas.microsoft.com/office/drawing/2014/main" id="{798DD544-1955-4BB1-B908-6FCACDCD73D9}"/>
              </a:ext>
            </a:extLst>
          </p:cNvPr>
          <p:cNvGrpSpPr/>
          <p:nvPr/>
        </p:nvGrpSpPr>
        <p:grpSpPr>
          <a:xfrm>
            <a:off x="1249878" y="1952746"/>
            <a:ext cx="2560320" cy="3544688"/>
            <a:chOff x="838200" y="1933189"/>
            <a:chExt cx="2560320" cy="3232577"/>
          </a:xfrm>
          <a:effectLst>
            <a:outerShdw blurRad="50800" dist="38100" dir="2700000" algn="tl" rotWithShape="0">
              <a:prstClr val="black">
                <a:alpha val="40000"/>
              </a:prstClr>
            </a:outerShdw>
          </a:effectLst>
        </p:grpSpPr>
        <p:sp>
          <p:nvSpPr>
            <p:cNvPr id="6" name="Rectangle: Rounded Corners 5">
              <a:extLst>
                <a:ext uri="{FF2B5EF4-FFF2-40B4-BE49-F238E27FC236}">
                  <a16:creationId xmlns:a16="http://schemas.microsoft.com/office/drawing/2014/main" id="{F5DED7D5-F99C-4848-91CA-A82EF68B8D27}"/>
                </a:ext>
              </a:extLst>
            </p:cNvPr>
            <p:cNvSpPr/>
            <p:nvPr/>
          </p:nvSpPr>
          <p:spPr>
            <a:xfrm>
              <a:off x="838200" y="1933189"/>
              <a:ext cx="2560320" cy="323257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2400" b="1" dirty="0">
                  <a:latin typeface="Arial" panose="020B0604020202020204" pitchFamily="34" charset="0"/>
                  <a:cs typeface="Arial" panose="020B0604020202020204" pitchFamily="34" charset="0"/>
                </a:rPr>
                <a:t>Before</a:t>
              </a:r>
            </a:p>
          </p:txBody>
        </p:sp>
        <p:sp>
          <p:nvSpPr>
            <p:cNvPr id="12" name="Rectangle: Rounded Corners 11">
              <a:extLst>
                <a:ext uri="{FF2B5EF4-FFF2-40B4-BE49-F238E27FC236}">
                  <a16:creationId xmlns:a16="http://schemas.microsoft.com/office/drawing/2014/main" id="{B19D480E-9EE6-40CF-8EF2-940B10865F57}"/>
                </a:ext>
              </a:extLst>
            </p:cNvPr>
            <p:cNvSpPr/>
            <p:nvPr/>
          </p:nvSpPr>
          <p:spPr>
            <a:xfrm>
              <a:off x="838200" y="2442726"/>
              <a:ext cx="2560320" cy="258504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rgbClr val="203864"/>
                  </a:solidFill>
                  <a:latin typeface="Arial" panose="020B0604020202020204" pitchFamily="34" charset="0"/>
                  <a:cs typeface="Arial" panose="020B0604020202020204" pitchFamily="34" charset="0"/>
                </a:rPr>
                <a:t>Must be </a:t>
              </a:r>
            </a:p>
            <a:p>
              <a:pPr algn="ctr"/>
              <a:r>
                <a:rPr lang="en-US" dirty="0">
                  <a:solidFill>
                    <a:srgbClr val="203864"/>
                  </a:solidFill>
                  <a:latin typeface="Arial" panose="020B0604020202020204" pitchFamily="34" charset="0"/>
                  <a:cs typeface="Arial" panose="020B0604020202020204" pitchFamily="34" charset="0"/>
                </a:rPr>
                <a:t>advertised as educational</a:t>
              </a:r>
            </a:p>
          </p:txBody>
        </p:sp>
      </p:grpSp>
      <p:grpSp>
        <p:nvGrpSpPr>
          <p:cNvPr id="16" name="Group 15" descr="Box: during, Plan may set up a marketing appointment, and distribute business cards and contact information&#10;&#10;Event must not include marketing or sales activities or distribution of marketing materials or &#10;enrollment forms&#10;">
            <a:extLst>
              <a:ext uri="{FF2B5EF4-FFF2-40B4-BE49-F238E27FC236}">
                <a16:creationId xmlns:a16="http://schemas.microsoft.com/office/drawing/2014/main" id="{A92A6B03-9738-4F24-BA2F-45972C3D9D8C}"/>
              </a:ext>
            </a:extLst>
          </p:cNvPr>
          <p:cNvGrpSpPr/>
          <p:nvPr/>
        </p:nvGrpSpPr>
        <p:grpSpPr>
          <a:xfrm>
            <a:off x="4147457" y="1914523"/>
            <a:ext cx="3897086" cy="3544689"/>
            <a:chOff x="4256314" y="1955707"/>
            <a:chExt cx="3200400" cy="3577158"/>
          </a:xfrm>
          <a:effectLst>
            <a:outerShdw blurRad="50800" dist="38100" dir="2700000" algn="tl" rotWithShape="0">
              <a:prstClr val="black">
                <a:alpha val="40000"/>
              </a:prstClr>
            </a:outerShdw>
          </a:effectLst>
        </p:grpSpPr>
        <p:sp>
          <p:nvSpPr>
            <p:cNvPr id="10" name="Rectangle: Rounded Corners 9">
              <a:extLst>
                <a:ext uri="{FF2B5EF4-FFF2-40B4-BE49-F238E27FC236}">
                  <a16:creationId xmlns:a16="http://schemas.microsoft.com/office/drawing/2014/main" id="{61D1E790-A3DE-459E-B478-A1B77D2476F9}"/>
                </a:ext>
              </a:extLst>
            </p:cNvPr>
            <p:cNvSpPr/>
            <p:nvPr/>
          </p:nvSpPr>
          <p:spPr>
            <a:xfrm>
              <a:off x="4256314" y="1955707"/>
              <a:ext cx="3200400" cy="3577158"/>
            </a:xfrm>
            <a:prstGeom prst="roundRect">
              <a:avLst>
                <a:gd name="adj" fmla="val 13522"/>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2400" b="1" dirty="0">
                  <a:latin typeface="Arial" panose="020B0604020202020204" pitchFamily="34" charset="0"/>
                  <a:cs typeface="Arial" panose="020B0604020202020204" pitchFamily="34" charset="0"/>
                </a:rPr>
                <a:t>During</a:t>
              </a:r>
            </a:p>
          </p:txBody>
        </p:sp>
        <p:sp>
          <p:nvSpPr>
            <p:cNvPr id="13" name="Rectangle: Rounded Corners 12">
              <a:extLst>
                <a:ext uri="{FF2B5EF4-FFF2-40B4-BE49-F238E27FC236}">
                  <a16:creationId xmlns:a16="http://schemas.microsoft.com/office/drawing/2014/main" id="{DC83C8E4-6CD0-4B30-9458-12F41E8BA4E8}"/>
                </a:ext>
              </a:extLst>
            </p:cNvPr>
            <p:cNvSpPr/>
            <p:nvPr/>
          </p:nvSpPr>
          <p:spPr>
            <a:xfrm>
              <a:off x="4256314" y="2519561"/>
              <a:ext cx="3200400" cy="286060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rgbClr val="203864"/>
                  </a:solidFill>
                  <a:latin typeface="Arial" panose="020B0604020202020204" pitchFamily="34" charset="0"/>
                  <a:cs typeface="Arial" panose="020B0604020202020204" pitchFamily="34" charset="0"/>
                </a:rPr>
                <a:t>Plan may set up a marketing appointment, and distribute business cards and contact information</a:t>
              </a:r>
            </a:p>
            <a:p>
              <a:pPr algn="ctr"/>
              <a:endParaRPr lang="en-US" dirty="0">
                <a:solidFill>
                  <a:srgbClr val="203864"/>
                </a:solidFill>
                <a:latin typeface="Arial" panose="020B0604020202020204" pitchFamily="34" charset="0"/>
                <a:cs typeface="Arial" panose="020B0604020202020204" pitchFamily="34" charset="0"/>
              </a:endParaRPr>
            </a:p>
            <a:p>
              <a:pPr algn="ctr"/>
              <a:r>
                <a:rPr lang="en-US" dirty="0">
                  <a:solidFill>
                    <a:srgbClr val="203864"/>
                  </a:solidFill>
                  <a:latin typeface="Arial" panose="020B0604020202020204" pitchFamily="34" charset="0"/>
                  <a:cs typeface="Arial" panose="020B0604020202020204" pitchFamily="34" charset="0"/>
                </a:rPr>
                <a:t>Event must not include marketing or sales activities or distribution of marketing materials or </a:t>
              </a:r>
            </a:p>
            <a:p>
              <a:pPr algn="ctr"/>
              <a:r>
                <a:rPr lang="en-US" dirty="0">
                  <a:solidFill>
                    <a:srgbClr val="203864"/>
                  </a:solidFill>
                  <a:latin typeface="Arial" panose="020B0604020202020204" pitchFamily="34" charset="0"/>
                  <a:cs typeface="Arial" panose="020B0604020202020204" pitchFamily="34" charset="0"/>
                </a:rPr>
                <a:t>enrollment forms</a:t>
              </a:r>
            </a:p>
          </p:txBody>
        </p:sp>
      </p:grpSp>
      <p:grpSp>
        <p:nvGrpSpPr>
          <p:cNvPr id="7" name="Group 6" descr="Box: After, Plan may conduct marketing/sales event in the same general location">
            <a:extLst>
              <a:ext uri="{FF2B5EF4-FFF2-40B4-BE49-F238E27FC236}">
                <a16:creationId xmlns:a16="http://schemas.microsoft.com/office/drawing/2014/main" id="{FD73A669-0898-494F-851E-8AF7AB3F1509}"/>
              </a:ext>
            </a:extLst>
          </p:cNvPr>
          <p:cNvGrpSpPr/>
          <p:nvPr/>
        </p:nvGrpSpPr>
        <p:grpSpPr>
          <a:xfrm>
            <a:off x="8381802" y="1952744"/>
            <a:ext cx="2560320" cy="3544690"/>
            <a:chOff x="7828808" y="1953585"/>
            <a:chExt cx="2560320" cy="3544690"/>
          </a:xfrm>
          <a:effectLst>
            <a:outerShdw blurRad="50800" dist="38100" dir="2700000" algn="tl" rotWithShape="0">
              <a:prstClr val="black">
                <a:alpha val="40000"/>
              </a:prstClr>
            </a:outerShdw>
          </a:effectLst>
        </p:grpSpPr>
        <p:sp>
          <p:nvSpPr>
            <p:cNvPr id="11" name="Rectangle: Rounded Corners 10">
              <a:extLst>
                <a:ext uri="{FF2B5EF4-FFF2-40B4-BE49-F238E27FC236}">
                  <a16:creationId xmlns:a16="http://schemas.microsoft.com/office/drawing/2014/main" id="{ED0E76F0-DA84-47B1-A8F2-472D5F5E176E}"/>
                </a:ext>
              </a:extLst>
            </p:cNvPr>
            <p:cNvSpPr/>
            <p:nvPr/>
          </p:nvSpPr>
          <p:spPr>
            <a:xfrm>
              <a:off x="7828808" y="1953585"/>
              <a:ext cx="2560320" cy="354469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2400" b="1" dirty="0">
                  <a:latin typeface="Arial" panose="020B0604020202020204" pitchFamily="34" charset="0"/>
                  <a:cs typeface="Arial" panose="020B0604020202020204" pitchFamily="34" charset="0"/>
                </a:rPr>
                <a:t>After</a:t>
              </a:r>
              <a:endParaRPr lang="en-US" sz="3200" b="1" dirty="0">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85FED60-A74B-4C6B-988F-DFCA0728492D}"/>
                </a:ext>
              </a:extLst>
            </p:cNvPr>
            <p:cNvSpPr/>
            <p:nvPr/>
          </p:nvSpPr>
          <p:spPr>
            <a:xfrm>
              <a:off x="7828808" y="2477229"/>
              <a:ext cx="2560320" cy="283464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rgbClr val="203864"/>
                  </a:solidFill>
                  <a:latin typeface="Arial" panose="020B0604020202020204" pitchFamily="34" charset="0"/>
                  <a:cs typeface="Arial" panose="020B0604020202020204" pitchFamily="34" charset="0"/>
                </a:rPr>
                <a:t>Plan may conduct marketing/sales event in the same general location</a:t>
              </a:r>
            </a:p>
          </p:txBody>
        </p:sp>
      </p:grpSp>
      <p:sp>
        <p:nvSpPr>
          <p:cNvPr id="52" name="Slide Number Placeholder 5">
            <a:extLst>
              <a:ext uri="{FF2B5EF4-FFF2-40B4-BE49-F238E27FC236}">
                <a16:creationId xmlns:a16="http://schemas.microsoft.com/office/drawing/2014/main" id="{63A277D1-80F0-4CC1-84C5-14F411C4A7F6}"/>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56</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910158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6"/>
            <a:ext cx="12192000" cy="954602"/>
          </a:xfrm>
        </p:spPr>
        <p:txBody>
          <a:bodyPr anchor="ctr">
            <a:normAutofit/>
          </a:bodyPr>
          <a:lstStyle/>
          <a:p>
            <a:r>
              <a:rPr lang="en-US" sz="3000" dirty="0"/>
              <a:t>Marketing/Sales Events</a:t>
            </a:r>
          </a:p>
        </p:txBody>
      </p:sp>
      <p:sp>
        <p:nvSpPr>
          <p:cNvPr id="5" name="Content Placeholder 4"/>
          <p:cNvSpPr>
            <a:spLocks noGrp="1"/>
          </p:cNvSpPr>
          <p:nvPr>
            <p:ph type="body" sz="quarter" idx="13"/>
          </p:nvPr>
        </p:nvSpPr>
        <p:spPr>
          <a:xfrm>
            <a:off x="1447977" y="1170576"/>
            <a:ext cx="9753600" cy="5052424"/>
          </a:xfrm>
        </p:spPr>
        <p:txBody>
          <a:bodyPr>
            <a:noAutofit/>
          </a:bodyPr>
          <a:lstStyle/>
          <a:p>
            <a:pPr marL="274320" lvl="0" indent="-274320" defTabSz="685800">
              <a:lnSpc>
                <a:spcPct val="100000"/>
              </a:lnSpc>
              <a:spcBef>
                <a:spcPts val="0"/>
              </a:spcBef>
              <a:spcAft>
                <a:spcPts val="1200"/>
              </a:spcAft>
            </a:pPr>
            <a:r>
              <a:rPr lang="en-US" sz="2400" dirty="0">
                <a:solidFill>
                  <a:srgbClr val="00529B"/>
                </a:solidFill>
                <a:latin typeface="Arial"/>
                <a:cs typeface="Arial"/>
              </a:rPr>
              <a:t>Health and drug plans:</a:t>
            </a:r>
          </a:p>
          <a:p>
            <a:pPr marL="548640" lvl="1" indent="-274320" defTabSz="685800">
              <a:lnSpc>
                <a:spcPct val="100000"/>
              </a:lnSpc>
              <a:spcBef>
                <a:spcPts val="0"/>
              </a:spcBef>
              <a:spcAft>
                <a:spcPts val="1200"/>
              </a:spcAft>
            </a:pPr>
            <a:r>
              <a:rPr lang="en-US" sz="2000" dirty="0">
                <a:solidFill>
                  <a:srgbClr val="00529B"/>
                </a:solidFill>
                <a:latin typeface="Arial"/>
                <a:cs typeface="Arial"/>
              </a:rPr>
              <a:t>Must submit talking points and presentations to CMS prior to use including those to be used by agents/brokers</a:t>
            </a:r>
          </a:p>
          <a:p>
            <a:pPr marL="548640" lvl="1" indent="-274320" defTabSz="685800">
              <a:lnSpc>
                <a:spcPct val="100000"/>
              </a:lnSpc>
              <a:spcBef>
                <a:spcPts val="0"/>
              </a:spcBef>
              <a:spcAft>
                <a:spcPts val="1200"/>
              </a:spcAft>
            </a:pPr>
            <a:r>
              <a:rPr lang="en-US" sz="2000" dirty="0">
                <a:solidFill>
                  <a:srgbClr val="00529B"/>
                </a:solidFill>
                <a:latin typeface="Arial"/>
                <a:cs typeface="Arial"/>
              </a:rPr>
              <a:t>Can’t require attendees to provide contact information as a prerequisite for attending an event</a:t>
            </a:r>
          </a:p>
          <a:p>
            <a:pPr marL="274320" lvl="0" indent="-274320" defTabSz="685800">
              <a:lnSpc>
                <a:spcPct val="100000"/>
              </a:lnSpc>
              <a:spcBef>
                <a:spcPts val="0"/>
              </a:spcBef>
              <a:spcAft>
                <a:spcPts val="1200"/>
              </a:spcAft>
            </a:pPr>
            <a:r>
              <a:rPr lang="en-US" sz="2400" dirty="0">
                <a:solidFill>
                  <a:srgbClr val="00529B"/>
                </a:solidFill>
                <a:latin typeface="Arial"/>
                <a:cs typeface="Arial"/>
              </a:rPr>
              <a:t>Sign-in sheets must clearly be labeled as optional</a:t>
            </a:r>
          </a:p>
          <a:p>
            <a:pPr marL="274320" lvl="0" indent="-274320" defTabSz="685800">
              <a:lnSpc>
                <a:spcPct val="100000"/>
              </a:lnSpc>
              <a:spcBef>
                <a:spcPts val="0"/>
              </a:spcBef>
              <a:spcAft>
                <a:spcPts val="1200"/>
              </a:spcAft>
            </a:pPr>
            <a:r>
              <a:rPr lang="en-US" sz="2400" dirty="0">
                <a:solidFill>
                  <a:srgbClr val="00529B"/>
                </a:solidFill>
                <a:latin typeface="Arial"/>
                <a:cs typeface="Arial"/>
              </a:rPr>
              <a:t>Health screenings or other activities that may be perceived as, or used for, “cherry picking” aren’t permitted</a:t>
            </a:r>
          </a:p>
          <a:p>
            <a:pPr marL="274320" lvl="0" indent="-274320" defTabSz="685800">
              <a:lnSpc>
                <a:spcPct val="100000"/>
              </a:lnSpc>
              <a:spcBef>
                <a:spcPts val="0"/>
              </a:spcBef>
              <a:spcAft>
                <a:spcPts val="1200"/>
              </a:spcAft>
            </a:pPr>
            <a:r>
              <a:rPr lang="en-US" sz="2400" dirty="0">
                <a:solidFill>
                  <a:srgbClr val="00529B"/>
                </a:solidFill>
                <a:latin typeface="Arial"/>
                <a:cs typeface="Arial"/>
              </a:rPr>
              <a:t>Contact information provided for raffles or drawings may only be used for that purpose</a:t>
            </a:r>
          </a:p>
          <a:p>
            <a:pPr marL="0" lvl="0" indent="0" defTabSz="685800">
              <a:lnSpc>
                <a:spcPct val="100000"/>
              </a:lnSpc>
              <a:spcBef>
                <a:spcPts val="600"/>
              </a:spcBef>
              <a:spcAft>
                <a:spcPts val="1200"/>
              </a:spcAft>
              <a:buNone/>
            </a:pPr>
            <a:r>
              <a:rPr lang="en-US" sz="1800" b="1" dirty="0">
                <a:solidFill>
                  <a:srgbClr val="00529B"/>
                </a:solidFill>
                <a:latin typeface="Arial"/>
                <a:cs typeface="Arial"/>
              </a:rPr>
              <a:t>NOTE</a:t>
            </a:r>
            <a:r>
              <a:rPr lang="en-US" sz="1800" dirty="0">
                <a:solidFill>
                  <a:srgbClr val="00529B"/>
                </a:solidFill>
                <a:latin typeface="Arial"/>
                <a:cs typeface="Arial"/>
              </a:rPr>
              <a:t>: The MCMG gives direction to plans on where their marketing or sales events may or may not take place.</a:t>
            </a:r>
          </a:p>
          <a:p>
            <a:pPr marL="0" lvl="0" indent="0" defTabSz="685800">
              <a:lnSpc>
                <a:spcPct val="100000"/>
              </a:lnSpc>
              <a:spcBef>
                <a:spcPts val="600"/>
              </a:spcBef>
              <a:spcAft>
                <a:spcPts val="1200"/>
              </a:spcAft>
              <a:buFont typeface="Wingdings" pitchFamily="2" charset="2"/>
              <a:buNone/>
            </a:pPr>
            <a:endParaRPr lang="en-US" sz="2800" dirty="0">
              <a:solidFill>
                <a:srgbClr val="00529B"/>
              </a:solidFill>
              <a:latin typeface="Arial"/>
              <a:cs typeface="Arial"/>
            </a:endParaRPr>
          </a:p>
        </p:txBody>
      </p:sp>
      <p:pic>
        <p:nvPicPr>
          <p:cNvPr id="14" name="Picture 13">
            <a:extLst>
              <a:ext uri="{FF2B5EF4-FFF2-40B4-BE49-F238E27FC236}">
                <a16:creationId xmlns:a16="http://schemas.microsoft.com/office/drawing/2014/main" id="{5DEE0C2E-0F76-45DC-AE44-DF377789DA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6177" y="5520213"/>
            <a:ext cx="457200" cy="457200"/>
          </a:xfrm>
          <a:prstGeom prst="rect">
            <a:avLst/>
          </a:prstGeom>
        </p:spPr>
      </p:pic>
      <p:sp>
        <p:nvSpPr>
          <p:cNvPr id="13" name="Slide Number Placeholder 5">
            <a:extLst>
              <a:ext uri="{FF2B5EF4-FFF2-40B4-BE49-F238E27FC236}">
                <a16:creationId xmlns:a16="http://schemas.microsoft.com/office/drawing/2014/main" id="{ED5E69C1-2CCA-4E08-8C75-163CC34C0D2D}"/>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57</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61624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7367"/>
            <a:ext cx="12192000" cy="914400"/>
          </a:xfrm>
        </p:spPr>
        <p:txBody>
          <a:bodyPr anchor="ctr">
            <a:noAutofit/>
          </a:bodyPr>
          <a:lstStyle/>
          <a:p>
            <a:r>
              <a:rPr lang="en-US" dirty="0">
                <a:latin typeface="Arial Black"/>
              </a:rPr>
              <a:t>Licensure, Appointment, &amp; Termination</a:t>
            </a:r>
            <a:br>
              <a:rPr lang="en-US" dirty="0">
                <a:latin typeface="Arial Black"/>
              </a:rPr>
            </a:br>
            <a:r>
              <a:rPr lang="en-US" dirty="0">
                <a:latin typeface="Arial Black"/>
              </a:rPr>
              <a:t>of Agents &amp; Brokers</a:t>
            </a:r>
          </a:p>
        </p:txBody>
      </p:sp>
      <p:sp>
        <p:nvSpPr>
          <p:cNvPr id="9" name="Content Placeholder 4" descr="All Medicare Advantage Plan and drug plan agents/brokers or other marketing representatives must:&#10;Comply with state-licensure and appointment laws .&#10;Be appointed by the plan, if required by the state.&#10;">
            <a:extLst>
              <a:ext uri="{FF2B5EF4-FFF2-40B4-BE49-F238E27FC236}">
                <a16:creationId xmlns:a16="http://schemas.microsoft.com/office/drawing/2014/main" id="{17C517BA-933F-4002-BF48-374F68E04E16}"/>
              </a:ext>
            </a:extLst>
          </p:cNvPr>
          <p:cNvSpPr txBox="1">
            <a:spLocks/>
          </p:cNvSpPr>
          <p:nvPr/>
        </p:nvSpPr>
        <p:spPr>
          <a:xfrm>
            <a:off x="1815714" y="3180863"/>
            <a:ext cx="4114799" cy="22374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lvl="1" indent="0" defTabSz="685800">
              <a:lnSpc>
                <a:spcPct val="100000"/>
              </a:lnSpc>
              <a:spcBef>
                <a:spcPts val="0"/>
              </a:spcBef>
              <a:spcAft>
                <a:spcPts val="600"/>
              </a:spcAft>
              <a:buNone/>
            </a:pPr>
            <a:r>
              <a:rPr lang="en-US" sz="1800" b="1" dirty="0">
                <a:solidFill>
                  <a:srgbClr val="00529B"/>
                </a:solidFill>
                <a:latin typeface="Arial"/>
                <a:cs typeface="Arial"/>
              </a:rPr>
              <a:t>All Medicare Advantage Plan and drug plan agents/brokers or other marketing representatives must:</a:t>
            </a:r>
          </a:p>
          <a:p>
            <a:pPr marL="548640" lvl="1" indent="-274320" defTabSz="685800">
              <a:lnSpc>
                <a:spcPct val="100000"/>
              </a:lnSpc>
              <a:spcBef>
                <a:spcPts val="0"/>
              </a:spcBef>
              <a:spcAft>
                <a:spcPts val="600"/>
              </a:spcAft>
              <a:buFont typeface="Wingdings" panose="02070309020205020404" pitchFamily="49" charset="0"/>
              <a:buChar char="§"/>
            </a:pPr>
            <a:r>
              <a:rPr lang="en-US" sz="1800" dirty="0">
                <a:solidFill>
                  <a:srgbClr val="00529B"/>
                </a:solidFill>
                <a:latin typeface="Arial"/>
                <a:cs typeface="Arial"/>
              </a:rPr>
              <a:t>Comply with state-licensure and appointment laws </a:t>
            </a:r>
            <a:endParaRPr lang="en-US" sz="1800" dirty="0"/>
          </a:p>
          <a:p>
            <a:pPr marL="548640" lvl="1" indent="-274320" defTabSz="685800">
              <a:lnSpc>
                <a:spcPct val="100000"/>
              </a:lnSpc>
              <a:spcBef>
                <a:spcPts val="0"/>
              </a:spcBef>
              <a:spcAft>
                <a:spcPts val="600"/>
              </a:spcAft>
              <a:buFont typeface="Wingdings" panose="02070309020205020404" pitchFamily="49" charset="0"/>
              <a:buChar char="§"/>
            </a:pPr>
            <a:r>
              <a:rPr lang="en-US" sz="1800" dirty="0">
                <a:solidFill>
                  <a:srgbClr val="00529B"/>
                </a:solidFill>
                <a:latin typeface="Arial"/>
                <a:cs typeface="Arial"/>
              </a:rPr>
              <a:t>Be appointed by the plan, if required by the state</a:t>
            </a:r>
          </a:p>
        </p:txBody>
      </p:sp>
      <p:sp>
        <p:nvSpPr>
          <p:cNvPr id="10" name="Content Placeholder 4" descr="Plans must report:&#10;Termination of agents/brokers, and the reasons for termination, to state(s) if required.&#10;For-cause terminations to CMS Account Manager, by email or letter.&#10;">
            <a:extLst>
              <a:ext uri="{FF2B5EF4-FFF2-40B4-BE49-F238E27FC236}">
                <a16:creationId xmlns:a16="http://schemas.microsoft.com/office/drawing/2014/main" id="{9E5E63BE-78C9-4003-8A50-6A6FCA5D3357}"/>
              </a:ext>
            </a:extLst>
          </p:cNvPr>
          <p:cNvSpPr txBox="1">
            <a:spLocks/>
          </p:cNvSpPr>
          <p:nvPr/>
        </p:nvSpPr>
        <p:spPr>
          <a:xfrm>
            <a:off x="6192590" y="3269075"/>
            <a:ext cx="4088696" cy="21778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lvl="1" indent="0" defTabSz="685800">
              <a:lnSpc>
                <a:spcPct val="100000"/>
              </a:lnSpc>
              <a:spcBef>
                <a:spcPts val="0"/>
              </a:spcBef>
              <a:spcAft>
                <a:spcPts val="600"/>
              </a:spcAft>
              <a:buNone/>
            </a:pPr>
            <a:r>
              <a:rPr lang="en-US" sz="1800" b="1" dirty="0">
                <a:solidFill>
                  <a:srgbClr val="00529B"/>
                </a:solidFill>
                <a:latin typeface="Arial"/>
                <a:cs typeface="Arial"/>
              </a:rPr>
              <a:t>Plans must report:</a:t>
            </a:r>
          </a:p>
          <a:p>
            <a:pPr marL="548640" lvl="1" indent="-274320" defTabSz="685800">
              <a:lnSpc>
                <a:spcPct val="100000"/>
              </a:lnSpc>
              <a:spcBef>
                <a:spcPts val="0"/>
              </a:spcBef>
              <a:spcAft>
                <a:spcPts val="600"/>
              </a:spcAft>
              <a:buFont typeface="Wingdings" panose="02070309020205020404" pitchFamily="49" charset="0"/>
              <a:buChar char="§"/>
            </a:pPr>
            <a:r>
              <a:rPr lang="en-US" sz="1800" dirty="0">
                <a:solidFill>
                  <a:srgbClr val="00529B"/>
                </a:solidFill>
                <a:latin typeface="Arial"/>
                <a:cs typeface="Arial"/>
              </a:rPr>
              <a:t>Termination of agents/brokers, and the reasons for termination, to state(s) if required</a:t>
            </a:r>
            <a:endParaRPr lang="en-US" sz="1800" dirty="0"/>
          </a:p>
          <a:p>
            <a:pPr marL="548640" lvl="1" indent="-274320" defTabSz="685800">
              <a:lnSpc>
                <a:spcPct val="100000"/>
              </a:lnSpc>
              <a:spcBef>
                <a:spcPts val="0"/>
              </a:spcBef>
              <a:spcAft>
                <a:spcPts val="600"/>
              </a:spcAft>
              <a:buFont typeface="Wingdings" panose="02070309020205020404" pitchFamily="49" charset="0"/>
              <a:buChar char="§"/>
            </a:pPr>
            <a:r>
              <a:rPr lang="en-US" sz="1800" dirty="0">
                <a:solidFill>
                  <a:srgbClr val="00529B"/>
                </a:solidFill>
                <a:latin typeface="Arial"/>
                <a:cs typeface="Arial"/>
              </a:rPr>
              <a:t>For-cause terminations to CMS Account Manager, by email or letter </a:t>
            </a:r>
          </a:p>
        </p:txBody>
      </p:sp>
      <p:sp>
        <p:nvSpPr>
          <p:cNvPr id="7" name="Rectangle: Rounded Corners 6">
            <a:extLst>
              <a:ext uri="{FF2B5EF4-FFF2-40B4-BE49-F238E27FC236}">
                <a16:creationId xmlns:a16="http://schemas.microsoft.com/office/drawing/2014/main" id="{6681D20A-1265-46EB-BCBD-AC18D5331BFD}"/>
              </a:ext>
              <a:ext uri="{C183D7F6-B498-43B3-948B-1728B52AA6E4}">
                <adec:decorative xmlns:adec="http://schemas.microsoft.com/office/drawing/2017/decorative" val="1"/>
              </a:ext>
            </a:extLst>
          </p:cNvPr>
          <p:cNvSpPr/>
          <p:nvPr/>
        </p:nvSpPr>
        <p:spPr>
          <a:xfrm>
            <a:off x="1815714" y="1439711"/>
            <a:ext cx="4114799" cy="442140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3643534B-B835-425E-B2EA-9647377A6C31}"/>
              </a:ext>
              <a:ext uri="{C183D7F6-B498-43B3-948B-1728B52AA6E4}">
                <adec:decorative xmlns:adec="http://schemas.microsoft.com/office/drawing/2017/decorative" val="1"/>
              </a:ext>
            </a:extLst>
          </p:cNvPr>
          <p:cNvSpPr/>
          <p:nvPr/>
        </p:nvSpPr>
        <p:spPr>
          <a:xfrm>
            <a:off x="6166487" y="1411109"/>
            <a:ext cx="4114799" cy="445000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D0DC0A61-2AEC-4984-9799-C5A5F8C06C4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95457" y="1533927"/>
            <a:ext cx="1555311" cy="1555309"/>
          </a:xfrm>
          <a:prstGeom prst="rect">
            <a:avLst/>
          </a:prstGeom>
        </p:spPr>
      </p:pic>
      <p:pic>
        <p:nvPicPr>
          <p:cNvPr id="18" name="Graphic 17">
            <a:extLst>
              <a:ext uri="{FF2B5EF4-FFF2-40B4-BE49-F238E27FC236}">
                <a16:creationId xmlns:a16="http://schemas.microsoft.com/office/drawing/2014/main" id="{7CB57FE0-291F-47CD-8F8F-1B32D220CFF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76697" y="1663099"/>
            <a:ext cx="1294378" cy="1294376"/>
          </a:xfrm>
          <a:prstGeom prst="rect">
            <a:avLst/>
          </a:prstGeom>
        </p:spPr>
      </p:pic>
      <p:sp>
        <p:nvSpPr>
          <p:cNvPr id="13" name="Slide Number Placeholder 5">
            <a:extLst>
              <a:ext uri="{FF2B5EF4-FFF2-40B4-BE49-F238E27FC236}">
                <a16:creationId xmlns:a16="http://schemas.microsoft.com/office/drawing/2014/main" id="{450B8C25-9ED6-4AB5-85B2-B3FD8992DD5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58</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23184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5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fade">
                                      <p:cBhvr>
                                        <p:cTn id="33" dur="500"/>
                                        <p:tgtEl>
                                          <p:spTgt spid="10">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fade">
                                      <p:cBhvr>
                                        <p:cTn id="3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5"/>
            <a:ext cx="12192000" cy="973012"/>
          </a:xfrm>
        </p:spPr>
        <p:txBody>
          <a:bodyPr anchor="ctr">
            <a:normAutofit/>
          </a:bodyPr>
          <a:lstStyle/>
          <a:p>
            <a:r>
              <a:rPr lang="en-US" sz="3000" dirty="0">
                <a:latin typeface="Arial Black"/>
              </a:rPr>
              <a:t>Agent/Broker Training &amp; Testing</a:t>
            </a:r>
          </a:p>
        </p:txBody>
      </p:sp>
      <p:sp>
        <p:nvSpPr>
          <p:cNvPr id="5" name="Content Placeholder 4"/>
          <p:cNvSpPr>
            <a:spLocks noGrp="1"/>
          </p:cNvSpPr>
          <p:nvPr>
            <p:ph type="body" sz="quarter" idx="13"/>
          </p:nvPr>
        </p:nvSpPr>
        <p:spPr>
          <a:xfrm>
            <a:off x="1392345" y="1740596"/>
            <a:ext cx="6411686" cy="3376808"/>
          </a:xfrm>
        </p:spPr>
        <p:txBody>
          <a:bodyPr vert="horz" lIns="91440" tIns="45720" rIns="91440" bIns="45720" rtlCol="0" anchor="t">
            <a:normAutofit/>
          </a:bodyPr>
          <a:lstStyle/>
          <a:p>
            <a:pPr marL="0" lvl="0" indent="0" defTabSz="685800">
              <a:lnSpc>
                <a:spcPct val="100000"/>
              </a:lnSpc>
              <a:spcBef>
                <a:spcPts val="0"/>
              </a:spcBef>
              <a:spcAft>
                <a:spcPts val="1200"/>
              </a:spcAft>
              <a:buNone/>
            </a:pPr>
            <a:r>
              <a:rPr lang="en-US" sz="2800" b="1" dirty="0">
                <a:solidFill>
                  <a:srgbClr val="00529B"/>
                </a:solidFill>
                <a:latin typeface="Arial"/>
                <a:cs typeface="Arial"/>
              </a:rPr>
              <a:t>All agents/brokers must:</a:t>
            </a:r>
            <a:endParaRPr lang="en-US" sz="2800" dirty="0">
              <a:solidFill>
                <a:srgbClr val="00529B"/>
              </a:solidFill>
              <a:latin typeface="Arial"/>
              <a:cs typeface="Arial"/>
            </a:endParaRPr>
          </a:p>
          <a:p>
            <a:pPr marL="548640" lvl="0" indent="-274320" defTabSz="685800">
              <a:lnSpc>
                <a:spcPct val="100000"/>
              </a:lnSpc>
              <a:spcBef>
                <a:spcPts val="0"/>
              </a:spcBef>
              <a:spcAft>
                <a:spcPts val="1200"/>
              </a:spcAft>
            </a:pPr>
            <a:r>
              <a:rPr lang="en-US" sz="2400" dirty="0">
                <a:solidFill>
                  <a:srgbClr val="00529B"/>
                </a:solidFill>
                <a:latin typeface="Arial"/>
                <a:cs typeface="Arial"/>
              </a:rPr>
              <a:t>Be trained and tested annually on:</a:t>
            </a:r>
          </a:p>
          <a:p>
            <a:pPr marL="1097280" lvl="1" indent="-274320" defTabSz="685800">
              <a:lnSpc>
                <a:spcPct val="100000"/>
              </a:lnSpc>
              <a:spcBef>
                <a:spcPts val="0"/>
              </a:spcBef>
              <a:spcAft>
                <a:spcPts val="1200"/>
              </a:spcAft>
              <a:buFont typeface="Arial" panose="02070309020205020404" pitchFamily="49" charset="0"/>
              <a:buChar char="•"/>
            </a:pPr>
            <a:r>
              <a:rPr lang="en-US" sz="2000" dirty="0">
                <a:solidFill>
                  <a:srgbClr val="00529B"/>
                </a:solidFill>
                <a:latin typeface="Arial"/>
                <a:cs typeface="Arial"/>
              </a:rPr>
              <a:t>Medicare rules and regulations</a:t>
            </a:r>
          </a:p>
          <a:p>
            <a:pPr marL="1097280" lvl="1" indent="-274320" defTabSz="685800">
              <a:lnSpc>
                <a:spcPct val="100000"/>
              </a:lnSpc>
              <a:spcBef>
                <a:spcPts val="0"/>
              </a:spcBef>
              <a:spcAft>
                <a:spcPts val="1200"/>
              </a:spcAft>
              <a:buFont typeface="Arial" panose="02070309020205020404" pitchFamily="49" charset="0"/>
              <a:buChar char="•"/>
            </a:pPr>
            <a:r>
              <a:rPr lang="en-US" sz="2000" dirty="0">
                <a:solidFill>
                  <a:srgbClr val="00529B"/>
                </a:solidFill>
                <a:latin typeface="Arial"/>
                <a:cs typeface="Arial"/>
              </a:rPr>
              <a:t>Plan details specific to plan products sold</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latin typeface="Arial"/>
                <a:cs typeface="Arial"/>
              </a:rPr>
              <a:t>Pass the test with a score of 85% or higher before marketing products</a:t>
            </a:r>
          </a:p>
        </p:txBody>
      </p:sp>
      <p:pic>
        <p:nvPicPr>
          <p:cNvPr id="11" name="Graphic 10">
            <a:extLst>
              <a:ext uri="{FF2B5EF4-FFF2-40B4-BE49-F238E27FC236}">
                <a16:creationId xmlns:a16="http://schemas.microsoft.com/office/drawing/2014/main" id="{4967AE15-1F2C-4297-AEE3-DBD7F91078F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00040" y="1543803"/>
            <a:ext cx="2082160" cy="2082160"/>
          </a:xfrm>
          <a:prstGeom prst="rect">
            <a:avLst/>
          </a:prstGeom>
        </p:spPr>
      </p:pic>
      <p:pic>
        <p:nvPicPr>
          <p:cNvPr id="13" name="Graphic 12">
            <a:extLst>
              <a:ext uri="{FF2B5EF4-FFF2-40B4-BE49-F238E27FC236}">
                <a16:creationId xmlns:a16="http://schemas.microsoft.com/office/drawing/2014/main" id="{49A0E501-3DE6-40C2-AF61-7CB812807A5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040" y="3685033"/>
            <a:ext cx="2082161" cy="2082161"/>
          </a:xfrm>
          <a:prstGeom prst="rect">
            <a:avLst/>
          </a:prstGeom>
        </p:spPr>
      </p:pic>
      <p:sp>
        <p:nvSpPr>
          <p:cNvPr id="14" name="TextBox 13">
            <a:extLst>
              <a:ext uri="{FF2B5EF4-FFF2-40B4-BE49-F238E27FC236}">
                <a16:creationId xmlns:a16="http://schemas.microsoft.com/office/drawing/2014/main" id="{0B4489C4-FCB6-4C24-A1E0-2B3A7BA2A86A}"/>
              </a:ext>
              <a:ext uri="{C183D7F6-B498-43B3-948B-1728B52AA6E4}">
                <adec:decorative xmlns:adec="http://schemas.microsoft.com/office/drawing/2017/decorative" val="1"/>
              </a:ext>
            </a:extLst>
          </p:cNvPr>
          <p:cNvSpPr txBox="1"/>
          <p:nvPr/>
        </p:nvSpPr>
        <p:spPr>
          <a:xfrm>
            <a:off x="8339917" y="3915285"/>
            <a:ext cx="854082" cy="400110"/>
          </a:xfrm>
          <a:prstGeom prst="rect">
            <a:avLst/>
          </a:prstGeom>
          <a:noFill/>
        </p:spPr>
        <p:txBody>
          <a:bodyPr wrap="square" rtlCol="0">
            <a:spAutoFit/>
          </a:bodyPr>
          <a:lstStyle/>
          <a:p>
            <a:pPr algn="ctr"/>
            <a:r>
              <a:rPr lang="en-US" sz="2000" b="1" dirty="0"/>
              <a:t>85%</a:t>
            </a:r>
          </a:p>
        </p:txBody>
      </p:sp>
      <p:pic>
        <p:nvPicPr>
          <p:cNvPr id="12" name="Graphic 11">
            <a:extLst>
              <a:ext uri="{FF2B5EF4-FFF2-40B4-BE49-F238E27FC236}">
                <a16:creationId xmlns:a16="http://schemas.microsoft.com/office/drawing/2014/main" id="{8E3279E9-9EB0-403F-9CE1-9220BC494788}"/>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39917" y="3797144"/>
            <a:ext cx="318196" cy="318196"/>
          </a:xfrm>
          <a:prstGeom prst="rect">
            <a:avLst/>
          </a:prstGeom>
        </p:spPr>
      </p:pic>
      <p:sp>
        <p:nvSpPr>
          <p:cNvPr id="6" name="Slide Number Placeholder 5">
            <a:extLst>
              <a:ext uri="{FF2B5EF4-FFF2-40B4-BE49-F238E27FC236}">
                <a16:creationId xmlns:a16="http://schemas.microsoft.com/office/drawing/2014/main" id="{AEF8ABEB-1C0F-4076-BFC7-048B1A32DBFE}"/>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59</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421681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5"/>
            <a:ext cx="12192000" cy="966476"/>
          </a:xfrm>
        </p:spPr>
        <p:txBody>
          <a:bodyPr anchor="ctr">
            <a:normAutofit/>
          </a:bodyPr>
          <a:lstStyle/>
          <a:p>
            <a:r>
              <a:rPr lang="en-US" sz="3000" dirty="0"/>
              <a:t>Medicare Advantage Plans (Part C)</a:t>
            </a:r>
          </a:p>
        </p:txBody>
      </p:sp>
      <p:sp>
        <p:nvSpPr>
          <p:cNvPr id="5" name="Content Placeholder 4"/>
          <p:cNvSpPr>
            <a:spLocks noGrp="1"/>
          </p:cNvSpPr>
          <p:nvPr>
            <p:ph type="body" sz="quarter" idx="4294967295"/>
          </p:nvPr>
        </p:nvSpPr>
        <p:spPr>
          <a:xfrm>
            <a:off x="914400" y="1371600"/>
            <a:ext cx="6011487" cy="4167187"/>
          </a:xfrm>
        </p:spPr>
        <p:txBody>
          <a:bodyPr>
            <a:no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An alternative to Original Medicare, these plans may: </a:t>
            </a:r>
          </a:p>
          <a:p>
            <a:pPr marL="548640" lvl="0" indent="-274320" defTabSz="685800">
              <a:lnSpc>
                <a:spcPct val="100000"/>
              </a:lnSpc>
              <a:spcBef>
                <a:spcPts val="0"/>
              </a:spcBef>
              <a:spcAft>
                <a:spcPts val="1200"/>
              </a:spcAft>
            </a:pPr>
            <a:r>
              <a:rPr lang="en-US" sz="2400" dirty="0">
                <a:solidFill>
                  <a:srgbClr val="00529B"/>
                </a:solidFill>
              </a:rPr>
              <a:t>Have a yearly maximum out of pocket  cost</a:t>
            </a:r>
          </a:p>
          <a:p>
            <a:pPr marL="548640" lvl="0" indent="-274320" defTabSz="685800">
              <a:lnSpc>
                <a:spcPct val="100000"/>
              </a:lnSpc>
              <a:spcBef>
                <a:spcPts val="0"/>
              </a:spcBef>
              <a:spcAft>
                <a:spcPts val="1200"/>
              </a:spcAft>
            </a:pPr>
            <a:r>
              <a:rPr lang="en-US" sz="2400" dirty="0">
                <a:solidFill>
                  <a:srgbClr val="00529B"/>
                </a:solidFill>
              </a:rPr>
              <a:t>Require you to use doctors who are in the plan’s network (in most cases)</a:t>
            </a:r>
          </a:p>
          <a:p>
            <a:pPr marL="548640" lvl="0" indent="-274320" defTabSz="685800">
              <a:lnSpc>
                <a:spcPct val="100000"/>
              </a:lnSpc>
              <a:spcBef>
                <a:spcPts val="0"/>
              </a:spcBef>
              <a:spcAft>
                <a:spcPts val="1200"/>
              </a:spcAft>
            </a:pPr>
            <a:r>
              <a:rPr lang="en-US" sz="2400" dirty="0">
                <a:solidFill>
                  <a:srgbClr val="00529B"/>
                </a:solidFill>
              </a:rPr>
              <a:t>Offer some extra benefits like vision, hearing, and dental services</a:t>
            </a:r>
          </a:p>
        </p:txBody>
      </p:sp>
      <p:pic>
        <p:nvPicPr>
          <p:cNvPr id="7" name="Picture 6" descr="Medicare Advantage Plan graphic of options. Part A, Part B, Part D, Some extra benefits, Lower out-of-pocket costs"/>
          <p:cNvPicPr>
            <a:picLocks noChangeAspect="1"/>
          </p:cNvPicPr>
          <p:nvPr/>
        </p:nvPicPr>
        <p:blipFill>
          <a:blip r:embed="rId4"/>
          <a:stretch>
            <a:fillRect/>
          </a:stretch>
        </p:blipFill>
        <p:spPr>
          <a:xfrm>
            <a:off x="7619672" y="1051560"/>
            <a:ext cx="3734128" cy="4754880"/>
          </a:xfrm>
          <a:prstGeom prst="rect">
            <a:avLst/>
          </a:prstGeom>
          <a:ln>
            <a:noFill/>
          </a:ln>
        </p:spPr>
      </p:pic>
      <p:sp>
        <p:nvSpPr>
          <p:cNvPr id="8" name="Slide Number Placeholder 5">
            <a:extLst>
              <a:ext uri="{FF2B5EF4-FFF2-40B4-BE49-F238E27FC236}">
                <a16:creationId xmlns:a16="http://schemas.microsoft.com/office/drawing/2014/main" id="{F34BF906-1A2C-43AD-B018-9D2CF93C6F2D}"/>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a:t>
            </a:fld>
            <a:endParaRPr lang="en-US" dirty="0"/>
          </a:p>
        </p:txBody>
      </p:sp>
      <p:sp>
        <p:nvSpPr>
          <p:cNvPr id="3" name="Footer Placeholder 2"/>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2" name="Date Placeholder 1"/>
          <p:cNvSpPr>
            <a:spLocks noGrp="1"/>
          </p:cNvSpPr>
          <p:nvPr>
            <p:ph type="dt" sz="half" idx="10"/>
          </p:nvPr>
        </p:nvSpPr>
        <p:spPr>
          <a:xfrm>
            <a:off x="838200" y="6492571"/>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9620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865"/>
            <a:ext cx="12192000" cy="912409"/>
          </a:xfrm>
        </p:spPr>
        <p:txBody>
          <a:bodyPr anchor="ctr">
            <a:normAutofit/>
          </a:bodyPr>
          <a:lstStyle/>
          <a:p>
            <a:r>
              <a:rPr lang="en-US" sz="3000" dirty="0">
                <a:latin typeface="Arial Black"/>
              </a:rPr>
              <a:t>Rewards &amp; Incentives</a:t>
            </a:r>
          </a:p>
        </p:txBody>
      </p:sp>
      <p:sp>
        <p:nvSpPr>
          <p:cNvPr id="5" name="Content Placeholder 4"/>
          <p:cNvSpPr>
            <a:spLocks noGrp="1"/>
          </p:cNvSpPr>
          <p:nvPr>
            <p:ph type="body" sz="quarter" idx="13"/>
          </p:nvPr>
        </p:nvSpPr>
        <p:spPr>
          <a:xfrm>
            <a:off x="5046166" y="1811823"/>
            <a:ext cx="6214468" cy="4182577"/>
          </a:xfrm>
        </p:spPr>
        <p:txBody>
          <a:bodyPr vert="horz" lIns="91440" tIns="45720" rIns="91440" bIns="45720" rtlCol="0" anchor="t">
            <a:normAutofit lnSpcReduction="10000"/>
          </a:bodyPr>
          <a:lstStyle/>
          <a:p>
            <a:pPr marL="274320" lvl="0" indent="-274320" defTabSz="685800">
              <a:lnSpc>
                <a:spcPct val="110000"/>
              </a:lnSpc>
              <a:spcBef>
                <a:spcPts val="0"/>
              </a:spcBef>
              <a:spcAft>
                <a:spcPts val="1200"/>
              </a:spcAft>
            </a:pPr>
            <a:r>
              <a:rPr lang="en-US" sz="2400" dirty="0">
                <a:solidFill>
                  <a:srgbClr val="00529B"/>
                </a:solidFill>
                <a:latin typeface="Arial"/>
                <a:cs typeface="Arial"/>
              </a:rPr>
              <a:t>Medicare Advantage Plans’ marketing of rewards and incentive programs must:</a:t>
            </a:r>
          </a:p>
          <a:p>
            <a:pPr marL="548640" lvl="1" indent="-274320" defTabSz="685800">
              <a:lnSpc>
                <a:spcPct val="110000"/>
              </a:lnSpc>
              <a:spcBef>
                <a:spcPts val="0"/>
              </a:spcBef>
              <a:spcAft>
                <a:spcPts val="1200"/>
              </a:spcAft>
              <a:buFont typeface="Arial" panose="02070309020205020404" pitchFamily="49" charset="0"/>
              <a:buChar char="•"/>
            </a:pPr>
            <a:r>
              <a:rPr lang="en-US" sz="2000" dirty="0">
                <a:solidFill>
                  <a:srgbClr val="00529B"/>
                </a:solidFill>
                <a:latin typeface="Arial"/>
                <a:cs typeface="Arial"/>
              </a:rPr>
              <a:t>Not be used in exchange for enrollment</a:t>
            </a:r>
          </a:p>
          <a:p>
            <a:pPr marL="548640" lvl="1" indent="-274320" defTabSz="685800">
              <a:lnSpc>
                <a:spcPct val="110000"/>
              </a:lnSpc>
              <a:spcBef>
                <a:spcPts val="0"/>
              </a:spcBef>
              <a:spcAft>
                <a:spcPts val="1200"/>
              </a:spcAft>
              <a:buFont typeface="Arial" panose="02070309020205020404" pitchFamily="49" charset="0"/>
              <a:buChar char="•"/>
            </a:pPr>
            <a:r>
              <a:rPr lang="en-US" sz="2000" dirty="0">
                <a:solidFill>
                  <a:srgbClr val="00529B"/>
                </a:solidFill>
                <a:latin typeface="Arial"/>
                <a:cs typeface="Arial"/>
              </a:rPr>
              <a:t>Be provided to all potential enrollees without discrimination</a:t>
            </a:r>
          </a:p>
          <a:p>
            <a:pPr marL="274320" lvl="0" indent="-274320" defTabSz="685800">
              <a:lnSpc>
                <a:spcPct val="110000"/>
              </a:lnSpc>
              <a:spcBef>
                <a:spcPts val="0"/>
              </a:spcBef>
              <a:spcAft>
                <a:spcPts val="1200"/>
              </a:spcAft>
            </a:pPr>
            <a:r>
              <a:rPr lang="en-US" sz="2400" dirty="0">
                <a:solidFill>
                  <a:srgbClr val="00529B"/>
                </a:solidFill>
                <a:latin typeface="Arial"/>
                <a:cs typeface="Arial"/>
              </a:rPr>
              <a:t>Medicare drug plans may not develop, use, or market rewards and incentive programs</a:t>
            </a:r>
          </a:p>
          <a:p>
            <a:pPr marL="274320" lvl="0" indent="-274320" defTabSz="685800">
              <a:lnSpc>
                <a:spcPct val="110000"/>
              </a:lnSpc>
              <a:spcBef>
                <a:spcPts val="0"/>
              </a:spcBef>
              <a:spcAft>
                <a:spcPts val="1200"/>
              </a:spcAft>
            </a:pPr>
            <a:r>
              <a:rPr lang="en-US" sz="2400" dirty="0">
                <a:solidFill>
                  <a:srgbClr val="00529B"/>
                </a:solidFill>
                <a:latin typeface="Arial"/>
                <a:cs typeface="Arial"/>
              </a:rPr>
              <a:t>Nominal gifts are different from rewards and incentives</a:t>
            </a:r>
          </a:p>
        </p:txBody>
      </p:sp>
      <p:pic>
        <p:nvPicPr>
          <p:cNvPr id="8" name="Picture 7">
            <a:extLst>
              <a:ext uri="{FF2B5EF4-FFF2-40B4-BE49-F238E27FC236}">
                <a16:creationId xmlns:a16="http://schemas.microsoft.com/office/drawing/2014/main" id="{5F9663B4-C870-406B-AD37-C21E6B442A8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2278" y="2255521"/>
            <a:ext cx="4311539" cy="2878182"/>
          </a:xfrm>
          <a:prstGeom prst="rect">
            <a:avLst/>
          </a:prstGeom>
          <a:ln>
            <a:noFill/>
          </a:ln>
          <a:effectLst>
            <a:softEdge rad="112500"/>
          </a:effectLst>
        </p:spPr>
      </p:pic>
      <p:sp>
        <p:nvSpPr>
          <p:cNvPr id="7" name="Slide Number Placeholder 5">
            <a:extLst>
              <a:ext uri="{FF2B5EF4-FFF2-40B4-BE49-F238E27FC236}">
                <a16:creationId xmlns:a16="http://schemas.microsoft.com/office/drawing/2014/main" id="{FBC4D761-4EA9-4286-B6E0-B84CC0F8426A}"/>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60</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21651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787" y="274849"/>
            <a:ext cx="8776423" cy="719643"/>
          </a:xfrm>
        </p:spPr>
        <p:txBody>
          <a:bodyPr>
            <a:normAutofit/>
          </a:bodyPr>
          <a:lstStyle/>
          <a:p>
            <a:pPr algn="ctr"/>
            <a:r>
              <a:rPr lang="en-US" sz="3000" dirty="0">
                <a:latin typeface="Arial Black"/>
              </a:rPr>
              <a:t>Check Your Knowledge: Question 4</a:t>
            </a:r>
          </a:p>
        </p:txBody>
      </p:sp>
      <p:sp>
        <p:nvSpPr>
          <p:cNvPr id="8" name="Content Placeholder 7"/>
          <p:cNvSpPr>
            <a:spLocks noGrp="1"/>
          </p:cNvSpPr>
          <p:nvPr>
            <p:ph type="body" idx="4294967295"/>
          </p:nvPr>
        </p:nvSpPr>
        <p:spPr>
          <a:xfrm>
            <a:off x="1828800" y="1689101"/>
            <a:ext cx="8972502" cy="2933700"/>
          </a:xfrm>
        </p:spPr>
        <p:txBody>
          <a:bodyPr>
            <a:normAutofit fontScale="85000" lnSpcReduction="20000"/>
          </a:bodyPr>
          <a:lstStyle/>
          <a:p>
            <a:pPr marL="0" indent="0" defTabSz="685800">
              <a:lnSpc>
                <a:spcPct val="120000"/>
              </a:lnSpc>
              <a:spcBef>
                <a:spcPts val="0"/>
              </a:spcBef>
              <a:spcAft>
                <a:spcPts val="1200"/>
              </a:spcAft>
              <a:buFont typeface="Wingdings" pitchFamily="2" charset="2"/>
              <a:buNone/>
            </a:pPr>
            <a:r>
              <a:rPr lang="en-US" b="1" dirty="0">
                <a:solidFill>
                  <a:srgbClr val="00529B"/>
                </a:solidFill>
              </a:rPr>
              <a:t>Who’s responsible for training and testing agents/brokers about Medicare and proper marketing of Medicare products? </a:t>
            </a:r>
          </a:p>
          <a:p>
            <a:pPr marL="514350" indent="-514350" defTabSz="685800">
              <a:lnSpc>
                <a:spcPct val="120000"/>
              </a:lnSpc>
              <a:spcBef>
                <a:spcPts val="0"/>
              </a:spcBef>
              <a:spcAft>
                <a:spcPts val="1200"/>
              </a:spcAft>
              <a:buFont typeface="Wingdings" pitchFamily="2" charset="2"/>
              <a:buAutoNum type="alphaLcPeriod"/>
            </a:pPr>
            <a:r>
              <a:rPr lang="en-US" dirty="0">
                <a:solidFill>
                  <a:srgbClr val="00529B"/>
                </a:solidFill>
              </a:rPr>
              <a:t>Insurance associations</a:t>
            </a:r>
          </a:p>
          <a:p>
            <a:pPr marL="514350" indent="-514350" defTabSz="685800">
              <a:lnSpc>
                <a:spcPct val="120000"/>
              </a:lnSpc>
              <a:spcBef>
                <a:spcPts val="0"/>
              </a:spcBef>
              <a:spcAft>
                <a:spcPts val="1200"/>
              </a:spcAft>
              <a:buFont typeface="Wingdings" pitchFamily="2" charset="2"/>
              <a:buAutoNum type="alphaLcPeriod"/>
            </a:pPr>
            <a:r>
              <a:rPr lang="en-US" dirty="0">
                <a:solidFill>
                  <a:srgbClr val="00529B"/>
                </a:solidFill>
              </a:rPr>
              <a:t>Medicare health and drug plans</a:t>
            </a:r>
          </a:p>
          <a:p>
            <a:pPr marL="514350" indent="-514350" defTabSz="685800">
              <a:lnSpc>
                <a:spcPct val="120000"/>
              </a:lnSpc>
              <a:spcBef>
                <a:spcPts val="0"/>
              </a:spcBef>
              <a:spcAft>
                <a:spcPts val="1200"/>
              </a:spcAft>
              <a:buFont typeface="Wingdings" pitchFamily="2" charset="2"/>
              <a:buAutoNum type="alphaLcPeriod"/>
            </a:pPr>
            <a:r>
              <a:rPr lang="en-US" dirty="0">
                <a:solidFill>
                  <a:srgbClr val="00529B"/>
                </a:solidFill>
              </a:rPr>
              <a:t>The Centers for Medicare &amp; Medicaid Services (CMS)</a:t>
            </a:r>
          </a:p>
          <a:p>
            <a:pPr marL="514350" indent="-514350" defTabSz="685800">
              <a:lnSpc>
                <a:spcPct val="120000"/>
              </a:lnSpc>
              <a:spcBef>
                <a:spcPts val="0"/>
              </a:spcBef>
              <a:spcAft>
                <a:spcPts val="1200"/>
              </a:spcAft>
              <a:buFont typeface="Wingdings" pitchFamily="2" charset="2"/>
              <a:buAutoNum type="alphaLcPeriod"/>
            </a:pPr>
            <a:r>
              <a:rPr lang="en-US" dirty="0">
                <a:solidFill>
                  <a:srgbClr val="00529B"/>
                </a:solidFill>
              </a:rPr>
              <a:t>State Department of Insurance</a:t>
            </a:r>
          </a:p>
          <a:p>
            <a:pPr marL="0" lvl="0" indent="0" defTabSz="685800">
              <a:lnSpc>
                <a:spcPct val="100000"/>
              </a:lnSpc>
              <a:spcBef>
                <a:spcPts val="0"/>
              </a:spcBef>
              <a:spcAft>
                <a:spcPts val="1200"/>
              </a:spcAft>
              <a:buNone/>
            </a:pPr>
            <a:endParaRPr lang="en-US" dirty="0"/>
          </a:p>
        </p:txBody>
      </p:sp>
      <p:sp>
        <p:nvSpPr>
          <p:cNvPr id="5" name="Rounded Rectangle 4" descr="Green box highlighting B as the correct answer"/>
          <p:cNvSpPr/>
          <p:nvPr/>
        </p:nvSpPr>
        <p:spPr>
          <a:xfrm>
            <a:off x="1818005" y="2997252"/>
            <a:ext cx="4811689" cy="44594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A6C63388-FB81-4D29-9998-7C62CDE2A4A9}"/>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61</a:t>
            </a:fld>
            <a:endParaRPr lang="en-US" dirty="0"/>
          </a:p>
        </p:txBody>
      </p:sp>
      <p:sp>
        <p:nvSpPr>
          <p:cNvPr id="4" name="Footer Placeholder 3"/>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3" name="Date Placeholder 2"/>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9624" y="276514"/>
            <a:ext cx="8212752" cy="719643"/>
          </a:xfrm>
        </p:spPr>
        <p:txBody>
          <a:bodyPr>
            <a:normAutofit/>
          </a:bodyPr>
          <a:lstStyle/>
          <a:p>
            <a:pPr algn="ctr"/>
            <a:r>
              <a:rPr lang="en-US" sz="3000" dirty="0">
                <a:latin typeface="Arial Black"/>
              </a:rPr>
              <a:t>Check Your Knowledge: Question 5</a:t>
            </a:r>
          </a:p>
        </p:txBody>
      </p:sp>
      <p:sp>
        <p:nvSpPr>
          <p:cNvPr id="5" name="Content Placeholder 4"/>
          <p:cNvSpPr>
            <a:spLocks noGrp="1"/>
          </p:cNvSpPr>
          <p:nvPr>
            <p:ph idx="4294967295"/>
          </p:nvPr>
        </p:nvSpPr>
        <p:spPr>
          <a:xfrm>
            <a:off x="1828799" y="1779889"/>
            <a:ext cx="9185275" cy="5021263"/>
          </a:xfrm>
        </p:spPr>
        <p:txBody>
          <a:bodyPr/>
          <a:lstStyle/>
          <a:p>
            <a:pPr marL="0" lvl="0" indent="0" defTabSz="685800">
              <a:lnSpc>
                <a:spcPct val="100000"/>
              </a:lnSpc>
              <a:spcBef>
                <a:spcPts val="0"/>
              </a:spcBef>
              <a:spcAft>
                <a:spcPts val="1200"/>
              </a:spcAft>
              <a:buFont typeface="Wingdings" pitchFamily="2" charset="2"/>
              <a:buNone/>
            </a:pPr>
            <a:r>
              <a:rPr lang="en-US" sz="2400" b="1" dirty="0">
                <a:solidFill>
                  <a:srgbClr val="00529B"/>
                </a:solidFill>
              </a:rPr>
              <a:t>Agents or brokers are permitted to set up individual marketing appointments at educational events. </a:t>
            </a:r>
          </a:p>
          <a:p>
            <a:pPr marL="347663" lvl="0" indent="-347663" defTabSz="685800">
              <a:lnSpc>
                <a:spcPct val="100000"/>
              </a:lnSpc>
              <a:spcBef>
                <a:spcPts val="0"/>
              </a:spcBef>
              <a:spcAft>
                <a:spcPts val="1200"/>
              </a:spcAft>
              <a:buFont typeface="Wingdings" pitchFamily="2" charset="2"/>
              <a:buAutoNum type="alphaLcPeriod"/>
            </a:pPr>
            <a:r>
              <a:rPr lang="en-US" sz="2400" dirty="0">
                <a:solidFill>
                  <a:srgbClr val="00529B"/>
                </a:solidFill>
              </a:rPr>
              <a:t> True</a:t>
            </a:r>
          </a:p>
          <a:p>
            <a:pPr marL="347663" lvl="0" indent="-347663" defTabSz="685800">
              <a:lnSpc>
                <a:spcPct val="100000"/>
              </a:lnSpc>
              <a:spcBef>
                <a:spcPts val="0"/>
              </a:spcBef>
              <a:spcAft>
                <a:spcPts val="1200"/>
              </a:spcAft>
              <a:buFont typeface="Wingdings" pitchFamily="2" charset="2"/>
              <a:buAutoNum type="alphaLcPeriod"/>
            </a:pPr>
            <a:r>
              <a:rPr lang="en-US" sz="2400" dirty="0">
                <a:solidFill>
                  <a:srgbClr val="00529B"/>
                </a:solidFill>
              </a:rPr>
              <a:t> False</a:t>
            </a:r>
          </a:p>
          <a:p>
            <a:pPr marL="0" indent="0">
              <a:spcBef>
                <a:spcPts val="0"/>
              </a:spcBef>
              <a:spcAft>
                <a:spcPts val="1200"/>
              </a:spcAft>
              <a:buNone/>
            </a:pPr>
            <a:endParaRPr lang="en-US" dirty="0"/>
          </a:p>
        </p:txBody>
      </p:sp>
      <p:sp>
        <p:nvSpPr>
          <p:cNvPr id="6" name="Rounded Rectangle 5" descr="Green box highlighting A as the correct answer"/>
          <p:cNvSpPr/>
          <p:nvPr/>
        </p:nvSpPr>
        <p:spPr>
          <a:xfrm>
            <a:off x="1828799" y="2656757"/>
            <a:ext cx="1377385" cy="4701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16D2EF7C-3D82-4469-B5F3-816DD0DD5C71}"/>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62</a:t>
            </a:fld>
            <a:endParaRPr lang="en-US" dirty="0"/>
          </a:p>
        </p:txBody>
      </p:sp>
      <p:sp>
        <p:nvSpPr>
          <p:cNvPr id="3" name="Footer Placeholder 2"/>
          <p:cNvSpPr>
            <a:spLocks noGrp="1"/>
          </p:cNvSpPr>
          <p:nvPr>
            <p:ph type="ftr" sz="quarter" idx="11"/>
          </p:nvPr>
        </p:nvSpPr>
        <p:spPr/>
        <p:txBody>
          <a:bodyPr/>
          <a:lstStyle/>
          <a:p>
            <a:r>
              <a:rPr lang="en-US" dirty="0">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213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78"/>
            <a:ext cx="12192000" cy="924776"/>
          </a:xfrm>
        </p:spPr>
        <p:txBody>
          <a:bodyPr anchor="ctr">
            <a:normAutofit/>
          </a:bodyPr>
          <a:lstStyle/>
          <a:p>
            <a:r>
              <a:rPr lang="en-US" sz="2800" dirty="0">
                <a:latin typeface="Arial Black"/>
              </a:rPr>
              <a:t>Medicare Advantage &amp; Other </a:t>
            </a:r>
            <a:br>
              <a:rPr lang="en-US" sz="2800" dirty="0">
                <a:latin typeface="Arial Black"/>
              </a:rPr>
            </a:br>
            <a:r>
              <a:rPr lang="en-US" sz="2800" dirty="0">
                <a:latin typeface="Arial Black"/>
              </a:rPr>
              <a:t>Medicare Health Plans Resource Guide</a:t>
            </a:r>
          </a:p>
        </p:txBody>
      </p:sp>
      <p:graphicFrame>
        <p:nvGraphicFramePr>
          <p:cNvPr id="5" name="Content Placeholder 6" descr="Table listing Medicare Advantage resources." title="Medicare Advantage and Other Medicare Health Plans Resource Guide"/>
          <p:cNvGraphicFramePr>
            <a:graphicFrameLocks/>
          </p:cNvGraphicFramePr>
          <p:nvPr>
            <p:extLst>
              <p:ext uri="{D42A27DB-BD31-4B8C-83A1-F6EECF244321}">
                <p14:modId xmlns:p14="http://schemas.microsoft.com/office/powerpoint/2010/main" val="2152916087"/>
              </p:ext>
            </p:extLst>
          </p:nvPr>
        </p:nvGraphicFramePr>
        <p:xfrm>
          <a:off x="1107805" y="1507364"/>
          <a:ext cx="9976390" cy="4414683"/>
        </p:xfrm>
        <a:graphic>
          <a:graphicData uri="http://schemas.openxmlformats.org/drawingml/2006/table">
            <a:tbl>
              <a:tblPr firstRow="1" bandRow="1">
                <a:tableStyleId>{5FD0F851-EC5A-4D38-B0AD-8093EC10F338}</a:tableStyleId>
              </a:tblPr>
              <a:tblGrid>
                <a:gridCol w="3968576">
                  <a:extLst>
                    <a:ext uri="{9D8B030D-6E8A-4147-A177-3AD203B41FA5}">
                      <a16:colId xmlns:a16="http://schemas.microsoft.com/office/drawing/2014/main" val="20000"/>
                    </a:ext>
                  </a:extLst>
                </a:gridCol>
                <a:gridCol w="6007814">
                  <a:extLst>
                    <a:ext uri="{9D8B030D-6E8A-4147-A177-3AD203B41FA5}">
                      <a16:colId xmlns:a16="http://schemas.microsoft.com/office/drawing/2014/main" val="20001"/>
                    </a:ext>
                  </a:extLst>
                </a:gridCol>
              </a:tblGrid>
              <a:tr h="91145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0000"/>
                        </a:lnSpc>
                        <a:spcBef>
                          <a:spcPts val="600"/>
                        </a:spcBef>
                        <a:spcAft>
                          <a:spcPts val="0"/>
                        </a:spcAft>
                      </a:pPr>
                      <a:r>
                        <a:rPr lang="en-US" sz="1600" b="0" dirty="0">
                          <a:solidFill>
                            <a:srgbClr val="00529B"/>
                          </a:solidFill>
                          <a:effectLst/>
                          <a:latin typeface="+mn-lt"/>
                          <a:cs typeface="Arial" panose="020B0604020202020204" pitchFamily="34" charset="0"/>
                        </a:rPr>
                        <a:t>Centers for Medicare &amp; Medicaid Services (CMS)</a:t>
                      </a:r>
                      <a:endParaRPr lang="en-US" sz="16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nSpc>
                          <a:spcPct val="100000"/>
                        </a:lnSpc>
                        <a:spcBef>
                          <a:spcPts val="0"/>
                        </a:spcBef>
                        <a:spcAft>
                          <a:spcPts val="0"/>
                        </a:spcAft>
                        <a:buFont typeface="Wingdings" panose="05000000000000000000" pitchFamily="2" charset="2"/>
                        <a:buChar char="§"/>
                      </a:pPr>
                      <a:r>
                        <a:rPr lang="en-US" sz="1600" b="0" dirty="0">
                          <a:solidFill>
                            <a:srgbClr val="00529B"/>
                          </a:solidFill>
                          <a:effectLst/>
                          <a:latin typeface="+mn-lt"/>
                          <a:cs typeface="Arial" panose="020B0604020202020204" pitchFamily="34" charset="0"/>
                        </a:rPr>
                        <a:t>Call 1-800-MEDICARE (1-800-633-4227);</a:t>
                      </a:r>
                      <a:r>
                        <a:rPr lang="en-US" sz="1600" b="0" baseline="0" dirty="0">
                          <a:solidFill>
                            <a:srgbClr val="00529B"/>
                          </a:solidFill>
                          <a:effectLst/>
                          <a:latin typeface="+mn-lt"/>
                          <a:cs typeface="Arial" panose="020B0604020202020204" pitchFamily="34" charset="0"/>
                        </a:rPr>
                        <a:t> </a:t>
                      </a:r>
                      <a:r>
                        <a:rPr lang="en-US" sz="1600" b="0" dirty="0">
                          <a:solidFill>
                            <a:srgbClr val="00529B"/>
                          </a:solidFill>
                          <a:effectLst/>
                          <a:latin typeface="+mn-lt"/>
                          <a:cs typeface="Arial" panose="020B0604020202020204" pitchFamily="34" charset="0"/>
                        </a:rPr>
                        <a:t>TTY: 1-877-486-2048</a:t>
                      </a:r>
                    </a:p>
                    <a:p>
                      <a:pPr marL="228600" marR="0" lvl="0" indent="-228600">
                        <a:lnSpc>
                          <a:spcPct val="100000"/>
                        </a:lnSpc>
                        <a:spcBef>
                          <a:spcPts val="0"/>
                        </a:spcBef>
                        <a:spcAft>
                          <a:spcPts val="0"/>
                        </a:spcAft>
                        <a:buFont typeface="Wingdings" panose="05000000000000000000" pitchFamily="2" charset="2"/>
                        <a:buChar char="§"/>
                      </a:pPr>
                      <a:r>
                        <a:rPr lang="en-US" sz="1600" b="0" u="sng" dirty="0">
                          <a:solidFill>
                            <a:srgbClr val="00529B"/>
                          </a:solidFill>
                          <a:effectLst/>
                          <a:latin typeface="+mn-lt"/>
                          <a:cs typeface="Arial" panose="020B0604020202020204" pitchFamily="34" charset="0"/>
                          <a:hlinkClick r:id="rId4">
                            <a:extLst>
                              <a:ext uri="{A12FA001-AC4F-418D-AE19-62706E023703}">
                                <ahyp:hlinkClr xmlns:ahyp="http://schemas.microsoft.com/office/drawing/2018/hyperlinkcolor" val="tx"/>
                              </a:ext>
                            </a:extLst>
                          </a:hlinkClick>
                        </a:rPr>
                        <a:t>Medicare.gov</a:t>
                      </a:r>
                      <a:endParaRPr lang="en-US" sz="1600" b="0" u="sng" dirty="0">
                        <a:solidFill>
                          <a:srgbClr val="00529B"/>
                        </a:solidFill>
                        <a:effectLst/>
                        <a:latin typeface="+mn-lt"/>
                        <a:cs typeface="Arial" panose="020B0604020202020204" pitchFamily="34" charset="0"/>
                      </a:endParaRPr>
                    </a:p>
                    <a:p>
                      <a:pPr marL="228600" marR="0" lvl="0" indent="-228600">
                        <a:lnSpc>
                          <a:spcPct val="100000"/>
                        </a:lnSpc>
                        <a:spcBef>
                          <a:spcPts val="0"/>
                        </a:spcBef>
                        <a:spcAft>
                          <a:spcPts val="0"/>
                        </a:spcAft>
                        <a:buFont typeface="Wingdings" panose="05000000000000000000" pitchFamily="2" charset="2"/>
                        <a:buChar char="§"/>
                      </a:pPr>
                      <a:r>
                        <a:rPr lang="en-US" sz="1600" b="0" u="sng" dirty="0">
                          <a:solidFill>
                            <a:srgbClr val="00529B"/>
                          </a:solidFill>
                          <a:effectLst/>
                          <a:latin typeface="+mn-lt"/>
                          <a:cs typeface="Arial" panose="020B0604020202020204" pitchFamily="34" charset="0"/>
                          <a:hlinkClick r:id="rId5">
                            <a:extLst>
                              <a:ext uri="{A12FA001-AC4F-418D-AE19-62706E023703}">
                                <ahyp:hlinkClr xmlns:ahyp="http://schemas.microsoft.com/office/drawing/2018/hyperlinkcolor" val="tx"/>
                              </a:ext>
                            </a:extLst>
                          </a:hlinkClick>
                        </a:rPr>
                        <a:t>CMS.gov</a:t>
                      </a:r>
                      <a:endParaRPr lang="en-US" sz="1600" b="0" dirty="0">
                        <a:solidFill>
                          <a:srgbClr val="00529B"/>
                        </a:solidFill>
                        <a:effectLst/>
                        <a:latin typeface="+mn-lt"/>
                        <a:ea typeface="Calibri"/>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6410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0"/>
                        </a:spcAft>
                      </a:pPr>
                      <a:r>
                        <a:rPr lang="en-US" sz="1600" dirty="0">
                          <a:solidFill>
                            <a:srgbClr val="00529B"/>
                          </a:solidFill>
                          <a:effectLst/>
                          <a:latin typeface="+mn-lt"/>
                          <a:cs typeface="Arial" panose="020B0604020202020204" pitchFamily="34" charset="0"/>
                        </a:rPr>
                        <a:t>Medicare Communications &amp; Marketing Guidelines (MCMG)</a:t>
                      </a:r>
                      <a:endParaRPr lang="en-US" sz="16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buFont typeface="Wingdings" panose="05000000000000000000" pitchFamily="2" charset="2"/>
                        <a:buChar char="§"/>
                      </a:pPr>
                      <a:r>
                        <a:rPr lang="en-US" sz="1600" b="0" i="0" dirty="0">
                          <a:solidFill>
                            <a:srgbClr val="00529B"/>
                          </a:solidFill>
                          <a:latin typeface="+mn-lt"/>
                          <a:cs typeface="Arial" panose="020B0604020202020204" pitchFamily="34" charset="0"/>
                          <a:hlinkClick r:id="rId6">
                            <a:extLst>
                              <a:ext uri="{A12FA001-AC4F-418D-AE19-62706E023703}">
                                <ahyp:hlinkClr xmlns:ahyp="http://schemas.microsoft.com/office/drawing/2018/hyperlinkcolor" val="tx"/>
                              </a:ext>
                            </a:extLst>
                          </a:hlinkClick>
                        </a:rPr>
                        <a:t>CMS.gov/files/document/medicare-communications-and-marketing-guidelines-3-16-2022.pdf</a:t>
                      </a:r>
                      <a:r>
                        <a:rPr lang="en-US" sz="1600" b="0" i="0" dirty="0">
                          <a:solidFill>
                            <a:srgbClr val="00529B"/>
                          </a:solidFill>
                          <a:latin typeface="+mn-lt"/>
                          <a:cs typeface="Arial" panose="020B0604020202020204" pitchFamily="34" charset="0"/>
                        </a:rPr>
                        <a:t> </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6005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0"/>
                        </a:spcAft>
                      </a:pPr>
                      <a:r>
                        <a:rPr lang="en-US" sz="1600" dirty="0">
                          <a:solidFill>
                            <a:srgbClr val="00529B"/>
                          </a:solidFill>
                          <a:effectLst/>
                          <a:latin typeface="+mn-lt"/>
                          <a:cs typeface="Arial" panose="020B0604020202020204" pitchFamily="34" charset="0"/>
                        </a:rPr>
                        <a:t>Medicare Managed Care Manual</a:t>
                      </a:r>
                      <a:endParaRPr lang="en-US" sz="16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600" u="sng" kern="1200" dirty="0">
                          <a:solidFill>
                            <a:srgbClr val="00529B"/>
                          </a:solidFill>
                          <a:effectLst/>
                          <a:latin typeface="+mn-lt"/>
                          <a:cs typeface="Arial" panose="020B0604020202020204" pitchFamily="34" charset="0"/>
                          <a:hlinkClick r:id="rId7">
                            <a:extLst>
                              <a:ext uri="{A12FA001-AC4F-418D-AE19-62706E023703}">
                                <ahyp:hlinkClr xmlns:ahyp="http://schemas.microsoft.com/office/drawing/2018/hyperlinkcolor" val="tx"/>
                              </a:ext>
                            </a:extLst>
                          </a:hlinkClick>
                        </a:rPr>
                        <a:t>CMS.gov/Regulations-and-Guidance/Guidance/Manuals/Internet-Only-Manuals-IOMs-Items/CMS019326.html</a:t>
                      </a:r>
                      <a:endParaRPr lang="en-US" sz="1600" u="sng" kern="1200" dirty="0">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20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nSpc>
                          <a:spcPct val="100000"/>
                        </a:lnSpc>
                        <a:spcBef>
                          <a:spcPts val="600"/>
                        </a:spcBef>
                        <a:spcAft>
                          <a:spcPts val="0"/>
                        </a:spcAft>
                        <a:buFont typeface="Arial" panose="020B0604020202020204" pitchFamily="34" charset="0"/>
                        <a:buNone/>
                      </a:pPr>
                      <a:r>
                        <a:rPr lang="en-US" sz="1600" dirty="0">
                          <a:solidFill>
                            <a:srgbClr val="00529B"/>
                          </a:solidFill>
                          <a:effectLst/>
                          <a:latin typeface="+mn-lt"/>
                          <a:cs typeface="Arial" panose="020B0604020202020204" pitchFamily="34" charset="0"/>
                        </a:rPr>
                        <a:t>Railroad Retirement Board (RRB)</a:t>
                      </a:r>
                      <a:endParaRPr lang="en-US" sz="16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nSpc>
                          <a:spcPct val="100000"/>
                        </a:lnSpc>
                        <a:spcBef>
                          <a:spcPts val="0"/>
                        </a:spcBef>
                        <a:spcAft>
                          <a:spcPts val="0"/>
                        </a:spcAft>
                        <a:buFont typeface="Wingdings" panose="05000000000000000000" pitchFamily="2" charset="2"/>
                        <a:buChar char="§"/>
                      </a:pPr>
                      <a:r>
                        <a:rPr lang="en-US" sz="1600" dirty="0">
                          <a:solidFill>
                            <a:srgbClr val="00529B"/>
                          </a:solidFill>
                          <a:effectLst/>
                          <a:latin typeface="+mn-lt"/>
                          <a:cs typeface="Arial" panose="020B0604020202020204" pitchFamily="34" charset="0"/>
                        </a:rPr>
                        <a:t>Call 1-877-772-5772; TTY: 1-312-751-4701</a:t>
                      </a:r>
                    </a:p>
                    <a:p>
                      <a:pPr marL="228600" marR="0" indent="-228600">
                        <a:lnSpc>
                          <a:spcPct val="100000"/>
                        </a:lnSpc>
                        <a:spcBef>
                          <a:spcPts val="0"/>
                        </a:spcBef>
                        <a:spcAft>
                          <a:spcPts val="0"/>
                        </a:spcAft>
                        <a:buFont typeface="Wingdings" panose="05000000000000000000" pitchFamily="2" charset="2"/>
                        <a:buChar char="§"/>
                      </a:pPr>
                      <a:r>
                        <a:rPr lang="en-US" sz="1600" dirty="0">
                          <a:solidFill>
                            <a:srgbClr val="00529B"/>
                          </a:solidFill>
                          <a:latin typeface="+mn-lt"/>
                          <a:cs typeface="Arial" panose="020B0604020202020204" pitchFamily="34" charset="0"/>
                          <a:hlinkClick r:id="rId8">
                            <a:extLst>
                              <a:ext uri="{A12FA001-AC4F-418D-AE19-62706E023703}">
                                <ahyp:hlinkClr xmlns:ahyp="http://schemas.microsoft.com/office/drawing/2018/hyperlinkcolor" val="tx"/>
                              </a:ext>
                            </a:extLst>
                          </a:hlinkClick>
                        </a:rPr>
                        <a:t>RRB.gov</a:t>
                      </a:r>
                      <a:endParaRPr lang="en-US" sz="1600" b="0" dirty="0">
                        <a:solidFill>
                          <a:srgbClr val="00529B"/>
                        </a:solidFill>
                        <a:effectLst/>
                        <a:latin typeface="+mn-lt"/>
                        <a:ea typeface="Calibri"/>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795303466"/>
                  </a:ext>
                </a:extLst>
              </a:tr>
              <a:tr h="65314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nSpc>
                          <a:spcPct val="100000"/>
                        </a:lnSpc>
                        <a:spcBef>
                          <a:spcPts val="600"/>
                        </a:spcBef>
                        <a:spcAft>
                          <a:spcPts val="0"/>
                        </a:spcAft>
                        <a:buFont typeface="Arial" panose="020B0604020202020204" pitchFamily="34" charset="0"/>
                        <a:buNone/>
                      </a:pPr>
                      <a:r>
                        <a:rPr lang="en-US" sz="1600" dirty="0">
                          <a:solidFill>
                            <a:srgbClr val="00529B"/>
                          </a:solidFill>
                          <a:effectLst/>
                          <a:latin typeface="+mn-lt"/>
                          <a:cs typeface="Arial" panose="020B0604020202020204" pitchFamily="34" charset="0"/>
                        </a:rPr>
                        <a:t>Social Security</a:t>
                      </a:r>
                      <a:endParaRPr lang="en-US" sz="16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nSpc>
                          <a:spcPct val="100000"/>
                        </a:lnSpc>
                        <a:spcBef>
                          <a:spcPts val="0"/>
                        </a:spcBef>
                        <a:spcAft>
                          <a:spcPts val="0"/>
                        </a:spcAft>
                        <a:buFont typeface="Wingdings" panose="05000000000000000000" pitchFamily="2" charset="2"/>
                        <a:buChar char="§"/>
                      </a:pPr>
                      <a:r>
                        <a:rPr lang="en-US" sz="1600" dirty="0">
                          <a:solidFill>
                            <a:srgbClr val="00529B"/>
                          </a:solidFill>
                          <a:effectLst/>
                          <a:latin typeface="+mn-lt"/>
                          <a:cs typeface="Arial" panose="020B0604020202020204" pitchFamily="34" charset="0"/>
                        </a:rPr>
                        <a:t>Call 1‑800‑772‑1213; TTY: 1‑800‑325‑0778</a:t>
                      </a:r>
                    </a:p>
                    <a:p>
                      <a:pPr marL="228600" marR="0" indent="-228600">
                        <a:lnSpc>
                          <a:spcPct val="100000"/>
                        </a:lnSpc>
                        <a:spcBef>
                          <a:spcPts val="0"/>
                        </a:spcBef>
                        <a:spcAft>
                          <a:spcPts val="0"/>
                        </a:spcAft>
                        <a:buFont typeface="Wingdings" panose="05000000000000000000" pitchFamily="2" charset="2"/>
                        <a:buChar char="§"/>
                      </a:pPr>
                      <a:r>
                        <a:rPr lang="en-US" sz="1600" u="sng" dirty="0">
                          <a:solidFill>
                            <a:srgbClr val="00529B"/>
                          </a:solidFill>
                          <a:effectLst/>
                          <a:latin typeface="+mn-lt"/>
                          <a:cs typeface="Arial" panose="020B0604020202020204" pitchFamily="34" charset="0"/>
                          <a:hlinkClick r:id="rId9">
                            <a:extLst>
                              <a:ext uri="{A12FA001-AC4F-418D-AE19-62706E023703}">
                                <ahyp:hlinkClr xmlns:ahyp="http://schemas.microsoft.com/office/drawing/2018/hyperlinkcolor" val="tx"/>
                              </a:ext>
                            </a:extLst>
                          </a:hlinkClick>
                        </a:rPr>
                        <a:t>ssa.gov</a:t>
                      </a:r>
                      <a:r>
                        <a:rPr lang="en-US" sz="1600" u="sng" dirty="0">
                          <a:solidFill>
                            <a:srgbClr val="00529B"/>
                          </a:solidFill>
                          <a:effectLst/>
                          <a:latin typeface="+mn-lt"/>
                          <a:cs typeface="Arial" panose="020B0604020202020204" pitchFamily="34" charset="0"/>
                        </a:rPr>
                        <a:t> </a:t>
                      </a:r>
                      <a:endParaRPr lang="en-US" sz="1600" u="sng" dirty="0">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r h="86690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0"/>
                        </a:spcAft>
                      </a:pPr>
                      <a:r>
                        <a:rPr lang="en-US" sz="1600" dirty="0">
                          <a:solidFill>
                            <a:srgbClr val="00529B"/>
                          </a:solidFill>
                          <a:effectLst/>
                          <a:latin typeface="+mn-lt"/>
                          <a:cs typeface="Arial" panose="020B0604020202020204" pitchFamily="34" charset="0"/>
                        </a:rPr>
                        <a:t>State Health Insurance Assistance Program (SHIP)</a:t>
                      </a:r>
                      <a:endParaRPr lang="en-US" sz="16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u="sng" kern="1200" dirty="0">
                          <a:solidFill>
                            <a:srgbClr val="00529B"/>
                          </a:solidFill>
                          <a:effectLst/>
                          <a:latin typeface="+mn-lt"/>
                          <a:cs typeface="Arial" panose="020B0604020202020204" pitchFamily="34" charset="0"/>
                          <a:hlinkClick r:id="rId10">
                            <a:extLst>
                              <a:ext uri="{A12FA001-AC4F-418D-AE19-62706E023703}">
                                <ahyp:hlinkClr xmlns:ahyp="http://schemas.microsoft.com/office/drawing/2018/hyperlinkcolor" val="tx"/>
                              </a:ext>
                            </a:extLst>
                          </a:hlinkClick>
                        </a:rPr>
                        <a:t>shiphelp.org</a:t>
                      </a:r>
                      <a:r>
                        <a:rPr lang="en-US" sz="1600" u="sng" kern="1200" dirty="0">
                          <a:solidFill>
                            <a:srgbClr val="00529B"/>
                          </a:solidFill>
                          <a:effectLst/>
                          <a:latin typeface="+mn-lt"/>
                          <a:cs typeface="Arial" panose="020B0604020202020204" pitchFamily="34" charset="0"/>
                        </a:rPr>
                        <a:t> </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a:solidFill>
                            <a:srgbClr val="00529B"/>
                          </a:solidFill>
                          <a:effectLst/>
                          <a:latin typeface="+mn-lt"/>
                          <a:cs typeface="Arial" panose="020B0604020202020204" pitchFamily="34" charset="0"/>
                        </a:rPr>
                        <a:t>Call</a:t>
                      </a:r>
                      <a:r>
                        <a:rPr lang="en-US" sz="1600" baseline="0" dirty="0">
                          <a:solidFill>
                            <a:srgbClr val="00529B"/>
                          </a:solidFill>
                          <a:effectLst/>
                          <a:latin typeface="+mn-lt"/>
                          <a:cs typeface="Arial" panose="020B0604020202020204" pitchFamily="34" charset="0"/>
                        </a:rPr>
                        <a:t> </a:t>
                      </a:r>
                      <a:r>
                        <a:rPr lang="en-US" sz="1600" dirty="0">
                          <a:solidFill>
                            <a:srgbClr val="00529B"/>
                          </a:solidFill>
                          <a:effectLst/>
                          <a:latin typeface="+mn-lt"/>
                          <a:cs typeface="Arial" panose="020B0604020202020204" pitchFamily="34" charset="0"/>
                        </a:rPr>
                        <a:t>1-877-839-2675</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a:solidFill>
                            <a:srgbClr val="00529B"/>
                          </a:solidFill>
                          <a:effectLst/>
                          <a:latin typeface="+mn-lt"/>
                          <a:cs typeface="Arial" panose="020B0604020202020204" pitchFamily="34" charset="0"/>
                          <a:hlinkClick r:id="rId11">
                            <a:extLst>
                              <a:ext uri="{A12FA001-AC4F-418D-AE19-62706E023703}">
                                <ahyp:hlinkClr xmlns:ahyp="http://schemas.microsoft.com/office/drawing/2018/hyperlinkcolor" val="tx"/>
                              </a:ext>
                            </a:extLst>
                          </a:hlinkClick>
                        </a:rPr>
                        <a:t>info@shiphelp.org</a:t>
                      </a:r>
                      <a:endParaRPr lang="en-US" sz="1600" dirty="0">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013026507"/>
                  </a:ext>
                </a:extLst>
              </a:tr>
            </a:tbl>
          </a:graphicData>
        </a:graphic>
      </p:graphicFrame>
      <p:pic>
        <p:nvPicPr>
          <p:cNvPr id="8" name="Picture 7">
            <a:extLst>
              <a:ext uri="{FF2B5EF4-FFF2-40B4-BE49-F238E27FC236}">
                <a16:creationId xmlns:a16="http://schemas.microsoft.com/office/drawing/2014/main" id="{21ACA797-30D7-4E0E-8F85-F3A4D313824F}"/>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7618789" y="5074660"/>
            <a:ext cx="1743947" cy="842908"/>
          </a:xfrm>
          <a:prstGeom prst="rect">
            <a:avLst/>
          </a:prstGeom>
        </p:spPr>
      </p:pic>
      <p:sp>
        <p:nvSpPr>
          <p:cNvPr id="7" name="Slide Number Placeholder 5">
            <a:extLst>
              <a:ext uri="{FF2B5EF4-FFF2-40B4-BE49-F238E27FC236}">
                <a16:creationId xmlns:a16="http://schemas.microsoft.com/office/drawing/2014/main" id="{083F3A9C-D099-41CF-9CBD-1B67156BA2F4}"/>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63</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4" name="Date Placeholder 3"/>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54977"/>
          </a:xfrm>
        </p:spPr>
        <p:txBody>
          <a:bodyPr anchor="ctr">
            <a:normAutofit/>
          </a:bodyPr>
          <a:lstStyle/>
          <a:p>
            <a:r>
              <a:rPr lang="en-US" sz="2800" dirty="0">
                <a:latin typeface="Arial Black"/>
              </a:rPr>
              <a:t>Medicare Advantage &amp; Other </a:t>
            </a:r>
            <a:br>
              <a:rPr lang="en-US" sz="2800" dirty="0">
                <a:latin typeface="Arial Black"/>
              </a:rPr>
            </a:br>
            <a:r>
              <a:rPr lang="en-US" sz="2800" dirty="0">
                <a:latin typeface="Arial Black"/>
              </a:rPr>
              <a:t>Medicare Health Plans Resource Guide (continued)</a:t>
            </a:r>
          </a:p>
        </p:txBody>
      </p:sp>
      <p:sp>
        <p:nvSpPr>
          <p:cNvPr id="8" name="TextBox 7">
            <a:extLst>
              <a:ext uri="{FF2B5EF4-FFF2-40B4-BE49-F238E27FC236}">
                <a16:creationId xmlns:a16="http://schemas.microsoft.com/office/drawing/2014/main" id="{14E3EDA6-8ACD-4F54-A240-A0C620236145}"/>
              </a:ext>
            </a:extLst>
          </p:cNvPr>
          <p:cNvSpPr txBox="1"/>
          <p:nvPr/>
        </p:nvSpPr>
        <p:spPr>
          <a:xfrm>
            <a:off x="1089247" y="1334103"/>
            <a:ext cx="10379311" cy="1077218"/>
          </a:xfrm>
          <a:prstGeom prst="rect">
            <a:avLst/>
          </a:prstGeom>
          <a:noFill/>
        </p:spPr>
        <p:txBody>
          <a:bodyPr wrap="square" rtlCol="0">
            <a:spAutoFit/>
          </a:bodyPr>
          <a:lstStyle/>
          <a:p>
            <a:pPr>
              <a:spcAft>
                <a:spcPts val="1200"/>
              </a:spcAft>
            </a:pPr>
            <a:r>
              <a:rPr lang="en-US" b="1" dirty="0">
                <a:solidFill>
                  <a:srgbClr val="00529B"/>
                </a:solidFill>
                <a:latin typeface="Arial" panose="020B0604020202020204" pitchFamily="34" charset="0"/>
                <a:cs typeface="Arial" panose="020B0604020202020204" pitchFamily="34" charset="0"/>
              </a:rPr>
              <a:t>To review the Medicare products listed in this table and other helpful products, visit </a:t>
            </a:r>
            <a:r>
              <a:rPr lang="en-US" b="1" u="sng"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n-US" b="1" dirty="0">
                <a:solidFill>
                  <a:srgbClr val="00529B"/>
                </a:solidFill>
                <a:latin typeface="Arial" panose="020B0604020202020204" pitchFamily="34" charset="0"/>
                <a:cs typeface="Arial" panose="020B0604020202020204" pitchFamily="34" charset="0"/>
              </a:rPr>
              <a:t> and search by keyword or product number.</a:t>
            </a:r>
          </a:p>
          <a:p>
            <a:pPr>
              <a:spcAft>
                <a:spcPts val="1200"/>
              </a:spcAft>
            </a:pPr>
            <a:endParaRPr lang="en-US" dirty="0"/>
          </a:p>
        </p:txBody>
      </p:sp>
      <p:graphicFrame>
        <p:nvGraphicFramePr>
          <p:cNvPr id="5" name="Content Placeholder 6" descr="Continuation of resources table from slide 60." title="Medicare Advantage and Other Medicare Health Plans Resource Guide"/>
          <p:cNvGraphicFramePr>
            <a:graphicFrameLocks/>
          </p:cNvGraphicFramePr>
          <p:nvPr>
            <p:extLst>
              <p:ext uri="{D42A27DB-BD31-4B8C-83A1-F6EECF244321}">
                <p14:modId xmlns:p14="http://schemas.microsoft.com/office/powerpoint/2010/main" val="2022979951"/>
              </p:ext>
            </p:extLst>
          </p:nvPr>
        </p:nvGraphicFramePr>
        <p:xfrm>
          <a:off x="1177383" y="2411507"/>
          <a:ext cx="9837234" cy="2123440"/>
        </p:xfrm>
        <a:graphic>
          <a:graphicData uri="http://schemas.openxmlformats.org/drawingml/2006/table">
            <a:tbl>
              <a:tblPr firstRow="1" bandRow="1">
                <a:tableStyleId>{5FD0F851-EC5A-4D38-B0AD-8093EC10F338}</a:tableStyleId>
              </a:tblPr>
              <a:tblGrid>
                <a:gridCol w="6716949">
                  <a:extLst>
                    <a:ext uri="{9D8B030D-6E8A-4147-A177-3AD203B41FA5}">
                      <a16:colId xmlns:a16="http://schemas.microsoft.com/office/drawing/2014/main" val="20000"/>
                    </a:ext>
                  </a:extLst>
                </a:gridCol>
                <a:gridCol w="3120285">
                  <a:extLst>
                    <a:ext uri="{9D8B030D-6E8A-4147-A177-3AD203B41FA5}">
                      <a16:colId xmlns:a16="http://schemas.microsoft.com/office/drawing/2014/main" val="20001"/>
                    </a:ext>
                  </a:extLst>
                </a:gridCol>
              </a:tblGrid>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effectLst/>
                          <a:latin typeface="+mn-lt"/>
                          <a:cs typeface="Arial" panose="020B0604020202020204" pitchFamily="34" charset="0"/>
                        </a:rPr>
                        <a:t>“Medicare &amp; You Handbook”</a:t>
                      </a:r>
                      <a:endParaRPr lang="en-US" sz="18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nSpc>
                          <a:spcPct val="100000"/>
                        </a:lnSpc>
                        <a:spcBef>
                          <a:spcPts val="600"/>
                        </a:spcBef>
                        <a:spcAft>
                          <a:spcPts val="0"/>
                        </a:spcAft>
                        <a:buFontTx/>
                        <a:buNone/>
                      </a:pPr>
                      <a:r>
                        <a:rPr lang="en-US" sz="1800" b="0" dirty="0">
                          <a:solidFill>
                            <a:srgbClr val="00529B"/>
                          </a:solidFill>
                          <a:effectLst/>
                          <a:latin typeface="+mn-lt"/>
                          <a:cs typeface="Arial" panose="020B0604020202020204" pitchFamily="34" charset="0"/>
                        </a:rPr>
                        <a:t>CMS Product No. 10050</a:t>
                      </a:r>
                      <a:endParaRPr lang="en-US" sz="1800" b="0" dirty="0">
                        <a:solidFill>
                          <a:srgbClr val="00529B"/>
                        </a:solidFill>
                        <a:effectLst/>
                        <a:latin typeface="+mn-lt"/>
                        <a:ea typeface="Calibri"/>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b="0" dirty="0">
                          <a:solidFill>
                            <a:srgbClr val="00529B"/>
                          </a:solidFill>
                          <a:effectLst/>
                          <a:latin typeface="+mn-lt"/>
                          <a:cs typeface="Arial" panose="020B0604020202020204" pitchFamily="34" charset="0"/>
                        </a:rPr>
                        <a:t>“Have You Done Your Yearly Medicare Plan Review?”</a:t>
                      </a:r>
                      <a:endParaRPr lang="en-US" sz="18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effectLst/>
                          <a:latin typeface="+mn-lt"/>
                          <a:cs typeface="Arial" panose="020B0604020202020204" pitchFamily="34" charset="0"/>
                        </a:rPr>
                        <a:t>CMS Product No. 11220</a:t>
                      </a:r>
                      <a:endParaRPr lang="en-US" sz="1800" b="0" u="sng" dirty="0">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b="0" dirty="0">
                          <a:solidFill>
                            <a:srgbClr val="00529B"/>
                          </a:solidFill>
                          <a:effectLst/>
                          <a:latin typeface="+mn-lt"/>
                          <a:cs typeface="Arial" panose="020B0604020202020204" pitchFamily="34" charset="0"/>
                        </a:rPr>
                        <a:t>“Understanding Medicare Advantage &amp;</a:t>
                      </a:r>
                      <a:r>
                        <a:rPr lang="en-US" sz="1800" b="0" baseline="0" dirty="0">
                          <a:solidFill>
                            <a:srgbClr val="00529B"/>
                          </a:solidFill>
                          <a:effectLst/>
                          <a:latin typeface="+mn-lt"/>
                          <a:cs typeface="Arial" panose="020B0604020202020204" pitchFamily="34" charset="0"/>
                        </a:rPr>
                        <a:t> Medicare Drug Plan Enrollment </a:t>
                      </a:r>
                      <a:r>
                        <a:rPr lang="en-US" sz="1800" b="0" dirty="0">
                          <a:solidFill>
                            <a:srgbClr val="00529B"/>
                          </a:solidFill>
                          <a:effectLst/>
                          <a:latin typeface="+mn-lt"/>
                          <a:cs typeface="Arial" panose="020B0604020202020204" pitchFamily="34" charset="0"/>
                        </a:rPr>
                        <a:t>Periods”</a:t>
                      </a:r>
                      <a:endParaRPr lang="en-US" sz="18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effectLst/>
                          <a:latin typeface="+mn-lt"/>
                          <a:cs typeface="Arial" panose="020B0604020202020204" pitchFamily="34" charset="0"/>
                        </a:rPr>
                        <a:t>CMS Product No. 11219</a:t>
                      </a:r>
                      <a:endParaRPr lang="en-US" sz="1800" b="0" dirty="0">
                        <a:solidFill>
                          <a:srgbClr val="00529B"/>
                        </a:solidFill>
                        <a:effectLst/>
                        <a:latin typeface="+mn-lt"/>
                        <a:ea typeface="Calibri"/>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effectLst/>
                          <a:latin typeface="+mn-lt"/>
                          <a:cs typeface="Arial" panose="020B0604020202020204" pitchFamily="34" charset="0"/>
                        </a:rPr>
                        <a:t>“Understanding your Medicare Advantage Plan's provider network”</a:t>
                      </a:r>
                      <a:endParaRPr lang="en-US" sz="18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solidFill>
                            <a:srgbClr val="00529B"/>
                          </a:solidFill>
                          <a:effectLst/>
                          <a:latin typeface="+mn-lt"/>
                          <a:cs typeface="Arial" panose="020B0604020202020204" pitchFamily="34" charset="0"/>
                        </a:rPr>
                        <a:t>CMS Product No. 11941</a:t>
                      </a:r>
                      <a:endParaRPr lang="en-US" sz="1800" b="0" dirty="0">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effectLst/>
                          <a:latin typeface="+mn-lt"/>
                          <a:cs typeface="Arial" panose="020B0604020202020204" pitchFamily="34" charset="0"/>
                        </a:rPr>
                        <a:t>“Understanding Medicare Advantage Plans”</a:t>
                      </a:r>
                      <a:endParaRPr lang="en-US" sz="1800" b="0" dirty="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solidFill>
                            <a:srgbClr val="00529B"/>
                          </a:solidFill>
                          <a:effectLst/>
                          <a:latin typeface="+mn-lt"/>
                          <a:cs typeface="Arial" panose="020B0604020202020204" pitchFamily="34" charset="0"/>
                        </a:rPr>
                        <a:t>CMS Product No. 12026</a:t>
                      </a:r>
                      <a:endParaRPr lang="en-US" sz="1800" b="0" dirty="0">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643198953"/>
                  </a:ext>
                </a:extLst>
              </a:tr>
            </a:tbl>
          </a:graphicData>
        </a:graphic>
      </p:graphicFrame>
      <p:sp>
        <p:nvSpPr>
          <p:cNvPr id="6" name="TextBox 5"/>
          <p:cNvSpPr txBox="1"/>
          <p:nvPr/>
        </p:nvSpPr>
        <p:spPr>
          <a:xfrm>
            <a:off x="1177383" y="4906026"/>
            <a:ext cx="9837234" cy="707886"/>
          </a:xfrm>
          <a:prstGeom prst="rect">
            <a:avLst/>
          </a:prstGeom>
          <a:noFill/>
        </p:spPr>
        <p:txBody>
          <a:bodyPr wrap="square" rtlCol="0">
            <a:spAutoFit/>
          </a:bodyPr>
          <a:lstStyle/>
          <a:p>
            <a:pPr lvl="0" defTabSz="685800">
              <a:spcAft>
                <a:spcPts val="1200"/>
              </a:spcAft>
              <a:defRPr/>
            </a:pPr>
            <a:r>
              <a:rPr lang="en-US" sz="2000" dirty="0">
                <a:solidFill>
                  <a:srgbClr val="00529B"/>
                </a:solidFill>
                <a:latin typeface="Arial" panose="020B0604020202020204" pitchFamily="34" charset="0"/>
                <a:ea typeface="Calibri"/>
                <a:cs typeface="Arial" panose="020B0604020202020204" pitchFamily="34" charset="0"/>
              </a:rPr>
              <a:t>To order multiple copies (partners only), visit </a:t>
            </a:r>
            <a:r>
              <a:rPr lang="en-US" sz="2000" dirty="0">
                <a:solidFill>
                  <a:srgbClr val="00529B"/>
                </a:solidFill>
                <a:latin typeface="Arial" panose="020B0604020202020204" pitchFamily="34" charset="0"/>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lang="en-US" sz="2000" dirty="0">
                <a:solidFill>
                  <a:srgbClr val="00529B"/>
                </a:solidFill>
                <a:latin typeface="Arial" panose="020B0604020202020204" pitchFamily="34" charset="0"/>
                <a:ea typeface="Calibri"/>
                <a:cs typeface="Arial" panose="020B0604020202020204" pitchFamily="34" charset="0"/>
              </a:rPr>
              <a:t>. You must register your organization.</a:t>
            </a:r>
            <a:endParaRPr lang="en-US" sz="2000" dirty="0">
              <a:solidFill>
                <a:srgbClr val="00529B"/>
              </a:solidFill>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7C94EC9E-2DD9-49A5-9B20-9B82BE00A57D}"/>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64</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4" name="Date Placeholder 3"/>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7388490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6992"/>
            <a:ext cx="12192000" cy="934910"/>
          </a:xfrm>
        </p:spPr>
        <p:txBody>
          <a:bodyPr>
            <a:normAutofit/>
          </a:bodyPr>
          <a:lstStyle/>
          <a:p>
            <a:r>
              <a:rPr lang="en-US" sz="2800" dirty="0"/>
              <a:t>Appendix A</a:t>
            </a:r>
            <a:br>
              <a:rPr lang="en-US" sz="2800" dirty="0"/>
            </a:br>
            <a:r>
              <a:rPr lang="en-US" sz="2800" dirty="0"/>
              <a:t>Compare Medicare Advantage Plans: Premium</a:t>
            </a:r>
            <a:r>
              <a:rPr lang="en-US" dirty="0"/>
              <a:t>	</a:t>
            </a:r>
          </a:p>
        </p:txBody>
      </p:sp>
      <p:sp>
        <p:nvSpPr>
          <p:cNvPr id="2" name="TextBox 1">
            <a:extLst>
              <a:ext uri="{FF2B5EF4-FFF2-40B4-BE49-F238E27FC236}">
                <a16:creationId xmlns:a16="http://schemas.microsoft.com/office/drawing/2014/main" id="{1E81BB09-ABAD-477D-9EAF-FF53C02A111D}"/>
              </a:ext>
            </a:extLst>
          </p:cNvPr>
          <p:cNvSpPr txBox="1"/>
          <p:nvPr/>
        </p:nvSpPr>
        <p:spPr>
          <a:xfrm>
            <a:off x="3167974" y="1303507"/>
            <a:ext cx="5856052" cy="461665"/>
          </a:xfrm>
          <a:prstGeom prst="rect">
            <a:avLst/>
          </a:prstGeom>
          <a:noFill/>
        </p:spPr>
        <p:txBody>
          <a:bodyPr wrap="square" rtlCol="0">
            <a:spAutoFit/>
          </a:bodyPr>
          <a:lstStyle/>
          <a:p>
            <a:pPr lvl="0" algn="ctr">
              <a:spcBef>
                <a:spcPts val="600"/>
              </a:spcBef>
            </a:pPr>
            <a:r>
              <a:rPr lang="en-US" sz="2400" b="1" dirty="0">
                <a:solidFill>
                  <a:srgbClr val="00529B"/>
                </a:solidFill>
                <a:cs typeface="Arial" panose="020B0604020202020204" pitchFamily="34" charset="0"/>
              </a:rPr>
              <a:t>Do most plans charge a monthly premium?</a:t>
            </a:r>
            <a:endParaRPr lang="en-US" sz="2400" b="1" dirty="0">
              <a:solidFill>
                <a:srgbClr val="00529B"/>
              </a:solidFill>
              <a:ea typeface="Calibri" panose="020F0502020204030204" pitchFamily="34" charset="0"/>
              <a:cs typeface="Arial" panose="020B0604020202020204" pitchFamily="34" charset="0"/>
            </a:endParaRPr>
          </a:p>
        </p:txBody>
      </p:sp>
      <p:graphicFrame>
        <p:nvGraphicFramePr>
          <p:cNvPr id="7" name="Table 6" descr="Table comparing plan premiums--HMO, PPO, PFFS, SNP, and MSA." title="Appendix A: Compare Medicare Advantage (MA) Plans—Premium "/>
          <p:cNvGraphicFramePr>
            <a:graphicFrameLocks noGrp="1"/>
          </p:cNvGraphicFramePr>
          <p:nvPr>
            <p:extLst>
              <p:ext uri="{D42A27DB-BD31-4B8C-83A1-F6EECF244321}">
                <p14:modId xmlns:p14="http://schemas.microsoft.com/office/powerpoint/2010/main" val="1140709090"/>
              </p:ext>
            </p:extLst>
          </p:nvPr>
        </p:nvGraphicFramePr>
        <p:xfrm>
          <a:off x="968017" y="2093902"/>
          <a:ext cx="10255966" cy="3733800"/>
        </p:xfrm>
        <a:graphic>
          <a:graphicData uri="http://schemas.openxmlformats.org/drawingml/2006/table">
            <a:tbl>
              <a:tblPr firstRow="1" firstCol="1" bandRow="1">
                <a:tableStyleId>{5FD0F851-EC5A-4D38-B0AD-8093EC10F338}</a:tableStyleId>
              </a:tblPr>
              <a:tblGrid>
                <a:gridCol w="2414498">
                  <a:extLst>
                    <a:ext uri="{9D8B030D-6E8A-4147-A177-3AD203B41FA5}">
                      <a16:colId xmlns:a16="http://schemas.microsoft.com/office/drawing/2014/main" val="20001"/>
                    </a:ext>
                  </a:extLst>
                </a:gridCol>
                <a:gridCol w="1960367">
                  <a:extLst>
                    <a:ext uri="{9D8B030D-6E8A-4147-A177-3AD203B41FA5}">
                      <a16:colId xmlns:a16="http://schemas.microsoft.com/office/drawing/2014/main" val="20002"/>
                    </a:ext>
                  </a:extLst>
                </a:gridCol>
                <a:gridCol w="1960367">
                  <a:extLst>
                    <a:ext uri="{9D8B030D-6E8A-4147-A177-3AD203B41FA5}">
                      <a16:colId xmlns:a16="http://schemas.microsoft.com/office/drawing/2014/main" val="20003"/>
                    </a:ext>
                  </a:extLst>
                </a:gridCol>
                <a:gridCol w="1960367">
                  <a:extLst>
                    <a:ext uri="{9D8B030D-6E8A-4147-A177-3AD203B41FA5}">
                      <a16:colId xmlns:a16="http://schemas.microsoft.com/office/drawing/2014/main" val="20004"/>
                    </a:ext>
                  </a:extLst>
                </a:gridCol>
                <a:gridCol w="1960367">
                  <a:extLst>
                    <a:ext uri="{9D8B030D-6E8A-4147-A177-3AD203B41FA5}">
                      <a16:colId xmlns:a16="http://schemas.microsoft.com/office/drawing/2014/main" val="20005"/>
                    </a:ext>
                  </a:extLst>
                </a:gridCol>
              </a:tblGrid>
              <a:tr h="4073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Health Maintenance Organization (HMO)</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Preferred Provider Organization (PPO)</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Private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Fee-for-Service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(PFFS)</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Special Needs Plan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(SNP)</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Medical Savings Account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(MSA)</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7524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Yes</a:t>
                      </a:r>
                    </a:p>
                    <a:p>
                      <a:pPr marL="0" marR="0" algn="l">
                        <a:lnSpc>
                          <a:spcPct val="100000"/>
                        </a:lnSpc>
                        <a:spcBef>
                          <a:spcPts val="600"/>
                        </a:spcBef>
                        <a:spcAft>
                          <a:spcPts val="0"/>
                        </a:spcAft>
                      </a:pPr>
                      <a:r>
                        <a:rPr lang="en-US" sz="2000" b="0" dirty="0">
                          <a:solidFill>
                            <a:srgbClr val="00529B"/>
                          </a:solidFill>
                          <a:effectLst/>
                          <a:latin typeface="+mn-lt"/>
                          <a:cs typeface="Arial" panose="020B0604020202020204" pitchFamily="34" charset="0"/>
                        </a:rPr>
                        <a:t>Many charge a premium in addition to the monthly Part B premium.</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2000" dirty="0">
                          <a:solidFill>
                            <a:srgbClr val="00529B"/>
                          </a:solidFill>
                          <a:effectLst/>
                          <a:latin typeface="+mn-lt"/>
                          <a:cs typeface="Arial" panose="020B0604020202020204" pitchFamily="34" charset="0"/>
                        </a:rPr>
                        <a:t>Many charge a premium in addition to the monthly Part B premium.</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2000" dirty="0">
                          <a:solidFill>
                            <a:srgbClr val="00529B"/>
                          </a:solidFill>
                          <a:effectLst/>
                          <a:latin typeface="+mn-lt"/>
                          <a:cs typeface="Arial" panose="020B0604020202020204" pitchFamily="34" charset="0"/>
                        </a:rPr>
                        <a:t>Many charge a premium in addition to the monthly Part B premium.</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2000" dirty="0">
                          <a:solidFill>
                            <a:srgbClr val="00529B"/>
                          </a:solidFill>
                          <a:effectLst/>
                          <a:latin typeface="+mn-lt"/>
                          <a:cs typeface="Arial" panose="020B0604020202020204" pitchFamily="34" charset="0"/>
                        </a:rPr>
                        <a:t>Many charge a premium in addition to the monthly Part B premium.</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No</a:t>
                      </a:r>
                    </a:p>
                    <a:p>
                      <a:pPr marL="0" marR="0">
                        <a:lnSpc>
                          <a:spcPct val="100000"/>
                        </a:lnSpc>
                        <a:spcBef>
                          <a:spcPts val="600"/>
                        </a:spcBef>
                        <a:spcAft>
                          <a:spcPts val="0"/>
                        </a:spcAft>
                      </a:pPr>
                      <a:r>
                        <a:rPr lang="en-US" sz="2000" dirty="0">
                          <a:solidFill>
                            <a:srgbClr val="00529B"/>
                          </a:solidFill>
                          <a:effectLst/>
                          <a:latin typeface="+mn-lt"/>
                          <a:ea typeface="Calibri" panose="020F0502020204030204" pitchFamily="34" charset="0"/>
                          <a:cs typeface="Arial" panose="020B0604020202020204" pitchFamily="34" charset="0"/>
                        </a:rPr>
                        <a:t>You won’t have to pay a separate monthly premium, but you’ll continue to pay the monthly Part B premium.</a:t>
                      </a: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6" name="Slide Number Placeholder 5">
            <a:extLst>
              <a:ext uri="{FF2B5EF4-FFF2-40B4-BE49-F238E27FC236}">
                <a16:creationId xmlns:a16="http://schemas.microsoft.com/office/drawing/2014/main" id="{B44571BD-7985-4BE6-B979-B2769632A1E0}"/>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65</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4" name="Date Placeholder 3"/>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3018754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177"/>
            <a:ext cx="12192000" cy="938849"/>
          </a:xfrm>
        </p:spPr>
        <p:txBody>
          <a:bodyPr>
            <a:normAutofit/>
          </a:bodyPr>
          <a:lstStyle/>
          <a:p>
            <a:r>
              <a:rPr lang="en-US" sz="2800" dirty="0"/>
              <a:t>Appendix A </a:t>
            </a:r>
            <a:br>
              <a:rPr lang="en-US" sz="2800" dirty="0"/>
            </a:br>
            <a:r>
              <a:rPr lang="en-US" sz="2800" dirty="0"/>
              <a:t>Compare Medicare Advantage Plans: Drugs </a:t>
            </a:r>
          </a:p>
        </p:txBody>
      </p:sp>
      <p:sp>
        <p:nvSpPr>
          <p:cNvPr id="5" name="TextBox 4">
            <a:extLst>
              <a:ext uri="{FF2B5EF4-FFF2-40B4-BE49-F238E27FC236}">
                <a16:creationId xmlns:a16="http://schemas.microsoft.com/office/drawing/2014/main" id="{18D846FD-A4BA-4546-B818-84E4CA0D5356}"/>
              </a:ext>
            </a:extLst>
          </p:cNvPr>
          <p:cNvSpPr txBox="1"/>
          <p:nvPr/>
        </p:nvSpPr>
        <p:spPr>
          <a:xfrm>
            <a:off x="2505683" y="1293569"/>
            <a:ext cx="7180634" cy="461665"/>
          </a:xfrm>
          <a:prstGeom prst="rect">
            <a:avLst/>
          </a:prstGeom>
          <a:noFill/>
        </p:spPr>
        <p:txBody>
          <a:bodyPr wrap="square" rtlCol="0">
            <a:spAutoFit/>
          </a:bodyPr>
          <a:lstStyle/>
          <a:p>
            <a:pPr lvl="0" algn="ctr">
              <a:spcBef>
                <a:spcPts val="600"/>
              </a:spcBef>
            </a:pPr>
            <a:r>
              <a:rPr lang="en-US" sz="2400" b="1" dirty="0">
                <a:solidFill>
                  <a:srgbClr val="00529B"/>
                </a:solidFill>
                <a:cs typeface="Arial" panose="020B0604020202020204" pitchFamily="34" charset="0"/>
              </a:rPr>
              <a:t>Does the plan offer Medicare drug coverage (Part D)?</a:t>
            </a:r>
            <a:endParaRPr lang="en-US" sz="2400" b="1" dirty="0">
              <a:solidFill>
                <a:srgbClr val="00529B"/>
              </a:solidFill>
              <a:ea typeface="Calibri" panose="020F0502020204030204" pitchFamily="34" charset="0"/>
              <a:cs typeface="Arial" panose="020B0604020202020204" pitchFamily="34" charset="0"/>
            </a:endParaRPr>
          </a:p>
        </p:txBody>
      </p:sp>
      <p:graphicFrame>
        <p:nvGraphicFramePr>
          <p:cNvPr id="6" name="Table 5" descr="Table comparing prescription drug coverage--HMO, PPO, PFFS, SNP, and MSA." title="Appendix A"/>
          <p:cNvGraphicFramePr>
            <a:graphicFrameLocks noGrp="1"/>
          </p:cNvGraphicFramePr>
          <p:nvPr>
            <p:extLst>
              <p:ext uri="{D42A27DB-BD31-4B8C-83A1-F6EECF244321}">
                <p14:modId xmlns:p14="http://schemas.microsoft.com/office/powerpoint/2010/main" val="285482462"/>
              </p:ext>
            </p:extLst>
          </p:nvPr>
        </p:nvGraphicFramePr>
        <p:xfrm>
          <a:off x="614558" y="2049699"/>
          <a:ext cx="10962884" cy="4038600"/>
        </p:xfrm>
        <a:graphic>
          <a:graphicData uri="http://schemas.openxmlformats.org/drawingml/2006/table">
            <a:tbl>
              <a:tblPr firstRow="1" firstCol="1" bandRow="1">
                <a:tableStyleId>{5FD0F851-EC5A-4D38-B0AD-8093EC10F338}</a:tableStyleId>
              </a:tblPr>
              <a:tblGrid>
                <a:gridCol w="2508632">
                  <a:extLst>
                    <a:ext uri="{9D8B030D-6E8A-4147-A177-3AD203B41FA5}">
                      <a16:colId xmlns:a16="http://schemas.microsoft.com/office/drawing/2014/main" val="20001"/>
                    </a:ext>
                  </a:extLst>
                </a:gridCol>
                <a:gridCol w="2113563">
                  <a:extLst>
                    <a:ext uri="{9D8B030D-6E8A-4147-A177-3AD203B41FA5}">
                      <a16:colId xmlns:a16="http://schemas.microsoft.com/office/drawing/2014/main" val="20002"/>
                    </a:ext>
                  </a:extLst>
                </a:gridCol>
                <a:gridCol w="1961507">
                  <a:extLst>
                    <a:ext uri="{9D8B030D-6E8A-4147-A177-3AD203B41FA5}">
                      <a16:colId xmlns:a16="http://schemas.microsoft.com/office/drawing/2014/main" val="20003"/>
                    </a:ext>
                  </a:extLst>
                </a:gridCol>
                <a:gridCol w="1842906">
                  <a:extLst>
                    <a:ext uri="{9D8B030D-6E8A-4147-A177-3AD203B41FA5}">
                      <a16:colId xmlns:a16="http://schemas.microsoft.com/office/drawing/2014/main" val="20004"/>
                    </a:ext>
                  </a:extLst>
                </a:gridCol>
                <a:gridCol w="2536276">
                  <a:extLst>
                    <a:ext uri="{9D8B030D-6E8A-4147-A177-3AD203B41FA5}">
                      <a16:colId xmlns:a16="http://schemas.microsoft.com/office/drawing/2014/main" val="20005"/>
                    </a:ext>
                  </a:extLst>
                </a:gridCol>
              </a:tblGrid>
              <a:tr h="4073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Health Maintenance Organization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(HMO)</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Preferred Provider Organization (PPO)</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Private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Fee-for-Service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(PFFS)</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Special Needs Plan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(SNP)</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Medical Savings Account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(MSA)</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12616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Usually</a:t>
                      </a:r>
                    </a:p>
                    <a:p>
                      <a:pPr marL="0" marR="0">
                        <a:lnSpc>
                          <a:spcPct val="100000"/>
                        </a:lnSpc>
                        <a:spcBef>
                          <a:spcPts val="600"/>
                        </a:spcBef>
                        <a:spcAft>
                          <a:spcPts val="0"/>
                        </a:spcAft>
                      </a:pPr>
                      <a:r>
                        <a:rPr lang="en-US" sz="2000" b="0" dirty="0">
                          <a:solidFill>
                            <a:srgbClr val="00529B"/>
                          </a:solidFill>
                          <a:effectLst/>
                          <a:latin typeface="+mn-lt"/>
                          <a:cs typeface="Arial" panose="020B0604020202020204" pitchFamily="34" charset="0"/>
                        </a:rPr>
                        <a:t>If you join an HMO that doesn’t offer drug coverage, you can’t get a separate Medicare drug plan.</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Usually</a:t>
                      </a:r>
                    </a:p>
                    <a:p>
                      <a:pPr marL="0" marR="0">
                        <a:lnSpc>
                          <a:spcPct val="100000"/>
                        </a:lnSpc>
                        <a:spcBef>
                          <a:spcPts val="600"/>
                        </a:spcBef>
                        <a:spcAft>
                          <a:spcPts val="0"/>
                        </a:spcAft>
                      </a:pPr>
                      <a:r>
                        <a:rPr lang="en-US" sz="2000" b="0" dirty="0">
                          <a:solidFill>
                            <a:srgbClr val="00529B"/>
                          </a:solidFill>
                          <a:effectLst/>
                          <a:latin typeface="+mn-lt"/>
                          <a:cs typeface="Arial" panose="020B0604020202020204" pitchFamily="34" charset="0"/>
                        </a:rPr>
                        <a:t>If you join a PPO plan that doesn’t offer drug coverage, you can’t get a separate Medicare drug plan.</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Usually </a:t>
                      </a:r>
                    </a:p>
                    <a:p>
                      <a:pPr marL="0" marR="0" algn="l">
                        <a:lnSpc>
                          <a:spcPct val="100000"/>
                        </a:lnSpc>
                        <a:spcBef>
                          <a:spcPts val="600"/>
                        </a:spcBef>
                        <a:spcAft>
                          <a:spcPts val="0"/>
                        </a:spcAft>
                      </a:pPr>
                      <a:r>
                        <a:rPr lang="en-US" sz="2000" b="0" dirty="0">
                          <a:solidFill>
                            <a:srgbClr val="00529B"/>
                          </a:solidFill>
                          <a:effectLst/>
                          <a:latin typeface="+mn-lt"/>
                          <a:cs typeface="Arial" panose="020B0604020202020204" pitchFamily="34" charset="0"/>
                        </a:rPr>
                        <a:t>If you join a PFFS plan that doesn’t offer drug coverage, you can get a Medicare drug plan.</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2000" b="0" dirty="0">
                          <a:solidFill>
                            <a:srgbClr val="00529B"/>
                          </a:solidFill>
                          <a:effectLst/>
                          <a:latin typeface="+mn-lt"/>
                          <a:cs typeface="Arial" panose="020B0604020202020204" pitchFamily="34" charset="0"/>
                        </a:rPr>
                        <a:t>All SNPs must provide Medicare drug coverage </a:t>
                      </a:r>
                      <a:br>
                        <a:rPr lang="en-US" sz="2000" b="0" dirty="0">
                          <a:solidFill>
                            <a:srgbClr val="00529B"/>
                          </a:solidFill>
                          <a:effectLst/>
                          <a:latin typeface="+mn-lt"/>
                          <a:cs typeface="Arial" panose="020B0604020202020204" pitchFamily="34" charset="0"/>
                        </a:rPr>
                      </a:br>
                      <a:r>
                        <a:rPr lang="en-US" sz="2000" b="0" dirty="0">
                          <a:solidFill>
                            <a:srgbClr val="00529B"/>
                          </a:solidFill>
                          <a:effectLst/>
                          <a:latin typeface="+mn-lt"/>
                          <a:cs typeface="Arial" panose="020B0604020202020204" pitchFamily="34" charset="0"/>
                        </a:rPr>
                        <a:t>(Part D).</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No</a:t>
                      </a:r>
                    </a:p>
                    <a:p>
                      <a:pPr marL="0" marR="0" algn="l">
                        <a:lnSpc>
                          <a:spcPct val="100000"/>
                        </a:lnSpc>
                        <a:spcBef>
                          <a:spcPts val="600"/>
                        </a:spcBef>
                        <a:spcAft>
                          <a:spcPts val="0"/>
                        </a:spcAft>
                      </a:pPr>
                      <a:r>
                        <a:rPr lang="en-US" sz="2000" b="0" dirty="0">
                          <a:solidFill>
                            <a:srgbClr val="00529B"/>
                          </a:solidFill>
                          <a:effectLst/>
                          <a:latin typeface="+mn-lt"/>
                          <a:cs typeface="Arial" panose="020B0604020202020204" pitchFamily="34" charset="0"/>
                        </a:rPr>
                        <a:t>You may join a separate Medicare drug plan. If you already have a Medicare Supplement Insurance (Medigap) policy with drug coverage, you can continue to use this coverage.</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Slide Number Placeholder 5">
            <a:extLst>
              <a:ext uri="{FF2B5EF4-FFF2-40B4-BE49-F238E27FC236}">
                <a16:creationId xmlns:a16="http://schemas.microsoft.com/office/drawing/2014/main" id="{46704624-BC31-474E-8FA3-517416AE28B0}"/>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66</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0876522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271"/>
            <a:ext cx="12192000" cy="927756"/>
          </a:xfrm>
        </p:spPr>
        <p:txBody>
          <a:bodyPr anchor="ctr">
            <a:normAutofit/>
          </a:bodyPr>
          <a:lstStyle/>
          <a:p>
            <a:r>
              <a:rPr lang="en-US" sz="2800" dirty="0"/>
              <a:t>Appendix A </a:t>
            </a:r>
            <a:br>
              <a:rPr lang="en-US" sz="2800" dirty="0"/>
            </a:br>
            <a:r>
              <a:rPr lang="en-US" sz="2800" dirty="0"/>
              <a:t>Compare Medicare Advantage Plans: Providers </a:t>
            </a:r>
          </a:p>
        </p:txBody>
      </p:sp>
      <p:sp>
        <p:nvSpPr>
          <p:cNvPr id="5" name="TextBox 4">
            <a:extLst>
              <a:ext uri="{FF2B5EF4-FFF2-40B4-BE49-F238E27FC236}">
                <a16:creationId xmlns:a16="http://schemas.microsoft.com/office/drawing/2014/main" id="{A5C60BFA-C4D1-4AF9-93BE-867AED459001}"/>
              </a:ext>
            </a:extLst>
          </p:cNvPr>
          <p:cNvSpPr txBox="1"/>
          <p:nvPr/>
        </p:nvSpPr>
        <p:spPr>
          <a:xfrm>
            <a:off x="1432706" y="1135450"/>
            <a:ext cx="9168114" cy="430887"/>
          </a:xfrm>
          <a:prstGeom prst="rect">
            <a:avLst/>
          </a:prstGeom>
          <a:noFill/>
        </p:spPr>
        <p:txBody>
          <a:bodyPr wrap="square" rtlCol="0">
            <a:spAutoFit/>
          </a:bodyPr>
          <a:lstStyle/>
          <a:p>
            <a:pPr lvl="0">
              <a:spcBef>
                <a:spcPts val="600"/>
              </a:spcBef>
            </a:pPr>
            <a:r>
              <a:rPr lang="en-US" sz="2200" b="1" dirty="0">
                <a:solidFill>
                  <a:srgbClr val="00529B"/>
                </a:solidFill>
                <a:cs typeface="Arial" panose="020B0604020202020204" pitchFamily="34" charset="0"/>
              </a:rPr>
              <a:t>Can I use any doctor or hospital that accepts Medicare for covered services?</a:t>
            </a:r>
            <a:endParaRPr lang="en-US" sz="2200" b="1" dirty="0">
              <a:solidFill>
                <a:srgbClr val="00529B"/>
              </a:solidFill>
              <a:ea typeface="Calibri" panose="020F0502020204030204" pitchFamily="34" charset="0"/>
              <a:cs typeface="Arial" panose="020B0604020202020204" pitchFamily="34" charset="0"/>
            </a:endParaRPr>
          </a:p>
        </p:txBody>
      </p:sp>
      <p:graphicFrame>
        <p:nvGraphicFramePr>
          <p:cNvPr id="6" name="Table 5" descr="Table comparing providers that may accept Medicare covered services--HMO, PPO, PFFS, SNP, and MSA." title="Appendix A"/>
          <p:cNvGraphicFramePr>
            <a:graphicFrameLocks noGrp="1"/>
          </p:cNvGraphicFramePr>
          <p:nvPr>
            <p:extLst>
              <p:ext uri="{D42A27DB-BD31-4B8C-83A1-F6EECF244321}">
                <p14:modId xmlns:p14="http://schemas.microsoft.com/office/powerpoint/2010/main" val="2018498991"/>
              </p:ext>
            </p:extLst>
          </p:nvPr>
        </p:nvGraphicFramePr>
        <p:xfrm>
          <a:off x="117145" y="1751761"/>
          <a:ext cx="11799237" cy="4765774"/>
        </p:xfrm>
        <a:graphic>
          <a:graphicData uri="http://schemas.openxmlformats.org/drawingml/2006/table">
            <a:tbl>
              <a:tblPr firstRow="1" firstCol="1" bandRow="1">
                <a:tableStyleId>{5FD0F851-EC5A-4D38-B0AD-8093EC10F338}</a:tableStyleId>
              </a:tblPr>
              <a:tblGrid>
                <a:gridCol w="3003877">
                  <a:extLst>
                    <a:ext uri="{9D8B030D-6E8A-4147-A177-3AD203B41FA5}">
                      <a16:colId xmlns:a16="http://schemas.microsoft.com/office/drawing/2014/main" val="20001"/>
                    </a:ext>
                  </a:extLst>
                </a:gridCol>
                <a:gridCol w="2051570">
                  <a:extLst>
                    <a:ext uri="{9D8B030D-6E8A-4147-A177-3AD203B41FA5}">
                      <a16:colId xmlns:a16="http://schemas.microsoft.com/office/drawing/2014/main" val="20002"/>
                    </a:ext>
                  </a:extLst>
                </a:gridCol>
                <a:gridCol w="2927960">
                  <a:extLst>
                    <a:ext uri="{9D8B030D-6E8A-4147-A177-3AD203B41FA5}">
                      <a16:colId xmlns:a16="http://schemas.microsoft.com/office/drawing/2014/main" val="20003"/>
                    </a:ext>
                  </a:extLst>
                </a:gridCol>
                <a:gridCol w="2185044">
                  <a:extLst>
                    <a:ext uri="{9D8B030D-6E8A-4147-A177-3AD203B41FA5}">
                      <a16:colId xmlns:a16="http://schemas.microsoft.com/office/drawing/2014/main" val="20004"/>
                    </a:ext>
                  </a:extLst>
                </a:gridCol>
                <a:gridCol w="1630786">
                  <a:extLst>
                    <a:ext uri="{9D8B030D-6E8A-4147-A177-3AD203B41FA5}">
                      <a16:colId xmlns:a16="http://schemas.microsoft.com/office/drawing/2014/main" val="20005"/>
                    </a:ext>
                  </a:extLst>
                </a:gridCol>
              </a:tblGrid>
              <a:tr h="7060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1800" dirty="0">
                          <a:solidFill>
                            <a:srgbClr val="00529B"/>
                          </a:solidFill>
                          <a:effectLst/>
                          <a:latin typeface="+mn-lt"/>
                          <a:cs typeface="Arial" panose="020B0604020202020204" pitchFamily="34" charset="0"/>
                        </a:rPr>
                        <a:t>Health Maintenance Organization (HMO)</a:t>
                      </a:r>
                      <a:endParaRPr lang="en-US" sz="18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1800" dirty="0">
                          <a:solidFill>
                            <a:srgbClr val="00529B"/>
                          </a:solidFill>
                          <a:effectLst/>
                          <a:latin typeface="+mn-lt"/>
                          <a:cs typeface="Arial" panose="020B0604020202020204" pitchFamily="34" charset="0"/>
                        </a:rPr>
                        <a:t>Preferred Provider Organization (PPO)</a:t>
                      </a:r>
                      <a:endParaRPr lang="en-US" sz="18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1800" dirty="0">
                          <a:solidFill>
                            <a:srgbClr val="00529B"/>
                          </a:solidFill>
                          <a:effectLst/>
                          <a:latin typeface="+mn-lt"/>
                          <a:cs typeface="Arial" panose="020B0604020202020204" pitchFamily="34" charset="0"/>
                        </a:rPr>
                        <a:t>Private Fee-for-Service </a:t>
                      </a:r>
                      <a:br>
                        <a:rPr lang="en-US" sz="1800" dirty="0">
                          <a:solidFill>
                            <a:srgbClr val="00529B"/>
                          </a:solidFill>
                          <a:effectLst/>
                          <a:latin typeface="+mn-lt"/>
                          <a:cs typeface="Arial" panose="020B0604020202020204" pitchFamily="34" charset="0"/>
                        </a:rPr>
                      </a:br>
                      <a:r>
                        <a:rPr lang="en-US" sz="1800" dirty="0">
                          <a:solidFill>
                            <a:srgbClr val="00529B"/>
                          </a:solidFill>
                          <a:effectLst/>
                          <a:latin typeface="+mn-lt"/>
                          <a:cs typeface="Arial" panose="020B0604020202020204" pitchFamily="34" charset="0"/>
                        </a:rPr>
                        <a:t>(PFFS)</a:t>
                      </a:r>
                      <a:endParaRPr lang="en-US" sz="18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1800" dirty="0">
                          <a:solidFill>
                            <a:srgbClr val="00529B"/>
                          </a:solidFill>
                          <a:effectLst/>
                          <a:latin typeface="+mn-lt"/>
                          <a:cs typeface="Arial" panose="020B0604020202020204" pitchFamily="34" charset="0"/>
                        </a:rPr>
                        <a:t>Special Needs Plan </a:t>
                      </a:r>
                      <a:br>
                        <a:rPr lang="en-US" sz="1800" dirty="0">
                          <a:solidFill>
                            <a:srgbClr val="00529B"/>
                          </a:solidFill>
                          <a:effectLst/>
                          <a:latin typeface="+mn-lt"/>
                          <a:cs typeface="Arial" panose="020B0604020202020204" pitchFamily="34" charset="0"/>
                        </a:rPr>
                      </a:br>
                      <a:r>
                        <a:rPr lang="en-US" sz="1800" dirty="0">
                          <a:solidFill>
                            <a:srgbClr val="00529B"/>
                          </a:solidFill>
                          <a:effectLst/>
                          <a:latin typeface="+mn-lt"/>
                          <a:cs typeface="Arial" panose="020B0604020202020204" pitchFamily="34" charset="0"/>
                        </a:rPr>
                        <a:t>(SNP)</a:t>
                      </a:r>
                      <a:endParaRPr lang="en-US" sz="18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1800" dirty="0">
                          <a:solidFill>
                            <a:srgbClr val="00529B"/>
                          </a:solidFill>
                          <a:effectLst/>
                          <a:latin typeface="+mn-lt"/>
                          <a:cs typeface="Arial" panose="020B0604020202020204" pitchFamily="34" charset="0"/>
                        </a:rPr>
                        <a:t>Medical Savings Account (MSA)</a:t>
                      </a:r>
                      <a:endParaRPr lang="en-US" sz="18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405972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1800" b="0" baseline="0" dirty="0">
                          <a:solidFill>
                            <a:srgbClr val="00529B"/>
                          </a:solidFill>
                          <a:effectLst/>
                          <a:latin typeface="+mn-lt"/>
                          <a:cs typeface="Arial" panose="020B0604020202020204" pitchFamily="34" charset="0"/>
                        </a:rPr>
                        <a:t>Sometimes</a:t>
                      </a:r>
                    </a:p>
                    <a:p>
                      <a:pPr marL="0" marR="0" algn="l">
                        <a:lnSpc>
                          <a:spcPct val="100000"/>
                        </a:lnSpc>
                        <a:spcBef>
                          <a:spcPts val="600"/>
                        </a:spcBef>
                        <a:spcAft>
                          <a:spcPts val="0"/>
                        </a:spcAft>
                      </a:pPr>
                      <a:r>
                        <a:rPr lang="en-US" sz="1800" b="0" dirty="0">
                          <a:solidFill>
                            <a:srgbClr val="00529B"/>
                          </a:solidFill>
                          <a:effectLst/>
                          <a:latin typeface="+mn-lt"/>
                          <a:cs typeface="Arial" panose="020B0604020202020204" pitchFamily="34" charset="0"/>
                        </a:rPr>
                        <a:t>You generally must get your care and services from doctors, other health care providers, or hospitals in the plan’s network (except emergency or urgent care or out-of-area dialysis).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effectLst/>
                          <a:latin typeface="+mn-lt"/>
                          <a:cs typeface="Arial" panose="020B0604020202020204" pitchFamily="34" charset="0"/>
                        </a:rPr>
                        <a:t>In a </a:t>
                      </a:r>
                      <a:r>
                        <a:rPr lang="en-US" sz="1800" b="0" dirty="0">
                          <a:solidFill>
                            <a:srgbClr val="00529B"/>
                          </a:solidFill>
                          <a:latin typeface="+mn-lt"/>
                          <a:cs typeface="Arial" panose="020B0604020202020204" pitchFamily="34" charset="0"/>
                        </a:rPr>
                        <a:t>Health Maintenance Organization Point-of-Service</a:t>
                      </a:r>
                      <a:r>
                        <a:rPr lang="en-US" sz="1800" b="0" dirty="0">
                          <a:solidFill>
                            <a:srgbClr val="00529B"/>
                          </a:solidFill>
                          <a:effectLst/>
                          <a:latin typeface="+mn-lt"/>
                          <a:cs typeface="Arial" panose="020B0604020202020204" pitchFamily="34" charset="0"/>
                        </a:rPr>
                        <a:t> (HMOPOS) you may be able to get some services out of network for a higher copayment or coinsurance.</a:t>
                      </a:r>
                      <a:endParaRPr lang="en-US" sz="18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1800" baseline="0" dirty="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1800" dirty="0">
                          <a:solidFill>
                            <a:srgbClr val="00529B"/>
                          </a:solidFill>
                          <a:effectLst/>
                          <a:latin typeface="+mn-lt"/>
                          <a:cs typeface="Arial" panose="020B0604020202020204" pitchFamily="34" charset="0"/>
                        </a:rPr>
                        <a:t>Each plan has a network of doctors, hospitals, and other providers that you may go to. You may also go out of the plan’s provider network, but your costs may be higher. </a:t>
                      </a:r>
                      <a:endParaRPr lang="en-US" sz="18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1800" baseline="0" dirty="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1800" dirty="0">
                          <a:solidFill>
                            <a:srgbClr val="00529B"/>
                          </a:solidFill>
                          <a:effectLst/>
                          <a:latin typeface="+mn-lt"/>
                          <a:cs typeface="Arial" panose="020B0604020202020204" pitchFamily="34" charset="0"/>
                        </a:rPr>
                        <a:t>You can go to any Medicare-approved doctor, other health care provider, or hospital </a:t>
                      </a:r>
                      <a:r>
                        <a:rPr lang="en-US" sz="1800" b="1" dirty="0">
                          <a:solidFill>
                            <a:srgbClr val="00529B"/>
                          </a:solidFill>
                          <a:effectLst/>
                          <a:latin typeface="+mn-lt"/>
                          <a:cs typeface="Arial" panose="020B0604020202020204" pitchFamily="34" charset="0"/>
                        </a:rPr>
                        <a:t>that accepts the plan’s payment terms and agrees to treat you</a:t>
                      </a:r>
                      <a:r>
                        <a:rPr lang="en-US" sz="1800" dirty="0">
                          <a:solidFill>
                            <a:srgbClr val="00529B"/>
                          </a:solidFill>
                          <a:effectLst/>
                          <a:latin typeface="+mn-lt"/>
                          <a:cs typeface="Arial" panose="020B0604020202020204" pitchFamily="34" charset="0"/>
                        </a:rPr>
                        <a:t>. If the plan has a network, you can use any of the network providers (if you go to an out-of-network provider that accepts the plan’s terms, you may pay more).</a:t>
                      </a:r>
                      <a:endParaRPr lang="en-US" sz="18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1800" baseline="0" dirty="0">
                          <a:solidFill>
                            <a:srgbClr val="00529B"/>
                          </a:solidFill>
                          <a:effectLst/>
                          <a:latin typeface="+mn-lt"/>
                          <a:cs typeface="Arial" panose="020B0604020202020204" pitchFamily="34" charset="0"/>
                        </a:rPr>
                        <a:t>Sometimes</a:t>
                      </a:r>
                    </a:p>
                    <a:p>
                      <a:pPr marL="0" marR="0">
                        <a:lnSpc>
                          <a:spcPct val="100000"/>
                        </a:lnSpc>
                        <a:spcBef>
                          <a:spcPts val="600"/>
                        </a:spcBef>
                        <a:spcAft>
                          <a:spcPts val="0"/>
                        </a:spcAft>
                      </a:pPr>
                      <a:r>
                        <a:rPr lang="en-US" sz="1800" dirty="0">
                          <a:solidFill>
                            <a:srgbClr val="00529B"/>
                          </a:solidFill>
                          <a:effectLst/>
                          <a:latin typeface="+mn-lt"/>
                          <a:cs typeface="Arial" panose="020B0604020202020204" pitchFamily="34" charset="0"/>
                        </a:rPr>
                        <a:t>If your SNP is an HMO, you must get your care and services from doctors or hospitals in the SNP’s network (except emergency or urgent care or out-of-area dialysis).</a:t>
                      </a:r>
                      <a:r>
                        <a:rPr lang="en-US" sz="1800" baseline="0" dirty="0">
                          <a:solidFill>
                            <a:srgbClr val="00529B"/>
                          </a:solidFill>
                          <a:effectLst/>
                          <a:latin typeface="+mn-lt"/>
                          <a:cs typeface="Arial" panose="020B0604020202020204" pitchFamily="34" charset="0"/>
                        </a:rPr>
                        <a:t> However, if your SNP is a PPO, you can get Medicare covered services out of network.</a:t>
                      </a:r>
                      <a:endParaRPr lang="en-US" sz="18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1800" baseline="0" dirty="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1800" dirty="0">
                          <a:solidFill>
                            <a:srgbClr val="00529B"/>
                          </a:solidFill>
                          <a:effectLst/>
                          <a:latin typeface="+mn-lt"/>
                          <a:cs typeface="Arial" panose="020B0604020202020204" pitchFamily="34" charset="0"/>
                        </a:rPr>
                        <a:t>MSA plans</a:t>
                      </a:r>
                      <a:r>
                        <a:rPr lang="en-US" sz="1800" baseline="0" dirty="0">
                          <a:solidFill>
                            <a:srgbClr val="00529B"/>
                          </a:solidFill>
                          <a:effectLst/>
                          <a:latin typeface="+mn-lt"/>
                          <a:cs typeface="Arial" panose="020B0604020202020204" pitchFamily="34" charset="0"/>
                        </a:rPr>
                        <a:t> generally don’t have network providers. You may go to any Medicare-approved provider for services Original Medicare covers.</a:t>
                      </a:r>
                      <a:endParaRPr lang="en-US" sz="18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Slide Number Placeholder 5">
            <a:extLst>
              <a:ext uri="{FF2B5EF4-FFF2-40B4-BE49-F238E27FC236}">
                <a16:creationId xmlns:a16="http://schemas.microsoft.com/office/drawing/2014/main" id="{71222E34-C408-4263-9B83-4CEC10AF480F}"/>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67</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6033044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134"/>
            <a:ext cx="12192000" cy="960644"/>
          </a:xfrm>
        </p:spPr>
        <p:txBody>
          <a:bodyPr anchor="ctr">
            <a:normAutofit/>
          </a:bodyPr>
          <a:lstStyle/>
          <a:p>
            <a:r>
              <a:rPr lang="en-US" sz="2800" dirty="0"/>
              <a:t>Appendix A </a:t>
            </a:r>
            <a:br>
              <a:rPr lang="en-US" sz="2800" dirty="0"/>
            </a:br>
            <a:r>
              <a:rPr lang="en-US" sz="2800" dirty="0"/>
              <a:t>Compare Medicare Advantage Plans: Referral</a:t>
            </a:r>
          </a:p>
        </p:txBody>
      </p:sp>
      <p:sp>
        <p:nvSpPr>
          <p:cNvPr id="5" name="TextBox 4">
            <a:extLst>
              <a:ext uri="{FF2B5EF4-FFF2-40B4-BE49-F238E27FC236}">
                <a16:creationId xmlns:a16="http://schemas.microsoft.com/office/drawing/2014/main" id="{0C7902B5-A2E0-479D-857D-F7C20D04790D}"/>
              </a:ext>
            </a:extLst>
          </p:cNvPr>
          <p:cNvSpPr txBox="1"/>
          <p:nvPr/>
        </p:nvSpPr>
        <p:spPr>
          <a:xfrm>
            <a:off x="2166024" y="1391055"/>
            <a:ext cx="7859949" cy="461665"/>
          </a:xfrm>
          <a:prstGeom prst="rect">
            <a:avLst/>
          </a:prstGeom>
          <a:noFill/>
        </p:spPr>
        <p:txBody>
          <a:bodyPr wrap="square" rtlCol="0">
            <a:spAutoFit/>
          </a:bodyPr>
          <a:lstStyle/>
          <a:p>
            <a:pPr lvl="0" algn="ctr">
              <a:spcBef>
                <a:spcPts val="600"/>
              </a:spcBef>
            </a:pPr>
            <a:r>
              <a:rPr lang="en-US" sz="2400" b="1" dirty="0">
                <a:solidFill>
                  <a:srgbClr val="00529B"/>
                </a:solidFill>
                <a:cs typeface="Arial" panose="020B0604020202020204" pitchFamily="34" charset="0"/>
              </a:rPr>
              <a:t>Do I need a referral from my doctor to see a specialist?</a:t>
            </a:r>
            <a:endParaRPr lang="en-US" sz="2400" b="1" dirty="0">
              <a:solidFill>
                <a:srgbClr val="00529B"/>
              </a:solidFill>
              <a:ea typeface="Calibri" panose="020F0502020204030204" pitchFamily="34" charset="0"/>
              <a:cs typeface="Arial" panose="020B0604020202020204" pitchFamily="34" charset="0"/>
            </a:endParaRPr>
          </a:p>
        </p:txBody>
      </p:sp>
      <p:graphicFrame>
        <p:nvGraphicFramePr>
          <p:cNvPr id="6" name="Table 5" descr="Table comparing if referrals are needed--HMO, PPO, PFFS, SNP, and MSA." title="Appendix A"/>
          <p:cNvGraphicFramePr>
            <a:graphicFrameLocks noGrp="1"/>
          </p:cNvGraphicFramePr>
          <p:nvPr>
            <p:extLst>
              <p:ext uri="{D42A27DB-BD31-4B8C-83A1-F6EECF244321}">
                <p14:modId xmlns:p14="http://schemas.microsoft.com/office/powerpoint/2010/main" val="644228467"/>
              </p:ext>
            </p:extLst>
          </p:nvPr>
        </p:nvGraphicFramePr>
        <p:xfrm>
          <a:off x="481861" y="2288745"/>
          <a:ext cx="11228277" cy="2819400"/>
        </p:xfrm>
        <a:graphic>
          <a:graphicData uri="http://schemas.openxmlformats.org/drawingml/2006/table">
            <a:tbl>
              <a:tblPr firstRow="1" firstCol="1" bandRow="1">
                <a:tableStyleId>{5FD0F851-EC5A-4D38-B0AD-8093EC10F338}</a:tableStyleId>
              </a:tblPr>
              <a:tblGrid>
                <a:gridCol w="2245656">
                  <a:extLst>
                    <a:ext uri="{9D8B030D-6E8A-4147-A177-3AD203B41FA5}">
                      <a16:colId xmlns:a16="http://schemas.microsoft.com/office/drawing/2014/main" val="20001"/>
                    </a:ext>
                  </a:extLst>
                </a:gridCol>
                <a:gridCol w="2245656">
                  <a:extLst>
                    <a:ext uri="{9D8B030D-6E8A-4147-A177-3AD203B41FA5}">
                      <a16:colId xmlns:a16="http://schemas.microsoft.com/office/drawing/2014/main" val="20002"/>
                    </a:ext>
                  </a:extLst>
                </a:gridCol>
                <a:gridCol w="2609804">
                  <a:extLst>
                    <a:ext uri="{9D8B030D-6E8A-4147-A177-3AD203B41FA5}">
                      <a16:colId xmlns:a16="http://schemas.microsoft.com/office/drawing/2014/main" val="20003"/>
                    </a:ext>
                  </a:extLst>
                </a:gridCol>
                <a:gridCol w="2119236">
                  <a:extLst>
                    <a:ext uri="{9D8B030D-6E8A-4147-A177-3AD203B41FA5}">
                      <a16:colId xmlns:a16="http://schemas.microsoft.com/office/drawing/2014/main" val="20004"/>
                    </a:ext>
                  </a:extLst>
                </a:gridCol>
                <a:gridCol w="2007925">
                  <a:extLst>
                    <a:ext uri="{9D8B030D-6E8A-4147-A177-3AD203B41FA5}">
                      <a16:colId xmlns:a16="http://schemas.microsoft.com/office/drawing/2014/main" val="20005"/>
                    </a:ext>
                  </a:extLst>
                </a:gridCol>
              </a:tblGrid>
              <a:tr h="4073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Health Maintenance Organization (HMO)</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Preferred Provider Organization (PPO)</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Private Fee-for-Service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(PFFS)</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Special Needs Plan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(SNP)</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Medical Savings Account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(MSA)</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8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Yes</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No</a:t>
                      </a:r>
                      <a:endParaRPr lang="en-US" sz="2000" b="1"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No</a:t>
                      </a:r>
                    </a:p>
                    <a:p>
                      <a:pPr marL="0" marR="0">
                        <a:lnSpc>
                          <a:spcPct val="100000"/>
                        </a:lnSpc>
                        <a:spcBef>
                          <a:spcPts val="600"/>
                        </a:spcBef>
                        <a:spcAft>
                          <a:spcPts val="0"/>
                        </a:spcAft>
                      </a:pP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Maybe</a:t>
                      </a:r>
                    </a:p>
                    <a:p>
                      <a:pPr marL="0" marR="0" algn="l">
                        <a:lnSpc>
                          <a:spcPct val="100000"/>
                        </a:lnSpc>
                        <a:spcBef>
                          <a:spcPts val="600"/>
                        </a:spcBef>
                        <a:spcAft>
                          <a:spcPts val="0"/>
                        </a:spcAft>
                      </a:pPr>
                      <a:r>
                        <a:rPr lang="en-US" sz="2000" dirty="0">
                          <a:solidFill>
                            <a:srgbClr val="00529B"/>
                          </a:solidFill>
                          <a:effectLst/>
                          <a:latin typeface="+mn-lt"/>
                          <a:cs typeface="Arial" panose="020B0604020202020204" pitchFamily="34" charset="0"/>
                        </a:rPr>
                        <a:t>If</a:t>
                      </a:r>
                      <a:r>
                        <a:rPr lang="en-US" sz="2000" baseline="0" dirty="0">
                          <a:solidFill>
                            <a:srgbClr val="00529B"/>
                          </a:solidFill>
                          <a:effectLst/>
                          <a:latin typeface="+mn-lt"/>
                          <a:cs typeface="Arial" panose="020B0604020202020204" pitchFamily="34" charset="0"/>
                        </a:rPr>
                        <a:t> the SNP is an HMO, you need a referral. If the SNP is a PPO, you don’t need a referral.</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No</a:t>
                      </a:r>
                      <a:endParaRPr lang="en-US" sz="2000" b="1"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Slide Number Placeholder 5">
            <a:extLst>
              <a:ext uri="{FF2B5EF4-FFF2-40B4-BE49-F238E27FC236}">
                <a16:creationId xmlns:a16="http://schemas.microsoft.com/office/drawing/2014/main" id="{994B130B-FFFB-4345-83E1-B934DC2018B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68</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42632014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58"/>
            <a:ext cx="12192000" cy="948769"/>
          </a:xfrm>
        </p:spPr>
        <p:txBody>
          <a:bodyPr anchor="ctr">
            <a:normAutofit/>
          </a:bodyPr>
          <a:lstStyle/>
          <a:p>
            <a:r>
              <a:rPr lang="en-US" sz="2800" dirty="0"/>
              <a:t>Appendix B: Original Medicare vs. Medicare Advantage: Doctor &amp; Hospital Choice</a:t>
            </a:r>
          </a:p>
        </p:txBody>
      </p:sp>
      <p:graphicFrame>
        <p:nvGraphicFramePr>
          <p:cNvPr id="10" name="Table 9" title="Doctor and hospital choice.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1220572167"/>
              </p:ext>
            </p:extLst>
          </p:nvPr>
        </p:nvGraphicFramePr>
        <p:xfrm>
          <a:off x="457200" y="1666739"/>
          <a:ext cx="11354540" cy="4290806"/>
        </p:xfrm>
        <a:graphic>
          <a:graphicData uri="http://schemas.openxmlformats.org/drawingml/2006/table">
            <a:tbl>
              <a:tblPr firstRow="1" bandRow="1">
                <a:tableStyleId>{5FD0F851-EC5A-4D38-B0AD-8093EC10F338}</a:tableStyleId>
              </a:tblPr>
              <a:tblGrid>
                <a:gridCol w="5379720">
                  <a:extLst>
                    <a:ext uri="{9D8B030D-6E8A-4147-A177-3AD203B41FA5}">
                      <a16:colId xmlns:a16="http://schemas.microsoft.com/office/drawing/2014/main" val="3939814607"/>
                    </a:ext>
                  </a:extLst>
                </a:gridCol>
                <a:gridCol w="5974820">
                  <a:extLst>
                    <a:ext uri="{9D8B030D-6E8A-4147-A177-3AD203B41FA5}">
                      <a16:colId xmlns:a16="http://schemas.microsoft.com/office/drawing/2014/main" val="3510080372"/>
                    </a:ext>
                  </a:extLst>
                </a:gridCol>
              </a:tblGrid>
              <a:tr h="78677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800" dirty="0">
                          <a:solidFill>
                            <a:srgbClr val="00529B"/>
                          </a:solidFill>
                          <a:effectLst/>
                        </a:rPr>
                        <a:t>Original Medicare</a:t>
                      </a:r>
                      <a:endParaRPr lang="en-US" sz="2800" dirty="0">
                        <a:solidFill>
                          <a:srgbClr val="00529B"/>
                        </a:solidFill>
                        <a:effectLst/>
                        <a:latin typeface="+mn-lt"/>
                        <a:cs typeface="Arial" panose="020B0604020202020204" pitchFamily="34" charset="0"/>
                      </a:endParaRPr>
                    </a:p>
                  </a:txBody>
                  <a:tcPr marL="137160" marR="68580" marT="28575" marB="64294" anchor="ctr">
                    <a:lnR w="12700" cap="flat" cmpd="sng" algn="ctr">
                      <a:solidFill>
                        <a:schemeClr val="accent5">
                          <a:lumMod val="40000"/>
                          <a:lumOff val="60000"/>
                        </a:schemeClr>
                      </a:solidFill>
                      <a:prstDash val="solid"/>
                      <a:round/>
                      <a:headEnd type="none" w="med" len="med"/>
                      <a:tailEnd type="none" w="med" len="med"/>
                    </a:ln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dirty="0">
                          <a:solidFill>
                            <a:srgbClr val="00529B"/>
                          </a:solidFill>
                          <a:effectLst/>
                        </a:rPr>
                        <a:t>Medicare Advantage (Part C)</a:t>
                      </a:r>
                      <a:endParaRPr lang="en-US" sz="2800" dirty="0">
                        <a:solidFill>
                          <a:srgbClr val="00529B"/>
                        </a:solidFill>
                        <a:effectLst/>
                        <a:latin typeface="+mn-lt"/>
                        <a:cs typeface="Arial" panose="020B0604020202020204" pitchFamily="34" charset="0"/>
                      </a:endParaRPr>
                    </a:p>
                  </a:txBody>
                  <a:tcPr marL="137160" marR="68580" marT="64294" marB="64294" anchor="ctr">
                    <a:lnL w="12700" cap="flat" cmpd="sng" algn="ctr">
                      <a:solidFill>
                        <a:schemeClr val="accent5">
                          <a:lumMod val="40000"/>
                          <a:lumOff val="60000"/>
                        </a:schemeClr>
                      </a:solidFill>
                      <a:prstDash val="solid"/>
                      <a:round/>
                      <a:headEnd type="none" w="med" len="med"/>
                      <a:tailEnd type="none" w="med" len="med"/>
                    </a:lnL>
                    <a:solidFill>
                      <a:srgbClr val="006BB4">
                        <a:alpha val="5098"/>
                      </a:srgbClr>
                    </a:solidFill>
                  </a:tcPr>
                </a:tc>
                <a:extLst>
                  <a:ext uri="{0D108BD9-81ED-4DB2-BD59-A6C34878D82A}">
                    <a16:rowId xmlns:a16="http://schemas.microsoft.com/office/drawing/2014/main" val="1880237107"/>
                  </a:ext>
                </a:extLst>
              </a:tr>
              <a:tr h="23525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sz="2400" dirty="0">
                          <a:solidFill>
                            <a:srgbClr val="00529B"/>
                          </a:solidFill>
                          <a:effectLst/>
                        </a:rPr>
                        <a:t>You can use </a:t>
                      </a:r>
                      <a:r>
                        <a:rPr lang="en-US" sz="2400" b="1" dirty="0">
                          <a:solidFill>
                            <a:srgbClr val="00529B"/>
                          </a:solidFill>
                          <a:effectLst/>
                        </a:rPr>
                        <a:t>any doctor or hospital that takes Medicare,</a:t>
                      </a:r>
                      <a:r>
                        <a:rPr lang="en-US" sz="2400" b="1" baseline="0" dirty="0">
                          <a:solidFill>
                            <a:srgbClr val="00529B"/>
                          </a:solidFill>
                          <a:effectLst/>
                        </a:rPr>
                        <a:t> anywhere in the U.S.</a:t>
                      </a:r>
                      <a:endParaRPr lang="en-US" sz="2400" b="1" dirty="0">
                        <a:solidFill>
                          <a:srgbClr val="00529B"/>
                        </a:solidFill>
                        <a:effectLst/>
                        <a:latin typeface="+mn-lt"/>
                        <a:cs typeface="Arial" panose="020B0604020202020204" pitchFamily="34" charset="0"/>
                      </a:endParaRPr>
                    </a:p>
                  </a:txBody>
                  <a:tcPr marL="137160" marR="137160" marT="68580" marB="137160">
                    <a:lnR w="12700" cap="flat" cmpd="sng" algn="ctr">
                      <a:solidFill>
                        <a:srgbClr val="8FAADC"/>
                      </a:solidFill>
                      <a:prstDash val="solid"/>
                      <a:round/>
                      <a:headEnd type="none" w="med" len="med"/>
                      <a:tailEnd type="none" w="med" len="med"/>
                    </a:lnR>
                    <a:lnB w="12700" cap="flat" cmpd="sng" algn="ctr">
                      <a:solidFill>
                        <a:srgbClr val="8FAADC"/>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rPr>
                        <a:t>In many cases, you can only use </a:t>
                      </a:r>
                      <a:r>
                        <a:rPr lang="en-US" sz="2400" b="1" dirty="0">
                          <a:solidFill>
                            <a:srgbClr val="00529B"/>
                          </a:solidFill>
                          <a:effectLst/>
                        </a:rPr>
                        <a:t>doctors and other providers who are in the plan’s network</a:t>
                      </a:r>
                      <a:r>
                        <a:rPr lang="en-US" sz="2400" b="1" baseline="0" dirty="0">
                          <a:solidFill>
                            <a:srgbClr val="00529B"/>
                          </a:solidFill>
                          <a:effectLst/>
                        </a:rPr>
                        <a:t> and service area </a:t>
                      </a:r>
                      <a:r>
                        <a:rPr lang="en-US" sz="2400" b="0" baseline="0" dirty="0">
                          <a:solidFill>
                            <a:srgbClr val="00529B"/>
                          </a:solidFill>
                          <a:effectLst/>
                        </a:rPr>
                        <a:t>(for non-emergency care)</a:t>
                      </a:r>
                      <a:r>
                        <a:rPr lang="en-US" sz="2400" baseline="0" dirty="0">
                          <a:solidFill>
                            <a:srgbClr val="00529B"/>
                          </a:solidFill>
                          <a:effectLst/>
                        </a:rPr>
                        <a:t>. </a:t>
                      </a:r>
                      <a:r>
                        <a:rPr lang="en-US" sz="2400" dirty="0">
                          <a:solidFill>
                            <a:srgbClr val="00529B"/>
                          </a:solidFill>
                          <a:effectLst/>
                        </a:rPr>
                        <a:t>Some plans offer non-emergency</a:t>
                      </a:r>
                      <a:r>
                        <a:rPr lang="en-US" sz="2400" baseline="0" dirty="0">
                          <a:solidFill>
                            <a:srgbClr val="00529B"/>
                          </a:solidFill>
                          <a:effectLst/>
                        </a:rPr>
                        <a:t> coverage out of network, but typically at a higher cost. </a:t>
                      </a:r>
                      <a:endParaRPr lang="en-US" sz="2400" dirty="0">
                        <a:solidFill>
                          <a:srgbClr val="00529B"/>
                        </a:solidFill>
                        <a:effectLst/>
                        <a:latin typeface="+mn-lt"/>
                        <a:cs typeface="Arial" panose="020B0604020202020204" pitchFamily="34" charset="0"/>
                      </a:endParaRPr>
                    </a:p>
                  </a:txBody>
                  <a:tcPr marL="137160" marR="137160" marT="68580" marB="137160">
                    <a:lnL w="12700" cap="flat" cmpd="sng" algn="ctr">
                      <a:solidFill>
                        <a:srgbClr val="8FAADC"/>
                      </a:solidFill>
                      <a:prstDash val="solid"/>
                      <a:round/>
                      <a:headEnd type="none" w="med" len="med"/>
                      <a:tailEnd type="none" w="med" len="med"/>
                    </a:lnL>
                    <a:lnB w="12700" cap="flat" cmpd="sng" algn="ctr">
                      <a:solidFill>
                        <a:srgbClr val="8FAADC"/>
                      </a:solidFill>
                      <a:prstDash val="solid"/>
                      <a:round/>
                      <a:headEnd type="none" w="med" len="med"/>
                      <a:tailEnd type="none" w="med" len="med"/>
                    </a:lnB>
                    <a:solidFill>
                      <a:srgbClr val="006BB4">
                        <a:alpha val="5098"/>
                      </a:srgbClr>
                    </a:solidFill>
                  </a:tcPr>
                </a:tc>
                <a:extLst>
                  <a:ext uri="{0D108BD9-81ED-4DB2-BD59-A6C34878D82A}">
                    <a16:rowId xmlns:a16="http://schemas.microsoft.com/office/drawing/2014/main" val="855204335"/>
                  </a:ext>
                </a:extLst>
              </a:tr>
              <a:tr h="110373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sz="2400" dirty="0">
                          <a:solidFill>
                            <a:srgbClr val="00529B"/>
                          </a:solidFill>
                          <a:effectLst/>
                        </a:rPr>
                        <a:t>In most cases, you </a:t>
                      </a:r>
                      <a:r>
                        <a:rPr lang="en-US" sz="2400" b="1" dirty="0">
                          <a:solidFill>
                            <a:srgbClr val="00529B"/>
                          </a:solidFill>
                          <a:effectLst/>
                        </a:rPr>
                        <a:t>don’t need </a:t>
                      </a:r>
                      <a:r>
                        <a:rPr lang="en-US" sz="2400" dirty="0">
                          <a:solidFill>
                            <a:srgbClr val="00529B"/>
                          </a:solidFill>
                          <a:effectLst/>
                        </a:rPr>
                        <a:t>a referral to see a specialist.</a:t>
                      </a:r>
                      <a:endParaRPr lang="en-US" sz="2400" dirty="0">
                        <a:solidFill>
                          <a:srgbClr val="00529B"/>
                        </a:solidFill>
                        <a:effectLst/>
                        <a:latin typeface="+mn-lt"/>
                        <a:cs typeface="Arial" panose="020B0604020202020204" pitchFamily="34" charset="0"/>
                      </a:endParaRPr>
                    </a:p>
                  </a:txBody>
                  <a:tcPr marL="137160" marR="137160" marT="68580" marB="137160">
                    <a:lnR w="12700" cap="flat" cmpd="sng" algn="ctr">
                      <a:solidFill>
                        <a:srgbClr val="8FAADC"/>
                      </a:solidFill>
                      <a:prstDash val="solid"/>
                      <a:round/>
                      <a:headEnd type="none" w="med" len="med"/>
                      <a:tailEnd type="none" w="med" len="med"/>
                    </a:lnR>
                    <a:lnT w="12700" cap="flat" cmpd="sng" algn="ctr">
                      <a:solidFill>
                        <a:srgbClr val="8FAADC"/>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rPr>
                        <a:t>You </a:t>
                      </a:r>
                      <a:r>
                        <a:rPr lang="en-US" sz="2400" b="1" dirty="0">
                          <a:solidFill>
                            <a:srgbClr val="00529B"/>
                          </a:solidFill>
                          <a:effectLst/>
                        </a:rPr>
                        <a:t>may need </a:t>
                      </a:r>
                      <a:r>
                        <a:rPr lang="en-US" sz="2400" dirty="0">
                          <a:solidFill>
                            <a:srgbClr val="00529B"/>
                          </a:solidFill>
                          <a:effectLst/>
                        </a:rPr>
                        <a:t>to get a referral to see a specialist.</a:t>
                      </a:r>
                      <a:endParaRPr lang="en-US" sz="2400" dirty="0">
                        <a:solidFill>
                          <a:srgbClr val="00529B"/>
                        </a:solidFill>
                        <a:effectLst/>
                        <a:latin typeface="+mn-lt"/>
                        <a:cs typeface="Arial" panose="020B0604020202020204" pitchFamily="34" charset="0"/>
                      </a:endParaRPr>
                    </a:p>
                  </a:txBody>
                  <a:tcPr marL="137160" marR="137160" marT="68580" marB="137160">
                    <a:lnL w="12700" cap="flat" cmpd="sng" algn="ctr">
                      <a:solidFill>
                        <a:srgbClr val="8FAADC"/>
                      </a:solidFill>
                      <a:prstDash val="solid"/>
                      <a:round/>
                      <a:headEnd type="none" w="med" len="med"/>
                      <a:tailEnd type="none" w="med" len="med"/>
                    </a:lnL>
                    <a:lnT w="12700" cap="flat" cmpd="sng" algn="ctr">
                      <a:solidFill>
                        <a:srgbClr val="8FAADC"/>
                      </a:solidFill>
                      <a:prstDash val="solid"/>
                      <a:round/>
                      <a:headEnd type="none" w="med" len="med"/>
                      <a:tailEnd type="none" w="med" len="med"/>
                    </a:lnT>
                    <a:solidFill>
                      <a:srgbClr val="006BB4">
                        <a:alpha val="5098"/>
                      </a:srgbClr>
                    </a:solidFill>
                  </a:tcPr>
                </a:tc>
                <a:extLst>
                  <a:ext uri="{0D108BD9-81ED-4DB2-BD59-A6C34878D82A}">
                    <a16:rowId xmlns:a16="http://schemas.microsoft.com/office/drawing/2014/main" val="1469587612"/>
                  </a:ext>
                </a:extLst>
              </a:tr>
            </a:tbl>
          </a:graphicData>
        </a:graphic>
      </p:graphicFrame>
      <p:sp>
        <p:nvSpPr>
          <p:cNvPr id="12" name="Slide Number Placeholder 5">
            <a:extLst>
              <a:ext uri="{FF2B5EF4-FFF2-40B4-BE49-F238E27FC236}">
                <a16:creationId xmlns:a16="http://schemas.microsoft.com/office/drawing/2014/main" id="{112FE280-CE1B-4AA9-80BF-BC238C8904E6}"/>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69</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026889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68881"/>
          </a:xfrm>
        </p:spPr>
        <p:txBody>
          <a:bodyPr anchor="ctr">
            <a:normAutofit/>
          </a:bodyPr>
          <a:lstStyle/>
          <a:p>
            <a:r>
              <a:rPr lang="en-US" sz="3000" dirty="0"/>
              <a:t>How Do Medicare Advantage Plans Work?</a:t>
            </a:r>
          </a:p>
        </p:txBody>
      </p:sp>
      <p:sp>
        <p:nvSpPr>
          <p:cNvPr id="5" name="Content Placeholder 4"/>
          <p:cNvSpPr>
            <a:spLocks noGrp="1"/>
          </p:cNvSpPr>
          <p:nvPr>
            <p:ph type="body" sz="quarter" idx="4294967295"/>
          </p:nvPr>
        </p:nvSpPr>
        <p:spPr>
          <a:xfrm>
            <a:off x="914400" y="1371600"/>
            <a:ext cx="7772400" cy="4849164"/>
          </a:xfrm>
        </p:spPr>
        <p:txBody>
          <a:bodyPr>
            <a:normAutofit/>
          </a:bodyPr>
          <a:lstStyle/>
          <a:p>
            <a:pPr marL="0" lvl="0" indent="0" defTabSz="685800">
              <a:lnSpc>
                <a:spcPct val="100000"/>
              </a:lnSpc>
              <a:spcBef>
                <a:spcPts val="0"/>
              </a:spcBef>
              <a:spcAft>
                <a:spcPts val="1200"/>
              </a:spcAft>
              <a:buFont typeface="Wingdings" pitchFamily="2" charset="2"/>
              <a:buNone/>
            </a:pPr>
            <a:r>
              <a:rPr lang="en-US" sz="2400" b="1" dirty="0">
                <a:solidFill>
                  <a:srgbClr val="00529B"/>
                </a:solidFill>
              </a:rPr>
              <a:t>With a Medicare Advantage Plan, you:</a:t>
            </a:r>
          </a:p>
          <a:p>
            <a:pPr marL="548640" indent="-274320" defTabSz="685800">
              <a:lnSpc>
                <a:spcPct val="100000"/>
              </a:lnSpc>
              <a:spcBef>
                <a:spcPts val="0"/>
              </a:spcBef>
              <a:spcAft>
                <a:spcPts val="1200"/>
              </a:spcAft>
            </a:pPr>
            <a:r>
              <a:rPr lang="en-US" sz="2000" dirty="0">
                <a:solidFill>
                  <a:srgbClr val="00529B"/>
                </a:solidFill>
              </a:rPr>
              <a:t>Still have all Medicare rights and protections</a:t>
            </a:r>
          </a:p>
          <a:p>
            <a:pPr marL="548640" indent="-274320" defTabSz="685800">
              <a:lnSpc>
                <a:spcPct val="100000"/>
              </a:lnSpc>
              <a:spcBef>
                <a:spcPts val="0"/>
              </a:spcBef>
              <a:spcAft>
                <a:spcPts val="1200"/>
              </a:spcAft>
            </a:pPr>
            <a:r>
              <a:rPr lang="en-US" sz="2000" dirty="0">
                <a:solidFill>
                  <a:srgbClr val="00529B"/>
                </a:solidFill>
              </a:rPr>
              <a:t>Can be charged out-of-pocket costs that are different</a:t>
            </a:r>
            <a:br>
              <a:rPr lang="en-US" sz="2000" dirty="0">
                <a:solidFill>
                  <a:srgbClr val="00529B"/>
                </a:solidFill>
              </a:rPr>
            </a:br>
            <a:r>
              <a:rPr lang="en-US" sz="2000" dirty="0">
                <a:solidFill>
                  <a:srgbClr val="00529B"/>
                </a:solidFill>
              </a:rPr>
              <a:t>from Original Medicare</a:t>
            </a:r>
          </a:p>
          <a:p>
            <a:pPr marL="548640" indent="-274320" defTabSz="685800">
              <a:lnSpc>
                <a:spcPct val="100000"/>
              </a:lnSpc>
              <a:spcBef>
                <a:spcPts val="0"/>
              </a:spcBef>
              <a:spcAft>
                <a:spcPts val="1200"/>
              </a:spcAft>
            </a:pPr>
            <a:r>
              <a:rPr lang="en-US" sz="2000" dirty="0">
                <a:solidFill>
                  <a:srgbClr val="00529B"/>
                </a:solidFill>
              </a:rPr>
              <a:t>Have a yearly limit on your out-of-pocket costs</a:t>
            </a:r>
          </a:p>
          <a:p>
            <a:pPr marL="548640" indent="-274320" defTabSz="685800">
              <a:lnSpc>
                <a:spcPct val="100000"/>
              </a:lnSpc>
              <a:spcBef>
                <a:spcPts val="0"/>
              </a:spcBef>
              <a:spcAft>
                <a:spcPts val="1200"/>
              </a:spcAft>
            </a:pPr>
            <a:r>
              <a:rPr lang="en-US" sz="2000" dirty="0">
                <a:solidFill>
                  <a:srgbClr val="00529B"/>
                </a:solidFill>
              </a:rPr>
              <a:t>Can’t be charged more than Original Medicare for </a:t>
            </a:r>
            <a:br>
              <a:rPr lang="en-US" sz="2000" dirty="0">
                <a:solidFill>
                  <a:srgbClr val="00529B"/>
                </a:solidFill>
              </a:rPr>
            </a:br>
            <a:r>
              <a:rPr lang="en-US" sz="2000" dirty="0">
                <a:solidFill>
                  <a:srgbClr val="00529B"/>
                </a:solidFill>
              </a:rPr>
              <a:t>certain services, like chemotherapy, dialysis, and </a:t>
            </a:r>
            <a:br>
              <a:rPr lang="en-US" sz="2000" dirty="0">
                <a:solidFill>
                  <a:srgbClr val="00529B"/>
                </a:solidFill>
              </a:rPr>
            </a:br>
            <a:r>
              <a:rPr lang="en-US" sz="2000" dirty="0">
                <a:solidFill>
                  <a:srgbClr val="00529B"/>
                </a:solidFill>
              </a:rPr>
              <a:t>skilled nursing facility care</a:t>
            </a:r>
          </a:p>
          <a:p>
            <a:pPr marL="274320" indent="0" defTabSz="685800">
              <a:lnSpc>
                <a:spcPct val="100000"/>
              </a:lnSpc>
              <a:spcBef>
                <a:spcPts val="0"/>
              </a:spcBef>
              <a:spcAft>
                <a:spcPts val="1200"/>
              </a:spcAft>
              <a:buNone/>
            </a:pPr>
            <a:endParaRPr lang="en-US" sz="2000" dirty="0">
              <a:solidFill>
                <a:srgbClr val="00529B"/>
              </a:solidFill>
            </a:endParaRPr>
          </a:p>
        </p:txBody>
      </p:sp>
      <p:pic>
        <p:nvPicPr>
          <p:cNvPr id="7" name="Picture 6">
            <a:extLst>
              <a:ext uri="{FF2B5EF4-FFF2-40B4-BE49-F238E27FC236}">
                <a16:creationId xmlns:a16="http://schemas.microsoft.com/office/drawing/2014/main" id="{EF6307A7-1F82-4AED-B9D3-F39566CF804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973942" y="1538601"/>
            <a:ext cx="3379858" cy="2253239"/>
          </a:xfrm>
          <a:prstGeom prst="rect">
            <a:avLst/>
          </a:prstGeom>
          <a:ln>
            <a:noFill/>
          </a:ln>
          <a:effectLst>
            <a:softEdge rad="112500"/>
          </a:effectLst>
        </p:spPr>
      </p:pic>
      <p:pic>
        <p:nvPicPr>
          <p:cNvPr id="11" name="Picture 10">
            <a:extLst>
              <a:ext uri="{FF2B5EF4-FFF2-40B4-BE49-F238E27FC236}">
                <a16:creationId xmlns:a16="http://schemas.microsoft.com/office/drawing/2014/main" id="{A9B7BCE3-09F4-4072-9DEB-C1E804A99CA2}"/>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973942" y="3799845"/>
            <a:ext cx="3374136" cy="2249424"/>
          </a:xfrm>
          <a:prstGeom prst="rect">
            <a:avLst/>
          </a:prstGeom>
          <a:ln>
            <a:noFill/>
          </a:ln>
          <a:effectLst>
            <a:softEdge rad="112500"/>
          </a:effectLst>
        </p:spPr>
      </p:pic>
      <p:sp>
        <p:nvSpPr>
          <p:cNvPr id="8" name="Slide Number Placeholder 5">
            <a:extLst>
              <a:ext uri="{FF2B5EF4-FFF2-40B4-BE49-F238E27FC236}">
                <a16:creationId xmlns:a16="http://schemas.microsoft.com/office/drawing/2014/main" id="{F4C1214D-12FF-49BE-ACE5-8F3F693576CD}"/>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a:t>
            </a:fld>
            <a:endParaRPr lang="en-US" dirty="0"/>
          </a:p>
        </p:txBody>
      </p:sp>
      <p:sp>
        <p:nvSpPr>
          <p:cNvPr id="3" name="Footer Placeholder 2"/>
          <p:cNvSpPr>
            <a:spLocks noGrp="1"/>
          </p:cNvSpPr>
          <p:nvPr>
            <p:ph type="ftr" sz="quarter" idx="11"/>
          </p:nvPr>
        </p:nvSpPr>
        <p:spPr>
          <a:xfrm>
            <a:off x="4038600" y="6492571"/>
            <a:ext cx="4114800" cy="365125"/>
          </a:xfrm>
        </p:spPr>
        <p:txBody>
          <a:bodyPr/>
          <a:lstStyle/>
          <a:p>
            <a:r>
              <a:rPr lang="en-US" dirty="0">
                <a:latin typeface="Arial"/>
                <a:cs typeface="Arial"/>
              </a:rPr>
              <a:t>Medicare Advantage &amp; Other Medicare Health Plans</a:t>
            </a:r>
          </a:p>
        </p:txBody>
      </p:sp>
      <p:sp>
        <p:nvSpPr>
          <p:cNvPr id="2" name="Date Placeholder 1"/>
          <p:cNvSpPr>
            <a:spLocks noGrp="1"/>
          </p:cNvSpPr>
          <p:nvPr>
            <p:ph type="dt" sz="half" idx="10"/>
          </p:nvPr>
        </p:nvSpPr>
        <p:spPr>
          <a:xfrm>
            <a:off x="838200" y="6492571"/>
            <a:ext cx="2743200" cy="365125"/>
          </a:xfrm>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8516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352"/>
            <a:ext cx="12192000" cy="950725"/>
          </a:xfrm>
        </p:spPr>
        <p:txBody>
          <a:bodyPr anchor="ctr">
            <a:normAutofit/>
          </a:bodyPr>
          <a:lstStyle/>
          <a:p>
            <a:r>
              <a:rPr lang="en-US" sz="2800" dirty="0"/>
              <a:t>Appendix B </a:t>
            </a:r>
            <a:br>
              <a:rPr lang="en-US" sz="2800" dirty="0"/>
            </a:br>
            <a:r>
              <a:rPr lang="en-US" sz="2800" dirty="0"/>
              <a:t>Original Medicare vs. Medicare Advantage: Costs</a:t>
            </a:r>
          </a:p>
        </p:txBody>
      </p:sp>
      <p:graphicFrame>
        <p:nvGraphicFramePr>
          <p:cNvPr id="10" name="Table 9" title="Costs.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1913466689"/>
              </p:ext>
            </p:extLst>
          </p:nvPr>
        </p:nvGraphicFramePr>
        <p:xfrm>
          <a:off x="478219" y="1136557"/>
          <a:ext cx="11418442" cy="5432108"/>
        </p:xfrm>
        <a:graphic>
          <a:graphicData uri="http://schemas.openxmlformats.org/drawingml/2006/table">
            <a:tbl>
              <a:tblPr firstRow="1" bandRow="1"/>
              <a:tblGrid>
                <a:gridCol w="5321688">
                  <a:extLst>
                    <a:ext uri="{9D8B030D-6E8A-4147-A177-3AD203B41FA5}">
                      <a16:colId xmlns:a16="http://schemas.microsoft.com/office/drawing/2014/main" val="3939814607"/>
                    </a:ext>
                  </a:extLst>
                </a:gridCol>
                <a:gridCol w="6096754">
                  <a:extLst>
                    <a:ext uri="{9D8B030D-6E8A-4147-A177-3AD203B41FA5}">
                      <a16:colId xmlns:a16="http://schemas.microsoft.com/office/drawing/2014/main" val="3510080372"/>
                    </a:ext>
                  </a:extLst>
                </a:gridCol>
              </a:tblGrid>
              <a:tr h="48189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pPr>
                      <a:r>
                        <a:rPr lang="en-US" sz="2400" b="1" dirty="0">
                          <a:solidFill>
                            <a:srgbClr val="00529B"/>
                          </a:solidFill>
                          <a:effectLst/>
                          <a:latin typeface="+mn-lt"/>
                          <a:cs typeface="Arial" panose="020B0604020202020204" pitchFamily="34" charset="0"/>
                        </a:rPr>
                        <a:t>Original Medicare</a:t>
                      </a:r>
                      <a:endParaRPr lang="en-US" sz="2400" dirty="0">
                        <a:solidFill>
                          <a:srgbClr val="00529B"/>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pPr>
                      <a:r>
                        <a:rPr lang="en-US" sz="2400" b="1" dirty="0">
                          <a:solidFill>
                            <a:srgbClr val="00529B"/>
                          </a:solidFill>
                          <a:effectLst/>
                          <a:latin typeface="+mn-lt"/>
                          <a:cs typeface="Arial" panose="020B0604020202020204" pitchFamily="34" charset="0"/>
                        </a:rPr>
                        <a:t>Medicare Advantage (Part C)</a:t>
                      </a:r>
                      <a:endParaRPr lang="en-US" sz="2400" dirty="0">
                        <a:solidFill>
                          <a:srgbClr val="00529B"/>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0027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29B"/>
                          </a:solidFill>
                          <a:effectLst/>
                          <a:latin typeface="+mn-lt"/>
                          <a:cs typeface="Arial" panose="020B0604020202020204" pitchFamily="34" charset="0"/>
                        </a:rPr>
                        <a:t>For Part B-covered services, </a:t>
                      </a:r>
                      <a:r>
                        <a:rPr lang="en-US" sz="1800" b="1" dirty="0">
                          <a:solidFill>
                            <a:srgbClr val="00529B"/>
                          </a:solidFill>
                          <a:effectLst/>
                          <a:latin typeface="+mn-lt"/>
                          <a:cs typeface="Arial" panose="020B0604020202020204" pitchFamily="34" charset="0"/>
                        </a:rPr>
                        <a:t>you usually pay 20% of the Medicare-approved amount</a:t>
                      </a:r>
                      <a:r>
                        <a:rPr lang="en-US" sz="1800" dirty="0">
                          <a:solidFill>
                            <a:srgbClr val="00529B"/>
                          </a:solidFill>
                          <a:effectLst/>
                          <a:latin typeface="+mn-lt"/>
                          <a:cs typeface="Arial" panose="020B0604020202020204" pitchFamily="34" charset="0"/>
                        </a:rPr>
                        <a:t> after you meet your deductible. This amount is called your coinsurance.</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b="1" dirty="0">
                          <a:solidFill>
                            <a:srgbClr val="00529B"/>
                          </a:solidFill>
                          <a:effectLst/>
                          <a:latin typeface="+mn-lt"/>
                          <a:cs typeface="Arial" panose="020B0604020202020204" pitchFamily="34" charset="0"/>
                        </a:rPr>
                        <a:t>Out-of-pocket costs vary</a:t>
                      </a:r>
                      <a:r>
                        <a:rPr lang="en-US" sz="1800" dirty="0">
                          <a:solidFill>
                            <a:srgbClr val="00529B"/>
                          </a:solidFill>
                          <a:effectLst/>
                          <a:latin typeface="+mn-lt"/>
                          <a:cs typeface="Arial" panose="020B0604020202020204" pitchFamily="34" charset="0"/>
                        </a:rPr>
                        <a:t>—plans may have lower or higher </a:t>
                      </a:r>
                      <a:r>
                        <a:rPr lang="en-US" sz="1800" baseline="0" dirty="0">
                          <a:solidFill>
                            <a:srgbClr val="00529B"/>
                          </a:solidFill>
                          <a:effectLst/>
                          <a:latin typeface="+mn-lt"/>
                          <a:cs typeface="Arial" panose="020B0604020202020204" pitchFamily="34" charset="0"/>
                        </a:rPr>
                        <a:t>out-of-pocket costs </a:t>
                      </a:r>
                      <a:r>
                        <a:rPr lang="en-US" sz="1800" dirty="0">
                          <a:solidFill>
                            <a:srgbClr val="00529B"/>
                          </a:solidFill>
                          <a:effectLst/>
                          <a:latin typeface="+mn-lt"/>
                          <a:cs typeface="Arial" panose="020B0604020202020204" pitchFamily="34" charset="0"/>
                        </a:rPr>
                        <a:t>for certain services.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12701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pay a premium (monthly payment) for Part B</a:t>
                      </a:r>
                      <a:r>
                        <a:rPr lang="en-US" sz="1800" dirty="0">
                          <a:solidFill>
                            <a:srgbClr val="00529B"/>
                          </a:solidFill>
                          <a:effectLst/>
                          <a:latin typeface="+mn-lt"/>
                          <a:cs typeface="Arial" panose="020B0604020202020204" pitchFamily="34" charset="0"/>
                        </a:rPr>
                        <a:t>. If you choose to join a Medicare drug plan, you’ll pay a separate premium </a:t>
                      </a:r>
                      <a:r>
                        <a:rPr lang="en-US" sz="1800" baseline="0" dirty="0">
                          <a:solidFill>
                            <a:srgbClr val="00529B"/>
                          </a:solidFill>
                          <a:effectLst/>
                          <a:latin typeface="+mn-lt"/>
                          <a:cs typeface="Arial" panose="020B0604020202020204" pitchFamily="34" charset="0"/>
                        </a:rPr>
                        <a:t>for your Medicare drug coverage (Part D).</a:t>
                      </a:r>
                      <a:endParaRPr lang="en-US" sz="18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29B"/>
                          </a:solidFill>
                          <a:effectLst/>
                          <a:latin typeface="+mn-lt"/>
                          <a:cs typeface="Arial" panose="020B0604020202020204" pitchFamily="34" charset="0"/>
                        </a:rPr>
                        <a:t>You pay the monthly </a:t>
                      </a:r>
                      <a:r>
                        <a:rPr lang="en-US" sz="1800" b="1" dirty="0">
                          <a:solidFill>
                            <a:srgbClr val="00529B"/>
                          </a:solidFill>
                          <a:effectLst/>
                          <a:latin typeface="+mn-lt"/>
                          <a:cs typeface="Arial" panose="020B0604020202020204" pitchFamily="34" charset="0"/>
                        </a:rPr>
                        <a:t>Part B premium </a:t>
                      </a:r>
                      <a:r>
                        <a:rPr lang="en-US" sz="1800" b="0" dirty="0">
                          <a:solidFill>
                            <a:srgbClr val="00529B"/>
                          </a:solidFill>
                          <a:effectLst/>
                          <a:latin typeface="+mn-lt"/>
                          <a:cs typeface="Arial" panose="020B0604020202020204" pitchFamily="34" charset="0"/>
                        </a:rPr>
                        <a:t>and may also have to </a:t>
                      </a:r>
                      <a:r>
                        <a:rPr lang="en-US" sz="1800" b="1" dirty="0">
                          <a:solidFill>
                            <a:srgbClr val="00529B"/>
                          </a:solidFill>
                          <a:effectLst/>
                          <a:latin typeface="+mn-lt"/>
                          <a:cs typeface="Arial" panose="020B0604020202020204" pitchFamily="34" charset="0"/>
                        </a:rPr>
                        <a:t>pay the plan’s premium</a:t>
                      </a:r>
                      <a:r>
                        <a:rPr lang="en-US" sz="1800" dirty="0">
                          <a:solidFill>
                            <a:srgbClr val="00529B"/>
                          </a:solidFill>
                          <a:effectLst/>
                          <a:latin typeface="+mn-lt"/>
                          <a:cs typeface="Arial" panose="020B0604020202020204" pitchFamily="34" charset="0"/>
                        </a:rPr>
                        <a:t>.</a:t>
                      </a:r>
                      <a:r>
                        <a:rPr lang="en-US" sz="1800" baseline="0" dirty="0">
                          <a:solidFill>
                            <a:srgbClr val="00529B"/>
                          </a:solidFill>
                          <a:effectLst/>
                          <a:latin typeface="+mn-lt"/>
                          <a:cs typeface="Arial" panose="020B0604020202020204" pitchFamily="34" charset="0"/>
                        </a:rPr>
                        <a:t> Some plans may </a:t>
                      </a:r>
                      <a:r>
                        <a:rPr lang="en-US" sz="1800" dirty="0">
                          <a:solidFill>
                            <a:srgbClr val="00529B"/>
                          </a:solidFill>
                          <a:effectLst/>
                          <a:latin typeface="+mn-lt"/>
                          <a:cs typeface="Arial" panose="020B0604020202020204" pitchFamily="34" charset="0"/>
                        </a:rPr>
                        <a:t>have a $0 premium and may help pay all or part of your Part B premium.</a:t>
                      </a:r>
                      <a:r>
                        <a:rPr lang="en-US" sz="1800" baseline="0" dirty="0">
                          <a:solidFill>
                            <a:srgbClr val="00529B"/>
                          </a:solidFill>
                          <a:effectLst/>
                          <a:latin typeface="+mn-lt"/>
                          <a:cs typeface="Arial" panose="020B0604020202020204" pitchFamily="34" charset="0"/>
                        </a:rPr>
                        <a:t> Most plans include Medicare drug coverage (Part D).</a:t>
                      </a:r>
                      <a:endParaRPr lang="en-US" sz="1800" dirty="0">
                        <a:solidFill>
                          <a:srgbClr val="00529B"/>
                        </a:solidFill>
                        <a:effectLst/>
                        <a:latin typeface="+mn-lt"/>
                        <a:cs typeface="Arial" panose="020B0604020202020204" pitchFamily="34" charset="0"/>
                      </a:endParaRP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12701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29B"/>
                          </a:solidFill>
                          <a:effectLst/>
                          <a:latin typeface="+mn-lt"/>
                          <a:cs typeface="Arial" panose="020B0604020202020204" pitchFamily="34" charset="0"/>
                        </a:rPr>
                        <a:t>There’s </a:t>
                      </a:r>
                      <a:r>
                        <a:rPr lang="en-US" sz="1800" b="1" dirty="0">
                          <a:solidFill>
                            <a:srgbClr val="00529B"/>
                          </a:solidFill>
                          <a:effectLst/>
                          <a:latin typeface="+mn-lt"/>
                          <a:cs typeface="Arial" panose="020B0604020202020204" pitchFamily="34" charset="0"/>
                        </a:rPr>
                        <a:t>no yearly limit </a:t>
                      </a:r>
                      <a:r>
                        <a:rPr lang="en-US" sz="1800" dirty="0">
                          <a:solidFill>
                            <a:srgbClr val="00529B"/>
                          </a:solidFill>
                          <a:effectLst/>
                          <a:latin typeface="+mn-lt"/>
                          <a:cs typeface="Arial" panose="020B0604020202020204" pitchFamily="34" charset="0"/>
                        </a:rPr>
                        <a:t>on what you pay out of pocket,</a:t>
                      </a:r>
                      <a:r>
                        <a:rPr lang="en-US" sz="1800" baseline="0" dirty="0">
                          <a:solidFill>
                            <a:srgbClr val="00529B"/>
                          </a:solidFill>
                          <a:effectLst/>
                          <a:latin typeface="+mn-lt"/>
                          <a:cs typeface="Arial" panose="020B0604020202020204" pitchFamily="34" charset="0"/>
                        </a:rPr>
                        <a:t> unless you have supplemental coverage—like Medicare Supplement Insurance (Medigap).</a:t>
                      </a:r>
                      <a:endParaRPr lang="en-US" sz="18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29B"/>
                          </a:solidFill>
                          <a:effectLst/>
                          <a:latin typeface="+mn-lt"/>
                          <a:cs typeface="Arial" panose="020B0604020202020204" pitchFamily="34" charset="0"/>
                        </a:rPr>
                        <a:t>Plans have a </a:t>
                      </a:r>
                      <a:r>
                        <a:rPr lang="en-US" sz="1800" b="1" dirty="0">
                          <a:solidFill>
                            <a:srgbClr val="00529B"/>
                          </a:solidFill>
                          <a:effectLst/>
                          <a:latin typeface="+mn-lt"/>
                          <a:cs typeface="Arial" panose="020B0604020202020204" pitchFamily="34" charset="0"/>
                        </a:rPr>
                        <a:t>yearly limit</a:t>
                      </a:r>
                      <a:r>
                        <a:rPr lang="en-US" sz="1800" dirty="0">
                          <a:solidFill>
                            <a:srgbClr val="00529B"/>
                          </a:solidFill>
                          <a:effectLst/>
                          <a:latin typeface="+mn-lt"/>
                          <a:cs typeface="Arial" panose="020B0604020202020204" pitchFamily="34" charset="0"/>
                        </a:rPr>
                        <a:t> on what you pay out of pocket for services Medicare Part A and Part B cover. Once you reach your plan’s limit, you’ll pay nothing for services Part A and </a:t>
                      </a:r>
                      <a:br>
                        <a:rPr lang="en-US" sz="1800" dirty="0">
                          <a:solidFill>
                            <a:srgbClr val="00529B"/>
                          </a:solidFill>
                          <a:effectLst/>
                          <a:latin typeface="+mn-lt"/>
                          <a:cs typeface="Arial" panose="020B0604020202020204" pitchFamily="34" charset="0"/>
                        </a:rPr>
                      </a:br>
                      <a:r>
                        <a:rPr lang="en-US" sz="1800" dirty="0">
                          <a:solidFill>
                            <a:srgbClr val="00529B"/>
                          </a:solidFill>
                          <a:effectLst/>
                          <a:latin typeface="+mn-lt"/>
                          <a:cs typeface="Arial" panose="020B0604020202020204" pitchFamily="34" charset="0"/>
                        </a:rPr>
                        <a:t>Part B cover for the rest of the year.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r h="12701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can</a:t>
                      </a:r>
                      <a:r>
                        <a:rPr lang="en-US" sz="1800" dirty="0">
                          <a:solidFill>
                            <a:srgbClr val="00529B"/>
                          </a:solidFill>
                          <a:effectLst/>
                          <a:latin typeface="+mn-lt"/>
                          <a:cs typeface="Arial" panose="020B0604020202020204" pitchFamily="34" charset="0"/>
                        </a:rPr>
                        <a:t> </a:t>
                      </a:r>
                      <a:r>
                        <a:rPr lang="en-US" sz="1800" b="1" dirty="0">
                          <a:solidFill>
                            <a:srgbClr val="00529B"/>
                          </a:solidFill>
                          <a:effectLst/>
                          <a:latin typeface="+mn-lt"/>
                          <a:cs typeface="Arial" panose="020B0604020202020204" pitchFamily="34" charset="0"/>
                        </a:rPr>
                        <a:t>get</a:t>
                      </a:r>
                      <a:r>
                        <a:rPr lang="en-US" sz="1800" dirty="0">
                          <a:solidFill>
                            <a:srgbClr val="00529B"/>
                          </a:solidFill>
                          <a:effectLst/>
                          <a:latin typeface="+mn-lt"/>
                          <a:cs typeface="Arial" panose="020B0604020202020204" pitchFamily="34" charset="0"/>
                        </a:rPr>
                        <a:t> Medigap</a:t>
                      </a:r>
                      <a:r>
                        <a:rPr lang="en-US" sz="1800" baseline="0" dirty="0">
                          <a:solidFill>
                            <a:srgbClr val="00529B"/>
                          </a:solidFill>
                          <a:effectLst/>
                          <a:latin typeface="+mn-lt"/>
                          <a:cs typeface="Arial" panose="020B0604020202020204" pitchFamily="34" charset="0"/>
                        </a:rPr>
                        <a:t> </a:t>
                      </a:r>
                      <a:r>
                        <a:rPr lang="en-US" sz="1800" dirty="0">
                          <a:solidFill>
                            <a:srgbClr val="00529B"/>
                          </a:solidFill>
                          <a:effectLst/>
                          <a:latin typeface="+mn-lt"/>
                          <a:cs typeface="Arial" panose="020B0604020202020204" pitchFamily="34" charset="0"/>
                        </a:rPr>
                        <a:t>to help pay your remaining out-of-pocket costs (like your 20% coinsurance). Or</a:t>
                      </a:r>
                      <a:r>
                        <a:rPr lang="en-US" sz="1800" baseline="0" dirty="0">
                          <a:solidFill>
                            <a:srgbClr val="00529B"/>
                          </a:solidFill>
                          <a:effectLst/>
                          <a:latin typeface="+mn-lt"/>
                          <a:cs typeface="Arial" panose="020B0604020202020204" pitchFamily="34" charset="0"/>
                        </a:rPr>
                        <a:t>, you can use coverage from a former employer or union, or Medicaid.</a:t>
                      </a:r>
                      <a:endParaRPr lang="en-US" sz="18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can’t buy and don’t need </a:t>
                      </a:r>
                      <a:r>
                        <a:rPr lang="en-US" sz="1800" b="0" dirty="0">
                          <a:solidFill>
                            <a:srgbClr val="00529B"/>
                          </a:solidFill>
                          <a:effectLst/>
                          <a:latin typeface="+mn-lt"/>
                          <a:cs typeface="Arial" panose="020B0604020202020204" pitchFamily="34" charset="0"/>
                        </a:rPr>
                        <a:t>Medigap</a:t>
                      </a:r>
                      <a:r>
                        <a:rPr lang="en-US" sz="1800" dirty="0">
                          <a:solidFill>
                            <a:srgbClr val="00529B"/>
                          </a:solidFill>
                          <a:effectLst/>
                          <a:latin typeface="+mn-lt"/>
                          <a:cs typeface="Arial" panose="020B0604020202020204" pitchFamily="34" charset="0"/>
                        </a:rPr>
                        <a: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722158830"/>
                  </a:ext>
                </a:extLst>
              </a:tr>
            </a:tbl>
          </a:graphicData>
        </a:graphic>
      </p:graphicFrame>
      <p:sp>
        <p:nvSpPr>
          <p:cNvPr id="7" name="Slide Number Placeholder 5">
            <a:extLst>
              <a:ext uri="{FF2B5EF4-FFF2-40B4-BE49-F238E27FC236}">
                <a16:creationId xmlns:a16="http://schemas.microsoft.com/office/drawing/2014/main" id="{9474BC87-4329-4472-AB56-E6E88A162C81}"/>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70</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1042394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731"/>
            <a:ext cx="12192000" cy="946171"/>
          </a:xfrm>
        </p:spPr>
        <p:txBody>
          <a:bodyPr anchor="ctr">
            <a:normAutofit/>
          </a:bodyPr>
          <a:lstStyle/>
          <a:p>
            <a:r>
              <a:rPr lang="en-US" sz="2800" dirty="0"/>
              <a:t>Appendix B </a:t>
            </a:r>
            <a:br>
              <a:rPr lang="en-US" sz="2800" dirty="0"/>
            </a:br>
            <a:r>
              <a:rPr lang="en-US" sz="2800" dirty="0"/>
              <a:t>Original Medicare vs. Medicare Advantage: Coverage</a:t>
            </a:r>
          </a:p>
        </p:txBody>
      </p:sp>
      <p:graphicFrame>
        <p:nvGraphicFramePr>
          <p:cNvPr id="10" name="Table 9" title="Coverage.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2204415743"/>
              </p:ext>
            </p:extLst>
          </p:nvPr>
        </p:nvGraphicFramePr>
        <p:xfrm>
          <a:off x="518986" y="1341357"/>
          <a:ext cx="11154028" cy="4689871"/>
        </p:xfrm>
        <a:graphic>
          <a:graphicData uri="http://schemas.openxmlformats.org/drawingml/2006/table">
            <a:tbl>
              <a:tblPr firstRow="1" bandRow="1"/>
              <a:tblGrid>
                <a:gridCol w="5577014">
                  <a:extLst>
                    <a:ext uri="{9D8B030D-6E8A-4147-A177-3AD203B41FA5}">
                      <a16:colId xmlns:a16="http://schemas.microsoft.com/office/drawing/2014/main" val="3939814607"/>
                    </a:ext>
                  </a:extLst>
                </a:gridCol>
                <a:gridCol w="5577014">
                  <a:extLst>
                    <a:ext uri="{9D8B030D-6E8A-4147-A177-3AD203B41FA5}">
                      <a16:colId xmlns:a16="http://schemas.microsoft.com/office/drawing/2014/main" val="3510080372"/>
                    </a:ext>
                  </a:extLst>
                </a:gridCol>
              </a:tblGrid>
              <a:tr h="4494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400" b="1" dirty="0">
                          <a:solidFill>
                            <a:srgbClr val="006CAA"/>
                          </a:solidFill>
                          <a:effectLst/>
                          <a:latin typeface="+mn-lt"/>
                          <a:cs typeface="Arial" panose="020B0604020202020204" pitchFamily="34" charset="0"/>
                        </a:rPr>
                        <a:t>Original Medicare</a:t>
                      </a:r>
                      <a:endParaRPr lang="en-US" sz="24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dirty="0">
                          <a:solidFill>
                            <a:srgbClr val="006CAA"/>
                          </a:solidFill>
                          <a:effectLst/>
                          <a:latin typeface="+mn-lt"/>
                          <a:cs typeface="Arial" panose="020B0604020202020204" pitchFamily="34" charset="0"/>
                        </a:rPr>
                        <a:t>Medicare Advantage (Part C)</a:t>
                      </a:r>
                      <a:endParaRPr lang="en-US" sz="24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7876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panose="020B0604020202020204" pitchFamily="34" charset="0"/>
                        </a:rPr>
                        <a:t>Original Medicare covers most medically </a:t>
                      </a:r>
                      <a:r>
                        <a:rPr lang="en-US" sz="2000" baseline="0" dirty="0">
                          <a:solidFill>
                            <a:srgbClr val="00529B"/>
                          </a:solidFill>
                          <a:effectLst/>
                          <a:latin typeface="+mn-lt"/>
                          <a:cs typeface="Arial" panose="020B0604020202020204" pitchFamily="34" charset="0"/>
                        </a:rPr>
                        <a:t>necessary </a:t>
                      </a:r>
                      <a:r>
                        <a:rPr lang="en-US" sz="2000" dirty="0">
                          <a:solidFill>
                            <a:srgbClr val="00529B"/>
                          </a:solidFill>
                          <a:effectLst/>
                          <a:latin typeface="+mn-lt"/>
                          <a:cs typeface="Arial" panose="020B0604020202020204" pitchFamily="34" charset="0"/>
                        </a:rPr>
                        <a:t>services and supplies in hospitals, doctors’ offices, and other health care facilities. Original Medicare doesn’t cover some benefits like eye exams, most dental care, and routine exams.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panose="020B0604020202020204" pitchFamily="34" charset="0"/>
                        </a:rPr>
                        <a:t>Plans must cover all of the medically necessary services that Original Medicare covers. Plans may also </a:t>
                      </a:r>
                      <a:r>
                        <a:rPr lang="en-US" sz="2000" b="0" baseline="0" dirty="0">
                          <a:solidFill>
                            <a:srgbClr val="00529B"/>
                          </a:solidFill>
                          <a:effectLst/>
                          <a:latin typeface="+mn-lt"/>
                          <a:cs typeface="Arial" panose="020B0604020202020204" pitchFamily="34" charset="0"/>
                        </a:rPr>
                        <a:t>o</a:t>
                      </a:r>
                      <a:r>
                        <a:rPr lang="en-US" sz="2000" b="0" dirty="0">
                          <a:solidFill>
                            <a:srgbClr val="00529B"/>
                          </a:solidFill>
                          <a:effectLst/>
                          <a:latin typeface="+mn-lt"/>
                          <a:cs typeface="Arial" panose="020B0604020202020204" pitchFamily="34" charset="0"/>
                        </a:rPr>
                        <a:t>ffer</a:t>
                      </a:r>
                      <a:r>
                        <a:rPr lang="en-US" sz="2000" b="1" dirty="0">
                          <a:solidFill>
                            <a:srgbClr val="00529B"/>
                          </a:solidFill>
                          <a:effectLst/>
                          <a:latin typeface="+mn-lt"/>
                          <a:cs typeface="Arial" panose="020B0604020202020204" pitchFamily="34" charset="0"/>
                        </a:rPr>
                        <a:t> </a:t>
                      </a:r>
                      <a:r>
                        <a:rPr lang="en-US" sz="2000" b="0" dirty="0">
                          <a:solidFill>
                            <a:srgbClr val="00529B"/>
                          </a:solidFill>
                          <a:effectLst/>
                          <a:latin typeface="+mn-lt"/>
                          <a:cs typeface="Arial" panose="020B0604020202020204" pitchFamily="34" charset="0"/>
                        </a:rPr>
                        <a:t>some</a:t>
                      </a:r>
                      <a:r>
                        <a:rPr lang="en-US" sz="2000" b="1" dirty="0">
                          <a:solidFill>
                            <a:srgbClr val="00529B"/>
                          </a:solidFill>
                          <a:effectLst/>
                          <a:latin typeface="+mn-lt"/>
                          <a:cs typeface="Arial" panose="020B0604020202020204" pitchFamily="34" charset="0"/>
                        </a:rPr>
                        <a:t> extra benefits that Original Medicare doesn’t cover</a:t>
                      </a:r>
                      <a:r>
                        <a:rPr lang="en-US" sz="2000" dirty="0">
                          <a:solidFill>
                            <a:srgbClr val="00529B"/>
                          </a:solidFill>
                          <a:effectLst/>
                          <a:latin typeface="+mn-lt"/>
                          <a:cs typeface="Arial" panose="020B0604020202020204" pitchFamily="34" charset="0"/>
                        </a:rPr>
                        <a:t>—like </a:t>
                      </a:r>
                      <a:r>
                        <a:rPr lang="en-US" sz="2000" baseline="0" dirty="0">
                          <a:solidFill>
                            <a:srgbClr val="00529B"/>
                          </a:solidFill>
                          <a:effectLst/>
                          <a:latin typeface="+mn-lt"/>
                          <a:cs typeface="Arial" panose="020B0604020202020204" pitchFamily="34" charset="0"/>
                        </a:rPr>
                        <a:t>vision, hearing, and dental services</a:t>
                      </a:r>
                      <a:r>
                        <a:rPr lang="en-US" sz="2000" dirty="0">
                          <a:solidFill>
                            <a:srgbClr val="00529B"/>
                          </a:solidFill>
                          <a:effectLst/>
                          <a:latin typeface="+mn-lt"/>
                          <a:cs typeface="Arial" panose="020B0604020202020204" pitchFamily="34" charset="0"/>
                        </a:rPr>
                        <a:t>. </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12333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panose="020B0604020202020204" pitchFamily="34" charset="0"/>
                        </a:rPr>
                        <a:t>You can join a </a:t>
                      </a:r>
                      <a:r>
                        <a:rPr lang="en-US" sz="2000" b="1" dirty="0">
                          <a:solidFill>
                            <a:srgbClr val="00529B"/>
                          </a:solidFill>
                          <a:effectLst/>
                          <a:latin typeface="+mn-lt"/>
                          <a:cs typeface="Arial" panose="020B0604020202020204" pitchFamily="34" charset="0"/>
                        </a:rPr>
                        <a:t>separate Medicare drug plan</a:t>
                      </a:r>
                      <a:r>
                        <a:rPr lang="en-US" sz="2000" b="1" baseline="0" dirty="0">
                          <a:solidFill>
                            <a:srgbClr val="00529B"/>
                          </a:solidFill>
                          <a:effectLst/>
                          <a:latin typeface="+mn-lt"/>
                          <a:cs typeface="Arial" panose="020B0604020202020204" pitchFamily="34" charset="0"/>
                        </a:rPr>
                        <a:t> </a:t>
                      </a:r>
                      <a:r>
                        <a:rPr lang="en-US" sz="2000" dirty="0">
                          <a:solidFill>
                            <a:srgbClr val="00529B"/>
                          </a:solidFill>
                          <a:effectLst/>
                          <a:latin typeface="+mn-lt"/>
                          <a:cs typeface="Arial" panose="020B0604020202020204" pitchFamily="34" charset="0"/>
                        </a:rPr>
                        <a:t>to get drug coverage (Part</a:t>
                      </a:r>
                      <a:r>
                        <a:rPr lang="en-US" sz="2000" baseline="0" dirty="0">
                          <a:solidFill>
                            <a:srgbClr val="00529B"/>
                          </a:solidFill>
                          <a:effectLst/>
                          <a:latin typeface="+mn-lt"/>
                          <a:cs typeface="Arial" panose="020B0604020202020204" pitchFamily="34" charset="0"/>
                        </a:rPr>
                        <a:t> D)</a:t>
                      </a:r>
                      <a:r>
                        <a:rPr lang="en-US" sz="2000" dirty="0">
                          <a:solidFill>
                            <a:srgbClr val="00529B"/>
                          </a:solidFill>
                          <a:effectLst/>
                          <a:latin typeface="+mn-lt"/>
                          <a:cs typeface="Arial" panose="020B0604020202020204" pitchFamily="34" charset="0"/>
                        </a:rPr>
                        <a:t>.</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1" dirty="0">
                          <a:solidFill>
                            <a:srgbClr val="00529B"/>
                          </a:solidFill>
                          <a:effectLst/>
                          <a:latin typeface="+mn-lt"/>
                          <a:cs typeface="Arial" panose="020B0604020202020204" pitchFamily="34" charset="0"/>
                        </a:rPr>
                        <a:t>Medicare drug coverage (Part D) is included</a:t>
                      </a:r>
                      <a:r>
                        <a:rPr lang="en-US" sz="2000" dirty="0">
                          <a:solidFill>
                            <a:srgbClr val="00529B"/>
                          </a:solidFill>
                          <a:effectLst/>
                          <a:latin typeface="+mn-lt"/>
                          <a:cs typeface="Arial" panose="020B0604020202020204" pitchFamily="34" charset="0"/>
                        </a:rPr>
                        <a:t> </a:t>
                      </a:r>
                      <a:r>
                        <a:rPr lang="en-US" sz="2000" b="1" dirty="0">
                          <a:solidFill>
                            <a:srgbClr val="00529B"/>
                          </a:solidFill>
                          <a:effectLst/>
                          <a:latin typeface="+mn-lt"/>
                          <a:cs typeface="Arial" panose="020B0604020202020204" pitchFamily="34" charset="0"/>
                        </a:rPr>
                        <a:t>in most plans</a:t>
                      </a:r>
                      <a:r>
                        <a:rPr lang="en-US" sz="2000" dirty="0">
                          <a:solidFill>
                            <a:srgbClr val="00529B"/>
                          </a:solidFill>
                          <a:effectLst/>
                          <a:latin typeface="+mn-lt"/>
                          <a:cs typeface="Arial" panose="020B0604020202020204" pitchFamily="34" charset="0"/>
                        </a:rPr>
                        <a:t>. In most types of Medicare Advantage</a:t>
                      </a:r>
                      <a:r>
                        <a:rPr lang="en-US" sz="2000" baseline="0" dirty="0">
                          <a:solidFill>
                            <a:srgbClr val="00529B"/>
                          </a:solidFill>
                          <a:effectLst/>
                          <a:latin typeface="+mn-lt"/>
                          <a:cs typeface="Arial" panose="020B0604020202020204" pitchFamily="34" charset="0"/>
                        </a:rPr>
                        <a:t> Plans, you can’t join a separate Medicare drug plan.</a:t>
                      </a:r>
                      <a:endParaRPr lang="en-US" sz="2000" dirty="0">
                        <a:solidFill>
                          <a:srgbClr val="00529B"/>
                        </a:solidFill>
                        <a:effectLst/>
                        <a:latin typeface="+mn-lt"/>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9561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panose="020B0604020202020204" pitchFamily="34" charset="0"/>
                        </a:rPr>
                        <a:t>In most cases, you don’t have to get a service or supply approved ahead of time for Original Medicare to cover it.</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panose="020B0604020202020204" pitchFamily="34" charset="0"/>
                        </a:rPr>
                        <a:t>In many cases, you have to get a service or supply approved ahead of time for the plan to cover it.</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bl>
          </a:graphicData>
        </a:graphic>
      </p:graphicFrame>
      <p:sp>
        <p:nvSpPr>
          <p:cNvPr id="7" name="Slide Number Placeholder 5">
            <a:extLst>
              <a:ext uri="{FF2B5EF4-FFF2-40B4-BE49-F238E27FC236}">
                <a16:creationId xmlns:a16="http://schemas.microsoft.com/office/drawing/2014/main" id="{500B6E7E-2C94-47BB-82E7-BA4E73EAE8D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71</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32594878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245"/>
            <a:ext cx="12192000" cy="966977"/>
          </a:xfrm>
        </p:spPr>
        <p:txBody>
          <a:bodyPr anchor="ctr">
            <a:normAutofit/>
          </a:bodyPr>
          <a:lstStyle/>
          <a:p>
            <a:r>
              <a:rPr lang="en-US" sz="2800" dirty="0"/>
              <a:t>Appendix B </a:t>
            </a:r>
            <a:br>
              <a:rPr lang="en-US" sz="2800" dirty="0"/>
            </a:br>
            <a:r>
              <a:rPr lang="en-US" sz="2800" dirty="0"/>
              <a:t>Original Medicare vs. Medicare Advantage: Foreign Travel</a:t>
            </a:r>
          </a:p>
        </p:txBody>
      </p:sp>
      <p:graphicFrame>
        <p:nvGraphicFramePr>
          <p:cNvPr id="10" name="Table 9" title="Travel.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1623442052"/>
              </p:ext>
            </p:extLst>
          </p:nvPr>
        </p:nvGraphicFramePr>
        <p:xfrm>
          <a:off x="977728" y="2080589"/>
          <a:ext cx="10376072" cy="2887028"/>
        </p:xfrm>
        <a:graphic>
          <a:graphicData uri="http://schemas.openxmlformats.org/drawingml/2006/table">
            <a:tbl>
              <a:tblPr firstRow="1" bandRow="1"/>
              <a:tblGrid>
                <a:gridCol w="5188036">
                  <a:extLst>
                    <a:ext uri="{9D8B030D-6E8A-4147-A177-3AD203B41FA5}">
                      <a16:colId xmlns:a16="http://schemas.microsoft.com/office/drawing/2014/main" val="3939814607"/>
                    </a:ext>
                  </a:extLst>
                </a:gridCol>
                <a:gridCol w="5188036">
                  <a:extLst>
                    <a:ext uri="{9D8B030D-6E8A-4147-A177-3AD203B41FA5}">
                      <a16:colId xmlns:a16="http://schemas.microsoft.com/office/drawing/2014/main" val="3510080372"/>
                    </a:ext>
                  </a:extLst>
                </a:gridCol>
              </a:tblGrid>
              <a:tr h="4303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800" b="1" dirty="0">
                          <a:solidFill>
                            <a:srgbClr val="00529B"/>
                          </a:solidFill>
                          <a:effectLst/>
                          <a:latin typeface="+mn-lt"/>
                          <a:cs typeface="Arial" panose="020B0604020202020204" pitchFamily="34" charset="0"/>
                        </a:rPr>
                        <a:t>Original Medicare</a:t>
                      </a:r>
                      <a:endParaRPr lang="en-US" sz="2800" dirty="0">
                        <a:solidFill>
                          <a:srgbClr val="00529B"/>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b="1" dirty="0">
                          <a:solidFill>
                            <a:srgbClr val="00529B"/>
                          </a:solidFill>
                          <a:effectLst/>
                          <a:latin typeface="+mn-lt"/>
                          <a:cs typeface="Arial" panose="020B0604020202020204" pitchFamily="34" charset="0"/>
                        </a:rPr>
                        <a:t>Medicare Advantage (Part C)</a:t>
                      </a:r>
                      <a:endParaRPr lang="en-US" sz="2800" dirty="0">
                        <a:solidFill>
                          <a:srgbClr val="00529B"/>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197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Original Medicare generally </a:t>
                      </a:r>
                      <a:r>
                        <a:rPr lang="en-US" sz="2400" b="1" dirty="0">
                          <a:solidFill>
                            <a:srgbClr val="00529B"/>
                          </a:solidFill>
                          <a:effectLst/>
                          <a:latin typeface="+mn-lt"/>
                          <a:cs typeface="Arial" panose="020B0604020202020204" pitchFamily="34" charset="0"/>
                        </a:rPr>
                        <a:t>doesn’t cover medical care outside the U.S. </a:t>
                      </a:r>
                      <a:r>
                        <a:rPr lang="en-US" sz="2400" dirty="0">
                          <a:solidFill>
                            <a:srgbClr val="00529B"/>
                          </a:solidFill>
                          <a:effectLst/>
                          <a:latin typeface="+mn-lt"/>
                          <a:cs typeface="Arial" panose="020B0604020202020204" pitchFamily="34" charset="0"/>
                        </a:rPr>
                        <a:t>You may be able to buy a Medicare Supplement Insurance (Medigap) policy that covers emergency care outside the U.S.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Plans generally </a:t>
                      </a:r>
                      <a:r>
                        <a:rPr lang="en-US" sz="2400" b="1" dirty="0">
                          <a:solidFill>
                            <a:srgbClr val="00529B"/>
                          </a:solidFill>
                          <a:effectLst/>
                          <a:latin typeface="+mn-lt"/>
                          <a:cs typeface="Arial" panose="020B0604020202020204" pitchFamily="34" charset="0"/>
                        </a:rPr>
                        <a:t>don’t</a:t>
                      </a:r>
                      <a:r>
                        <a:rPr lang="en-US" sz="2400" dirty="0">
                          <a:solidFill>
                            <a:srgbClr val="00529B"/>
                          </a:solidFill>
                          <a:effectLst/>
                          <a:latin typeface="+mn-lt"/>
                          <a:cs typeface="Arial" panose="020B0604020202020204" pitchFamily="34" charset="0"/>
                        </a:rPr>
                        <a:t> </a:t>
                      </a:r>
                      <a:r>
                        <a:rPr lang="en-US" sz="2400" b="1" dirty="0">
                          <a:solidFill>
                            <a:srgbClr val="00529B"/>
                          </a:solidFill>
                          <a:effectLst/>
                          <a:latin typeface="+mn-lt"/>
                          <a:cs typeface="Arial" panose="020B0604020202020204" pitchFamily="34" charset="0"/>
                        </a:rPr>
                        <a:t>cover care outside the U.S. </a:t>
                      </a:r>
                      <a:r>
                        <a:rPr lang="en-US" sz="2400" b="0" dirty="0">
                          <a:solidFill>
                            <a:srgbClr val="00529B"/>
                          </a:solidFill>
                          <a:effectLst/>
                          <a:latin typeface="+mn-lt"/>
                          <a:cs typeface="Arial" panose="020B0604020202020204" pitchFamily="34" charset="0"/>
                        </a:rPr>
                        <a:t>Some plans may offer a supplemental benefit that covers emergency and urgently needed services when traveling outside</a:t>
                      </a:r>
                      <a:r>
                        <a:rPr lang="en-US" sz="2400" b="0" baseline="0" dirty="0">
                          <a:solidFill>
                            <a:srgbClr val="00529B"/>
                          </a:solidFill>
                          <a:effectLst/>
                          <a:latin typeface="+mn-lt"/>
                          <a:cs typeface="Arial" panose="020B0604020202020204" pitchFamily="34" charset="0"/>
                        </a:rPr>
                        <a:t> the U.S.</a:t>
                      </a:r>
                      <a:endParaRPr lang="en-US" sz="2400" dirty="0">
                        <a:solidFill>
                          <a:srgbClr val="00529B"/>
                        </a:solidFill>
                        <a:effectLst/>
                        <a:latin typeface="+mn-lt"/>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bl>
          </a:graphicData>
        </a:graphic>
      </p:graphicFrame>
      <p:sp>
        <p:nvSpPr>
          <p:cNvPr id="8" name="Slide Number Placeholder 5">
            <a:extLst>
              <a:ext uri="{FF2B5EF4-FFF2-40B4-BE49-F238E27FC236}">
                <a16:creationId xmlns:a16="http://schemas.microsoft.com/office/drawing/2014/main" id="{6E74E6DE-0A71-43B0-830B-787A4C19587E}"/>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72</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727677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8214"/>
          </a:xfrm>
        </p:spPr>
        <p:txBody>
          <a:bodyPr anchor="ctr">
            <a:normAutofit/>
          </a:bodyPr>
          <a:lstStyle/>
          <a:p>
            <a:r>
              <a:rPr lang="en-US" sz="3000" dirty="0">
                <a:latin typeface="Arial Black"/>
              </a:rPr>
              <a:t>Acronyms (A–I)</a:t>
            </a:r>
            <a:endParaRPr lang="en-US" sz="3000" dirty="0"/>
          </a:p>
        </p:txBody>
      </p:sp>
      <p:sp>
        <p:nvSpPr>
          <p:cNvPr id="8" name="Content Placeholder 7"/>
          <p:cNvSpPr>
            <a:spLocks noGrp="1"/>
          </p:cNvSpPr>
          <p:nvPr>
            <p:ph idx="4294967295"/>
          </p:nvPr>
        </p:nvSpPr>
        <p:spPr>
          <a:xfrm>
            <a:off x="598553" y="1068141"/>
            <a:ext cx="10994894" cy="5360297"/>
          </a:xfrm>
        </p:spPr>
        <p:txBody>
          <a:bodyPr vert="horz" lIns="91440" tIns="45720" rIns="91440" bIns="45720" numCol="2" rtlCol="0" anchor="t">
            <a:noAutofit/>
          </a:bodyPr>
          <a:lstStyle/>
          <a:p>
            <a:pPr marL="0" lvl="0" indent="0" defTabSz="685800">
              <a:lnSpc>
                <a:spcPct val="100000"/>
              </a:lnSpc>
              <a:spcBef>
                <a:spcPts val="0"/>
              </a:spcBef>
              <a:spcAft>
                <a:spcPts val="1200"/>
              </a:spcAft>
              <a:buNone/>
              <a:defRPr/>
            </a:pPr>
            <a:r>
              <a:rPr lang="en-US" sz="1800" b="1" dirty="0">
                <a:solidFill>
                  <a:srgbClr val="00529B"/>
                </a:solidFill>
                <a:latin typeface="Arial"/>
                <a:cs typeface="Arial"/>
              </a:rPr>
              <a:t>AIC</a:t>
            </a:r>
            <a:r>
              <a:rPr lang="en-US" sz="1800" dirty="0">
                <a:solidFill>
                  <a:srgbClr val="00529B"/>
                </a:solidFill>
                <a:latin typeface="Arial"/>
                <a:cs typeface="Arial"/>
              </a:rPr>
              <a:t> Amount in Controversy</a:t>
            </a:r>
          </a:p>
          <a:p>
            <a:pPr marL="0" indent="0" defTabSz="685800">
              <a:lnSpc>
                <a:spcPct val="100000"/>
              </a:lnSpc>
              <a:spcBef>
                <a:spcPts val="0"/>
              </a:spcBef>
              <a:spcAft>
                <a:spcPts val="1200"/>
              </a:spcAft>
              <a:buNone/>
              <a:defRPr/>
            </a:pPr>
            <a:r>
              <a:rPr lang="en-US" sz="1800" b="1" dirty="0">
                <a:solidFill>
                  <a:srgbClr val="00529B"/>
                </a:solidFill>
                <a:latin typeface="Arial"/>
                <a:cs typeface="Arial"/>
              </a:rPr>
              <a:t>ALJ</a:t>
            </a:r>
            <a:r>
              <a:rPr lang="en-US" sz="1800" dirty="0">
                <a:solidFill>
                  <a:srgbClr val="00529B"/>
                </a:solidFill>
                <a:latin typeface="Arial"/>
                <a:cs typeface="Arial"/>
              </a:rPr>
              <a:t> Administrative Law Judge </a:t>
            </a:r>
            <a:endParaRPr lang="en-US" sz="1800"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ANOC</a:t>
            </a:r>
            <a:r>
              <a:rPr lang="en-US" sz="1800" dirty="0">
                <a:solidFill>
                  <a:srgbClr val="00529B"/>
                </a:solidFill>
                <a:latin typeface="Arial"/>
                <a:cs typeface="Arial"/>
              </a:rPr>
              <a:t> Plan Annual Notice of Change</a:t>
            </a:r>
          </a:p>
          <a:p>
            <a:pPr marL="0" indent="0" defTabSz="685800">
              <a:lnSpc>
                <a:spcPct val="100000"/>
              </a:lnSpc>
              <a:spcBef>
                <a:spcPts val="0"/>
              </a:spcBef>
              <a:spcAft>
                <a:spcPts val="1200"/>
              </a:spcAft>
              <a:buNone/>
              <a:defRPr/>
            </a:pPr>
            <a:r>
              <a:rPr lang="en-US" sz="1800" b="1" dirty="0">
                <a:solidFill>
                  <a:srgbClr val="00529B"/>
                </a:solidFill>
                <a:latin typeface="Arial"/>
                <a:cs typeface="Arial"/>
              </a:rPr>
              <a:t>BFCC-QIO</a:t>
            </a:r>
            <a:r>
              <a:rPr lang="en-US" sz="1800" dirty="0">
                <a:solidFill>
                  <a:srgbClr val="00529B"/>
                </a:solidFill>
                <a:latin typeface="Arial"/>
                <a:cs typeface="Arial"/>
              </a:rPr>
              <a:t> Beneficiary and Family Centered Care-Quality Improvement Organization </a:t>
            </a:r>
            <a:endParaRPr lang="en-US" sz="1800"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C-SNP</a:t>
            </a:r>
            <a:r>
              <a:rPr lang="en-US" sz="1800" dirty="0">
                <a:solidFill>
                  <a:srgbClr val="00529B"/>
                </a:solidFill>
                <a:latin typeface="Arial"/>
                <a:cs typeface="Arial"/>
              </a:rPr>
              <a:t> Chronic Condition Special Needs Plan</a:t>
            </a:r>
          </a:p>
          <a:p>
            <a:pPr marL="0" indent="0" defTabSz="685800">
              <a:lnSpc>
                <a:spcPct val="100000"/>
              </a:lnSpc>
              <a:spcBef>
                <a:spcPts val="0"/>
              </a:spcBef>
              <a:spcAft>
                <a:spcPts val="1200"/>
              </a:spcAft>
              <a:buNone/>
              <a:defRPr/>
            </a:pPr>
            <a:r>
              <a:rPr lang="en-US" sz="1800" b="1" dirty="0">
                <a:solidFill>
                  <a:srgbClr val="00529B"/>
                </a:solidFill>
                <a:latin typeface="Arial"/>
                <a:cs typeface="Arial"/>
              </a:rPr>
              <a:t>CMS</a:t>
            </a:r>
            <a:r>
              <a:rPr lang="en-US" sz="1800" dirty="0">
                <a:solidFill>
                  <a:srgbClr val="00529B"/>
                </a:solidFill>
                <a:latin typeface="Arial"/>
                <a:cs typeface="Arial"/>
              </a:rPr>
              <a:t> Centers for Medicare &amp; Medicaid Services </a:t>
            </a:r>
            <a:endParaRPr lang="en-US" sz="1800"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COBRA</a:t>
            </a:r>
            <a:r>
              <a:rPr lang="en-US" sz="1800" dirty="0">
                <a:solidFill>
                  <a:srgbClr val="00529B"/>
                </a:solidFill>
                <a:latin typeface="Arial"/>
                <a:cs typeface="Arial"/>
              </a:rPr>
              <a:t> Consolidated Omnibus Budget </a:t>
            </a:r>
            <a:br>
              <a:rPr lang="en-US" sz="1800" dirty="0"/>
            </a:br>
            <a:r>
              <a:rPr lang="en-US" sz="1800" dirty="0">
                <a:solidFill>
                  <a:srgbClr val="00529B"/>
                </a:solidFill>
                <a:latin typeface="Arial"/>
                <a:cs typeface="Arial"/>
              </a:rPr>
              <a:t>Reconciliation Act</a:t>
            </a: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D-SNP</a:t>
            </a:r>
            <a:r>
              <a:rPr lang="en-US" sz="1800" dirty="0">
                <a:solidFill>
                  <a:srgbClr val="00529B"/>
                </a:solidFill>
                <a:latin typeface="Arial"/>
                <a:cs typeface="Arial"/>
              </a:rPr>
              <a:t> Dual Eligible Special Needs Plan</a:t>
            </a:r>
          </a:p>
          <a:p>
            <a:pPr marL="0" indent="0" defTabSz="685800">
              <a:lnSpc>
                <a:spcPct val="100000"/>
              </a:lnSpc>
              <a:spcBef>
                <a:spcPts val="0"/>
              </a:spcBef>
              <a:spcAft>
                <a:spcPts val="1200"/>
              </a:spcAft>
              <a:buNone/>
              <a:defRPr/>
            </a:pPr>
            <a:r>
              <a:rPr lang="en-US" sz="1800" b="1" dirty="0">
                <a:solidFill>
                  <a:srgbClr val="00529B"/>
                </a:solidFill>
                <a:latin typeface="Arial"/>
                <a:cs typeface="Arial"/>
              </a:rPr>
              <a:t>EOC</a:t>
            </a:r>
            <a:r>
              <a:rPr lang="en-US" sz="1800" dirty="0">
                <a:solidFill>
                  <a:srgbClr val="00529B"/>
                </a:solidFill>
                <a:latin typeface="Arial"/>
                <a:cs typeface="Arial"/>
              </a:rPr>
              <a:t> Evidence of Coverage </a:t>
            </a:r>
            <a:endParaRPr lang="en-US" sz="1800" dirty="0">
              <a:solidFill>
                <a:srgbClr val="00529B"/>
              </a:solidFill>
            </a:endParaRPr>
          </a:p>
          <a:p>
            <a:pPr marL="0" indent="0" defTabSz="685800">
              <a:lnSpc>
                <a:spcPct val="100000"/>
              </a:lnSpc>
              <a:spcBef>
                <a:spcPts val="0"/>
              </a:spcBef>
              <a:spcAft>
                <a:spcPts val="1200"/>
              </a:spcAft>
              <a:buNone/>
              <a:defRPr/>
            </a:pPr>
            <a:r>
              <a:rPr lang="en-US" sz="1800" b="1" dirty="0">
                <a:solidFill>
                  <a:srgbClr val="00529B"/>
                </a:solidFill>
                <a:latin typeface="Arial"/>
                <a:cs typeface="Arial"/>
              </a:rPr>
              <a:t>ESRD</a:t>
            </a:r>
            <a:r>
              <a:rPr lang="en-US" sz="1800" dirty="0">
                <a:solidFill>
                  <a:srgbClr val="00529B"/>
                </a:solidFill>
                <a:latin typeface="Arial"/>
                <a:cs typeface="Arial"/>
              </a:rPr>
              <a:t> End-Stage Renal Disease </a:t>
            </a:r>
            <a:endParaRPr lang="en-US" sz="1800" dirty="0">
              <a:solidFill>
                <a:srgbClr val="00529B"/>
              </a:solidFill>
            </a:endParaRPr>
          </a:p>
          <a:p>
            <a:pPr marL="0" indent="0" defTabSz="685800">
              <a:lnSpc>
                <a:spcPct val="100000"/>
              </a:lnSpc>
              <a:spcBef>
                <a:spcPts val="0"/>
              </a:spcBef>
              <a:spcAft>
                <a:spcPts val="1200"/>
              </a:spcAft>
              <a:buNone/>
              <a:defRPr/>
            </a:pPr>
            <a:endParaRPr lang="en-US" sz="1800" b="1" dirty="0">
              <a:solidFill>
                <a:srgbClr val="00529B"/>
              </a:solidFill>
              <a:latin typeface="Arial"/>
              <a:cs typeface="Arial"/>
            </a:endParaRPr>
          </a:p>
          <a:p>
            <a:pPr marL="0" indent="0" defTabSz="685800">
              <a:lnSpc>
                <a:spcPct val="100000"/>
              </a:lnSpc>
              <a:spcBef>
                <a:spcPts val="0"/>
              </a:spcBef>
              <a:spcAft>
                <a:spcPts val="1200"/>
              </a:spcAft>
              <a:buNone/>
              <a:defRPr/>
            </a:pPr>
            <a:r>
              <a:rPr lang="en-US" sz="1800" b="1" dirty="0">
                <a:solidFill>
                  <a:srgbClr val="00529B"/>
                </a:solidFill>
                <a:latin typeface="Arial"/>
                <a:cs typeface="Arial"/>
              </a:rPr>
              <a:t>HIPAA</a:t>
            </a:r>
            <a:r>
              <a:rPr lang="en-US" sz="1800" dirty="0">
                <a:solidFill>
                  <a:srgbClr val="00529B"/>
                </a:solidFill>
                <a:latin typeface="Arial"/>
                <a:cs typeface="Arial"/>
              </a:rPr>
              <a:t> Health Insurance Portability and </a:t>
            </a:r>
            <a:br>
              <a:rPr lang="en-US" sz="1800" dirty="0"/>
            </a:br>
            <a:r>
              <a:rPr lang="en-US" sz="1800" dirty="0">
                <a:solidFill>
                  <a:srgbClr val="00529B"/>
                </a:solidFill>
                <a:latin typeface="Arial"/>
                <a:cs typeface="Arial"/>
              </a:rPr>
              <a:t>Accountability Act </a:t>
            </a:r>
            <a:endParaRPr lang="en-US" dirty="0"/>
          </a:p>
          <a:p>
            <a:pPr marL="0" indent="0" defTabSz="685800">
              <a:lnSpc>
                <a:spcPct val="100000"/>
              </a:lnSpc>
              <a:spcBef>
                <a:spcPts val="0"/>
              </a:spcBef>
              <a:spcAft>
                <a:spcPts val="1200"/>
              </a:spcAft>
              <a:buNone/>
              <a:defRPr/>
            </a:pPr>
            <a:r>
              <a:rPr lang="en-US" sz="1800" b="1" dirty="0">
                <a:solidFill>
                  <a:srgbClr val="00529B"/>
                </a:solidFill>
                <a:latin typeface="Arial"/>
                <a:cs typeface="Arial"/>
              </a:rPr>
              <a:t>HMO</a:t>
            </a:r>
            <a:r>
              <a:rPr lang="en-US" sz="1800" dirty="0">
                <a:solidFill>
                  <a:srgbClr val="00529B"/>
                </a:solidFill>
                <a:latin typeface="Arial"/>
                <a:cs typeface="Arial"/>
              </a:rPr>
              <a:t> Health Maintenance Organization </a:t>
            </a:r>
            <a:endParaRPr lang="en-US" sz="1800" b="1"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HMOPOS</a:t>
            </a:r>
            <a:r>
              <a:rPr lang="en-US" sz="1800" dirty="0">
                <a:solidFill>
                  <a:srgbClr val="00529B"/>
                </a:solidFill>
                <a:latin typeface="Arial"/>
                <a:cs typeface="Arial"/>
              </a:rPr>
              <a:t> Health Maintenance Organization Point-of-Service</a:t>
            </a: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ICEP</a:t>
            </a:r>
            <a:r>
              <a:rPr lang="en-US" sz="1800" dirty="0">
                <a:solidFill>
                  <a:srgbClr val="00529B"/>
                </a:solidFill>
                <a:latin typeface="Arial"/>
                <a:cs typeface="Arial"/>
              </a:rPr>
              <a:t> Initial Coverage Election Period</a:t>
            </a: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I-SNP</a:t>
            </a:r>
            <a:r>
              <a:rPr lang="en-US" sz="1800" dirty="0">
                <a:solidFill>
                  <a:srgbClr val="00529B"/>
                </a:solidFill>
                <a:latin typeface="Arial"/>
                <a:cs typeface="Arial"/>
              </a:rPr>
              <a:t> Institutional Special Needs Plan</a:t>
            </a: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IEP</a:t>
            </a:r>
            <a:r>
              <a:rPr lang="en-US" sz="1800" dirty="0">
                <a:solidFill>
                  <a:srgbClr val="00529B"/>
                </a:solidFill>
                <a:latin typeface="Arial"/>
                <a:cs typeface="Arial"/>
              </a:rPr>
              <a:t> Initial Enrollment Period</a:t>
            </a:r>
          </a:p>
          <a:p>
            <a:pPr marL="0" indent="0" defTabSz="685800">
              <a:lnSpc>
                <a:spcPct val="100000"/>
              </a:lnSpc>
              <a:spcBef>
                <a:spcPts val="0"/>
              </a:spcBef>
              <a:spcAft>
                <a:spcPts val="1200"/>
              </a:spcAft>
              <a:buNone/>
              <a:defRPr/>
            </a:pPr>
            <a:r>
              <a:rPr lang="en-US" sz="1800" b="1" dirty="0">
                <a:solidFill>
                  <a:srgbClr val="00529B"/>
                </a:solidFill>
                <a:latin typeface="Arial"/>
                <a:cs typeface="Arial"/>
              </a:rPr>
              <a:t>IRE</a:t>
            </a:r>
            <a:r>
              <a:rPr lang="en-US" sz="1800" dirty="0">
                <a:solidFill>
                  <a:srgbClr val="00529B"/>
                </a:solidFill>
                <a:latin typeface="Arial"/>
                <a:cs typeface="Arial"/>
              </a:rPr>
              <a:t> Independent Review Entity </a:t>
            </a:r>
            <a:endParaRPr lang="en-US" sz="1800" dirty="0">
              <a:solidFill>
                <a:srgbClr val="00529B"/>
              </a:solidFill>
            </a:endParaRPr>
          </a:p>
          <a:p>
            <a:pPr marL="0" indent="0" defTabSz="685800">
              <a:lnSpc>
                <a:spcPct val="100000"/>
              </a:lnSpc>
              <a:spcBef>
                <a:spcPts val="0"/>
              </a:spcBef>
              <a:spcAft>
                <a:spcPts val="1200"/>
              </a:spcAft>
              <a:buNone/>
              <a:defRPr/>
            </a:pPr>
            <a:r>
              <a:rPr lang="en-US" sz="1800" b="1" dirty="0">
                <a:solidFill>
                  <a:srgbClr val="00529B"/>
                </a:solidFill>
                <a:latin typeface="Arial"/>
                <a:cs typeface="Arial"/>
              </a:rPr>
              <a:t>IRMAA</a:t>
            </a:r>
            <a:r>
              <a:rPr lang="en-US" sz="1800" dirty="0">
                <a:solidFill>
                  <a:srgbClr val="00529B"/>
                </a:solidFill>
                <a:latin typeface="Arial"/>
                <a:cs typeface="Arial"/>
              </a:rPr>
              <a:t> Income-related Monthly Adjustment Amount </a:t>
            </a:r>
            <a:endParaRPr lang="en-US" sz="1800"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IRS</a:t>
            </a:r>
            <a:r>
              <a:rPr lang="en-US" sz="1800" dirty="0">
                <a:solidFill>
                  <a:srgbClr val="00529B"/>
                </a:solidFill>
                <a:latin typeface="Arial"/>
                <a:cs typeface="Arial"/>
              </a:rPr>
              <a:t> Internal Revenue Service</a:t>
            </a:r>
          </a:p>
          <a:p>
            <a:pPr marL="0" indent="0" defTabSz="685800">
              <a:lnSpc>
                <a:spcPct val="100000"/>
              </a:lnSpc>
              <a:spcBef>
                <a:spcPts val="600"/>
              </a:spcBef>
              <a:spcAft>
                <a:spcPts val="1200"/>
              </a:spcAft>
              <a:buNone/>
              <a:defRPr/>
            </a:pPr>
            <a:endParaRPr lang="en-US" sz="1800" dirty="0">
              <a:solidFill>
                <a:srgbClr val="00529B"/>
              </a:solidFill>
            </a:endParaRPr>
          </a:p>
        </p:txBody>
      </p:sp>
      <p:sp>
        <p:nvSpPr>
          <p:cNvPr id="6" name="Slide Number Placeholder 5">
            <a:extLst>
              <a:ext uri="{FF2B5EF4-FFF2-40B4-BE49-F238E27FC236}">
                <a16:creationId xmlns:a16="http://schemas.microsoft.com/office/drawing/2014/main" id="{E7978A77-886E-4CD7-AB02-B69307CEFAAB}"/>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73</a:t>
            </a:fld>
            <a:endParaRPr lang="en-US" dirty="0">
              <a:solidFill>
                <a:schemeClr val="accent1">
                  <a:lumMod val="40000"/>
                  <a:lumOff val="60000"/>
                </a:schemeClr>
              </a:solidFill>
            </a:endParaRPr>
          </a:p>
        </p:txBody>
      </p:sp>
      <p:sp>
        <p:nvSpPr>
          <p:cNvPr id="4" name="Footer Placeholder 3"/>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3" name="Date Placeholder 2"/>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50025"/>
          </a:xfrm>
        </p:spPr>
        <p:txBody>
          <a:bodyPr anchor="ctr">
            <a:normAutofit/>
          </a:bodyPr>
          <a:lstStyle/>
          <a:p>
            <a:r>
              <a:rPr lang="en-US" sz="3000" dirty="0">
                <a:latin typeface="Arial Black"/>
              </a:rPr>
              <a:t>Acronyms (L–Y)</a:t>
            </a:r>
          </a:p>
        </p:txBody>
      </p:sp>
      <p:sp>
        <p:nvSpPr>
          <p:cNvPr id="5" name="Content Placeholder 4"/>
          <p:cNvSpPr>
            <a:spLocks noGrp="1"/>
          </p:cNvSpPr>
          <p:nvPr>
            <p:ph idx="4294967295"/>
          </p:nvPr>
        </p:nvSpPr>
        <p:spPr>
          <a:xfrm>
            <a:off x="517357" y="1126754"/>
            <a:ext cx="10991088" cy="5358384"/>
          </a:xfrm>
        </p:spPr>
        <p:txBody>
          <a:bodyPr numCol="2">
            <a:noAutofit/>
          </a:bodyPr>
          <a:lstStyle/>
          <a:p>
            <a:pPr marL="0" lvl="0" indent="0" defTabSz="685800">
              <a:lnSpc>
                <a:spcPct val="100000"/>
              </a:lnSpc>
              <a:spcBef>
                <a:spcPts val="0"/>
              </a:spcBef>
              <a:spcAft>
                <a:spcPts val="1200"/>
              </a:spcAft>
              <a:buNone/>
              <a:defRPr/>
            </a:pPr>
            <a:r>
              <a:rPr lang="en-US" sz="1800" b="1" dirty="0">
                <a:solidFill>
                  <a:srgbClr val="00529B"/>
                </a:solidFill>
              </a:rPr>
              <a:t>LIS</a:t>
            </a:r>
            <a:r>
              <a:rPr lang="en-US" sz="1800" dirty="0">
                <a:solidFill>
                  <a:srgbClr val="00529B"/>
                </a:solidFill>
              </a:rPr>
              <a:t> Low-Income Subsidy </a:t>
            </a:r>
          </a:p>
          <a:p>
            <a:pPr marL="0" lvl="0" indent="0" defTabSz="685800">
              <a:lnSpc>
                <a:spcPct val="100000"/>
              </a:lnSpc>
              <a:spcBef>
                <a:spcPts val="0"/>
              </a:spcBef>
              <a:spcAft>
                <a:spcPts val="1200"/>
              </a:spcAft>
              <a:buNone/>
              <a:defRPr/>
            </a:pPr>
            <a:r>
              <a:rPr lang="en-US" sz="1800" b="1" dirty="0">
                <a:solidFill>
                  <a:srgbClr val="00529B"/>
                </a:solidFill>
              </a:rPr>
              <a:t>MAC</a:t>
            </a:r>
            <a:r>
              <a:rPr lang="en-US" sz="1800" dirty="0">
                <a:solidFill>
                  <a:srgbClr val="00529B"/>
                </a:solidFill>
              </a:rPr>
              <a:t> Medicare Appeals Council </a:t>
            </a:r>
          </a:p>
          <a:p>
            <a:pPr marL="0" indent="0" defTabSz="685800">
              <a:lnSpc>
                <a:spcPct val="100000"/>
              </a:lnSpc>
              <a:spcBef>
                <a:spcPts val="0"/>
              </a:spcBef>
              <a:spcAft>
                <a:spcPts val="1200"/>
              </a:spcAft>
              <a:buNone/>
              <a:defRPr/>
            </a:pPr>
            <a:r>
              <a:rPr lang="en-US" sz="1800" b="1" dirty="0">
                <a:solidFill>
                  <a:srgbClr val="00529B"/>
                </a:solidFill>
              </a:rPr>
              <a:t>MAO</a:t>
            </a:r>
            <a:r>
              <a:rPr lang="en-US" sz="1800" dirty="0">
                <a:solidFill>
                  <a:srgbClr val="00529B"/>
                </a:solidFill>
              </a:rPr>
              <a:t> Medicare Advantage Organization </a:t>
            </a:r>
          </a:p>
          <a:p>
            <a:pPr marL="0" indent="0" defTabSz="685800">
              <a:lnSpc>
                <a:spcPct val="100000"/>
              </a:lnSpc>
              <a:spcBef>
                <a:spcPts val="0"/>
              </a:spcBef>
              <a:spcAft>
                <a:spcPts val="1200"/>
              </a:spcAft>
              <a:buNone/>
              <a:defRPr/>
            </a:pPr>
            <a:r>
              <a:rPr lang="en-US" sz="1800" b="1" dirty="0">
                <a:solidFill>
                  <a:srgbClr val="00529B"/>
                </a:solidFill>
              </a:rPr>
              <a:t>MCMG</a:t>
            </a:r>
            <a:r>
              <a:rPr lang="en-US" sz="1800" dirty="0">
                <a:solidFill>
                  <a:srgbClr val="00529B"/>
                </a:solidFill>
              </a:rPr>
              <a:t> Medicare Communications &amp; Marketing Guidelines</a:t>
            </a:r>
          </a:p>
          <a:p>
            <a:pPr marL="0" indent="0" defTabSz="685800">
              <a:lnSpc>
                <a:spcPct val="100000"/>
              </a:lnSpc>
              <a:spcBef>
                <a:spcPts val="0"/>
              </a:spcBef>
              <a:spcAft>
                <a:spcPts val="1200"/>
              </a:spcAft>
              <a:buNone/>
              <a:defRPr/>
            </a:pPr>
            <a:r>
              <a:rPr lang="en-US" sz="1800" b="1" dirty="0">
                <a:solidFill>
                  <a:srgbClr val="00529B"/>
                </a:solidFill>
              </a:rPr>
              <a:t>MSA</a:t>
            </a:r>
            <a:r>
              <a:rPr lang="en-US" sz="1800" dirty="0">
                <a:solidFill>
                  <a:srgbClr val="00529B"/>
                </a:solidFill>
              </a:rPr>
              <a:t> Medical Savings Account </a:t>
            </a:r>
          </a:p>
          <a:p>
            <a:pPr marL="0" lvl="0" indent="0" defTabSz="685800">
              <a:lnSpc>
                <a:spcPct val="100000"/>
              </a:lnSpc>
              <a:spcBef>
                <a:spcPts val="0"/>
              </a:spcBef>
              <a:spcAft>
                <a:spcPts val="1200"/>
              </a:spcAft>
              <a:buNone/>
              <a:defRPr/>
            </a:pPr>
            <a:r>
              <a:rPr lang="en-US" sz="1800" b="1" dirty="0">
                <a:solidFill>
                  <a:srgbClr val="00529B"/>
                </a:solidFill>
              </a:rPr>
              <a:t>NTP </a:t>
            </a:r>
            <a:r>
              <a:rPr lang="en-US" sz="1800" dirty="0">
                <a:solidFill>
                  <a:srgbClr val="00529B"/>
                </a:solidFill>
              </a:rPr>
              <a:t>National Training Program </a:t>
            </a:r>
          </a:p>
          <a:p>
            <a:pPr marL="0" lvl="0" indent="0" defTabSz="685800">
              <a:lnSpc>
                <a:spcPct val="100000"/>
              </a:lnSpc>
              <a:spcBef>
                <a:spcPts val="0"/>
              </a:spcBef>
              <a:spcAft>
                <a:spcPts val="1200"/>
              </a:spcAft>
              <a:buNone/>
              <a:defRPr/>
            </a:pPr>
            <a:r>
              <a:rPr lang="en-US" sz="1800" b="1" dirty="0">
                <a:solidFill>
                  <a:srgbClr val="00529B"/>
                </a:solidFill>
              </a:rPr>
              <a:t>OEP</a:t>
            </a:r>
            <a:r>
              <a:rPr lang="en-US" sz="1800" dirty="0">
                <a:solidFill>
                  <a:srgbClr val="00529B"/>
                </a:solidFill>
              </a:rPr>
              <a:t> Open Enrollment Period </a:t>
            </a:r>
          </a:p>
          <a:p>
            <a:pPr marL="0" lvl="0" indent="0" defTabSz="685800">
              <a:lnSpc>
                <a:spcPct val="100000"/>
              </a:lnSpc>
              <a:spcBef>
                <a:spcPts val="0"/>
              </a:spcBef>
              <a:spcAft>
                <a:spcPts val="1200"/>
              </a:spcAft>
              <a:buNone/>
              <a:defRPr/>
            </a:pPr>
            <a:r>
              <a:rPr lang="en-US" sz="1800" b="1" dirty="0">
                <a:solidFill>
                  <a:srgbClr val="00529B"/>
                </a:solidFill>
              </a:rPr>
              <a:t>OMHA</a:t>
            </a:r>
            <a:r>
              <a:rPr lang="en-US" sz="1800" dirty="0">
                <a:solidFill>
                  <a:srgbClr val="00529B"/>
                </a:solidFill>
              </a:rPr>
              <a:t> Office of Medicare Hearings and Appeals</a:t>
            </a:r>
          </a:p>
          <a:p>
            <a:pPr marL="0" lvl="0" indent="0" defTabSz="685800">
              <a:lnSpc>
                <a:spcPct val="100000"/>
              </a:lnSpc>
              <a:spcBef>
                <a:spcPts val="0"/>
              </a:spcBef>
              <a:spcAft>
                <a:spcPts val="1200"/>
              </a:spcAft>
              <a:buNone/>
              <a:defRPr/>
            </a:pPr>
            <a:endParaRPr lang="en-US" sz="1800" dirty="0">
              <a:solidFill>
                <a:srgbClr val="00529B"/>
              </a:solidFill>
            </a:endParaRPr>
          </a:p>
          <a:p>
            <a:pPr marL="0" lvl="0" indent="0" defTabSz="685800">
              <a:lnSpc>
                <a:spcPct val="100000"/>
              </a:lnSpc>
              <a:spcBef>
                <a:spcPts val="0"/>
              </a:spcBef>
              <a:spcAft>
                <a:spcPts val="1200"/>
              </a:spcAft>
              <a:buNone/>
              <a:defRPr/>
            </a:pPr>
            <a:endParaRPr lang="en-US" sz="1800" dirty="0">
              <a:solidFill>
                <a:srgbClr val="00529B"/>
              </a:solidFill>
            </a:endParaRPr>
          </a:p>
          <a:p>
            <a:pPr marL="0" lvl="0" indent="0" defTabSz="685800">
              <a:lnSpc>
                <a:spcPct val="100000"/>
              </a:lnSpc>
              <a:spcBef>
                <a:spcPts val="0"/>
              </a:spcBef>
              <a:spcAft>
                <a:spcPts val="1200"/>
              </a:spcAft>
              <a:buNone/>
              <a:defRPr/>
            </a:pPr>
            <a:endParaRPr lang="en-US" sz="1800" dirty="0">
              <a:solidFill>
                <a:srgbClr val="00529B"/>
              </a:solidFill>
            </a:endParaRPr>
          </a:p>
          <a:p>
            <a:pPr marL="0" lvl="0" indent="0" defTabSz="685800">
              <a:lnSpc>
                <a:spcPct val="100000"/>
              </a:lnSpc>
              <a:spcBef>
                <a:spcPts val="0"/>
              </a:spcBef>
              <a:spcAft>
                <a:spcPts val="1200"/>
              </a:spcAft>
              <a:buNone/>
              <a:defRPr/>
            </a:pPr>
            <a:endParaRPr lang="en-US" sz="1800"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rPr>
              <a:t>PACE</a:t>
            </a:r>
            <a:r>
              <a:rPr lang="en-US" sz="1800" dirty="0">
                <a:solidFill>
                  <a:srgbClr val="00529B"/>
                </a:solidFill>
              </a:rPr>
              <a:t> Programs of All-Inclusive Care for the Elderly </a:t>
            </a:r>
          </a:p>
          <a:p>
            <a:pPr marL="0" lvl="0" indent="0" defTabSz="685800">
              <a:lnSpc>
                <a:spcPct val="100000"/>
              </a:lnSpc>
              <a:spcBef>
                <a:spcPts val="0"/>
              </a:spcBef>
              <a:spcAft>
                <a:spcPts val="1200"/>
              </a:spcAft>
              <a:buNone/>
              <a:defRPr/>
            </a:pPr>
            <a:r>
              <a:rPr lang="en-US" sz="1800" b="1" dirty="0">
                <a:solidFill>
                  <a:srgbClr val="00529B"/>
                </a:solidFill>
              </a:rPr>
              <a:t>PFFS</a:t>
            </a:r>
            <a:r>
              <a:rPr lang="en-US" sz="1800" dirty="0">
                <a:solidFill>
                  <a:srgbClr val="00529B"/>
                </a:solidFill>
              </a:rPr>
              <a:t> Private Fee-for-Service </a:t>
            </a:r>
          </a:p>
          <a:p>
            <a:pPr marL="0" lvl="0" indent="0" defTabSz="685800">
              <a:lnSpc>
                <a:spcPct val="100000"/>
              </a:lnSpc>
              <a:spcBef>
                <a:spcPts val="0"/>
              </a:spcBef>
              <a:spcAft>
                <a:spcPts val="1200"/>
              </a:spcAft>
              <a:buNone/>
              <a:defRPr/>
            </a:pPr>
            <a:r>
              <a:rPr lang="en-US" sz="1800" b="1" dirty="0">
                <a:solidFill>
                  <a:srgbClr val="00529B"/>
                </a:solidFill>
              </a:rPr>
              <a:t>PPO</a:t>
            </a:r>
            <a:r>
              <a:rPr lang="en-US" sz="1800" dirty="0">
                <a:solidFill>
                  <a:srgbClr val="00529B"/>
                </a:solidFill>
              </a:rPr>
              <a:t> Preferred Provider Organization </a:t>
            </a:r>
          </a:p>
          <a:p>
            <a:pPr marL="0" lvl="0" indent="0" defTabSz="685800">
              <a:lnSpc>
                <a:spcPct val="100000"/>
              </a:lnSpc>
              <a:spcBef>
                <a:spcPts val="0"/>
              </a:spcBef>
              <a:spcAft>
                <a:spcPts val="1200"/>
              </a:spcAft>
              <a:buNone/>
              <a:defRPr/>
            </a:pPr>
            <a:r>
              <a:rPr lang="en-US" sz="1800" b="1" dirty="0">
                <a:solidFill>
                  <a:srgbClr val="00529B"/>
                </a:solidFill>
              </a:rPr>
              <a:t>SEP</a:t>
            </a:r>
            <a:r>
              <a:rPr lang="en-US" sz="1800" dirty="0">
                <a:solidFill>
                  <a:srgbClr val="00529B"/>
                </a:solidFill>
              </a:rPr>
              <a:t> Special Enrollment Period </a:t>
            </a:r>
          </a:p>
          <a:p>
            <a:pPr marL="0" lvl="0" indent="0" defTabSz="685800">
              <a:lnSpc>
                <a:spcPct val="100000"/>
              </a:lnSpc>
              <a:spcBef>
                <a:spcPts val="0"/>
              </a:spcBef>
              <a:spcAft>
                <a:spcPts val="1200"/>
              </a:spcAft>
              <a:buNone/>
              <a:defRPr/>
            </a:pPr>
            <a:r>
              <a:rPr lang="en-US" sz="1800" b="1" dirty="0">
                <a:solidFill>
                  <a:srgbClr val="00529B"/>
                </a:solidFill>
              </a:rPr>
              <a:t>SHIP</a:t>
            </a:r>
            <a:r>
              <a:rPr lang="en-US" sz="1800" dirty="0">
                <a:solidFill>
                  <a:srgbClr val="00529B"/>
                </a:solidFill>
              </a:rPr>
              <a:t> State Health Insurance Assistance Program </a:t>
            </a:r>
          </a:p>
          <a:p>
            <a:pPr marL="0" lvl="0" indent="0" defTabSz="685800">
              <a:lnSpc>
                <a:spcPct val="100000"/>
              </a:lnSpc>
              <a:spcBef>
                <a:spcPts val="0"/>
              </a:spcBef>
              <a:spcAft>
                <a:spcPts val="1200"/>
              </a:spcAft>
              <a:buNone/>
              <a:defRPr/>
            </a:pPr>
            <a:r>
              <a:rPr lang="en-US" sz="1800" b="1" dirty="0">
                <a:solidFill>
                  <a:srgbClr val="00529B"/>
                </a:solidFill>
              </a:rPr>
              <a:t>SNP</a:t>
            </a:r>
            <a:r>
              <a:rPr lang="en-US" sz="1800" dirty="0">
                <a:solidFill>
                  <a:srgbClr val="00529B"/>
                </a:solidFill>
              </a:rPr>
              <a:t> Special Needs Plan </a:t>
            </a:r>
          </a:p>
          <a:p>
            <a:pPr marL="0" indent="0" defTabSz="685800">
              <a:lnSpc>
                <a:spcPct val="100000"/>
              </a:lnSpc>
              <a:spcBef>
                <a:spcPts val="0"/>
              </a:spcBef>
              <a:spcAft>
                <a:spcPts val="1200"/>
              </a:spcAft>
              <a:buNone/>
              <a:defRPr/>
            </a:pPr>
            <a:r>
              <a:rPr lang="en-US" sz="1800" b="1" dirty="0">
                <a:solidFill>
                  <a:srgbClr val="00529B"/>
                </a:solidFill>
              </a:rPr>
              <a:t>SOA </a:t>
            </a:r>
            <a:r>
              <a:rPr lang="en-US" sz="1800" dirty="0">
                <a:solidFill>
                  <a:srgbClr val="00529B"/>
                </a:solidFill>
              </a:rPr>
              <a:t>Scope of Appointment</a:t>
            </a:r>
          </a:p>
          <a:p>
            <a:pPr marL="0" lvl="0" indent="0" defTabSz="685800">
              <a:lnSpc>
                <a:spcPct val="100000"/>
              </a:lnSpc>
              <a:spcBef>
                <a:spcPts val="0"/>
              </a:spcBef>
              <a:spcAft>
                <a:spcPts val="1200"/>
              </a:spcAft>
              <a:buNone/>
              <a:defRPr/>
            </a:pPr>
            <a:r>
              <a:rPr lang="en-US" sz="1800" b="1" dirty="0">
                <a:solidFill>
                  <a:srgbClr val="00529B"/>
                </a:solidFill>
              </a:rPr>
              <a:t>TTY</a:t>
            </a:r>
            <a:r>
              <a:rPr lang="en-US" sz="1800" dirty="0">
                <a:solidFill>
                  <a:srgbClr val="00529B"/>
                </a:solidFill>
              </a:rPr>
              <a:t> Teletypewriter</a:t>
            </a:r>
          </a:p>
          <a:p>
            <a:pPr marL="0" lvl="0" indent="0" defTabSz="685800">
              <a:lnSpc>
                <a:spcPct val="100000"/>
              </a:lnSpc>
              <a:spcBef>
                <a:spcPts val="0"/>
              </a:spcBef>
              <a:spcAft>
                <a:spcPts val="1200"/>
              </a:spcAft>
              <a:buNone/>
              <a:defRPr/>
            </a:pPr>
            <a:r>
              <a:rPr lang="en-US" sz="1800" b="1" dirty="0">
                <a:solidFill>
                  <a:srgbClr val="00529B"/>
                </a:solidFill>
              </a:rPr>
              <a:t>YPP</a:t>
            </a:r>
            <a:r>
              <a:rPr lang="en-US" sz="1800" dirty="0">
                <a:solidFill>
                  <a:srgbClr val="00529B"/>
                </a:solidFill>
              </a:rPr>
              <a:t> Your Plan Premium</a:t>
            </a:r>
          </a:p>
        </p:txBody>
      </p:sp>
      <p:sp>
        <p:nvSpPr>
          <p:cNvPr id="6" name="Slide Number Placeholder 5">
            <a:extLst>
              <a:ext uri="{FF2B5EF4-FFF2-40B4-BE49-F238E27FC236}">
                <a16:creationId xmlns:a16="http://schemas.microsoft.com/office/drawing/2014/main" id="{AB982A43-E3A3-44A5-926C-E31FD0AFE18A}"/>
              </a:ext>
            </a:extLst>
          </p:cNvPr>
          <p:cNvSpPr>
            <a:spLocks noGrp="1"/>
          </p:cNvSpPr>
          <p:nvPr>
            <p:ph type="sldNum" sz="quarter" idx="12"/>
          </p:nvPr>
        </p:nvSpPr>
        <p:spPr>
          <a:xfrm>
            <a:off x="8610600" y="6484452"/>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74</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24211892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idx="4294967295"/>
          </p:nvPr>
        </p:nvSpPr>
        <p:spPr>
          <a:xfrm>
            <a:off x="0" y="0"/>
            <a:ext cx="12191999" cy="961901"/>
          </a:xfrm>
        </p:spPr>
        <p:txBody>
          <a:bodyPr anchor="ctr">
            <a:normAutofit/>
          </a:bodyPr>
          <a:lstStyle/>
          <a:p>
            <a:r>
              <a:rPr lang="en-US" sz="3000" dirty="0"/>
              <a:t>Stay Connected</a:t>
            </a:r>
          </a:p>
        </p:txBody>
      </p:sp>
      <p:sp>
        <p:nvSpPr>
          <p:cNvPr id="21" name="Content Placeholder 4">
            <a:extLst>
              <a:ext uri="{FF2B5EF4-FFF2-40B4-BE49-F238E27FC236}">
                <a16:creationId xmlns:a16="http://schemas.microsoft.com/office/drawing/2014/main" id="{A2AC17F5-56EA-4DA2-9842-1FFBB45F77EF}"/>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00529B"/>
                </a:solidFill>
              </a:rPr>
              <a:t>To view available training materials, </a:t>
            </a:r>
            <a:br>
              <a:rPr lang="en-US" sz="2400" dirty="0">
                <a:solidFill>
                  <a:srgbClr val="00529B"/>
                </a:solidFill>
              </a:rPr>
            </a:br>
            <a:r>
              <a:rPr lang="en-US" sz="2400" dirty="0">
                <a:solidFill>
                  <a:srgbClr val="00529B"/>
                </a:solidFill>
              </a:rPr>
              <a:t>or subscribe to our email list, visit</a:t>
            </a:r>
          </a:p>
          <a:p>
            <a:pPr marL="0" indent="0" algn="ctr">
              <a:buFont typeface="Arial" panose="020B0604020202020204" pitchFamily="34" charset="0"/>
              <a:buNone/>
            </a:pPr>
            <a:r>
              <a:rPr lang="en-US" sz="2400" dirty="0">
                <a:solidFill>
                  <a:srgbClr val="00529B"/>
                </a:solidFill>
                <a:hlinkClick r:id="rId4">
                  <a:extLst>
                    <a:ext uri="{A12FA001-AC4F-418D-AE19-62706E023703}">
                      <ahyp:hlinkClr xmlns:ahyp="http://schemas.microsoft.com/office/drawing/2018/hyperlinkcolor" val="tx"/>
                    </a:ext>
                  </a:extLst>
                </a:hlinkClick>
              </a:rPr>
              <a:t>CMSnationaltrainingprogram.cms.gov</a:t>
            </a:r>
            <a:r>
              <a:rPr lang="en-US" sz="2400" dirty="0">
                <a:solidFill>
                  <a:srgbClr val="00529B"/>
                </a:solidFill>
              </a:rPr>
              <a:t>.</a:t>
            </a:r>
          </a:p>
        </p:txBody>
      </p:sp>
      <p:pic>
        <p:nvPicPr>
          <p:cNvPr id="2" name="Picture 1">
            <a:extLst>
              <a:ext uri="{FF2B5EF4-FFF2-40B4-BE49-F238E27FC236}">
                <a16:creationId xmlns:a16="http://schemas.microsoft.com/office/drawing/2014/main" id="{06A7D23C-5DFD-4BD4-87B1-44A5BD0EB35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67218" y="1833369"/>
            <a:ext cx="2371550" cy="1774090"/>
          </a:xfrm>
          <a:prstGeom prst="rect">
            <a:avLst/>
          </a:prstGeom>
        </p:spPr>
      </p:pic>
      <p:sp>
        <p:nvSpPr>
          <p:cNvPr id="19" name="TextBox 18">
            <a:extLst>
              <a:ext uri="{FF2B5EF4-FFF2-40B4-BE49-F238E27FC236}">
                <a16:creationId xmlns:a16="http://schemas.microsoft.com/office/drawing/2014/main" id="{55C2E213-0FCE-43BF-85AF-43BDD630DB54}"/>
              </a:ext>
            </a:extLst>
          </p:cNvPr>
          <p:cNvSpPr txBox="1"/>
          <p:nvPr/>
        </p:nvSpPr>
        <p:spPr>
          <a:xfrm>
            <a:off x="7135805" y="3722819"/>
            <a:ext cx="3298121" cy="1200329"/>
          </a:xfrm>
          <a:prstGeom prst="rect">
            <a:avLst/>
          </a:prstGeom>
          <a:noFill/>
        </p:spPr>
        <p:txBody>
          <a:bodyPr wrap="square" rtlCol="0">
            <a:spAutoFit/>
          </a:bodyPr>
          <a:lstStyle/>
          <a:p>
            <a:pPr lvl="0" algn="ctr"/>
            <a:r>
              <a:rPr lang="en-US" sz="2400" dirty="0">
                <a:solidFill>
                  <a:srgbClr val="00529B"/>
                </a:solidFill>
                <a:latin typeface="Arial" panose="020B0604020202020204" pitchFamily="34" charset="0"/>
                <a:cs typeface="Arial" panose="020B0604020202020204" pitchFamily="34" charset="0"/>
              </a:rPr>
              <a:t>Contact us at </a:t>
            </a:r>
            <a:r>
              <a:rPr lang="en-US" sz="2400" dirty="0">
                <a:solidFill>
                  <a:srgbClr val="00529B"/>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lang="en-US" sz="2400" dirty="0">
                <a:solidFill>
                  <a:srgbClr val="00529B"/>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44D5340C-68AF-4284-8F70-A17D8ADAEDBD}"/>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p:blipFill>
        <p:spPr>
          <a:xfrm>
            <a:off x="7353233" y="1636290"/>
            <a:ext cx="2863263" cy="2086529"/>
          </a:xfrm>
          <a:prstGeom prst="rect">
            <a:avLst/>
          </a:prstGeom>
        </p:spPr>
      </p:pic>
      <p:sp>
        <p:nvSpPr>
          <p:cNvPr id="9" name="Slide Number Placeholder 5">
            <a:extLst>
              <a:ext uri="{FF2B5EF4-FFF2-40B4-BE49-F238E27FC236}">
                <a16:creationId xmlns:a16="http://schemas.microsoft.com/office/drawing/2014/main" id="{D5126712-C259-49B9-8755-605D6D7393C3}"/>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75</a:t>
            </a:fld>
            <a:endParaRPr lang="en-US" dirty="0">
              <a:solidFill>
                <a:schemeClr val="accent1">
                  <a:lumMod val="40000"/>
                  <a:lumOff val="60000"/>
                </a:schemeClr>
              </a:solidFill>
            </a:endParaRPr>
          </a:p>
        </p:txBody>
      </p:sp>
      <p:sp>
        <p:nvSpPr>
          <p:cNvPr id="8" name="Footer Placeholder 2">
            <a:extLst>
              <a:ext uri="{FF2B5EF4-FFF2-40B4-BE49-F238E27FC236}">
                <a16:creationId xmlns:a16="http://schemas.microsoft.com/office/drawing/2014/main" id="{ADBBE6D0-BC2D-42D3-B79F-0B383E196239}"/>
              </a:ext>
            </a:extLst>
          </p:cNvPr>
          <p:cNvSpPr>
            <a:spLocks noGrp="1"/>
          </p:cNvSpPr>
          <p:nvPr>
            <p:ph type="ftr" sz="quarter" idx="11"/>
          </p:nvPr>
        </p:nvSpPr>
        <p:spPr>
          <a:xfrm>
            <a:off x="4038600" y="6489767"/>
            <a:ext cx="4114800" cy="365125"/>
          </a:xfrm>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7" name="Date Placeholder 1">
            <a:extLst>
              <a:ext uri="{FF2B5EF4-FFF2-40B4-BE49-F238E27FC236}">
                <a16:creationId xmlns:a16="http://schemas.microsoft.com/office/drawing/2014/main" id="{BE5538A6-0C09-4D73-ABB7-D52BA12E2786}"/>
              </a:ext>
            </a:extLst>
          </p:cNvPr>
          <p:cNvSpPr>
            <a:spLocks noGrp="1"/>
          </p:cNvSpPr>
          <p:nvPr>
            <p:ph type="dt" sz="half" idx="10"/>
          </p:nvPr>
        </p:nvSpPr>
        <p:spPr>
          <a:xfrm>
            <a:off x="838200" y="6489768"/>
            <a:ext cx="2743200" cy="365125"/>
          </a:xfrm>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575"/>
            <a:ext cx="12192000" cy="914400"/>
          </a:xfrm>
        </p:spPr>
        <p:txBody>
          <a:bodyPr anchor="ctr">
            <a:normAutofit/>
          </a:bodyPr>
          <a:lstStyle/>
          <a:p>
            <a:r>
              <a:rPr lang="en-US" sz="3000" dirty="0"/>
              <a:t>Types of Medicare Advantage Plans</a:t>
            </a:r>
          </a:p>
        </p:txBody>
      </p:sp>
      <p:grpSp>
        <p:nvGrpSpPr>
          <p:cNvPr id="8" name="Group 7">
            <a:extLst>
              <a:ext uri="{FF2B5EF4-FFF2-40B4-BE49-F238E27FC236}">
                <a16:creationId xmlns:a16="http://schemas.microsoft.com/office/drawing/2014/main" id="{348366E1-1A0A-4F51-9818-E79DB0FE4D4E}"/>
              </a:ext>
              <a:ext uri="{C183D7F6-B498-43B3-948B-1728B52AA6E4}">
                <adec:decorative xmlns:adec="http://schemas.microsoft.com/office/drawing/2017/decorative" val="1"/>
              </a:ext>
            </a:extLst>
          </p:cNvPr>
          <p:cNvGrpSpPr/>
          <p:nvPr/>
        </p:nvGrpSpPr>
        <p:grpSpPr>
          <a:xfrm>
            <a:off x="3304320" y="1191070"/>
            <a:ext cx="4906790" cy="4734598"/>
            <a:chOff x="3304320" y="1191070"/>
            <a:chExt cx="4906790" cy="4734598"/>
          </a:xfrm>
        </p:grpSpPr>
        <p:grpSp>
          <p:nvGrpSpPr>
            <p:cNvPr id="7" name="Group 6">
              <a:extLst>
                <a:ext uri="{FF2B5EF4-FFF2-40B4-BE49-F238E27FC236}">
                  <a16:creationId xmlns:a16="http://schemas.microsoft.com/office/drawing/2014/main" id="{D01F4D3C-66BF-46DB-85D1-8F771B43CE13}"/>
                </a:ext>
              </a:extLst>
            </p:cNvPr>
            <p:cNvGrpSpPr/>
            <p:nvPr/>
          </p:nvGrpSpPr>
          <p:grpSpPr>
            <a:xfrm>
              <a:off x="3304320" y="1191070"/>
              <a:ext cx="4906790" cy="4734598"/>
              <a:chOff x="3304320" y="1191070"/>
              <a:chExt cx="4906790" cy="4734598"/>
            </a:xfrm>
          </p:grpSpPr>
          <p:sp>
            <p:nvSpPr>
              <p:cNvPr id="12" name="HMO">
                <a:extLst>
                  <a:ext uri="{FF2B5EF4-FFF2-40B4-BE49-F238E27FC236}">
                    <a16:creationId xmlns:a16="http://schemas.microsoft.com/office/drawing/2014/main" id="{8CBDB1D4-D5D2-40E6-B7CE-56F551A743E5}"/>
                  </a:ext>
                </a:extLst>
              </p:cNvPr>
              <p:cNvSpPr>
                <a:spLocks noChangeAspect="1"/>
              </p:cNvSpPr>
              <p:nvPr/>
            </p:nvSpPr>
            <p:spPr>
              <a:xfrm>
                <a:off x="4919224" y="1191070"/>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3" name="PPO">
                <a:extLst>
                  <a:ext uri="{FF2B5EF4-FFF2-40B4-BE49-F238E27FC236}">
                    <a16:creationId xmlns:a16="http://schemas.microsoft.com/office/drawing/2014/main" id="{5CB739E3-48BE-4A91-AB4D-DE42A33CADE4}"/>
                  </a:ext>
                  <a:ext uri="{C183D7F6-B498-43B3-948B-1728B52AA6E4}">
                    <adec:decorative xmlns:adec="http://schemas.microsoft.com/office/drawing/2017/decorative" val="1"/>
                  </a:ext>
                </a:extLst>
              </p:cNvPr>
              <p:cNvSpPr>
                <a:spLocks noChangeAspect="1"/>
              </p:cNvSpPr>
              <p:nvPr/>
            </p:nvSpPr>
            <p:spPr>
              <a:xfrm>
                <a:off x="6496219" y="2250661"/>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4" name="SNP">
                <a:extLst>
                  <a:ext uri="{FF2B5EF4-FFF2-40B4-BE49-F238E27FC236}">
                    <a16:creationId xmlns:a16="http://schemas.microsoft.com/office/drawing/2014/main" id="{B71340E7-9598-4EBF-A37E-95E799DD448C}"/>
                  </a:ext>
                </a:extLst>
              </p:cNvPr>
              <p:cNvSpPr>
                <a:spLocks noChangeAspect="1"/>
              </p:cNvSpPr>
              <p:nvPr/>
            </p:nvSpPr>
            <p:spPr>
              <a:xfrm>
                <a:off x="5932390" y="4177413"/>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5" name="PFFSa">
                <a:extLst>
                  <a:ext uri="{FF2B5EF4-FFF2-40B4-BE49-F238E27FC236}">
                    <a16:creationId xmlns:a16="http://schemas.microsoft.com/office/drawing/2014/main" id="{11867C0F-6E0D-480D-A7F3-8B83A34273EE}"/>
                  </a:ext>
                </a:extLst>
              </p:cNvPr>
              <p:cNvSpPr>
                <a:spLocks noChangeAspect="1"/>
              </p:cNvSpPr>
              <p:nvPr/>
            </p:nvSpPr>
            <p:spPr>
              <a:xfrm>
                <a:off x="3902919" y="4210777"/>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6" name="MSA">
                <a:extLst>
                  <a:ext uri="{FF2B5EF4-FFF2-40B4-BE49-F238E27FC236}">
                    <a16:creationId xmlns:a16="http://schemas.microsoft.com/office/drawing/2014/main" id="{AC7A46FE-4450-41BF-A448-EB8FF0E15C2D}"/>
                  </a:ext>
                </a:extLst>
              </p:cNvPr>
              <p:cNvSpPr>
                <a:spLocks noChangeAspect="1"/>
              </p:cNvSpPr>
              <p:nvPr/>
            </p:nvSpPr>
            <p:spPr>
              <a:xfrm>
                <a:off x="3304320" y="2293699"/>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2356D923-6A73-447D-A3DC-0EB0EDA98A4E}"/>
                </a:ext>
              </a:extLst>
            </p:cNvPr>
            <p:cNvGrpSpPr/>
            <p:nvPr/>
          </p:nvGrpSpPr>
          <p:grpSpPr>
            <a:xfrm>
              <a:off x="3459086" y="1381722"/>
              <a:ext cx="4583643" cy="4353295"/>
              <a:chOff x="3462749" y="1385818"/>
              <a:chExt cx="4583643" cy="4353295"/>
            </a:xfrm>
          </p:grpSpPr>
          <p:sp>
            <p:nvSpPr>
              <p:cNvPr id="17" name="MA">
                <a:extLst>
                  <a:ext uri="{FF2B5EF4-FFF2-40B4-BE49-F238E27FC236}">
                    <a16:creationId xmlns:a16="http://schemas.microsoft.com/office/drawing/2014/main" id="{DA525E36-E384-44B3-AB3E-DBCE8D63BEB2}"/>
                  </a:ext>
                  <a:ext uri="{C183D7F6-B498-43B3-948B-1728B52AA6E4}">
                    <adec:decorative xmlns:adec="http://schemas.microsoft.com/office/drawing/2017/decorative" val="1"/>
                  </a:ext>
                </a:extLst>
              </p:cNvPr>
              <p:cNvSpPr/>
              <p:nvPr/>
            </p:nvSpPr>
            <p:spPr>
              <a:xfrm>
                <a:off x="4240823" y="1972091"/>
                <a:ext cx="3083169" cy="2967512"/>
              </a:xfrm>
              <a:prstGeom prst="pentagon">
                <a:avLst/>
              </a:prstGeom>
              <a:solidFill>
                <a:srgbClr val="DEEBF7">
                  <a:alpha val="9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B7517189-0452-4EBD-8EBD-EA7E75F8A399}"/>
                  </a:ext>
                  <a:ext uri="{C183D7F6-B498-43B3-948B-1728B52AA6E4}">
                    <adec:decorative xmlns:adec="http://schemas.microsoft.com/office/drawing/2017/decorative" val="1"/>
                  </a:ext>
                </a:extLst>
              </p:cNvPr>
              <p:cNvSpPr/>
              <p:nvPr/>
            </p:nvSpPr>
            <p:spPr>
              <a:xfrm>
                <a:off x="6674792" y="2420277"/>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185A266C-0A15-481C-9609-49FEF1D5BC59}"/>
                  </a:ext>
                  <a:ext uri="{C183D7F6-B498-43B3-948B-1728B52AA6E4}">
                    <adec:decorative xmlns:adec="http://schemas.microsoft.com/office/drawing/2017/decorative" val="1"/>
                  </a:ext>
                </a:extLst>
              </p:cNvPr>
              <p:cNvSpPr/>
              <p:nvPr/>
            </p:nvSpPr>
            <p:spPr>
              <a:xfrm>
                <a:off x="5077818" y="1385818"/>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C12F74BF-1572-4BDC-8873-6230AB275814}"/>
                  </a:ext>
                  <a:ext uri="{C183D7F6-B498-43B3-948B-1728B52AA6E4}">
                    <adec:decorative xmlns:adec="http://schemas.microsoft.com/office/drawing/2017/decorative" val="1"/>
                  </a:ext>
                </a:extLst>
              </p:cNvPr>
              <p:cNvSpPr/>
              <p:nvPr/>
            </p:nvSpPr>
            <p:spPr>
              <a:xfrm>
                <a:off x="3462749" y="2453982"/>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31B95DD-AEC1-4671-86C4-6C48387594DC}"/>
                  </a:ext>
                  <a:ext uri="{C183D7F6-B498-43B3-948B-1728B52AA6E4}">
                    <adec:decorative xmlns:adec="http://schemas.microsoft.com/office/drawing/2017/decorative" val="1"/>
                  </a:ext>
                </a:extLst>
              </p:cNvPr>
              <p:cNvSpPr/>
              <p:nvPr/>
            </p:nvSpPr>
            <p:spPr>
              <a:xfrm>
                <a:off x="4065855" y="4372487"/>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3485AC66-5C5A-402B-8778-D95C83DCAE2D}"/>
                  </a:ext>
                  <a:ext uri="{C183D7F6-B498-43B3-948B-1728B52AA6E4}">
                    <adec:decorative xmlns:adec="http://schemas.microsoft.com/office/drawing/2017/decorative" val="1"/>
                  </a:ext>
                </a:extLst>
              </p:cNvPr>
              <p:cNvSpPr/>
              <p:nvPr/>
            </p:nvSpPr>
            <p:spPr>
              <a:xfrm>
                <a:off x="6096039" y="4360216"/>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4" name="MA" descr="Medicare Advantage Plans">
            <a:extLst>
              <a:ext uri="{FF2B5EF4-FFF2-40B4-BE49-F238E27FC236}">
                <a16:creationId xmlns:a16="http://schemas.microsoft.com/office/drawing/2014/main" id="{9B85FB3B-5263-4707-AF2D-E5DD719453D4}"/>
              </a:ext>
            </a:extLst>
          </p:cNvPr>
          <p:cNvSpPr txBox="1"/>
          <p:nvPr/>
        </p:nvSpPr>
        <p:spPr>
          <a:xfrm>
            <a:off x="4974197" y="3172145"/>
            <a:ext cx="160180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Calibri" panose="020F0502020204030204"/>
                <a:ea typeface="+mn-ea"/>
                <a:cs typeface="+mn-cs"/>
              </a:rPr>
              <a:t>Medicare Advantage Plans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HMO" descr="Health Maintenance Organization (HMO) Plan">
            <a:extLst>
              <a:ext uri="{FF2B5EF4-FFF2-40B4-BE49-F238E27FC236}">
                <a16:creationId xmlns:a16="http://schemas.microsoft.com/office/drawing/2014/main" id="{D275AE30-F104-4B8A-95B1-B6E3F685CA01}"/>
              </a:ext>
            </a:extLst>
          </p:cNvPr>
          <p:cNvSpPr txBox="1"/>
          <p:nvPr/>
        </p:nvSpPr>
        <p:spPr>
          <a:xfrm>
            <a:off x="5101736" y="1562091"/>
            <a:ext cx="1354016" cy="954107"/>
          </a:xfrm>
          <a:prstGeom prst="rect">
            <a:avLst/>
          </a:prstGeom>
          <a:noFill/>
        </p:spPr>
        <p:txBody>
          <a:bodyPr wrap="square" rtlCol="0">
            <a:spAutoFit/>
          </a:bodyPr>
          <a:lstStyle/>
          <a:p>
            <a:pPr lvl="0" algn="ctr">
              <a:defRPr/>
            </a:pPr>
            <a:r>
              <a:rPr lang="en-US" sz="1400" dirty="0">
                <a:solidFill>
                  <a:srgbClr val="00529B"/>
                </a:solidFill>
                <a:latin typeface="Arial" panose="020B0604020202020204" pitchFamily="34" charset="0"/>
                <a:cs typeface="Arial" panose="020B0604020202020204" pitchFamily="34" charset="0"/>
              </a:rPr>
              <a:t>Health Maintenance Organization (HMO) Plans</a:t>
            </a:r>
            <a:endParaRPr kumimoji="0" lang="en-IN"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9" name="PPO" descr="Preferred Provider Organization (PPO) Plan&#10;">
            <a:extLst>
              <a:ext uri="{FF2B5EF4-FFF2-40B4-BE49-F238E27FC236}">
                <a16:creationId xmlns:a16="http://schemas.microsoft.com/office/drawing/2014/main" id="{92F915AB-0299-4BEF-932D-2A60527618B9}"/>
              </a:ext>
            </a:extLst>
          </p:cNvPr>
          <p:cNvSpPr/>
          <p:nvPr/>
        </p:nvSpPr>
        <p:spPr>
          <a:xfrm>
            <a:off x="6457695" y="2202913"/>
            <a:ext cx="1826913" cy="1795859"/>
          </a:xfrm>
          <a:prstGeom prst="ellipse">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400" dirty="0">
                <a:solidFill>
                  <a:srgbClr val="00529B"/>
                </a:solidFill>
                <a:latin typeface="Arial" panose="020B0604020202020204" pitchFamily="34" charset="0"/>
                <a:cs typeface="Arial" panose="020B0604020202020204" pitchFamily="34" charset="0"/>
              </a:rPr>
              <a:t>Preferred Provider Organization (PPO) Plans</a:t>
            </a:r>
            <a:endParaRPr lang="en-IN" sz="1400" dirty="0">
              <a:solidFill>
                <a:srgbClr val="00529B"/>
              </a:solidFill>
              <a:latin typeface="Arial" panose="020B0604020202020204" pitchFamily="34" charset="0"/>
              <a:cs typeface="Arial" panose="020B0604020202020204" pitchFamily="34" charset="0"/>
            </a:endParaRPr>
          </a:p>
        </p:txBody>
      </p:sp>
      <p:sp>
        <p:nvSpPr>
          <p:cNvPr id="33" name="SNP" descr="Special Needs Plan (SNP)">
            <a:extLst>
              <a:ext uri="{FF2B5EF4-FFF2-40B4-BE49-F238E27FC236}">
                <a16:creationId xmlns:a16="http://schemas.microsoft.com/office/drawing/2014/main" id="{AF139640-B82A-4BEF-AA08-FF7C03F5BCD1}"/>
              </a:ext>
            </a:extLst>
          </p:cNvPr>
          <p:cNvSpPr txBox="1"/>
          <p:nvPr/>
        </p:nvSpPr>
        <p:spPr>
          <a:xfrm>
            <a:off x="6240315" y="4693371"/>
            <a:ext cx="1099039"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Special Needs Plans (</a:t>
            </a:r>
            <a:r>
              <a:rPr kumimoji="0" lang="en-IN" sz="140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SNP</a:t>
            </a:r>
            <a:r>
              <a:rPr kumimoji="0" lang="en-IN"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Calibri" panose="020F0502020204030204"/>
              <a:ea typeface="+mn-ea"/>
              <a:cs typeface="+mn-cs"/>
            </a:endParaRPr>
          </a:p>
        </p:txBody>
      </p:sp>
      <p:sp>
        <p:nvSpPr>
          <p:cNvPr id="31" name="PFFS" descr="Private &#10;Fee-for-Service (PFFS) Plan">
            <a:extLst>
              <a:ext uri="{FF2B5EF4-FFF2-40B4-BE49-F238E27FC236}">
                <a16:creationId xmlns:a16="http://schemas.microsoft.com/office/drawing/2014/main" id="{D9CAE0BC-B9F5-4298-9819-533CE02B687E}"/>
              </a:ext>
            </a:extLst>
          </p:cNvPr>
          <p:cNvSpPr txBox="1"/>
          <p:nvPr/>
        </p:nvSpPr>
        <p:spPr>
          <a:xfrm>
            <a:off x="4057462" y="4586394"/>
            <a:ext cx="1395831" cy="954107"/>
          </a:xfrm>
          <a:prstGeom prst="rect">
            <a:avLst/>
          </a:prstGeom>
          <a:noFill/>
        </p:spPr>
        <p:txBody>
          <a:bodyPr wrap="square" rtlCol="0">
            <a:spAutoFit/>
          </a:bodyPr>
          <a:lstStyle/>
          <a:p>
            <a:pPr lvl="0" algn="ctr">
              <a:defRPr/>
            </a:pPr>
            <a:r>
              <a:rPr lang="en-IN" sz="1400" dirty="0">
                <a:solidFill>
                  <a:srgbClr val="00529B"/>
                </a:solidFill>
                <a:latin typeface="Arial" panose="020B0604020202020204" pitchFamily="34" charset="0"/>
                <a:cs typeface="Arial" panose="020B0604020202020204" pitchFamily="34" charset="0"/>
              </a:rPr>
              <a:t>Private </a:t>
            </a:r>
          </a:p>
          <a:p>
            <a:pPr lvl="0" algn="ctr">
              <a:defRPr/>
            </a:pPr>
            <a:r>
              <a:rPr lang="en-IN" sz="1400" dirty="0">
                <a:solidFill>
                  <a:srgbClr val="00529B"/>
                </a:solidFill>
                <a:latin typeface="Arial" panose="020B0604020202020204" pitchFamily="34" charset="0"/>
                <a:cs typeface="Arial" panose="020B0604020202020204" pitchFamily="34" charset="0"/>
              </a:rPr>
              <a:t>Fee-for-Service (PFFS) Plans</a:t>
            </a:r>
          </a:p>
        </p:txBody>
      </p:sp>
      <p:sp>
        <p:nvSpPr>
          <p:cNvPr id="26" name="MSA" descr="Medicare Medical Savings Account &#10;(MSA) Plan ">
            <a:extLst>
              <a:ext uri="{FF2B5EF4-FFF2-40B4-BE49-F238E27FC236}">
                <a16:creationId xmlns:a16="http://schemas.microsoft.com/office/drawing/2014/main" id="{64FA3B65-B017-44E8-97A1-63372D665DF5}"/>
              </a:ext>
            </a:extLst>
          </p:cNvPr>
          <p:cNvSpPr txBox="1"/>
          <p:nvPr/>
        </p:nvSpPr>
        <p:spPr>
          <a:xfrm>
            <a:off x="3406819" y="2687849"/>
            <a:ext cx="1493380" cy="954107"/>
          </a:xfrm>
          <a:prstGeom prst="rect">
            <a:avLst/>
          </a:prstGeom>
          <a:noFill/>
        </p:spPr>
        <p:txBody>
          <a:bodyPr wrap="square" rtlCol="0">
            <a:spAutoFit/>
          </a:bodyPr>
          <a:lstStyle/>
          <a:p>
            <a:pPr lvl="0" algn="ctr">
              <a:defRPr/>
            </a:pPr>
            <a:r>
              <a:rPr lang="en-US" sz="1400" dirty="0">
                <a:solidFill>
                  <a:srgbClr val="00529B"/>
                </a:solidFill>
                <a:latin typeface="Arial" panose="020B0604020202020204" pitchFamily="34" charset="0"/>
                <a:cs typeface="Arial" panose="020B0604020202020204" pitchFamily="34" charset="0"/>
              </a:rPr>
              <a:t>Medicare Medical Savings Account </a:t>
            </a:r>
          </a:p>
          <a:p>
            <a:pPr lvl="0" algn="ctr">
              <a:defRPr/>
            </a:pPr>
            <a:r>
              <a:rPr lang="en-US" sz="1400" dirty="0">
                <a:solidFill>
                  <a:srgbClr val="00529B"/>
                </a:solidFill>
                <a:latin typeface="Arial" panose="020B0604020202020204" pitchFamily="34" charset="0"/>
                <a:cs typeface="Arial" panose="020B0604020202020204" pitchFamily="34" charset="0"/>
              </a:rPr>
              <a:t>(MSA) Plans </a:t>
            </a:r>
            <a:endParaRPr lang="en-IN" sz="1400" dirty="0">
              <a:solidFill>
                <a:srgbClr val="00529B"/>
              </a:solidFill>
              <a:latin typeface="Arial" panose="020B0604020202020204" pitchFamily="34" charset="0"/>
              <a:cs typeface="Arial" panose="020B0604020202020204" pitchFamily="34" charset="0"/>
            </a:endParaRPr>
          </a:p>
        </p:txBody>
      </p:sp>
      <p:sp>
        <p:nvSpPr>
          <p:cNvPr id="20" name="Slide Number Placeholder 5">
            <a:extLst>
              <a:ext uri="{FF2B5EF4-FFF2-40B4-BE49-F238E27FC236}">
                <a16:creationId xmlns:a16="http://schemas.microsoft.com/office/drawing/2014/main" id="{A5D5EE99-F311-4C3E-B0E5-A61806CB4DF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8</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145393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12192000" cy="966832"/>
          </a:xfrm>
        </p:spPr>
        <p:txBody>
          <a:bodyPr anchor="ctr">
            <a:normAutofit/>
          </a:bodyPr>
          <a:lstStyle/>
          <a:p>
            <a:r>
              <a:rPr lang="en-US" sz="2800" dirty="0"/>
              <a:t>Medicare Health Maintenance Organization </a:t>
            </a:r>
            <a:br>
              <a:rPr lang="en-US" sz="2800" dirty="0"/>
            </a:br>
            <a:r>
              <a:rPr lang="en-US" sz="2800" dirty="0"/>
              <a:t>(HMO) Plans</a:t>
            </a:r>
          </a:p>
        </p:txBody>
      </p:sp>
      <p:grpSp>
        <p:nvGrpSpPr>
          <p:cNvPr id="4" name="Item 1 - Q" descr="Box, question 1: Can I get my health care from any doctor, other health care provider, or hospital?&#10;">
            <a:extLst>
              <a:ext uri="{FF2B5EF4-FFF2-40B4-BE49-F238E27FC236}">
                <a16:creationId xmlns:a16="http://schemas.microsoft.com/office/drawing/2014/main" id="{36264F6F-2919-4D62-9398-D147299F9AA1}"/>
              </a:ext>
            </a:extLst>
          </p:cNvPr>
          <p:cNvGrpSpPr/>
          <p:nvPr/>
        </p:nvGrpSpPr>
        <p:grpSpPr>
          <a:xfrm>
            <a:off x="1030705" y="1174112"/>
            <a:ext cx="5196752" cy="914400"/>
            <a:chOff x="1030705" y="1174112"/>
            <a:chExt cx="5196752" cy="914400"/>
          </a:xfrm>
        </p:grpSpPr>
        <p:sp>
          <p:nvSpPr>
            <p:cNvPr id="67" name="Item 1 - Q">
              <a:extLst>
                <a:ext uri="{FF2B5EF4-FFF2-40B4-BE49-F238E27FC236}">
                  <a16:creationId xmlns:a16="http://schemas.microsoft.com/office/drawing/2014/main" id="{9FAF338B-AD68-46EF-B930-A6179ADA8444}"/>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r>
                <a:rPr lang="en-US" b="1" dirty="0">
                  <a:ln>
                    <a:noFill/>
                  </a:ln>
                  <a:solidFill>
                    <a:srgbClr val="2F5597"/>
                  </a:solidFill>
                  <a:latin typeface="Arial" panose="020B0604020202020204" pitchFamily="34" charset="0"/>
                  <a:cs typeface="Arial" panose="020B0604020202020204" pitchFamily="34" charset="0"/>
                </a:rPr>
                <a:t>Can I get my health care from any doctor, other health care provider, or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5" name="Item 1 - A" descr="Box, answer 1: No&#10;">
            <a:extLst>
              <a:ext uri="{FF2B5EF4-FFF2-40B4-BE49-F238E27FC236}">
                <a16:creationId xmlns:a16="http://schemas.microsoft.com/office/drawing/2014/main" id="{B90032D5-C486-44C5-84D5-4541BE202EE9}"/>
              </a:ext>
            </a:extLst>
          </p:cNvPr>
          <p:cNvSpPr/>
          <p:nvPr/>
        </p:nvSpPr>
        <p:spPr>
          <a:xfrm>
            <a:off x="6349555" y="117374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F5597"/>
                </a:solidFill>
                <a:latin typeface="Arial" panose="020B0604020202020204" pitchFamily="34" charset="0"/>
                <a:cs typeface="Arial" panose="020B0604020202020204" pitchFamily="34" charset="0"/>
              </a:rPr>
              <a:t>No.</a:t>
            </a:r>
          </a:p>
        </p:txBody>
      </p:sp>
      <p:grpSp>
        <p:nvGrpSpPr>
          <p:cNvPr id="5" name="Item 2 - Q" descr="Box, question 2: Are prescription drugs covered? &#10;">
            <a:extLst>
              <a:ext uri="{FF2B5EF4-FFF2-40B4-BE49-F238E27FC236}">
                <a16:creationId xmlns:a16="http://schemas.microsoft.com/office/drawing/2014/main" id="{ADDF66C5-B933-408D-A441-A8FEE5410EDA}"/>
              </a:ext>
            </a:extLst>
          </p:cNvPr>
          <p:cNvGrpSpPr/>
          <p:nvPr/>
        </p:nvGrpSpPr>
        <p:grpSpPr>
          <a:xfrm>
            <a:off x="1030706" y="2249050"/>
            <a:ext cx="5196751" cy="914400"/>
            <a:chOff x="1030706" y="2249050"/>
            <a:chExt cx="5196751" cy="914400"/>
          </a:xfrm>
        </p:grpSpPr>
        <p:sp>
          <p:nvSpPr>
            <p:cNvPr id="70" name="Item 2 - Q">
              <a:extLst>
                <a:ext uri="{FF2B5EF4-FFF2-40B4-BE49-F238E27FC236}">
                  <a16:creationId xmlns:a16="http://schemas.microsoft.com/office/drawing/2014/main" id="{36E187FC-D29E-4544-9B9F-DF4B32FF3C16}"/>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800" b="1" kern="1200" baseline="0" dirty="0">
                  <a:ln>
                    <a:noFill/>
                  </a:ln>
                  <a:solidFill>
                    <a:srgbClr val="2F5597"/>
                  </a:solidFill>
                  <a:latin typeface="Arial" panose="020B0604020202020204" pitchFamily="34" charset="0"/>
                  <a:cs typeface="Arial" panose="020B0604020202020204" pitchFamily="34" charset="0"/>
                </a:rPr>
                <a:t>Are prescription drugs covered?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0" name="Item 2 - A" descr="Box, answer 2: In most cases, yes.&#10;">
            <a:extLst>
              <a:ext uri="{FF2B5EF4-FFF2-40B4-BE49-F238E27FC236}">
                <a16:creationId xmlns:a16="http://schemas.microsoft.com/office/drawing/2014/main" id="{2F79B61D-0928-4330-AABC-2EFF502B40B9}"/>
              </a:ext>
            </a:extLst>
          </p:cNvPr>
          <p:cNvSpPr/>
          <p:nvPr/>
        </p:nvSpPr>
        <p:spPr>
          <a:xfrm>
            <a:off x="6349555" y="2248981"/>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IN" dirty="0">
                <a:solidFill>
                  <a:srgbClr val="2F5597"/>
                </a:solidFill>
                <a:latin typeface="Arial" panose="020B0604020202020204" pitchFamily="34" charset="0"/>
                <a:cs typeface="Arial" panose="020B0604020202020204" pitchFamily="34" charset="0"/>
              </a:rPr>
              <a:t>In most cases, yes.</a:t>
            </a:r>
            <a:endParaRPr lang="en-US" dirty="0">
              <a:solidFill>
                <a:srgbClr val="2F5597"/>
              </a:solidFill>
              <a:latin typeface="Arial" panose="020B0604020202020204" pitchFamily="34" charset="0"/>
              <a:cs typeface="Arial" panose="020B0604020202020204" pitchFamily="34" charset="0"/>
            </a:endParaRPr>
          </a:p>
        </p:txBody>
      </p:sp>
      <p:grpSp>
        <p:nvGrpSpPr>
          <p:cNvPr id="8" name="Item 3 - Q" descr="Box, question 3 :Do I need to choose a primary care doctor? &#10;">
            <a:extLst>
              <a:ext uri="{FF2B5EF4-FFF2-40B4-BE49-F238E27FC236}">
                <a16:creationId xmlns:a16="http://schemas.microsoft.com/office/drawing/2014/main" id="{7FB98457-CA46-4ABD-8492-D74DCF5E30DA}"/>
              </a:ext>
            </a:extLst>
          </p:cNvPr>
          <p:cNvGrpSpPr/>
          <p:nvPr/>
        </p:nvGrpSpPr>
        <p:grpSpPr>
          <a:xfrm>
            <a:off x="1030706" y="3323988"/>
            <a:ext cx="5196751" cy="914400"/>
            <a:chOff x="1030706" y="3323988"/>
            <a:chExt cx="5196751" cy="914400"/>
          </a:xfrm>
        </p:grpSpPr>
        <p:sp>
          <p:nvSpPr>
            <p:cNvPr id="73" name="Item 3 - Q">
              <a:extLst>
                <a:ext uri="{FF2B5EF4-FFF2-40B4-BE49-F238E27FC236}">
                  <a16:creationId xmlns:a16="http://schemas.microsoft.com/office/drawing/2014/main" id="{80C05515-72F0-4395-B958-44692A4CE34D}"/>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800" b="1" kern="1200" baseline="0" dirty="0">
                  <a:ln>
                    <a:noFill/>
                  </a:ln>
                  <a:solidFill>
                    <a:srgbClr val="2F5597"/>
                  </a:solidFill>
                  <a:latin typeface="Arial" panose="020B0604020202020204" pitchFamily="34" charset="0"/>
                  <a:cs typeface="Arial" panose="020B0604020202020204" pitchFamily="34" charset="0"/>
                </a:rPr>
                <a:t>Do I need to choose a primary care doctor? </a:t>
              </a: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2" name="Item 3 - A" descr="Box, answer 3: In most cases, yes.&#10;">
            <a:extLst>
              <a:ext uri="{FF2B5EF4-FFF2-40B4-BE49-F238E27FC236}">
                <a16:creationId xmlns:a16="http://schemas.microsoft.com/office/drawing/2014/main" id="{04290C97-3252-4B36-8DE5-E8B8B714CA74}"/>
              </a:ext>
            </a:extLst>
          </p:cNvPr>
          <p:cNvSpPr/>
          <p:nvPr/>
        </p:nvSpPr>
        <p:spPr>
          <a:xfrm>
            <a:off x="6349555" y="3311730"/>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IN" dirty="0">
                <a:solidFill>
                  <a:srgbClr val="2F5597"/>
                </a:solidFill>
                <a:latin typeface="Arial" panose="020B0604020202020204" pitchFamily="34" charset="0"/>
                <a:cs typeface="Arial" panose="020B0604020202020204" pitchFamily="34" charset="0"/>
              </a:rPr>
              <a:t>In most cases, yes.</a:t>
            </a:r>
            <a:endParaRPr lang="en-US" dirty="0">
              <a:solidFill>
                <a:srgbClr val="2F5597"/>
              </a:solidFill>
              <a:latin typeface="Arial" panose="020B0604020202020204" pitchFamily="34" charset="0"/>
              <a:cs typeface="Arial" panose="020B0604020202020204" pitchFamily="34" charset="0"/>
            </a:endParaRPr>
          </a:p>
        </p:txBody>
      </p:sp>
      <p:grpSp>
        <p:nvGrpSpPr>
          <p:cNvPr id="9" name="Item 4 - Q" descr="Box, question 4 :Do I need a referral to see a specialist?&#10;">
            <a:extLst>
              <a:ext uri="{FF2B5EF4-FFF2-40B4-BE49-F238E27FC236}">
                <a16:creationId xmlns:a16="http://schemas.microsoft.com/office/drawing/2014/main" id="{396EC2E7-C9CB-42D5-8BD3-16E21BF3DF2A}"/>
              </a:ext>
            </a:extLst>
          </p:cNvPr>
          <p:cNvGrpSpPr/>
          <p:nvPr/>
        </p:nvGrpSpPr>
        <p:grpSpPr>
          <a:xfrm>
            <a:off x="1030705" y="4406152"/>
            <a:ext cx="5193337" cy="914400"/>
            <a:chOff x="1030705" y="4406152"/>
            <a:chExt cx="5193337" cy="914400"/>
          </a:xfrm>
        </p:grpSpPr>
        <p:sp>
          <p:nvSpPr>
            <p:cNvPr id="76" name="Item 4 - Q">
              <a:extLst>
                <a:ext uri="{FF2B5EF4-FFF2-40B4-BE49-F238E27FC236}">
                  <a16:creationId xmlns:a16="http://schemas.microsoft.com/office/drawing/2014/main" id="{4E06F928-5CFF-4DB5-8845-56A2B8325008}"/>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n-US" b="1" dirty="0">
                  <a:solidFill>
                    <a:srgbClr val="2F5597"/>
                  </a:solidFill>
                  <a:latin typeface="Arial" panose="020B0604020202020204" pitchFamily="34" charset="0"/>
                  <a:cs typeface="Arial" panose="020B0604020202020204" pitchFamily="34" charset="0"/>
                </a:rPr>
                <a:t>Do I need a referral to see a specialist?</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45360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9" name="Item 4 - A" descr="Box, answer 4: In most cases, yes.&#10;">
            <a:extLst>
              <a:ext uri="{FF2B5EF4-FFF2-40B4-BE49-F238E27FC236}">
                <a16:creationId xmlns:a16="http://schemas.microsoft.com/office/drawing/2014/main" id="{B8A1D658-C178-4D8C-81E9-C8FFA5B01603}"/>
              </a:ext>
            </a:extLst>
          </p:cNvPr>
          <p:cNvSpPr/>
          <p:nvPr/>
        </p:nvSpPr>
        <p:spPr>
          <a:xfrm>
            <a:off x="6349555" y="440928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IN" dirty="0">
                <a:solidFill>
                  <a:srgbClr val="2F5597"/>
                </a:solidFill>
                <a:latin typeface="Arial" panose="020B0604020202020204" pitchFamily="34" charset="0"/>
                <a:cs typeface="Arial" panose="020B0604020202020204" pitchFamily="34" charset="0"/>
              </a:rPr>
              <a:t>In most cases, yes.</a:t>
            </a:r>
            <a:endParaRPr lang="en-US" dirty="0">
              <a:solidFill>
                <a:srgbClr val="2F5597"/>
              </a:solidFill>
              <a:latin typeface="Arial" panose="020B0604020202020204" pitchFamily="34" charset="0"/>
              <a:cs typeface="Arial" panose="020B0604020202020204" pitchFamily="34" charset="0"/>
            </a:endParaRPr>
          </a:p>
        </p:txBody>
      </p:sp>
      <p:grpSp>
        <p:nvGrpSpPr>
          <p:cNvPr id="10" name="Item 5 - Q" descr="Box, question 5 :What else do I need to know about this type of plan?&#10;">
            <a:extLst>
              <a:ext uri="{FF2B5EF4-FFF2-40B4-BE49-F238E27FC236}">
                <a16:creationId xmlns:a16="http://schemas.microsoft.com/office/drawing/2014/main" id="{620E137B-8EEC-4AC1-9B8D-722E4FC0E7F7}"/>
              </a:ext>
            </a:extLst>
          </p:cNvPr>
          <p:cNvGrpSpPr/>
          <p:nvPr/>
        </p:nvGrpSpPr>
        <p:grpSpPr>
          <a:xfrm>
            <a:off x="1030705" y="5473862"/>
            <a:ext cx="5196752" cy="914400"/>
            <a:chOff x="1030705" y="5473862"/>
            <a:chExt cx="5196752" cy="914400"/>
          </a:xfrm>
        </p:grpSpPr>
        <p:sp>
          <p:nvSpPr>
            <p:cNvPr id="79" name="Item 5 - Q">
              <a:extLst>
                <a:ext uri="{FF2B5EF4-FFF2-40B4-BE49-F238E27FC236}">
                  <a16:creationId xmlns:a16="http://schemas.microsoft.com/office/drawing/2014/main" id="{929E01D4-492F-4245-A481-6D4A0A6BE364}"/>
                </a:ext>
              </a:extLst>
            </p:cNvPr>
            <p:cNvSpPr/>
            <p:nvPr/>
          </p:nvSpPr>
          <p:spPr>
            <a:xfrm>
              <a:off x="1030705" y="547386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800" b="1" dirty="0">
                  <a:ln>
                    <a:noFill/>
                  </a:ln>
                  <a:solidFill>
                    <a:srgbClr val="00529B"/>
                  </a:solidFill>
                  <a:latin typeface="Arial" panose="020B0604020202020204" pitchFamily="34" charset="0"/>
                  <a:cs typeface="Arial" panose="020B0604020202020204" pitchFamily="34" charset="0"/>
                </a:rPr>
                <a:t>What else do I need to know about this type of plan?</a:t>
              </a:r>
            </a:p>
          </p:txBody>
        </p:sp>
        <p:grpSp>
          <p:nvGrpSpPr>
            <p:cNvPr id="45" name="Group 44">
              <a:extLst>
                <a:ext uri="{FF2B5EF4-FFF2-40B4-BE49-F238E27FC236}">
                  <a16:creationId xmlns:a16="http://schemas.microsoft.com/office/drawing/2014/main" id="{164CD950-E636-42B3-896B-C96179748272}"/>
                </a:ext>
                <a:ext uri="{C183D7F6-B498-43B3-948B-1728B52AA6E4}">
                  <adec:decorative xmlns:adec="http://schemas.microsoft.com/office/drawing/2017/decorative" val="1"/>
                </a:ext>
              </a:extLst>
            </p:cNvPr>
            <p:cNvGrpSpPr/>
            <p:nvPr/>
          </p:nvGrpSpPr>
          <p:grpSpPr>
            <a:xfrm>
              <a:off x="5935479" y="5610955"/>
              <a:ext cx="291978" cy="640080"/>
              <a:chOff x="5732904" y="1273307"/>
              <a:chExt cx="291978" cy="701186"/>
            </a:xfrm>
          </p:grpSpPr>
          <p:sp>
            <p:nvSpPr>
              <p:cNvPr id="46" name="Isosceles Triangle 45">
                <a:extLst>
                  <a:ext uri="{FF2B5EF4-FFF2-40B4-BE49-F238E27FC236}">
                    <a16:creationId xmlns:a16="http://schemas.microsoft.com/office/drawing/2014/main" id="{D21D349C-8702-4943-910C-3080ECFD6EE0}"/>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F6BD7E0C-511E-48D5-9DBA-45A76B931307}"/>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3" name="Item 5 - A" descr="Box, answer 5: Check with the plan about its provider network, the plan’s rules, and more. &#10;">
            <a:extLst>
              <a:ext uri="{FF2B5EF4-FFF2-40B4-BE49-F238E27FC236}">
                <a16:creationId xmlns:a16="http://schemas.microsoft.com/office/drawing/2014/main" id="{E87E6228-97FE-4A60-9558-6AF643CB2C33}"/>
              </a:ext>
            </a:extLst>
          </p:cNvPr>
          <p:cNvSpPr/>
          <p:nvPr/>
        </p:nvSpPr>
        <p:spPr>
          <a:xfrm>
            <a:off x="6349555" y="5472111"/>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00" dirty="0">
                <a:solidFill>
                  <a:srgbClr val="00529B"/>
                </a:solidFill>
                <a:latin typeface="Arial" panose="020B0604020202020204" pitchFamily="34" charset="0"/>
                <a:cs typeface="Arial" panose="020B0604020202020204" pitchFamily="34" charset="0"/>
              </a:rPr>
              <a:t>Check with the plan about its provider network, the plan’s rules, and more. </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9</a:t>
            </a:fld>
            <a:endParaRPr lang="en-US" dirty="0">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n-US" dirty="0">
                <a:solidFill>
                  <a:schemeClr val="accent1">
                    <a:lumMod val="40000"/>
                    <a:lumOff val="60000"/>
                  </a:schemeClr>
                </a:solidFill>
                <a:latin typeface="Arial"/>
                <a:cs typeface="Arial"/>
              </a:rPr>
              <a:t>Medicare Advantage &amp; Other Medicare Health Plans</a:t>
            </a:r>
          </a:p>
        </p:txBody>
      </p:sp>
      <p:sp>
        <p:nvSpPr>
          <p:cNvPr id="2" name="Date Placeholder 1"/>
          <p:cNvSpPr>
            <a:spLocks noGrp="1"/>
          </p:cNvSpPr>
          <p:nvPr>
            <p:ph type="dt" sz="half" idx="10"/>
          </p:nvPr>
        </p:nvSpPr>
        <p:spPr/>
        <p:txBody>
          <a:bodyPr/>
          <a:lstStyle/>
          <a:p>
            <a:r>
              <a:rPr lang="en-US">
                <a:solidFill>
                  <a:schemeClr val="accent1">
                    <a:lumMod val="40000"/>
                    <a:lumOff val="60000"/>
                  </a:schemeClr>
                </a:solidFill>
              </a:rPr>
              <a:t>March 2023</a:t>
            </a:r>
            <a:endParaRPr lang="en-US" dirty="0">
              <a:solidFill>
                <a:schemeClr val="accent1">
                  <a:lumMod val="40000"/>
                  <a:lumOff val="60000"/>
                </a:schemeClr>
              </a:solidFill>
            </a:endParaRPr>
          </a:p>
        </p:txBody>
      </p:sp>
    </p:spTree>
    <p:custDataLst>
      <p:tags r:id="rId1"/>
    </p:custDataLst>
    <p:extLst>
      <p:ext uri="{BB962C8B-B14F-4D97-AF65-F5344CB8AC3E}">
        <p14:creationId xmlns:p14="http://schemas.microsoft.com/office/powerpoint/2010/main" val="171938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50" grpId="0" animBg="1"/>
      <p:bldP spid="52" grpId="0" animBg="1"/>
      <p:bldP spid="59" grpId="0" animBg="1"/>
      <p:bldP spid="6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2_THEME1" val="842FyZi0"/>
  <p:tag name="ARTICULATE_SLIDE_COUNT" val="75"/>
  <p:tag name="ARTICULATE_PROJECT_OPEN" val="0"/>
  <p:tag name="ARTICULATE_DESIGN_ID_OFFICE THEME" val="D4KR66P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7F58AF-3258-4B73-BADD-FB5ECCA8F0C8}">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EFD54B9-4187-46CF-AA38-5A406252A781}">
  <ds:schemaRefs>
    <ds:schemaRef ds:uri="2f988a62-6330-4bf6-856a-0a838bb88c35"/>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f10d27d4-cb4b-47d3-9f3b-886ddac8491f"/>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03597069-0FCD-45C5-88B4-F78FC96F38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44341</TotalTime>
  <Words>19520</Words>
  <Application>Microsoft Office PowerPoint</Application>
  <PresentationFormat>Widescreen</PresentationFormat>
  <Paragraphs>1471</Paragraphs>
  <Slides>75</Slides>
  <Notes>75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75</vt:i4>
      </vt:variant>
    </vt:vector>
  </HeadingPairs>
  <TitlesOfParts>
    <vt:vector size="85" baseType="lpstr">
      <vt:lpstr>ＭＳ Ｐゴシック</vt:lpstr>
      <vt:lpstr>Arial</vt:lpstr>
      <vt:lpstr>Arial Black</vt:lpstr>
      <vt:lpstr>Calibri</vt:lpstr>
      <vt:lpstr>Calibri </vt:lpstr>
      <vt:lpstr>Courier New</vt:lpstr>
      <vt:lpstr>Times New Roman</vt:lpstr>
      <vt:lpstr>Wingdings</vt:lpstr>
      <vt:lpstr>2_Theme1</vt:lpstr>
      <vt:lpstr>Office Theme</vt:lpstr>
      <vt:lpstr>Medicare Advantage &amp;  Other Medicare Health Plans</vt:lpstr>
      <vt:lpstr>Table of Contents</vt:lpstr>
      <vt:lpstr>Session Objectives</vt:lpstr>
      <vt:lpstr>Lesson 1</vt:lpstr>
      <vt:lpstr>Lesson 1 Objectives</vt:lpstr>
      <vt:lpstr>Medicare Advantage Plans (Part C)</vt:lpstr>
      <vt:lpstr>How Do Medicare Advantage Plans Work?</vt:lpstr>
      <vt:lpstr>Types of Medicare Advantage Plans</vt:lpstr>
      <vt:lpstr>Medicare Health Maintenance Organization  (HMO) Plans</vt:lpstr>
      <vt:lpstr>Medicare Preferred Provider Organization (PPO) Plans</vt:lpstr>
      <vt:lpstr>Medicare Special Needs Plans (SNPs)</vt:lpstr>
      <vt:lpstr>Medicare Special Needs Plans (SNPs) (continued)</vt:lpstr>
      <vt:lpstr>Medicare Private Fee-for-Service (PFFS) Plans</vt:lpstr>
      <vt:lpstr>Medicare Private Fee-for-Service  (PFFS) Plans (continued)</vt:lpstr>
      <vt:lpstr>Medicare Medical Savings Account (MSA) Plans</vt:lpstr>
      <vt:lpstr>Medicare Medical Savings Account  (MSA) Plans (continued)</vt:lpstr>
      <vt:lpstr>What Are Medicare Advantage Plan Costs?</vt:lpstr>
      <vt:lpstr>Income-Related Monthly Adjustment Amounts (IRMAA):  Medicare Drug Coverage (Part D)</vt:lpstr>
      <vt:lpstr>Income-Related Monthly Adjustment Amount (IRMAA):  Part D Premium for 2023</vt:lpstr>
      <vt:lpstr>Who Can Join a Medicare Advantage Plan</vt:lpstr>
      <vt:lpstr>How Can You Join</vt:lpstr>
      <vt:lpstr>When You Can Join or Switch a  Medicare Advantage Plan (1 of 3)</vt:lpstr>
      <vt:lpstr>When You Can Join or Switch a  Medicare Advantage Plan (2 of 3)</vt:lpstr>
      <vt:lpstr>When You Can Join or Switch a  Medicare Advantage Plan (3 of 3)</vt:lpstr>
      <vt:lpstr>How to Switch or Disenroll from a  Medicare Advantage Plan</vt:lpstr>
      <vt:lpstr>Default Enrollment</vt:lpstr>
      <vt:lpstr>Simplified Enrollment Mechanism</vt:lpstr>
      <vt:lpstr>Medicare Advantage Plan Network Changes</vt:lpstr>
      <vt:lpstr>Check Your Knowledge: Question 1 </vt:lpstr>
      <vt:lpstr>Check Your Knowledge: Question 2 </vt:lpstr>
      <vt:lpstr>Lesson 2</vt:lpstr>
      <vt:lpstr>Lesson 2 Objectives</vt:lpstr>
      <vt:lpstr>Other Medicare Health Plans</vt:lpstr>
      <vt:lpstr>Medicare Cost Plans</vt:lpstr>
      <vt:lpstr>Medicare Innovation Projects</vt:lpstr>
      <vt:lpstr>Program of All-inclusive Care for the Elderly (PACE)  Plans</vt:lpstr>
      <vt:lpstr>Check Your Knowledge: Question 3</vt:lpstr>
      <vt:lpstr>Lesson 3</vt:lpstr>
      <vt:lpstr>Lesson 3 Objectives</vt:lpstr>
      <vt:lpstr>Medicare Advantage &amp; Medigap Trial Rights</vt:lpstr>
      <vt:lpstr>Guaranteed Rights</vt:lpstr>
      <vt:lpstr>Rights in Medicare Health Plans</vt:lpstr>
      <vt:lpstr>Appeals in Medicare Advantage &amp; Other Health Plans</vt:lpstr>
      <vt:lpstr>Medicare Advantage (Part C) Appeals Process</vt:lpstr>
      <vt:lpstr>Lesson 4</vt:lpstr>
      <vt:lpstr>Lesson 4 Objectives</vt:lpstr>
      <vt:lpstr>Communication &amp; Marketing Materials</vt:lpstr>
      <vt:lpstr>Marketing Reminders</vt:lpstr>
      <vt:lpstr>Disclosure of Plan Information for New &amp; Renewing Members</vt:lpstr>
      <vt:lpstr>Disclosure of Plan Information for New &amp; Renewing Members (continued)</vt:lpstr>
      <vt:lpstr>Nominal Gift Reminders</vt:lpstr>
      <vt:lpstr>Unsolicited Enrollee Contact</vt:lpstr>
      <vt:lpstr>Cross-Selling Prohibition</vt:lpstr>
      <vt:lpstr>Scope of Appointment Reminders</vt:lpstr>
      <vt:lpstr>Promotional Activity Reminders</vt:lpstr>
      <vt:lpstr>Educational Events</vt:lpstr>
      <vt:lpstr>Marketing/Sales Events</vt:lpstr>
      <vt:lpstr>Licensure, Appointment, &amp; Termination of Agents &amp; Brokers</vt:lpstr>
      <vt:lpstr>Agent/Broker Training &amp; Testing</vt:lpstr>
      <vt:lpstr>Rewards &amp; Incentives</vt:lpstr>
      <vt:lpstr>Check Your Knowledge: Question 4</vt:lpstr>
      <vt:lpstr>Check Your Knowledge: Question 5</vt:lpstr>
      <vt:lpstr>Medicare Advantage &amp; Other  Medicare Health Plans Resource Guide</vt:lpstr>
      <vt:lpstr>Medicare Advantage &amp; Other  Medicare Health Plans Resource Guide (continued)</vt:lpstr>
      <vt:lpstr>Appendix A Compare Medicare Advantage Plans: Premium </vt:lpstr>
      <vt:lpstr>Appendix A  Compare Medicare Advantage Plans: Drugs </vt:lpstr>
      <vt:lpstr>Appendix A  Compare Medicare Advantage Plans: Providers </vt:lpstr>
      <vt:lpstr>Appendix A  Compare Medicare Advantage Plans: Referral</vt:lpstr>
      <vt:lpstr>Appendix B: Original Medicare vs. Medicare Advantage: Doctor &amp; Hospital Choice</vt:lpstr>
      <vt:lpstr>Appendix B  Original Medicare vs. Medicare Advantage: Costs</vt:lpstr>
      <vt:lpstr>Appendix B  Original Medicare vs. Medicare Advantage: Coverage</vt:lpstr>
      <vt:lpstr>Appendix B  Original Medicare vs. Medicare Advantage: Foreign Travel</vt:lpstr>
      <vt:lpstr>Acronyms (A–I)</vt:lpstr>
      <vt:lpstr>Acronyms (L–Y)</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Mohamad Al-Issa</cp:lastModifiedBy>
  <cp:revision>618</cp:revision>
  <cp:lastPrinted>2020-01-23T20:29:23Z</cp:lastPrinted>
  <dcterms:created xsi:type="dcterms:W3CDTF">2019-11-14T20:32:59Z</dcterms:created>
  <dcterms:modified xsi:type="dcterms:W3CDTF">2023-05-19T15:59:55Z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0x0101007D9DC2E4582D5D4982FF35358BA9F759</vt:lpwstr>
  </property>
  <property fmtid="{D5CDD505-2E9C-101B-9397-08002B2CF9AE}" pid="4" name="ArticulateGUID">
    <vt:lpwstr>46B4EF5B-34DF-4953-A2F1-CDA38EF100CA</vt:lpwstr>
  </property>
  <property fmtid="{D5CDD505-2E9C-101B-9397-08002B2CF9AE}" pid="5" name="ArticulatePath">
    <vt:lpwstr>https://synergye365.sharepoint.com/sites/CMS2018/Shared Documents/CMS PPT Redesign/PPT 5 - Medicare Advantage and Other Medicare Health Plans/2021_Medicare Advantage and Other Health Plans_DT Edits_cm</vt:lpwstr>
  </property>
</Properties>
</file>