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77.xml" ContentType="application/vnd.openxmlformats-officedocument.presentationml.tags+xml"/>
  <Override PartName="/ppt/notesSlides/notesSlide1.xml" ContentType="application/vnd.openxmlformats-officedocument.presentationml.notesSlide+xml"/>
  <Override PartName="/ppt/tags/tag78.xml" ContentType="application/vnd.openxmlformats-officedocument.presentationml.tags+xml"/>
  <Override PartName="/ppt/notesSlides/notesSlide2.xml" ContentType="application/vnd.openxmlformats-officedocument.presentationml.notesSlide+xml"/>
  <Override PartName="/ppt/tags/tag79.xml" ContentType="application/vnd.openxmlformats-officedocument.presentationml.tags+xml"/>
  <Override PartName="/ppt/notesSlides/notesSlide3.xml" ContentType="application/vnd.openxmlformats-officedocument.presentationml.notesSlide+xml"/>
  <Override PartName="/ppt/tags/tag80.xml" ContentType="application/vnd.openxmlformats-officedocument.presentationml.tags+xml"/>
  <Override PartName="/ppt/notesSlides/notesSlide4.xml" ContentType="application/vnd.openxmlformats-officedocument.presentationml.notesSlide+xml"/>
  <Override PartName="/ppt/tags/tag81.xml" ContentType="application/vnd.openxmlformats-officedocument.presentationml.tags+xml"/>
  <Override PartName="/ppt/notesSlides/notesSlide5.xml" ContentType="application/vnd.openxmlformats-officedocument.presentationml.notesSlide+xml"/>
  <Override PartName="/ppt/tags/tag82.xml" ContentType="application/vnd.openxmlformats-officedocument.presentationml.tags+xml"/>
  <Override PartName="/ppt/notesSlides/notesSlide6.xml" ContentType="application/vnd.openxmlformats-officedocument.presentationml.notesSlide+xml"/>
  <Override PartName="/ppt/tags/tag83.xml" ContentType="application/vnd.openxmlformats-officedocument.presentationml.tags+xml"/>
  <Override PartName="/ppt/notesSlides/notesSlide7.xml" ContentType="application/vnd.openxmlformats-officedocument.presentationml.notesSlide+xml"/>
  <Override PartName="/ppt/tags/tag84.xml" ContentType="application/vnd.openxmlformats-officedocument.presentationml.tags+xml"/>
  <Override PartName="/ppt/notesSlides/notesSlide8.xml" ContentType="application/vnd.openxmlformats-officedocument.presentationml.notesSlide+xml"/>
  <Override PartName="/ppt/tags/tag85.xml" ContentType="application/vnd.openxmlformats-officedocument.presentationml.tags+xml"/>
  <Override PartName="/ppt/notesSlides/notesSlide9.xml" ContentType="application/vnd.openxmlformats-officedocument.presentationml.notesSlide+xml"/>
  <Override PartName="/ppt/tags/tag86.xml" ContentType="application/vnd.openxmlformats-officedocument.presentationml.tags+xml"/>
  <Override PartName="/ppt/notesSlides/notesSlide10.xml" ContentType="application/vnd.openxmlformats-officedocument.presentationml.notesSlide+xml"/>
  <Override PartName="/ppt/tags/tag87.xml" ContentType="application/vnd.openxmlformats-officedocument.presentationml.tags+xml"/>
  <Override PartName="/ppt/notesSlides/notesSlide11.xml" ContentType="application/vnd.openxmlformats-officedocument.presentationml.notesSlide+xml"/>
  <Override PartName="/ppt/tags/tag88.xml" ContentType="application/vnd.openxmlformats-officedocument.presentationml.tags+xml"/>
  <Override PartName="/ppt/notesSlides/notesSlide12.xml" ContentType="application/vnd.openxmlformats-officedocument.presentationml.notesSlide+xml"/>
  <Override PartName="/ppt/tags/tag89.xml" ContentType="application/vnd.openxmlformats-officedocument.presentationml.tags+xml"/>
  <Override PartName="/ppt/notesSlides/notesSlide13.xml" ContentType="application/vnd.openxmlformats-officedocument.presentationml.notesSlide+xml"/>
  <Override PartName="/ppt/tags/tag90.xml" ContentType="application/vnd.openxmlformats-officedocument.presentationml.tags+xml"/>
  <Override PartName="/ppt/notesSlides/notesSlide14.xml" ContentType="application/vnd.openxmlformats-officedocument.presentationml.notesSlide+xml"/>
  <Override PartName="/ppt/tags/tag91.xml" ContentType="application/vnd.openxmlformats-officedocument.presentationml.tags+xml"/>
  <Override PartName="/ppt/notesSlides/notesSlide15.xml" ContentType="application/vnd.openxmlformats-officedocument.presentationml.notesSlide+xml"/>
  <Override PartName="/ppt/tags/tag92.xml" ContentType="application/vnd.openxmlformats-officedocument.presentationml.tags+xml"/>
  <Override PartName="/ppt/notesSlides/notesSlide16.xml" ContentType="application/vnd.openxmlformats-officedocument.presentationml.notesSlide+xml"/>
  <Override PartName="/ppt/tags/tag93.xml" ContentType="application/vnd.openxmlformats-officedocument.presentationml.tags+xml"/>
  <Override PartName="/ppt/notesSlides/notesSlide17.xml" ContentType="application/vnd.openxmlformats-officedocument.presentationml.notesSlide+xml"/>
  <Override PartName="/ppt/tags/tag94.xml" ContentType="application/vnd.openxmlformats-officedocument.presentationml.tags+xml"/>
  <Override PartName="/ppt/notesSlides/notesSlide18.xml" ContentType="application/vnd.openxmlformats-officedocument.presentationml.notesSlide+xml"/>
  <Override PartName="/ppt/tags/tag95.xml" ContentType="application/vnd.openxmlformats-officedocument.presentationml.tags+xml"/>
  <Override PartName="/ppt/notesSlides/notesSlide19.xml" ContentType="application/vnd.openxmlformats-officedocument.presentationml.notesSlide+xml"/>
  <Override PartName="/ppt/tags/tag96.xml" ContentType="application/vnd.openxmlformats-officedocument.presentationml.tags+xml"/>
  <Override PartName="/ppt/notesSlides/notesSlide20.xml" ContentType="application/vnd.openxmlformats-officedocument.presentationml.notesSlide+xml"/>
  <Override PartName="/ppt/tags/tag97.xml" ContentType="application/vnd.openxmlformats-officedocument.presentationml.tags+xml"/>
  <Override PartName="/ppt/notesSlides/notesSlide21.xml" ContentType="application/vnd.openxmlformats-officedocument.presentationml.notesSlide+xml"/>
  <Override PartName="/ppt/tags/tag98.xml" ContentType="application/vnd.openxmlformats-officedocument.presentationml.tags+xml"/>
  <Override PartName="/ppt/notesSlides/notesSlide22.xml" ContentType="application/vnd.openxmlformats-officedocument.presentationml.notesSlide+xml"/>
  <Override PartName="/ppt/tags/tag99.xml" ContentType="application/vnd.openxmlformats-officedocument.presentationml.tags+xml"/>
  <Override PartName="/ppt/notesSlides/notesSlide23.xml" ContentType="application/vnd.openxmlformats-officedocument.presentationml.notesSlide+xml"/>
  <Override PartName="/ppt/tags/tag100.xml" ContentType="application/vnd.openxmlformats-officedocument.presentationml.tags+xml"/>
  <Override PartName="/ppt/notesSlides/notesSlide24.xml" ContentType="application/vnd.openxmlformats-officedocument.presentationml.notesSlide+xml"/>
  <Override PartName="/ppt/tags/tag101.xml" ContentType="application/vnd.openxmlformats-officedocument.presentationml.tags+xml"/>
  <Override PartName="/ppt/notesSlides/notesSlide25.xml" ContentType="application/vnd.openxmlformats-officedocument.presentationml.notesSlide+xml"/>
  <Override PartName="/ppt/tags/tag102.xml" ContentType="application/vnd.openxmlformats-officedocument.presentationml.tags+xml"/>
  <Override PartName="/ppt/notesSlides/notesSlide26.xml" ContentType="application/vnd.openxmlformats-officedocument.presentationml.notesSlide+xml"/>
  <Override PartName="/ppt/tags/tag103.xml" ContentType="application/vnd.openxmlformats-officedocument.presentationml.tags+xml"/>
  <Override PartName="/ppt/notesSlides/notesSlide27.xml" ContentType="application/vnd.openxmlformats-officedocument.presentationml.notesSlide+xml"/>
  <Override PartName="/ppt/tags/tag104.xml" ContentType="application/vnd.openxmlformats-officedocument.presentationml.tags+xml"/>
  <Override PartName="/ppt/notesSlides/notesSlide28.xml" ContentType="application/vnd.openxmlformats-officedocument.presentationml.notesSlide+xml"/>
  <Override PartName="/ppt/tags/tag105.xml" ContentType="application/vnd.openxmlformats-officedocument.presentationml.tags+xml"/>
  <Override PartName="/ppt/notesSlides/notesSlide29.xml" ContentType="application/vnd.openxmlformats-officedocument.presentationml.notesSlide+xml"/>
  <Override PartName="/ppt/tags/tag106.xml" ContentType="application/vnd.openxmlformats-officedocument.presentationml.tags+xml"/>
  <Override PartName="/ppt/notesSlides/notesSlide30.xml" ContentType="application/vnd.openxmlformats-officedocument.presentationml.notesSlide+xml"/>
  <Override PartName="/ppt/tags/tag107.xml" ContentType="application/vnd.openxmlformats-officedocument.presentationml.tags+xml"/>
  <Override PartName="/ppt/notesSlides/notesSlide31.xml" ContentType="application/vnd.openxmlformats-officedocument.presentationml.notesSlide+xml"/>
  <Override PartName="/ppt/tags/tag108.xml" ContentType="application/vnd.openxmlformats-officedocument.presentationml.tags+xml"/>
  <Override PartName="/ppt/notesSlides/notesSlide32.xml" ContentType="application/vnd.openxmlformats-officedocument.presentationml.notesSlide+xml"/>
  <Override PartName="/ppt/tags/tag109.xml" ContentType="application/vnd.openxmlformats-officedocument.presentationml.tags+xml"/>
  <Override PartName="/ppt/notesSlides/notesSlide33.xml" ContentType="application/vnd.openxmlformats-officedocument.presentationml.notesSlide+xml"/>
  <Override PartName="/ppt/tags/tag110.xml" ContentType="application/vnd.openxmlformats-officedocument.presentationml.tags+xml"/>
  <Override PartName="/ppt/notesSlides/notesSlide34.xml" ContentType="application/vnd.openxmlformats-officedocument.presentationml.notesSlide+xml"/>
  <Override PartName="/ppt/tags/tag111.xml" ContentType="application/vnd.openxmlformats-officedocument.presentationml.tags+xml"/>
  <Override PartName="/ppt/notesSlides/notesSlide35.xml" ContentType="application/vnd.openxmlformats-officedocument.presentationml.notesSlide+xml"/>
  <Override PartName="/ppt/tags/tag112.xml" ContentType="application/vnd.openxmlformats-officedocument.presentationml.tags+xml"/>
  <Override PartName="/ppt/notesSlides/notesSlide36.xml" ContentType="application/vnd.openxmlformats-officedocument.presentationml.notesSlide+xml"/>
  <Override PartName="/ppt/tags/tag113.xml" ContentType="application/vnd.openxmlformats-officedocument.presentationml.tags+xml"/>
  <Override PartName="/ppt/notesSlides/notesSlide37.xml" ContentType="application/vnd.openxmlformats-officedocument.presentationml.notesSlide+xml"/>
  <Override PartName="/ppt/tags/tag114.xml" ContentType="application/vnd.openxmlformats-officedocument.presentationml.tags+xml"/>
  <Override PartName="/ppt/notesSlides/notesSlide38.xml" ContentType="application/vnd.openxmlformats-officedocument.presentationml.notesSlide+xml"/>
  <Override PartName="/ppt/tags/tag115.xml" ContentType="application/vnd.openxmlformats-officedocument.presentationml.tags+xml"/>
  <Override PartName="/ppt/notesSlides/notesSlide39.xml" ContentType="application/vnd.openxmlformats-officedocument.presentationml.notesSlide+xml"/>
  <Override PartName="/ppt/tags/tag116.xml" ContentType="application/vnd.openxmlformats-officedocument.presentationml.tags+xml"/>
  <Override PartName="/ppt/notesSlides/notesSlide40.xml" ContentType="application/vnd.openxmlformats-officedocument.presentationml.notesSlide+xml"/>
  <Override PartName="/ppt/tags/tag117.xml" ContentType="application/vnd.openxmlformats-officedocument.presentationml.tags+xml"/>
  <Override PartName="/ppt/notesSlides/notesSlide41.xml" ContentType="application/vnd.openxmlformats-officedocument.presentationml.notesSlide+xml"/>
  <Override PartName="/ppt/tags/tag118.xml" ContentType="application/vnd.openxmlformats-officedocument.presentationml.tags+xml"/>
  <Override PartName="/ppt/notesSlides/notesSlide42.xml" ContentType="application/vnd.openxmlformats-officedocument.presentationml.notesSlide+xml"/>
  <Override PartName="/ppt/tags/tag119.xml" ContentType="application/vnd.openxmlformats-officedocument.presentationml.tags+xml"/>
  <Override PartName="/ppt/notesSlides/notesSlide43.xml" ContentType="application/vnd.openxmlformats-officedocument.presentationml.notesSlide+xml"/>
  <Override PartName="/ppt/tags/tag120.xml" ContentType="application/vnd.openxmlformats-officedocument.presentationml.tags+xml"/>
  <Override PartName="/ppt/notesSlides/notesSlide44.xml" ContentType="application/vnd.openxmlformats-officedocument.presentationml.notesSlide+xml"/>
  <Override PartName="/ppt/tags/tag121.xml" ContentType="application/vnd.openxmlformats-officedocument.presentationml.tags+xml"/>
  <Override PartName="/ppt/notesSlides/notesSlide45.xml" ContentType="application/vnd.openxmlformats-officedocument.presentationml.notesSlide+xml"/>
  <Override PartName="/ppt/tags/tag122.xml" ContentType="application/vnd.openxmlformats-officedocument.presentationml.tags+xml"/>
  <Override PartName="/ppt/notesSlides/notesSlide46.xml" ContentType="application/vnd.openxmlformats-officedocument.presentationml.notesSlide+xml"/>
  <Override PartName="/ppt/tags/tag123.xml" ContentType="application/vnd.openxmlformats-officedocument.presentationml.tags+xml"/>
  <Override PartName="/ppt/notesSlides/notesSlide47.xml" ContentType="application/vnd.openxmlformats-officedocument.presentationml.notesSlide+xml"/>
  <Override PartName="/ppt/tags/tag124.xml" ContentType="application/vnd.openxmlformats-officedocument.presentationml.tags+xml"/>
  <Override PartName="/ppt/notesSlides/notesSlide48.xml" ContentType="application/vnd.openxmlformats-officedocument.presentationml.notesSlide+xml"/>
  <Override PartName="/ppt/tags/tag125.xml" ContentType="application/vnd.openxmlformats-officedocument.presentationml.tags+xml"/>
  <Override PartName="/ppt/notesSlides/notesSlide49.xml" ContentType="application/vnd.openxmlformats-officedocument.presentationml.notesSlide+xml"/>
  <Override PartName="/ppt/tags/tag126.xml" ContentType="application/vnd.openxmlformats-officedocument.presentationml.tags+xml"/>
  <Override PartName="/ppt/notesSlides/notesSlide50.xml" ContentType="application/vnd.openxmlformats-officedocument.presentationml.notesSlide+xml"/>
  <Override PartName="/ppt/tags/tag127.xml" ContentType="application/vnd.openxmlformats-officedocument.presentationml.tags+xml"/>
  <Override PartName="/ppt/notesSlides/notesSlide51.xml" ContentType="application/vnd.openxmlformats-officedocument.presentationml.notesSlide+xml"/>
  <Override PartName="/ppt/tags/tag128.xml" ContentType="application/vnd.openxmlformats-officedocument.presentationml.tags+xml"/>
  <Override PartName="/ppt/notesSlides/notesSlide52.xml" ContentType="application/vnd.openxmlformats-officedocument.presentationml.notesSlide+xml"/>
  <Override PartName="/ppt/tags/tag129.xml" ContentType="application/vnd.openxmlformats-officedocument.presentationml.tags+xml"/>
  <Override PartName="/ppt/notesSlides/notesSlide53.xml" ContentType="application/vnd.openxmlformats-officedocument.presentationml.notesSlide+xml"/>
  <Override PartName="/ppt/tags/tag130.xml" ContentType="application/vnd.openxmlformats-officedocument.presentationml.tags+xml"/>
  <Override PartName="/ppt/notesSlides/notesSlide54.xml" ContentType="application/vnd.openxmlformats-officedocument.presentationml.notesSlide+xml"/>
  <Override PartName="/ppt/tags/tag131.xml" ContentType="application/vnd.openxmlformats-officedocument.presentationml.tags+xml"/>
  <Override PartName="/ppt/notesSlides/notesSlide55.xml" ContentType="application/vnd.openxmlformats-officedocument.presentationml.notesSlide+xml"/>
  <Override PartName="/ppt/tags/tag132.xml" ContentType="application/vnd.openxmlformats-officedocument.presentationml.tags+xml"/>
  <Override PartName="/ppt/notesSlides/notesSlide56.xml" ContentType="application/vnd.openxmlformats-officedocument.presentationml.notesSlide+xml"/>
  <Override PartName="/ppt/tags/tag133.xml" ContentType="application/vnd.openxmlformats-officedocument.presentationml.tags+xml"/>
  <Override PartName="/ppt/notesSlides/notesSlide57.xml" ContentType="application/vnd.openxmlformats-officedocument.presentationml.notesSlide+xml"/>
  <Override PartName="/ppt/tags/tag134.xml" ContentType="application/vnd.openxmlformats-officedocument.presentationml.tags+xml"/>
  <Override PartName="/ppt/notesSlides/notesSlide58.xml" ContentType="application/vnd.openxmlformats-officedocument.presentationml.notesSlide+xml"/>
  <Override PartName="/ppt/tags/tag135.xml" ContentType="application/vnd.openxmlformats-officedocument.presentationml.tags+xml"/>
  <Override PartName="/ppt/notesSlides/notesSlide59.xml" ContentType="application/vnd.openxmlformats-officedocument.presentationml.notesSlide+xml"/>
  <Override PartName="/ppt/tags/tag136.xml" ContentType="application/vnd.openxmlformats-officedocument.presentationml.tags+xml"/>
  <Override PartName="/ppt/notesSlides/notesSlide60.xml" ContentType="application/vnd.openxmlformats-officedocument.presentationml.notesSlide+xml"/>
  <Override PartName="/ppt/tags/tag137.xml" ContentType="application/vnd.openxmlformats-officedocument.presentationml.tags+xml"/>
  <Override PartName="/ppt/notesSlides/notesSlide61.xml" ContentType="application/vnd.openxmlformats-officedocument.presentationml.notesSlide+xml"/>
  <Override PartName="/ppt/tags/tag138.xml" ContentType="application/vnd.openxmlformats-officedocument.presentationml.tags+xml"/>
  <Override PartName="/ppt/notesSlides/notesSlide62.xml" ContentType="application/vnd.openxmlformats-officedocument.presentationml.notesSlide+xml"/>
  <Override PartName="/ppt/tags/tag139.xml" ContentType="application/vnd.openxmlformats-officedocument.presentationml.tags+xml"/>
  <Override PartName="/ppt/notesSlides/notesSlide63.xml" ContentType="application/vnd.openxmlformats-officedocument.presentationml.notesSlide+xml"/>
  <Override PartName="/ppt/tags/tag140.xml" ContentType="application/vnd.openxmlformats-officedocument.presentationml.tags+xml"/>
  <Override PartName="/ppt/notesSlides/notesSlide64.xml" ContentType="application/vnd.openxmlformats-officedocument.presentationml.notesSlide+xml"/>
  <Override PartName="/ppt/tags/tag141.xml" ContentType="application/vnd.openxmlformats-officedocument.presentationml.tags+xml"/>
  <Override PartName="/ppt/notesSlides/notesSlide65.xml" ContentType="application/vnd.openxmlformats-officedocument.presentationml.notesSlide+xml"/>
  <Override PartName="/ppt/tags/tag142.xml" ContentType="application/vnd.openxmlformats-officedocument.presentationml.tags+xml"/>
  <Override PartName="/ppt/notesSlides/notesSlide66.xml" ContentType="application/vnd.openxmlformats-officedocument.presentationml.notesSlide+xml"/>
  <Override PartName="/ppt/tags/tag143.xml" ContentType="application/vnd.openxmlformats-officedocument.presentationml.tags+xml"/>
  <Override PartName="/ppt/notesSlides/notesSlide67.xml" ContentType="application/vnd.openxmlformats-officedocument.presentationml.notesSlide+xml"/>
  <Override PartName="/ppt/tags/tag144.xml" ContentType="application/vnd.openxmlformats-officedocument.presentationml.tags+xml"/>
  <Override PartName="/ppt/notesSlides/notesSlide68.xml" ContentType="application/vnd.openxmlformats-officedocument.presentationml.notesSlide+xml"/>
  <Override PartName="/ppt/tags/tag145.xml" ContentType="application/vnd.openxmlformats-officedocument.presentationml.tags+xml"/>
  <Override PartName="/ppt/notesSlides/notesSlide69.xml" ContentType="application/vnd.openxmlformats-officedocument.presentationml.notesSlide+xml"/>
  <Override PartName="/ppt/tags/tag146.xml" ContentType="application/vnd.openxmlformats-officedocument.presentationml.tags+xml"/>
  <Override PartName="/ppt/notesSlides/notesSlide70.xml" ContentType="application/vnd.openxmlformats-officedocument.presentationml.notesSlide+xml"/>
  <Override PartName="/ppt/tags/tag147.xml" ContentType="application/vnd.openxmlformats-officedocument.presentationml.tags+xml"/>
  <Override PartName="/ppt/notesSlides/notesSlide71.xml" ContentType="application/vnd.openxmlformats-officedocument.presentationml.notesSlide+xml"/>
  <Override PartName="/ppt/tags/tag148.xml" ContentType="application/vnd.openxmlformats-officedocument.presentationml.tags+xml"/>
  <Override PartName="/ppt/notesSlides/notesSlide72.xml" ContentType="application/vnd.openxmlformats-officedocument.presentationml.notesSlide+xml"/>
  <Override PartName="/ppt/tags/tag149.xml" ContentType="application/vnd.openxmlformats-officedocument.presentationml.tags+xml"/>
  <Override PartName="/ppt/notesSlides/notesSlide73.xml" ContentType="application/vnd.openxmlformats-officedocument.presentationml.notesSlide+xml"/>
  <Override PartName="/ppt/tags/tag150.xml" ContentType="application/vnd.openxmlformats-officedocument.presentationml.tags+xml"/>
  <Override PartName="/ppt/notesSlides/notesSlide74.xml" ContentType="application/vnd.openxmlformats-officedocument.presentationml.notesSlide+xml"/>
  <Override PartName="/ppt/tags/tag151.xml" ContentType="application/vnd.openxmlformats-officedocument.presentationml.tags+xml"/>
  <Override PartName="/ppt/notesSlides/notesSlide75.xml" ContentType="application/vnd.openxmlformats-officedocument.presentationml.notesSlide+xml"/>
  <Override PartName="/ppt/tags/tag152.xml" ContentType="application/vnd.openxmlformats-officedocument.presentationml.tags+xml"/>
  <Override PartName="/ppt/notesSlides/notesSlide76.xml" ContentType="application/vnd.openxmlformats-officedocument.presentationml.notesSlide+xml"/>
  <Override PartName="/ppt/tags/tag153.xml" ContentType="application/vnd.openxmlformats-officedocument.presentationml.tags+xml"/>
  <Override PartName="/ppt/notesSlides/notesSlide77.xml" ContentType="application/vnd.openxmlformats-officedocument.presentationml.notesSlide+xml"/>
  <Override PartName="/ppt/tags/tag154.xml" ContentType="application/vnd.openxmlformats-officedocument.presentationml.tags+xml"/>
  <Override PartName="/ppt/notesSlides/notesSlide78.xml" ContentType="application/vnd.openxmlformats-officedocument.presentationml.notesSlide+xml"/>
  <Override PartName="/ppt/tags/tag155.xml" ContentType="application/vnd.openxmlformats-officedocument.presentationml.tags+xml"/>
  <Override PartName="/ppt/notesSlides/notesSlide79.xml" ContentType="application/vnd.openxmlformats-officedocument.presentationml.notesSlide+xml"/>
  <Override PartName="/ppt/tags/tag156.xml" ContentType="application/vnd.openxmlformats-officedocument.presentationml.tags+xml"/>
  <Override PartName="/ppt/notesSlides/notesSlide80.xml" ContentType="application/vnd.openxmlformats-officedocument.presentationml.notesSlide+xml"/>
  <Override PartName="/ppt/tags/tag157.xml" ContentType="application/vnd.openxmlformats-officedocument.presentationml.tags+xml"/>
  <Override PartName="/ppt/notesSlides/notesSlide81.xml" ContentType="application/vnd.openxmlformats-officedocument.presentationml.notesSlide+xml"/>
  <Override PartName="/ppt/tags/tag158.xml" ContentType="application/vnd.openxmlformats-officedocument.presentationml.tags+xml"/>
  <Override PartName="/ppt/notesSlides/notesSlide82.xml" ContentType="application/vnd.openxmlformats-officedocument.presentationml.notesSlide+xml"/>
  <Override PartName="/ppt/tags/tag159.xml" ContentType="application/vnd.openxmlformats-officedocument.presentationml.tags+xml"/>
  <Override PartName="/ppt/notesSlides/notesSlide83.xml" ContentType="application/vnd.openxmlformats-officedocument.presentationml.notesSlide+xml"/>
  <Override PartName="/ppt/tags/tag160.xml" ContentType="application/vnd.openxmlformats-officedocument.presentationml.tags+xml"/>
  <Override PartName="/ppt/notesSlides/notesSlide84.xml" ContentType="application/vnd.openxmlformats-officedocument.presentationml.notesSlide+xml"/>
  <Override PartName="/ppt/tags/tag161.xml" ContentType="application/vnd.openxmlformats-officedocument.presentationml.tags+xml"/>
  <Override PartName="/ppt/notesSlides/notesSlide85.xml" ContentType="application/vnd.openxmlformats-officedocument.presentationml.notesSlide+xml"/>
  <Override PartName="/ppt/tags/tag162.xml" ContentType="application/vnd.openxmlformats-officedocument.presentationml.tags+xml"/>
  <Override PartName="/ppt/notesSlides/notesSlide86.xml" ContentType="application/vnd.openxmlformats-officedocument.presentationml.notesSlide+xml"/>
  <Override PartName="/ppt/tags/tag163.xml" ContentType="application/vnd.openxmlformats-officedocument.presentationml.tags+xml"/>
  <Override PartName="/ppt/notesSlides/notesSlide87.xml" ContentType="application/vnd.openxmlformats-officedocument.presentationml.notesSlide+xml"/>
  <Override PartName="/ppt/tags/tag164.xml" ContentType="application/vnd.openxmlformats-officedocument.presentationml.tags+xml"/>
  <Override PartName="/ppt/notesSlides/notesSlide88.xml" ContentType="application/vnd.openxmlformats-officedocument.presentationml.notesSlide+xml"/>
  <Override PartName="/ppt/tags/tag165.xml" ContentType="application/vnd.openxmlformats-officedocument.presentationml.tags+xml"/>
  <Override PartName="/ppt/notesSlides/notesSlide89.xml" ContentType="application/vnd.openxmlformats-officedocument.presentationml.notesSlide+xml"/>
  <Override PartName="/ppt/tags/tag166.xml" ContentType="application/vnd.openxmlformats-officedocument.presentationml.tags+xml"/>
  <Override PartName="/ppt/notesSlides/notesSlide90.xml" ContentType="application/vnd.openxmlformats-officedocument.presentationml.notesSlide+xml"/>
  <Override PartName="/ppt/tags/tag167.xml" ContentType="application/vnd.openxmlformats-officedocument.presentationml.tags+xml"/>
  <Override PartName="/ppt/notesSlides/notesSlide91.xml" ContentType="application/vnd.openxmlformats-officedocument.presentationml.notesSlide+xml"/>
  <Override PartName="/ppt/tags/tag168.xml" ContentType="application/vnd.openxmlformats-officedocument.presentationml.tags+xml"/>
  <Override PartName="/ppt/notesSlides/notesSlide92.xml" ContentType="application/vnd.openxmlformats-officedocument.presentationml.notesSlide+xml"/>
  <Override PartName="/ppt/tags/tag169.xml" ContentType="application/vnd.openxmlformats-officedocument.presentationml.tags+xml"/>
  <Override PartName="/ppt/notesSlides/notesSlide93.xml" ContentType="application/vnd.openxmlformats-officedocument.presentationml.notesSlide+xml"/>
  <Override PartName="/ppt/tags/tag170.xml" ContentType="application/vnd.openxmlformats-officedocument.presentationml.tags+xml"/>
  <Override PartName="/ppt/notesSlides/notesSlide94.xml" ContentType="application/vnd.openxmlformats-officedocument.presentationml.notesSlide+xml"/>
  <Override PartName="/ppt/tags/tag171.xml" ContentType="application/vnd.openxmlformats-officedocument.presentationml.tags+xml"/>
  <Override PartName="/ppt/notesSlides/notesSlide95.xml" ContentType="application/vnd.openxmlformats-officedocument.presentationml.notesSlide+xml"/>
  <Override PartName="/ppt/tags/tag172.xml" ContentType="application/vnd.openxmlformats-officedocument.presentationml.tags+xml"/>
  <Override PartName="/ppt/notesSlides/notesSlide96.xml" ContentType="application/vnd.openxmlformats-officedocument.presentationml.notesSlide+xml"/>
  <Override PartName="/ppt/tags/tag173.xml" ContentType="application/vnd.openxmlformats-officedocument.presentationml.tags+xml"/>
  <Override PartName="/ppt/notesSlides/notesSlide97.xml" ContentType="application/vnd.openxmlformats-officedocument.presentationml.notesSlide+xml"/>
  <Override PartName="/ppt/tags/tag174.xml" ContentType="application/vnd.openxmlformats-officedocument.presentationml.tags+xml"/>
  <Override PartName="/ppt/notesSlides/notesSlide98.xml" ContentType="application/vnd.openxmlformats-officedocument.presentationml.notesSlide+xml"/>
  <Override PartName="/ppt/tags/tag175.xml" ContentType="application/vnd.openxmlformats-officedocument.presentationml.tags+xml"/>
  <Override PartName="/ppt/notesSlides/notesSlide99.xml" ContentType="application/vnd.openxmlformats-officedocument.presentationml.notesSlide+xml"/>
  <Override PartName="/ppt/tags/tag176.xml" ContentType="application/vnd.openxmlformats-officedocument.presentationml.tags+xml"/>
  <Override PartName="/ppt/notesSlides/notesSlide100.xml" ContentType="application/vnd.openxmlformats-officedocument.presentationml.notesSlide+xml"/>
  <Override PartName="/ppt/tags/tag177.xml" ContentType="application/vnd.openxmlformats-officedocument.presentationml.tags+xml"/>
  <Override PartName="/ppt/notesSlides/notesSlide101.xml" ContentType="application/vnd.openxmlformats-officedocument.presentationml.notesSlide+xml"/>
  <Override PartName="/ppt/tags/tag178.xml" ContentType="application/vnd.openxmlformats-officedocument.presentationml.tags+xml"/>
  <Override PartName="/ppt/notesSlides/notesSlide102.xml" ContentType="application/vnd.openxmlformats-officedocument.presentationml.notesSlide+xml"/>
  <Override PartName="/ppt/tags/tag179.xml" ContentType="application/vnd.openxmlformats-officedocument.presentationml.tags+xml"/>
  <Override PartName="/ppt/notesSlides/notesSlide103.xml" ContentType="application/vnd.openxmlformats-officedocument.presentationml.notesSlide+xml"/>
  <Override PartName="/ppt/tags/tag180.xml" ContentType="application/vnd.openxmlformats-officedocument.presentationml.tags+xml"/>
  <Override PartName="/ppt/notesSlides/notesSlide104.xml" ContentType="application/vnd.openxmlformats-officedocument.presentationml.notesSlide+xml"/>
  <Override PartName="/ppt/tags/tag181.xml" ContentType="application/vnd.openxmlformats-officedocument.presentationml.tags+xml"/>
  <Override PartName="/ppt/notesSlides/notesSlide105.xml" ContentType="application/vnd.openxmlformats-officedocument.presentationml.notesSlide+xml"/>
  <Override PartName="/ppt/tags/tag182.xml" ContentType="application/vnd.openxmlformats-officedocument.presentationml.tags+xml"/>
  <Override PartName="/ppt/notesSlides/notesSlide106.xml" ContentType="application/vnd.openxmlformats-officedocument.presentationml.notesSlide+xml"/>
  <Override PartName="/ppt/tags/tag183.xml" ContentType="application/vnd.openxmlformats-officedocument.presentationml.tags+xml"/>
  <Override PartName="/ppt/notesSlides/notesSlide107.xml" ContentType="application/vnd.openxmlformats-officedocument.presentationml.notesSlide+xml"/>
  <Override PartName="/ppt/tags/tag184.xml" ContentType="application/vnd.openxmlformats-officedocument.presentationml.tags+xml"/>
  <Override PartName="/ppt/notesSlides/notesSlide108.xml" ContentType="application/vnd.openxmlformats-officedocument.presentationml.notesSlide+xml"/>
  <Override PartName="/ppt/tags/tag185.xml" ContentType="application/vnd.openxmlformats-officedocument.presentationml.tags+xml"/>
  <Override PartName="/ppt/notesSlides/notesSlide109.xml" ContentType="application/vnd.openxmlformats-officedocument.presentationml.notesSlide+xml"/>
  <Override PartName="/ppt/tags/tag186.xml" ContentType="application/vnd.openxmlformats-officedocument.presentationml.tags+xml"/>
  <Override PartName="/ppt/notesSlides/notesSlide110.xml" ContentType="application/vnd.openxmlformats-officedocument.presentationml.notesSlide+xml"/>
  <Override PartName="/ppt/tags/tag187.xml" ContentType="application/vnd.openxmlformats-officedocument.presentationml.tags+xml"/>
  <Override PartName="/ppt/notesSlides/notesSlide111.xml" ContentType="application/vnd.openxmlformats-officedocument.presentationml.notesSlide+xml"/>
  <Override PartName="/ppt/tags/tag188.xml" ContentType="application/vnd.openxmlformats-officedocument.presentationml.tags+xml"/>
  <Override PartName="/ppt/notesSlides/notesSlide112.xml" ContentType="application/vnd.openxmlformats-officedocument.presentationml.notesSlide+xml"/>
  <Override PartName="/ppt/tags/tag189.xml" ContentType="application/vnd.openxmlformats-officedocument.presentationml.tags+xml"/>
  <Override PartName="/ppt/notesSlides/notesSlide113.xml" ContentType="application/vnd.openxmlformats-officedocument.presentationml.notesSlide+xml"/>
  <Override PartName="/ppt/tags/tag190.xml" ContentType="application/vnd.openxmlformats-officedocument.presentationml.tags+xml"/>
  <Override PartName="/ppt/notesSlides/notesSlide114.xml" ContentType="application/vnd.openxmlformats-officedocument.presentationml.notesSlide+xml"/>
  <Override PartName="/ppt/tags/tag191.xml" ContentType="application/vnd.openxmlformats-officedocument.presentationml.tags+xml"/>
  <Override PartName="/ppt/notesSlides/notesSlide115.xml" ContentType="application/vnd.openxmlformats-officedocument.presentationml.notesSlide+xml"/>
  <Override PartName="/ppt/tags/tag192.xml" ContentType="application/vnd.openxmlformats-officedocument.presentationml.tags+xml"/>
  <Override PartName="/ppt/notesSlides/notesSlide116.xml" ContentType="application/vnd.openxmlformats-officedocument.presentationml.notesSlide+xml"/>
  <Override PartName="/ppt/tags/tag193.xml" ContentType="application/vnd.openxmlformats-officedocument.presentationml.tags+xml"/>
  <Override PartName="/ppt/notesSlides/notesSlide1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7" r:id="rId1"/>
    <p:sldMasterId id="2147483725" r:id="rId2"/>
    <p:sldMasterId id="2147483822" r:id="rId3"/>
    <p:sldMasterId id="2147483829" r:id="rId4"/>
  </p:sldMasterIdLst>
  <p:notesMasterIdLst>
    <p:notesMasterId r:id="rId122"/>
  </p:notesMasterIdLst>
  <p:handoutMasterIdLst>
    <p:handoutMasterId r:id="rId123"/>
  </p:handoutMasterIdLst>
  <p:sldIdLst>
    <p:sldId id="761" r:id="rId5"/>
    <p:sldId id="2147377053" r:id="rId6"/>
    <p:sldId id="2147377055" r:id="rId7"/>
    <p:sldId id="2147377056" r:id="rId8"/>
    <p:sldId id="2147377057" r:id="rId9"/>
    <p:sldId id="2147377058" r:id="rId10"/>
    <p:sldId id="2147377059" r:id="rId11"/>
    <p:sldId id="2147377060" r:id="rId12"/>
    <p:sldId id="2147377054" r:id="rId13"/>
    <p:sldId id="2147377061" r:id="rId14"/>
    <p:sldId id="2147377062" r:id="rId15"/>
    <p:sldId id="359" r:id="rId16"/>
    <p:sldId id="256" r:id="rId17"/>
    <p:sldId id="483" r:id="rId18"/>
    <p:sldId id="257" r:id="rId19"/>
    <p:sldId id="543" r:id="rId20"/>
    <p:sldId id="547" r:id="rId21"/>
    <p:sldId id="548" r:id="rId22"/>
    <p:sldId id="549" r:id="rId23"/>
    <p:sldId id="550" r:id="rId24"/>
    <p:sldId id="551" r:id="rId25"/>
    <p:sldId id="552" r:id="rId26"/>
    <p:sldId id="553" r:id="rId27"/>
    <p:sldId id="2147377008" r:id="rId28"/>
    <p:sldId id="2147377009" r:id="rId29"/>
    <p:sldId id="273" r:id="rId30"/>
    <p:sldId id="555" r:id="rId31"/>
    <p:sldId id="556" r:id="rId32"/>
    <p:sldId id="557" r:id="rId33"/>
    <p:sldId id="2147377011" r:id="rId34"/>
    <p:sldId id="540" r:id="rId35"/>
    <p:sldId id="541" r:id="rId36"/>
    <p:sldId id="2147377010" r:id="rId37"/>
    <p:sldId id="279" r:id="rId38"/>
    <p:sldId id="332" r:id="rId39"/>
    <p:sldId id="796" r:id="rId40"/>
    <p:sldId id="260" r:id="rId41"/>
    <p:sldId id="329" r:id="rId42"/>
    <p:sldId id="330" r:id="rId43"/>
    <p:sldId id="783" r:id="rId44"/>
    <p:sldId id="802" r:id="rId45"/>
    <p:sldId id="334" r:id="rId46"/>
    <p:sldId id="495" r:id="rId47"/>
    <p:sldId id="496" r:id="rId48"/>
    <p:sldId id="507" r:id="rId49"/>
    <p:sldId id="508" r:id="rId50"/>
    <p:sldId id="797" r:id="rId51"/>
    <p:sldId id="497" r:id="rId52"/>
    <p:sldId id="803" r:id="rId53"/>
    <p:sldId id="798" r:id="rId54"/>
    <p:sldId id="799" r:id="rId55"/>
    <p:sldId id="804" r:id="rId56"/>
    <p:sldId id="800" r:id="rId57"/>
    <p:sldId id="805" r:id="rId58"/>
    <p:sldId id="530" r:id="rId59"/>
    <p:sldId id="790" r:id="rId60"/>
    <p:sldId id="531" r:id="rId61"/>
    <p:sldId id="296" r:id="rId62"/>
    <p:sldId id="801" r:id="rId63"/>
    <p:sldId id="806" r:id="rId64"/>
    <p:sldId id="789" r:id="rId65"/>
    <p:sldId id="300" r:id="rId66"/>
    <p:sldId id="301" r:id="rId67"/>
    <p:sldId id="505" r:id="rId68"/>
    <p:sldId id="302" r:id="rId69"/>
    <p:sldId id="303" r:id="rId70"/>
    <p:sldId id="807" r:id="rId71"/>
    <p:sldId id="808" r:id="rId72"/>
    <p:sldId id="533" r:id="rId73"/>
    <p:sldId id="306" r:id="rId74"/>
    <p:sldId id="534" r:id="rId75"/>
    <p:sldId id="2147377075" r:id="rId76"/>
    <p:sldId id="272" r:id="rId77"/>
    <p:sldId id="307" r:id="rId78"/>
    <p:sldId id="809" r:id="rId79"/>
    <p:sldId id="810" r:id="rId80"/>
    <p:sldId id="310" r:id="rId81"/>
    <p:sldId id="811" r:id="rId82"/>
    <p:sldId id="812" r:id="rId83"/>
    <p:sldId id="312" r:id="rId84"/>
    <p:sldId id="813" r:id="rId85"/>
    <p:sldId id="316" r:id="rId86"/>
    <p:sldId id="814" r:id="rId87"/>
    <p:sldId id="815" r:id="rId88"/>
    <p:sldId id="792" r:id="rId89"/>
    <p:sldId id="793" r:id="rId90"/>
    <p:sldId id="2147377007" r:id="rId91"/>
    <p:sldId id="141168824" r:id="rId92"/>
    <p:sldId id="141168772" r:id="rId93"/>
    <p:sldId id="141168773" r:id="rId94"/>
    <p:sldId id="141168775" r:id="rId95"/>
    <p:sldId id="2147376998" r:id="rId96"/>
    <p:sldId id="141168776" r:id="rId97"/>
    <p:sldId id="141168778" r:id="rId98"/>
    <p:sldId id="141168782" r:id="rId99"/>
    <p:sldId id="2147376996" r:id="rId100"/>
    <p:sldId id="494" r:id="rId101"/>
    <p:sldId id="141168825" r:id="rId102"/>
    <p:sldId id="2147377006" r:id="rId103"/>
    <p:sldId id="369" r:id="rId104"/>
    <p:sldId id="2147377068" r:id="rId105"/>
    <p:sldId id="395" r:id="rId106"/>
    <p:sldId id="396" r:id="rId107"/>
    <p:sldId id="487" r:id="rId108"/>
    <p:sldId id="488" r:id="rId109"/>
    <p:sldId id="2147377069" r:id="rId110"/>
    <p:sldId id="2147377070" r:id="rId111"/>
    <p:sldId id="2147377071" r:id="rId112"/>
    <p:sldId id="2147377072" r:id="rId113"/>
    <p:sldId id="2147377073" r:id="rId114"/>
    <p:sldId id="2147377039" r:id="rId115"/>
    <p:sldId id="2147377040" r:id="rId116"/>
    <p:sldId id="375" r:id="rId117"/>
    <p:sldId id="429" r:id="rId118"/>
    <p:sldId id="767" r:id="rId119"/>
    <p:sldId id="651" r:id="rId120"/>
    <p:sldId id="742" r:id="rId121"/>
  </p:sldIdLst>
  <p:sldSz cx="12192000" cy="6858000"/>
  <p:notesSz cx="7315200" cy="9601200"/>
  <p:custDataLst>
    <p:tags r:id="rId1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923270-6831-9E1B-65FD-0BDFBE623A29}" name="Moreno, Melissa (CMS/OC)" initials="MM(" userId="S::melissa.moreno@cms.hhs.gov::cc64ca9e-4401-488c-b6ab-90cbbacac946" providerId="AD"/>
  <p188:author id="{8FA42471-A9DB-6083-F1B5-F0401BE5F914}" name="Gordon, Erin (CMS/OC)" initials="GE(" userId="S::erin.gordon@cms.hhs.gov::ff3b03ec-2bd6-4728-9caf-f723e702e94c" providerId="AD"/>
  <p188:author id="{C711BF9F-122E-5EB6-A11B-69FB61293849}" name="Miner, Amy (CMS/OC)" initials="MA(" userId="S::amy.miner@cms.hhs.gov::33760fed-62ff-4c49-b742-c1a91e9591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12" clrIdx="0">
    <p:extLst>
      <p:ext uri="{19B8F6BF-5375-455C-9EA6-DF929625EA0E}">
        <p15:presenceInfo xmlns:p15="http://schemas.microsoft.com/office/powerpoint/2012/main" userId="S-1-5-21-4095628063-3556742122-3606576086-8437" providerId="AD"/>
      </p:ext>
    </p:extLst>
  </p:cmAuthor>
  <p:cmAuthor id="2" name="Erin Gordon" initials="EG" lastIdx="4" clrIdx="1">
    <p:extLst>
      <p:ext uri="{19B8F6BF-5375-455C-9EA6-DF929625EA0E}">
        <p15:presenceInfo xmlns:p15="http://schemas.microsoft.com/office/powerpoint/2012/main" userId="S-1-5-21-4095628063-3556742122-3606576086-10842" providerId="AD"/>
      </p:ext>
    </p:extLst>
  </p:cmAuthor>
  <p:cmAuthor id="3" name="Melissa Moreno" initials="MM" lastIdx="17" clrIdx="2">
    <p:extLst>
      <p:ext uri="{19B8F6BF-5375-455C-9EA6-DF929625EA0E}">
        <p15:presenceInfo xmlns:p15="http://schemas.microsoft.com/office/powerpoint/2012/main" userId="S-1-5-21-4095628063-3556742122-3606576086-74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29B"/>
    <a:srgbClr val="00539A"/>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21149" autoAdjust="0"/>
    <p:restoredTop sz="94691" autoAdjust="0"/>
  </p:normalViewPr>
  <p:slideViewPr>
    <p:cSldViewPr snapToGrid="0" snapToObjects="1">
      <p:cViewPr varScale="1">
        <p:scale>
          <a:sx n="110" d="100"/>
          <a:sy n="110" d="100"/>
        </p:scale>
        <p:origin x="198" y="108"/>
      </p:cViewPr>
      <p:guideLst/>
    </p:cSldViewPr>
  </p:slideViewPr>
  <p:outlineViewPr>
    <p:cViewPr>
      <p:scale>
        <a:sx n="33" d="100"/>
        <a:sy n="33" d="100"/>
      </p:scale>
      <p:origin x="0" y="-35310"/>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handoutMaster" Target="handoutMasters/handout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gs" Target="tags/tag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8/10/relationships/authors" Targe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E366D9-7E05-4927-AF79-45537D87397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186B9AF8-68A5-4351-AC69-F0FC5BDFDE1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914828E-D07C-458E-825D-62FB1095A8CB}" type="datetimeFigureOut">
              <a:rPr lang="en-US" smtClean="0"/>
              <a:t>09/26/2023</a:t>
            </a:fld>
            <a:endParaRPr lang="en-US" dirty="0"/>
          </a:p>
        </p:txBody>
      </p:sp>
      <p:sp>
        <p:nvSpPr>
          <p:cNvPr id="4" name="Footer Placeholder 3">
            <a:extLst>
              <a:ext uri="{FF2B5EF4-FFF2-40B4-BE49-F238E27FC236}">
                <a16:creationId xmlns:a16="http://schemas.microsoft.com/office/drawing/2014/main" id="{005B5E9D-5CED-4066-BE74-915C2B818D7A}"/>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Module Title</a:t>
            </a:r>
          </a:p>
        </p:txBody>
      </p:sp>
      <p:sp>
        <p:nvSpPr>
          <p:cNvPr id="5" name="Slide Number Placeholder 4">
            <a:extLst>
              <a:ext uri="{FF2B5EF4-FFF2-40B4-BE49-F238E27FC236}">
                <a16:creationId xmlns:a16="http://schemas.microsoft.com/office/drawing/2014/main" id="{9FB8F050-A18E-4953-9BB7-1CFE2A082C39}"/>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2E1288D-BBD9-4BF2-B9F0-068FC27EABE9}" type="slidenum">
              <a:rPr lang="en-US" smtClean="0"/>
              <a:t>‹#›</a:t>
            </a:fld>
            <a:endParaRPr lang="en-US" dirty="0"/>
          </a:p>
        </p:txBody>
      </p:sp>
    </p:spTree>
    <p:extLst>
      <p:ext uri="{BB962C8B-B14F-4D97-AF65-F5344CB8AC3E}">
        <p14:creationId xmlns:p14="http://schemas.microsoft.com/office/powerpoint/2010/main" val="33226907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9846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888486"/>
            <a:ext cx="5852160" cy="3780473"/>
          </a:xfrm>
          <a:prstGeom prst="rect">
            <a:avLst/>
          </a:prstGeom>
        </p:spPr>
        <p:txBody>
          <a:bodyPr vert="horz" lIns="96661" tIns="48331" rIns="96661" bIns="48331" rtlCol="0"/>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17719508"/>
      </p:ext>
    </p:extLst>
  </p:cSld>
  <p:clrMap bg1="lt1" tx1="dk1" bg2="lt2" tx2="dk2" accent1="accent1" accent2="accent2" accent3="accent3" accent4="accent4" accent5="accent5" accent6="accent6" hlink="hlink" folHlink="folHlink"/>
  <p:hf sldNum="0" hdr="0" dt="0"/>
  <p:notesStyle>
    <a:lvl1pPr marL="274320" indent="-274320" algn="l" defTabSz="914400" rtl="0" eaLnBrk="1" latinLnBrk="0" hangingPunct="1">
      <a:spcAft>
        <a:spcPts val="600"/>
      </a:spcAft>
      <a:buFont typeface="Wingdings" panose="05000000000000000000" pitchFamily="2" charset="2"/>
      <a:buChar char="§"/>
      <a:defRPr sz="1200" kern="1200">
        <a:solidFill>
          <a:schemeClr val="tx1"/>
        </a:solidFill>
        <a:latin typeface="+mn-lt"/>
        <a:ea typeface="+mn-ea"/>
        <a:cs typeface="+mn-cs"/>
      </a:defRPr>
    </a:lvl1pPr>
    <a:lvl2pPr marL="822960" indent="-27432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1371600" indent="-274320" algn="l" defTabSz="914400" rtl="0" eaLnBrk="1" latinLnBrk="0" hangingPunct="1">
      <a:spcAft>
        <a:spcPts val="600"/>
      </a:spcAft>
      <a:buSzPct val="50000"/>
      <a:buFont typeface="Wingdings" panose="05000000000000000000" pitchFamily="2" charset="2"/>
      <a:buChar char="q"/>
      <a:defRPr sz="1200" kern="1200">
        <a:solidFill>
          <a:schemeClr val="tx1"/>
        </a:solidFill>
        <a:latin typeface="+mn-lt"/>
        <a:ea typeface="+mn-ea"/>
        <a:cs typeface="+mn-cs"/>
      </a:defRPr>
    </a:lvl3pPr>
    <a:lvl4pPr marL="1920240" indent="-274320" algn="l" defTabSz="914400" rtl="0" eaLnBrk="1" latinLnBrk="0" hangingPunct="1">
      <a:spcAft>
        <a:spcPts val="600"/>
      </a:spcAft>
      <a:buFont typeface="Courier New" panose="02070309020205020404" pitchFamily="49" charset="0"/>
      <a:buChar char="o"/>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medicare.gov/coverage/travel"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8" Type="http://schemas.openxmlformats.org/officeDocument/2006/relationships/hyperlink" Target="https://www.medicare.gov/media/publication/12196-open-enrollment-palm-card.pdf" TargetMode="External"/><Relationship Id="rId3" Type="http://schemas.openxmlformats.org/officeDocument/2006/relationships/hyperlink" Target="https://www.medicare.gov/publications/11163-Compare-Medicare-Drug-Coverage.pdf" TargetMode="External"/><Relationship Id="rId7" Type="http://schemas.openxmlformats.org/officeDocument/2006/relationships/hyperlink" Target="https://www.medicare.gov/Pubs/pdf/12026-Understanding-Medicare-Advantage-Plans.pdf" TargetMode="External"/><Relationship Id="rId2" Type="http://schemas.openxmlformats.org/officeDocument/2006/relationships/slide" Target="../slides/slide115.xml"/><Relationship Id="rId1" Type="http://schemas.openxmlformats.org/officeDocument/2006/relationships/notesMaster" Target="../notesMasters/notesMaster1.xml"/><Relationship Id="rId6" Type="http://schemas.openxmlformats.org/officeDocument/2006/relationships/hyperlink" Target="https://www.medicare.gov/media/9696" TargetMode="External"/><Relationship Id="rId5" Type="http://schemas.openxmlformats.org/officeDocument/2006/relationships/hyperlink" Target="https://www.medicare.gov/Pubs/pdf/11219-understanding-medicare-part-c-d.pdf" TargetMode="External"/><Relationship Id="rId4" Type="http://schemas.openxmlformats.org/officeDocument/2006/relationships/hyperlink" Target="https://www.medicare.gov/Pubs/pdf/11220-Medicare-Yearly-Review.pdf" TargetMode="Externa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cmsnationaltrainingprogram.cms.gov/?q=ntp-courses"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basics%2Fcosts%2Fhelp%2Fdrug-costs&amp;data=05%7C01%7CSrujana.Nadella1%40cms.hhs.gov%7Cfa786c50a8e741e53ba908dbbb6c2752%7Cfbdcedc170a9414bbfa5c3063fc3395e%7C0%7C0%7C638309845405553504%7CUnknown%7CTWFpbGZsb3d8eyJWIjoiMC4wLjAwMDAiLCJQIjoiV2luMzIiLCJBTiI6Ik1haWwiLCJXVCI6Mn0%3D%7C3000%7C%7C%7C&amp;sdata=d3LjQeD3bv9%2F2GeU3mGzGpuUD0a18dab%2BwwvAGvdCCQ%3D&amp;reserved=0"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www.medicare.gov%2Fbasics%2Fcosts%2Fhelp&amp;data=05%7C01%7CSrujana.Nadella1%40cms.hhs.gov%7Cfa786c50a8e741e53ba908dbbb6c2752%7Cfbdcedc170a9414bbfa5c3063fc3395e%7C0%7C0%7C638309845405553504%7CUnknown%7CTWFpbGZsb3d8eyJWIjoiMC4wLjAwMDAiLCJQIjoiV2luMzIiLCJBTiI6Ik1haWwiLCJXVCI6Mn0%3D%7C3000%7C%7C%7C&amp;sdata=KCDko5MWvpH7RMu0PDdnJF13Qzid0Z%2Bg38o3FNGDba4%3D&amp;reserved=0"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medicare.gov/plan-compare/#/?year=2022&amp;lang=e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training@cms.hhs.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cms.gov/files/document/reduced-coinsurance-part-b-rebatable-drugs-6823.pdf"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medicaid.gov/federal-policy-guidance/downloads/sho23003.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medicare.gov/media/publication/12172-medicare-insulin-costs-facts.pdf?linkit_matcher=1"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s://www.cms.gov/files/document/ira-part-b-rebatable-drugs-and-insulin-faq.pdf" TargetMode="External"/><Relationship Id="rId4" Type="http://schemas.openxmlformats.org/officeDocument/2006/relationships/hyperlink" Target="https://www.cms.gov/files/document/frequently-asked-questions-medicare-part-d-insulin-benefit.pdf"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897365"/>
            <a:ext cx="5982208" cy="4666340"/>
          </a:xfrm>
        </p:spPr>
        <p:txBody>
          <a:bodyPr/>
          <a:lstStyle/>
          <a:p>
            <a:pPr marL="0" indent="0">
              <a:spcBef>
                <a:spcPts val="634"/>
              </a:spcBef>
              <a:buNone/>
            </a:pPr>
            <a:r>
              <a:rPr lang="en-US" dirty="0"/>
              <a:t>Medicare Open Enrollment is from October 15 to December 7, 2023. Coverage begins January 1, 2024, if you enroll or change plans.</a:t>
            </a:r>
          </a:p>
          <a:p>
            <a:pPr marL="0" indent="0" fontAlgn="base">
              <a:spcAft>
                <a:spcPts val="600"/>
              </a:spcAft>
              <a:buNone/>
            </a:pPr>
            <a:r>
              <a:rPr lang="en-US" b="1" dirty="0">
                <a:solidFill>
                  <a:srgbClr val="000000"/>
                </a:solidFill>
              </a:rPr>
              <a:t>Disclaimer</a:t>
            </a:r>
            <a:r>
              <a:rPr lang="en-US" dirty="0">
                <a:solidFill>
                  <a:srgbClr val="444444"/>
                </a:solidFill>
              </a:rPr>
              <a:t>​</a:t>
            </a:r>
          </a:p>
          <a:p>
            <a:pPr algn="l" rtl="0" fontAlgn="base">
              <a:spcAft>
                <a:spcPts val="600"/>
              </a:spcAft>
            </a:pPr>
            <a:r>
              <a:rPr lang="en-US" dirty="0">
                <a:solidFill>
                  <a:srgbClr val="000000"/>
                </a:solidFill>
              </a:rPr>
              <a:t>This training module was developed and approved by the Centers for Medicare &amp; Medicaid Services (CMS), the federal agency that administers Medicare, Medicaid, the Children’s Health Insurance Program (CHIP), and the Health Insurance Marketplace®. </a:t>
            </a:r>
            <a:r>
              <a:rPr lang="en-US" dirty="0">
                <a:solidFill>
                  <a:srgbClr val="444444"/>
                </a:solidFill>
              </a:rPr>
              <a:t>​</a:t>
            </a:r>
          </a:p>
          <a:p>
            <a:pPr algn="l" rtl="0" fontAlgn="base">
              <a:spcAft>
                <a:spcPts val="600"/>
              </a:spcAft>
            </a:pPr>
            <a:r>
              <a:rPr lang="en-US" dirty="0">
                <a:solidFill>
                  <a:srgbClr val="000000"/>
                </a:solidFill>
              </a:rPr>
              <a:t>The information in this module was correct as of September 2023. To check for an updated version, visit </a:t>
            </a:r>
            <a:r>
              <a:rPr lang="en-US" u="sng" dirty="0">
                <a:solidFill>
                  <a:srgbClr val="0563C1"/>
                </a:solidFill>
                <a:hlinkClick r:id="rId3"/>
              </a:rPr>
              <a:t>CMSnationaltrainingprogram.cms.gov</a:t>
            </a:r>
            <a:r>
              <a:rPr lang="en-US" dirty="0">
                <a:solidFill>
                  <a:srgbClr val="000000"/>
                </a:solidFill>
              </a:rPr>
              <a:t>. The CMS National Training Program provides this information as a resource for our partners. It’s not a legal document or intended for press purposes. The press can contact the CMS Press Office at </a:t>
            </a:r>
            <a:r>
              <a:rPr lang="en-US" u="sng" dirty="0">
                <a:solidFill>
                  <a:srgbClr val="0563C1"/>
                </a:solidFill>
                <a:hlinkClick r:id="rId4"/>
              </a:rPr>
              <a:t>press@cms.hhs.gov</a:t>
            </a:r>
            <a:r>
              <a:rPr lang="en-US" dirty="0">
                <a:solidFill>
                  <a:srgbClr val="000000"/>
                </a:solidFill>
              </a:rPr>
              <a:t>. Official Medicare Program legal guidance is contained in the relevant statutes, regulations, and rulings.</a:t>
            </a:r>
            <a:r>
              <a:rPr lang="en-US" dirty="0">
                <a:solidFill>
                  <a:srgbClr val="444444"/>
                </a:solidFill>
              </a:rPr>
              <a:t>​</a:t>
            </a:r>
          </a:p>
          <a:p>
            <a:pPr algn="l" rtl="0" fontAlgn="base">
              <a:spcAft>
                <a:spcPts val="600"/>
              </a:spcAft>
            </a:pPr>
            <a:r>
              <a:rPr lang="en-US" dirty="0">
                <a:solidFill>
                  <a:srgbClr val="000000"/>
                </a:solidFill>
              </a:rPr>
              <a:t>This communication was printed, published, or produced and disseminated at U.S. taxpayer expense.</a:t>
            </a:r>
            <a:r>
              <a:rPr lang="en-US" dirty="0">
                <a:solidFill>
                  <a:srgbClr val="444444"/>
                </a:solidFill>
              </a:rPr>
              <a:t>​</a:t>
            </a:r>
          </a:p>
          <a:p>
            <a:pPr algn="l" rtl="0" fontAlgn="base">
              <a:spcAft>
                <a:spcPts val="600"/>
              </a:spcAft>
            </a:pPr>
            <a:r>
              <a:rPr lang="en-US" dirty="0">
                <a:solidFill>
                  <a:srgbClr val="000000"/>
                </a:solidFill>
              </a:rPr>
              <a:t>Health Insurance Marketplace® is a registered service mark of the U.S. Department of Health &amp; Human Services (HHS).</a:t>
            </a:r>
            <a:r>
              <a:rPr lang="en-US" dirty="0">
                <a:solidFill>
                  <a:srgbClr val="444444"/>
                </a:solidFill>
              </a:rPr>
              <a:t>​</a:t>
            </a:r>
            <a:endParaRPr lang="en-US" dirty="0">
              <a:solidFill>
                <a:prstClr val="black"/>
              </a:solidFill>
            </a:endParaRPr>
          </a:p>
          <a:p>
            <a:pPr marL="0" indent="0">
              <a:spcBef>
                <a:spcPts val="634"/>
              </a:spcBef>
              <a:buNone/>
            </a:pPr>
            <a:endParaRPr lang="en-US" dirty="0"/>
          </a:p>
          <a:p>
            <a:pPr>
              <a:spcBef>
                <a:spcPts val="634"/>
              </a:spcBef>
            </a:pPr>
            <a:endParaRPr lang="en-US" dirty="0"/>
          </a:p>
          <a:p>
            <a:endParaRPr lang="en-US" dirty="0"/>
          </a:p>
        </p:txBody>
      </p:sp>
    </p:spTree>
    <p:extLst>
      <p:ext uri="{BB962C8B-B14F-4D97-AF65-F5344CB8AC3E}">
        <p14:creationId xmlns:p14="http://schemas.microsoft.com/office/powerpoint/2010/main" val="370503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buNone/>
            </a:pPr>
            <a:endParaRPr lang="en-US" dirty="0"/>
          </a:p>
          <a:p>
            <a:pPr marL="0" indent="0">
              <a:buNone/>
            </a:pPr>
            <a:endParaRPr lang="en-US" dirty="0"/>
          </a:p>
        </p:txBody>
      </p:sp>
    </p:spTree>
    <p:extLst>
      <p:ext uri="{BB962C8B-B14F-4D97-AF65-F5344CB8AC3E}">
        <p14:creationId xmlns:p14="http://schemas.microsoft.com/office/powerpoint/2010/main" val="11045074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693" y="3687727"/>
            <a:ext cx="7123814" cy="5254256"/>
          </a:xfrm>
        </p:spPr>
        <p:txBody>
          <a:bodyPr/>
          <a:lstStyle/>
          <a:p>
            <a:pPr marL="0" indent="0" defTabSz="966612">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a:t>
            </a:r>
          </a:p>
          <a:p>
            <a:pPr marL="125525" indent="-125525" defTabSz="966612">
              <a:defRPr/>
            </a:pPr>
            <a:r>
              <a:rPr lang="en-US" sz="1100" dirty="0">
                <a:solidFill>
                  <a:prstClr val="black"/>
                </a:solidFill>
                <a:cs typeface="Arial"/>
              </a:rPr>
              <a:t>Original Medicare</a:t>
            </a:r>
          </a:p>
          <a:p>
            <a:pPr marL="125525" indent="-125525" defTabSz="966612">
              <a:defRPr/>
            </a:pPr>
            <a:r>
              <a:rPr lang="en-US" sz="1100" dirty="0">
                <a:solidFill>
                  <a:prstClr val="black"/>
                </a:solidFill>
                <a:cs typeface="Arial"/>
              </a:rPr>
              <a:t>Medicare Advantage (also known as Part C)</a:t>
            </a:r>
          </a:p>
          <a:p>
            <a:pPr marL="0" indent="0" defTabSz="966612">
              <a:buNone/>
              <a:defRPr/>
            </a:pPr>
            <a:r>
              <a:rPr lang="en-US" sz="1100" b="1" dirty="0">
                <a:solidFill>
                  <a:prstClr val="black"/>
                </a:solidFill>
                <a:cs typeface="Arial"/>
              </a:rPr>
              <a:t>Original Medicare</a:t>
            </a:r>
          </a:p>
          <a:p>
            <a:pPr marL="125525" indent="-125525">
              <a:defRPr/>
            </a:pPr>
            <a:r>
              <a:rPr lang="en-US" sz="1100" dirty="0">
                <a:solidFill>
                  <a:prstClr val="black"/>
                </a:solidFill>
                <a:cs typeface="Arial"/>
              </a:rPr>
              <a:t>Coverage includes Part A and Part B. </a:t>
            </a:r>
          </a:p>
          <a:p>
            <a:pPr marL="125834" indent="-125834" defTabSz="966612">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policies, which only work with Original Medicare. Or, you can use coverage from a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endParaRPr lang="en-US" sz="1100" dirty="0">
              <a:solidFill>
                <a:prstClr val="black"/>
              </a:solidFill>
              <a:cs typeface="Arial" panose="020B0604020202020204" pitchFamily="34" charset="0"/>
            </a:endParaRPr>
          </a:p>
          <a:p>
            <a:pPr marL="0" indent="0" defTabSz="966612">
              <a:buNone/>
              <a:defRPr/>
            </a:pPr>
            <a:r>
              <a:rPr lang="en-US" sz="1100" b="1" dirty="0">
                <a:solidFill>
                  <a:prstClr val="black"/>
                </a:solidFill>
                <a:cs typeface="Arial"/>
              </a:rPr>
              <a:t>Medicare Advantage (also known as Part C)</a:t>
            </a:r>
          </a:p>
          <a:p>
            <a:pPr marL="125525" indent="-125525" defTabSz="966612">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defRPr/>
            </a:pPr>
            <a:r>
              <a:rPr lang="en-US" sz="1100" dirty="0">
                <a:solidFill>
                  <a:prstClr val="black"/>
                </a:solidFill>
                <a:cs typeface="Arial"/>
              </a:rPr>
              <a:t>In most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defRPr/>
            </a:pPr>
            <a:r>
              <a:rPr lang="en-US" sz="1100" dirty="0">
                <a:cs typeface="Arial"/>
              </a:rPr>
              <a:t>In many cases, you may need to get approval from your plan before it covers certain drugs or services.</a:t>
            </a:r>
          </a:p>
          <a:p>
            <a:pPr marL="125525" indent="-125525" defTabSz="966612">
              <a:defRPr/>
            </a:pPr>
            <a:r>
              <a:rPr lang="en-US" sz="1100" dirty="0">
                <a:solidFill>
                  <a:prstClr val="black"/>
                </a:solidFill>
                <a:cs typeface="Arial"/>
              </a:rPr>
              <a:t>Plans may have lower out-of-pocket costs than Original Medicare.</a:t>
            </a:r>
          </a:p>
          <a:p>
            <a:pPr marL="125525" indent="-125525" defTabSz="966612">
              <a:defRPr/>
            </a:pPr>
            <a:r>
              <a:rPr lang="en-US" sz="1100" dirty="0">
                <a:solidFill>
                  <a:prstClr val="black"/>
                </a:solidFill>
                <a:cs typeface="Arial"/>
              </a:rPr>
              <a:t>Plans may offer some extra benefits that Original Medicare doesn’t cover—like vision, hearing, and dental services. </a:t>
            </a:r>
            <a:endParaRPr lang="en-US" sz="1100" b="1" dirty="0">
              <a:solidFill>
                <a:prstClr val="black"/>
              </a:solidFill>
            </a:endParaRPr>
          </a:p>
        </p:txBody>
      </p:sp>
    </p:spTree>
    <p:extLst>
      <p:ext uri="{BB962C8B-B14F-4D97-AF65-F5344CB8AC3E}">
        <p14:creationId xmlns:p14="http://schemas.microsoft.com/office/powerpoint/2010/main" val="4214204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sz="1300" dirty="0">
                <a:solidFill>
                  <a:prstClr val="black"/>
                </a:solidFill>
              </a:rPr>
              <a:t>This chart lets you compare Original Medicare and Medicare Advantage Plans side by side. Let’s compare doctor and hospital choice:</a:t>
            </a:r>
          </a:p>
          <a:p>
            <a:pPr marL="125834" indent="-125834" defTabSz="966612">
              <a:spcBef>
                <a:spcPts val="634"/>
              </a:spcBef>
              <a:spcAft>
                <a:spcPts val="0"/>
              </a:spcAft>
              <a:defRPr/>
            </a:pPr>
            <a:r>
              <a:rPr lang="en-US" sz="1300" b="1" dirty="0">
                <a:solidFill>
                  <a:prstClr val="black"/>
                </a:solidFill>
              </a:rPr>
              <a:t>Original Medicare </a:t>
            </a:r>
          </a:p>
          <a:p>
            <a:pPr marL="241600" lvl="1" indent="-115768" defTabSz="966612">
              <a:spcBef>
                <a:spcPts val="634"/>
              </a:spcBef>
              <a:spcAft>
                <a:spcPts val="0"/>
              </a:spcAft>
              <a:tabLst>
                <a:tab pos="125861" algn="l"/>
              </a:tabLst>
              <a:defRPr/>
            </a:pPr>
            <a:r>
              <a:rPr lang="en-US" sz="1300" dirty="0">
                <a:solidFill>
                  <a:prstClr val="black"/>
                </a:solidFill>
                <a:cs typeface="Arial" panose="020B0604020202020204" pitchFamily="34" charset="0"/>
              </a:rPr>
              <a:t>You can go to </a:t>
            </a:r>
            <a:r>
              <a:rPr lang="en-US" sz="1300" b="1" dirty="0">
                <a:solidFill>
                  <a:prstClr val="black"/>
                </a:solidFill>
                <a:cs typeface="Arial" panose="020B0604020202020204" pitchFamily="34" charset="0"/>
              </a:rPr>
              <a:t>any doctor or hospital that takes Medicare, anywhere in the U.S.</a:t>
            </a:r>
          </a:p>
          <a:p>
            <a:pPr marL="241600" lvl="1" indent="-115768" defTabSz="966612">
              <a:spcBef>
                <a:spcPts val="634"/>
              </a:spcBef>
              <a:spcAft>
                <a:spcPts val="0"/>
              </a:spcAft>
              <a:tabLst>
                <a:tab pos="125861" algn="l"/>
              </a:tabLst>
              <a:defRPr/>
            </a:pPr>
            <a:r>
              <a:rPr lang="en-US" sz="1300" dirty="0">
                <a:solidFill>
                  <a:prstClr val="black"/>
                </a:solidFill>
              </a:rPr>
              <a:t>In most cases, you </a:t>
            </a:r>
            <a:r>
              <a:rPr lang="en-US" sz="1300" b="1" dirty="0">
                <a:solidFill>
                  <a:prstClr val="black"/>
                </a:solidFill>
              </a:rPr>
              <a:t>don’t need </a:t>
            </a:r>
            <a:r>
              <a:rPr lang="en-US" sz="1300" dirty="0">
                <a:solidFill>
                  <a:prstClr val="black"/>
                </a:solidFill>
              </a:rPr>
              <a:t>a referral to see a specialist.</a:t>
            </a:r>
          </a:p>
          <a:p>
            <a:pPr marL="125834" indent="-125834" defTabSz="966612">
              <a:spcBef>
                <a:spcPts val="634"/>
              </a:spcBef>
              <a:spcAft>
                <a:spcPts val="0"/>
              </a:spcAft>
              <a:defRPr/>
            </a:pPr>
            <a:r>
              <a:rPr lang="en-US" sz="1300" b="1" dirty="0">
                <a:solidFill>
                  <a:prstClr val="black"/>
                </a:solidFill>
              </a:rPr>
              <a:t>Medicare Advantage (Part C)</a:t>
            </a:r>
          </a:p>
          <a:p>
            <a:pPr marL="241600" lvl="1" indent="-115768">
              <a:tabLst>
                <a:tab pos="125861" algn="l"/>
              </a:tabLst>
              <a:defRPr/>
            </a:pPr>
            <a:r>
              <a:rPr lang="en-US" dirty="0"/>
              <a:t>In many cases, you can only use doctors and other providers who are in the plan’s network and service area (for non-emergency care). Some plans offer non-emergency coverage out of network, but typically at a higher cost. </a:t>
            </a:r>
          </a:p>
          <a:p>
            <a:pPr marL="241600" lvl="1" indent="-115768">
              <a:tabLst>
                <a:tab pos="125861" algn="l"/>
              </a:tabLst>
              <a:defRPr/>
            </a:pPr>
            <a:r>
              <a:rPr lang="en-US" sz="1300" dirty="0">
                <a:solidFill>
                  <a:prstClr val="black"/>
                </a:solidFill>
              </a:rPr>
              <a:t>You </a:t>
            </a:r>
            <a:r>
              <a:rPr lang="en-US" sz="1300" b="1" dirty="0">
                <a:solidFill>
                  <a:prstClr val="black"/>
                </a:solidFill>
              </a:rPr>
              <a:t>may need </a:t>
            </a:r>
            <a:r>
              <a:rPr lang="en-US" sz="1300" dirty="0">
                <a:solidFill>
                  <a:prstClr val="black"/>
                </a:solidFill>
              </a:rPr>
              <a:t>to get a referral to see a specialist.</a:t>
            </a:r>
          </a:p>
        </p:txBody>
      </p:sp>
    </p:spTree>
    <p:extLst>
      <p:ext uri="{BB962C8B-B14F-4D97-AF65-F5344CB8AC3E}">
        <p14:creationId xmlns:p14="http://schemas.microsoft.com/office/powerpoint/2010/main" val="27449540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50641" y="3757507"/>
            <a:ext cx="6395398" cy="5144347"/>
          </a:xfrm>
        </p:spPr>
        <p:txBody>
          <a:bodyPr/>
          <a:lstStyle/>
          <a:p>
            <a:pPr marL="0" indent="0" defTabSz="966612">
              <a:spcBef>
                <a:spcPts val="634"/>
              </a:spcBef>
              <a:spcAft>
                <a:spcPts val="0"/>
              </a:spcAft>
              <a:buNone/>
              <a:defRPr/>
            </a:pPr>
            <a:r>
              <a:rPr lang="en-US" b="1" dirty="0">
                <a:solidFill>
                  <a:prstClr val="black"/>
                </a:solidFill>
              </a:rPr>
              <a:t>Costs</a:t>
            </a:r>
          </a:p>
          <a:p>
            <a:pPr marL="125834" indent="-125834" defTabSz="966612">
              <a:spcBef>
                <a:spcPts val="634"/>
              </a:spcBef>
              <a:spcAft>
                <a:spcPts val="0"/>
              </a:spcAft>
              <a:defRPr/>
            </a:pPr>
            <a:r>
              <a:rPr lang="en-US" b="1" dirty="0">
                <a:solidFill>
                  <a:prstClr val="black"/>
                </a:solidFill>
              </a:rPr>
              <a:t>Original Medicare</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For Part B-covered services, </a:t>
            </a:r>
            <a:r>
              <a:rPr lang="en-US" b="1" dirty="0">
                <a:solidFill>
                  <a:prstClr val="black"/>
                </a:solidFill>
              </a:rPr>
              <a:t>you usually pay 20% of the Medicare-approved amount</a:t>
            </a:r>
            <a:r>
              <a:rPr lang="en-US" dirty="0">
                <a:solidFill>
                  <a:prstClr val="black"/>
                </a:solidFill>
              </a:rPr>
              <a:t> after you meet your deductible. This amount is called coinsurance.</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pay a premium (monthly payment) for Part B</a:t>
            </a:r>
            <a:r>
              <a:rPr lang="en-US" dirty="0">
                <a:solidFill>
                  <a:prstClr val="black"/>
                </a:solidFill>
              </a:rPr>
              <a:t>. If you choose to join a Medicare drug plan, you’ll pay a separate premium for your Medicare drug coverage (Part D). </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There’s </a:t>
            </a:r>
            <a:r>
              <a:rPr lang="en-US" b="1" dirty="0">
                <a:solidFill>
                  <a:prstClr val="black"/>
                </a:solidFill>
              </a:rPr>
              <a:t>no yearly limit </a:t>
            </a:r>
            <a:r>
              <a:rPr lang="en-US" dirty="0">
                <a:solidFill>
                  <a:prstClr val="black"/>
                </a:solidFill>
              </a:rPr>
              <a:t>on what you pay out of pocket, unless you have supplemental coverage—like Medicare Supplement Insurance (Medigap).</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can choose to buy </a:t>
            </a:r>
            <a:r>
              <a:rPr lang="en-US" dirty="0">
                <a:solidFill>
                  <a:prstClr val="black"/>
                </a:solidFill>
              </a:rPr>
              <a:t>Medigap to help pay your remaining out-of-pocket costs (like your 20% coinsurance). Or, you can use coverage from a former employer or union, or Medicaid.</a:t>
            </a:r>
          </a:p>
          <a:p>
            <a:pPr marL="181201" indent="-181201" defTabSz="966612">
              <a:spcBef>
                <a:spcPts val="634"/>
              </a:spcBef>
              <a:spcAft>
                <a:spcPts val="0"/>
              </a:spcAft>
              <a:defRPr/>
            </a:pPr>
            <a:r>
              <a:rPr lang="en-US" b="1" dirty="0">
                <a:solidFill>
                  <a:prstClr val="black"/>
                </a:solidFill>
              </a:rPr>
              <a:t>Medicare Advantage Plans (Part C)</a:t>
            </a:r>
          </a:p>
          <a:p>
            <a:pPr marL="241600" indent="-119122" defTabSz="966612">
              <a:spcBef>
                <a:spcPts val="634"/>
              </a:spcBef>
              <a:spcAft>
                <a:spcPts val="0"/>
              </a:spcAft>
              <a:buFont typeface="Arial" panose="020B0604020202020204" pitchFamily="34" charset="0"/>
              <a:buChar char="•"/>
              <a:defRPr/>
            </a:pPr>
            <a:r>
              <a:rPr lang="en-US" b="1" dirty="0">
                <a:solidFill>
                  <a:prstClr val="black"/>
                </a:solidFill>
              </a:rPr>
              <a:t>Out-of-pocket costs vary</a:t>
            </a:r>
            <a:r>
              <a:rPr lang="en-US" dirty="0">
                <a:solidFill>
                  <a:prstClr val="black"/>
                </a:solidFill>
              </a:rPr>
              <a:t>—plans may have lower or higher out-of-pocket costs for certain services.</a:t>
            </a:r>
          </a:p>
          <a:p>
            <a:pPr marL="241600" indent="-119122">
              <a:spcBef>
                <a:spcPts val="634"/>
              </a:spcBef>
              <a:spcAft>
                <a:spcPts val="0"/>
              </a:spcAft>
              <a:buFont typeface="Arial" panose="020B0604020202020204" pitchFamily="34" charset="0"/>
              <a:buChar char="•"/>
              <a:defRPr/>
            </a:pPr>
            <a:r>
              <a:rPr lang="en-US" dirty="0"/>
              <a:t>You pay the monthly Part B premium and may also have to pay the plan’s premium. Some plans may have a $0 premium and may help pay all or part of your Part B premium. Most plans include Medicare drug coverage (Part D).</a:t>
            </a:r>
            <a:endParaRPr lang="en-US" dirty="0">
              <a:solidFill>
                <a:prstClr val="black"/>
              </a:solidFill>
            </a:endParaRPr>
          </a:p>
          <a:p>
            <a:pPr marL="241600" indent="-119122" defTabSz="966612">
              <a:spcBef>
                <a:spcPts val="634"/>
              </a:spcBef>
              <a:spcAft>
                <a:spcPts val="0"/>
              </a:spcAft>
              <a:buFont typeface="Arial" panose="020B0604020202020204" pitchFamily="34" charset="0"/>
              <a:buChar char="•"/>
              <a:defRPr/>
            </a:pPr>
            <a:r>
              <a:rPr lang="en-US" dirty="0"/>
              <a:t>Plans have a yearly limit on what you pay out of pocket for services Medicare Part A and Part B cover. Once you reach your plan’s limit, you’ll pay nothing for services Part A and Part B cover for the rest of the year.</a:t>
            </a:r>
            <a:r>
              <a:rPr lang="en-US" dirty="0">
                <a:solidFill>
                  <a:prstClr val="black"/>
                </a:solidFill>
              </a:rPr>
              <a:t> </a:t>
            </a:r>
          </a:p>
          <a:p>
            <a:pPr marL="241600" indent="-119122"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can’t buy and don’t need </a:t>
            </a:r>
            <a:r>
              <a:rPr lang="en-US" dirty="0">
                <a:solidFill>
                  <a:prstClr val="black"/>
                </a:solidFill>
              </a:rPr>
              <a:t>Medigap. </a:t>
            </a:r>
          </a:p>
        </p:txBody>
      </p:sp>
    </p:spTree>
    <p:extLst>
      <p:ext uri="{BB962C8B-B14F-4D97-AF65-F5344CB8AC3E}">
        <p14:creationId xmlns:p14="http://schemas.microsoft.com/office/powerpoint/2010/main" val="2370717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29663" y="3757507"/>
            <a:ext cx="6031182" cy="5144347"/>
          </a:xfrm>
        </p:spPr>
        <p:txBody>
          <a:bodyPr/>
          <a:lstStyle/>
          <a:p>
            <a:pPr marL="0" indent="0" defTabSz="966612">
              <a:spcBef>
                <a:spcPts val="634"/>
              </a:spcBef>
              <a:spcAft>
                <a:spcPts val="0"/>
              </a:spcAft>
              <a:buNone/>
              <a:defRPr/>
            </a:pPr>
            <a:r>
              <a:rPr lang="en-US" sz="1300" b="1" dirty="0">
                <a:solidFill>
                  <a:prstClr val="black"/>
                </a:solidFill>
              </a:rPr>
              <a:t>Coverage</a:t>
            </a:r>
          </a:p>
          <a:p>
            <a:pPr marL="125834" indent="-125834" defTabSz="966612">
              <a:spcBef>
                <a:spcPts val="634"/>
              </a:spcBef>
              <a:spcAft>
                <a:spcPts val="0"/>
              </a:spcAft>
              <a:defRPr/>
            </a:pPr>
            <a:r>
              <a:rPr lang="en-US" sz="1300" b="1" dirty="0">
                <a:solidFill>
                  <a:prstClr val="black"/>
                </a:solidFill>
              </a:rPr>
              <a:t>Original Medicare </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Covers most medically necessary services and supplies in hospitals, doctors’ offices, and other health care facilities. Original Medicare doesn’t cover some benefits like eye exams, most dental care, and routine exams.</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You can join a </a:t>
            </a:r>
            <a:r>
              <a:rPr lang="en-US" sz="1300" b="1" dirty="0">
                <a:solidFill>
                  <a:prstClr val="black"/>
                </a:solidFill>
              </a:rPr>
              <a:t>separate Medicare drug plan </a:t>
            </a:r>
            <a:r>
              <a:rPr lang="en-US" sz="1300" dirty="0">
                <a:solidFill>
                  <a:prstClr val="black"/>
                </a:solidFill>
              </a:rPr>
              <a:t>to get Medicare drug coverage (Part D).</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In most cases, you don’t need approval for Original Medicare to cover your services or supplies.</a:t>
            </a:r>
          </a:p>
          <a:p>
            <a:pPr marL="117475" indent="-117475" defTabSz="966612">
              <a:spcBef>
                <a:spcPts val="634"/>
              </a:spcBef>
              <a:spcAft>
                <a:spcPts val="0"/>
              </a:spcAft>
              <a:defRPr/>
            </a:pPr>
            <a:r>
              <a:rPr lang="en-US" sz="1300" b="1" dirty="0">
                <a:solidFill>
                  <a:prstClr val="black"/>
                </a:solidFill>
              </a:rPr>
              <a:t>Medicare Advantage Plans (Part C)</a:t>
            </a:r>
          </a:p>
          <a:p>
            <a:pPr marL="241600" indent="-115768" defTabSz="966612">
              <a:spcBef>
                <a:spcPts val="634"/>
              </a:spcBef>
              <a:spcAft>
                <a:spcPts val="0"/>
              </a:spcAft>
              <a:buFont typeface="Arial" panose="020B0604020202020204" pitchFamily="34" charset="0"/>
              <a:buChar char="•"/>
              <a:defRPr/>
            </a:pPr>
            <a:r>
              <a:rPr lang="en-US" sz="1300" dirty="0">
                <a:solidFill>
                  <a:prstClr val="black"/>
                </a:solidFill>
              </a:rPr>
              <a:t>Plans must cover all medically necessary services that Original Medicare covers. Plans may also offer some </a:t>
            </a:r>
            <a:r>
              <a:rPr lang="en-US" sz="1300" b="1" dirty="0">
                <a:solidFill>
                  <a:prstClr val="black"/>
                </a:solidFill>
              </a:rPr>
              <a:t>extra benefits that Original Medicare doesn’t cover</a:t>
            </a:r>
            <a:r>
              <a:rPr lang="en-US" sz="1300" dirty="0">
                <a:solidFill>
                  <a:prstClr val="black"/>
                </a:solidFill>
              </a:rPr>
              <a:t>—like vision, hearing, and dental services.</a:t>
            </a:r>
          </a:p>
          <a:p>
            <a:pPr marL="241600" indent="-115768" defTabSz="966612">
              <a:spcBef>
                <a:spcPts val="634"/>
              </a:spcBef>
              <a:spcAft>
                <a:spcPts val="0"/>
              </a:spcAft>
              <a:buFont typeface="Arial" panose="020B0604020202020204" pitchFamily="34" charset="0"/>
              <a:buChar char="•"/>
              <a:defRPr/>
            </a:pPr>
            <a:r>
              <a:rPr lang="en-US" sz="1300" b="1" dirty="0">
                <a:solidFill>
                  <a:prstClr val="black"/>
                </a:solidFill>
              </a:rPr>
              <a:t>Medicare drug coverage (Part D) is included in most plans</a:t>
            </a:r>
            <a:r>
              <a:rPr lang="en-US" sz="1300" dirty="0">
                <a:solidFill>
                  <a:prstClr val="black"/>
                </a:solidFill>
              </a:rPr>
              <a:t>. In most types of Medicare Advantage Plans, you can’t join a separate Medicare drug plan.</a:t>
            </a:r>
          </a:p>
          <a:p>
            <a:pPr marL="241600" indent="-115768" defTabSz="966612">
              <a:spcBef>
                <a:spcPts val="634"/>
              </a:spcBef>
              <a:spcAft>
                <a:spcPts val="0"/>
              </a:spcAft>
              <a:buFont typeface="Arial" panose="020B0604020202020204" pitchFamily="34" charset="0"/>
              <a:buChar char="•"/>
              <a:defRPr/>
            </a:pPr>
            <a:r>
              <a:rPr lang="en-US" sz="1300" dirty="0">
                <a:solidFill>
                  <a:prstClr val="black"/>
                </a:solidFill>
              </a:rPr>
              <a:t>In many cases, you may need to get approval from your plan before it covers certain services or supplies.</a:t>
            </a:r>
          </a:p>
        </p:txBody>
      </p:sp>
    </p:spTree>
    <p:extLst>
      <p:ext uri="{BB962C8B-B14F-4D97-AF65-F5344CB8AC3E}">
        <p14:creationId xmlns:p14="http://schemas.microsoft.com/office/powerpoint/2010/main" val="7185100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622" y="3757507"/>
            <a:ext cx="6984060" cy="5063596"/>
          </a:xfrm>
        </p:spPr>
        <p:txBody>
          <a:bodyPr/>
          <a:lstStyle/>
          <a:p>
            <a:pPr marL="0" indent="0" defTabSz="966612">
              <a:lnSpc>
                <a:spcPct val="110000"/>
              </a:lnSpc>
              <a:spcBef>
                <a:spcPts val="634"/>
              </a:spcBef>
              <a:spcAft>
                <a:spcPts val="0"/>
              </a:spcAft>
              <a:buNone/>
              <a:defRPr/>
            </a:pPr>
            <a:r>
              <a:rPr lang="en-US" sz="1300" b="1" dirty="0">
                <a:solidFill>
                  <a:prstClr val="black"/>
                </a:solidFill>
              </a:rPr>
              <a:t>Foreign Travel</a:t>
            </a:r>
          </a:p>
          <a:p>
            <a:pPr marL="125834" indent="-125834" defTabSz="966612">
              <a:lnSpc>
                <a:spcPct val="110000"/>
              </a:lnSpc>
              <a:spcBef>
                <a:spcPts val="634"/>
              </a:spcBef>
              <a:spcAft>
                <a:spcPts val="0"/>
              </a:spcAft>
              <a:defRPr/>
            </a:pPr>
            <a:r>
              <a:rPr lang="en-US" sz="1300" b="1" dirty="0">
                <a:solidFill>
                  <a:prstClr val="black"/>
                </a:solidFill>
              </a:rPr>
              <a:t>Original Medicare </a:t>
            </a:r>
            <a:r>
              <a:rPr lang="en-US" sz="1300" dirty="0">
                <a:solidFill>
                  <a:prstClr val="black"/>
                </a:solidFill>
              </a:rPr>
              <a:t>generally </a:t>
            </a:r>
            <a:r>
              <a:rPr lang="en-US" sz="1300" b="1" dirty="0">
                <a:solidFill>
                  <a:prstClr val="black"/>
                </a:solidFill>
              </a:rPr>
              <a:t>doesn’t cover medical care outside the U.S</a:t>
            </a:r>
            <a:r>
              <a:rPr lang="en-US" sz="1300" dirty="0">
                <a:solidFill>
                  <a:prstClr val="black"/>
                </a:solidFill>
              </a:rPr>
              <a:t>. You may be able to buy a Medicare Supplement Insurance (Medigap) policy that covers emergency care outside the U.S.</a:t>
            </a:r>
          </a:p>
          <a:p>
            <a:pPr marL="125834" indent="-115768" defTabSz="966612">
              <a:lnSpc>
                <a:spcPct val="110000"/>
              </a:lnSpc>
              <a:spcBef>
                <a:spcPts val="634"/>
              </a:spcBef>
              <a:spcAft>
                <a:spcPts val="0"/>
              </a:spcAft>
              <a:defRPr/>
            </a:pPr>
            <a:r>
              <a:rPr lang="en-US" sz="1300" b="1" dirty="0">
                <a:solidFill>
                  <a:prstClr val="black"/>
                </a:solidFill>
              </a:rPr>
              <a:t>Medicare Advantage Plans (Part C) </a:t>
            </a:r>
            <a:r>
              <a:rPr lang="en-US" sz="1300" dirty="0">
                <a:solidFill>
                  <a:prstClr val="black"/>
                </a:solidFill>
              </a:rPr>
              <a:t>generally </a:t>
            </a:r>
            <a:r>
              <a:rPr lang="en-US" sz="1300" b="1" dirty="0">
                <a:solidFill>
                  <a:prstClr val="black"/>
                </a:solidFill>
              </a:rPr>
              <a:t>don’t cover medical care outside the U.S</a:t>
            </a:r>
            <a:r>
              <a:rPr lang="en-US" sz="1300" dirty="0">
                <a:solidFill>
                  <a:prstClr val="black"/>
                </a:solidFill>
              </a:rPr>
              <a:t>. Some plans may offer a supplemental benefit that covers emergency and urgently needed services when traveling outside the U.S.</a:t>
            </a:r>
          </a:p>
          <a:p>
            <a:pPr marL="10066" indent="0" defTabSz="966612">
              <a:lnSpc>
                <a:spcPct val="110000"/>
              </a:lnSpc>
              <a:spcBef>
                <a:spcPts val="634"/>
              </a:spcBef>
              <a:spcAft>
                <a:spcPts val="0"/>
              </a:spcAft>
              <a:buNone/>
              <a:defRPr/>
            </a:pPr>
            <a:r>
              <a:rPr lang="en-US" sz="1300" dirty="0">
                <a:solidFill>
                  <a:prstClr val="black"/>
                </a:solidFill>
              </a:rPr>
              <a:t>Medicare may pay for inpatient hospital, doctor, ambulance services, or dialysis you get in a foreign country in these rare cases:</a:t>
            </a:r>
          </a:p>
          <a:p>
            <a:pPr marL="120800" indent="-110733" defTabSz="966612">
              <a:lnSpc>
                <a:spcPct val="110000"/>
              </a:lnSpc>
              <a:spcBef>
                <a:spcPts val="634"/>
              </a:spcBef>
              <a:spcAft>
                <a:spcPts val="0"/>
              </a:spcAft>
              <a:defRPr/>
            </a:pPr>
            <a:r>
              <a:rPr lang="en-US" sz="1300" dirty="0">
                <a:solidFill>
                  <a:prstClr val="black"/>
                </a:solidFill>
              </a:rPr>
              <a:t>You’re in the U.S. when a medical emergency occurs, and the foreign hospital is closer than the nearest U.S. hospital that can treat your medical condition. </a:t>
            </a:r>
          </a:p>
          <a:p>
            <a:pPr marL="120800" indent="-120800" defTabSz="966612">
              <a:lnSpc>
                <a:spcPct val="110000"/>
              </a:lnSpc>
              <a:spcBef>
                <a:spcPts val="634"/>
              </a:spcBef>
              <a:spcAft>
                <a:spcPts val="0"/>
              </a:spcAft>
              <a:defRPr/>
            </a:pPr>
            <a:r>
              <a:rPr lang="en-US" sz="1300" dirty="0">
                <a:solidFill>
                  <a:prstClr val="black"/>
                </a:solidFill>
              </a:rPr>
              <a:t>You're traveling through Canada without unreasonable delay by the most direct route between Alaska and another state when a medical emergency occurs, and the Canadian hospital is closer than the nearest U.S. hospital that can treat the emergency.</a:t>
            </a:r>
          </a:p>
          <a:p>
            <a:pPr marL="120800" indent="-120800" defTabSz="966612">
              <a:lnSpc>
                <a:spcPct val="110000"/>
              </a:lnSpc>
              <a:spcBef>
                <a:spcPts val="634"/>
              </a:spcBef>
              <a:spcAft>
                <a:spcPts val="0"/>
              </a:spcAft>
              <a:defRPr/>
            </a:pPr>
            <a:r>
              <a:rPr lang="en-US" sz="1300" dirty="0">
                <a:solidFill>
                  <a:prstClr val="black"/>
                </a:solidFill>
              </a:rPr>
              <a:t>You live in the U.S. and the foreign hospital is closer to your home than the nearest U.S. hospital that can treat your medical condition, regardless of whether an emergency exists.</a:t>
            </a:r>
          </a:p>
          <a:p>
            <a:pPr marL="0" indent="0" defTabSz="966612">
              <a:lnSpc>
                <a:spcPct val="110000"/>
              </a:lnSpc>
              <a:spcBef>
                <a:spcPts val="634"/>
              </a:spcBef>
              <a:spcAft>
                <a:spcPts val="0"/>
              </a:spcAft>
              <a:buNone/>
              <a:defRPr/>
            </a:pPr>
            <a:r>
              <a:rPr lang="en-US" sz="1300" dirty="0">
                <a:solidFill>
                  <a:prstClr val="black"/>
                </a:solidFill>
              </a:rPr>
              <a:t>In some cases, Medicare may cover medically necessary health care services you get on board a ship within the territorial waters adjoining the land areas of the U.S. Medicare won't pay for health care services you get when a ship is more than 6 hours away from a U.S. port. Medicare drug plans don't cover drugs you buy outside the U.S. Medigap policies may cover you when you travel outside the U.S. </a:t>
            </a:r>
          </a:p>
          <a:p>
            <a:pPr marL="0" indent="0" defTabSz="966612">
              <a:lnSpc>
                <a:spcPct val="110000"/>
              </a:lnSpc>
              <a:spcBef>
                <a:spcPts val="634"/>
              </a:spcBef>
              <a:spcAft>
                <a:spcPts val="0"/>
              </a:spcAft>
              <a:buNone/>
              <a:defRPr/>
            </a:pPr>
            <a:r>
              <a:rPr lang="en-US" sz="1300" b="1" dirty="0">
                <a:solidFill>
                  <a:prstClr val="black"/>
                </a:solidFill>
              </a:rPr>
              <a:t>Source</a:t>
            </a:r>
            <a:r>
              <a:rPr lang="en-US" sz="1300" dirty="0">
                <a:solidFill>
                  <a:prstClr val="black"/>
                </a:solidFill>
              </a:rPr>
              <a:t>: </a:t>
            </a:r>
            <a:r>
              <a:rPr lang="en-US" sz="1300" dirty="0">
                <a:solidFill>
                  <a:prstClr val="black"/>
                </a:solidFill>
                <a:hlinkClick r:id="rId3"/>
              </a:rPr>
              <a:t>Medicare.gov/coverage/travel</a:t>
            </a:r>
            <a:endParaRPr lang="en-US" sz="1300" dirty="0">
              <a:solidFill>
                <a:prstClr val="black"/>
              </a:solidFill>
            </a:endParaRPr>
          </a:p>
          <a:p>
            <a:pPr marL="0" indent="0" defTabSz="966612">
              <a:spcAft>
                <a:spcPts val="0"/>
              </a:spcAft>
              <a:buNone/>
              <a:defRPr/>
            </a:pPr>
            <a:endParaRPr lang="en-US" sz="13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35967783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19585362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25344766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3523168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342900" lvl="0" indent="-342900">
              <a:spcBef>
                <a:spcPts val="0"/>
              </a:spcBef>
              <a:spcAft>
                <a:spcPts val="600"/>
              </a:spcAft>
              <a:buFont typeface="Wingdings" panose="05000000000000000000" pitchFamily="2" charset="2"/>
              <a:buChar char="§"/>
            </a:pPr>
            <a:endParaRPr lang="en-US" sz="1200" dirty="0">
              <a:solidFill>
                <a:srgbClr val="00529B"/>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5825700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The chart on this slide explains enrollment periods with specifics about timing and circumstances.</a:t>
            </a:r>
          </a:p>
          <a:p>
            <a:endParaRPr lang="en-US" dirty="0"/>
          </a:p>
        </p:txBody>
      </p:sp>
    </p:spTree>
    <p:extLst>
      <p:ext uri="{BB962C8B-B14F-4D97-AF65-F5344CB8AC3E}">
        <p14:creationId xmlns:p14="http://schemas.microsoft.com/office/powerpoint/2010/main" val="19996434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The chart on this slide explains enrollment periods with specifics about timing and circumstances.</a:t>
            </a:r>
          </a:p>
          <a:p>
            <a:endParaRPr lang="en-US" dirty="0"/>
          </a:p>
        </p:txBody>
      </p:sp>
    </p:spTree>
    <p:extLst>
      <p:ext uri="{BB962C8B-B14F-4D97-AF65-F5344CB8AC3E}">
        <p14:creationId xmlns:p14="http://schemas.microsoft.com/office/powerpoint/2010/main" val="13345879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dirty="0"/>
          </a:p>
          <a:p>
            <a:endParaRPr lang="en-US" dirty="0"/>
          </a:p>
        </p:txBody>
      </p:sp>
    </p:spTree>
    <p:extLst>
      <p:ext uri="{BB962C8B-B14F-4D97-AF65-F5344CB8AC3E}">
        <p14:creationId xmlns:p14="http://schemas.microsoft.com/office/powerpoint/2010/main" val="40501908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4981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25450"/>
            <a:ext cx="5759450" cy="3240088"/>
          </a:xfrm>
        </p:spPr>
      </p:sp>
      <p:sp>
        <p:nvSpPr>
          <p:cNvPr id="3" name="Notes Placeholder 2"/>
          <p:cNvSpPr>
            <a:spLocks noGrp="1"/>
          </p:cNvSpPr>
          <p:nvPr>
            <p:ph type="body" idx="1"/>
          </p:nvPr>
        </p:nvSpPr>
        <p:spPr/>
        <p:txBody>
          <a:bodyPr/>
          <a:lstStyle/>
          <a:p>
            <a:r>
              <a:rPr lang="en-US" dirty="0"/>
              <a:t>“Choosing Medicare Drug Coverage</a:t>
            </a:r>
            <a:r>
              <a:rPr lang="en-US" baseline="0" dirty="0"/>
              <a:t>,” </a:t>
            </a:r>
            <a:r>
              <a:rPr lang="en-US" dirty="0"/>
              <a:t>visit </a:t>
            </a:r>
            <a:r>
              <a:rPr lang="en-US" dirty="0">
                <a:hlinkClick r:id="rId3"/>
              </a:rPr>
              <a:t>Medicare.gov/publications/11163-Compare-Medicare-Drug-Coverage.pdf</a:t>
            </a:r>
            <a:r>
              <a:rPr lang="en-US" dirty="0"/>
              <a:t> </a:t>
            </a:r>
          </a:p>
          <a:p>
            <a:r>
              <a:rPr lang="en-US" dirty="0"/>
              <a:t>“Have </a:t>
            </a:r>
            <a:r>
              <a:rPr lang="en-US" baseline="0" dirty="0"/>
              <a:t>You Done Your Yearly Medicare Plan Review?,” </a:t>
            </a:r>
            <a:r>
              <a:rPr lang="en-US" dirty="0"/>
              <a:t>visit </a:t>
            </a:r>
            <a:r>
              <a:rPr lang="en-US" dirty="0">
                <a:hlinkClick r:id="rId4"/>
              </a:rPr>
              <a:t>Medicare.gov/Pubs/pdf/11220-Medicare-Yearly-Review.pdf</a:t>
            </a:r>
            <a:endParaRPr lang="en-US" dirty="0"/>
          </a:p>
          <a:p>
            <a:pPr>
              <a:spcBef>
                <a:spcPts val="634"/>
              </a:spcBef>
            </a:pPr>
            <a:r>
              <a:rPr lang="en-US" dirty="0"/>
              <a:t>“Understanding </a:t>
            </a:r>
            <a:r>
              <a:rPr lang="en-US" baseline="0" dirty="0"/>
              <a:t>Medicare</a:t>
            </a:r>
            <a:r>
              <a:rPr lang="da-DK" dirty="0"/>
              <a:t> Advantage &amp; Medicare Drug Plan Enrollment Periods</a:t>
            </a:r>
            <a:r>
              <a:rPr lang="en-US" baseline="0" dirty="0"/>
              <a:t>,” </a:t>
            </a:r>
            <a:r>
              <a:rPr lang="en-US" dirty="0"/>
              <a:t>visit </a:t>
            </a:r>
            <a:r>
              <a:rPr lang="en-US" dirty="0">
                <a:hlinkClick r:id="rId5"/>
              </a:rPr>
              <a:t>Medicare.gov/Pubs/pdf/11219-understanding-medicare-part-c-d.pdf</a:t>
            </a:r>
            <a:endParaRPr lang="en-US" dirty="0"/>
          </a:p>
          <a:p>
            <a:r>
              <a:rPr lang="en-US" dirty="0"/>
              <a:t>“3 </a:t>
            </a:r>
            <a:r>
              <a:rPr lang="en-US" baseline="0" dirty="0"/>
              <a:t>Ways to Help Lower Your Medicare Prescription Drug Costs</a:t>
            </a:r>
            <a:r>
              <a:rPr lang="en-US" dirty="0"/>
              <a:t>,” visit </a:t>
            </a:r>
            <a:r>
              <a:rPr lang="en-US" dirty="0">
                <a:hlinkClick r:id="rId6"/>
              </a:rPr>
              <a:t>Medicare.gov/media/9696</a:t>
            </a:r>
            <a:endParaRPr lang="en-US" dirty="0"/>
          </a:p>
          <a:p>
            <a:r>
              <a:rPr lang="en-US" dirty="0"/>
              <a:t>“Understanding Medicare Advantage Plans,” visit </a:t>
            </a:r>
            <a:r>
              <a:rPr lang="en-US" dirty="0">
                <a:hlinkClick r:id="rId7"/>
              </a:rPr>
              <a:t>Medicare.gov/Pubs/pdf/12026-Understanding-Medicare-Advantage-Plans.pdf</a:t>
            </a:r>
            <a:endParaRPr lang="en-US" dirty="0"/>
          </a:p>
          <a:p>
            <a:r>
              <a:rPr lang="en-US" dirty="0"/>
              <a:t>“Medicare Open Enrollment Palm Card,” visit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Medicare.gov/media/publication/12196-open-enrollment-palm-card.pdf</a:t>
            </a: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3848961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a:spcAft>
                <a:spcPts val="634"/>
              </a:spcAft>
              <a:buNone/>
            </a:pPr>
            <a:r>
              <a:rPr lang="en-US" dirty="0"/>
              <a:t>From July through August 2023, NTP invited subject matter experts and presenters to explain a variety of health care topics. These sessions were recorded and are available for viewing on the Course Catalog tab of the NTP website at </a:t>
            </a:r>
            <a:r>
              <a:rPr lang="en-US" dirty="0">
                <a:hlinkClick r:id="rId3"/>
              </a:rPr>
              <a:t>CMSnationaltrainingprogram.cms.gov/?q=</a:t>
            </a:r>
            <a:r>
              <a:rPr lang="en-US" dirty="0" err="1">
                <a:hlinkClick r:id="rId3"/>
              </a:rPr>
              <a:t>ntp</a:t>
            </a:r>
            <a:r>
              <a:rPr lang="en-US" dirty="0">
                <a:hlinkClick r:id="rId3"/>
              </a:rPr>
              <a:t>-courses</a:t>
            </a:r>
            <a:r>
              <a:rPr lang="en-US" dirty="0"/>
              <a:t>. You must login or create an account to view the recordings. Presentation materials and 1-pager aid are also attached to the appropriate recording and can be downloaded.</a:t>
            </a:r>
          </a:p>
          <a:p>
            <a:pPr>
              <a:spcBef>
                <a:spcPts val="634"/>
              </a:spcBef>
            </a:pPr>
            <a:endParaRPr lang="en-US" dirty="0"/>
          </a:p>
          <a:p>
            <a:pPr>
              <a:spcBef>
                <a:spcPts val="634"/>
              </a:spcBef>
            </a:pPr>
            <a:endParaRPr lang="en-US" dirty="0"/>
          </a:p>
        </p:txBody>
      </p:sp>
    </p:spTree>
    <p:extLst>
      <p:ext uri="{BB962C8B-B14F-4D97-AF65-F5344CB8AC3E}">
        <p14:creationId xmlns:p14="http://schemas.microsoft.com/office/powerpoint/2010/main" val="22690048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255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4293415"/>
            <a:ext cx="5982208" cy="4666340"/>
          </a:xfrm>
        </p:spPr>
        <p:txBody>
          <a:bodyPr/>
          <a:lstStyle/>
          <a:p>
            <a:pPr marL="0" indent="0">
              <a:spcBef>
                <a:spcPts val="634"/>
              </a:spcBef>
              <a:buNone/>
            </a:pPr>
            <a:endParaRPr lang="en-US" dirty="0"/>
          </a:p>
          <a:p>
            <a:endParaRPr lang="en-US" dirty="0"/>
          </a:p>
        </p:txBody>
      </p:sp>
    </p:spTree>
    <p:extLst>
      <p:ext uri="{BB962C8B-B14F-4D97-AF65-F5344CB8AC3E}">
        <p14:creationId xmlns:p14="http://schemas.microsoft.com/office/powerpoint/2010/main" val="3862791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81430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lvl="0" indent="0" defTabSz="685800">
              <a:lnSpc>
                <a:spcPct val="100000"/>
              </a:lnSpc>
              <a:spcBef>
                <a:spcPts val="600"/>
              </a:spcBef>
              <a:buNone/>
            </a:pPr>
            <a:r>
              <a:rPr lang="en-US" dirty="0"/>
              <a:t>This session should help you: </a:t>
            </a:r>
          </a:p>
          <a:p>
            <a:pPr marL="265510" lvl="0" indent="-265510" defTabSz="685800">
              <a:lnSpc>
                <a:spcPct val="100000"/>
              </a:lnSpc>
              <a:spcBef>
                <a:spcPts val="600"/>
              </a:spcBef>
              <a:buFont typeface="Wingdings" panose="05000000000000000000" pitchFamily="2" charset="2"/>
              <a:buChar char="§"/>
            </a:pPr>
            <a:r>
              <a:rPr lang="en-US" dirty="0"/>
              <a:t>Recognize and navigate Plan Finder user-facing features</a:t>
            </a:r>
          </a:p>
          <a:p>
            <a:pPr marL="265510" lvl="0" indent="-265510" defTabSz="685800">
              <a:lnSpc>
                <a:spcPct val="100000"/>
              </a:lnSpc>
              <a:spcBef>
                <a:spcPts val="600"/>
              </a:spcBef>
              <a:buFont typeface="Wingdings" panose="05000000000000000000" pitchFamily="2" charset="2"/>
              <a:buChar char="§"/>
            </a:pPr>
            <a:r>
              <a:rPr lang="en-US" dirty="0"/>
              <a:t>Identify 2023 improvements and enhancements</a:t>
            </a:r>
          </a:p>
        </p:txBody>
      </p:sp>
    </p:spTree>
    <p:extLst>
      <p:ext uri="{BB962C8B-B14F-4D97-AF65-F5344CB8AC3E}">
        <p14:creationId xmlns:p14="http://schemas.microsoft.com/office/powerpoint/2010/main" val="602534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dirty="0"/>
              <a:t>This section discusses the </a:t>
            </a:r>
            <a:r>
              <a:rPr lang="en-US" sz="1200" dirty="0"/>
              <a:t>Medicare</a:t>
            </a:r>
            <a:r>
              <a:rPr lang="en-US" dirty="0"/>
              <a:t> Plan Finder’s user-facing features. </a:t>
            </a:r>
          </a:p>
          <a:p>
            <a:endParaRPr lang="en-US" dirty="0"/>
          </a:p>
        </p:txBody>
      </p:sp>
    </p:spTree>
    <p:extLst>
      <p:ext uri="{BB962C8B-B14F-4D97-AF65-F5344CB8AC3E}">
        <p14:creationId xmlns:p14="http://schemas.microsoft.com/office/powerpoint/2010/main" val="3573152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600"/>
              </a:spcBef>
              <a:spcAft>
                <a:spcPts val="0"/>
              </a:spcAft>
            </a:pPr>
            <a:r>
              <a:rPr lang="en-US" b="0" i="0" dirty="0">
                <a:solidFill>
                  <a:srgbClr val="172B4D"/>
                </a:solidFill>
                <a:effectLst/>
              </a:rPr>
              <a:t>Most people with Medicare were familiar with the concept of in and out-of-network and could infer what that meant for drug costs. Some </a:t>
            </a:r>
            <a:r>
              <a:rPr lang="en-US" dirty="0">
                <a:solidFill>
                  <a:srgbClr val="172B4D"/>
                </a:solidFill>
              </a:rPr>
              <a:t>individuals </a:t>
            </a:r>
            <a:r>
              <a:rPr lang="en-US" b="0" i="0" dirty="0">
                <a:solidFill>
                  <a:srgbClr val="172B4D"/>
                </a:solidFill>
                <a:effectLst/>
              </a:rPr>
              <a:t>thought "preferred" referred to a selection they made, as opposed to the plan's recommended pharmacy. </a:t>
            </a:r>
          </a:p>
          <a:p>
            <a:pPr lvl="0" algn="l" rtl="0">
              <a:spcBef>
                <a:spcPts val="600"/>
              </a:spcBef>
              <a:spcAft>
                <a:spcPts val="0"/>
              </a:spcAft>
            </a:pPr>
            <a:r>
              <a:rPr lang="en-US" b="0" i="0" dirty="0">
                <a:solidFill>
                  <a:srgbClr val="172B4D"/>
                </a:solidFill>
                <a:effectLst/>
              </a:rPr>
              <a:t>Medicare Plan Finder User Experience considered where and how best to add context about pharmacy network status to clarify what the new labels mean and avoid confusion for people with Medicare. </a:t>
            </a:r>
            <a:endParaRPr lang="en-US" sz="1200" dirty="0"/>
          </a:p>
          <a:p>
            <a:pPr lvl="0" algn="l" rtl="0">
              <a:spcBef>
                <a:spcPts val="600"/>
              </a:spcBef>
              <a:spcAft>
                <a:spcPts val="0"/>
              </a:spcAft>
            </a:pPr>
            <a:r>
              <a:rPr lang="en-US" sz="1200" dirty="0"/>
              <a:t>Help drawers are added to clarify the meaning of pharmacy network labels.</a:t>
            </a:r>
          </a:p>
          <a:p>
            <a:pPr lvl="0" algn="l" rtl="0">
              <a:spcBef>
                <a:spcPts val="600"/>
              </a:spcBef>
              <a:spcAft>
                <a:spcPts val="0"/>
              </a:spcAft>
            </a:pPr>
            <a:r>
              <a:rPr lang="en-US" sz="1200" dirty="0"/>
              <a:t>Help drawers are viewable on the logged-in Summary page, Plan Compare and Plan Details page.</a:t>
            </a:r>
          </a:p>
          <a:p>
            <a:pPr lvl="0" algn="l" rtl="0">
              <a:spcBef>
                <a:spcPts val="600"/>
              </a:spcBef>
              <a:spcAft>
                <a:spcPts val="0"/>
              </a:spcAft>
            </a:pPr>
            <a:r>
              <a:rPr lang="en-US" sz="1200" dirty="0"/>
              <a:t>This is accessible to both anonymous users and people with Medicare who are logged-in.</a:t>
            </a:r>
            <a:endParaRPr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7912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b="0" i="0" dirty="0">
                <a:solidFill>
                  <a:srgbClr val="172B4D"/>
                </a:solidFill>
                <a:effectLst/>
                <a:latin typeface="-apple-system"/>
              </a:rPr>
              <a:t>When a person with Medicare adds a brand name drug to their list, a pop up appears encouraging them to switch to a generic for lower costs.</a:t>
            </a:r>
            <a:endParaRPr lang="en-US" dirty="0"/>
          </a:p>
          <a:p>
            <a:pPr lvl="0" algn="l" rtl="0">
              <a:spcBef>
                <a:spcPts val="0"/>
              </a:spcBef>
              <a:spcAft>
                <a:spcPts val="0"/>
              </a:spcAft>
            </a:pPr>
            <a:r>
              <a:rPr lang="en-US" dirty="0"/>
              <a:t>Updated the language used on the generic drug modal that </a:t>
            </a:r>
            <a:r>
              <a:rPr lang="en-US" b="0" i="0" dirty="0">
                <a:solidFill>
                  <a:srgbClr val="172B4D"/>
                </a:solidFill>
                <a:effectLst/>
                <a:latin typeface="-apple-system"/>
              </a:rPr>
              <a:t>makes individuals aware of the possible lower drug costs without guaranteeing cost is definitively lower.</a:t>
            </a:r>
            <a:endParaRPr lang="en-US" dirty="0"/>
          </a:p>
          <a:p>
            <a:pPr marR="0" lvl="0" algn="l" defTabSz="914400" rtl="0" eaLnBrk="1" fontAlgn="auto" latinLnBrk="0" hangingPunct="1">
              <a:lnSpc>
                <a:spcPct val="100000"/>
              </a:lnSpc>
              <a:spcBef>
                <a:spcPts val="0"/>
              </a:spcBef>
              <a:spcAft>
                <a:spcPts val="0"/>
              </a:spcAft>
              <a:buClrTx/>
              <a:buSzTx/>
              <a:tabLst/>
              <a:defRPr/>
            </a:pPr>
            <a:r>
              <a:rPr lang="en-US" dirty="0"/>
              <a:t>This is accessible to both anonymous users and people with Medicare who are logged-in.</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2423533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dirty="0"/>
              <a:t>Considering user feedback CMS added additional ‘add another drug’ button, where a person with Medicare’s drug list is long.</a:t>
            </a:r>
          </a:p>
          <a:p>
            <a:pPr lvl="0" algn="l" rtl="0">
              <a:spcBef>
                <a:spcPts val="0"/>
              </a:spcBef>
              <a:spcAft>
                <a:spcPts val="0"/>
              </a:spcAft>
            </a:pPr>
            <a:r>
              <a:rPr lang="en-US" dirty="0"/>
              <a:t>The new button displays at the top of the drug lists as the individual adds more drugs.</a:t>
            </a:r>
          </a:p>
          <a:p>
            <a:pPr marR="0" lvl="0" algn="l" defTabSz="914400" rtl="0" eaLnBrk="1" fontAlgn="auto" latinLnBrk="0" hangingPunct="1">
              <a:lnSpc>
                <a:spcPct val="100000"/>
              </a:lnSpc>
              <a:spcBef>
                <a:spcPts val="0"/>
              </a:spcBef>
              <a:spcAft>
                <a:spcPts val="0"/>
              </a:spcAft>
              <a:buClrTx/>
              <a:buSzTx/>
              <a:tabLst/>
              <a:defRPr/>
            </a:pPr>
            <a:r>
              <a:rPr lang="en-US" dirty="0"/>
              <a:t>This is accessible to both anonymous users and people with Medicare who are logged-in.</a:t>
            </a:r>
          </a:p>
        </p:txBody>
      </p:sp>
    </p:spTree>
    <p:extLst>
      <p:ext uri="{BB962C8B-B14F-4D97-AF65-F5344CB8AC3E}">
        <p14:creationId xmlns:p14="http://schemas.microsoft.com/office/powerpoint/2010/main" val="2789031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b="0" i="0" dirty="0">
                <a:solidFill>
                  <a:srgbClr val="172B4D"/>
                </a:solidFill>
                <a:effectLst/>
                <a:latin typeface="-apple-system"/>
              </a:rPr>
              <a:t>Medicare-Medicaid Plans (MMPs) do not participate in star ratings. Previously in Medicare Plan Finder, if you select and scroll through an MMP, you see the full star ratings section with "</a:t>
            </a:r>
            <a:r>
              <a:rPr lang="en-US" b="0" i="1" dirty="0">
                <a:solidFill>
                  <a:srgbClr val="172B4D"/>
                </a:solidFill>
                <a:effectLst/>
                <a:latin typeface="-apple-system"/>
              </a:rPr>
              <a:t>not enough data available</a:t>
            </a:r>
            <a:r>
              <a:rPr lang="en-US" b="0" i="0" dirty="0">
                <a:solidFill>
                  <a:srgbClr val="172B4D"/>
                </a:solidFill>
                <a:effectLst/>
                <a:latin typeface="-apple-system"/>
              </a:rPr>
              <a:t>" listed.</a:t>
            </a:r>
            <a:endParaRPr lang="en-US" dirty="0"/>
          </a:p>
          <a:p>
            <a:pPr lvl="0" algn="l" rtl="0">
              <a:spcBef>
                <a:spcPts val="0"/>
              </a:spcBef>
              <a:spcAft>
                <a:spcPts val="0"/>
              </a:spcAft>
            </a:pPr>
            <a:r>
              <a:rPr lang="en-US" dirty="0"/>
              <a:t>Star Ratings feature is removed from displaying on MMPs who do not participate in the program.</a:t>
            </a:r>
          </a:p>
          <a:p>
            <a:pPr lvl="0" algn="l" rtl="0">
              <a:spcBef>
                <a:spcPts val="0"/>
              </a:spcBef>
              <a:spcAft>
                <a:spcPts val="0"/>
              </a:spcAft>
            </a:pPr>
            <a:r>
              <a:rPr lang="en-US" b="0" i="0" dirty="0">
                <a:solidFill>
                  <a:srgbClr val="172B4D"/>
                </a:solidFill>
                <a:effectLst/>
                <a:latin typeface="-apple-system"/>
              </a:rPr>
              <a:t>Replaced "Not enough data available" with "Not available for Medicaid-Medicare Plans."</a:t>
            </a:r>
            <a:endParaRPr lang="en-US" dirty="0"/>
          </a:p>
        </p:txBody>
      </p:sp>
    </p:spTree>
    <p:extLst>
      <p:ext uri="{BB962C8B-B14F-4D97-AF65-F5344CB8AC3E}">
        <p14:creationId xmlns:p14="http://schemas.microsoft.com/office/powerpoint/2010/main" val="37291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NTP is the official source for consistent, accurate, and reliable information about the Centers for Medicare &amp; Medicaid Services (CMS) administered programs—Medicare, Medicaid, the Children’s Health Insurance Program (CHIP), and the Health Insurance Marketplace</a:t>
            </a:r>
            <a:r>
              <a:rPr lang="en-US" sz="1300" dirty="0">
                <a:solidFill>
                  <a:prstClr val="black"/>
                </a:solidFill>
              </a:rPr>
              <a:t>®</a:t>
            </a:r>
            <a:r>
              <a:rPr lang="en-US" dirty="0"/>
              <a:t>.</a:t>
            </a:r>
            <a:r>
              <a:rPr lang="en-US" baseline="0" dirty="0"/>
              <a:t> </a:t>
            </a:r>
            <a:r>
              <a:rPr lang="en-US" dirty="0"/>
              <a:t>Our resources and tools are designed to help our partners, stakeholders, not-for-profit professionals, and volunteers (who work with consumers and their families) help others make informed decisions about their health care coverage. </a:t>
            </a:r>
          </a:p>
          <a:p>
            <a:pPr marL="0" marR="0" lvl="0" indent="0" algn="l" defTabSz="914400" rtl="0" eaLnBrk="1" fontAlgn="auto" latinLnBrk="0" hangingPunct="1">
              <a:lnSpc>
                <a:spcPct val="100000"/>
              </a:lnSpc>
              <a:spcBef>
                <a:spcPts val="0"/>
              </a:spcBef>
              <a:spcAft>
                <a:spcPts val="600"/>
              </a:spcAft>
              <a:buClrTx/>
              <a:buSzTx/>
              <a:buNone/>
              <a:tabLst/>
              <a:defRPr/>
            </a:pPr>
            <a:endParaRPr lang="en-US" dirty="0"/>
          </a:p>
        </p:txBody>
      </p:sp>
    </p:spTree>
    <p:extLst>
      <p:ext uri="{BB962C8B-B14F-4D97-AF65-F5344CB8AC3E}">
        <p14:creationId xmlns:p14="http://schemas.microsoft.com/office/powerpoint/2010/main" val="366143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0"/>
              </a:spcAft>
              <a:buClrTx/>
              <a:buSzTx/>
              <a:tabLst/>
              <a:defRPr/>
            </a:pPr>
            <a:r>
              <a:rPr lang="en-US" b="0" i="0" dirty="0">
                <a:solidFill>
                  <a:srgbClr val="172B4D"/>
                </a:solidFill>
                <a:effectLst/>
                <a:latin typeface="-apple-system"/>
              </a:rPr>
              <a:t>Part of Inflation Reduction Act changes for CY24, the IRA disclaimer footnote will no longer be needed because the API will return $0 cost-sharing for ACIP vaccines and accurate cost-sharing information for covered insulins.</a:t>
            </a:r>
            <a:endParaRPr lang="en-US" dirty="0"/>
          </a:p>
          <a:p>
            <a:pPr marR="0" lvl="0" algn="l" defTabSz="914400" rtl="0" eaLnBrk="1" fontAlgn="auto" latinLnBrk="0" hangingPunct="1">
              <a:lnSpc>
                <a:spcPct val="100000"/>
              </a:lnSpc>
              <a:spcBef>
                <a:spcPts val="0"/>
              </a:spcBef>
              <a:spcAft>
                <a:spcPts val="0"/>
              </a:spcAft>
              <a:buClrTx/>
              <a:buSzTx/>
              <a:tabLst/>
              <a:defRPr/>
            </a:pPr>
            <a:r>
              <a:rPr lang="en-US" dirty="0"/>
              <a:t>Old Inflation Reduction Act messaging and ACIP admin footnote is removed for CY24 plans on the Plan Details page.</a:t>
            </a:r>
          </a:p>
          <a:p>
            <a:pPr marR="0" lvl="0" algn="l" defTabSz="914400" rtl="0" eaLnBrk="1" fontAlgn="auto" latinLnBrk="0" hangingPunct="1">
              <a:lnSpc>
                <a:spcPct val="100000"/>
              </a:lnSpc>
              <a:spcBef>
                <a:spcPts val="0"/>
              </a:spcBef>
              <a:spcAft>
                <a:spcPts val="0"/>
              </a:spcAft>
              <a:buClrTx/>
              <a:buSzTx/>
              <a:tabLst/>
              <a:defRPr/>
            </a:pPr>
            <a:r>
              <a:rPr lang="en-US" dirty="0"/>
              <a:t>Removed for CY24 plans on the Plan Details page.</a:t>
            </a:r>
          </a:p>
          <a:p>
            <a:pPr>
              <a:spcAft>
                <a:spcPts val="0"/>
              </a:spcAft>
              <a:defRPr/>
            </a:pPr>
            <a:r>
              <a:rPr lang="en-US" dirty="0"/>
              <a:t>This is accessible to both anonymous users and people with Medicare who are logged-in.</a:t>
            </a:r>
          </a:p>
          <a:p>
            <a:pPr marL="171450" lvl="0" indent="-171450" algn="l" rtl="0">
              <a:spcBef>
                <a:spcPts val="0"/>
              </a:spcBef>
              <a:spcAft>
                <a:spcPts val="0"/>
              </a:spcAft>
              <a:buFont typeface="Arial" panose="020B0604020202020204" pitchFamily="34" charset="0"/>
              <a:buChar char="•"/>
            </a:pPr>
            <a:endParaRPr lang="en-US" dirty="0"/>
          </a:p>
        </p:txBody>
      </p:sp>
    </p:spTree>
    <p:extLst>
      <p:ext uri="{BB962C8B-B14F-4D97-AF65-F5344CB8AC3E}">
        <p14:creationId xmlns:p14="http://schemas.microsoft.com/office/powerpoint/2010/main" val="112307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sz="1200" dirty="0">
                <a:latin typeface="Calibri" panose="020F0502020204030204" pitchFamily="34" charset="0"/>
                <a:cs typeface="Calibri" panose="020F0502020204030204" pitchFamily="34" charset="0"/>
              </a:rPr>
              <a:t>After launching the new Landing and Summary page before Open Enrollment (OE) in 2022, we discovered t</a:t>
            </a:r>
            <a:r>
              <a:rPr lang="en-US" dirty="0"/>
              <a:t>hat users were not scrolling and missing the “Apply" button because of the longer Plan Type drop-down menu.</a:t>
            </a:r>
          </a:p>
          <a:p>
            <a:pPr>
              <a:lnSpc>
                <a:spcPct val="120000"/>
              </a:lnSpc>
            </a:pPr>
            <a:r>
              <a:rPr lang="en-US" dirty="0"/>
              <a:t>After OE, we removed the drop-down menu and “Apply” button, and replaced it with a 2-step process of entering your ZIP code and then selecting your Plan Type. </a:t>
            </a:r>
          </a:p>
          <a:p>
            <a:pPr lvl="0" algn="l" rtl="0">
              <a:spcBef>
                <a:spcPts val="0"/>
              </a:spcBef>
              <a:spcAft>
                <a:spcPts val="0"/>
              </a:spcAft>
            </a:pPr>
            <a:endParaRPr dirty="0"/>
          </a:p>
        </p:txBody>
      </p:sp>
    </p:spTree>
    <p:extLst>
      <p:ext uri="{BB962C8B-B14F-4D97-AF65-F5344CB8AC3E}">
        <p14:creationId xmlns:p14="http://schemas.microsoft.com/office/powerpoint/2010/main" val="2050866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dirty="0"/>
              <a:t>Find Plans Now on the Landing Page</a:t>
            </a:r>
          </a:p>
          <a:p>
            <a:pPr lvl="0" algn="l" rtl="0">
              <a:spcBef>
                <a:spcPts val="0"/>
              </a:spcBef>
              <a:spcAft>
                <a:spcPts val="0"/>
              </a:spcAft>
            </a:pPr>
            <a:r>
              <a:rPr lang="en-US" dirty="0"/>
              <a:t>Left: A person with Medicare will input their ZIP code, followed by county code (if applicable)</a:t>
            </a:r>
          </a:p>
          <a:p>
            <a:pPr lvl="0" algn="l" rtl="0">
              <a:spcBef>
                <a:spcPts val="0"/>
              </a:spcBef>
              <a:spcAft>
                <a:spcPts val="0"/>
              </a:spcAft>
            </a:pPr>
            <a:r>
              <a:rPr lang="en-US" dirty="0"/>
              <a:t>Middle: After continuing, the individual will select their appropriate plan type for their search</a:t>
            </a:r>
          </a:p>
          <a:p>
            <a:pPr lvl="0" algn="l" rtl="0">
              <a:spcBef>
                <a:spcPts val="0"/>
              </a:spcBef>
              <a:spcAft>
                <a:spcPts val="0"/>
              </a:spcAft>
            </a:pPr>
            <a:r>
              <a:rPr lang="en-US" dirty="0"/>
              <a:t>Right: If a person with Medicare wants to learn more about the different plan types, they can click “Which type plan should I choose?”</a:t>
            </a:r>
          </a:p>
          <a:p>
            <a:pPr lvl="0" algn="l" rtl="0">
              <a:spcBef>
                <a:spcPts val="0"/>
              </a:spcBef>
              <a:spcAft>
                <a:spcPts val="0"/>
              </a:spcAft>
            </a:pPr>
            <a:r>
              <a:rPr lang="en-US" dirty="0"/>
              <a:t>Lastly clicking “ I want to compare coverage options before I see plans” will take individuals to the </a:t>
            </a:r>
            <a:r>
              <a:rPr lang="en-US" sz="1200" dirty="0"/>
              <a:t>to the comparison of Original Medicare and Medicare Advantage </a:t>
            </a:r>
            <a:r>
              <a:rPr lang="en-US" dirty="0"/>
              <a:t>with the ZIP already filled out</a:t>
            </a:r>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1016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dirty="0"/>
              <a:t>“Find Plans Now” on the Summary Page</a:t>
            </a:r>
          </a:p>
          <a:p>
            <a:pPr marR="0" lvl="0" algn="l" defTabSz="914400" rtl="0" eaLnBrk="1" fontAlgn="auto" latinLnBrk="0" hangingPunct="1">
              <a:lnSpc>
                <a:spcPct val="100000"/>
              </a:lnSpc>
              <a:spcBef>
                <a:spcPts val="0"/>
              </a:spcBef>
              <a:spcAft>
                <a:spcPts val="0"/>
              </a:spcAft>
              <a:buClrTx/>
              <a:buSzTx/>
              <a:tabLst/>
              <a:defRPr/>
            </a:pPr>
            <a:r>
              <a:rPr lang="en-US" dirty="0"/>
              <a:t>Left: A person with Medicare will input their ZIP code, followed by county code (if applicable)</a:t>
            </a:r>
          </a:p>
          <a:p>
            <a:pPr lvl="0" algn="l" rtl="0">
              <a:spcBef>
                <a:spcPts val="0"/>
              </a:spcBef>
              <a:spcAft>
                <a:spcPts val="0"/>
              </a:spcAft>
            </a:pPr>
            <a:r>
              <a:rPr lang="en-US" dirty="0"/>
              <a:t>Right: Clicking“ I want to compare coverage options before I see plans” will take individuals to the </a:t>
            </a:r>
            <a:r>
              <a:rPr lang="en-US" sz="1200" dirty="0"/>
              <a:t>comparison of Original Medicare and Medicare Advantage </a:t>
            </a:r>
            <a:r>
              <a:rPr lang="en-US" dirty="0"/>
              <a:t>with the ZIP already filled out</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16822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0"/>
              </a:spcAft>
              <a:buClrTx/>
              <a:buSzTx/>
              <a:tabLst/>
              <a:defRPr/>
            </a:pPr>
            <a:r>
              <a:rPr lang="en-US" b="0" i="0" dirty="0">
                <a:solidFill>
                  <a:srgbClr val="172B4D"/>
                </a:solidFill>
                <a:effectLst/>
                <a:latin typeface="-apple-system"/>
              </a:rPr>
              <a:t>Medicare Plan Finder </a:t>
            </a:r>
            <a:r>
              <a:rPr lang="en-US" dirty="0">
                <a:solidFill>
                  <a:srgbClr val="172B4D"/>
                </a:solidFill>
                <a:latin typeface="-apple-system"/>
              </a:rPr>
              <a:t>wa</a:t>
            </a:r>
            <a:r>
              <a:rPr lang="en-US" b="0" i="0" dirty="0">
                <a:solidFill>
                  <a:srgbClr val="172B4D"/>
                </a:solidFill>
                <a:effectLst/>
                <a:latin typeface="-apple-system"/>
              </a:rPr>
              <a:t>s previously not calculating cost-sharing accurately for LIS levels 1-3, and the front end </a:t>
            </a:r>
            <a:r>
              <a:rPr lang="en-US" dirty="0">
                <a:solidFill>
                  <a:srgbClr val="172B4D"/>
                </a:solidFill>
                <a:latin typeface="-apple-system"/>
              </a:rPr>
              <a:t>was</a:t>
            </a:r>
            <a:r>
              <a:rPr lang="en-US" b="0" i="0" dirty="0">
                <a:solidFill>
                  <a:srgbClr val="172B4D"/>
                </a:solidFill>
                <a:effectLst/>
                <a:latin typeface="-apple-system"/>
              </a:rPr>
              <a:t> also hiding the "Cost before deductible" column for these </a:t>
            </a:r>
            <a:r>
              <a:rPr lang="en-US" dirty="0">
                <a:solidFill>
                  <a:srgbClr val="172B4D"/>
                </a:solidFill>
                <a:latin typeface="-apple-system"/>
              </a:rPr>
              <a:t>people with Medicare</a:t>
            </a:r>
            <a:r>
              <a:rPr lang="en-US" b="0" i="0" dirty="0">
                <a:solidFill>
                  <a:srgbClr val="172B4D"/>
                </a:solidFill>
                <a:effectLst/>
                <a:latin typeface="-apple-system"/>
              </a:rPr>
              <a:t>. This has led to a confusing experience for LIS individuals.</a:t>
            </a:r>
            <a:endParaRPr lang="en-US" b="0" i="0" dirty="0">
              <a:solidFill>
                <a:srgbClr val="1D1C1D"/>
              </a:solidFill>
              <a:effectLst/>
              <a:latin typeface="Slack-Lato"/>
            </a:endParaRPr>
          </a:p>
          <a:p>
            <a:pPr marR="0" lvl="0" algn="l" defTabSz="914400" rtl="0" eaLnBrk="1" fontAlgn="auto" latinLnBrk="0" hangingPunct="1">
              <a:lnSpc>
                <a:spcPct val="100000"/>
              </a:lnSpc>
              <a:spcBef>
                <a:spcPts val="0"/>
              </a:spcBef>
              <a:spcAft>
                <a:spcPts val="0"/>
              </a:spcAft>
              <a:buClrTx/>
              <a:buSzTx/>
              <a:tabLst/>
              <a:defRPr/>
            </a:pPr>
            <a:r>
              <a:rPr lang="en-US" b="0" i="0" dirty="0">
                <a:solidFill>
                  <a:srgbClr val="1D1C1D"/>
                </a:solidFill>
                <a:effectLst/>
                <a:latin typeface="Slack-Lato"/>
              </a:rPr>
              <a:t>Updated Medicare Plan Finder to more accurately reflect what LIS 1-3 individuals will pay for their drugs. </a:t>
            </a:r>
          </a:p>
          <a:p>
            <a:pPr marR="0" lvl="0" algn="l" defTabSz="914400" rtl="0" eaLnBrk="1" fontAlgn="auto" latinLnBrk="0" hangingPunct="1">
              <a:lnSpc>
                <a:spcPct val="100000"/>
              </a:lnSpc>
              <a:spcBef>
                <a:spcPts val="0"/>
              </a:spcBef>
              <a:spcAft>
                <a:spcPts val="0"/>
              </a:spcAft>
              <a:buClrTx/>
              <a:buSzTx/>
              <a:tabLst/>
              <a:defRPr/>
            </a:pPr>
            <a:r>
              <a:rPr lang="en-US" dirty="0"/>
              <a:t>First screenshot is the updated behavior of the </a:t>
            </a:r>
            <a:r>
              <a:rPr lang="en-US" b="0" i="1" dirty="0">
                <a:solidFill>
                  <a:srgbClr val="172B4D"/>
                </a:solidFill>
                <a:effectLst/>
                <a:latin typeface="-apple-system"/>
              </a:rPr>
              <a:t>drug coverage phases</a:t>
            </a:r>
            <a:r>
              <a:rPr lang="en-US" b="0" i="0" dirty="0">
                <a:solidFill>
                  <a:srgbClr val="172B4D"/>
                </a:solidFill>
                <a:effectLst/>
                <a:latin typeface="-apple-system"/>
              </a:rPr>
              <a:t> table to show the deductible phase column for people with Medicare with LIS levels 1-3.</a:t>
            </a:r>
            <a:endParaRPr lang="en-US" dirty="0"/>
          </a:p>
          <a:p>
            <a:pPr marR="0" lvl="0" algn="l" defTabSz="914400" rtl="0" eaLnBrk="1" fontAlgn="auto" latinLnBrk="0" hangingPunct="1">
              <a:lnSpc>
                <a:spcPct val="100000"/>
              </a:lnSpc>
              <a:spcBef>
                <a:spcPts val="0"/>
              </a:spcBef>
              <a:spcAft>
                <a:spcPts val="0"/>
              </a:spcAft>
              <a:buClrTx/>
              <a:buSzTx/>
              <a:tabLst/>
              <a:defRPr/>
            </a:pPr>
            <a:r>
              <a:rPr lang="en-US" dirty="0"/>
              <a:t>Second screenshot is the previous behavior of the </a:t>
            </a:r>
            <a:r>
              <a:rPr lang="en-US" b="0" i="1" dirty="0">
                <a:solidFill>
                  <a:srgbClr val="172B4D"/>
                </a:solidFill>
                <a:effectLst/>
                <a:latin typeface="-apple-system"/>
              </a:rPr>
              <a:t>drug coverage phases</a:t>
            </a:r>
            <a:r>
              <a:rPr lang="en-US" b="0" i="0" dirty="0">
                <a:solidFill>
                  <a:srgbClr val="172B4D"/>
                </a:solidFill>
                <a:effectLst/>
                <a:latin typeface="-apple-system"/>
              </a:rPr>
              <a:t> table on the plan details page.</a:t>
            </a:r>
            <a:endParaRPr lang="en-US" dirty="0"/>
          </a:p>
          <a:p>
            <a:pPr>
              <a:spcAft>
                <a:spcPts val="0"/>
              </a:spcAft>
              <a:defRPr/>
            </a:pPr>
            <a:r>
              <a:rPr lang="en-US" dirty="0"/>
              <a:t>This is accessible to both anonymous users and people with Medicare who are logged-in.</a:t>
            </a:r>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303919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latin typeface="Calibri" panose="020F0502020204030204" pitchFamily="34" charset="0"/>
                <a:cs typeface="Calibri" panose="020F0502020204030204" pitchFamily="34" charset="0"/>
              </a:rPr>
              <a:t>Last year, Plan Finder launched the Plan Finder Summary Page, an experience that provides a high-level overview for people with Medicare who are logged-in, to review information related to their coverage.</a:t>
            </a:r>
          </a:p>
          <a:p>
            <a:r>
              <a:rPr lang="en-US" sz="1200" dirty="0">
                <a:latin typeface="Calibri" panose="020F0502020204030204" pitchFamily="34" charset="0"/>
                <a:cs typeface="Calibri" panose="020F0502020204030204" pitchFamily="34" charset="0"/>
              </a:rPr>
              <a:t>As part of research some user pain points are identified and UX changes are proposed.</a:t>
            </a:r>
          </a:p>
          <a:p>
            <a:r>
              <a:rPr lang="en-US" sz="1200" dirty="0">
                <a:latin typeface="Calibri" panose="020F0502020204030204" pitchFamily="34" charset="0"/>
                <a:cs typeface="Calibri" panose="020F0502020204030204" pitchFamily="34" charset="0"/>
              </a:rPr>
              <a:t>Summary Page redesign is focused on improving the display of current plan information at the top of the page and making enrollment options more clear and easier to navigate.</a:t>
            </a:r>
            <a:endParaRPr lang="en-US" sz="1200" b="0" i="0" u="none" strike="noStrike" kern="1200"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17475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Left: Old Summary Page</a:t>
            </a:r>
          </a:p>
          <a:p>
            <a:r>
              <a:rPr lang="en-US" dirty="0"/>
              <a:t>Right: New Summary page redesign with top-of-page Summary</a:t>
            </a:r>
          </a:p>
          <a:p>
            <a:r>
              <a:rPr lang="en-US" dirty="0"/>
              <a:t>New Top-of-Page Plan Summary reminds the person with Medicare of their existing coverage information so they can determine whether to learn more (by clicking View plan details) or to look for a new plan.</a:t>
            </a:r>
            <a:endParaRPr dirty="0"/>
          </a:p>
        </p:txBody>
      </p:sp>
    </p:spTree>
    <p:extLst>
      <p:ext uri="{BB962C8B-B14F-4D97-AF65-F5344CB8AC3E}">
        <p14:creationId xmlns:p14="http://schemas.microsoft.com/office/powerpoint/2010/main" val="57529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latin typeface="Calibri" panose="020F0502020204030204" pitchFamily="34" charset="0"/>
                <a:cs typeface="Calibri" panose="020F0502020204030204" pitchFamily="34" charset="0"/>
              </a:rPr>
              <a:t>To align with information displayed on the </a:t>
            </a:r>
            <a:r>
              <a:rPr lang="en-US" dirty="0">
                <a:latin typeface="Calibri" panose="020F0502020204030204" pitchFamily="34" charset="0"/>
                <a:cs typeface="Calibri" panose="020F0502020204030204" pitchFamily="34" charset="0"/>
              </a:rPr>
              <a:t>person with Medicare’s</a:t>
            </a:r>
            <a:r>
              <a:rPr lang="en-US" sz="1200" dirty="0">
                <a:latin typeface="Calibri" panose="020F0502020204030204" pitchFamily="34" charset="0"/>
                <a:cs typeface="Calibri" panose="020F0502020204030204" pitchFamily="34" charset="0"/>
              </a:rPr>
              <a:t> Account Home page, Medicare Plan Finder will also be displaying Medigap enrollment information on the Summary Page.</a:t>
            </a:r>
          </a:p>
          <a:p>
            <a:r>
              <a:rPr lang="en-US" sz="1200" dirty="0">
                <a:latin typeface="Calibri" panose="020F0502020204030204" pitchFamily="34" charset="0"/>
                <a:cs typeface="Calibri" panose="020F0502020204030204" pitchFamily="34" charset="0"/>
              </a:rPr>
              <a:t>A person with Medicare’s Medigap information would display alongside their other existing enrollments on the Summary Page.</a:t>
            </a:r>
            <a:endParaRPr lang="en-US" sz="1200" b="0" i="0" u="none" strike="noStrike" kern="1200"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4261864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dirty="0"/>
              <a:t>Medicare Plan Finder will be updated to account for the Inflation Reduction Act changes</a:t>
            </a:r>
          </a:p>
          <a:p>
            <a:pPr>
              <a:spcAft>
                <a:spcPts val="0"/>
              </a:spcAft>
            </a:pPr>
            <a:r>
              <a:rPr lang="en-US" dirty="0"/>
              <a:t>Part D insulin copay cap </a:t>
            </a:r>
          </a:p>
          <a:p>
            <a:pPr>
              <a:spcAft>
                <a:spcPts val="0"/>
              </a:spcAft>
            </a:pPr>
            <a:r>
              <a:rPr lang="en-US" dirty="0"/>
              <a:t>People with Medicare see no more than $35 copay per month supply of covered insulin</a:t>
            </a:r>
          </a:p>
          <a:p>
            <a:pPr>
              <a:spcAft>
                <a:spcPts val="0"/>
              </a:spcAft>
            </a:pPr>
            <a:r>
              <a:rPr lang="en-US" dirty="0"/>
              <a:t>Visible via the Plan details page &gt; Estimated Drug cost table</a:t>
            </a:r>
          </a:p>
          <a:p>
            <a:pPr>
              <a:spcAft>
                <a:spcPts val="0"/>
              </a:spcAft>
            </a:pPr>
            <a:r>
              <a:rPr lang="en-US" dirty="0"/>
              <a:t>Part B insulin coinsurance cap</a:t>
            </a:r>
          </a:p>
          <a:p>
            <a:pPr>
              <a:spcAft>
                <a:spcPts val="0"/>
              </a:spcAft>
            </a:pPr>
            <a:r>
              <a:rPr lang="en-US" dirty="0"/>
              <a:t>People with Medicare will be shown a message related to coinsurance in the drug coverage section &gt; Part B drug table</a:t>
            </a:r>
          </a:p>
        </p:txBody>
      </p:sp>
    </p:spTree>
    <p:extLst>
      <p:ext uri="{BB962C8B-B14F-4D97-AF65-F5344CB8AC3E}">
        <p14:creationId xmlns:p14="http://schemas.microsoft.com/office/powerpoint/2010/main" val="2058805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chemeClr val="dk1"/>
                </a:solidFill>
                <a:latin typeface="Calibri" panose="020F0502020204030204" pitchFamily="34" charset="0"/>
                <a:cs typeface="Calibri" panose="020F0502020204030204" pitchFamily="34" charset="0"/>
              </a:rPr>
              <a:t>$0 catastrophic phase cost sharing</a:t>
            </a:r>
          </a:p>
          <a:p>
            <a:pPr marL="628650" marR="0" lvl="1" indent="-171450" algn="l" defTabSz="914400" rtl="0" eaLnBrk="1" fontAlgn="auto" latinLnBrk="0" hangingPunct="1">
              <a:lnSpc>
                <a:spcPct val="100000"/>
              </a:lnSpc>
              <a:spcBef>
                <a:spcPts val="0"/>
              </a:spcBef>
              <a:spcAft>
                <a:spcPts val="0"/>
              </a:spcAft>
              <a:buClrTx/>
              <a:buSzTx/>
              <a:tabLst/>
              <a:defRPr/>
            </a:pPr>
            <a:r>
              <a:rPr lang="en-US" sz="1200" dirty="0">
                <a:solidFill>
                  <a:schemeClr val="dk1"/>
                </a:solidFill>
                <a:latin typeface="Calibri" panose="020F0502020204030204" pitchFamily="34" charset="0"/>
                <a:cs typeface="Calibri" panose="020F0502020204030204" pitchFamily="34" charset="0"/>
              </a:rPr>
              <a:t>Visible via the Plan details page &gt; Estimated Drug cost table</a:t>
            </a:r>
          </a:p>
          <a:p>
            <a:pPr marL="628650" marR="0" lvl="1" indent="-171450" algn="l" defTabSz="914400" rtl="0" eaLnBrk="1" fontAlgn="auto" latinLnBrk="0" hangingPunct="1">
              <a:lnSpc>
                <a:spcPct val="100000"/>
              </a:lnSpc>
              <a:spcBef>
                <a:spcPts val="0"/>
              </a:spcBef>
              <a:spcAft>
                <a:spcPts val="0"/>
              </a:spcAft>
              <a:buClrTx/>
              <a:buSzTx/>
              <a:tabLst/>
              <a:defRPr/>
            </a:pPr>
            <a:r>
              <a:rPr lang="en-US" sz="1200" dirty="0">
                <a:solidFill>
                  <a:schemeClr val="dk1"/>
                </a:solidFill>
                <a:latin typeface="Calibri" panose="020F0502020204030204" pitchFamily="34" charset="0"/>
                <a:cs typeface="Calibri" panose="020F0502020204030204" pitchFamily="34" charset="0"/>
              </a:rPr>
              <a:t>People with Medicare see $0 in the cost after coverage cap column for covered drugs</a:t>
            </a:r>
          </a:p>
          <a:p>
            <a:pPr marL="628650" marR="0" lvl="1" indent="-171450" algn="l" defTabSz="914400" rtl="0" eaLnBrk="1" fontAlgn="auto" latinLnBrk="0" hangingPunct="1">
              <a:lnSpc>
                <a:spcPct val="100000"/>
              </a:lnSpc>
              <a:spcBef>
                <a:spcPts val="0"/>
              </a:spcBef>
              <a:spcAft>
                <a:spcPts val="0"/>
              </a:spcAft>
              <a:buClrTx/>
              <a:buSzTx/>
              <a:tabLst/>
              <a:defRPr/>
            </a:pPr>
            <a:r>
              <a:rPr lang="en-US" b="0" i="0" dirty="0">
                <a:solidFill>
                  <a:srgbClr val="1D1C1D"/>
                </a:solidFill>
                <a:effectLst/>
                <a:latin typeface="Slack-Lato"/>
              </a:rPr>
              <a:t>The screenshot is for CY24 plan which shows both insulin copay caps and $0 catastrophic. </a:t>
            </a:r>
          </a:p>
        </p:txBody>
      </p:sp>
    </p:spTree>
    <p:extLst>
      <p:ext uri="{BB962C8B-B14F-4D97-AF65-F5344CB8AC3E}">
        <p14:creationId xmlns:p14="http://schemas.microsoft.com/office/powerpoint/2010/main" val="497530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itchFamily="2" charset="2"/>
              <a:buNone/>
              <a:tabLst/>
              <a:defRPr/>
            </a:pPr>
            <a:r>
              <a:rPr lang="en-US" b="1" dirty="0"/>
              <a:t>This slide has animation.</a:t>
            </a:r>
          </a:p>
          <a:p>
            <a:pPr marL="0" marR="0" lvl="0" indent="0" algn="l" defTabSz="914400" rtl="0" eaLnBrk="1" fontAlgn="auto" latinLnBrk="0" hangingPunct="1">
              <a:lnSpc>
                <a:spcPct val="100000"/>
              </a:lnSpc>
              <a:spcBef>
                <a:spcPts val="0"/>
              </a:spcBef>
              <a:spcAft>
                <a:spcPts val="0"/>
              </a:spcAft>
              <a:buClrTx/>
              <a:buSzTx/>
              <a:buNone/>
              <a:tabLst/>
              <a:defRPr/>
            </a:pPr>
            <a:r>
              <a:rPr lang="en-US" sz="1200" kern="1200" dirty="0">
                <a:solidFill>
                  <a:schemeClr val="tx1"/>
                </a:solidFill>
                <a:effectLst/>
                <a:latin typeface="+mn-lt"/>
                <a:ea typeface="+mn-ea"/>
                <a:cs typeface="+mn-cs"/>
              </a:rPr>
              <a:t>You may have noticed that the National Training Program recently launched a new look and feel, with a redesigned wordmark featured on our materials and a refreshed website! We’ve modernized the website to improve your browsing and training experience. A prominent carousel of upcoming training events and announcements greets you on our home page, along with an optimized menu categorizing our robust catalog—Live Events, Past Events, E-Courses, and Resources. </a:t>
            </a:r>
          </a:p>
          <a:p>
            <a:pPr marL="0" indent="0">
              <a:spcBef>
                <a:spcPts val="600"/>
              </a:spcBef>
              <a:buNone/>
            </a:pPr>
            <a:r>
              <a:rPr lang="en-US" dirty="0"/>
              <a:t>The NTP website enables</a:t>
            </a:r>
            <a:r>
              <a:rPr lang="en-US" dirty="0">
                <a:solidFill>
                  <a:srgbClr val="000000"/>
                </a:solidFill>
              </a:rPr>
              <a:t> you</a:t>
            </a:r>
            <a:r>
              <a:rPr lang="en-US" dirty="0">
                <a:solidFill>
                  <a:srgbClr val="FF0000"/>
                </a:solidFill>
              </a:rPr>
              <a:t> </a:t>
            </a:r>
            <a:r>
              <a:rPr lang="en-US" b="0" dirty="0"/>
              <a:t>to download documents, watch videos, and access other helpful tools. It also has a built-in Learning Management System (LMS) for</a:t>
            </a:r>
            <a:r>
              <a:rPr lang="en-US" b="0" baseline="0" dirty="0"/>
              <a:t> you </a:t>
            </a:r>
            <a:r>
              <a:rPr lang="en-US" dirty="0"/>
              <a:t>to</a:t>
            </a:r>
            <a:r>
              <a:rPr lang="en-US" baseline="0" dirty="0"/>
              <a:t> register for and launch</a:t>
            </a:r>
            <a:r>
              <a:rPr lang="en-US" dirty="0"/>
              <a:t> courses and access your course completion certificates.</a:t>
            </a:r>
          </a:p>
          <a:p>
            <a:pPr marL="0" indent="0">
              <a:spcBef>
                <a:spcPts val="600"/>
              </a:spcBef>
              <a:buNone/>
            </a:pPr>
            <a:r>
              <a:rPr lang="en-US" b="1" strike="noStrike" baseline="0" dirty="0"/>
              <a:t>You can sign up for the </a:t>
            </a:r>
            <a:r>
              <a:rPr lang="en-US" b="1" dirty="0"/>
              <a:t>listserv, contact us, and view a video on how to use the new site</a:t>
            </a:r>
            <a:r>
              <a:rPr lang="en-US" b="1" strike="noStrike" baseline="0" dirty="0"/>
              <a:t> </a:t>
            </a:r>
            <a:r>
              <a:rPr lang="en-US" b="0" dirty="0"/>
              <a:t>under the “Help” menu options (question mark icon)</a:t>
            </a:r>
            <a:r>
              <a:rPr lang="en-US" dirty="0"/>
              <a:t> at the top of the NTP web page</a:t>
            </a:r>
            <a:r>
              <a:rPr lang="en-US" b="0" dirty="0"/>
              <a:t>.</a:t>
            </a:r>
            <a:endParaRPr lang="en-US" b="0" dirty="0">
              <a:cs typeface="Calibri"/>
            </a:endParaRPr>
          </a:p>
          <a:p>
            <a:pPr marL="0" indent="0" defTabSz="966612">
              <a:spcBef>
                <a:spcPts val="600"/>
              </a:spcBef>
              <a:spcAft>
                <a:spcPts val="0"/>
              </a:spcAft>
              <a:buNone/>
              <a:defRPr/>
            </a:pPr>
            <a:r>
              <a:rPr lang="en-US" dirty="0">
                <a:hlinkClick r:id="rId3"/>
              </a:rPr>
              <a:t>CMSnationaltrainingprogram.cms.gov</a:t>
            </a:r>
            <a:endParaRPr lang="en-US" dirty="0"/>
          </a:p>
        </p:txBody>
      </p:sp>
    </p:spTree>
    <p:extLst>
      <p:ext uri="{BB962C8B-B14F-4D97-AF65-F5344CB8AC3E}">
        <p14:creationId xmlns:p14="http://schemas.microsoft.com/office/powerpoint/2010/main" val="1949236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$0 out-of-pocket costs for ACIP-recommended vaccines</a:t>
            </a:r>
          </a:p>
          <a:p>
            <a:pPr lvl="1">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Visible via the Plan details page &gt; Estimated Drug cost table</a:t>
            </a:r>
          </a:p>
          <a:p>
            <a:pPr lvl="1">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People with Medicare see $0 copays for covered ACIP-recommended vaccines</a:t>
            </a:r>
          </a:p>
          <a:p>
            <a:pPr marL="822960" marR="0" lvl="1" indent="-274320" algn="l" defTabSz="914400" rtl="0" eaLnBrk="1" fontAlgn="auto" latinLnBrk="0" hangingPunct="1">
              <a:spcBef>
                <a:spcPts val="600"/>
              </a:spcBef>
              <a:spcAft>
                <a:spcPts val="0"/>
              </a:spcAft>
              <a:buClrTx/>
              <a:buSzTx/>
              <a:buFont typeface="Arial" panose="020B0604020202020204" pitchFamily="34" charset="0"/>
              <a:buChar char="•"/>
              <a:tabLst/>
              <a:defRPr/>
            </a:pPr>
            <a:r>
              <a:rPr lang="en-US" b="0" i="0" dirty="0">
                <a:solidFill>
                  <a:srgbClr val="1D1C1D"/>
                </a:solidFill>
                <a:effectLst/>
                <a:latin typeface="Slack-Lato"/>
              </a:rPr>
              <a:t>The screenshot is for CY24 plan which shows both insulin copay caps and $0 catastrophic. </a:t>
            </a:r>
          </a:p>
          <a:p>
            <a:pPr>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Elimination of LIS partial subsidy status in favor of full subsidy benefits</a:t>
            </a:r>
          </a:p>
          <a:p>
            <a:pPr lvl="1">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In 2024, any person with Medicare who qualifies for LIS subsidy will get full subsidy benefits</a:t>
            </a:r>
          </a:p>
          <a:p>
            <a:pPr marL="171450" lvl="0" indent="-171450" algn="l" rtl="0">
              <a:spcBef>
                <a:spcPts val="0"/>
              </a:spcBef>
              <a:spcAft>
                <a:spcPts val="0"/>
              </a:spcAft>
              <a:buFont typeface="Arial"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2414478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1000"/>
              </a:spcAft>
              <a:buClrTx/>
              <a:buSzTx/>
              <a:tabLst/>
              <a:defRPr/>
            </a:pPr>
            <a:r>
              <a:rPr lang="en-US" sz="1200" dirty="0">
                <a:solidFill>
                  <a:schemeClr val="dk1"/>
                </a:solidFill>
                <a:latin typeface="Calibri" panose="020F0502020204030204" pitchFamily="34" charset="0"/>
                <a:cs typeface="Calibri" panose="020F0502020204030204" pitchFamily="34" charset="0"/>
              </a:rPr>
              <a:t>Starting in CY2024, the partial subsidy LIS status will be eliminated, and all LIS individuals will receive full subsidy benefits. </a:t>
            </a:r>
          </a:p>
          <a:p>
            <a:pPr marR="0" lvl="0" algn="l" defTabSz="914400" rtl="0" eaLnBrk="1" fontAlgn="auto" latinLnBrk="0" hangingPunct="1">
              <a:lnSpc>
                <a:spcPct val="100000"/>
              </a:lnSpc>
              <a:spcBef>
                <a:spcPts val="0"/>
              </a:spcBef>
              <a:spcAft>
                <a:spcPts val="1000"/>
              </a:spcAft>
              <a:buClrTx/>
              <a:buSzTx/>
              <a:tabLst/>
              <a:defRPr/>
            </a:pPr>
            <a:r>
              <a:rPr lang="en-US" sz="1200" dirty="0">
                <a:solidFill>
                  <a:schemeClr val="dk1"/>
                </a:solidFill>
                <a:latin typeface="Calibri" panose="020F0502020204030204" pitchFamily="34" charset="0"/>
                <a:cs typeface="Calibri" panose="020F0502020204030204" pitchFamily="34" charset="0"/>
              </a:rPr>
              <a:t>Medicare Plan Finder still needs to collect information about full vs. partial subsidy to price CY23 drug costs accurately in case people with Medicare toggle to CY23 plans during routing. </a:t>
            </a:r>
            <a:endParaRPr lang="en-US" sz="1200" kern="1200" dirty="0">
              <a:solidFill>
                <a:schemeClr val="dk1"/>
              </a:solidFill>
              <a:latin typeface="+mn-lt"/>
              <a:ea typeface="+mn-ea"/>
              <a:cs typeface="Calibri" panose="020F0502020204030204" pitchFamily="34" charset="0"/>
            </a:endParaRPr>
          </a:p>
          <a:p>
            <a:pPr lvl="0" algn="l" defTabSz="914400" rtl="0" eaLnBrk="1" latinLnBrk="0" hangingPunct="1">
              <a:spcBef>
                <a:spcPts val="0"/>
              </a:spcBef>
              <a:spcAft>
                <a:spcPts val="1000"/>
              </a:spcAft>
            </a:pPr>
            <a:r>
              <a:rPr lang="en-US" sz="1200" kern="1200" dirty="0">
                <a:solidFill>
                  <a:schemeClr val="dk1"/>
                </a:solidFill>
                <a:latin typeface="+mn-lt"/>
                <a:ea typeface="+mn-ea"/>
                <a:cs typeface="Calibri" panose="020F0502020204030204" pitchFamily="34" charset="0"/>
              </a:rPr>
              <a:t>CMS will add messaging to the Extra Help page to educate people with Medicare about the upcoming replacement of partial LIS in favor of full LIS. </a:t>
            </a:r>
          </a:p>
          <a:p>
            <a:pPr lvl="0" algn="l" defTabSz="914400" rtl="0" eaLnBrk="1" latinLnBrk="0" hangingPunct="1">
              <a:spcBef>
                <a:spcPts val="0"/>
              </a:spcBef>
              <a:spcAft>
                <a:spcPts val="0"/>
              </a:spcAft>
            </a:pPr>
            <a:r>
              <a:rPr lang="en-US" sz="1200" kern="1200" dirty="0">
                <a:solidFill>
                  <a:schemeClr val="dk1"/>
                </a:solidFill>
                <a:latin typeface="+mn-lt"/>
                <a:ea typeface="+mn-ea"/>
                <a:cs typeface="Calibri" panose="020F0502020204030204" pitchFamily="34" charset="0"/>
              </a:rPr>
              <a:t>Informational alert message is targeted to reach all individuals who select “Extra Help from Social Security” option during routing on the Extra Help page.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11613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74313" indent="-274313" defTabSz="914377">
              <a:spcAft>
                <a:spcPts val="1200"/>
              </a:spcAft>
              <a:buClr>
                <a:srgbClr val="00539A"/>
              </a:buClr>
              <a:buFont typeface="Wingdings" pitchFamily="2" charset="2"/>
              <a:buChar char="§"/>
              <a:defRPr/>
            </a:pPr>
            <a:r>
              <a:rPr lang="en-US" sz="1200" dirty="0">
                <a:solidFill>
                  <a:srgbClr val="00529B"/>
                </a:solidFill>
                <a:latin typeface="Arial" panose="020B0604020202020204" pitchFamily="34" charset="0"/>
                <a:cs typeface="Arial" panose="020B0604020202020204" pitchFamily="34" charset="0"/>
              </a:rPr>
              <a:t>Modify current “Extra Help from Social Security” question to “Helps people with limited income and resources pay Medicare drug coverage premiums, deductibles, coinsurance, and other costs. </a:t>
            </a:r>
            <a:r>
              <a:rPr lang="en-US" sz="1200" dirty="0">
                <a:solidFill>
                  <a:srgbClr val="00529B"/>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Learn about Extra Help.</a:t>
            </a:r>
            <a:r>
              <a:rPr lang="en-US" sz="1200" dirty="0">
                <a:solidFill>
                  <a:srgbClr val="00529B"/>
                </a:solidFill>
                <a:latin typeface="Arial" panose="020B0604020202020204" pitchFamily="34" charset="0"/>
                <a:cs typeface="Arial" panose="020B0604020202020204" pitchFamily="34" charset="0"/>
              </a:rPr>
              <a:t>”</a:t>
            </a:r>
          </a:p>
          <a:p>
            <a:pPr marL="274313" indent="-274313" defTabSz="914377">
              <a:spcAft>
                <a:spcPts val="1200"/>
              </a:spcAft>
              <a:buClr>
                <a:srgbClr val="00539A"/>
              </a:buClr>
              <a:buFont typeface="Wingdings" pitchFamily="2" charset="2"/>
              <a:buChar char="§"/>
              <a:defRPr/>
            </a:pPr>
            <a:r>
              <a:rPr lang="en-US" sz="1200" dirty="0">
                <a:solidFill>
                  <a:srgbClr val="00529B"/>
                </a:solidFill>
                <a:latin typeface="Arial" panose="020B0604020202020204" pitchFamily="34" charset="0"/>
                <a:cs typeface="Arial" panose="020B0604020202020204" pitchFamily="34" charset="0"/>
              </a:rPr>
              <a:t>Modify current “I’m not sure” question to “Programs are available that can help with your Medicare costs. If you log in, we may be able to see if you already get help from one of these programs. </a:t>
            </a:r>
            <a:r>
              <a:rPr lang="en-US" sz="12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Learn about available programs.</a:t>
            </a:r>
            <a:r>
              <a:rPr lang="en-US" sz="1200" dirty="0">
                <a:solidFill>
                  <a:srgbClr val="00529B"/>
                </a:solidFill>
                <a:latin typeface="Arial" panose="020B0604020202020204" pitchFamily="34" charset="0"/>
                <a:cs typeface="Arial" panose="020B0604020202020204" pitchFamily="34" charset="0"/>
              </a:rPr>
              <a:t>”</a:t>
            </a:r>
          </a:p>
          <a:p>
            <a:pPr marL="274313" indent="-274313" defTabSz="914377">
              <a:spcAft>
                <a:spcPts val="1200"/>
              </a:spcAft>
              <a:buClr>
                <a:srgbClr val="00539A"/>
              </a:buClr>
              <a:buFont typeface="Wingdings" pitchFamily="2" charset="2"/>
              <a:buChar char="§"/>
              <a:defRPr/>
            </a:pPr>
            <a:r>
              <a:rPr lang="en-US" sz="1200" dirty="0">
                <a:solidFill>
                  <a:srgbClr val="00529B"/>
                </a:solidFill>
                <a:latin typeface="Arial" panose="020B0604020202020204" pitchFamily="34" charset="0"/>
                <a:cs typeface="Arial" panose="020B0604020202020204" pitchFamily="34" charset="0"/>
              </a:rPr>
              <a:t>Add new alert for “I don’t get help from any of these programs” question to “Programs are available for people with limited income and resources to help pay Medicare costs. </a:t>
            </a:r>
            <a:r>
              <a:rPr lang="en-US" sz="12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Learn if you qualify for available programs.</a:t>
            </a:r>
            <a:r>
              <a:rPr lang="en-US" sz="1200" dirty="0">
                <a:solidFill>
                  <a:srgbClr val="00529B"/>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44291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237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You can get help during Open Enrollment through the </a:t>
            </a:r>
            <a:r>
              <a:rPr lang="en-US" dirty="0">
                <a:hlinkClick r:id="rId3"/>
              </a:rPr>
              <a:t>Medicare.gov</a:t>
            </a:r>
            <a:r>
              <a:rPr lang="en-US" dirty="0"/>
              <a:t> homepage or directly by visiting </a:t>
            </a:r>
            <a:r>
              <a:rPr lang="en-US" dirty="0">
                <a:hlinkClick r:id="rId4"/>
              </a:rPr>
              <a:t>Medicare.gov/plan-compare</a:t>
            </a:r>
            <a:r>
              <a:rPr lang="en-US" dirty="0"/>
              <a:t>. You can also call 1-800-MEDICARE; </a:t>
            </a:r>
            <a:r>
              <a:rPr lang="en-US" dirty="0">
                <a:ea typeface="Calibri"/>
                <a:cs typeface="Times New Roman"/>
              </a:rPr>
              <a:t>TTY: 1-877-486-2048</a:t>
            </a:r>
            <a:r>
              <a:rPr lang="en-US" dirty="0"/>
              <a:t> for assistance with your Medicare account.</a:t>
            </a:r>
          </a:p>
        </p:txBody>
      </p:sp>
    </p:spTree>
    <p:extLst>
      <p:ext uri="{BB962C8B-B14F-4D97-AF65-F5344CB8AC3E}">
        <p14:creationId xmlns:p14="http://schemas.microsoft.com/office/powerpoint/2010/main" val="121548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2487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Note: This homepage will display starting on Oct 1.</a:t>
            </a:r>
          </a:p>
        </p:txBody>
      </p:sp>
    </p:spTree>
    <p:extLst>
      <p:ext uri="{BB962C8B-B14F-4D97-AF65-F5344CB8AC3E}">
        <p14:creationId xmlns:p14="http://schemas.microsoft.com/office/powerpoint/2010/main" val="3942731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Each plan can vary in cost and specific drugs covered. Visit </a:t>
            </a:r>
            <a:r>
              <a:rPr lang="en-US" dirty="0">
                <a:hlinkClick r:id="rId3"/>
              </a:rPr>
              <a:t>Medicare.gov/plan-compare</a:t>
            </a:r>
            <a:r>
              <a:rPr lang="en-US" dirty="0"/>
              <a:t> to find and compare plans in your area. </a:t>
            </a:r>
          </a:p>
        </p:txBody>
      </p:sp>
    </p:spTree>
    <p:extLst>
      <p:ext uri="{BB962C8B-B14F-4D97-AF65-F5344CB8AC3E}">
        <p14:creationId xmlns:p14="http://schemas.microsoft.com/office/powerpoint/2010/main" val="3735975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It’s helpful to have the necessary information before you start using the Medicare Plan Finder. You can use the Plan Finder yourself, or you can assist another as a counselor or caregiver in using the search tool. Be sure to have personal information like ZIP code, pharmacy, login and Medicare information on-hand. </a:t>
            </a:r>
          </a:p>
        </p:txBody>
      </p:sp>
    </p:spTree>
    <p:extLst>
      <p:ext uri="{BB962C8B-B14F-4D97-AF65-F5344CB8AC3E}">
        <p14:creationId xmlns:p14="http://schemas.microsoft.com/office/powerpoint/2010/main" val="363635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indent="-173736">
              <a:spcBef>
                <a:spcPts val="600"/>
              </a:spcBef>
              <a:spcAft>
                <a:spcPts val="0"/>
              </a:spcAft>
              <a:buFont typeface="Wingdings" panose="05000000000000000000" pitchFamily="2" charset="2"/>
              <a:buChar char="§"/>
            </a:pPr>
            <a:r>
              <a:rPr lang="en-US" dirty="0"/>
              <a:t>Lines have been muted.</a:t>
            </a:r>
          </a:p>
          <a:p>
            <a:pPr marL="173736" indent="-173736">
              <a:spcBef>
                <a:spcPts val="600"/>
              </a:spcBef>
              <a:spcAft>
                <a:spcPts val="0"/>
              </a:spcAft>
              <a:buFont typeface="Wingdings" panose="05000000000000000000" pitchFamily="2" charset="2"/>
              <a:buChar char="§"/>
            </a:pPr>
            <a:r>
              <a:rPr lang="en-US" dirty="0"/>
              <a:t>Audio depends on what option you chose:</a:t>
            </a:r>
          </a:p>
          <a:p>
            <a:pPr marL="341313" lvl="1" indent="-173736">
              <a:spcBef>
                <a:spcPts val="600"/>
              </a:spcBef>
              <a:spcAft>
                <a:spcPts val="0"/>
              </a:spcAft>
              <a:buFont typeface="Arial" panose="020B0604020202020204" pitchFamily="34" charset="0"/>
              <a:buChar char="•"/>
            </a:pPr>
            <a:r>
              <a:rPr lang="en-US" dirty="0"/>
              <a:t>To change your selection, select the arrow on the un/mute icon on the bottom left side of your screen.</a:t>
            </a:r>
          </a:p>
          <a:p>
            <a:pPr marL="341313" lvl="1" indent="-173736">
              <a:spcBef>
                <a:spcPts val="600"/>
              </a:spcBef>
              <a:spcAft>
                <a:spcPts val="0"/>
              </a:spcAft>
              <a:buFont typeface="Arial" panose="020B0604020202020204" pitchFamily="34" charset="0"/>
              <a:buChar char="•"/>
            </a:pPr>
            <a:r>
              <a:rPr lang="en-US" dirty="0"/>
              <a:t>Hang up if you’re on a phone line and want to switch to computer.</a:t>
            </a:r>
            <a:endParaRPr lang="en-US" b="1" dirty="0"/>
          </a:p>
          <a:p>
            <a:pPr marL="341313" marR="0" lvl="1" indent="-173736" algn="l" defTabSz="914400" rtl="0" eaLnBrk="1" fontAlgn="auto" latinLnBrk="0" hangingPunct="1">
              <a:spcBef>
                <a:spcPts val="600"/>
              </a:spcBef>
              <a:spcAft>
                <a:spcPts val="0"/>
              </a:spcAft>
              <a:buClrTx/>
              <a:buSzTx/>
              <a:buFont typeface="Arial" panose="020B0604020202020204" pitchFamily="34" charset="0"/>
              <a:buChar char="•"/>
              <a:tabLst/>
              <a:defRPr/>
            </a:pPr>
            <a:r>
              <a:rPr lang="en-US" dirty="0"/>
              <a:t>Use your computer speakers or phone settings to adjust your volume level.</a:t>
            </a:r>
          </a:p>
          <a:p>
            <a:pPr marL="341313" lvl="1" indent="-109538">
              <a:buFont typeface="Arial" panose="020B0604020202020204" pitchFamily="34" charset="0"/>
              <a:buChar char="•"/>
            </a:pPr>
            <a:endParaRPr lang="en-US" dirty="0"/>
          </a:p>
        </p:txBody>
      </p:sp>
    </p:spTree>
    <p:extLst>
      <p:ext uri="{BB962C8B-B14F-4D97-AF65-F5344CB8AC3E}">
        <p14:creationId xmlns:p14="http://schemas.microsoft.com/office/powerpoint/2010/main" val="4071227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556086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431155" cy="3780473"/>
          </a:xfrm>
        </p:spPr>
        <p:txBody>
          <a:bodyPr/>
          <a:lstStyle/>
          <a:p>
            <a:pPr marL="0" indent="0" defTabSz="924916">
              <a:spcAft>
                <a:spcPts val="607"/>
              </a:spcAft>
              <a:buNone/>
              <a:defRPr/>
            </a:pPr>
            <a:r>
              <a:rPr lang="en-US" dirty="0"/>
              <a:t>Here’s the Plan Finder landing page. Note that you’re still on </a:t>
            </a:r>
            <a:r>
              <a:rPr lang="en-US" dirty="0">
                <a:hlinkClick r:id="rId3"/>
              </a:rPr>
              <a:t>Medicare.gov</a:t>
            </a:r>
            <a:r>
              <a:rPr lang="en-US" dirty="0"/>
              <a:t>—this is part of that website, not a different one. You can choose to login or browse plans by ZIP code and plan type. For step</a:t>
            </a:r>
            <a:r>
              <a:rPr lang="en-US" baseline="0" dirty="0"/>
              <a:t> “Choose type of plan to review”,  you will have several options, including Medigap Policy.   For comparing drug prices, you need to start with either Medicare Advantage or Part D Plan.  </a:t>
            </a:r>
            <a:endParaRPr lang="en-US" dirty="0"/>
          </a:p>
          <a:p>
            <a:pPr marL="0" indent="0">
              <a:buNone/>
            </a:pPr>
            <a:endParaRPr lang="en-US" dirty="0"/>
          </a:p>
        </p:txBody>
      </p:sp>
    </p:spTree>
    <p:extLst>
      <p:ext uri="{BB962C8B-B14F-4D97-AF65-F5344CB8AC3E}">
        <p14:creationId xmlns:p14="http://schemas.microsoft.com/office/powerpoint/2010/main" val="3161054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You won’t be able to save or access your drug list unless you login. If you create and use your Medicare account, you can save your drug list and will be able to view and compare your current coverage to your enrollment choices. </a:t>
            </a:r>
          </a:p>
        </p:txBody>
      </p:sp>
    </p:spTree>
    <p:extLst>
      <p:ext uri="{BB962C8B-B14F-4D97-AF65-F5344CB8AC3E}">
        <p14:creationId xmlns:p14="http://schemas.microsoft.com/office/powerpoint/2010/main" val="2572326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Identify any help you get paying your Medicare costs.</a:t>
            </a:r>
          </a:p>
        </p:txBody>
      </p:sp>
    </p:spTree>
    <p:extLst>
      <p:ext uri="{BB962C8B-B14F-4D97-AF65-F5344CB8AC3E}">
        <p14:creationId xmlns:p14="http://schemas.microsoft.com/office/powerpoint/2010/main" val="4197822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To find the best plan options for you, you’ll want to consider how much you’ll pay for your drugs in each plan. Select “Yes” to see your drug costs when you compare plans.</a:t>
            </a:r>
          </a:p>
        </p:txBody>
      </p:sp>
    </p:spTree>
    <p:extLst>
      <p:ext uri="{BB962C8B-B14F-4D97-AF65-F5344CB8AC3E}">
        <p14:creationId xmlns:p14="http://schemas.microsoft.com/office/powerpoint/2010/main" val="2499472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If you have a drug list, you may need to update it to remove prescriptions you no longer need or add new ones. You can also automatically add drugs that were recently paid for by Medicare using the “Add recently filled drugs” button.</a:t>
            </a:r>
          </a:p>
        </p:txBody>
      </p:sp>
    </p:spTree>
    <p:extLst>
      <p:ext uri="{BB962C8B-B14F-4D97-AF65-F5344CB8AC3E}">
        <p14:creationId xmlns:p14="http://schemas.microsoft.com/office/powerpoint/2010/main" val="3933063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If you log in to your Medicare Account, the Medicare Plan Finder can suggest drugs to add that were recently paid for via claims activity. </a:t>
            </a:r>
          </a:p>
        </p:txBody>
      </p:sp>
    </p:spTree>
    <p:extLst>
      <p:ext uri="{BB962C8B-B14F-4D97-AF65-F5344CB8AC3E}">
        <p14:creationId xmlns:p14="http://schemas.microsoft.com/office/powerpoint/2010/main" val="3033181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To enter new drugs, you can type or use the browse function. Only include drugs covered by Medicare Part D. Don’t add any over-the-counter medications or drugs paid for by Medicare Part B (Medical Insurance).</a:t>
            </a:r>
          </a:p>
        </p:txBody>
      </p:sp>
    </p:spTree>
    <p:extLst>
      <p:ext uri="{BB962C8B-B14F-4D97-AF65-F5344CB8AC3E}">
        <p14:creationId xmlns:p14="http://schemas.microsoft.com/office/powerpoint/2010/main" val="3645925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The Plan Finder will automatically alert you to possible generics as you enter brand-name drugs.</a:t>
            </a:r>
          </a:p>
        </p:txBody>
      </p:sp>
    </p:spTree>
    <p:extLst>
      <p:ext uri="{BB962C8B-B14F-4D97-AF65-F5344CB8AC3E}">
        <p14:creationId xmlns:p14="http://schemas.microsoft.com/office/powerpoint/2010/main" val="4016555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Select the appropriate dosage, desired quantity, and frequency to complete your drug list addition.</a:t>
            </a:r>
          </a:p>
        </p:txBody>
      </p:sp>
    </p:spTree>
    <p:extLst>
      <p:ext uri="{BB962C8B-B14F-4D97-AF65-F5344CB8AC3E}">
        <p14:creationId xmlns:p14="http://schemas.microsoft.com/office/powerpoint/2010/main" val="122035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Make the most</a:t>
            </a:r>
            <a:r>
              <a:rPr lang="en-US" baseline="0" dirty="0"/>
              <a:t> of your training experience. </a:t>
            </a:r>
            <a:r>
              <a:rPr lang="en-US" dirty="0"/>
              <a:t>Participate in polls and chat when indicated.</a:t>
            </a:r>
            <a:endParaRPr lang="en-US" sz="1200" kern="1200" dirty="0">
              <a:solidFill>
                <a:schemeClr val="tx1"/>
              </a:solidFill>
              <a:effectLst/>
              <a:latin typeface="+mn-lt"/>
              <a:ea typeface="+mn-ea"/>
              <a:cs typeface="+mn-cs"/>
            </a:endParaRPr>
          </a:p>
          <a:p>
            <a:pPr marL="173736" marR="0" lvl="0" indent="-173736" algn="l" defTabSz="914400" rtl="0" eaLnBrk="1" fontAlgn="auto" latinLnBrk="0" hangingPunct="1">
              <a:spcBef>
                <a:spcPts val="600"/>
              </a:spcBef>
              <a:spcAft>
                <a:spcPts val="0"/>
              </a:spcAft>
              <a:buClrTx/>
              <a:buSzTx/>
              <a:buFont typeface="Wingdings" panose="05000000000000000000" pitchFamily="2" charset="2"/>
              <a:buChar char="§"/>
              <a:tabLst/>
              <a:defRPr/>
            </a:pPr>
            <a:r>
              <a:rPr lang="en-US" sz="1200" dirty="0"/>
              <a:t>You can toggle between full-screen slides and the option to view the Zoom icons. If you don’t see the</a:t>
            </a:r>
            <a:r>
              <a:rPr lang="en-US" sz="1200" baseline="0" dirty="0"/>
              <a:t> icons at the bottom of your screen, you may need to select the “View“ icon at the top right to exit the full-screen view. To reverse your view and see a larger, full-screen version o</a:t>
            </a:r>
            <a:r>
              <a:rPr lang="en-US" dirty="0"/>
              <a:t>f the slides, again, use the “</a:t>
            </a:r>
            <a:r>
              <a:rPr lang="en-US" baseline="0" dirty="0"/>
              <a:t>View” icon at the top right of your screen </a:t>
            </a:r>
            <a:r>
              <a:rPr lang="en-US" dirty="0"/>
              <a:t>and select “full screen.”</a:t>
            </a:r>
            <a:r>
              <a:rPr lang="en-US" baseline="0" dirty="0"/>
              <a:t> </a:t>
            </a:r>
            <a:endParaRPr lang="en-US" sz="1200" kern="1200" dirty="0">
              <a:solidFill>
                <a:schemeClr val="tx1"/>
              </a:solidFill>
              <a:effectLst/>
              <a:latin typeface="+mn-lt"/>
              <a:ea typeface="+mn-ea"/>
              <a:cs typeface="+mn-cs"/>
            </a:endParaRPr>
          </a:p>
          <a:p>
            <a:pPr marL="173736" lvl="0" indent="-173736">
              <a:spcBef>
                <a:spcPts val="600"/>
              </a:spcBef>
              <a:buFont typeface="Wingdings" pitchFamily="2" charset="2"/>
              <a:buChar char="§"/>
            </a:pPr>
            <a:r>
              <a:rPr lang="en-US" sz="1200" kern="1200" dirty="0">
                <a:solidFill>
                  <a:schemeClr val="tx1"/>
                </a:solidFill>
                <a:effectLst/>
                <a:latin typeface="+mn-lt"/>
                <a:ea typeface="+mn-ea"/>
                <a:cs typeface="+mn-cs"/>
              </a:rPr>
              <a:t>If you’d like to ask a question, please type it into the Q&amp;A box located on the bottom of the webinar screen. We’ll reply to some questions throughout the webinar, and we’ll select some that we’ll ask our presenter after the presentation. If we don’t get to all the questions, you can send them to our mailbox, which is </a:t>
            </a:r>
            <a:r>
              <a:rPr lang="en-US" sz="1200" u="sng" kern="1200" dirty="0">
                <a:solidFill>
                  <a:schemeClr val="tx1"/>
                </a:solidFill>
                <a:effectLst/>
                <a:latin typeface="+mn-lt"/>
                <a:ea typeface="+mn-ea"/>
                <a:cs typeface="+mn-cs"/>
                <a:hlinkClick r:id="rId3"/>
              </a:rPr>
              <a:t>training@cms.hhs.gov</a:t>
            </a:r>
            <a:r>
              <a:rPr lang="en-US" sz="1200" kern="1200" dirty="0">
                <a:solidFill>
                  <a:schemeClr val="tx1"/>
                </a:solidFill>
                <a:effectLst/>
                <a:latin typeface="+mn-lt"/>
                <a:ea typeface="+mn-ea"/>
                <a:cs typeface="+mn-cs"/>
              </a:rPr>
              <a:t>. We’ll share that with you again toward the end of the presentation. </a:t>
            </a:r>
          </a:p>
          <a:p>
            <a:pPr marL="173736" lvl="0" indent="-173736">
              <a:spcBef>
                <a:spcPts val="600"/>
              </a:spcBef>
              <a:buFont typeface="Wingdings" pitchFamily="2" charset="2"/>
              <a:buChar char="§"/>
            </a:pPr>
            <a:r>
              <a:rPr lang="en-US" sz="1200" kern="1200" dirty="0">
                <a:solidFill>
                  <a:schemeClr val="tx1"/>
                </a:solidFill>
                <a:effectLst/>
                <a:latin typeface="+mn-lt"/>
                <a:ea typeface="+mn-ea"/>
                <a:cs typeface="+mn-cs"/>
              </a:rPr>
              <a:t>The closed captioning option is located at the bottom of your screen. Select the “CC” icon labeled “Live Transcript” and then “Show Subtitle.”</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227987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If you’re uncertain about the dosage, check the prescription bottle for specifics.</a:t>
            </a:r>
          </a:p>
        </p:txBody>
      </p:sp>
    </p:spTree>
    <p:extLst>
      <p:ext uri="{BB962C8B-B14F-4D97-AF65-F5344CB8AC3E}">
        <p14:creationId xmlns:p14="http://schemas.microsoft.com/office/powerpoint/2010/main" val="2966920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Continue adding medicines to your drug list until it’s complete.</a:t>
            </a:r>
          </a:p>
        </p:txBody>
      </p:sp>
    </p:spTree>
    <p:extLst>
      <p:ext uri="{BB962C8B-B14F-4D97-AF65-F5344CB8AC3E}">
        <p14:creationId xmlns:p14="http://schemas.microsoft.com/office/powerpoint/2010/main" val="4134160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Next, select your pharmacy preferences. You can use a mile radius to view options close to you. Be sure to include some retail chain options to see preferred pharmacy pricing.</a:t>
            </a:r>
          </a:p>
        </p:txBody>
      </p:sp>
    </p:spTree>
    <p:extLst>
      <p:ext uri="{BB962C8B-B14F-4D97-AF65-F5344CB8AC3E}">
        <p14:creationId xmlns:p14="http://schemas.microsoft.com/office/powerpoint/2010/main" val="700588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In the plan results, note the yearly drug and premium cost. This will provide you a good estimate of your costs for a full year. While viewing during OEP, you’ll see the full year cost. If you search after January, the costs will be adjusted to show the total only for the remaining months of the calendar year. </a:t>
            </a:r>
          </a:p>
        </p:txBody>
      </p:sp>
    </p:spTree>
    <p:extLst>
      <p:ext uri="{BB962C8B-B14F-4D97-AF65-F5344CB8AC3E}">
        <p14:creationId xmlns:p14="http://schemas.microsoft.com/office/powerpoint/2010/main" val="837042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You can also use filter options to help narrow your search. For example, you can search by “Insurance Carrier” or “Star Ratings”. Select the box next to “Add to compare” to see that plan in a side-by-side comparison for up to 3 plans.</a:t>
            </a:r>
          </a:p>
        </p:txBody>
      </p:sp>
    </p:spTree>
    <p:extLst>
      <p:ext uri="{BB962C8B-B14F-4D97-AF65-F5344CB8AC3E}">
        <p14:creationId xmlns:p14="http://schemas.microsoft.com/office/powerpoint/2010/main" val="2692505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Ensure all your drugs are covered on the plans’ formularies. Review the total costs when using the pharmacy options you selected. Make note of the lowest yearly cost and pharmacy options.</a:t>
            </a:r>
          </a:p>
        </p:txBody>
      </p:sp>
    </p:spTree>
    <p:extLst>
      <p:ext uri="{BB962C8B-B14F-4D97-AF65-F5344CB8AC3E}">
        <p14:creationId xmlns:p14="http://schemas.microsoft.com/office/powerpoint/2010/main" val="1432908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084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From the plan comparison screen, you can still access the plan details of any particular plan by selecting the “Plan Details” button. Note that</a:t>
            </a:r>
            <a:r>
              <a:rPr lang="en-US" baseline="0" dirty="0"/>
              <a:t> on this page, the estimated price is only for total drug costs.  It does not include the premium. </a:t>
            </a:r>
            <a:endParaRPr lang="en-US" dirty="0"/>
          </a:p>
        </p:txBody>
      </p:sp>
    </p:spTree>
    <p:extLst>
      <p:ext uri="{BB962C8B-B14F-4D97-AF65-F5344CB8AC3E}">
        <p14:creationId xmlns:p14="http://schemas.microsoft.com/office/powerpoint/2010/main" val="1788021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Total drug costs can vary greatly depending on which pharmacy you use. Check “Yearly Drug Costs by Pharmacy” as well as the “Estimated Total Drug + Premium Cost.”</a:t>
            </a:r>
          </a:p>
        </p:txBody>
      </p:sp>
    </p:spTree>
    <p:extLst>
      <p:ext uri="{BB962C8B-B14F-4D97-AF65-F5344CB8AC3E}">
        <p14:creationId xmlns:p14="http://schemas.microsoft.com/office/powerpoint/2010/main" val="2890017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In the “Plan Details” section, check to see which months your costs change. For example, check to see which month you</a:t>
            </a:r>
            <a:r>
              <a:rPr lang="en-US" baseline="0" dirty="0"/>
              <a:t> will</a:t>
            </a:r>
            <a:r>
              <a:rPr lang="en-US" dirty="0"/>
              <a:t> meet your yearly deductible (if your plan has one). If you take insulin, the deductible won’t apply to the cost of your insulin.</a:t>
            </a:r>
          </a:p>
        </p:txBody>
      </p:sp>
    </p:spTree>
    <p:extLst>
      <p:ext uri="{BB962C8B-B14F-4D97-AF65-F5344CB8AC3E}">
        <p14:creationId xmlns:p14="http://schemas.microsoft.com/office/powerpoint/2010/main" val="326866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1638"/>
            <a:ext cx="5759450" cy="3240087"/>
          </a:xfrm>
        </p:spPr>
      </p:sp>
      <p:sp>
        <p:nvSpPr>
          <p:cNvPr id="3" name="Notes Placeholder 2"/>
          <p:cNvSpPr>
            <a:spLocks noGrp="1"/>
          </p:cNvSpPr>
          <p:nvPr>
            <p:ph type="body" idx="1"/>
          </p:nvPr>
        </p:nvSpPr>
        <p:spPr>
          <a:xfrm>
            <a:off x="731520" y="3852483"/>
            <a:ext cx="5852160" cy="3780473"/>
          </a:xfrm>
        </p:spPr>
        <p:txBody>
          <a:bodyPr/>
          <a:lstStyle/>
          <a:p>
            <a:pPr marL="0" indent="0">
              <a:buNone/>
              <a:defRPr/>
            </a:pPr>
            <a:r>
              <a:rPr lang="en-US" dirty="0"/>
              <a:t>Today’s presentation slides are available for download at the same location you launched today’s webinar.</a:t>
            </a:r>
          </a:p>
          <a:p>
            <a:pPr marL="0" indent="0">
              <a:spcAft>
                <a:spcPts val="634"/>
              </a:spcAft>
              <a:buNone/>
            </a:pPr>
            <a:r>
              <a:rPr lang="en-US" dirty="0"/>
              <a:t>This webinar is being recorded so it can be posted to our NTP website later.</a:t>
            </a:r>
            <a:r>
              <a:rPr lang="en-US" sz="1200" dirty="0"/>
              <a:t> We</a:t>
            </a:r>
            <a:r>
              <a:rPr lang="en-US" sz="1200" baseline="0" dirty="0"/>
              <a:t> need time to review the recordings prior to posting on our website, so please allow a </a:t>
            </a:r>
            <a:r>
              <a:rPr lang="en-US" sz="1200" b="0" baseline="0" dirty="0"/>
              <a:t>1- to 2-week </a:t>
            </a:r>
            <a:r>
              <a:rPr lang="en-US" sz="1200" baseline="0" dirty="0"/>
              <a:t>turnaround time.</a:t>
            </a:r>
            <a:endParaRPr lang="en-US" sz="1200" baseline="0" dirty="0">
              <a:ea typeface="Calibri"/>
              <a:cs typeface="Calibri"/>
            </a:endParaRPr>
          </a:p>
          <a:p>
            <a:pPr marL="0" indent="0">
              <a:buNone/>
            </a:pPr>
            <a:endParaRPr lang="en-US" dirty="0"/>
          </a:p>
        </p:txBody>
      </p:sp>
    </p:spTree>
    <p:extLst>
      <p:ext uri="{BB962C8B-B14F-4D97-AF65-F5344CB8AC3E}">
        <p14:creationId xmlns:p14="http://schemas.microsoft.com/office/powerpoint/2010/main" val="2635083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When selecting your pharmacies, you can use the selection box to see only the “preferred in-network pharmacies” options. Using preferred pharmacies, will result in lower out-of-pocket costs.</a:t>
            </a:r>
          </a:p>
        </p:txBody>
      </p:sp>
    </p:spTree>
    <p:extLst>
      <p:ext uri="{BB962C8B-B14F-4D97-AF65-F5344CB8AC3E}">
        <p14:creationId xmlns:p14="http://schemas.microsoft.com/office/powerpoint/2010/main" val="1601471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Expand the name of the pharmacy to see how costs will change in the different benefit phases.  New for 2024- all covered drugs will have $0 copay  in the Catastrophic  phase. </a:t>
            </a:r>
          </a:p>
        </p:txBody>
      </p:sp>
    </p:spTree>
    <p:extLst>
      <p:ext uri="{BB962C8B-B14F-4D97-AF65-F5344CB8AC3E}">
        <p14:creationId xmlns:p14="http://schemas.microsoft.com/office/powerpoint/2010/main" val="2891307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Plans have lists of covered drugs, called formularies. The formularies are tiered, with different cost-sharing amounts on different tiers. Plans can arrange medications on different tier levels. The amount you pay for a drug could be more in one plan if that drug is on a more expensive tier than it is in a different plan. </a:t>
            </a:r>
          </a:p>
        </p:txBody>
      </p:sp>
    </p:spTree>
    <p:extLst>
      <p:ext uri="{BB962C8B-B14F-4D97-AF65-F5344CB8AC3E}">
        <p14:creationId xmlns:p14="http://schemas.microsoft.com/office/powerpoint/2010/main" val="1336261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Plans can also have prior authorization, quantity limits, and step therapy requirements for drugs on their formulary. Review the details for each drug on your drug list so you’re aware of any of these requirements before selecting the plan.</a:t>
            </a:r>
          </a:p>
        </p:txBody>
      </p:sp>
    </p:spTree>
    <p:extLst>
      <p:ext uri="{BB962C8B-B14F-4D97-AF65-F5344CB8AC3E}">
        <p14:creationId xmlns:p14="http://schemas.microsoft.com/office/powerpoint/2010/main" val="21609648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Even after you’ve begun your comparison, you can always go back to your drug list and make edits. </a:t>
            </a:r>
          </a:p>
        </p:txBody>
      </p:sp>
    </p:spTree>
    <p:extLst>
      <p:ext uri="{BB962C8B-B14F-4D97-AF65-F5344CB8AC3E}">
        <p14:creationId xmlns:p14="http://schemas.microsoft.com/office/powerpoint/2010/main" val="11965787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Members rate Medicare health and drug plans based on quality and customer service. You can view each plan’s star ratings on a variety of categories to consider overall value.</a:t>
            </a:r>
          </a:p>
        </p:txBody>
      </p:sp>
    </p:spTree>
    <p:extLst>
      <p:ext uri="{BB962C8B-B14F-4D97-AF65-F5344CB8AC3E}">
        <p14:creationId xmlns:p14="http://schemas.microsoft.com/office/powerpoint/2010/main" val="3049430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If you’re not ready to select a plan yet and would like to save and print your results, you can do so by using the “Print” icon from the plan comparison screen.</a:t>
            </a:r>
          </a:p>
        </p:txBody>
      </p:sp>
    </p:spTree>
    <p:extLst>
      <p:ext uri="{BB962C8B-B14F-4D97-AF65-F5344CB8AC3E}">
        <p14:creationId xmlns:p14="http://schemas.microsoft.com/office/powerpoint/2010/main" val="14557731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If you want to reduce the number of pages printed, adjust the “Scale” to 67–75%.</a:t>
            </a:r>
          </a:p>
        </p:txBody>
      </p:sp>
    </p:spTree>
    <p:extLst>
      <p:ext uri="{BB962C8B-B14F-4D97-AF65-F5344CB8AC3E}">
        <p14:creationId xmlns:p14="http://schemas.microsoft.com/office/powerpoint/2010/main" val="19837251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Instead of printing, you can also save the results as a PDF.</a:t>
            </a:r>
          </a:p>
        </p:txBody>
      </p:sp>
    </p:spTree>
    <p:extLst>
      <p:ext uri="{BB962C8B-B14F-4D97-AF65-F5344CB8AC3E}">
        <p14:creationId xmlns:p14="http://schemas.microsoft.com/office/powerpoint/2010/main" val="6957423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548957" y="3888486"/>
            <a:ext cx="5852160" cy="3780473"/>
          </a:xfrm>
        </p:spPr>
        <p:txBody>
          <a:bodyPr/>
          <a:lstStyle/>
          <a:p>
            <a:pPr marL="0" indent="0">
              <a:buNone/>
            </a:pPr>
            <a:r>
              <a:rPr lang="en-US" dirty="0"/>
              <a:t>If you’re ready to enroll, the Plan Finder has “enroll” buttons on several screens or you can always contact the plan directly.</a:t>
            </a:r>
          </a:p>
        </p:txBody>
      </p:sp>
    </p:spTree>
    <p:extLst>
      <p:ext uri="{BB962C8B-B14F-4D97-AF65-F5344CB8AC3E}">
        <p14:creationId xmlns:p14="http://schemas.microsoft.com/office/powerpoint/2010/main" val="307279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dirty="0"/>
              <a:t>After the webinar has concluded, we encourage you to complete an evaluation survey that will be available in the NTP LMS. You’ll see it in the same location (or link) you used to register for and launch this training.</a:t>
            </a:r>
            <a:r>
              <a:rPr lang="en-US" baseline="0" dirty="0"/>
              <a:t> </a:t>
            </a:r>
          </a:p>
          <a:p>
            <a:pPr marL="0" indent="0" defTabSz="966612">
              <a:spcBef>
                <a:spcPts val="634"/>
              </a:spcBef>
              <a:spcAft>
                <a:spcPts val="0"/>
              </a:spcAft>
              <a:buNone/>
              <a:defRPr/>
            </a:pPr>
            <a:r>
              <a:rPr lang="en-US" baseline="0" dirty="0"/>
              <a:t>These surveys help us continue to improve and offer sessions that are helpful to our partners. </a:t>
            </a:r>
            <a:endParaRPr lang="en-US" dirty="0"/>
          </a:p>
          <a:p>
            <a:pPr marL="0" indent="0">
              <a:spcBef>
                <a:spcPts val="634"/>
              </a:spcBef>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867078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Make sure you complete the entire enrollment form. When you submit it, you’ll get a confirmation number, as well as a confirmation email. Print the confirmation page or save the number for proof of enrollment.</a:t>
            </a:r>
          </a:p>
        </p:txBody>
      </p:sp>
    </p:spTree>
    <p:extLst>
      <p:ext uri="{BB962C8B-B14F-4D97-AF65-F5344CB8AC3E}">
        <p14:creationId xmlns:p14="http://schemas.microsoft.com/office/powerpoint/2010/main" val="25940535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03263" y="3507249"/>
            <a:ext cx="5560060" cy="4017502"/>
          </a:xfrm>
        </p:spPr>
        <p:txBody>
          <a:bodyPr/>
          <a:lstStyle/>
          <a:p>
            <a:pPr marL="0" indent="0">
              <a:spcBef>
                <a:spcPts val="600"/>
              </a:spcBef>
              <a:spcAft>
                <a:spcPts val="0"/>
              </a:spcAft>
              <a:buNone/>
            </a:pPr>
            <a:r>
              <a:rPr lang="en-US" dirty="0"/>
              <a:t>Your new plan’s coverage starts on January 1. Plans will mail out membership materials. The act of enrolling in a new plan automatically disenrolls you from any prior plans. </a:t>
            </a:r>
          </a:p>
          <a:p>
            <a:pPr marL="0" indent="0">
              <a:spcBef>
                <a:spcPts val="600"/>
              </a:spcBef>
              <a:spcAft>
                <a:spcPts val="0"/>
              </a:spcAft>
              <a:buNone/>
            </a:pPr>
            <a:r>
              <a:rPr lang="en-US" sz="1100" dirty="0"/>
              <a:t>However, the first time you use your new Medicare plan, you should come to the pharmacy/provider with as much information as possible, especially if you need to use your new coverage before you get a plan membership card. Here’s what you need to bring to the pharmacy:</a:t>
            </a:r>
          </a:p>
          <a:p>
            <a:pPr marL="173422" lvl="1" indent="-173422">
              <a:spcBef>
                <a:spcPts val="600"/>
              </a:spcBef>
              <a:spcAft>
                <a:spcPts val="0"/>
              </a:spcAft>
              <a:buSzPct val="120000"/>
              <a:buFont typeface="Wingdings" panose="05000000000000000000" pitchFamily="2" charset="2"/>
              <a:buChar char="§"/>
            </a:pPr>
            <a:r>
              <a:rPr lang="en-US" sz="1100" dirty="0"/>
              <a:t>Your red, white, and blue Medicare card</a:t>
            </a:r>
          </a:p>
          <a:p>
            <a:pPr marL="173422" lvl="1" indent="-173422">
              <a:spcBef>
                <a:spcPts val="600"/>
              </a:spcBef>
              <a:spcAft>
                <a:spcPts val="0"/>
              </a:spcAft>
              <a:buSzPct val="120000"/>
              <a:buFont typeface="Wingdings" panose="05000000000000000000" pitchFamily="2" charset="2"/>
              <a:buChar char="§"/>
            </a:pPr>
            <a:r>
              <a:rPr lang="en-US" sz="1100" dirty="0"/>
              <a:t>A photo ID</a:t>
            </a:r>
          </a:p>
          <a:p>
            <a:pPr marL="173422" lvl="1" indent="-173422">
              <a:spcBef>
                <a:spcPts val="600"/>
              </a:spcBef>
              <a:spcAft>
                <a:spcPts val="0"/>
              </a:spcAft>
              <a:buSzPct val="120000"/>
              <a:buFont typeface="Wingdings" panose="05000000000000000000" pitchFamily="2" charset="2"/>
              <a:buChar char="§"/>
            </a:pPr>
            <a:r>
              <a:rPr lang="en-US" sz="1100" dirty="0"/>
              <a:t>You can bring an acknowledgement or confirmation letter from the plan if you have one, or an enrollment confirmation number from the plan</a:t>
            </a:r>
          </a:p>
          <a:p>
            <a:pPr marL="0" lvl="1" indent="0">
              <a:spcBef>
                <a:spcPts val="600"/>
              </a:spcBef>
              <a:spcAft>
                <a:spcPts val="0"/>
              </a:spcAft>
              <a:buSzPct val="120000"/>
              <a:buNone/>
            </a:pPr>
            <a:r>
              <a:rPr lang="en-US" sz="1100" b="1" dirty="0"/>
              <a:t>NOTE</a:t>
            </a:r>
            <a:r>
              <a:rPr lang="en-US" sz="1100" dirty="0"/>
              <a:t>: Only confirmation numbers from the plan will work, not those from Medicare’s Online Enrollment Center at </a:t>
            </a:r>
            <a:r>
              <a:rPr lang="en-US" sz="1100" dirty="0">
                <a:hlinkClick r:id="rId3"/>
              </a:rPr>
              <a:t>Medicare.gov</a:t>
            </a:r>
            <a:r>
              <a:rPr lang="en-US" sz="1100" dirty="0"/>
              <a:t>. If you haven’t gotten a plan membership card or any plan enrollment materials, let the provider/pharmacist know the name of the Medicare health or drug plan you joined. If you qualify, bring your Medicaid card (if you have one), or a letter from your state Medicaid Program, or Social Security that shows you’re eligible for Extra Help (a Medicare Program to help people with limited income and resources pay Medicare drug costs).</a:t>
            </a:r>
          </a:p>
          <a:p>
            <a:pPr marL="0" indent="0">
              <a:spcBef>
                <a:spcPts val="600"/>
              </a:spcBef>
              <a:spcAft>
                <a:spcPts val="0"/>
              </a:spcAft>
              <a:buNone/>
            </a:pPr>
            <a:r>
              <a:rPr lang="en-US" dirty="0"/>
              <a:t>If you’re a SHIP counselor assisting a person with Medicare who just enrolled, be sure to complete the Beneficiary Contact Form in STARS.</a:t>
            </a:r>
          </a:p>
          <a:p>
            <a:pPr marL="0" indent="0">
              <a:buNone/>
            </a:pPr>
            <a:endParaRPr lang="en-US" dirty="0"/>
          </a:p>
        </p:txBody>
      </p:sp>
    </p:spTree>
    <p:extLst>
      <p:ext uri="{BB962C8B-B14F-4D97-AF65-F5344CB8AC3E}">
        <p14:creationId xmlns:p14="http://schemas.microsoft.com/office/powerpoint/2010/main" val="14550759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Start this countdown timer after you announce a break.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36DF0-E6D5-0840-8C81-00F70E02EE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0268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8880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18695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28118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78304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94640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72427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6954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This slide has animation.</a:t>
            </a:r>
          </a:p>
          <a:p>
            <a:pPr marL="0" indent="0">
              <a:buNone/>
            </a:pPr>
            <a:endParaRPr lang="en-US" dirty="0"/>
          </a:p>
        </p:txBody>
      </p:sp>
    </p:spTree>
    <p:extLst>
      <p:ext uri="{BB962C8B-B14F-4D97-AF65-F5344CB8AC3E}">
        <p14:creationId xmlns:p14="http://schemas.microsoft.com/office/powerpoint/2010/main" val="33476876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55842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47157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24895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8502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8277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If you’re ready to enroll, the Plan Finder has “enroll” buttons on several screens or you can always contact the plan directly.</a:t>
            </a:r>
          </a:p>
        </p:txBody>
      </p:sp>
    </p:spTree>
    <p:extLst>
      <p:ext uri="{BB962C8B-B14F-4D97-AF65-F5344CB8AC3E}">
        <p14:creationId xmlns:p14="http://schemas.microsoft.com/office/powerpoint/2010/main" val="14864206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03263" y="3578685"/>
            <a:ext cx="5560060" cy="4041315"/>
          </a:xfrm>
        </p:spPr>
        <p:txBody>
          <a:bodyPr/>
          <a:lstStyle/>
          <a:p>
            <a:pPr marL="0" indent="0">
              <a:spcBef>
                <a:spcPts val="600"/>
              </a:spcBef>
              <a:spcAft>
                <a:spcPts val="0"/>
              </a:spcAft>
              <a:buNone/>
            </a:pPr>
            <a:r>
              <a:rPr lang="en-US" dirty="0"/>
              <a:t>Your new plan’s coverage starts on January 1. Plans will mail out membership materials. The act of enrolling in a new plan automatically disenrolls you from any prior plans. </a:t>
            </a:r>
          </a:p>
          <a:p>
            <a:pPr marL="0" indent="0">
              <a:spcBef>
                <a:spcPts val="600"/>
              </a:spcBef>
              <a:spcAft>
                <a:spcPts val="0"/>
              </a:spcAft>
              <a:buNone/>
            </a:pPr>
            <a:r>
              <a:rPr lang="en-US" sz="1100" dirty="0"/>
              <a:t>However, the first time you use your new Medicare plan, you should come to the pharmacy/provider with as much information as possible, especially if you need to use your new coverage before you get a plan membership card. Here’s what you need to bring to the pharmacy:</a:t>
            </a:r>
          </a:p>
          <a:p>
            <a:pPr marL="173422" lvl="1" indent="-173422">
              <a:spcBef>
                <a:spcPts val="600"/>
              </a:spcBef>
              <a:spcAft>
                <a:spcPts val="0"/>
              </a:spcAft>
              <a:buSzPct val="120000"/>
              <a:buFont typeface="Wingdings" panose="05000000000000000000" pitchFamily="2" charset="2"/>
              <a:buChar char="§"/>
            </a:pPr>
            <a:r>
              <a:rPr lang="en-US" sz="1100" dirty="0"/>
              <a:t>Your red, white, and blue Medicare card</a:t>
            </a:r>
          </a:p>
          <a:p>
            <a:pPr marL="173422" lvl="1" indent="-173422">
              <a:spcBef>
                <a:spcPts val="600"/>
              </a:spcBef>
              <a:spcAft>
                <a:spcPts val="0"/>
              </a:spcAft>
              <a:buSzPct val="120000"/>
              <a:buFont typeface="Wingdings" panose="05000000000000000000" pitchFamily="2" charset="2"/>
              <a:buChar char="§"/>
            </a:pPr>
            <a:r>
              <a:rPr lang="en-US" sz="1100" dirty="0"/>
              <a:t>A photo ID</a:t>
            </a:r>
          </a:p>
          <a:p>
            <a:pPr marL="173422" lvl="1" indent="-173422">
              <a:spcBef>
                <a:spcPts val="600"/>
              </a:spcBef>
              <a:spcAft>
                <a:spcPts val="0"/>
              </a:spcAft>
              <a:buSzPct val="120000"/>
              <a:buFont typeface="Wingdings" panose="05000000000000000000" pitchFamily="2" charset="2"/>
              <a:buChar char="§"/>
            </a:pPr>
            <a:r>
              <a:rPr lang="en-US" sz="1100" dirty="0"/>
              <a:t>You can bring an acknowledgement or confirmation letter from the plan if you have one, or an enrollment confirmation number from the plan</a:t>
            </a:r>
          </a:p>
          <a:p>
            <a:pPr marL="0" lvl="1" indent="0">
              <a:spcBef>
                <a:spcPts val="600"/>
              </a:spcBef>
              <a:spcAft>
                <a:spcPts val="0"/>
              </a:spcAft>
              <a:buSzPct val="120000"/>
              <a:buNone/>
            </a:pPr>
            <a:r>
              <a:rPr lang="en-US" sz="1100" b="1" dirty="0"/>
              <a:t>NOTE</a:t>
            </a:r>
            <a:r>
              <a:rPr lang="en-US" sz="1100" dirty="0"/>
              <a:t>: Only confirmation numbers from the plan will work, not those from Medicare’s Online Enrollment Center at </a:t>
            </a:r>
            <a:r>
              <a:rPr lang="en-US" sz="1100" dirty="0">
                <a:hlinkClick r:id="rId3"/>
              </a:rPr>
              <a:t>Medicare.gov</a:t>
            </a:r>
            <a:r>
              <a:rPr lang="en-US" sz="1100" dirty="0"/>
              <a:t>. If you haven’t gotten a plan membership card or any plan enrollment materials, let the provider/pharmacist know the name of the Medicare health or drug plan you joined. If you qualify, bring your Medicaid card (if you have one), or a letter from your state Medicaid Program, or Social Security that shows you’re eligible for Extra Help (a Medicare Program to help people with limited income and resources pay Medicare drug costs).</a:t>
            </a:r>
          </a:p>
          <a:p>
            <a:pPr marL="0" indent="0">
              <a:spcBef>
                <a:spcPts val="600"/>
              </a:spcBef>
              <a:spcAft>
                <a:spcPts val="0"/>
              </a:spcAft>
              <a:buNone/>
            </a:pPr>
            <a:r>
              <a:rPr lang="en-US" dirty="0"/>
              <a:t>If you’re a SHIP counselor assisting a person with Medicare who just enrolled, be sure to complete the Beneficiary Contact Form in STARS.</a:t>
            </a:r>
          </a:p>
          <a:p>
            <a:pPr marL="0" indent="0">
              <a:buNone/>
            </a:pPr>
            <a:endParaRPr lang="en-US" dirty="0"/>
          </a:p>
        </p:txBody>
      </p:sp>
    </p:spTree>
    <p:extLst>
      <p:ext uri="{BB962C8B-B14F-4D97-AF65-F5344CB8AC3E}">
        <p14:creationId xmlns:p14="http://schemas.microsoft.com/office/powerpoint/2010/main" val="34785519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2224025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19"/>
            <a:ext cx="5486400" cy="4676405"/>
          </a:xfrm>
        </p:spPr>
        <p:txBody>
          <a:bodyPr/>
          <a:lstStyle/>
          <a:p>
            <a:pPr marL="0" indent="0" defTabSz="989292">
              <a:spcAft>
                <a:spcPts val="600"/>
              </a:spcAft>
              <a:buNone/>
              <a:defRPr/>
            </a:pPr>
            <a:r>
              <a:rPr lang="en-US" kern="0" dirty="0">
                <a:solidFill>
                  <a:sysClr val="windowText" lastClr="000000"/>
                </a:solidFill>
              </a:rPr>
              <a:t>This section provides information about changes resulting from the </a:t>
            </a:r>
            <a:r>
              <a:rPr lang="en-US" dirty="0"/>
              <a:t>Inflation Reduction Act.</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kern="0" dirty="0">
                <a:solidFill>
                  <a:sysClr val="windowText" lastClr="000000"/>
                </a:solidFill>
              </a:rPr>
              <a:t>The new law makes improvements to Medicare that will expand benefits, lower drug costs, and improve the sustainability of the Medicare program for generations to come. </a:t>
            </a:r>
            <a:br>
              <a:rPr lang="en-US" kern="0" dirty="0">
                <a:solidFill>
                  <a:sysClr val="windowText" lastClr="000000"/>
                </a:solidFill>
              </a:rPr>
            </a:br>
            <a:r>
              <a:rPr lang="en-US" kern="0" dirty="0">
                <a:solidFill>
                  <a:sysClr val="windowText" lastClr="000000"/>
                </a:solidFill>
              </a:rPr>
              <a:t>The law provides meaningful financial relief for millions of people with Medicare by improving access to affordable treatments and strengthening Medicare, both now and in the long run. </a:t>
            </a:r>
          </a:p>
          <a:p>
            <a:pPr marL="0" indent="0">
              <a:buNone/>
            </a:pPr>
            <a:endParaRPr lang="en-US" dirty="0"/>
          </a:p>
        </p:txBody>
      </p:sp>
    </p:spTree>
    <p:extLst>
      <p:ext uri="{BB962C8B-B14F-4D97-AF65-F5344CB8AC3E}">
        <p14:creationId xmlns:p14="http://schemas.microsoft.com/office/powerpoint/2010/main" val="41343195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4825"/>
            <a:ext cx="5486400" cy="3086100"/>
          </a:xfrm>
        </p:spPr>
      </p:sp>
      <p:sp>
        <p:nvSpPr>
          <p:cNvPr id="3" name="Notes Placeholder 2"/>
          <p:cNvSpPr>
            <a:spLocks noGrp="1"/>
          </p:cNvSpPr>
          <p:nvPr>
            <p:ph type="body" idx="1"/>
          </p:nvPr>
        </p:nvSpPr>
        <p:spPr>
          <a:xfrm>
            <a:off x="685800" y="3838073"/>
            <a:ext cx="5486400" cy="4644189"/>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marR="0" lvl="0" indent="0" algn="l" defTabSz="914400" rtl="0" eaLnBrk="1" fontAlgn="auto" latinLnBrk="0" hangingPunct="1">
              <a:spcAft>
                <a:spcPts val="600"/>
              </a:spcAft>
              <a:buClrTx/>
              <a:buSzTx/>
              <a:buFontTx/>
              <a:buNone/>
              <a:tabLst/>
              <a:defRPr/>
            </a:pPr>
            <a:r>
              <a:rPr lang="en-US" sz="1200" b="0" i="0" kern="1200" dirty="0">
                <a:solidFill>
                  <a:schemeClr val="tx1"/>
                </a:solidFill>
                <a:effectLst/>
                <a:latin typeface="+mn-lt"/>
                <a:ea typeface="+mn-ea"/>
                <a:cs typeface="+mn-cs"/>
              </a:rPr>
              <a:t>Inflation Reduction Act of 2022 (IRA) was signed into law on August 16, 2022. Among many other provisions, this landmark legislation will meaningfully lower health care costs for people across the country. </a:t>
            </a:r>
            <a:r>
              <a:rPr lang="en-US" sz="1200" kern="1200" dirty="0">
                <a:solidFill>
                  <a:schemeClr val="tx1"/>
                </a:solidFill>
                <a:effectLst/>
                <a:latin typeface="+mn-lt"/>
                <a:ea typeface="+mn-ea"/>
                <a:cs typeface="+mn-cs"/>
              </a:rPr>
              <a:t>In summary, IRA provisions relevant to CMS programs include:</a:t>
            </a:r>
            <a:r>
              <a:rPr lang="en-US" sz="1200" dirty="0"/>
              <a:t> </a:t>
            </a:r>
          </a:p>
          <a:p>
            <a:pPr marL="342900" indent="-171450"/>
            <a:r>
              <a:rPr lang="en-US" dirty="0"/>
              <a:t>Places a $35 monthly out-of-pocket cap on Medicare-covered insulins</a:t>
            </a:r>
          </a:p>
          <a:p>
            <a:pPr marL="342900" indent="-171450"/>
            <a:r>
              <a:rPr lang="en-US" dirty="0"/>
              <a:t>Makes ACIP-recommended vaccines free under Medicare Part D prescription drug coverage</a:t>
            </a:r>
          </a:p>
          <a:p>
            <a:pPr marL="342900" indent="-171450"/>
            <a:r>
              <a:rPr lang="en-US" dirty="0"/>
              <a:t>Temporarily increases Medicare payment for qualifying biosimilars to encourage use</a:t>
            </a:r>
          </a:p>
          <a:p>
            <a:pPr marL="342900" indent="-171450"/>
            <a:r>
              <a:rPr lang="en-US" dirty="0"/>
              <a:t>Requires manufacturers to pay rebates to Medicare if their price increases for certain drugs exceed inflation</a:t>
            </a:r>
          </a:p>
          <a:p>
            <a:pPr marL="342900" indent="-171450"/>
            <a:r>
              <a:rPr lang="en-US" dirty="0"/>
              <a:t>Makes Medicare Part D prescription drug coverage more affordable</a:t>
            </a:r>
          </a:p>
          <a:p>
            <a:pPr marL="0" indent="0">
              <a:spcAft>
                <a:spcPts val="600"/>
              </a:spcAft>
              <a:buFont typeface="Wingdings" panose="05000000000000000000" pitchFamily="2" charset="2"/>
              <a:buNone/>
            </a:pPr>
            <a:r>
              <a:rPr lang="en-US" sz="1200" dirty="0"/>
              <a:t>(continued on following slide)</a:t>
            </a:r>
            <a:endParaRPr lang="en-US" sz="1200" dirty="0">
              <a:cs typeface="Calibri"/>
            </a:endParaRPr>
          </a:p>
          <a:p>
            <a:pPr>
              <a:spcAft>
                <a:spcPts val="600"/>
              </a:spcAft>
            </a:pPr>
            <a:endParaRPr lang="en-US" sz="1200" dirty="0"/>
          </a:p>
        </p:txBody>
      </p:sp>
    </p:spTree>
    <p:extLst>
      <p:ext uri="{BB962C8B-B14F-4D97-AF65-F5344CB8AC3E}">
        <p14:creationId xmlns:p14="http://schemas.microsoft.com/office/powerpoint/2010/main" val="59911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ingdings" pitchFamily="2" charset="2"/>
              <a:buChar char="§"/>
            </a:pPr>
            <a:r>
              <a:rPr lang="en-US" sz="1200" dirty="0"/>
              <a:t>I’m joined by my NTP colleagues</a:t>
            </a:r>
            <a:r>
              <a:rPr lang="en-US" dirty="0"/>
              <a:t> Leslie Long</a:t>
            </a:r>
            <a:r>
              <a:rPr lang="en-US" sz="1200" dirty="0"/>
              <a:t>, Mohamad Al-Issa, and Joseph Warden, who’ll be providing technical assistance.</a:t>
            </a:r>
          </a:p>
          <a:p>
            <a:pPr marL="174708" indent="-174708"/>
            <a:r>
              <a:rPr lang="en-US" dirty="0"/>
              <a:t>Today’s presenters are Kristi Martin, Senior Advisor in the CMS Office of the Administrator for the Center for Medicare, Sylvia Gary with the CMS National Training Program, and Mary McGeary, Director of the New Jersey State Health Insurance Assistance Program (or SHIP), within the NJ Department of Human Services. </a:t>
            </a:r>
          </a:p>
          <a:p>
            <a:pPr marL="174708" indent="-174708"/>
            <a:r>
              <a:rPr lang="en-US" sz="1200" dirty="0"/>
              <a:t>For help with Plan Finder Q&amp;A, we have our subject mater experts: Srujana Nadella and Chuck Nethery both with the CMS Division of Web Development. </a:t>
            </a:r>
          </a:p>
          <a:p>
            <a:pPr marL="174708" indent="-174708">
              <a:buFont typeface="Wingdings" pitchFamily="2" charset="2"/>
              <a:buChar char="§"/>
            </a:pPr>
            <a:r>
              <a:rPr lang="en-US" sz="1200" dirty="0"/>
              <a:t>Thanks to everyone for your support in this event.</a:t>
            </a:r>
            <a:endParaRPr lang="en-US" sz="1200" dirty="0">
              <a:cs typeface="Calibri"/>
            </a:endParaRPr>
          </a:p>
          <a:p>
            <a:pPr marL="0" indent="0">
              <a:buNone/>
            </a:pPr>
            <a:endParaRPr lang="en-US" b="1" dirty="0"/>
          </a:p>
        </p:txBody>
      </p:sp>
    </p:spTree>
    <p:extLst>
      <p:ext uri="{BB962C8B-B14F-4D97-AF65-F5344CB8AC3E}">
        <p14:creationId xmlns:p14="http://schemas.microsoft.com/office/powerpoint/2010/main" val="4063287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9900"/>
            <a:ext cx="5486400" cy="3086100"/>
          </a:xfrm>
        </p:spPr>
      </p:sp>
      <p:sp>
        <p:nvSpPr>
          <p:cNvPr id="3" name="Notes Placeholder 2"/>
          <p:cNvSpPr>
            <a:spLocks noGrp="1"/>
          </p:cNvSpPr>
          <p:nvPr>
            <p:ph type="body" idx="1"/>
          </p:nvPr>
        </p:nvSpPr>
        <p:spPr>
          <a:xfrm>
            <a:off x="685800" y="3826042"/>
            <a:ext cx="5486400" cy="4174958"/>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spcAft>
                <a:spcPts val="600"/>
              </a:spcAft>
              <a:buNone/>
            </a:pPr>
            <a:r>
              <a:rPr lang="en-US" sz="1200" kern="1200" dirty="0">
                <a:solidFill>
                  <a:schemeClr val="tx1"/>
                </a:solidFill>
                <a:effectLst/>
                <a:latin typeface="+mn-lt"/>
                <a:ea typeface="+mn-ea"/>
                <a:cs typeface="+mn-cs"/>
              </a:rPr>
              <a:t>In summary, IRA provisions relevant to CMS programs include (continued from previous slide): </a:t>
            </a:r>
          </a:p>
          <a:p>
            <a:pPr marL="342900" lvl="1" indent="-228600">
              <a:buFont typeface="Wingdings" panose="05000000000000000000" pitchFamily="2" charset="2"/>
              <a:buChar char="§"/>
            </a:pPr>
            <a:r>
              <a:rPr lang="en-US" dirty="0"/>
              <a:t>2024: People with very high prescription drug costs will no longer pay once they reach the “catastrophic phase”</a:t>
            </a:r>
          </a:p>
          <a:p>
            <a:pPr marL="342900" lvl="1" indent="-228600">
              <a:buFont typeface="Wingdings" panose="05000000000000000000" pitchFamily="2" charset="2"/>
              <a:buChar char="§"/>
            </a:pPr>
            <a:r>
              <a:rPr lang="en-US" dirty="0"/>
              <a:t>2024: Full low-income subsidy expanded for people with low incomes, lowering premiums and out-of-pocket costs for their prescription drug coverage</a:t>
            </a:r>
          </a:p>
          <a:p>
            <a:pPr marL="342900" lvl="1" indent="-228600">
              <a:buFont typeface="Wingdings" panose="05000000000000000000" pitchFamily="2" charset="2"/>
              <a:buChar char="§"/>
            </a:pPr>
            <a:r>
              <a:rPr lang="en-US" dirty="0"/>
              <a:t>2025: All people with Medicare Part D will have a $2,000 annual out-of-pocket cap on their drug costs; the annual cap on Part D OOP costs is $2,000 only in 2025. Thereafter, the cap will increase each year based on the annual percentage increase in average per capita aggregate expenditures for covered Part D drugs</a:t>
            </a:r>
          </a:p>
          <a:p>
            <a:pPr marL="342900" lvl="1" indent="-228600">
              <a:buFont typeface="Wingdings" panose="05000000000000000000" pitchFamily="2" charset="2"/>
              <a:buChar char="§"/>
            </a:pPr>
            <a:r>
              <a:rPr lang="en-US" dirty="0"/>
              <a:t>Allows Medicare to negotiate the price of certain high-cost, brand name prescription drugs</a:t>
            </a:r>
          </a:p>
          <a:p>
            <a:pPr marL="114300" indent="-114300">
              <a:spcAft>
                <a:spcPts val="600"/>
              </a:spcAft>
              <a:buFont typeface="Wingdings" panose="05000000000000000000" pitchFamily="2" charset="2"/>
              <a:buChar char="§"/>
            </a:pPr>
            <a:endParaRPr lang="en-US" sz="1200" dirty="0"/>
          </a:p>
          <a:p>
            <a:pPr marL="171450" marR="0" lvl="0" indent="-171450" algn="l" defTabSz="914400" rtl="0" eaLnBrk="1" fontAlgn="auto" latinLnBrk="0" hangingPunct="1">
              <a:spcAft>
                <a:spcPts val="6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a:spcAft>
                <a:spcPts val="600"/>
              </a:spcAft>
            </a:pPr>
            <a:endParaRPr lang="en-US" sz="1200" dirty="0"/>
          </a:p>
        </p:txBody>
      </p:sp>
    </p:spTree>
    <p:extLst>
      <p:ext uri="{BB962C8B-B14F-4D97-AF65-F5344CB8AC3E}">
        <p14:creationId xmlns:p14="http://schemas.microsoft.com/office/powerpoint/2010/main" val="5712504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82563"/>
            <a:ext cx="5486400" cy="3086100"/>
          </a:xfrm>
        </p:spPr>
      </p:sp>
      <p:sp>
        <p:nvSpPr>
          <p:cNvPr id="3" name="Notes Placeholder 2"/>
          <p:cNvSpPr>
            <a:spLocks noGrp="1"/>
          </p:cNvSpPr>
          <p:nvPr>
            <p:ph type="body" idx="1"/>
          </p:nvPr>
        </p:nvSpPr>
        <p:spPr>
          <a:xfrm>
            <a:off x="533401" y="3370218"/>
            <a:ext cx="5772149" cy="4926058"/>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dirty="0">
                <a:effectLst/>
              </a:rPr>
              <a:t>Requires drug companies that raise prices for certain products faster than the rate of inflation to pay Medicare Part B or Part D a rebate</a:t>
            </a:r>
          </a:p>
          <a:p>
            <a:pPr marR="0" lvl="0" algn="l" defTabSz="914400" rtl="0" eaLnBrk="1" fontAlgn="auto" latinLnBrk="0" hangingPunct="1">
              <a:lnSpc>
                <a:spcPct val="100000"/>
              </a:lnSpc>
              <a:spcBef>
                <a:spcPts val="0"/>
              </a:spcBef>
              <a:spcAft>
                <a:spcPts val="1200"/>
              </a:spcAft>
              <a:buClrTx/>
              <a:buSzTx/>
              <a:tabLst/>
              <a:defRPr/>
            </a:pPr>
            <a:r>
              <a:rPr lang="en-US" dirty="0">
                <a:effectLst/>
              </a:rPr>
              <a:t>Rebates calculated quarterly (Part B) or annually (Part D)</a:t>
            </a:r>
            <a:endParaRPr lang="en-US" dirty="0"/>
          </a:p>
          <a:p>
            <a:pPr marR="0" lvl="0" algn="l" defTabSz="914400" rtl="0" eaLnBrk="1" fontAlgn="auto" latinLnBrk="0" hangingPunct="1">
              <a:lnSpc>
                <a:spcPct val="100000"/>
              </a:lnSpc>
              <a:spcBef>
                <a:spcPts val="0"/>
              </a:spcBef>
              <a:spcAft>
                <a:spcPts val="1200"/>
              </a:spcAft>
              <a:buClrTx/>
              <a:buSzTx/>
              <a:tabLst/>
              <a:defRPr/>
            </a:pPr>
            <a:r>
              <a:rPr lang="en-US" dirty="0">
                <a:effectLst/>
              </a:rPr>
              <a:t>Liability for rebates began as of October 1, 2022 for Part D and as of January 1, 2023 for Part B</a:t>
            </a:r>
            <a:endParaRPr lang="en-US" dirty="0"/>
          </a:p>
          <a:p>
            <a:pPr marR="0" lvl="0" algn="l" defTabSz="914400" rtl="0" eaLnBrk="1" fontAlgn="auto" latinLnBrk="0" hangingPunct="1">
              <a:lnSpc>
                <a:spcPct val="100000"/>
              </a:lnSpc>
              <a:spcBef>
                <a:spcPts val="0"/>
              </a:spcBef>
              <a:spcAft>
                <a:spcPts val="1200"/>
              </a:spcAft>
              <a:buClrTx/>
              <a:buSzTx/>
              <a:tabLst/>
              <a:defRPr/>
            </a:pPr>
            <a:r>
              <a:rPr lang="en-US" dirty="0">
                <a:effectLst/>
              </a:rPr>
              <a:t>Lower out-of-pocket costs under Part B: this quarter (July 1 - Sept. 30), beneficiaries will pay reduced inflation-adjusted coinsurance rates for 43 Part B rebatable drugs</a:t>
            </a:r>
            <a:endParaRPr lang="en-US" dirty="0"/>
          </a:p>
          <a:p>
            <a:pPr marL="0" marR="0" lvl="0" indent="0" algn="l" defTabSz="914400" rtl="0" eaLnBrk="1" fontAlgn="auto" latinLnBrk="0" hangingPunct="1">
              <a:lnSpc>
                <a:spcPct val="100000"/>
              </a:lnSpc>
              <a:spcBef>
                <a:spcPts val="0"/>
              </a:spcBef>
              <a:spcAft>
                <a:spcPts val="1200"/>
              </a:spcAft>
              <a:buClrTx/>
              <a:buSzTx/>
              <a:buNone/>
              <a:tabLst/>
              <a:defRPr/>
            </a:pPr>
            <a:r>
              <a:rPr lang="en-US" dirty="0">
                <a:effectLst/>
              </a:rPr>
              <a:t>R</a:t>
            </a:r>
            <a:r>
              <a:rPr lang="en-US" dirty="0"/>
              <a:t>ecent stats for the latest quarter are available at </a:t>
            </a:r>
            <a:r>
              <a:rPr lang="en-US" dirty="0">
                <a:effectLst/>
                <a:hlinkClick r:id="rId3"/>
              </a:rPr>
              <a:t>CMS.gov/files/document/reduced-coinsurance-part-b-rebatable-drugs-6823.pdf</a:t>
            </a:r>
            <a:endParaRPr lang="en-US" dirty="0">
              <a:effectLst/>
            </a:endParaRPr>
          </a:p>
          <a:p>
            <a:pPr marR="0" lvl="0" algn="l" defTabSz="914400" rtl="0" eaLnBrk="1" fontAlgn="auto" latinLnBrk="0" hangingPunct="1">
              <a:lnSpc>
                <a:spcPct val="100000"/>
              </a:lnSpc>
              <a:spcBef>
                <a:spcPts val="0"/>
              </a:spcBef>
              <a:spcAft>
                <a:spcPts val="1200"/>
              </a:spcAft>
              <a:buClrTx/>
              <a:buSzTx/>
              <a:tabLst/>
              <a:defRPr/>
            </a:pPr>
            <a:endParaRPr lang="en-US" dirty="0">
              <a:effectLst/>
            </a:endParaRP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dirty="0">
                <a:effectLst/>
              </a:rPr>
              <a:t> </a:t>
            </a:r>
            <a:br>
              <a:rPr lang="en-US" dirty="0">
                <a:effectLst/>
              </a:rPr>
            </a:br>
            <a:br>
              <a:rPr lang="en-US" dirty="0">
                <a:effectLst/>
              </a:rPr>
            </a:br>
            <a:endParaRPr lang="en-US" dirty="0">
              <a:solidFill>
                <a:srgbClr val="00529B"/>
              </a:solidFill>
            </a:endParaRPr>
          </a:p>
          <a:p>
            <a:pPr marL="0" indent="0">
              <a:lnSpc>
                <a:spcPct val="100000"/>
              </a:lnSpc>
              <a:spcAft>
                <a:spcPts val="1200"/>
              </a:spcAft>
              <a:buNone/>
            </a:pPr>
            <a:endParaRPr lang="en-US" dirty="0"/>
          </a:p>
        </p:txBody>
      </p:sp>
    </p:spTree>
    <p:extLst>
      <p:ext uri="{BB962C8B-B14F-4D97-AF65-F5344CB8AC3E}">
        <p14:creationId xmlns:p14="http://schemas.microsoft.com/office/powerpoint/2010/main" val="17742843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20"/>
            <a:ext cx="5486400" cy="4621814"/>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r>
              <a:rPr lang="en-US" dirty="0">
                <a:effectLst/>
              </a:rPr>
              <a:t>Requires CMS to monitor drug prices during the applicable period, compare them to the benchmark price (adjusted for inflation), make adjustments in certain cases (e.g. drugs shortages), and invoice manufacturers for the remaining difference </a:t>
            </a:r>
          </a:p>
          <a:p>
            <a:r>
              <a:rPr lang="en-US" dirty="0"/>
              <a:t>In each case, we are to identify and exclude 340B units from rebate billings (starting January 1, 2023, for Part B and January 1, 2026, for Part D). This is to avoid manufacturers paying a Medicare inflation rebate and a 340B discount on the same drug</a:t>
            </a:r>
          </a:p>
          <a:p>
            <a:r>
              <a:rPr lang="en-US" dirty="0"/>
              <a:t>Under the Medicare Part B Drug Inflation Rebates, beginning April 1, 2023, if the Medicare payment amount for a calendar quarter exceeds the inflation-adjusted payment amount, beneficiary coinsurance is equal to 20% of the inflation-adjusted payment amount</a:t>
            </a:r>
          </a:p>
          <a:p>
            <a:endParaRPr lang="en-US" dirty="0"/>
          </a:p>
          <a:p>
            <a:endParaRPr lang="en-US" kern="1200" dirty="0">
              <a:solidFill>
                <a:srgbClr val="00529B"/>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88735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433388"/>
            <a:ext cx="5486400" cy="3086100"/>
          </a:xfrm>
        </p:spPr>
      </p:sp>
      <p:sp>
        <p:nvSpPr>
          <p:cNvPr id="3" name="Notes Placeholder 2"/>
          <p:cNvSpPr>
            <a:spLocks noGrp="1"/>
          </p:cNvSpPr>
          <p:nvPr>
            <p:ph type="body" idx="1"/>
          </p:nvPr>
        </p:nvSpPr>
        <p:spPr>
          <a:xfrm>
            <a:off x="510362" y="3681663"/>
            <a:ext cx="5633263" cy="4048207"/>
          </a:xfrm>
        </p:spPr>
        <p:txBody>
          <a:bodyPr>
            <a:noAutofit/>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lnSpc>
                <a:spcPct val="120000"/>
              </a:lnSpc>
              <a:spcBef>
                <a:spcPts val="0"/>
              </a:spcBef>
              <a:spcAft>
                <a:spcPts val="1200"/>
              </a:spcAft>
              <a:buNone/>
            </a:pPr>
            <a:r>
              <a:rPr lang="en-US" b="1" dirty="0"/>
              <a:t>Redesigns the Part D benefit and revises its parameters as follows: </a:t>
            </a:r>
          </a:p>
          <a:p>
            <a:pPr marL="548640" indent="-274320">
              <a:lnSpc>
                <a:spcPct val="120000"/>
              </a:lnSpc>
              <a:spcBef>
                <a:spcPts val="0"/>
              </a:spcBef>
              <a:spcAft>
                <a:spcPts val="1200"/>
              </a:spcAft>
            </a:pPr>
            <a:r>
              <a:rPr lang="en-US" dirty="0"/>
              <a:t>People with very high prescription drug costs will no longer pay once they reach the “catastrophic phase”</a:t>
            </a:r>
          </a:p>
          <a:p>
            <a:pPr marL="548640" indent="-274320">
              <a:lnSpc>
                <a:spcPct val="120000"/>
              </a:lnSpc>
              <a:spcBef>
                <a:spcPts val="0"/>
              </a:spcBef>
              <a:spcAft>
                <a:spcPts val="1200"/>
              </a:spcAft>
            </a:pPr>
            <a:r>
              <a:rPr lang="en-US" dirty="0"/>
              <a:t>Provides for Part D premium stabilization beginning in 2024, by capping base beneficiary premium increases per year to no more than 6% </a:t>
            </a:r>
          </a:p>
          <a:p>
            <a:pPr marL="0" indent="0">
              <a:spcAft>
                <a:spcPts val="600"/>
              </a:spcAft>
              <a:buNone/>
            </a:pPr>
            <a:endParaRPr lang="en-US" dirty="0"/>
          </a:p>
        </p:txBody>
      </p:sp>
    </p:spTree>
    <p:extLst>
      <p:ext uri="{BB962C8B-B14F-4D97-AF65-F5344CB8AC3E}">
        <p14:creationId xmlns:p14="http://schemas.microsoft.com/office/powerpoint/2010/main" val="41306950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446088"/>
            <a:ext cx="5486400" cy="3086100"/>
          </a:xfrm>
        </p:spPr>
      </p:sp>
      <p:sp>
        <p:nvSpPr>
          <p:cNvPr id="3" name="Notes Placeholder 2"/>
          <p:cNvSpPr>
            <a:spLocks noGrp="1"/>
          </p:cNvSpPr>
          <p:nvPr>
            <p:ph type="body" idx="1"/>
          </p:nvPr>
        </p:nvSpPr>
        <p:spPr>
          <a:xfrm>
            <a:off x="562919" y="3801980"/>
            <a:ext cx="5486400" cy="3981054"/>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100" b="1" dirty="0">
                <a:solidFill>
                  <a:prstClr val="black"/>
                </a:solidFill>
              </a:rPr>
              <a:t>This slide has animation</a:t>
            </a:r>
            <a:endParaRPr lang="en-US" sz="1100" dirty="0">
              <a:solidFill>
                <a:prstClr val="black"/>
              </a:solidFill>
              <a:cs typeface="Arial" panose="020B0604020202020204" pitchFamily="34" charset="0"/>
            </a:endParaRPr>
          </a:p>
          <a:p>
            <a:pPr marL="274320" indent="-274320">
              <a:lnSpc>
                <a:spcPct val="100000"/>
              </a:lnSpc>
              <a:spcAft>
                <a:spcPts val="1200"/>
              </a:spcAft>
            </a:pPr>
            <a:r>
              <a:rPr lang="en-US" sz="1100" dirty="0"/>
              <a:t>Requires Part D sponsors to eliminate the deductible and coinsurance or other cost sharing with respect to the ACIP-recommended vaccines</a:t>
            </a:r>
          </a:p>
          <a:p>
            <a:pPr marL="274320" indent="-274320">
              <a:lnSpc>
                <a:spcPct val="100000"/>
              </a:lnSpc>
              <a:spcAft>
                <a:spcPts val="1200"/>
              </a:spcAft>
            </a:pPr>
            <a:r>
              <a:rPr lang="en-US" sz="1100" dirty="0"/>
              <a:t>IRA requires a temporary subsidy payment to Medicare health and drug plans during 2023, for the reduction in cost sharing and deductible for ACIP recommended adult vaccines</a:t>
            </a:r>
          </a:p>
          <a:p>
            <a:pPr marL="274320" indent="-274320">
              <a:lnSpc>
                <a:spcPct val="100000"/>
              </a:lnSpc>
              <a:spcAft>
                <a:spcPts val="1200"/>
              </a:spcAft>
            </a:pPr>
            <a:r>
              <a:rPr lang="en-US" sz="1100" dirty="0"/>
              <a:t>In 2023, the cost sharing amounts, including deductible, paid by the Part D plans count toward incurred costs for people with Medicare</a:t>
            </a:r>
          </a:p>
          <a:p>
            <a:pPr marL="274320" indent="-274320">
              <a:lnSpc>
                <a:spcPct val="100000"/>
              </a:lnSpc>
              <a:spcBef>
                <a:spcPts val="0"/>
              </a:spcBef>
              <a:spcAft>
                <a:spcPts val="1200"/>
              </a:spcAft>
            </a:pPr>
            <a:r>
              <a:rPr lang="en-US" sz="1100" b="1" dirty="0"/>
              <a:t>Effective Date: </a:t>
            </a:r>
            <a:r>
              <a:rPr lang="en-US" sz="1100" dirty="0"/>
              <a:t>January 1, 2023</a:t>
            </a:r>
          </a:p>
          <a:p>
            <a:pPr marL="0" indent="0">
              <a:spcAft>
                <a:spcPts val="600"/>
              </a:spcAft>
              <a:buNone/>
            </a:pPr>
            <a:endParaRPr lang="en-US" sz="11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4081003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7363"/>
            <a:ext cx="5486400" cy="3086100"/>
          </a:xfrm>
        </p:spPr>
      </p:sp>
      <p:sp>
        <p:nvSpPr>
          <p:cNvPr id="3" name="Notes Placeholder 2"/>
          <p:cNvSpPr>
            <a:spLocks noGrp="1"/>
          </p:cNvSpPr>
          <p:nvPr>
            <p:ph type="body" idx="1"/>
          </p:nvPr>
        </p:nvSpPr>
        <p:spPr>
          <a:xfrm>
            <a:off x="685800" y="3717758"/>
            <a:ext cx="5486400" cy="5119854"/>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a:spcAft>
                <a:spcPts val="600"/>
              </a:spcAft>
            </a:pPr>
            <a:r>
              <a:rPr lang="en-US" i="0" u="none" strike="noStrike" kern="1200" baseline="0" dirty="0">
                <a:solidFill>
                  <a:schemeClr val="tx1"/>
                </a:solidFill>
                <a:latin typeface="+mn-lt"/>
                <a:ea typeface="+mn-ea"/>
                <a:cs typeface="+mn-cs"/>
              </a:rPr>
              <a:t>Section 11405 of the </a:t>
            </a:r>
            <a:r>
              <a:rPr lang="en-US" b="0" i="0" u="none" strike="noStrike" kern="1200" baseline="0" dirty="0">
                <a:solidFill>
                  <a:schemeClr val="tx1"/>
                </a:solidFill>
                <a:latin typeface="+mn-lt"/>
                <a:ea typeface="+mn-ea"/>
                <a:cs typeface="+mn-cs"/>
              </a:rPr>
              <a:t>IRA requires states to cover approved vaccines recommended by the Advisory Committee on Immunization Practices (ACIP) and such vaccines’ administration, with no cost sharing, for most adult Medicaid beneficiaries. It also provides states that were covering such vaccines as of the date of enactment with an additional eight-quarters of the one percentage point FMAP increase made available under current law (and described above). The FMAP increase is applicable to a state’s regular FMAP and the Newly Eligible FMAP for such vaccines and their administration. </a:t>
            </a:r>
          </a:p>
          <a:p>
            <a:pPr>
              <a:spcAft>
                <a:spcPts val="600"/>
              </a:spcAft>
            </a:pPr>
            <a:r>
              <a:rPr lang="en-US" b="0" i="0" u="none" strike="noStrike" kern="1200" baseline="0" dirty="0">
                <a:solidFill>
                  <a:schemeClr val="tx1"/>
                </a:solidFill>
                <a:latin typeface="+mn-lt"/>
                <a:ea typeface="+mn-ea"/>
                <a:cs typeface="+mn-cs"/>
              </a:rPr>
              <a:t>States are also required to cover such vaccines and their administration, with no cost sharing, for individuals who are 19 years of age or older in CHIP (i.e., pregnant and postpartum individuals covered by CHIP). </a:t>
            </a:r>
          </a:p>
          <a:p>
            <a:pPr>
              <a:spcAft>
                <a:spcPts val="600"/>
              </a:spcAft>
            </a:pPr>
            <a:r>
              <a:rPr lang="en-US" b="1" i="0" u="none" strike="noStrike" kern="1200" baseline="0" dirty="0">
                <a:solidFill>
                  <a:schemeClr val="tx1"/>
                </a:solidFill>
                <a:latin typeface="+mn-lt"/>
                <a:ea typeface="+mn-ea"/>
                <a:cs typeface="+mn-cs"/>
              </a:rPr>
              <a:t>Effective Date: </a:t>
            </a:r>
            <a:r>
              <a:rPr lang="en-US" b="0" i="0" u="none" strike="noStrike" kern="1200" baseline="0" dirty="0">
                <a:solidFill>
                  <a:schemeClr val="tx1"/>
                </a:solidFill>
                <a:latin typeface="+mn-lt"/>
                <a:ea typeface="+mn-ea"/>
                <a:cs typeface="+mn-cs"/>
              </a:rPr>
              <a:t>October 1, 2023 (the first day of the first fiscal quarter that begins on or after the date that is one year after enactment</a:t>
            </a:r>
            <a:r>
              <a:rPr lang="en-US" dirty="0"/>
              <a:t>).</a:t>
            </a:r>
          </a:p>
          <a:p>
            <a:pPr>
              <a:spcAft>
                <a:spcPts val="600"/>
              </a:spcAft>
            </a:pPr>
            <a:r>
              <a:rPr lang="en-US" dirty="0"/>
              <a:t>For additional guidance, review State Health Official letter #23-003 at </a:t>
            </a:r>
            <a:r>
              <a:rPr lang="en-US" dirty="0">
                <a:hlinkClick r:id="rId3"/>
              </a:rPr>
              <a:t>Medicaid.gov/federal-policy-guidance/downloads/sho23003.pdf</a:t>
            </a:r>
            <a:r>
              <a:rPr lang="en-US" dirty="0"/>
              <a:t>.</a:t>
            </a:r>
          </a:p>
          <a:p>
            <a:pPr>
              <a:spcAft>
                <a:spcPts val="600"/>
              </a:spcAft>
            </a:pPr>
            <a:endParaRPr lang="en-US" dirty="0"/>
          </a:p>
        </p:txBody>
      </p:sp>
    </p:spTree>
    <p:extLst>
      <p:ext uri="{BB962C8B-B14F-4D97-AF65-F5344CB8AC3E}">
        <p14:creationId xmlns:p14="http://schemas.microsoft.com/office/powerpoint/2010/main" val="6525776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517358" y="3665538"/>
            <a:ext cx="5823284" cy="4562068"/>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r>
              <a:rPr lang="en-US" dirty="0"/>
              <a:t>Beginning January 1, 2024, nearly 300,000 low-income people with Medicare currently enrolled in the Extra Help program will be newly eligible for expanded benefits including no deductible, no premiums and fixed, lowered copayments for certain medications. An additional 3 million people could benefit from the Extra Help program now but aren’t currently enrolled</a:t>
            </a:r>
          </a:p>
          <a:p>
            <a:r>
              <a:rPr lang="en-US" dirty="0"/>
              <a:t>Expands eligibility for the full low-income subsidy (LIS) benefit (also known as “Extra Help”) to individuals with limited resources and incomes up to 150% of the federal poverty level </a:t>
            </a:r>
          </a:p>
          <a:p>
            <a:r>
              <a:rPr lang="en-US" dirty="0"/>
              <a:t>People with Medicare who are currently enrolled in partial Extra Help will automatically be converted to full Extra Help; they won’t need to take any action</a:t>
            </a:r>
          </a:p>
        </p:txBody>
      </p:sp>
    </p:spTree>
    <p:extLst>
      <p:ext uri="{BB962C8B-B14F-4D97-AF65-F5344CB8AC3E}">
        <p14:creationId xmlns:p14="http://schemas.microsoft.com/office/powerpoint/2010/main" val="41428912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352424" y="3744361"/>
            <a:ext cx="6431147" cy="4723364"/>
          </a:xfrm>
        </p:spPr>
        <p:txBody>
          <a:bodyPr/>
          <a:lstStyle/>
          <a:p>
            <a:pPr marL="0" indent="0">
              <a:spcBef>
                <a:spcPts val="600"/>
              </a:spcBef>
              <a:spcAft>
                <a:spcPts val="0"/>
              </a:spcAft>
              <a:buNone/>
              <a:defRPr/>
            </a:pPr>
            <a:r>
              <a:rPr lang="en-US" sz="1100" b="1" dirty="0">
                <a:solidFill>
                  <a:prstClr val="black"/>
                </a:solidFill>
              </a:rPr>
              <a:t>This slide has animation</a:t>
            </a:r>
            <a:endParaRPr lang="en-US" sz="1100" dirty="0">
              <a:solidFill>
                <a:prstClr val="black"/>
              </a:solidFill>
              <a:cs typeface="Arial" panose="020B0604020202020204" pitchFamily="34" charset="0"/>
            </a:endParaRPr>
          </a:p>
          <a:p>
            <a:pPr marL="0" indent="0">
              <a:spcBef>
                <a:spcPts val="600"/>
              </a:spcBef>
              <a:spcAft>
                <a:spcPts val="0"/>
              </a:spcAft>
              <a:buNone/>
            </a:pPr>
            <a:r>
              <a:rPr lang="en-US" sz="1100" dirty="0"/>
              <a:t>The cost of a month’s supply of each covered insulin product is capped at $35, and you don’t have to pay a deductible for insulin</a:t>
            </a:r>
          </a:p>
          <a:p>
            <a:pPr marL="231775" indent="-177800">
              <a:spcBef>
                <a:spcPts val="600"/>
              </a:spcBef>
              <a:spcAft>
                <a:spcPts val="0"/>
              </a:spcAft>
            </a:pPr>
            <a:r>
              <a:rPr lang="en-US" sz="1100" dirty="0"/>
              <a:t>As of January 1, 2023, people enrolled in a Medicare prescription drug plan won’t pay more than $35 for a month’s supply of each insulin covered by their Medicare prescription drug plan and dispensed at a pharmacy or through a mail-order pharmacy. Also, Part D deductibles no longer apply to the covered insulin product</a:t>
            </a:r>
          </a:p>
          <a:p>
            <a:pPr marL="231775" indent="-177800">
              <a:spcBef>
                <a:spcPts val="600"/>
              </a:spcBef>
              <a:spcAft>
                <a:spcPts val="0"/>
              </a:spcAft>
            </a:pPr>
            <a:r>
              <a:rPr lang="en-US" sz="1100" dirty="0"/>
              <a:t>As of July 1, 2023, people with Original Medicare and Medicare Advantage who take insulin through a traditional pump won’t pay more than $35 for a month’s supply of insulin, and the deductible will not apply to the insulin</a:t>
            </a:r>
          </a:p>
          <a:p>
            <a:pPr marL="231775" indent="-177800">
              <a:spcBef>
                <a:spcPts val="600"/>
              </a:spcBef>
              <a:spcAft>
                <a:spcPts val="0"/>
              </a:spcAft>
            </a:pPr>
            <a:r>
              <a:rPr lang="en-US" sz="1100" dirty="0"/>
              <a:t>If you get a 60- or 90-day supply of insulin, your costs can’t be more than $35 for each month’s supply of each covered insulin</a:t>
            </a:r>
          </a:p>
          <a:p>
            <a:pPr marL="231775" indent="-177800">
              <a:spcBef>
                <a:spcPts val="600"/>
              </a:spcBef>
              <a:spcAft>
                <a:spcPts val="0"/>
              </a:spcAft>
            </a:pPr>
            <a:r>
              <a:rPr lang="en-US" sz="1100" dirty="0"/>
              <a:t>If you use a covered insulin product you can add, drop, or change your Part D coverage one time between now and December 31, 2023 </a:t>
            </a:r>
          </a:p>
          <a:p>
            <a:pPr marL="463550" lvl="1" indent="-176213">
              <a:spcBef>
                <a:spcPts val="600"/>
              </a:spcBef>
              <a:spcAft>
                <a:spcPts val="0"/>
              </a:spcAft>
            </a:pPr>
            <a:r>
              <a:rPr lang="en-US" sz="1100" dirty="0"/>
              <a:t>If you change plans mid-year, your TrOOP costs will carry over from one plan to the next </a:t>
            </a:r>
          </a:p>
          <a:p>
            <a:pPr marL="463550" lvl="1" indent="-176213">
              <a:spcBef>
                <a:spcPts val="600"/>
              </a:spcBef>
              <a:spcAft>
                <a:spcPts val="0"/>
              </a:spcAft>
            </a:pPr>
            <a:r>
              <a:rPr lang="en-US" sz="1100" dirty="0"/>
              <a:t>Call 1-800-MEDICARE if you take insulin and want to change your plan </a:t>
            </a:r>
            <a:endParaRPr lang="en-US" sz="1100" dirty="0">
              <a:solidFill>
                <a:srgbClr val="00529B"/>
              </a:solidFill>
            </a:endParaRPr>
          </a:p>
          <a:p>
            <a:pPr marL="0" indent="0">
              <a:spcBef>
                <a:spcPts val="400"/>
              </a:spcBef>
              <a:spcAft>
                <a:spcPts val="0"/>
              </a:spcAft>
              <a:buNone/>
            </a:pPr>
            <a:r>
              <a:rPr lang="en-US" sz="1100" b="1" dirty="0"/>
              <a:t>Related resources:</a:t>
            </a:r>
          </a:p>
          <a:p>
            <a:pPr marL="0" indent="0">
              <a:spcBef>
                <a:spcPts val="400"/>
              </a:spcBef>
              <a:spcAft>
                <a:spcPts val="0"/>
              </a:spcAft>
              <a:buNone/>
            </a:pPr>
            <a:r>
              <a:rPr lang="en-US" sz="1100" dirty="0"/>
              <a:t>5 Things to Know About Medicare Insulin Costs at </a:t>
            </a:r>
            <a:r>
              <a:rPr lang="en-US" sz="1100" dirty="0">
                <a:hlinkClick r:id="rId3"/>
              </a:rPr>
              <a:t>Medicare.gov/media/publication/12172-medicare-insulin-costs-facts.pdf?linkit_matcher=1</a:t>
            </a:r>
            <a:r>
              <a:rPr lang="en-US" sz="1100" dirty="0"/>
              <a:t>.</a:t>
            </a:r>
          </a:p>
          <a:p>
            <a:pPr marL="0" indent="0">
              <a:spcBef>
                <a:spcPts val="400"/>
              </a:spcBef>
              <a:spcAft>
                <a:spcPts val="0"/>
              </a:spcAft>
              <a:buNone/>
            </a:pPr>
            <a:r>
              <a:rPr lang="en-US" sz="1100" dirty="0"/>
              <a:t>Frequently Asked Questions About Medicare Insulin Cost-Sharing Changes in the Prescription Drug Law at </a:t>
            </a:r>
            <a:r>
              <a:rPr lang="en-US" sz="1100" dirty="0">
                <a:hlinkClick r:id="rId4"/>
              </a:rPr>
              <a:t>CMS.gov/files/document/frequently-asked-questions-medicare-part-d-insulin-benefit.pdf</a:t>
            </a:r>
            <a:r>
              <a:rPr lang="en-US" sz="1100" dirty="0"/>
              <a:t> </a:t>
            </a:r>
          </a:p>
          <a:p>
            <a:pPr marL="0" indent="0">
              <a:spcBef>
                <a:spcPts val="400"/>
              </a:spcBef>
              <a:spcAft>
                <a:spcPts val="0"/>
              </a:spcAft>
              <a:buNone/>
            </a:pPr>
            <a:r>
              <a:rPr lang="en-US" sz="1100" dirty="0"/>
              <a:t>Frequently Asked Questions: Inflation Reduction Act Changes to Cost Sharing for Part B Drugs for Medicare Advantage and 1876 Cost Plans </a:t>
            </a:r>
            <a:r>
              <a:rPr lang="en-US" sz="1100" dirty="0">
                <a:effectLst/>
                <a:latin typeface="Calibri "/>
                <a:hlinkClick r:id="rId5"/>
              </a:rPr>
              <a:t>CMS.gov/files/document/ira-part-b-rebatable-drugs-and-insulin-faq.pdf</a:t>
            </a:r>
            <a:endParaRPr lang="en-US" sz="1100" dirty="0">
              <a:effectLst/>
              <a:latin typeface="Calibri "/>
            </a:endParaRPr>
          </a:p>
          <a:p>
            <a:pPr marL="0" indent="0">
              <a:buNone/>
            </a:pPr>
            <a:endParaRPr lang="en-US" dirty="0"/>
          </a:p>
          <a:p>
            <a:pPr marL="0" indent="0">
              <a:buNone/>
            </a:pPr>
            <a:endParaRPr lang="en-US" dirty="0"/>
          </a:p>
          <a:p>
            <a:pPr marL="0" indent="0">
              <a:spcAft>
                <a:spcPts val="600"/>
              </a:spcAft>
              <a:buNone/>
            </a:pPr>
            <a:endParaRPr lang="en-US" b="0"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33693659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9900"/>
            <a:ext cx="5486400" cy="3086100"/>
          </a:xfrm>
        </p:spPr>
      </p:sp>
      <p:sp>
        <p:nvSpPr>
          <p:cNvPr id="3" name="Notes Placeholder 2"/>
          <p:cNvSpPr>
            <a:spLocks noGrp="1"/>
          </p:cNvSpPr>
          <p:nvPr>
            <p:ph type="body" idx="1"/>
          </p:nvPr>
        </p:nvSpPr>
        <p:spPr>
          <a:xfrm>
            <a:off x="685800" y="3850105"/>
            <a:ext cx="5486400" cy="4150895"/>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spcAft>
                <a:spcPts val="1200"/>
              </a:spcAft>
              <a:buNone/>
            </a:pPr>
            <a:r>
              <a:rPr lang="en-US" b="1" i="0" u="none" strike="noStrike" kern="1200" baseline="0" dirty="0">
                <a:solidFill>
                  <a:schemeClr val="tx1"/>
                </a:solidFill>
                <a:latin typeface="+mn-lt"/>
                <a:ea typeface="+mn-ea"/>
                <a:cs typeface="+mn-cs"/>
              </a:rPr>
              <a:t>Section 12001. Improve Marketplace Plan Affordability and Reduce Premium Costs of Health Insurance for Consumers  </a:t>
            </a:r>
            <a:endParaRPr lang="en-US" b="0" i="0" u="none" strike="noStrike" kern="1200" baseline="0" dirty="0">
              <a:solidFill>
                <a:schemeClr val="tx1"/>
              </a:solidFill>
              <a:latin typeface="+mn-lt"/>
              <a:ea typeface="+mn-ea"/>
              <a:cs typeface="+mn-cs"/>
            </a:endParaRPr>
          </a:p>
          <a:p>
            <a:pPr marL="0" marR="0" lvl="0" indent="0" algn="l" defTabSz="914400" rtl="0" eaLnBrk="1" fontAlgn="auto" latinLnBrk="0" hangingPunct="1">
              <a:spcAft>
                <a:spcPts val="1200"/>
              </a:spcAft>
              <a:buClrTx/>
              <a:buSzTx/>
              <a:buFontTx/>
              <a:buNone/>
              <a:tabLst/>
              <a:defRPr/>
            </a:pPr>
            <a:r>
              <a:rPr lang="en-US" b="1" i="0" u="none" strike="noStrike" kern="1200" baseline="0" dirty="0">
                <a:solidFill>
                  <a:schemeClr val="tx1"/>
                </a:solidFill>
                <a:latin typeface="+mn-lt"/>
                <a:ea typeface="+mn-ea"/>
                <a:cs typeface="+mn-cs"/>
              </a:rPr>
              <a:t>Previous Law: </a:t>
            </a:r>
            <a:r>
              <a:rPr lang="en-US" dirty="0"/>
              <a:t>Sec. 9661: Improve affordability by expanding premium assistance for consumers. </a:t>
            </a:r>
            <a:r>
              <a:rPr lang="en-US" dirty="0">
                <a:solidFill>
                  <a:schemeClr val="tx1"/>
                </a:solidFill>
              </a:rPr>
              <a:t>Applicable taxpayers with household income below 150% of the federal poverty level (FPL) won’t need to contribute any portion of their household income towards purchasing the second-lowest cost Silver Plan. </a:t>
            </a:r>
            <a:r>
              <a:rPr lang="en-US" dirty="0"/>
              <a:t>Removed 400% Premium Tax Credit Cap for consumers with household income above 400% of the Federal poverty level (FPL). Limits how much of a family’s household income any eligible family would have to pay towards the premiums for a benchmark plan at 8.5%. Applies to 2021 and 2022 plan year. </a:t>
            </a:r>
            <a:r>
              <a:rPr lang="en-US" b="0" i="0" u="none" strike="noStrike" kern="1200" baseline="0" dirty="0">
                <a:solidFill>
                  <a:schemeClr val="tx1"/>
                </a:solidFill>
                <a:latin typeface="+mn-lt"/>
                <a:ea typeface="+mn-ea"/>
                <a:cs typeface="+mn-cs"/>
              </a:rPr>
              <a:t>This provision was effective for 2021 and 2022. </a:t>
            </a:r>
            <a:endParaRPr lang="en-US" dirty="0"/>
          </a:p>
          <a:p>
            <a:pPr>
              <a:spcAft>
                <a:spcPts val="1200"/>
              </a:spcAft>
            </a:pPr>
            <a:r>
              <a:rPr lang="en-US" b="1" i="0" u="none" strike="noStrike" kern="1200" baseline="0" dirty="0">
                <a:solidFill>
                  <a:schemeClr val="tx1"/>
                </a:solidFill>
                <a:latin typeface="+mn-lt"/>
                <a:ea typeface="+mn-ea"/>
                <a:cs typeface="+mn-cs"/>
              </a:rPr>
              <a:t>Provision: </a:t>
            </a:r>
            <a:r>
              <a:rPr lang="en-US" b="0" i="0" u="none" strike="noStrike" kern="1200" baseline="0" dirty="0">
                <a:solidFill>
                  <a:schemeClr val="tx1"/>
                </a:solidFill>
                <a:latin typeface="+mn-lt"/>
                <a:ea typeface="+mn-ea"/>
                <a:cs typeface="+mn-cs"/>
              </a:rPr>
              <a:t>The Inflation Reduction Act extends the ARPA premium tax credit modifications for an additional three years, through 2025. </a:t>
            </a:r>
          </a:p>
          <a:p>
            <a:pPr>
              <a:spcAft>
                <a:spcPts val="1200"/>
              </a:spcAft>
            </a:pPr>
            <a:r>
              <a:rPr lang="en-US" b="1" i="0" u="none" strike="noStrike" kern="1200" baseline="0" dirty="0">
                <a:solidFill>
                  <a:schemeClr val="tx1"/>
                </a:solidFill>
                <a:latin typeface="+mn-lt"/>
                <a:ea typeface="+mn-ea"/>
                <a:cs typeface="+mn-cs"/>
              </a:rPr>
              <a:t>Effective Date: </a:t>
            </a:r>
            <a:r>
              <a:rPr lang="en-US" b="0" i="0" u="none" strike="noStrike" kern="1200" baseline="0" dirty="0">
                <a:solidFill>
                  <a:schemeClr val="tx1"/>
                </a:solidFill>
                <a:latin typeface="+mn-lt"/>
                <a:ea typeface="+mn-ea"/>
                <a:cs typeface="+mn-cs"/>
              </a:rPr>
              <a:t>January 1, 2023 </a:t>
            </a:r>
            <a:endParaRPr lang="en-US" dirty="0"/>
          </a:p>
        </p:txBody>
      </p:sp>
    </p:spTree>
    <p:extLst>
      <p:ext uri="{BB962C8B-B14F-4D97-AF65-F5344CB8AC3E}">
        <p14:creationId xmlns:p14="http://schemas.microsoft.com/office/powerpoint/2010/main" val="8113730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01910" y="3888486"/>
            <a:ext cx="5852160" cy="3780473"/>
          </a:xfrm>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1590313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slideMaster" Target="../slideMasters/slideMaster1.xml"/><Relationship Id="rId1" Type="http://schemas.openxmlformats.org/officeDocument/2006/relationships/tags" Target="../tags/tag46.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6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Master" Target="../slideMasters/slideMaster3.xml"/><Relationship Id="rId1" Type="http://schemas.openxmlformats.org/officeDocument/2006/relationships/tags" Target="../tags/tag6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slideMaster" Target="../slideMasters/slideMaster3.xml"/><Relationship Id="rId1" Type="http://schemas.openxmlformats.org/officeDocument/2006/relationships/tags" Target="../tags/tag6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8.png"/><Relationship Id="rId2" Type="http://schemas.openxmlformats.org/officeDocument/2006/relationships/slideMaster" Target="../slideMasters/slideMaster3.xml"/><Relationship Id="rId1" Type="http://schemas.openxmlformats.org/officeDocument/2006/relationships/tags" Target="../tags/tag67.xml"/><Relationship Id="rId6" Type="http://schemas.openxmlformats.org/officeDocument/2006/relationships/image" Target="../media/image87.png"/><Relationship Id="rId5" Type="http://schemas.openxmlformats.org/officeDocument/2006/relationships/image" Target="../media/image81.png"/><Relationship Id="rId4" Type="http://schemas.openxmlformats.org/officeDocument/2006/relationships/image" Target="../media/image86.png"/><Relationship Id="rId9" Type="http://schemas.openxmlformats.org/officeDocument/2006/relationships/image" Target="../media/image90.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79.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slideMaster" Target="../slideMasters/slideMaster3.xml"/><Relationship Id="rId1" Type="http://schemas.openxmlformats.org/officeDocument/2006/relationships/tags" Target="../tags/tag68.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85.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79.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slideMaster" Target="../slideMasters/slideMaster3.xml"/><Relationship Id="rId1" Type="http://schemas.openxmlformats.org/officeDocument/2006/relationships/tags" Target="../tags/tag69.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7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Master" Target="../slideMasters/slideMaster4.xml"/><Relationship Id="rId1" Type="http://schemas.openxmlformats.org/officeDocument/2006/relationships/tags" Target="../tags/tag7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slideMaster" Target="../slideMasters/slideMaster4.xml"/><Relationship Id="rId1" Type="http://schemas.openxmlformats.org/officeDocument/2006/relationships/tags" Target="../tags/tag7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8.png"/><Relationship Id="rId2" Type="http://schemas.openxmlformats.org/officeDocument/2006/relationships/slideMaster" Target="../slideMasters/slideMaster4.xml"/><Relationship Id="rId1" Type="http://schemas.openxmlformats.org/officeDocument/2006/relationships/tags" Target="../tags/tag74.xml"/><Relationship Id="rId6" Type="http://schemas.openxmlformats.org/officeDocument/2006/relationships/image" Target="../media/image87.png"/><Relationship Id="rId5" Type="http://schemas.openxmlformats.org/officeDocument/2006/relationships/image" Target="../media/image81.png"/><Relationship Id="rId4" Type="http://schemas.openxmlformats.org/officeDocument/2006/relationships/image" Target="../media/image86.png"/><Relationship Id="rId9" Type="http://schemas.openxmlformats.org/officeDocument/2006/relationships/image" Target="../media/image90.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79.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slideMaster" Target="../slideMasters/slideMaster4.xml"/><Relationship Id="rId1" Type="http://schemas.openxmlformats.org/officeDocument/2006/relationships/tags" Target="../tags/tag75.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85.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79.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slideMaster" Target="../slideMasters/slideMaster4.xml"/><Relationship Id="rId1" Type="http://schemas.openxmlformats.org/officeDocument/2006/relationships/tags" Target="../tags/tag7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5077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1" y="6015793"/>
            <a:ext cx="1079500"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56224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49880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93400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05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55033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73471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58836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6004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950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90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3"/>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9461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43749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10564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41969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22156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52884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50235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68563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5897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3011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478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79813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Medicare Plan Finder</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625189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dirty="0"/>
              <a:t>Medicare Plan Finder</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510640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524000"/>
            <a:ext cx="105156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09527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170466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July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83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Current Topics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1350915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July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Current Topics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42135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DBD-3A8E-B216-4235-A4EE6AA85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C19AA-C584-2866-156A-C203DAAB3EE3}"/>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1CBB85C3-E3C7-7689-0624-EE2DCFCB5436}"/>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BAB66BC9-6683-E014-240F-F3A0A9BC801E}"/>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8" name="Picture 17">
            <a:extLst>
              <a:ext uri="{FF2B5EF4-FFF2-40B4-BE49-F238E27FC236}">
                <a16:creationId xmlns:a16="http://schemas.microsoft.com/office/drawing/2014/main" id="{3B3C8B3F-8DC5-08B8-D0D0-BC118BFDCBC6}"/>
              </a:ext>
            </a:extLst>
          </p:cNvPr>
          <p:cNvPicPr>
            <a:picLocks noChangeAspect="1"/>
          </p:cNvPicPr>
          <p:nvPr userDrawn="1"/>
        </p:nvPicPr>
        <p:blipFill>
          <a:blip r:embed="rId3"/>
          <a:srcRect/>
          <a:stretch/>
        </p:blipFill>
        <p:spPr>
          <a:xfrm>
            <a:off x="1133203" y="2232023"/>
            <a:ext cx="9925594" cy="3651254"/>
          </a:xfrm>
          <a:prstGeom prst="rect">
            <a:avLst/>
          </a:prstGeom>
        </p:spPr>
      </p:pic>
      <p:sp>
        <p:nvSpPr>
          <p:cNvPr id="19" name="Text Placeholder 2">
            <a:extLst>
              <a:ext uri="{FF2B5EF4-FFF2-40B4-BE49-F238E27FC236}">
                <a16:creationId xmlns:a16="http://schemas.microsoft.com/office/drawing/2014/main" id="{3C067832-15D7-335C-C33D-3ED3CCE1B393}"/>
              </a:ext>
            </a:extLst>
          </p:cNvPr>
          <p:cNvSpPr>
            <a:spLocks noGrp="1"/>
          </p:cNvSpPr>
          <p:nvPr>
            <p:ph idx="1"/>
          </p:nvPr>
        </p:nvSpPr>
        <p:spPr>
          <a:xfrm>
            <a:off x="838200" y="1249681"/>
            <a:ext cx="10515600" cy="155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829600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
        <p:nvSpPr>
          <p:cNvPr id="7" name="Text Placeholder 6">
            <a:extLst>
              <a:ext uri="{FF2B5EF4-FFF2-40B4-BE49-F238E27FC236}">
                <a16:creationId xmlns:a16="http://schemas.microsoft.com/office/drawing/2014/main" id="{33629B28-7FD8-A9D9-4E0C-AFE442D7500C}"/>
              </a:ext>
            </a:extLst>
          </p:cNvPr>
          <p:cNvSpPr>
            <a:spLocks noGrp="1"/>
          </p:cNvSpPr>
          <p:nvPr>
            <p:ph type="body" sz="quarter" idx="13"/>
          </p:nvPr>
        </p:nvSpPr>
        <p:spPr>
          <a:xfrm>
            <a:off x="4385469" y="2823369"/>
            <a:ext cx="3421062" cy="1211262"/>
          </a:xfrm>
        </p:spPr>
        <p:txBody>
          <a:bodyPr/>
          <a:lstStyle>
            <a:lvl1pPr marL="0" indent="0">
              <a:buNone/>
              <a:defRPr/>
            </a:lvl1pPr>
          </a:lstStyle>
          <a:p>
            <a:pPr lvl="0"/>
            <a:r>
              <a:rPr lang="en-US" dirty="0"/>
              <a:t>Click to edit Master text styles</a:t>
            </a:r>
          </a:p>
        </p:txBody>
      </p:sp>
      <p:sp>
        <p:nvSpPr>
          <p:cNvPr id="9" name="Text Placeholder 6">
            <a:extLst>
              <a:ext uri="{FF2B5EF4-FFF2-40B4-BE49-F238E27FC236}">
                <a16:creationId xmlns:a16="http://schemas.microsoft.com/office/drawing/2014/main" id="{765ED694-13D9-DF40-A2BA-D2BD21EF2B17}"/>
              </a:ext>
            </a:extLst>
          </p:cNvPr>
          <p:cNvSpPr>
            <a:spLocks noGrp="1"/>
          </p:cNvSpPr>
          <p:nvPr>
            <p:ph type="body" sz="quarter" idx="14"/>
          </p:nvPr>
        </p:nvSpPr>
        <p:spPr>
          <a:xfrm>
            <a:off x="617538" y="1624572"/>
            <a:ext cx="3421062" cy="1211262"/>
          </a:xfrm>
        </p:spPr>
        <p:txBody>
          <a:bodyPr/>
          <a:lstStyle>
            <a:lvl1pPr marL="0" indent="0">
              <a:buNone/>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66A0A19-7ED8-600B-8B7F-C94B39D227F3}"/>
              </a:ext>
            </a:extLst>
          </p:cNvPr>
          <p:cNvSpPr>
            <a:spLocks noGrp="1"/>
          </p:cNvSpPr>
          <p:nvPr>
            <p:ph type="body" sz="quarter" idx="15"/>
          </p:nvPr>
        </p:nvSpPr>
        <p:spPr>
          <a:xfrm>
            <a:off x="8153400" y="1597458"/>
            <a:ext cx="3421062" cy="1211262"/>
          </a:xfrm>
        </p:spPr>
        <p:txBody>
          <a:bodyPr/>
          <a:lstStyle>
            <a:lvl1pPr marL="0" indent="0">
              <a:buNone/>
              <a:defRPr/>
            </a:lvl1pPr>
          </a:lstStyle>
          <a:p>
            <a:pPr lvl="0"/>
            <a:r>
              <a:rPr lang="en-US" dirty="0"/>
              <a:t>Click to edit Master text styles</a:t>
            </a:r>
          </a:p>
        </p:txBody>
      </p:sp>
      <p:sp>
        <p:nvSpPr>
          <p:cNvPr id="11" name="Text Placeholder 6">
            <a:extLst>
              <a:ext uri="{FF2B5EF4-FFF2-40B4-BE49-F238E27FC236}">
                <a16:creationId xmlns:a16="http://schemas.microsoft.com/office/drawing/2014/main" id="{1DC0BB41-9FD7-79C2-C121-563D49927A2F}"/>
              </a:ext>
            </a:extLst>
          </p:cNvPr>
          <p:cNvSpPr>
            <a:spLocks noGrp="1"/>
          </p:cNvSpPr>
          <p:nvPr>
            <p:ph type="body" sz="quarter" idx="16"/>
          </p:nvPr>
        </p:nvSpPr>
        <p:spPr>
          <a:xfrm>
            <a:off x="617538" y="4394204"/>
            <a:ext cx="3421062" cy="1211262"/>
          </a:xfrm>
        </p:spPr>
        <p:txBody>
          <a:bodyPr/>
          <a:lstStyle>
            <a:lvl1pPr marL="0" indent="0">
              <a:buNone/>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886D7DB9-CB33-6E95-06D7-507D72F5698F}"/>
              </a:ext>
            </a:extLst>
          </p:cNvPr>
          <p:cNvSpPr>
            <a:spLocks noGrp="1"/>
          </p:cNvSpPr>
          <p:nvPr>
            <p:ph type="body" sz="quarter" idx="17"/>
          </p:nvPr>
        </p:nvSpPr>
        <p:spPr>
          <a:xfrm>
            <a:off x="7932738" y="4546604"/>
            <a:ext cx="3421062" cy="1211262"/>
          </a:xfrm>
        </p:spPr>
        <p:txBody>
          <a:bodyPr/>
          <a:lstStyle>
            <a:lvl1pPr marL="0" indent="0">
              <a:buNone/>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992789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2022</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333375" y="1346200"/>
            <a:ext cx="6599238"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7673975" y="1346200"/>
            <a:ext cx="41148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09396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September 2023</a:t>
            </a:r>
            <a:endParaRPr lang="en-US" dirty="0"/>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NTP Medicare OEP Bootcamp 2023</a:t>
            </a:r>
            <a:endParaRPr lang="en-US" dirty="0"/>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3" name="Picture 12" descr="Rectangle&#10;&#10;Description automatically generated with medium confidence">
            <a:extLst>
              <a:ext uri="{FF2B5EF4-FFF2-40B4-BE49-F238E27FC236}">
                <a16:creationId xmlns:a16="http://schemas.microsoft.com/office/drawing/2014/main" id="{181D7C3C-AF64-E8B3-DE22-08C90CB9B438}"/>
              </a:ext>
            </a:extLst>
          </p:cNvPr>
          <p:cNvPicPr>
            <a:picLocks noChangeAspect="1"/>
          </p:cNvPicPr>
          <p:nvPr userDrawn="1"/>
        </p:nvPicPr>
        <p:blipFill>
          <a:blip r:embed="rId3"/>
          <a:stretch>
            <a:fillRect/>
          </a:stretch>
        </p:blipFill>
        <p:spPr>
          <a:xfrm>
            <a:off x="3048" y="6120131"/>
            <a:ext cx="12188952" cy="469782"/>
          </a:xfrm>
          <a:prstGeom prst="rect">
            <a:avLst/>
          </a:prstGeom>
        </p:spPr>
      </p:pic>
      <p:pic>
        <p:nvPicPr>
          <p:cNvPr id="6" name="Picture 5" descr="A group of people holding up posters&#10;&#10;Description automatically generated with low confidence">
            <a:extLst>
              <a:ext uri="{FF2B5EF4-FFF2-40B4-BE49-F238E27FC236}">
                <a16:creationId xmlns:a16="http://schemas.microsoft.com/office/drawing/2014/main" id="{F420E682-CF26-E077-8CFA-1FD497789300}"/>
              </a:ext>
            </a:extLst>
          </p:cNvPr>
          <p:cNvPicPr>
            <a:picLocks noChangeAspect="1"/>
          </p:cNvPicPr>
          <p:nvPr userDrawn="1"/>
        </p:nvPicPr>
        <p:blipFill>
          <a:blip r:embed="rId4"/>
          <a:stretch>
            <a:fillRect/>
          </a:stretch>
        </p:blipFill>
        <p:spPr>
          <a:xfrm>
            <a:off x="0" y="946704"/>
            <a:ext cx="6934200" cy="5524500"/>
          </a:xfrm>
          <a:prstGeom prst="rect">
            <a:avLst/>
          </a:prstGeom>
        </p:spPr>
      </p:pic>
    </p:spTree>
    <p:custDataLst>
      <p:tags r:id="rId1"/>
    </p:custDataLst>
    <p:extLst>
      <p:ext uri="{BB962C8B-B14F-4D97-AF65-F5344CB8AC3E}">
        <p14:creationId xmlns:p14="http://schemas.microsoft.com/office/powerpoint/2010/main" val="197336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91781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5044447"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521981"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5129896"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771440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5071308"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7695322" y="1168903"/>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7695322" y="120305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487212"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540933"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1184172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6221373"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3698907"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630682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6248234"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3664138"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3717859"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1175002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September 2023</a:t>
            </a:r>
            <a:endParaRPr lang="en-US" dirty="0"/>
          </a:p>
        </p:txBody>
      </p:sp>
    </p:spTree>
    <p:custDataLst>
      <p:tags r:id="rId1"/>
    </p:custDataLst>
    <p:extLst>
      <p:ext uri="{BB962C8B-B14F-4D97-AF65-F5344CB8AC3E}">
        <p14:creationId xmlns:p14="http://schemas.microsoft.com/office/powerpoint/2010/main" val="1472760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NTP Medicare OEP Bootcamp 2023</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639763" y="1219200"/>
            <a:ext cx="10588218" cy="952107"/>
          </a:xfrm>
        </p:spPr>
        <p:txBody>
          <a:bodyPr/>
          <a:lstStyle>
            <a:lvl5pPr marL="1783080" indent="0">
              <a:buNone/>
              <a:defRPr/>
            </a:lvl5pPr>
          </a:lstStyle>
          <a:p>
            <a:pPr lvl="0"/>
            <a:r>
              <a:rPr lang="en-US" dirty="0"/>
              <a:t>Click to edit Master text styles</a:t>
            </a:r>
          </a:p>
        </p:txBody>
      </p:sp>
      <p:sp>
        <p:nvSpPr>
          <p:cNvPr id="3" name="Content Placeholder 3">
            <a:extLst>
              <a:ext uri="{FF2B5EF4-FFF2-40B4-BE49-F238E27FC236}">
                <a16:creationId xmlns:a16="http://schemas.microsoft.com/office/drawing/2014/main" id="{805F7B22-8147-46A7-AD96-7763107C59CB}"/>
              </a:ext>
            </a:extLst>
          </p:cNvPr>
          <p:cNvSpPr>
            <a:spLocks noGrp="1"/>
          </p:cNvSpPr>
          <p:nvPr>
            <p:ph sz="quarter" idx="14"/>
          </p:nvPr>
        </p:nvSpPr>
        <p:spPr>
          <a:xfrm>
            <a:off x="639763" y="2476894"/>
            <a:ext cx="10588218" cy="770860"/>
          </a:xfrm>
        </p:spPr>
        <p:txBody>
          <a:bodyPr/>
          <a:lstStyle>
            <a:lvl5pPr marL="1783080" indent="0">
              <a:buNone/>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1EA201BE-BEC0-81A6-E8CF-B98843BC4EEC}"/>
              </a:ext>
            </a:extLst>
          </p:cNvPr>
          <p:cNvSpPr>
            <a:spLocks noGrp="1"/>
          </p:cNvSpPr>
          <p:nvPr>
            <p:ph sz="quarter" idx="15"/>
          </p:nvPr>
        </p:nvSpPr>
        <p:spPr>
          <a:xfrm>
            <a:off x="639763" y="3713707"/>
            <a:ext cx="10588218" cy="770860"/>
          </a:xfrm>
        </p:spPr>
        <p:txBody>
          <a:bodyPr/>
          <a:lstStyle>
            <a:lvl5pPr marL="1783080" indent="0">
              <a:buNone/>
              <a:defRPr/>
            </a:lvl5pPr>
          </a:lstStyle>
          <a:p>
            <a:pPr lvl="0"/>
            <a:r>
              <a:rPr lang="en-US" dirty="0"/>
              <a:t>Click to edit Master text styles</a:t>
            </a:r>
          </a:p>
        </p:txBody>
      </p:sp>
      <p:sp>
        <p:nvSpPr>
          <p:cNvPr id="6" name="Content Placeholder 3">
            <a:extLst>
              <a:ext uri="{FF2B5EF4-FFF2-40B4-BE49-F238E27FC236}">
                <a16:creationId xmlns:a16="http://schemas.microsoft.com/office/drawing/2014/main" id="{B9E70693-D44F-8CAB-C612-51CDC9D5A23D}"/>
              </a:ext>
            </a:extLst>
          </p:cNvPr>
          <p:cNvSpPr>
            <a:spLocks noGrp="1"/>
          </p:cNvSpPr>
          <p:nvPr>
            <p:ph sz="quarter" idx="16"/>
          </p:nvPr>
        </p:nvSpPr>
        <p:spPr>
          <a:xfrm>
            <a:off x="639763" y="4887610"/>
            <a:ext cx="10588218" cy="770860"/>
          </a:xfrm>
        </p:spPr>
        <p:txBody>
          <a:bodyPr/>
          <a:lstStyle>
            <a:lvl5pPr marL="178308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021015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4030274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203959"/>
            <a:ext cx="4818888" cy="1132114"/>
          </a:xfrm>
        </p:spPr>
        <p:txBody>
          <a:bodyPr/>
          <a:lstStyle/>
          <a:p>
            <a:pPr lvl="0"/>
            <a:r>
              <a:rPr lang="en-US" dirty="0"/>
              <a:t>Click to edit Master text styles</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6534912" y="1203958"/>
            <a:ext cx="4818888" cy="1132115"/>
          </a:xfrm>
        </p:spPr>
        <p:txBody>
          <a:bodyPr/>
          <a:lstStyle/>
          <a:p>
            <a:pPr lvl="0"/>
            <a:r>
              <a:rPr lang="en-US" dirty="0"/>
              <a:t>Click to edit Master text styles</a:t>
            </a:r>
          </a:p>
        </p:txBody>
      </p:sp>
      <p:sp>
        <p:nvSpPr>
          <p:cNvPr id="4" name="Content Placeholder 4">
            <a:extLst>
              <a:ext uri="{FF2B5EF4-FFF2-40B4-BE49-F238E27FC236}">
                <a16:creationId xmlns:a16="http://schemas.microsoft.com/office/drawing/2014/main" id="{CFCF3B85-C0D5-BF8C-FD7E-EE8CD3216559}"/>
              </a:ext>
            </a:extLst>
          </p:cNvPr>
          <p:cNvSpPr>
            <a:spLocks noGrp="1"/>
          </p:cNvSpPr>
          <p:nvPr>
            <p:ph sz="quarter" idx="15"/>
          </p:nvPr>
        </p:nvSpPr>
        <p:spPr>
          <a:xfrm>
            <a:off x="838200" y="2539633"/>
            <a:ext cx="4818888" cy="1132115"/>
          </a:xfrm>
        </p:spPr>
        <p:txBody>
          <a:bodyPr/>
          <a:lstStyle/>
          <a:p>
            <a:pPr lvl="0"/>
            <a:r>
              <a:rPr lang="en-US" dirty="0"/>
              <a:t>Click to edit Master text styles</a:t>
            </a:r>
          </a:p>
        </p:txBody>
      </p:sp>
      <p:sp>
        <p:nvSpPr>
          <p:cNvPr id="6" name="Content Placeholder 4">
            <a:extLst>
              <a:ext uri="{FF2B5EF4-FFF2-40B4-BE49-F238E27FC236}">
                <a16:creationId xmlns:a16="http://schemas.microsoft.com/office/drawing/2014/main" id="{E6606E1A-64F1-71C2-01BC-D1632C91F3B0}"/>
              </a:ext>
            </a:extLst>
          </p:cNvPr>
          <p:cNvSpPr>
            <a:spLocks noGrp="1"/>
          </p:cNvSpPr>
          <p:nvPr>
            <p:ph sz="quarter" idx="16"/>
          </p:nvPr>
        </p:nvSpPr>
        <p:spPr>
          <a:xfrm>
            <a:off x="6534912" y="2550519"/>
            <a:ext cx="4818888" cy="1132115"/>
          </a:xfrm>
        </p:spPr>
        <p:txBody>
          <a:bodyPr/>
          <a:lstStyle/>
          <a:p>
            <a:pPr lvl="0"/>
            <a:r>
              <a:rPr lang="en-US" dirty="0"/>
              <a:t>Click to edit Master text styles</a:t>
            </a:r>
          </a:p>
        </p:txBody>
      </p:sp>
      <p:sp>
        <p:nvSpPr>
          <p:cNvPr id="7" name="Content Placeholder 4">
            <a:extLst>
              <a:ext uri="{FF2B5EF4-FFF2-40B4-BE49-F238E27FC236}">
                <a16:creationId xmlns:a16="http://schemas.microsoft.com/office/drawing/2014/main" id="{264056A3-D871-F7EC-A575-CED86E31C7A9}"/>
              </a:ext>
            </a:extLst>
          </p:cNvPr>
          <p:cNvSpPr>
            <a:spLocks noGrp="1"/>
          </p:cNvSpPr>
          <p:nvPr>
            <p:ph sz="quarter" idx="17"/>
          </p:nvPr>
        </p:nvSpPr>
        <p:spPr>
          <a:xfrm>
            <a:off x="838200" y="3875309"/>
            <a:ext cx="4818888" cy="1132115"/>
          </a:xfrm>
        </p:spPr>
        <p:txBody>
          <a:bodyPr/>
          <a:lstStyle/>
          <a:p>
            <a:pPr lvl="0"/>
            <a:r>
              <a:rPr lang="en-US" dirty="0"/>
              <a:t>Click to edit Master text styles</a:t>
            </a:r>
          </a:p>
        </p:txBody>
      </p:sp>
      <p:sp>
        <p:nvSpPr>
          <p:cNvPr id="8" name="Content Placeholder 4">
            <a:extLst>
              <a:ext uri="{FF2B5EF4-FFF2-40B4-BE49-F238E27FC236}">
                <a16:creationId xmlns:a16="http://schemas.microsoft.com/office/drawing/2014/main" id="{05463B9D-E11E-D87C-B9B9-28F3CFF6A2E9}"/>
              </a:ext>
            </a:extLst>
          </p:cNvPr>
          <p:cNvSpPr>
            <a:spLocks noGrp="1"/>
          </p:cNvSpPr>
          <p:nvPr>
            <p:ph sz="quarter" idx="18"/>
          </p:nvPr>
        </p:nvSpPr>
        <p:spPr>
          <a:xfrm>
            <a:off x="6534912" y="3875308"/>
            <a:ext cx="4818888" cy="1132115"/>
          </a:xfrm>
        </p:spPr>
        <p:txBody>
          <a:body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September 2023</a:t>
            </a:r>
          </a:p>
        </p:txBody>
      </p:sp>
      <p:sp>
        <p:nvSpPr>
          <p:cNvPr id="9" name="Content Placeholder 4">
            <a:extLst>
              <a:ext uri="{FF2B5EF4-FFF2-40B4-BE49-F238E27FC236}">
                <a16:creationId xmlns:a16="http://schemas.microsoft.com/office/drawing/2014/main" id="{D595FB4D-D5F8-8697-1B6B-7B03E4EA552E}"/>
              </a:ext>
            </a:extLst>
          </p:cNvPr>
          <p:cNvSpPr>
            <a:spLocks noGrp="1"/>
          </p:cNvSpPr>
          <p:nvPr>
            <p:ph sz="quarter" idx="19"/>
          </p:nvPr>
        </p:nvSpPr>
        <p:spPr>
          <a:xfrm>
            <a:off x="838200" y="5169624"/>
            <a:ext cx="4818888" cy="1132115"/>
          </a:xfrm>
        </p:spPr>
        <p:txBody>
          <a:bodyPr/>
          <a:lstStyle/>
          <a:p>
            <a:pPr lvl="0"/>
            <a:r>
              <a:rPr lang="en-US" dirty="0"/>
              <a:t>Click to edit Master text styles</a:t>
            </a:r>
          </a:p>
        </p:txBody>
      </p:sp>
      <p:sp>
        <p:nvSpPr>
          <p:cNvPr id="13" name="Content Placeholder 4">
            <a:extLst>
              <a:ext uri="{FF2B5EF4-FFF2-40B4-BE49-F238E27FC236}">
                <a16:creationId xmlns:a16="http://schemas.microsoft.com/office/drawing/2014/main" id="{484C6C16-30FF-F196-2D9C-6D7268766617}"/>
              </a:ext>
            </a:extLst>
          </p:cNvPr>
          <p:cNvSpPr>
            <a:spLocks noGrp="1"/>
          </p:cNvSpPr>
          <p:nvPr>
            <p:ph sz="quarter" idx="20"/>
          </p:nvPr>
        </p:nvSpPr>
        <p:spPr>
          <a:xfrm>
            <a:off x="6534912" y="5169623"/>
            <a:ext cx="4818888" cy="113211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2376298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524000"/>
            <a:ext cx="4818888"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6534912" y="1524000"/>
            <a:ext cx="4818888"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30822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758026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July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Medicare Plan Finder</a:t>
            </a:r>
          </a:p>
        </p:txBody>
      </p:sp>
      <p:sp>
        <p:nvSpPr>
          <p:cNvPr id="5" name="Text Placeholder 4">
            <a:extLst>
              <a:ext uri="{FF2B5EF4-FFF2-40B4-BE49-F238E27FC236}">
                <a16:creationId xmlns:a16="http://schemas.microsoft.com/office/drawing/2014/main" id="{1DC930C1-5046-A463-6C02-22E0A8486090}"/>
              </a:ext>
            </a:extLst>
          </p:cNvPr>
          <p:cNvSpPr>
            <a:spLocks noGrp="1"/>
          </p:cNvSpPr>
          <p:nvPr>
            <p:ph type="body" sz="quarter" idx="13"/>
          </p:nvPr>
        </p:nvSpPr>
        <p:spPr>
          <a:xfrm>
            <a:off x="1733550" y="1530350"/>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
        <p:nvSpPr>
          <p:cNvPr id="6" name="Text Placeholder 4">
            <a:extLst>
              <a:ext uri="{FF2B5EF4-FFF2-40B4-BE49-F238E27FC236}">
                <a16:creationId xmlns:a16="http://schemas.microsoft.com/office/drawing/2014/main" id="{81CE9D8E-898D-5090-C145-09D09583A25B}"/>
              </a:ext>
            </a:extLst>
          </p:cNvPr>
          <p:cNvSpPr>
            <a:spLocks noGrp="1"/>
          </p:cNvSpPr>
          <p:nvPr>
            <p:ph type="body" sz="quarter" idx="14"/>
          </p:nvPr>
        </p:nvSpPr>
        <p:spPr>
          <a:xfrm>
            <a:off x="6781800" y="1530350"/>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
        <p:nvSpPr>
          <p:cNvPr id="7" name="Text Placeholder 4">
            <a:extLst>
              <a:ext uri="{FF2B5EF4-FFF2-40B4-BE49-F238E27FC236}">
                <a16:creationId xmlns:a16="http://schemas.microsoft.com/office/drawing/2014/main" id="{837FEDA7-2E6F-F48A-E66D-C95721F3FD20}"/>
              </a:ext>
            </a:extLst>
          </p:cNvPr>
          <p:cNvSpPr>
            <a:spLocks noGrp="1"/>
          </p:cNvSpPr>
          <p:nvPr>
            <p:ph type="body" sz="quarter" idx="15"/>
          </p:nvPr>
        </p:nvSpPr>
        <p:spPr>
          <a:xfrm>
            <a:off x="1733550" y="3245923"/>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
        <p:nvSpPr>
          <p:cNvPr id="8" name="Text Placeholder 4">
            <a:extLst>
              <a:ext uri="{FF2B5EF4-FFF2-40B4-BE49-F238E27FC236}">
                <a16:creationId xmlns:a16="http://schemas.microsoft.com/office/drawing/2014/main" id="{31F33C71-1315-CAB6-BBBA-5800DBC8F637}"/>
              </a:ext>
            </a:extLst>
          </p:cNvPr>
          <p:cNvSpPr>
            <a:spLocks noGrp="1"/>
          </p:cNvSpPr>
          <p:nvPr>
            <p:ph type="body" sz="quarter" idx="16"/>
          </p:nvPr>
        </p:nvSpPr>
        <p:spPr>
          <a:xfrm>
            <a:off x="6781800" y="3224235"/>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Tree>
    <p:custDataLst>
      <p:tags r:id="rId1"/>
    </p:custDataLst>
    <p:extLst>
      <p:ext uri="{BB962C8B-B14F-4D97-AF65-F5344CB8AC3E}">
        <p14:creationId xmlns:p14="http://schemas.microsoft.com/office/powerpoint/2010/main" val="4081788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1065388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549515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067632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September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NTP Medicare OEP Bootcamp 2023</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3196542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034670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693750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20827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94639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703025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05052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357244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2078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10060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80020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2794859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50940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1464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1750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796094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377729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57207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17562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90667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845483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03663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92391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rPr>
              <a:t>September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dirty="0">
                <a:solidFill>
                  <a:prstClr val="white"/>
                </a:solidFill>
              </a:rPr>
              <a:t>NTP Medicare OEP Bootcamp 2023</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854396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30832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41620140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856985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30816797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34062642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rPr>
              <a:t>September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dirty="0">
                <a:solidFill>
                  <a:prstClr val="white"/>
                </a:solidFill>
              </a:rPr>
              <a:t>NTP Medicare OEP Bootcamp 2023</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85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dirty="0"/>
              <a:t>September 2023</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10408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8112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20762246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250BD4-B06F-0142-41F6-21768F3B377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pic>
        <p:nvPicPr>
          <p:cNvPr id="26" name="Picture 25">
            <a:extLst>
              <a:ext uri="{FF2B5EF4-FFF2-40B4-BE49-F238E27FC236}">
                <a16:creationId xmlns:a16="http://schemas.microsoft.com/office/drawing/2014/main" id="{76A19965-E191-A7BB-32F9-EA6B3B066F56}"/>
              </a:ext>
            </a:extLst>
          </p:cNvPr>
          <p:cNvPicPr>
            <a:picLocks noChangeAspect="1"/>
          </p:cNvPicPr>
          <p:nvPr userDrawn="1"/>
        </p:nvPicPr>
        <p:blipFill>
          <a:blip r:embed="rId3"/>
          <a:srcRect/>
          <a:stretch/>
        </p:blipFill>
        <p:spPr>
          <a:xfrm>
            <a:off x="4808328" y="1173751"/>
            <a:ext cx="2581761" cy="1345838"/>
          </a:xfrm>
          <a:prstGeom prst="rect">
            <a:avLst/>
          </a:prstGeom>
          <a:ln w="76200">
            <a:noFill/>
          </a:ln>
        </p:spPr>
      </p:pic>
      <p:pic>
        <p:nvPicPr>
          <p:cNvPr id="27" name="Picture 26">
            <a:extLst>
              <a:ext uri="{FF2B5EF4-FFF2-40B4-BE49-F238E27FC236}">
                <a16:creationId xmlns:a16="http://schemas.microsoft.com/office/drawing/2014/main" id="{2F016BE4-0145-31C8-D5C9-9EB87BFE9A77}"/>
              </a:ext>
            </a:extLst>
          </p:cNvPr>
          <p:cNvPicPr>
            <a:picLocks noChangeAspect="1"/>
          </p:cNvPicPr>
          <p:nvPr userDrawn="1"/>
        </p:nvPicPr>
        <p:blipFill>
          <a:blip r:embed="rId4"/>
          <a:srcRect/>
          <a:stretch/>
        </p:blipFill>
        <p:spPr>
          <a:xfrm>
            <a:off x="6770599" y="1627485"/>
            <a:ext cx="1569831" cy="2443307"/>
          </a:xfrm>
          <a:prstGeom prst="rect">
            <a:avLst/>
          </a:prstGeom>
        </p:spPr>
      </p:pic>
      <p:pic>
        <p:nvPicPr>
          <p:cNvPr id="28" name="Picture 27">
            <a:extLst>
              <a:ext uri="{FF2B5EF4-FFF2-40B4-BE49-F238E27FC236}">
                <a16:creationId xmlns:a16="http://schemas.microsoft.com/office/drawing/2014/main" id="{45484888-38EE-D1B6-63D1-B8B797CC7BBD}"/>
              </a:ext>
            </a:extLst>
          </p:cNvPr>
          <p:cNvPicPr>
            <a:picLocks noChangeAspect="1"/>
          </p:cNvPicPr>
          <p:nvPr userDrawn="1"/>
        </p:nvPicPr>
        <p:blipFill>
          <a:blip r:embed="rId5"/>
          <a:srcRect/>
          <a:stretch/>
        </p:blipFill>
        <p:spPr>
          <a:xfrm>
            <a:off x="6127037" y="3789420"/>
            <a:ext cx="2087315" cy="1872731"/>
          </a:xfrm>
          <a:prstGeom prst="rect">
            <a:avLst/>
          </a:prstGeom>
        </p:spPr>
      </p:pic>
      <p:pic>
        <p:nvPicPr>
          <p:cNvPr id="29" name="Picture 28">
            <a:extLst>
              <a:ext uri="{FF2B5EF4-FFF2-40B4-BE49-F238E27FC236}">
                <a16:creationId xmlns:a16="http://schemas.microsoft.com/office/drawing/2014/main" id="{D6FFA2EC-3898-399E-6F14-F76B91765775}"/>
              </a:ext>
            </a:extLst>
          </p:cNvPr>
          <p:cNvPicPr>
            <a:picLocks noChangeAspect="1"/>
          </p:cNvPicPr>
          <p:nvPr userDrawn="1"/>
        </p:nvPicPr>
        <p:blipFill>
          <a:blip r:embed="rId6"/>
          <a:srcRect/>
          <a:stretch/>
        </p:blipFill>
        <p:spPr>
          <a:xfrm>
            <a:off x="3972944" y="3789420"/>
            <a:ext cx="2087315" cy="1872731"/>
          </a:xfrm>
          <a:prstGeom prst="rect">
            <a:avLst/>
          </a:prstGeom>
        </p:spPr>
      </p:pic>
      <p:pic>
        <p:nvPicPr>
          <p:cNvPr id="30" name="Picture 29">
            <a:extLst>
              <a:ext uri="{FF2B5EF4-FFF2-40B4-BE49-F238E27FC236}">
                <a16:creationId xmlns:a16="http://schemas.microsoft.com/office/drawing/2014/main" id="{F1BCD80D-648A-9216-C464-856728AD39D0}"/>
              </a:ext>
            </a:extLst>
          </p:cNvPr>
          <p:cNvPicPr>
            <a:picLocks noChangeAspect="1"/>
          </p:cNvPicPr>
          <p:nvPr userDrawn="1"/>
        </p:nvPicPr>
        <p:blipFill>
          <a:blip r:embed="rId7"/>
          <a:srcRect/>
          <a:stretch/>
        </p:blipFill>
        <p:spPr>
          <a:xfrm>
            <a:off x="3858030" y="1626703"/>
            <a:ext cx="1570836" cy="2444873"/>
          </a:xfrm>
          <a:prstGeom prst="rect">
            <a:avLst/>
          </a:prstGeom>
          <a:ln>
            <a:noFill/>
          </a:ln>
        </p:spPr>
      </p:pic>
      <p:sp>
        <p:nvSpPr>
          <p:cNvPr id="31" name="Title 1">
            <a:extLst>
              <a:ext uri="{FF2B5EF4-FFF2-40B4-BE49-F238E27FC236}">
                <a16:creationId xmlns:a16="http://schemas.microsoft.com/office/drawing/2014/main" id="{D6257905-7617-9F7F-ED9F-92F2A3A1C469}"/>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5</a:t>
            </a:r>
          </a:p>
        </p:txBody>
      </p:sp>
      <p:sp>
        <p:nvSpPr>
          <p:cNvPr id="32" name="Title 1">
            <a:extLst>
              <a:ext uri="{FF2B5EF4-FFF2-40B4-BE49-F238E27FC236}">
                <a16:creationId xmlns:a16="http://schemas.microsoft.com/office/drawing/2014/main" id="{9D0B7809-3A74-0794-0586-969FC99BBFEE}"/>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4</a:t>
            </a:r>
          </a:p>
        </p:txBody>
      </p:sp>
      <p:sp>
        <p:nvSpPr>
          <p:cNvPr id="33" name="Title 1">
            <a:extLst>
              <a:ext uri="{FF2B5EF4-FFF2-40B4-BE49-F238E27FC236}">
                <a16:creationId xmlns:a16="http://schemas.microsoft.com/office/drawing/2014/main" id="{08EC0B0E-683C-7744-C218-09675F26E191}"/>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3</a:t>
            </a:r>
          </a:p>
        </p:txBody>
      </p:sp>
      <p:sp>
        <p:nvSpPr>
          <p:cNvPr id="34" name="Title 1">
            <a:extLst>
              <a:ext uri="{FF2B5EF4-FFF2-40B4-BE49-F238E27FC236}">
                <a16:creationId xmlns:a16="http://schemas.microsoft.com/office/drawing/2014/main" id="{C9F5AF74-FDD9-C47C-EF6A-2DD5F2A5ADC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2</a:t>
            </a:r>
          </a:p>
        </p:txBody>
      </p:sp>
      <p:sp>
        <p:nvSpPr>
          <p:cNvPr id="35" name="Title 1">
            <a:extLst>
              <a:ext uri="{FF2B5EF4-FFF2-40B4-BE49-F238E27FC236}">
                <a16:creationId xmlns:a16="http://schemas.microsoft.com/office/drawing/2014/main" id="{79E05566-42BA-2475-6FA7-F8A5EDA9BD22}"/>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ABA3B"/>
                </a:solidFill>
              </a:rPr>
              <a:t>1</a:t>
            </a:r>
          </a:p>
        </p:txBody>
      </p:sp>
    </p:spTree>
    <p:custDataLst>
      <p:tags r:id="rId1"/>
    </p:custDataLst>
    <p:extLst>
      <p:ext uri="{BB962C8B-B14F-4D97-AF65-F5344CB8AC3E}">
        <p14:creationId xmlns:p14="http://schemas.microsoft.com/office/powerpoint/2010/main" val="204038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26"/>
                                        </p:tgtEl>
                                      </p:cBhvr>
                                    </p:animEffect>
                                    <p:set>
                                      <p:cBhvr>
                                        <p:cTn id="7" dur="1" fill="hold">
                                          <p:stCondLst>
                                            <p:cond delay="58999"/>
                                          </p:stCondLst>
                                        </p:cTn>
                                        <p:tgtEl>
                                          <p:spTgt spid="26"/>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59000"/>
                                        <p:tgtEl>
                                          <p:spTgt spid="31"/>
                                        </p:tgtEl>
                                        <p:attrNameLst>
                                          <p:attrName>ppt_w</p:attrName>
                                        </p:attrNameLst>
                                      </p:cBhvr>
                                      <p:tavLst>
                                        <p:tav tm="0">
                                          <p:val>
                                            <p:strVal val="ppt_w"/>
                                          </p:val>
                                        </p:tav>
                                        <p:tav tm="100000">
                                          <p:val>
                                            <p:fltVal val="0"/>
                                          </p:val>
                                        </p:tav>
                                      </p:tavLst>
                                    </p:anim>
                                    <p:anim calcmode="lin" valueType="num">
                                      <p:cBhvr>
                                        <p:cTn id="10" dur="59000"/>
                                        <p:tgtEl>
                                          <p:spTgt spid="31"/>
                                        </p:tgtEl>
                                        <p:attrNameLst>
                                          <p:attrName>ppt_h</p:attrName>
                                        </p:attrNameLst>
                                      </p:cBhvr>
                                      <p:tavLst>
                                        <p:tav tm="0">
                                          <p:val>
                                            <p:strVal val="ppt_h"/>
                                          </p:val>
                                        </p:tav>
                                        <p:tav tm="100000">
                                          <p:val>
                                            <p:fltVal val="0"/>
                                          </p:val>
                                        </p:tav>
                                      </p:tavLst>
                                    </p:anim>
                                    <p:animEffect transition="out" filter="fade">
                                      <p:cBhvr>
                                        <p:cTn id="11" dur="59000"/>
                                        <p:tgtEl>
                                          <p:spTgt spid="31"/>
                                        </p:tgtEl>
                                      </p:cBhvr>
                                    </p:animEffect>
                                    <p:set>
                                      <p:cBhvr>
                                        <p:cTn id="12" dur="1" fill="hold">
                                          <p:stCondLst>
                                            <p:cond delay="58999"/>
                                          </p:stCondLst>
                                        </p:cTn>
                                        <p:tgtEl>
                                          <p:spTgt spid="31"/>
                                        </p:tgtEl>
                                        <p:attrNameLst>
                                          <p:attrName>style.visibility</p:attrName>
                                        </p:attrNameLst>
                                      </p:cBhvr>
                                      <p:to>
                                        <p:strVal val="hidden"/>
                                      </p:to>
                                    </p:set>
                                  </p:childTnLst>
                                </p:cTn>
                              </p:par>
                            </p:childTnLst>
                          </p:cTn>
                        </p:par>
                        <p:par>
                          <p:cTn id="13" fill="hold">
                            <p:stCondLst>
                              <p:cond delay="59000"/>
                            </p:stCondLst>
                            <p:childTnLst>
                              <p:par>
                                <p:cTn id="14" presetID="10" presetClass="exit" presetSubtype="0" fill="hold" nodeType="afterEffect">
                                  <p:stCondLst>
                                    <p:cond delay="0"/>
                                  </p:stCondLst>
                                  <p:childTnLst>
                                    <p:animEffect transition="out" filter="fade">
                                      <p:cBhvr>
                                        <p:cTn id="15" dur="60000"/>
                                        <p:tgtEl>
                                          <p:spTgt spid="27"/>
                                        </p:tgtEl>
                                      </p:cBhvr>
                                    </p:animEffect>
                                    <p:set>
                                      <p:cBhvr>
                                        <p:cTn id="16" dur="1" fill="hold">
                                          <p:stCondLst>
                                            <p:cond delay="599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53" presetClass="exit" presetSubtype="32" fill="hold" grpId="1" nodeType="withEffect">
                                  <p:stCondLst>
                                    <p:cond delay="0"/>
                                  </p:stCondLst>
                                  <p:childTnLst>
                                    <p:anim calcmode="lin" valueType="num">
                                      <p:cBhvr>
                                        <p:cTn id="21" dur="60000"/>
                                        <p:tgtEl>
                                          <p:spTgt spid="32"/>
                                        </p:tgtEl>
                                        <p:attrNameLst>
                                          <p:attrName>ppt_w</p:attrName>
                                        </p:attrNameLst>
                                      </p:cBhvr>
                                      <p:tavLst>
                                        <p:tav tm="0">
                                          <p:val>
                                            <p:strVal val="ppt_w"/>
                                          </p:val>
                                        </p:tav>
                                        <p:tav tm="100000">
                                          <p:val>
                                            <p:fltVal val="0"/>
                                          </p:val>
                                        </p:tav>
                                      </p:tavLst>
                                    </p:anim>
                                    <p:anim calcmode="lin" valueType="num">
                                      <p:cBhvr>
                                        <p:cTn id="22" dur="60000"/>
                                        <p:tgtEl>
                                          <p:spTgt spid="32"/>
                                        </p:tgtEl>
                                        <p:attrNameLst>
                                          <p:attrName>ppt_h</p:attrName>
                                        </p:attrNameLst>
                                      </p:cBhvr>
                                      <p:tavLst>
                                        <p:tav tm="0">
                                          <p:val>
                                            <p:strVal val="ppt_h"/>
                                          </p:val>
                                        </p:tav>
                                        <p:tav tm="100000">
                                          <p:val>
                                            <p:fltVal val="0"/>
                                          </p:val>
                                        </p:tav>
                                      </p:tavLst>
                                    </p:anim>
                                    <p:animEffect transition="out" filter="fade">
                                      <p:cBhvr>
                                        <p:cTn id="23" dur="60000"/>
                                        <p:tgtEl>
                                          <p:spTgt spid="32"/>
                                        </p:tgtEl>
                                      </p:cBhvr>
                                    </p:animEffect>
                                    <p:set>
                                      <p:cBhvr>
                                        <p:cTn id="24" dur="1" fill="hold">
                                          <p:stCondLst>
                                            <p:cond delay="59999"/>
                                          </p:stCondLst>
                                        </p:cTn>
                                        <p:tgtEl>
                                          <p:spTgt spid="32"/>
                                        </p:tgtEl>
                                        <p:attrNameLst>
                                          <p:attrName>style.visibility</p:attrName>
                                        </p:attrNameLst>
                                      </p:cBhvr>
                                      <p:to>
                                        <p:strVal val="hidden"/>
                                      </p:to>
                                    </p:set>
                                  </p:childTnLst>
                                </p:cTn>
                              </p:par>
                            </p:childTnLst>
                          </p:cTn>
                        </p:par>
                        <p:par>
                          <p:cTn id="25" fill="hold">
                            <p:stCondLst>
                              <p:cond delay="119000"/>
                            </p:stCondLst>
                            <p:childTnLst>
                              <p:par>
                                <p:cTn id="26" presetID="10" presetClass="exit" presetSubtype="0" fill="hold" nodeType="afterEffect">
                                  <p:stCondLst>
                                    <p:cond delay="0"/>
                                  </p:stCondLst>
                                  <p:childTnLst>
                                    <p:animEffect transition="out" filter="fade">
                                      <p:cBhvr>
                                        <p:cTn id="27" dur="60000"/>
                                        <p:tgtEl>
                                          <p:spTgt spid="28"/>
                                        </p:tgtEl>
                                      </p:cBhvr>
                                    </p:animEffect>
                                    <p:set>
                                      <p:cBhvr>
                                        <p:cTn id="28" dur="1" fill="hold">
                                          <p:stCondLst>
                                            <p:cond delay="59999"/>
                                          </p:stCondLst>
                                        </p:cTn>
                                        <p:tgtEl>
                                          <p:spTgt spid="2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53" presetClass="exit" presetSubtype="32" fill="hold" grpId="1" nodeType="withEffect">
                                  <p:stCondLst>
                                    <p:cond delay="0"/>
                                  </p:stCondLst>
                                  <p:childTnLst>
                                    <p:anim calcmode="lin" valueType="num">
                                      <p:cBhvr>
                                        <p:cTn id="33" dur="60000"/>
                                        <p:tgtEl>
                                          <p:spTgt spid="33"/>
                                        </p:tgtEl>
                                        <p:attrNameLst>
                                          <p:attrName>ppt_w</p:attrName>
                                        </p:attrNameLst>
                                      </p:cBhvr>
                                      <p:tavLst>
                                        <p:tav tm="0">
                                          <p:val>
                                            <p:strVal val="ppt_w"/>
                                          </p:val>
                                        </p:tav>
                                        <p:tav tm="100000">
                                          <p:val>
                                            <p:fltVal val="0"/>
                                          </p:val>
                                        </p:tav>
                                      </p:tavLst>
                                    </p:anim>
                                    <p:anim calcmode="lin" valueType="num">
                                      <p:cBhvr>
                                        <p:cTn id="34" dur="60000"/>
                                        <p:tgtEl>
                                          <p:spTgt spid="33"/>
                                        </p:tgtEl>
                                        <p:attrNameLst>
                                          <p:attrName>ppt_h</p:attrName>
                                        </p:attrNameLst>
                                      </p:cBhvr>
                                      <p:tavLst>
                                        <p:tav tm="0">
                                          <p:val>
                                            <p:strVal val="ppt_h"/>
                                          </p:val>
                                        </p:tav>
                                        <p:tav tm="100000">
                                          <p:val>
                                            <p:fltVal val="0"/>
                                          </p:val>
                                        </p:tav>
                                      </p:tavLst>
                                    </p:anim>
                                    <p:animEffect transition="out" filter="fade">
                                      <p:cBhvr>
                                        <p:cTn id="35" dur="60000"/>
                                        <p:tgtEl>
                                          <p:spTgt spid="33"/>
                                        </p:tgtEl>
                                      </p:cBhvr>
                                    </p:animEffect>
                                    <p:set>
                                      <p:cBhvr>
                                        <p:cTn id="36" dur="1" fill="hold">
                                          <p:stCondLst>
                                            <p:cond delay="59999"/>
                                          </p:stCondLst>
                                        </p:cTn>
                                        <p:tgtEl>
                                          <p:spTgt spid="33"/>
                                        </p:tgtEl>
                                        <p:attrNameLst>
                                          <p:attrName>style.visibility</p:attrName>
                                        </p:attrNameLst>
                                      </p:cBhvr>
                                      <p:to>
                                        <p:strVal val="hidden"/>
                                      </p:to>
                                    </p:set>
                                  </p:childTnLst>
                                </p:cTn>
                              </p:par>
                            </p:childTnLst>
                          </p:cTn>
                        </p:par>
                        <p:par>
                          <p:cTn id="37" fill="hold">
                            <p:stCondLst>
                              <p:cond delay="179000"/>
                            </p:stCondLst>
                            <p:childTnLst>
                              <p:par>
                                <p:cTn id="38" presetID="10" presetClass="exit" presetSubtype="0" fill="hold" nodeType="afterEffect">
                                  <p:stCondLst>
                                    <p:cond delay="0"/>
                                  </p:stCondLst>
                                  <p:childTnLst>
                                    <p:animEffect transition="out" filter="fade">
                                      <p:cBhvr>
                                        <p:cTn id="39" dur="60000"/>
                                        <p:tgtEl>
                                          <p:spTgt spid="29"/>
                                        </p:tgtEl>
                                      </p:cBhvr>
                                    </p:animEffect>
                                    <p:set>
                                      <p:cBhvr>
                                        <p:cTn id="40" dur="1" fill="hold">
                                          <p:stCondLst>
                                            <p:cond delay="59999"/>
                                          </p:stCondLst>
                                        </p:cTn>
                                        <p:tgtEl>
                                          <p:spTgt spid="2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53" presetClass="exit" presetSubtype="32" fill="hold" grpId="1" nodeType="withEffect">
                                  <p:stCondLst>
                                    <p:cond delay="0"/>
                                  </p:stCondLst>
                                  <p:childTnLst>
                                    <p:anim calcmode="lin" valueType="num">
                                      <p:cBhvr>
                                        <p:cTn id="45" dur="60000"/>
                                        <p:tgtEl>
                                          <p:spTgt spid="34"/>
                                        </p:tgtEl>
                                        <p:attrNameLst>
                                          <p:attrName>ppt_w</p:attrName>
                                        </p:attrNameLst>
                                      </p:cBhvr>
                                      <p:tavLst>
                                        <p:tav tm="0">
                                          <p:val>
                                            <p:strVal val="ppt_w"/>
                                          </p:val>
                                        </p:tav>
                                        <p:tav tm="100000">
                                          <p:val>
                                            <p:fltVal val="0"/>
                                          </p:val>
                                        </p:tav>
                                      </p:tavLst>
                                    </p:anim>
                                    <p:anim calcmode="lin" valueType="num">
                                      <p:cBhvr>
                                        <p:cTn id="46" dur="60000"/>
                                        <p:tgtEl>
                                          <p:spTgt spid="34"/>
                                        </p:tgtEl>
                                        <p:attrNameLst>
                                          <p:attrName>ppt_h</p:attrName>
                                        </p:attrNameLst>
                                      </p:cBhvr>
                                      <p:tavLst>
                                        <p:tav tm="0">
                                          <p:val>
                                            <p:strVal val="ppt_h"/>
                                          </p:val>
                                        </p:tav>
                                        <p:tav tm="100000">
                                          <p:val>
                                            <p:fltVal val="0"/>
                                          </p:val>
                                        </p:tav>
                                      </p:tavLst>
                                    </p:anim>
                                    <p:animEffect transition="out" filter="fade">
                                      <p:cBhvr>
                                        <p:cTn id="47" dur="60000"/>
                                        <p:tgtEl>
                                          <p:spTgt spid="34"/>
                                        </p:tgtEl>
                                      </p:cBhvr>
                                    </p:animEffect>
                                    <p:set>
                                      <p:cBhvr>
                                        <p:cTn id="48" dur="1" fill="hold">
                                          <p:stCondLst>
                                            <p:cond delay="59999"/>
                                          </p:stCondLst>
                                        </p:cTn>
                                        <p:tgtEl>
                                          <p:spTgt spid="34"/>
                                        </p:tgtEl>
                                        <p:attrNameLst>
                                          <p:attrName>style.visibility</p:attrName>
                                        </p:attrNameLst>
                                      </p:cBhvr>
                                      <p:to>
                                        <p:strVal val="hidden"/>
                                      </p:to>
                                    </p:set>
                                  </p:childTnLst>
                                </p:cTn>
                              </p:par>
                            </p:childTnLst>
                          </p:cTn>
                        </p:par>
                        <p:par>
                          <p:cTn id="49" fill="hold">
                            <p:stCondLst>
                              <p:cond delay="239000"/>
                            </p:stCondLst>
                            <p:childTnLst>
                              <p:par>
                                <p:cTn id="50" presetID="10" presetClass="exit" presetSubtype="0" fill="hold" nodeType="afterEffect">
                                  <p:stCondLst>
                                    <p:cond delay="0"/>
                                  </p:stCondLst>
                                  <p:childTnLst>
                                    <p:animEffect transition="out" filter="fade">
                                      <p:cBhvr>
                                        <p:cTn id="51" dur="60000"/>
                                        <p:tgtEl>
                                          <p:spTgt spid="30"/>
                                        </p:tgtEl>
                                      </p:cBhvr>
                                    </p:animEffect>
                                    <p:set>
                                      <p:cBhvr>
                                        <p:cTn id="52" dur="1" fill="hold">
                                          <p:stCondLst>
                                            <p:cond delay="59999"/>
                                          </p:stCondLst>
                                        </p:cTn>
                                        <p:tgtEl>
                                          <p:spTgt spid="30"/>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53" presetClass="exit" presetSubtype="32" fill="hold" grpId="0" nodeType="withEffect">
                                  <p:stCondLst>
                                    <p:cond delay="0"/>
                                  </p:stCondLst>
                                  <p:childTnLst>
                                    <p:anim calcmode="lin" valueType="num">
                                      <p:cBhvr>
                                        <p:cTn id="57" dur="60000"/>
                                        <p:tgtEl>
                                          <p:spTgt spid="35"/>
                                        </p:tgtEl>
                                        <p:attrNameLst>
                                          <p:attrName>ppt_w</p:attrName>
                                        </p:attrNameLst>
                                      </p:cBhvr>
                                      <p:tavLst>
                                        <p:tav tm="0">
                                          <p:val>
                                            <p:strVal val="ppt_w"/>
                                          </p:val>
                                        </p:tav>
                                        <p:tav tm="100000">
                                          <p:val>
                                            <p:fltVal val="0"/>
                                          </p:val>
                                        </p:tav>
                                      </p:tavLst>
                                    </p:anim>
                                    <p:anim calcmode="lin" valueType="num">
                                      <p:cBhvr>
                                        <p:cTn id="58" dur="60000"/>
                                        <p:tgtEl>
                                          <p:spTgt spid="35"/>
                                        </p:tgtEl>
                                        <p:attrNameLst>
                                          <p:attrName>ppt_h</p:attrName>
                                        </p:attrNameLst>
                                      </p:cBhvr>
                                      <p:tavLst>
                                        <p:tav tm="0">
                                          <p:val>
                                            <p:strVal val="ppt_h"/>
                                          </p:val>
                                        </p:tav>
                                        <p:tav tm="100000">
                                          <p:val>
                                            <p:fltVal val="0"/>
                                          </p:val>
                                        </p:tav>
                                      </p:tavLst>
                                    </p:anim>
                                    <p:animEffect transition="out" filter="fade">
                                      <p:cBhvr>
                                        <p:cTn id="59" dur="60000"/>
                                        <p:tgtEl>
                                          <p:spTgt spid="35"/>
                                        </p:tgtEl>
                                      </p:cBhvr>
                                    </p:animEffect>
                                    <p:set>
                                      <p:cBhvr>
                                        <p:cTn id="60" dur="1" fill="hold">
                                          <p:stCondLst>
                                            <p:cond delay="59999"/>
                                          </p:stCondLst>
                                        </p:cTn>
                                        <p:tgtEl>
                                          <p:spTgt spid="35"/>
                                        </p:tgtEl>
                                        <p:attrNameLst>
                                          <p:attrName>style.visibility</p:attrName>
                                        </p:attrNameLst>
                                      </p:cBhvr>
                                      <p:to>
                                        <p:strVal val="hidden"/>
                                      </p:to>
                                    </p:set>
                                  </p:childTnLst>
                                </p:cTn>
                              </p:par>
                            </p:childTnLst>
                          </p:cTn>
                        </p:par>
                        <p:par>
                          <p:cTn id="61" fill="hold">
                            <p:stCondLst>
                              <p:cond delay="2990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DBE7C2E-3024-055B-4FD4-097317E98777}"/>
              </a:ext>
            </a:extLst>
          </p:cNvPr>
          <p:cNvPicPr>
            <a:picLocks noChangeAspect="1"/>
          </p:cNvPicPr>
          <p:nvPr userDrawn="1"/>
        </p:nvPicPr>
        <p:blipFill>
          <a:blip r:embed="rId3"/>
          <a:srcRect/>
          <a:stretch/>
        </p:blipFill>
        <p:spPr>
          <a:xfrm>
            <a:off x="6770735" y="1635338"/>
            <a:ext cx="1458865" cy="1425327"/>
          </a:xfrm>
          <a:prstGeom prst="rect">
            <a:avLst/>
          </a:prstGeom>
        </p:spPr>
      </p:pic>
      <p:pic>
        <p:nvPicPr>
          <p:cNvPr id="7" name="Picture 6">
            <a:extLst>
              <a:ext uri="{FF2B5EF4-FFF2-40B4-BE49-F238E27FC236}">
                <a16:creationId xmlns:a16="http://schemas.microsoft.com/office/drawing/2014/main" id="{A2A37CFB-0305-7EA0-924F-0B175BDC1E89}"/>
              </a:ext>
            </a:extLst>
          </p:cNvPr>
          <p:cNvPicPr>
            <a:picLocks noChangeAspect="1"/>
          </p:cNvPicPr>
          <p:nvPr userDrawn="1"/>
        </p:nvPicPr>
        <p:blipFill>
          <a:blip r:embed="rId4"/>
          <a:srcRect/>
          <a:stretch/>
        </p:blipFill>
        <p:spPr>
          <a:xfrm>
            <a:off x="7167716" y="2787029"/>
            <a:ext cx="1174223" cy="1283941"/>
          </a:xfrm>
          <a:prstGeom prst="rect">
            <a:avLst/>
          </a:prstGeom>
        </p:spPr>
      </p:pic>
      <p:pic>
        <p:nvPicPr>
          <p:cNvPr id="8" name="Picture 7">
            <a:extLst>
              <a:ext uri="{FF2B5EF4-FFF2-40B4-BE49-F238E27FC236}">
                <a16:creationId xmlns:a16="http://schemas.microsoft.com/office/drawing/2014/main" id="{E29227B2-794B-8EB2-3A3E-90CF8A106663}"/>
              </a:ext>
            </a:extLst>
          </p:cNvPr>
          <p:cNvPicPr>
            <a:picLocks noChangeAspect="1"/>
          </p:cNvPicPr>
          <p:nvPr userDrawn="1"/>
        </p:nvPicPr>
        <p:blipFill>
          <a:blip r:embed="rId5"/>
          <a:srcRect/>
          <a:stretch/>
        </p:blipFill>
        <p:spPr>
          <a:xfrm>
            <a:off x="6780527" y="3816554"/>
            <a:ext cx="1439280" cy="1406194"/>
          </a:xfrm>
          <a:prstGeom prst="rect">
            <a:avLst/>
          </a:prstGeom>
        </p:spPr>
      </p:pic>
      <p:pic>
        <p:nvPicPr>
          <p:cNvPr id="9" name="Picture 8">
            <a:extLst>
              <a:ext uri="{FF2B5EF4-FFF2-40B4-BE49-F238E27FC236}">
                <a16:creationId xmlns:a16="http://schemas.microsoft.com/office/drawing/2014/main" id="{C7B4FDC5-0A86-68D8-414D-B5FE8E6D83D0}"/>
              </a:ext>
            </a:extLst>
          </p:cNvPr>
          <p:cNvPicPr>
            <a:picLocks noChangeAspect="1"/>
          </p:cNvPicPr>
          <p:nvPr userDrawn="1"/>
        </p:nvPicPr>
        <p:blipFill>
          <a:blip r:embed="rId6"/>
          <a:srcRect/>
          <a:stretch/>
        </p:blipFill>
        <p:spPr>
          <a:xfrm>
            <a:off x="6149389" y="4340620"/>
            <a:ext cx="1242691" cy="1332810"/>
          </a:xfrm>
          <a:prstGeom prst="rect">
            <a:avLst/>
          </a:prstGeom>
        </p:spPr>
      </p:pic>
      <p:pic>
        <p:nvPicPr>
          <p:cNvPr id="10" name="Picture 9">
            <a:extLst>
              <a:ext uri="{FF2B5EF4-FFF2-40B4-BE49-F238E27FC236}">
                <a16:creationId xmlns:a16="http://schemas.microsoft.com/office/drawing/2014/main" id="{EFB4377E-730A-0BE0-7F5B-A8BF2BA12EB1}"/>
              </a:ext>
            </a:extLst>
          </p:cNvPr>
          <p:cNvPicPr>
            <a:picLocks noChangeAspect="1"/>
          </p:cNvPicPr>
          <p:nvPr userDrawn="1"/>
        </p:nvPicPr>
        <p:blipFill>
          <a:blip r:embed="rId7"/>
          <a:srcRect/>
          <a:stretch/>
        </p:blipFill>
        <p:spPr>
          <a:xfrm>
            <a:off x="4857135" y="4376331"/>
            <a:ext cx="1176098" cy="1261387"/>
          </a:xfrm>
          <a:prstGeom prst="rect">
            <a:avLst/>
          </a:prstGeom>
        </p:spPr>
      </p:pic>
      <p:pic>
        <p:nvPicPr>
          <p:cNvPr id="11" name="Picture 10">
            <a:extLst>
              <a:ext uri="{FF2B5EF4-FFF2-40B4-BE49-F238E27FC236}">
                <a16:creationId xmlns:a16="http://schemas.microsoft.com/office/drawing/2014/main" id="{04D45B08-606F-B8BC-7F4D-D97FE4256A6E}"/>
              </a:ext>
            </a:extLst>
          </p:cNvPr>
          <p:cNvPicPr>
            <a:picLocks noChangeAspect="1"/>
          </p:cNvPicPr>
          <p:nvPr userDrawn="1"/>
        </p:nvPicPr>
        <p:blipFill>
          <a:blip r:embed="rId8"/>
          <a:srcRect/>
          <a:stretch/>
        </p:blipFill>
        <p:spPr>
          <a:xfrm>
            <a:off x="3981841" y="3806721"/>
            <a:ext cx="1437161" cy="1404123"/>
          </a:xfrm>
          <a:prstGeom prst="rect">
            <a:avLst/>
          </a:prstGeom>
        </p:spPr>
      </p:pic>
      <p:pic>
        <p:nvPicPr>
          <p:cNvPr id="12" name="Picture 11">
            <a:extLst>
              <a:ext uri="{FF2B5EF4-FFF2-40B4-BE49-F238E27FC236}">
                <a16:creationId xmlns:a16="http://schemas.microsoft.com/office/drawing/2014/main" id="{E5DEA614-AABC-2483-5ED0-475938701E39}"/>
              </a:ext>
            </a:extLst>
          </p:cNvPr>
          <p:cNvPicPr>
            <a:picLocks noChangeAspect="1"/>
          </p:cNvPicPr>
          <p:nvPr userDrawn="1"/>
        </p:nvPicPr>
        <p:blipFill>
          <a:blip r:embed="rId9"/>
          <a:srcRect/>
          <a:stretch/>
        </p:blipFill>
        <p:spPr>
          <a:xfrm>
            <a:off x="3832458" y="2751906"/>
            <a:ext cx="1218915" cy="1332810"/>
          </a:xfrm>
          <a:prstGeom prst="rect">
            <a:avLst/>
          </a:prstGeom>
        </p:spPr>
      </p:pic>
      <p:pic>
        <p:nvPicPr>
          <p:cNvPr id="13" name="Picture 12">
            <a:extLst>
              <a:ext uri="{FF2B5EF4-FFF2-40B4-BE49-F238E27FC236}">
                <a16:creationId xmlns:a16="http://schemas.microsoft.com/office/drawing/2014/main" id="{E1D63185-1964-7B90-6228-503D41941ED6}"/>
              </a:ext>
            </a:extLst>
          </p:cNvPr>
          <p:cNvPicPr>
            <a:picLocks noChangeAspect="1"/>
          </p:cNvPicPr>
          <p:nvPr userDrawn="1"/>
        </p:nvPicPr>
        <p:blipFill>
          <a:blip r:embed="rId10"/>
          <a:srcRect/>
          <a:stretch/>
        </p:blipFill>
        <p:spPr>
          <a:xfrm>
            <a:off x="3958050" y="1616032"/>
            <a:ext cx="1458865" cy="1425327"/>
          </a:xfrm>
          <a:prstGeom prst="rect">
            <a:avLst/>
          </a:prstGeom>
        </p:spPr>
      </p:pic>
      <p:pic>
        <p:nvPicPr>
          <p:cNvPr id="14" name="Picture 13">
            <a:extLst>
              <a:ext uri="{FF2B5EF4-FFF2-40B4-BE49-F238E27FC236}">
                <a16:creationId xmlns:a16="http://schemas.microsoft.com/office/drawing/2014/main" id="{4A159870-173B-ADFE-3C40-CB07E125E59F}"/>
              </a:ext>
            </a:extLst>
          </p:cNvPr>
          <p:cNvPicPr>
            <a:picLocks noChangeAspect="1"/>
          </p:cNvPicPr>
          <p:nvPr userDrawn="1"/>
        </p:nvPicPr>
        <p:blipFill>
          <a:blip r:embed="rId11"/>
          <a:srcRect/>
          <a:stretch/>
        </p:blipFill>
        <p:spPr>
          <a:xfrm>
            <a:off x="4819339" y="1174736"/>
            <a:ext cx="1240482" cy="1332809"/>
          </a:xfrm>
          <a:prstGeom prst="rect">
            <a:avLst/>
          </a:prstGeom>
        </p:spPr>
      </p:pic>
      <p:pic>
        <p:nvPicPr>
          <p:cNvPr id="15" name="Picture 14">
            <a:extLst>
              <a:ext uri="{FF2B5EF4-FFF2-40B4-BE49-F238E27FC236}">
                <a16:creationId xmlns:a16="http://schemas.microsoft.com/office/drawing/2014/main" id="{F72E8DCF-3E4E-C582-9989-4B7CAEBEA61E}"/>
              </a:ext>
            </a:extLst>
          </p:cNvPr>
          <p:cNvPicPr>
            <a:picLocks noChangeAspect="1"/>
          </p:cNvPicPr>
          <p:nvPr userDrawn="1"/>
        </p:nvPicPr>
        <p:blipFill>
          <a:blip r:embed="rId12"/>
          <a:srcRect/>
          <a:stretch/>
        </p:blipFill>
        <p:spPr>
          <a:xfrm>
            <a:off x="6146715" y="1174737"/>
            <a:ext cx="1248040" cy="1340929"/>
          </a:xfrm>
          <a:prstGeom prst="rect">
            <a:avLst/>
          </a:prstGeom>
        </p:spPr>
      </p:pic>
      <p:sp>
        <p:nvSpPr>
          <p:cNvPr id="16" name="Title 1">
            <a:extLst>
              <a:ext uri="{FF2B5EF4-FFF2-40B4-BE49-F238E27FC236}">
                <a16:creationId xmlns:a16="http://schemas.microsoft.com/office/drawing/2014/main" id="{15521548-B7DD-30D2-3FF3-3AFB6558BEC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9DC63B"/>
                </a:solidFill>
              </a:rPr>
              <a:t>5</a:t>
            </a:r>
          </a:p>
        </p:txBody>
      </p:sp>
      <p:sp>
        <p:nvSpPr>
          <p:cNvPr id="17" name="Title 1">
            <a:extLst>
              <a:ext uri="{FF2B5EF4-FFF2-40B4-BE49-F238E27FC236}">
                <a16:creationId xmlns:a16="http://schemas.microsoft.com/office/drawing/2014/main" id="{4EB4052D-246F-609D-5FBC-C56676C85976}"/>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4</a:t>
            </a:r>
          </a:p>
        </p:txBody>
      </p:sp>
      <p:sp>
        <p:nvSpPr>
          <p:cNvPr id="18" name="Title 1">
            <a:extLst>
              <a:ext uri="{FF2B5EF4-FFF2-40B4-BE49-F238E27FC236}">
                <a16:creationId xmlns:a16="http://schemas.microsoft.com/office/drawing/2014/main" id="{4938A3A7-FD5E-ECF7-2084-E0BCD103944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99E1D"/>
                </a:solidFill>
              </a:rPr>
              <a:t>3</a:t>
            </a:r>
          </a:p>
        </p:txBody>
      </p:sp>
      <p:sp>
        <p:nvSpPr>
          <p:cNvPr id="19" name="Title 1">
            <a:extLst>
              <a:ext uri="{FF2B5EF4-FFF2-40B4-BE49-F238E27FC236}">
                <a16:creationId xmlns:a16="http://schemas.microsoft.com/office/drawing/2014/main" id="{2D16F576-902E-F914-908E-24BAED8748A5}"/>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FC911"/>
                </a:solidFill>
              </a:rPr>
              <a:t>2</a:t>
            </a:r>
          </a:p>
        </p:txBody>
      </p:sp>
      <p:sp>
        <p:nvSpPr>
          <p:cNvPr id="20" name="Title 1">
            <a:extLst>
              <a:ext uri="{FF2B5EF4-FFF2-40B4-BE49-F238E27FC236}">
                <a16:creationId xmlns:a16="http://schemas.microsoft.com/office/drawing/2014/main" id="{93C4C0D0-E723-E9BF-B6AF-13E2F7CF112A}"/>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8E308"/>
                </a:solidFill>
              </a:rPr>
              <a:t>1</a:t>
            </a:r>
          </a:p>
        </p:txBody>
      </p:sp>
      <p:sp>
        <p:nvSpPr>
          <p:cNvPr id="21" name="Title 1">
            <a:extLst>
              <a:ext uri="{FF2B5EF4-FFF2-40B4-BE49-F238E27FC236}">
                <a16:creationId xmlns:a16="http://schemas.microsoft.com/office/drawing/2014/main" id="{13BA42F6-E3D1-C362-F7DD-DB6AAA31E768}"/>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198DB8"/>
                </a:solidFill>
              </a:rPr>
              <a:t>7</a:t>
            </a:r>
          </a:p>
        </p:txBody>
      </p:sp>
      <p:sp>
        <p:nvSpPr>
          <p:cNvPr id="22" name="Title 1">
            <a:extLst>
              <a:ext uri="{FF2B5EF4-FFF2-40B4-BE49-F238E27FC236}">
                <a16:creationId xmlns:a16="http://schemas.microsoft.com/office/drawing/2014/main" id="{42734FEE-6ED2-9391-5865-CE48B98E8CEC}"/>
              </a:ext>
            </a:extLst>
          </p:cNvPr>
          <p:cNvSpPr txBox="1">
            <a:spLocks/>
          </p:cNvSpPr>
          <p:nvPr userDrawn="1"/>
        </p:nvSpPr>
        <p:spPr>
          <a:xfrm>
            <a:off x="5290793" y="3007823"/>
            <a:ext cx="1613768"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10</a:t>
            </a:r>
          </a:p>
        </p:txBody>
      </p:sp>
      <p:sp>
        <p:nvSpPr>
          <p:cNvPr id="23" name="Title 1">
            <a:extLst>
              <a:ext uri="{FF2B5EF4-FFF2-40B4-BE49-F238E27FC236}">
                <a16:creationId xmlns:a16="http://schemas.microsoft.com/office/drawing/2014/main" id="{DE700DA1-F6B5-77B2-BDFC-2A009A554DBF}"/>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6</a:t>
            </a:r>
          </a:p>
        </p:txBody>
      </p:sp>
      <p:sp>
        <p:nvSpPr>
          <p:cNvPr id="24" name="Title 1">
            <a:extLst>
              <a:ext uri="{FF2B5EF4-FFF2-40B4-BE49-F238E27FC236}">
                <a16:creationId xmlns:a16="http://schemas.microsoft.com/office/drawing/2014/main" id="{3A9BF99A-B919-5B71-D368-059EC9FB616D}"/>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8B4098"/>
                </a:solidFill>
              </a:rPr>
              <a:t>9</a:t>
            </a:r>
          </a:p>
        </p:txBody>
      </p:sp>
      <p:sp>
        <p:nvSpPr>
          <p:cNvPr id="25" name="Title 1">
            <a:extLst>
              <a:ext uri="{FF2B5EF4-FFF2-40B4-BE49-F238E27FC236}">
                <a16:creationId xmlns:a16="http://schemas.microsoft.com/office/drawing/2014/main" id="{24186922-69B0-2BA7-C424-A85DB46D81C3}"/>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8</a:t>
            </a:r>
          </a:p>
        </p:txBody>
      </p:sp>
      <p:sp>
        <p:nvSpPr>
          <p:cNvPr id="26" name="Title 1">
            <a:extLst>
              <a:ext uri="{FF2B5EF4-FFF2-40B4-BE49-F238E27FC236}">
                <a16:creationId xmlns:a16="http://schemas.microsoft.com/office/drawing/2014/main" id="{ACDB41C1-03D7-6EF6-E705-99F9500F3039}"/>
              </a:ext>
            </a:extLst>
          </p:cNvPr>
          <p:cNvSpPr txBox="1">
            <a:spLocks/>
          </p:cNvSpPr>
          <p:nvPr userDrawn="1"/>
        </p:nvSpPr>
        <p:spPr>
          <a:xfrm>
            <a:off x="5184133" y="3007823"/>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Tree>
    <p:custDataLst>
      <p:tags r:id="rId1"/>
    </p:custDataLst>
    <p:extLst>
      <p:ext uri="{BB962C8B-B14F-4D97-AF65-F5344CB8AC3E}">
        <p14:creationId xmlns:p14="http://schemas.microsoft.com/office/powerpoint/2010/main" val="131053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15"/>
                                        </p:tgtEl>
                                      </p:cBhvr>
                                    </p:animEffect>
                                    <p:set>
                                      <p:cBhvr>
                                        <p:cTn id="7" dur="1" fill="hold">
                                          <p:stCondLst>
                                            <p:cond delay="58999"/>
                                          </p:stCondLst>
                                        </p:cTn>
                                        <p:tgtEl>
                                          <p:spTgt spid="1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53" presetClass="exit" presetSubtype="32" fill="hold" grpId="0" nodeType="withEffect">
                                  <p:stCondLst>
                                    <p:cond delay="0"/>
                                  </p:stCondLst>
                                  <p:childTnLst>
                                    <p:anim calcmode="lin" valueType="num">
                                      <p:cBhvr>
                                        <p:cTn id="12" dur="59000"/>
                                        <p:tgtEl>
                                          <p:spTgt spid="22"/>
                                        </p:tgtEl>
                                        <p:attrNameLst>
                                          <p:attrName>ppt_w</p:attrName>
                                        </p:attrNameLst>
                                      </p:cBhvr>
                                      <p:tavLst>
                                        <p:tav tm="0">
                                          <p:val>
                                            <p:strVal val="ppt_w"/>
                                          </p:val>
                                        </p:tav>
                                        <p:tav tm="100000">
                                          <p:val>
                                            <p:fltVal val="0"/>
                                          </p:val>
                                        </p:tav>
                                      </p:tavLst>
                                    </p:anim>
                                    <p:anim calcmode="lin" valueType="num">
                                      <p:cBhvr>
                                        <p:cTn id="13" dur="59000"/>
                                        <p:tgtEl>
                                          <p:spTgt spid="22"/>
                                        </p:tgtEl>
                                        <p:attrNameLst>
                                          <p:attrName>ppt_h</p:attrName>
                                        </p:attrNameLst>
                                      </p:cBhvr>
                                      <p:tavLst>
                                        <p:tav tm="0">
                                          <p:val>
                                            <p:strVal val="ppt_h"/>
                                          </p:val>
                                        </p:tav>
                                        <p:tav tm="100000">
                                          <p:val>
                                            <p:fltVal val="0"/>
                                          </p:val>
                                        </p:tav>
                                      </p:tavLst>
                                    </p:anim>
                                    <p:animEffect transition="out" filter="fade">
                                      <p:cBhvr>
                                        <p:cTn id="14" dur="59000"/>
                                        <p:tgtEl>
                                          <p:spTgt spid="22"/>
                                        </p:tgtEl>
                                      </p:cBhvr>
                                    </p:animEffect>
                                    <p:set>
                                      <p:cBhvr>
                                        <p:cTn id="15" dur="1" fill="hold">
                                          <p:stCondLst>
                                            <p:cond delay="58999"/>
                                          </p:stCondLst>
                                        </p:cTn>
                                        <p:tgtEl>
                                          <p:spTgt spid="22"/>
                                        </p:tgtEl>
                                        <p:attrNameLst>
                                          <p:attrName>style.visibility</p:attrName>
                                        </p:attrNameLst>
                                      </p:cBhvr>
                                      <p:to>
                                        <p:strVal val="hidden"/>
                                      </p:to>
                                    </p:set>
                                  </p:childTnLst>
                                </p:cTn>
                              </p:par>
                            </p:childTnLst>
                          </p:cTn>
                        </p:par>
                        <p:par>
                          <p:cTn id="16" fill="hold">
                            <p:stCondLst>
                              <p:cond delay="59000"/>
                            </p:stCondLst>
                            <p:childTnLst>
                              <p:par>
                                <p:cTn id="17" presetID="10" presetClass="exit" presetSubtype="0" fill="hold" nodeType="afterEffect">
                                  <p:stCondLst>
                                    <p:cond delay="0"/>
                                  </p:stCondLst>
                                  <p:childTnLst>
                                    <p:animEffect transition="out" filter="fade">
                                      <p:cBhvr>
                                        <p:cTn id="18" dur="60000"/>
                                        <p:tgtEl>
                                          <p:spTgt spid="6"/>
                                        </p:tgtEl>
                                      </p:cBhvr>
                                    </p:animEffect>
                                    <p:set>
                                      <p:cBhvr>
                                        <p:cTn id="19" dur="1" fill="hold">
                                          <p:stCondLst>
                                            <p:cond delay="59999"/>
                                          </p:stCondLst>
                                        </p:cTn>
                                        <p:tgtEl>
                                          <p:spTgt spid="6"/>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53" presetClass="exit" presetSubtype="32" fill="hold" grpId="0" nodeType="withEffect">
                                  <p:stCondLst>
                                    <p:cond delay="0"/>
                                  </p:stCondLst>
                                  <p:childTnLst>
                                    <p:anim calcmode="lin" valueType="num">
                                      <p:cBhvr>
                                        <p:cTn id="24" dur="60000"/>
                                        <p:tgtEl>
                                          <p:spTgt spid="24"/>
                                        </p:tgtEl>
                                        <p:attrNameLst>
                                          <p:attrName>ppt_w</p:attrName>
                                        </p:attrNameLst>
                                      </p:cBhvr>
                                      <p:tavLst>
                                        <p:tav tm="0">
                                          <p:val>
                                            <p:strVal val="ppt_w"/>
                                          </p:val>
                                        </p:tav>
                                        <p:tav tm="100000">
                                          <p:val>
                                            <p:fltVal val="0"/>
                                          </p:val>
                                        </p:tav>
                                      </p:tavLst>
                                    </p:anim>
                                    <p:anim calcmode="lin" valueType="num">
                                      <p:cBhvr>
                                        <p:cTn id="25" dur="60000"/>
                                        <p:tgtEl>
                                          <p:spTgt spid="24"/>
                                        </p:tgtEl>
                                        <p:attrNameLst>
                                          <p:attrName>ppt_h</p:attrName>
                                        </p:attrNameLst>
                                      </p:cBhvr>
                                      <p:tavLst>
                                        <p:tav tm="0">
                                          <p:val>
                                            <p:strVal val="ppt_h"/>
                                          </p:val>
                                        </p:tav>
                                        <p:tav tm="100000">
                                          <p:val>
                                            <p:fltVal val="0"/>
                                          </p:val>
                                        </p:tav>
                                      </p:tavLst>
                                    </p:anim>
                                    <p:animEffect transition="out" filter="fade">
                                      <p:cBhvr>
                                        <p:cTn id="26" dur="60000"/>
                                        <p:tgtEl>
                                          <p:spTgt spid="24"/>
                                        </p:tgtEl>
                                      </p:cBhvr>
                                    </p:animEffect>
                                    <p:set>
                                      <p:cBhvr>
                                        <p:cTn id="27" dur="1" fill="hold">
                                          <p:stCondLst>
                                            <p:cond delay="59999"/>
                                          </p:stCondLst>
                                        </p:cTn>
                                        <p:tgtEl>
                                          <p:spTgt spid="24"/>
                                        </p:tgtEl>
                                        <p:attrNameLst>
                                          <p:attrName>style.visibility</p:attrName>
                                        </p:attrNameLst>
                                      </p:cBhvr>
                                      <p:to>
                                        <p:strVal val="hidden"/>
                                      </p:to>
                                    </p:set>
                                  </p:childTnLst>
                                </p:cTn>
                              </p:par>
                            </p:childTnLst>
                          </p:cTn>
                        </p:par>
                        <p:par>
                          <p:cTn id="28" fill="hold">
                            <p:stCondLst>
                              <p:cond delay="119000"/>
                            </p:stCondLst>
                            <p:childTnLst>
                              <p:par>
                                <p:cTn id="29" presetID="10" presetClass="exit" presetSubtype="0" fill="hold" nodeType="afterEffect">
                                  <p:stCondLst>
                                    <p:cond delay="0"/>
                                  </p:stCondLst>
                                  <p:childTnLst>
                                    <p:animEffect transition="out" filter="fade">
                                      <p:cBhvr>
                                        <p:cTn id="30" dur="60000"/>
                                        <p:tgtEl>
                                          <p:spTgt spid="7"/>
                                        </p:tgtEl>
                                      </p:cBhvr>
                                    </p:animEffect>
                                    <p:set>
                                      <p:cBhvr>
                                        <p:cTn id="31" dur="1" fill="hold">
                                          <p:stCondLst>
                                            <p:cond delay="59999"/>
                                          </p:stCondLst>
                                        </p:cTn>
                                        <p:tgtEl>
                                          <p:spTgt spid="7"/>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53" presetClass="exit" presetSubtype="32" fill="hold" grpId="0" nodeType="withEffect">
                                  <p:stCondLst>
                                    <p:cond delay="0"/>
                                  </p:stCondLst>
                                  <p:childTnLst>
                                    <p:anim calcmode="lin" valueType="num">
                                      <p:cBhvr>
                                        <p:cTn id="36" dur="60000"/>
                                        <p:tgtEl>
                                          <p:spTgt spid="25"/>
                                        </p:tgtEl>
                                        <p:attrNameLst>
                                          <p:attrName>ppt_w</p:attrName>
                                        </p:attrNameLst>
                                      </p:cBhvr>
                                      <p:tavLst>
                                        <p:tav tm="0">
                                          <p:val>
                                            <p:strVal val="ppt_w"/>
                                          </p:val>
                                        </p:tav>
                                        <p:tav tm="100000">
                                          <p:val>
                                            <p:fltVal val="0"/>
                                          </p:val>
                                        </p:tav>
                                      </p:tavLst>
                                    </p:anim>
                                    <p:anim calcmode="lin" valueType="num">
                                      <p:cBhvr>
                                        <p:cTn id="37" dur="60000"/>
                                        <p:tgtEl>
                                          <p:spTgt spid="25"/>
                                        </p:tgtEl>
                                        <p:attrNameLst>
                                          <p:attrName>ppt_h</p:attrName>
                                        </p:attrNameLst>
                                      </p:cBhvr>
                                      <p:tavLst>
                                        <p:tav tm="0">
                                          <p:val>
                                            <p:strVal val="ppt_h"/>
                                          </p:val>
                                        </p:tav>
                                        <p:tav tm="100000">
                                          <p:val>
                                            <p:fltVal val="0"/>
                                          </p:val>
                                        </p:tav>
                                      </p:tavLst>
                                    </p:anim>
                                    <p:animEffect transition="out" filter="fade">
                                      <p:cBhvr>
                                        <p:cTn id="38" dur="60000"/>
                                        <p:tgtEl>
                                          <p:spTgt spid="25"/>
                                        </p:tgtEl>
                                      </p:cBhvr>
                                    </p:animEffect>
                                    <p:set>
                                      <p:cBhvr>
                                        <p:cTn id="39" dur="1" fill="hold">
                                          <p:stCondLst>
                                            <p:cond delay="59999"/>
                                          </p:stCondLst>
                                        </p:cTn>
                                        <p:tgtEl>
                                          <p:spTgt spid="25"/>
                                        </p:tgtEl>
                                        <p:attrNameLst>
                                          <p:attrName>style.visibility</p:attrName>
                                        </p:attrNameLst>
                                      </p:cBhvr>
                                      <p:to>
                                        <p:strVal val="hidden"/>
                                      </p:to>
                                    </p:set>
                                  </p:childTnLst>
                                </p:cTn>
                              </p:par>
                            </p:childTnLst>
                          </p:cTn>
                        </p:par>
                        <p:par>
                          <p:cTn id="40" fill="hold">
                            <p:stCondLst>
                              <p:cond delay="179000"/>
                            </p:stCondLst>
                            <p:childTnLst>
                              <p:par>
                                <p:cTn id="41" presetID="10" presetClass="exit" presetSubtype="0" fill="hold" nodeType="afterEffect">
                                  <p:stCondLst>
                                    <p:cond delay="0"/>
                                  </p:stCondLst>
                                  <p:childTnLst>
                                    <p:animEffect transition="out" filter="fade">
                                      <p:cBhvr>
                                        <p:cTn id="42" dur="60000"/>
                                        <p:tgtEl>
                                          <p:spTgt spid="8"/>
                                        </p:tgtEl>
                                      </p:cBhvr>
                                    </p:animEffect>
                                    <p:set>
                                      <p:cBhvr>
                                        <p:cTn id="43" dur="1" fill="hold">
                                          <p:stCondLst>
                                            <p:cond delay="59999"/>
                                          </p:stCondLst>
                                        </p:cTn>
                                        <p:tgtEl>
                                          <p:spTgt spid="8"/>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xit" presetSubtype="32" fill="hold" grpId="0" nodeType="withEffect">
                                  <p:stCondLst>
                                    <p:cond delay="0"/>
                                  </p:stCondLst>
                                  <p:childTnLst>
                                    <p:anim calcmode="lin" valueType="num">
                                      <p:cBhvr>
                                        <p:cTn id="48" dur="60000"/>
                                        <p:tgtEl>
                                          <p:spTgt spid="21"/>
                                        </p:tgtEl>
                                        <p:attrNameLst>
                                          <p:attrName>ppt_w</p:attrName>
                                        </p:attrNameLst>
                                      </p:cBhvr>
                                      <p:tavLst>
                                        <p:tav tm="0">
                                          <p:val>
                                            <p:strVal val="ppt_w"/>
                                          </p:val>
                                        </p:tav>
                                        <p:tav tm="100000">
                                          <p:val>
                                            <p:fltVal val="0"/>
                                          </p:val>
                                        </p:tav>
                                      </p:tavLst>
                                    </p:anim>
                                    <p:anim calcmode="lin" valueType="num">
                                      <p:cBhvr>
                                        <p:cTn id="49" dur="60000"/>
                                        <p:tgtEl>
                                          <p:spTgt spid="21"/>
                                        </p:tgtEl>
                                        <p:attrNameLst>
                                          <p:attrName>ppt_h</p:attrName>
                                        </p:attrNameLst>
                                      </p:cBhvr>
                                      <p:tavLst>
                                        <p:tav tm="0">
                                          <p:val>
                                            <p:strVal val="ppt_h"/>
                                          </p:val>
                                        </p:tav>
                                        <p:tav tm="100000">
                                          <p:val>
                                            <p:fltVal val="0"/>
                                          </p:val>
                                        </p:tav>
                                      </p:tavLst>
                                    </p:anim>
                                    <p:animEffect transition="out" filter="fade">
                                      <p:cBhvr>
                                        <p:cTn id="50" dur="60000"/>
                                        <p:tgtEl>
                                          <p:spTgt spid="21"/>
                                        </p:tgtEl>
                                      </p:cBhvr>
                                    </p:animEffect>
                                    <p:set>
                                      <p:cBhvr>
                                        <p:cTn id="51" dur="1" fill="hold">
                                          <p:stCondLst>
                                            <p:cond delay="59999"/>
                                          </p:stCondLst>
                                        </p:cTn>
                                        <p:tgtEl>
                                          <p:spTgt spid="21"/>
                                        </p:tgtEl>
                                        <p:attrNameLst>
                                          <p:attrName>style.visibility</p:attrName>
                                        </p:attrNameLst>
                                      </p:cBhvr>
                                      <p:to>
                                        <p:strVal val="hidden"/>
                                      </p:to>
                                    </p:set>
                                  </p:childTnLst>
                                </p:cTn>
                              </p:par>
                            </p:childTnLst>
                          </p:cTn>
                        </p:par>
                        <p:par>
                          <p:cTn id="52" fill="hold">
                            <p:stCondLst>
                              <p:cond delay="239000"/>
                            </p:stCondLst>
                            <p:childTnLst>
                              <p:par>
                                <p:cTn id="53" presetID="10" presetClass="exit" presetSubtype="0" fill="hold" nodeType="afterEffect">
                                  <p:stCondLst>
                                    <p:cond delay="0"/>
                                  </p:stCondLst>
                                  <p:childTnLst>
                                    <p:animEffect transition="out" filter="fade">
                                      <p:cBhvr>
                                        <p:cTn id="54" dur="60000"/>
                                        <p:tgtEl>
                                          <p:spTgt spid="9"/>
                                        </p:tgtEl>
                                      </p:cBhvr>
                                    </p:animEffect>
                                    <p:set>
                                      <p:cBhvr>
                                        <p:cTn id="55" dur="1" fill="hold">
                                          <p:stCondLst>
                                            <p:cond delay="59999"/>
                                          </p:stCondLst>
                                        </p:cTn>
                                        <p:tgtEl>
                                          <p:spTgt spid="9"/>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53" presetClass="exit" presetSubtype="32" fill="hold" grpId="0" nodeType="withEffect">
                                  <p:stCondLst>
                                    <p:cond delay="0"/>
                                  </p:stCondLst>
                                  <p:childTnLst>
                                    <p:anim calcmode="lin" valueType="num">
                                      <p:cBhvr>
                                        <p:cTn id="60" dur="60000"/>
                                        <p:tgtEl>
                                          <p:spTgt spid="23"/>
                                        </p:tgtEl>
                                        <p:attrNameLst>
                                          <p:attrName>ppt_w</p:attrName>
                                        </p:attrNameLst>
                                      </p:cBhvr>
                                      <p:tavLst>
                                        <p:tav tm="0">
                                          <p:val>
                                            <p:strVal val="ppt_w"/>
                                          </p:val>
                                        </p:tav>
                                        <p:tav tm="100000">
                                          <p:val>
                                            <p:fltVal val="0"/>
                                          </p:val>
                                        </p:tav>
                                      </p:tavLst>
                                    </p:anim>
                                    <p:anim calcmode="lin" valueType="num">
                                      <p:cBhvr>
                                        <p:cTn id="61" dur="60000"/>
                                        <p:tgtEl>
                                          <p:spTgt spid="23"/>
                                        </p:tgtEl>
                                        <p:attrNameLst>
                                          <p:attrName>ppt_h</p:attrName>
                                        </p:attrNameLst>
                                      </p:cBhvr>
                                      <p:tavLst>
                                        <p:tav tm="0">
                                          <p:val>
                                            <p:strVal val="ppt_h"/>
                                          </p:val>
                                        </p:tav>
                                        <p:tav tm="100000">
                                          <p:val>
                                            <p:fltVal val="0"/>
                                          </p:val>
                                        </p:tav>
                                      </p:tavLst>
                                    </p:anim>
                                    <p:animEffect transition="out" filter="fade">
                                      <p:cBhvr>
                                        <p:cTn id="62" dur="60000"/>
                                        <p:tgtEl>
                                          <p:spTgt spid="23"/>
                                        </p:tgtEl>
                                      </p:cBhvr>
                                    </p:animEffect>
                                    <p:set>
                                      <p:cBhvr>
                                        <p:cTn id="63" dur="1" fill="hold">
                                          <p:stCondLst>
                                            <p:cond delay="59999"/>
                                          </p:stCondLst>
                                        </p:cTn>
                                        <p:tgtEl>
                                          <p:spTgt spid="23"/>
                                        </p:tgtEl>
                                        <p:attrNameLst>
                                          <p:attrName>style.visibility</p:attrName>
                                        </p:attrNameLst>
                                      </p:cBhvr>
                                      <p:to>
                                        <p:strVal val="hidden"/>
                                      </p:to>
                                    </p:set>
                                  </p:childTnLst>
                                </p:cTn>
                              </p:par>
                            </p:childTnLst>
                          </p:cTn>
                        </p:par>
                        <p:par>
                          <p:cTn id="64" fill="hold">
                            <p:stCondLst>
                              <p:cond delay="299000"/>
                            </p:stCondLst>
                            <p:childTnLst>
                              <p:par>
                                <p:cTn id="65" presetID="10" presetClass="exit" presetSubtype="0" fill="hold" nodeType="afterEffect">
                                  <p:stCondLst>
                                    <p:cond delay="0"/>
                                  </p:stCondLst>
                                  <p:childTnLst>
                                    <p:animEffect transition="out" filter="fade">
                                      <p:cBhvr>
                                        <p:cTn id="66" dur="60000"/>
                                        <p:tgtEl>
                                          <p:spTgt spid="10"/>
                                        </p:tgtEl>
                                      </p:cBhvr>
                                    </p:animEffect>
                                    <p:set>
                                      <p:cBhvr>
                                        <p:cTn id="67" dur="1" fill="hold">
                                          <p:stCondLst>
                                            <p:cond delay="59999"/>
                                          </p:stCondLst>
                                        </p:cTn>
                                        <p:tgtEl>
                                          <p:spTgt spid="10"/>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53" presetClass="exit" presetSubtype="32" fill="hold" grpId="0" nodeType="withEffect">
                                  <p:stCondLst>
                                    <p:cond delay="0"/>
                                  </p:stCondLst>
                                  <p:childTnLst>
                                    <p:anim calcmode="lin" valueType="num">
                                      <p:cBhvr>
                                        <p:cTn id="72" dur="60000"/>
                                        <p:tgtEl>
                                          <p:spTgt spid="16"/>
                                        </p:tgtEl>
                                        <p:attrNameLst>
                                          <p:attrName>ppt_w</p:attrName>
                                        </p:attrNameLst>
                                      </p:cBhvr>
                                      <p:tavLst>
                                        <p:tav tm="0">
                                          <p:val>
                                            <p:strVal val="ppt_w"/>
                                          </p:val>
                                        </p:tav>
                                        <p:tav tm="100000">
                                          <p:val>
                                            <p:fltVal val="0"/>
                                          </p:val>
                                        </p:tav>
                                      </p:tavLst>
                                    </p:anim>
                                    <p:anim calcmode="lin" valueType="num">
                                      <p:cBhvr>
                                        <p:cTn id="73" dur="60000"/>
                                        <p:tgtEl>
                                          <p:spTgt spid="16"/>
                                        </p:tgtEl>
                                        <p:attrNameLst>
                                          <p:attrName>ppt_h</p:attrName>
                                        </p:attrNameLst>
                                      </p:cBhvr>
                                      <p:tavLst>
                                        <p:tav tm="0">
                                          <p:val>
                                            <p:strVal val="ppt_h"/>
                                          </p:val>
                                        </p:tav>
                                        <p:tav tm="100000">
                                          <p:val>
                                            <p:fltVal val="0"/>
                                          </p:val>
                                        </p:tav>
                                      </p:tavLst>
                                    </p:anim>
                                    <p:animEffect transition="out" filter="fade">
                                      <p:cBhvr>
                                        <p:cTn id="74" dur="60000"/>
                                        <p:tgtEl>
                                          <p:spTgt spid="16"/>
                                        </p:tgtEl>
                                      </p:cBhvr>
                                    </p:animEffect>
                                    <p:set>
                                      <p:cBhvr>
                                        <p:cTn id="75" dur="1" fill="hold">
                                          <p:stCondLst>
                                            <p:cond delay="59999"/>
                                          </p:stCondLst>
                                        </p:cTn>
                                        <p:tgtEl>
                                          <p:spTgt spid="16"/>
                                        </p:tgtEl>
                                        <p:attrNameLst>
                                          <p:attrName>style.visibility</p:attrName>
                                        </p:attrNameLst>
                                      </p:cBhvr>
                                      <p:to>
                                        <p:strVal val="hidden"/>
                                      </p:to>
                                    </p:set>
                                  </p:childTnLst>
                                </p:cTn>
                              </p:par>
                            </p:childTnLst>
                          </p:cTn>
                        </p:par>
                        <p:par>
                          <p:cTn id="76" fill="hold">
                            <p:stCondLst>
                              <p:cond delay="359000"/>
                            </p:stCondLst>
                            <p:childTnLst>
                              <p:par>
                                <p:cTn id="77" presetID="10" presetClass="exit" presetSubtype="0" fill="hold" nodeType="afterEffect">
                                  <p:stCondLst>
                                    <p:cond delay="0"/>
                                  </p:stCondLst>
                                  <p:childTnLst>
                                    <p:animEffect transition="out" filter="fade">
                                      <p:cBhvr>
                                        <p:cTn id="78" dur="60000"/>
                                        <p:tgtEl>
                                          <p:spTgt spid="11"/>
                                        </p:tgtEl>
                                      </p:cBhvr>
                                    </p:animEffect>
                                    <p:set>
                                      <p:cBhvr>
                                        <p:cTn id="79" dur="1" fill="hold">
                                          <p:stCondLst>
                                            <p:cond delay="59999"/>
                                          </p:stCondLst>
                                        </p:cTn>
                                        <p:tgtEl>
                                          <p:spTgt spid="11"/>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53" presetClass="exit" presetSubtype="32" fill="hold" grpId="0" nodeType="withEffect">
                                  <p:stCondLst>
                                    <p:cond delay="0"/>
                                  </p:stCondLst>
                                  <p:childTnLst>
                                    <p:anim calcmode="lin" valueType="num">
                                      <p:cBhvr>
                                        <p:cTn id="84" dur="60000"/>
                                        <p:tgtEl>
                                          <p:spTgt spid="17"/>
                                        </p:tgtEl>
                                        <p:attrNameLst>
                                          <p:attrName>ppt_w</p:attrName>
                                        </p:attrNameLst>
                                      </p:cBhvr>
                                      <p:tavLst>
                                        <p:tav tm="0">
                                          <p:val>
                                            <p:strVal val="ppt_w"/>
                                          </p:val>
                                        </p:tav>
                                        <p:tav tm="100000">
                                          <p:val>
                                            <p:fltVal val="0"/>
                                          </p:val>
                                        </p:tav>
                                      </p:tavLst>
                                    </p:anim>
                                    <p:anim calcmode="lin" valueType="num">
                                      <p:cBhvr>
                                        <p:cTn id="85" dur="60000"/>
                                        <p:tgtEl>
                                          <p:spTgt spid="17"/>
                                        </p:tgtEl>
                                        <p:attrNameLst>
                                          <p:attrName>ppt_h</p:attrName>
                                        </p:attrNameLst>
                                      </p:cBhvr>
                                      <p:tavLst>
                                        <p:tav tm="0">
                                          <p:val>
                                            <p:strVal val="ppt_h"/>
                                          </p:val>
                                        </p:tav>
                                        <p:tav tm="100000">
                                          <p:val>
                                            <p:fltVal val="0"/>
                                          </p:val>
                                        </p:tav>
                                      </p:tavLst>
                                    </p:anim>
                                    <p:animEffect transition="out" filter="fade">
                                      <p:cBhvr>
                                        <p:cTn id="86" dur="60000"/>
                                        <p:tgtEl>
                                          <p:spTgt spid="17"/>
                                        </p:tgtEl>
                                      </p:cBhvr>
                                    </p:animEffect>
                                    <p:set>
                                      <p:cBhvr>
                                        <p:cTn id="87" dur="1" fill="hold">
                                          <p:stCondLst>
                                            <p:cond delay="59999"/>
                                          </p:stCondLst>
                                        </p:cTn>
                                        <p:tgtEl>
                                          <p:spTgt spid="17"/>
                                        </p:tgtEl>
                                        <p:attrNameLst>
                                          <p:attrName>style.visibility</p:attrName>
                                        </p:attrNameLst>
                                      </p:cBhvr>
                                      <p:to>
                                        <p:strVal val="hidden"/>
                                      </p:to>
                                    </p:set>
                                  </p:childTnLst>
                                </p:cTn>
                              </p:par>
                            </p:childTnLst>
                          </p:cTn>
                        </p:par>
                        <p:par>
                          <p:cTn id="88" fill="hold">
                            <p:stCondLst>
                              <p:cond delay="419000"/>
                            </p:stCondLst>
                            <p:childTnLst>
                              <p:par>
                                <p:cTn id="89" presetID="10" presetClass="exit" presetSubtype="0" fill="hold" nodeType="afterEffect">
                                  <p:stCondLst>
                                    <p:cond delay="0"/>
                                  </p:stCondLst>
                                  <p:childTnLst>
                                    <p:animEffect transition="out" filter="fade">
                                      <p:cBhvr>
                                        <p:cTn id="90" dur="60000"/>
                                        <p:tgtEl>
                                          <p:spTgt spid="12"/>
                                        </p:tgtEl>
                                      </p:cBhvr>
                                    </p:animEffect>
                                    <p:set>
                                      <p:cBhvr>
                                        <p:cTn id="91" dur="1" fill="hold">
                                          <p:stCondLst>
                                            <p:cond delay="59999"/>
                                          </p:stCondLst>
                                        </p:cTn>
                                        <p:tgtEl>
                                          <p:spTgt spid="12"/>
                                        </p:tgtEl>
                                        <p:attrNameLst>
                                          <p:attrName>style.visibility</p:attrName>
                                        </p:attrNameLst>
                                      </p:cBhvr>
                                      <p:to>
                                        <p:strVal val="hidden"/>
                                      </p:to>
                                    </p:set>
                                  </p:childTnLst>
                                </p:cTn>
                              </p:par>
                              <p:par>
                                <p:cTn id="92" presetID="10" presetClass="entr" presetSubtype="0" fill="hold" grpId="1"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53" presetClass="exit" presetSubtype="32" fill="hold" grpId="0" nodeType="withEffect">
                                  <p:stCondLst>
                                    <p:cond delay="0"/>
                                  </p:stCondLst>
                                  <p:childTnLst>
                                    <p:anim calcmode="lin" valueType="num">
                                      <p:cBhvr>
                                        <p:cTn id="96" dur="60000"/>
                                        <p:tgtEl>
                                          <p:spTgt spid="18"/>
                                        </p:tgtEl>
                                        <p:attrNameLst>
                                          <p:attrName>ppt_w</p:attrName>
                                        </p:attrNameLst>
                                      </p:cBhvr>
                                      <p:tavLst>
                                        <p:tav tm="0">
                                          <p:val>
                                            <p:strVal val="ppt_w"/>
                                          </p:val>
                                        </p:tav>
                                        <p:tav tm="100000">
                                          <p:val>
                                            <p:fltVal val="0"/>
                                          </p:val>
                                        </p:tav>
                                      </p:tavLst>
                                    </p:anim>
                                    <p:anim calcmode="lin" valueType="num">
                                      <p:cBhvr>
                                        <p:cTn id="97" dur="60000"/>
                                        <p:tgtEl>
                                          <p:spTgt spid="18"/>
                                        </p:tgtEl>
                                        <p:attrNameLst>
                                          <p:attrName>ppt_h</p:attrName>
                                        </p:attrNameLst>
                                      </p:cBhvr>
                                      <p:tavLst>
                                        <p:tav tm="0">
                                          <p:val>
                                            <p:strVal val="ppt_h"/>
                                          </p:val>
                                        </p:tav>
                                        <p:tav tm="100000">
                                          <p:val>
                                            <p:fltVal val="0"/>
                                          </p:val>
                                        </p:tav>
                                      </p:tavLst>
                                    </p:anim>
                                    <p:animEffect transition="out" filter="fade">
                                      <p:cBhvr>
                                        <p:cTn id="98" dur="60000"/>
                                        <p:tgtEl>
                                          <p:spTgt spid="18"/>
                                        </p:tgtEl>
                                      </p:cBhvr>
                                    </p:animEffect>
                                    <p:set>
                                      <p:cBhvr>
                                        <p:cTn id="99" dur="1" fill="hold">
                                          <p:stCondLst>
                                            <p:cond delay="59999"/>
                                          </p:stCondLst>
                                        </p:cTn>
                                        <p:tgtEl>
                                          <p:spTgt spid="18"/>
                                        </p:tgtEl>
                                        <p:attrNameLst>
                                          <p:attrName>style.visibility</p:attrName>
                                        </p:attrNameLst>
                                      </p:cBhvr>
                                      <p:to>
                                        <p:strVal val="hidden"/>
                                      </p:to>
                                    </p:set>
                                  </p:childTnLst>
                                </p:cTn>
                              </p:par>
                            </p:childTnLst>
                          </p:cTn>
                        </p:par>
                        <p:par>
                          <p:cTn id="100" fill="hold">
                            <p:stCondLst>
                              <p:cond delay="479000"/>
                            </p:stCondLst>
                            <p:childTnLst>
                              <p:par>
                                <p:cTn id="101" presetID="10" presetClass="exit" presetSubtype="0" fill="hold" nodeType="afterEffect">
                                  <p:stCondLst>
                                    <p:cond delay="0"/>
                                  </p:stCondLst>
                                  <p:childTnLst>
                                    <p:animEffect transition="out" filter="fade">
                                      <p:cBhvr>
                                        <p:cTn id="102" dur="60000"/>
                                        <p:tgtEl>
                                          <p:spTgt spid="13"/>
                                        </p:tgtEl>
                                      </p:cBhvr>
                                    </p:animEffect>
                                    <p:set>
                                      <p:cBhvr>
                                        <p:cTn id="103" dur="1" fill="hold">
                                          <p:stCondLst>
                                            <p:cond delay="59999"/>
                                          </p:stCondLst>
                                        </p:cTn>
                                        <p:tgtEl>
                                          <p:spTgt spid="13"/>
                                        </p:tgtEl>
                                        <p:attrNameLst>
                                          <p:attrName>style.visibility</p:attrName>
                                        </p:attrNameLst>
                                      </p:cBhvr>
                                      <p:to>
                                        <p:strVal val="hidden"/>
                                      </p:to>
                                    </p:set>
                                  </p:childTnLst>
                                </p:cTn>
                              </p:par>
                              <p:par>
                                <p:cTn id="104" presetID="10" presetClass="entr" presetSubtype="0" fill="hold" grpId="1"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par>
                                <p:cTn id="107" presetID="53" presetClass="exit" presetSubtype="32" fill="hold" grpId="0" nodeType="withEffect">
                                  <p:stCondLst>
                                    <p:cond delay="0"/>
                                  </p:stCondLst>
                                  <p:childTnLst>
                                    <p:anim calcmode="lin" valueType="num">
                                      <p:cBhvr>
                                        <p:cTn id="108" dur="60000"/>
                                        <p:tgtEl>
                                          <p:spTgt spid="19"/>
                                        </p:tgtEl>
                                        <p:attrNameLst>
                                          <p:attrName>ppt_w</p:attrName>
                                        </p:attrNameLst>
                                      </p:cBhvr>
                                      <p:tavLst>
                                        <p:tav tm="0">
                                          <p:val>
                                            <p:strVal val="ppt_w"/>
                                          </p:val>
                                        </p:tav>
                                        <p:tav tm="100000">
                                          <p:val>
                                            <p:fltVal val="0"/>
                                          </p:val>
                                        </p:tav>
                                      </p:tavLst>
                                    </p:anim>
                                    <p:anim calcmode="lin" valueType="num">
                                      <p:cBhvr>
                                        <p:cTn id="109" dur="60000"/>
                                        <p:tgtEl>
                                          <p:spTgt spid="19"/>
                                        </p:tgtEl>
                                        <p:attrNameLst>
                                          <p:attrName>ppt_h</p:attrName>
                                        </p:attrNameLst>
                                      </p:cBhvr>
                                      <p:tavLst>
                                        <p:tav tm="0">
                                          <p:val>
                                            <p:strVal val="ppt_h"/>
                                          </p:val>
                                        </p:tav>
                                        <p:tav tm="100000">
                                          <p:val>
                                            <p:fltVal val="0"/>
                                          </p:val>
                                        </p:tav>
                                      </p:tavLst>
                                    </p:anim>
                                    <p:animEffect transition="out" filter="fade">
                                      <p:cBhvr>
                                        <p:cTn id="110" dur="60000"/>
                                        <p:tgtEl>
                                          <p:spTgt spid="19"/>
                                        </p:tgtEl>
                                      </p:cBhvr>
                                    </p:animEffect>
                                    <p:set>
                                      <p:cBhvr>
                                        <p:cTn id="111" dur="1" fill="hold">
                                          <p:stCondLst>
                                            <p:cond delay="59999"/>
                                          </p:stCondLst>
                                        </p:cTn>
                                        <p:tgtEl>
                                          <p:spTgt spid="19"/>
                                        </p:tgtEl>
                                        <p:attrNameLst>
                                          <p:attrName>style.visibility</p:attrName>
                                        </p:attrNameLst>
                                      </p:cBhvr>
                                      <p:to>
                                        <p:strVal val="hidden"/>
                                      </p:to>
                                    </p:set>
                                  </p:childTnLst>
                                </p:cTn>
                              </p:par>
                            </p:childTnLst>
                          </p:cTn>
                        </p:par>
                        <p:par>
                          <p:cTn id="112" fill="hold">
                            <p:stCondLst>
                              <p:cond delay="539000"/>
                            </p:stCondLst>
                            <p:childTnLst>
                              <p:par>
                                <p:cTn id="113" presetID="10" presetClass="exit" presetSubtype="0" fill="hold" nodeType="afterEffect">
                                  <p:stCondLst>
                                    <p:cond delay="0"/>
                                  </p:stCondLst>
                                  <p:childTnLst>
                                    <p:animEffect transition="out" filter="fade">
                                      <p:cBhvr>
                                        <p:cTn id="114" dur="60000"/>
                                        <p:tgtEl>
                                          <p:spTgt spid="14"/>
                                        </p:tgtEl>
                                      </p:cBhvr>
                                    </p:animEffect>
                                    <p:set>
                                      <p:cBhvr>
                                        <p:cTn id="115" dur="1" fill="hold">
                                          <p:stCondLst>
                                            <p:cond delay="59999"/>
                                          </p:stCondLst>
                                        </p:cTn>
                                        <p:tgtEl>
                                          <p:spTgt spid="14"/>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53" presetClass="exit" presetSubtype="32" fill="hold" grpId="0" nodeType="withEffect">
                                  <p:stCondLst>
                                    <p:cond delay="0"/>
                                  </p:stCondLst>
                                  <p:childTnLst>
                                    <p:anim calcmode="lin" valueType="num">
                                      <p:cBhvr>
                                        <p:cTn id="120" dur="60000"/>
                                        <p:tgtEl>
                                          <p:spTgt spid="20"/>
                                        </p:tgtEl>
                                        <p:attrNameLst>
                                          <p:attrName>ppt_w</p:attrName>
                                        </p:attrNameLst>
                                      </p:cBhvr>
                                      <p:tavLst>
                                        <p:tav tm="0">
                                          <p:val>
                                            <p:strVal val="ppt_w"/>
                                          </p:val>
                                        </p:tav>
                                        <p:tav tm="100000">
                                          <p:val>
                                            <p:fltVal val="0"/>
                                          </p:val>
                                        </p:tav>
                                      </p:tavLst>
                                    </p:anim>
                                    <p:anim calcmode="lin" valueType="num">
                                      <p:cBhvr>
                                        <p:cTn id="121" dur="60000"/>
                                        <p:tgtEl>
                                          <p:spTgt spid="20"/>
                                        </p:tgtEl>
                                        <p:attrNameLst>
                                          <p:attrName>ppt_h</p:attrName>
                                        </p:attrNameLst>
                                      </p:cBhvr>
                                      <p:tavLst>
                                        <p:tav tm="0">
                                          <p:val>
                                            <p:strVal val="ppt_h"/>
                                          </p:val>
                                        </p:tav>
                                        <p:tav tm="100000">
                                          <p:val>
                                            <p:fltVal val="0"/>
                                          </p:val>
                                        </p:tav>
                                      </p:tavLst>
                                    </p:anim>
                                    <p:animEffect transition="out" filter="fade">
                                      <p:cBhvr>
                                        <p:cTn id="122" dur="60000"/>
                                        <p:tgtEl>
                                          <p:spTgt spid="20"/>
                                        </p:tgtEl>
                                      </p:cBhvr>
                                    </p:animEffect>
                                    <p:set>
                                      <p:cBhvr>
                                        <p:cTn id="123" dur="1" fill="hold">
                                          <p:stCondLst>
                                            <p:cond delay="59999"/>
                                          </p:stCondLst>
                                        </p:cTn>
                                        <p:tgtEl>
                                          <p:spTgt spid="20"/>
                                        </p:tgtEl>
                                        <p:attrNameLst>
                                          <p:attrName>style.visibility</p:attrName>
                                        </p:attrNameLst>
                                      </p:cBhvr>
                                      <p:to>
                                        <p:strVal val="hidden"/>
                                      </p:to>
                                    </p:set>
                                  </p:childTnLst>
                                </p:cTn>
                              </p:par>
                            </p:childTnLst>
                          </p:cTn>
                        </p:par>
                        <p:par>
                          <p:cTn id="124" fill="hold">
                            <p:stCondLst>
                              <p:cond delay="599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2"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093079-9288-E1EF-AD74-6A50BA18BA61}"/>
              </a:ext>
            </a:extLst>
          </p:cNvPr>
          <p:cNvPicPr>
            <a:picLocks noChangeAspect="1"/>
          </p:cNvPicPr>
          <p:nvPr userDrawn="1"/>
        </p:nvPicPr>
        <p:blipFill>
          <a:blip r:embed="rId4"/>
          <a:stretch>
            <a:fillRect/>
          </a:stretch>
        </p:blipFill>
        <p:spPr>
          <a:xfrm>
            <a:off x="5858321" y="3314127"/>
            <a:ext cx="475939" cy="304289"/>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descr="Shape, rectangle&#10;&#10;Description automatically generated">
            <a:extLst>
              <a:ext uri="{FF2B5EF4-FFF2-40B4-BE49-F238E27FC236}">
                <a16:creationId xmlns:a16="http://schemas.microsoft.com/office/drawing/2014/main" id="{89710543-2D53-EC4E-CA25-144A22A0642D}"/>
              </a:ext>
            </a:extLst>
          </p:cNvPr>
          <p:cNvPicPr>
            <a:picLocks noChangeAspect="1"/>
          </p:cNvPicPr>
          <p:nvPr userDrawn="1"/>
        </p:nvPicPr>
        <p:blipFill>
          <a:blip r:embed="rId6"/>
          <a:stretch>
            <a:fillRect/>
          </a:stretch>
        </p:blipFill>
        <p:spPr>
          <a:xfrm>
            <a:off x="5234139" y="2700024"/>
            <a:ext cx="1724302" cy="314692"/>
          </a:xfrm>
          <a:prstGeom prst="rect">
            <a:avLst/>
          </a:prstGeom>
        </p:spPr>
      </p:pic>
      <p:pic>
        <p:nvPicPr>
          <p:cNvPr id="20" name="Picture 19" descr="Shape, rectangle&#10;&#10;Description automatically generated">
            <a:extLst>
              <a:ext uri="{FF2B5EF4-FFF2-40B4-BE49-F238E27FC236}">
                <a16:creationId xmlns:a16="http://schemas.microsoft.com/office/drawing/2014/main" id="{C3B8959F-9B8C-52FC-4656-88FF8C5E7CFC}"/>
              </a:ext>
            </a:extLst>
          </p:cNvPr>
          <p:cNvPicPr>
            <a:picLocks noChangeAspect="1"/>
          </p:cNvPicPr>
          <p:nvPr userDrawn="1"/>
        </p:nvPicPr>
        <p:blipFill>
          <a:blip r:embed="rId7"/>
          <a:stretch>
            <a:fillRect/>
          </a:stretch>
        </p:blipFill>
        <p:spPr>
          <a:xfrm>
            <a:off x="5134010" y="2389778"/>
            <a:ext cx="1924561" cy="314692"/>
          </a:xfrm>
          <a:prstGeom prst="rect">
            <a:avLst/>
          </a:prstGeom>
        </p:spPr>
      </p:pic>
      <p:pic>
        <p:nvPicPr>
          <p:cNvPr id="22" name="Picture 21" descr="Shape, rectangle&#10;&#10;Description automatically generated">
            <a:extLst>
              <a:ext uri="{FF2B5EF4-FFF2-40B4-BE49-F238E27FC236}">
                <a16:creationId xmlns:a16="http://schemas.microsoft.com/office/drawing/2014/main" id="{5B43FE96-D986-7F5F-7C8D-6DC5C3DE0AC4}"/>
              </a:ext>
            </a:extLst>
          </p:cNvPr>
          <p:cNvPicPr>
            <a:picLocks noChangeAspect="1"/>
          </p:cNvPicPr>
          <p:nvPr userDrawn="1"/>
        </p:nvPicPr>
        <p:blipFill>
          <a:blip r:embed="rId8"/>
          <a:stretch>
            <a:fillRect/>
          </a:stretch>
        </p:blipFill>
        <p:spPr>
          <a:xfrm>
            <a:off x="5105400" y="2141666"/>
            <a:ext cx="1981780"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descr="A picture containing icon&#10;&#10;Description automatically generated">
            <a:extLst>
              <a:ext uri="{FF2B5EF4-FFF2-40B4-BE49-F238E27FC236}">
                <a16:creationId xmlns:a16="http://schemas.microsoft.com/office/drawing/2014/main" id="{0201C4DC-70CB-1B22-08E3-1EF4AFFD7D8F}"/>
              </a:ext>
            </a:extLst>
          </p:cNvPr>
          <p:cNvPicPr>
            <a:picLocks noChangeAspect="1"/>
          </p:cNvPicPr>
          <p:nvPr userDrawn="1"/>
        </p:nvPicPr>
        <p:blipFill>
          <a:blip r:embed="rId4"/>
          <a:stretch>
            <a:fillRect/>
          </a:stretch>
        </p:blipFill>
        <p:spPr>
          <a:xfrm rot="10800000">
            <a:off x="5858320" y="3814611"/>
            <a:ext cx="475939" cy="304289"/>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descr="Shape, rectangle&#10;&#10;Description automatically generated">
            <a:extLst>
              <a:ext uri="{FF2B5EF4-FFF2-40B4-BE49-F238E27FC236}">
                <a16:creationId xmlns:a16="http://schemas.microsoft.com/office/drawing/2014/main" id="{31A62D40-3CAA-9CE5-47E6-1D0609F01BE5}"/>
              </a:ext>
            </a:extLst>
          </p:cNvPr>
          <p:cNvPicPr>
            <a:picLocks noChangeAspect="1"/>
          </p:cNvPicPr>
          <p:nvPr userDrawn="1"/>
        </p:nvPicPr>
        <p:blipFill>
          <a:blip r:embed="rId6"/>
          <a:stretch>
            <a:fillRect/>
          </a:stretch>
        </p:blipFill>
        <p:spPr>
          <a:xfrm rot="10800000">
            <a:off x="5234139" y="4424552"/>
            <a:ext cx="1724302" cy="314692"/>
          </a:xfrm>
          <a:prstGeom prst="rect">
            <a:avLst/>
          </a:prstGeom>
        </p:spPr>
      </p:pic>
      <p:pic>
        <p:nvPicPr>
          <p:cNvPr id="43" name="Picture 42" descr="Shape, rectangle&#10;&#10;Description automatically generated">
            <a:extLst>
              <a:ext uri="{FF2B5EF4-FFF2-40B4-BE49-F238E27FC236}">
                <a16:creationId xmlns:a16="http://schemas.microsoft.com/office/drawing/2014/main" id="{13BC7260-0F1B-4B9B-57CC-EB19C651228E}"/>
              </a:ext>
            </a:extLst>
          </p:cNvPr>
          <p:cNvPicPr>
            <a:picLocks noChangeAspect="1"/>
          </p:cNvPicPr>
          <p:nvPr userDrawn="1"/>
        </p:nvPicPr>
        <p:blipFill>
          <a:blip r:embed="rId7"/>
          <a:stretch>
            <a:fillRect/>
          </a:stretch>
        </p:blipFill>
        <p:spPr>
          <a:xfrm rot="10800000">
            <a:off x="5134009" y="4730938"/>
            <a:ext cx="1924561" cy="314692"/>
          </a:xfrm>
          <a:prstGeom prst="rect">
            <a:avLst/>
          </a:prstGeom>
        </p:spPr>
      </p:pic>
      <p:pic>
        <p:nvPicPr>
          <p:cNvPr id="44" name="Picture 43" descr="Shape, rectangle&#10;&#10;Description automatically generated">
            <a:extLst>
              <a:ext uri="{FF2B5EF4-FFF2-40B4-BE49-F238E27FC236}">
                <a16:creationId xmlns:a16="http://schemas.microsoft.com/office/drawing/2014/main" id="{3ADEC2B0-3FDB-C377-B267-A12863A7B8F9}"/>
              </a:ext>
            </a:extLst>
          </p:cNvPr>
          <p:cNvPicPr>
            <a:picLocks noChangeAspect="1"/>
          </p:cNvPicPr>
          <p:nvPr userDrawn="1"/>
        </p:nvPicPr>
        <p:blipFill>
          <a:blip r:embed="rId8"/>
          <a:stretch>
            <a:fillRect/>
          </a:stretch>
        </p:blipFill>
        <p:spPr>
          <a:xfrm rot="10800000">
            <a:off x="5105400" y="5036267"/>
            <a:ext cx="1981780"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tretch>
            <a:fillRect/>
          </a:stretch>
        </p:blipFill>
        <p:spPr>
          <a:xfrm>
            <a:off x="6044784" y="3565273"/>
            <a:ext cx="104648" cy="1729118"/>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19708" y="4498848"/>
            <a:ext cx="952567"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376614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42"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a:extLst>
              <a:ext uri="{FF2B5EF4-FFF2-40B4-BE49-F238E27FC236}">
                <a16:creationId xmlns:a16="http://schemas.microsoft.com/office/drawing/2014/main" id="{0D093079-9288-E1EF-AD74-6A50BA18BA61}"/>
              </a:ext>
            </a:extLst>
          </p:cNvPr>
          <p:cNvPicPr>
            <a:picLocks noChangeAspect="1"/>
          </p:cNvPicPr>
          <p:nvPr userDrawn="1"/>
        </p:nvPicPr>
        <p:blipFill>
          <a:blip r:embed="rId4"/>
          <a:srcRect/>
          <a:stretch/>
        </p:blipFill>
        <p:spPr>
          <a:xfrm>
            <a:off x="5858321" y="3322673"/>
            <a:ext cx="475939" cy="304288"/>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a:extLst>
              <a:ext uri="{FF2B5EF4-FFF2-40B4-BE49-F238E27FC236}">
                <a16:creationId xmlns:a16="http://schemas.microsoft.com/office/drawing/2014/main" id="{89710543-2D53-EC4E-CA25-144A22A0642D}"/>
              </a:ext>
            </a:extLst>
          </p:cNvPr>
          <p:cNvPicPr>
            <a:picLocks noChangeAspect="1"/>
          </p:cNvPicPr>
          <p:nvPr userDrawn="1"/>
        </p:nvPicPr>
        <p:blipFill>
          <a:blip r:embed="rId6"/>
          <a:srcRect/>
          <a:stretch/>
        </p:blipFill>
        <p:spPr>
          <a:xfrm>
            <a:off x="5234139" y="2700024"/>
            <a:ext cx="1724302" cy="314691"/>
          </a:xfrm>
          <a:prstGeom prst="rect">
            <a:avLst/>
          </a:prstGeom>
        </p:spPr>
      </p:pic>
      <p:pic>
        <p:nvPicPr>
          <p:cNvPr id="20" name="Picture 19">
            <a:extLst>
              <a:ext uri="{FF2B5EF4-FFF2-40B4-BE49-F238E27FC236}">
                <a16:creationId xmlns:a16="http://schemas.microsoft.com/office/drawing/2014/main" id="{C3B8959F-9B8C-52FC-4656-88FF8C5E7CFC}"/>
              </a:ext>
            </a:extLst>
          </p:cNvPr>
          <p:cNvPicPr>
            <a:picLocks noChangeAspect="1"/>
          </p:cNvPicPr>
          <p:nvPr userDrawn="1"/>
        </p:nvPicPr>
        <p:blipFill>
          <a:blip r:embed="rId7"/>
          <a:srcRect/>
          <a:stretch/>
        </p:blipFill>
        <p:spPr>
          <a:xfrm>
            <a:off x="5134010" y="2389778"/>
            <a:ext cx="1924561" cy="314691"/>
          </a:xfrm>
          <a:prstGeom prst="rect">
            <a:avLst/>
          </a:prstGeom>
        </p:spPr>
      </p:pic>
      <p:pic>
        <p:nvPicPr>
          <p:cNvPr id="22" name="Picture 21">
            <a:extLst>
              <a:ext uri="{FF2B5EF4-FFF2-40B4-BE49-F238E27FC236}">
                <a16:creationId xmlns:a16="http://schemas.microsoft.com/office/drawing/2014/main" id="{5B43FE96-D986-7F5F-7C8D-6DC5C3DE0AC4}"/>
              </a:ext>
            </a:extLst>
          </p:cNvPr>
          <p:cNvPicPr>
            <a:picLocks noChangeAspect="1"/>
          </p:cNvPicPr>
          <p:nvPr userDrawn="1"/>
        </p:nvPicPr>
        <p:blipFill>
          <a:blip r:embed="rId8"/>
          <a:srcRect/>
          <a:stretch/>
        </p:blipFill>
        <p:spPr>
          <a:xfrm>
            <a:off x="5105402" y="2141666"/>
            <a:ext cx="1981776"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a:extLst>
              <a:ext uri="{FF2B5EF4-FFF2-40B4-BE49-F238E27FC236}">
                <a16:creationId xmlns:a16="http://schemas.microsoft.com/office/drawing/2014/main" id="{0201C4DC-70CB-1B22-08E3-1EF4AFFD7D8F}"/>
              </a:ext>
            </a:extLst>
          </p:cNvPr>
          <p:cNvPicPr>
            <a:picLocks noChangeAspect="1"/>
          </p:cNvPicPr>
          <p:nvPr userDrawn="1"/>
        </p:nvPicPr>
        <p:blipFill>
          <a:blip r:embed="rId4"/>
          <a:srcRect/>
          <a:stretch/>
        </p:blipFill>
        <p:spPr>
          <a:xfrm rot="10800000">
            <a:off x="5858320" y="3814611"/>
            <a:ext cx="475939" cy="304288"/>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a:extLst>
              <a:ext uri="{FF2B5EF4-FFF2-40B4-BE49-F238E27FC236}">
                <a16:creationId xmlns:a16="http://schemas.microsoft.com/office/drawing/2014/main" id="{31A62D40-3CAA-9CE5-47E6-1D0609F01BE5}"/>
              </a:ext>
            </a:extLst>
          </p:cNvPr>
          <p:cNvPicPr>
            <a:picLocks noChangeAspect="1"/>
          </p:cNvPicPr>
          <p:nvPr userDrawn="1"/>
        </p:nvPicPr>
        <p:blipFill>
          <a:blip r:embed="rId6"/>
          <a:srcRect/>
          <a:stretch/>
        </p:blipFill>
        <p:spPr>
          <a:xfrm rot="10800000">
            <a:off x="5234139" y="4424552"/>
            <a:ext cx="1724302" cy="314691"/>
          </a:xfrm>
          <a:prstGeom prst="rect">
            <a:avLst/>
          </a:prstGeom>
        </p:spPr>
      </p:pic>
      <p:pic>
        <p:nvPicPr>
          <p:cNvPr id="43" name="Picture 42">
            <a:extLst>
              <a:ext uri="{FF2B5EF4-FFF2-40B4-BE49-F238E27FC236}">
                <a16:creationId xmlns:a16="http://schemas.microsoft.com/office/drawing/2014/main" id="{13BC7260-0F1B-4B9B-57CC-EB19C651228E}"/>
              </a:ext>
            </a:extLst>
          </p:cNvPr>
          <p:cNvPicPr>
            <a:picLocks noChangeAspect="1"/>
          </p:cNvPicPr>
          <p:nvPr userDrawn="1"/>
        </p:nvPicPr>
        <p:blipFill>
          <a:blip r:embed="rId7"/>
          <a:srcRect/>
          <a:stretch/>
        </p:blipFill>
        <p:spPr>
          <a:xfrm rot="10800000">
            <a:off x="5134009" y="4730938"/>
            <a:ext cx="1924561" cy="314691"/>
          </a:xfrm>
          <a:prstGeom prst="rect">
            <a:avLst/>
          </a:prstGeom>
        </p:spPr>
      </p:pic>
      <p:pic>
        <p:nvPicPr>
          <p:cNvPr id="44" name="Picture 43">
            <a:extLst>
              <a:ext uri="{FF2B5EF4-FFF2-40B4-BE49-F238E27FC236}">
                <a16:creationId xmlns:a16="http://schemas.microsoft.com/office/drawing/2014/main" id="{3ADEC2B0-3FDB-C377-B267-A12863A7B8F9}"/>
              </a:ext>
            </a:extLst>
          </p:cNvPr>
          <p:cNvPicPr>
            <a:picLocks noChangeAspect="1"/>
          </p:cNvPicPr>
          <p:nvPr userDrawn="1"/>
        </p:nvPicPr>
        <p:blipFill>
          <a:blip r:embed="rId8"/>
          <a:srcRect/>
          <a:stretch/>
        </p:blipFill>
        <p:spPr>
          <a:xfrm rot="10800000">
            <a:off x="5105402" y="5036267"/>
            <a:ext cx="1981776"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rcRect/>
          <a:stretch/>
        </p:blipFill>
        <p:spPr>
          <a:xfrm>
            <a:off x="6050603" y="3602095"/>
            <a:ext cx="92413" cy="1680284"/>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24063" y="4501628"/>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1175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10"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descr="Venn diagram&#10;&#10;Description automatically generated with medium confidence">
            <a:extLst>
              <a:ext uri="{FF2B5EF4-FFF2-40B4-BE49-F238E27FC236}">
                <a16:creationId xmlns:a16="http://schemas.microsoft.com/office/drawing/2014/main" id="{86BA93E8-35B7-662B-C63B-A8D0DD52BA7A}"/>
              </a:ext>
            </a:extLst>
          </p:cNvPr>
          <p:cNvPicPr>
            <a:picLocks noChangeAspect="1"/>
          </p:cNvPicPr>
          <p:nvPr userDrawn="1"/>
        </p:nvPicPr>
        <p:blipFill>
          <a:blip r:embed="rId4"/>
          <a:stretch>
            <a:fillRect/>
          </a:stretch>
        </p:blipFill>
        <p:spPr>
          <a:xfrm rot="10800000" flipV="1">
            <a:off x="5948176" y="3401969"/>
            <a:ext cx="295648" cy="222991"/>
          </a:xfrm>
          <a:prstGeom prst="rect">
            <a:avLst/>
          </a:prstGeom>
        </p:spPr>
      </p:pic>
      <p:pic>
        <p:nvPicPr>
          <p:cNvPr id="37" name="Picture 36" descr="Shape, rectangle&#10;&#10;Description automatically generated">
            <a:extLst>
              <a:ext uri="{FF2B5EF4-FFF2-40B4-BE49-F238E27FC236}">
                <a16:creationId xmlns:a16="http://schemas.microsoft.com/office/drawing/2014/main" id="{2EC884AC-BF30-39B3-523D-DAC89E05F7C5}"/>
              </a:ext>
            </a:extLst>
          </p:cNvPr>
          <p:cNvPicPr>
            <a:picLocks noChangeAspect="1"/>
          </p:cNvPicPr>
          <p:nvPr userDrawn="1"/>
        </p:nvPicPr>
        <p:blipFill>
          <a:blip r:embed="rId5"/>
          <a:stretch>
            <a:fillRect/>
          </a:stretch>
        </p:blipFill>
        <p:spPr>
          <a:xfrm rot="10800000" flipV="1">
            <a:off x="5780307" y="3260059"/>
            <a:ext cx="631385" cy="140308"/>
          </a:xfrm>
          <a:prstGeom prst="rect">
            <a:avLst/>
          </a:prstGeom>
        </p:spPr>
      </p:pic>
      <p:pic>
        <p:nvPicPr>
          <p:cNvPr id="45" name="Picture 44" descr="Shape, square&#10;&#10;Description automatically generated">
            <a:extLst>
              <a:ext uri="{FF2B5EF4-FFF2-40B4-BE49-F238E27FC236}">
                <a16:creationId xmlns:a16="http://schemas.microsoft.com/office/drawing/2014/main" id="{7B457E25-ABD9-F3AB-1474-620994FF5B5D}"/>
              </a:ext>
            </a:extLst>
          </p:cNvPr>
          <p:cNvPicPr>
            <a:picLocks noChangeAspect="1"/>
          </p:cNvPicPr>
          <p:nvPr userDrawn="1"/>
        </p:nvPicPr>
        <p:blipFill>
          <a:blip r:embed="rId6"/>
          <a:stretch>
            <a:fillRect/>
          </a:stretch>
        </p:blipFill>
        <p:spPr>
          <a:xfrm rot="10800000" flipV="1">
            <a:off x="5584881" y="3123346"/>
            <a:ext cx="1022238" cy="137803"/>
          </a:xfrm>
          <a:prstGeom prst="rect">
            <a:avLst/>
          </a:prstGeom>
        </p:spPr>
      </p:pic>
      <p:pic>
        <p:nvPicPr>
          <p:cNvPr id="46" name="Picture 45" descr="Shape, rectangle&#10;&#10;Description automatically generated">
            <a:extLst>
              <a:ext uri="{FF2B5EF4-FFF2-40B4-BE49-F238E27FC236}">
                <a16:creationId xmlns:a16="http://schemas.microsoft.com/office/drawing/2014/main" id="{00730773-8DCE-62C6-D8BF-2A0F7222F6D5}"/>
              </a:ext>
            </a:extLst>
          </p:cNvPr>
          <p:cNvPicPr>
            <a:picLocks noChangeAspect="1"/>
          </p:cNvPicPr>
          <p:nvPr userDrawn="1"/>
        </p:nvPicPr>
        <p:blipFill>
          <a:blip r:embed="rId7"/>
          <a:stretch>
            <a:fillRect/>
          </a:stretch>
        </p:blipFill>
        <p:spPr>
          <a:xfrm rot="10800000" flipV="1">
            <a:off x="5437055" y="2987645"/>
            <a:ext cx="1317890" cy="140309"/>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tretch>
            <a:fillRect/>
          </a:stretch>
        </p:blipFill>
        <p:spPr>
          <a:xfrm rot="10800000" flipV="1">
            <a:off x="5333077" y="2848855"/>
            <a:ext cx="1525846" cy="140309"/>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tretch>
            <a:fillRect/>
          </a:stretch>
        </p:blipFill>
        <p:spPr>
          <a:xfrm rot="10800000" flipV="1">
            <a:off x="5259164" y="2710065"/>
            <a:ext cx="1673671" cy="140309"/>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tretch>
            <a:fillRect/>
          </a:stretch>
        </p:blipFill>
        <p:spPr>
          <a:xfrm rot="10800000" flipV="1">
            <a:off x="5206549" y="2571276"/>
            <a:ext cx="1778901" cy="140308"/>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tretch>
            <a:fillRect/>
          </a:stretch>
        </p:blipFill>
        <p:spPr>
          <a:xfrm rot="10800000" flipV="1">
            <a:off x="5171476" y="2434992"/>
            <a:ext cx="1849048"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tretch>
            <a:fillRect/>
          </a:stretch>
        </p:blipFill>
        <p:spPr>
          <a:xfrm rot="10800000" flipV="1">
            <a:off x="5147490" y="2296202"/>
            <a:ext cx="1897019"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tretch>
            <a:fill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6</a:t>
            </a:r>
          </a:p>
        </p:txBody>
      </p:sp>
      <p:pic>
        <p:nvPicPr>
          <p:cNvPr id="8" name="Picture 7" descr="Venn diagram&#10;&#10;Description automatically generated with medium confidence">
            <a:extLst>
              <a:ext uri="{FF2B5EF4-FFF2-40B4-BE49-F238E27FC236}">
                <a16:creationId xmlns:a16="http://schemas.microsoft.com/office/drawing/2014/main" id="{8DA4F8DF-47A5-5DDB-B75D-BA0C9D33E9BA}"/>
              </a:ext>
            </a:extLst>
          </p:cNvPr>
          <p:cNvPicPr>
            <a:picLocks noChangeAspect="1"/>
          </p:cNvPicPr>
          <p:nvPr userDrawn="1"/>
        </p:nvPicPr>
        <p:blipFill>
          <a:blip r:embed="rId4"/>
          <a:stretch>
            <a:fillRect/>
          </a:stretch>
        </p:blipFill>
        <p:spPr>
          <a:xfrm flipV="1">
            <a:off x="5948176" y="3806818"/>
            <a:ext cx="295648" cy="222991"/>
          </a:xfrm>
          <a:prstGeom prst="rect">
            <a:avLst/>
          </a:prstGeom>
        </p:spPr>
      </p:pic>
      <p:pic>
        <p:nvPicPr>
          <p:cNvPr id="11" name="Picture 10" descr="Shape, rectangle&#10;&#10;Description automatically generated">
            <a:extLst>
              <a:ext uri="{FF2B5EF4-FFF2-40B4-BE49-F238E27FC236}">
                <a16:creationId xmlns:a16="http://schemas.microsoft.com/office/drawing/2014/main" id="{E7353084-5B5F-1B6B-E4CB-0575CE1F9CE4}"/>
              </a:ext>
            </a:extLst>
          </p:cNvPr>
          <p:cNvPicPr>
            <a:picLocks noChangeAspect="1"/>
          </p:cNvPicPr>
          <p:nvPr userDrawn="1"/>
        </p:nvPicPr>
        <p:blipFill>
          <a:blip r:embed="rId5"/>
          <a:stretch>
            <a:fillRect/>
          </a:stretch>
        </p:blipFill>
        <p:spPr>
          <a:xfrm flipV="1">
            <a:off x="5780308" y="4023326"/>
            <a:ext cx="631385" cy="140308"/>
          </a:xfrm>
          <a:prstGeom prst="rect">
            <a:avLst/>
          </a:prstGeom>
        </p:spPr>
      </p:pic>
      <p:pic>
        <p:nvPicPr>
          <p:cNvPr id="14" name="Picture 13" descr="Shape, square&#10;&#10;Description automatically generated">
            <a:extLst>
              <a:ext uri="{FF2B5EF4-FFF2-40B4-BE49-F238E27FC236}">
                <a16:creationId xmlns:a16="http://schemas.microsoft.com/office/drawing/2014/main" id="{A6A4E710-B2B8-59C4-6222-5B6C9A940361}"/>
              </a:ext>
            </a:extLst>
          </p:cNvPr>
          <p:cNvPicPr>
            <a:picLocks noChangeAspect="1"/>
          </p:cNvPicPr>
          <p:nvPr userDrawn="1"/>
        </p:nvPicPr>
        <p:blipFill>
          <a:blip r:embed="rId6"/>
          <a:stretch>
            <a:fillRect/>
          </a:stretch>
        </p:blipFill>
        <p:spPr>
          <a:xfrm flipV="1">
            <a:off x="5584881" y="4157000"/>
            <a:ext cx="1022238" cy="137803"/>
          </a:xfrm>
          <a:prstGeom prst="rect">
            <a:avLst/>
          </a:prstGeom>
        </p:spPr>
      </p:pic>
      <p:pic>
        <p:nvPicPr>
          <p:cNvPr id="17" name="Picture 16" descr="Shape, rectangle&#10;&#10;Description automatically generated">
            <a:extLst>
              <a:ext uri="{FF2B5EF4-FFF2-40B4-BE49-F238E27FC236}">
                <a16:creationId xmlns:a16="http://schemas.microsoft.com/office/drawing/2014/main" id="{A0B1AFDA-E373-14FD-7D33-A82503FCE02A}"/>
              </a:ext>
            </a:extLst>
          </p:cNvPr>
          <p:cNvPicPr>
            <a:picLocks noChangeAspect="1"/>
          </p:cNvPicPr>
          <p:nvPr userDrawn="1"/>
        </p:nvPicPr>
        <p:blipFill>
          <a:blip r:embed="rId7"/>
          <a:stretch>
            <a:fillRect/>
          </a:stretch>
        </p:blipFill>
        <p:spPr>
          <a:xfrm flipV="1">
            <a:off x="5437055" y="4292914"/>
            <a:ext cx="1317890" cy="140309"/>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tretch>
            <a:fillRect/>
          </a:stretch>
        </p:blipFill>
        <p:spPr>
          <a:xfrm flipV="1">
            <a:off x="5333077" y="4425881"/>
            <a:ext cx="1525846" cy="140309"/>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tretch>
            <a:fillRect/>
          </a:stretch>
        </p:blipFill>
        <p:spPr>
          <a:xfrm flipV="1">
            <a:off x="5259165" y="4564301"/>
            <a:ext cx="1673671" cy="140309"/>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tretch>
            <a:fillRect/>
          </a:stretch>
        </p:blipFill>
        <p:spPr>
          <a:xfrm flipV="1">
            <a:off x="5206550" y="4702722"/>
            <a:ext cx="1778901" cy="140308"/>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tretch>
            <a:fillRect/>
          </a:stretch>
        </p:blipFill>
        <p:spPr>
          <a:xfrm flipV="1">
            <a:off x="5171476" y="4841420"/>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tretch>
            <a:fillRect/>
          </a:stretch>
        </p:blipFill>
        <p:spPr>
          <a:xfrm flipV="1">
            <a:off x="5147491" y="4977334"/>
            <a:ext cx="1897019"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tretch>
            <a:fillRect/>
          </a:stretch>
        </p:blipFill>
        <p:spPr>
          <a:xfrm flipV="1">
            <a:off x="5138642" y="5112238"/>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tretch>
            <a:fillRect/>
          </a:stretch>
        </p:blipFill>
        <p:spPr>
          <a:xfrm>
            <a:off x="6044784" y="3597438"/>
            <a:ext cx="98841" cy="1645920"/>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210590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a:extLst>
              <a:ext uri="{FF2B5EF4-FFF2-40B4-BE49-F238E27FC236}">
                <a16:creationId xmlns:a16="http://schemas.microsoft.com/office/drawing/2014/main" id="{86BA93E8-35B7-662B-C63B-A8D0DD52BA7A}"/>
              </a:ext>
            </a:extLst>
          </p:cNvPr>
          <p:cNvPicPr>
            <a:picLocks noChangeAspect="1"/>
          </p:cNvPicPr>
          <p:nvPr userDrawn="1"/>
        </p:nvPicPr>
        <p:blipFill>
          <a:blip r:embed="rId4"/>
          <a:srcRect/>
          <a:stretch/>
        </p:blipFill>
        <p:spPr>
          <a:xfrm rot="10800000" flipV="1">
            <a:off x="5948176" y="3401970"/>
            <a:ext cx="295648" cy="222988"/>
          </a:xfrm>
          <a:prstGeom prst="rect">
            <a:avLst/>
          </a:prstGeom>
        </p:spPr>
      </p:pic>
      <p:pic>
        <p:nvPicPr>
          <p:cNvPr id="37" name="Picture 36">
            <a:extLst>
              <a:ext uri="{FF2B5EF4-FFF2-40B4-BE49-F238E27FC236}">
                <a16:creationId xmlns:a16="http://schemas.microsoft.com/office/drawing/2014/main" id="{2EC884AC-BF30-39B3-523D-DAC89E05F7C5}"/>
              </a:ext>
            </a:extLst>
          </p:cNvPr>
          <p:cNvPicPr>
            <a:picLocks noChangeAspect="1"/>
          </p:cNvPicPr>
          <p:nvPr userDrawn="1"/>
        </p:nvPicPr>
        <p:blipFill>
          <a:blip r:embed="rId5"/>
          <a:srcRect/>
          <a:stretch/>
        </p:blipFill>
        <p:spPr>
          <a:xfrm rot="10800000" flipV="1">
            <a:off x="5780307" y="3260336"/>
            <a:ext cx="631385" cy="139753"/>
          </a:xfrm>
          <a:prstGeom prst="rect">
            <a:avLst/>
          </a:prstGeom>
        </p:spPr>
      </p:pic>
      <p:pic>
        <p:nvPicPr>
          <p:cNvPr id="45" name="Picture 44">
            <a:extLst>
              <a:ext uri="{FF2B5EF4-FFF2-40B4-BE49-F238E27FC236}">
                <a16:creationId xmlns:a16="http://schemas.microsoft.com/office/drawing/2014/main" id="{7B457E25-ABD9-F3AB-1474-620994FF5B5D}"/>
              </a:ext>
            </a:extLst>
          </p:cNvPr>
          <p:cNvPicPr>
            <a:picLocks noChangeAspect="1"/>
          </p:cNvPicPr>
          <p:nvPr userDrawn="1"/>
        </p:nvPicPr>
        <p:blipFill>
          <a:blip r:embed="rId6"/>
          <a:srcRect/>
          <a:stretch/>
        </p:blipFill>
        <p:spPr>
          <a:xfrm rot="10800000" flipV="1">
            <a:off x="5586129" y="3123346"/>
            <a:ext cx="1019742" cy="137803"/>
          </a:xfrm>
          <a:prstGeom prst="rect">
            <a:avLst/>
          </a:prstGeom>
        </p:spPr>
      </p:pic>
      <p:pic>
        <p:nvPicPr>
          <p:cNvPr id="46" name="Picture 45">
            <a:extLst>
              <a:ext uri="{FF2B5EF4-FFF2-40B4-BE49-F238E27FC236}">
                <a16:creationId xmlns:a16="http://schemas.microsoft.com/office/drawing/2014/main" id="{00730773-8DCE-62C6-D8BF-2A0F7222F6D5}"/>
              </a:ext>
            </a:extLst>
          </p:cNvPr>
          <p:cNvPicPr>
            <a:picLocks noChangeAspect="1"/>
          </p:cNvPicPr>
          <p:nvPr userDrawn="1"/>
        </p:nvPicPr>
        <p:blipFill>
          <a:blip r:embed="rId7"/>
          <a:srcRect/>
          <a:stretch/>
        </p:blipFill>
        <p:spPr>
          <a:xfrm rot="10800000" flipV="1">
            <a:off x="5437055" y="2987646"/>
            <a:ext cx="1317890" cy="140307"/>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rcRect/>
          <a:stretch/>
        </p:blipFill>
        <p:spPr>
          <a:xfrm rot="10800000" flipV="1">
            <a:off x="5333077" y="2848856"/>
            <a:ext cx="1525846" cy="140307"/>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rcRect/>
          <a:stretch/>
        </p:blipFill>
        <p:spPr>
          <a:xfrm rot="10800000" flipV="1">
            <a:off x="5259164" y="2710066"/>
            <a:ext cx="1673671" cy="140307"/>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rcRect/>
          <a:stretch/>
        </p:blipFill>
        <p:spPr>
          <a:xfrm rot="10800000" flipV="1">
            <a:off x="5206549" y="2572529"/>
            <a:ext cx="1778901" cy="137802"/>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rcRect/>
          <a:stretch/>
        </p:blipFill>
        <p:spPr>
          <a:xfrm rot="10800000" flipV="1">
            <a:off x="5171473" y="2434992"/>
            <a:ext cx="1849049"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rcRect/>
          <a:stretch/>
        </p:blipFill>
        <p:spPr>
          <a:xfrm rot="10800000" flipV="1">
            <a:off x="5150166" y="2296202"/>
            <a:ext cx="1891666"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rc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6</a:t>
            </a:r>
          </a:p>
        </p:txBody>
      </p:sp>
      <p:pic>
        <p:nvPicPr>
          <p:cNvPr id="8" name="Picture 7">
            <a:extLst>
              <a:ext uri="{FF2B5EF4-FFF2-40B4-BE49-F238E27FC236}">
                <a16:creationId xmlns:a16="http://schemas.microsoft.com/office/drawing/2014/main" id="{8DA4F8DF-47A5-5DDB-B75D-BA0C9D33E9BA}"/>
              </a:ext>
            </a:extLst>
          </p:cNvPr>
          <p:cNvPicPr>
            <a:picLocks noChangeAspect="1"/>
          </p:cNvPicPr>
          <p:nvPr userDrawn="1"/>
        </p:nvPicPr>
        <p:blipFill>
          <a:blip r:embed="rId4"/>
          <a:srcRect/>
          <a:stretch/>
        </p:blipFill>
        <p:spPr>
          <a:xfrm flipV="1">
            <a:off x="5948176" y="3806819"/>
            <a:ext cx="295648" cy="222988"/>
          </a:xfrm>
          <a:prstGeom prst="rect">
            <a:avLst/>
          </a:prstGeom>
        </p:spPr>
      </p:pic>
      <p:pic>
        <p:nvPicPr>
          <p:cNvPr id="11" name="Picture 10">
            <a:extLst>
              <a:ext uri="{FF2B5EF4-FFF2-40B4-BE49-F238E27FC236}">
                <a16:creationId xmlns:a16="http://schemas.microsoft.com/office/drawing/2014/main" id="{E7353084-5B5F-1B6B-E4CB-0575CE1F9CE4}"/>
              </a:ext>
            </a:extLst>
          </p:cNvPr>
          <p:cNvPicPr>
            <a:picLocks noChangeAspect="1"/>
          </p:cNvPicPr>
          <p:nvPr userDrawn="1"/>
        </p:nvPicPr>
        <p:blipFill>
          <a:blip r:embed="rId5"/>
          <a:srcRect/>
          <a:stretch/>
        </p:blipFill>
        <p:spPr>
          <a:xfrm flipV="1">
            <a:off x="5780308" y="4023603"/>
            <a:ext cx="631385" cy="139753"/>
          </a:xfrm>
          <a:prstGeom prst="rect">
            <a:avLst/>
          </a:prstGeom>
        </p:spPr>
      </p:pic>
      <p:pic>
        <p:nvPicPr>
          <p:cNvPr id="14" name="Picture 13">
            <a:extLst>
              <a:ext uri="{FF2B5EF4-FFF2-40B4-BE49-F238E27FC236}">
                <a16:creationId xmlns:a16="http://schemas.microsoft.com/office/drawing/2014/main" id="{A6A4E710-B2B8-59C4-6222-5B6C9A940361}"/>
              </a:ext>
            </a:extLst>
          </p:cNvPr>
          <p:cNvPicPr>
            <a:picLocks noChangeAspect="1"/>
          </p:cNvPicPr>
          <p:nvPr userDrawn="1"/>
        </p:nvPicPr>
        <p:blipFill>
          <a:blip r:embed="rId6"/>
          <a:srcRect/>
          <a:stretch/>
        </p:blipFill>
        <p:spPr>
          <a:xfrm flipV="1">
            <a:off x="5586129" y="4157000"/>
            <a:ext cx="1019742" cy="137803"/>
          </a:xfrm>
          <a:prstGeom prst="rect">
            <a:avLst/>
          </a:prstGeom>
        </p:spPr>
      </p:pic>
      <p:pic>
        <p:nvPicPr>
          <p:cNvPr id="17" name="Picture 16">
            <a:extLst>
              <a:ext uri="{FF2B5EF4-FFF2-40B4-BE49-F238E27FC236}">
                <a16:creationId xmlns:a16="http://schemas.microsoft.com/office/drawing/2014/main" id="{A0B1AFDA-E373-14FD-7D33-A82503FCE02A}"/>
              </a:ext>
            </a:extLst>
          </p:cNvPr>
          <p:cNvPicPr>
            <a:picLocks noChangeAspect="1"/>
          </p:cNvPicPr>
          <p:nvPr userDrawn="1"/>
        </p:nvPicPr>
        <p:blipFill>
          <a:blip r:embed="rId7"/>
          <a:srcRect/>
          <a:stretch/>
        </p:blipFill>
        <p:spPr>
          <a:xfrm flipV="1">
            <a:off x="5437055" y="4292915"/>
            <a:ext cx="1317890" cy="140307"/>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rcRect/>
          <a:stretch/>
        </p:blipFill>
        <p:spPr>
          <a:xfrm flipV="1">
            <a:off x="5333077" y="4425882"/>
            <a:ext cx="1525846" cy="140307"/>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rcRect/>
          <a:stretch/>
        </p:blipFill>
        <p:spPr>
          <a:xfrm flipV="1">
            <a:off x="5259165" y="4564302"/>
            <a:ext cx="1673671" cy="140307"/>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rcRect/>
          <a:stretch/>
        </p:blipFill>
        <p:spPr>
          <a:xfrm flipV="1">
            <a:off x="5206550" y="4703975"/>
            <a:ext cx="1778901" cy="137802"/>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rcRect/>
          <a:stretch/>
        </p:blipFill>
        <p:spPr>
          <a:xfrm flipV="1">
            <a:off x="5171473" y="4841418"/>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rcRect/>
          <a:stretch/>
        </p:blipFill>
        <p:spPr>
          <a:xfrm flipV="1">
            <a:off x="5150167" y="4977334"/>
            <a:ext cx="1891666"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rcRect/>
          <a:stretch/>
        </p:blipFill>
        <p:spPr>
          <a:xfrm flipV="1">
            <a:off x="5138642" y="5112236"/>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rcRect/>
          <a:stretch/>
        </p:blipFill>
        <p:spPr>
          <a:xfrm>
            <a:off x="6044784" y="3578836"/>
            <a:ext cx="98841" cy="1657427"/>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33013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250BD4-B06F-0142-41F6-21768F3B377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pic>
        <p:nvPicPr>
          <p:cNvPr id="26" name="Picture 25">
            <a:extLst>
              <a:ext uri="{FF2B5EF4-FFF2-40B4-BE49-F238E27FC236}">
                <a16:creationId xmlns:a16="http://schemas.microsoft.com/office/drawing/2014/main" id="{76A19965-E191-A7BB-32F9-EA6B3B066F56}"/>
              </a:ext>
            </a:extLst>
          </p:cNvPr>
          <p:cNvPicPr>
            <a:picLocks noChangeAspect="1"/>
          </p:cNvPicPr>
          <p:nvPr userDrawn="1"/>
        </p:nvPicPr>
        <p:blipFill>
          <a:blip r:embed="rId3"/>
          <a:srcRect/>
          <a:stretch/>
        </p:blipFill>
        <p:spPr>
          <a:xfrm>
            <a:off x="4808328" y="1173751"/>
            <a:ext cx="2581761" cy="1345838"/>
          </a:xfrm>
          <a:prstGeom prst="rect">
            <a:avLst/>
          </a:prstGeom>
          <a:ln w="76200">
            <a:noFill/>
          </a:ln>
        </p:spPr>
      </p:pic>
      <p:pic>
        <p:nvPicPr>
          <p:cNvPr id="27" name="Picture 26">
            <a:extLst>
              <a:ext uri="{FF2B5EF4-FFF2-40B4-BE49-F238E27FC236}">
                <a16:creationId xmlns:a16="http://schemas.microsoft.com/office/drawing/2014/main" id="{2F016BE4-0145-31C8-D5C9-9EB87BFE9A77}"/>
              </a:ext>
            </a:extLst>
          </p:cNvPr>
          <p:cNvPicPr>
            <a:picLocks noChangeAspect="1"/>
          </p:cNvPicPr>
          <p:nvPr userDrawn="1"/>
        </p:nvPicPr>
        <p:blipFill>
          <a:blip r:embed="rId4"/>
          <a:srcRect/>
          <a:stretch/>
        </p:blipFill>
        <p:spPr>
          <a:xfrm>
            <a:off x="6770599" y="1627485"/>
            <a:ext cx="1569831" cy="2443307"/>
          </a:xfrm>
          <a:prstGeom prst="rect">
            <a:avLst/>
          </a:prstGeom>
        </p:spPr>
      </p:pic>
      <p:pic>
        <p:nvPicPr>
          <p:cNvPr id="28" name="Picture 27">
            <a:extLst>
              <a:ext uri="{FF2B5EF4-FFF2-40B4-BE49-F238E27FC236}">
                <a16:creationId xmlns:a16="http://schemas.microsoft.com/office/drawing/2014/main" id="{45484888-38EE-D1B6-63D1-B8B797CC7BBD}"/>
              </a:ext>
            </a:extLst>
          </p:cNvPr>
          <p:cNvPicPr>
            <a:picLocks noChangeAspect="1"/>
          </p:cNvPicPr>
          <p:nvPr userDrawn="1"/>
        </p:nvPicPr>
        <p:blipFill>
          <a:blip r:embed="rId5"/>
          <a:srcRect/>
          <a:stretch/>
        </p:blipFill>
        <p:spPr>
          <a:xfrm>
            <a:off x="6127037" y="3789420"/>
            <a:ext cx="2087315" cy="1872731"/>
          </a:xfrm>
          <a:prstGeom prst="rect">
            <a:avLst/>
          </a:prstGeom>
        </p:spPr>
      </p:pic>
      <p:pic>
        <p:nvPicPr>
          <p:cNvPr id="29" name="Picture 28">
            <a:extLst>
              <a:ext uri="{FF2B5EF4-FFF2-40B4-BE49-F238E27FC236}">
                <a16:creationId xmlns:a16="http://schemas.microsoft.com/office/drawing/2014/main" id="{D6FFA2EC-3898-399E-6F14-F76B91765775}"/>
              </a:ext>
            </a:extLst>
          </p:cNvPr>
          <p:cNvPicPr>
            <a:picLocks noChangeAspect="1"/>
          </p:cNvPicPr>
          <p:nvPr userDrawn="1"/>
        </p:nvPicPr>
        <p:blipFill>
          <a:blip r:embed="rId6"/>
          <a:srcRect/>
          <a:stretch/>
        </p:blipFill>
        <p:spPr>
          <a:xfrm>
            <a:off x="3972944" y="3789420"/>
            <a:ext cx="2087315" cy="1872731"/>
          </a:xfrm>
          <a:prstGeom prst="rect">
            <a:avLst/>
          </a:prstGeom>
        </p:spPr>
      </p:pic>
      <p:pic>
        <p:nvPicPr>
          <p:cNvPr id="30" name="Picture 29">
            <a:extLst>
              <a:ext uri="{FF2B5EF4-FFF2-40B4-BE49-F238E27FC236}">
                <a16:creationId xmlns:a16="http://schemas.microsoft.com/office/drawing/2014/main" id="{F1BCD80D-648A-9216-C464-856728AD39D0}"/>
              </a:ext>
            </a:extLst>
          </p:cNvPr>
          <p:cNvPicPr>
            <a:picLocks noChangeAspect="1"/>
          </p:cNvPicPr>
          <p:nvPr userDrawn="1"/>
        </p:nvPicPr>
        <p:blipFill>
          <a:blip r:embed="rId7"/>
          <a:srcRect/>
          <a:stretch/>
        </p:blipFill>
        <p:spPr>
          <a:xfrm>
            <a:off x="3858030" y="1626703"/>
            <a:ext cx="1570836" cy="2444873"/>
          </a:xfrm>
          <a:prstGeom prst="rect">
            <a:avLst/>
          </a:prstGeom>
          <a:ln>
            <a:noFill/>
          </a:ln>
        </p:spPr>
      </p:pic>
      <p:sp>
        <p:nvSpPr>
          <p:cNvPr id="31" name="Title 1">
            <a:extLst>
              <a:ext uri="{FF2B5EF4-FFF2-40B4-BE49-F238E27FC236}">
                <a16:creationId xmlns:a16="http://schemas.microsoft.com/office/drawing/2014/main" id="{D6257905-7617-9F7F-ED9F-92F2A3A1C469}"/>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5</a:t>
            </a:r>
          </a:p>
        </p:txBody>
      </p:sp>
      <p:sp>
        <p:nvSpPr>
          <p:cNvPr id="32" name="Title 1">
            <a:extLst>
              <a:ext uri="{FF2B5EF4-FFF2-40B4-BE49-F238E27FC236}">
                <a16:creationId xmlns:a16="http://schemas.microsoft.com/office/drawing/2014/main" id="{9D0B7809-3A74-0794-0586-969FC99BBFEE}"/>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4</a:t>
            </a:r>
          </a:p>
        </p:txBody>
      </p:sp>
      <p:sp>
        <p:nvSpPr>
          <p:cNvPr id="33" name="Title 1">
            <a:extLst>
              <a:ext uri="{FF2B5EF4-FFF2-40B4-BE49-F238E27FC236}">
                <a16:creationId xmlns:a16="http://schemas.microsoft.com/office/drawing/2014/main" id="{08EC0B0E-683C-7744-C218-09675F26E191}"/>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3</a:t>
            </a:r>
          </a:p>
        </p:txBody>
      </p:sp>
      <p:sp>
        <p:nvSpPr>
          <p:cNvPr id="34" name="Title 1">
            <a:extLst>
              <a:ext uri="{FF2B5EF4-FFF2-40B4-BE49-F238E27FC236}">
                <a16:creationId xmlns:a16="http://schemas.microsoft.com/office/drawing/2014/main" id="{C9F5AF74-FDD9-C47C-EF6A-2DD5F2A5ADC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2</a:t>
            </a:r>
          </a:p>
        </p:txBody>
      </p:sp>
      <p:sp>
        <p:nvSpPr>
          <p:cNvPr id="35" name="Title 1">
            <a:extLst>
              <a:ext uri="{FF2B5EF4-FFF2-40B4-BE49-F238E27FC236}">
                <a16:creationId xmlns:a16="http://schemas.microsoft.com/office/drawing/2014/main" id="{79E05566-42BA-2475-6FA7-F8A5EDA9BD22}"/>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ABA3B"/>
                </a:solidFill>
              </a:rPr>
              <a:t>1</a:t>
            </a:r>
          </a:p>
        </p:txBody>
      </p:sp>
    </p:spTree>
    <p:custDataLst>
      <p:tags r:id="rId1"/>
    </p:custDataLst>
    <p:extLst>
      <p:ext uri="{BB962C8B-B14F-4D97-AF65-F5344CB8AC3E}">
        <p14:creationId xmlns:p14="http://schemas.microsoft.com/office/powerpoint/2010/main" val="33469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26"/>
                                        </p:tgtEl>
                                      </p:cBhvr>
                                    </p:animEffect>
                                    <p:set>
                                      <p:cBhvr>
                                        <p:cTn id="7" dur="1" fill="hold">
                                          <p:stCondLst>
                                            <p:cond delay="58999"/>
                                          </p:stCondLst>
                                        </p:cTn>
                                        <p:tgtEl>
                                          <p:spTgt spid="26"/>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59000"/>
                                        <p:tgtEl>
                                          <p:spTgt spid="31"/>
                                        </p:tgtEl>
                                        <p:attrNameLst>
                                          <p:attrName>ppt_w</p:attrName>
                                        </p:attrNameLst>
                                      </p:cBhvr>
                                      <p:tavLst>
                                        <p:tav tm="0">
                                          <p:val>
                                            <p:strVal val="ppt_w"/>
                                          </p:val>
                                        </p:tav>
                                        <p:tav tm="100000">
                                          <p:val>
                                            <p:fltVal val="0"/>
                                          </p:val>
                                        </p:tav>
                                      </p:tavLst>
                                    </p:anim>
                                    <p:anim calcmode="lin" valueType="num">
                                      <p:cBhvr>
                                        <p:cTn id="10" dur="59000"/>
                                        <p:tgtEl>
                                          <p:spTgt spid="31"/>
                                        </p:tgtEl>
                                        <p:attrNameLst>
                                          <p:attrName>ppt_h</p:attrName>
                                        </p:attrNameLst>
                                      </p:cBhvr>
                                      <p:tavLst>
                                        <p:tav tm="0">
                                          <p:val>
                                            <p:strVal val="ppt_h"/>
                                          </p:val>
                                        </p:tav>
                                        <p:tav tm="100000">
                                          <p:val>
                                            <p:fltVal val="0"/>
                                          </p:val>
                                        </p:tav>
                                      </p:tavLst>
                                    </p:anim>
                                    <p:animEffect transition="out" filter="fade">
                                      <p:cBhvr>
                                        <p:cTn id="11" dur="59000"/>
                                        <p:tgtEl>
                                          <p:spTgt spid="31"/>
                                        </p:tgtEl>
                                      </p:cBhvr>
                                    </p:animEffect>
                                    <p:set>
                                      <p:cBhvr>
                                        <p:cTn id="12" dur="1" fill="hold">
                                          <p:stCondLst>
                                            <p:cond delay="58999"/>
                                          </p:stCondLst>
                                        </p:cTn>
                                        <p:tgtEl>
                                          <p:spTgt spid="31"/>
                                        </p:tgtEl>
                                        <p:attrNameLst>
                                          <p:attrName>style.visibility</p:attrName>
                                        </p:attrNameLst>
                                      </p:cBhvr>
                                      <p:to>
                                        <p:strVal val="hidden"/>
                                      </p:to>
                                    </p:set>
                                  </p:childTnLst>
                                </p:cTn>
                              </p:par>
                            </p:childTnLst>
                          </p:cTn>
                        </p:par>
                        <p:par>
                          <p:cTn id="13" fill="hold">
                            <p:stCondLst>
                              <p:cond delay="59000"/>
                            </p:stCondLst>
                            <p:childTnLst>
                              <p:par>
                                <p:cTn id="14" presetID="10" presetClass="exit" presetSubtype="0" fill="hold" nodeType="afterEffect">
                                  <p:stCondLst>
                                    <p:cond delay="0"/>
                                  </p:stCondLst>
                                  <p:childTnLst>
                                    <p:animEffect transition="out" filter="fade">
                                      <p:cBhvr>
                                        <p:cTn id="15" dur="60000"/>
                                        <p:tgtEl>
                                          <p:spTgt spid="27"/>
                                        </p:tgtEl>
                                      </p:cBhvr>
                                    </p:animEffect>
                                    <p:set>
                                      <p:cBhvr>
                                        <p:cTn id="16" dur="1" fill="hold">
                                          <p:stCondLst>
                                            <p:cond delay="599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53" presetClass="exit" presetSubtype="32" fill="hold" grpId="1" nodeType="withEffect">
                                  <p:stCondLst>
                                    <p:cond delay="0"/>
                                  </p:stCondLst>
                                  <p:childTnLst>
                                    <p:anim calcmode="lin" valueType="num">
                                      <p:cBhvr>
                                        <p:cTn id="21" dur="60000"/>
                                        <p:tgtEl>
                                          <p:spTgt spid="32"/>
                                        </p:tgtEl>
                                        <p:attrNameLst>
                                          <p:attrName>ppt_w</p:attrName>
                                        </p:attrNameLst>
                                      </p:cBhvr>
                                      <p:tavLst>
                                        <p:tav tm="0">
                                          <p:val>
                                            <p:strVal val="ppt_w"/>
                                          </p:val>
                                        </p:tav>
                                        <p:tav tm="100000">
                                          <p:val>
                                            <p:fltVal val="0"/>
                                          </p:val>
                                        </p:tav>
                                      </p:tavLst>
                                    </p:anim>
                                    <p:anim calcmode="lin" valueType="num">
                                      <p:cBhvr>
                                        <p:cTn id="22" dur="60000"/>
                                        <p:tgtEl>
                                          <p:spTgt spid="32"/>
                                        </p:tgtEl>
                                        <p:attrNameLst>
                                          <p:attrName>ppt_h</p:attrName>
                                        </p:attrNameLst>
                                      </p:cBhvr>
                                      <p:tavLst>
                                        <p:tav tm="0">
                                          <p:val>
                                            <p:strVal val="ppt_h"/>
                                          </p:val>
                                        </p:tav>
                                        <p:tav tm="100000">
                                          <p:val>
                                            <p:fltVal val="0"/>
                                          </p:val>
                                        </p:tav>
                                      </p:tavLst>
                                    </p:anim>
                                    <p:animEffect transition="out" filter="fade">
                                      <p:cBhvr>
                                        <p:cTn id="23" dur="60000"/>
                                        <p:tgtEl>
                                          <p:spTgt spid="32"/>
                                        </p:tgtEl>
                                      </p:cBhvr>
                                    </p:animEffect>
                                    <p:set>
                                      <p:cBhvr>
                                        <p:cTn id="24" dur="1" fill="hold">
                                          <p:stCondLst>
                                            <p:cond delay="59999"/>
                                          </p:stCondLst>
                                        </p:cTn>
                                        <p:tgtEl>
                                          <p:spTgt spid="32"/>
                                        </p:tgtEl>
                                        <p:attrNameLst>
                                          <p:attrName>style.visibility</p:attrName>
                                        </p:attrNameLst>
                                      </p:cBhvr>
                                      <p:to>
                                        <p:strVal val="hidden"/>
                                      </p:to>
                                    </p:set>
                                  </p:childTnLst>
                                </p:cTn>
                              </p:par>
                            </p:childTnLst>
                          </p:cTn>
                        </p:par>
                        <p:par>
                          <p:cTn id="25" fill="hold">
                            <p:stCondLst>
                              <p:cond delay="119000"/>
                            </p:stCondLst>
                            <p:childTnLst>
                              <p:par>
                                <p:cTn id="26" presetID="10" presetClass="exit" presetSubtype="0" fill="hold" nodeType="afterEffect">
                                  <p:stCondLst>
                                    <p:cond delay="0"/>
                                  </p:stCondLst>
                                  <p:childTnLst>
                                    <p:animEffect transition="out" filter="fade">
                                      <p:cBhvr>
                                        <p:cTn id="27" dur="60000"/>
                                        <p:tgtEl>
                                          <p:spTgt spid="28"/>
                                        </p:tgtEl>
                                      </p:cBhvr>
                                    </p:animEffect>
                                    <p:set>
                                      <p:cBhvr>
                                        <p:cTn id="28" dur="1" fill="hold">
                                          <p:stCondLst>
                                            <p:cond delay="59999"/>
                                          </p:stCondLst>
                                        </p:cTn>
                                        <p:tgtEl>
                                          <p:spTgt spid="2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53" presetClass="exit" presetSubtype="32" fill="hold" grpId="1" nodeType="withEffect">
                                  <p:stCondLst>
                                    <p:cond delay="0"/>
                                  </p:stCondLst>
                                  <p:childTnLst>
                                    <p:anim calcmode="lin" valueType="num">
                                      <p:cBhvr>
                                        <p:cTn id="33" dur="60000"/>
                                        <p:tgtEl>
                                          <p:spTgt spid="33"/>
                                        </p:tgtEl>
                                        <p:attrNameLst>
                                          <p:attrName>ppt_w</p:attrName>
                                        </p:attrNameLst>
                                      </p:cBhvr>
                                      <p:tavLst>
                                        <p:tav tm="0">
                                          <p:val>
                                            <p:strVal val="ppt_w"/>
                                          </p:val>
                                        </p:tav>
                                        <p:tav tm="100000">
                                          <p:val>
                                            <p:fltVal val="0"/>
                                          </p:val>
                                        </p:tav>
                                      </p:tavLst>
                                    </p:anim>
                                    <p:anim calcmode="lin" valueType="num">
                                      <p:cBhvr>
                                        <p:cTn id="34" dur="60000"/>
                                        <p:tgtEl>
                                          <p:spTgt spid="33"/>
                                        </p:tgtEl>
                                        <p:attrNameLst>
                                          <p:attrName>ppt_h</p:attrName>
                                        </p:attrNameLst>
                                      </p:cBhvr>
                                      <p:tavLst>
                                        <p:tav tm="0">
                                          <p:val>
                                            <p:strVal val="ppt_h"/>
                                          </p:val>
                                        </p:tav>
                                        <p:tav tm="100000">
                                          <p:val>
                                            <p:fltVal val="0"/>
                                          </p:val>
                                        </p:tav>
                                      </p:tavLst>
                                    </p:anim>
                                    <p:animEffect transition="out" filter="fade">
                                      <p:cBhvr>
                                        <p:cTn id="35" dur="60000"/>
                                        <p:tgtEl>
                                          <p:spTgt spid="33"/>
                                        </p:tgtEl>
                                      </p:cBhvr>
                                    </p:animEffect>
                                    <p:set>
                                      <p:cBhvr>
                                        <p:cTn id="36" dur="1" fill="hold">
                                          <p:stCondLst>
                                            <p:cond delay="59999"/>
                                          </p:stCondLst>
                                        </p:cTn>
                                        <p:tgtEl>
                                          <p:spTgt spid="33"/>
                                        </p:tgtEl>
                                        <p:attrNameLst>
                                          <p:attrName>style.visibility</p:attrName>
                                        </p:attrNameLst>
                                      </p:cBhvr>
                                      <p:to>
                                        <p:strVal val="hidden"/>
                                      </p:to>
                                    </p:set>
                                  </p:childTnLst>
                                </p:cTn>
                              </p:par>
                            </p:childTnLst>
                          </p:cTn>
                        </p:par>
                        <p:par>
                          <p:cTn id="37" fill="hold">
                            <p:stCondLst>
                              <p:cond delay="179000"/>
                            </p:stCondLst>
                            <p:childTnLst>
                              <p:par>
                                <p:cTn id="38" presetID="10" presetClass="exit" presetSubtype="0" fill="hold" nodeType="afterEffect">
                                  <p:stCondLst>
                                    <p:cond delay="0"/>
                                  </p:stCondLst>
                                  <p:childTnLst>
                                    <p:animEffect transition="out" filter="fade">
                                      <p:cBhvr>
                                        <p:cTn id="39" dur="60000"/>
                                        <p:tgtEl>
                                          <p:spTgt spid="29"/>
                                        </p:tgtEl>
                                      </p:cBhvr>
                                    </p:animEffect>
                                    <p:set>
                                      <p:cBhvr>
                                        <p:cTn id="40" dur="1" fill="hold">
                                          <p:stCondLst>
                                            <p:cond delay="59999"/>
                                          </p:stCondLst>
                                        </p:cTn>
                                        <p:tgtEl>
                                          <p:spTgt spid="2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53" presetClass="exit" presetSubtype="32" fill="hold" grpId="1" nodeType="withEffect">
                                  <p:stCondLst>
                                    <p:cond delay="0"/>
                                  </p:stCondLst>
                                  <p:childTnLst>
                                    <p:anim calcmode="lin" valueType="num">
                                      <p:cBhvr>
                                        <p:cTn id="45" dur="60000"/>
                                        <p:tgtEl>
                                          <p:spTgt spid="34"/>
                                        </p:tgtEl>
                                        <p:attrNameLst>
                                          <p:attrName>ppt_w</p:attrName>
                                        </p:attrNameLst>
                                      </p:cBhvr>
                                      <p:tavLst>
                                        <p:tav tm="0">
                                          <p:val>
                                            <p:strVal val="ppt_w"/>
                                          </p:val>
                                        </p:tav>
                                        <p:tav tm="100000">
                                          <p:val>
                                            <p:fltVal val="0"/>
                                          </p:val>
                                        </p:tav>
                                      </p:tavLst>
                                    </p:anim>
                                    <p:anim calcmode="lin" valueType="num">
                                      <p:cBhvr>
                                        <p:cTn id="46" dur="60000"/>
                                        <p:tgtEl>
                                          <p:spTgt spid="34"/>
                                        </p:tgtEl>
                                        <p:attrNameLst>
                                          <p:attrName>ppt_h</p:attrName>
                                        </p:attrNameLst>
                                      </p:cBhvr>
                                      <p:tavLst>
                                        <p:tav tm="0">
                                          <p:val>
                                            <p:strVal val="ppt_h"/>
                                          </p:val>
                                        </p:tav>
                                        <p:tav tm="100000">
                                          <p:val>
                                            <p:fltVal val="0"/>
                                          </p:val>
                                        </p:tav>
                                      </p:tavLst>
                                    </p:anim>
                                    <p:animEffect transition="out" filter="fade">
                                      <p:cBhvr>
                                        <p:cTn id="47" dur="60000"/>
                                        <p:tgtEl>
                                          <p:spTgt spid="34"/>
                                        </p:tgtEl>
                                      </p:cBhvr>
                                    </p:animEffect>
                                    <p:set>
                                      <p:cBhvr>
                                        <p:cTn id="48" dur="1" fill="hold">
                                          <p:stCondLst>
                                            <p:cond delay="59999"/>
                                          </p:stCondLst>
                                        </p:cTn>
                                        <p:tgtEl>
                                          <p:spTgt spid="34"/>
                                        </p:tgtEl>
                                        <p:attrNameLst>
                                          <p:attrName>style.visibility</p:attrName>
                                        </p:attrNameLst>
                                      </p:cBhvr>
                                      <p:to>
                                        <p:strVal val="hidden"/>
                                      </p:to>
                                    </p:set>
                                  </p:childTnLst>
                                </p:cTn>
                              </p:par>
                            </p:childTnLst>
                          </p:cTn>
                        </p:par>
                        <p:par>
                          <p:cTn id="49" fill="hold">
                            <p:stCondLst>
                              <p:cond delay="239000"/>
                            </p:stCondLst>
                            <p:childTnLst>
                              <p:par>
                                <p:cTn id="50" presetID="10" presetClass="exit" presetSubtype="0" fill="hold" nodeType="afterEffect">
                                  <p:stCondLst>
                                    <p:cond delay="0"/>
                                  </p:stCondLst>
                                  <p:childTnLst>
                                    <p:animEffect transition="out" filter="fade">
                                      <p:cBhvr>
                                        <p:cTn id="51" dur="60000"/>
                                        <p:tgtEl>
                                          <p:spTgt spid="30"/>
                                        </p:tgtEl>
                                      </p:cBhvr>
                                    </p:animEffect>
                                    <p:set>
                                      <p:cBhvr>
                                        <p:cTn id="52" dur="1" fill="hold">
                                          <p:stCondLst>
                                            <p:cond delay="59999"/>
                                          </p:stCondLst>
                                        </p:cTn>
                                        <p:tgtEl>
                                          <p:spTgt spid="30"/>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53" presetClass="exit" presetSubtype="32" fill="hold" grpId="0" nodeType="withEffect">
                                  <p:stCondLst>
                                    <p:cond delay="0"/>
                                  </p:stCondLst>
                                  <p:childTnLst>
                                    <p:anim calcmode="lin" valueType="num">
                                      <p:cBhvr>
                                        <p:cTn id="57" dur="60000"/>
                                        <p:tgtEl>
                                          <p:spTgt spid="35"/>
                                        </p:tgtEl>
                                        <p:attrNameLst>
                                          <p:attrName>ppt_w</p:attrName>
                                        </p:attrNameLst>
                                      </p:cBhvr>
                                      <p:tavLst>
                                        <p:tav tm="0">
                                          <p:val>
                                            <p:strVal val="ppt_w"/>
                                          </p:val>
                                        </p:tav>
                                        <p:tav tm="100000">
                                          <p:val>
                                            <p:fltVal val="0"/>
                                          </p:val>
                                        </p:tav>
                                      </p:tavLst>
                                    </p:anim>
                                    <p:anim calcmode="lin" valueType="num">
                                      <p:cBhvr>
                                        <p:cTn id="58" dur="60000"/>
                                        <p:tgtEl>
                                          <p:spTgt spid="35"/>
                                        </p:tgtEl>
                                        <p:attrNameLst>
                                          <p:attrName>ppt_h</p:attrName>
                                        </p:attrNameLst>
                                      </p:cBhvr>
                                      <p:tavLst>
                                        <p:tav tm="0">
                                          <p:val>
                                            <p:strVal val="ppt_h"/>
                                          </p:val>
                                        </p:tav>
                                        <p:tav tm="100000">
                                          <p:val>
                                            <p:fltVal val="0"/>
                                          </p:val>
                                        </p:tav>
                                      </p:tavLst>
                                    </p:anim>
                                    <p:animEffect transition="out" filter="fade">
                                      <p:cBhvr>
                                        <p:cTn id="59" dur="60000"/>
                                        <p:tgtEl>
                                          <p:spTgt spid="35"/>
                                        </p:tgtEl>
                                      </p:cBhvr>
                                    </p:animEffect>
                                    <p:set>
                                      <p:cBhvr>
                                        <p:cTn id="60" dur="1" fill="hold">
                                          <p:stCondLst>
                                            <p:cond delay="59999"/>
                                          </p:stCondLst>
                                        </p:cTn>
                                        <p:tgtEl>
                                          <p:spTgt spid="35"/>
                                        </p:tgtEl>
                                        <p:attrNameLst>
                                          <p:attrName>style.visibility</p:attrName>
                                        </p:attrNameLst>
                                      </p:cBhvr>
                                      <p:to>
                                        <p:strVal val="hidden"/>
                                      </p:to>
                                    </p:set>
                                  </p:childTnLst>
                                </p:cTn>
                              </p:par>
                            </p:childTnLst>
                          </p:cTn>
                        </p:par>
                        <p:par>
                          <p:cTn id="61" fill="hold">
                            <p:stCondLst>
                              <p:cond delay="2990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DBE7C2E-3024-055B-4FD4-097317E98777}"/>
              </a:ext>
            </a:extLst>
          </p:cNvPr>
          <p:cNvPicPr>
            <a:picLocks noChangeAspect="1"/>
          </p:cNvPicPr>
          <p:nvPr userDrawn="1"/>
        </p:nvPicPr>
        <p:blipFill>
          <a:blip r:embed="rId3"/>
          <a:srcRect/>
          <a:stretch/>
        </p:blipFill>
        <p:spPr>
          <a:xfrm>
            <a:off x="6770735" y="1635338"/>
            <a:ext cx="1458865" cy="1425327"/>
          </a:xfrm>
          <a:prstGeom prst="rect">
            <a:avLst/>
          </a:prstGeom>
        </p:spPr>
      </p:pic>
      <p:pic>
        <p:nvPicPr>
          <p:cNvPr id="7" name="Picture 6">
            <a:extLst>
              <a:ext uri="{FF2B5EF4-FFF2-40B4-BE49-F238E27FC236}">
                <a16:creationId xmlns:a16="http://schemas.microsoft.com/office/drawing/2014/main" id="{A2A37CFB-0305-7EA0-924F-0B175BDC1E89}"/>
              </a:ext>
            </a:extLst>
          </p:cNvPr>
          <p:cNvPicPr>
            <a:picLocks noChangeAspect="1"/>
          </p:cNvPicPr>
          <p:nvPr userDrawn="1"/>
        </p:nvPicPr>
        <p:blipFill>
          <a:blip r:embed="rId4"/>
          <a:srcRect/>
          <a:stretch/>
        </p:blipFill>
        <p:spPr>
          <a:xfrm>
            <a:off x="7167716" y="2787029"/>
            <a:ext cx="1174223" cy="1283941"/>
          </a:xfrm>
          <a:prstGeom prst="rect">
            <a:avLst/>
          </a:prstGeom>
        </p:spPr>
      </p:pic>
      <p:pic>
        <p:nvPicPr>
          <p:cNvPr id="8" name="Picture 7">
            <a:extLst>
              <a:ext uri="{FF2B5EF4-FFF2-40B4-BE49-F238E27FC236}">
                <a16:creationId xmlns:a16="http://schemas.microsoft.com/office/drawing/2014/main" id="{E29227B2-794B-8EB2-3A3E-90CF8A106663}"/>
              </a:ext>
            </a:extLst>
          </p:cNvPr>
          <p:cNvPicPr>
            <a:picLocks noChangeAspect="1"/>
          </p:cNvPicPr>
          <p:nvPr userDrawn="1"/>
        </p:nvPicPr>
        <p:blipFill>
          <a:blip r:embed="rId5"/>
          <a:srcRect/>
          <a:stretch/>
        </p:blipFill>
        <p:spPr>
          <a:xfrm>
            <a:off x="6780527" y="3816554"/>
            <a:ext cx="1439280" cy="1406194"/>
          </a:xfrm>
          <a:prstGeom prst="rect">
            <a:avLst/>
          </a:prstGeom>
        </p:spPr>
      </p:pic>
      <p:pic>
        <p:nvPicPr>
          <p:cNvPr id="9" name="Picture 8">
            <a:extLst>
              <a:ext uri="{FF2B5EF4-FFF2-40B4-BE49-F238E27FC236}">
                <a16:creationId xmlns:a16="http://schemas.microsoft.com/office/drawing/2014/main" id="{C7B4FDC5-0A86-68D8-414D-B5FE8E6D83D0}"/>
              </a:ext>
            </a:extLst>
          </p:cNvPr>
          <p:cNvPicPr>
            <a:picLocks noChangeAspect="1"/>
          </p:cNvPicPr>
          <p:nvPr userDrawn="1"/>
        </p:nvPicPr>
        <p:blipFill>
          <a:blip r:embed="rId6"/>
          <a:srcRect/>
          <a:stretch/>
        </p:blipFill>
        <p:spPr>
          <a:xfrm>
            <a:off x="6149389" y="4340620"/>
            <a:ext cx="1242691" cy="1332810"/>
          </a:xfrm>
          <a:prstGeom prst="rect">
            <a:avLst/>
          </a:prstGeom>
        </p:spPr>
      </p:pic>
      <p:pic>
        <p:nvPicPr>
          <p:cNvPr id="10" name="Picture 9">
            <a:extLst>
              <a:ext uri="{FF2B5EF4-FFF2-40B4-BE49-F238E27FC236}">
                <a16:creationId xmlns:a16="http://schemas.microsoft.com/office/drawing/2014/main" id="{EFB4377E-730A-0BE0-7F5B-A8BF2BA12EB1}"/>
              </a:ext>
            </a:extLst>
          </p:cNvPr>
          <p:cNvPicPr>
            <a:picLocks noChangeAspect="1"/>
          </p:cNvPicPr>
          <p:nvPr userDrawn="1"/>
        </p:nvPicPr>
        <p:blipFill>
          <a:blip r:embed="rId7"/>
          <a:srcRect/>
          <a:stretch/>
        </p:blipFill>
        <p:spPr>
          <a:xfrm>
            <a:off x="4857135" y="4376331"/>
            <a:ext cx="1176098" cy="1261387"/>
          </a:xfrm>
          <a:prstGeom prst="rect">
            <a:avLst/>
          </a:prstGeom>
        </p:spPr>
      </p:pic>
      <p:pic>
        <p:nvPicPr>
          <p:cNvPr id="11" name="Picture 10">
            <a:extLst>
              <a:ext uri="{FF2B5EF4-FFF2-40B4-BE49-F238E27FC236}">
                <a16:creationId xmlns:a16="http://schemas.microsoft.com/office/drawing/2014/main" id="{04D45B08-606F-B8BC-7F4D-D97FE4256A6E}"/>
              </a:ext>
            </a:extLst>
          </p:cNvPr>
          <p:cNvPicPr>
            <a:picLocks noChangeAspect="1"/>
          </p:cNvPicPr>
          <p:nvPr userDrawn="1"/>
        </p:nvPicPr>
        <p:blipFill>
          <a:blip r:embed="rId8"/>
          <a:srcRect/>
          <a:stretch/>
        </p:blipFill>
        <p:spPr>
          <a:xfrm>
            <a:off x="3981841" y="3806721"/>
            <a:ext cx="1437161" cy="1404123"/>
          </a:xfrm>
          <a:prstGeom prst="rect">
            <a:avLst/>
          </a:prstGeom>
        </p:spPr>
      </p:pic>
      <p:pic>
        <p:nvPicPr>
          <p:cNvPr id="12" name="Picture 11">
            <a:extLst>
              <a:ext uri="{FF2B5EF4-FFF2-40B4-BE49-F238E27FC236}">
                <a16:creationId xmlns:a16="http://schemas.microsoft.com/office/drawing/2014/main" id="{E5DEA614-AABC-2483-5ED0-475938701E39}"/>
              </a:ext>
            </a:extLst>
          </p:cNvPr>
          <p:cNvPicPr>
            <a:picLocks noChangeAspect="1"/>
          </p:cNvPicPr>
          <p:nvPr userDrawn="1"/>
        </p:nvPicPr>
        <p:blipFill>
          <a:blip r:embed="rId9"/>
          <a:srcRect/>
          <a:stretch/>
        </p:blipFill>
        <p:spPr>
          <a:xfrm>
            <a:off x="3832458" y="2751906"/>
            <a:ext cx="1218915" cy="1332810"/>
          </a:xfrm>
          <a:prstGeom prst="rect">
            <a:avLst/>
          </a:prstGeom>
        </p:spPr>
      </p:pic>
      <p:pic>
        <p:nvPicPr>
          <p:cNvPr id="13" name="Picture 12">
            <a:extLst>
              <a:ext uri="{FF2B5EF4-FFF2-40B4-BE49-F238E27FC236}">
                <a16:creationId xmlns:a16="http://schemas.microsoft.com/office/drawing/2014/main" id="{E1D63185-1964-7B90-6228-503D41941ED6}"/>
              </a:ext>
            </a:extLst>
          </p:cNvPr>
          <p:cNvPicPr>
            <a:picLocks noChangeAspect="1"/>
          </p:cNvPicPr>
          <p:nvPr userDrawn="1"/>
        </p:nvPicPr>
        <p:blipFill>
          <a:blip r:embed="rId10"/>
          <a:srcRect/>
          <a:stretch/>
        </p:blipFill>
        <p:spPr>
          <a:xfrm>
            <a:off x="3958050" y="1616032"/>
            <a:ext cx="1458865" cy="1425327"/>
          </a:xfrm>
          <a:prstGeom prst="rect">
            <a:avLst/>
          </a:prstGeom>
        </p:spPr>
      </p:pic>
      <p:pic>
        <p:nvPicPr>
          <p:cNvPr id="14" name="Picture 13">
            <a:extLst>
              <a:ext uri="{FF2B5EF4-FFF2-40B4-BE49-F238E27FC236}">
                <a16:creationId xmlns:a16="http://schemas.microsoft.com/office/drawing/2014/main" id="{4A159870-173B-ADFE-3C40-CB07E125E59F}"/>
              </a:ext>
            </a:extLst>
          </p:cNvPr>
          <p:cNvPicPr>
            <a:picLocks noChangeAspect="1"/>
          </p:cNvPicPr>
          <p:nvPr userDrawn="1"/>
        </p:nvPicPr>
        <p:blipFill>
          <a:blip r:embed="rId11"/>
          <a:srcRect/>
          <a:stretch/>
        </p:blipFill>
        <p:spPr>
          <a:xfrm>
            <a:off x="4819339" y="1174736"/>
            <a:ext cx="1240482" cy="1332809"/>
          </a:xfrm>
          <a:prstGeom prst="rect">
            <a:avLst/>
          </a:prstGeom>
        </p:spPr>
      </p:pic>
      <p:pic>
        <p:nvPicPr>
          <p:cNvPr id="15" name="Picture 14">
            <a:extLst>
              <a:ext uri="{FF2B5EF4-FFF2-40B4-BE49-F238E27FC236}">
                <a16:creationId xmlns:a16="http://schemas.microsoft.com/office/drawing/2014/main" id="{F72E8DCF-3E4E-C582-9989-4B7CAEBEA61E}"/>
              </a:ext>
            </a:extLst>
          </p:cNvPr>
          <p:cNvPicPr>
            <a:picLocks noChangeAspect="1"/>
          </p:cNvPicPr>
          <p:nvPr userDrawn="1"/>
        </p:nvPicPr>
        <p:blipFill>
          <a:blip r:embed="rId12"/>
          <a:srcRect/>
          <a:stretch/>
        </p:blipFill>
        <p:spPr>
          <a:xfrm>
            <a:off x="6146715" y="1174737"/>
            <a:ext cx="1248040" cy="1340929"/>
          </a:xfrm>
          <a:prstGeom prst="rect">
            <a:avLst/>
          </a:prstGeom>
        </p:spPr>
      </p:pic>
      <p:sp>
        <p:nvSpPr>
          <p:cNvPr id="16" name="Title 1">
            <a:extLst>
              <a:ext uri="{FF2B5EF4-FFF2-40B4-BE49-F238E27FC236}">
                <a16:creationId xmlns:a16="http://schemas.microsoft.com/office/drawing/2014/main" id="{15521548-B7DD-30D2-3FF3-3AFB6558BEC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9DC63B"/>
                </a:solidFill>
              </a:rPr>
              <a:t>5</a:t>
            </a:r>
          </a:p>
        </p:txBody>
      </p:sp>
      <p:sp>
        <p:nvSpPr>
          <p:cNvPr id="17" name="Title 1">
            <a:extLst>
              <a:ext uri="{FF2B5EF4-FFF2-40B4-BE49-F238E27FC236}">
                <a16:creationId xmlns:a16="http://schemas.microsoft.com/office/drawing/2014/main" id="{4EB4052D-246F-609D-5FBC-C56676C85976}"/>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4</a:t>
            </a:r>
          </a:p>
        </p:txBody>
      </p:sp>
      <p:sp>
        <p:nvSpPr>
          <p:cNvPr id="18" name="Title 1">
            <a:extLst>
              <a:ext uri="{FF2B5EF4-FFF2-40B4-BE49-F238E27FC236}">
                <a16:creationId xmlns:a16="http://schemas.microsoft.com/office/drawing/2014/main" id="{4938A3A7-FD5E-ECF7-2084-E0BCD103944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99E1D"/>
                </a:solidFill>
              </a:rPr>
              <a:t>3</a:t>
            </a:r>
          </a:p>
        </p:txBody>
      </p:sp>
      <p:sp>
        <p:nvSpPr>
          <p:cNvPr id="19" name="Title 1">
            <a:extLst>
              <a:ext uri="{FF2B5EF4-FFF2-40B4-BE49-F238E27FC236}">
                <a16:creationId xmlns:a16="http://schemas.microsoft.com/office/drawing/2014/main" id="{2D16F576-902E-F914-908E-24BAED8748A5}"/>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FC911"/>
                </a:solidFill>
              </a:rPr>
              <a:t>2</a:t>
            </a:r>
          </a:p>
        </p:txBody>
      </p:sp>
      <p:sp>
        <p:nvSpPr>
          <p:cNvPr id="20" name="Title 1">
            <a:extLst>
              <a:ext uri="{FF2B5EF4-FFF2-40B4-BE49-F238E27FC236}">
                <a16:creationId xmlns:a16="http://schemas.microsoft.com/office/drawing/2014/main" id="{93C4C0D0-E723-E9BF-B6AF-13E2F7CF112A}"/>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8E308"/>
                </a:solidFill>
              </a:rPr>
              <a:t>1</a:t>
            </a:r>
          </a:p>
        </p:txBody>
      </p:sp>
      <p:sp>
        <p:nvSpPr>
          <p:cNvPr id="21" name="Title 1">
            <a:extLst>
              <a:ext uri="{FF2B5EF4-FFF2-40B4-BE49-F238E27FC236}">
                <a16:creationId xmlns:a16="http://schemas.microsoft.com/office/drawing/2014/main" id="{13BA42F6-E3D1-C362-F7DD-DB6AAA31E768}"/>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198DB8"/>
                </a:solidFill>
              </a:rPr>
              <a:t>7</a:t>
            </a:r>
          </a:p>
        </p:txBody>
      </p:sp>
      <p:sp>
        <p:nvSpPr>
          <p:cNvPr id="22" name="Title 1">
            <a:extLst>
              <a:ext uri="{FF2B5EF4-FFF2-40B4-BE49-F238E27FC236}">
                <a16:creationId xmlns:a16="http://schemas.microsoft.com/office/drawing/2014/main" id="{42734FEE-6ED2-9391-5865-CE48B98E8CEC}"/>
              </a:ext>
            </a:extLst>
          </p:cNvPr>
          <p:cNvSpPr txBox="1">
            <a:spLocks/>
          </p:cNvSpPr>
          <p:nvPr userDrawn="1"/>
        </p:nvSpPr>
        <p:spPr>
          <a:xfrm>
            <a:off x="5290793" y="3007823"/>
            <a:ext cx="1613768"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10</a:t>
            </a:r>
          </a:p>
        </p:txBody>
      </p:sp>
      <p:sp>
        <p:nvSpPr>
          <p:cNvPr id="23" name="Title 1">
            <a:extLst>
              <a:ext uri="{FF2B5EF4-FFF2-40B4-BE49-F238E27FC236}">
                <a16:creationId xmlns:a16="http://schemas.microsoft.com/office/drawing/2014/main" id="{DE700DA1-F6B5-77B2-BDFC-2A009A554DBF}"/>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6</a:t>
            </a:r>
          </a:p>
        </p:txBody>
      </p:sp>
      <p:sp>
        <p:nvSpPr>
          <p:cNvPr id="24" name="Title 1">
            <a:extLst>
              <a:ext uri="{FF2B5EF4-FFF2-40B4-BE49-F238E27FC236}">
                <a16:creationId xmlns:a16="http://schemas.microsoft.com/office/drawing/2014/main" id="{3A9BF99A-B919-5B71-D368-059EC9FB616D}"/>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8B4098"/>
                </a:solidFill>
              </a:rPr>
              <a:t>9</a:t>
            </a:r>
          </a:p>
        </p:txBody>
      </p:sp>
      <p:sp>
        <p:nvSpPr>
          <p:cNvPr id="25" name="Title 1">
            <a:extLst>
              <a:ext uri="{FF2B5EF4-FFF2-40B4-BE49-F238E27FC236}">
                <a16:creationId xmlns:a16="http://schemas.microsoft.com/office/drawing/2014/main" id="{24186922-69B0-2BA7-C424-A85DB46D81C3}"/>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8</a:t>
            </a:r>
          </a:p>
        </p:txBody>
      </p:sp>
      <p:sp>
        <p:nvSpPr>
          <p:cNvPr id="26" name="Title 1">
            <a:extLst>
              <a:ext uri="{FF2B5EF4-FFF2-40B4-BE49-F238E27FC236}">
                <a16:creationId xmlns:a16="http://schemas.microsoft.com/office/drawing/2014/main" id="{ACDB41C1-03D7-6EF6-E705-99F9500F3039}"/>
              </a:ext>
            </a:extLst>
          </p:cNvPr>
          <p:cNvSpPr txBox="1">
            <a:spLocks/>
          </p:cNvSpPr>
          <p:nvPr userDrawn="1"/>
        </p:nvSpPr>
        <p:spPr>
          <a:xfrm>
            <a:off x="5184133" y="3007823"/>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Tree>
    <p:custDataLst>
      <p:tags r:id="rId1"/>
    </p:custDataLst>
    <p:extLst>
      <p:ext uri="{BB962C8B-B14F-4D97-AF65-F5344CB8AC3E}">
        <p14:creationId xmlns:p14="http://schemas.microsoft.com/office/powerpoint/2010/main" val="13093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15"/>
                                        </p:tgtEl>
                                      </p:cBhvr>
                                    </p:animEffect>
                                    <p:set>
                                      <p:cBhvr>
                                        <p:cTn id="7" dur="1" fill="hold">
                                          <p:stCondLst>
                                            <p:cond delay="58999"/>
                                          </p:stCondLst>
                                        </p:cTn>
                                        <p:tgtEl>
                                          <p:spTgt spid="1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53" presetClass="exit" presetSubtype="32" fill="hold" grpId="0" nodeType="withEffect">
                                  <p:stCondLst>
                                    <p:cond delay="0"/>
                                  </p:stCondLst>
                                  <p:childTnLst>
                                    <p:anim calcmode="lin" valueType="num">
                                      <p:cBhvr>
                                        <p:cTn id="12" dur="59000"/>
                                        <p:tgtEl>
                                          <p:spTgt spid="22"/>
                                        </p:tgtEl>
                                        <p:attrNameLst>
                                          <p:attrName>ppt_w</p:attrName>
                                        </p:attrNameLst>
                                      </p:cBhvr>
                                      <p:tavLst>
                                        <p:tav tm="0">
                                          <p:val>
                                            <p:strVal val="ppt_w"/>
                                          </p:val>
                                        </p:tav>
                                        <p:tav tm="100000">
                                          <p:val>
                                            <p:fltVal val="0"/>
                                          </p:val>
                                        </p:tav>
                                      </p:tavLst>
                                    </p:anim>
                                    <p:anim calcmode="lin" valueType="num">
                                      <p:cBhvr>
                                        <p:cTn id="13" dur="59000"/>
                                        <p:tgtEl>
                                          <p:spTgt spid="22"/>
                                        </p:tgtEl>
                                        <p:attrNameLst>
                                          <p:attrName>ppt_h</p:attrName>
                                        </p:attrNameLst>
                                      </p:cBhvr>
                                      <p:tavLst>
                                        <p:tav tm="0">
                                          <p:val>
                                            <p:strVal val="ppt_h"/>
                                          </p:val>
                                        </p:tav>
                                        <p:tav tm="100000">
                                          <p:val>
                                            <p:fltVal val="0"/>
                                          </p:val>
                                        </p:tav>
                                      </p:tavLst>
                                    </p:anim>
                                    <p:animEffect transition="out" filter="fade">
                                      <p:cBhvr>
                                        <p:cTn id="14" dur="59000"/>
                                        <p:tgtEl>
                                          <p:spTgt spid="22"/>
                                        </p:tgtEl>
                                      </p:cBhvr>
                                    </p:animEffect>
                                    <p:set>
                                      <p:cBhvr>
                                        <p:cTn id="15" dur="1" fill="hold">
                                          <p:stCondLst>
                                            <p:cond delay="58999"/>
                                          </p:stCondLst>
                                        </p:cTn>
                                        <p:tgtEl>
                                          <p:spTgt spid="22"/>
                                        </p:tgtEl>
                                        <p:attrNameLst>
                                          <p:attrName>style.visibility</p:attrName>
                                        </p:attrNameLst>
                                      </p:cBhvr>
                                      <p:to>
                                        <p:strVal val="hidden"/>
                                      </p:to>
                                    </p:set>
                                  </p:childTnLst>
                                </p:cTn>
                              </p:par>
                            </p:childTnLst>
                          </p:cTn>
                        </p:par>
                        <p:par>
                          <p:cTn id="16" fill="hold">
                            <p:stCondLst>
                              <p:cond delay="59000"/>
                            </p:stCondLst>
                            <p:childTnLst>
                              <p:par>
                                <p:cTn id="17" presetID="10" presetClass="exit" presetSubtype="0" fill="hold" nodeType="afterEffect">
                                  <p:stCondLst>
                                    <p:cond delay="0"/>
                                  </p:stCondLst>
                                  <p:childTnLst>
                                    <p:animEffect transition="out" filter="fade">
                                      <p:cBhvr>
                                        <p:cTn id="18" dur="60000"/>
                                        <p:tgtEl>
                                          <p:spTgt spid="6"/>
                                        </p:tgtEl>
                                      </p:cBhvr>
                                    </p:animEffect>
                                    <p:set>
                                      <p:cBhvr>
                                        <p:cTn id="19" dur="1" fill="hold">
                                          <p:stCondLst>
                                            <p:cond delay="59999"/>
                                          </p:stCondLst>
                                        </p:cTn>
                                        <p:tgtEl>
                                          <p:spTgt spid="6"/>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53" presetClass="exit" presetSubtype="32" fill="hold" grpId="0" nodeType="withEffect">
                                  <p:stCondLst>
                                    <p:cond delay="0"/>
                                  </p:stCondLst>
                                  <p:childTnLst>
                                    <p:anim calcmode="lin" valueType="num">
                                      <p:cBhvr>
                                        <p:cTn id="24" dur="60000"/>
                                        <p:tgtEl>
                                          <p:spTgt spid="24"/>
                                        </p:tgtEl>
                                        <p:attrNameLst>
                                          <p:attrName>ppt_w</p:attrName>
                                        </p:attrNameLst>
                                      </p:cBhvr>
                                      <p:tavLst>
                                        <p:tav tm="0">
                                          <p:val>
                                            <p:strVal val="ppt_w"/>
                                          </p:val>
                                        </p:tav>
                                        <p:tav tm="100000">
                                          <p:val>
                                            <p:fltVal val="0"/>
                                          </p:val>
                                        </p:tav>
                                      </p:tavLst>
                                    </p:anim>
                                    <p:anim calcmode="lin" valueType="num">
                                      <p:cBhvr>
                                        <p:cTn id="25" dur="60000"/>
                                        <p:tgtEl>
                                          <p:spTgt spid="24"/>
                                        </p:tgtEl>
                                        <p:attrNameLst>
                                          <p:attrName>ppt_h</p:attrName>
                                        </p:attrNameLst>
                                      </p:cBhvr>
                                      <p:tavLst>
                                        <p:tav tm="0">
                                          <p:val>
                                            <p:strVal val="ppt_h"/>
                                          </p:val>
                                        </p:tav>
                                        <p:tav tm="100000">
                                          <p:val>
                                            <p:fltVal val="0"/>
                                          </p:val>
                                        </p:tav>
                                      </p:tavLst>
                                    </p:anim>
                                    <p:animEffect transition="out" filter="fade">
                                      <p:cBhvr>
                                        <p:cTn id="26" dur="60000"/>
                                        <p:tgtEl>
                                          <p:spTgt spid="24"/>
                                        </p:tgtEl>
                                      </p:cBhvr>
                                    </p:animEffect>
                                    <p:set>
                                      <p:cBhvr>
                                        <p:cTn id="27" dur="1" fill="hold">
                                          <p:stCondLst>
                                            <p:cond delay="59999"/>
                                          </p:stCondLst>
                                        </p:cTn>
                                        <p:tgtEl>
                                          <p:spTgt spid="24"/>
                                        </p:tgtEl>
                                        <p:attrNameLst>
                                          <p:attrName>style.visibility</p:attrName>
                                        </p:attrNameLst>
                                      </p:cBhvr>
                                      <p:to>
                                        <p:strVal val="hidden"/>
                                      </p:to>
                                    </p:set>
                                  </p:childTnLst>
                                </p:cTn>
                              </p:par>
                            </p:childTnLst>
                          </p:cTn>
                        </p:par>
                        <p:par>
                          <p:cTn id="28" fill="hold">
                            <p:stCondLst>
                              <p:cond delay="119000"/>
                            </p:stCondLst>
                            <p:childTnLst>
                              <p:par>
                                <p:cTn id="29" presetID="10" presetClass="exit" presetSubtype="0" fill="hold" nodeType="afterEffect">
                                  <p:stCondLst>
                                    <p:cond delay="0"/>
                                  </p:stCondLst>
                                  <p:childTnLst>
                                    <p:animEffect transition="out" filter="fade">
                                      <p:cBhvr>
                                        <p:cTn id="30" dur="60000"/>
                                        <p:tgtEl>
                                          <p:spTgt spid="7"/>
                                        </p:tgtEl>
                                      </p:cBhvr>
                                    </p:animEffect>
                                    <p:set>
                                      <p:cBhvr>
                                        <p:cTn id="31" dur="1" fill="hold">
                                          <p:stCondLst>
                                            <p:cond delay="59999"/>
                                          </p:stCondLst>
                                        </p:cTn>
                                        <p:tgtEl>
                                          <p:spTgt spid="7"/>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53" presetClass="exit" presetSubtype="32" fill="hold" grpId="0" nodeType="withEffect">
                                  <p:stCondLst>
                                    <p:cond delay="0"/>
                                  </p:stCondLst>
                                  <p:childTnLst>
                                    <p:anim calcmode="lin" valueType="num">
                                      <p:cBhvr>
                                        <p:cTn id="36" dur="60000"/>
                                        <p:tgtEl>
                                          <p:spTgt spid="25"/>
                                        </p:tgtEl>
                                        <p:attrNameLst>
                                          <p:attrName>ppt_w</p:attrName>
                                        </p:attrNameLst>
                                      </p:cBhvr>
                                      <p:tavLst>
                                        <p:tav tm="0">
                                          <p:val>
                                            <p:strVal val="ppt_w"/>
                                          </p:val>
                                        </p:tav>
                                        <p:tav tm="100000">
                                          <p:val>
                                            <p:fltVal val="0"/>
                                          </p:val>
                                        </p:tav>
                                      </p:tavLst>
                                    </p:anim>
                                    <p:anim calcmode="lin" valueType="num">
                                      <p:cBhvr>
                                        <p:cTn id="37" dur="60000"/>
                                        <p:tgtEl>
                                          <p:spTgt spid="25"/>
                                        </p:tgtEl>
                                        <p:attrNameLst>
                                          <p:attrName>ppt_h</p:attrName>
                                        </p:attrNameLst>
                                      </p:cBhvr>
                                      <p:tavLst>
                                        <p:tav tm="0">
                                          <p:val>
                                            <p:strVal val="ppt_h"/>
                                          </p:val>
                                        </p:tav>
                                        <p:tav tm="100000">
                                          <p:val>
                                            <p:fltVal val="0"/>
                                          </p:val>
                                        </p:tav>
                                      </p:tavLst>
                                    </p:anim>
                                    <p:animEffect transition="out" filter="fade">
                                      <p:cBhvr>
                                        <p:cTn id="38" dur="60000"/>
                                        <p:tgtEl>
                                          <p:spTgt spid="25"/>
                                        </p:tgtEl>
                                      </p:cBhvr>
                                    </p:animEffect>
                                    <p:set>
                                      <p:cBhvr>
                                        <p:cTn id="39" dur="1" fill="hold">
                                          <p:stCondLst>
                                            <p:cond delay="59999"/>
                                          </p:stCondLst>
                                        </p:cTn>
                                        <p:tgtEl>
                                          <p:spTgt spid="25"/>
                                        </p:tgtEl>
                                        <p:attrNameLst>
                                          <p:attrName>style.visibility</p:attrName>
                                        </p:attrNameLst>
                                      </p:cBhvr>
                                      <p:to>
                                        <p:strVal val="hidden"/>
                                      </p:to>
                                    </p:set>
                                  </p:childTnLst>
                                </p:cTn>
                              </p:par>
                            </p:childTnLst>
                          </p:cTn>
                        </p:par>
                        <p:par>
                          <p:cTn id="40" fill="hold">
                            <p:stCondLst>
                              <p:cond delay="179000"/>
                            </p:stCondLst>
                            <p:childTnLst>
                              <p:par>
                                <p:cTn id="41" presetID="10" presetClass="exit" presetSubtype="0" fill="hold" nodeType="afterEffect">
                                  <p:stCondLst>
                                    <p:cond delay="0"/>
                                  </p:stCondLst>
                                  <p:childTnLst>
                                    <p:animEffect transition="out" filter="fade">
                                      <p:cBhvr>
                                        <p:cTn id="42" dur="60000"/>
                                        <p:tgtEl>
                                          <p:spTgt spid="8"/>
                                        </p:tgtEl>
                                      </p:cBhvr>
                                    </p:animEffect>
                                    <p:set>
                                      <p:cBhvr>
                                        <p:cTn id="43" dur="1" fill="hold">
                                          <p:stCondLst>
                                            <p:cond delay="59999"/>
                                          </p:stCondLst>
                                        </p:cTn>
                                        <p:tgtEl>
                                          <p:spTgt spid="8"/>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xit" presetSubtype="32" fill="hold" grpId="0" nodeType="withEffect">
                                  <p:stCondLst>
                                    <p:cond delay="0"/>
                                  </p:stCondLst>
                                  <p:childTnLst>
                                    <p:anim calcmode="lin" valueType="num">
                                      <p:cBhvr>
                                        <p:cTn id="48" dur="60000"/>
                                        <p:tgtEl>
                                          <p:spTgt spid="21"/>
                                        </p:tgtEl>
                                        <p:attrNameLst>
                                          <p:attrName>ppt_w</p:attrName>
                                        </p:attrNameLst>
                                      </p:cBhvr>
                                      <p:tavLst>
                                        <p:tav tm="0">
                                          <p:val>
                                            <p:strVal val="ppt_w"/>
                                          </p:val>
                                        </p:tav>
                                        <p:tav tm="100000">
                                          <p:val>
                                            <p:fltVal val="0"/>
                                          </p:val>
                                        </p:tav>
                                      </p:tavLst>
                                    </p:anim>
                                    <p:anim calcmode="lin" valueType="num">
                                      <p:cBhvr>
                                        <p:cTn id="49" dur="60000"/>
                                        <p:tgtEl>
                                          <p:spTgt spid="21"/>
                                        </p:tgtEl>
                                        <p:attrNameLst>
                                          <p:attrName>ppt_h</p:attrName>
                                        </p:attrNameLst>
                                      </p:cBhvr>
                                      <p:tavLst>
                                        <p:tav tm="0">
                                          <p:val>
                                            <p:strVal val="ppt_h"/>
                                          </p:val>
                                        </p:tav>
                                        <p:tav tm="100000">
                                          <p:val>
                                            <p:fltVal val="0"/>
                                          </p:val>
                                        </p:tav>
                                      </p:tavLst>
                                    </p:anim>
                                    <p:animEffect transition="out" filter="fade">
                                      <p:cBhvr>
                                        <p:cTn id="50" dur="60000"/>
                                        <p:tgtEl>
                                          <p:spTgt spid="21"/>
                                        </p:tgtEl>
                                      </p:cBhvr>
                                    </p:animEffect>
                                    <p:set>
                                      <p:cBhvr>
                                        <p:cTn id="51" dur="1" fill="hold">
                                          <p:stCondLst>
                                            <p:cond delay="59999"/>
                                          </p:stCondLst>
                                        </p:cTn>
                                        <p:tgtEl>
                                          <p:spTgt spid="21"/>
                                        </p:tgtEl>
                                        <p:attrNameLst>
                                          <p:attrName>style.visibility</p:attrName>
                                        </p:attrNameLst>
                                      </p:cBhvr>
                                      <p:to>
                                        <p:strVal val="hidden"/>
                                      </p:to>
                                    </p:set>
                                  </p:childTnLst>
                                </p:cTn>
                              </p:par>
                            </p:childTnLst>
                          </p:cTn>
                        </p:par>
                        <p:par>
                          <p:cTn id="52" fill="hold">
                            <p:stCondLst>
                              <p:cond delay="239000"/>
                            </p:stCondLst>
                            <p:childTnLst>
                              <p:par>
                                <p:cTn id="53" presetID="10" presetClass="exit" presetSubtype="0" fill="hold" nodeType="afterEffect">
                                  <p:stCondLst>
                                    <p:cond delay="0"/>
                                  </p:stCondLst>
                                  <p:childTnLst>
                                    <p:animEffect transition="out" filter="fade">
                                      <p:cBhvr>
                                        <p:cTn id="54" dur="60000"/>
                                        <p:tgtEl>
                                          <p:spTgt spid="9"/>
                                        </p:tgtEl>
                                      </p:cBhvr>
                                    </p:animEffect>
                                    <p:set>
                                      <p:cBhvr>
                                        <p:cTn id="55" dur="1" fill="hold">
                                          <p:stCondLst>
                                            <p:cond delay="59999"/>
                                          </p:stCondLst>
                                        </p:cTn>
                                        <p:tgtEl>
                                          <p:spTgt spid="9"/>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53" presetClass="exit" presetSubtype="32" fill="hold" grpId="0" nodeType="withEffect">
                                  <p:stCondLst>
                                    <p:cond delay="0"/>
                                  </p:stCondLst>
                                  <p:childTnLst>
                                    <p:anim calcmode="lin" valueType="num">
                                      <p:cBhvr>
                                        <p:cTn id="60" dur="60000"/>
                                        <p:tgtEl>
                                          <p:spTgt spid="23"/>
                                        </p:tgtEl>
                                        <p:attrNameLst>
                                          <p:attrName>ppt_w</p:attrName>
                                        </p:attrNameLst>
                                      </p:cBhvr>
                                      <p:tavLst>
                                        <p:tav tm="0">
                                          <p:val>
                                            <p:strVal val="ppt_w"/>
                                          </p:val>
                                        </p:tav>
                                        <p:tav tm="100000">
                                          <p:val>
                                            <p:fltVal val="0"/>
                                          </p:val>
                                        </p:tav>
                                      </p:tavLst>
                                    </p:anim>
                                    <p:anim calcmode="lin" valueType="num">
                                      <p:cBhvr>
                                        <p:cTn id="61" dur="60000"/>
                                        <p:tgtEl>
                                          <p:spTgt spid="23"/>
                                        </p:tgtEl>
                                        <p:attrNameLst>
                                          <p:attrName>ppt_h</p:attrName>
                                        </p:attrNameLst>
                                      </p:cBhvr>
                                      <p:tavLst>
                                        <p:tav tm="0">
                                          <p:val>
                                            <p:strVal val="ppt_h"/>
                                          </p:val>
                                        </p:tav>
                                        <p:tav tm="100000">
                                          <p:val>
                                            <p:fltVal val="0"/>
                                          </p:val>
                                        </p:tav>
                                      </p:tavLst>
                                    </p:anim>
                                    <p:animEffect transition="out" filter="fade">
                                      <p:cBhvr>
                                        <p:cTn id="62" dur="60000"/>
                                        <p:tgtEl>
                                          <p:spTgt spid="23"/>
                                        </p:tgtEl>
                                      </p:cBhvr>
                                    </p:animEffect>
                                    <p:set>
                                      <p:cBhvr>
                                        <p:cTn id="63" dur="1" fill="hold">
                                          <p:stCondLst>
                                            <p:cond delay="59999"/>
                                          </p:stCondLst>
                                        </p:cTn>
                                        <p:tgtEl>
                                          <p:spTgt spid="23"/>
                                        </p:tgtEl>
                                        <p:attrNameLst>
                                          <p:attrName>style.visibility</p:attrName>
                                        </p:attrNameLst>
                                      </p:cBhvr>
                                      <p:to>
                                        <p:strVal val="hidden"/>
                                      </p:to>
                                    </p:set>
                                  </p:childTnLst>
                                </p:cTn>
                              </p:par>
                            </p:childTnLst>
                          </p:cTn>
                        </p:par>
                        <p:par>
                          <p:cTn id="64" fill="hold">
                            <p:stCondLst>
                              <p:cond delay="299000"/>
                            </p:stCondLst>
                            <p:childTnLst>
                              <p:par>
                                <p:cTn id="65" presetID="10" presetClass="exit" presetSubtype="0" fill="hold" nodeType="afterEffect">
                                  <p:stCondLst>
                                    <p:cond delay="0"/>
                                  </p:stCondLst>
                                  <p:childTnLst>
                                    <p:animEffect transition="out" filter="fade">
                                      <p:cBhvr>
                                        <p:cTn id="66" dur="60000"/>
                                        <p:tgtEl>
                                          <p:spTgt spid="10"/>
                                        </p:tgtEl>
                                      </p:cBhvr>
                                    </p:animEffect>
                                    <p:set>
                                      <p:cBhvr>
                                        <p:cTn id="67" dur="1" fill="hold">
                                          <p:stCondLst>
                                            <p:cond delay="59999"/>
                                          </p:stCondLst>
                                        </p:cTn>
                                        <p:tgtEl>
                                          <p:spTgt spid="10"/>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53" presetClass="exit" presetSubtype="32" fill="hold" grpId="0" nodeType="withEffect">
                                  <p:stCondLst>
                                    <p:cond delay="0"/>
                                  </p:stCondLst>
                                  <p:childTnLst>
                                    <p:anim calcmode="lin" valueType="num">
                                      <p:cBhvr>
                                        <p:cTn id="72" dur="60000"/>
                                        <p:tgtEl>
                                          <p:spTgt spid="16"/>
                                        </p:tgtEl>
                                        <p:attrNameLst>
                                          <p:attrName>ppt_w</p:attrName>
                                        </p:attrNameLst>
                                      </p:cBhvr>
                                      <p:tavLst>
                                        <p:tav tm="0">
                                          <p:val>
                                            <p:strVal val="ppt_w"/>
                                          </p:val>
                                        </p:tav>
                                        <p:tav tm="100000">
                                          <p:val>
                                            <p:fltVal val="0"/>
                                          </p:val>
                                        </p:tav>
                                      </p:tavLst>
                                    </p:anim>
                                    <p:anim calcmode="lin" valueType="num">
                                      <p:cBhvr>
                                        <p:cTn id="73" dur="60000"/>
                                        <p:tgtEl>
                                          <p:spTgt spid="16"/>
                                        </p:tgtEl>
                                        <p:attrNameLst>
                                          <p:attrName>ppt_h</p:attrName>
                                        </p:attrNameLst>
                                      </p:cBhvr>
                                      <p:tavLst>
                                        <p:tav tm="0">
                                          <p:val>
                                            <p:strVal val="ppt_h"/>
                                          </p:val>
                                        </p:tav>
                                        <p:tav tm="100000">
                                          <p:val>
                                            <p:fltVal val="0"/>
                                          </p:val>
                                        </p:tav>
                                      </p:tavLst>
                                    </p:anim>
                                    <p:animEffect transition="out" filter="fade">
                                      <p:cBhvr>
                                        <p:cTn id="74" dur="60000"/>
                                        <p:tgtEl>
                                          <p:spTgt spid="16"/>
                                        </p:tgtEl>
                                      </p:cBhvr>
                                    </p:animEffect>
                                    <p:set>
                                      <p:cBhvr>
                                        <p:cTn id="75" dur="1" fill="hold">
                                          <p:stCondLst>
                                            <p:cond delay="59999"/>
                                          </p:stCondLst>
                                        </p:cTn>
                                        <p:tgtEl>
                                          <p:spTgt spid="16"/>
                                        </p:tgtEl>
                                        <p:attrNameLst>
                                          <p:attrName>style.visibility</p:attrName>
                                        </p:attrNameLst>
                                      </p:cBhvr>
                                      <p:to>
                                        <p:strVal val="hidden"/>
                                      </p:to>
                                    </p:set>
                                  </p:childTnLst>
                                </p:cTn>
                              </p:par>
                            </p:childTnLst>
                          </p:cTn>
                        </p:par>
                        <p:par>
                          <p:cTn id="76" fill="hold">
                            <p:stCondLst>
                              <p:cond delay="359000"/>
                            </p:stCondLst>
                            <p:childTnLst>
                              <p:par>
                                <p:cTn id="77" presetID="10" presetClass="exit" presetSubtype="0" fill="hold" nodeType="afterEffect">
                                  <p:stCondLst>
                                    <p:cond delay="0"/>
                                  </p:stCondLst>
                                  <p:childTnLst>
                                    <p:animEffect transition="out" filter="fade">
                                      <p:cBhvr>
                                        <p:cTn id="78" dur="60000"/>
                                        <p:tgtEl>
                                          <p:spTgt spid="11"/>
                                        </p:tgtEl>
                                      </p:cBhvr>
                                    </p:animEffect>
                                    <p:set>
                                      <p:cBhvr>
                                        <p:cTn id="79" dur="1" fill="hold">
                                          <p:stCondLst>
                                            <p:cond delay="59999"/>
                                          </p:stCondLst>
                                        </p:cTn>
                                        <p:tgtEl>
                                          <p:spTgt spid="11"/>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53" presetClass="exit" presetSubtype="32" fill="hold" grpId="0" nodeType="withEffect">
                                  <p:stCondLst>
                                    <p:cond delay="0"/>
                                  </p:stCondLst>
                                  <p:childTnLst>
                                    <p:anim calcmode="lin" valueType="num">
                                      <p:cBhvr>
                                        <p:cTn id="84" dur="60000"/>
                                        <p:tgtEl>
                                          <p:spTgt spid="17"/>
                                        </p:tgtEl>
                                        <p:attrNameLst>
                                          <p:attrName>ppt_w</p:attrName>
                                        </p:attrNameLst>
                                      </p:cBhvr>
                                      <p:tavLst>
                                        <p:tav tm="0">
                                          <p:val>
                                            <p:strVal val="ppt_w"/>
                                          </p:val>
                                        </p:tav>
                                        <p:tav tm="100000">
                                          <p:val>
                                            <p:fltVal val="0"/>
                                          </p:val>
                                        </p:tav>
                                      </p:tavLst>
                                    </p:anim>
                                    <p:anim calcmode="lin" valueType="num">
                                      <p:cBhvr>
                                        <p:cTn id="85" dur="60000"/>
                                        <p:tgtEl>
                                          <p:spTgt spid="17"/>
                                        </p:tgtEl>
                                        <p:attrNameLst>
                                          <p:attrName>ppt_h</p:attrName>
                                        </p:attrNameLst>
                                      </p:cBhvr>
                                      <p:tavLst>
                                        <p:tav tm="0">
                                          <p:val>
                                            <p:strVal val="ppt_h"/>
                                          </p:val>
                                        </p:tav>
                                        <p:tav tm="100000">
                                          <p:val>
                                            <p:fltVal val="0"/>
                                          </p:val>
                                        </p:tav>
                                      </p:tavLst>
                                    </p:anim>
                                    <p:animEffect transition="out" filter="fade">
                                      <p:cBhvr>
                                        <p:cTn id="86" dur="60000"/>
                                        <p:tgtEl>
                                          <p:spTgt spid="17"/>
                                        </p:tgtEl>
                                      </p:cBhvr>
                                    </p:animEffect>
                                    <p:set>
                                      <p:cBhvr>
                                        <p:cTn id="87" dur="1" fill="hold">
                                          <p:stCondLst>
                                            <p:cond delay="59999"/>
                                          </p:stCondLst>
                                        </p:cTn>
                                        <p:tgtEl>
                                          <p:spTgt spid="17"/>
                                        </p:tgtEl>
                                        <p:attrNameLst>
                                          <p:attrName>style.visibility</p:attrName>
                                        </p:attrNameLst>
                                      </p:cBhvr>
                                      <p:to>
                                        <p:strVal val="hidden"/>
                                      </p:to>
                                    </p:set>
                                  </p:childTnLst>
                                </p:cTn>
                              </p:par>
                            </p:childTnLst>
                          </p:cTn>
                        </p:par>
                        <p:par>
                          <p:cTn id="88" fill="hold">
                            <p:stCondLst>
                              <p:cond delay="419000"/>
                            </p:stCondLst>
                            <p:childTnLst>
                              <p:par>
                                <p:cTn id="89" presetID="10" presetClass="exit" presetSubtype="0" fill="hold" nodeType="afterEffect">
                                  <p:stCondLst>
                                    <p:cond delay="0"/>
                                  </p:stCondLst>
                                  <p:childTnLst>
                                    <p:animEffect transition="out" filter="fade">
                                      <p:cBhvr>
                                        <p:cTn id="90" dur="60000"/>
                                        <p:tgtEl>
                                          <p:spTgt spid="12"/>
                                        </p:tgtEl>
                                      </p:cBhvr>
                                    </p:animEffect>
                                    <p:set>
                                      <p:cBhvr>
                                        <p:cTn id="91" dur="1" fill="hold">
                                          <p:stCondLst>
                                            <p:cond delay="59999"/>
                                          </p:stCondLst>
                                        </p:cTn>
                                        <p:tgtEl>
                                          <p:spTgt spid="12"/>
                                        </p:tgtEl>
                                        <p:attrNameLst>
                                          <p:attrName>style.visibility</p:attrName>
                                        </p:attrNameLst>
                                      </p:cBhvr>
                                      <p:to>
                                        <p:strVal val="hidden"/>
                                      </p:to>
                                    </p:set>
                                  </p:childTnLst>
                                </p:cTn>
                              </p:par>
                              <p:par>
                                <p:cTn id="92" presetID="10" presetClass="entr" presetSubtype="0" fill="hold" grpId="1"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53" presetClass="exit" presetSubtype="32" fill="hold" grpId="0" nodeType="withEffect">
                                  <p:stCondLst>
                                    <p:cond delay="0"/>
                                  </p:stCondLst>
                                  <p:childTnLst>
                                    <p:anim calcmode="lin" valueType="num">
                                      <p:cBhvr>
                                        <p:cTn id="96" dur="60000"/>
                                        <p:tgtEl>
                                          <p:spTgt spid="18"/>
                                        </p:tgtEl>
                                        <p:attrNameLst>
                                          <p:attrName>ppt_w</p:attrName>
                                        </p:attrNameLst>
                                      </p:cBhvr>
                                      <p:tavLst>
                                        <p:tav tm="0">
                                          <p:val>
                                            <p:strVal val="ppt_w"/>
                                          </p:val>
                                        </p:tav>
                                        <p:tav tm="100000">
                                          <p:val>
                                            <p:fltVal val="0"/>
                                          </p:val>
                                        </p:tav>
                                      </p:tavLst>
                                    </p:anim>
                                    <p:anim calcmode="lin" valueType="num">
                                      <p:cBhvr>
                                        <p:cTn id="97" dur="60000"/>
                                        <p:tgtEl>
                                          <p:spTgt spid="18"/>
                                        </p:tgtEl>
                                        <p:attrNameLst>
                                          <p:attrName>ppt_h</p:attrName>
                                        </p:attrNameLst>
                                      </p:cBhvr>
                                      <p:tavLst>
                                        <p:tav tm="0">
                                          <p:val>
                                            <p:strVal val="ppt_h"/>
                                          </p:val>
                                        </p:tav>
                                        <p:tav tm="100000">
                                          <p:val>
                                            <p:fltVal val="0"/>
                                          </p:val>
                                        </p:tav>
                                      </p:tavLst>
                                    </p:anim>
                                    <p:animEffect transition="out" filter="fade">
                                      <p:cBhvr>
                                        <p:cTn id="98" dur="60000"/>
                                        <p:tgtEl>
                                          <p:spTgt spid="18"/>
                                        </p:tgtEl>
                                      </p:cBhvr>
                                    </p:animEffect>
                                    <p:set>
                                      <p:cBhvr>
                                        <p:cTn id="99" dur="1" fill="hold">
                                          <p:stCondLst>
                                            <p:cond delay="59999"/>
                                          </p:stCondLst>
                                        </p:cTn>
                                        <p:tgtEl>
                                          <p:spTgt spid="18"/>
                                        </p:tgtEl>
                                        <p:attrNameLst>
                                          <p:attrName>style.visibility</p:attrName>
                                        </p:attrNameLst>
                                      </p:cBhvr>
                                      <p:to>
                                        <p:strVal val="hidden"/>
                                      </p:to>
                                    </p:set>
                                  </p:childTnLst>
                                </p:cTn>
                              </p:par>
                            </p:childTnLst>
                          </p:cTn>
                        </p:par>
                        <p:par>
                          <p:cTn id="100" fill="hold">
                            <p:stCondLst>
                              <p:cond delay="479000"/>
                            </p:stCondLst>
                            <p:childTnLst>
                              <p:par>
                                <p:cTn id="101" presetID="10" presetClass="exit" presetSubtype="0" fill="hold" nodeType="afterEffect">
                                  <p:stCondLst>
                                    <p:cond delay="0"/>
                                  </p:stCondLst>
                                  <p:childTnLst>
                                    <p:animEffect transition="out" filter="fade">
                                      <p:cBhvr>
                                        <p:cTn id="102" dur="60000"/>
                                        <p:tgtEl>
                                          <p:spTgt spid="13"/>
                                        </p:tgtEl>
                                      </p:cBhvr>
                                    </p:animEffect>
                                    <p:set>
                                      <p:cBhvr>
                                        <p:cTn id="103" dur="1" fill="hold">
                                          <p:stCondLst>
                                            <p:cond delay="59999"/>
                                          </p:stCondLst>
                                        </p:cTn>
                                        <p:tgtEl>
                                          <p:spTgt spid="13"/>
                                        </p:tgtEl>
                                        <p:attrNameLst>
                                          <p:attrName>style.visibility</p:attrName>
                                        </p:attrNameLst>
                                      </p:cBhvr>
                                      <p:to>
                                        <p:strVal val="hidden"/>
                                      </p:to>
                                    </p:set>
                                  </p:childTnLst>
                                </p:cTn>
                              </p:par>
                              <p:par>
                                <p:cTn id="104" presetID="10" presetClass="entr" presetSubtype="0" fill="hold" grpId="1"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par>
                                <p:cTn id="107" presetID="53" presetClass="exit" presetSubtype="32" fill="hold" grpId="0" nodeType="withEffect">
                                  <p:stCondLst>
                                    <p:cond delay="0"/>
                                  </p:stCondLst>
                                  <p:childTnLst>
                                    <p:anim calcmode="lin" valueType="num">
                                      <p:cBhvr>
                                        <p:cTn id="108" dur="60000"/>
                                        <p:tgtEl>
                                          <p:spTgt spid="19"/>
                                        </p:tgtEl>
                                        <p:attrNameLst>
                                          <p:attrName>ppt_w</p:attrName>
                                        </p:attrNameLst>
                                      </p:cBhvr>
                                      <p:tavLst>
                                        <p:tav tm="0">
                                          <p:val>
                                            <p:strVal val="ppt_w"/>
                                          </p:val>
                                        </p:tav>
                                        <p:tav tm="100000">
                                          <p:val>
                                            <p:fltVal val="0"/>
                                          </p:val>
                                        </p:tav>
                                      </p:tavLst>
                                    </p:anim>
                                    <p:anim calcmode="lin" valueType="num">
                                      <p:cBhvr>
                                        <p:cTn id="109" dur="60000"/>
                                        <p:tgtEl>
                                          <p:spTgt spid="19"/>
                                        </p:tgtEl>
                                        <p:attrNameLst>
                                          <p:attrName>ppt_h</p:attrName>
                                        </p:attrNameLst>
                                      </p:cBhvr>
                                      <p:tavLst>
                                        <p:tav tm="0">
                                          <p:val>
                                            <p:strVal val="ppt_h"/>
                                          </p:val>
                                        </p:tav>
                                        <p:tav tm="100000">
                                          <p:val>
                                            <p:fltVal val="0"/>
                                          </p:val>
                                        </p:tav>
                                      </p:tavLst>
                                    </p:anim>
                                    <p:animEffect transition="out" filter="fade">
                                      <p:cBhvr>
                                        <p:cTn id="110" dur="60000"/>
                                        <p:tgtEl>
                                          <p:spTgt spid="19"/>
                                        </p:tgtEl>
                                      </p:cBhvr>
                                    </p:animEffect>
                                    <p:set>
                                      <p:cBhvr>
                                        <p:cTn id="111" dur="1" fill="hold">
                                          <p:stCondLst>
                                            <p:cond delay="59999"/>
                                          </p:stCondLst>
                                        </p:cTn>
                                        <p:tgtEl>
                                          <p:spTgt spid="19"/>
                                        </p:tgtEl>
                                        <p:attrNameLst>
                                          <p:attrName>style.visibility</p:attrName>
                                        </p:attrNameLst>
                                      </p:cBhvr>
                                      <p:to>
                                        <p:strVal val="hidden"/>
                                      </p:to>
                                    </p:set>
                                  </p:childTnLst>
                                </p:cTn>
                              </p:par>
                            </p:childTnLst>
                          </p:cTn>
                        </p:par>
                        <p:par>
                          <p:cTn id="112" fill="hold">
                            <p:stCondLst>
                              <p:cond delay="539000"/>
                            </p:stCondLst>
                            <p:childTnLst>
                              <p:par>
                                <p:cTn id="113" presetID="10" presetClass="exit" presetSubtype="0" fill="hold" nodeType="afterEffect">
                                  <p:stCondLst>
                                    <p:cond delay="0"/>
                                  </p:stCondLst>
                                  <p:childTnLst>
                                    <p:animEffect transition="out" filter="fade">
                                      <p:cBhvr>
                                        <p:cTn id="114" dur="60000"/>
                                        <p:tgtEl>
                                          <p:spTgt spid="14"/>
                                        </p:tgtEl>
                                      </p:cBhvr>
                                    </p:animEffect>
                                    <p:set>
                                      <p:cBhvr>
                                        <p:cTn id="115" dur="1" fill="hold">
                                          <p:stCondLst>
                                            <p:cond delay="59999"/>
                                          </p:stCondLst>
                                        </p:cTn>
                                        <p:tgtEl>
                                          <p:spTgt spid="14"/>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53" presetClass="exit" presetSubtype="32" fill="hold" grpId="0" nodeType="withEffect">
                                  <p:stCondLst>
                                    <p:cond delay="0"/>
                                  </p:stCondLst>
                                  <p:childTnLst>
                                    <p:anim calcmode="lin" valueType="num">
                                      <p:cBhvr>
                                        <p:cTn id="120" dur="60000"/>
                                        <p:tgtEl>
                                          <p:spTgt spid="20"/>
                                        </p:tgtEl>
                                        <p:attrNameLst>
                                          <p:attrName>ppt_w</p:attrName>
                                        </p:attrNameLst>
                                      </p:cBhvr>
                                      <p:tavLst>
                                        <p:tav tm="0">
                                          <p:val>
                                            <p:strVal val="ppt_w"/>
                                          </p:val>
                                        </p:tav>
                                        <p:tav tm="100000">
                                          <p:val>
                                            <p:fltVal val="0"/>
                                          </p:val>
                                        </p:tav>
                                      </p:tavLst>
                                    </p:anim>
                                    <p:anim calcmode="lin" valueType="num">
                                      <p:cBhvr>
                                        <p:cTn id="121" dur="60000"/>
                                        <p:tgtEl>
                                          <p:spTgt spid="20"/>
                                        </p:tgtEl>
                                        <p:attrNameLst>
                                          <p:attrName>ppt_h</p:attrName>
                                        </p:attrNameLst>
                                      </p:cBhvr>
                                      <p:tavLst>
                                        <p:tav tm="0">
                                          <p:val>
                                            <p:strVal val="ppt_h"/>
                                          </p:val>
                                        </p:tav>
                                        <p:tav tm="100000">
                                          <p:val>
                                            <p:fltVal val="0"/>
                                          </p:val>
                                        </p:tav>
                                      </p:tavLst>
                                    </p:anim>
                                    <p:animEffect transition="out" filter="fade">
                                      <p:cBhvr>
                                        <p:cTn id="122" dur="60000"/>
                                        <p:tgtEl>
                                          <p:spTgt spid="20"/>
                                        </p:tgtEl>
                                      </p:cBhvr>
                                    </p:animEffect>
                                    <p:set>
                                      <p:cBhvr>
                                        <p:cTn id="123" dur="1" fill="hold">
                                          <p:stCondLst>
                                            <p:cond delay="59999"/>
                                          </p:stCondLst>
                                        </p:cTn>
                                        <p:tgtEl>
                                          <p:spTgt spid="20"/>
                                        </p:tgtEl>
                                        <p:attrNameLst>
                                          <p:attrName>style.visibility</p:attrName>
                                        </p:attrNameLst>
                                      </p:cBhvr>
                                      <p:to>
                                        <p:strVal val="hidden"/>
                                      </p:to>
                                    </p:set>
                                  </p:childTnLst>
                                </p:cTn>
                              </p:par>
                            </p:childTnLst>
                          </p:cTn>
                        </p:par>
                        <p:par>
                          <p:cTn id="124" fill="hold">
                            <p:stCondLst>
                              <p:cond delay="599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2"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093079-9288-E1EF-AD74-6A50BA18BA61}"/>
              </a:ext>
            </a:extLst>
          </p:cNvPr>
          <p:cNvPicPr>
            <a:picLocks noChangeAspect="1"/>
          </p:cNvPicPr>
          <p:nvPr userDrawn="1"/>
        </p:nvPicPr>
        <p:blipFill>
          <a:blip r:embed="rId4"/>
          <a:stretch>
            <a:fillRect/>
          </a:stretch>
        </p:blipFill>
        <p:spPr>
          <a:xfrm>
            <a:off x="5858321" y="3314127"/>
            <a:ext cx="475939" cy="304289"/>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descr="Shape, rectangle&#10;&#10;Description automatically generated">
            <a:extLst>
              <a:ext uri="{FF2B5EF4-FFF2-40B4-BE49-F238E27FC236}">
                <a16:creationId xmlns:a16="http://schemas.microsoft.com/office/drawing/2014/main" id="{89710543-2D53-EC4E-CA25-144A22A0642D}"/>
              </a:ext>
            </a:extLst>
          </p:cNvPr>
          <p:cNvPicPr>
            <a:picLocks noChangeAspect="1"/>
          </p:cNvPicPr>
          <p:nvPr userDrawn="1"/>
        </p:nvPicPr>
        <p:blipFill>
          <a:blip r:embed="rId6"/>
          <a:stretch>
            <a:fillRect/>
          </a:stretch>
        </p:blipFill>
        <p:spPr>
          <a:xfrm>
            <a:off x="5234139" y="2700024"/>
            <a:ext cx="1724302" cy="314692"/>
          </a:xfrm>
          <a:prstGeom prst="rect">
            <a:avLst/>
          </a:prstGeom>
        </p:spPr>
      </p:pic>
      <p:pic>
        <p:nvPicPr>
          <p:cNvPr id="20" name="Picture 19" descr="Shape, rectangle&#10;&#10;Description automatically generated">
            <a:extLst>
              <a:ext uri="{FF2B5EF4-FFF2-40B4-BE49-F238E27FC236}">
                <a16:creationId xmlns:a16="http://schemas.microsoft.com/office/drawing/2014/main" id="{C3B8959F-9B8C-52FC-4656-88FF8C5E7CFC}"/>
              </a:ext>
            </a:extLst>
          </p:cNvPr>
          <p:cNvPicPr>
            <a:picLocks noChangeAspect="1"/>
          </p:cNvPicPr>
          <p:nvPr userDrawn="1"/>
        </p:nvPicPr>
        <p:blipFill>
          <a:blip r:embed="rId7"/>
          <a:stretch>
            <a:fillRect/>
          </a:stretch>
        </p:blipFill>
        <p:spPr>
          <a:xfrm>
            <a:off x="5134010" y="2389778"/>
            <a:ext cx="1924561" cy="314692"/>
          </a:xfrm>
          <a:prstGeom prst="rect">
            <a:avLst/>
          </a:prstGeom>
        </p:spPr>
      </p:pic>
      <p:pic>
        <p:nvPicPr>
          <p:cNvPr id="22" name="Picture 21" descr="Shape, rectangle&#10;&#10;Description automatically generated">
            <a:extLst>
              <a:ext uri="{FF2B5EF4-FFF2-40B4-BE49-F238E27FC236}">
                <a16:creationId xmlns:a16="http://schemas.microsoft.com/office/drawing/2014/main" id="{5B43FE96-D986-7F5F-7C8D-6DC5C3DE0AC4}"/>
              </a:ext>
            </a:extLst>
          </p:cNvPr>
          <p:cNvPicPr>
            <a:picLocks noChangeAspect="1"/>
          </p:cNvPicPr>
          <p:nvPr userDrawn="1"/>
        </p:nvPicPr>
        <p:blipFill>
          <a:blip r:embed="rId8"/>
          <a:stretch>
            <a:fillRect/>
          </a:stretch>
        </p:blipFill>
        <p:spPr>
          <a:xfrm>
            <a:off x="5105400" y="2141666"/>
            <a:ext cx="1981780"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descr="A picture containing icon&#10;&#10;Description automatically generated">
            <a:extLst>
              <a:ext uri="{FF2B5EF4-FFF2-40B4-BE49-F238E27FC236}">
                <a16:creationId xmlns:a16="http://schemas.microsoft.com/office/drawing/2014/main" id="{0201C4DC-70CB-1B22-08E3-1EF4AFFD7D8F}"/>
              </a:ext>
            </a:extLst>
          </p:cNvPr>
          <p:cNvPicPr>
            <a:picLocks noChangeAspect="1"/>
          </p:cNvPicPr>
          <p:nvPr userDrawn="1"/>
        </p:nvPicPr>
        <p:blipFill>
          <a:blip r:embed="rId4"/>
          <a:stretch>
            <a:fillRect/>
          </a:stretch>
        </p:blipFill>
        <p:spPr>
          <a:xfrm rot="10800000">
            <a:off x="5858320" y="3814611"/>
            <a:ext cx="475939" cy="304289"/>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descr="Shape, rectangle&#10;&#10;Description automatically generated">
            <a:extLst>
              <a:ext uri="{FF2B5EF4-FFF2-40B4-BE49-F238E27FC236}">
                <a16:creationId xmlns:a16="http://schemas.microsoft.com/office/drawing/2014/main" id="{31A62D40-3CAA-9CE5-47E6-1D0609F01BE5}"/>
              </a:ext>
            </a:extLst>
          </p:cNvPr>
          <p:cNvPicPr>
            <a:picLocks noChangeAspect="1"/>
          </p:cNvPicPr>
          <p:nvPr userDrawn="1"/>
        </p:nvPicPr>
        <p:blipFill>
          <a:blip r:embed="rId6"/>
          <a:stretch>
            <a:fillRect/>
          </a:stretch>
        </p:blipFill>
        <p:spPr>
          <a:xfrm rot="10800000">
            <a:off x="5234139" y="4424552"/>
            <a:ext cx="1724302" cy="314692"/>
          </a:xfrm>
          <a:prstGeom prst="rect">
            <a:avLst/>
          </a:prstGeom>
        </p:spPr>
      </p:pic>
      <p:pic>
        <p:nvPicPr>
          <p:cNvPr id="43" name="Picture 42" descr="Shape, rectangle&#10;&#10;Description automatically generated">
            <a:extLst>
              <a:ext uri="{FF2B5EF4-FFF2-40B4-BE49-F238E27FC236}">
                <a16:creationId xmlns:a16="http://schemas.microsoft.com/office/drawing/2014/main" id="{13BC7260-0F1B-4B9B-57CC-EB19C651228E}"/>
              </a:ext>
            </a:extLst>
          </p:cNvPr>
          <p:cNvPicPr>
            <a:picLocks noChangeAspect="1"/>
          </p:cNvPicPr>
          <p:nvPr userDrawn="1"/>
        </p:nvPicPr>
        <p:blipFill>
          <a:blip r:embed="rId7"/>
          <a:stretch>
            <a:fillRect/>
          </a:stretch>
        </p:blipFill>
        <p:spPr>
          <a:xfrm rot="10800000">
            <a:off x="5134009" y="4730938"/>
            <a:ext cx="1924561" cy="314692"/>
          </a:xfrm>
          <a:prstGeom prst="rect">
            <a:avLst/>
          </a:prstGeom>
        </p:spPr>
      </p:pic>
      <p:pic>
        <p:nvPicPr>
          <p:cNvPr id="44" name="Picture 43" descr="Shape, rectangle&#10;&#10;Description automatically generated">
            <a:extLst>
              <a:ext uri="{FF2B5EF4-FFF2-40B4-BE49-F238E27FC236}">
                <a16:creationId xmlns:a16="http://schemas.microsoft.com/office/drawing/2014/main" id="{3ADEC2B0-3FDB-C377-B267-A12863A7B8F9}"/>
              </a:ext>
            </a:extLst>
          </p:cNvPr>
          <p:cNvPicPr>
            <a:picLocks noChangeAspect="1"/>
          </p:cNvPicPr>
          <p:nvPr userDrawn="1"/>
        </p:nvPicPr>
        <p:blipFill>
          <a:blip r:embed="rId8"/>
          <a:stretch>
            <a:fillRect/>
          </a:stretch>
        </p:blipFill>
        <p:spPr>
          <a:xfrm rot="10800000">
            <a:off x="5105400" y="5036267"/>
            <a:ext cx="1981780"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tretch>
            <a:fillRect/>
          </a:stretch>
        </p:blipFill>
        <p:spPr>
          <a:xfrm>
            <a:off x="6044784" y="3565273"/>
            <a:ext cx="104648" cy="1729118"/>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19708" y="4498848"/>
            <a:ext cx="952567"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32547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nodeType="withEffect">
                                  <p:stCondLst>
                                    <p:cond delay="304000"/>
                                  </p:stCondLst>
                                  <p:childTnLst>
                                    <p:animEffect transition="out" filter="fade">
                                      <p:cBhvr>
                                        <p:cTn id="84" dur="1000"/>
                                        <p:tgtEl>
                                          <p:spTgt spid="9"/>
                                        </p:tgtEl>
                                      </p:cBhvr>
                                    </p:animEffect>
                                    <p:anim calcmode="lin" valueType="num">
                                      <p:cBhvr>
                                        <p:cTn id="85" dur="1000"/>
                                        <p:tgtEl>
                                          <p:spTgt spid="9"/>
                                        </p:tgtEl>
                                        <p:attrNameLst>
                                          <p:attrName>ppt_x</p:attrName>
                                        </p:attrNameLst>
                                      </p:cBhvr>
                                      <p:tavLst>
                                        <p:tav tm="0">
                                          <p:val>
                                            <p:strVal val="ppt_x"/>
                                          </p:val>
                                        </p:tav>
                                        <p:tav tm="100000">
                                          <p:val>
                                            <p:strVal val="ppt_x"/>
                                          </p:val>
                                        </p:tav>
                                      </p:tavLst>
                                    </p:anim>
                                    <p:anim calcmode="lin" valueType="num">
                                      <p:cBhvr>
                                        <p:cTn id="86" dur="1000"/>
                                        <p:tgtEl>
                                          <p:spTgt spid="9"/>
                                        </p:tgtEl>
                                        <p:attrNameLst>
                                          <p:attrName>ppt_y</p:attrName>
                                        </p:attrNameLst>
                                      </p:cBhvr>
                                      <p:tavLst>
                                        <p:tav tm="0">
                                          <p:val>
                                            <p:strVal val="ppt_y"/>
                                          </p:val>
                                        </p:tav>
                                        <p:tav tm="100000">
                                          <p:val>
                                            <p:strVal val="ppt_y+.1"/>
                                          </p:val>
                                        </p:tav>
                                      </p:tavLst>
                                    </p:anim>
                                    <p:set>
                                      <p:cBhvr>
                                        <p:cTn id="87" dur="1" fill="hold">
                                          <p:stCondLst>
                                            <p:cond delay="999"/>
                                          </p:stCondLst>
                                        </p:cTn>
                                        <p:tgtEl>
                                          <p:spTgt spid="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42"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978098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a:extLst>
              <a:ext uri="{FF2B5EF4-FFF2-40B4-BE49-F238E27FC236}">
                <a16:creationId xmlns:a16="http://schemas.microsoft.com/office/drawing/2014/main" id="{0D093079-9288-E1EF-AD74-6A50BA18BA61}"/>
              </a:ext>
            </a:extLst>
          </p:cNvPr>
          <p:cNvPicPr>
            <a:picLocks noChangeAspect="1"/>
          </p:cNvPicPr>
          <p:nvPr userDrawn="1"/>
        </p:nvPicPr>
        <p:blipFill>
          <a:blip r:embed="rId4"/>
          <a:srcRect/>
          <a:stretch/>
        </p:blipFill>
        <p:spPr>
          <a:xfrm>
            <a:off x="5858321" y="3322673"/>
            <a:ext cx="475939" cy="304288"/>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a:extLst>
              <a:ext uri="{FF2B5EF4-FFF2-40B4-BE49-F238E27FC236}">
                <a16:creationId xmlns:a16="http://schemas.microsoft.com/office/drawing/2014/main" id="{89710543-2D53-EC4E-CA25-144A22A0642D}"/>
              </a:ext>
            </a:extLst>
          </p:cNvPr>
          <p:cNvPicPr>
            <a:picLocks noChangeAspect="1"/>
          </p:cNvPicPr>
          <p:nvPr userDrawn="1"/>
        </p:nvPicPr>
        <p:blipFill>
          <a:blip r:embed="rId6"/>
          <a:srcRect/>
          <a:stretch/>
        </p:blipFill>
        <p:spPr>
          <a:xfrm>
            <a:off x="5234139" y="2700024"/>
            <a:ext cx="1724302" cy="314691"/>
          </a:xfrm>
          <a:prstGeom prst="rect">
            <a:avLst/>
          </a:prstGeom>
        </p:spPr>
      </p:pic>
      <p:pic>
        <p:nvPicPr>
          <p:cNvPr id="20" name="Picture 19">
            <a:extLst>
              <a:ext uri="{FF2B5EF4-FFF2-40B4-BE49-F238E27FC236}">
                <a16:creationId xmlns:a16="http://schemas.microsoft.com/office/drawing/2014/main" id="{C3B8959F-9B8C-52FC-4656-88FF8C5E7CFC}"/>
              </a:ext>
            </a:extLst>
          </p:cNvPr>
          <p:cNvPicPr>
            <a:picLocks noChangeAspect="1"/>
          </p:cNvPicPr>
          <p:nvPr userDrawn="1"/>
        </p:nvPicPr>
        <p:blipFill>
          <a:blip r:embed="rId7"/>
          <a:srcRect/>
          <a:stretch/>
        </p:blipFill>
        <p:spPr>
          <a:xfrm>
            <a:off x="5134010" y="2389778"/>
            <a:ext cx="1924561" cy="314691"/>
          </a:xfrm>
          <a:prstGeom prst="rect">
            <a:avLst/>
          </a:prstGeom>
        </p:spPr>
      </p:pic>
      <p:pic>
        <p:nvPicPr>
          <p:cNvPr id="22" name="Picture 21">
            <a:extLst>
              <a:ext uri="{FF2B5EF4-FFF2-40B4-BE49-F238E27FC236}">
                <a16:creationId xmlns:a16="http://schemas.microsoft.com/office/drawing/2014/main" id="{5B43FE96-D986-7F5F-7C8D-6DC5C3DE0AC4}"/>
              </a:ext>
            </a:extLst>
          </p:cNvPr>
          <p:cNvPicPr>
            <a:picLocks noChangeAspect="1"/>
          </p:cNvPicPr>
          <p:nvPr userDrawn="1"/>
        </p:nvPicPr>
        <p:blipFill>
          <a:blip r:embed="rId8"/>
          <a:srcRect/>
          <a:stretch/>
        </p:blipFill>
        <p:spPr>
          <a:xfrm>
            <a:off x="5105402" y="2141666"/>
            <a:ext cx="1981776"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a:extLst>
              <a:ext uri="{FF2B5EF4-FFF2-40B4-BE49-F238E27FC236}">
                <a16:creationId xmlns:a16="http://schemas.microsoft.com/office/drawing/2014/main" id="{0201C4DC-70CB-1B22-08E3-1EF4AFFD7D8F}"/>
              </a:ext>
            </a:extLst>
          </p:cNvPr>
          <p:cNvPicPr>
            <a:picLocks noChangeAspect="1"/>
          </p:cNvPicPr>
          <p:nvPr userDrawn="1"/>
        </p:nvPicPr>
        <p:blipFill>
          <a:blip r:embed="rId4"/>
          <a:srcRect/>
          <a:stretch/>
        </p:blipFill>
        <p:spPr>
          <a:xfrm rot="10800000">
            <a:off x="5858320" y="3814611"/>
            <a:ext cx="475939" cy="304288"/>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a:extLst>
              <a:ext uri="{FF2B5EF4-FFF2-40B4-BE49-F238E27FC236}">
                <a16:creationId xmlns:a16="http://schemas.microsoft.com/office/drawing/2014/main" id="{31A62D40-3CAA-9CE5-47E6-1D0609F01BE5}"/>
              </a:ext>
            </a:extLst>
          </p:cNvPr>
          <p:cNvPicPr>
            <a:picLocks noChangeAspect="1"/>
          </p:cNvPicPr>
          <p:nvPr userDrawn="1"/>
        </p:nvPicPr>
        <p:blipFill>
          <a:blip r:embed="rId6"/>
          <a:srcRect/>
          <a:stretch/>
        </p:blipFill>
        <p:spPr>
          <a:xfrm rot="10800000">
            <a:off x="5234139" y="4424552"/>
            <a:ext cx="1724302" cy="314691"/>
          </a:xfrm>
          <a:prstGeom prst="rect">
            <a:avLst/>
          </a:prstGeom>
        </p:spPr>
      </p:pic>
      <p:pic>
        <p:nvPicPr>
          <p:cNvPr id="43" name="Picture 42">
            <a:extLst>
              <a:ext uri="{FF2B5EF4-FFF2-40B4-BE49-F238E27FC236}">
                <a16:creationId xmlns:a16="http://schemas.microsoft.com/office/drawing/2014/main" id="{13BC7260-0F1B-4B9B-57CC-EB19C651228E}"/>
              </a:ext>
            </a:extLst>
          </p:cNvPr>
          <p:cNvPicPr>
            <a:picLocks noChangeAspect="1"/>
          </p:cNvPicPr>
          <p:nvPr userDrawn="1"/>
        </p:nvPicPr>
        <p:blipFill>
          <a:blip r:embed="rId7"/>
          <a:srcRect/>
          <a:stretch/>
        </p:blipFill>
        <p:spPr>
          <a:xfrm rot="10800000">
            <a:off x="5134009" y="4730938"/>
            <a:ext cx="1924561" cy="314691"/>
          </a:xfrm>
          <a:prstGeom prst="rect">
            <a:avLst/>
          </a:prstGeom>
        </p:spPr>
      </p:pic>
      <p:pic>
        <p:nvPicPr>
          <p:cNvPr id="44" name="Picture 43">
            <a:extLst>
              <a:ext uri="{FF2B5EF4-FFF2-40B4-BE49-F238E27FC236}">
                <a16:creationId xmlns:a16="http://schemas.microsoft.com/office/drawing/2014/main" id="{3ADEC2B0-3FDB-C377-B267-A12863A7B8F9}"/>
              </a:ext>
            </a:extLst>
          </p:cNvPr>
          <p:cNvPicPr>
            <a:picLocks noChangeAspect="1"/>
          </p:cNvPicPr>
          <p:nvPr userDrawn="1"/>
        </p:nvPicPr>
        <p:blipFill>
          <a:blip r:embed="rId8"/>
          <a:srcRect/>
          <a:stretch/>
        </p:blipFill>
        <p:spPr>
          <a:xfrm rot="10800000">
            <a:off x="5105402" y="5036267"/>
            <a:ext cx="1981776"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rcRect/>
          <a:stretch/>
        </p:blipFill>
        <p:spPr>
          <a:xfrm>
            <a:off x="6050603" y="3602095"/>
            <a:ext cx="92413" cy="1680284"/>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24063" y="4501628"/>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152947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10"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descr="Venn diagram&#10;&#10;Description automatically generated with medium confidence">
            <a:extLst>
              <a:ext uri="{FF2B5EF4-FFF2-40B4-BE49-F238E27FC236}">
                <a16:creationId xmlns:a16="http://schemas.microsoft.com/office/drawing/2014/main" id="{86BA93E8-35B7-662B-C63B-A8D0DD52BA7A}"/>
              </a:ext>
            </a:extLst>
          </p:cNvPr>
          <p:cNvPicPr>
            <a:picLocks noChangeAspect="1"/>
          </p:cNvPicPr>
          <p:nvPr userDrawn="1"/>
        </p:nvPicPr>
        <p:blipFill>
          <a:blip r:embed="rId4"/>
          <a:stretch>
            <a:fillRect/>
          </a:stretch>
        </p:blipFill>
        <p:spPr>
          <a:xfrm rot="10800000" flipV="1">
            <a:off x="5948176" y="3401969"/>
            <a:ext cx="295648" cy="222991"/>
          </a:xfrm>
          <a:prstGeom prst="rect">
            <a:avLst/>
          </a:prstGeom>
        </p:spPr>
      </p:pic>
      <p:pic>
        <p:nvPicPr>
          <p:cNvPr id="37" name="Picture 36" descr="Shape, rectangle&#10;&#10;Description automatically generated">
            <a:extLst>
              <a:ext uri="{FF2B5EF4-FFF2-40B4-BE49-F238E27FC236}">
                <a16:creationId xmlns:a16="http://schemas.microsoft.com/office/drawing/2014/main" id="{2EC884AC-BF30-39B3-523D-DAC89E05F7C5}"/>
              </a:ext>
            </a:extLst>
          </p:cNvPr>
          <p:cNvPicPr>
            <a:picLocks noChangeAspect="1"/>
          </p:cNvPicPr>
          <p:nvPr userDrawn="1"/>
        </p:nvPicPr>
        <p:blipFill>
          <a:blip r:embed="rId5"/>
          <a:stretch>
            <a:fillRect/>
          </a:stretch>
        </p:blipFill>
        <p:spPr>
          <a:xfrm rot="10800000" flipV="1">
            <a:off x="5780307" y="3264149"/>
            <a:ext cx="631385" cy="140308"/>
          </a:xfrm>
          <a:prstGeom prst="rect">
            <a:avLst/>
          </a:prstGeom>
        </p:spPr>
      </p:pic>
      <p:pic>
        <p:nvPicPr>
          <p:cNvPr id="45" name="Picture 44" descr="Shape, square&#10;&#10;Description automatically generated">
            <a:extLst>
              <a:ext uri="{FF2B5EF4-FFF2-40B4-BE49-F238E27FC236}">
                <a16:creationId xmlns:a16="http://schemas.microsoft.com/office/drawing/2014/main" id="{7B457E25-ABD9-F3AB-1474-620994FF5B5D}"/>
              </a:ext>
            </a:extLst>
          </p:cNvPr>
          <p:cNvPicPr>
            <a:picLocks noChangeAspect="1"/>
          </p:cNvPicPr>
          <p:nvPr userDrawn="1"/>
        </p:nvPicPr>
        <p:blipFill>
          <a:blip r:embed="rId6"/>
          <a:stretch>
            <a:fillRect/>
          </a:stretch>
        </p:blipFill>
        <p:spPr>
          <a:xfrm rot="10800000" flipV="1">
            <a:off x="5584881" y="3128835"/>
            <a:ext cx="1022238" cy="137803"/>
          </a:xfrm>
          <a:prstGeom prst="rect">
            <a:avLst/>
          </a:prstGeom>
        </p:spPr>
      </p:pic>
      <p:pic>
        <p:nvPicPr>
          <p:cNvPr id="46" name="Picture 45" descr="Shape, rectangle&#10;&#10;Description automatically generated">
            <a:extLst>
              <a:ext uri="{FF2B5EF4-FFF2-40B4-BE49-F238E27FC236}">
                <a16:creationId xmlns:a16="http://schemas.microsoft.com/office/drawing/2014/main" id="{00730773-8DCE-62C6-D8BF-2A0F7222F6D5}"/>
              </a:ext>
            </a:extLst>
          </p:cNvPr>
          <p:cNvPicPr>
            <a:picLocks noChangeAspect="1"/>
          </p:cNvPicPr>
          <p:nvPr userDrawn="1"/>
        </p:nvPicPr>
        <p:blipFill>
          <a:blip r:embed="rId7"/>
          <a:stretch>
            <a:fillRect/>
          </a:stretch>
        </p:blipFill>
        <p:spPr>
          <a:xfrm rot="10800000" flipV="1">
            <a:off x="5437055" y="2995610"/>
            <a:ext cx="1317890" cy="140309"/>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tretch>
            <a:fillRect/>
          </a:stretch>
        </p:blipFill>
        <p:spPr>
          <a:xfrm rot="10800000" flipV="1">
            <a:off x="5333077" y="2862385"/>
            <a:ext cx="1525846" cy="140309"/>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tretch>
            <a:fillRect/>
          </a:stretch>
        </p:blipFill>
        <p:spPr>
          <a:xfrm rot="10800000" flipV="1">
            <a:off x="5259164" y="2729160"/>
            <a:ext cx="1673671" cy="140309"/>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tretch>
            <a:fillRect/>
          </a:stretch>
        </p:blipFill>
        <p:spPr>
          <a:xfrm rot="10800000" flipV="1">
            <a:off x="5206549" y="2595936"/>
            <a:ext cx="1778901" cy="140308"/>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tretch>
            <a:fillRect/>
          </a:stretch>
        </p:blipFill>
        <p:spPr>
          <a:xfrm rot="10800000" flipV="1">
            <a:off x="5171476" y="2465217"/>
            <a:ext cx="1849048"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tretch>
            <a:fillRect/>
          </a:stretch>
        </p:blipFill>
        <p:spPr>
          <a:xfrm rot="10800000" flipV="1">
            <a:off x="5147490" y="2331992"/>
            <a:ext cx="1897019"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p:cNvPicPr>
          <p:nvPr userDrawn="1"/>
        </p:nvPicPr>
        <p:blipFill>
          <a:blip r:embed="rId13"/>
          <a:stretch>
            <a:fillRect/>
          </a:stretch>
        </p:blipFill>
        <p:spPr>
          <a:xfrm rot="10800000" flipV="1">
            <a:off x="5138642" y="2201916"/>
            <a:ext cx="1914716" cy="137160"/>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202332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61850"/>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95782"/>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3430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544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6</a:t>
            </a:r>
          </a:p>
        </p:txBody>
      </p:sp>
      <p:pic>
        <p:nvPicPr>
          <p:cNvPr id="8" name="Picture 7" descr="Venn diagram&#10;&#10;Description automatically generated with medium confidence">
            <a:extLst>
              <a:ext uri="{FF2B5EF4-FFF2-40B4-BE49-F238E27FC236}">
                <a16:creationId xmlns:a16="http://schemas.microsoft.com/office/drawing/2014/main" id="{8DA4F8DF-47A5-5DDB-B75D-BA0C9D33E9BA}"/>
              </a:ext>
            </a:extLst>
          </p:cNvPr>
          <p:cNvPicPr>
            <a:picLocks noChangeAspect="1"/>
          </p:cNvPicPr>
          <p:nvPr userDrawn="1"/>
        </p:nvPicPr>
        <p:blipFill>
          <a:blip r:embed="rId4"/>
          <a:stretch>
            <a:fillRect/>
          </a:stretch>
        </p:blipFill>
        <p:spPr>
          <a:xfrm flipV="1">
            <a:off x="5948176" y="3806818"/>
            <a:ext cx="295648" cy="222991"/>
          </a:xfrm>
          <a:prstGeom prst="rect">
            <a:avLst/>
          </a:prstGeom>
        </p:spPr>
      </p:pic>
      <p:pic>
        <p:nvPicPr>
          <p:cNvPr id="11" name="Picture 10" descr="Shape, rectangle&#10;&#10;Description automatically generated">
            <a:extLst>
              <a:ext uri="{FF2B5EF4-FFF2-40B4-BE49-F238E27FC236}">
                <a16:creationId xmlns:a16="http://schemas.microsoft.com/office/drawing/2014/main" id="{E7353084-5B5F-1B6B-E4CB-0575CE1F9CE4}"/>
              </a:ext>
            </a:extLst>
          </p:cNvPr>
          <p:cNvPicPr>
            <a:picLocks noChangeAspect="1"/>
          </p:cNvPicPr>
          <p:nvPr userDrawn="1"/>
        </p:nvPicPr>
        <p:blipFill>
          <a:blip r:embed="rId5"/>
          <a:stretch>
            <a:fillRect/>
          </a:stretch>
        </p:blipFill>
        <p:spPr>
          <a:xfrm flipV="1">
            <a:off x="5780308" y="4025406"/>
            <a:ext cx="631385" cy="140308"/>
          </a:xfrm>
          <a:prstGeom prst="rect">
            <a:avLst/>
          </a:prstGeom>
        </p:spPr>
      </p:pic>
      <p:pic>
        <p:nvPicPr>
          <p:cNvPr id="14" name="Picture 13" descr="Shape, square&#10;&#10;Description automatically generated">
            <a:extLst>
              <a:ext uri="{FF2B5EF4-FFF2-40B4-BE49-F238E27FC236}">
                <a16:creationId xmlns:a16="http://schemas.microsoft.com/office/drawing/2014/main" id="{A6A4E710-B2B8-59C4-6222-5B6C9A940361}"/>
              </a:ext>
            </a:extLst>
          </p:cNvPr>
          <p:cNvPicPr>
            <a:picLocks noChangeAspect="1"/>
          </p:cNvPicPr>
          <p:nvPr userDrawn="1"/>
        </p:nvPicPr>
        <p:blipFill>
          <a:blip r:embed="rId6"/>
          <a:stretch>
            <a:fillRect/>
          </a:stretch>
        </p:blipFill>
        <p:spPr>
          <a:xfrm flipV="1">
            <a:off x="5584881" y="4161311"/>
            <a:ext cx="1022238" cy="137803"/>
          </a:xfrm>
          <a:prstGeom prst="rect">
            <a:avLst/>
          </a:prstGeom>
        </p:spPr>
      </p:pic>
      <p:pic>
        <p:nvPicPr>
          <p:cNvPr id="17" name="Picture 16" descr="Shape, rectangle&#10;&#10;Description automatically generated">
            <a:extLst>
              <a:ext uri="{FF2B5EF4-FFF2-40B4-BE49-F238E27FC236}">
                <a16:creationId xmlns:a16="http://schemas.microsoft.com/office/drawing/2014/main" id="{A0B1AFDA-E373-14FD-7D33-A82503FCE02A}"/>
              </a:ext>
            </a:extLst>
          </p:cNvPr>
          <p:cNvPicPr>
            <a:picLocks noChangeAspect="1"/>
          </p:cNvPicPr>
          <p:nvPr userDrawn="1"/>
        </p:nvPicPr>
        <p:blipFill>
          <a:blip r:embed="rId7"/>
          <a:stretch>
            <a:fillRect/>
          </a:stretch>
        </p:blipFill>
        <p:spPr>
          <a:xfrm flipV="1">
            <a:off x="5437055" y="4294711"/>
            <a:ext cx="1317890" cy="140309"/>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tretch>
            <a:fillRect/>
          </a:stretch>
        </p:blipFill>
        <p:spPr>
          <a:xfrm flipV="1">
            <a:off x="5333077" y="4430617"/>
            <a:ext cx="1525846" cy="140309"/>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tretch>
            <a:fillRect/>
          </a:stretch>
        </p:blipFill>
        <p:spPr>
          <a:xfrm flipV="1">
            <a:off x="5259165" y="4566523"/>
            <a:ext cx="1673671" cy="140309"/>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tretch>
            <a:fillRect/>
          </a:stretch>
        </p:blipFill>
        <p:spPr>
          <a:xfrm flipV="1">
            <a:off x="5206550" y="4702429"/>
            <a:ext cx="1778901" cy="140308"/>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tretch>
            <a:fillRect/>
          </a:stretch>
        </p:blipFill>
        <p:spPr>
          <a:xfrm flipV="1">
            <a:off x="5171476" y="4838334"/>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tretch>
            <a:fillRect/>
          </a:stretch>
        </p:blipFill>
        <p:spPr>
          <a:xfrm flipV="1">
            <a:off x="5147491" y="4971734"/>
            <a:ext cx="1897019"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p:cNvPicPr>
          <p:nvPr userDrawn="1"/>
        </p:nvPicPr>
        <p:blipFill>
          <a:blip r:embed="rId13"/>
          <a:stretch>
            <a:fillRect/>
          </a:stretch>
        </p:blipFill>
        <p:spPr>
          <a:xfrm flipV="1">
            <a:off x="5138642" y="5107642"/>
            <a:ext cx="1914716" cy="137160"/>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88388"/>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3130"/>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6084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477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tretch>
            <a:fillRect/>
          </a:stretch>
        </p:blipFill>
        <p:spPr>
          <a:xfrm>
            <a:off x="6044784" y="3597438"/>
            <a:ext cx="98841" cy="1645920"/>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26575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a:extLst>
              <a:ext uri="{FF2B5EF4-FFF2-40B4-BE49-F238E27FC236}">
                <a16:creationId xmlns:a16="http://schemas.microsoft.com/office/drawing/2014/main" id="{86BA93E8-35B7-662B-C63B-A8D0DD52BA7A}"/>
              </a:ext>
            </a:extLst>
          </p:cNvPr>
          <p:cNvPicPr>
            <a:picLocks noChangeAspect="1"/>
          </p:cNvPicPr>
          <p:nvPr userDrawn="1"/>
        </p:nvPicPr>
        <p:blipFill>
          <a:blip r:embed="rId4"/>
          <a:srcRect/>
          <a:stretch/>
        </p:blipFill>
        <p:spPr>
          <a:xfrm rot="10800000" flipV="1">
            <a:off x="5948176" y="3401970"/>
            <a:ext cx="295648" cy="222988"/>
          </a:xfrm>
          <a:prstGeom prst="rect">
            <a:avLst/>
          </a:prstGeom>
        </p:spPr>
      </p:pic>
      <p:pic>
        <p:nvPicPr>
          <p:cNvPr id="37" name="Picture 36">
            <a:extLst>
              <a:ext uri="{FF2B5EF4-FFF2-40B4-BE49-F238E27FC236}">
                <a16:creationId xmlns:a16="http://schemas.microsoft.com/office/drawing/2014/main" id="{2EC884AC-BF30-39B3-523D-DAC89E05F7C5}"/>
              </a:ext>
            </a:extLst>
          </p:cNvPr>
          <p:cNvPicPr>
            <a:picLocks noChangeAspect="1"/>
          </p:cNvPicPr>
          <p:nvPr userDrawn="1"/>
        </p:nvPicPr>
        <p:blipFill>
          <a:blip r:embed="rId5"/>
          <a:srcRect/>
          <a:stretch/>
        </p:blipFill>
        <p:spPr>
          <a:xfrm rot="10800000" flipV="1">
            <a:off x="5780307" y="3263858"/>
            <a:ext cx="631385" cy="139753"/>
          </a:xfrm>
          <a:prstGeom prst="rect">
            <a:avLst/>
          </a:prstGeom>
        </p:spPr>
      </p:pic>
      <p:pic>
        <p:nvPicPr>
          <p:cNvPr id="45" name="Picture 44">
            <a:extLst>
              <a:ext uri="{FF2B5EF4-FFF2-40B4-BE49-F238E27FC236}">
                <a16:creationId xmlns:a16="http://schemas.microsoft.com/office/drawing/2014/main" id="{7B457E25-ABD9-F3AB-1474-620994FF5B5D}"/>
              </a:ext>
            </a:extLst>
          </p:cNvPr>
          <p:cNvPicPr>
            <a:picLocks noChangeAspect="1"/>
          </p:cNvPicPr>
          <p:nvPr userDrawn="1"/>
        </p:nvPicPr>
        <p:blipFill>
          <a:blip r:embed="rId6"/>
          <a:srcRect/>
          <a:stretch/>
        </p:blipFill>
        <p:spPr>
          <a:xfrm rot="10800000" flipV="1">
            <a:off x="5586129" y="3127692"/>
            <a:ext cx="1019742" cy="137803"/>
          </a:xfrm>
          <a:prstGeom prst="rect">
            <a:avLst/>
          </a:prstGeom>
        </p:spPr>
      </p:pic>
      <p:pic>
        <p:nvPicPr>
          <p:cNvPr id="46" name="Picture 45">
            <a:extLst>
              <a:ext uri="{FF2B5EF4-FFF2-40B4-BE49-F238E27FC236}">
                <a16:creationId xmlns:a16="http://schemas.microsoft.com/office/drawing/2014/main" id="{00730773-8DCE-62C6-D8BF-2A0F7222F6D5}"/>
              </a:ext>
            </a:extLst>
          </p:cNvPr>
          <p:cNvPicPr>
            <a:picLocks noChangeAspect="1"/>
          </p:cNvPicPr>
          <p:nvPr userDrawn="1"/>
        </p:nvPicPr>
        <p:blipFill>
          <a:blip r:embed="rId7"/>
          <a:srcRect/>
          <a:stretch/>
        </p:blipFill>
        <p:spPr>
          <a:xfrm rot="10800000" flipV="1">
            <a:off x="5437055" y="2989022"/>
            <a:ext cx="1317890" cy="140307"/>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rcRect/>
          <a:stretch/>
        </p:blipFill>
        <p:spPr>
          <a:xfrm rot="10800000" flipV="1">
            <a:off x="5333077" y="2850352"/>
            <a:ext cx="1525846" cy="140307"/>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rcRect/>
          <a:stretch/>
        </p:blipFill>
        <p:spPr>
          <a:xfrm rot="10800000" flipV="1">
            <a:off x="5259164" y="2711682"/>
            <a:ext cx="1673671" cy="140307"/>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rcRect/>
          <a:stretch/>
        </p:blipFill>
        <p:spPr>
          <a:xfrm rot="10800000" flipV="1">
            <a:off x="5206549" y="2580112"/>
            <a:ext cx="1778901" cy="137802"/>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rcRect/>
          <a:stretch/>
        </p:blipFill>
        <p:spPr>
          <a:xfrm rot="10800000" flipV="1">
            <a:off x="5171473" y="2448541"/>
            <a:ext cx="1849049"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rcRect/>
          <a:stretch/>
        </p:blipFill>
        <p:spPr>
          <a:xfrm rot="10800000" flipV="1">
            <a:off x="5148161" y="2314379"/>
            <a:ext cx="1892808" cy="140394"/>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p:cNvPicPr>
          <p:nvPr userDrawn="1"/>
        </p:nvPicPr>
        <p:blipFill>
          <a:blip r:embed="rId13"/>
          <a:srcRect/>
          <a:stretch/>
        </p:blipFill>
        <p:spPr>
          <a:xfrm rot="10800000" flipV="1">
            <a:off x="5138642" y="2183536"/>
            <a:ext cx="1914716" cy="137160"/>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200494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35301"/>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9802"/>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6</a:t>
            </a:r>
          </a:p>
        </p:txBody>
      </p:sp>
      <p:pic>
        <p:nvPicPr>
          <p:cNvPr id="8" name="Picture 7">
            <a:extLst>
              <a:ext uri="{FF2B5EF4-FFF2-40B4-BE49-F238E27FC236}">
                <a16:creationId xmlns:a16="http://schemas.microsoft.com/office/drawing/2014/main" id="{8DA4F8DF-47A5-5DDB-B75D-BA0C9D33E9BA}"/>
              </a:ext>
            </a:extLst>
          </p:cNvPr>
          <p:cNvPicPr>
            <a:picLocks noChangeAspect="1"/>
          </p:cNvPicPr>
          <p:nvPr userDrawn="1"/>
        </p:nvPicPr>
        <p:blipFill>
          <a:blip r:embed="rId4"/>
          <a:srcRect/>
          <a:stretch/>
        </p:blipFill>
        <p:spPr>
          <a:xfrm flipV="1">
            <a:off x="5948176" y="3806819"/>
            <a:ext cx="295648" cy="222988"/>
          </a:xfrm>
          <a:prstGeom prst="rect">
            <a:avLst/>
          </a:prstGeom>
        </p:spPr>
      </p:pic>
      <p:pic>
        <p:nvPicPr>
          <p:cNvPr id="11" name="Picture 10">
            <a:extLst>
              <a:ext uri="{FF2B5EF4-FFF2-40B4-BE49-F238E27FC236}">
                <a16:creationId xmlns:a16="http://schemas.microsoft.com/office/drawing/2014/main" id="{E7353084-5B5F-1B6B-E4CB-0575CE1F9CE4}"/>
              </a:ext>
            </a:extLst>
          </p:cNvPr>
          <p:cNvPicPr>
            <a:picLocks noChangeAspect="1"/>
          </p:cNvPicPr>
          <p:nvPr userDrawn="1"/>
        </p:nvPicPr>
        <p:blipFill>
          <a:blip r:embed="rId5"/>
          <a:srcRect/>
          <a:stretch/>
        </p:blipFill>
        <p:spPr>
          <a:xfrm flipV="1">
            <a:off x="5780308" y="4025745"/>
            <a:ext cx="631385" cy="139753"/>
          </a:xfrm>
          <a:prstGeom prst="rect">
            <a:avLst/>
          </a:prstGeom>
        </p:spPr>
      </p:pic>
      <p:pic>
        <p:nvPicPr>
          <p:cNvPr id="14" name="Picture 13">
            <a:extLst>
              <a:ext uri="{FF2B5EF4-FFF2-40B4-BE49-F238E27FC236}">
                <a16:creationId xmlns:a16="http://schemas.microsoft.com/office/drawing/2014/main" id="{A6A4E710-B2B8-59C4-6222-5B6C9A940361}"/>
              </a:ext>
            </a:extLst>
          </p:cNvPr>
          <p:cNvPicPr>
            <a:picLocks noChangeAspect="1"/>
          </p:cNvPicPr>
          <p:nvPr userDrawn="1"/>
        </p:nvPicPr>
        <p:blipFill>
          <a:blip r:embed="rId6"/>
          <a:srcRect/>
          <a:stretch/>
        </p:blipFill>
        <p:spPr>
          <a:xfrm flipV="1">
            <a:off x="5586129" y="4161436"/>
            <a:ext cx="1019742" cy="137803"/>
          </a:xfrm>
          <a:prstGeom prst="rect">
            <a:avLst/>
          </a:prstGeom>
        </p:spPr>
      </p:pic>
      <p:pic>
        <p:nvPicPr>
          <p:cNvPr id="17" name="Picture 16">
            <a:extLst>
              <a:ext uri="{FF2B5EF4-FFF2-40B4-BE49-F238E27FC236}">
                <a16:creationId xmlns:a16="http://schemas.microsoft.com/office/drawing/2014/main" id="{A0B1AFDA-E373-14FD-7D33-A82503FCE02A}"/>
              </a:ext>
            </a:extLst>
          </p:cNvPr>
          <p:cNvPicPr>
            <a:picLocks noChangeAspect="1"/>
          </p:cNvPicPr>
          <p:nvPr userDrawn="1"/>
        </p:nvPicPr>
        <p:blipFill>
          <a:blip r:embed="rId7"/>
          <a:srcRect/>
          <a:stretch/>
        </p:blipFill>
        <p:spPr>
          <a:xfrm flipV="1">
            <a:off x="5437055" y="4295177"/>
            <a:ext cx="1317890" cy="140307"/>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rcRect/>
          <a:stretch/>
        </p:blipFill>
        <p:spPr>
          <a:xfrm flipV="1">
            <a:off x="5333077" y="4431422"/>
            <a:ext cx="1525846" cy="140307"/>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rcRect/>
          <a:stretch/>
        </p:blipFill>
        <p:spPr>
          <a:xfrm flipV="1">
            <a:off x="5259165" y="4567667"/>
            <a:ext cx="1673671" cy="140307"/>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rcRect/>
          <a:stretch/>
        </p:blipFill>
        <p:spPr>
          <a:xfrm flipV="1">
            <a:off x="5206550" y="4703912"/>
            <a:ext cx="1778901" cy="137802"/>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rcRect/>
          <a:stretch/>
        </p:blipFill>
        <p:spPr>
          <a:xfrm flipV="1">
            <a:off x="5171473" y="4837652"/>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rcRect/>
          <a:stretch/>
        </p:blipFill>
        <p:spPr>
          <a:xfrm flipV="1">
            <a:off x="5150167" y="4971393"/>
            <a:ext cx="1891666"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p:cNvPicPr>
          <p:nvPr userDrawn="1"/>
        </p:nvPicPr>
        <p:blipFill>
          <a:blip r:embed="rId13"/>
          <a:srcRect/>
          <a:stretch/>
        </p:blipFill>
        <p:spPr>
          <a:xfrm flipV="1">
            <a:off x="5138642" y="5103045"/>
            <a:ext cx="1914716" cy="137160"/>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9708"/>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rcRect/>
          <a:stretch/>
        </p:blipFill>
        <p:spPr>
          <a:xfrm>
            <a:off x="6044784" y="3578836"/>
            <a:ext cx="98841" cy="1657427"/>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36423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tags" Target="../tags/tag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theme" Target="../theme/theme2.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image" Target="../media/image39.jpeg"/><Relationship Id="rId8"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slideLayout" Target="../slideLayouts/slideLayout83.xml"/><Relationship Id="rId7" Type="http://schemas.openxmlformats.org/officeDocument/2006/relationships/theme" Target="../theme/theme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slideLayout" Target="../slideLayouts/slideLayout89.xml"/><Relationship Id="rId7" Type="http://schemas.openxmlformats.org/officeDocument/2006/relationships/theme" Target="../theme/theme4.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9"/>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defTabSz="914377"/>
            <a:r>
              <a:rPr lang="en-US" dirty="0"/>
              <a:t>July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defTabSz="914377"/>
            <a:r>
              <a:rPr lang="en-US" dirty="0"/>
              <a:t>Medicare Plan Finder Tool</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defTabSz="914377"/>
            <a:fld id="{0B2D781D-8844-5940-92D1-06EF0A7F581E}" type="slidenum">
              <a:rPr lang="en-US" smtClean="0"/>
              <a:pPr defTabSz="914377"/>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7"/>
          </a:xfrm>
          <a:prstGeom prst="rect">
            <a:avLst/>
          </a:prstGeom>
        </p:spPr>
        <p:txBody>
          <a:bodyPr vert="horz" lIns="91440" tIns="45720" rIns="91440" bIns="45720" rtlCol="0" anchor="ctr">
            <a:normAutofit/>
          </a:bodyPr>
          <a:lstStyle/>
          <a:p>
            <a:r>
              <a:rPr lang="en-US" dirty="0"/>
              <a:t>Click to edit title</a:t>
            </a:r>
          </a:p>
        </p:txBody>
      </p:sp>
    </p:spTree>
    <p:custDataLst>
      <p:tags r:id="rId50"/>
    </p:custDataLst>
    <p:extLst>
      <p:ext uri="{BB962C8B-B14F-4D97-AF65-F5344CB8AC3E}">
        <p14:creationId xmlns:p14="http://schemas.microsoft.com/office/powerpoint/2010/main" val="322001085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1" r:id="rId33"/>
    <p:sldLayoutId id="2147483804" r:id="rId34"/>
    <p:sldLayoutId id="2147483806" r:id="rId35"/>
    <p:sldLayoutId id="2147483807" r:id="rId36"/>
    <p:sldLayoutId id="2147483812" r:id="rId37"/>
    <p:sldLayoutId id="2147483813" r:id="rId38"/>
    <p:sldLayoutId id="2147483814" r:id="rId39"/>
    <p:sldLayoutId id="2147483815" r:id="rId40"/>
    <p:sldLayoutId id="2147483837" r:id="rId41"/>
    <p:sldLayoutId id="2147483816" r:id="rId42"/>
    <p:sldLayoutId id="2147483817" r:id="rId43"/>
    <p:sldLayoutId id="2147483818" r:id="rId44"/>
    <p:sldLayoutId id="2147483819" r:id="rId45"/>
    <p:sldLayoutId id="2147483820" r:id="rId46"/>
    <p:sldLayoutId id="2147483821" r:id="rId47"/>
    <p:sldLayoutId id="2147483836" r:id="rId48"/>
  </p:sldLayoutIdLst>
  <p:hf hdr="0"/>
  <p:txStyles>
    <p:titleStyle>
      <a:lvl1pPr algn="ctr" defTabSz="914377"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13" indent="-274313" algn="l" defTabSz="914377"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39" indent="-274313" algn="l" defTabSz="914377"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566" indent="-274313" algn="l" defTabSz="914377"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192" indent="-274313"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349" indent="-274313" algn="l" defTabSz="914377"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dirty="0"/>
              <a:t>September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dirty="0"/>
              <a:t>NTP Medicare OEP Bootcamp 2023</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34"/>
    </p:custDataLst>
    <p:extLst>
      <p:ext uri="{BB962C8B-B14F-4D97-AF65-F5344CB8AC3E}">
        <p14:creationId xmlns:p14="http://schemas.microsoft.com/office/powerpoint/2010/main" val="191532922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8"/>
    </p:custDataLst>
    <p:extLst>
      <p:ext uri="{BB962C8B-B14F-4D97-AF65-F5344CB8AC3E}">
        <p14:creationId xmlns:p14="http://schemas.microsoft.com/office/powerpoint/2010/main" val="413495093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8"/>
    </p:custDataLst>
    <p:extLst>
      <p:ext uri="{BB962C8B-B14F-4D97-AF65-F5344CB8AC3E}">
        <p14:creationId xmlns:p14="http://schemas.microsoft.com/office/powerpoint/2010/main" val="14379902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xml"/><Relationship Id="rId1" Type="http://schemas.openxmlformats.org/officeDocument/2006/relationships/tags" Target="../tags/tag8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5.xml"/><Relationship Id="rId1" Type="http://schemas.openxmlformats.org/officeDocument/2006/relationships/tags" Target="../tags/tag17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3.xml"/><Relationship Id="rId1" Type="http://schemas.openxmlformats.org/officeDocument/2006/relationships/tags" Target="../tags/tag177.xml"/><Relationship Id="rId5" Type="http://schemas.openxmlformats.org/officeDocument/2006/relationships/image" Target="../media/image213.png"/><Relationship Id="rId4" Type="http://schemas.openxmlformats.org/officeDocument/2006/relationships/image" Target="../media/image212.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5.xml"/><Relationship Id="rId1" Type="http://schemas.openxmlformats.org/officeDocument/2006/relationships/tags" Target="../tags/tag1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2.xml"/><Relationship Id="rId1" Type="http://schemas.openxmlformats.org/officeDocument/2006/relationships/tags" Target="../tags/tag17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2.xml"/><Relationship Id="rId1" Type="http://schemas.openxmlformats.org/officeDocument/2006/relationships/tags" Target="../tags/tag18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5.xml"/><Relationship Id="rId1" Type="http://schemas.openxmlformats.org/officeDocument/2006/relationships/tags" Target="../tags/tag18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2.xml"/><Relationship Id="rId1" Type="http://schemas.openxmlformats.org/officeDocument/2006/relationships/tags" Target="../tags/tag182.xml"/><Relationship Id="rId4" Type="http://schemas.openxmlformats.org/officeDocument/2006/relationships/image" Target="../media/image214.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2.xml"/><Relationship Id="rId1" Type="http://schemas.openxmlformats.org/officeDocument/2006/relationships/tags" Target="../tags/tag183.xml"/><Relationship Id="rId4" Type="http://schemas.openxmlformats.org/officeDocument/2006/relationships/image" Target="../media/image21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2.xml"/><Relationship Id="rId1" Type="http://schemas.openxmlformats.org/officeDocument/2006/relationships/tags" Target="../tags/tag184.xml"/><Relationship Id="rId4" Type="http://schemas.openxmlformats.org/officeDocument/2006/relationships/image" Target="../media/image216.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2.xml"/><Relationship Id="rId1" Type="http://schemas.openxmlformats.org/officeDocument/2006/relationships/tags" Target="../tags/tag185.xml"/><Relationship Id="rId4" Type="http://schemas.openxmlformats.org/officeDocument/2006/relationships/image" Target="../media/image2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2.xml"/><Relationship Id="rId1" Type="http://schemas.openxmlformats.org/officeDocument/2006/relationships/tags" Target="../tags/tag8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2.xml"/><Relationship Id="rId1" Type="http://schemas.openxmlformats.org/officeDocument/2006/relationships/tags" Target="../tags/tag186.xml"/><Relationship Id="rId4" Type="http://schemas.openxmlformats.org/officeDocument/2006/relationships/image" Target="../media/image218.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2.xml"/><Relationship Id="rId1" Type="http://schemas.openxmlformats.org/officeDocument/2006/relationships/tags" Target="../tags/tag18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8.xml"/><Relationship Id="rId1" Type="http://schemas.openxmlformats.org/officeDocument/2006/relationships/tags" Target="../tags/tag188.xml"/><Relationship Id="rId4" Type="http://schemas.openxmlformats.org/officeDocument/2006/relationships/hyperlink" Target="http://www.medicare.gov/basics/get-started-with-medicare/get-more-coverage/joining-a-plan/special-enrollment-periods"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0.xml"/><Relationship Id="rId1" Type="http://schemas.openxmlformats.org/officeDocument/2006/relationships/tags" Target="../tags/tag189.xml"/><Relationship Id="rId6" Type="http://schemas.openxmlformats.org/officeDocument/2006/relationships/hyperlink" Target="https://www.shiphelp.org/" TargetMode="External"/><Relationship Id="rId5" Type="http://schemas.openxmlformats.org/officeDocument/2006/relationships/hyperlink" Target="https://www.medicare.gov/Publications/Pubs/pdf/10050.pdf" TargetMode="External"/><Relationship Id="rId4" Type="http://schemas.openxmlformats.org/officeDocument/2006/relationships/hyperlink" Target="https://www.medicare.gov/plan-compare/#/"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data.cms.gov/" TargetMode="External"/><Relationship Id="rId3" Type="http://schemas.openxmlformats.org/officeDocument/2006/relationships/notesSlide" Target="../notesSlides/notesSlide114.xml"/><Relationship Id="rId7" Type="http://schemas.openxmlformats.org/officeDocument/2006/relationships/hyperlink" Target="https://www.cms.gov/Medicare/Health-Plans/ManagedCareMarketing/FinalPartCMarketingGuidelines.html" TargetMode="External"/><Relationship Id="rId2" Type="http://schemas.openxmlformats.org/officeDocument/2006/relationships/slideLayout" Target="../slideLayouts/slideLayout30.xml"/><Relationship Id="rId1" Type="http://schemas.openxmlformats.org/officeDocument/2006/relationships/tags" Target="../tags/tag190.xml"/><Relationship Id="rId6" Type="http://schemas.openxmlformats.org/officeDocument/2006/relationships/hyperlink" Target="https://productordering.cms.hhs.gov/pow/?id=pow_login" TargetMode="External"/><Relationship Id="rId5" Type="http://schemas.openxmlformats.org/officeDocument/2006/relationships/hyperlink" Target="https://www.cms.gov/Outreach-and-Education/Reach-Out/Find-tools-to-help-you-help-others/Medicare-Open-Enrollment.html" TargetMode="External"/><Relationship Id="rId10" Type="http://schemas.openxmlformats.org/officeDocument/2006/relationships/hyperlink" Target="https://www.cms.gov/newsroom" TargetMode="External"/><Relationship Id="rId4" Type="http://schemas.openxmlformats.org/officeDocument/2006/relationships/hyperlink" Target="http://www.cms.gov/" TargetMode="External"/><Relationship Id="rId9" Type="http://schemas.openxmlformats.org/officeDocument/2006/relationships/hyperlink" Target="https://www.cms.gov/Research-Statistics-Data-and-Systems/Research-Statistics-Data-and-Systems"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s://www.medicare.gov/Pubs/pdf/12026-Understanding-Medicare-Advantage-Plans.pdf" TargetMode="External"/><Relationship Id="rId3" Type="http://schemas.openxmlformats.org/officeDocument/2006/relationships/notesSlide" Target="../notesSlides/notesSlide115.xml"/><Relationship Id="rId7" Type="http://schemas.openxmlformats.org/officeDocument/2006/relationships/hyperlink" Target="https://www.medicare.gov/media/9696" TargetMode="External"/><Relationship Id="rId2" Type="http://schemas.openxmlformats.org/officeDocument/2006/relationships/slideLayout" Target="../slideLayouts/slideLayout32.xml"/><Relationship Id="rId1" Type="http://schemas.openxmlformats.org/officeDocument/2006/relationships/tags" Target="../tags/tag191.xml"/><Relationship Id="rId6" Type="http://schemas.openxmlformats.org/officeDocument/2006/relationships/hyperlink" Target="https://www.medicare.gov/Pubs/pdf/11219-understanding-medicare-part-c-d.pdf" TargetMode="External"/><Relationship Id="rId5" Type="http://schemas.openxmlformats.org/officeDocument/2006/relationships/hyperlink" Target="https://www.medicare.gov/Pubs/pdf/11220-Medicare-Yearly-Review.pdf" TargetMode="External"/><Relationship Id="rId4" Type="http://schemas.openxmlformats.org/officeDocument/2006/relationships/hyperlink" Target="https://www.medicare.gov/publications/11163-Compare-Medicare-Drug-Coverage.pdf" TargetMode="External"/><Relationship Id="rId9" Type="http://schemas.openxmlformats.org/officeDocument/2006/relationships/hyperlink" Target="https://www.cms.gov/files/document/oe-palm-card-2023.pdf"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s://cmsnationaltrainingprogram.cms.gov/moodle/course/view.php?id=276" TargetMode="External"/><Relationship Id="rId13" Type="http://schemas.openxmlformats.org/officeDocument/2006/relationships/hyperlink" Target="https://cmsnationaltrainingprogram.cms.gov/moodle/course/view.php?id=281" TargetMode="External"/><Relationship Id="rId3" Type="http://schemas.openxmlformats.org/officeDocument/2006/relationships/notesSlide" Target="../notesSlides/notesSlide116.xml"/><Relationship Id="rId7" Type="http://schemas.openxmlformats.org/officeDocument/2006/relationships/hyperlink" Target="https://cmsnationaltrainingprogram.cms.gov/moodle/course/view.php?id=275" TargetMode="External"/><Relationship Id="rId12" Type="http://schemas.openxmlformats.org/officeDocument/2006/relationships/hyperlink" Target="https://cmsnationaltrainingprogram.cms.gov/moodle/course/view.php?id=280" TargetMode="External"/><Relationship Id="rId2" Type="http://schemas.openxmlformats.org/officeDocument/2006/relationships/slideLayout" Target="../slideLayouts/slideLayout33.xml"/><Relationship Id="rId1" Type="http://schemas.openxmlformats.org/officeDocument/2006/relationships/tags" Target="../tags/tag192.xml"/><Relationship Id="rId6" Type="http://schemas.openxmlformats.org/officeDocument/2006/relationships/hyperlink" Target="https://cmsnationaltrainingprogram.cms.gov/moodle/course/view.php?id=274" TargetMode="External"/><Relationship Id="rId11" Type="http://schemas.openxmlformats.org/officeDocument/2006/relationships/hyperlink" Target="https://cmsnationaltrainingprogram.cms.gov/moodle/course/view.php?id=279" TargetMode="External"/><Relationship Id="rId5" Type="http://schemas.openxmlformats.org/officeDocument/2006/relationships/hyperlink" Target="https://cmsnationaltrainingprogram.cms.gov/moodle/course/view.php?id=273" TargetMode="External"/><Relationship Id="rId15" Type="http://schemas.openxmlformats.org/officeDocument/2006/relationships/hyperlink" Target="https://cmsnationaltrainingprogram.cms.gov/moodle/course/view.php?id=283" TargetMode="External"/><Relationship Id="rId10" Type="http://schemas.openxmlformats.org/officeDocument/2006/relationships/hyperlink" Target="https://cmsnationaltrainingprogram.cms.gov/moodle/course/view.php?id=278" TargetMode="External"/><Relationship Id="rId4" Type="http://schemas.openxmlformats.org/officeDocument/2006/relationships/hyperlink" Target="https://cmsnationaltrainingprogram.cms.gov/moodle/course/view.php?id=272" TargetMode="External"/><Relationship Id="rId9" Type="http://schemas.openxmlformats.org/officeDocument/2006/relationships/hyperlink" Target="https://cmsnationaltrainingprogram.cms.gov/moodle/course/view.php?id=277" TargetMode="External"/><Relationship Id="rId14" Type="http://schemas.openxmlformats.org/officeDocument/2006/relationships/hyperlink" Target="https://cmsnationaltrainingprogram.cms.gov/moodle/course/view.php?id=282" TargetMode="Externa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44.xml"/><Relationship Id="rId1" Type="http://schemas.openxmlformats.org/officeDocument/2006/relationships/tags" Target="../tags/tag19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89.xml"/><Relationship Id="rId4" Type="http://schemas.openxmlformats.org/officeDocument/2006/relationships/image" Target="../media/image12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tags" Target="../tags/tag9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9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92.xml"/><Relationship Id="rId5" Type="http://schemas.openxmlformats.org/officeDocument/2006/relationships/image" Target="../media/image127.jpeg"/><Relationship Id="rId4" Type="http://schemas.openxmlformats.org/officeDocument/2006/relationships/image" Target="../media/image1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31.png"/><Relationship Id="rId2" Type="http://schemas.openxmlformats.org/officeDocument/2006/relationships/slideLayout" Target="../slideLayouts/slideLayout30.xml"/><Relationship Id="rId1" Type="http://schemas.openxmlformats.org/officeDocument/2006/relationships/tags" Target="../tags/tag9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2.xml"/><Relationship Id="rId1" Type="http://schemas.openxmlformats.org/officeDocument/2006/relationships/tags" Target="../tags/tag94.xml"/><Relationship Id="rId4" Type="http://schemas.openxmlformats.org/officeDocument/2006/relationships/image" Target="../media/image1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34.png"/><Relationship Id="rId2" Type="http://schemas.openxmlformats.org/officeDocument/2006/relationships/slideLayout" Target="../slideLayouts/slideLayout32.xml"/><Relationship Id="rId1" Type="http://schemas.openxmlformats.org/officeDocument/2006/relationships/tags" Target="../tags/tag95.xml"/><Relationship Id="rId6" Type="http://schemas.openxmlformats.org/officeDocument/2006/relationships/image" Target="../media/image131.png"/><Relationship Id="rId5" Type="http://schemas.openxmlformats.org/officeDocument/2006/relationships/image" Target="../media/image129.png"/><Relationship Id="rId4" Type="http://schemas.openxmlformats.org/officeDocument/2006/relationships/image" Target="../media/image1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ags" Target="../tags/tag7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tags" Target="../tags/tag96.xml"/><Relationship Id="rId5" Type="http://schemas.openxmlformats.org/officeDocument/2006/relationships/image" Target="../media/image136.png"/><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0.xml"/><Relationship Id="rId1" Type="http://schemas.openxmlformats.org/officeDocument/2006/relationships/tags" Target="../tags/tag9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xml"/><Relationship Id="rId1" Type="http://schemas.openxmlformats.org/officeDocument/2006/relationships/tags" Target="../tags/tag9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xml"/><Relationship Id="rId1" Type="http://schemas.openxmlformats.org/officeDocument/2006/relationships/tags" Target="../tags/tag9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8.xml"/><Relationship Id="rId1" Type="http://schemas.openxmlformats.org/officeDocument/2006/relationships/tags" Target="../tags/tag100.xml"/><Relationship Id="rId5" Type="http://schemas.openxmlformats.org/officeDocument/2006/relationships/image" Target="../media/image144.png"/><Relationship Id="rId4" Type="http://schemas.openxmlformats.org/officeDocument/2006/relationships/image" Target="../media/image1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0.xml"/><Relationship Id="rId1" Type="http://schemas.openxmlformats.org/officeDocument/2006/relationships/tags" Target="../tags/tag10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46.png"/><Relationship Id="rId2" Type="http://schemas.openxmlformats.org/officeDocument/2006/relationships/slideLayout" Target="../slideLayouts/slideLayout33.xml"/><Relationship Id="rId1" Type="http://schemas.openxmlformats.org/officeDocument/2006/relationships/tags" Target="../tags/tag102.xml"/><Relationship Id="rId6" Type="http://schemas.openxmlformats.org/officeDocument/2006/relationships/image" Target="../media/image131.png"/><Relationship Id="rId5" Type="http://schemas.openxmlformats.org/officeDocument/2006/relationships/image" Target="../media/image145.png"/><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3.xml"/><Relationship Id="rId1" Type="http://schemas.openxmlformats.org/officeDocument/2006/relationships/tags" Target="../tags/tag103.xml"/><Relationship Id="rId4" Type="http://schemas.openxmlformats.org/officeDocument/2006/relationships/image" Target="../media/image14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0.xml"/><Relationship Id="rId1" Type="http://schemas.openxmlformats.org/officeDocument/2006/relationships/tags" Target="../tags/tag10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0.xml"/><Relationship Id="rId1" Type="http://schemas.openxmlformats.org/officeDocument/2006/relationships/tags" Target="../tags/tag105.xml"/><Relationship Id="rId4" Type="http://schemas.openxmlformats.org/officeDocument/2006/relationships/image" Target="../media/image1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tags" Target="../tags/tag79.xml"/><Relationship Id="rId5" Type="http://schemas.openxmlformats.org/officeDocument/2006/relationships/hyperlink" Target="https://cmsnationaltrainingprogram.cms.gov/" TargetMode="External"/><Relationship Id="rId4" Type="http://schemas.openxmlformats.org/officeDocument/2006/relationships/image" Target="../media/image1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0.xml"/><Relationship Id="rId1" Type="http://schemas.openxmlformats.org/officeDocument/2006/relationships/tags" Target="../tags/tag106.xml"/><Relationship Id="rId4" Type="http://schemas.openxmlformats.org/officeDocument/2006/relationships/image" Target="../media/image1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xml"/><Relationship Id="rId1" Type="http://schemas.openxmlformats.org/officeDocument/2006/relationships/tags" Target="../tags/tag10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8.xml"/><Relationship Id="rId1" Type="http://schemas.openxmlformats.org/officeDocument/2006/relationships/tags" Target="../tags/tag108.xml"/><Relationship Id="rId5" Type="http://schemas.openxmlformats.org/officeDocument/2006/relationships/hyperlink" Target="https://gcc02.safelinks.protection.outlook.com/?url=https%3A%2F%2Fwww.medicare.gov%2Fbasics%2Fcosts%2Fhelp&amp;data=05%7C01%7CSrujana.Nadella1%40cms.hhs.gov%7Cfa786c50a8e741e53ba908dbbb6c2752%7Cfbdcedc170a9414bbfa5c3063fc3395e%7C0%7C0%7C638309845405553504%7CUnknown%7CTWFpbGZsb3d8eyJWIjoiMC4wLjAwMDAiLCJQIjoiV2luMzIiLCJBTiI6Ik1haWwiLCJXVCI6Mn0%3D%7C3000%7C%7C%7C&amp;sdata=KCDko5MWvpH7RMu0PDdnJF13Qzid0Z%2Bg38o3FNGDba4%3D&amp;reserved=0" TargetMode="External"/><Relationship Id="rId4" Type="http://schemas.openxmlformats.org/officeDocument/2006/relationships/hyperlink" Target="https://gcc02.safelinks.protection.outlook.com/?url=https%3A%2F%2Fwww.medicare.gov%2Fbasics%2Fcosts%2Fhelp%2Fdrug-costs&amp;data=05%7C01%7CSrujana.Nadella1%40cms.hhs.gov%7Cfa786c50a8e741e53ba908dbbb6c2752%7Cfbdcedc170a9414bbfa5c3063fc3395e%7C0%7C0%7C638309845405553504%7CUnknown%7CTWFpbGZsb3d8eyJWIjoiMC4wLjAwMDAiLCJQIjoiV2luMzIiLCJBTiI6Ik1haWwiLCJXVCI6Mn0%3D%7C3000%7C%7C%7C&amp;sdata=d3LjQeD3bv9%2F2GeU3mGzGpuUD0a18dab%2BwwvAGvdCCQ%3D&amp;reserved=0"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6.xml"/><Relationship Id="rId1" Type="http://schemas.openxmlformats.org/officeDocument/2006/relationships/tags" Target="../tags/tag109.xml"/><Relationship Id="rId4" Type="http://schemas.openxmlformats.org/officeDocument/2006/relationships/image" Target="../media/image1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110.xml"/><Relationship Id="rId4" Type="http://schemas.openxmlformats.org/officeDocument/2006/relationships/image" Target="../media/image151.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0.xml"/><Relationship Id="rId1" Type="http://schemas.openxmlformats.org/officeDocument/2006/relationships/tags" Target="../tags/tag111.xml"/><Relationship Id="rId6" Type="http://schemas.openxmlformats.org/officeDocument/2006/relationships/hyperlink" Target="https://www.shiphelp.org/" TargetMode="External"/><Relationship Id="rId5" Type="http://schemas.openxmlformats.org/officeDocument/2006/relationships/hyperlink" Target="http://www.medicare.gov/plan-compare" TargetMode="External"/><Relationship Id="rId4" Type="http://schemas.openxmlformats.org/officeDocument/2006/relationships/hyperlink" Target="http://www.medicare.gov/"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1.xml"/><Relationship Id="rId1" Type="http://schemas.openxmlformats.org/officeDocument/2006/relationships/tags" Target="../tags/tag11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2.xml"/><Relationship Id="rId1" Type="http://schemas.openxmlformats.org/officeDocument/2006/relationships/tags" Target="../tags/tag113.xml"/><Relationship Id="rId4" Type="http://schemas.openxmlformats.org/officeDocument/2006/relationships/image" Target="../media/image1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tags" Target="../tags/tag114.xml"/><Relationship Id="rId5" Type="http://schemas.openxmlformats.org/officeDocument/2006/relationships/hyperlink" Target="https://www.medicare.gov/plan-compare/#/?year=2022&amp;lang=en" TargetMode="External"/><Relationship Id="rId4" Type="http://schemas.openxmlformats.org/officeDocument/2006/relationships/hyperlink" Target="https://www.medicare.gov/"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0.xml"/><Relationship Id="rId1" Type="http://schemas.openxmlformats.org/officeDocument/2006/relationships/tags" Target="../tags/tag1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80.xml"/><Relationship Id="rId4" Type="http://schemas.openxmlformats.org/officeDocument/2006/relationships/image" Target="../media/image1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2.xml"/><Relationship Id="rId1" Type="http://schemas.openxmlformats.org/officeDocument/2006/relationships/tags" Target="../tags/tag11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5.xml"/><Relationship Id="rId1" Type="http://schemas.openxmlformats.org/officeDocument/2006/relationships/tags" Target="../tags/tag117.xml"/><Relationship Id="rId5" Type="http://schemas.openxmlformats.org/officeDocument/2006/relationships/image" Target="../media/image157.png"/><Relationship Id="rId4" Type="http://schemas.openxmlformats.org/officeDocument/2006/relationships/image" Target="../media/image1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0.xml"/><Relationship Id="rId1" Type="http://schemas.openxmlformats.org/officeDocument/2006/relationships/tags" Target="../tags/tag1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0.xml"/><Relationship Id="rId1" Type="http://schemas.openxmlformats.org/officeDocument/2006/relationships/tags" Target="../tags/tag119.xml"/><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3.xml"/><Relationship Id="rId1" Type="http://schemas.openxmlformats.org/officeDocument/2006/relationships/tags" Target="../tags/tag120.xml"/><Relationship Id="rId4" Type="http://schemas.openxmlformats.org/officeDocument/2006/relationships/image" Target="../media/image15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0.xml"/><Relationship Id="rId1" Type="http://schemas.openxmlformats.org/officeDocument/2006/relationships/tags" Target="../tags/tag121.xml"/><Relationship Id="rId4" Type="http://schemas.openxmlformats.org/officeDocument/2006/relationships/image" Target="../media/image16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2.xml"/><Relationship Id="rId1" Type="http://schemas.openxmlformats.org/officeDocument/2006/relationships/tags" Target="../tags/tag122.xml"/><Relationship Id="rId4" Type="http://schemas.openxmlformats.org/officeDocument/2006/relationships/image" Target="../media/image16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1.xml"/><Relationship Id="rId1" Type="http://schemas.openxmlformats.org/officeDocument/2006/relationships/tags" Target="../tags/tag123.xml"/><Relationship Id="rId5" Type="http://schemas.openxmlformats.org/officeDocument/2006/relationships/image" Target="../media/image163.png"/><Relationship Id="rId4" Type="http://schemas.openxmlformats.org/officeDocument/2006/relationships/image" Target="../media/image16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0.xml"/><Relationship Id="rId1" Type="http://schemas.openxmlformats.org/officeDocument/2006/relationships/tags" Target="../tags/tag124.xml"/><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3.xml"/><Relationship Id="rId1" Type="http://schemas.openxmlformats.org/officeDocument/2006/relationships/tags" Target="../tags/tag125.xml"/><Relationship Id="rId4" Type="http://schemas.openxmlformats.org/officeDocument/2006/relationships/image" Target="../media/image16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81.xml"/><Relationship Id="rId5" Type="http://schemas.openxmlformats.org/officeDocument/2006/relationships/image" Target="../media/image115.png"/><Relationship Id="rId4" Type="http://schemas.openxmlformats.org/officeDocument/2006/relationships/image" Target="../media/image11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6.xml"/><Relationship Id="rId1" Type="http://schemas.openxmlformats.org/officeDocument/2006/relationships/tags" Target="../tags/tag126.xml"/><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1.xml"/><Relationship Id="rId1" Type="http://schemas.openxmlformats.org/officeDocument/2006/relationships/tags" Target="../tags/tag127.xml"/><Relationship Id="rId5" Type="http://schemas.openxmlformats.org/officeDocument/2006/relationships/image" Target="../media/image163.png"/><Relationship Id="rId4"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3.xml"/><Relationship Id="rId1" Type="http://schemas.openxmlformats.org/officeDocument/2006/relationships/tags" Target="../tags/tag128.xml"/><Relationship Id="rId5" Type="http://schemas.openxmlformats.org/officeDocument/2006/relationships/image" Target="../media/image163.png"/><Relationship Id="rId4" Type="http://schemas.openxmlformats.org/officeDocument/2006/relationships/image" Target="../media/image16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3.xml"/><Relationship Id="rId1" Type="http://schemas.openxmlformats.org/officeDocument/2006/relationships/tags" Target="../tags/tag129.xml"/><Relationship Id="rId4" Type="http://schemas.openxmlformats.org/officeDocument/2006/relationships/image" Target="../media/image16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5.xml"/><Relationship Id="rId1" Type="http://schemas.openxmlformats.org/officeDocument/2006/relationships/tags" Target="../tags/tag130.xml"/><Relationship Id="rId5" Type="http://schemas.openxmlformats.org/officeDocument/2006/relationships/image" Target="../media/image171.png"/><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0.xml"/><Relationship Id="rId1" Type="http://schemas.openxmlformats.org/officeDocument/2006/relationships/tags" Target="../tags/tag131.xml"/><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0.xml"/><Relationship Id="rId1" Type="http://schemas.openxmlformats.org/officeDocument/2006/relationships/tags" Target="../tags/tag13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2.xml"/><Relationship Id="rId1" Type="http://schemas.openxmlformats.org/officeDocument/2006/relationships/tags" Target="../tags/tag133.xml"/><Relationship Id="rId5" Type="http://schemas.openxmlformats.org/officeDocument/2006/relationships/image" Target="../media/image173.png"/><Relationship Id="rId4" Type="http://schemas.openxmlformats.org/officeDocument/2006/relationships/image" Target="../media/image17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0.xml"/><Relationship Id="rId1" Type="http://schemas.openxmlformats.org/officeDocument/2006/relationships/tags" Target="../tags/tag134.xml"/><Relationship Id="rId4" Type="http://schemas.openxmlformats.org/officeDocument/2006/relationships/image" Target="../media/image17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0.xml"/><Relationship Id="rId1" Type="http://schemas.openxmlformats.org/officeDocument/2006/relationships/tags" Target="../tags/tag135.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4.xml"/><Relationship Id="rId1" Type="http://schemas.openxmlformats.org/officeDocument/2006/relationships/tags" Target="../tags/tag8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1.xml"/><Relationship Id="rId1" Type="http://schemas.openxmlformats.org/officeDocument/2006/relationships/tags" Target="../tags/tag136.xml"/><Relationship Id="rId5" Type="http://schemas.openxmlformats.org/officeDocument/2006/relationships/image" Target="../media/image179.png"/><Relationship Id="rId4" Type="http://schemas.openxmlformats.org/officeDocument/2006/relationships/image" Target="../media/image17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6.xml"/><Relationship Id="rId1" Type="http://schemas.openxmlformats.org/officeDocument/2006/relationships/tags" Target="../tags/tag137.xml"/><Relationship Id="rId5" Type="http://schemas.openxmlformats.org/officeDocument/2006/relationships/image" Target="../media/image181.png"/><Relationship Id="rId4" Type="http://schemas.openxmlformats.org/officeDocument/2006/relationships/image" Target="../media/image18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0.xml"/><Relationship Id="rId1" Type="http://schemas.openxmlformats.org/officeDocument/2006/relationships/tags" Target="../tags/tag138.xml"/><Relationship Id="rId5" Type="http://schemas.openxmlformats.org/officeDocument/2006/relationships/image" Target="../media/image183.png"/><Relationship Id="rId4" Type="http://schemas.openxmlformats.org/officeDocument/2006/relationships/image" Target="../media/image18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0.xml"/><Relationship Id="rId1" Type="http://schemas.openxmlformats.org/officeDocument/2006/relationships/tags" Target="../tags/tag139.xml"/><Relationship Id="rId4" Type="http://schemas.openxmlformats.org/officeDocument/2006/relationships/image" Target="../media/image184.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0.xml"/><Relationship Id="rId1" Type="http://schemas.openxmlformats.org/officeDocument/2006/relationships/tags" Target="../tags/tag140.xml"/><Relationship Id="rId4" Type="http://schemas.openxmlformats.org/officeDocument/2006/relationships/image" Target="../media/image18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0.xml"/><Relationship Id="rId1" Type="http://schemas.openxmlformats.org/officeDocument/2006/relationships/tags" Target="../tags/tag141.xml"/><Relationship Id="rId4" Type="http://schemas.openxmlformats.org/officeDocument/2006/relationships/image" Target="../media/image18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0.xml"/><Relationship Id="rId1" Type="http://schemas.openxmlformats.org/officeDocument/2006/relationships/tags" Target="../tags/tag142.xml"/><Relationship Id="rId5" Type="http://schemas.openxmlformats.org/officeDocument/2006/relationships/image" Target="../media/image188.png"/><Relationship Id="rId4" Type="http://schemas.openxmlformats.org/officeDocument/2006/relationships/image" Target="../media/image18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7.xml"/><Relationship Id="rId1" Type="http://schemas.openxmlformats.org/officeDocument/2006/relationships/tags" Target="../tags/tag143.xml"/><Relationship Id="rId5" Type="http://schemas.openxmlformats.org/officeDocument/2006/relationships/image" Target="../media/image163.png"/><Relationship Id="rId4" Type="http://schemas.openxmlformats.org/officeDocument/2006/relationships/image" Target="../media/image18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3.xml"/><Relationship Id="rId1" Type="http://schemas.openxmlformats.org/officeDocument/2006/relationships/tags" Target="../tags/tag144.xml"/><Relationship Id="rId4" Type="http://schemas.openxmlformats.org/officeDocument/2006/relationships/image" Target="../media/image19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0.xml"/><Relationship Id="rId1" Type="http://schemas.openxmlformats.org/officeDocument/2006/relationships/tags" Target="../tags/tag145.xml"/><Relationship Id="rId6" Type="http://schemas.openxmlformats.org/officeDocument/2006/relationships/image" Target="../media/image163.png"/><Relationship Id="rId5" Type="http://schemas.openxmlformats.org/officeDocument/2006/relationships/image" Target="../media/image192.png"/><Relationship Id="rId4" Type="http://schemas.openxmlformats.org/officeDocument/2006/relationships/image" Target="../media/image19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83.xml"/><Relationship Id="rId4" Type="http://schemas.openxmlformats.org/officeDocument/2006/relationships/image" Target="../media/image11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0.xml"/><Relationship Id="rId1" Type="http://schemas.openxmlformats.org/officeDocument/2006/relationships/tags" Target="../tags/tag14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0.xml"/><Relationship Id="rId1" Type="http://schemas.openxmlformats.org/officeDocument/2006/relationships/tags" Target="../tags/tag14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92.xml"/><Relationship Id="rId1" Type="http://schemas.openxmlformats.org/officeDocument/2006/relationships/tags" Target="../tags/tag14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9.xml"/><Relationship Id="rId1" Type="http://schemas.openxmlformats.org/officeDocument/2006/relationships/tags" Target="../tags/tag14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2.xml"/><Relationship Id="rId1" Type="http://schemas.openxmlformats.org/officeDocument/2006/relationships/tags" Target="../tags/tag150.xml"/><Relationship Id="rId4" Type="http://schemas.openxmlformats.org/officeDocument/2006/relationships/image" Target="../media/image19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6.xml"/><Relationship Id="rId1" Type="http://schemas.openxmlformats.org/officeDocument/2006/relationships/tags" Target="../tags/tag151.xml"/><Relationship Id="rId5" Type="http://schemas.openxmlformats.org/officeDocument/2006/relationships/image" Target="../media/image195.png"/><Relationship Id="rId4" Type="http://schemas.openxmlformats.org/officeDocument/2006/relationships/image" Target="../media/image19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199.png"/><Relationship Id="rId2" Type="http://schemas.openxmlformats.org/officeDocument/2006/relationships/slideLayout" Target="../slideLayouts/slideLayout45.xml"/><Relationship Id="rId1" Type="http://schemas.openxmlformats.org/officeDocument/2006/relationships/tags" Target="../tags/tag15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2.xml"/><Relationship Id="rId1" Type="http://schemas.openxmlformats.org/officeDocument/2006/relationships/tags" Target="../tags/tag153.xml"/><Relationship Id="rId4" Type="http://schemas.openxmlformats.org/officeDocument/2006/relationships/image" Target="../media/image20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2.xml"/><Relationship Id="rId1" Type="http://schemas.openxmlformats.org/officeDocument/2006/relationships/tags" Target="../tags/tag154.xml"/><Relationship Id="rId4" Type="http://schemas.openxmlformats.org/officeDocument/2006/relationships/image" Target="../media/image20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6.xml"/><Relationship Id="rId1" Type="http://schemas.openxmlformats.org/officeDocument/2006/relationships/tags" Target="../tags/tag155.xml"/><Relationship Id="rId4" Type="http://schemas.openxmlformats.org/officeDocument/2006/relationships/image" Target="../media/image20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9.xml"/><Relationship Id="rId1" Type="http://schemas.openxmlformats.org/officeDocument/2006/relationships/tags" Target="../tags/tag8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2.xml"/><Relationship Id="rId1" Type="http://schemas.openxmlformats.org/officeDocument/2006/relationships/tags" Target="../tags/tag156.xml"/><Relationship Id="rId4" Type="http://schemas.openxmlformats.org/officeDocument/2006/relationships/image" Target="../media/image20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6.xml"/><Relationship Id="rId1" Type="http://schemas.openxmlformats.org/officeDocument/2006/relationships/tags" Target="../tags/tag157.xml"/><Relationship Id="rId4" Type="http://schemas.openxmlformats.org/officeDocument/2006/relationships/image" Target="../media/image20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0.xml"/><Relationship Id="rId1" Type="http://schemas.openxmlformats.org/officeDocument/2006/relationships/tags" Target="../tags/tag158.xml"/><Relationship Id="rId4" Type="http://schemas.openxmlformats.org/officeDocument/2006/relationships/image" Target="../media/image20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6.xml"/><Relationship Id="rId1" Type="http://schemas.openxmlformats.org/officeDocument/2006/relationships/tags" Target="../tags/tag159.xml"/><Relationship Id="rId5" Type="http://schemas.openxmlformats.org/officeDocument/2006/relationships/image" Target="../media/image207.png"/><Relationship Id="rId4" Type="http://schemas.openxmlformats.org/officeDocument/2006/relationships/image" Target="../media/image20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6.xml"/><Relationship Id="rId1" Type="http://schemas.openxmlformats.org/officeDocument/2006/relationships/tags" Target="../tags/tag160.xml"/><Relationship Id="rId5" Type="http://schemas.openxmlformats.org/officeDocument/2006/relationships/image" Target="../media/image163.png"/><Relationship Id="rId4" Type="http://schemas.openxmlformats.org/officeDocument/2006/relationships/image" Target="../media/image20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0.xml"/><Relationship Id="rId1" Type="http://schemas.openxmlformats.org/officeDocument/2006/relationships/tags" Target="../tags/tag161.xml"/><Relationship Id="rId6" Type="http://schemas.openxmlformats.org/officeDocument/2006/relationships/image" Target="../media/image163.png"/><Relationship Id="rId5" Type="http://schemas.openxmlformats.org/officeDocument/2006/relationships/image" Target="../media/image191.png"/><Relationship Id="rId4" Type="http://schemas.openxmlformats.org/officeDocument/2006/relationships/image" Target="../media/image20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0.xml"/><Relationship Id="rId1" Type="http://schemas.openxmlformats.org/officeDocument/2006/relationships/tags" Target="../tags/tag16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6.xml"/><Relationship Id="rId1" Type="http://schemas.openxmlformats.org/officeDocument/2006/relationships/tags" Target="../tags/tag163.xml"/><Relationship Id="rId4" Type="http://schemas.openxmlformats.org/officeDocument/2006/relationships/image" Target="../media/image15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0.xml"/><Relationship Id="rId1" Type="http://schemas.openxmlformats.org/officeDocument/2006/relationships/tags" Target="../tags/tag164.xml"/><Relationship Id="rId4" Type="http://schemas.openxmlformats.org/officeDocument/2006/relationships/image" Target="../media/image210.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4.xml"/><Relationship Id="rId1" Type="http://schemas.openxmlformats.org/officeDocument/2006/relationships/tags" Target="../tags/tag165.xml"/></Relationships>
</file>

<file path=ppt/slides/_rels/slide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9.xml"/><Relationship Id="rId7" Type="http://schemas.openxmlformats.org/officeDocument/2006/relationships/image" Target="../media/image123.jpg"/><Relationship Id="rId2" Type="http://schemas.openxmlformats.org/officeDocument/2006/relationships/slideLayout" Target="../slideLayouts/slideLayout41.xml"/><Relationship Id="rId1" Type="http://schemas.openxmlformats.org/officeDocument/2006/relationships/tags" Target="../tags/tag85.xml"/><Relationship Id="rId6" Type="http://schemas.openxmlformats.org/officeDocument/2006/relationships/image" Target="../media/image122.JPG"/><Relationship Id="rId5" Type="http://schemas.openxmlformats.org/officeDocument/2006/relationships/image" Target="../media/image121.png"/><Relationship Id="rId4" Type="http://schemas.openxmlformats.org/officeDocument/2006/relationships/image" Target="../media/image120.jp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4.xml"/><Relationship Id="rId1" Type="http://schemas.openxmlformats.org/officeDocument/2006/relationships/tags" Target="../tags/tag16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5.xml"/><Relationship Id="rId1" Type="http://schemas.openxmlformats.org/officeDocument/2006/relationships/tags" Target="../tags/tag16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0.xml"/><Relationship Id="rId1" Type="http://schemas.openxmlformats.org/officeDocument/2006/relationships/tags" Target="../tags/tag16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4.xml"/><Relationship Id="rId1" Type="http://schemas.openxmlformats.org/officeDocument/2006/relationships/tags" Target="../tags/tag16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2.xml"/><Relationship Id="rId1" Type="http://schemas.openxmlformats.org/officeDocument/2006/relationships/tags" Target="../tags/tag170.xml"/><Relationship Id="rId4" Type="http://schemas.openxmlformats.org/officeDocument/2006/relationships/image" Target="../media/image211.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4.xml"/><Relationship Id="rId1" Type="http://schemas.openxmlformats.org/officeDocument/2006/relationships/tags" Target="../tags/tag17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5.xml"/><Relationship Id="rId1" Type="http://schemas.openxmlformats.org/officeDocument/2006/relationships/tags" Target="../tags/tag17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4.xml"/><Relationship Id="rId1" Type="http://schemas.openxmlformats.org/officeDocument/2006/relationships/tags" Target="../tags/tag17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4.xml"/><Relationship Id="rId1" Type="http://schemas.openxmlformats.org/officeDocument/2006/relationships/tags" Target="../tags/tag17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6.xml"/><Relationship Id="rId1" Type="http://schemas.openxmlformats.org/officeDocument/2006/relationships/tags" Target="../tags/tag175.xml"/><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3674472-8C41-4A68-B647-D45AEE842C09}"/>
              </a:ext>
            </a:extLst>
          </p:cNvPr>
          <p:cNvSpPr>
            <a:spLocks noGrp="1"/>
          </p:cNvSpPr>
          <p:nvPr>
            <p:ph type="title"/>
          </p:nvPr>
        </p:nvSpPr>
        <p:spPr>
          <a:xfrm>
            <a:off x="573156" y="4401312"/>
            <a:ext cx="11472540" cy="1341119"/>
          </a:xfrm>
        </p:spPr>
        <p:txBody>
          <a:bodyPr>
            <a:noAutofit/>
          </a:bodyPr>
          <a:lstStyle/>
          <a:p>
            <a:r>
              <a:rPr lang="en-US" dirty="0"/>
              <a:t>NTP Medicare Open Enrollment Period (OEP) Bootcamp 2023 (Day 1)</a:t>
            </a:r>
          </a:p>
        </p:txBody>
      </p:sp>
    </p:spTree>
    <p:custDataLst>
      <p:tags r:id="rId1"/>
    </p:custDataLst>
    <p:extLst>
      <p:ext uri="{BB962C8B-B14F-4D97-AF65-F5344CB8AC3E}">
        <p14:creationId xmlns:p14="http://schemas.microsoft.com/office/powerpoint/2010/main" val="137666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n-US" dirty="0"/>
              <a:t>Today’s Agenda </a:t>
            </a:r>
          </a:p>
        </p:txBody>
      </p:sp>
      <p:sp>
        <p:nvSpPr>
          <p:cNvPr id="2" name="Text Placeholder 1">
            <a:extLst>
              <a:ext uri="{FF2B5EF4-FFF2-40B4-BE49-F238E27FC236}">
                <a16:creationId xmlns:a16="http://schemas.microsoft.com/office/drawing/2014/main" id="{449B2798-CC29-320D-4613-423F13FDE4BC}"/>
              </a:ext>
            </a:extLst>
          </p:cNvPr>
          <p:cNvSpPr>
            <a:spLocks noGrp="1"/>
          </p:cNvSpPr>
          <p:nvPr>
            <p:ph type="body" sz="quarter" idx="13"/>
          </p:nvPr>
        </p:nvSpPr>
        <p:spPr>
          <a:xfrm>
            <a:off x="2351058" y="1721686"/>
            <a:ext cx="8164541" cy="4349505"/>
          </a:xfrm>
        </p:spPr>
        <p:txBody>
          <a:bodyPr>
            <a:noAutofit/>
          </a:bodyPr>
          <a:lstStyle/>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Welcome</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Medicare Plan Finder―2023 Updates </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Using the Medicare Plan Finder―Basics &amp; Tips</a:t>
            </a:r>
          </a:p>
          <a:p>
            <a:pPr marL="274320" indent="-274320" fontAlgn="t">
              <a:spcBef>
                <a:spcPts val="0"/>
              </a:spcBef>
              <a:spcAft>
                <a:spcPts val="600"/>
              </a:spcAft>
              <a:buFont typeface="Wingdings" panose="05000000000000000000" pitchFamily="2" charset="2"/>
              <a:buChar char="§"/>
            </a:pPr>
            <a:r>
              <a:rPr lang="en-US" sz="2000" i="0" u="none" strike="noStrike" kern="1200" dirty="0">
                <a:solidFill>
                  <a:srgbClr val="00539A"/>
                </a:solidFill>
                <a:effectLst/>
              </a:rPr>
              <a:t>Break</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Using Medicare Plan Finder―Basics &amp; Tips (Medicare Advantage Plans)</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Inflation Reduction Act (IRA)―Overview of 2023 &amp; 2024 Impacts</a:t>
            </a:r>
          </a:p>
          <a:p>
            <a:pPr marL="274320" indent="-274320" fontAlgn="t">
              <a:spcBef>
                <a:spcPts val="0"/>
              </a:spcBef>
              <a:spcAft>
                <a:spcPts val="600"/>
              </a:spcAft>
              <a:buFont typeface="Wingdings" panose="05000000000000000000" pitchFamily="2" charset="2"/>
              <a:buChar char="§"/>
            </a:pPr>
            <a:r>
              <a:rPr lang="en-US" sz="2000" dirty="0"/>
              <a:t>Appendices</a:t>
            </a:r>
            <a:r>
              <a:rPr lang="en-US" sz="2000" dirty="0">
                <a:solidFill>
                  <a:srgbClr val="00539A"/>
                </a:solidFill>
              </a:rPr>
              <a:t>―</a:t>
            </a:r>
            <a:r>
              <a:rPr lang="en-US" sz="2000" dirty="0"/>
              <a:t>Resources &amp; Products</a:t>
            </a:r>
            <a:endParaRPr lang="en-US" sz="2000" dirty="0">
              <a:solidFill>
                <a:srgbClr val="00539A"/>
              </a:solidFill>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Closing</a:t>
            </a:r>
            <a:endParaRPr lang="en-US" sz="2000" i="0" u="none" strike="noStrike" dirty="0">
              <a:effectLst/>
            </a:endParaRPr>
          </a:p>
          <a:p>
            <a:pPr algn="l" rtl="0" eaLnBrk="1" fontAlgn="t" latinLnBrk="0" hangingPunct="1">
              <a:spcBef>
                <a:spcPts val="0"/>
              </a:spcBef>
              <a:spcAft>
                <a:spcPts val="600"/>
              </a:spcAft>
            </a:pPr>
            <a:endParaRPr lang="en-US" sz="2000" i="0" u="none" strike="noStrike" dirty="0">
              <a:effectLst/>
            </a:endParaRPr>
          </a:p>
        </p:txBody>
      </p:sp>
      <p:sp>
        <p:nvSpPr>
          <p:cNvPr id="5" name="Slide Number Placeholder 4">
            <a:extLst>
              <a:ext uri="{FF2B5EF4-FFF2-40B4-BE49-F238E27FC236}">
                <a16:creationId xmlns:a16="http://schemas.microsoft.com/office/drawing/2014/main" id="{F87649D3-DACE-4BBA-BCA2-5DBE530371A6}"/>
              </a:ext>
            </a:extLst>
          </p:cNvPr>
          <p:cNvSpPr>
            <a:spLocks noGrp="1"/>
          </p:cNvSpPr>
          <p:nvPr>
            <p:ph type="sldNum" sz="quarter" idx="12"/>
          </p:nvPr>
        </p:nvSpPr>
        <p:spPr/>
        <p:txBody>
          <a:bodyPr/>
          <a:lstStyle/>
          <a:p>
            <a:fld id="{0B2D781D-8844-5940-92D1-06EF0A7F581E}" type="slidenum">
              <a:rPr lang="en-US" smtClean="0"/>
              <a:t>10</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NTP Medicare OEP Bootcamp 2023</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8496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Appendices</a:t>
            </a:r>
          </a:p>
        </p:txBody>
      </p:sp>
      <p:sp>
        <p:nvSpPr>
          <p:cNvPr id="5" name="Text Placeholder 4"/>
          <p:cNvSpPr>
            <a:spLocks noGrp="1"/>
          </p:cNvSpPr>
          <p:nvPr>
            <p:ph type="body" idx="1"/>
          </p:nvPr>
        </p:nvSpPr>
        <p:spPr/>
        <p:txBody>
          <a:bodyPr>
            <a:normAutofit/>
          </a:bodyPr>
          <a:lstStyle/>
          <a:p>
            <a:r>
              <a:rPr lang="en-US" dirty="0"/>
              <a:t>Resources &amp; Products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E270-2213-626C-CB66-C86ED7F8E05A}"/>
              </a:ext>
            </a:extLst>
          </p:cNvPr>
          <p:cNvSpPr>
            <a:spLocks noGrp="1"/>
          </p:cNvSpPr>
          <p:nvPr>
            <p:ph type="title"/>
          </p:nvPr>
        </p:nvSpPr>
        <p:spPr/>
        <p:txBody>
          <a:bodyPr>
            <a:normAutofit/>
          </a:bodyPr>
          <a:lstStyle/>
          <a:p>
            <a:r>
              <a:rPr lang="en-US" dirty="0"/>
              <a:t>Appendix A</a:t>
            </a:r>
            <a:br>
              <a:rPr lang="en-US" dirty="0"/>
            </a:br>
            <a:r>
              <a:rPr lang="en-US" dirty="0"/>
              <a:t>Your Medicare Options</a:t>
            </a:r>
          </a:p>
        </p:txBody>
      </p:sp>
      <p:sp>
        <p:nvSpPr>
          <p:cNvPr id="4" name="Content Placeholder 3">
            <a:extLst>
              <a:ext uri="{FF2B5EF4-FFF2-40B4-BE49-F238E27FC236}">
                <a16:creationId xmlns:a16="http://schemas.microsoft.com/office/drawing/2014/main" id="{C697BC1E-DEC8-B210-C66B-0BB1FED00EEB}"/>
              </a:ext>
            </a:extLst>
          </p:cNvPr>
          <p:cNvSpPr>
            <a:spLocks noGrp="1"/>
          </p:cNvSpPr>
          <p:nvPr>
            <p:ph sz="quarter" idx="13"/>
          </p:nvPr>
        </p:nvSpPr>
        <p:spPr>
          <a:xfrm>
            <a:off x="1072509" y="1069791"/>
            <a:ext cx="3923127" cy="346104"/>
          </a:xfrm>
          <a:solidFill>
            <a:srgbClr val="DEEBF7"/>
          </a:solidFill>
        </p:spPr>
        <p:txBody>
          <a:bodyP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Original Medicare</a:t>
            </a:r>
          </a:p>
        </p:txBody>
      </p:sp>
      <p:pic>
        <p:nvPicPr>
          <p:cNvPr id="15" name="Content Placeholder 14" descr="Original Medicare includes Part A, Part B. You can add Part D. You can also add Supplemental coverage">
            <a:extLst>
              <a:ext uri="{FF2B5EF4-FFF2-40B4-BE49-F238E27FC236}">
                <a16:creationId xmlns:a16="http://schemas.microsoft.com/office/drawing/2014/main" id="{89255668-8C2B-0CEE-53A5-BDCF9BC93C25}"/>
              </a:ext>
            </a:extLst>
          </p:cNvPr>
          <p:cNvPicPr>
            <a:picLocks noGrp="1" noChangeAspect="1"/>
          </p:cNvPicPr>
          <p:nvPr>
            <p:ph sz="quarter" idx="14"/>
          </p:nvPr>
        </p:nvPicPr>
        <p:blipFill>
          <a:blip r:embed="rId4"/>
          <a:stretch>
            <a:fillRect/>
          </a:stretch>
        </p:blipFill>
        <p:spPr>
          <a:xfrm>
            <a:off x="1611055" y="1555070"/>
            <a:ext cx="3322436" cy="4890680"/>
          </a:xfrm>
          <a:prstGeom prst="rect">
            <a:avLst/>
          </a:prstGeom>
        </p:spPr>
      </p:pic>
      <p:sp>
        <p:nvSpPr>
          <p:cNvPr id="6" name="Content Placeholder 5">
            <a:extLst>
              <a:ext uri="{FF2B5EF4-FFF2-40B4-BE49-F238E27FC236}">
                <a16:creationId xmlns:a16="http://schemas.microsoft.com/office/drawing/2014/main" id="{F686644A-7A42-C321-0DCF-200299203F2D}"/>
              </a:ext>
            </a:extLst>
          </p:cNvPr>
          <p:cNvSpPr>
            <a:spLocks noGrp="1"/>
          </p:cNvSpPr>
          <p:nvPr>
            <p:ph sz="quarter" idx="15"/>
          </p:nvPr>
        </p:nvSpPr>
        <p:spPr>
          <a:xfrm>
            <a:off x="6239371" y="1069791"/>
            <a:ext cx="4778220" cy="400110"/>
          </a:xfrm>
          <a:solidFill>
            <a:srgbClr val="DEEBF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Medicare Advantage (also known as Part C)</a:t>
            </a:r>
          </a:p>
          <a:p>
            <a:pPr marL="0" indent="0">
              <a:buNone/>
            </a:pPr>
            <a:endParaRPr lang="en-US" dirty="0"/>
          </a:p>
        </p:txBody>
      </p:sp>
      <p:pic>
        <p:nvPicPr>
          <p:cNvPr id="11" name="Content Placeholder 10" descr="Medicare Advantage includes Part A, Part B. Most plans include Part D and some extra benefits. Some plans also include lower out-of-pocket costs">
            <a:extLst>
              <a:ext uri="{FF2B5EF4-FFF2-40B4-BE49-F238E27FC236}">
                <a16:creationId xmlns:a16="http://schemas.microsoft.com/office/drawing/2014/main" id="{315A0801-4262-1BD5-3DAD-39FB1183E5CF}"/>
              </a:ext>
            </a:extLst>
          </p:cNvPr>
          <p:cNvPicPr>
            <a:picLocks noGrp="1" noChangeAspect="1"/>
          </p:cNvPicPr>
          <p:nvPr>
            <p:ph sz="quarter" idx="16"/>
          </p:nvPr>
        </p:nvPicPr>
        <p:blipFill>
          <a:blip r:embed="rId5"/>
          <a:stretch>
            <a:fillRect/>
          </a:stretch>
        </p:blipFill>
        <p:spPr>
          <a:xfrm>
            <a:off x="7157720" y="1587585"/>
            <a:ext cx="3322438" cy="4648936"/>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14" name="Slide Number Placeholder 8">
            <a:extLst>
              <a:ext uri="{FF2B5EF4-FFF2-40B4-BE49-F238E27FC236}">
                <a16:creationId xmlns:a16="http://schemas.microsoft.com/office/drawing/2014/main" id="{A8C00561-AC89-A8BD-F327-FC2DCFFF2F40}"/>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101</a:t>
            </a:fld>
            <a:endParaRPr lang="en-US" dirty="0">
              <a:solidFill>
                <a:schemeClr val="accent5">
                  <a:lumMod val="60000"/>
                  <a:lumOff val="40000"/>
                </a:schemeClr>
              </a:solidFill>
            </a:endParaRPr>
          </a:p>
        </p:txBody>
      </p:sp>
      <p:sp>
        <p:nvSpPr>
          <p:cNvPr id="13" name="Footer Placeholder 2">
            <a:extLst>
              <a:ext uri="{FF2B5EF4-FFF2-40B4-BE49-F238E27FC236}">
                <a16:creationId xmlns:a16="http://schemas.microsoft.com/office/drawing/2014/main" id="{2B700BAC-31DE-278D-A7C9-7F1D16CEA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12" name="Date Placeholder 1">
            <a:extLst>
              <a:ext uri="{FF2B5EF4-FFF2-40B4-BE49-F238E27FC236}">
                <a16:creationId xmlns:a16="http://schemas.microsoft.com/office/drawing/2014/main" id="{7D58EDBE-46ED-8FA9-F935-1958D17FAF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9960838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400" dirty="0"/>
              <a:t>Appendix A</a:t>
            </a:r>
            <a:br>
              <a:rPr lang="en-US" sz="2400" dirty="0"/>
            </a:br>
            <a:r>
              <a:rPr lang="en-US" sz="2400" dirty="0">
                <a:solidFill>
                  <a:prstClr val="white"/>
                </a:solidFill>
              </a:rPr>
              <a:t>Original Medicare vs. Medicare Advantage: Doctor &amp; Hospital Choice</a:t>
            </a:r>
            <a:endParaRPr lang="en-US" sz="2400" dirty="0"/>
          </a:p>
        </p:txBody>
      </p:sp>
      <p:graphicFrame>
        <p:nvGraphicFramePr>
          <p:cNvPr id="13" name="Table 12">
            <a:extLst>
              <a:ext uri="{FF2B5EF4-FFF2-40B4-BE49-F238E27FC236}">
                <a16:creationId xmlns:a16="http://schemas.microsoft.com/office/drawing/2014/main" id="{8C6A1BD7-1AFD-5457-31A6-BC1577627789}"/>
              </a:ext>
            </a:extLst>
          </p:cNvPr>
          <p:cNvGraphicFramePr>
            <a:graphicFrameLocks noGrp="1"/>
          </p:cNvGraphicFramePr>
          <p:nvPr/>
        </p:nvGraphicFramePr>
        <p:xfrm>
          <a:off x="419322" y="1433096"/>
          <a:ext cx="11353356" cy="4235647"/>
        </p:xfrm>
        <a:graphic>
          <a:graphicData uri="http://schemas.openxmlformats.org/drawingml/2006/table">
            <a:tbl>
              <a:tblPr firstRow="1" bandRow="1"/>
              <a:tblGrid>
                <a:gridCol w="5291354">
                  <a:extLst>
                    <a:ext uri="{9D8B030D-6E8A-4147-A177-3AD203B41FA5}">
                      <a16:colId xmlns:a16="http://schemas.microsoft.com/office/drawing/2014/main" val="1829695622"/>
                    </a:ext>
                  </a:extLst>
                </a:gridCol>
                <a:gridCol w="6062002">
                  <a:extLst>
                    <a:ext uri="{9D8B030D-6E8A-4147-A177-3AD203B41FA5}">
                      <a16:colId xmlns:a16="http://schemas.microsoft.com/office/drawing/2014/main" val="1390833095"/>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258009917"/>
                  </a:ext>
                </a:extLst>
              </a:tr>
              <a:tr h="866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You can use </a:t>
                      </a:r>
                      <a:r>
                        <a:rPr lang="en-US" sz="2400" b="1" dirty="0">
                          <a:solidFill>
                            <a:srgbClr val="00539A"/>
                          </a:solidFill>
                          <a:effectLst/>
                          <a:latin typeface="+mn-lt"/>
                          <a:cs typeface="Arial" panose="020B0604020202020204" pitchFamily="34" charset="0"/>
                        </a:rPr>
                        <a:t>any doctor or hospital that takes Medicare, anywhere in the U.S.</a:t>
                      </a:r>
                      <a:endParaRPr lang="en-US" sz="24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In many cases, you can only use </a:t>
                      </a:r>
                      <a:r>
                        <a:rPr lang="en-US" sz="2400" b="1" dirty="0">
                          <a:solidFill>
                            <a:srgbClr val="00539A"/>
                          </a:solidFill>
                          <a:effectLst/>
                          <a:latin typeface="+mn-lt"/>
                          <a:cs typeface="Arial" panose="020B0604020202020204" pitchFamily="34" charset="0"/>
                        </a:rPr>
                        <a:t>doctors and other providers who are in the plan’s network and service area </a:t>
                      </a:r>
                      <a:r>
                        <a:rPr lang="en-US" sz="2400" dirty="0">
                          <a:solidFill>
                            <a:srgbClr val="00539A"/>
                          </a:solidFill>
                          <a:effectLst/>
                          <a:latin typeface="+mn-lt"/>
                          <a:cs typeface="Arial" panose="020B0604020202020204" pitchFamily="34" charset="0"/>
                        </a:rPr>
                        <a:t>(for non-emergency care). 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543374228"/>
                  </a:ext>
                </a:extLst>
              </a:tr>
              <a:tr h="1340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In most cases, you </a:t>
                      </a:r>
                      <a:r>
                        <a:rPr lang="en-US" sz="2400" b="1" dirty="0">
                          <a:solidFill>
                            <a:srgbClr val="00539A"/>
                          </a:solidFill>
                          <a:effectLst/>
                          <a:latin typeface="+mn-lt"/>
                          <a:cs typeface="Arial" panose="020B0604020202020204" pitchFamily="34" charset="0"/>
                        </a:rPr>
                        <a:t>don’t need </a:t>
                      </a:r>
                      <a:r>
                        <a:rPr lang="en-US" sz="2400" dirty="0">
                          <a:solidFill>
                            <a:srgbClr val="00539A"/>
                          </a:solidFill>
                          <a:effectLst/>
                          <a:latin typeface="+mn-lt"/>
                          <a:cs typeface="Arial" panose="020B0604020202020204" pitchFamily="34" charset="0"/>
                        </a:rPr>
                        <a:t>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You </a:t>
                      </a:r>
                      <a:r>
                        <a:rPr lang="en-US" sz="2400" b="1" dirty="0">
                          <a:solidFill>
                            <a:srgbClr val="00539A"/>
                          </a:solidFill>
                          <a:effectLst/>
                          <a:latin typeface="+mn-lt"/>
                          <a:cs typeface="Arial" panose="020B0604020202020204" pitchFamily="34" charset="0"/>
                        </a:rPr>
                        <a:t>may need </a:t>
                      </a:r>
                      <a:r>
                        <a:rPr lang="en-US" sz="2400" dirty="0">
                          <a:solidFill>
                            <a:srgbClr val="00539A"/>
                          </a:solidFill>
                          <a:effectLst/>
                          <a:latin typeface="+mn-lt"/>
                          <a:cs typeface="Arial" panose="020B0604020202020204" pitchFamily="34" charset="0"/>
                        </a:rPr>
                        <a:t>to get a referral 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4040323419"/>
                  </a:ext>
                </a:extLst>
              </a:tr>
            </a:tbl>
          </a:graphicData>
        </a:graphic>
      </p:graphicFrame>
      <p:sp>
        <p:nvSpPr>
          <p:cNvPr id="9" name="Slide Number Placeholder 8">
            <a:extLst>
              <a:ext uri="{FF2B5EF4-FFF2-40B4-BE49-F238E27FC236}">
                <a16:creationId xmlns:a16="http://schemas.microsoft.com/office/drawing/2014/main" id="{494D4850-52DB-488C-8E3B-39E84A6C6201}"/>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102</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a:t>
            </a:r>
            <a:br>
              <a:rPr lang="en-US" sz="2400" dirty="0"/>
            </a:br>
            <a:r>
              <a:rPr lang="en-US" sz="2400" dirty="0">
                <a:solidFill>
                  <a:prstClr val="white"/>
                </a:solidFill>
              </a:rPr>
              <a:t>Original Medicare vs. Medicare Advantage: Cost </a:t>
            </a:r>
            <a:endParaRPr lang="en-US" sz="2400" dirty="0"/>
          </a:p>
        </p:txBody>
      </p:sp>
      <p:graphicFrame>
        <p:nvGraphicFramePr>
          <p:cNvPr id="7" name="Table 6" title="Costs.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nvGraphicFramePr>
        <p:xfrm>
          <a:off x="419322" y="991137"/>
          <a:ext cx="11353356" cy="5470087"/>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866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For Part B-covered services, </a:t>
                      </a:r>
                      <a:r>
                        <a:rPr lang="en-US" sz="1800" b="1" dirty="0">
                          <a:solidFill>
                            <a:srgbClr val="00539A"/>
                          </a:solidFill>
                          <a:effectLst/>
                          <a:latin typeface="+mn-lt"/>
                          <a:cs typeface="Arial" panose="020B0604020202020204" pitchFamily="34" charset="0"/>
                        </a:rPr>
                        <a:t>you usually pay 20% of the Medicare-approved amount</a:t>
                      </a:r>
                      <a:r>
                        <a:rPr lang="en-US" sz="1800" dirty="0">
                          <a:solidFill>
                            <a:srgbClr val="00539A"/>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b="1" dirty="0">
                          <a:solidFill>
                            <a:srgbClr val="00539A"/>
                          </a:solidFill>
                          <a:effectLst/>
                          <a:latin typeface="+mn-lt"/>
                          <a:cs typeface="Arial" panose="020B0604020202020204" pitchFamily="34" charset="0"/>
                        </a:rPr>
                        <a:t>Out-of-pocket costs vary</a:t>
                      </a:r>
                      <a:r>
                        <a:rPr lang="en-US" sz="1800" dirty="0">
                          <a:solidFill>
                            <a:srgbClr val="00539A"/>
                          </a:solidFill>
                          <a:effectLst/>
                          <a:latin typeface="+mn-lt"/>
                          <a:cs typeface="Arial" panose="020B0604020202020204" pitchFamily="34" charset="0"/>
                        </a:rPr>
                        <a:t>—plans may have lower or higher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340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pay a premium (monthly payment) for Part B</a:t>
                      </a:r>
                      <a:r>
                        <a:rPr lang="en-US" sz="1800" dirty="0">
                          <a:solidFill>
                            <a:srgbClr val="00539A"/>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pay the monthly </a:t>
                      </a:r>
                      <a:r>
                        <a:rPr lang="en-US" sz="1800" b="1" dirty="0">
                          <a:solidFill>
                            <a:srgbClr val="00539A"/>
                          </a:solidFill>
                          <a:effectLst/>
                          <a:latin typeface="+mn-lt"/>
                          <a:cs typeface="Arial" panose="020B0604020202020204" pitchFamily="34" charset="0"/>
                        </a:rPr>
                        <a:t>Part B premium</a:t>
                      </a:r>
                      <a:r>
                        <a:rPr lang="en-US" sz="1800" b="0" baseline="0" dirty="0">
                          <a:solidFill>
                            <a:srgbClr val="00539A"/>
                          </a:solidFill>
                          <a:effectLst/>
                          <a:latin typeface="+mn-lt"/>
                          <a:cs typeface="Arial" panose="020B0604020202020204" pitchFamily="34" charset="0"/>
                        </a:rPr>
                        <a:t> and may also have to </a:t>
                      </a:r>
                      <a:r>
                        <a:rPr lang="en-US" sz="1800" b="1" baseline="0" dirty="0">
                          <a:solidFill>
                            <a:srgbClr val="00539A"/>
                          </a:solidFill>
                          <a:effectLst/>
                          <a:latin typeface="+mn-lt"/>
                          <a:cs typeface="Arial" panose="020B0604020202020204" pitchFamily="34" charset="0"/>
                        </a:rPr>
                        <a:t>pay the plan’s premium</a:t>
                      </a:r>
                      <a:r>
                        <a:rPr lang="en-US" sz="1800" b="0" baseline="0" dirty="0">
                          <a:solidFill>
                            <a:srgbClr val="00539A"/>
                          </a:solidFill>
                          <a:effectLst/>
                          <a:latin typeface="+mn-lt"/>
                          <a:cs typeface="Arial" panose="020B0604020202020204" pitchFamily="34" charset="0"/>
                        </a:rPr>
                        <a:t>. Some p</a:t>
                      </a:r>
                      <a:r>
                        <a:rPr lang="en-US" sz="1800" baseline="0" dirty="0">
                          <a:solidFill>
                            <a:srgbClr val="00539A"/>
                          </a:solidFill>
                          <a:effectLst/>
                          <a:latin typeface="+mn-lt"/>
                          <a:cs typeface="Arial" panose="020B0604020202020204" pitchFamily="34" charset="0"/>
                        </a:rPr>
                        <a:t>lans may </a:t>
                      </a:r>
                      <a:r>
                        <a:rPr lang="en-US" sz="1800" dirty="0">
                          <a:solidFill>
                            <a:srgbClr val="00539A"/>
                          </a:solidFill>
                          <a:effectLst/>
                          <a:latin typeface="+mn-lt"/>
                          <a:cs typeface="Arial" panose="020B0604020202020204" pitchFamily="34" charset="0"/>
                        </a:rPr>
                        <a:t>have a $0 premium and may help pay all or part of your Part B premium.</a:t>
                      </a:r>
                      <a:r>
                        <a:rPr lang="en-US" sz="1800" baseline="0" dirty="0">
                          <a:solidFill>
                            <a:srgbClr val="00539A"/>
                          </a:solidFill>
                          <a:effectLst/>
                          <a:latin typeface="+mn-lt"/>
                          <a:cs typeface="Arial" panose="020B0604020202020204" pitchFamily="34" charset="0"/>
                        </a:rPr>
                        <a:t> Most plans include Medicare drug coverage (Part D).</a:t>
                      </a:r>
                      <a:endParaRPr lang="en-US" sz="1800" dirty="0">
                        <a:solidFill>
                          <a:srgbClr val="00539A"/>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2338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There’s </a:t>
                      </a:r>
                      <a:r>
                        <a:rPr lang="en-US" sz="1800" b="1" dirty="0">
                          <a:solidFill>
                            <a:srgbClr val="00539A"/>
                          </a:solidFill>
                          <a:effectLst/>
                          <a:latin typeface="+mn-lt"/>
                          <a:cs typeface="Arial" panose="020B0604020202020204" pitchFamily="34" charset="0"/>
                        </a:rPr>
                        <a:t>no yearly limit </a:t>
                      </a:r>
                      <a:r>
                        <a:rPr lang="en-US" sz="1800" dirty="0">
                          <a:solidFill>
                            <a:srgbClr val="00539A"/>
                          </a:solidFill>
                          <a:effectLst/>
                          <a:latin typeface="+mn-lt"/>
                          <a:cs typeface="Arial" panose="020B0604020202020204" pitchFamily="34" charset="0"/>
                        </a:rPr>
                        <a:t>on what you pay out of pocket,</a:t>
                      </a:r>
                      <a:r>
                        <a:rPr lang="en-US" sz="1800" baseline="0" dirty="0">
                          <a:solidFill>
                            <a:srgbClr val="00539A"/>
                          </a:solidFill>
                          <a:effectLst/>
                          <a:latin typeface="+mn-lt"/>
                          <a:cs typeface="Arial" panose="020B0604020202020204" pitchFamily="34" charset="0"/>
                        </a:rPr>
                        <a:t> unless you have supplemental coverage—like Medicare Supplement Insurance (Medigap).</a:t>
                      </a:r>
                      <a:endParaRPr lang="en-US" sz="18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Plans </a:t>
                      </a:r>
                      <a:r>
                        <a:rPr lang="en-US" sz="1800" b="1" dirty="0">
                          <a:solidFill>
                            <a:srgbClr val="00539A"/>
                          </a:solidFill>
                          <a:effectLst/>
                          <a:latin typeface="+mn-lt"/>
                          <a:cs typeface="Arial" panose="020B0604020202020204" pitchFamily="34" charset="0"/>
                        </a:rPr>
                        <a:t>have a yearly limit</a:t>
                      </a:r>
                      <a:r>
                        <a:rPr lang="en-US" sz="1800" dirty="0">
                          <a:solidFill>
                            <a:srgbClr val="00539A"/>
                          </a:solidFill>
                          <a:effectLst/>
                          <a:latin typeface="+mn-lt"/>
                          <a:cs typeface="Arial" panose="020B0604020202020204" pitchFamily="34" charset="0"/>
                        </a:rPr>
                        <a:t> on what you pay out of pocket for services Medicare Part A and Part B cover. Once you reach your plan’s limit, you’ll pay nothing for services Part A and Part B cover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2371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can</a:t>
                      </a:r>
                      <a:r>
                        <a:rPr lang="en-US" sz="1800" dirty="0">
                          <a:solidFill>
                            <a:srgbClr val="00539A"/>
                          </a:solidFill>
                          <a:effectLst/>
                          <a:latin typeface="+mn-lt"/>
                          <a:cs typeface="Arial" panose="020B0604020202020204" pitchFamily="34" charset="0"/>
                        </a:rPr>
                        <a:t> </a:t>
                      </a:r>
                      <a:r>
                        <a:rPr lang="en-US" sz="1800" b="1" dirty="0">
                          <a:solidFill>
                            <a:srgbClr val="00539A"/>
                          </a:solidFill>
                          <a:effectLst/>
                          <a:latin typeface="+mn-lt"/>
                          <a:cs typeface="Arial" panose="020B0604020202020204" pitchFamily="34" charset="0"/>
                        </a:rPr>
                        <a:t>choose to buy</a:t>
                      </a:r>
                      <a:r>
                        <a:rPr lang="en-US" sz="1800" dirty="0">
                          <a:solidFill>
                            <a:srgbClr val="00539A"/>
                          </a:solidFill>
                          <a:effectLst/>
                          <a:latin typeface="+mn-lt"/>
                          <a:cs typeface="Arial" panose="020B0604020202020204" pitchFamily="34" charset="0"/>
                        </a:rPr>
                        <a:t> Medigap</a:t>
                      </a:r>
                      <a:r>
                        <a:rPr lang="en-US" sz="1800" baseline="0" dirty="0">
                          <a:solidFill>
                            <a:srgbClr val="00539A"/>
                          </a:solidFill>
                          <a:effectLst/>
                          <a:latin typeface="+mn-lt"/>
                          <a:cs typeface="Arial" panose="020B0604020202020204" pitchFamily="34" charset="0"/>
                        </a:rPr>
                        <a:t> </a:t>
                      </a:r>
                      <a:r>
                        <a:rPr lang="en-US" sz="1800" dirty="0">
                          <a:solidFill>
                            <a:srgbClr val="00539A"/>
                          </a:solidFill>
                          <a:effectLst/>
                          <a:latin typeface="+mn-lt"/>
                          <a:cs typeface="Arial" panose="020B0604020202020204" pitchFamily="34" charset="0"/>
                        </a:rPr>
                        <a:t>to help pay your remaining out-of-pocket costs (like your 20% coinsurance). Or</a:t>
                      </a:r>
                      <a:r>
                        <a:rPr lang="en-US" sz="1800" baseline="0" dirty="0">
                          <a:solidFill>
                            <a:srgbClr val="00539A"/>
                          </a:solidFill>
                          <a:effectLst/>
                          <a:latin typeface="+mn-lt"/>
                          <a:cs typeface="Arial" panose="020B0604020202020204" pitchFamily="34" charset="0"/>
                        </a:rPr>
                        <a:t>, you can use coverage from a former employer or union, or Medicaid.</a:t>
                      </a:r>
                      <a:endParaRPr lang="en-US" sz="18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can’t buy and don’t need </a:t>
                      </a:r>
                      <a:r>
                        <a:rPr lang="en-US" sz="1800" b="0" dirty="0">
                          <a:solidFill>
                            <a:srgbClr val="00539A"/>
                          </a:solidFill>
                          <a:effectLst/>
                          <a:latin typeface="+mn-lt"/>
                          <a:cs typeface="Arial" panose="020B0604020202020204" pitchFamily="34" charset="0"/>
                        </a:rPr>
                        <a:t>Medigap</a:t>
                      </a:r>
                      <a:r>
                        <a:rPr lang="en-US" sz="1800" dirty="0">
                          <a:solidFill>
                            <a:srgbClr val="00539A"/>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9" name="Slide Number Placeholder 8">
            <a:extLst>
              <a:ext uri="{FF2B5EF4-FFF2-40B4-BE49-F238E27FC236}">
                <a16:creationId xmlns:a16="http://schemas.microsoft.com/office/drawing/2014/main" id="{2D82BAE6-6808-4DE5-A321-3B50D7F696D4}"/>
              </a:ext>
            </a:extLst>
          </p:cNvPr>
          <p:cNvSpPr>
            <a:spLocks noGrp="1"/>
          </p:cNvSpPr>
          <p:nvPr>
            <p:ph type="sldNum" sz="quarter" idx="12"/>
          </p:nvPr>
        </p:nvSpPr>
        <p:spPr/>
        <p:txBody>
          <a:bodyPr/>
          <a:lstStyle/>
          <a:p>
            <a:fld id="{48F63A3B-78C7-47BE-AE5E-E10140E04643}" type="slidenum">
              <a:rPr lang="en-US" smtClean="0">
                <a:solidFill>
                  <a:schemeClr val="accent5">
                    <a:lumMod val="60000"/>
                    <a:lumOff val="40000"/>
                  </a:schemeClr>
                </a:solidFill>
              </a:rPr>
              <a:pPr/>
              <a:t>103</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a:t>
            </a:r>
            <a:br>
              <a:rPr lang="en-US" sz="2400" dirty="0"/>
            </a:br>
            <a:r>
              <a:rPr lang="en-US" sz="2400" dirty="0">
                <a:solidFill>
                  <a:prstClr val="white"/>
                </a:solidFill>
              </a:rPr>
              <a:t>Original Medicare vs. Medicare Advantage: Coverage </a:t>
            </a:r>
            <a:endParaRPr lang="en-US" sz="2400" dirty="0"/>
          </a:p>
        </p:txBody>
      </p:sp>
      <p:graphicFrame>
        <p:nvGraphicFramePr>
          <p:cNvPr id="7" name="Table 6" title="Coverage.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nvGraphicFramePr>
        <p:xfrm>
          <a:off x="219918" y="1464232"/>
          <a:ext cx="11702006" cy="4136292"/>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Original Medicare covers most medically</a:t>
                      </a:r>
                      <a:r>
                        <a:rPr lang="en-US" sz="2000" baseline="0" dirty="0">
                          <a:solidFill>
                            <a:srgbClr val="00539A"/>
                          </a:solidFill>
                          <a:effectLst/>
                          <a:latin typeface="+mn-lt"/>
                          <a:cs typeface="Arial" panose="020B0604020202020204" pitchFamily="34" charset="0"/>
                        </a:rPr>
                        <a:t> necessary </a:t>
                      </a:r>
                      <a:r>
                        <a:rPr lang="en-US" sz="2000" dirty="0">
                          <a:solidFill>
                            <a:srgbClr val="00539A"/>
                          </a:solidFill>
                          <a:effectLst/>
                          <a:latin typeface="+mn-lt"/>
                          <a:cs typeface="Arial" panose="020B0604020202020204" pitchFamily="34" charset="0"/>
                        </a:rPr>
                        <a:t>services and supplies in hospitals, doctors’ offices, and other health care facilities. </a:t>
                      </a:r>
                      <a:r>
                        <a:rPr kumimoji="0" lang="en-US" sz="2000" b="0" i="0" u="none" strike="noStrike" kern="1200" cap="none" spc="0" normalizeH="0" baseline="0" noProof="0" dirty="0">
                          <a:ln>
                            <a:noFill/>
                          </a:ln>
                          <a:solidFill>
                            <a:srgbClr val="00539A"/>
                          </a:solidFill>
                          <a:effectLst/>
                          <a:uLnTx/>
                          <a:uFillTx/>
                          <a:latin typeface="Calibri" panose="020F0502020204030204"/>
                          <a:ea typeface="+mn-ea"/>
                          <a:cs typeface="+mn-cs"/>
                        </a:rPr>
                        <a:t>Original Medicare doesn’t cover some benefits</a:t>
                      </a:r>
                      <a:r>
                        <a:rPr kumimoji="0" lang="en-US" sz="2000" b="0" i="0" u="none" strike="noStrike" kern="1200" cap="none" spc="0" normalizeH="0" noProof="0" dirty="0">
                          <a:ln>
                            <a:noFill/>
                          </a:ln>
                          <a:solidFill>
                            <a:srgbClr val="00539A"/>
                          </a:solidFill>
                          <a:effectLst/>
                          <a:uLnTx/>
                          <a:uFillTx/>
                          <a:latin typeface="Calibri" panose="020F0502020204030204"/>
                          <a:ea typeface="+mn-ea"/>
                          <a:cs typeface="+mn-cs"/>
                        </a:rPr>
                        <a:t> like eye exams, most dental care, and routine exams.</a:t>
                      </a:r>
                      <a:endParaRPr lang="en-US" sz="2000" dirty="0">
                        <a:solidFill>
                          <a:srgbClr val="00539A"/>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Plans must cover all medically necessary services that Original Medicare covers. Plans may also </a:t>
                      </a:r>
                      <a:r>
                        <a:rPr lang="en-US" sz="2000" b="0" baseline="0" dirty="0">
                          <a:solidFill>
                            <a:srgbClr val="00539A"/>
                          </a:solidFill>
                          <a:effectLst/>
                          <a:latin typeface="+mn-lt"/>
                          <a:cs typeface="Arial" panose="020B0604020202020204" pitchFamily="34" charset="0"/>
                        </a:rPr>
                        <a:t>o</a:t>
                      </a:r>
                      <a:r>
                        <a:rPr lang="en-US" sz="2000" b="0" dirty="0">
                          <a:solidFill>
                            <a:srgbClr val="00539A"/>
                          </a:solidFill>
                          <a:effectLst/>
                          <a:latin typeface="+mn-lt"/>
                          <a:cs typeface="Arial" panose="020B0604020202020204" pitchFamily="34" charset="0"/>
                        </a:rPr>
                        <a:t>ffer some</a:t>
                      </a:r>
                      <a:r>
                        <a:rPr lang="en-US" sz="2000" b="1" dirty="0">
                          <a:solidFill>
                            <a:srgbClr val="00539A"/>
                          </a:solidFill>
                          <a:effectLst/>
                          <a:latin typeface="+mn-lt"/>
                          <a:cs typeface="Arial" panose="020B0604020202020204" pitchFamily="34" charset="0"/>
                        </a:rPr>
                        <a:t> extra benefits that Original Medicare doesn’t cover</a:t>
                      </a:r>
                      <a:r>
                        <a:rPr lang="en-US" sz="2000" dirty="0">
                          <a:solidFill>
                            <a:srgbClr val="00539A"/>
                          </a:solidFill>
                          <a:effectLst/>
                          <a:latin typeface="+mn-lt"/>
                          <a:cs typeface="Arial" panose="020B0604020202020204" pitchFamily="34" charset="0"/>
                        </a:rPr>
                        <a:t>—like vision, hearing, and dental services.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You can join a </a:t>
                      </a:r>
                      <a:r>
                        <a:rPr lang="en-US" sz="2000" b="1" dirty="0">
                          <a:solidFill>
                            <a:srgbClr val="00539A"/>
                          </a:solidFill>
                          <a:effectLst/>
                          <a:latin typeface="+mn-lt"/>
                          <a:cs typeface="Arial" panose="020B0604020202020204" pitchFamily="34" charset="0"/>
                        </a:rPr>
                        <a:t>separate Medicare drug plan</a:t>
                      </a:r>
                      <a:r>
                        <a:rPr lang="en-US" sz="2000" b="1" baseline="0" dirty="0">
                          <a:solidFill>
                            <a:srgbClr val="00539A"/>
                          </a:solidFill>
                          <a:effectLst/>
                          <a:latin typeface="+mn-lt"/>
                          <a:cs typeface="Arial" panose="020B0604020202020204" pitchFamily="34" charset="0"/>
                        </a:rPr>
                        <a:t> </a:t>
                      </a:r>
                      <a:r>
                        <a:rPr lang="en-US" sz="2000" dirty="0">
                          <a:solidFill>
                            <a:srgbClr val="00539A"/>
                          </a:solidFill>
                          <a:effectLst/>
                          <a:latin typeface="+mn-lt"/>
                          <a:cs typeface="Arial" panose="020B0604020202020204" pitchFamily="34" charset="0"/>
                        </a:rPr>
                        <a:t>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39A"/>
                          </a:solidFill>
                          <a:effectLst/>
                          <a:latin typeface="+mn-lt"/>
                          <a:cs typeface="Arial" panose="020B0604020202020204" pitchFamily="34" charset="0"/>
                        </a:rPr>
                        <a:t>Medicare drug coverage (Part D) is included</a:t>
                      </a:r>
                      <a:r>
                        <a:rPr lang="en-US" sz="2000" dirty="0">
                          <a:solidFill>
                            <a:srgbClr val="00539A"/>
                          </a:solidFill>
                          <a:effectLst/>
                          <a:latin typeface="+mn-lt"/>
                          <a:cs typeface="Arial" panose="020B0604020202020204" pitchFamily="34" charset="0"/>
                        </a:rPr>
                        <a:t> </a:t>
                      </a:r>
                      <a:r>
                        <a:rPr lang="en-US" sz="2000" b="1" dirty="0">
                          <a:solidFill>
                            <a:srgbClr val="00539A"/>
                          </a:solidFill>
                          <a:effectLst/>
                          <a:latin typeface="+mn-lt"/>
                          <a:cs typeface="Arial" panose="020B0604020202020204" pitchFamily="34" charset="0"/>
                        </a:rPr>
                        <a:t>in most plans</a:t>
                      </a:r>
                      <a:r>
                        <a:rPr lang="en-US" sz="2000" dirty="0">
                          <a:solidFill>
                            <a:srgbClr val="00539A"/>
                          </a:solidFill>
                          <a:effectLst/>
                          <a:latin typeface="+mn-lt"/>
                          <a:cs typeface="Arial" panose="020B0604020202020204" pitchFamily="34" charset="0"/>
                        </a:rPr>
                        <a:t>. In most types of Medicare Advantage</a:t>
                      </a:r>
                      <a:r>
                        <a:rPr lang="en-US" sz="2000" baseline="0" dirty="0">
                          <a:solidFill>
                            <a:srgbClr val="00539A"/>
                          </a:solidFill>
                          <a:effectLst/>
                          <a:latin typeface="+mn-lt"/>
                          <a:cs typeface="Arial" panose="020B0604020202020204" pitchFamily="34" charset="0"/>
                        </a:rPr>
                        <a:t> Plans, you can’t join a separate Medicare drug plan.</a:t>
                      </a:r>
                      <a:endParaRPr lang="en-US" sz="2000" dirty="0">
                        <a:solidFill>
                          <a:srgbClr val="00539A"/>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In most cases, you don’t need approval for Original Medicare to cover your services or supplies.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In many cases, you may need to get approval from your plan before it covers certain services or supplies.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8" name="Slide Number Placeholder 7">
            <a:extLst>
              <a:ext uri="{FF2B5EF4-FFF2-40B4-BE49-F238E27FC236}">
                <a16:creationId xmlns:a16="http://schemas.microsoft.com/office/drawing/2014/main" id="{5DFCDEFE-892F-4631-B3EB-228E5A92D0FE}"/>
              </a:ext>
            </a:extLst>
          </p:cNvPr>
          <p:cNvSpPr>
            <a:spLocks noGrp="1"/>
          </p:cNvSpPr>
          <p:nvPr>
            <p:ph type="sldNum" sz="quarter" idx="12"/>
          </p:nvPr>
        </p:nvSpPr>
        <p:spPr/>
        <p:txBody>
          <a:bodyPr/>
          <a:lstStyle/>
          <a:p>
            <a:fld id="{48F63A3B-78C7-47BE-AE5E-E10140E04643}" type="slidenum">
              <a:rPr lang="en-US" smtClean="0">
                <a:solidFill>
                  <a:schemeClr val="accent5">
                    <a:lumMod val="60000"/>
                    <a:lumOff val="40000"/>
                  </a:schemeClr>
                </a:solidFill>
              </a:rPr>
              <a:pPr/>
              <a:t>104</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 </a:t>
            </a:r>
            <a:br>
              <a:rPr lang="en-US" sz="2400" dirty="0"/>
            </a:br>
            <a:r>
              <a:rPr lang="en-US" sz="2400" dirty="0">
                <a:solidFill>
                  <a:prstClr val="white"/>
                </a:solidFill>
              </a:rPr>
              <a:t>Original Medicare vs. Medicare Advantage: Foreign Travel </a:t>
            </a:r>
            <a:endParaRPr lang="en-US" sz="2400" dirty="0"/>
          </a:p>
        </p:txBody>
      </p:sp>
      <p:graphicFrame>
        <p:nvGraphicFramePr>
          <p:cNvPr id="7" name="Table 6" title="Travel.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nvGraphicFramePr>
        <p:xfrm>
          <a:off x="838200" y="1985486"/>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539A"/>
                          </a:solidFill>
                          <a:effectLst/>
                          <a:latin typeface="+mn-lt"/>
                          <a:cs typeface="Arial" panose="020B0604020202020204" pitchFamily="34" charset="0"/>
                        </a:rPr>
                        <a:t>Original Medicare</a:t>
                      </a:r>
                      <a:endParaRPr lang="en-US" sz="28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539A"/>
                          </a:solidFill>
                          <a:effectLst/>
                          <a:latin typeface="+mn-lt"/>
                          <a:cs typeface="Arial" panose="020B0604020202020204" pitchFamily="34" charset="0"/>
                        </a:rPr>
                        <a:t>Medicare Advantage (Part C)</a:t>
                      </a:r>
                      <a:endParaRPr lang="en-US" sz="28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39A"/>
                          </a:solidFill>
                          <a:effectLst/>
                          <a:latin typeface="+mn-lt"/>
                          <a:cs typeface="Arial" panose="020B0604020202020204" pitchFamily="34" charset="0"/>
                        </a:rPr>
                        <a:t>Original Medicare generally </a:t>
                      </a:r>
                      <a:r>
                        <a:rPr lang="en-US" sz="2400" b="1" dirty="0">
                          <a:solidFill>
                            <a:srgbClr val="00539A"/>
                          </a:solidFill>
                          <a:effectLst/>
                          <a:latin typeface="+mn-lt"/>
                          <a:cs typeface="Arial" panose="020B0604020202020204" pitchFamily="34" charset="0"/>
                        </a:rPr>
                        <a:t>doesn’t cover medical care outside the U.S. </a:t>
                      </a:r>
                      <a:r>
                        <a:rPr lang="en-US" sz="2400" dirty="0">
                          <a:solidFill>
                            <a:srgbClr val="00539A"/>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39A"/>
                          </a:solidFill>
                          <a:effectLst/>
                          <a:latin typeface="+mn-lt"/>
                          <a:cs typeface="Arial" panose="020B0604020202020204" pitchFamily="34" charset="0"/>
                        </a:rPr>
                        <a:t>Plans generally </a:t>
                      </a:r>
                      <a:r>
                        <a:rPr lang="en-US" sz="2400" b="1" dirty="0">
                          <a:solidFill>
                            <a:srgbClr val="00539A"/>
                          </a:solidFill>
                          <a:effectLst/>
                          <a:latin typeface="+mn-lt"/>
                          <a:cs typeface="Arial" panose="020B0604020202020204" pitchFamily="34" charset="0"/>
                        </a:rPr>
                        <a:t>don’t</a:t>
                      </a:r>
                      <a:r>
                        <a:rPr lang="en-US" sz="2400" dirty="0">
                          <a:solidFill>
                            <a:srgbClr val="00539A"/>
                          </a:solidFill>
                          <a:effectLst/>
                          <a:latin typeface="+mn-lt"/>
                          <a:cs typeface="Arial" panose="020B0604020202020204" pitchFamily="34" charset="0"/>
                        </a:rPr>
                        <a:t> </a:t>
                      </a:r>
                      <a:r>
                        <a:rPr lang="en-US" sz="2400" b="1" dirty="0">
                          <a:solidFill>
                            <a:srgbClr val="00539A"/>
                          </a:solidFill>
                          <a:effectLst/>
                          <a:latin typeface="+mn-lt"/>
                          <a:cs typeface="Arial" panose="020B0604020202020204" pitchFamily="34" charset="0"/>
                        </a:rPr>
                        <a:t>cover medical care outside the U.S.</a:t>
                      </a:r>
                      <a:r>
                        <a:rPr lang="en-US" sz="2400" b="1" baseline="0" dirty="0">
                          <a:solidFill>
                            <a:srgbClr val="00539A"/>
                          </a:solidFill>
                          <a:effectLst/>
                          <a:latin typeface="+mn-lt"/>
                          <a:cs typeface="Arial" panose="020B0604020202020204" pitchFamily="34" charset="0"/>
                        </a:rPr>
                        <a:t> </a:t>
                      </a:r>
                      <a:r>
                        <a:rPr lang="en-US" sz="2400" b="0" baseline="0" dirty="0">
                          <a:solidFill>
                            <a:srgbClr val="00539A"/>
                          </a:solidFill>
                          <a:effectLst/>
                          <a:latin typeface="+mn-lt"/>
                          <a:cs typeface="Arial" panose="020B0604020202020204" pitchFamily="34" charset="0"/>
                        </a:rPr>
                        <a:t>Some plans may offer a supplemental benefit that covers emergency and urgently needed services when traveling outside the U.S.</a:t>
                      </a:r>
                      <a:endParaRPr lang="en-US" sz="2400" b="0" dirty="0">
                        <a:solidFill>
                          <a:srgbClr val="00539A"/>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9" name="Slide Number Placeholder 8">
            <a:extLst>
              <a:ext uri="{FF2B5EF4-FFF2-40B4-BE49-F238E27FC236}">
                <a16:creationId xmlns:a16="http://schemas.microsoft.com/office/drawing/2014/main" id="{36F39AD4-44FB-4FC9-AC3D-E67E390F002F}"/>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105</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20190702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a:t>
            </a:r>
          </a:p>
        </p:txBody>
      </p:sp>
      <p:pic>
        <p:nvPicPr>
          <p:cNvPr id="7" name="Content Placeholder 6" descr="Screenshot showing the Consumer mailing schedule for Mid May to early October. Full schedule can be found on this link: CMS.gov/Medicare/Prescription-Drug-Coverage/LimitedIncomeandResources/Downloads/Consumer-Mailings.pdf ">
            <a:extLst>
              <a:ext uri="{FF2B5EF4-FFF2-40B4-BE49-F238E27FC236}">
                <a16:creationId xmlns:a16="http://schemas.microsoft.com/office/drawing/2014/main" id="{E10566A7-5DF8-D043-B8D5-C26AE70C2B32}"/>
              </a:ext>
            </a:extLst>
          </p:cNvPr>
          <p:cNvPicPr>
            <a:picLocks noGrp="1" noChangeAspect="1"/>
          </p:cNvPicPr>
          <p:nvPr>
            <p:ph sz="quarter" idx="13"/>
          </p:nvPr>
        </p:nvPicPr>
        <p:blipFill>
          <a:blip r:embed="rId4"/>
          <a:stretch>
            <a:fillRect/>
          </a:stretch>
        </p:blipFill>
        <p:spPr>
          <a:xfrm>
            <a:off x="1726699" y="1031358"/>
            <a:ext cx="8738602" cy="5529613"/>
          </a:xfrm>
          <a:prstGeom prst="rect">
            <a:avLst/>
          </a:prstGeom>
        </p:spPr>
      </p:pic>
      <p:sp>
        <p:nvSpPr>
          <p:cNvPr id="6" name="Slide Number Placeholder 5">
            <a:extLst>
              <a:ext uri="{FF2B5EF4-FFF2-40B4-BE49-F238E27FC236}">
                <a16:creationId xmlns:a16="http://schemas.microsoft.com/office/drawing/2014/main" id="{01D1EAD3-EF6E-4C38-AC48-EE1E5D7D7859}"/>
              </a:ext>
            </a:extLst>
          </p:cNvPr>
          <p:cNvSpPr>
            <a:spLocks noGrp="1"/>
          </p:cNvSpPr>
          <p:nvPr>
            <p:ph type="sldNum" sz="quarter" idx="12"/>
          </p:nvPr>
        </p:nvSpPr>
        <p:spPr/>
        <p:txBody>
          <a:bodyPr/>
          <a:lstStyle/>
          <a:p>
            <a:fld id="{48F63A3B-78C7-47BE-AE5E-E10140E04643}" type="slidenum">
              <a:rPr lang="en-US" smtClean="0"/>
              <a:pPr/>
              <a:t>106</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2801198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1)</a:t>
            </a:r>
          </a:p>
        </p:txBody>
      </p:sp>
      <p:pic>
        <p:nvPicPr>
          <p:cNvPr id="7" name="Content Placeholder 6" descr="Screenshot showing the Consumer mailing schedule for October and November. Full schedule can be found on this link: CMS.gov/Medicare/Prescription-Drug-Coverage/LimitedIncomeandResources/Downloads/Consumer-Mailings.pdf ">
            <a:extLst>
              <a:ext uri="{FF2B5EF4-FFF2-40B4-BE49-F238E27FC236}">
                <a16:creationId xmlns:a16="http://schemas.microsoft.com/office/drawing/2014/main" id="{23E70A35-77A3-FD44-0864-905791BE06E8}"/>
              </a:ext>
            </a:extLst>
          </p:cNvPr>
          <p:cNvPicPr>
            <a:picLocks noGrp="1" noChangeAspect="1"/>
          </p:cNvPicPr>
          <p:nvPr>
            <p:ph sz="quarter" idx="13"/>
          </p:nvPr>
        </p:nvPicPr>
        <p:blipFill>
          <a:blip r:embed="rId4"/>
          <a:stretch>
            <a:fillRect/>
          </a:stretch>
        </p:blipFill>
        <p:spPr>
          <a:xfrm>
            <a:off x="2290554" y="1043864"/>
            <a:ext cx="7610891" cy="5544558"/>
          </a:xfrm>
          <a:prstGeom prst="rect">
            <a:avLst/>
          </a:prstGeom>
        </p:spPr>
      </p:pic>
      <p:sp>
        <p:nvSpPr>
          <p:cNvPr id="6" name="Slide Number Placeholder 5">
            <a:extLst>
              <a:ext uri="{FF2B5EF4-FFF2-40B4-BE49-F238E27FC236}">
                <a16:creationId xmlns:a16="http://schemas.microsoft.com/office/drawing/2014/main" id="{542F11FF-504F-426F-A39A-4049A1B27D8A}"/>
              </a:ext>
            </a:extLst>
          </p:cNvPr>
          <p:cNvSpPr>
            <a:spLocks noGrp="1"/>
          </p:cNvSpPr>
          <p:nvPr>
            <p:ph type="sldNum" sz="quarter" idx="12"/>
          </p:nvPr>
        </p:nvSpPr>
        <p:spPr/>
        <p:txBody>
          <a:bodyPr/>
          <a:lstStyle/>
          <a:p>
            <a:fld id="{48F63A3B-78C7-47BE-AE5E-E10140E04643}" type="slidenum">
              <a:rPr lang="en-US" smtClean="0"/>
              <a:pPr/>
              <a:t>107</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979697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2)</a:t>
            </a:r>
          </a:p>
        </p:txBody>
      </p:sp>
      <p:pic>
        <p:nvPicPr>
          <p:cNvPr id="8" name="Content Placeholder 7" descr="Screenshot showing the Consumer mailing schedule for November. Full schedule can be found on this link: CMS.gov/Medicare/Prescription-Drug-Coverage/LimitedIncomeandResources/Downloads/Consumer-Mailings.pdf">
            <a:extLst>
              <a:ext uri="{FF2B5EF4-FFF2-40B4-BE49-F238E27FC236}">
                <a16:creationId xmlns:a16="http://schemas.microsoft.com/office/drawing/2014/main" id="{45EA157C-9593-57A0-AB3F-F7746A339919}"/>
              </a:ext>
            </a:extLst>
          </p:cNvPr>
          <p:cNvPicPr>
            <a:picLocks noGrp="1" noChangeAspect="1"/>
          </p:cNvPicPr>
          <p:nvPr>
            <p:ph sz="quarter" idx="13"/>
          </p:nvPr>
        </p:nvPicPr>
        <p:blipFill>
          <a:blip r:embed="rId4"/>
          <a:stretch>
            <a:fillRect/>
          </a:stretch>
        </p:blipFill>
        <p:spPr>
          <a:xfrm>
            <a:off x="1764202" y="1027814"/>
            <a:ext cx="8294198" cy="5517286"/>
          </a:xfrm>
          <a:prstGeom prst="rect">
            <a:avLst/>
          </a:prstGeom>
        </p:spPr>
      </p:pic>
      <p:sp>
        <p:nvSpPr>
          <p:cNvPr id="6" name="Slide Number Placeholder 5">
            <a:extLst>
              <a:ext uri="{FF2B5EF4-FFF2-40B4-BE49-F238E27FC236}">
                <a16:creationId xmlns:a16="http://schemas.microsoft.com/office/drawing/2014/main" id="{A7CC61D2-8F6A-4202-9329-AAB67018256D}"/>
              </a:ext>
            </a:extLst>
          </p:cNvPr>
          <p:cNvSpPr>
            <a:spLocks noGrp="1"/>
          </p:cNvSpPr>
          <p:nvPr>
            <p:ph type="sldNum" sz="quarter" idx="12"/>
          </p:nvPr>
        </p:nvSpPr>
        <p:spPr/>
        <p:txBody>
          <a:bodyPr/>
          <a:lstStyle/>
          <a:p>
            <a:fld id="{48F63A3B-78C7-47BE-AE5E-E10140E04643}" type="slidenum">
              <a:rPr lang="en-US" smtClean="0"/>
              <a:pPr/>
              <a:t>108</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9209187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3)</a:t>
            </a:r>
          </a:p>
        </p:txBody>
      </p:sp>
      <p:pic>
        <p:nvPicPr>
          <p:cNvPr id="8" name="Content Placeholder 7" descr="Screenshot showing the Consumer mailing schedule for daily mailings. Full schedule can be found on this link: CMS.gov/Medicare/Prescription-Drug-Coverage/LimitedIncomeandResources/Downloads/Consumer-Mailings.pdf">
            <a:extLst>
              <a:ext uri="{FF2B5EF4-FFF2-40B4-BE49-F238E27FC236}">
                <a16:creationId xmlns:a16="http://schemas.microsoft.com/office/drawing/2014/main" id="{F883F20C-00CE-EDC4-2259-F79BB31F3672}"/>
              </a:ext>
            </a:extLst>
          </p:cNvPr>
          <p:cNvPicPr>
            <a:picLocks noGrp="1" noChangeAspect="1"/>
          </p:cNvPicPr>
          <p:nvPr>
            <p:ph sz="quarter" idx="13"/>
          </p:nvPr>
        </p:nvPicPr>
        <p:blipFill>
          <a:blip r:embed="rId4"/>
          <a:stretch>
            <a:fillRect/>
          </a:stretch>
        </p:blipFill>
        <p:spPr>
          <a:xfrm>
            <a:off x="1108594" y="1005909"/>
            <a:ext cx="9974811" cy="5432529"/>
          </a:xfrm>
          <a:prstGeom prst="rect">
            <a:avLst/>
          </a:prstGeom>
        </p:spPr>
      </p:pic>
      <p:sp>
        <p:nvSpPr>
          <p:cNvPr id="6" name="Slide Number Placeholder 5">
            <a:extLst>
              <a:ext uri="{FF2B5EF4-FFF2-40B4-BE49-F238E27FC236}">
                <a16:creationId xmlns:a16="http://schemas.microsoft.com/office/drawing/2014/main" id="{59D99AD2-A0F9-49B0-B392-C6B956D18A18}"/>
              </a:ext>
            </a:extLst>
          </p:cNvPr>
          <p:cNvSpPr>
            <a:spLocks noGrp="1"/>
          </p:cNvSpPr>
          <p:nvPr>
            <p:ph type="sldNum" sz="quarter" idx="12"/>
          </p:nvPr>
        </p:nvSpPr>
        <p:spPr/>
        <p:txBody>
          <a:bodyPr/>
          <a:lstStyle/>
          <a:p>
            <a:fld id="{48F63A3B-78C7-47BE-AE5E-E10140E04643}" type="slidenum">
              <a:rPr lang="en-US" smtClean="0"/>
              <a:pPr/>
              <a:t>109</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470721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A Note</a:t>
            </a:r>
          </a:p>
        </p:txBody>
      </p:sp>
      <p:sp>
        <p:nvSpPr>
          <p:cNvPr id="8" name="Content Placeholder 7"/>
          <p:cNvSpPr>
            <a:spLocks noGrp="1"/>
          </p:cNvSpPr>
          <p:nvPr>
            <p:ph type="body" sz="quarter" idx="13"/>
          </p:nvPr>
        </p:nvSpPr>
        <p:spPr>
          <a:ln>
            <a:noFill/>
          </a:ln>
        </p:spPr>
        <p:txBody>
          <a:bodyPr>
            <a:noAutofit/>
          </a:bodyPr>
          <a:lstStyle/>
          <a:p>
            <a:pPr marL="342900" lvl="0" indent="-342900">
              <a:spcBef>
                <a:spcPts val="0"/>
              </a:spcBef>
              <a:spcAft>
                <a:spcPts val="600"/>
              </a:spcAft>
              <a:buFont typeface="Wingdings" panose="05000000000000000000" pitchFamily="2" charset="2"/>
              <a:buChar char="§"/>
            </a:pPr>
            <a:r>
              <a:rPr lang="en-US" sz="2400" dirty="0">
                <a:solidFill>
                  <a:srgbClr val="00529B"/>
                </a:solidFill>
              </a:rPr>
              <a:t>This CMS National Training Program recorded webinar provides basic information on Medicare, Medicaid, the Children’s Health Insurance Program (CHIP), and the Health Insurance Marketplace. </a:t>
            </a:r>
          </a:p>
          <a:p>
            <a:pPr marL="342900" lvl="0" indent="-342900">
              <a:spcBef>
                <a:spcPts val="0"/>
              </a:spcBef>
              <a:spcAft>
                <a:spcPts val="600"/>
              </a:spcAft>
              <a:buFont typeface="Wingdings" panose="05000000000000000000" pitchFamily="2" charset="2"/>
              <a:buChar char="§"/>
            </a:pPr>
            <a:r>
              <a:rPr lang="en-US" sz="2400" dirty="0">
                <a:solidFill>
                  <a:srgbClr val="00529B"/>
                </a:solidFill>
              </a:rPr>
              <a:t>You should always consult the relevant statutes, regulations, and rulings for official legal guidance.</a:t>
            </a:r>
          </a:p>
          <a:p>
            <a:pPr marL="342900" lvl="0" indent="-342900">
              <a:spcBef>
                <a:spcPts val="0"/>
              </a:spcBef>
              <a:spcAft>
                <a:spcPts val="600"/>
              </a:spcAft>
              <a:buFont typeface="Wingdings" panose="05000000000000000000" pitchFamily="2" charset="2"/>
              <a:buChar char="§"/>
            </a:pPr>
            <a:r>
              <a:rPr lang="en-US" sz="2400" dirty="0">
                <a:solidFill>
                  <a:srgbClr val="00529B"/>
                </a:solidFill>
              </a:rPr>
              <a:t>This is intended as an informational resource for partners. It isn’t meant for press purposes and isn’t on the record.</a:t>
            </a:r>
          </a:p>
          <a:p>
            <a:pPr marL="342900" lvl="0" indent="-342900">
              <a:spcBef>
                <a:spcPts val="0"/>
              </a:spcBef>
              <a:spcAft>
                <a:spcPts val="600"/>
              </a:spcAft>
              <a:buFont typeface="Wingdings" panose="05000000000000000000" pitchFamily="2" charset="2"/>
              <a:buChar char="§"/>
            </a:pPr>
            <a:r>
              <a:rPr lang="en-US" sz="2400" dirty="0">
                <a:solidFill>
                  <a:srgbClr val="00529B"/>
                </a:solidFill>
              </a:rPr>
              <a:t>If you’re a member of the press, you can email </a:t>
            </a:r>
            <a:r>
              <a:rPr lang="en-US" sz="2400" u="sng" dirty="0">
                <a:solidFill>
                  <a:srgbClr val="00529B"/>
                </a:solidFill>
              </a:rPr>
              <a:t>press@cms.hhs.gov</a:t>
            </a:r>
            <a:r>
              <a:rPr lang="en-US" sz="2400" dirty="0">
                <a:solidFill>
                  <a:srgbClr val="00529B"/>
                </a:solidFill>
              </a:rPr>
              <a:t>.</a:t>
            </a:r>
          </a:p>
          <a:p>
            <a:pPr lvl="0">
              <a:spcBef>
                <a:spcPts val="0"/>
              </a:spcBef>
              <a:spcAft>
                <a:spcPts val="600"/>
              </a:spcAft>
            </a:pPr>
            <a:endParaRPr lang="en-US" sz="2400" dirty="0">
              <a:solidFill>
                <a:srgbClr val="00529B"/>
              </a:solidFill>
            </a:endParaRPr>
          </a:p>
        </p:txBody>
      </p:sp>
    </p:spTree>
    <p:custDataLst>
      <p:tags r:id="rId1"/>
    </p:custDataLst>
    <p:extLst>
      <p:ext uri="{BB962C8B-B14F-4D97-AF65-F5344CB8AC3E}">
        <p14:creationId xmlns:p14="http://schemas.microsoft.com/office/powerpoint/2010/main" val="37207675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4)</a:t>
            </a:r>
          </a:p>
        </p:txBody>
      </p:sp>
      <p:pic>
        <p:nvPicPr>
          <p:cNvPr id="7" name="Content Placeholder 6" descr="Screenshot showing the Consumer mailing schedule for daily mailing continued. Full schedule can be found on this link: CMS.gov/Medicare/Prescription-Drug-Coverage/LimitedIncomeandResources/Downloads/Consumer-Mailings.pdf">
            <a:extLst>
              <a:ext uri="{FF2B5EF4-FFF2-40B4-BE49-F238E27FC236}">
                <a16:creationId xmlns:a16="http://schemas.microsoft.com/office/drawing/2014/main" id="{FD1F035C-E105-4CD5-8994-58EE118E4BE2}"/>
              </a:ext>
            </a:extLst>
          </p:cNvPr>
          <p:cNvPicPr>
            <a:picLocks noGrp="1" noChangeAspect="1"/>
          </p:cNvPicPr>
          <p:nvPr>
            <p:ph sz="quarter" idx="13"/>
          </p:nvPr>
        </p:nvPicPr>
        <p:blipFill>
          <a:blip r:embed="rId4"/>
          <a:stretch>
            <a:fillRect/>
          </a:stretch>
        </p:blipFill>
        <p:spPr>
          <a:xfrm>
            <a:off x="1392100" y="1041992"/>
            <a:ext cx="9246960" cy="5571460"/>
          </a:xfrm>
          <a:prstGeom prst="rect">
            <a:avLst/>
          </a:prstGeom>
        </p:spPr>
      </p:pic>
      <p:sp>
        <p:nvSpPr>
          <p:cNvPr id="6" name="Slide Number Placeholder 5">
            <a:extLst>
              <a:ext uri="{FF2B5EF4-FFF2-40B4-BE49-F238E27FC236}">
                <a16:creationId xmlns:a16="http://schemas.microsoft.com/office/drawing/2014/main" id="{3456A930-17E5-42F0-8098-466749AB6E05}"/>
              </a:ext>
            </a:extLst>
          </p:cNvPr>
          <p:cNvSpPr>
            <a:spLocks noGrp="1"/>
          </p:cNvSpPr>
          <p:nvPr>
            <p:ph type="sldNum" sz="quarter" idx="12"/>
          </p:nvPr>
        </p:nvSpPr>
        <p:spPr/>
        <p:txBody>
          <a:bodyPr/>
          <a:lstStyle/>
          <a:p>
            <a:fld id="{48F63A3B-78C7-47BE-AE5E-E10140E04643}" type="slidenum">
              <a:rPr lang="en-US" smtClean="0"/>
              <a:pPr/>
              <a:t>110</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621285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C</a:t>
            </a:r>
            <a:br>
              <a:rPr lang="en-US" sz="2800" dirty="0"/>
            </a:br>
            <a:r>
              <a:rPr lang="en-US" sz="2800" dirty="0"/>
              <a:t>Enrollment Periods</a:t>
            </a:r>
          </a:p>
        </p:txBody>
      </p:sp>
      <p:graphicFrame>
        <p:nvGraphicFramePr>
          <p:cNvPr id="6" name="Content Placeholder 2" descr="This chart explains various  enrollment periods for Part C and Part D. The chart has 4 column headers. Election Period, Occurs From, Coverage Starts and Notes. There are 3 rows. Each row includes infromation from the column headers. Row 1: Annual Election Period which occurs from October 15 through December 7 each year. Coverage begins on January 1. Plans begin marketing on October 1 each year. Row 2: Non-Renewal Special Enrollment Period (S.E.P.) which occurs from December 8 through the end of February each year. Coverage begins the first of the month after the request is made. If no election for enrollment is made by December 31, the individual will be in Original Medicare starting January 1 and lose Part D coverage. Row 3: Medicare Advantage Disenrollment Period, which occurs from January 1 through February 14 each year. Coverage begins the first of the month after the request is made. Individuals must leave Medicare Advantage and go to Original Medicare. There is a coordinating S.E.P. for the individual to enroll in a stand-alone Part D plan." title="Annual Part C and Part D Election Periods and Effective Dates"/>
          <p:cNvGraphicFramePr>
            <a:graphicFrameLocks/>
          </p:cNvGraphicFramePr>
          <p:nvPr/>
        </p:nvGraphicFramePr>
        <p:xfrm>
          <a:off x="346860" y="1072897"/>
          <a:ext cx="11554969" cy="5357891"/>
        </p:xfrm>
        <a:graphic>
          <a:graphicData uri="http://schemas.openxmlformats.org/drawingml/2006/table">
            <a:tbl>
              <a:tblPr firstRow="1" bandRow="1">
                <a:tableStyleId>{5FD0F851-EC5A-4D38-B0AD-8093EC10F338}</a:tableStyleId>
              </a:tblPr>
              <a:tblGrid>
                <a:gridCol w="2888742">
                  <a:extLst>
                    <a:ext uri="{9D8B030D-6E8A-4147-A177-3AD203B41FA5}">
                      <a16:colId xmlns:a16="http://schemas.microsoft.com/office/drawing/2014/main" val="20000"/>
                    </a:ext>
                  </a:extLst>
                </a:gridCol>
                <a:gridCol w="2460782">
                  <a:extLst>
                    <a:ext uri="{9D8B030D-6E8A-4147-A177-3AD203B41FA5}">
                      <a16:colId xmlns:a16="http://schemas.microsoft.com/office/drawing/2014/main" val="20001"/>
                    </a:ext>
                  </a:extLst>
                </a:gridCol>
                <a:gridCol w="2567770">
                  <a:extLst>
                    <a:ext uri="{9D8B030D-6E8A-4147-A177-3AD203B41FA5}">
                      <a16:colId xmlns:a16="http://schemas.microsoft.com/office/drawing/2014/main" val="20002"/>
                    </a:ext>
                  </a:extLst>
                </a:gridCol>
                <a:gridCol w="3637675">
                  <a:extLst>
                    <a:ext uri="{9D8B030D-6E8A-4147-A177-3AD203B41FA5}">
                      <a16:colId xmlns:a16="http://schemas.microsoft.com/office/drawing/2014/main" val="20003"/>
                    </a:ext>
                  </a:extLst>
                </a:gridCol>
              </a:tblGrid>
              <a:tr h="385695">
                <a:tc>
                  <a:txBody>
                    <a:bodyPr/>
                    <a:lstStyle/>
                    <a:p>
                      <a:pPr algn="ctr">
                        <a:spcBef>
                          <a:spcPts val="600"/>
                        </a:spcBef>
                      </a:pPr>
                      <a:r>
                        <a:rPr lang="en-US" sz="2000" dirty="0">
                          <a:solidFill>
                            <a:srgbClr val="00539A"/>
                          </a:solidFill>
                        </a:rPr>
                        <a:t>Election Period</a:t>
                      </a:r>
                    </a:p>
                  </a:txBody>
                  <a:tcPr marL="82296" marR="82296"/>
                </a:tc>
                <a:tc>
                  <a:txBody>
                    <a:bodyPr/>
                    <a:lstStyle/>
                    <a:p>
                      <a:pPr algn="ctr">
                        <a:spcBef>
                          <a:spcPts val="600"/>
                        </a:spcBef>
                      </a:pPr>
                      <a:r>
                        <a:rPr lang="en-US" sz="2000" dirty="0">
                          <a:solidFill>
                            <a:srgbClr val="00539A"/>
                          </a:solidFill>
                        </a:rPr>
                        <a:t>Occurs</a:t>
                      </a:r>
                      <a:r>
                        <a:rPr lang="en-US" sz="2000" baseline="0" dirty="0">
                          <a:solidFill>
                            <a:srgbClr val="00539A"/>
                          </a:solidFill>
                        </a:rPr>
                        <a:t> From</a:t>
                      </a:r>
                      <a:endParaRPr lang="en-US" sz="2000" dirty="0">
                        <a:solidFill>
                          <a:srgbClr val="00539A"/>
                        </a:solidFill>
                      </a:endParaRPr>
                    </a:p>
                  </a:txBody>
                  <a:tcPr marL="82296" marR="82296"/>
                </a:tc>
                <a:tc>
                  <a:txBody>
                    <a:bodyPr/>
                    <a:lstStyle/>
                    <a:p>
                      <a:pPr algn="ctr">
                        <a:spcBef>
                          <a:spcPts val="600"/>
                        </a:spcBef>
                      </a:pPr>
                      <a:r>
                        <a:rPr lang="en-US" sz="2000" dirty="0">
                          <a:solidFill>
                            <a:srgbClr val="00539A"/>
                          </a:solidFill>
                        </a:rPr>
                        <a:t>Coverage Starts</a:t>
                      </a:r>
                    </a:p>
                  </a:txBody>
                  <a:tcPr marL="82296" marR="82296"/>
                </a:tc>
                <a:tc>
                  <a:txBody>
                    <a:bodyPr/>
                    <a:lstStyle/>
                    <a:p>
                      <a:pPr algn="ctr">
                        <a:spcBef>
                          <a:spcPts val="600"/>
                        </a:spcBef>
                      </a:pPr>
                      <a:r>
                        <a:rPr lang="en-US" sz="2000" dirty="0">
                          <a:solidFill>
                            <a:srgbClr val="00539A"/>
                          </a:solidFill>
                        </a:rPr>
                        <a:t>Notes</a:t>
                      </a:r>
                    </a:p>
                  </a:txBody>
                  <a:tcPr marL="82296" marR="82296"/>
                </a:tc>
                <a:extLst>
                  <a:ext uri="{0D108BD9-81ED-4DB2-BD59-A6C34878D82A}">
                    <a16:rowId xmlns:a16="http://schemas.microsoft.com/office/drawing/2014/main" val="10000"/>
                  </a:ext>
                </a:extLst>
              </a:tr>
              <a:tr h="1157085">
                <a:tc>
                  <a:txBody>
                    <a:bodyPr/>
                    <a:lstStyle/>
                    <a:p>
                      <a:pPr>
                        <a:spcBef>
                          <a:spcPts val="600"/>
                        </a:spcBef>
                      </a:pPr>
                      <a:r>
                        <a:rPr lang="en-US" sz="1800" dirty="0">
                          <a:solidFill>
                            <a:srgbClr val="00539A"/>
                          </a:solidFill>
                        </a:rPr>
                        <a:t>Initial Enrollment Period (IEP)</a:t>
                      </a:r>
                    </a:p>
                  </a:txBody>
                  <a:tcPr marL="82296" marR="82296"/>
                </a:tc>
                <a:tc>
                  <a:txBody>
                    <a:bodyPr/>
                    <a:lstStyle/>
                    <a:p>
                      <a:pPr>
                        <a:spcBef>
                          <a:spcPts val="600"/>
                        </a:spcBef>
                      </a:pPr>
                      <a:r>
                        <a:rPr lang="en-US" sz="1800" dirty="0">
                          <a:solidFill>
                            <a:srgbClr val="00539A"/>
                          </a:solidFill>
                        </a:rPr>
                        <a:t>Three months before the month you turn 65 and ends 3 months after the month you turn 65</a:t>
                      </a:r>
                    </a:p>
                  </a:txBody>
                  <a:tcPr marL="82296" marR="82296"/>
                </a:tc>
                <a:tc>
                  <a:txBody>
                    <a:bodyPr/>
                    <a:lstStyle/>
                    <a:p>
                      <a:pPr>
                        <a:spcBef>
                          <a:spcPts val="600"/>
                        </a:spcBef>
                      </a:pPr>
                      <a:r>
                        <a:rPr lang="en-US" sz="1800" dirty="0">
                          <a:solidFill>
                            <a:srgbClr val="00539A"/>
                          </a:solidFill>
                        </a:rPr>
                        <a:t>Varies</a:t>
                      </a:r>
                    </a:p>
                  </a:txBody>
                  <a:tcPr marL="82296" marR="82296"/>
                </a:tc>
                <a:tc>
                  <a:txBody>
                    <a:bodyPr/>
                    <a:lstStyle/>
                    <a:p>
                      <a:pPr>
                        <a:spcBef>
                          <a:spcPts val="600"/>
                        </a:spcBef>
                      </a:pPr>
                      <a:r>
                        <a:rPr lang="en-US" sz="1800" dirty="0">
                          <a:solidFill>
                            <a:srgbClr val="00539A"/>
                          </a:solidFill>
                        </a:rPr>
                        <a:t>After your Initial Enrollment Period is over, you may have a chance to sign up for Medicare during a Special Enrollment Period (SEP).</a:t>
                      </a:r>
                    </a:p>
                  </a:txBody>
                  <a:tcPr marL="82296" marR="82296"/>
                </a:tc>
                <a:extLst>
                  <a:ext uri="{0D108BD9-81ED-4DB2-BD59-A6C34878D82A}">
                    <a16:rowId xmlns:a16="http://schemas.microsoft.com/office/drawing/2014/main" val="712853250"/>
                  </a:ext>
                </a:extLst>
              </a:tr>
              <a:tr h="678653">
                <a:tc>
                  <a:txBody>
                    <a:bodyPr/>
                    <a:lstStyle/>
                    <a:p>
                      <a:pPr>
                        <a:spcBef>
                          <a:spcPts val="600"/>
                        </a:spcBef>
                      </a:pPr>
                      <a:r>
                        <a:rPr lang="en-US" sz="1800" dirty="0">
                          <a:solidFill>
                            <a:srgbClr val="00539A"/>
                          </a:solidFill>
                        </a:rPr>
                        <a:t>Open Enrollment Period (OEP)</a:t>
                      </a:r>
                    </a:p>
                  </a:txBody>
                  <a:tcPr marL="82296" marR="82296"/>
                </a:tc>
                <a:tc>
                  <a:txBody>
                    <a:bodyPr/>
                    <a:lstStyle/>
                    <a:p>
                      <a:pPr>
                        <a:spcBef>
                          <a:spcPts val="600"/>
                        </a:spcBef>
                      </a:pPr>
                      <a:r>
                        <a:rPr lang="en-US" sz="1800" dirty="0">
                          <a:solidFill>
                            <a:srgbClr val="00539A"/>
                          </a:solidFill>
                        </a:rPr>
                        <a:t>Oct</a:t>
                      </a:r>
                      <a:r>
                        <a:rPr lang="en-US" sz="1800" baseline="0" dirty="0">
                          <a:solidFill>
                            <a:srgbClr val="00539A"/>
                          </a:solidFill>
                        </a:rPr>
                        <a:t> 15 – Dec 7</a:t>
                      </a:r>
                      <a:endParaRPr lang="en-US" sz="1800" dirty="0">
                        <a:solidFill>
                          <a:srgbClr val="00539A"/>
                        </a:solidFill>
                      </a:endParaRPr>
                    </a:p>
                  </a:txBody>
                  <a:tcPr marL="82296" marR="82296"/>
                </a:tc>
                <a:tc>
                  <a:txBody>
                    <a:bodyPr/>
                    <a:lstStyle/>
                    <a:p>
                      <a:pPr>
                        <a:spcBef>
                          <a:spcPts val="600"/>
                        </a:spcBef>
                      </a:pPr>
                      <a:r>
                        <a:rPr lang="en-US" sz="1800" dirty="0">
                          <a:solidFill>
                            <a:srgbClr val="00539A"/>
                          </a:solidFill>
                        </a:rPr>
                        <a:t>January 1</a:t>
                      </a:r>
                    </a:p>
                  </a:txBody>
                  <a:tcPr marL="82296" marR="82296"/>
                </a:tc>
                <a:tc>
                  <a:txBody>
                    <a:bodyPr/>
                    <a:lstStyle/>
                    <a:p>
                      <a:pPr>
                        <a:spcBef>
                          <a:spcPts val="600"/>
                        </a:spcBef>
                      </a:pPr>
                      <a:r>
                        <a:rPr lang="en-US" sz="1800" dirty="0">
                          <a:solidFill>
                            <a:srgbClr val="00539A"/>
                          </a:solidFill>
                        </a:rPr>
                        <a:t>Plan</a:t>
                      </a:r>
                      <a:r>
                        <a:rPr lang="en-US" sz="1800" baseline="0" dirty="0">
                          <a:solidFill>
                            <a:srgbClr val="00539A"/>
                          </a:solidFill>
                        </a:rPr>
                        <a:t> m</a:t>
                      </a:r>
                      <a:r>
                        <a:rPr lang="en-US" sz="1800" dirty="0">
                          <a:solidFill>
                            <a:srgbClr val="00539A"/>
                          </a:solidFill>
                        </a:rPr>
                        <a:t>arketing</a:t>
                      </a:r>
                      <a:r>
                        <a:rPr lang="en-US" sz="1800" baseline="0" dirty="0">
                          <a:solidFill>
                            <a:srgbClr val="00539A"/>
                          </a:solidFill>
                        </a:rPr>
                        <a:t> begins on Oct 1.</a:t>
                      </a:r>
                      <a:endParaRPr lang="en-US" sz="1800" dirty="0">
                        <a:solidFill>
                          <a:srgbClr val="00539A"/>
                        </a:solidFill>
                      </a:endParaRPr>
                    </a:p>
                  </a:txBody>
                  <a:tcPr marL="82296" marR="82296"/>
                </a:tc>
                <a:extLst>
                  <a:ext uri="{0D108BD9-81ED-4DB2-BD59-A6C34878D82A}">
                    <a16:rowId xmlns:a16="http://schemas.microsoft.com/office/drawing/2014/main" val="10001"/>
                  </a:ext>
                </a:extLst>
              </a:tr>
              <a:tr h="1547139">
                <a:tc>
                  <a:txBody>
                    <a:bodyPr/>
                    <a:lstStyle/>
                    <a:p>
                      <a:pPr>
                        <a:spcBef>
                          <a:spcPts val="600"/>
                        </a:spcBef>
                      </a:pPr>
                      <a:r>
                        <a:rPr lang="en-US" sz="1800" dirty="0">
                          <a:solidFill>
                            <a:srgbClr val="00539A"/>
                          </a:solidFill>
                        </a:rPr>
                        <a:t>Medicare Advantage (MA) Open Enrollment Period (OEP)</a:t>
                      </a:r>
                    </a:p>
                  </a:txBody>
                  <a:tcPr marL="82296" marR="82296"/>
                </a:tc>
                <a:tc>
                  <a:txBody>
                    <a:bodyPr/>
                    <a:lstStyle/>
                    <a:p>
                      <a:pPr>
                        <a:spcBef>
                          <a:spcPts val="600"/>
                        </a:spcBef>
                      </a:pPr>
                      <a:r>
                        <a:rPr lang="en-US" sz="1800" dirty="0">
                          <a:solidFill>
                            <a:srgbClr val="00539A"/>
                          </a:solidFill>
                        </a:rPr>
                        <a:t>Jan 1 – Mar 31, or first 3 months</a:t>
                      </a:r>
                      <a:r>
                        <a:rPr lang="en-US" sz="1800" baseline="0" dirty="0">
                          <a:solidFill>
                            <a:srgbClr val="00539A"/>
                          </a:solidFill>
                        </a:rPr>
                        <a:t> after initial Medicare entitlement</a:t>
                      </a:r>
                      <a:endParaRPr lang="en-US" sz="1800" dirty="0">
                        <a:solidFill>
                          <a:srgbClr val="00539A"/>
                        </a:solidFill>
                      </a:endParaRPr>
                    </a:p>
                  </a:txBody>
                  <a:tcPr marL="82296" marR="82296"/>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a:solidFill>
                            <a:srgbClr val="00539A"/>
                          </a:solidFill>
                        </a:rPr>
                        <a:t>First day of the month after request is made</a:t>
                      </a:r>
                    </a:p>
                  </a:txBody>
                  <a:tcPr marL="82296" marR="82296"/>
                </a:tc>
                <a:tc>
                  <a:txBody>
                    <a:bodyPr/>
                    <a:lstStyle/>
                    <a:p>
                      <a:pPr>
                        <a:spcBef>
                          <a:spcPts val="600"/>
                        </a:spcBef>
                      </a:pPr>
                      <a:r>
                        <a:rPr lang="en-US" sz="1800" dirty="0">
                          <a:solidFill>
                            <a:srgbClr val="00539A"/>
                          </a:solidFill>
                        </a:rPr>
                        <a:t>Must have</a:t>
                      </a:r>
                      <a:r>
                        <a:rPr lang="en-US" sz="1800" baseline="0" dirty="0">
                          <a:solidFill>
                            <a:srgbClr val="00539A"/>
                          </a:solidFill>
                        </a:rPr>
                        <a:t> MA. </a:t>
                      </a:r>
                      <a:r>
                        <a:rPr lang="en-US" sz="1800" dirty="0">
                          <a:solidFill>
                            <a:srgbClr val="00539A"/>
                          </a:solidFill>
                        </a:rPr>
                        <a:t>Can switch to any MA Plan (except MSA),</a:t>
                      </a:r>
                      <a:r>
                        <a:rPr lang="en-US" sz="1800" baseline="0" dirty="0">
                          <a:solidFill>
                            <a:srgbClr val="00539A"/>
                          </a:solidFill>
                        </a:rPr>
                        <a:t> </a:t>
                      </a:r>
                      <a:r>
                        <a:rPr lang="en-US" sz="1800" dirty="0">
                          <a:solidFill>
                            <a:srgbClr val="00539A"/>
                          </a:solidFill>
                        </a:rPr>
                        <a:t>or go to OM</a:t>
                      </a:r>
                      <a:r>
                        <a:rPr lang="en-US" sz="1800" baseline="0" dirty="0">
                          <a:solidFill>
                            <a:srgbClr val="00539A"/>
                          </a:solidFill>
                        </a:rPr>
                        <a:t>. If go to OM, have SEP to enroll in Part D. Can add or drop Part D when switching.</a:t>
                      </a:r>
                      <a:endParaRPr lang="en-US" sz="1800" dirty="0">
                        <a:solidFill>
                          <a:srgbClr val="00539A"/>
                        </a:solidFill>
                      </a:endParaRPr>
                    </a:p>
                  </a:txBody>
                  <a:tcPr marL="82296" marR="82296"/>
                </a:tc>
                <a:extLst>
                  <a:ext uri="{0D108BD9-81ED-4DB2-BD59-A6C34878D82A}">
                    <a16:rowId xmlns:a16="http://schemas.microsoft.com/office/drawing/2014/main" val="10003"/>
                  </a:ext>
                </a:extLst>
              </a:tr>
              <a:tr h="1547139">
                <a:tc>
                  <a:txBody>
                    <a:bodyPr/>
                    <a:lstStyle/>
                    <a:p>
                      <a:pPr>
                        <a:spcBef>
                          <a:spcPts val="600"/>
                        </a:spcBef>
                      </a:pPr>
                      <a:r>
                        <a:rPr lang="en-US" sz="1800" dirty="0">
                          <a:solidFill>
                            <a:srgbClr val="00539A"/>
                          </a:solidFill>
                        </a:rPr>
                        <a:t>General Enrollment Period (GEP)</a:t>
                      </a:r>
                    </a:p>
                  </a:txBody>
                  <a:tcPr marL="82296" marR="82296"/>
                </a:tc>
                <a:tc>
                  <a:txBody>
                    <a:bodyPr/>
                    <a:lstStyle/>
                    <a:p>
                      <a:pPr>
                        <a:spcBef>
                          <a:spcPts val="600"/>
                        </a:spcBef>
                      </a:pPr>
                      <a:r>
                        <a:rPr lang="en-US" sz="1800" dirty="0">
                          <a:solidFill>
                            <a:srgbClr val="00539A"/>
                          </a:solidFill>
                        </a:rPr>
                        <a:t>January 1–March 31</a:t>
                      </a:r>
                    </a:p>
                  </a:txBody>
                  <a:tcPr marL="82296" marR="82296"/>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a:solidFill>
                            <a:srgbClr val="00539A"/>
                          </a:solidFill>
                        </a:rPr>
                        <a:t>First day of the month after you sign up</a:t>
                      </a:r>
                    </a:p>
                  </a:txBody>
                  <a:tcPr marL="82296" marR="82296"/>
                </a:tc>
                <a:tc>
                  <a:txBody>
                    <a:bodyPr/>
                    <a:lstStyle/>
                    <a:p>
                      <a:pPr>
                        <a:spcBef>
                          <a:spcPts val="600"/>
                        </a:spcBef>
                      </a:pPr>
                      <a:r>
                        <a:rPr lang="en-US" sz="1800" dirty="0">
                          <a:solidFill>
                            <a:srgbClr val="00539A"/>
                          </a:solidFill>
                        </a:rPr>
                        <a:t>If you have to pay for Part A but don’t sign up for it and/or don’t sign up for Part B during your IEP, and you don’t qualify for an SEP, you can sign up during the GEP.</a:t>
                      </a:r>
                    </a:p>
                  </a:txBody>
                  <a:tcPr marL="82296" marR="82296"/>
                </a:tc>
                <a:extLst>
                  <a:ext uri="{0D108BD9-81ED-4DB2-BD59-A6C34878D82A}">
                    <a16:rowId xmlns:a16="http://schemas.microsoft.com/office/drawing/2014/main" val="1942964597"/>
                  </a:ext>
                </a:extLst>
              </a:tr>
            </a:tbl>
          </a:graphicData>
        </a:graphic>
      </p:graphicFrame>
      <p:sp>
        <p:nvSpPr>
          <p:cNvPr id="7" name="Slide Number Placeholder 6">
            <a:extLst>
              <a:ext uri="{FF2B5EF4-FFF2-40B4-BE49-F238E27FC236}">
                <a16:creationId xmlns:a16="http://schemas.microsoft.com/office/drawing/2014/main" id="{2FB00EB2-43C0-4D35-9724-4B71E44C0999}"/>
              </a:ext>
            </a:extLst>
          </p:cNvPr>
          <p:cNvSpPr>
            <a:spLocks noGrp="1"/>
          </p:cNvSpPr>
          <p:nvPr>
            <p:ph type="sldNum" sz="quarter" idx="12"/>
          </p:nvPr>
        </p:nvSpPr>
        <p:spPr/>
        <p:txBody>
          <a:bodyPr/>
          <a:lstStyle/>
          <a:p>
            <a:fld id="{48F63A3B-78C7-47BE-AE5E-E10140E04643}" type="slidenum">
              <a:rPr lang="en-US" smtClean="0"/>
              <a:pPr/>
              <a:t>111</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0685754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C</a:t>
            </a:r>
            <a:br>
              <a:rPr lang="en-US" sz="2800" dirty="0"/>
            </a:br>
            <a:r>
              <a:rPr lang="en-US" sz="2800" dirty="0"/>
              <a:t>Special Enrollment Periods (SEPs)</a:t>
            </a:r>
          </a:p>
        </p:txBody>
      </p:sp>
      <p:graphicFrame>
        <p:nvGraphicFramePr>
          <p:cNvPr id="10" name="Content Placeholder 2" descr="This chart explains various  enrollment periods for Part C and Part D. The chart has 4 column headers. Election Period, Occurs From, Coverage Starts and Notes. There are 3 rows. Each row includes infromation from the column headers. Row 1: 5-Star S.E.P. which occurs from December 8 through November 30 each year. Coverage begins the first of the month after the request is made. Individuals can only enroll into a 5-Star Plan. Part D coverage is not guaranteed. Row 2: S.E.P. for Dual Eligible Individuals which occurs on an ongoing basis. Coverage begins the first of the month after the request is made. Row 3: Other S.E.P. which occur at various times based on the situation, such as residence changes, Special Needs status, etc. Coverage begins at various times." title="Part C and D Election Periods and Effective Dates">
            <a:extLst>
              <a:ext uri="{FF2B5EF4-FFF2-40B4-BE49-F238E27FC236}">
                <a16:creationId xmlns:a16="http://schemas.microsoft.com/office/drawing/2014/main" id="{136D6D11-CF4D-B7AC-AFCC-1F3D6A5AD360}"/>
              </a:ext>
            </a:extLst>
          </p:cNvPr>
          <p:cNvGraphicFramePr>
            <a:graphicFrameLocks noGrp="1"/>
          </p:cNvGraphicFramePr>
          <p:nvPr>
            <p:ph sz="quarter" idx="14"/>
          </p:nvPr>
        </p:nvGraphicFramePr>
        <p:xfrm>
          <a:off x="225552" y="1821868"/>
          <a:ext cx="11740896" cy="4670372"/>
        </p:xfrm>
        <a:graphic>
          <a:graphicData uri="http://schemas.openxmlformats.org/drawingml/2006/table">
            <a:tbl>
              <a:tblPr firstRow="1" bandRow="1">
                <a:tableStyleId>{5FD0F851-EC5A-4D38-B0AD-8093EC10F338}</a:tableStyleId>
              </a:tblPr>
              <a:tblGrid>
                <a:gridCol w="2473581">
                  <a:extLst>
                    <a:ext uri="{9D8B030D-6E8A-4147-A177-3AD203B41FA5}">
                      <a16:colId xmlns:a16="http://schemas.microsoft.com/office/drawing/2014/main" val="20000"/>
                    </a:ext>
                  </a:extLst>
                </a:gridCol>
                <a:gridCol w="4428780">
                  <a:extLst>
                    <a:ext uri="{9D8B030D-6E8A-4147-A177-3AD203B41FA5}">
                      <a16:colId xmlns:a16="http://schemas.microsoft.com/office/drawing/2014/main" val="20001"/>
                    </a:ext>
                  </a:extLst>
                </a:gridCol>
                <a:gridCol w="1903312">
                  <a:extLst>
                    <a:ext uri="{9D8B030D-6E8A-4147-A177-3AD203B41FA5}">
                      <a16:colId xmlns:a16="http://schemas.microsoft.com/office/drawing/2014/main" val="20002"/>
                    </a:ext>
                  </a:extLst>
                </a:gridCol>
                <a:gridCol w="2935223">
                  <a:extLst>
                    <a:ext uri="{9D8B030D-6E8A-4147-A177-3AD203B41FA5}">
                      <a16:colId xmlns:a16="http://schemas.microsoft.com/office/drawing/2014/main" val="20003"/>
                    </a:ext>
                  </a:extLst>
                </a:gridCol>
              </a:tblGrid>
              <a:tr h="716912">
                <a:tc>
                  <a:txBody>
                    <a:bodyPr/>
                    <a:lstStyle/>
                    <a:p>
                      <a:pPr algn="ctr"/>
                      <a:r>
                        <a:rPr lang="en-US" sz="2000" dirty="0">
                          <a:solidFill>
                            <a:srgbClr val="00539A"/>
                          </a:solidFill>
                        </a:rPr>
                        <a:t>Election Period</a:t>
                      </a:r>
                    </a:p>
                  </a:txBody>
                  <a:tcPr marL="82296" marR="82296"/>
                </a:tc>
                <a:tc>
                  <a:txBody>
                    <a:bodyPr/>
                    <a:lstStyle/>
                    <a:p>
                      <a:pPr algn="ctr"/>
                      <a:r>
                        <a:rPr lang="en-US" sz="2000" dirty="0">
                          <a:solidFill>
                            <a:srgbClr val="00539A"/>
                          </a:solidFill>
                        </a:rPr>
                        <a:t>Occurs</a:t>
                      </a:r>
                      <a:r>
                        <a:rPr lang="en-US" sz="2000" baseline="0" dirty="0">
                          <a:solidFill>
                            <a:srgbClr val="00539A"/>
                          </a:solidFill>
                        </a:rPr>
                        <a:t> From</a:t>
                      </a:r>
                      <a:endParaRPr lang="en-US" sz="2000" dirty="0">
                        <a:solidFill>
                          <a:srgbClr val="00539A"/>
                        </a:solidFill>
                      </a:endParaRPr>
                    </a:p>
                  </a:txBody>
                  <a:tcPr marL="82296" marR="82296"/>
                </a:tc>
                <a:tc>
                  <a:txBody>
                    <a:bodyPr/>
                    <a:lstStyle/>
                    <a:p>
                      <a:pPr algn="ctr"/>
                      <a:r>
                        <a:rPr lang="en-US" sz="2000" dirty="0">
                          <a:solidFill>
                            <a:srgbClr val="00539A"/>
                          </a:solidFill>
                        </a:rPr>
                        <a:t>Coverage Starts</a:t>
                      </a:r>
                    </a:p>
                  </a:txBody>
                  <a:tcPr marL="82296" marR="82296"/>
                </a:tc>
                <a:tc>
                  <a:txBody>
                    <a:bodyPr/>
                    <a:lstStyle/>
                    <a:p>
                      <a:pPr algn="ctr"/>
                      <a:r>
                        <a:rPr lang="en-US" sz="2000" dirty="0">
                          <a:solidFill>
                            <a:srgbClr val="00539A"/>
                          </a:solidFill>
                        </a:rPr>
                        <a:t>Notes</a:t>
                      </a:r>
                    </a:p>
                  </a:txBody>
                  <a:tcPr marL="82296" marR="82296"/>
                </a:tc>
                <a:extLst>
                  <a:ext uri="{0D108BD9-81ED-4DB2-BD59-A6C34878D82A}">
                    <a16:rowId xmlns:a16="http://schemas.microsoft.com/office/drawing/2014/main" val="10000"/>
                  </a:ext>
                </a:extLst>
              </a:tr>
              <a:tr h="1027380">
                <a:tc>
                  <a:txBody>
                    <a:bodyPr/>
                    <a:lstStyle/>
                    <a:p>
                      <a:r>
                        <a:rPr lang="en-US" sz="2000" dirty="0">
                          <a:solidFill>
                            <a:srgbClr val="00539A"/>
                          </a:solidFill>
                        </a:rPr>
                        <a:t>5-Star Special Enrollment Period (SEP)</a:t>
                      </a:r>
                    </a:p>
                  </a:txBody>
                  <a:tcPr marL="82296" marR="82296"/>
                </a:tc>
                <a:tc>
                  <a:txBody>
                    <a:bodyPr/>
                    <a:lstStyle/>
                    <a:p>
                      <a:r>
                        <a:rPr lang="en-US" sz="2000" dirty="0">
                          <a:solidFill>
                            <a:srgbClr val="00539A"/>
                          </a:solidFill>
                        </a:rPr>
                        <a:t>For enrollments effective during the year in which that plan has the 5-star rating</a:t>
                      </a:r>
                    </a:p>
                  </a:txBody>
                  <a:tcPr marL="82296" marR="82296"/>
                </a:tc>
                <a:tc>
                  <a:txBody>
                    <a:bodyPr/>
                    <a:lstStyle/>
                    <a:p>
                      <a:r>
                        <a:rPr lang="en-US" sz="2000" dirty="0">
                          <a:solidFill>
                            <a:srgbClr val="00539A"/>
                          </a:solidFill>
                        </a:rPr>
                        <a:t>First day of the month after request is made</a:t>
                      </a:r>
                    </a:p>
                  </a:txBody>
                  <a:tcPr marL="82296" marR="82296"/>
                </a:tc>
                <a:tc>
                  <a:txBody>
                    <a:bodyPr/>
                    <a:lstStyle/>
                    <a:p>
                      <a:r>
                        <a:rPr lang="en-US" sz="2000" dirty="0">
                          <a:solidFill>
                            <a:srgbClr val="00539A"/>
                          </a:solidFill>
                        </a:rPr>
                        <a:t>Only enroll into a</a:t>
                      </a:r>
                      <a:r>
                        <a:rPr lang="en-US" sz="2000" baseline="0" dirty="0">
                          <a:solidFill>
                            <a:srgbClr val="00539A"/>
                          </a:solidFill>
                        </a:rPr>
                        <a:t> 5-Star plan. Part D coverage not guaranteed.</a:t>
                      </a:r>
                      <a:endParaRPr lang="en-US" sz="2000" dirty="0">
                        <a:solidFill>
                          <a:srgbClr val="00539A"/>
                        </a:solidFill>
                      </a:endParaRPr>
                    </a:p>
                  </a:txBody>
                  <a:tcPr marL="82296" marR="82296"/>
                </a:tc>
                <a:extLst>
                  <a:ext uri="{0D108BD9-81ED-4DB2-BD59-A6C34878D82A}">
                    <a16:rowId xmlns:a16="http://schemas.microsoft.com/office/drawing/2014/main" val="10001"/>
                  </a:ext>
                </a:extLst>
              </a:tr>
              <a:tr h="1028613">
                <a:tc>
                  <a:txBody>
                    <a:bodyPr/>
                    <a:lstStyle/>
                    <a:p>
                      <a:r>
                        <a:rPr lang="en-US" sz="2000" dirty="0">
                          <a:solidFill>
                            <a:srgbClr val="00539A"/>
                          </a:solidFill>
                        </a:rPr>
                        <a:t>Other Special Enrollment</a:t>
                      </a:r>
                      <a:r>
                        <a:rPr lang="en-US" sz="2000" baseline="0" dirty="0">
                          <a:solidFill>
                            <a:srgbClr val="00539A"/>
                          </a:solidFill>
                        </a:rPr>
                        <a:t> Periods (S</a:t>
                      </a:r>
                      <a:r>
                        <a:rPr lang="en-US" sz="2000" dirty="0">
                          <a:solidFill>
                            <a:srgbClr val="00539A"/>
                          </a:solidFill>
                        </a:rPr>
                        <a:t>EPs)</a:t>
                      </a:r>
                    </a:p>
                  </a:txBody>
                  <a:tcPr marL="82296" marR="82296"/>
                </a:tc>
                <a:tc>
                  <a:txBody>
                    <a:bodyPr/>
                    <a:lstStyle/>
                    <a:p>
                      <a:r>
                        <a:rPr lang="en-US" sz="2000" dirty="0">
                          <a:solidFill>
                            <a:srgbClr val="00539A"/>
                          </a:solidFill>
                        </a:rPr>
                        <a:t>Varies based on situation (like residence</a:t>
                      </a:r>
                      <a:r>
                        <a:rPr lang="en-US" sz="2000" baseline="0" dirty="0">
                          <a:solidFill>
                            <a:srgbClr val="00539A"/>
                          </a:solidFill>
                        </a:rPr>
                        <a:t> changes, Special Needs status, dual eligible/LIS eligible, etc.) and exceptional circumstances (like incarceration, losing Medicaid coverage, etc.)</a:t>
                      </a:r>
                      <a:endParaRPr lang="en-US" sz="2000" dirty="0">
                        <a:solidFill>
                          <a:srgbClr val="00539A"/>
                        </a:solidFill>
                      </a:endParaRPr>
                    </a:p>
                  </a:txBody>
                  <a:tcPr marL="82296" marR="82296"/>
                </a:tc>
                <a:tc>
                  <a:txBody>
                    <a:bodyPr/>
                    <a:lstStyle/>
                    <a:p>
                      <a:r>
                        <a:rPr lang="en-US" sz="2000" dirty="0">
                          <a:solidFill>
                            <a:srgbClr val="00539A"/>
                          </a:solidFill>
                        </a:rPr>
                        <a:t>Varies</a:t>
                      </a:r>
                    </a:p>
                  </a:txBody>
                  <a:tcPr marL="82296" marR="82296"/>
                </a:tc>
                <a:tc>
                  <a:txBody>
                    <a:bodyPr/>
                    <a:lstStyle/>
                    <a:p>
                      <a:r>
                        <a:rPr lang="en-US" sz="2000" dirty="0">
                          <a:solidFill>
                            <a:srgbClr val="00529B"/>
                          </a:solidFill>
                        </a:rPr>
                        <a:t>Visit </a:t>
                      </a:r>
                      <a:r>
                        <a:rPr lang="en-US" sz="2000" dirty="0">
                          <a:solidFill>
                            <a:srgbClr val="00529B"/>
                          </a:solidFill>
                          <a:hlinkClick r:id="rId4">
                            <a:extLst>
                              <a:ext uri="{A12FA001-AC4F-418D-AE19-62706E023703}">
                                <ahyp:hlinkClr xmlns:ahyp="http://schemas.microsoft.com/office/drawing/2018/hyperlinkcolor" val="tx"/>
                              </a:ext>
                            </a:extLst>
                          </a:hlinkClick>
                        </a:rPr>
                        <a:t>Other Special Enrollment Periods (SEPs) </a:t>
                      </a:r>
                      <a:r>
                        <a:rPr lang="en-US" sz="2000" dirty="0">
                          <a:solidFill>
                            <a:srgbClr val="00529B"/>
                          </a:solidFill>
                        </a:rPr>
                        <a:t>to view the full list. </a:t>
                      </a:r>
                      <a:endParaRPr lang="en-US" sz="2000" dirty="0">
                        <a:solidFill>
                          <a:srgbClr val="00529B"/>
                        </a:solidFill>
                        <a:highlight>
                          <a:srgbClr val="FFFF00"/>
                        </a:highlight>
                      </a:endParaRPr>
                    </a:p>
                  </a:txBody>
                  <a:tcPr marL="82296" marR="82296"/>
                </a:tc>
                <a:extLst>
                  <a:ext uri="{0D108BD9-81ED-4DB2-BD59-A6C34878D82A}">
                    <a16:rowId xmlns:a16="http://schemas.microsoft.com/office/drawing/2014/main" val="10003"/>
                  </a:ext>
                </a:extLst>
              </a:tr>
              <a:tr h="1028613">
                <a:tc>
                  <a:txBody>
                    <a:bodyPr/>
                    <a:lstStyle/>
                    <a:p>
                      <a:r>
                        <a:rPr lang="en-US" sz="2000" dirty="0">
                          <a:solidFill>
                            <a:srgbClr val="00539A"/>
                          </a:solidFill>
                        </a:rPr>
                        <a:t>Using the GEP for SEP/Part D &amp; Medicare Advantage Enrollment</a:t>
                      </a:r>
                    </a:p>
                  </a:txBody>
                  <a:tcPr marL="82296" marR="82296"/>
                </a:tc>
                <a:tc>
                  <a:txBody>
                    <a:bodyPr/>
                    <a:lstStyle/>
                    <a:p>
                      <a:r>
                        <a:rPr lang="en-US" sz="2000" dirty="0">
                          <a:solidFill>
                            <a:srgbClr val="00539A"/>
                          </a:solidFill>
                        </a:rPr>
                        <a:t>If you enroll in Part B during the GEP, you can join a Medicare Drug plan or Medicare Advantage Plan with drug coverage</a:t>
                      </a:r>
                    </a:p>
                  </a:txBody>
                  <a:tcPr marL="82296" marR="82296"/>
                </a:tc>
                <a:tc>
                  <a:txBody>
                    <a:bodyPr/>
                    <a:lstStyle/>
                    <a:p>
                      <a:r>
                        <a:rPr lang="en-US" sz="2000" dirty="0">
                          <a:solidFill>
                            <a:srgbClr val="00539A"/>
                          </a:solidFill>
                        </a:rPr>
                        <a:t>First day of the month after plan receives the request</a:t>
                      </a:r>
                    </a:p>
                  </a:txBody>
                  <a:tcPr marL="82296" marR="82296"/>
                </a:tc>
                <a:tc>
                  <a:txBody>
                    <a:bodyPr/>
                    <a:lstStyle/>
                    <a:p>
                      <a:r>
                        <a:rPr lang="en-US" sz="2000" dirty="0">
                          <a:solidFill>
                            <a:srgbClr val="00529B"/>
                          </a:solidFill>
                        </a:rPr>
                        <a:t>You must have to pay for Part A. The SEP lasts for 2 months after you submit the application for Part B.</a:t>
                      </a:r>
                    </a:p>
                  </a:txBody>
                  <a:tcPr marL="82296" marR="82296"/>
                </a:tc>
                <a:extLst>
                  <a:ext uri="{0D108BD9-81ED-4DB2-BD59-A6C34878D82A}">
                    <a16:rowId xmlns:a16="http://schemas.microsoft.com/office/drawing/2014/main" val="2203786119"/>
                  </a:ext>
                </a:extLst>
              </a:tr>
            </a:tbl>
          </a:graphicData>
        </a:graphic>
      </p:graphicFrame>
      <p:sp>
        <p:nvSpPr>
          <p:cNvPr id="8" name="Content Placeholder 7">
            <a:extLst>
              <a:ext uri="{FF2B5EF4-FFF2-40B4-BE49-F238E27FC236}">
                <a16:creationId xmlns:a16="http://schemas.microsoft.com/office/drawing/2014/main" id="{9835F127-EEE7-0D2F-2963-3029EF1BF707}"/>
              </a:ext>
            </a:extLst>
          </p:cNvPr>
          <p:cNvSpPr>
            <a:spLocks noGrp="1"/>
          </p:cNvSpPr>
          <p:nvPr>
            <p:ph sz="quarter" idx="13"/>
          </p:nvPr>
        </p:nvSpPr>
        <p:spPr>
          <a:xfrm>
            <a:off x="258946" y="1060318"/>
            <a:ext cx="11851537" cy="49926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After your Initial Enrollment Period is over, you may have a chance to enroll in a Medicare Advantage Plan or Medicare Prescription Drug Plan during an SEP.</a:t>
            </a:r>
          </a:p>
          <a:p>
            <a:pPr marL="0" indent="0">
              <a:buNone/>
            </a:pPr>
            <a:endParaRPr lang="en-US" dirty="0"/>
          </a:p>
        </p:txBody>
      </p:sp>
      <p:sp>
        <p:nvSpPr>
          <p:cNvPr id="6" name="Slide Number Placeholder 5">
            <a:extLst>
              <a:ext uri="{FF2B5EF4-FFF2-40B4-BE49-F238E27FC236}">
                <a16:creationId xmlns:a16="http://schemas.microsoft.com/office/drawing/2014/main" id="{E06D1D0F-D45B-4CA3-80F9-E22FADF0D652}"/>
              </a:ext>
            </a:extLst>
          </p:cNvPr>
          <p:cNvSpPr>
            <a:spLocks noGrp="1"/>
          </p:cNvSpPr>
          <p:nvPr>
            <p:ph type="sldNum" sz="quarter" idx="12"/>
          </p:nvPr>
        </p:nvSpPr>
        <p:spPr/>
        <p:txBody>
          <a:bodyPr/>
          <a:lstStyle/>
          <a:p>
            <a:fld id="{48F63A3B-78C7-47BE-AE5E-E10140E04643}" type="slidenum">
              <a:rPr lang="en-US" smtClean="0"/>
              <a:pPr/>
              <a:t>112</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8943915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D</a:t>
            </a:r>
            <a:br>
              <a:rPr lang="en-US" sz="2800" dirty="0"/>
            </a:br>
            <a:r>
              <a:rPr lang="en-US" sz="2800" dirty="0"/>
              <a:t>Medicare Resources</a:t>
            </a:r>
          </a:p>
        </p:txBody>
      </p:sp>
      <p:sp>
        <p:nvSpPr>
          <p:cNvPr id="6" name="Content Placeholder 5">
            <a:extLst>
              <a:ext uri="{FF2B5EF4-FFF2-40B4-BE49-F238E27FC236}">
                <a16:creationId xmlns:a16="http://schemas.microsoft.com/office/drawing/2014/main" id="{F4C7BA2D-D50E-0D47-8341-4F1E93D38ECA}"/>
              </a:ext>
            </a:extLst>
          </p:cNvPr>
          <p:cNvSpPr>
            <a:spLocks noGrp="1"/>
          </p:cNvSpPr>
          <p:nvPr>
            <p:ph idx="1"/>
          </p:nvPr>
        </p:nvSpPr>
        <p:spPr>
          <a:xfrm>
            <a:off x="838200" y="1550511"/>
            <a:ext cx="10515600" cy="4351338"/>
          </a:xfrm>
        </p:spPr>
        <p:txBody>
          <a:bodyPr/>
          <a:lstStyle/>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2024 Medicare Part A &amp; Part B Costs announcement –(Link will be added once the costs are released)</a:t>
            </a:r>
          </a:p>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Plan Finder – </a:t>
            </a:r>
            <a:r>
              <a:rPr lang="en-US" sz="2400" dirty="0">
                <a:solidFill>
                  <a:srgbClr val="00539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sz="2400" dirty="0">
                <a:solidFill>
                  <a:srgbClr val="00539A"/>
                </a:solidFill>
                <a:latin typeface="Arial" panose="020B0604020202020204" pitchFamily="34" charset="0"/>
                <a:cs typeface="Arial" panose="020B0604020202020204" pitchFamily="34" charset="0"/>
              </a:rPr>
              <a:t> </a:t>
            </a:r>
          </a:p>
          <a:p>
            <a:pPr marL="233142" indent="-233142">
              <a:defRPr/>
            </a:pPr>
            <a:r>
              <a:rPr lang="en-US" sz="2400" dirty="0">
                <a:solidFill>
                  <a:srgbClr val="00539A"/>
                </a:solidFill>
                <a:latin typeface="Arial" panose="020B0604020202020204" pitchFamily="34" charset="0"/>
                <a:cs typeface="Arial" panose="020B0604020202020204" pitchFamily="34" charset="0"/>
              </a:rPr>
              <a:t>The “Medicare &amp; You” handbook – </a:t>
            </a:r>
            <a:r>
              <a:rPr lang="en-US" sz="2400"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Medicare.gov/Publications/Pubs/pdf/10050.pdf</a:t>
            </a:r>
            <a:endParaRPr lang="en-US" sz="2400" dirty="0">
              <a:solidFill>
                <a:srgbClr val="00539A"/>
              </a:solidFill>
              <a:latin typeface="Arial" panose="020B0604020202020204" pitchFamily="34" charset="0"/>
              <a:cs typeface="Arial" panose="020B0604020202020204" pitchFamily="34" charset="0"/>
            </a:endParaRPr>
          </a:p>
          <a:p>
            <a:pPr marL="231775" indent="-231775">
              <a:defRPr/>
            </a:pPr>
            <a:r>
              <a:rPr lang="en-US" sz="2400" dirty="0">
                <a:solidFill>
                  <a:srgbClr val="00539A"/>
                </a:solidFill>
                <a:latin typeface="Arial" panose="020B0604020202020204" pitchFamily="34" charset="0"/>
                <a:cs typeface="Arial" panose="020B0604020202020204" pitchFamily="34" charset="0"/>
              </a:rPr>
              <a:t>SHIP – </a:t>
            </a:r>
            <a:r>
              <a:rPr lang="en-US" sz="2400" u="sng" dirty="0">
                <a:solidFill>
                  <a:srgbClr val="00529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shiphelp.org</a:t>
            </a:r>
            <a:r>
              <a:rPr lang="en-US" sz="2400" u="sng" dirty="0">
                <a:solidFill>
                  <a:srgbClr val="00529B"/>
                </a:solidFill>
                <a:latin typeface="Arial" panose="020B0604020202020204" pitchFamily="34" charset="0"/>
                <a:cs typeface="Arial" panose="020B0604020202020204" pitchFamily="34" charset="0"/>
              </a:rPr>
              <a:t> </a:t>
            </a:r>
          </a:p>
          <a:p>
            <a:pPr marL="231775" indent="-231775">
              <a:defRPr/>
            </a:pPr>
            <a:r>
              <a:rPr lang="en-US" sz="2400" dirty="0">
                <a:solidFill>
                  <a:srgbClr val="00539A"/>
                </a:solidFill>
                <a:latin typeface="Arial" panose="020B0604020202020204" pitchFamily="34" charset="0"/>
                <a:cs typeface="Arial" panose="020B0604020202020204" pitchFamily="34" charset="0"/>
              </a:rPr>
              <a:t>1-800-MEDICARE (1-800-633-4227); TTY: 1‑887-486-2048 </a:t>
            </a:r>
            <a:endParaRPr lang="en-US" dirty="0"/>
          </a:p>
        </p:txBody>
      </p:sp>
      <p:sp>
        <p:nvSpPr>
          <p:cNvPr id="7" name="Slide Number Placeholder 6">
            <a:extLst>
              <a:ext uri="{FF2B5EF4-FFF2-40B4-BE49-F238E27FC236}">
                <a16:creationId xmlns:a16="http://schemas.microsoft.com/office/drawing/2014/main" id="{65507E83-F41B-47CA-89D5-5A9CB48147F5}"/>
              </a:ext>
            </a:extLst>
          </p:cNvPr>
          <p:cNvSpPr>
            <a:spLocks noGrp="1"/>
          </p:cNvSpPr>
          <p:nvPr>
            <p:ph type="sldNum" sz="quarter" idx="12"/>
          </p:nvPr>
        </p:nvSpPr>
        <p:spPr/>
        <p:txBody>
          <a:bodyPr/>
          <a:lstStyle/>
          <a:p>
            <a:fld id="{48F63A3B-78C7-47BE-AE5E-E10140E04643}" type="slidenum">
              <a:rPr lang="en-US" smtClean="0"/>
              <a:pPr/>
              <a:t>113</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1983805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D</a:t>
            </a:r>
            <a:br>
              <a:rPr lang="en-US" sz="2800" dirty="0"/>
            </a:br>
            <a:r>
              <a:rPr lang="en-US" sz="2800" dirty="0"/>
              <a:t>Medicare Resources (continued)</a:t>
            </a:r>
          </a:p>
        </p:txBody>
      </p:sp>
      <p:sp>
        <p:nvSpPr>
          <p:cNvPr id="6" name="Content Placeholder 5">
            <a:extLst>
              <a:ext uri="{FF2B5EF4-FFF2-40B4-BE49-F238E27FC236}">
                <a16:creationId xmlns:a16="http://schemas.microsoft.com/office/drawing/2014/main" id="{E97880EF-F003-6B14-9C26-46B7A84D0AC6}"/>
              </a:ext>
            </a:extLst>
          </p:cNvPr>
          <p:cNvSpPr>
            <a:spLocks noGrp="1"/>
          </p:cNvSpPr>
          <p:nvPr>
            <p:ph idx="1"/>
          </p:nvPr>
        </p:nvSpPr>
        <p:spPr>
          <a:xfrm>
            <a:off x="914400" y="1449633"/>
            <a:ext cx="10515600" cy="4351338"/>
          </a:xfrm>
        </p:spPr>
        <p:txBody>
          <a:bodyPr>
            <a:normAutofit fontScale="92500" lnSpcReduction="10000"/>
          </a:bodyPr>
          <a:lstStyle/>
          <a:p>
            <a:pPr>
              <a:lnSpc>
                <a:spcPct val="110000"/>
              </a:lnSpc>
            </a:pPr>
            <a:r>
              <a:rPr lang="en-US" sz="2400" dirty="0">
                <a:solidFill>
                  <a:srgbClr val="00539A"/>
                </a:solidFill>
                <a:latin typeface="Arial" panose="020B0604020202020204" pitchFamily="34" charset="0"/>
                <a:cs typeface="Arial" panose="020B0604020202020204" pitchFamily="34" charset="0"/>
              </a:rPr>
              <a:t>Open Enrollment Center on </a:t>
            </a:r>
            <a:r>
              <a:rPr lang="en-US" sz="2400" dirty="0">
                <a:solidFill>
                  <a:srgbClr val="00539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CMS.gov</a:t>
            </a:r>
            <a:r>
              <a:rPr lang="en-US" sz="2400" dirty="0">
                <a:solidFill>
                  <a:srgbClr val="00539A"/>
                </a:solidFill>
                <a:latin typeface="Arial" panose="020B0604020202020204" pitchFamily="34" charset="0"/>
                <a:cs typeface="Arial" panose="020B0604020202020204" pitchFamily="34" charset="0"/>
              </a:rPr>
              <a:t> at </a:t>
            </a:r>
            <a:r>
              <a:rPr lang="en-US" sz="2400" u="sng"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CMS.gov/Medicare-Open-Enrollment</a:t>
            </a:r>
            <a:endParaRPr lang="en-US" sz="2400" dirty="0">
              <a:solidFill>
                <a:srgbClr val="00539A"/>
              </a:solidFill>
              <a:latin typeface="Arial" panose="020B0604020202020204" pitchFamily="34" charset="0"/>
              <a:cs typeface="Arial" panose="020B0604020202020204" pitchFamily="34" charset="0"/>
            </a:endParaRPr>
          </a:p>
          <a:p>
            <a:pPr>
              <a:lnSpc>
                <a:spcPct val="110000"/>
              </a:lnSpc>
            </a:pPr>
            <a:r>
              <a:rPr lang="en-US" sz="2400" dirty="0">
                <a:solidFill>
                  <a:srgbClr val="00539A"/>
                </a:solidFill>
                <a:latin typeface="Arial" panose="020B0604020202020204" pitchFamily="34" charset="0"/>
                <a:cs typeface="Arial" panose="020B0604020202020204" pitchFamily="34" charset="0"/>
              </a:rPr>
              <a:t>Visit the product ordering website at </a:t>
            </a:r>
            <a:r>
              <a:rPr lang="en-US" sz="2400" u="sng" dirty="0">
                <a:solidFill>
                  <a:srgbClr val="00539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Productordering.cms.hhs.gov</a:t>
            </a:r>
            <a:endParaRPr lang="en-US" sz="2400" dirty="0">
              <a:solidFill>
                <a:srgbClr val="00539A"/>
              </a:solidFill>
              <a:latin typeface="Arial" panose="020B0604020202020204" pitchFamily="34" charset="0"/>
              <a:cs typeface="Arial" panose="020B0604020202020204" pitchFamily="34" charset="0"/>
            </a:endParaRPr>
          </a:p>
          <a:p>
            <a:pPr marL="463550" lvl="1" indent="-231775">
              <a:lnSpc>
                <a:spcPct val="110000"/>
              </a:lnSpc>
            </a:pPr>
            <a:r>
              <a:rPr lang="en-US" sz="2400" dirty="0">
                <a:solidFill>
                  <a:srgbClr val="00539A"/>
                </a:solidFill>
                <a:latin typeface="Arial" panose="020B0604020202020204" pitchFamily="34" charset="0"/>
                <a:cs typeface="Arial" panose="020B0604020202020204" pitchFamily="34" charset="0"/>
              </a:rPr>
              <a:t>Posters, conference cards, and publications</a:t>
            </a:r>
          </a:p>
          <a:p>
            <a:pPr marL="231775" lvl="1" indent="-231775">
              <a:lnSpc>
                <a:spcPct val="110000"/>
              </a:lnSpc>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View the Medicare Communications &amp; Marketing Guidance (MCMG) at </a:t>
            </a:r>
            <a:r>
              <a:rPr lang="en-US" sz="24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CMS.gov/Medicare/Health-Plans/</a:t>
            </a:r>
            <a:r>
              <a:rPr lang="en-US" sz="2400" u="sng" dirty="0" err="1">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ManagedCareMarketing</a:t>
            </a:r>
            <a:r>
              <a:rPr lang="en-US" sz="24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Final PartCMarketingGuidelines.html</a:t>
            </a:r>
            <a:endParaRPr lang="en-US" sz="2400" u="sng"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Program Data ‒ </a:t>
            </a:r>
            <a:r>
              <a:rPr lang="en-US" sz="2400" dirty="0">
                <a:solidFill>
                  <a:srgbClr val="00539A"/>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data.CMS.gov</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Research ‒ </a:t>
            </a:r>
            <a:r>
              <a:rPr lang="en-US" sz="2400" u="sng" dirty="0">
                <a:solidFill>
                  <a:srgbClr val="00539A"/>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CMS.gov/Research-Statistics-Data-and-Systems/Research-Statistics-Data-and-Systems</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updates ‒ </a:t>
            </a:r>
            <a:r>
              <a:rPr lang="en-US" sz="2400" u="sng" dirty="0">
                <a:solidFill>
                  <a:srgbClr val="00539A"/>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CMS.gov/newsroom</a:t>
            </a:r>
            <a:endParaRPr lang="en-US" sz="2400" dirty="0">
              <a:solidFill>
                <a:srgbClr val="00539A"/>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6D4A1A6-DAD1-4D4D-9AEE-5DD22E229DA9}"/>
              </a:ext>
            </a:extLst>
          </p:cNvPr>
          <p:cNvSpPr>
            <a:spLocks noGrp="1"/>
          </p:cNvSpPr>
          <p:nvPr>
            <p:ph type="sldNum" sz="quarter" idx="12"/>
          </p:nvPr>
        </p:nvSpPr>
        <p:spPr/>
        <p:txBody>
          <a:bodyPr/>
          <a:lstStyle/>
          <a:p>
            <a:fld id="{48F63A3B-78C7-47BE-AE5E-E10140E04643}" type="slidenum">
              <a:rPr lang="en-US" smtClean="0"/>
              <a:pPr/>
              <a:t>114</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154782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E</a:t>
            </a:r>
            <a:br>
              <a:rPr lang="en-US" sz="2800" dirty="0"/>
            </a:br>
            <a:r>
              <a:rPr lang="en-US" sz="2800" dirty="0"/>
              <a:t>Medicare Products</a:t>
            </a:r>
          </a:p>
        </p:txBody>
      </p:sp>
      <p:graphicFrame>
        <p:nvGraphicFramePr>
          <p:cNvPr id="5" name="Table 4" descr="Table showing Medicare products and the product number used to order them.  Details are included in the speakers' notes." title="Medicare Publications table"/>
          <p:cNvGraphicFramePr>
            <a:graphicFrameLocks noGrp="1"/>
          </p:cNvGraphicFramePr>
          <p:nvPr/>
        </p:nvGraphicFramePr>
        <p:xfrm>
          <a:off x="838200" y="1296616"/>
          <a:ext cx="10801851" cy="4242853"/>
        </p:xfrm>
        <a:graphic>
          <a:graphicData uri="http://schemas.openxmlformats.org/drawingml/2006/table">
            <a:tbl>
              <a:tblPr firstRow="1" bandRow="1">
                <a:tableStyleId>{5FD0F851-EC5A-4D38-B0AD-8093EC10F338}</a:tableStyleId>
              </a:tblPr>
              <a:tblGrid>
                <a:gridCol w="8882743">
                  <a:extLst>
                    <a:ext uri="{9D8B030D-6E8A-4147-A177-3AD203B41FA5}">
                      <a16:colId xmlns:a16="http://schemas.microsoft.com/office/drawing/2014/main" val="20000"/>
                    </a:ext>
                  </a:extLst>
                </a:gridCol>
                <a:gridCol w="1919108">
                  <a:extLst>
                    <a:ext uri="{9D8B030D-6E8A-4147-A177-3AD203B41FA5}">
                      <a16:colId xmlns:a16="http://schemas.microsoft.com/office/drawing/2014/main" val="20001"/>
                    </a:ext>
                  </a:extLst>
                </a:gridCol>
              </a:tblGrid>
              <a:tr h="835233">
                <a:tc>
                  <a:txBody>
                    <a:bodyPr/>
                    <a:lstStyle/>
                    <a:p>
                      <a:pPr algn="ctr"/>
                      <a:endParaRPr lang="en-US" sz="1000" dirty="0">
                        <a:solidFill>
                          <a:srgbClr val="00539A"/>
                        </a:solidFill>
                      </a:endParaRPr>
                    </a:p>
                    <a:p>
                      <a:pPr algn="ctr"/>
                      <a:r>
                        <a:rPr lang="en-US" sz="2300" dirty="0">
                          <a:solidFill>
                            <a:srgbClr val="00539A"/>
                          </a:solidFill>
                        </a:rPr>
                        <a:t>CMS Product Name</a:t>
                      </a:r>
                    </a:p>
                  </a:txBody>
                  <a:tcPr/>
                </a:tc>
                <a:tc>
                  <a:txBody>
                    <a:bodyPr/>
                    <a:lstStyle/>
                    <a:p>
                      <a:pPr algn="ctr"/>
                      <a:r>
                        <a:rPr lang="en-US" sz="2100" dirty="0">
                          <a:solidFill>
                            <a:srgbClr val="00539A"/>
                          </a:solidFill>
                        </a:rPr>
                        <a:t>CMS Product Number</a:t>
                      </a:r>
                    </a:p>
                  </a:txBody>
                  <a:tcPr/>
                </a:tc>
                <a:extLst>
                  <a:ext uri="{0D108BD9-81ED-4DB2-BD59-A6C34878D82A}">
                    <a16:rowId xmlns:a16="http://schemas.microsoft.com/office/drawing/2014/main" val="10000"/>
                  </a:ext>
                </a:extLst>
              </a:tr>
              <a:tr h="590726">
                <a:tc>
                  <a:txBody>
                    <a:bodyPr/>
                    <a:lstStyle/>
                    <a:p>
                      <a:r>
                        <a:rPr lang="en-US" sz="2400" dirty="0">
                          <a:solidFill>
                            <a:srgbClr val="00529B"/>
                          </a:solidFill>
                          <a:hlinkClick r:id="rId4">
                            <a:extLst>
                              <a:ext uri="{A12FA001-AC4F-418D-AE19-62706E023703}">
                                <ahyp:hlinkClr xmlns:ahyp="http://schemas.microsoft.com/office/drawing/2018/hyperlinkcolor" val="tx"/>
                              </a:ext>
                            </a:extLst>
                          </a:hlinkClick>
                        </a:rPr>
                        <a:t>Choosing Medicare Drug Coverage</a:t>
                      </a:r>
                      <a:endParaRPr lang="en-US" sz="2400" dirty="0">
                        <a:solidFill>
                          <a:srgbClr val="00529B"/>
                        </a:solidFill>
                      </a:endParaRPr>
                    </a:p>
                  </a:txBody>
                  <a:tcPr/>
                </a:tc>
                <a:tc>
                  <a:txBody>
                    <a:bodyPr/>
                    <a:lstStyle/>
                    <a:p>
                      <a:pPr algn="ctr"/>
                      <a:r>
                        <a:rPr lang="en-US" sz="2400" dirty="0">
                          <a:solidFill>
                            <a:srgbClr val="00539A"/>
                          </a:solidFill>
                        </a:rPr>
                        <a:t>11163</a:t>
                      </a:r>
                    </a:p>
                  </a:txBody>
                  <a:tcPr/>
                </a:tc>
                <a:extLst>
                  <a:ext uri="{0D108BD9-81ED-4DB2-BD59-A6C34878D82A}">
                    <a16:rowId xmlns:a16="http://schemas.microsoft.com/office/drawing/2014/main" val="10001"/>
                  </a:ext>
                </a:extLst>
              </a:tr>
              <a:tr h="522021">
                <a:tc>
                  <a:txBody>
                    <a:bodyPr/>
                    <a:lstStyle/>
                    <a:p>
                      <a:r>
                        <a:rPr lang="en-US" sz="2400" spc="-50" dirty="0">
                          <a:solidFill>
                            <a:srgbClr val="00539A"/>
                          </a:solidFill>
                          <a:hlinkClick r:id="rId5" tooltip="Visit Medicare.gov to download this publication!">
                            <a:extLst>
                              <a:ext uri="{A12FA001-AC4F-418D-AE19-62706E023703}">
                                <ahyp:hlinkClr xmlns:ahyp="http://schemas.microsoft.com/office/drawing/2018/hyperlinkcolor" val="tx"/>
                              </a:ext>
                            </a:extLst>
                          </a:hlinkClick>
                        </a:rPr>
                        <a:t>Have You Done Your Yearly Medicare Plan Review? </a:t>
                      </a:r>
                      <a:endParaRPr lang="en-US" sz="2400" dirty="0">
                        <a:solidFill>
                          <a:srgbClr val="00539A"/>
                        </a:solidFill>
                      </a:endParaRPr>
                    </a:p>
                  </a:txBody>
                  <a:tcPr/>
                </a:tc>
                <a:tc>
                  <a:txBody>
                    <a:bodyPr/>
                    <a:lstStyle/>
                    <a:p>
                      <a:pPr algn="ctr"/>
                      <a:r>
                        <a:rPr lang="en-US" sz="2400" dirty="0">
                          <a:solidFill>
                            <a:srgbClr val="00539A"/>
                          </a:solidFill>
                        </a:rPr>
                        <a:t>11220</a:t>
                      </a:r>
                    </a:p>
                  </a:txBody>
                  <a:tcPr/>
                </a:tc>
                <a:extLst>
                  <a:ext uri="{0D108BD9-81ED-4DB2-BD59-A6C34878D82A}">
                    <a16:rowId xmlns:a16="http://schemas.microsoft.com/office/drawing/2014/main" val="10002"/>
                  </a:ext>
                </a:extLst>
              </a:tr>
              <a:tr h="522021">
                <a:tc>
                  <a:txBody>
                    <a:bodyPr/>
                    <a:lstStyle/>
                    <a:p>
                      <a:r>
                        <a:rPr lang="en-US" sz="2400" spc="-50" dirty="0">
                          <a:solidFill>
                            <a:srgbClr val="00539A"/>
                          </a:solidFill>
                          <a:hlinkClick r:id="rId6" tooltip="Visit Medicare.gov to download this publication!">
                            <a:extLst>
                              <a:ext uri="{A12FA001-AC4F-418D-AE19-62706E023703}">
                                <ahyp:hlinkClr xmlns:ahyp="http://schemas.microsoft.com/office/drawing/2018/hyperlinkcolor" val="tx"/>
                              </a:ext>
                            </a:extLst>
                          </a:hlinkClick>
                        </a:rPr>
                        <a:t>Understanding Medicare Part C &amp; D Enrollment Periods</a:t>
                      </a:r>
                      <a:endParaRPr lang="en-US" sz="2400" dirty="0">
                        <a:solidFill>
                          <a:srgbClr val="00539A"/>
                        </a:solidFill>
                      </a:endParaRPr>
                    </a:p>
                  </a:txBody>
                  <a:tcPr/>
                </a:tc>
                <a:tc>
                  <a:txBody>
                    <a:bodyPr/>
                    <a:lstStyle/>
                    <a:p>
                      <a:pPr algn="ctr"/>
                      <a:r>
                        <a:rPr lang="en-US" sz="2400" dirty="0">
                          <a:solidFill>
                            <a:srgbClr val="00539A"/>
                          </a:solidFill>
                        </a:rPr>
                        <a:t>11219</a:t>
                      </a:r>
                    </a:p>
                  </a:txBody>
                  <a:tcPr/>
                </a:tc>
                <a:extLst>
                  <a:ext uri="{0D108BD9-81ED-4DB2-BD59-A6C34878D82A}">
                    <a16:rowId xmlns:a16="http://schemas.microsoft.com/office/drawing/2014/main" val="10003"/>
                  </a:ext>
                </a:extLst>
              </a:tr>
              <a:tr h="609600">
                <a:tc>
                  <a:txBody>
                    <a:bodyPr/>
                    <a:lstStyle/>
                    <a:p>
                      <a:r>
                        <a:rPr lang="en-US" sz="2400" u="none" dirty="0">
                          <a:solidFill>
                            <a:srgbClr val="00539A"/>
                          </a:solidFill>
                          <a:hlinkClick r:id="rId7" tooltip="Visit Medicare.gov to download this publication!">
                            <a:extLst>
                              <a:ext uri="{A12FA001-AC4F-418D-AE19-62706E023703}">
                                <ahyp:hlinkClr xmlns:ahyp="http://schemas.microsoft.com/office/drawing/2018/hyperlinkcolor" val="tx"/>
                              </a:ext>
                            </a:extLst>
                          </a:hlinkClick>
                        </a:rPr>
                        <a:t>3 Ways to Help Lower Your Medicare Prescription Drug Costs</a:t>
                      </a:r>
                      <a:endParaRPr lang="en-US" sz="2400" i="1" u="none" dirty="0">
                        <a:solidFill>
                          <a:srgbClr val="00539A"/>
                        </a:solidFill>
                      </a:endParaRPr>
                    </a:p>
                  </a:txBody>
                  <a:tcPr/>
                </a:tc>
                <a:tc>
                  <a:txBody>
                    <a:bodyPr/>
                    <a:lstStyle/>
                    <a:p>
                      <a:pPr algn="ctr"/>
                      <a:r>
                        <a:rPr lang="en-US" sz="2400" dirty="0">
                          <a:solidFill>
                            <a:srgbClr val="00539A"/>
                          </a:solidFill>
                        </a:rPr>
                        <a:t>11417</a:t>
                      </a:r>
                    </a:p>
                  </a:txBody>
                  <a:tcPr/>
                </a:tc>
                <a:extLst>
                  <a:ext uri="{0D108BD9-81ED-4DB2-BD59-A6C34878D82A}">
                    <a16:rowId xmlns:a16="http://schemas.microsoft.com/office/drawing/2014/main" val="10005"/>
                  </a:ext>
                </a:extLst>
              </a:tr>
              <a:tr h="581626">
                <a:tc>
                  <a:txBody>
                    <a:bodyPr/>
                    <a:lstStyle/>
                    <a:p>
                      <a:r>
                        <a:rPr lang="en-US" sz="2400" u="none" dirty="0">
                          <a:solidFill>
                            <a:srgbClr val="00539A"/>
                          </a:solidFill>
                          <a:hlinkClick r:id="rId8" tooltip="Select to access publication.">
                            <a:extLst>
                              <a:ext uri="{A12FA001-AC4F-418D-AE19-62706E023703}">
                                <ahyp:hlinkClr xmlns:ahyp="http://schemas.microsoft.com/office/drawing/2018/hyperlinkcolor" val="tx"/>
                              </a:ext>
                            </a:extLst>
                          </a:hlinkClick>
                        </a:rPr>
                        <a:t>Understanding Medicare Advantage Plans</a:t>
                      </a:r>
                      <a:endParaRPr lang="en-US" sz="2400" i="1" u="none" dirty="0">
                        <a:solidFill>
                          <a:srgbClr val="00539A"/>
                        </a:solidFill>
                      </a:endParaRPr>
                    </a:p>
                  </a:txBody>
                  <a:tcPr/>
                </a:tc>
                <a:tc>
                  <a:txBody>
                    <a:bodyPr/>
                    <a:lstStyle/>
                    <a:p>
                      <a:pPr algn="ctr"/>
                      <a:r>
                        <a:rPr lang="en-US" sz="2400" dirty="0">
                          <a:solidFill>
                            <a:srgbClr val="00539A"/>
                          </a:solidFill>
                        </a:rPr>
                        <a:t>12026</a:t>
                      </a:r>
                    </a:p>
                  </a:txBody>
                  <a:tcPr/>
                </a:tc>
                <a:extLst>
                  <a:ext uri="{0D108BD9-81ED-4DB2-BD59-A6C34878D82A}">
                    <a16:rowId xmlns:a16="http://schemas.microsoft.com/office/drawing/2014/main" val="3464608793"/>
                  </a:ext>
                </a:extLst>
              </a:tr>
              <a:tr h="581626">
                <a:tc>
                  <a:txBody>
                    <a:bodyPr/>
                    <a:lstStyle/>
                    <a:p>
                      <a:r>
                        <a:rPr lang="en-US" sz="2400" u="sng" kern="1200" dirty="0">
                          <a:solidFill>
                            <a:srgbClr val="00539A"/>
                          </a:solidFill>
                          <a:effectLst/>
                          <a:latin typeface="+mn-lt"/>
                          <a:ea typeface="+mn-ea"/>
                          <a:cs typeface="+mn-cs"/>
                          <a:hlinkClick r:id="rId9">
                            <a:extLst>
                              <a:ext uri="{A12FA001-AC4F-418D-AE19-62706E023703}">
                                <ahyp:hlinkClr xmlns:ahyp="http://schemas.microsoft.com/office/drawing/2018/hyperlinkcolor" val="tx"/>
                              </a:ext>
                            </a:extLst>
                          </a:hlinkClick>
                        </a:rPr>
                        <a:t>Medicare Open Enrollment Palm Card</a:t>
                      </a:r>
                      <a:endParaRPr lang="en-US" sz="2400" i="1" u="none" dirty="0">
                        <a:solidFill>
                          <a:srgbClr val="00539A"/>
                        </a:solidFill>
                      </a:endParaRPr>
                    </a:p>
                  </a:txBody>
                  <a:tcPr/>
                </a:tc>
                <a:tc>
                  <a:txBody>
                    <a:bodyPr/>
                    <a:lstStyle/>
                    <a:p>
                      <a:pPr algn="ctr"/>
                      <a:r>
                        <a:rPr lang="en-US" sz="2400" dirty="0">
                          <a:solidFill>
                            <a:srgbClr val="00539A"/>
                          </a:solidFill>
                        </a:rPr>
                        <a:t>12196</a:t>
                      </a:r>
                    </a:p>
                  </a:txBody>
                  <a:tcPr/>
                </a:tc>
                <a:extLst>
                  <a:ext uri="{0D108BD9-81ED-4DB2-BD59-A6C34878D82A}">
                    <a16:rowId xmlns:a16="http://schemas.microsoft.com/office/drawing/2014/main" val="754713037"/>
                  </a:ext>
                </a:extLst>
              </a:tr>
            </a:tbl>
          </a:graphicData>
        </a:graphic>
      </p:graphicFrame>
      <p:sp>
        <p:nvSpPr>
          <p:cNvPr id="7" name="Slide Number Placeholder 6">
            <a:extLst>
              <a:ext uri="{FF2B5EF4-FFF2-40B4-BE49-F238E27FC236}">
                <a16:creationId xmlns:a16="http://schemas.microsoft.com/office/drawing/2014/main" id="{D24981F3-BB31-4F9D-9B44-9CE1A1A37379}"/>
              </a:ext>
            </a:extLst>
          </p:cNvPr>
          <p:cNvSpPr>
            <a:spLocks noGrp="1"/>
          </p:cNvSpPr>
          <p:nvPr>
            <p:ph type="sldNum" sz="quarter" idx="12"/>
          </p:nvPr>
        </p:nvSpPr>
        <p:spPr/>
        <p:txBody>
          <a:bodyPr/>
          <a:lstStyle/>
          <a:p>
            <a:fld id="{48F63A3B-78C7-47BE-AE5E-E10140E04643}" type="slidenum">
              <a:rPr lang="en-US" smtClean="0"/>
              <a:pPr/>
              <a:t>115</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37797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3F2646-5134-4D1A-A114-2848DBC93E1E}"/>
              </a:ext>
            </a:extLst>
          </p:cNvPr>
          <p:cNvSpPr>
            <a:spLocks noGrp="1"/>
          </p:cNvSpPr>
          <p:nvPr>
            <p:ph type="title"/>
          </p:nvPr>
        </p:nvSpPr>
        <p:spPr/>
        <p:txBody>
          <a:bodyPr>
            <a:normAutofit/>
          </a:bodyPr>
          <a:lstStyle/>
          <a:p>
            <a:r>
              <a:rPr lang="en-US" sz="2800" dirty="0">
                <a:latin typeface="Arial Black" panose="020B0A04020102020204" pitchFamily="34" charset="0"/>
              </a:rPr>
              <a:t>Appendix F</a:t>
            </a:r>
            <a:br>
              <a:rPr lang="en-US" sz="2800" dirty="0">
                <a:latin typeface="Arial Black" panose="020B0A04020102020204" pitchFamily="34" charset="0"/>
              </a:rPr>
            </a:br>
            <a:r>
              <a:rPr lang="en-US" sz="2800" dirty="0">
                <a:latin typeface="Arial Black" panose="020B0A04020102020204" pitchFamily="34" charset="0"/>
              </a:rPr>
              <a:t>NTP Workshop Recordings</a:t>
            </a:r>
          </a:p>
        </p:txBody>
      </p:sp>
      <p:sp>
        <p:nvSpPr>
          <p:cNvPr id="11" name="Content Placeholder 1">
            <a:extLst>
              <a:ext uri="{FF2B5EF4-FFF2-40B4-BE49-F238E27FC236}">
                <a16:creationId xmlns:a16="http://schemas.microsoft.com/office/drawing/2014/main" id="{5761FF0F-6F65-43E0-B08C-B3B811B2C900}"/>
              </a:ext>
            </a:extLst>
          </p:cNvPr>
          <p:cNvSpPr>
            <a:spLocks noGrp="1"/>
          </p:cNvSpPr>
          <p:nvPr>
            <p:ph sz="half" idx="1"/>
          </p:nvPr>
        </p:nvSpPr>
        <p:spPr/>
        <p:txBody>
          <a:bodyPr>
            <a:noAutofit/>
          </a:bodyPr>
          <a:lstStyle/>
          <a:p>
            <a:r>
              <a:rPr lang="en-US" sz="2000" u="sng" dirty="0">
                <a:hlinkClick r:id="rId4">
                  <a:extLst>
                    <a:ext uri="{A12FA001-AC4F-418D-AE19-62706E023703}">
                      <ahyp:hlinkClr xmlns:ahyp="http://schemas.microsoft.com/office/drawing/2018/hyperlinkcolor" val="tx"/>
                    </a:ext>
                  </a:extLst>
                </a:hlinkClick>
              </a:rPr>
              <a:t>Social Security</a:t>
            </a:r>
            <a:endParaRPr lang="en-US" sz="2000" dirty="0"/>
          </a:p>
          <a:p>
            <a:r>
              <a:rPr lang="en-US" sz="2000" u="sng" dirty="0">
                <a:hlinkClick r:id="rId5">
                  <a:extLst>
                    <a:ext uri="{A12FA001-AC4F-418D-AE19-62706E023703}">
                      <ahyp:hlinkClr xmlns:ahyp="http://schemas.microsoft.com/office/drawing/2018/hyperlinkcolor" val="tx"/>
                    </a:ext>
                  </a:extLst>
                </a:hlinkClick>
              </a:rPr>
              <a:t>Medicare Enrollment, Eligibility, Part A and Part B</a:t>
            </a:r>
            <a:endParaRPr lang="en-US" sz="2000" u="sng" dirty="0"/>
          </a:p>
          <a:p>
            <a:r>
              <a:rPr lang="en-US" sz="2000" u="sng" dirty="0">
                <a:hlinkClick r:id="rId6">
                  <a:extLst>
                    <a:ext uri="{A12FA001-AC4F-418D-AE19-62706E023703}">
                      <ahyp:hlinkClr xmlns:ahyp="http://schemas.microsoft.com/office/drawing/2018/hyperlinkcolor" val="tx"/>
                    </a:ext>
                  </a:extLst>
                </a:hlinkClick>
              </a:rPr>
              <a:t>Medicare Advantage</a:t>
            </a:r>
            <a:endParaRPr lang="en-US" sz="2000" dirty="0"/>
          </a:p>
          <a:p>
            <a:r>
              <a:rPr lang="en-US" sz="2000" u="sng" dirty="0">
                <a:hlinkClick r:id="rId7">
                  <a:extLst>
                    <a:ext uri="{A12FA001-AC4F-418D-AE19-62706E023703}">
                      <ahyp:hlinkClr xmlns:ahyp="http://schemas.microsoft.com/office/drawing/2018/hyperlinkcolor" val="tx"/>
                    </a:ext>
                  </a:extLst>
                </a:hlinkClick>
              </a:rPr>
              <a:t>Drug Coverage When Using Medicare </a:t>
            </a:r>
            <a:endParaRPr lang="en-US" sz="2000" u="sng" dirty="0"/>
          </a:p>
          <a:p>
            <a:r>
              <a:rPr lang="en-US" sz="2000" u="sng" dirty="0">
                <a:hlinkClick r:id="rId8">
                  <a:extLst>
                    <a:ext uri="{A12FA001-AC4F-418D-AE19-62706E023703}">
                      <ahyp:hlinkClr xmlns:ahyp="http://schemas.microsoft.com/office/drawing/2018/hyperlinkcolor" val="tx"/>
                    </a:ext>
                  </a:extLst>
                </a:hlinkClick>
              </a:rPr>
              <a:t>Medicare Supplement Insurance (Medigap)</a:t>
            </a:r>
            <a:endParaRPr lang="en-US" sz="2000" dirty="0"/>
          </a:p>
          <a:p>
            <a:r>
              <a:rPr lang="en-US" sz="2000" u="sng" dirty="0">
                <a:hlinkClick r:id="rId9">
                  <a:extLst>
                    <a:ext uri="{A12FA001-AC4F-418D-AE19-62706E023703}">
                      <ahyp:hlinkClr xmlns:ahyp="http://schemas.microsoft.com/office/drawing/2018/hyperlinkcolor" val="tx"/>
                    </a:ext>
                  </a:extLst>
                </a:hlinkClick>
              </a:rPr>
              <a:t>Medicare for People with Disabilities</a:t>
            </a:r>
            <a:endParaRPr lang="en-US" sz="2000" u="sng" dirty="0"/>
          </a:p>
        </p:txBody>
      </p:sp>
      <p:sp>
        <p:nvSpPr>
          <p:cNvPr id="2" name="Content Placeholder 1">
            <a:extLst>
              <a:ext uri="{FF2B5EF4-FFF2-40B4-BE49-F238E27FC236}">
                <a16:creationId xmlns:a16="http://schemas.microsoft.com/office/drawing/2014/main" id="{1171085A-6207-5CBE-12B3-917110EA931F}"/>
              </a:ext>
            </a:extLst>
          </p:cNvPr>
          <p:cNvSpPr>
            <a:spLocks noGrp="1"/>
          </p:cNvSpPr>
          <p:nvPr>
            <p:ph sz="half" idx="2"/>
          </p:nvPr>
        </p:nvSpPr>
        <p:spPr>
          <a:xfrm>
            <a:off x="6096000" y="1371600"/>
            <a:ext cx="5181600" cy="4351338"/>
          </a:xfrm>
        </p:spPr>
        <p:txBody>
          <a:bodyPr>
            <a:normAutofit/>
          </a:bodyPr>
          <a:lstStyle/>
          <a:p>
            <a:r>
              <a:rPr lang="en-US" sz="2000" u="sng" dirty="0">
                <a:hlinkClick r:id="rId10">
                  <a:extLst>
                    <a:ext uri="{A12FA001-AC4F-418D-AE19-62706E023703}">
                      <ahyp:hlinkClr xmlns:ahyp="http://schemas.microsoft.com/office/drawing/2018/hyperlinkcolor" val="tx"/>
                    </a:ext>
                  </a:extLst>
                </a:hlinkClick>
              </a:rPr>
              <a:t>Medicare Current Topics</a:t>
            </a:r>
            <a:endParaRPr lang="en-US" sz="2000" u="sng" dirty="0">
              <a:hlinkClick r:id="rId11">
                <a:extLst>
                  <a:ext uri="{A12FA001-AC4F-418D-AE19-62706E023703}">
                    <ahyp:hlinkClr xmlns:ahyp="http://schemas.microsoft.com/office/drawing/2018/hyperlinkcolor" val="tx"/>
                  </a:ext>
                </a:extLst>
              </a:hlinkClick>
            </a:endParaRPr>
          </a:p>
          <a:p>
            <a:r>
              <a:rPr lang="en-US" sz="2000" u="sng" dirty="0">
                <a:hlinkClick r:id="rId11">
                  <a:extLst>
                    <a:ext uri="{A12FA001-AC4F-418D-AE19-62706E023703}">
                      <ahyp:hlinkClr xmlns:ahyp="http://schemas.microsoft.com/office/drawing/2018/hyperlinkcolor" val="tx"/>
                    </a:ext>
                  </a:extLst>
                </a:hlinkClick>
              </a:rPr>
              <a:t>Medicare for People with End-Stage Renal Disease (ESRD)</a:t>
            </a:r>
            <a:endParaRPr lang="en-US" sz="2000" u="sng" dirty="0">
              <a:hlinkClick r:id="rId12">
                <a:extLst>
                  <a:ext uri="{A12FA001-AC4F-418D-AE19-62706E023703}">
                    <ahyp:hlinkClr xmlns:ahyp="http://schemas.microsoft.com/office/drawing/2018/hyperlinkcolor" val="tx"/>
                  </a:ext>
                </a:extLst>
              </a:hlinkClick>
            </a:endParaRPr>
          </a:p>
          <a:p>
            <a:r>
              <a:rPr lang="en-US" sz="2000" u="sng" dirty="0">
                <a:hlinkClick r:id="rId12">
                  <a:extLst>
                    <a:ext uri="{A12FA001-AC4F-418D-AE19-62706E023703}">
                      <ahyp:hlinkClr xmlns:ahyp="http://schemas.microsoft.com/office/drawing/2018/hyperlinkcolor" val="tx"/>
                    </a:ext>
                  </a:extLst>
                </a:hlinkClick>
              </a:rPr>
              <a:t>Coordination of Benefits</a:t>
            </a:r>
            <a:endParaRPr lang="en-US" sz="2000" dirty="0">
              <a:hlinkClick r:id="rId13">
                <a:extLst>
                  <a:ext uri="{A12FA001-AC4F-418D-AE19-62706E023703}">
                    <ahyp:hlinkClr xmlns:ahyp="http://schemas.microsoft.com/office/drawing/2018/hyperlinkcolor" val="tx"/>
                  </a:ext>
                </a:extLst>
              </a:hlinkClick>
            </a:endParaRPr>
          </a:p>
          <a:p>
            <a:r>
              <a:rPr lang="en-US" sz="2000" dirty="0">
                <a:hlinkClick r:id="rId13">
                  <a:extLst>
                    <a:ext uri="{A12FA001-AC4F-418D-AE19-62706E023703}">
                      <ahyp:hlinkClr xmlns:ahyp="http://schemas.microsoft.com/office/drawing/2018/hyperlinkcolor" val="tx"/>
                    </a:ext>
                  </a:extLst>
                </a:hlinkClick>
              </a:rPr>
              <a:t>Medicare Scenarios (Casework Session)</a:t>
            </a:r>
            <a:endParaRPr lang="en-US" sz="2000" dirty="0"/>
          </a:p>
          <a:p>
            <a:r>
              <a:rPr lang="en-US" sz="2000" u="sng" dirty="0">
                <a:hlinkClick r:id="rId14">
                  <a:extLst>
                    <a:ext uri="{A12FA001-AC4F-418D-AE19-62706E023703}">
                      <ahyp:hlinkClr xmlns:ahyp="http://schemas.microsoft.com/office/drawing/2018/hyperlinkcolor" val="tx"/>
                    </a:ext>
                  </a:extLst>
                </a:hlinkClick>
              </a:rPr>
              <a:t>Medicare &amp; Tax-Favored Health Programs</a:t>
            </a:r>
            <a:endParaRPr lang="en-US" sz="2000" u="sng" dirty="0"/>
          </a:p>
          <a:p>
            <a:r>
              <a:rPr lang="en-US" sz="2000" u="sng" dirty="0">
                <a:hlinkClick r:id="rId15">
                  <a:extLst>
                    <a:ext uri="{A12FA001-AC4F-418D-AE19-62706E023703}">
                      <ahyp:hlinkClr xmlns:ahyp="http://schemas.microsoft.com/office/drawing/2018/hyperlinkcolor" val="tx"/>
                    </a:ext>
                  </a:extLst>
                </a:hlinkClick>
              </a:rPr>
              <a:t>Medicare Plan Finder </a:t>
            </a:r>
            <a:endParaRPr lang="en-US" sz="2000" u="sng" dirty="0"/>
          </a:p>
          <a:p>
            <a:endParaRPr lang="en-US" sz="1800" dirty="0"/>
          </a:p>
        </p:txBody>
      </p:sp>
      <p:cxnSp>
        <p:nvCxnSpPr>
          <p:cNvPr id="7" name="Straight Connector 6">
            <a:extLst>
              <a:ext uri="{FF2B5EF4-FFF2-40B4-BE49-F238E27FC236}">
                <a16:creationId xmlns:a16="http://schemas.microsoft.com/office/drawing/2014/main" id="{D8D2D895-91FF-ED30-8E21-627F7D257D8D}"/>
              </a:ext>
              <a:ext uri="{C183D7F6-B498-43B3-948B-1728B52AA6E4}">
                <adec:decorative xmlns:adec="http://schemas.microsoft.com/office/drawing/2017/decorative" val="1"/>
              </a:ext>
            </a:extLst>
          </p:cNvPr>
          <p:cNvCxnSpPr/>
          <p:nvPr/>
        </p:nvCxnSpPr>
        <p:spPr>
          <a:xfrm>
            <a:off x="5897886" y="1450121"/>
            <a:ext cx="0" cy="3408958"/>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31A6BD0-414D-4945-B446-981A5DE5AFCA}"/>
              </a:ext>
            </a:extLst>
          </p:cNvPr>
          <p:cNvSpPr>
            <a:spLocks noGrp="1"/>
          </p:cNvSpPr>
          <p:nvPr>
            <p:ph type="sldNum" sz="quarter" idx="12"/>
          </p:nvPr>
        </p:nvSpPr>
        <p:spPr/>
        <p:txBody>
          <a:bodyPr/>
          <a:lstStyle/>
          <a:p>
            <a:pPr>
              <a:defRPr/>
            </a:pPr>
            <a:fld id="{11E79EF6-0C0E-43E6-8FB3-918BC522CC5A}" type="slidenum">
              <a:rPr lang="en-US" smtClean="0"/>
              <a:pPr>
                <a:defRPr/>
              </a:pPr>
              <a:t>116</a:t>
            </a:fld>
            <a:endParaRPr lang="en-US" dirty="0"/>
          </a:p>
        </p:txBody>
      </p:sp>
      <p:sp>
        <p:nvSpPr>
          <p:cNvPr id="5" name="Footer Placeholder 4">
            <a:extLst>
              <a:ext uri="{FF2B5EF4-FFF2-40B4-BE49-F238E27FC236}">
                <a16:creationId xmlns:a16="http://schemas.microsoft.com/office/drawing/2014/main" id="{73632BEC-465D-4C39-A93D-ADB667F4101F}"/>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723A81F3-E54B-4388-89BC-0169A49D3CC6}"/>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5522325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A230-BFF2-4F7E-A005-739D1DC566D8}"/>
              </a:ext>
            </a:extLst>
          </p:cNvPr>
          <p:cNvSpPr>
            <a:spLocks noGrp="1"/>
          </p:cNvSpPr>
          <p:nvPr>
            <p:ph type="title"/>
          </p:nvPr>
        </p:nvSpPr>
        <p:spPr/>
        <p:txBody>
          <a:bodyPr/>
          <a:lstStyle/>
          <a:p>
            <a:r>
              <a:rPr lang="en-US" dirty="0"/>
              <a:t>Stay Connected</a:t>
            </a:r>
          </a:p>
        </p:txBody>
      </p:sp>
      <p:sp>
        <p:nvSpPr>
          <p:cNvPr id="3" name="Slide Number Placeholder 2">
            <a:extLst>
              <a:ext uri="{FF2B5EF4-FFF2-40B4-BE49-F238E27FC236}">
                <a16:creationId xmlns:a16="http://schemas.microsoft.com/office/drawing/2014/main" id="{BB19D2E9-7458-4FA8-9818-B5541AB83090}"/>
              </a:ext>
            </a:extLst>
          </p:cNvPr>
          <p:cNvSpPr>
            <a:spLocks noGrp="1"/>
          </p:cNvSpPr>
          <p:nvPr>
            <p:ph type="sldNum" sz="quarter" idx="12"/>
          </p:nvPr>
        </p:nvSpPr>
        <p:spPr/>
        <p:txBody>
          <a:bodyPr/>
          <a:lstStyle/>
          <a:p>
            <a:fld id="{0B2D781D-8844-5940-92D1-06EF0A7F581E}" type="slidenum">
              <a:rPr lang="en-US" smtClean="0"/>
              <a:t>117</a:t>
            </a:fld>
            <a:endParaRPr lang="en-US"/>
          </a:p>
        </p:txBody>
      </p:sp>
      <p:sp>
        <p:nvSpPr>
          <p:cNvPr id="4" name="Footer Placeholder 3">
            <a:extLst>
              <a:ext uri="{FF2B5EF4-FFF2-40B4-BE49-F238E27FC236}">
                <a16:creationId xmlns:a16="http://schemas.microsoft.com/office/drawing/2014/main" id="{69DBE8EE-89B2-4DCE-AB1C-BE873540AFF2}"/>
              </a:ext>
            </a:extLst>
          </p:cNvPr>
          <p:cNvSpPr>
            <a:spLocks noGrp="1"/>
          </p:cNvSpPr>
          <p:nvPr>
            <p:ph type="ftr" sz="quarter" idx="11"/>
          </p:nvPr>
        </p:nvSpPr>
        <p:spPr/>
        <p:txBody>
          <a:bodyPr/>
          <a:lstStyle/>
          <a:p>
            <a:r>
              <a:rPr lang="en-US"/>
              <a:t>NTP Medicare OEP Bootcamp 2023</a:t>
            </a:r>
            <a:endParaRPr lang="en-US" dirty="0"/>
          </a:p>
        </p:txBody>
      </p:sp>
      <p:sp>
        <p:nvSpPr>
          <p:cNvPr id="5" name="Date Placeholder 4">
            <a:extLst>
              <a:ext uri="{FF2B5EF4-FFF2-40B4-BE49-F238E27FC236}">
                <a16:creationId xmlns:a16="http://schemas.microsoft.com/office/drawing/2014/main" id="{8A974D24-3402-431E-A4B3-401BF3A4687D}"/>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72230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B0C27F4-B7CF-4AD5-8A41-4F9F077D248C}"/>
              </a:ext>
            </a:extLst>
          </p:cNvPr>
          <p:cNvSpPr>
            <a:spLocks noGrp="1"/>
          </p:cNvSpPr>
          <p:nvPr>
            <p:ph type="title"/>
          </p:nvPr>
        </p:nvSpPr>
        <p:spPr>
          <a:xfrm>
            <a:off x="573156" y="4633101"/>
            <a:ext cx="11387196" cy="929287"/>
          </a:xfrm>
        </p:spPr>
        <p:txBody>
          <a:bodyPr>
            <a:normAutofit fontScale="90000"/>
          </a:bodyPr>
          <a:lstStyle/>
          <a:p>
            <a:r>
              <a:rPr lang="en-US" dirty="0"/>
              <a:t>NTP Medicare Open Enrollment Period (OEP) Bootcamp 2023 (Day 1) </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8D73-34B0-4032-A536-73B2FA6AFCE6}"/>
              </a:ext>
            </a:extLst>
          </p:cNvPr>
          <p:cNvSpPr>
            <a:spLocks noGrp="1"/>
          </p:cNvSpPr>
          <p:nvPr>
            <p:ph type="title"/>
          </p:nvPr>
        </p:nvSpPr>
        <p:spPr>
          <a:xfrm>
            <a:off x="3850279" y="1645208"/>
            <a:ext cx="5647327" cy="688931"/>
          </a:xfrm>
        </p:spPr>
        <p:txBody>
          <a:bodyPr>
            <a:normAutofit fontScale="90000"/>
          </a:bodyPr>
          <a:lstStyle/>
          <a:p>
            <a:r>
              <a:rPr lang="en-US" sz="3400" dirty="0"/>
              <a:t>Medicare Plan Finder 2023 Updates &amp; Enhancements</a:t>
            </a:r>
          </a:p>
        </p:txBody>
      </p:sp>
      <p:sp>
        <p:nvSpPr>
          <p:cNvPr id="3" name="Text Placeholder 2">
            <a:extLst>
              <a:ext uri="{FF2B5EF4-FFF2-40B4-BE49-F238E27FC236}">
                <a16:creationId xmlns:a16="http://schemas.microsoft.com/office/drawing/2014/main" id="{75878158-6060-7841-9B2B-83B596551512}"/>
              </a:ext>
            </a:extLst>
          </p:cNvPr>
          <p:cNvSpPr>
            <a:spLocks noGrp="1"/>
          </p:cNvSpPr>
          <p:nvPr>
            <p:ph type="body" idx="1"/>
          </p:nvPr>
        </p:nvSpPr>
        <p:spPr>
          <a:xfrm>
            <a:off x="3993064" y="3728944"/>
            <a:ext cx="6966675" cy="2756265"/>
          </a:xfrm>
        </p:spPr>
        <p:txBody>
          <a:bodyPr/>
          <a:lstStyle/>
          <a:p>
            <a:r>
              <a:rPr lang="en-US" sz="2300" dirty="0">
                <a:latin typeface="Arial" panose="020B0604020202020204" pitchFamily="34" charset="0"/>
                <a:cs typeface="Arial" panose="020B0604020202020204" pitchFamily="34" charset="0"/>
              </a:rPr>
              <a:t>Sylvia Gary</a:t>
            </a:r>
          </a:p>
          <a:p>
            <a:r>
              <a:rPr lang="en-US" sz="2000" b="0" dirty="0">
                <a:latin typeface="Arial" panose="020B0604020202020204" pitchFamily="34" charset="0"/>
                <a:cs typeface="Arial" panose="020B0604020202020204" pitchFamily="34" charset="0"/>
              </a:rPr>
              <a:t>Health Insurance Specialist</a:t>
            </a:r>
          </a:p>
          <a:p>
            <a:r>
              <a:rPr lang="en-US" sz="2000" b="0" dirty="0">
                <a:latin typeface="Arial" panose="020B0604020202020204" pitchFamily="34" charset="0"/>
                <a:cs typeface="Arial" panose="020B0604020202020204" pitchFamily="34" charset="0"/>
              </a:rPr>
              <a:t>Office of Communications</a:t>
            </a:r>
          </a:p>
        </p:txBody>
      </p:sp>
      <p:pic>
        <p:nvPicPr>
          <p:cNvPr id="5" name="Picture 4">
            <a:extLst>
              <a:ext uri="{FF2B5EF4-FFF2-40B4-BE49-F238E27FC236}">
                <a16:creationId xmlns:a16="http://schemas.microsoft.com/office/drawing/2014/main" id="{08706FBF-74F3-6E9B-30C6-32414AAEED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90833" y="3037222"/>
            <a:ext cx="2010592" cy="258754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097250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13" name="Content Placeholder 12"/>
          <p:cNvSpPr>
            <a:spLocks noGrp="1"/>
          </p:cNvSpPr>
          <p:nvPr>
            <p:ph idx="1"/>
          </p:nvPr>
        </p:nvSpPr>
        <p:spPr/>
        <p:txBody>
          <a:bodyPr>
            <a:normAutofit/>
          </a:bodyPr>
          <a:lstStyle/>
          <a:p>
            <a:pPr marL="0" lvl="0" indent="0" defTabSz="685800">
              <a:lnSpc>
                <a:spcPct val="100000"/>
              </a:lnSpc>
              <a:spcBef>
                <a:spcPts val="600"/>
              </a:spcBef>
              <a:buNone/>
            </a:pPr>
            <a:r>
              <a:rPr lang="en-US" dirty="0"/>
              <a:t>This session should help you: </a:t>
            </a:r>
          </a:p>
          <a:p>
            <a:pPr marL="265510" lvl="0" indent="-265510" defTabSz="685800">
              <a:lnSpc>
                <a:spcPct val="100000"/>
              </a:lnSpc>
              <a:spcBef>
                <a:spcPts val="600"/>
              </a:spcBef>
            </a:pPr>
            <a:r>
              <a:rPr lang="en-US" dirty="0"/>
              <a:t>Recognize and navigate Plan Finder user-facing features</a:t>
            </a:r>
          </a:p>
          <a:p>
            <a:pPr marL="265510" lvl="0" indent="-265510" defTabSz="685800">
              <a:lnSpc>
                <a:spcPct val="100000"/>
              </a:lnSpc>
              <a:spcBef>
                <a:spcPts val="600"/>
              </a:spcBef>
            </a:pPr>
            <a:r>
              <a:rPr lang="en-US" dirty="0"/>
              <a:t>Identify 2023 improvements and enhancements </a:t>
            </a:r>
          </a:p>
        </p:txBody>
      </p:sp>
      <p:sp>
        <p:nvSpPr>
          <p:cNvPr id="5" name="Slide Number Placeholder 4">
            <a:extLst>
              <a:ext uri="{FF2B5EF4-FFF2-40B4-BE49-F238E27FC236}">
                <a16:creationId xmlns:a16="http://schemas.microsoft.com/office/drawing/2014/main" id="{6E1DB3D0-9726-E9FE-4D6A-479FA22B52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3D4D0953-D8B8-92B7-AE62-D26D7951D3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014BB7BE-D4E7-AAFB-661A-1582FEC3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179792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3704-4853-7681-5B57-35272D657A8C}"/>
              </a:ext>
            </a:extLst>
          </p:cNvPr>
          <p:cNvSpPr>
            <a:spLocks noGrp="1"/>
          </p:cNvSpPr>
          <p:nvPr>
            <p:ph type="title"/>
          </p:nvPr>
        </p:nvSpPr>
        <p:spPr>
          <a:xfrm>
            <a:off x="3993063" y="2003113"/>
            <a:ext cx="5647327" cy="688931"/>
          </a:xfrm>
        </p:spPr>
        <p:txBody>
          <a:bodyPr>
            <a:normAutofit/>
          </a:bodyPr>
          <a:lstStyle/>
          <a:p>
            <a:pPr marL="0" marR="0" lvl="0" indent="0" defTabSz="914377" rtl="0" eaLnBrk="1" fontAlgn="auto" latinLnBrk="0" hangingPunct="1">
              <a:lnSpc>
                <a:spcPct val="100000"/>
              </a:lnSpc>
              <a:spcBef>
                <a:spcPts val="0"/>
              </a:spcBef>
              <a:spcAft>
                <a:spcPts val="1200"/>
              </a:spcAft>
              <a:tabLst/>
              <a:defRPr/>
            </a:pPr>
            <a:r>
              <a:rPr kumimoji="0" lang="en-US" sz="3600" b="1" i="0" u="none" strike="noStrike" kern="1200" cap="none" spc="0" normalizeH="0" baseline="0" noProof="0" dirty="0">
                <a:ln>
                  <a:noFill/>
                </a:ln>
                <a:solidFill>
                  <a:srgbClr val="00539A"/>
                </a:solidFill>
                <a:effectLst/>
                <a:uLnTx/>
                <a:uFillTx/>
                <a:latin typeface="Arial Black" panose="020B0604020202020204" pitchFamily="34" charset="0"/>
                <a:ea typeface="+mn-ea"/>
              </a:rPr>
              <a:t>User-Facing Features</a:t>
            </a:r>
            <a:endParaRPr lang="en-US" dirty="0"/>
          </a:p>
        </p:txBody>
      </p:sp>
    </p:spTree>
    <p:custDataLst>
      <p:tags r:id="rId1"/>
    </p:custDataLst>
    <p:extLst>
      <p:ext uri="{BB962C8B-B14F-4D97-AF65-F5344CB8AC3E}">
        <p14:creationId xmlns:p14="http://schemas.microsoft.com/office/powerpoint/2010/main" val="2847365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3143642E-B14B-EB6D-14AB-650FECD814C1}"/>
              </a:ext>
            </a:extLst>
          </p:cNvPr>
          <p:cNvSpPr>
            <a:spLocks noGrp="1"/>
          </p:cNvSpPr>
          <p:nvPr>
            <p:ph type="title"/>
          </p:nvPr>
        </p:nvSpPr>
        <p:spPr/>
        <p:txBody>
          <a:bodyPr/>
          <a:lstStyle/>
          <a:p>
            <a:r>
              <a:rPr lang="en-US" dirty="0"/>
              <a:t>User Interface Updates—Help Drawers </a:t>
            </a:r>
          </a:p>
        </p:txBody>
      </p:sp>
      <p:sp>
        <p:nvSpPr>
          <p:cNvPr id="2" name="Content Placeholder 1">
            <a:extLst>
              <a:ext uri="{FF2B5EF4-FFF2-40B4-BE49-F238E27FC236}">
                <a16:creationId xmlns:a16="http://schemas.microsoft.com/office/drawing/2014/main" id="{E905FFEC-D805-EEC5-CD10-F2CB7375B8A7}"/>
              </a:ext>
            </a:extLst>
          </p:cNvPr>
          <p:cNvSpPr>
            <a:spLocks noGrp="1"/>
          </p:cNvSpPr>
          <p:nvPr>
            <p:ph sz="quarter" idx="13"/>
          </p:nvPr>
        </p:nvSpPr>
        <p:spPr>
          <a:xfrm>
            <a:off x="838201" y="1208088"/>
            <a:ext cx="10515600" cy="1801812"/>
          </a:xfrm>
        </p:spPr>
        <p:txBody>
          <a:bodyPr>
            <a:normAutofit/>
          </a:bodyPr>
          <a:lstStyle/>
          <a:p>
            <a:r>
              <a:rPr lang="en-US" sz="2000" dirty="0"/>
              <a:t>Status: Launched January 5, 2023</a:t>
            </a:r>
          </a:p>
          <a:p>
            <a:r>
              <a:rPr lang="en-US" sz="2000" dirty="0"/>
              <a:t>Added help drawers to clarify the meaning of pharmacy network labels</a:t>
            </a:r>
          </a:p>
          <a:p>
            <a:r>
              <a:rPr lang="en-US" sz="2000" dirty="0"/>
              <a:t>Viewable on the logged-in Summary page, Plan Compare, and Plan Details page (anonymous and logged-in)</a:t>
            </a:r>
          </a:p>
        </p:txBody>
      </p:sp>
      <p:pic>
        <p:nvPicPr>
          <p:cNvPr id="1026" name="Picture 2" descr="Screenshot from the Medicare.gov website showing Drug coverage &amp; cost comparison window with a red arrow pointing at the hyperlink labeled How do pharmacy Networks affect what I pay?">
            <a:extLst>
              <a:ext uri="{FF2B5EF4-FFF2-40B4-BE49-F238E27FC236}">
                <a16:creationId xmlns:a16="http://schemas.microsoft.com/office/drawing/2014/main" id="{7FEA396E-3AB1-6086-3C77-6DA28143C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441" y="3106273"/>
            <a:ext cx="3661949" cy="3206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Screenshot form medicare.gov showing information after user clicks on the hyperlink labeled: How do Pharmacy networks affect what I pay">
            <a:extLst>
              <a:ext uri="{FF2B5EF4-FFF2-40B4-BE49-F238E27FC236}">
                <a16:creationId xmlns:a16="http://schemas.microsoft.com/office/drawing/2014/main" id="{BCC687BE-8865-C019-6509-B7C0A3D85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46" y="3106272"/>
            <a:ext cx="2813794" cy="3206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A0AD9C8C-294E-FDD6-A556-49351281023D}"/>
              </a:ext>
              <a:ext uri="{C183D7F6-B498-43B3-948B-1728B52AA6E4}">
                <adec:decorative xmlns:adec="http://schemas.microsoft.com/office/drawing/2017/decorative" val="1"/>
              </a:ext>
            </a:extLst>
          </p:cNvPr>
          <p:cNvSpPr/>
          <p:nvPr/>
        </p:nvSpPr>
        <p:spPr>
          <a:xfrm flipV="1">
            <a:off x="1302946" y="5273736"/>
            <a:ext cx="933450" cy="1771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C315A26-36FC-A67B-132A-4CBCDC9EB8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3DB419C3-DD11-2BD5-0471-2F7A3C70B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AAFA33C9-EF47-A86C-DF1C-C03B81D602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52D5B1EF-4AD3-4CF5-960B-F45C6B0E516E}"/>
              </a:ext>
            </a:extLst>
          </p:cNvPr>
          <p:cNvSpPr>
            <a:spLocks noGrp="1"/>
          </p:cNvSpPr>
          <p:nvPr>
            <p:ph type="title"/>
          </p:nvPr>
        </p:nvSpPr>
        <p:spPr/>
        <p:txBody>
          <a:bodyPr/>
          <a:lstStyle/>
          <a:p>
            <a:r>
              <a:rPr lang="en-US" dirty="0"/>
              <a:t>User Interface Updates—Generic Available </a:t>
            </a:r>
          </a:p>
        </p:txBody>
      </p:sp>
      <p:sp>
        <p:nvSpPr>
          <p:cNvPr id="2" name="Content Placeholder 1">
            <a:extLst>
              <a:ext uri="{FF2B5EF4-FFF2-40B4-BE49-F238E27FC236}">
                <a16:creationId xmlns:a16="http://schemas.microsoft.com/office/drawing/2014/main" id="{01699F31-4B78-0488-9629-8AE8BE4CFE8A}"/>
              </a:ext>
            </a:extLst>
          </p:cNvPr>
          <p:cNvSpPr>
            <a:spLocks noGrp="1"/>
          </p:cNvSpPr>
          <p:nvPr>
            <p:ph idx="1"/>
          </p:nvPr>
        </p:nvSpPr>
        <p:spPr>
          <a:xfrm>
            <a:off x="836814" y="930932"/>
            <a:ext cx="10515600" cy="4351338"/>
          </a:xfrm>
        </p:spPr>
        <p:txBody>
          <a:bodyPr>
            <a:normAutofit/>
          </a:bodyPr>
          <a:lstStyle/>
          <a:p>
            <a:pPr>
              <a:buClr>
                <a:srgbClr val="00529B"/>
              </a:buClr>
              <a:buSzPct val="100000"/>
              <a:buFont typeface="Wingdings" panose="05000000000000000000" pitchFamily="2" charset="2"/>
              <a:buChar char="§"/>
            </a:pPr>
            <a:r>
              <a:rPr lang="en-US" sz="2300" dirty="0">
                <a:solidFill>
                  <a:srgbClr val="00529B"/>
                </a:solidFill>
                <a:latin typeface="Arial" panose="020B0604020202020204" pitchFamily="34" charset="0"/>
                <a:cs typeface="Arial" panose="020B0604020202020204" pitchFamily="34" charset="0"/>
              </a:rPr>
              <a:t>Status: Launched </a:t>
            </a:r>
            <a:r>
              <a:rPr lang="en-US" sz="2300" b="0" i="0" u="none" strike="noStrike" dirty="0">
                <a:solidFill>
                  <a:srgbClr val="00529B"/>
                </a:solidFill>
                <a:effectLst/>
                <a:latin typeface="Arial" panose="020B0604020202020204" pitchFamily="34" charset="0"/>
                <a:cs typeface="Arial" panose="020B0604020202020204" pitchFamily="34" charset="0"/>
              </a:rPr>
              <a:t>February</a:t>
            </a:r>
            <a:r>
              <a:rPr lang="en-US" sz="2300" dirty="0">
                <a:solidFill>
                  <a:srgbClr val="00529B"/>
                </a:solidFill>
                <a:latin typeface="Arial" panose="020B0604020202020204" pitchFamily="34" charset="0"/>
                <a:cs typeface="Arial" panose="020B0604020202020204" pitchFamily="34" charset="0"/>
              </a:rPr>
              <a:t> 23, 2023</a:t>
            </a:r>
          </a:p>
          <a:p>
            <a:pPr>
              <a:buClr>
                <a:srgbClr val="00529B"/>
              </a:buClr>
              <a:buSzPct val="100000"/>
              <a:buFont typeface="Wingdings" panose="05000000000000000000" pitchFamily="2" charset="2"/>
              <a:buChar char="§"/>
            </a:pPr>
            <a:r>
              <a:rPr lang="en-US" sz="2300" dirty="0">
                <a:solidFill>
                  <a:srgbClr val="00529B"/>
                </a:solidFill>
                <a:latin typeface="Arial" panose="020B0604020202020204" pitchFamily="34" charset="0"/>
                <a:cs typeface="Arial" panose="020B0604020202020204" pitchFamily="34" charset="0"/>
              </a:rPr>
              <a:t>Updated language used on the generic drug modal to better reflect potential drug costs</a:t>
            </a:r>
          </a:p>
          <a:p>
            <a:pPr>
              <a:buClr>
                <a:srgbClr val="00529B"/>
              </a:buClr>
              <a:buSzPct val="100000"/>
              <a:buFont typeface="Wingdings" panose="05000000000000000000" pitchFamily="2" charset="2"/>
              <a:buChar char="§"/>
            </a:pPr>
            <a:r>
              <a:rPr lang="en-US" sz="2300" dirty="0">
                <a:solidFill>
                  <a:srgbClr val="00529B"/>
                </a:solidFill>
                <a:latin typeface="Arial" panose="020B0604020202020204" pitchFamily="34" charset="0"/>
                <a:cs typeface="Arial" panose="020B0604020202020204" pitchFamily="34" charset="0"/>
              </a:rPr>
              <a:t>Accessible when </a:t>
            </a:r>
            <a:r>
              <a:rPr lang="en-US" sz="2300" dirty="0"/>
              <a:t>people with Medicare </a:t>
            </a:r>
            <a:r>
              <a:rPr lang="en-US" sz="2300" dirty="0">
                <a:solidFill>
                  <a:srgbClr val="00529B"/>
                </a:solidFill>
                <a:latin typeface="Arial" panose="020B0604020202020204" pitchFamily="34" charset="0"/>
                <a:cs typeface="Arial" panose="020B0604020202020204" pitchFamily="34" charset="0"/>
              </a:rPr>
              <a:t>are adding drugs (anonymous or logged-in)</a:t>
            </a:r>
            <a:endParaRPr lang="en-US" sz="2300" dirty="0"/>
          </a:p>
        </p:txBody>
      </p:sp>
      <p:pic>
        <p:nvPicPr>
          <p:cNvPr id="4102" name="Picture 6" descr="The old message showing informing user that a Generic drug is available reading: A generic is available.">
            <a:extLst>
              <a:ext uri="{FF2B5EF4-FFF2-40B4-BE49-F238E27FC236}">
                <a16:creationId xmlns:a16="http://schemas.microsoft.com/office/drawing/2014/main" id="{F8E56F0E-F522-C9B9-7FD2-CF2204A1D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586" y="3065360"/>
            <a:ext cx="5422470" cy="30277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BBBA14BD-DA1F-3CEA-600B-5E6892CD6DF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37" y="3009948"/>
            <a:ext cx="808992" cy="65318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he new message showing informing user that a Generic drug is available reading: Your drug has a generic.">
            <a:extLst>
              <a:ext uri="{FF2B5EF4-FFF2-40B4-BE49-F238E27FC236}">
                <a16:creationId xmlns:a16="http://schemas.microsoft.com/office/drawing/2014/main" id="{C03D2982-973D-23AC-E322-E9EA3E85F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1722" y="3065360"/>
            <a:ext cx="4932701" cy="302774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EBE20CBF-F370-3659-245E-75982EEB4B6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778" y="3031482"/>
            <a:ext cx="894718" cy="637413"/>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C0C01926-638E-4600-D043-1791811440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80D5F59C-F5AB-610B-2B8A-832AC4B18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4736F78B-C029-40C3-2329-FAB376FF01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26474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7" name="Title 6">
            <a:extLst>
              <a:ext uri="{FF2B5EF4-FFF2-40B4-BE49-F238E27FC236}">
                <a16:creationId xmlns:a16="http://schemas.microsoft.com/office/drawing/2014/main" id="{760C870A-9E3C-9D72-025A-999B524CEB20}"/>
              </a:ext>
            </a:extLst>
          </p:cNvPr>
          <p:cNvSpPr>
            <a:spLocks noGrp="1"/>
          </p:cNvSpPr>
          <p:nvPr>
            <p:ph type="title"/>
          </p:nvPr>
        </p:nvSpPr>
        <p:spPr/>
        <p:txBody>
          <a:bodyPr/>
          <a:lstStyle/>
          <a:p>
            <a:r>
              <a:rPr lang="en-US" dirty="0"/>
              <a:t>User Interface Updates—Add Another Drug</a:t>
            </a:r>
          </a:p>
        </p:txBody>
      </p:sp>
      <p:sp>
        <p:nvSpPr>
          <p:cNvPr id="2" name="Content Placeholder 1">
            <a:extLst>
              <a:ext uri="{FF2B5EF4-FFF2-40B4-BE49-F238E27FC236}">
                <a16:creationId xmlns:a16="http://schemas.microsoft.com/office/drawing/2014/main" id="{BEA11E2A-9FB7-89D0-9252-B96655BD94C7}"/>
              </a:ext>
            </a:extLst>
          </p:cNvPr>
          <p:cNvSpPr>
            <a:spLocks noGrp="1"/>
          </p:cNvSpPr>
          <p:nvPr>
            <p:ph sz="quarter" idx="13"/>
          </p:nvPr>
        </p:nvSpPr>
        <p:spPr>
          <a:xfrm>
            <a:off x="1101847" y="1117600"/>
            <a:ext cx="10515600" cy="4926012"/>
          </a:xfrm>
        </p:spPr>
        <p:txBody>
          <a:bodyPr>
            <a:normAutofit/>
          </a:bodyPr>
          <a:lstStyle/>
          <a:p>
            <a:r>
              <a:rPr lang="en-US" sz="2200" dirty="0"/>
              <a:t>Status: Launched May 2, 2023</a:t>
            </a:r>
          </a:p>
          <a:p>
            <a:r>
              <a:rPr lang="en-US" sz="2200" dirty="0"/>
              <a:t>Where a person with Medicare’s drug list is long, CMS has added another ‘add another drug’ button in response to user feedback</a:t>
            </a:r>
          </a:p>
          <a:p>
            <a:r>
              <a:rPr lang="en-US" sz="2200" dirty="0"/>
              <a:t>Accessible for all users (anonymous, logged-in)</a:t>
            </a:r>
          </a:p>
          <a:p>
            <a:endParaRPr lang="en-US" sz="2000" dirty="0"/>
          </a:p>
          <a:p>
            <a:pPr marL="0" indent="0">
              <a:buNone/>
            </a:pPr>
            <a:r>
              <a:rPr lang="en-US" sz="2000" dirty="0"/>
              <a:t>Addition “Add Another Drug” </a:t>
            </a:r>
            <a:br>
              <a:rPr lang="en-US" sz="2000" dirty="0"/>
            </a:br>
            <a:r>
              <a:rPr lang="en-US" sz="2000" dirty="0"/>
              <a:t>button now displays at the top </a:t>
            </a:r>
            <a:br>
              <a:rPr lang="en-US" sz="2000" dirty="0"/>
            </a:br>
            <a:r>
              <a:rPr lang="en-US" sz="2000" dirty="0"/>
              <a:t>of the drug lists as a user adds </a:t>
            </a:r>
            <a:br>
              <a:rPr lang="en-US" sz="2000" dirty="0"/>
            </a:br>
            <a:r>
              <a:rPr lang="en-US" sz="2000" dirty="0"/>
              <a:t>more drugs</a:t>
            </a:r>
          </a:p>
        </p:txBody>
      </p:sp>
      <p:pic>
        <p:nvPicPr>
          <p:cNvPr id="5122" name="Picture 2" descr="A screenshot of the user interface window showing the list of drugs user selected with a title reading: Confirm your drug list ">
            <a:extLst>
              <a:ext uri="{FF2B5EF4-FFF2-40B4-BE49-F238E27FC236}">
                <a16:creationId xmlns:a16="http://schemas.microsoft.com/office/drawing/2014/main" id="{0BE09824-105F-067D-815D-C47402C01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426" y="3033363"/>
            <a:ext cx="4893649" cy="3525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DBF7772-E439-FC05-4AB0-0847504BF625}"/>
              </a:ext>
              <a:ext uri="{C183D7F6-B498-43B3-948B-1728B52AA6E4}">
                <adec:decorative xmlns:adec="http://schemas.microsoft.com/office/drawing/2017/decorative" val="1"/>
              </a:ext>
            </a:extLst>
          </p:cNvPr>
          <p:cNvSpPr/>
          <p:nvPr/>
        </p:nvSpPr>
        <p:spPr>
          <a:xfrm>
            <a:off x="5012351" y="3490119"/>
            <a:ext cx="981075" cy="180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291F4D30-4157-C817-9035-79B7F2A16A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9" name="Footer Placeholder 8">
            <a:extLst>
              <a:ext uri="{FF2B5EF4-FFF2-40B4-BE49-F238E27FC236}">
                <a16:creationId xmlns:a16="http://schemas.microsoft.com/office/drawing/2014/main" id="{6031DA85-FF2F-0B6A-226D-630CAD3ECA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8" name="Date Placeholder 7">
            <a:extLst>
              <a:ext uri="{FF2B5EF4-FFF2-40B4-BE49-F238E27FC236}">
                <a16:creationId xmlns:a16="http://schemas.microsoft.com/office/drawing/2014/main" id="{8D81B417-B75F-BC27-9AC1-5FCF5AAE4A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750592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7" name="Title 6">
            <a:extLst>
              <a:ext uri="{FF2B5EF4-FFF2-40B4-BE49-F238E27FC236}">
                <a16:creationId xmlns:a16="http://schemas.microsoft.com/office/drawing/2014/main" id="{917472CA-B9DD-BD41-A976-368A5B8AF659}"/>
              </a:ext>
            </a:extLst>
          </p:cNvPr>
          <p:cNvSpPr>
            <a:spLocks noGrp="1"/>
          </p:cNvSpPr>
          <p:nvPr>
            <p:ph type="title"/>
          </p:nvPr>
        </p:nvSpPr>
        <p:spPr/>
        <p:txBody>
          <a:bodyPr/>
          <a:lstStyle/>
          <a:p>
            <a:r>
              <a:rPr lang="en-US" dirty="0"/>
              <a:t>User Interface Updates—Removed Star Ratings from MMP Plan Display</a:t>
            </a:r>
          </a:p>
        </p:txBody>
      </p:sp>
      <p:sp>
        <p:nvSpPr>
          <p:cNvPr id="4" name="Content Placeholder 4">
            <a:extLst>
              <a:ext uri="{FF2B5EF4-FFF2-40B4-BE49-F238E27FC236}">
                <a16:creationId xmlns:a16="http://schemas.microsoft.com/office/drawing/2014/main" id="{B2789D02-BE5B-4B62-B07E-DB075E7653C2}"/>
              </a:ext>
            </a:extLst>
          </p:cNvPr>
          <p:cNvSpPr txBox="1">
            <a:spLocks/>
          </p:cNvSpPr>
          <p:nvPr/>
        </p:nvSpPr>
        <p:spPr>
          <a:xfrm>
            <a:off x="629920" y="1285876"/>
            <a:ext cx="10891665" cy="3921550"/>
          </a:xfrm>
          <a:prstGeom prst="rect">
            <a:avLst/>
          </a:prstGeom>
          <a:noFill/>
          <a:ln>
            <a:noFill/>
          </a:ln>
        </p:spPr>
        <p:txBody>
          <a:bodyPr spcFirstLastPara="1" wrap="square" lIns="121900" tIns="60933" rIns="121900" bIns="60933"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360"/>
              </a:spcBef>
              <a:spcAft>
                <a:spcPts val="0"/>
              </a:spcAft>
              <a:buClr>
                <a:schemeClr val="dk1"/>
              </a:buClr>
              <a:buSzPts val="1600"/>
              <a:buFont typeface="Montserrat Medium"/>
              <a:buChar char="●"/>
              <a:defRPr sz="1600" b="0" i="0" u="none" strike="noStrike" cap="none">
                <a:solidFill>
                  <a:schemeClr val="dk1"/>
                </a:solidFill>
                <a:latin typeface="Montserrat Medium"/>
                <a:ea typeface="Montserrat Medium"/>
                <a:cs typeface="Montserrat Medium"/>
                <a:sym typeface="Montserrat Medium"/>
              </a:defRPr>
            </a:lvl1pPr>
            <a:lvl2pPr marL="914400" marR="0" lvl="1" indent="-330200" algn="l" rtl="0">
              <a:lnSpc>
                <a:spcPct val="100000"/>
              </a:lnSpc>
              <a:spcBef>
                <a:spcPts val="360"/>
              </a:spcBef>
              <a:spcAft>
                <a:spcPts val="0"/>
              </a:spcAft>
              <a:buClr>
                <a:schemeClr val="dk1"/>
              </a:buClr>
              <a:buSzPts val="1600"/>
              <a:buFont typeface="Montserrat Light"/>
              <a:buChar char="○"/>
              <a:defRPr sz="1600" b="0" i="0" u="none" strike="noStrike" cap="none">
                <a:solidFill>
                  <a:schemeClr val="dk1"/>
                </a:solidFill>
                <a:latin typeface="Montserrat Light"/>
                <a:ea typeface="Montserrat Light"/>
                <a:cs typeface="Montserrat Light"/>
                <a:sym typeface="Montserrat Light"/>
              </a:defRPr>
            </a:lvl2pPr>
            <a:lvl3pPr marL="1371600" marR="0" lvl="2" indent="-330200" algn="l" rtl="0">
              <a:lnSpc>
                <a:spcPct val="100000"/>
              </a:lnSpc>
              <a:spcBef>
                <a:spcPts val="360"/>
              </a:spcBef>
              <a:spcAft>
                <a:spcPts val="0"/>
              </a:spcAft>
              <a:buClr>
                <a:schemeClr val="dk1"/>
              </a:buClr>
              <a:buSzPts val="1600"/>
              <a:buFont typeface="Montserrat"/>
              <a:buChar char="■"/>
              <a:defRPr sz="1600" b="0" i="0" u="none" strike="noStrike" cap="none">
                <a:solidFill>
                  <a:schemeClr val="dk1"/>
                </a:solidFill>
                <a:latin typeface="Montserrat"/>
                <a:ea typeface="Montserrat"/>
                <a:cs typeface="Montserrat"/>
                <a:sym typeface="Montserrat"/>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9pPr>
          </a:lstStyle>
          <a:p>
            <a:pPr marL="274320" indent="-274320">
              <a:spcBef>
                <a:spcPts val="0"/>
              </a:spcBef>
              <a:spcAft>
                <a:spcPts val="600"/>
              </a:spcAft>
              <a:buClr>
                <a:srgbClr val="00529B"/>
              </a:buClr>
              <a:buSzPct val="100000"/>
              <a:buFont typeface="Wingdings" panose="05000000000000000000" pitchFamily="2" charset="2"/>
              <a:buChar char="§"/>
            </a:pPr>
            <a:r>
              <a:rPr lang="en-US" sz="2400" dirty="0">
                <a:solidFill>
                  <a:schemeClr val="accent5">
                    <a:lumMod val="50000"/>
                  </a:schemeClr>
                </a:solidFill>
                <a:latin typeface="Arial" panose="020B0604020202020204" pitchFamily="34" charset="0"/>
                <a:cs typeface="Arial" panose="020B0604020202020204" pitchFamily="34" charset="0"/>
              </a:rPr>
              <a:t>Status: Launched May 24</a:t>
            </a:r>
            <a:r>
              <a:rPr lang="en-US" sz="2400" baseline="30000" dirty="0">
                <a:solidFill>
                  <a:schemeClr val="accent5">
                    <a:lumMod val="50000"/>
                  </a:schemeClr>
                </a:solidFill>
                <a:latin typeface="Arial" panose="020B0604020202020204" pitchFamily="34" charset="0"/>
                <a:cs typeface="Arial" panose="020B0604020202020204" pitchFamily="34" charset="0"/>
              </a:rPr>
              <a:t>th</a:t>
            </a:r>
            <a:r>
              <a:rPr lang="en-US" sz="2400" dirty="0">
                <a:solidFill>
                  <a:schemeClr val="accent5">
                    <a:lumMod val="50000"/>
                  </a:schemeClr>
                </a:solidFill>
                <a:latin typeface="Arial" panose="020B0604020202020204" pitchFamily="34" charset="0"/>
                <a:cs typeface="Arial" panose="020B0604020202020204" pitchFamily="34" charset="0"/>
              </a:rPr>
              <a:t>, 2023</a:t>
            </a:r>
          </a:p>
          <a:p>
            <a:pPr marL="274320" indent="-274320">
              <a:spcBef>
                <a:spcPts val="0"/>
              </a:spcBef>
              <a:spcAft>
                <a:spcPts val="600"/>
              </a:spcAft>
              <a:buClr>
                <a:srgbClr val="00529B"/>
              </a:buClr>
              <a:buSzPct val="100000"/>
              <a:buFont typeface="Wingdings" panose="05000000000000000000" pitchFamily="2" charset="2"/>
              <a:buChar char="§"/>
            </a:pPr>
            <a:r>
              <a:rPr lang="en-US" sz="2400" dirty="0">
                <a:solidFill>
                  <a:schemeClr val="accent5">
                    <a:lumMod val="50000"/>
                  </a:schemeClr>
                </a:solidFill>
                <a:latin typeface="Arial" panose="020B0604020202020204" pitchFamily="34" charset="0"/>
                <a:cs typeface="Arial" panose="020B0604020202020204" pitchFamily="34" charset="0"/>
              </a:rPr>
              <a:t>Removed Star Ratings feature from displaying on Medicare-Medicaid Plans (MMPs) who do not participate in the program</a:t>
            </a:r>
          </a:p>
          <a:p>
            <a:pPr marL="274320" indent="-274320">
              <a:spcBef>
                <a:spcPts val="0"/>
              </a:spcBef>
              <a:spcAft>
                <a:spcPts val="600"/>
              </a:spcAft>
              <a:buClr>
                <a:srgbClr val="00529B"/>
              </a:buClr>
              <a:buSzPct val="100000"/>
              <a:buFont typeface="Wingdings" panose="05000000000000000000" pitchFamily="2" charset="2"/>
              <a:buChar char="§"/>
            </a:pPr>
            <a:r>
              <a:rPr lang="en-US" sz="2400" dirty="0">
                <a:solidFill>
                  <a:schemeClr val="accent5">
                    <a:lumMod val="50000"/>
                  </a:schemeClr>
                </a:solidFill>
                <a:latin typeface="Arial" panose="020B0604020202020204" pitchFamily="34" charset="0"/>
                <a:cs typeface="Arial" panose="020B0604020202020204" pitchFamily="34" charset="0"/>
              </a:rPr>
              <a:t>Previously, Plan finder would display “Not enough data available” for MMPs</a:t>
            </a:r>
          </a:p>
          <a:p>
            <a:pPr marL="274320" indent="-274320">
              <a:spcBef>
                <a:spcPts val="0"/>
              </a:spcBef>
              <a:spcAft>
                <a:spcPts val="600"/>
              </a:spcAft>
              <a:buNone/>
            </a:pPr>
            <a:endParaRPr lang="en-US" sz="2400" dirty="0">
              <a:solidFill>
                <a:schemeClr val="accent5">
                  <a:lumMod val="50000"/>
                </a:schemeClr>
              </a:solidFill>
              <a:latin typeface="Arial" panose="020B0604020202020204" pitchFamily="34" charset="0"/>
              <a:cs typeface="Arial" panose="020B0604020202020204" pitchFamily="34" charset="0"/>
            </a:endParaRPr>
          </a:p>
        </p:txBody>
      </p:sp>
      <p:pic>
        <p:nvPicPr>
          <p:cNvPr id="6146" name="Picture 2" descr="Old screenshot of the Plan Finder Plan details page">
            <a:extLst>
              <a:ext uri="{FF2B5EF4-FFF2-40B4-BE49-F238E27FC236}">
                <a16:creationId xmlns:a16="http://schemas.microsoft.com/office/drawing/2014/main" id="{B528ED06-B2E0-98B2-8874-F5122F20A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588" y="3620379"/>
            <a:ext cx="4532799" cy="2779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0">
            <a:extLst>
              <a:ext uri="{FF2B5EF4-FFF2-40B4-BE49-F238E27FC236}">
                <a16:creationId xmlns:a16="http://schemas.microsoft.com/office/drawing/2014/main" id="{38A1AAB0-2CDA-3919-C267-F15AFC1EAE9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40" y="3135361"/>
            <a:ext cx="747835" cy="6038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6A522C81-968E-949E-6638-4E6C1D9B913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897" y="3283371"/>
            <a:ext cx="747835" cy="532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ew screenshot of Plan Finder Plan details page showing the Star Rating menu option is hidden and also replaced the content &quot;Not enough data available&quot; with &quot;Not available for Medicaid-Medicare Plans&quot;&#10;">
            <a:extLst>
              <a:ext uri="{FF2B5EF4-FFF2-40B4-BE49-F238E27FC236}">
                <a16:creationId xmlns:a16="http://schemas.microsoft.com/office/drawing/2014/main" id="{1AD2D01A-A396-4AC0-6F99-60BE01804A3D}"/>
              </a:ext>
            </a:extLst>
          </p:cNvPr>
          <p:cNvPicPr>
            <a:picLocks noChangeAspect="1"/>
          </p:cNvPicPr>
          <p:nvPr/>
        </p:nvPicPr>
        <p:blipFill>
          <a:blip r:embed="rId7"/>
          <a:stretch>
            <a:fillRect/>
          </a:stretch>
        </p:blipFill>
        <p:spPr>
          <a:xfrm>
            <a:off x="6455021" y="3686615"/>
            <a:ext cx="4532800" cy="2662886"/>
          </a:xfrm>
          <a:prstGeom prst="rect">
            <a:avLst/>
          </a:prstGeom>
          <a:ln>
            <a:noFill/>
          </a:ln>
          <a:effectLst>
            <a:outerShdw blurRad="292100" dist="139700" dir="2700000" algn="tl" rotWithShape="0">
              <a:srgbClr val="333333">
                <a:alpha val="65000"/>
              </a:srgbClr>
            </a:outerShdw>
          </a:effectLst>
        </p:spPr>
      </p:pic>
      <p:sp>
        <p:nvSpPr>
          <p:cNvPr id="10" name="Slide Number Placeholder 9">
            <a:extLst>
              <a:ext uri="{FF2B5EF4-FFF2-40B4-BE49-F238E27FC236}">
                <a16:creationId xmlns:a16="http://schemas.microsoft.com/office/drawing/2014/main" id="{713ABFA3-56AC-2CD3-FE03-D4C9906B0B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9" name="Footer Placeholder 8">
            <a:extLst>
              <a:ext uri="{FF2B5EF4-FFF2-40B4-BE49-F238E27FC236}">
                <a16:creationId xmlns:a16="http://schemas.microsoft.com/office/drawing/2014/main" id="{0F699DCB-0A75-0EC7-3BB4-FB452E8169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8" name="Date Placeholder 7">
            <a:extLst>
              <a:ext uri="{FF2B5EF4-FFF2-40B4-BE49-F238E27FC236}">
                <a16:creationId xmlns:a16="http://schemas.microsoft.com/office/drawing/2014/main" id="{DDC0C603-FFFC-9CB5-1B50-4F3B974A6D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65999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F14749-3231-5BFF-78E6-709A3E9AAB11}"/>
              </a:ext>
            </a:extLst>
          </p:cNvPr>
          <p:cNvSpPr>
            <a:spLocks noGrp="1"/>
          </p:cNvSpPr>
          <p:nvPr>
            <p:ph type="title"/>
          </p:nvPr>
        </p:nvSpPr>
        <p:spPr/>
        <p:txBody>
          <a:bodyPr/>
          <a:lstStyle/>
          <a:p>
            <a:r>
              <a:rPr lang="en-US" dirty="0"/>
              <a:t>CMS National Training Program  </a:t>
            </a:r>
          </a:p>
        </p:txBody>
      </p:sp>
      <p:sp>
        <p:nvSpPr>
          <p:cNvPr id="12" name="Text Placeholder 11">
            <a:extLst>
              <a:ext uri="{FF2B5EF4-FFF2-40B4-BE49-F238E27FC236}">
                <a16:creationId xmlns:a16="http://schemas.microsoft.com/office/drawing/2014/main" id="{3A11792C-5CF4-EAEC-8B04-99706D5FCA95}"/>
              </a:ext>
            </a:extLst>
          </p:cNvPr>
          <p:cNvSpPr>
            <a:spLocks noGrp="1"/>
          </p:cNvSpPr>
          <p:nvPr>
            <p:ph type="body" sz="quarter" idx="14"/>
          </p:nvPr>
        </p:nvSpPr>
        <p:spPr>
          <a:xfrm>
            <a:off x="2400405" y="2339170"/>
            <a:ext cx="1997892" cy="704371"/>
          </a:xfrm>
        </p:spPr>
        <p:txBody>
          <a:bodyPr>
            <a:normAutofit/>
          </a:bodyPr>
          <a:lstStyle/>
          <a:p>
            <a:r>
              <a:rPr lang="en-US" sz="2000" b="1" dirty="0"/>
              <a:t>Medicaid</a:t>
            </a:r>
          </a:p>
        </p:txBody>
      </p:sp>
      <p:sp>
        <p:nvSpPr>
          <p:cNvPr id="13" name="Text Placeholder 12">
            <a:extLst>
              <a:ext uri="{FF2B5EF4-FFF2-40B4-BE49-F238E27FC236}">
                <a16:creationId xmlns:a16="http://schemas.microsoft.com/office/drawing/2014/main" id="{DE5EAB69-94E9-E14A-14FA-D5486D449C65}"/>
              </a:ext>
            </a:extLst>
          </p:cNvPr>
          <p:cNvSpPr>
            <a:spLocks noGrp="1"/>
          </p:cNvSpPr>
          <p:nvPr>
            <p:ph type="body" sz="quarter" idx="15"/>
          </p:nvPr>
        </p:nvSpPr>
        <p:spPr>
          <a:xfrm>
            <a:off x="8153400" y="2218052"/>
            <a:ext cx="2535195" cy="1005419"/>
          </a:xfrm>
        </p:spPr>
        <p:txBody>
          <a:bodyPr>
            <a:normAutofit/>
          </a:bodyPr>
          <a:lstStyle/>
          <a:p>
            <a:r>
              <a:rPr lang="en-US" sz="2000" b="1" dirty="0"/>
              <a:t>Medicare</a:t>
            </a:r>
          </a:p>
        </p:txBody>
      </p:sp>
      <p:sp>
        <p:nvSpPr>
          <p:cNvPr id="14" name="Text Placeholder 13">
            <a:extLst>
              <a:ext uri="{FF2B5EF4-FFF2-40B4-BE49-F238E27FC236}">
                <a16:creationId xmlns:a16="http://schemas.microsoft.com/office/drawing/2014/main" id="{BFA28B3D-CA3B-7A3E-65F3-D3B72A39164A}"/>
              </a:ext>
            </a:extLst>
          </p:cNvPr>
          <p:cNvSpPr>
            <a:spLocks noGrp="1"/>
          </p:cNvSpPr>
          <p:nvPr>
            <p:ph type="body" sz="quarter" idx="16"/>
          </p:nvPr>
        </p:nvSpPr>
        <p:spPr>
          <a:xfrm>
            <a:off x="1550242" y="4444032"/>
            <a:ext cx="3421062" cy="1046904"/>
          </a:xfrm>
        </p:spPr>
        <p:txBody>
          <a:bodyPr>
            <a:normAutofit fontScale="92500" lnSpcReduction="10000"/>
          </a:bodyPr>
          <a:lstStyle/>
          <a:p>
            <a:pPr marL="0" marR="0" lvl="0" indent="0" algn="ctr" defTabSz="6858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Children’s Health</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Insurance Program (CHIP)</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5" name="Text Placeholder 14">
            <a:extLst>
              <a:ext uri="{FF2B5EF4-FFF2-40B4-BE49-F238E27FC236}">
                <a16:creationId xmlns:a16="http://schemas.microsoft.com/office/drawing/2014/main" id="{20D583B0-620D-6D0D-518F-570CE4B14A60}"/>
              </a:ext>
            </a:extLst>
          </p:cNvPr>
          <p:cNvSpPr>
            <a:spLocks noGrp="1"/>
          </p:cNvSpPr>
          <p:nvPr>
            <p:ph type="body" sz="quarter" idx="17"/>
          </p:nvPr>
        </p:nvSpPr>
        <p:spPr>
          <a:xfrm>
            <a:off x="7126153" y="4592291"/>
            <a:ext cx="3421062" cy="914745"/>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Health Insurance Marketplace</a:t>
            </a:r>
            <a:r>
              <a:rPr kumimoji="0" lang="en-US" sz="2000" b="0" i="0" u="none" strike="noStrike" kern="1200" cap="none" spc="0" normalizeH="0" baseline="30000" noProof="0" dirty="0">
                <a:ln>
                  <a:noFill/>
                </a:ln>
                <a:solidFill>
                  <a:srgbClr val="08569B"/>
                </a:solidFill>
                <a:effectLst/>
                <a:uLnTx/>
                <a:uFillTx/>
                <a:latin typeface="Arial" panose="020B0604020202020204" pitchFamily="34" charset="0"/>
                <a:ea typeface="+mn-ea"/>
                <a:cs typeface="+mn-cs"/>
              </a:rPr>
              <a:t>®</a:t>
            </a:r>
            <a:endParaRPr lang="en-US" dirty="0"/>
          </a:p>
        </p:txBody>
      </p:sp>
      <p:sp>
        <p:nvSpPr>
          <p:cNvPr id="2" name="Types">
            <a:extLst>
              <a:ext uri="{FF2B5EF4-FFF2-40B4-BE49-F238E27FC236}">
                <a16:creationId xmlns:a16="http://schemas.microsoft.com/office/drawing/2014/main" id="{D68EEB00-F117-1381-F543-1123B84DA211}"/>
              </a:ext>
              <a:ext uri="{C183D7F6-B498-43B3-948B-1728B52AA6E4}">
                <adec:decorative xmlns:adec="http://schemas.microsoft.com/office/drawing/2017/decorative" val="1"/>
              </a:ext>
            </a:extLst>
          </p:cNvPr>
          <p:cNvSpPr/>
          <p:nvPr/>
        </p:nvSpPr>
        <p:spPr>
          <a:xfrm>
            <a:off x="4486555" y="2739455"/>
            <a:ext cx="3218891" cy="1919779"/>
          </a:xfrm>
          <a:prstGeom prst="ellipse">
            <a:avLst/>
          </a:prstGeom>
          <a:solidFill>
            <a:srgbClr val="FAC84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3" name="QMB">
            <a:extLst>
              <a:ext uri="{FF2B5EF4-FFF2-40B4-BE49-F238E27FC236}">
                <a16:creationId xmlns:a16="http://schemas.microsoft.com/office/drawing/2014/main" id="{CEB170E7-C148-0567-B0A6-D7136A94CC1D}"/>
              </a:ext>
              <a:ext uri="{C183D7F6-B498-43B3-948B-1728B52AA6E4}">
                <adec:decorative xmlns:adec="http://schemas.microsoft.com/office/drawing/2017/decorative" val="1"/>
              </a:ext>
            </a:extLst>
          </p:cNvPr>
          <p:cNvSpPr/>
          <p:nvPr/>
        </p:nvSpPr>
        <p:spPr>
          <a:xfrm>
            <a:off x="1291342" y="1760197"/>
            <a:ext cx="4100130" cy="151498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tIns="0" rIns="365760" bIns="18288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4" name="SLMB">
            <a:extLst>
              <a:ext uri="{FF2B5EF4-FFF2-40B4-BE49-F238E27FC236}">
                <a16:creationId xmlns:a16="http://schemas.microsoft.com/office/drawing/2014/main" id="{E7267013-F94F-B45B-42FA-FC87C88F9F95}"/>
              </a:ext>
              <a:ext uri="{C183D7F6-B498-43B3-948B-1728B52AA6E4}">
                <adec:decorative xmlns:adec="http://schemas.microsoft.com/office/drawing/2017/decorative" val="1"/>
              </a:ext>
            </a:extLst>
          </p:cNvPr>
          <p:cNvSpPr/>
          <p:nvPr/>
        </p:nvSpPr>
        <p:spPr>
          <a:xfrm>
            <a:off x="6815558" y="1750204"/>
            <a:ext cx="3961295" cy="151790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182880" bIns="18288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5" name="QI">
            <a:extLst>
              <a:ext uri="{FF2B5EF4-FFF2-40B4-BE49-F238E27FC236}">
                <a16:creationId xmlns:a16="http://schemas.microsoft.com/office/drawing/2014/main" id="{05F85593-2566-D7F3-9974-493C8E0490C8}"/>
              </a:ext>
              <a:ext uri="{C183D7F6-B498-43B3-948B-1728B52AA6E4}">
                <adec:decorative xmlns:adec="http://schemas.microsoft.com/office/drawing/2017/decorative" val="1"/>
              </a:ext>
            </a:extLst>
          </p:cNvPr>
          <p:cNvSpPr/>
          <p:nvPr/>
        </p:nvSpPr>
        <p:spPr>
          <a:xfrm>
            <a:off x="1263498" y="4118544"/>
            <a:ext cx="4100130" cy="151790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6" name="QDWI">
            <a:extLst>
              <a:ext uri="{FF2B5EF4-FFF2-40B4-BE49-F238E27FC236}">
                <a16:creationId xmlns:a16="http://schemas.microsoft.com/office/drawing/2014/main" id="{B62ECBAC-BFEE-33A5-1F67-4657D33AF8DB}"/>
              </a:ext>
              <a:ext uri="{C183D7F6-B498-43B3-948B-1728B52AA6E4}">
                <adec:decorative xmlns:adec="http://schemas.microsoft.com/office/drawing/2017/decorative" val="1"/>
              </a:ext>
            </a:extLst>
          </p:cNvPr>
          <p:cNvSpPr/>
          <p:nvPr/>
        </p:nvSpPr>
        <p:spPr>
          <a:xfrm>
            <a:off x="6755073" y="4142634"/>
            <a:ext cx="4082267" cy="151790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bIns="1828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94E8CC71-BEA1-90B0-9051-FBA40AF10716}"/>
              </a:ext>
            </a:extLst>
          </p:cNvPr>
          <p:cNvSpPr>
            <a:spLocks noGrp="1"/>
          </p:cNvSpPr>
          <p:nvPr>
            <p:ph type="body" sz="quarter" idx="13"/>
          </p:nvPr>
        </p:nvSpPr>
        <p:spPr>
          <a:xfrm>
            <a:off x="4615918" y="3154958"/>
            <a:ext cx="3006942" cy="1211262"/>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 provide </a:t>
            </a:r>
            <a:b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training &amp;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for partners about these programs</a:t>
            </a:r>
          </a:p>
        </p:txBody>
      </p:sp>
      <p:sp>
        <p:nvSpPr>
          <p:cNvPr id="10" name="Slide Number Placeholder 9">
            <a:extLst>
              <a:ext uri="{FF2B5EF4-FFF2-40B4-BE49-F238E27FC236}">
                <a16:creationId xmlns:a16="http://schemas.microsoft.com/office/drawing/2014/main" id="{F21D5B29-7592-4AEF-8E74-8BC2E5E7E7F9}"/>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2</a:t>
            </a:fld>
            <a:endParaRPr lang="en-US" dirty="0"/>
          </a:p>
        </p:txBody>
      </p:sp>
      <p:sp>
        <p:nvSpPr>
          <p:cNvPr id="9" name="Footer Placeholder 8">
            <a:extLst>
              <a:ext uri="{FF2B5EF4-FFF2-40B4-BE49-F238E27FC236}">
                <a16:creationId xmlns:a16="http://schemas.microsoft.com/office/drawing/2014/main" id="{4C2E048D-E1A5-449F-95E9-AED45CCC359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NTP Medicare OEP Bootcamp 2023</a:t>
            </a:r>
          </a:p>
        </p:txBody>
      </p:sp>
      <p:sp>
        <p:nvSpPr>
          <p:cNvPr id="7" name="Date Placeholder 6">
            <a:extLst>
              <a:ext uri="{FF2B5EF4-FFF2-40B4-BE49-F238E27FC236}">
                <a16:creationId xmlns:a16="http://schemas.microsoft.com/office/drawing/2014/main" id="{415512B0-D510-473E-9472-458C4788EF2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6176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10" name="Title 9">
            <a:extLst>
              <a:ext uri="{FF2B5EF4-FFF2-40B4-BE49-F238E27FC236}">
                <a16:creationId xmlns:a16="http://schemas.microsoft.com/office/drawing/2014/main" id="{CA62C01E-169B-C275-748C-FAE2CBF10FA4}"/>
              </a:ext>
            </a:extLst>
          </p:cNvPr>
          <p:cNvSpPr>
            <a:spLocks noGrp="1"/>
          </p:cNvSpPr>
          <p:nvPr>
            <p:ph type="title"/>
          </p:nvPr>
        </p:nvSpPr>
        <p:spPr/>
        <p:txBody>
          <a:bodyPr/>
          <a:lstStyle/>
          <a:p>
            <a:r>
              <a:rPr lang="en-US" dirty="0"/>
              <a:t>User Interface Updates—Removed IRA Footnote</a:t>
            </a:r>
          </a:p>
        </p:txBody>
      </p:sp>
      <p:sp>
        <p:nvSpPr>
          <p:cNvPr id="6" name="Content Placeholder 5">
            <a:extLst>
              <a:ext uri="{FF2B5EF4-FFF2-40B4-BE49-F238E27FC236}">
                <a16:creationId xmlns:a16="http://schemas.microsoft.com/office/drawing/2014/main" id="{BA697164-5A2E-39D2-CC85-2AF5C3AEAF4F}"/>
              </a:ext>
            </a:extLst>
          </p:cNvPr>
          <p:cNvSpPr>
            <a:spLocks noGrp="1"/>
          </p:cNvSpPr>
          <p:nvPr>
            <p:ph sz="half" idx="2"/>
          </p:nvPr>
        </p:nvSpPr>
        <p:spPr>
          <a:xfrm>
            <a:off x="938213" y="1315247"/>
            <a:ext cx="9167812" cy="1389060"/>
          </a:xfrm>
        </p:spPr>
        <p:txBody>
          <a:bodyPr>
            <a:normAutofit/>
          </a:bodyPr>
          <a:lstStyle/>
          <a:p>
            <a:r>
              <a:rPr lang="en-US" sz="2000" dirty="0"/>
              <a:t>Status: Launching October 1st when CY24 plan information is available</a:t>
            </a:r>
          </a:p>
          <a:p>
            <a:r>
              <a:rPr lang="en-US" sz="2000" dirty="0"/>
              <a:t>Removed old Inflation Reduction Act messaging and ACIP admin footnote for CY24 plans on the Plan Details page (for anonymous and logged-in)</a:t>
            </a:r>
          </a:p>
          <a:p>
            <a:endParaRPr lang="en-US" sz="2000" dirty="0"/>
          </a:p>
        </p:txBody>
      </p:sp>
      <p:sp>
        <p:nvSpPr>
          <p:cNvPr id="8" name="Content Placeholder 7">
            <a:extLst>
              <a:ext uri="{FF2B5EF4-FFF2-40B4-BE49-F238E27FC236}">
                <a16:creationId xmlns:a16="http://schemas.microsoft.com/office/drawing/2014/main" id="{E582BD22-C843-1C44-CAE5-1220AC260CE3}"/>
              </a:ext>
            </a:extLst>
          </p:cNvPr>
          <p:cNvSpPr>
            <a:spLocks noGrp="1"/>
          </p:cNvSpPr>
          <p:nvPr>
            <p:ph sz="quarter" idx="4"/>
          </p:nvPr>
        </p:nvSpPr>
        <p:spPr>
          <a:xfrm>
            <a:off x="179229" y="4323914"/>
            <a:ext cx="2792571" cy="514786"/>
          </a:xfrm>
        </p:spPr>
        <p:txBody>
          <a:bodyPr>
            <a:normAutofit/>
          </a:bodyPr>
          <a:lstStyle/>
          <a:p>
            <a:pPr marL="0" indent="0">
              <a:buNone/>
            </a:pPr>
            <a:r>
              <a:rPr lang="en-US" sz="1600" dirty="0"/>
              <a:t>Removing from Plan Details</a:t>
            </a:r>
          </a:p>
        </p:txBody>
      </p:sp>
      <p:pic>
        <p:nvPicPr>
          <p:cNvPr id="7170" name="Picture 2" descr="Screenshot from Plan Finder Plan Details Page showing the other drug information ">
            <a:extLst>
              <a:ext uri="{FF2B5EF4-FFF2-40B4-BE49-F238E27FC236}">
                <a16:creationId xmlns:a16="http://schemas.microsoft.com/office/drawing/2014/main" id="{D94B463A-70EB-CCD1-205F-0302C5671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2704307"/>
            <a:ext cx="8269899" cy="14493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creenshot from Plan Finder Plan Details Page showing an expanded Pharmacy drug information">
            <a:extLst>
              <a:ext uri="{FF2B5EF4-FFF2-40B4-BE49-F238E27FC236}">
                <a16:creationId xmlns:a16="http://schemas.microsoft.com/office/drawing/2014/main" id="{31F8818D-A860-E269-757D-EC73E9B4F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25" y="4321557"/>
            <a:ext cx="8269898" cy="1866111"/>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10C6C524-41E8-414D-686C-C6003D6C91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12" name="Footer Placeholder 11">
            <a:extLst>
              <a:ext uri="{FF2B5EF4-FFF2-40B4-BE49-F238E27FC236}">
                <a16:creationId xmlns:a16="http://schemas.microsoft.com/office/drawing/2014/main" id="{004C4E35-77A5-57E1-66B1-66E6C141F8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11" name="Date Placeholder 10">
            <a:extLst>
              <a:ext uri="{FF2B5EF4-FFF2-40B4-BE49-F238E27FC236}">
                <a16:creationId xmlns:a16="http://schemas.microsoft.com/office/drawing/2014/main" id="{96B12D16-BCE4-5C09-14E0-BE3A64D5BB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17366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7F96BB9B-02E8-23C3-BC8D-033EBABB6D43}"/>
              </a:ext>
            </a:extLst>
          </p:cNvPr>
          <p:cNvSpPr>
            <a:spLocks noGrp="1"/>
          </p:cNvSpPr>
          <p:nvPr>
            <p:ph type="title"/>
          </p:nvPr>
        </p:nvSpPr>
        <p:spPr/>
        <p:txBody>
          <a:bodyPr/>
          <a:lstStyle/>
          <a:p>
            <a:r>
              <a:rPr lang="en-US" dirty="0"/>
              <a:t>“Find Plans Now” Update</a:t>
            </a:r>
          </a:p>
        </p:txBody>
      </p:sp>
      <p:sp>
        <p:nvSpPr>
          <p:cNvPr id="2" name="Content Placeholder 1">
            <a:extLst>
              <a:ext uri="{FF2B5EF4-FFF2-40B4-BE49-F238E27FC236}">
                <a16:creationId xmlns:a16="http://schemas.microsoft.com/office/drawing/2014/main" id="{1B457E7B-3D1A-3B77-9FBA-18FCF1C08A43}"/>
              </a:ext>
            </a:extLst>
          </p:cNvPr>
          <p:cNvSpPr>
            <a:spLocks noGrp="1"/>
          </p:cNvSpPr>
          <p:nvPr>
            <p:ph idx="1"/>
          </p:nvPr>
        </p:nvSpPr>
        <p:spPr>
          <a:xfrm>
            <a:off x="914400" y="1371599"/>
            <a:ext cx="10515600" cy="4829175"/>
          </a:xfrm>
        </p:spPr>
        <p:txBody>
          <a:bodyPr>
            <a:normAutofit/>
          </a:bodyPr>
          <a:lstStyle/>
          <a:p>
            <a:pPr>
              <a:lnSpc>
                <a:spcPct val="120000"/>
              </a:lnSpc>
            </a:pPr>
            <a:r>
              <a:rPr lang="en-US" dirty="0"/>
              <a:t>Status: launched on March 23rd, 2023</a:t>
            </a:r>
          </a:p>
          <a:p>
            <a:pPr>
              <a:lnSpc>
                <a:spcPct val="120000"/>
              </a:lnSpc>
            </a:pPr>
            <a:r>
              <a:rPr lang="en-US" dirty="0"/>
              <a:t>Previous experience: </a:t>
            </a:r>
          </a:p>
          <a:p>
            <a:pPr marL="682625" lvl="1" indent="-219075">
              <a:lnSpc>
                <a:spcPct val="120000"/>
              </a:lnSpc>
            </a:pPr>
            <a:r>
              <a:rPr lang="en-US" dirty="0"/>
              <a:t>After launching the new Landing and Summary page before OE in 2022, we discovered that users were not scrolling and missing the “Apply" button because of the longer Plan Type drop-down menu</a:t>
            </a:r>
          </a:p>
          <a:p>
            <a:pPr>
              <a:lnSpc>
                <a:spcPct val="120000"/>
              </a:lnSpc>
            </a:pPr>
            <a:r>
              <a:rPr lang="en-US" dirty="0"/>
              <a:t>New experience: </a:t>
            </a:r>
          </a:p>
          <a:p>
            <a:pPr marL="682625" lvl="1" indent="-219075">
              <a:lnSpc>
                <a:spcPct val="120000"/>
              </a:lnSpc>
            </a:pPr>
            <a:r>
              <a:rPr lang="en-US" dirty="0"/>
              <a:t>We removed the drop-down menu and “Apply” button, and replaced it with a 2-step process of entering your ZIP code and then selecting your Plan Type </a:t>
            </a:r>
          </a:p>
        </p:txBody>
      </p:sp>
      <p:sp>
        <p:nvSpPr>
          <p:cNvPr id="8" name="Slide Number Placeholder 7">
            <a:extLst>
              <a:ext uri="{FF2B5EF4-FFF2-40B4-BE49-F238E27FC236}">
                <a16:creationId xmlns:a16="http://schemas.microsoft.com/office/drawing/2014/main" id="{D2C0813B-305A-E0C9-9F0F-327AE72BBB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D821F1BD-5B69-5BC5-D1F4-CE49C2C70A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5D196E7C-1E6D-0C07-DAF9-3BA692565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75775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7" name="Title 6">
            <a:extLst>
              <a:ext uri="{FF2B5EF4-FFF2-40B4-BE49-F238E27FC236}">
                <a16:creationId xmlns:a16="http://schemas.microsoft.com/office/drawing/2014/main" id="{C7698BE9-B730-6DF4-B044-FA49921B1BA3}"/>
              </a:ext>
            </a:extLst>
          </p:cNvPr>
          <p:cNvSpPr>
            <a:spLocks noGrp="1"/>
          </p:cNvSpPr>
          <p:nvPr>
            <p:ph type="title"/>
          </p:nvPr>
        </p:nvSpPr>
        <p:spPr/>
        <p:txBody>
          <a:bodyPr/>
          <a:lstStyle/>
          <a:p>
            <a:r>
              <a:rPr lang="en-US" dirty="0"/>
              <a:t>“Find Plans Now” Update—Landing Page</a:t>
            </a:r>
          </a:p>
        </p:txBody>
      </p:sp>
      <p:sp>
        <p:nvSpPr>
          <p:cNvPr id="2" name="Text Placeholder 1">
            <a:extLst>
              <a:ext uri="{FF2B5EF4-FFF2-40B4-BE49-F238E27FC236}">
                <a16:creationId xmlns:a16="http://schemas.microsoft.com/office/drawing/2014/main" id="{DB164C50-E58F-0129-6CE6-B9FB9BB6D259}"/>
              </a:ext>
            </a:extLst>
          </p:cNvPr>
          <p:cNvSpPr>
            <a:spLocks noGrp="1"/>
          </p:cNvSpPr>
          <p:nvPr>
            <p:ph type="body" sz="quarter" idx="13"/>
          </p:nvPr>
        </p:nvSpPr>
        <p:spPr>
          <a:xfrm>
            <a:off x="361949" y="1222216"/>
            <a:ext cx="3357563" cy="952500"/>
          </a:xfrm>
        </p:spPr>
        <p:txBody>
          <a:bodyPr/>
          <a:lstStyle/>
          <a:p>
            <a:pPr marL="0" indent="0">
              <a:buNone/>
            </a:pPr>
            <a:r>
              <a:rPr lang="en-US" sz="1400" dirty="0"/>
              <a:t>Step 1: A person will input their ZIP code, followed by county code (if applicable)</a:t>
            </a:r>
          </a:p>
        </p:txBody>
      </p:sp>
      <p:pic>
        <p:nvPicPr>
          <p:cNvPr id="8194" name="Picture 2" descr="screenshot of the user interface window asking using to input their zip code">
            <a:extLst>
              <a:ext uri="{FF2B5EF4-FFF2-40B4-BE49-F238E27FC236}">
                <a16:creationId xmlns:a16="http://schemas.microsoft.com/office/drawing/2014/main" id="{B5C8AF3C-87CF-2C19-6603-92B970B0D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87" y="1891115"/>
            <a:ext cx="2375163" cy="2319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0D25184-8483-2AB5-A487-8410FEBA936D}"/>
              </a:ext>
            </a:extLst>
          </p:cNvPr>
          <p:cNvSpPr>
            <a:spLocks noGrp="1"/>
          </p:cNvSpPr>
          <p:nvPr>
            <p:ph type="body" sz="quarter" idx="14"/>
          </p:nvPr>
        </p:nvSpPr>
        <p:spPr>
          <a:xfrm>
            <a:off x="3857624" y="1295712"/>
            <a:ext cx="4010025" cy="952500"/>
          </a:xfrm>
        </p:spPr>
        <p:txBody>
          <a:bodyPr/>
          <a:lstStyle/>
          <a:p>
            <a:pPr marL="0" indent="0">
              <a:buNone/>
            </a:pPr>
            <a:r>
              <a:rPr lang="en-US" sz="1400" dirty="0"/>
              <a:t>Step 2: After continuing, person will select their appropriate plan type for their search</a:t>
            </a:r>
          </a:p>
        </p:txBody>
      </p:sp>
      <p:pic>
        <p:nvPicPr>
          <p:cNvPr id="8200" name="Picture 8" descr="Screenshot showing user interface window asking user to select the type of plan the user wants">
            <a:extLst>
              <a:ext uri="{FF2B5EF4-FFF2-40B4-BE49-F238E27FC236}">
                <a16:creationId xmlns:a16="http://schemas.microsoft.com/office/drawing/2014/main" id="{36E3DA16-8915-5808-233E-314E99599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8112" y="1934406"/>
            <a:ext cx="2490787" cy="1965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59FDBC58-0F8E-18F5-0B93-4C316F3B8DBC}"/>
              </a:ext>
            </a:extLst>
          </p:cNvPr>
          <p:cNvSpPr>
            <a:spLocks noGrp="1"/>
          </p:cNvSpPr>
          <p:nvPr>
            <p:ph type="body" sz="quarter" idx="15"/>
          </p:nvPr>
        </p:nvSpPr>
        <p:spPr>
          <a:xfrm>
            <a:off x="7074561" y="2068281"/>
            <a:ext cx="4469739" cy="952500"/>
          </a:xfrm>
        </p:spPr>
        <p:txBody>
          <a:bodyPr/>
          <a:lstStyle/>
          <a:p>
            <a:pPr marL="0" indent="0">
              <a:buNone/>
            </a:pPr>
            <a:r>
              <a:rPr lang="en-US" sz="1400" dirty="0"/>
              <a:t>If a person wants to learn more about the different plan types, they can click “Which type plan should I choose?” to open a help drawer that contains more information about each plan type</a:t>
            </a:r>
          </a:p>
        </p:txBody>
      </p:sp>
      <p:pic>
        <p:nvPicPr>
          <p:cNvPr id="8204" name="Picture 12" descr="Screenshot of the information window that shows up  when the user clicks on the hyperlink labeled &quot;Which type of plan should I Choose?&quot;">
            <a:extLst>
              <a:ext uri="{FF2B5EF4-FFF2-40B4-BE49-F238E27FC236}">
                <a16:creationId xmlns:a16="http://schemas.microsoft.com/office/drawing/2014/main" id="{B5E7C285-C9C4-2EC4-7440-FF9D15ED5D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719" y="3240491"/>
            <a:ext cx="3660512" cy="3145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7FBEDDA3-BF38-2BDC-DA5F-E9CF2C3710B9}"/>
              </a:ext>
            </a:extLst>
          </p:cNvPr>
          <p:cNvSpPr>
            <a:spLocks noGrp="1"/>
          </p:cNvSpPr>
          <p:nvPr>
            <p:ph type="body" sz="quarter" idx="16"/>
          </p:nvPr>
        </p:nvSpPr>
        <p:spPr>
          <a:xfrm>
            <a:off x="1196312" y="5625947"/>
            <a:ext cx="5878249" cy="952500"/>
          </a:xfrm>
        </p:spPr>
        <p:txBody>
          <a:bodyPr/>
          <a:lstStyle/>
          <a:p>
            <a:pPr marL="0" indent="0">
              <a:buNone/>
            </a:pPr>
            <a:r>
              <a:rPr lang="en-US" sz="1400" dirty="0"/>
              <a:t>Clicking “I want to compare coverage options before I see plans” will take people through a comparison of Original Medicare and Medicare Advantage</a:t>
            </a:r>
            <a:r>
              <a:rPr lang="en-US" sz="1400" u="sng" dirty="0">
                <a:solidFill>
                  <a:srgbClr val="0070C0"/>
                </a:solidFill>
                <a:effectLst/>
                <a:latin typeface="Segoe UI" panose="020B0502040204020203" pitchFamily="34" charset="0"/>
              </a:rPr>
              <a:t> </a:t>
            </a:r>
            <a:r>
              <a:rPr lang="en-US" sz="1400" dirty="0"/>
              <a:t>with the ZIP already filled out.</a:t>
            </a:r>
          </a:p>
        </p:txBody>
      </p:sp>
      <p:sp>
        <p:nvSpPr>
          <p:cNvPr id="10" name="Slide Number Placeholder 9">
            <a:extLst>
              <a:ext uri="{FF2B5EF4-FFF2-40B4-BE49-F238E27FC236}">
                <a16:creationId xmlns:a16="http://schemas.microsoft.com/office/drawing/2014/main" id="{F852AFAC-DE64-B38C-34DA-95A0E3BA22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9" name="Footer Placeholder 8">
            <a:extLst>
              <a:ext uri="{FF2B5EF4-FFF2-40B4-BE49-F238E27FC236}">
                <a16:creationId xmlns:a16="http://schemas.microsoft.com/office/drawing/2014/main" id="{B8720558-6F16-F602-C841-27E24F1B10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8" name="Date Placeholder 7">
            <a:extLst>
              <a:ext uri="{FF2B5EF4-FFF2-40B4-BE49-F238E27FC236}">
                <a16:creationId xmlns:a16="http://schemas.microsoft.com/office/drawing/2014/main" id="{5AB6FA2D-C005-4A4D-2250-A0FAD81441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119738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9" name="Title 8">
            <a:extLst>
              <a:ext uri="{FF2B5EF4-FFF2-40B4-BE49-F238E27FC236}">
                <a16:creationId xmlns:a16="http://schemas.microsoft.com/office/drawing/2014/main" id="{C6AC3D78-C893-3230-348E-A85384E70031}"/>
              </a:ext>
            </a:extLst>
          </p:cNvPr>
          <p:cNvSpPr>
            <a:spLocks noGrp="1"/>
          </p:cNvSpPr>
          <p:nvPr>
            <p:ph type="title"/>
          </p:nvPr>
        </p:nvSpPr>
        <p:spPr/>
        <p:txBody>
          <a:bodyPr/>
          <a:lstStyle/>
          <a:p>
            <a:r>
              <a:rPr lang="en-US" dirty="0"/>
              <a:t>“Find Plans Now” Update—Summary Page</a:t>
            </a:r>
          </a:p>
        </p:txBody>
      </p:sp>
      <p:pic>
        <p:nvPicPr>
          <p:cNvPr id="9218" name="Picture 2" descr="Screenshot of the user interface window the users gets after entering their address.">
            <a:extLst>
              <a:ext uri="{FF2B5EF4-FFF2-40B4-BE49-F238E27FC236}">
                <a16:creationId xmlns:a16="http://schemas.microsoft.com/office/drawing/2014/main" id="{619A3247-A688-035E-8BCC-BBBCF4044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19" y="1477090"/>
            <a:ext cx="3198856" cy="2880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user interface window asking users to enter zip code">
            <a:extLst>
              <a:ext uri="{FF2B5EF4-FFF2-40B4-BE49-F238E27FC236}">
                <a16:creationId xmlns:a16="http://schemas.microsoft.com/office/drawing/2014/main" id="{D89DA123-7B67-8E25-C462-8FC519CBB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7697" y="2993278"/>
            <a:ext cx="3662361" cy="2336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6" descr="User interface window asking user to select the type of plans they want">
            <a:extLst>
              <a:ext uri="{FF2B5EF4-FFF2-40B4-BE49-F238E27FC236}">
                <a16:creationId xmlns:a16="http://schemas.microsoft.com/office/drawing/2014/main" id="{576BA269-586B-D072-72E9-D449BBF8FA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075" y="1477090"/>
            <a:ext cx="4005263" cy="4701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AFC34274-A2C2-D15F-ED1C-1542917D53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Footer Placeholder 10">
            <a:extLst>
              <a:ext uri="{FF2B5EF4-FFF2-40B4-BE49-F238E27FC236}">
                <a16:creationId xmlns:a16="http://schemas.microsoft.com/office/drawing/2014/main" id="{E23B84A7-B637-2CC6-CFD6-0A1BFF0582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10" name="Date Placeholder 9">
            <a:extLst>
              <a:ext uri="{FF2B5EF4-FFF2-40B4-BE49-F238E27FC236}">
                <a16:creationId xmlns:a16="http://schemas.microsoft.com/office/drawing/2014/main" id="{7D9FC0BD-0CC4-D984-8306-9EC4965004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156308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11" name="Title 10">
            <a:extLst>
              <a:ext uri="{FF2B5EF4-FFF2-40B4-BE49-F238E27FC236}">
                <a16:creationId xmlns:a16="http://schemas.microsoft.com/office/drawing/2014/main" id="{76CFA6CE-509F-0FB4-4D9E-B51AD1CDFDA6}"/>
              </a:ext>
            </a:extLst>
          </p:cNvPr>
          <p:cNvSpPr>
            <a:spLocks noGrp="1"/>
          </p:cNvSpPr>
          <p:nvPr>
            <p:ph type="title"/>
          </p:nvPr>
        </p:nvSpPr>
        <p:spPr/>
        <p:txBody>
          <a:bodyPr/>
          <a:lstStyle/>
          <a:p>
            <a:r>
              <a:rPr lang="en-US" dirty="0"/>
              <a:t>LIS Updates</a:t>
            </a:r>
          </a:p>
        </p:txBody>
      </p:sp>
      <p:sp>
        <p:nvSpPr>
          <p:cNvPr id="4" name="Text Placeholder 3">
            <a:extLst>
              <a:ext uri="{FF2B5EF4-FFF2-40B4-BE49-F238E27FC236}">
                <a16:creationId xmlns:a16="http://schemas.microsoft.com/office/drawing/2014/main" id="{D6476D0F-8C19-2A7D-D833-EAEB6F8C0CCC}"/>
              </a:ext>
            </a:extLst>
          </p:cNvPr>
          <p:cNvSpPr>
            <a:spLocks noGrp="1"/>
          </p:cNvSpPr>
          <p:nvPr>
            <p:ph type="body" sz="quarter" idx="13"/>
          </p:nvPr>
        </p:nvSpPr>
        <p:spPr>
          <a:xfrm>
            <a:off x="1038224" y="1035994"/>
            <a:ext cx="9382125" cy="952500"/>
          </a:xfrm>
        </p:spPr>
        <p:txBody>
          <a:bodyPr/>
          <a:lstStyle/>
          <a:p>
            <a:r>
              <a:rPr lang="en-US" sz="2000" dirty="0"/>
              <a:t>Status: Launched on June 8</a:t>
            </a:r>
            <a:r>
              <a:rPr lang="en-US" sz="2000" baseline="30000" dirty="0"/>
              <a:t>th</a:t>
            </a:r>
            <a:r>
              <a:rPr lang="en-US" sz="2000" dirty="0"/>
              <a:t>, 2023 </a:t>
            </a:r>
          </a:p>
          <a:p>
            <a:r>
              <a:rPr lang="en-US" sz="2000" dirty="0"/>
              <a:t>Updated Medicare Plan Finder to reflect the LIS statutory copayment amounts until the plan's drug deductible is met for person </a:t>
            </a:r>
            <a:r>
              <a:rPr lang="en-US" dirty="0"/>
              <a:t>with Medicare </a:t>
            </a:r>
            <a:r>
              <a:rPr lang="en-US" sz="2000" dirty="0"/>
              <a:t>in Low Income Subsidy (LIS) levels 1-3.</a:t>
            </a:r>
          </a:p>
          <a:p>
            <a:r>
              <a:rPr lang="en-US" sz="2000" dirty="0"/>
              <a:t>Viewable in the Plan Details page (for anonymous and logged-in)</a:t>
            </a:r>
          </a:p>
          <a:p>
            <a:endParaRPr lang="en-US" dirty="0"/>
          </a:p>
        </p:txBody>
      </p:sp>
      <p:sp>
        <p:nvSpPr>
          <p:cNvPr id="7" name="Text Placeholder 6">
            <a:extLst>
              <a:ext uri="{FF2B5EF4-FFF2-40B4-BE49-F238E27FC236}">
                <a16:creationId xmlns:a16="http://schemas.microsoft.com/office/drawing/2014/main" id="{0907A3FC-0F8D-0EE7-F355-78DF8E4CCB21}"/>
              </a:ext>
            </a:extLst>
          </p:cNvPr>
          <p:cNvSpPr>
            <a:spLocks noGrp="1"/>
          </p:cNvSpPr>
          <p:nvPr>
            <p:ph type="body" sz="quarter" idx="14"/>
          </p:nvPr>
        </p:nvSpPr>
        <p:spPr>
          <a:xfrm>
            <a:off x="8296273" y="3505540"/>
            <a:ext cx="2743200" cy="952500"/>
          </a:xfrm>
        </p:spPr>
        <p:txBody>
          <a:bodyPr/>
          <a:lstStyle/>
          <a:p>
            <a:pPr marL="0" indent="0">
              <a:buNone/>
            </a:pPr>
            <a:r>
              <a:rPr lang="en-US" dirty="0"/>
              <a:t>Updated behavior</a:t>
            </a:r>
          </a:p>
        </p:txBody>
      </p:sp>
      <p:pic>
        <p:nvPicPr>
          <p:cNvPr id="10242" name="Picture 2" descr="Screenshot is the updated behavior of the drug coverage phases table to show the deductible phase column for beneficiaries with LIS levels 1-3&#10;">
            <a:extLst>
              <a:ext uri="{FF2B5EF4-FFF2-40B4-BE49-F238E27FC236}">
                <a16:creationId xmlns:a16="http://schemas.microsoft.com/office/drawing/2014/main" id="{967C2E99-935B-FB9F-F7C2-7909B9890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527" y="3073929"/>
            <a:ext cx="6896100" cy="1592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F425C135-4AED-CCAA-3B91-1B805F08A150}"/>
              </a:ext>
            </a:extLst>
          </p:cNvPr>
          <p:cNvSpPr>
            <a:spLocks noGrp="1"/>
          </p:cNvSpPr>
          <p:nvPr>
            <p:ph type="body" sz="quarter" idx="15"/>
          </p:nvPr>
        </p:nvSpPr>
        <p:spPr>
          <a:xfrm>
            <a:off x="8296272" y="5345756"/>
            <a:ext cx="2743200" cy="952500"/>
          </a:xfrm>
        </p:spPr>
        <p:txBody>
          <a:bodyPr/>
          <a:lstStyle/>
          <a:p>
            <a:pPr marL="0" indent="0">
              <a:buNone/>
            </a:pPr>
            <a:r>
              <a:rPr lang="en-US" dirty="0"/>
              <a:t>Previous behavior</a:t>
            </a:r>
          </a:p>
        </p:txBody>
      </p:sp>
      <p:pic>
        <p:nvPicPr>
          <p:cNvPr id="10244" name="Picture 4" descr="Screenshot is the previous behavior of the drug coverage phases table on the plan finder plan details page&#10;">
            <a:extLst>
              <a:ext uri="{FF2B5EF4-FFF2-40B4-BE49-F238E27FC236}">
                <a16:creationId xmlns:a16="http://schemas.microsoft.com/office/drawing/2014/main" id="{A5DF25AF-5C2B-8980-123D-956807845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528" y="4786676"/>
            <a:ext cx="6896099" cy="1585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7AFBECDB-F085-4853-A50A-73086500D0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3" name="Footer Placeholder 12">
            <a:extLst>
              <a:ext uri="{FF2B5EF4-FFF2-40B4-BE49-F238E27FC236}">
                <a16:creationId xmlns:a16="http://schemas.microsoft.com/office/drawing/2014/main" id="{E3A5E466-D0C6-447E-317C-BF4E41FC91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12" name="Date Placeholder 11">
            <a:extLst>
              <a:ext uri="{FF2B5EF4-FFF2-40B4-BE49-F238E27FC236}">
                <a16:creationId xmlns:a16="http://schemas.microsoft.com/office/drawing/2014/main" id="{40E18B70-519E-84BD-10B9-7A6E5849DA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625686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E9C6385C-1138-9782-EE6E-61CA5F6E740C}"/>
              </a:ext>
            </a:extLst>
          </p:cNvPr>
          <p:cNvSpPr>
            <a:spLocks noGrp="1"/>
          </p:cNvSpPr>
          <p:nvPr>
            <p:ph type="title"/>
          </p:nvPr>
        </p:nvSpPr>
        <p:spPr/>
        <p:txBody>
          <a:bodyPr/>
          <a:lstStyle/>
          <a:p>
            <a:r>
              <a:rPr lang="en-US" dirty="0"/>
              <a:t>Summary Page Redesign</a:t>
            </a:r>
          </a:p>
        </p:txBody>
      </p:sp>
      <p:sp>
        <p:nvSpPr>
          <p:cNvPr id="2" name="Content Placeholder 1">
            <a:extLst>
              <a:ext uri="{FF2B5EF4-FFF2-40B4-BE49-F238E27FC236}">
                <a16:creationId xmlns:a16="http://schemas.microsoft.com/office/drawing/2014/main" id="{A944B4E2-1781-CFE4-8A44-F54E608F7BA0}"/>
              </a:ext>
            </a:extLst>
          </p:cNvPr>
          <p:cNvSpPr>
            <a:spLocks noGrp="1"/>
          </p:cNvSpPr>
          <p:nvPr>
            <p:ph idx="1"/>
          </p:nvPr>
        </p:nvSpPr>
        <p:spPr/>
        <p:txBody>
          <a:bodyPr>
            <a:normAutofit fontScale="85000" lnSpcReduction="10000"/>
          </a:bodyPr>
          <a:lstStyle/>
          <a:p>
            <a:pPr>
              <a:lnSpc>
                <a:spcPct val="120000"/>
              </a:lnSpc>
            </a:pPr>
            <a:r>
              <a:rPr lang="en-US" sz="2800" dirty="0">
                <a:latin typeface="Calibri" panose="020F0502020204030204" pitchFamily="34" charset="0"/>
                <a:cs typeface="Calibri" panose="020F0502020204030204" pitchFamily="34" charset="0"/>
              </a:rPr>
              <a:t>Status: </a:t>
            </a:r>
            <a:r>
              <a:rPr lang="en-US" sz="2800" b="0" i="0" u="none" strike="noStrike" dirty="0">
                <a:solidFill>
                  <a:srgbClr val="000000"/>
                </a:solidFill>
                <a:effectLst/>
                <a:latin typeface="Calibri" panose="020F0502020204030204" pitchFamily="34" charset="0"/>
              </a:rPr>
              <a:t> </a:t>
            </a:r>
            <a:r>
              <a:rPr lang="en-US" sz="2800" dirty="0">
                <a:latin typeface="Calibri" panose="020F0502020204030204" pitchFamily="34" charset="0"/>
                <a:cs typeface="Calibri" panose="020F0502020204030204" pitchFamily="34" charset="0"/>
              </a:rPr>
              <a:t>Launched on July 13th, 2023</a:t>
            </a:r>
          </a:p>
          <a:p>
            <a:pPr>
              <a:lnSpc>
                <a:spcPct val="120000"/>
              </a:lnSpc>
            </a:pPr>
            <a:r>
              <a:rPr lang="en-US" sz="2800" dirty="0">
                <a:latin typeface="Calibri" panose="020F0502020204030204" pitchFamily="34" charset="0"/>
                <a:cs typeface="Calibri" panose="020F0502020204030204" pitchFamily="34" charset="0"/>
              </a:rPr>
              <a:t>Last year, Plan Finder launched the Plan Finder Summary Page, an experience that provides a high-level overview for people with Medicare who are logged-in, to review information related to their coverage. As part of post-launch research some user pain points are identified and UX changes are proposed</a:t>
            </a:r>
          </a:p>
          <a:p>
            <a:pPr>
              <a:lnSpc>
                <a:spcPct val="120000"/>
              </a:lnSpc>
              <a:spcAft>
                <a:spcPts val="600"/>
              </a:spcAft>
            </a:pPr>
            <a:r>
              <a:rPr lang="en-US" sz="2800" dirty="0">
                <a:latin typeface="Calibri" panose="020F0502020204030204" pitchFamily="34" charset="0"/>
                <a:cs typeface="Calibri" panose="020F0502020204030204" pitchFamily="34" charset="0"/>
              </a:rPr>
              <a:t>New experience: </a:t>
            </a:r>
          </a:p>
          <a:p>
            <a:pPr marL="273050" lvl="1" indent="12700">
              <a:lnSpc>
                <a:spcPct val="120000"/>
              </a:lnSpc>
              <a:spcBef>
                <a:spcPts val="0"/>
              </a:spcBef>
              <a:spcAft>
                <a:spcPts val="600"/>
              </a:spcAft>
              <a:buNone/>
            </a:pPr>
            <a:r>
              <a:rPr lang="en-US" sz="2800" dirty="0">
                <a:latin typeface="Calibri" panose="020F0502020204030204" pitchFamily="34" charset="0"/>
                <a:cs typeface="Calibri" panose="020F0502020204030204" pitchFamily="34" charset="0"/>
              </a:rPr>
              <a:t>Summary Page redesign is focused on improving the display of current plan information at the top of the page and making enrollment options more clear and easier to navigate</a:t>
            </a:r>
            <a:endParaRPr lang="en-US" dirty="0"/>
          </a:p>
        </p:txBody>
      </p:sp>
      <p:sp>
        <p:nvSpPr>
          <p:cNvPr id="8" name="Slide Number Placeholder 7">
            <a:extLst>
              <a:ext uri="{FF2B5EF4-FFF2-40B4-BE49-F238E27FC236}">
                <a16:creationId xmlns:a16="http://schemas.microsoft.com/office/drawing/2014/main" id="{C50A7B97-9BC2-59D5-441A-AADB3218FD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B28A706A-0A95-E9CC-4BB3-1C034DAE82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EE47F47B-B07B-DF77-3396-25B953379C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6792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 name="Title 5">
            <a:extLst>
              <a:ext uri="{FF2B5EF4-FFF2-40B4-BE49-F238E27FC236}">
                <a16:creationId xmlns:a16="http://schemas.microsoft.com/office/drawing/2014/main" id="{E91069B8-E491-190C-8DF3-0A952E4A81C3}"/>
              </a:ext>
            </a:extLst>
          </p:cNvPr>
          <p:cNvSpPr>
            <a:spLocks noGrp="1"/>
          </p:cNvSpPr>
          <p:nvPr>
            <p:ph type="title"/>
          </p:nvPr>
        </p:nvSpPr>
        <p:spPr/>
        <p:txBody>
          <a:bodyPr>
            <a:normAutofit/>
          </a:bodyPr>
          <a:lstStyle/>
          <a:p>
            <a:r>
              <a:rPr lang="en-US" sz="2800" dirty="0"/>
              <a:t>Summary Page Redesign— </a:t>
            </a:r>
            <a:br>
              <a:rPr lang="en-US" sz="2800" dirty="0"/>
            </a:br>
            <a:r>
              <a:rPr lang="en-US" sz="2800" dirty="0"/>
              <a:t>New Top-of-Page Plan Summary</a:t>
            </a:r>
          </a:p>
        </p:txBody>
      </p:sp>
      <p:sp>
        <p:nvSpPr>
          <p:cNvPr id="2" name="Content Placeholder 1">
            <a:extLst>
              <a:ext uri="{FF2B5EF4-FFF2-40B4-BE49-F238E27FC236}">
                <a16:creationId xmlns:a16="http://schemas.microsoft.com/office/drawing/2014/main" id="{547713CB-9F0F-C53E-632A-E71248134C36}"/>
              </a:ext>
            </a:extLst>
          </p:cNvPr>
          <p:cNvSpPr>
            <a:spLocks noGrp="1"/>
          </p:cNvSpPr>
          <p:nvPr>
            <p:ph sz="half" idx="1"/>
          </p:nvPr>
        </p:nvSpPr>
        <p:spPr>
          <a:xfrm>
            <a:off x="576156" y="1371600"/>
            <a:ext cx="5181600" cy="4351338"/>
          </a:xfrm>
        </p:spPr>
        <p:txBody>
          <a:bodyPr>
            <a:normAutofit/>
          </a:bodyPr>
          <a:lstStyle/>
          <a:p>
            <a:pPr marL="0" indent="0">
              <a:buNone/>
            </a:pPr>
            <a:r>
              <a:rPr lang="en-US" sz="1800" dirty="0"/>
              <a:t>New Top-of-Page Plan Summary</a:t>
            </a:r>
          </a:p>
        </p:txBody>
      </p:sp>
      <p:pic>
        <p:nvPicPr>
          <p:cNvPr id="11268" name="Picture 4">
            <a:extLst>
              <a:ext uri="{FF2B5EF4-FFF2-40B4-BE49-F238E27FC236}">
                <a16:creationId xmlns:a16="http://schemas.microsoft.com/office/drawing/2014/main" id="{78667B20-7EF4-A9C7-28DF-613AFF796FC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678" y="1447800"/>
            <a:ext cx="890587" cy="7190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Screenshot from the medicare.gov website showing the old summary page listing current plans the user is enrolled in/selected">
            <a:extLst>
              <a:ext uri="{FF2B5EF4-FFF2-40B4-BE49-F238E27FC236}">
                <a16:creationId xmlns:a16="http://schemas.microsoft.com/office/drawing/2014/main" id="{B66D6505-0B8B-DFB6-F9C1-B3A234175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73" y="1963703"/>
            <a:ext cx="4504899" cy="4057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3D05CB2C-341F-ABB9-682C-9C306E8D4894}"/>
              </a:ext>
            </a:extLst>
          </p:cNvPr>
          <p:cNvSpPr>
            <a:spLocks noGrp="1"/>
          </p:cNvSpPr>
          <p:nvPr>
            <p:ph sz="half" idx="2"/>
          </p:nvPr>
        </p:nvSpPr>
        <p:spPr>
          <a:xfrm>
            <a:off x="6257925" y="4876624"/>
            <a:ext cx="5829300" cy="1569774"/>
          </a:xfrm>
        </p:spPr>
        <p:txBody>
          <a:bodyPr>
            <a:normAutofit/>
          </a:bodyPr>
          <a:lstStyle/>
          <a:p>
            <a:pPr marL="0" indent="0">
              <a:buNone/>
            </a:pPr>
            <a:r>
              <a:rPr lang="en-US" sz="1800" dirty="0"/>
              <a:t>Reminds the individual of their existing coverage information so they can determine whether to learn more (by clicking View plan details) or to look for new plan.</a:t>
            </a:r>
          </a:p>
        </p:txBody>
      </p:sp>
      <p:pic>
        <p:nvPicPr>
          <p:cNvPr id="11274" name="Picture 10">
            <a:extLst>
              <a:ext uri="{FF2B5EF4-FFF2-40B4-BE49-F238E27FC236}">
                <a16:creationId xmlns:a16="http://schemas.microsoft.com/office/drawing/2014/main" id="{7E86E39A-B46B-30D5-9885-4CB7E6B6742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5982" y="996561"/>
            <a:ext cx="919163" cy="65482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creenshot from the medicare.gov website showing the new summary page listing current plans the user is enrolled in/selected">
            <a:extLst>
              <a:ext uri="{FF2B5EF4-FFF2-40B4-BE49-F238E27FC236}">
                <a16:creationId xmlns:a16="http://schemas.microsoft.com/office/drawing/2014/main" id="{E3F8D693-9361-9012-E0DF-B0DBE7C8C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5025" y="1468141"/>
            <a:ext cx="3990120" cy="3362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2D5BE826-BFCE-13A1-F996-74F50D40F3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84F98F91-1DC2-C352-910E-672BC57C64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7" name="Date Placeholder 6">
            <a:extLst>
              <a:ext uri="{FF2B5EF4-FFF2-40B4-BE49-F238E27FC236}">
                <a16:creationId xmlns:a16="http://schemas.microsoft.com/office/drawing/2014/main" id="{9BE991F4-7320-8AE1-B588-9F6BFDF964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078785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9" name="Title 8">
            <a:extLst>
              <a:ext uri="{FF2B5EF4-FFF2-40B4-BE49-F238E27FC236}">
                <a16:creationId xmlns:a16="http://schemas.microsoft.com/office/drawing/2014/main" id="{BF8049DB-46CF-D6B9-6EA0-20F506F36E3E}"/>
              </a:ext>
            </a:extLst>
          </p:cNvPr>
          <p:cNvSpPr>
            <a:spLocks noGrp="1"/>
          </p:cNvSpPr>
          <p:nvPr>
            <p:ph type="title"/>
          </p:nvPr>
        </p:nvSpPr>
        <p:spPr/>
        <p:txBody>
          <a:bodyPr>
            <a:normAutofit/>
          </a:bodyPr>
          <a:lstStyle/>
          <a:p>
            <a:r>
              <a:rPr lang="en-US" sz="2800" dirty="0"/>
              <a:t>Summary Page Redesign—</a:t>
            </a:r>
            <a:br>
              <a:rPr lang="en-US" sz="2800" dirty="0"/>
            </a:br>
            <a:r>
              <a:rPr lang="en-US" sz="2800" dirty="0"/>
              <a:t>Displaying Medigap Enrollment </a:t>
            </a:r>
          </a:p>
        </p:txBody>
      </p:sp>
      <p:sp>
        <p:nvSpPr>
          <p:cNvPr id="3" name="Content Placeholder 2">
            <a:extLst>
              <a:ext uri="{FF2B5EF4-FFF2-40B4-BE49-F238E27FC236}">
                <a16:creationId xmlns:a16="http://schemas.microsoft.com/office/drawing/2014/main" id="{DE3B5779-2774-C880-6029-F1EFCA36D1FD}"/>
              </a:ext>
            </a:extLst>
          </p:cNvPr>
          <p:cNvSpPr>
            <a:spLocks noGrp="1"/>
          </p:cNvSpPr>
          <p:nvPr>
            <p:ph sz="half" idx="1"/>
          </p:nvPr>
        </p:nvSpPr>
        <p:spPr>
          <a:xfrm>
            <a:off x="838199" y="1371600"/>
            <a:ext cx="10258425" cy="3181350"/>
          </a:xfrm>
        </p:spPr>
        <p:txBody>
          <a:bodyPr>
            <a:normAutofit/>
          </a:bodyPr>
          <a:lstStyle/>
          <a:p>
            <a:r>
              <a:rPr lang="en-US" sz="2000" dirty="0">
                <a:latin typeface="Calibri" panose="020F0502020204030204" pitchFamily="34" charset="0"/>
                <a:cs typeface="Calibri" panose="020F0502020204030204" pitchFamily="34" charset="0"/>
              </a:rPr>
              <a:t>Status:  On schedule for October 2023</a:t>
            </a:r>
          </a:p>
          <a:p>
            <a:r>
              <a:rPr lang="en-US" sz="2000" dirty="0">
                <a:latin typeface="Calibri" panose="020F0502020204030204" pitchFamily="34" charset="0"/>
                <a:cs typeface="Calibri" panose="020F0502020204030204" pitchFamily="34" charset="0"/>
              </a:rPr>
              <a:t>To align with information displayed on the Medicare Account Home page, Medicare Plan Finder will also be displaying Medigap enrollment information on the Summary Page</a:t>
            </a:r>
          </a:p>
          <a:p>
            <a:r>
              <a:rPr lang="en-US" sz="2000" dirty="0">
                <a:latin typeface="Calibri" panose="020F0502020204030204" pitchFamily="34" charset="0"/>
                <a:cs typeface="Calibri" panose="020F0502020204030204" pitchFamily="34" charset="0"/>
              </a:rPr>
              <a:t>A person with Medicare’s Medigap information would display alongside their other existing enrollments on the Summary Page</a:t>
            </a:r>
          </a:p>
        </p:txBody>
      </p:sp>
      <p:pic>
        <p:nvPicPr>
          <p:cNvPr id="8" name="Picture 7" descr="Medigap Information on Summary Page">
            <a:extLst>
              <a:ext uri="{FF2B5EF4-FFF2-40B4-BE49-F238E27FC236}">
                <a16:creationId xmlns:a16="http://schemas.microsoft.com/office/drawing/2014/main" id="{7F4C10D5-026C-D00B-EB04-EFAC281B7C6A}"/>
              </a:ext>
            </a:extLst>
          </p:cNvPr>
          <p:cNvPicPr>
            <a:picLocks noChangeAspect="1"/>
          </p:cNvPicPr>
          <p:nvPr/>
        </p:nvPicPr>
        <p:blipFill>
          <a:blip r:embed="rId4"/>
          <a:stretch>
            <a:fillRect/>
          </a:stretch>
        </p:blipFill>
        <p:spPr>
          <a:xfrm>
            <a:off x="5083629" y="3067011"/>
            <a:ext cx="3069771" cy="2819478"/>
          </a:xfrm>
          <a:prstGeom prst="rect">
            <a:avLst/>
          </a:prstGeom>
        </p:spPr>
      </p:pic>
      <p:sp>
        <p:nvSpPr>
          <p:cNvPr id="12" name="Slide Number Placeholder 11">
            <a:extLst>
              <a:ext uri="{FF2B5EF4-FFF2-40B4-BE49-F238E27FC236}">
                <a16:creationId xmlns:a16="http://schemas.microsoft.com/office/drawing/2014/main" id="{44D4EE04-9EA6-1CD9-4D61-C11EC0A2BC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11" name="Footer Placeholder 10">
            <a:extLst>
              <a:ext uri="{FF2B5EF4-FFF2-40B4-BE49-F238E27FC236}">
                <a16:creationId xmlns:a16="http://schemas.microsoft.com/office/drawing/2014/main" id="{4ECEE5F1-4A91-35B8-689A-D64F718D43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10" name="Date Placeholder 9">
            <a:extLst>
              <a:ext uri="{FF2B5EF4-FFF2-40B4-BE49-F238E27FC236}">
                <a16:creationId xmlns:a16="http://schemas.microsoft.com/office/drawing/2014/main" id="{39FE7FD1-A45A-6644-7463-84EF10F2DA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612143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F2942D3C-70BF-E0B8-F45D-3DAAE5E2F10A}"/>
              </a:ext>
            </a:extLst>
          </p:cNvPr>
          <p:cNvSpPr>
            <a:spLocks noGrp="1"/>
          </p:cNvSpPr>
          <p:nvPr>
            <p:ph type="title"/>
          </p:nvPr>
        </p:nvSpPr>
        <p:spPr/>
        <p:txBody>
          <a:bodyPr/>
          <a:lstStyle/>
          <a:p>
            <a:r>
              <a:rPr lang="en-US" dirty="0"/>
              <a:t>Inflation Reduction Act (IRA) Changes</a:t>
            </a:r>
          </a:p>
        </p:txBody>
      </p:sp>
      <p:sp>
        <p:nvSpPr>
          <p:cNvPr id="3" name="Content Placeholder 2">
            <a:extLst>
              <a:ext uri="{FF2B5EF4-FFF2-40B4-BE49-F238E27FC236}">
                <a16:creationId xmlns:a16="http://schemas.microsoft.com/office/drawing/2014/main" id="{0BBB28B4-EF9F-CA8E-7F26-E9C16BA63904}"/>
              </a:ext>
            </a:extLst>
          </p:cNvPr>
          <p:cNvSpPr>
            <a:spLocks noGrp="1"/>
          </p:cNvSpPr>
          <p:nvPr>
            <p:ph idx="1"/>
          </p:nvPr>
        </p:nvSpPr>
        <p:spPr>
          <a:xfrm>
            <a:off x="914400" y="1371599"/>
            <a:ext cx="10515600" cy="4829175"/>
          </a:xfrm>
        </p:spPr>
        <p:txBody>
          <a:bodyPr>
            <a:normAutofit/>
          </a:bodyPr>
          <a:lstStyle/>
          <a:p>
            <a:r>
              <a:rPr lang="en-US" dirty="0">
                <a:sym typeface="Montserrat Medium"/>
              </a:rPr>
              <a:t>Status: On schedule for October 2023</a:t>
            </a:r>
          </a:p>
          <a:p>
            <a:r>
              <a:rPr lang="en-US" dirty="0"/>
              <a:t>Medicare Plan Finder will be updated to account for the following IRA changes:</a:t>
            </a:r>
          </a:p>
          <a:p>
            <a:pPr marL="822960" lvl="2" fontAlgn="base">
              <a:buSzPct val="100000"/>
              <a:buFont typeface="Arial" panose="020B0604020202020204" pitchFamily="34" charset="0"/>
              <a:buChar char="•"/>
            </a:pPr>
            <a:r>
              <a:rPr lang="en-US" sz="2400" dirty="0"/>
              <a:t>Part D insulin copay cap </a:t>
            </a:r>
          </a:p>
          <a:p>
            <a:pPr marL="1371600" lvl="4" fontAlgn="base">
              <a:spcAft>
                <a:spcPts val="1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People with Medicare see no more than $35 copay per month supply of covered insulin</a:t>
            </a:r>
          </a:p>
          <a:p>
            <a:pPr marL="1371600" lvl="4" fontAlgn="base">
              <a:spcAft>
                <a:spcPts val="1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Visible via the Plan details page &gt; Estimated Drug cost table</a:t>
            </a:r>
          </a:p>
          <a:p>
            <a:pPr marL="274320" lvl="1" rtl="0" fontAlgn="base">
              <a:spcBef>
                <a:spcPts val="0"/>
              </a:spcBef>
              <a:buFont typeface="Wingdings" panose="05000000000000000000" pitchFamily="2" charset="2"/>
              <a:buChar char="§"/>
            </a:pPr>
            <a:r>
              <a:rPr lang="en-US" sz="2600" dirty="0"/>
              <a:t>Part B insulin coinsurance cap</a:t>
            </a:r>
          </a:p>
          <a:p>
            <a:pPr marL="822960" lvl="2" rtl="0" fontAlgn="base">
              <a:spcBef>
                <a:spcPts val="0"/>
              </a:spcBef>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People with Medicare will be shown a message related to coinsurance in the drug coverage section &gt; Part B drug table</a:t>
            </a:r>
            <a:endParaRPr lang="en-US" dirty="0"/>
          </a:p>
        </p:txBody>
      </p:sp>
      <p:sp>
        <p:nvSpPr>
          <p:cNvPr id="8" name="Slide Number Placeholder 7">
            <a:extLst>
              <a:ext uri="{FF2B5EF4-FFF2-40B4-BE49-F238E27FC236}">
                <a16:creationId xmlns:a16="http://schemas.microsoft.com/office/drawing/2014/main" id="{92D68084-3CDF-0EAF-861E-CC65FF00E7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866D77C4-0CA6-986B-50AC-FF62E88F52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E7E28532-0001-AB75-BC74-A2073C721F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737212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57EFDD51-A9B5-3922-D1DD-C748AD732A0F}"/>
              </a:ext>
            </a:extLst>
          </p:cNvPr>
          <p:cNvSpPr>
            <a:spLocks noGrp="1"/>
          </p:cNvSpPr>
          <p:nvPr>
            <p:ph type="title"/>
          </p:nvPr>
        </p:nvSpPr>
        <p:spPr/>
        <p:txBody>
          <a:bodyPr/>
          <a:lstStyle/>
          <a:p>
            <a:r>
              <a:rPr lang="en-US" dirty="0"/>
              <a:t>Inflation Reduction Act (IRA) Changes (continued)</a:t>
            </a:r>
          </a:p>
        </p:txBody>
      </p:sp>
      <p:sp>
        <p:nvSpPr>
          <p:cNvPr id="3" name="Content Placeholder 2">
            <a:extLst>
              <a:ext uri="{FF2B5EF4-FFF2-40B4-BE49-F238E27FC236}">
                <a16:creationId xmlns:a16="http://schemas.microsoft.com/office/drawing/2014/main" id="{F9CAFCA3-5A5D-2258-2570-AF222817D7A9}"/>
              </a:ext>
            </a:extLst>
          </p:cNvPr>
          <p:cNvSpPr>
            <a:spLocks noGrp="1"/>
          </p:cNvSpPr>
          <p:nvPr>
            <p:ph idx="1"/>
          </p:nvPr>
        </p:nvSpPr>
        <p:spPr/>
        <p:txBody>
          <a:bodyPr>
            <a:normAutofit/>
          </a:bodyPr>
          <a:lstStyle/>
          <a:p>
            <a:pPr marL="274320" lvl="1" rtl="0" fontAlgn="base">
              <a:lnSpc>
                <a:spcPct val="110000"/>
              </a:lnSpc>
              <a:spcBef>
                <a:spcPts val="0"/>
              </a:spcBef>
              <a:buFont typeface="Wingdings" panose="05000000000000000000" pitchFamily="2" charset="2"/>
              <a:buChar char="§"/>
            </a:pPr>
            <a:r>
              <a:rPr lang="en-US" sz="2800" dirty="0"/>
              <a:t>$0 catastrophic phase cost sharing</a:t>
            </a:r>
          </a:p>
          <a:p>
            <a:pPr marL="822960" lvl="2" rtl="0" fontAlgn="base">
              <a:lnSpc>
                <a:spcPct val="110000"/>
              </a:lnSpc>
              <a:spcBef>
                <a:spcPts val="0"/>
              </a:spcBef>
              <a:buSzPct val="100000"/>
              <a:buFont typeface="Arial" panose="020B0604020202020204" pitchFamily="34" charset="0"/>
              <a:buChar char="•"/>
            </a:pPr>
            <a:r>
              <a:rPr lang="en-US" sz="2600" dirty="0">
                <a:latin typeface="Arial" panose="020B0604020202020204" pitchFamily="34" charset="0"/>
                <a:cs typeface="Arial" panose="020B0604020202020204" pitchFamily="34" charset="0"/>
              </a:rPr>
              <a:t>Visible via the Plan details page &gt; Estimated Drug cost table</a:t>
            </a:r>
          </a:p>
          <a:p>
            <a:pPr marL="822960" lvl="2" rtl="0" fontAlgn="base">
              <a:lnSpc>
                <a:spcPct val="110000"/>
              </a:lnSpc>
              <a:spcBef>
                <a:spcPts val="0"/>
              </a:spcBef>
              <a:buSzPct val="100000"/>
              <a:buFont typeface="Arial" panose="020B0604020202020204" pitchFamily="34" charset="0"/>
              <a:buChar char="•"/>
            </a:pPr>
            <a:r>
              <a:rPr lang="en-US" sz="2600" dirty="0">
                <a:latin typeface="Arial" panose="020B0604020202020204" pitchFamily="34" charset="0"/>
                <a:cs typeface="Arial" panose="020B0604020202020204" pitchFamily="34" charset="0"/>
              </a:rPr>
              <a:t>People with Medicare see $0 in the cost after coverage cap column for covered drugs</a:t>
            </a:r>
          </a:p>
        </p:txBody>
      </p:sp>
      <p:pic>
        <p:nvPicPr>
          <p:cNvPr id="4" name="Picture 3" descr="Drug cost table from Plan Details page on Medicare Plan Finder">
            <a:extLst>
              <a:ext uri="{FF2B5EF4-FFF2-40B4-BE49-F238E27FC236}">
                <a16:creationId xmlns:a16="http://schemas.microsoft.com/office/drawing/2014/main" id="{392699C0-B10E-C19D-E1D2-831B08B6BB50}"/>
              </a:ext>
            </a:extLst>
          </p:cNvPr>
          <p:cNvPicPr>
            <a:picLocks noChangeAspect="1"/>
          </p:cNvPicPr>
          <p:nvPr/>
        </p:nvPicPr>
        <p:blipFill>
          <a:blip r:embed="rId4"/>
          <a:stretch>
            <a:fillRect/>
          </a:stretch>
        </p:blipFill>
        <p:spPr>
          <a:xfrm>
            <a:off x="806952" y="3693593"/>
            <a:ext cx="10546848" cy="1748493"/>
          </a:xfrm>
          <a:prstGeom prst="rect">
            <a:avLst/>
          </a:prstGeom>
        </p:spPr>
      </p:pic>
      <p:sp>
        <p:nvSpPr>
          <p:cNvPr id="8" name="Slide Number Placeholder 7">
            <a:extLst>
              <a:ext uri="{FF2B5EF4-FFF2-40B4-BE49-F238E27FC236}">
                <a16:creationId xmlns:a16="http://schemas.microsoft.com/office/drawing/2014/main" id="{3EA435DE-9B38-A4D1-A441-70D79BDE9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2CD94553-40C1-05A0-AA07-6992F61E5A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B9016BB0-5EBC-FADF-8E77-54F38B1D9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24198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DD3D-2698-4C5D-B97E-A572F4C73443}"/>
              </a:ext>
            </a:extLst>
          </p:cNvPr>
          <p:cNvSpPr>
            <a:spLocks noGrp="1"/>
          </p:cNvSpPr>
          <p:nvPr>
            <p:ph type="title"/>
          </p:nvPr>
        </p:nvSpPr>
        <p:spPr/>
        <p:txBody>
          <a:bodyPr/>
          <a:lstStyle/>
          <a:p>
            <a:r>
              <a:rPr lang="en-US" dirty="0"/>
              <a:t>Refreshed NTP Website &amp; Word Mark</a:t>
            </a:r>
          </a:p>
        </p:txBody>
      </p:sp>
      <p:pic>
        <p:nvPicPr>
          <p:cNvPr id="9" name="Content Placeholder 8" descr="Screenshot from the NTP website showing the Full Catalog page">
            <a:extLst>
              <a:ext uri="{FF2B5EF4-FFF2-40B4-BE49-F238E27FC236}">
                <a16:creationId xmlns:a16="http://schemas.microsoft.com/office/drawing/2014/main" id="{E5A1011B-D681-FBCB-F1A7-8704AA0099B9}"/>
              </a:ext>
            </a:extLst>
          </p:cNvPr>
          <p:cNvPicPr>
            <a:picLocks noGrp="1" noChangeAspect="1"/>
          </p:cNvPicPr>
          <p:nvPr>
            <p:ph sz="quarter" idx="13"/>
          </p:nvPr>
        </p:nvPicPr>
        <p:blipFill>
          <a:blip r:embed="rId4"/>
          <a:stretch>
            <a:fillRect/>
          </a:stretch>
        </p:blipFill>
        <p:spPr>
          <a:xfrm>
            <a:off x="292108" y="833983"/>
            <a:ext cx="7640930" cy="6054620"/>
          </a:xfrm>
          <a:prstGeom prst="rect">
            <a:avLst/>
          </a:prstGeom>
        </p:spPr>
      </p:pic>
      <p:sp>
        <p:nvSpPr>
          <p:cNvPr id="10" name="Rectangle: Rounded Corners 9">
            <a:extLst>
              <a:ext uri="{FF2B5EF4-FFF2-40B4-BE49-F238E27FC236}">
                <a16:creationId xmlns:a16="http://schemas.microsoft.com/office/drawing/2014/main" id="{D323086F-12DE-B115-120D-683742C66F95}"/>
              </a:ext>
              <a:ext uri="{C183D7F6-B498-43B3-948B-1728B52AA6E4}">
                <adec:decorative xmlns:adec="http://schemas.microsoft.com/office/drawing/2017/decorative" val="1"/>
              </a:ext>
            </a:extLst>
          </p:cNvPr>
          <p:cNvSpPr/>
          <p:nvPr/>
        </p:nvSpPr>
        <p:spPr>
          <a:xfrm>
            <a:off x="425803" y="981240"/>
            <a:ext cx="1313792" cy="1005840"/>
          </a:xfrm>
          <a:prstGeom prst="roundRect">
            <a:avLst/>
          </a:prstGeom>
          <a:no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D73C5A74-265B-4F1D-A18D-65AA22A72CE2}"/>
              </a:ext>
              <a:ext uri="{C183D7F6-B498-43B3-948B-1728B52AA6E4}">
                <adec:decorative xmlns:adec="http://schemas.microsoft.com/office/drawing/2017/decorative" val="1"/>
              </a:ext>
            </a:extLst>
          </p:cNvPr>
          <p:cNvSpPr/>
          <p:nvPr/>
        </p:nvSpPr>
        <p:spPr>
          <a:xfrm>
            <a:off x="8039100" y="1655471"/>
            <a:ext cx="3886200" cy="2809910"/>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1200"/>
              </a:spcAft>
            </a:pPr>
            <a:endParaRPr lang="en-US" dirty="0">
              <a:cs typeface="Calibri" panose="020F0502020204030204"/>
            </a:endParaRPr>
          </a:p>
        </p:txBody>
      </p:sp>
      <p:sp>
        <p:nvSpPr>
          <p:cNvPr id="8" name="Content Placeholder 7">
            <a:extLst>
              <a:ext uri="{FF2B5EF4-FFF2-40B4-BE49-F238E27FC236}">
                <a16:creationId xmlns:a16="http://schemas.microsoft.com/office/drawing/2014/main" id="{7A6BE294-5555-625F-DDFD-21147F425BDF}"/>
              </a:ext>
            </a:extLst>
          </p:cNvPr>
          <p:cNvSpPr>
            <a:spLocks noGrp="1"/>
          </p:cNvSpPr>
          <p:nvPr>
            <p:ph sz="quarter" idx="14"/>
          </p:nvPr>
        </p:nvSpPr>
        <p:spPr>
          <a:xfrm>
            <a:off x="8153400" y="1717533"/>
            <a:ext cx="3771900" cy="3451212"/>
          </a:xfrm>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You can: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Download documents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Watch videos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Access tools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Take courses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Sign up for the CMS NTP Listserv</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Register for live events</a:t>
            </a:r>
          </a:p>
          <a:p>
            <a:pPr marL="285750" marR="0" lvl="0" indent="-285750" algn="l" defTabSz="914400" rtl="0" eaLnBrk="1" fontAlgn="auto" latinLnBrk="0" hangingPunct="1">
              <a:lnSpc>
                <a:spcPct val="100000"/>
              </a:lnSpc>
              <a:spcBef>
                <a:spcPts val="0"/>
              </a:spcBef>
              <a:spcAft>
                <a:spcPts val="48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View webinar recordings</a:t>
            </a:r>
          </a:p>
          <a:p>
            <a:pPr marL="0" indent="0" defTabSz="914400">
              <a:spcAft>
                <a:spcPts val="0"/>
              </a:spcAft>
              <a:buClrTx/>
              <a:buNone/>
              <a:defRPr/>
            </a:pPr>
            <a:r>
              <a:rPr lang="en-US" sz="1600" dirty="0">
                <a:hlinkClick r:id="rId5"/>
              </a:rPr>
              <a:t>CMSnationaltrainingprogram.cms.gov</a:t>
            </a:r>
            <a:endParaRPr lang="en-US" sz="1600" b="1" dirty="0">
              <a:solidFill>
                <a:schemeClr val="tx2">
                  <a:lumMod val="50000"/>
                </a:schemeClr>
              </a:solidFill>
            </a:endParaRPr>
          </a:p>
        </p:txBody>
      </p:sp>
      <p:sp>
        <p:nvSpPr>
          <p:cNvPr id="5" name="Slide Number Placeholder 4">
            <a:extLst>
              <a:ext uri="{FF2B5EF4-FFF2-40B4-BE49-F238E27FC236}">
                <a16:creationId xmlns:a16="http://schemas.microsoft.com/office/drawing/2014/main" id="{015DCEE3-1501-47BF-B20B-2464B1C1334E}"/>
              </a:ext>
            </a:extLst>
          </p:cNvPr>
          <p:cNvSpPr>
            <a:spLocks noGrp="1"/>
          </p:cNvSpPr>
          <p:nvPr>
            <p:ph type="sldNum" sz="quarter" idx="12"/>
          </p:nvPr>
        </p:nvSpPr>
        <p:spPr/>
        <p:txBody>
          <a:bodyPr/>
          <a:lstStyle/>
          <a:p>
            <a:fld id="{0B2D781D-8844-5940-92D1-06EF0A7F581E}" type="slidenum">
              <a:rPr lang="en-US">
                <a:solidFill>
                  <a:srgbClr val="8FAADC"/>
                </a:solidFill>
              </a:rPr>
              <a:pPr/>
              <a:t>3</a:t>
            </a:fld>
            <a:endParaRPr lang="en-US" dirty="0">
              <a:solidFill>
                <a:srgbClr val="8FAADC"/>
              </a:solidFill>
            </a:endParaRPr>
          </a:p>
        </p:txBody>
      </p:sp>
      <p:sp>
        <p:nvSpPr>
          <p:cNvPr id="4" name="Footer Placeholder 3">
            <a:extLst>
              <a:ext uri="{FF2B5EF4-FFF2-40B4-BE49-F238E27FC236}">
                <a16:creationId xmlns:a16="http://schemas.microsoft.com/office/drawing/2014/main" id="{1E8B6F0A-2520-4C1A-A27F-11A0D377A662}"/>
              </a:ext>
            </a:extLst>
          </p:cNvPr>
          <p:cNvSpPr>
            <a:spLocks noGrp="1"/>
          </p:cNvSpPr>
          <p:nvPr>
            <p:ph type="ftr" sz="quarter" idx="11"/>
          </p:nvPr>
        </p:nvSpPr>
        <p:spPr/>
        <p:txBody>
          <a:bodyPr/>
          <a:lstStyle/>
          <a:p>
            <a:r>
              <a:rPr lang="en-US" dirty="0">
                <a:solidFill>
                  <a:srgbClr val="8FAADC"/>
                </a:solidFill>
              </a:rPr>
              <a:t>NTP Medicare OEP Bootcamp 2023</a:t>
            </a:r>
          </a:p>
        </p:txBody>
      </p:sp>
      <p:sp>
        <p:nvSpPr>
          <p:cNvPr id="3" name="Date Placeholder 2">
            <a:extLst>
              <a:ext uri="{FF2B5EF4-FFF2-40B4-BE49-F238E27FC236}">
                <a16:creationId xmlns:a16="http://schemas.microsoft.com/office/drawing/2014/main" id="{DE197C95-F996-41AF-93E8-BF613358AB34}"/>
              </a:ext>
            </a:extLst>
          </p:cNvPr>
          <p:cNvSpPr>
            <a:spLocks noGrp="1"/>
          </p:cNvSpPr>
          <p:nvPr>
            <p:ph type="dt" sz="half" idx="10"/>
          </p:nvPr>
        </p:nvSpPr>
        <p:spPr/>
        <p:txBody>
          <a:bodyPr/>
          <a:lstStyle/>
          <a:p>
            <a:r>
              <a:rPr lang="en-US" dirty="0">
                <a:solidFill>
                  <a:srgbClr val="8FAADC"/>
                </a:solidFill>
              </a:rPr>
              <a:t>September 2023</a:t>
            </a:r>
          </a:p>
        </p:txBody>
      </p:sp>
    </p:spTree>
    <p:custDataLst>
      <p:tags r:id="rId1"/>
    </p:custDataLst>
    <p:extLst>
      <p:ext uri="{BB962C8B-B14F-4D97-AF65-F5344CB8AC3E}">
        <p14:creationId xmlns:p14="http://schemas.microsoft.com/office/powerpoint/2010/main" val="6926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35BB-519C-D245-9186-048ABBFA477E}"/>
              </a:ext>
            </a:extLst>
          </p:cNvPr>
          <p:cNvSpPr>
            <a:spLocks noGrp="1"/>
          </p:cNvSpPr>
          <p:nvPr>
            <p:ph type="title"/>
          </p:nvPr>
        </p:nvSpPr>
        <p:spPr/>
        <p:txBody>
          <a:bodyPr/>
          <a:lstStyle/>
          <a:p>
            <a:r>
              <a:rPr lang="en-US" dirty="0"/>
              <a:t>IRA Changes (continued)</a:t>
            </a:r>
          </a:p>
        </p:txBody>
      </p:sp>
      <p:sp>
        <p:nvSpPr>
          <p:cNvPr id="8" name="TextBox 7">
            <a:extLst>
              <a:ext uri="{FF2B5EF4-FFF2-40B4-BE49-F238E27FC236}">
                <a16:creationId xmlns:a16="http://schemas.microsoft.com/office/drawing/2014/main" id="{0D3BE42C-0F63-140A-43D4-EE8B268E3B8C}"/>
              </a:ext>
            </a:extLst>
          </p:cNvPr>
          <p:cNvSpPr txBox="1"/>
          <p:nvPr/>
        </p:nvSpPr>
        <p:spPr>
          <a:xfrm>
            <a:off x="0" y="1200906"/>
            <a:ext cx="11887200" cy="4899546"/>
          </a:xfrm>
          <a:prstGeom prst="rect">
            <a:avLst/>
          </a:prstGeom>
          <a:noFill/>
        </p:spPr>
        <p:txBody>
          <a:bodyPr wrap="square">
            <a:spAutoFit/>
          </a:bodyPr>
          <a:lstStyle/>
          <a:p>
            <a:pPr marL="274320" lvl="1" rtl="0" fontAlgn="base">
              <a:lnSpc>
                <a:spcPct val="110000"/>
              </a:lnSpc>
              <a:spcBef>
                <a:spcPts val="0"/>
              </a:spcBef>
              <a:buFont typeface="Wingdings" panose="05000000000000000000" pitchFamily="2" charset="2"/>
              <a:buChar char="§"/>
            </a:pPr>
            <a:r>
              <a:rPr lang="en-US" sz="2600" dirty="0">
                <a:solidFill>
                  <a:srgbClr val="00529B"/>
                </a:solidFill>
                <a:latin typeface="Arial" panose="020B0604020202020204" pitchFamily="34" charset="0"/>
                <a:cs typeface="Arial" panose="020B0604020202020204" pitchFamily="34" charset="0"/>
              </a:rPr>
              <a:t>$0 out-of-pocket costs for ACIP-recommended vaccines</a:t>
            </a:r>
          </a:p>
          <a:p>
            <a:pPr marL="822960" lvl="2" rtl="0" fontAlgn="base">
              <a:lnSpc>
                <a:spcPct val="110000"/>
              </a:lnSpc>
              <a:spcBef>
                <a:spcPts val="0"/>
              </a:spcBef>
              <a:buSzPct val="100000"/>
              <a:buFont typeface="Arial" panose="020B0604020202020204" pitchFamily="34" charset="0"/>
              <a:buChar char="•"/>
            </a:pPr>
            <a:r>
              <a:rPr lang="en-US" sz="2600" dirty="0">
                <a:solidFill>
                  <a:srgbClr val="00529B"/>
                </a:solidFill>
                <a:latin typeface="Arial" panose="020B0604020202020204" pitchFamily="34" charset="0"/>
                <a:cs typeface="Arial" panose="020B0604020202020204" pitchFamily="34" charset="0"/>
              </a:rPr>
              <a:t>Visible via the Plan details page &gt; Estimated Drug cost table</a:t>
            </a:r>
          </a:p>
          <a:p>
            <a:pPr marL="822960" lvl="2" rtl="0" fontAlgn="base">
              <a:lnSpc>
                <a:spcPct val="110000"/>
              </a:lnSpc>
              <a:spcBef>
                <a:spcPts val="0"/>
              </a:spcBef>
              <a:buSzPct val="100000"/>
              <a:buFont typeface="Arial" panose="020B0604020202020204" pitchFamily="34" charset="0"/>
              <a:buChar char="•"/>
            </a:pPr>
            <a:r>
              <a:rPr lang="en-US" sz="2600" dirty="0">
                <a:solidFill>
                  <a:srgbClr val="00529B"/>
                </a:solidFill>
                <a:latin typeface="Arial" panose="020B0604020202020204" pitchFamily="34" charset="0"/>
                <a:cs typeface="Arial" panose="020B0604020202020204" pitchFamily="34" charset="0"/>
              </a:rPr>
              <a:t>People with Medicare see $0 copays for covered ACIP vaccines</a:t>
            </a:r>
          </a:p>
          <a:p>
            <a:pPr marL="822960" lvl="2" rtl="0" fontAlgn="base">
              <a:lnSpc>
                <a:spcPct val="110000"/>
              </a:lnSpc>
              <a:spcBef>
                <a:spcPts val="0"/>
              </a:spcBef>
              <a:buSzPct val="100000"/>
            </a:pPr>
            <a:endParaRPr lang="en-US" sz="2600" dirty="0">
              <a:solidFill>
                <a:srgbClr val="00529B"/>
              </a:solidFill>
              <a:latin typeface="Arial" panose="020B0604020202020204" pitchFamily="34" charset="0"/>
              <a:cs typeface="Arial" panose="020B0604020202020204" pitchFamily="34" charset="0"/>
            </a:endParaRPr>
          </a:p>
          <a:p>
            <a:pPr marL="822960" lvl="2" rtl="0" fontAlgn="base">
              <a:lnSpc>
                <a:spcPct val="110000"/>
              </a:lnSpc>
              <a:spcBef>
                <a:spcPts val="0"/>
              </a:spcBef>
              <a:buSzPct val="100000"/>
              <a:buFont typeface="Arial" panose="020B0604020202020204" pitchFamily="34" charset="0"/>
              <a:buChar char="•"/>
            </a:pPr>
            <a:endParaRPr lang="en-US" sz="2600" dirty="0">
              <a:solidFill>
                <a:srgbClr val="00529B"/>
              </a:solidFill>
              <a:latin typeface="Arial" panose="020B0604020202020204" pitchFamily="34" charset="0"/>
              <a:cs typeface="Arial" panose="020B0604020202020204" pitchFamily="34" charset="0"/>
            </a:endParaRPr>
          </a:p>
          <a:p>
            <a:pPr marL="822960" lvl="2" rtl="0" fontAlgn="base">
              <a:lnSpc>
                <a:spcPct val="110000"/>
              </a:lnSpc>
              <a:spcBef>
                <a:spcPts val="0"/>
              </a:spcBef>
              <a:buSzPct val="100000"/>
              <a:buFont typeface="Arial" panose="020B0604020202020204" pitchFamily="34" charset="0"/>
              <a:buChar char="•"/>
            </a:pPr>
            <a:endParaRPr lang="en-US" sz="2600" dirty="0">
              <a:solidFill>
                <a:srgbClr val="00529B"/>
              </a:solidFill>
              <a:latin typeface="Arial" panose="020B0604020202020204" pitchFamily="34" charset="0"/>
              <a:cs typeface="Arial" panose="020B0604020202020204" pitchFamily="34" charset="0"/>
            </a:endParaRPr>
          </a:p>
          <a:p>
            <a:pPr marL="822960" lvl="2" rtl="0" fontAlgn="base">
              <a:lnSpc>
                <a:spcPct val="110000"/>
              </a:lnSpc>
              <a:spcBef>
                <a:spcPts val="0"/>
              </a:spcBef>
              <a:buSzPct val="100000"/>
            </a:pPr>
            <a:endParaRPr lang="en-US" sz="2600" dirty="0">
              <a:solidFill>
                <a:srgbClr val="00529B"/>
              </a:solidFill>
              <a:latin typeface="Arial" panose="020B0604020202020204" pitchFamily="34" charset="0"/>
              <a:cs typeface="Arial" panose="020B0604020202020204" pitchFamily="34" charset="0"/>
            </a:endParaRPr>
          </a:p>
          <a:p>
            <a:pPr marL="822960" lvl="2" rtl="0" fontAlgn="base">
              <a:lnSpc>
                <a:spcPct val="110000"/>
              </a:lnSpc>
              <a:spcBef>
                <a:spcPts val="0"/>
              </a:spcBef>
              <a:buSzPct val="100000"/>
            </a:pPr>
            <a:endParaRPr lang="en-US" sz="2600" dirty="0">
              <a:solidFill>
                <a:srgbClr val="00529B"/>
              </a:solidFill>
              <a:latin typeface="Arial" panose="020B0604020202020204" pitchFamily="34" charset="0"/>
              <a:cs typeface="Arial" panose="020B0604020202020204" pitchFamily="34" charset="0"/>
            </a:endParaRPr>
          </a:p>
          <a:p>
            <a:pPr marL="274320" lvl="1" rtl="0" fontAlgn="base">
              <a:lnSpc>
                <a:spcPct val="110000"/>
              </a:lnSpc>
              <a:spcBef>
                <a:spcPts val="0"/>
              </a:spcBef>
              <a:buFont typeface="Wingdings" panose="05000000000000000000" pitchFamily="2" charset="2"/>
              <a:buChar char="§"/>
            </a:pPr>
            <a:r>
              <a:rPr lang="en-US" sz="2600" dirty="0">
                <a:solidFill>
                  <a:srgbClr val="00529B"/>
                </a:solidFill>
                <a:latin typeface="Arial" panose="020B0604020202020204" pitchFamily="34" charset="0"/>
                <a:cs typeface="Arial" panose="020B0604020202020204" pitchFamily="34" charset="0"/>
              </a:rPr>
              <a:t>Elimination of LIS partial subsidy status in favor of full subsidy benefits</a:t>
            </a:r>
          </a:p>
          <a:p>
            <a:pPr marL="822960" lvl="2" rtl="0" fontAlgn="base">
              <a:lnSpc>
                <a:spcPct val="110000"/>
              </a:lnSpc>
              <a:spcBef>
                <a:spcPts val="0"/>
              </a:spcBef>
              <a:buSzPct val="100000"/>
              <a:buFont typeface="Arial" panose="020B0604020202020204" pitchFamily="34" charset="0"/>
              <a:buChar char="•"/>
            </a:pPr>
            <a:r>
              <a:rPr lang="en-US" sz="2600" dirty="0">
                <a:solidFill>
                  <a:srgbClr val="00529B"/>
                </a:solidFill>
                <a:latin typeface="Arial" panose="020B0604020202020204" pitchFamily="34" charset="0"/>
                <a:cs typeface="Arial" panose="020B0604020202020204" pitchFamily="34" charset="0"/>
              </a:rPr>
              <a:t>In 2024, any person with Medicare who qualifies for LIS subsidy will get full subsidy benefits</a:t>
            </a:r>
          </a:p>
        </p:txBody>
      </p:sp>
      <p:pic>
        <p:nvPicPr>
          <p:cNvPr id="10" name="Picture 9" descr="Drug cost table from Plan Details page on Medicare Plan Finder">
            <a:extLst>
              <a:ext uri="{FF2B5EF4-FFF2-40B4-BE49-F238E27FC236}">
                <a16:creationId xmlns:a16="http://schemas.microsoft.com/office/drawing/2014/main" id="{4138C171-28FE-FCB9-36BD-F7D555BDC2F3}"/>
              </a:ext>
            </a:extLst>
          </p:cNvPr>
          <p:cNvPicPr>
            <a:picLocks noChangeAspect="1"/>
          </p:cNvPicPr>
          <p:nvPr/>
        </p:nvPicPr>
        <p:blipFill>
          <a:blip r:embed="rId4"/>
          <a:stretch>
            <a:fillRect/>
          </a:stretch>
        </p:blipFill>
        <p:spPr>
          <a:xfrm>
            <a:off x="1190352" y="2659848"/>
            <a:ext cx="9219286" cy="1637831"/>
          </a:xfrm>
          <a:prstGeom prst="rect">
            <a:avLst/>
          </a:prstGeom>
        </p:spPr>
      </p:pic>
      <p:sp>
        <p:nvSpPr>
          <p:cNvPr id="4" name="Slide Number Placeholder 3">
            <a:extLst>
              <a:ext uri="{FF2B5EF4-FFF2-40B4-BE49-F238E27FC236}">
                <a16:creationId xmlns:a16="http://schemas.microsoft.com/office/drawing/2014/main" id="{76F0A820-0D79-4727-C37D-53AF549E73AE}"/>
              </a:ext>
            </a:extLst>
          </p:cNvPr>
          <p:cNvSpPr>
            <a:spLocks noGrp="1"/>
          </p:cNvSpPr>
          <p:nvPr>
            <p:ph type="sldNum" sz="quarter" idx="12"/>
          </p:nvPr>
        </p:nvSpPr>
        <p:spPr/>
        <p:txBody>
          <a:bodyPr/>
          <a:lstStyle/>
          <a:p>
            <a:fld id="{0B2D781D-8844-5940-92D1-06EF0A7F581E}" type="slidenum">
              <a:rPr lang="en-US" smtClean="0"/>
              <a:t>30</a:t>
            </a:fld>
            <a:endParaRPr lang="en-US" dirty="0"/>
          </a:p>
        </p:txBody>
      </p:sp>
      <p:sp>
        <p:nvSpPr>
          <p:cNvPr id="5" name="Footer Placeholder 4">
            <a:extLst>
              <a:ext uri="{FF2B5EF4-FFF2-40B4-BE49-F238E27FC236}">
                <a16:creationId xmlns:a16="http://schemas.microsoft.com/office/drawing/2014/main" id="{6C0C61FF-2271-4B41-9DBA-50236D1FC612}"/>
              </a:ext>
            </a:extLst>
          </p:cNvPr>
          <p:cNvSpPr>
            <a:spLocks noGrp="1"/>
          </p:cNvSpPr>
          <p:nvPr>
            <p:ph type="ftr" sz="quarter" idx="11"/>
          </p:nvPr>
        </p:nvSpPr>
        <p:spPr/>
        <p:txBody>
          <a:bodyPr/>
          <a:lstStyle/>
          <a:p>
            <a:r>
              <a:rPr lang="en-US"/>
              <a:t>Medicare Plan Finder</a:t>
            </a:r>
            <a:endParaRPr lang="en-US" dirty="0"/>
          </a:p>
        </p:txBody>
      </p:sp>
      <p:sp>
        <p:nvSpPr>
          <p:cNvPr id="6" name="Date Placeholder 5">
            <a:extLst>
              <a:ext uri="{FF2B5EF4-FFF2-40B4-BE49-F238E27FC236}">
                <a16:creationId xmlns:a16="http://schemas.microsoft.com/office/drawing/2014/main" id="{40A71403-10D7-F9C2-59CA-3A4C01018EC8}"/>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874862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 name="Title 5">
            <a:extLst>
              <a:ext uri="{FF2B5EF4-FFF2-40B4-BE49-F238E27FC236}">
                <a16:creationId xmlns:a16="http://schemas.microsoft.com/office/drawing/2014/main" id="{94DA8173-9F62-07B4-8B8A-DFDFFD3F8931}"/>
              </a:ext>
            </a:extLst>
          </p:cNvPr>
          <p:cNvSpPr>
            <a:spLocks noGrp="1"/>
          </p:cNvSpPr>
          <p:nvPr>
            <p:ph type="title"/>
          </p:nvPr>
        </p:nvSpPr>
        <p:spPr/>
        <p:txBody>
          <a:bodyPr/>
          <a:lstStyle/>
          <a:p>
            <a:r>
              <a:rPr lang="en-US" dirty="0"/>
              <a:t>Extra Help Page Updates</a:t>
            </a:r>
          </a:p>
        </p:txBody>
      </p:sp>
      <p:sp>
        <p:nvSpPr>
          <p:cNvPr id="4" name="Content Placeholder 3">
            <a:extLst>
              <a:ext uri="{FF2B5EF4-FFF2-40B4-BE49-F238E27FC236}">
                <a16:creationId xmlns:a16="http://schemas.microsoft.com/office/drawing/2014/main" id="{8CA9B45B-C052-731E-9420-578FC4571C52}"/>
              </a:ext>
            </a:extLst>
          </p:cNvPr>
          <p:cNvSpPr>
            <a:spLocks noGrp="1"/>
          </p:cNvSpPr>
          <p:nvPr>
            <p:ph idx="1"/>
          </p:nvPr>
        </p:nvSpPr>
        <p:spPr>
          <a:xfrm>
            <a:off x="914400" y="1371600"/>
            <a:ext cx="10515600" cy="4781550"/>
          </a:xfrm>
        </p:spPr>
        <p:txBody>
          <a:bodyPr>
            <a:normAutofit fontScale="85000" lnSpcReduction="20000"/>
          </a:bodyPr>
          <a:lstStyle/>
          <a:p>
            <a:pPr>
              <a:lnSpc>
                <a:spcPct val="120000"/>
              </a:lnSpc>
            </a:pPr>
            <a:r>
              <a:rPr lang="en-US" dirty="0"/>
              <a:t>Status: On schedule for October 2023</a:t>
            </a:r>
          </a:p>
          <a:p>
            <a:pPr>
              <a:lnSpc>
                <a:spcPct val="120000"/>
              </a:lnSpc>
            </a:pPr>
            <a:r>
              <a:rPr lang="en-US" dirty="0"/>
              <a:t>Background: </a:t>
            </a:r>
          </a:p>
          <a:p>
            <a:pPr marL="627063" lvl="1" indent="-231775">
              <a:lnSpc>
                <a:spcPct val="120000"/>
              </a:lnSpc>
            </a:pPr>
            <a:r>
              <a:rPr lang="en-US" dirty="0"/>
              <a:t>Starting in CY2024, the partial subsidy LIS status will be eliminated, and all LIS individuals will receive full subsidy benefits</a:t>
            </a:r>
          </a:p>
          <a:p>
            <a:pPr marL="627063" lvl="1" indent="-231775">
              <a:lnSpc>
                <a:spcPct val="120000"/>
              </a:lnSpc>
            </a:pPr>
            <a:r>
              <a:rPr lang="en-US" dirty="0"/>
              <a:t>Medicare Plan Finder still needs to collect information about full vs. partial subsidy to price CY 23 drug costs accurately in case people with Medicare toggle to CY23 plans during routing</a:t>
            </a:r>
          </a:p>
          <a:p>
            <a:pPr>
              <a:lnSpc>
                <a:spcPct val="120000"/>
              </a:lnSpc>
            </a:pPr>
            <a:r>
              <a:rPr lang="en-US" dirty="0"/>
              <a:t>New Experience:</a:t>
            </a:r>
          </a:p>
          <a:p>
            <a:pPr marL="627063" lvl="1" indent="-231775">
              <a:lnSpc>
                <a:spcPct val="120000"/>
              </a:lnSpc>
            </a:pPr>
            <a:r>
              <a:rPr lang="en-US" dirty="0"/>
              <a:t>CMS will add messaging to the Extra Help page to educate people with Medicare about the upcoming replacement of partial LIS in favor of full LIS</a:t>
            </a:r>
          </a:p>
          <a:p>
            <a:pPr marL="627063" lvl="1" indent="-231775">
              <a:lnSpc>
                <a:spcPct val="120000"/>
              </a:lnSpc>
            </a:pPr>
            <a:r>
              <a:rPr lang="en-US" dirty="0"/>
              <a:t>Informational alert message is targeted to reach all individuals who select “Extra Help from Social Security” option during routing on the Extra Help page</a:t>
            </a:r>
          </a:p>
        </p:txBody>
      </p:sp>
      <p:sp>
        <p:nvSpPr>
          <p:cNvPr id="9" name="Slide Number Placeholder 8">
            <a:extLst>
              <a:ext uri="{FF2B5EF4-FFF2-40B4-BE49-F238E27FC236}">
                <a16:creationId xmlns:a16="http://schemas.microsoft.com/office/drawing/2014/main" id="{A2041E96-C082-71CB-D8E7-B7857F9590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BF2060AA-A55B-A01C-EFE5-7CCD36722F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7" name="Date Placeholder 6">
            <a:extLst>
              <a:ext uri="{FF2B5EF4-FFF2-40B4-BE49-F238E27FC236}">
                <a16:creationId xmlns:a16="http://schemas.microsoft.com/office/drawing/2014/main" id="{879E0A9A-D07E-3CED-2355-344726167E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7425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12" name="Title 11">
            <a:extLst>
              <a:ext uri="{FF2B5EF4-FFF2-40B4-BE49-F238E27FC236}">
                <a16:creationId xmlns:a16="http://schemas.microsoft.com/office/drawing/2014/main" id="{ACF6A195-FC05-FF54-FAC5-6CEEF5C23F19}"/>
              </a:ext>
            </a:extLst>
          </p:cNvPr>
          <p:cNvSpPr>
            <a:spLocks noGrp="1"/>
          </p:cNvSpPr>
          <p:nvPr>
            <p:ph type="title"/>
          </p:nvPr>
        </p:nvSpPr>
        <p:spPr/>
        <p:txBody>
          <a:bodyPr/>
          <a:lstStyle/>
          <a:p>
            <a:r>
              <a:rPr lang="en-US" dirty="0"/>
              <a:t>Extra Help Page Updates (continued)</a:t>
            </a:r>
          </a:p>
        </p:txBody>
      </p:sp>
      <p:sp>
        <p:nvSpPr>
          <p:cNvPr id="18" name="Content Placeholder 3">
            <a:extLst>
              <a:ext uri="{FF2B5EF4-FFF2-40B4-BE49-F238E27FC236}">
                <a16:creationId xmlns:a16="http://schemas.microsoft.com/office/drawing/2014/main" id="{80402F40-404D-3BCA-0C5D-B8EF241E88B5}"/>
              </a:ext>
            </a:extLst>
          </p:cNvPr>
          <p:cNvSpPr txBox="1">
            <a:spLocks/>
          </p:cNvSpPr>
          <p:nvPr/>
        </p:nvSpPr>
        <p:spPr>
          <a:xfrm>
            <a:off x="838200" y="1580632"/>
            <a:ext cx="10515600" cy="4781550"/>
          </a:xfrm>
          <a:prstGeom prst="rect">
            <a:avLst/>
          </a:prstGeom>
        </p:spPr>
        <p:txBody>
          <a:bodyPr>
            <a:normAutofit/>
          </a:bodyPr>
          <a:lstStyle>
            <a:lvl1pPr marL="274313" indent="-274313" algn="l" defTabSz="914377"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39" indent="-274313" algn="l" defTabSz="914377"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566" indent="-274313" algn="l" defTabSz="914377"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192" indent="-274313"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349" indent="-274313" algn="l" defTabSz="914377"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13" indent="-274313" defTabSz="914377">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Modify current “Extra Help from Social Security” question to “Helps people with limited income and resources pay Medicare drug coverage premiums, deductibles, coinsurance, and other costs. </a:t>
            </a:r>
            <a:r>
              <a:rPr lang="en-US" sz="24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Learn about Extra Help.</a:t>
            </a:r>
            <a:r>
              <a:rPr lang="en-US" sz="2400" dirty="0">
                <a:solidFill>
                  <a:srgbClr val="00529B"/>
                </a:solidFill>
                <a:latin typeface="Arial" panose="020B0604020202020204" pitchFamily="34" charset="0"/>
                <a:cs typeface="Arial" panose="020B0604020202020204" pitchFamily="34" charset="0"/>
              </a:rPr>
              <a:t>”</a:t>
            </a:r>
          </a:p>
          <a:p>
            <a:pPr marL="274313" indent="-274313" defTabSz="914377">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Modify current “I’m not sure” question to “Programs are available that can help with your Medicare costs. If you log in, we may be able to see if you already get help from one of these programs. </a:t>
            </a: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Learn about available programs.</a:t>
            </a:r>
            <a:r>
              <a:rPr lang="en-US" sz="2400" dirty="0">
                <a:solidFill>
                  <a:srgbClr val="00529B"/>
                </a:solidFill>
                <a:latin typeface="Arial" panose="020B0604020202020204" pitchFamily="34" charset="0"/>
                <a:cs typeface="Arial" panose="020B0604020202020204" pitchFamily="34" charset="0"/>
              </a:rPr>
              <a:t>”</a:t>
            </a:r>
          </a:p>
          <a:p>
            <a:pPr marL="274313" indent="-274313" defTabSz="914377">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Add new alert for “I don’t get help from any of these programs” question to “Programs are available for people with limited income and resources to help pay Medicare costs. </a:t>
            </a: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Learn if you qualify for available programs.</a:t>
            </a:r>
            <a:r>
              <a:rPr lang="en-US" sz="2400" dirty="0">
                <a:solidFill>
                  <a:srgbClr val="00529B"/>
                </a:solidFill>
                <a:latin typeface="Arial" panose="020B0604020202020204" pitchFamily="34" charset="0"/>
                <a:cs typeface="Arial" panose="020B0604020202020204" pitchFamily="34" charset="0"/>
              </a:rPr>
              <a:t>”</a:t>
            </a:r>
          </a:p>
          <a:p>
            <a:pPr>
              <a:lnSpc>
                <a:spcPct val="120000"/>
              </a:lnSpc>
            </a:pPr>
            <a:endParaRPr lang="en-US" sz="2000" dirty="0"/>
          </a:p>
        </p:txBody>
      </p:sp>
      <p:sp>
        <p:nvSpPr>
          <p:cNvPr id="17" name="Slide Number Placeholder 16">
            <a:extLst>
              <a:ext uri="{FF2B5EF4-FFF2-40B4-BE49-F238E27FC236}">
                <a16:creationId xmlns:a16="http://schemas.microsoft.com/office/drawing/2014/main" id="{880DFD58-67C9-8114-9CEC-3E1D396A2F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6" name="Footer Placeholder 15">
            <a:extLst>
              <a:ext uri="{FF2B5EF4-FFF2-40B4-BE49-F238E27FC236}">
                <a16:creationId xmlns:a16="http://schemas.microsoft.com/office/drawing/2014/main" id="{C7B75194-8586-4592-A7BC-B600D47506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15" name="Date Placeholder 14">
            <a:extLst>
              <a:ext uri="{FF2B5EF4-FFF2-40B4-BE49-F238E27FC236}">
                <a16:creationId xmlns:a16="http://schemas.microsoft.com/office/drawing/2014/main" id="{208789F0-1200-6D59-4506-72A605C940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0313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2096735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C92F-4286-466B-A3A8-14E6549DB04E}"/>
              </a:ext>
            </a:extLst>
          </p:cNvPr>
          <p:cNvSpPr>
            <a:spLocks noGrp="1"/>
          </p:cNvSpPr>
          <p:nvPr>
            <p:ph type="title"/>
          </p:nvPr>
        </p:nvSpPr>
        <p:spPr>
          <a:xfrm>
            <a:off x="4092328" y="2066527"/>
            <a:ext cx="5647327" cy="3445197"/>
          </a:xfrm>
        </p:spPr>
        <p:txBody>
          <a:bodyPr>
            <a:normAutofit/>
          </a:bodyPr>
          <a:lstStyle/>
          <a:p>
            <a:pPr lvl="0">
              <a:lnSpc>
                <a:spcPct val="100000"/>
              </a:lnSpc>
              <a:spcBef>
                <a:spcPts val="0"/>
              </a:spcBef>
              <a:spcAft>
                <a:spcPts val="1200"/>
              </a:spcAft>
              <a:buClr>
                <a:srgbClr val="00539A"/>
              </a:buClr>
            </a:pPr>
            <a:r>
              <a:rPr lang="en-US" sz="2600" dirty="0">
                <a:ea typeface="+mn-ea"/>
              </a:rPr>
              <a:t>Using the Medicare Plan Finder for Drug Coverage this           Open Enrollment Period (OEP)</a:t>
            </a:r>
            <a:br>
              <a:rPr lang="en-US" sz="2600" dirty="0">
                <a:ea typeface="+mn-ea"/>
              </a:rPr>
            </a:br>
            <a:br>
              <a:rPr lang="en-US" sz="1700" dirty="0">
                <a:latin typeface="Arial" panose="020B0604020202020204" pitchFamily="34" charset="0"/>
                <a:ea typeface="+mn-ea"/>
                <a:cs typeface="Arial" panose="020B0604020202020204" pitchFamily="34" charset="0"/>
              </a:rPr>
            </a:br>
            <a:r>
              <a:rPr lang="en-US" sz="1700" dirty="0">
                <a:latin typeface="Arial" panose="020B0604020202020204" pitchFamily="34" charset="0"/>
                <a:ea typeface="+mn-ea"/>
                <a:cs typeface="Arial" panose="020B0604020202020204" pitchFamily="34" charset="0"/>
              </a:rPr>
              <a:t>Mary McGeary</a:t>
            </a:r>
            <a:br>
              <a:rPr lang="en-US" sz="1700" dirty="0">
                <a:latin typeface="Arial" panose="020B0604020202020204" pitchFamily="34" charset="0"/>
                <a:ea typeface="+mn-ea"/>
                <a:cs typeface="Arial" panose="020B0604020202020204" pitchFamily="34" charset="0"/>
              </a:rPr>
            </a:br>
            <a:r>
              <a:rPr lang="en-US" sz="1700" b="0" dirty="0">
                <a:latin typeface="Arial" panose="020B0604020202020204" pitchFamily="34" charset="0"/>
                <a:ea typeface="+mn-ea"/>
                <a:cs typeface="Arial" panose="020B0604020202020204" pitchFamily="34" charset="0"/>
              </a:rPr>
              <a:t>Director-State Health Insurance Assistance Program</a:t>
            </a:r>
            <a:br>
              <a:rPr lang="en-US" sz="1700" b="0" dirty="0">
                <a:latin typeface="Arial" panose="020B0604020202020204" pitchFamily="34" charset="0"/>
                <a:ea typeface="+mn-ea"/>
                <a:cs typeface="Arial" panose="020B0604020202020204" pitchFamily="34" charset="0"/>
              </a:rPr>
            </a:br>
            <a:r>
              <a:rPr lang="en-US" sz="1700" b="0" dirty="0">
                <a:latin typeface="Arial" panose="020B0604020202020204" pitchFamily="34" charset="0"/>
                <a:ea typeface="+mn-ea"/>
                <a:cs typeface="Arial" panose="020B0604020202020204" pitchFamily="34" charset="0"/>
              </a:rPr>
              <a:t>NJ Department of Human Services</a:t>
            </a:r>
            <a:br>
              <a:rPr lang="en-US" sz="1700" b="0" dirty="0">
                <a:latin typeface="Arial" panose="020B0604020202020204" pitchFamily="34" charset="0"/>
                <a:ea typeface="+mn-ea"/>
                <a:cs typeface="Arial" panose="020B0604020202020204" pitchFamily="34" charset="0"/>
              </a:rPr>
            </a:br>
            <a:endParaRPr lang="en-US" dirty="0"/>
          </a:p>
        </p:txBody>
      </p:sp>
      <p:pic>
        <p:nvPicPr>
          <p:cNvPr id="5" name="Picture 4">
            <a:extLst>
              <a:ext uri="{FF2B5EF4-FFF2-40B4-BE49-F238E27FC236}">
                <a16:creationId xmlns:a16="http://schemas.microsoft.com/office/drawing/2014/main" id="{49EE85DB-9EDC-9D72-3DE3-3F3C34C816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39655" y="2903285"/>
            <a:ext cx="1978533" cy="246065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665285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610D-34AC-4411-BEED-44926623BC1D}"/>
              </a:ext>
            </a:extLst>
          </p:cNvPr>
          <p:cNvSpPr>
            <a:spLocks noGrp="1"/>
          </p:cNvSpPr>
          <p:nvPr>
            <p:ph type="title"/>
          </p:nvPr>
        </p:nvSpPr>
        <p:spPr/>
        <p:txBody>
          <a:bodyPr/>
          <a:lstStyle/>
          <a:p>
            <a:r>
              <a:rPr lang="en-US" dirty="0"/>
              <a:t>Information &amp; Help in the Open Enrollment Period (OEP)</a:t>
            </a:r>
          </a:p>
        </p:txBody>
      </p:sp>
      <p:sp>
        <p:nvSpPr>
          <p:cNvPr id="6" name="Content Placeholder 5">
            <a:extLst>
              <a:ext uri="{FF2B5EF4-FFF2-40B4-BE49-F238E27FC236}">
                <a16:creationId xmlns:a16="http://schemas.microsoft.com/office/drawing/2014/main" id="{B3300988-1D43-4C23-BF23-B062E8FD51E6}"/>
              </a:ext>
            </a:extLst>
          </p:cNvPr>
          <p:cNvSpPr>
            <a:spLocks noGrp="1"/>
          </p:cNvSpPr>
          <p:nvPr>
            <p:ph idx="1"/>
          </p:nvPr>
        </p:nvSpPr>
        <p:spPr/>
        <p:txBody>
          <a:bodyPr>
            <a:normAutofit fontScale="85000" lnSpcReduction="20000"/>
          </a:bodyPr>
          <a:lstStyle/>
          <a:p>
            <a:r>
              <a:rPr lang="en-US" dirty="0">
                <a:hlinkClick r:id="rId4"/>
              </a:rPr>
              <a:t>Medicare.gov</a:t>
            </a:r>
            <a:r>
              <a:rPr lang="en-US" dirty="0"/>
              <a:t>  </a:t>
            </a:r>
          </a:p>
          <a:p>
            <a:r>
              <a:rPr lang="en-US" dirty="0"/>
              <a:t>Medicare Plan Finder at </a:t>
            </a:r>
            <a:r>
              <a:rPr lang="en-US" dirty="0">
                <a:hlinkClick r:id="rId5"/>
              </a:rPr>
              <a:t>Medicare.gov/plan-compare</a:t>
            </a:r>
            <a:r>
              <a:rPr lang="en-US" dirty="0"/>
              <a:t> </a:t>
            </a:r>
          </a:p>
          <a:p>
            <a:r>
              <a:rPr lang="en-US" dirty="0"/>
              <a:t>1</a:t>
            </a:r>
            <a:r>
              <a:rPr lang="en-US" sz="2800" dirty="0">
                <a:ea typeface="Calibri"/>
                <a:cs typeface="Times New Roman"/>
              </a:rPr>
              <a:t>-800-MEDICARE (1-800-633-4227); TTY: 1-877-486-2048</a:t>
            </a:r>
            <a:endParaRPr lang="en-US" dirty="0"/>
          </a:p>
          <a:p>
            <a:pPr lvl="1"/>
            <a:r>
              <a:rPr lang="en-US" sz="2400" dirty="0"/>
              <a:t>Customer service assistance for choosing a plan &amp; enrolling</a:t>
            </a:r>
          </a:p>
          <a:p>
            <a:pPr lvl="1"/>
            <a:r>
              <a:rPr lang="en-US" sz="2400" dirty="0"/>
              <a:t>Available 24 hours a day, 7 days a week (closed Thanksgiving Day)</a:t>
            </a:r>
          </a:p>
          <a:p>
            <a:pPr lvl="1"/>
            <a:r>
              <a:rPr lang="en-US" sz="2400" dirty="0"/>
              <a:t>Language line interpreters for more than 200 languages</a:t>
            </a:r>
          </a:p>
          <a:p>
            <a:r>
              <a:rPr lang="en-US" sz="2800" dirty="0"/>
              <a:t>State Health Insurance Assistance Programs (SHIPs)</a:t>
            </a:r>
          </a:p>
          <a:p>
            <a:pPr lvl="1"/>
            <a:r>
              <a:rPr lang="en-US" sz="2400" dirty="0"/>
              <a:t>Provides free personalized help in your local area</a:t>
            </a:r>
          </a:p>
          <a:p>
            <a:pPr lvl="1"/>
            <a:r>
              <a:rPr lang="en-US" sz="2400" dirty="0"/>
              <a:t>Call 1-877-839-2675 to get phone number for your state</a:t>
            </a:r>
          </a:p>
          <a:p>
            <a:pPr lvl="1"/>
            <a:r>
              <a:rPr lang="en-US" sz="2400" dirty="0">
                <a:hlinkClick r:id="rId6"/>
              </a:rPr>
              <a:t>shiphelp.org</a:t>
            </a:r>
            <a:r>
              <a:rPr lang="en-US" sz="2400" dirty="0"/>
              <a:t> </a:t>
            </a:r>
          </a:p>
        </p:txBody>
      </p:sp>
      <p:sp>
        <p:nvSpPr>
          <p:cNvPr id="18" name="Freeform: Shape 17">
            <a:extLst>
              <a:ext uri="{FF2B5EF4-FFF2-40B4-BE49-F238E27FC236}">
                <a16:creationId xmlns:a16="http://schemas.microsoft.com/office/drawing/2014/main" id="{A657247B-F7C8-4F28-977D-D3D0EDF175BB}"/>
              </a:ext>
              <a:ext uri="{C183D7F6-B498-43B3-948B-1728B52AA6E4}">
                <adec:decorative xmlns:adec="http://schemas.microsoft.com/office/drawing/2017/decorative" val="1"/>
              </a:ext>
            </a:extLst>
          </p:cNvPr>
          <p:cNvSpPr>
            <a:spLocks noChangeAspect="1"/>
          </p:cNvSpPr>
          <p:nvPr/>
        </p:nvSpPr>
        <p:spPr>
          <a:xfrm>
            <a:off x="9982200" y="4306818"/>
            <a:ext cx="1016037" cy="1179582"/>
          </a:xfrm>
          <a:custGeom>
            <a:avLst/>
            <a:gdLst>
              <a:gd name="connsiteX0" fmla="*/ 1161496 w 1641119"/>
              <a:gd name="connsiteY0" fmla="*/ 725065 h 1905279"/>
              <a:gd name="connsiteX1" fmla="*/ 1057651 w 1641119"/>
              <a:gd name="connsiteY1" fmla="*/ 836707 h 1905279"/>
              <a:gd name="connsiteX2" fmla="*/ 1161496 w 1641119"/>
              <a:gd name="connsiteY2" fmla="*/ 948349 h 1905279"/>
              <a:gd name="connsiteX3" fmla="*/ 1265341 w 1641119"/>
              <a:gd name="connsiteY3" fmla="*/ 836707 h 1905279"/>
              <a:gd name="connsiteX4" fmla="*/ 1161496 w 1641119"/>
              <a:gd name="connsiteY4" fmla="*/ 725065 h 1905279"/>
              <a:gd name="connsiteX5" fmla="*/ 452660 w 1641119"/>
              <a:gd name="connsiteY5" fmla="*/ 725065 h 1905279"/>
              <a:gd name="connsiteX6" fmla="*/ 348815 w 1641119"/>
              <a:gd name="connsiteY6" fmla="*/ 836707 h 1905279"/>
              <a:gd name="connsiteX7" fmla="*/ 452660 w 1641119"/>
              <a:gd name="connsiteY7" fmla="*/ 948349 h 1905279"/>
              <a:gd name="connsiteX8" fmla="*/ 556505 w 1641119"/>
              <a:gd name="connsiteY8" fmla="*/ 836707 h 1905279"/>
              <a:gd name="connsiteX9" fmla="*/ 452660 w 1641119"/>
              <a:gd name="connsiteY9" fmla="*/ 725065 h 1905279"/>
              <a:gd name="connsiteX10" fmla="*/ 806634 w 1641119"/>
              <a:gd name="connsiteY10" fmla="*/ 211847 h 1905279"/>
              <a:gd name="connsiteX11" fmla="*/ 594225 w 1641119"/>
              <a:gd name="connsiteY11" fmla="*/ 352116 h 1905279"/>
              <a:gd name="connsiteX12" fmla="*/ 572547 w 1641119"/>
              <a:gd name="connsiteY12" fmla="*/ 401719 h 1905279"/>
              <a:gd name="connsiteX13" fmla="*/ 572547 w 1641119"/>
              <a:gd name="connsiteY13" fmla="*/ 597833 h 1905279"/>
              <a:gd name="connsiteX14" fmla="*/ 1046037 w 1641119"/>
              <a:gd name="connsiteY14" fmla="*/ 597833 h 1905279"/>
              <a:gd name="connsiteX15" fmla="*/ 1046037 w 1641119"/>
              <a:gd name="connsiteY15" fmla="*/ 419666 h 1905279"/>
              <a:gd name="connsiteX16" fmla="*/ 1042661 w 1641119"/>
              <a:gd name="connsiteY16" fmla="*/ 406158 h 1905279"/>
              <a:gd name="connsiteX17" fmla="*/ 806634 w 1641119"/>
              <a:gd name="connsiteY17" fmla="*/ 211847 h 1905279"/>
              <a:gd name="connsiteX18" fmla="*/ 806634 w 1641119"/>
              <a:gd name="connsiteY18" fmla="*/ 0 h 1905279"/>
              <a:gd name="connsiteX19" fmla="*/ 1237859 w 1641119"/>
              <a:gd name="connsiteY19" fmla="*/ 323698 h 1905279"/>
              <a:gd name="connsiteX20" fmla="*/ 1253157 w 1641119"/>
              <a:gd name="connsiteY20" fmla="*/ 379507 h 1905279"/>
              <a:gd name="connsiteX21" fmla="*/ 1258689 w 1641119"/>
              <a:gd name="connsiteY21" fmla="*/ 379507 h 1905279"/>
              <a:gd name="connsiteX22" fmla="*/ 1258689 w 1641119"/>
              <a:gd name="connsiteY22" fmla="*/ 399689 h 1905279"/>
              <a:gd name="connsiteX23" fmla="*/ 1265129 w 1641119"/>
              <a:gd name="connsiteY23" fmla="*/ 423183 h 1905279"/>
              <a:gd name="connsiteX24" fmla="*/ 1274637 w 1641119"/>
              <a:gd name="connsiteY24" fmla="*/ 529996 h 1905279"/>
              <a:gd name="connsiteX25" fmla="*/ 1268599 w 1641119"/>
              <a:gd name="connsiteY25" fmla="*/ 597833 h 1905279"/>
              <a:gd name="connsiteX26" fmla="*/ 1641119 w 1641119"/>
              <a:gd name="connsiteY26" fmla="*/ 597833 h 1905279"/>
              <a:gd name="connsiteX27" fmla="*/ 1641119 w 1641119"/>
              <a:gd name="connsiteY27" fmla="*/ 1687367 h 1905279"/>
              <a:gd name="connsiteX28" fmla="*/ 1423207 w 1641119"/>
              <a:gd name="connsiteY28" fmla="*/ 1905279 h 1905279"/>
              <a:gd name="connsiteX29" fmla="*/ 217912 w 1641119"/>
              <a:gd name="connsiteY29" fmla="*/ 1905279 h 1905279"/>
              <a:gd name="connsiteX30" fmla="*/ 0 w 1641119"/>
              <a:gd name="connsiteY30" fmla="*/ 1687367 h 1905279"/>
              <a:gd name="connsiteX31" fmla="*/ 0 w 1641119"/>
              <a:gd name="connsiteY31" fmla="*/ 597833 h 1905279"/>
              <a:gd name="connsiteX32" fmla="*/ 344670 w 1641119"/>
              <a:gd name="connsiteY32" fmla="*/ 597833 h 1905279"/>
              <a:gd name="connsiteX33" fmla="*/ 338631 w 1641119"/>
              <a:gd name="connsiteY33" fmla="*/ 529996 h 1905279"/>
              <a:gd name="connsiteX34" fmla="*/ 348139 w 1641119"/>
              <a:gd name="connsiteY34" fmla="*/ 423183 h 1905279"/>
              <a:gd name="connsiteX35" fmla="*/ 359895 w 1641119"/>
              <a:gd name="connsiteY35" fmla="*/ 380296 h 1905279"/>
              <a:gd name="connsiteX36" fmla="*/ 359895 w 1641119"/>
              <a:gd name="connsiteY36" fmla="*/ 379507 h 1905279"/>
              <a:gd name="connsiteX37" fmla="*/ 360111 w 1641119"/>
              <a:gd name="connsiteY37" fmla="*/ 379507 h 1905279"/>
              <a:gd name="connsiteX38" fmla="*/ 375409 w 1641119"/>
              <a:gd name="connsiteY38" fmla="*/ 323698 h 1905279"/>
              <a:gd name="connsiteX39" fmla="*/ 806634 w 1641119"/>
              <a:gd name="connsiteY39" fmla="*/ 0 h 190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41119" h="1905279">
                <a:moveTo>
                  <a:pt x="1161496" y="725065"/>
                </a:moveTo>
                <a:cubicBezTo>
                  <a:pt x="1104144" y="725065"/>
                  <a:pt x="1057651" y="775049"/>
                  <a:pt x="1057651" y="836707"/>
                </a:cubicBezTo>
                <a:cubicBezTo>
                  <a:pt x="1057651" y="898365"/>
                  <a:pt x="1104144" y="948349"/>
                  <a:pt x="1161496" y="948349"/>
                </a:cubicBezTo>
                <a:cubicBezTo>
                  <a:pt x="1218848" y="948349"/>
                  <a:pt x="1265341" y="898365"/>
                  <a:pt x="1265341" y="836707"/>
                </a:cubicBezTo>
                <a:cubicBezTo>
                  <a:pt x="1265341" y="775049"/>
                  <a:pt x="1218848" y="725065"/>
                  <a:pt x="1161496" y="725065"/>
                </a:cubicBezTo>
                <a:close/>
                <a:moveTo>
                  <a:pt x="452660" y="725065"/>
                </a:moveTo>
                <a:cubicBezTo>
                  <a:pt x="395308" y="725065"/>
                  <a:pt x="348815" y="775049"/>
                  <a:pt x="348815" y="836707"/>
                </a:cubicBezTo>
                <a:cubicBezTo>
                  <a:pt x="348815" y="898365"/>
                  <a:pt x="395308" y="948349"/>
                  <a:pt x="452660" y="948349"/>
                </a:cubicBezTo>
                <a:cubicBezTo>
                  <a:pt x="510012" y="948349"/>
                  <a:pt x="556505" y="898365"/>
                  <a:pt x="556505" y="836707"/>
                </a:cubicBezTo>
                <a:cubicBezTo>
                  <a:pt x="556505" y="775049"/>
                  <a:pt x="510012" y="725065"/>
                  <a:pt x="452660" y="725065"/>
                </a:cubicBezTo>
                <a:close/>
                <a:moveTo>
                  <a:pt x="806634" y="211847"/>
                </a:moveTo>
                <a:cubicBezTo>
                  <a:pt x="718214" y="211847"/>
                  <a:pt x="640258" y="267488"/>
                  <a:pt x="594225" y="352116"/>
                </a:cubicBezTo>
                <a:lnTo>
                  <a:pt x="572547" y="401719"/>
                </a:lnTo>
                <a:lnTo>
                  <a:pt x="572547" y="597833"/>
                </a:lnTo>
                <a:lnTo>
                  <a:pt x="1046037" y="597833"/>
                </a:lnTo>
                <a:lnTo>
                  <a:pt x="1046037" y="419666"/>
                </a:lnTo>
                <a:lnTo>
                  <a:pt x="1042661" y="406158"/>
                </a:lnTo>
                <a:cubicBezTo>
                  <a:pt x="1003775" y="291970"/>
                  <a:pt x="912738" y="211847"/>
                  <a:pt x="806634" y="211847"/>
                </a:cubicBezTo>
                <a:close/>
                <a:moveTo>
                  <a:pt x="806634" y="0"/>
                </a:moveTo>
                <a:cubicBezTo>
                  <a:pt x="1000487" y="0"/>
                  <a:pt x="1166813" y="133474"/>
                  <a:pt x="1237859" y="323698"/>
                </a:cubicBezTo>
                <a:lnTo>
                  <a:pt x="1253157" y="379507"/>
                </a:lnTo>
                <a:lnTo>
                  <a:pt x="1258689" y="379507"/>
                </a:lnTo>
                <a:lnTo>
                  <a:pt x="1258689" y="399689"/>
                </a:lnTo>
                <a:lnTo>
                  <a:pt x="1265129" y="423183"/>
                </a:lnTo>
                <a:cubicBezTo>
                  <a:pt x="1271363" y="457685"/>
                  <a:pt x="1274637" y="493407"/>
                  <a:pt x="1274637" y="529996"/>
                </a:cubicBezTo>
                <a:lnTo>
                  <a:pt x="1268599" y="597833"/>
                </a:lnTo>
                <a:lnTo>
                  <a:pt x="1641119" y="597833"/>
                </a:lnTo>
                <a:lnTo>
                  <a:pt x="1641119" y="1687367"/>
                </a:lnTo>
                <a:cubicBezTo>
                  <a:pt x="1641119" y="1807716"/>
                  <a:pt x="1543556" y="1905279"/>
                  <a:pt x="1423207" y="1905279"/>
                </a:cubicBezTo>
                <a:lnTo>
                  <a:pt x="217912" y="1905279"/>
                </a:lnTo>
                <a:cubicBezTo>
                  <a:pt x="97563" y="1905279"/>
                  <a:pt x="0" y="1807716"/>
                  <a:pt x="0" y="1687367"/>
                </a:cubicBezTo>
                <a:lnTo>
                  <a:pt x="0" y="597833"/>
                </a:lnTo>
                <a:lnTo>
                  <a:pt x="344670" y="597833"/>
                </a:lnTo>
                <a:lnTo>
                  <a:pt x="338631" y="529996"/>
                </a:lnTo>
                <a:cubicBezTo>
                  <a:pt x="338631" y="493407"/>
                  <a:pt x="341905" y="457685"/>
                  <a:pt x="348139" y="423183"/>
                </a:cubicBezTo>
                <a:lnTo>
                  <a:pt x="359895" y="380296"/>
                </a:lnTo>
                <a:lnTo>
                  <a:pt x="359895" y="379507"/>
                </a:lnTo>
                <a:lnTo>
                  <a:pt x="360111" y="379507"/>
                </a:lnTo>
                <a:lnTo>
                  <a:pt x="375409" y="323698"/>
                </a:lnTo>
                <a:cubicBezTo>
                  <a:pt x="446456" y="133474"/>
                  <a:pt x="612781" y="0"/>
                  <a:pt x="806634" y="0"/>
                </a:cubicBezTo>
                <a:close/>
              </a:path>
            </a:pathLst>
          </a:custGeom>
          <a:solidFill>
            <a:srgbClr val="146A5D"/>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2C768EB-1FE7-4228-AB2B-C5B109B72EE6}"/>
              </a:ext>
            </a:extLst>
          </p:cNvPr>
          <p:cNvSpPr>
            <a:spLocks noGrp="1"/>
          </p:cNvSpPr>
          <p:nvPr>
            <p:ph type="sldNum" sz="quarter" idx="12"/>
          </p:nvPr>
        </p:nvSpPr>
        <p:spPr/>
        <p:txBody>
          <a:bodyPr/>
          <a:lstStyle/>
          <a:p>
            <a:fld id="{0B2D781D-8844-5940-92D1-06EF0A7F581E}" type="slidenum">
              <a:rPr lang="en-US" smtClean="0"/>
              <a:t>35</a:t>
            </a:fld>
            <a:endParaRPr lang="en-US" dirty="0"/>
          </a:p>
        </p:txBody>
      </p:sp>
      <p:sp>
        <p:nvSpPr>
          <p:cNvPr id="4" name="Footer Placeholder 3">
            <a:extLst>
              <a:ext uri="{FF2B5EF4-FFF2-40B4-BE49-F238E27FC236}">
                <a16:creationId xmlns:a16="http://schemas.microsoft.com/office/drawing/2014/main" id="{EEDF45C6-B9EA-4542-AB40-61C1E28CE6FD}"/>
              </a:ext>
            </a:extLst>
          </p:cNvPr>
          <p:cNvSpPr>
            <a:spLocks noGrp="1"/>
          </p:cNvSpPr>
          <p:nvPr>
            <p:ph type="ftr" sz="quarter" idx="11"/>
          </p:nvPr>
        </p:nvSpPr>
        <p:spPr/>
        <p:txBody>
          <a:bodyPr/>
          <a:lstStyle/>
          <a:p>
            <a:r>
              <a:rPr lang="en-US" dirty="0"/>
              <a:t>NTP Medicare OEP Bootcamp 2023</a:t>
            </a:r>
          </a:p>
        </p:txBody>
      </p:sp>
      <p:sp>
        <p:nvSpPr>
          <p:cNvPr id="8" name="Date Placeholder 7"/>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7247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also use the “Chat” link on Medicare.gov</a:t>
            </a:r>
          </a:p>
        </p:txBody>
      </p:sp>
      <p:sp>
        <p:nvSpPr>
          <p:cNvPr id="3" name="Text Placeholder 2">
            <a:extLst>
              <a:ext uri="{FF2B5EF4-FFF2-40B4-BE49-F238E27FC236}">
                <a16:creationId xmlns:a16="http://schemas.microsoft.com/office/drawing/2014/main" id="{AFA1E0A7-7F60-9A36-896B-8083449C07B2}"/>
              </a:ext>
            </a:extLst>
          </p:cNvPr>
          <p:cNvSpPr>
            <a:spLocks noGrp="1"/>
          </p:cNvSpPr>
          <p:nvPr>
            <p:ph type="body" idx="1"/>
          </p:nvPr>
        </p:nvSpPr>
        <p:spPr>
          <a:xfrm>
            <a:off x="1752600" y="1848261"/>
            <a:ext cx="7012259" cy="523220"/>
          </a:xfrm>
          <a:solidFill>
            <a:srgbClr val="FEC736"/>
          </a:solidFill>
        </p:spPr>
        <p:txBody>
          <a:bodyPr anchor="ctr">
            <a:normAutofit/>
          </a:bodyPr>
          <a:lstStyle/>
          <a:p>
            <a:r>
              <a:rPr lang="en-US" dirty="0"/>
              <a:t>Found on top of every page, for on-line help</a:t>
            </a:r>
          </a:p>
        </p:txBody>
      </p:sp>
      <p:pic>
        <p:nvPicPr>
          <p:cNvPr id="11" name="Content Placeholder 10" descr="Screenshot from the Medicare.gov website with a arrow pointing at the Chat icon on the top right corner of the page"/>
          <p:cNvPicPr>
            <a:picLocks noGrp="1" noChangeAspect="1"/>
          </p:cNvPicPr>
          <p:nvPr>
            <p:ph sz="half" idx="2"/>
          </p:nvPr>
        </p:nvPicPr>
        <p:blipFill>
          <a:blip r:embed="rId4"/>
          <a:stretch>
            <a:fillRect/>
          </a:stretch>
        </p:blipFill>
        <p:spPr>
          <a:xfrm>
            <a:off x="228532" y="3155917"/>
            <a:ext cx="11734935" cy="2197847"/>
          </a:xfrm>
          <a:prstGeom prst="rect">
            <a:avLst/>
          </a:prstGeom>
          <a:ln>
            <a:noFill/>
          </a:ln>
          <a:effectLst>
            <a:outerShdw blurRad="292100" dist="139700" dir="2700000" algn="tl" rotWithShape="0">
              <a:srgbClr val="333333">
                <a:alpha val="65000"/>
              </a:srgbClr>
            </a:outerShdw>
          </a:effectLst>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4478327">
            <a:off x="10414586" y="2462846"/>
            <a:ext cx="773051" cy="601707"/>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6"/>
          <a:srcRect l="26054" t="10822" r="13866" b="7035"/>
          <a:stretch/>
        </p:blipFill>
        <p:spPr>
          <a:xfrm>
            <a:off x="9413778" y="1210244"/>
            <a:ext cx="1293348" cy="1232920"/>
          </a:xfrm>
          <a:prstGeom prst="rect">
            <a:avLst/>
          </a:prstGeom>
          <a:ln w="19050" cap="sq">
            <a:solidFill>
              <a:srgbClr val="FEC736"/>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2"/>
          </p:nvPr>
        </p:nvSpPr>
        <p:spPr/>
        <p:txBody>
          <a:bodyPr/>
          <a:lstStyle/>
          <a:p>
            <a:fld id="{0B2D781D-8844-5940-92D1-06EF0A7F581E}" type="slidenum">
              <a:rPr lang="en-US" smtClean="0"/>
              <a:t>36</a:t>
            </a:fld>
            <a:endParaRPr lang="en-US" dirty="0"/>
          </a:p>
        </p:txBody>
      </p:sp>
      <p:sp>
        <p:nvSpPr>
          <p:cNvPr id="5" name="Footer Placeholder 4"/>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61873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CCCE-BC9D-4485-A5A4-01DE63CB5BCE}"/>
              </a:ext>
            </a:extLst>
          </p:cNvPr>
          <p:cNvSpPr>
            <a:spLocks noGrp="1"/>
          </p:cNvSpPr>
          <p:nvPr>
            <p:ph type="title"/>
          </p:nvPr>
        </p:nvSpPr>
        <p:spPr/>
        <p:txBody>
          <a:bodyPr/>
          <a:lstStyle/>
          <a:p>
            <a:r>
              <a:rPr lang="en-US" dirty="0"/>
              <a:t>Medicare.gov Homepage</a:t>
            </a:r>
          </a:p>
        </p:txBody>
      </p:sp>
      <p:pic>
        <p:nvPicPr>
          <p:cNvPr id="8" name="Content Placeholder 7" descr="Screenshot of Medicare.gov home page">
            <a:extLst>
              <a:ext uri="{FF2B5EF4-FFF2-40B4-BE49-F238E27FC236}">
                <a16:creationId xmlns:a16="http://schemas.microsoft.com/office/drawing/2014/main" id="{61E67CF6-5709-2DA5-3EB6-4DB21500A551}"/>
              </a:ext>
            </a:extLst>
          </p:cNvPr>
          <p:cNvPicPr>
            <a:picLocks noGrp="1" noChangeAspect="1"/>
          </p:cNvPicPr>
          <p:nvPr>
            <p:ph sz="quarter" idx="13"/>
          </p:nvPr>
        </p:nvPicPr>
        <p:blipFill>
          <a:blip r:embed="rId4"/>
          <a:stretch>
            <a:fillRect/>
          </a:stretch>
        </p:blipFill>
        <p:spPr>
          <a:xfrm>
            <a:off x="2386361" y="1101127"/>
            <a:ext cx="7208417" cy="5400056"/>
          </a:xfrm>
          <a:prstGeom prst="rect">
            <a:avLst/>
          </a:prstGeom>
          <a:ln>
            <a:noFill/>
          </a:ln>
          <a:effectLst>
            <a:outerShdw blurRad="292100" dist="139700" dir="2700000" algn="tl" rotWithShape="0">
              <a:srgbClr val="333333">
                <a:alpha val="65000"/>
              </a:srgbClr>
            </a:outerShdw>
          </a:effectLst>
        </p:spPr>
      </p:pic>
      <p:sp>
        <p:nvSpPr>
          <p:cNvPr id="11" name="Rectangle: Rounded Corners 10" descr="Yellow box to call attention to section of screen (Find health &amp; drug plans)">
            <a:extLst>
              <a:ext uri="{FF2B5EF4-FFF2-40B4-BE49-F238E27FC236}">
                <a16:creationId xmlns:a16="http://schemas.microsoft.com/office/drawing/2014/main" id="{EECC5349-F331-4CD3-8057-4C39833DA5ED}"/>
              </a:ext>
            </a:extLst>
          </p:cNvPr>
          <p:cNvSpPr/>
          <p:nvPr/>
        </p:nvSpPr>
        <p:spPr>
          <a:xfrm>
            <a:off x="4196861" y="4564829"/>
            <a:ext cx="1629507" cy="1519448"/>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5FD101CF-DE03-4B3D-9AC6-7D30BE58F200}"/>
              </a:ext>
            </a:extLst>
          </p:cNvPr>
          <p:cNvSpPr>
            <a:spLocks noGrp="1"/>
          </p:cNvSpPr>
          <p:nvPr>
            <p:ph type="sldNum" sz="quarter" idx="12"/>
          </p:nvPr>
        </p:nvSpPr>
        <p:spPr/>
        <p:txBody>
          <a:bodyPr/>
          <a:lstStyle/>
          <a:p>
            <a:fld id="{0B2D781D-8844-5940-92D1-06EF0A7F581E}" type="slidenum">
              <a:rPr lang="en-US" smtClean="0"/>
              <a:t>37</a:t>
            </a:fld>
            <a:endParaRPr lang="en-US" dirty="0"/>
          </a:p>
        </p:txBody>
      </p:sp>
      <p:sp>
        <p:nvSpPr>
          <p:cNvPr id="4" name="Footer Placeholder 3">
            <a:extLst>
              <a:ext uri="{FF2B5EF4-FFF2-40B4-BE49-F238E27FC236}">
                <a16:creationId xmlns:a16="http://schemas.microsoft.com/office/drawing/2014/main" id="{EBC17416-C832-4FA7-B527-5F90F96F082A}"/>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5378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Medicare Plan Finder?</a:t>
            </a:r>
          </a:p>
        </p:txBody>
      </p:sp>
      <p:sp>
        <p:nvSpPr>
          <p:cNvPr id="6" name="Content Placeholder 5"/>
          <p:cNvSpPr>
            <a:spLocks noGrp="1"/>
          </p:cNvSpPr>
          <p:nvPr>
            <p:ph idx="1"/>
          </p:nvPr>
        </p:nvSpPr>
        <p:spPr>
          <a:xfrm>
            <a:off x="914400" y="1371599"/>
            <a:ext cx="10515600" cy="4769893"/>
          </a:xfrm>
        </p:spPr>
        <p:txBody>
          <a:bodyPr>
            <a:normAutofit fontScale="92500" lnSpcReduction="10000"/>
          </a:bodyPr>
          <a:lstStyle/>
          <a:p>
            <a:pPr>
              <a:lnSpc>
                <a:spcPct val="120000"/>
              </a:lnSpc>
            </a:pPr>
            <a:r>
              <a:rPr lang="en-US" dirty="0"/>
              <a:t>An online searchable tool on the official government </a:t>
            </a:r>
            <a:r>
              <a:rPr lang="en-US" dirty="0">
                <a:hlinkClick r:id="rId4"/>
              </a:rPr>
              <a:t>Medicare.gov </a:t>
            </a:r>
            <a:r>
              <a:rPr lang="en-US" dirty="0"/>
              <a:t>website</a:t>
            </a:r>
          </a:p>
          <a:p>
            <a:pPr marL="273050" indent="-273050">
              <a:lnSpc>
                <a:spcPct val="120000"/>
              </a:lnSpc>
              <a:tabLst>
                <a:tab pos="115888" algn="l"/>
              </a:tabLst>
            </a:pPr>
            <a:r>
              <a:rPr lang="en-US" dirty="0"/>
              <a:t>Available for users logged in to their Medicare Account (best experience)   and for guest users</a:t>
            </a:r>
          </a:p>
          <a:p>
            <a:pPr marL="0">
              <a:lnSpc>
                <a:spcPct val="120000"/>
              </a:lnSpc>
            </a:pPr>
            <a:r>
              <a:rPr lang="en-US" dirty="0"/>
              <a:t>Allows users to compare Medicare health and drug plan options</a:t>
            </a:r>
          </a:p>
          <a:p>
            <a:pPr lvl="1">
              <a:lnSpc>
                <a:spcPct val="120000"/>
              </a:lnSpc>
            </a:pPr>
            <a:r>
              <a:rPr lang="en-US" dirty="0"/>
              <a:t>Medicare Advantage Plans</a:t>
            </a:r>
          </a:p>
          <a:p>
            <a:pPr lvl="1">
              <a:lnSpc>
                <a:spcPct val="120000"/>
              </a:lnSpc>
            </a:pPr>
            <a:r>
              <a:rPr lang="en-US" dirty="0"/>
              <a:t>Medicare drug plans</a:t>
            </a:r>
          </a:p>
          <a:p>
            <a:pPr>
              <a:lnSpc>
                <a:spcPct val="120000"/>
              </a:lnSpc>
            </a:pPr>
            <a:r>
              <a:rPr lang="en-US" dirty="0"/>
              <a:t>Provides detailed information on coverage, costs, and benefits of different plan options in your area based on your prescriptions </a:t>
            </a:r>
          </a:p>
          <a:p>
            <a:pPr>
              <a:lnSpc>
                <a:spcPct val="120000"/>
              </a:lnSpc>
            </a:pPr>
            <a:r>
              <a:rPr lang="en-US" dirty="0"/>
              <a:t>Visit </a:t>
            </a:r>
            <a:r>
              <a:rPr lang="en-US" dirty="0">
                <a:hlinkClick r:id="rId5"/>
              </a:rPr>
              <a:t>Medicare.gov/plan-compare</a:t>
            </a:r>
            <a:r>
              <a:rPr lang="en-US" dirty="0"/>
              <a:t> to find plans in your area</a:t>
            </a:r>
          </a:p>
          <a:p>
            <a:pPr marL="0" indent="0">
              <a:lnSpc>
                <a:spcPct val="120000"/>
              </a:lnSpc>
              <a:buNone/>
            </a:pP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38</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06638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21CC-CF6B-45FD-B47F-2E14BA62B03E}"/>
              </a:ext>
            </a:extLst>
          </p:cNvPr>
          <p:cNvSpPr>
            <a:spLocks noGrp="1"/>
          </p:cNvSpPr>
          <p:nvPr>
            <p:ph type="title"/>
          </p:nvPr>
        </p:nvSpPr>
        <p:spPr/>
        <p:txBody>
          <a:bodyPr/>
          <a:lstStyle/>
          <a:p>
            <a:r>
              <a:rPr lang="en-US" dirty="0"/>
              <a:t>What You Need Before You Get Started</a:t>
            </a:r>
          </a:p>
        </p:txBody>
      </p:sp>
      <p:sp>
        <p:nvSpPr>
          <p:cNvPr id="6" name="Content Placeholder 5">
            <a:extLst>
              <a:ext uri="{FF2B5EF4-FFF2-40B4-BE49-F238E27FC236}">
                <a16:creationId xmlns:a16="http://schemas.microsoft.com/office/drawing/2014/main" id="{7F40C3FD-6D4D-4164-8390-079F490FE2F9}"/>
              </a:ext>
            </a:extLst>
          </p:cNvPr>
          <p:cNvSpPr>
            <a:spLocks noGrp="1"/>
          </p:cNvSpPr>
          <p:nvPr>
            <p:ph idx="1"/>
          </p:nvPr>
        </p:nvSpPr>
        <p:spPr>
          <a:xfrm>
            <a:off x="914400" y="1371599"/>
            <a:ext cx="10515600" cy="4933508"/>
          </a:xfrm>
        </p:spPr>
        <p:txBody>
          <a:bodyPr>
            <a:normAutofit lnSpcReduction="10000"/>
          </a:bodyPr>
          <a:lstStyle/>
          <a:p>
            <a:pPr>
              <a:lnSpc>
                <a:spcPct val="120000"/>
              </a:lnSpc>
              <a:buSzPct val="100000"/>
            </a:pPr>
            <a:r>
              <a:rPr lang="en-US" sz="2400" dirty="0"/>
              <a:t>ZIP code</a:t>
            </a:r>
          </a:p>
          <a:p>
            <a:pPr>
              <a:lnSpc>
                <a:spcPct val="120000"/>
              </a:lnSpc>
              <a:buSzPct val="100000"/>
            </a:pPr>
            <a:r>
              <a:rPr lang="en-US" sz="2400" dirty="0"/>
              <a:t>List of prescription drugs with dose</a:t>
            </a:r>
          </a:p>
          <a:p>
            <a:pPr>
              <a:lnSpc>
                <a:spcPct val="120000"/>
              </a:lnSpc>
              <a:buSzPct val="100000"/>
            </a:pPr>
            <a:r>
              <a:rPr lang="en-US" sz="2400" dirty="0"/>
              <a:t>Pharmacy preferences</a:t>
            </a:r>
          </a:p>
          <a:p>
            <a:pPr>
              <a:lnSpc>
                <a:spcPct val="120000"/>
              </a:lnSpc>
              <a:buSzPct val="100000"/>
            </a:pPr>
            <a:r>
              <a:rPr lang="en-US" sz="2400" dirty="0"/>
              <a:t>Login information if have a Medicare Account</a:t>
            </a:r>
          </a:p>
          <a:p>
            <a:pPr>
              <a:lnSpc>
                <a:spcPct val="120000"/>
              </a:lnSpc>
              <a:buSzPct val="100000"/>
            </a:pPr>
            <a:r>
              <a:rPr lang="en-US" sz="2400" dirty="0"/>
              <a:t>Other helpful information</a:t>
            </a:r>
          </a:p>
          <a:p>
            <a:pPr lvl="1">
              <a:lnSpc>
                <a:spcPct val="120000"/>
              </a:lnSpc>
              <a:buSzPct val="100000"/>
            </a:pPr>
            <a:r>
              <a:rPr lang="en-US" sz="2000" dirty="0"/>
              <a:t>Medicare card (Medicare Number)</a:t>
            </a:r>
          </a:p>
          <a:p>
            <a:pPr lvl="1">
              <a:lnSpc>
                <a:spcPct val="120000"/>
              </a:lnSpc>
              <a:buSzPct val="100000"/>
            </a:pPr>
            <a:r>
              <a:rPr lang="en-US" sz="2000" dirty="0"/>
              <a:t>Other health or drug insurance cards</a:t>
            </a:r>
          </a:p>
          <a:p>
            <a:pPr lvl="1">
              <a:lnSpc>
                <a:spcPct val="120000"/>
              </a:lnSpc>
              <a:buSzPct val="100000"/>
            </a:pPr>
            <a:r>
              <a:rPr lang="en-US" sz="2000" dirty="0"/>
              <a:t>Information about any assistance programs you use (Medicaid, Extra Help (also known as Low Income Subsidy (LIS)), State Pharmacy Assistance Program)</a:t>
            </a:r>
          </a:p>
          <a:p>
            <a:pPr>
              <a:lnSpc>
                <a:spcPct val="120000"/>
              </a:lnSpc>
            </a:pPr>
            <a:endParaRPr lang="en-US" sz="2400" dirty="0"/>
          </a:p>
        </p:txBody>
      </p:sp>
      <p:sp>
        <p:nvSpPr>
          <p:cNvPr id="5" name="Slide Number Placeholder 4">
            <a:extLst>
              <a:ext uri="{FF2B5EF4-FFF2-40B4-BE49-F238E27FC236}">
                <a16:creationId xmlns:a16="http://schemas.microsoft.com/office/drawing/2014/main" id="{6C26C6ED-ED9A-4980-9E9F-292707CCFE30}"/>
              </a:ext>
            </a:extLst>
          </p:cNvPr>
          <p:cNvSpPr>
            <a:spLocks noGrp="1"/>
          </p:cNvSpPr>
          <p:nvPr>
            <p:ph type="sldNum" sz="quarter" idx="12"/>
          </p:nvPr>
        </p:nvSpPr>
        <p:spPr/>
        <p:txBody>
          <a:bodyPr/>
          <a:lstStyle/>
          <a:p>
            <a:fld id="{0B2D781D-8844-5940-92D1-06EF0A7F581E}" type="slidenum">
              <a:rPr lang="en-US" smtClean="0"/>
              <a:t>39</a:t>
            </a:fld>
            <a:endParaRPr lang="en-US" dirty="0"/>
          </a:p>
        </p:txBody>
      </p:sp>
      <p:sp>
        <p:nvSpPr>
          <p:cNvPr id="4" name="Footer Placeholder 3">
            <a:extLst>
              <a:ext uri="{FF2B5EF4-FFF2-40B4-BE49-F238E27FC236}">
                <a16:creationId xmlns:a16="http://schemas.microsoft.com/office/drawing/2014/main" id="{A876EC14-BB2D-4D9A-AAB9-AD5736E9D348}"/>
              </a:ext>
            </a:extLst>
          </p:cNvPr>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2801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259D-C2D2-6469-A5F3-B7BAA62D7973}"/>
              </a:ext>
            </a:extLst>
          </p:cNvPr>
          <p:cNvSpPr>
            <a:spLocks noGrp="1"/>
          </p:cNvSpPr>
          <p:nvPr>
            <p:ph type="title"/>
          </p:nvPr>
        </p:nvSpPr>
        <p:spPr/>
        <p:txBody>
          <a:bodyPr>
            <a:normAutofit/>
          </a:bodyPr>
          <a:lstStyle/>
          <a:p>
            <a:r>
              <a:rPr lang="en-US" dirty="0"/>
              <a:t>Webinar Audio</a:t>
            </a:r>
          </a:p>
        </p:txBody>
      </p:sp>
      <p:sp>
        <p:nvSpPr>
          <p:cNvPr id="8" name="Content Placeholder 2">
            <a:extLst>
              <a:ext uri="{FF2B5EF4-FFF2-40B4-BE49-F238E27FC236}">
                <a16:creationId xmlns:a16="http://schemas.microsoft.com/office/drawing/2014/main" id="{3AC3CC45-F640-30D8-5259-E86741B50634}"/>
              </a:ext>
            </a:extLst>
          </p:cNvPr>
          <p:cNvSpPr>
            <a:spLocks noGrp="1"/>
          </p:cNvSpPr>
          <p:nvPr>
            <p:ph idx="1"/>
          </p:nvPr>
        </p:nvSpPr>
        <p:spPr>
          <a:xfrm>
            <a:off x="780298" y="1380308"/>
            <a:ext cx="4962938" cy="4351338"/>
          </a:xfrm>
        </p:spPr>
        <p:txBody>
          <a:bodyPr vert="horz" lIns="91440" tIns="45720" rIns="91440" bIns="45720" rtlCol="0" anchor="t">
            <a:normAutofit/>
          </a:bodyPr>
          <a:lstStyle/>
          <a:p>
            <a:pPr marL="0" indent="0">
              <a:buNone/>
            </a:pPr>
            <a:r>
              <a:rPr lang="en-US" b="1" dirty="0">
                <a:latin typeface="Arial" panose="020B0604020202020204" pitchFamily="34" charset="0"/>
                <a:cs typeface="Arial" panose="020B0604020202020204" pitchFamily="34" charset="0"/>
              </a:rPr>
              <a:t>Lines have been muted</a:t>
            </a:r>
            <a:endParaRPr lang="en-US" b="1" dirty="0"/>
          </a:p>
          <a:p>
            <a:pPr marL="461963" indent="-461963"/>
            <a:r>
              <a:rPr lang="en-US" dirty="0">
                <a:latin typeface="Arial" panose="020B0604020202020204" pitchFamily="34" charset="0"/>
                <a:cs typeface="Arial" panose="020B0604020202020204" pitchFamily="34" charset="0"/>
              </a:rPr>
              <a:t>Audio depends on what option you’ve chosen</a:t>
            </a:r>
          </a:p>
          <a:p>
            <a:pPr marL="461963" indent="-461963"/>
            <a:r>
              <a:rPr lang="en-US" dirty="0">
                <a:latin typeface="Arial" panose="020B0604020202020204" pitchFamily="34" charset="0"/>
                <a:cs typeface="Arial" panose="020B0604020202020204" pitchFamily="34" charset="0"/>
              </a:rPr>
              <a:t>You can change your selection if desired</a:t>
            </a:r>
          </a:p>
        </p:txBody>
      </p:sp>
      <p:pic>
        <p:nvPicPr>
          <p:cNvPr id="5" name="Picture 4">
            <a:extLst>
              <a:ext uri="{FF2B5EF4-FFF2-40B4-BE49-F238E27FC236}">
                <a16:creationId xmlns:a16="http://schemas.microsoft.com/office/drawing/2014/main" id="{6962DC38-6240-4B19-11FA-EAE9B763FB9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314663" y="1629380"/>
            <a:ext cx="5097039" cy="3599239"/>
          </a:xfrm>
          <a:prstGeom prst="rect">
            <a:avLst/>
          </a:prstGeom>
          <a:ln w="38100">
            <a:solidFill>
              <a:srgbClr val="FFDE16"/>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3D7B152-9954-7EB3-A0FA-52F6D7C9E0C0}"/>
              </a:ext>
              <a:ext uri="{C183D7F6-B498-43B3-948B-1728B52AA6E4}">
                <adec:decorative xmlns:adec="http://schemas.microsoft.com/office/drawing/2017/decorative" val="1"/>
              </a:ext>
            </a:extLst>
          </p:cNvPr>
          <p:cNvGrpSpPr/>
          <p:nvPr/>
        </p:nvGrpSpPr>
        <p:grpSpPr>
          <a:xfrm>
            <a:off x="7916019" y="4749647"/>
            <a:ext cx="519584" cy="478972"/>
            <a:chOff x="7916019" y="4720190"/>
            <a:chExt cx="519584" cy="478972"/>
          </a:xfrm>
        </p:grpSpPr>
        <p:sp>
          <p:nvSpPr>
            <p:cNvPr id="7" name="Flowchart: Connector 6">
              <a:extLst>
                <a:ext uri="{FF2B5EF4-FFF2-40B4-BE49-F238E27FC236}">
                  <a16:creationId xmlns:a16="http://schemas.microsoft.com/office/drawing/2014/main" id="{B407619A-E42E-8D1D-F01C-28651F1505E0}"/>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0DDB178B-7848-CD63-F227-6EA57BABADB3}"/>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11" name="Group 10">
            <a:extLst>
              <a:ext uri="{FF2B5EF4-FFF2-40B4-BE49-F238E27FC236}">
                <a16:creationId xmlns:a16="http://schemas.microsoft.com/office/drawing/2014/main" id="{BD454828-BDD1-CBA1-B910-FD8C43DB4BF3}"/>
              </a:ext>
              <a:ext uri="{C183D7F6-B498-43B3-948B-1728B52AA6E4}">
                <adec:decorative xmlns:adec="http://schemas.microsoft.com/office/drawing/2017/decorative" val="1"/>
              </a:ext>
            </a:extLst>
          </p:cNvPr>
          <p:cNvGrpSpPr/>
          <p:nvPr/>
        </p:nvGrpSpPr>
        <p:grpSpPr>
          <a:xfrm>
            <a:off x="7197049" y="3750979"/>
            <a:ext cx="519584" cy="478972"/>
            <a:chOff x="7916019" y="4720190"/>
            <a:chExt cx="519584" cy="478972"/>
          </a:xfrm>
        </p:grpSpPr>
        <p:sp>
          <p:nvSpPr>
            <p:cNvPr id="12" name="Flowchart: Connector 11">
              <a:extLst>
                <a:ext uri="{FF2B5EF4-FFF2-40B4-BE49-F238E27FC236}">
                  <a16:creationId xmlns:a16="http://schemas.microsoft.com/office/drawing/2014/main" id="{3D360A59-86CF-74F1-5474-356EB485BC83}"/>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A522D6EA-491A-5C8C-17EB-900667BEE28A}"/>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sp>
        <p:nvSpPr>
          <p:cNvPr id="4" name="Flowchart: Connector 3">
            <a:extLst>
              <a:ext uri="{FF2B5EF4-FFF2-40B4-BE49-F238E27FC236}">
                <a16:creationId xmlns:a16="http://schemas.microsoft.com/office/drawing/2014/main" id="{8A84CF5E-C0A9-C751-348A-10D5569B09B9}"/>
              </a:ext>
              <a:ext uri="{C183D7F6-B498-43B3-948B-1728B52AA6E4}">
                <adec:decorative xmlns:adec="http://schemas.microsoft.com/office/drawing/2017/decorative" val="1"/>
              </a:ext>
            </a:extLst>
          </p:cNvPr>
          <p:cNvSpPr/>
          <p:nvPr/>
        </p:nvSpPr>
        <p:spPr>
          <a:xfrm>
            <a:off x="826737" y="2001937"/>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b="1" dirty="0">
                <a:solidFill>
                  <a:schemeClr val="tx1"/>
                </a:solidFill>
              </a:rPr>
              <a:t>1</a:t>
            </a:r>
          </a:p>
        </p:txBody>
      </p:sp>
      <p:sp>
        <p:nvSpPr>
          <p:cNvPr id="14" name="Flowchart: Connector 13">
            <a:extLst>
              <a:ext uri="{FF2B5EF4-FFF2-40B4-BE49-F238E27FC236}">
                <a16:creationId xmlns:a16="http://schemas.microsoft.com/office/drawing/2014/main" id="{6AF89F78-5D08-1B42-27CC-D337F04FEA9B}"/>
              </a:ext>
              <a:ext uri="{C183D7F6-B498-43B3-948B-1728B52AA6E4}">
                <adec:decorative xmlns:adec="http://schemas.microsoft.com/office/drawing/2017/decorative" val="1"/>
              </a:ext>
            </a:extLst>
          </p:cNvPr>
          <p:cNvSpPr/>
          <p:nvPr/>
        </p:nvSpPr>
        <p:spPr>
          <a:xfrm>
            <a:off x="842593" y="2979739"/>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b="1" dirty="0">
                <a:solidFill>
                  <a:schemeClr val="tx1"/>
                </a:solidFill>
              </a:rPr>
              <a:t>2</a:t>
            </a:r>
          </a:p>
        </p:txBody>
      </p:sp>
      <p:sp>
        <p:nvSpPr>
          <p:cNvPr id="15" name="Slide Number Placeholder 14">
            <a:extLst>
              <a:ext uri="{FF2B5EF4-FFF2-40B4-BE49-F238E27FC236}">
                <a16:creationId xmlns:a16="http://schemas.microsoft.com/office/drawing/2014/main" id="{82C8F031-73BB-4825-8C79-10960C18F088}"/>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4</a:t>
            </a:fld>
            <a:endParaRPr lang="en-US" dirty="0"/>
          </a:p>
        </p:txBody>
      </p:sp>
      <p:sp>
        <p:nvSpPr>
          <p:cNvPr id="16" name="Date Placeholder 2">
            <a:extLst>
              <a:ext uri="{FF2B5EF4-FFF2-40B4-BE49-F238E27FC236}">
                <a16:creationId xmlns:a16="http://schemas.microsoft.com/office/drawing/2014/main" id="{FF9F722D-1D0E-5841-FB3C-556DC1073675}"/>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
        <p:nvSpPr>
          <p:cNvPr id="17" name="Footer Placeholder 3">
            <a:extLst>
              <a:ext uri="{FF2B5EF4-FFF2-40B4-BE49-F238E27FC236}">
                <a16:creationId xmlns:a16="http://schemas.microsoft.com/office/drawing/2014/main" id="{0A290986-8416-87A2-81B1-5E5F64EE87B1}"/>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2320548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89DCB-B961-48D2-9B2F-52ADDE7B210E}"/>
              </a:ext>
            </a:extLst>
          </p:cNvPr>
          <p:cNvSpPr>
            <a:spLocks noGrp="1"/>
          </p:cNvSpPr>
          <p:nvPr>
            <p:ph type="title"/>
          </p:nvPr>
        </p:nvSpPr>
        <p:spPr/>
        <p:txBody>
          <a:bodyPr/>
          <a:lstStyle/>
          <a:p>
            <a:r>
              <a:rPr lang="en-US" dirty="0"/>
              <a:t>Plan Finder Steps</a:t>
            </a:r>
          </a:p>
        </p:txBody>
      </p:sp>
      <p:sp>
        <p:nvSpPr>
          <p:cNvPr id="6" name="Content Placeholder 5">
            <a:extLst>
              <a:ext uri="{FF2B5EF4-FFF2-40B4-BE49-F238E27FC236}">
                <a16:creationId xmlns:a16="http://schemas.microsoft.com/office/drawing/2014/main" id="{44BB805E-75CE-4D7C-9DAF-032F38F8C027}"/>
              </a:ext>
            </a:extLst>
          </p:cNvPr>
          <p:cNvSpPr>
            <a:spLocks noGrp="1"/>
          </p:cNvSpPr>
          <p:nvPr>
            <p:ph idx="4294967295"/>
          </p:nvPr>
        </p:nvSpPr>
        <p:spPr>
          <a:xfrm>
            <a:off x="1206623" y="1185314"/>
            <a:ext cx="10648950" cy="5139286"/>
          </a:xfrm>
        </p:spPr>
        <p:txBody>
          <a:bodyPr>
            <a:noAutofit/>
          </a:bodyPr>
          <a:lstStyle/>
          <a:p>
            <a:pPr indent="-365760">
              <a:buFont typeface="+mj-lt"/>
              <a:buAutoNum type="arabicPeriod"/>
            </a:pPr>
            <a:r>
              <a:rPr lang="en-US" sz="2400" dirty="0"/>
              <a:t>Enter personal information</a:t>
            </a:r>
          </a:p>
          <a:p>
            <a:pPr indent="-365760">
              <a:buFont typeface="+mj-lt"/>
              <a:buAutoNum type="arabicPeriod"/>
            </a:pPr>
            <a:r>
              <a:rPr lang="en-US" sz="2400" dirty="0"/>
              <a:t>Enter/review drugs by name, dose, and quantity</a:t>
            </a:r>
          </a:p>
          <a:p>
            <a:pPr indent="-365760">
              <a:buFont typeface="+mj-lt"/>
              <a:buAutoNum type="arabicPeriod"/>
            </a:pPr>
            <a:r>
              <a:rPr lang="en-US" sz="2400" dirty="0"/>
              <a:t>Select pharmacies</a:t>
            </a:r>
          </a:p>
          <a:p>
            <a:pPr indent="-365760">
              <a:buFont typeface="+mj-lt"/>
              <a:buAutoNum type="arabicPeriod"/>
            </a:pPr>
            <a:r>
              <a:rPr lang="en-US" sz="2400" dirty="0"/>
              <a:t>Review search results </a:t>
            </a:r>
          </a:p>
          <a:p>
            <a:pPr indent="-365760">
              <a:buFont typeface="+mj-lt"/>
              <a:buAutoNum type="arabicPeriod"/>
            </a:pPr>
            <a:r>
              <a:rPr lang="en-US" sz="2400" dirty="0"/>
              <a:t>Compare plans using default sort (total cost)</a:t>
            </a:r>
          </a:p>
          <a:p>
            <a:pPr indent="-365760">
              <a:buFont typeface="+mj-lt"/>
              <a:buAutoNum type="arabicPeriod"/>
            </a:pPr>
            <a:r>
              <a:rPr lang="en-US" sz="2400" dirty="0"/>
              <a:t>Review plan details</a:t>
            </a:r>
          </a:p>
          <a:p>
            <a:pPr indent="-365760">
              <a:buFont typeface="+mj-lt"/>
              <a:buAutoNum type="arabicPeriod" startAt="8"/>
            </a:pPr>
            <a:r>
              <a:rPr lang="en-US" sz="2400" dirty="0"/>
              <a:t>Identify the lowest-cost plan options </a:t>
            </a:r>
          </a:p>
          <a:p>
            <a:pPr indent="-365760">
              <a:buFont typeface="+mj-lt"/>
              <a:buAutoNum type="arabicPeriod" startAt="8"/>
            </a:pPr>
            <a:r>
              <a:rPr lang="en-US" sz="2400" dirty="0"/>
              <a:t>Save or print plan details</a:t>
            </a:r>
          </a:p>
          <a:p>
            <a:pPr indent="-365760">
              <a:buFont typeface="+mj-lt"/>
              <a:buAutoNum type="arabicPeriod" startAt="8"/>
            </a:pPr>
            <a:r>
              <a:rPr lang="en-US" sz="2400" dirty="0"/>
              <a:t>Enroll</a:t>
            </a:r>
            <a:endParaRPr lang="en-US" sz="2000" dirty="0"/>
          </a:p>
        </p:txBody>
      </p:sp>
      <p:sp>
        <p:nvSpPr>
          <p:cNvPr id="5" name="Slide Number Placeholder 4">
            <a:extLst>
              <a:ext uri="{FF2B5EF4-FFF2-40B4-BE49-F238E27FC236}">
                <a16:creationId xmlns:a16="http://schemas.microsoft.com/office/drawing/2014/main" id="{4106A275-DF31-4C4C-AC15-40D9A1E5996C}"/>
              </a:ext>
            </a:extLst>
          </p:cNvPr>
          <p:cNvSpPr>
            <a:spLocks noGrp="1"/>
          </p:cNvSpPr>
          <p:nvPr>
            <p:ph type="sldNum" sz="quarter" idx="12"/>
          </p:nvPr>
        </p:nvSpPr>
        <p:spPr/>
        <p:txBody>
          <a:bodyPr/>
          <a:lstStyle/>
          <a:p>
            <a:fld id="{0B2D781D-8844-5940-92D1-06EF0A7F581E}" type="slidenum">
              <a:rPr lang="en-US" smtClean="0"/>
              <a:t>40</a:t>
            </a:fld>
            <a:endParaRPr lang="en-US" dirty="0"/>
          </a:p>
        </p:txBody>
      </p:sp>
      <p:sp>
        <p:nvSpPr>
          <p:cNvPr id="4" name="Footer Placeholder 3">
            <a:extLst>
              <a:ext uri="{FF2B5EF4-FFF2-40B4-BE49-F238E27FC236}">
                <a16:creationId xmlns:a16="http://schemas.microsoft.com/office/drawing/2014/main" id="{EF63BE57-BFE3-4037-8E04-2521886B89CD}"/>
              </a:ext>
            </a:extLst>
          </p:cNvPr>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9525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Plan Finder Home Page</a:t>
            </a:r>
          </a:p>
        </p:txBody>
      </p:sp>
      <p:pic>
        <p:nvPicPr>
          <p:cNvPr id="27" name="Content Placeholder 1" descr="Screenshot from the Medicare Plan Finder webpage showing the login options.">
            <a:extLst>
              <a:ext uri="{FF2B5EF4-FFF2-40B4-BE49-F238E27FC236}">
                <a16:creationId xmlns:a16="http://schemas.microsoft.com/office/drawing/2014/main" id="{8C6F428F-AC06-FF74-0A58-B6284A5C0C62}"/>
              </a:ext>
            </a:extLst>
          </p:cNvPr>
          <p:cNvPicPr>
            <a:picLocks noGrp="1" noChangeAspect="1"/>
          </p:cNvPicPr>
          <p:nvPr>
            <p:ph sz="quarter" idx="13"/>
          </p:nvPr>
        </p:nvPicPr>
        <p:blipFill>
          <a:blip r:embed="rId4"/>
          <a:stretch>
            <a:fillRect/>
          </a:stretch>
        </p:blipFill>
        <p:spPr>
          <a:xfrm>
            <a:off x="119943" y="954541"/>
            <a:ext cx="8663167" cy="6090433"/>
          </a:xfrm>
          <a:prstGeom prst="rect">
            <a:avLst/>
          </a:prstGeom>
        </p:spPr>
      </p:pic>
      <p:sp>
        <p:nvSpPr>
          <p:cNvPr id="8" name="Rectangle 7" descr="Yellow box showing the log in section on the Plan finder home page">
            <a:extLst>
              <a:ext uri="{FF2B5EF4-FFF2-40B4-BE49-F238E27FC236}">
                <a16:creationId xmlns:a16="http://schemas.microsoft.com/office/drawing/2014/main" id="{AD872F9E-7EEF-43F5-A0D7-A64D147FBBCE}"/>
              </a:ext>
            </a:extLst>
          </p:cNvPr>
          <p:cNvSpPr/>
          <p:nvPr/>
        </p:nvSpPr>
        <p:spPr>
          <a:xfrm>
            <a:off x="429937" y="3998334"/>
            <a:ext cx="3543678" cy="2167458"/>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2">
            <a:extLst>
              <a:ext uri="{FF2B5EF4-FFF2-40B4-BE49-F238E27FC236}">
                <a16:creationId xmlns:a16="http://schemas.microsoft.com/office/drawing/2014/main" id="{D8781118-4B1E-84B1-43AB-3E46B912DB27}"/>
              </a:ext>
            </a:extLst>
          </p:cNvPr>
          <p:cNvSpPr>
            <a:spLocks noGrp="1"/>
          </p:cNvSpPr>
          <p:nvPr>
            <p:ph sz="quarter" idx="14"/>
          </p:nvPr>
        </p:nvSpPr>
        <p:spPr>
          <a:xfrm>
            <a:off x="57687" y="3523223"/>
            <a:ext cx="585216" cy="585216"/>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3200" dirty="0">
                <a:solidFill>
                  <a:srgbClr val="00539A"/>
                </a:solidFill>
              </a:rPr>
              <a:t>1</a:t>
            </a:r>
          </a:p>
        </p:txBody>
      </p:sp>
      <p:sp>
        <p:nvSpPr>
          <p:cNvPr id="35" name="Content Placeholder 3">
            <a:extLst>
              <a:ext uri="{FF2B5EF4-FFF2-40B4-BE49-F238E27FC236}">
                <a16:creationId xmlns:a16="http://schemas.microsoft.com/office/drawing/2014/main" id="{460BD3D5-6E11-5180-E9F7-5A44F359B456}"/>
              </a:ext>
            </a:extLst>
          </p:cNvPr>
          <p:cNvSpPr>
            <a:spLocks noGrp="1"/>
          </p:cNvSpPr>
          <p:nvPr>
            <p:ph sz="quarter" idx="15"/>
          </p:nvPr>
        </p:nvSpPr>
        <p:spPr>
          <a:xfrm>
            <a:off x="413521" y="3015401"/>
            <a:ext cx="2895600" cy="689197"/>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US" sz="1800" dirty="0">
                <a:solidFill>
                  <a:srgbClr val="00539A"/>
                </a:solidFill>
              </a:rPr>
              <a:t>Log into Medicare account </a:t>
            </a:r>
            <a:br>
              <a:rPr lang="en-US" sz="1800" dirty="0">
                <a:solidFill>
                  <a:srgbClr val="00539A"/>
                </a:solidFill>
              </a:rPr>
            </a:br>
            <a:r>
              <a:rPr lang="en-US" sz="1800" dirty="0">
                <a:solidFill>
                  <a:srgbClr val="00539A"/>
                </a:solidFill>
              </a:rPr>
              <a:t>or create an account</a:t>
            </a:r>
          </a:p>
        </p:txBody>
      </p:sp>
      <p:sp>
        <p:nvSpPr>
          <p:cNvPr id="36" name="Content Placeholder 4">
            <a:extLst>
              <a:ext uri="{FF2B5EF4-FFF2-40B4-BE49-F238E27FC236}">
                <a16:creationId xmlns:a16="http://schemas.microsoft.com/office/drawing/2014/main" id="{F6A0D66A-8B83-D2BE-CE30-6A85637A61AB}"/>
              </a:ext>
            </a:extLst>
          </p:cNvPr>
          <p:cNvSpPr>
            <a:spLocks noGrp="1"/>
          </p:cNvSpPr>
          <p:nvPr>
            <p:ph sz="quarter" idx="16"/>
          </p:nvPr>
        </p:nvSpPr>
        <p:spPr>
          <a:xfrm>
            <a:off x="7187869" y="3667568"/>
            <a:ext cx="585216" cy="585216"/>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3200" dirty="0">
                <a:solidFill>
                  <a:srgbClr val="00539A"/>
                </a:solidFill>
              </a:rPr>
              <a:t>2</a:t>
            </a:r>
          </a:p>
        </p:txBody>
      </p:sp>
      <p:sp>
        <p:nvSpPr>
          <p:cNvPr id="25" name="Rectangle 24" descr="Yellow box showing the Choose a plan section on the Plan finder home page">
            <a:extLst>
              <a:ext uri="{FF2B5EF4-FFF2-40B4-BE49-F238E27FC236}">
                <a16:creationId xmlns:a16="http://schemas.microsoft.com/office/drawing/2014/main" id="{8563A4C2-1B07-4175-96AC-185A73348C46}"/>
              </a:ext>
            </a:extLst>
          </p:cNvPr>
          <p:cNvSpPr/>
          <p:nvPr/>
        </p:nvSpPr>
        <p:spPr>
          <a:xfrm>
            <a:off x="4345865" y="4113415"/>
            <a:ext cx="3070965" cy="1963890"/>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5">
            <a:extLst>
              <a:ext uri="{FF2B5EF4-FFF2-40B4-BE49-F238E27FC236}">
                <a16:creationId xmlns:a16="http://schemas.microsoft.com/office/drawing/2014/main" id="{1A11F5C0-49D4-721A-15BD-CC703CA9832A}"/>
              </a:ext>
            </a:extLst>
          </p:cNvPr>
          <p:cNvSpPr>
            <a:spLocks noGrp="1"/>
          </p:cNvSpPr>
          <p:nvPr>
            <p:ph sz="quarter" idx="17"/>
          </p:nvPr>
        </p:nvSpPr>
        <p:spPr>
          <a:xfrm>
            <a:off x="4451527" y="3111177"/>
            <a:ext cx="3028950" cy="704654"/>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US" sz="1800" dirty="0">
                <a:solidFill>
                  <a:srgbClr val="00539A"/>
                </a:solidFill>
              </a:rPr>
              <a:t>Or continue without logging in and enter zip code</a:t>
            </a:r>
          </a:p>
        </p:txBody>
      </p:sp>
      <p:sp>
        <p:nvSpPr>
          <p:cNvPr id="39" name="Content Placeholder 7">
            <a:extLst>
              <a:ext uri="{FF2B5EF4-FFF2-40B4-BE49-F238E27FC236}">
                <a16:creationId xmlns:a16="http://schemas.microsoft.com/office/drawing/2014/main" id="{57E00CB6-C0F4-FA0D-6BFC-D1E8B3A563EA}"/>
              </a:ext>
            </a:extLst>
          </p:cNvPr>
          <p:cNvSpPr>
            <a:spLocks noGrp="1"/>
          </p:cNvSpPr>
          <p:nvPr>
            <p:ph sz="quarter" idx="19"/>
          </p:nvPr>
        </p:nvSpPr>
        <p:spPr>
          <a:xfrm>
            <a:off x="8437876" y="2886631"/>
            <a:ext cx="585216" cy="585216"/>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3200" dirty="0">
                <a:solidFill>
                  <a:srgbClr val="00539A"/>
                </a:solidFill>
              </a:rPr>
              <a:t>3</a:t>
            </a:r>
          </a:p>
        </p:txBody>
      </p:sp>
      <p:sp>
        <p:nvSpPr>
          <p:cNvPr id="40" name="Content Placeholder 8">
            <a:extLst>
              <a:ext uri="{FF2B5EF4-FFF2-40B4-BE49-F238E27FC236}">
                <a16:creationId xmlns:a16="http://schemas.microsoft.com/office/drawing/2014/main" id="{3F3B8D38-A389-8132-6FF1-53C2A223E11E}"/>
              </a:ext>
            </a:extLst>
          </p:cNvPr>
          <p:cNvSpPr>
            <a:spLocks noGrp="1"/>
          </p:cNvSpPr>
          <p:nvPr>
            <p:ph sz="quarter" idx="20"/>
          </p:nvPr>
        </p:nvSpPr>
        <p:spPr>
          <a:xfrm>
            <a:off x="8610600" y="2239325"/>
            <a:ext cx="2073657" cy="704654"/>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US" sz="1800" dirty="0">
                <a:solidFill>
                  <a:srgbClr val="00539A"/>
                </a:solidFill>
              </a:rPr>
              <a:t>Choose type of plan to review</a:t>
            </a:r>
          </a:p>
        </p:txBody>
      </p:sp>
      <p:pic>
        <p:nvPicPr>
          <p:cNvPr id="3" name="Picture 2" descr="Screenshot showing the type of plans the user must select from"/>
          <p:cNvPicPr>
            <a:picLocks noChangeAspect="1"/>
          </p:cNvPicPr>
          <p:nvPr/>
        </p:nvPicPr>
        <p:blipFill>
          <a:blip r:embed="rId5"/>
          <a:stretch>
            <a:fillRect/>
          </a:stretch>
        </p:blipFill>
        <p:spPr>
          <a:xfrm>
            <a:off x="8698031" y="3783270"/>
            <a:ext cx="2920397" cy="2956385"/>
          </a:xfrm>
          <a:prstGeom prst="rect">
            <a:avLst/>
          </a:prstGeom>
        </p:spPr>
      </p:pic>
      <p:sp>
        <p:nvSpPr>
          <p:cNvPr id="15" name="Rectangle 14">
            <a:extLst>
              <a:ext uri="{FF2B5EF4-FFF2-40B4-BE49-F238E27FC236}">
                <a16:creationId xmlns:a16="http://schemas.microsoft.com/office/drawing/2014/main" id="{9F0FFCF9-A158-0D2F-E8EB-B9A21F9FF5B1}"/>
              </a:ext>
              <a:ext uri="{C183D7F6-B498-43B3-948B-1728B52AA6E4}">
                <adec:decorative xmlns:adec="http://schemas.microsoft.com/office/drawing/2017/decorative" val="1"/>
              </a:ext>
            </a:extLst>
          </p:cNvPr>
          <p:cNvSpPr/>
          <p:nvPr/>
        </p:nvSpPr>
        <p:spPr>
          <a:xfrm>
            <a:off x="8503294" y="3454488"/>
            <a:ext cx="3371667" cy="3392473"/>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41</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34853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5">
                                            <p:bg/>
                                          </p:spTgt>
                                        </p:tgtEl>
                                        <p:attrNameLst>
                                          <p:attrName>style.visibility</p:attrName>
                                        </p:attrNameLst>
                                      </p:cBhvr>
                                      <p:to>
                                        <p:strVal val="visible"/>
                                      </p:to>
                                    </p:set>
                                    <p:animEffect transition="in" filter="wipe(left)">
                                      <p:cBhvr>
                                        <p:cTn id="16" dur="500"/>
                                        <p:tgtEl>
                                          <p:spTgt spid="35">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Effect transition="in" filter="wipe(left)">
                                      <p:cBhvr>
                                        <p:cTn id="19" dur="500"/>
                                        <p:tgtEl>
                                          <p:spTgt spid="3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6">
                                            <p:bg/>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37">
                                            <p:bg/>
                                          </p:spTgt>
                                        </p:tgtEl>
                                        <p:attrNameLst>
                                          <p:attrName>style.visibility</p:attrName>
                                        </p:attrNameLst>
                                      </p:cBhvr>
                                      <p:to>
                                        <p:strVal val="visible"/>
                                      </p:to>
                                    </p:set>
                                    <p:animEffect transition="in" filter="wipe(right)">
                                      <p:cBhvr>
                                        <p:cTn id="33" dur="500"/>
                                        <p:tgtEl>
                                          <p:spTgt spid="37">
                                            <p:bg/>
                                          </p:spTgt>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37">
                                            <p:txEl>
                                              <p:pRg st="0" end="0"/>
                                            </p:txEl>
                                          </p:spTgt>
                                        </p:tgtEl>
                                        <p:attrNameLst>
                                          <p:attrName>style.visibility</p:attrName>
                                        </p:attrNameLst>
                                      </p:cBhvr>
                                      <p:to>
                                        <p:strVal val="visible"/>
                                      </p:to>
                                    </p:set>
                                    <p:animEffect transition="in" filter="wipe(right)">
                                      <p:cBhvr>
                                        <p:cTn id="36" dur="500"/>
                                        <p:tgtEl>
                                          <p:spTgt spid="3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39">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40">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 grpId="0" uiExpand="1" build="p" animBg="1"/>
      <p:bldP spid="35" grpId="0" uiExpand="1" build="p" animBg="1"/>
      <p:bldP spid="36" grpId="0" uiExpand="1" build="p" animBg="1"/>
      <p:bldP spid="25" grpId="0" animBg="1"/>
      <p:bldP spid="37" grpId="0" uiExpand="1" build="p" animBg="1"/>
      <p:bldP spid="39" grpId="0" uiExpand="1" build="p" animBg="1"/>
      <p:bldP spid="40" grpId="0" uiExpand="1" build="p"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DDF5-032E-4F64-9983-286FED9B5733}"/>
              </a:ext>
            </a:extLst>
          </p:cNvPr>
          <p:cNvSpPr>
            <a:spLocks noGrp="1"/>
          </p:cNvSpPr>
          <p:nvPr>
            <p:ph type="title"/>
          </p:nvPr>
        </p:nvSpPr>
        <p:spPr/>
        <p:txBody>
          <a:bodyPr/>
          <a:lstStyle/>
          <a:p>
            <a:r>
              <a:rPr lang="en-US" dirty="0"/>
              <a:t>Things to Consider</a:t>
            </a:r>
          </a:p>
        </p:txBody>
      </p:sp>
      <p:sp>
        <p:nvSpPr>
          <p:cNvPr id="7" name="Content Placeholder 4">
            <a:extLst>
              <a:ext uri="{FF2B5EF4-FFF2-40B4-BE49-F238E27FC236}">
                <a16:creationId xmlns:a16="http://schemas.microsoft.com/office/drawing/2014/main" id="{339EB246-6683-9B4F-9391-FD55C385A13C}"/>
              </a:ext>
            </a:extLst>
          </p:cNvPr>
          <p:cNvSpPr>
            <a:spLocks noGrp="1"/>
          </p:cNvSpPr>
          <p:nvPr>
            <p:ph idx="1"/>
          </p:nvPr>
        </p:nvSpPr>
        <p:spPr>
          <a:xfrm>
            <a:off x="914400" y="1575449"/>
            <a:ext cx="10515600" cy="4351338"/>
          </a:xfrm>
        </p:spPr>
        <p:txBody>
          <a:bodyPr>
            <a:noAutofit/>
          </a:bodyPr>
          <a:lstStyle/>
          <a:p>
            <a:pPr marL="0" indent="0">
              <a:buNone/>
            </a:pPr>
            <a:r>
              <a:rPr lang="en-US" b="1" dirty="0"/>
              <a:t>Can’t </a:t>
            </a:r>
            <a:r>
              <a:rPr lang="en-US" b="1" u="sng" dirty="0"/>
              <a:t>save</a:t>
            </a:r>
            <a:r>
              <a:rPr lang="en-US" b="1" dirty="0"/>
              <a:t> drug list if you “</a:t>
            </a:r>
            <a:r>
              <a:rPr lang="en-US" b="1" i="1" dirty="0"/>
              <a:t>continue without logging in” </a:t>
            </a:r>
          </a:p>
          <a:p>
            <a:pPr marL="548640" lvl="1" indent="0">
              <a:buNone/>
            </a:pPr>
            <a:r>
              <a:rPr lang="en-US" dirty="0"/>
              <a:t>Will be able to see plan and coverage information to make an enrollment choice</a:t>
            </a:r>
          </a:p>
          <a:p>
            <a:r>
              <a:rPr lang="en-US" dirty="0"/>
              <a:t>To save the drug list, you must login or create a Medicare Account</a:t>
            </a:r>
          </a:p>
          <a:p>
            <a:pPr lvl="1"/>
            <a:r>
              <a:rPr lang="en-US" dirty="0"/>
              <a:t>Doing this will show your drugs filled in the last 12 months</a:t>
            </a:r>
          </a:p>
          <a:p>
            <a:pPr lvl="1"/>
            <a:r>
              <a:rPr lang="en-US" dirty="0"/>
              <a:t>You need to update it with any new drugs/dosages</a:t>
            </a:r>
          </a:p>
          <a:p>
            <a:pPr lvl="1"/>
            <a:r>
              <a:rPr lang="en-US" dirty="0"/>
              <a:t>Can view current plan and subsidy information</a:t>
            </a:r>
          </a:p>
        </p:txBody>
      </p:sp>
      <p:sp>
        <p:nvSpPr>
          <p:cNvPr id="5" name="Slide Number Placeholder 4">
            <a:extLst>
              <a:ext uri="{FF2B5EF4-FFF2-40B4-BE49-F238E27FC236}">
                <a16:creationId xmlns:a16="http://schemas.microsoft.com/office/drawing/2014/main" id="{A14CFD12-1AC9-4BE0-8910-1C67DAFF8880}"/>
              </a:ext>
            </a:extLst>
          </p:cNvPr>
          <p:cNvSpPr>
            <a:spLocks noGrp="1"/>
          </p:cNvSpPr>
          <p:nvPr>
            <p:ph type="sldNum" sz="quarter" idx="12"/>
          </p:nvPr>
        </p:nvSpPr>
        <p:spPr/>
        <p:txBody>
          <a:bodyPr/>
          <a:lstStyle/>
          <a:p>
            <a:fld id="{0B2D781D-8844-5940-92D1-06EF0A7F581E}" type="slidenum">
              <a:rPr lang="en-US" smtClean="0"/>
              <a:t>42</a:t>
            </a:fld>
            <a:endParaRPr lang="en-US" dirty="0"/>
          </a:p>
        </p:txBody>
      </p:sp>
      <p:sp>
        <p:nvSpPr>
          <p:cNvPr id="4" name="Footer Placeholder 3">
            <a:extLst>
              <a:ext uri="{FF2B5EF4-FFF2-40B4-BE49-F238E27FC236}">
                <a16:creationId xmlns:a16="http://schemas.microsoft.com/office/drawing/2014/main" id="{B7B462AE-82F3-401A-98DF-05C6AD12C822}"/>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20574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0E5-056A-46E5-B182-DED28AB7FFEB}"/>
              </a:ext>
            </a:extLst>
          </p:cNvPr>
          <p:cNvSpPr>
            <a:spLocks noGrp="1"/>
          </p:cNvSpPr>
          <p:nvPr>
            <p:ph type="title"/>
          </p:nvPr>
        </p:nvSpPr>
        <p:spPr/>
        <p:txBody>
          <a:bodyPr>
            <a:normAutofit/>
          </a:bodyPr>
          <a:lstStyle/>
          <a:p>
            <a:r>
              <a:rPr lang="en-US" dirty="0"/>
              <a:t>Question on “Extra Help”</a:t>
            </a:r>
          </a:p>
        </p:txBody>
      </p:sp>
      <p:pic>
        <p:nvPicPr>
          <p:cNvPr id="7" name="Content Placeholder 6" descr="Screen shot for Medicare.gov that says &quot;Help with your costs&quot;"/>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590800" y="1258632"/>
            <a:ext cx="7747000" cy="460290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47C2A1-FCAD-4B67-9FDB-21A91FAF3168}"/>
              </a:ext>
            </a:extLst>
          </p:cNvPr>
          <p:cNvSpPr>
            <a:spLocks noGrp="1"/>
          </p:cNvSpPr>
          <p:nvPr>
            <p:ph type="sldNum" sz="quarter" idx="12"/>
          </p:nvPr>
        </p:nvSpPr>
        <p:spPr/>
        <p:txBody>
          <a:bodyPr/>
          <a:lstStyle/>
          <a:p>
            <a:fld id="{0B2D781D-8844-5940-92D1-06EF0A7F581E}" type="slidenum">
              <a:rPr lang="en-US" smtClean="0"/>
              <a:t>43</a:t>
            </a:fld>
            <a:endParaRPr lang="en-US" dirty="0"/>
          </a:p>
        </p:txBody>
      </p:sp>
      <p:sp>
        <p:nvSpPr>
          <p:cNvPr id="4" name="Footer Placeholder 3">
            <a:extLst>
              <a:ext uri="{FF2B5EF4-FFF2-40B4-BE49-F238E27FC236}">
                <a16:creationId xmlns:a16="http://schemas.microsoft.com/office/drawing/2014/main" id="{D336F31B-B13F-4350-9082-1DE767C495FF}"/>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848377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2100-5A8F-4C70-9875-AF07F375BA99}"/>
              </a:ext>
            </a:extLst>
          </p:cNvPr>
          <p:cNvSpPr>
            <a:spLocks noGrp="1"/>
          </p:cNvSpPr>
          <p:nvPr>
            <p:ph type="title"/>
          </p:nvPr>
        </p:nvSpPr>
        <p:spPr/>
        <p:txBody>
          <a:bodyPr>
            <a:normAutofit/>
          </a:bodyPr>
          <a:lstStyle/>
          <a:p>
            <a:r>
              <a:rPr lang="en-US" dirty="0"/>
              <a:t>Search Preferences—Drug Costs</a:t>
            </a:r>
          </a:p>
        </p:txBody>
      </p:sp>
      <p:sp>
        <p:nvSpPr>
          <p:cNvPr id="3" name="Content Placeholder 2">
            <a:extLst>
              <a:ext uri="{FF2B5EF4-FFF2-40B4-BE49-F238E27FC236}">
                <a16:creationId xmlns:a16="http://schemas.microsoft.com/office/drawing/2014/main" id="{830C75A6-70C7-13C2-1C72-DDB6517471FE}"/>
              </a:ext>
            </a:extLst>
          </p:cNvPr>
          <p:cNvSpPr>
            <a:spLocks noGrp="1"/>
          </p:cNvSpPr>
          <p:nvPr>
            <p:ph sz="half" idx="2"/>
          </p:nvPr>
        </p:nvSpPr>
        <p:spPr>
          <a:xfrm>
            <a:off x="1493817" y="1607498"/>
            <a:ext cx="7246917" cy="1606177"/>
          </a:xfrm>
        </p:spPr>
        <p:txBody>
          <a:bodyPr>
            <a:normAutofit/>
          </a:bodyPr>
          <a:lstStyle/>
          <a:p>
            <a:pPr marL="0" indent="0">
              <a:buNone/>
            </a:pPr>
            <a:r>
              <a:rPr lang="en-US" sz="2800" dirty="0"/>
              <a:t>Always select “Yes” if entering drugs</a:t>
            </a:r>
          </a:p>
        </p:txBody>
      </p:sp>
      <p:pic>
        <p:nvPicPr>
          <p:cNvPr id="7" name="Content Placeholder 3" descr="Screen shot from Medicare.gov that says &quot;Tell us your search preferences&quot;"/>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tretch/>
        </p:blipFill>
        <p:spPr>
          <a:xfrm>
            <a:off x="1493817" y="2429949"/>
            <a:ext cx="9540834" cy="341491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387BB16-6E48-4921-8087-3B49BEC3E0DD}"/>
              </a:ext>
            </a:extLst>
          </p:cNvPr>
          <p:cNvSpPr>
            <a:spLocks noGrp="1"/>
          </p:cNvSpPr>
          <p:nvPr>
            <p:ph type="sldNum" sz="quarter" idx="12"/>
          </p:nvPr>
        </p:nvSpPr>
        <p:spPr/>
        <p:txBody>
          <a:bodyPr/>
          <a:lstStyle/>
          <a:p>
            <a:fld id="{0B2D781D-8844-5940-92D1-06EF0A7F581E}" type="slidenum">
              <a:rPr lang="en-US" smtClean="0"/>
              <a:t>44</a:t>
            </a:fld>
            <a:endParaRPr lang="en-US" dirty="0"/>
          </a:p>
        </p:txBody>
      </p:sp>
      <p:sp>
        <p:nvSpPr>
          <p:cNvPr id="4" name="Footer Placeholder 3">
            <a:extLst>
              <a:ext uri="{FF2B5EF4-FFF2-40B4-BE49-F238E27FC236}">
                <a16:creationId xmlns:a16="http://schemas.microsoft.com/office/drawing/2014/main" id="{AE2586EC-9745-4216-928A-39B549CAE2DD}"/>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318233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Edit Drug List if Logging into Medicare Account</a:t>
            </a:r>
          </a:p>
        </p:txBody>
      </p:sp>
      <p:pic>
        <p:nvPicPr>
          <p:cNvPr id="7" name="Content Placeholder 6" descr="Screenshot of the drug list interface on the Plan finder website">
            <a:extLst>
              <a:ext uri="{FF2B5EF4-FFF2-40B4-BE49-F238E27FC236}">
                <a16:creationId xmlns:a16="http://schemas.microsoft.com/office/drawing/2014/main" id="{E4ED0854-322A-7101-65F1-347E50F5D0EA}"/>
              </a:ext>
            </a:extLst>
          </p:cNvPr>
          <p:cNvPicPr>
            <a:picLocks noGrp="1" noChangeAspect="1"/>
          </p:cNvPicPr>
          <p:nvPr>
            <p:ph idx="1"/>
          </p:nvPr>
        </p:nvPicPr>
        <p:blipFill>
          <a:blip r:embed="rId4"/>
          <a:stretch>
            <a:fillRect/>
          </a:stretch>
        </p:blipFill>
        <p:spPr>
          <a:xfrm>
            <a:off x="440174" y="1085020"/>
            <a:ext cx="11732776" cy="4687959"/>
          </a:xfrm>
          <a:prstGeom prst="rect">
            <a:avLst/>
          </a:prstGeom>
        </p:spPr>
      </p:pic>
      <p:sp>
        <p:nvSpPr>
          <p:cNvPr id="9" name="Right Arrow 10" descr="Yellow Arrow pointing out (Use your account button)">
            <a:extLst>
              <a:ext uri="{FF2B5EF4-FFF2-40B4-BE49-F238E27FC236}">
                <a16:creationId xmlns:a16="http://schemas.microsoft.com/office/drawing/2014/main" id="{193CDAD0-4252-457F-B9E2-E0E4720B2243}"/>
              </a:ext>
            </a:extLst>
          </p:cNvPr>
          <p:cNvSpPr/>
          <p:nvPr/>
        </p:nvSpPr>
        <p:spPr>
          <a:xfrm>
            <a:off x="275053" y="4710267"/>
            <a:ext cx="1050093" cy="594160"/>
          </a:xfrm>
          <a:prstGeom prst="rightArrow">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 name="Right Arrow 10" descr="Yellow Arrow pointing out (Use your account button)">
            <a:extLst>
              <a:ext uri="{FF2B5EF4-FFF2-40B4-BE49-F238E27FC236}">
                <a16:creationId xmlns:a16="http://schemas.microsoft.com/office/drawing/2014/main" id="{1756C823-5227-4E7F-BEDD-E93D3F9A1E93}"/>
              </a:ext>
            </a:extLst>
          </p:cNvPr>
          <p:cNvSpPr/>
          <p:nvPr/>
        </p:nvSpPr>
        <p:spPr>
          <a:xfrm rot="10800000">
            <a:off x="5411853" y="4712663"/>
            <a:ext cx="1050093" cy="594160"/>
          </a:xfrm>
          <a:prstGeom prst="rightArrow">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Slide Number Placeholder 4">
            <a:extLst>
              <a:ext uri="{FF2B5EF4-FFF2-40B4-BE49-F238E27FC236}">
                <a16:creationId xmlns:a16="http://schemas.microsoft.com/office/drawing/2014/main" id="{1AED7B36-9289-48A7-AD7A-6BC74F43F1EA}"/>
              </a:ext>
            </a:extLst>
          </p:cNvPr>
          <p:cNvSpPr>
            <a:spLocks noGrp="1"/>
          </p:cNvSpPr>
          <p:nvPr>
            <p:ph type="sldNum" sz="quarter" idx="12"/>
          </p:nvPr>
        </p:nvSpPr>
        <p:spPr/>
        <p:txBody>
          <a:bodyPr/>
          <a:lstStyle/>
          <a:p>
            <a:fld id="{0B2D781D-8844-5940-92D1-06EF0A7F581E}" type="slidenum">
              <a:rPr lang="en-US" smtClean="0"/>
              <a:t>45</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5" name="Date Placeholder 4"/>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33316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2DED-A18B-45C3-AEDA-F03CA5A2F878}"/>
              </a:ext>
            </a:extLst>
          </p:cNvPr>
          <p:cNvSpPr>
            <a:spLocks noGrp="1"/>
          </p:cNvSpPr>
          <p:nvPr>
            <p:ph type="title"/>
          </p:nvPr>
        </p:nvSpPr>
        <p:spPr/>
        <p:txBody>
          <a:bodyPr/>
          <a:lstStyle/>
          <a:p>
            <a:r>
              <a:rPr lang="en-US" dirty="0"/>
              <a:t>If Logging into Account</a:t>
            </a:r>
            <a:br>
              <a:rPr lang="en-US" dirty="0"/>
            </a:br>
            <a:r>
              <a:rPr lang="en-US" dirty="0"/>
              <a:t>Adding Drugs from Claims Data</a:t>
            </a:r>
          </a:p>
        </p:txBody>
      </p:sp>
      <p:pic>
        <p:nvPicPr>
          <p:cNvPr id="7" name="Content Placeholder 6" descr="Screenshot of the Add recently filled drugs user interface window ">
            <a:extLst>
              <a:ext uri="{FF2B5EF4-FFF2-40B4-BE49-F238E27FC236}">
                <a16:creationId xmlns:a16="http://schemas.microsoft.com/office/drawing/2014/main" id="{0A84AA98-60F5-1015-8118-6EA55FE6CB76}"/>
              </a:ext>
            </a:extLst>
          </p:cNvPr>
          <p:cNvPicPr>
            <a:picLocks noGrp="1" noChangeAspect="1"/>
          </p:cNvPicPr>
          <p:nvPr>
            <p:ph sz="quarter" idx="13"/>
          </p:nvPr>
        </p:nvPicPr>
        <p:blipFill>
          <a:blip r:embed="rId4"/>
          <a:stretch>
            <a:fillRect/>
          </a:stretch>
        </p:blipFill>
        <p:spPr>
          <a:xfrm>
            <a:off x="615221" y="1012266"/>
            <a:ext cx="10961557" cy="5419814"/>
          </a:xfrm>
          <a:prstGeom prst="rect">
            <a:avLst/>
          </a:prstGeom>
        </p:spPr>
      </p:pic>
      <p:sp>
        <p:nvSpPr>
          <p:cNvPr id="3" name="Slide Number Placeholder 2">
            <a:extLst>
              <a:ext uri="{FF2B5EF4-FFF2-40B4-BE49-F238E27FC236}">
                <a16:creationId xmlns:a16="http://schemas.microsoft.com/office/drawing/2014/main" id="{2CB1C079-44E4-493D-8927-7772B44672D5}"/>
              </a:ext>
            </a:extLst>
          </p:cNvPr>
          <p:cNvSpPr>
            <a:spLocks noGrp="1"/>
          </p:cNvSpPr>
          <p:nvPr>
            <p:ph type="sldNum" sz="quarter" idx="12"/>
          </p:nvPr>
        </p:nvSpPr>
        <p:spPr/>
        <p:txBody>
          <a:bodyPr/>
          <a:lstStyle/>
          <a:p>
            <a:fld id="{48F63A3B-78C7-47BE-AE5E-E10140E04643}" type="slidenum">
              <a:rPr lang="en-US" smtClean="0"/>
              <a:pPr/>
              <a:t>46</a:t>
            </a:fld>
            <a:endParaRPr lang="en-US" dirty="0"/>
          </a:p>
        </p:txBody>
      </p:sp>
      <p:sp>
        <p:nvSpPr>
          <p:cNvPr id="5" name="Footer Placeholder 4">
            <a:extLst>
              <a:ext uri="{FF2B5EF4-FFF2-40B4-BE49-F238E27FC236}">
                <a16:creationId xmlns:a16="http://schemas.microsoft.com/office/drawing/2014/main" id="{1D63971E-F2F0-462A-A525-9C698DDEEE64}"/>
              </a:ext>
            </a:extLst>
          </p:cNvPr>
          <p:cNvSpPr>
            <a:spLocks noGrp="1"/>
          </p:cNvSpPr>
          <p:nvPr>
            <p:ph type="ftr" sz="quarter" idx="11"/>
          </p:nvPr>
        </p:nvSpPr>
        <p:spPr/>
        <p:txBody>
          <a:bodyPr/>
          <a:lstStyle/>
          <a:p>
            <a:r>
              <a:rPr lang="en-US" dirty="0"/>
              <a:t>NTP Medicare OEP Bootcamp 2023</a:t>
            </a:r>
          </a:p>
        </p:txBody>
      </p:sp>
      <p:sp>
        <p:nvSpPr>
          <p:cNvPr id="4" name="Date Placeholder 3">
            <a:extLst>
              <a:ext uri="{FF2B5EF4-FFF2-40B4-BE49-F238E27FC236}">
                <a16:creationId xmlns:a16="http://schemas.microsoft.com/office/drawing/2014/main" id="{E30886CF-93A6-46BE-B963-7F3543D214A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27997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Entering Drugs if not Using Medicare Account</a:t>
            </a:r>
          </a:p>
        </p:txBody>
      </p:sp>
      <p:sp>
        <p:nvSpPr>
          <p:cNvPr id="3" name="Text Placeholder 2">
            <a:extLst>
              <a:ext uri="{FF2B5EF4-FFF2-40B4-BE49-F238E27FC236}">
                <a16:creationId xmlns:a16="http://schemas.microsoft.com/office/drawing/2014/main" id="{02F7CAB8-49DE-B86A-35FE-10168BBA8243}"/>
              </a:ext>
            </a:extLst>
          </p:cNvPr>
          <p:cNvSpPr>
            <a:spLocks noGrp="1"/>
          </p:cNvSpPr>
          <p:nvPr>
            <p:ph type="body" idx="1"/>
          </p:nvPr>
        </p:nvSpPr>
        <p:spPr>
          <a:xfrm>
            <a:off x="382739" y="1639866"/>
            <a:ext cx="3237707" cy="2616100"/>
          </a:xfrm>
        </p:spPr>
        <p:txBody>
          <a:bodyPr>
            <a:norm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en-US" sz="24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Type in the drug name in the box</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en-US" sz="24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Or you can search for the name of drug by first letter</a:t>
            </a:r>
          </a:p>
        </p:txBody>
      </p:sp>
      <p:pic>
        <p:nvPicPr>
          <p:cNvPr id="13" name="Content Placeholder 12" descr="Screen shot from Medicare.gov that says &quot;Add prescription drug&quot;">
            <a:extLst>
              <a:ext uri="{FF2B5EF4-FFF2-40B4-BE49-F238E27FC236}">
                <a16:creationId xmlns:a16="http://schemas.microsoft.com/office/drawing/2014/main" id="{923F80F6-2F7F-79B4-4245-323A693E0E60}"/>
              </a:ext>
            </a:extLst>
          </p:cNvPr>
          <p:cNvPicPr>
            <a:picLocks noGrp="1" noChangeAspect="1"/>
          </p:cNvPicPr>
          <p:nvPr>
            <p:ph sz="half" idx="2"/>
          </p:nvPr>
        </p:nvPicPr>
        <p:blipFill>
          <a:blip r:embed="rId4"/>
          <a:stretch>
            <a:fillRect/>
          </a:stretch>
        </p:blipFill>
        <p:spPr>
          <a:xfrm>
            <a:off x="4752075" y="1149347"/>
            <a:ext cx="7547852" cy="4360850"/>
          </a:xfrm>
          <a:prstGeom prst="rect">
            <a:avLst/>
          </a:prstGeom>
        </p:spPr>
      </p:pic>
      <p:sp>
        <p:nvSpPr>
          <p:cNvPr id="14" name="Right Arrow 10">
            <a:extLst>
              <a:ext uri="{FF2B5EF4-FFF2-40B4-BE49-F238E27FC236}">
                <a16:creationId xmlns:a16="http://schemas.microsoft.com/office/drawing/2014/main" id="{8F7033A2-6F74-4A24-868D-D25F55CA7A01}"/>
              </a:ext>
              <a:ext uri="{C183D7F6-B498-43B3-948B-1728B52AA6E4}">
                <adec:decorative xmlns:adec="http://schemas.microsoft.com/office/drawing/2017/decorative" val="1"/>
              </a:ext>
            </a:extLst>
          </p:cNvPr>
          <p:cNvSpPr/>
          <p:nvPr/>
        </p:nvSpPr>
        <p:spPr>
          <a:xfrm>
            <a:off x="3997656" y="2292826"/>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A</a:t>
            </a:r>
          </a:p>
        </p:txBody>
      </p:sp>
      <p:sp>
        <p:nvSpPr>
          <p:cNvPr id="17" name="Right Arrow 10">
            <a:extLst>
              <a:ext uri="{FF2B5EF4-FFF2-40B4-BE49-F238E27FC236}">
                <a16:creationId xmlns:a16="http://schemas.microsoft.com/office/drawing/2014/main" id="{EAFADDF8-66AD-43E6-9CF9-86441CDDF93C}"/>
              </a:ext>
              <a:ext uri="{C183D7F6-B498-43B3-948B-1728B52AA6E4}">
                <adec:decorative xmlns:adec="http://schemas.microsoft.com/office/drawing/2017/decorative" val="1"/>
              </a:ext>
            </a:extLst>
          </p:cNvPr>
          <p:cNvSpPr/>
          <p:nvPr/>
        </p:nvSpPr>
        <p:spPr>
          <a:xfrm>
            <a:off x="4008406" y="2947916"/>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B</a:t>
            </a:r>
          </a:p>
        </p:txBody>
      </p:sp>
      <p:grpSp>
        <p:nvGrpSpPr>
          <p:cNvPr id="15" name="Group 14">
            <a:extLst>
              <a:ext uri="{FF2B5EF4-FFF2-40B4-BE49-F238E27FC236}">
                <a16:creationId xmlns:a16="http://schemas.microsoft.com/office/drawing/2014/main" id="{9AD0C522-E9B5-4A2F-3007-0914B5BCC7FD}"/>
              </a:ext>
              <a:ext uri="{C183D7F6-B498-43B3-948B-1728B52AA6E4}">
                <adec:decorative xmlns:adec="http://schemas.microsoft.com/office/drawing/2017/decorative" val="1"/>
              </a:ext>
            </a:extLst>
          </p:cNvPr>
          <p:cNvGrpSpPr/>
          <p:nvPr/>
        </p:nvGrpSpPr>
        <p:grpSpPr>
          <a:xfrm>
            <a:off x="4934" y="5018372"/>
            <a:ext cx="5444396" cy="1136940"/>
            <a:chOff x="4934" y="5229386"/>
            <a:chExt cx="5444396" cy="1136940"/>
          </a:xfrm>
        </p:grpSpPr>
        <p:sp>
          <p:nvSpPr>
            <p:cNvPr id="18" name="Arrow: Pentagon 17">
              <a:extLst>
                <a:ext uri="{FF2B5EF4-FFF2-40B4-BE49-F238E27FC236}">
                  <a16:creationId xmlns:a16="http://schemas.microsoft.com/office/drawing/2014/main" id="{66F8BF5C-5226-4EED-B6CE-A2EB762FF4F8}"/>
                </a:ext>
                <a:ext uri="{C183D7F6-B498-43B3-948B-1728B52AA6E4}">
                  <adec:decorative xmlns:adec="http://schemas.microsoft.com/office/drawing/2017/decorative" val="1"/>
                </a:ext>
              </a:extLst>
            </p:cNvPr>
            <p:cNvSpPr/>
            <p:nvPr/>
          </p:nvSpPr>
          <p:spPr>
            <a:xfrm>
              <a:off x="4934" y="5326711"/>
              <a:ext cx="5444396"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9DB5D2F2-1742-41E5-86DD-39019F90FFF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1395" y="5229386"/>
              <a:ext cx="1051257" cy="1136940"/>
            </a:xfrm>
            <a:prstGeom prst="rect">
              <a:avLst/>
            </a:prstGeom>
          </p:spPr>
        </p:pic>
      </p:grpSp>
      <p:sp>
        <p:nvSpPr>
          <p:cNvPr id="10" name="Text Placeholder 9">
            <a:extLst>
              <a:ext uri="{FF2B5EF4-FFF2-40B4-BE49-F238E27FC236}">
                <a16:creationId xmlns:a16="http://schemas.microsoft.com/office/drawing/2014/main" id="{5261F07B-429A-A562-0470-3D7A0403E2DA}"/>
              </a:ext>
            </a:extLst>
          </p:cNvPr>
          <p:cNvSpPr>
            <a:spLocks noGrp="1"/>
          </p:cNvSpPr>
          <p:nvPr>
            <p:ph type="body" sz="quarter" idx="3"/>
          </p:nvPr>
        </p:nvSpPr>
        <p:spPr>
          <a:xfrm>
            <a:off x="154679" y="5222873"/>
            <a:ext cx="3864037" cy="823912"/>
          </a:xfrm>
        </p:spPr>
        <p:txBody>
          <a:bodyPr>
            <a:noAutofit/>
          </a:bodyPr>
          <a:lstStyle/>
          <a:p>
            <a:r>
              <a:rPr lang="en-US" sz="1800" b="0" dirty="0"/>
              <a:t>Don’t enter over-the-counter</a:t>
            </a:r>
            <a:br>
              <a:rPr lang="en-US" sz="1800" b="0" dirty="0"/>
            </a:br>
            <a:r>
              <a:rPr lang="en-US" sz="1800" b="0" dirty="0"/>
              <a:t>drugs or drugs covered by Medicare Part B (Medical Insurance)</a:t>
            </a:r>
          </a:p>
        </p:txBody>
      </p:sp>
      <p:sp>
        <p:nvSpPr>
          <p:cNvPr id="12" name="Slide Number Placeholder 4">
            <a:extLst>
              <a:ext uri="{FF2B5EF4-FFF2-40B4-BE49-F238E27FC236}">
                <a16:creationId xmlns:a16="http://schemas.microsoft.com/office/drawing/2014/main" id="{1AED7B36-9289-48A7-AD7A-6BC74F43F1EA}"/>
              </a:ext>
            </a:extLst>
          </p:cNvPr>
          <p:cNvSpPr>
            <a:spLocks noGrp="1"/>
          </p:cNvSpPr>
          <p:nvPr>
            <p:ph type="sldNum" sz="quarter" idx="12"/>
          </p:nvPr>
        </p:nvSpPr>
        <p:spPr/>
        <p:txBody>
          <a:bodyPr/>
          <a:lstStyle/>
          <a:p>
            <a:fld id="{0B2D781D-8844-5940-92D1-06EF0A7F581E}" type="slidenum">
              <a:rPr lang="en-US" smtClean="0"/>
              <a:t>47</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5" name="Date Placeholder 4"/>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2404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7"/>
                                        </p:tgtEl>
                                        <p:attrNameLst>
                                          <p:attrName>style.visibility</p:attrName>
                                        </p:attrNameLst>
                                      </p:cBhvr>
                                      <p:to>
                                        <p:strVal val="visible"/>
                                      </p:to>
                                    </p:set>
                                  </p:childTnLst>
                                </p:cTn>
                              </p:par>
                            </p:childTnLst>
                          </p:cTn>
                        </p:par>
                        <p:par>
                          <p:cTn id="15" fill="hold">
                            <p:stCondLst>
                              <p:cond delay="10"/>
                            </p:stCondLst>
                            <p:childTnLst>
                              <p:par>
                                <p:cTn id="16" presetID="2" presetClass="entr" presetSubtype="8" fill="hold" grpId="0" nodeType="afterEffect">
                                  <p:stCondLst>
                                    <p:cond delay="25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25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73A3-7FAC-4941-8964-6BE682209351}"/>
              </a:ext>
            </a:extLst>
          </p:cNvPr>
          <p:cNvSpPr>
            <a:spLocks noGrp="1"/>
          </p:cNvSpPr>
          <p:nvPr>
            <p:ph type="title"/>
          </p:nvPr>
        </p:nvSpPr>
        <p:spPr/>
        <p:txBody>
          <a:bodyPr/>
          <a:lstStyle/>
          <a:p>
            <a:r>
              <a:rPr lang="en-US" dirty="0"/>
              <a:t>Pop Up—Generic or Brand Name Drug Used?</a:t>
            </a:r>
          </a:p>
        </p:txBody>
      </p:sp>
      <p:pic>
        <p:nvPicPr>
          <p:cNvPr id="3" name="Picture 2" descr="Screenshot showing the new pop up that will show up when user search for a drug, informing user that the drug they searched has a generic. This pop up will ask user if they want to add the Generic or Keep the brand drug."/>
          <p:cNvPicPr>
            <a:picLocks noChangeAspect="1"/>
          </p:cNvPicPr>
          <p:nvPr/>
        </p:nvPicPr>
        <p:blipFill>
          <a:blip r:embed="rId4"/>
          <a:stretch>
            <a:fillRect/>
          </a:stretch>
        </p:blipFill>
        <p:spPr>
          <a:xfrm>
            <a:off x="838199" y="1437524"/>
            <a:ext cx="10272623" cy="4428438"/>
          </a:xfrm>
          <a:prstGeom prst="rect">
            <a:avLst/>
          </a:prstGeom>
        </p:spPr>
      </p:pic>
      <p:sp>
        <p:nvSpPr>
          <p:cNvPr id="5" name="Slide Number Placeholder 4">
            <a:extLst>
              <a:ext uri="{FF2B5EF4-FFF2-40B4-BE49-F238E27FC236}">
                <a16:creationId xmlns:a16="http://schemas.microsoft.com/office/drawing/2014/main" id="{0C575D3F-DB29-4754-A332-0003700ECDF4}"/>
              </a:ext>
            </a:extLst>
          </p:cNvPr>
          <p:cNvSpPr>
            <a:spLocks noGrp="1"/>
          </p:cNvSpPr>
          <p:nvPr>
            <p:ph type="sldNum" sz="quarter" idx="12"/>
          </p:nvPr>
        </p:nvSpPr>
        <p:spPr/>
        <p:txBody>
          <a:bodyPr/>
          <a:lstStyle/>
          <a:p>
            <a:fld id="{0B2D781D-8844-5940-92D1-06EF0A7F581E}" type="slidenum">
              <a:rPr lang="en-US" smtClean="0"/>
              <a:t>48</a:t>
            </a:fld>
            <a:endParaRPr lang="en-US" dirty="0"/>
          </a:p>
        </p:txBody>
      </p:sp>
      <p:sp>
        <p:nvSpPr>
          <p:cNvPr id="4" name="Footer Placeholder 3">
            <a:extLst>
              <a:ext uri="{FF2B5EF4-FFF2-40B4-BE49-F238E27FC236}">
                <a16:creationId xmlns:a16="http://schemas.microsoft.com/office/drawing/2014/main" id="{5BF7559D-BF16-4226-8A1B-608C1CCBBEBE}"/>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597376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7B57-4A84-4840-8AAD-8A55A1FAB386}"/>
              </a:ext>
            </a:extLst>
          </p:cNvPr>
          <p:cNvSpPr>
            <a:spLocks noGrp="1"/>
          </p:cNvSpPr>
          <p:nvPr>
            <p:ph type="title"/>
          </p:nvPr>
        </p:nvSpPr>
        <p:spPr/>
        <p:txBody>
          <a:bodyPr/>
          <a:lstStyle/>
          <a:p>
            <a:r>
              <a:rPr lang="en-US" dirty="0"/>
              <a:t>Enter the Drug Dosage</a:t>
            </a:r>
          </a:p>
        </p:txBody>
      </p:sp>
      <p:pic>
        <p:nvPicPr>
          <p:cNvPr id="7" name="Content Placeholder 6" descr="Screen shot from Medicare.gov that says &quot;Tell us about this drug&quot; "/>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tretch/>
        </p:blipFill>
        <p:spPr>
          <a:xfrm>
            <a:off x="4933949" y="1245711"/>
            <a:ext cx="6939411" cy="4160838"/>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9D0634E1-DF7B-5071-DAD7-B3977D220C1D}"/>
              </a:ext>
            </a:extLst>
          </p:cNvPr>
          <p:cNvSpPr>
            <a:spLocks noGrp="1"/>
          </p:cNvSpPr>
          <p:nvPr>
            <p:ph sz="half" idx="2"/>
          </p:nvPr>
        </p:nvSpPr>
        <p:spPr>
          <a:xfrm>
            <a:off x="318640" y="2993671"/>
            <a:ext cx="3551071" cy="2412878"/>
          </a:xfrm>
        </p:spPr>
        <p:txBody>
          <a:bodyPr>
            <a:normAutofit/>
          </a:bodyPr>
          <a:lstStyle/>
          <a:p>
            <a:pPr marL="457200" indent="-457200">
              <a:spcAft>
                <a:spcPts val="1200"/>
              </a:spcAft>
              <a:buFont typeface="+mj-lt"/>
              <a:buAutoNum type="arabicPeriod"/>
            </a:pPr>
            <a:r>
              <a:rPr lang="en-US" sz="2400" dirty="0">
                <a:solidFill>
                  <a:srgbClr val="00539A"/>
                </a:solidFill>
                <a:latin typeface="Arial" panose="020B0604020202020204" pitchFamily="34" charset="0"/>
                <a:cs typeface="Arial" panose="020B0604020202020204" pitchFamily="34" charset="0"/>
              </a:rPr>
              <a:t>Adjust Dosage</a:t>
            </a:r>
          </a:p>
          <a:p>
            <a:pPr marL="457200" indent="-457200">
              <a:spcAft>
                <a:spcPts val="1200"/>
              </a:spcAft>
              <a:buFont typeface="+mj-lt"/>
              <a:buAutoNum type="arabicPeriod"/>
            </a:pPr>
            <a:r>
              <a:rPr lang="en-US" sz="2400" dirty="0">
                <a:solidFill>
                  <a:srgbClr val="00539A"/>
                </a:solidFill>
                <a:latin typeface="Arial" panose="020B0604020202020204" pitchFamily="34" charset="0"/>
                <a:cs typeface="Arial" panose="020B0604020202020204" pitchFamily="34" charset="0"/>
              </a:rPr>
              <a:t>Then select “Add to My Drug List”</a:t>
            </a:r>
          </a:p>
        </p:txBody>
      </p:sp>
      <p:sp>
        <p:nvSpPr>
          <p:cNvPr id="14" name="Right Arrow 10" descr="Yellow Arrow pointing out (Use your account button)">
            <a:extLst>
              <a:ext uri="{FF2B5EF4-FFF2-40B4-BE49-F238E27FC236}">
                <a16:creationId xmlns:a16="http://schemas.microsoft.com/office/drawing/2014/main" id="{6FDBF790-02F2-435C-A904-24D02B479057}"/>
              </a:ext>
            </a:extLst>
          </p:cNvPr>
          <p:cNvSpPr/>
          <p:nvPr/>
        </p:nvSpPr>
        <p:spPr>
          <a:xfrm>
            <a:off x="4059781" y="4562422"/>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2</a:t>
            </a:r>
          </a:p>
        </p:txBody>
      </p:sp>
      <p:sp>
        <p:nvSpPr>
          <p:cNvPr id="10" name="Right Arrow 10" descr="Yellow Arrow pointing out (Use your account button)">
            <a:extLst>
              <a:ext uri="{FF2B5EF4-FFF2-40B4-BE49-F238E27FC236}">
                <a16:creationId xmlns:a16="http://schemas.microsoft.com/office/drawing/2014/main" id="{E1546408-2A09-4859-BAB7-0F535F594F98}"/>
              </a:ext>
            </a:extLst>
          </p:cNvPr>
          <p:cNvSpPr/>
          <p:nvPr/>
        </p:nvSpPr>
        <p:spPr>
          <a:xfrm>
            <a:off x="3983580" y="2866866"/>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1</a:t>
            </a:r>
          </a:p>
        </p:txBody>
      </p:sp>
      <p:sp>
        <p:nvSpPr>
          <p:cNvPr id="5" name="Slide Number Placeholder 4">
            <a:extLst>
              <a:ext uri="{FF2B5EF4-FFF2-40B4-BE49-F238E27FC236}">
                <a16:creationId xmlns:a16="http://schemas.microsoft.com/office/drawing/2014/main" id="{7AC7BEF4-62D5-4675-A540-622EAF8C2B0A}"/>
              </a:ext>
            </a:extLst>
          </p:cNvPr>
          <p:cNvSpPr>
            <a:spLocks noGrp="1"/>
          </p:cNvSpPr>
          <p:nvPr>
            <p:ph type="sldNum" sz="quarter" idx="12"/>
          </p:nvPr>
        </p:nvSpPr>
        <p:spPr/>
        <p:txBody>
          <a:bodyPr/>
          <a:lstStyle/>
          <a:p>
            <a:fld id="{0B2D781D-8844-5940-92D1-06EF0A7F581E}" type="slidenum">
              <a:rPr lang="en-US" smtClean="0"/>
              <a:t>49</a:t>
            </a:fld>
            <a:endParaRPr lang="en-US" dirty="0"/>
          </a:p>
        </p:txBody>
      </p:sp>
      <p:sp>
        <p:nvSpPr>
          <p:cNvPr id="4" name="Footer Placeholder 3">
            <a:extLst>
              <a:ext uri="{FF2B5EF4-FFF2-40B4-BE49-F238E27FC236}">
                <a16:creationId xmlns:a16="http://schemas.microsoft.com/office/drawing/2014/main" id="{802AC592-CFBE-470F-8B46-FA33C4EEE439}"/>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7617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0DDE-82B7-259A-BEE8-CFED987412B8}"/>
              </a:ext>
            </a:extLst>
          </p:cNvPr>
          <p:cNvSpPr>
            <a:spLocks noGrp="1"/>
          </p:cNvSpPr>
          <p:nvPr>
            <p:ph type="title"/>
          </p:nvPr>
        </p:nvSpPr>
        <p:spPr/>
        <p:txBody>
          <a:bodyPr/>
          <a:lstStyle/>
          <a:p>
            <a:r>
              <a:rPr lang="en-US" dirty="0"/>
              <a:t>Webinar Viewing Tips</a:t>
            </a:r>
          </a:p>
        </p:txBody>
      </p:sp>
      <p:sp>
        <p:nvSpPr>
          <p:cNvPr id="3" name="Content Placeholder 2">
            <a:extLst>
              <a:ext uri="{FF2B5EF4-FFF2-40B4-BE49-F238E27FC236}">
                <a16:creationId xmlns:a16="http://schemas.microsoft.com/office/drawing/2014/main" id="{E95871A6-94C2-BD97-7F8C-8BCD138BF6F5}"/>
              </a:ext>
            </a:extLst>
          </p:cNvPr>
          <p:cNvSpPr>
            <a:spLocks noGrp="1"/>
          </p:cNvSpPr>
          <p:nvPr>
            <p:ph idx="1"/>
          </p:nvPr>
        </p:nvSpPr>
        <p:spPr>
          <a:xfrm>
            <a:off x="748709" y="1371599"/>
            <a:ext cx="5085857" cy="4913697"/>
          </a:xfrm>
        </p:spPr>
        <p:txBody>
          <a:bodyPr/>
          <a:lstStyle/>
          <a:p>
            <a:r>
              <a:rPr lang="en-US" dirty="0">
                <a:latin typeface="Arial" panose="020B0604020202020204" pitchFamily="34" charset="0"/>
                <a:cs typeface="Arial" panose="020B0604020202020204" pitchFamily="34" charset="0"/>
              </a:rPr>
              <a:t>You can adjust your view</a:t>
            </a:r>
          </a:p>
          <a:p>
            <a:r>
              <a:rPr lang="en-US" dirty="0">
                <a:latin typeface="Arial" panose="020B0604020202020204" pitchFamily="34" charset="0"/>
                <a:cs typeface="Arial" panose="020B0604020202020204" pitchFamily="34" charset="0"/>
              </a:rPr>
              <a:t>To view slides in “full screen,” select </a:t>
            </a:r>
          </a:p>
          <a:p>
            <a:pPr marL="914400" lvl="1" indent="-365125"/>
            <a:r>
              <a:rPr lang="en-US" dirty="0"/>
              <a:t>Q&amp;A</a:t>
            </a:r>
          </a:p>
          <a:p>
            <a:pPr marL="914400" lvl="1" indent="-365125"/>
            <a:r>
              <a:rPr lang="en-US" dirty="0"/>
              <a:t>Closed Captioning (CC)</a:t>
            </a:r>
          </a:p>
        </p:txBody>
      </p:sp>
      <p:pic>
        <p:nvPicPr>
          <p:cNvPr id="10" name="Picture 9" descr="&quot;View&quot; button">
            <a:extLst>
              <a:ext uri="{FF2B5EF4-FFF2-40B4-BE49-F238E27FC236}">
                <a16:creationId xmlns:a16="http://schemas.microsoft.com/office/drawing/2014/main" id="{0CEE636F-5936-C0EB-F657-72C49B88B5B2}"/>
              </a:ext>
            </a:extLst>
          </p:cNvPr>
          <p:cNvPicPr>
            <a:picLocks noChangeAspect="1"/>
          </p:cNvPicPr>
          <p:nvPr/>
        </p:nvPicPr>
        <p:blipFill>
          <a:blip r:embed="rId4"/>
          <a:stretch>
            <a:fillRect/>
          </a:stretch>
        </p:blipFill>
        <p:spPr>
          <a:xfrm>
            <a:off x="2052065" y="2341780"/>
            <a:ext cx="957943" cy="476801"/>
          </a:xfrm>
          <a:prstGeom prst="rect">
            <a:avLst/>
          </a:prstGeom>
        </p:spPr>
      </p:pic>
      <p:grpSp>
        <p:nvGrpSpPr>
          <p:cNvPr id="18" name="Group 17">
            <a:extLst>
              <a:ext uri="{FF2B5EF4-FFF2-40B4-BE49-F238E27FC236}">
                <a16:creationId xmlns:a16="http://schemas.microsoft.com/office/drawing/2014/main" id="{9A7D6556-08E5-EDF8-FD82-B3F18D9D8B79}"/>
              </a:ext>
              <a:ext uri="{C183D7F6-B498-43B3-948B-1728B52AA6E4}">
                <adec:decorative xmlns:adec="http://schemas.microsoft.com/office/drawing/2017/decorative" val="1"/>
              </a:ext>
            </a:extLst>
          </p:cNvPr>
          <p:cNvGrpSpPr/>
          <p:nvPr/>
        </p:nvGrpSpPr>
        <p:grpSpPr>
          <a:xfrm>
            <a:off x="1114091" y="2805045"/>
            <a:ext cx="519584" cy="478972"/>
            <a:chOff x="7916019" y="4720190"/>
            <a:chExt cx="519584" cy="478972"/>
          </a:xfrm>
        </p:grpSpPr>
        <p:sp>
          <p:nvSpPr>
            <p:cNvPr id="19" name="Flowchart: Connector 18">
              <a:extLst>
                <a:ext uri="{FF2B5EF4-FFF2-40B4-BE49-F238E27FC236}">
                  <a16:creationId xmlns:a16="http://schemas.microsoft.com/office/drawing/2014/main" id="{548BCEDA-DC7C-890F-E11B-90E09518D43E}"/>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54CC0534-7107-742E-8F24-851671FF8C4A}"/>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21" name="Group 20">
            <a:extLst>
              <a:ext uri="{FF2B5EF4-FFF2-40B4-BE49-F238E27FC236}">
                <a16:creationId xmlns:a16="http://schemas.microsoft.com/office/drawing/2014/main" id="{857B174C-67D5-516D-0332-3835A13196B3}"/>
              </a:ext>
              <a:ext uri="{C183D7F6-B498-43B3-948B-1728B52AA6E4}">
                <adec:decorative xmlns:adec="http://schemas.microsoft.com/office/drawing/2017/decorative" val="1"/>
              </a:ext>
            </a:extLst>
          </p:cNvPr>
          <p:cNvGrpSpPr/>
          <p:nvPr/>
        </p:nvGrpSpPr>
        <p:grpSpPr>
          <a:xfrm>
            <a:off x="1114091" y="3336415"/>
            <a:ext cx="519584" cy="478972"/>
            <a:chOff x="7916019" y="4720190"/>
            <a:chExt cx="519584" cy="478972"/>
          </a:xfrm>
        </p:grpSpPr>
        <p:sp>
          <p:nvSpPr>
            <p:cNvPr id="22" name="Flowchart: Connector 21">
              <a:extLst>
                <a:ext uri="{FF2B5EF4-FFF2-40B4-BE49-F238E27FC236}">
                  <a16:creationId xmlns:a16="http://schemas.microsoft.com/office/drawing/2014/main" id="{23EA1CA9-8E19-4715-07B6-EA6619C27225}"/>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2D12A58F-23AF-DC25-C375-561837C9B2AE}"/>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pic>
        <p:nvPicPr>
          <p:cNvPr id="24" name="Picture 23">
            <a:extLst>
              <a:ext uri="{FF2B5EF4-FFF2-40B4-BE49-F238E27FC236}">
                <a16:creationId xmlns:a16="http://schemas.microsoft.com/office/drawing/2014/main" id="{FAC9C630-9FA9-62C3-BA2A-EB1BBF874F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1477" y="2604475"/>
            <a:ext cx="6095998" cy="1887866"/>
          </a:xfrm>
          <a:prstGeom prst="rect">
            <a:avLst/>
          </a:prstGeom>
          <a:ln w="38100">
            <a:solidFill>
              <a:srgbClr val="FFDE16"/>
            </a:solidFill>
          </a:ln>
        </p:spPr>
      </p:pic>
      <p:sp>
        <p:nvSpPr>
          <p:cNvPr id="25" name="Rectangle: Rounded Corners 24">
            <a:extLst>
              <a:ext uri="{FF2B5EF4-FFF2-40B4-BE49-F238E27FC236}">
                <a16:creationId xmlns:a16="http://schemas.microsoft.com/office/drawing/2014/main" id="{F99EF82B-6EFB-D0F1-491D-A2133375C0C0}"/>
              </a:ext>
              <a:ext uri="{C183D7F6-B498-43B3-948B-1728B52AA6E4}">
                <adec:decorative xmlns:adec="http://schemas.microsoft.com/office/drawing/2017/decorative" val="1"/>
              </a:ext>
            </a:extLst>
          </p:cNvPr>
          <p:cNvSpPr/>
          <p:nvPr/>
        </p:nvSpPr>
        <p:spPr>
          <a:xfrm>
            <a:off x="9511645" y="2914235"/>
            <a:ext cx="1649691" cy="206037"/>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B2CA315A-A6F1-BF99-2DCB-222816EC579D}"/>
              </a:ext>
              <a:ext uri="{C183D7F6-B498-43B3-948B-1728B52AA6E4}">
                <adec:decorative xmlns:adec="http://schemas.microsoft.com/office/drawing/2017/decorative" val="1"/>
              </a:ext>
            </a:extLst>
          </p:cNvPr>
          <p:cNvSpPr/>
          <p:nvPr/>
        </p:nvSpPr>
        <p:spPr>
          <a:xfrm>
            <a:off x="6171269" y="3756583"/>
            <a:ext cx="682018"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FBA6AC2A-95A5-A364-4FBB-BB507B920E4E}"/>
              </a:ext>
              <a:ext uri="{C183D7F6-B498-43B3-948B-1728B52AA6E4}">
                <adec:decorative xmlns:adec="http://schemas.microsoft.com/office/drawing/2017/decorative" val="1"/>
              </a:ext>
            </a:extLst>
          </p:cNvPr>
          <p:cNvSpPr/>
          <p:nvPr/>
        </p:nvSpPr>
        <p:spPr>
          <a:xfrm>
            <a:off x="9502217" y="3756583"/>
            <a:ext cx="857841"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A2BA542-9AF5-66C8-6AB0-47F7A005947A}"/>
              </a:ext>
              <a:ext uri="{C183D7F6-B498-43B3-948B-1728B52AA6E4}">
                <adec:decorative xmlns:adec="http://schemas.microsoft.com/office/drawing/2017/decorative" val="1"/>
              </a:ext>
            </a:extLst>
          </p:cNvPr>
          <p:cNvGrpSpPr/>
          <p:nvPr/>
        </p:nvGrpSpPr>
        <p:grpSpPr>
          <a:xfrm>
            <a:off x="6252486" y="4235398"/>
            <a:ext cx="519584" cy="478972"/>
            <a:chOff x="7916019" y="4720190"/>
            <a:chExt cx="519584" cy="478972"/>
          </a:xfrm>
        </p:grpSpPr>
        <p:sp>
          <p:nvSpPr>
            <p:cNvPr id="7" name="Flowchart: Connector 6">
              <a:extLst>
                <a:ext uri="{FF2B5EF4-FFF2-40B4-BE49-F238E27FC236}">
                  <a16:creationId xmlns:a16="http://schemas.microsoft.com/office/drawing/2014/main" id="{59423803-313D-F52C-A135-E949B49A6272}"/>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C0CFF115-3D4D-CF7E-58FC-1A94C0C62631}"/>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12" name="Group 11">
            <a:extLst>
              <a:ext uri="{FF2B5EF4-FFF2-40B4-BE49-F238E27FC236}">
                <a16:creationId xmlns:a16="http://schemas.microsoft.com/office/drawing/2014/main" id="{A67C34D9-32A0-D392-41D3-CBD56FAA3C16}"/>
              </a:ext>
              <a:ext uri="{C183D7F6-B498-43B3-948B-1728B52AA6E4}">
                <adec:decorative xmlns:adec="http://schemas.microsoft.com/office/drawing/2017/decorative" val="1"/>
              </a:ext>
            </a:extLst>
          </p:cNvPr>
          <p:cNvGrpSpPr/>
          <p:nvPr/>
        </p:nvGrpSpPr>
        <p:grpSpPr>
          <a:xfrm>
            <a:off x="9671345" y="4235398"/>
            <a:ext cx="519584" cy="478972"/>
            <a:chOff x="7916019" y="4720190"/>
            <a:chExt cx="519584" cy="478972"/>
          </a:xfrm>
        </p:grpSpPr>
        <p:sp>
          <p:nvSpPr>
            <p:cNvPr id="13" name="Flowchart: Connector 12">
              <a:extLst>
                <a:ext uri="{FF2B5EF4-FFF2-40B4-BE49-F238E27FC236}">
                  <a16:creationId xmlns:a16="http://schemas.microsoft.com/office/drawing/2014/main" id="{FEB1AE89-5A86-8DAF-544A-6C1DFE17F7FC}"/>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70F791EA-42CE-18DC-D770-34E7A989B96E}"/>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sp>
        <p:nvSpPr>
          <p:cNvPr id="8" name="Slide Number Placeholder 7">
            <a:extLst>
              <a:ext uri="{FF2B5EF4-FFF2-40B4-BE49-F238E27FC236}">
                <a16:creationId xmlns:a16="http://schemas.microsoft.com/office/drawing/2014/main" id="{001F4264-2C7C-4173-AB82-B74B707DD3E1}"/>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5</a:t>
            </a:fld>
            <a:endParaRPr lang="en-US" dirty="0"/>
          </a:p>
        </p:txBody>
      </p:sp>
      <p:sp>
        <p:nvSpPr>
          <p:cNvPr id="9" name="Footer Placeholder 3">
            <a:extLst>
              <a:ext uri="{FF2B5EF4-FFF2-40B4-BE49-F238E27FC236}">
                <a16:creationId xmlns:a16="http://schemas.microsoft.com/office/drawing/2014/main" id="{44AA5F2A-593C-A21C-F707-5FB06CEB6432}"/>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
        <p:nvSpPr>
          <p:cNvPr id="15" name="Date Placeholder 2">
            <a:extLst>
              <a:ext uri="{FF2B5EF4-FFF2-40B4-BE49-F238E27FC236}">
                <a16:creationId xmlns:a16="http://schemas.microsoft.com/office/drawing/2014/main" id="{F1EC8185-FCA5-D975-4B60-A82ACFF7373F}"/>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490983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F52C-90C2-4E8E-BEAC-53DA3131D52F}"/>
              </a:ext>
            </a:extLst>
          </p:cNvPr>
          <p:cNvSpPr>
            <a:spLocks noGrp="1"/>
          </p:cNvSpPr>
          <p:nvPr>
            <p:ph type="title"/>
          </p:nvPr>
        </p:nvSpPr>
        <p:spPr/>
        <p:txBody>
          <a:bodyPr/>
          <a:lstStyle/>
          <a:p>
            <a:r>
              <a:rPr lang="en-US" dirty="0"/>
              <a:t>Tip—Letters Included with Drug Dose are Important</a:t>
            </a:r>
          </a:p>
        </p:txBody>
      </p:sp>
      <p:pic>
        <p:nvPicPr>
          <p:cNvPr id="11" name="Content Placeholder 10" descr="Screen shot from Medicare.gov that says &quot;Tell us about this drug&quot; and shows several dosage options.">
            <a:extLst>
              <a:ext uri="{FF2B5EF4-FFF2-40B4-BE49-F238E27FC236}">
                <a16:creationId xmlns:a16="http://schemas.microsoft.com/office/drawing/2014/main" id="{63FC4EE5-E0C8-A6AF-B4E0-2A25D67C7A57}"/>
              </a:ext>
            </a:extLst>
          </p:cNvPr>
          <p:cNvPicPr>
            <a:picLocks noGrp="1" noChangeAspect="1"/>
          </p:cNvPicPr>
          <p:nvPr>
            <p:ph sz="quarter" idx="14"/>
          </p:nvPr>
        </p:nvPicPr>
        <p:blipFill>
          <a:blip r:embed="rId4"/>
          <a:stretch>
            <a:fillRect/>
          </a:stretch>
        </p:blipFill>
        <p:spPr>
          <a:xfrm>
            <a:off x="4421124" y="1318409"/>
            <a:ext cx="6757416" cy="5363558"/>
          </a:xfrm>
          <a:prstGeom prst="rect">
            <a:avLst/>
          </a:prstGeom>
        </p:spPr>
      </p:pic>
      <p:sp>
        <p:nvSpPr>
          <p:cNvPr id="7" name="Content Placeholder 6">
            <a:extLst>
              <a:ext uri="{FF2B5EF4-FFF2-40B4-BE49-F238E27FC236}">
                <a16:creationId xmlns:a16="http://schemas.microsoft.com/office/drawing/2014/main" id="{9BB05C07-980F-6B5C-BCDD-4700305B2DE7}"/>
              </a:ext>
            </a:extLst>
          </p:cNvPr>
          <p:cNvSpPr>
            <a:spLocks noGrp="1"/>
          </p:cNvSpPr>
          <p:nvPr>
            <p:ph sz="quarter" idx="13"/>
          </p:nvPr>
        </p:nvSpPr>
        <p:spPr>
          <a:xfrm>
            <a:off x="1203031" y="3313051"/>
            <a:ext cx="2319528" cy="1348679"/>
          </a:xfrm>
          <a:ln w="38100">
            <a:solidFill>
              <a:srgbClr val="FFD966"/>
            </a:solidFill>
          </a:ln>
        </p:spPr>
        <p:txBody>
          <a:bodyPr>
            <a:normAutofit/>
          </a:bodyPr>
          <a:lstStyle/>
          <a:p>
            <a:pPr marL="0" indent="0">
              <a:buNone/>
            </a:pPr>
            <a:r>
              <a:rPr lang="en-US" sz="2400" dirty="0"/>
              <a:t>Shown on medicine bottle as 100mg ER</a:t>
            </a:r>
          </a:p>
        </p:txBody>
      </p:sp>
      <p:cxnSp>
        <p:nvCxnSpPr>
          <p:cNvPr id="9" name="Straight Arrow Connector 8" descr="Yellow arrow pointing to 100 mg tablet and 100 mg tablet extended 12 hour release. This shows on the medicine bottle as &quot;100mg ER&quot;"/>
          <p:cNvCxnSpPr>
            <a:cxnSpLocks/>
            <a:stCxn id="7" idx="3"/>
          </p:cNvCxnSpPr>
          <p:nvPr/>
        </p:nvCxnSpPr>
        <p:spPr>
          <a:xfrm>
            <a:off x="3522559" y="3987391"/>
            <a:ext cx="1623599" cy="762030"/>
          </a:xfrm>
          <a:prstGeom prst="straightConnector1">
            <a:avLst/>
          </a:prstGeom>
          <a:ln w="444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Yellow arrow pointing to 100 mg tablet and 100 mg tablet extended 12 hour release. This shows on the medicine bottle as &quot;100mg ER&quot;"/>
          <p:cNvCxnSpPr>
            <a:cxnSpLocks/>
          </p:cNvCxnSpPr>
          <p:nvPr/>
        </p:nvCxnSpPr>
        <p:spPr>
          <a:xfrm>
            <a:off x="3522559" y="3987391"/>
            <a:ext cx="1623599" cy="557591"/>
          </a:xfrm>
          <a:prstGeom prst="straightConnector1">
            <a:avLst/>
          </a:prstGeom>
          <a:ln w="444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A5D5658-33A1-47AF-BAC1-91865937BEFC}"/>
              </a:ext>
            </a:extLst>
          </p:cNvPr>
          <p:cNvSpPr>
            <a:spLocks noGrp="1"/>
          </p:cNvSpPr>
          <p:nvPr>
            <p:ph type="sldNum" sz="quarter" idx="12"/>
          </p:nvPr>
        </p:nvSpPr>
        <p:spPr/>
        <p:txBody>
          <a:bodyPr/>
          <a:lstStyle/>
          <a:p>
            <a:fld id="{0B2D781D-8844-5940-92D1-06EF0A7F581E}" type="slidenum">
              <a:rPr lang="en-US" smtClean="0"/>
              <a:t>50</a:t>
            </a:fld>
            <a:endParaRPr lang="en-US" dirty="0"/>
          </a:p>
        </p:txBody>
      </p:sp>
      <p:sp>
        <p:nvSpPr>
          <p:cNvPr id="4" name="Footer Placeholder 3">
            <a:extLst>
              <a:ext uri="{FF2B5EF4-FFF2-40B4-BE49-F238E27FC236}">
                <a16:creationId xmlns:a16="http://schemas.microsoft.com/office/drawing/2014/main" id="{B8FF2297-6E14-47A5-9EAE-965F64E327E7}"/>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623701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Additional Medications</a:t>
            </a:r>
          </a:p>
        </p:txBody>
      </p:sp>
      <p:pic>
        <p:nvPicPr>
          <p:cNvPr id="8" name="Content Placeholder 7" descr="Screen shot from Medicare.gov that says, &quot;Confirm your drug list.&quot;"/>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tretch/>
        </p:blipFill>
        <p:spPr>
          <a:xfrm>
            <a:off x="4471677" y="1246321"/>
            <a:ext cx="7363445" cy="3320071"/>
          </a:xfrm>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BDD5E0C7-B0F1-A93E-6A1D-1A868B4910A9}"/>
              </a:ext>
            </a:extLst>
          </p:cNvPr>
          <p:cNvSpPr>
            <a:spLocks noGrp="1"/>
          </p:cNvSpPr>
          <p:nvPr>
            <p:ph type="body" idx="1"/>
          </p:nvPr>
        </p:nvSpPr>
        <p:spPr>
          <a:xfrm>
            <a:off x="204558" y="2202124"/>
            <a:ext cx="3376842" cy="2716639"/>
          </a:xfrm>
        </p:spPr>
        <p:txBody>
          <a:bodyPr>
            <a:norm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en-US" sz="20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Select “Find and Add Drug” to add any additional medications</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en-US" sz="20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Select “Done Adding Drugs” after all medications have been entered.</a:t>
            </a:r>
          </a:p>
        </p:txBody>
      </p:sp>
      <p:sp>
        <p:nvSpPr>
          <p:cNvPr id="15" name="Right Arrow 10" descr="Yellow Arrow pointing out (Find &amp; Add Drug)">
            <a:extLst>
              <a:ext uri="{FF2B5EF4-FFF2-40B4-BE49-F238E27FC236}">
                <a16:creationId xmlns:a16="http://schemas.microsoft.com/office/drawing/2014/main" id="{18E436B6-4D18-4361-9934-0521E5E33997}"/>
              </a:ext>
            </a:extLst>
          </p:cNvPr>
          <p:cNvSpPr/>
          <p:nvPr/>
        </p:nvSpPr>
        <p:spPr>
          <a:xfrm>
            <a:off x="3581400" y="3014482"/>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A</a:t>
            </a:r>
          </a:p>
        </p:txBody>
      </p:sp>
      <p:sp>
        <p:nvSpPr>
          <p:cNvPr id="18" name="Right Arrow 10" descr="Yellow Arrow pointing out (Done Adding Drugs)">
            <a:extLst>
              <a:ext uri="{FF2B5EF4-FFF2-40B4-BE49-F238E27FC236}">
                <a16:creationId xmlns:a16="http://schemas.microsoft.com/office/drawing/2014/main" id="{05C06A10-D44D-421F-96EA-69AAB8BB8621}"/>
              </a:ext>
            </a:extLst>
          </p:cNvPr>
          <p:cNvSpPr/>
          <p:nvPr/>
        </p:nvSpPr>
        <p:spPr>
          <a:xfrm>
            <a:off x="3581400" y="3790437"/>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B</a:t>
            </a:r>
          </a:p>
        </p:txBody>
      </p:sp>
      <p:grpSp>
        <p:nvGrpSpPr>
          <p:cNvPr id="3" name="Group 2" descr="Yellow arrow shape indicating a tip, it reads: Enter all drugs with same refill  frequency (monthly or every 3 months) for best results&#10;">
            <a:extLst>
              <a:ext uri="{FF2B5EF4-FFF2-40B4-BE49-F238E27FC236}">
                <a16:creationId xmlns:a16="http://schemas.microsoft.com/office/drawing/2014/main" id="{E265EF0A-DACC-40B6-AC48-889A7CB0EDF4}"/>
              </a:ext>
            </a:extLst>
          </p:cNvPr>
          <p:cNvGrpSpPr/>
          <p:nvPr/>
        </p:nvGrpSpPr>
        <p:grpSpPr>
          <a:xfrm>
            <a:off x="7313888" y="4829619"/>
            <a:ext cx="4885899" cy="1179159"/>
            <a:chOff x="7313888" y="4829619"/>
            <a:chExt cx="4885899" cy="1179159"/>
          </a:xfrm>
        </p:grpSpPr>
        <p:sp>
          <p:nvSpPr>
            <p:cNvPr id="19" name="Arrow: Pentagon 18">
              <a:extLst>
                <a:ext uri="{FF2B5EF4-FFF2-40B4-BE49-F238E27FC236}">
                  <a16:creationId xmlns:a16="http://schemas.microsoft.com/office/drawing/2014/main" id="{B26ECAAF-1DF5-4C29-AD0B-AD032FF0863F}"/>
                </a:ext>
                <a:ext uri="{C183D7F6-B498-43B3-948B-1728B52AA6E4}">
                  <adec:decorative xmlns:adec="http://schemas.microsoft.com/office/drawing/2017/decorative" val="1"/>
                </a:ext>
              </a:extLst>
            </p:cNvPr>
            <p:cNvSpPr/>
            <p:nvPr/>
          </p:nvSpPr>
          <p:spPr>
            <a:xfrm rot="10800000">
              <a:off x="7313888" y="4992742"/>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AAC6E1B9-B4BD-4AD9-AA07-4213DF6B607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8134" y="4829619"/>
              <a:ext cx="1051257" cy="1136940"/>
            </a:xfrm>
            <a:prstGeom prst="rect">
              <a:avLst/>
            </a:prstGeom>
          </p:spPr>
        </p:pic>
      </p:grpSp>
      <p:sp>
        <p:nvSpPr>
          <p:cNvPr id="7" name="Text Placeholder 6">
            <a:extLst>
              <a:ext uri="{FF2B5EF4-FFF2-40B4-BE49-F238E27FC236}">
                <a16:creationId xmlns:a16="http://schemas.microsoft.com/office/drawing/2014/main" id="{E1E2E0B1-3404-E120-BA22-63F34339B986}"/>
              </a:ext>
            </a:extLst>
          </p:cNvPr>
          <p:cNvSpPr>
            <a:spLocks noGrp="1"/>
          </p:cNvSpPr>
          <p:nvPr>
            <p:ph type="body" sz="quarter" idx="3"/>
          </p:nvPr>
        </p:nvSpPr>
        <p:spPr>
          <a:xfrm>
            <a:off x="8948031" y="5024021"/>
            <a:ext cx="3497644" cy="1016037"/>
          </a:xfrm>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Enter all drugs with same refill  frequency (monthly or every 3 months) for best results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lide Number Placeholder 4">
            <a:extLst>
              <a:ext uri="{FF2B5EF4-FFF2-40B4-BE49-F238E27FC236}">
                <a16:creationId xmlns:a16="http://schemas.microsoft.com/office/drawing/2014/main" id="{651084BC-4F8C-4D03-A67C-ADCD17F2BD58}"/>
              </a:ext>
            </a:extLst>
          </p:cNvPr>
          <p:cNvSpPr>
            <a:spLocks noGrp="1"/>
          </p:cNvSpPr>
          <p:nvPr>
            <p:ph type="sldNum" sz="quarter" idx="12"/>
          </p:nvPr>
        </p:nvSpPr>
        <p:spPr/>
        <p:txBody>
          <a:bodyPr/>
          <a:lstStyle/>
          <a:p>
            <a:fld id="{0B2D781D-8844-5940-92D1-06EF0A7F581E}" type="slidenum">
              <a:rPr lang="en-US" smtClean="0"/>
              <a:t>51</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5" name="Date Placeholder 4"/>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5988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2" presetClass="entr" presetSubtype="2"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5D1C-6F7E-400E-A75D-D1F2B9D77D60}"/>
              </a:ext>
            </a:extLst>
          </p:cNvPr>
          <p:cNvSpPr>
            <a:spLocks noGrp="1"/>
          </p:cNvSpPr>
          <p:nvPr>
            <p:ph type="title"/>
          </p:nvPr>
        </p:nvSpPr>
        <p:spPr/>
        <p:txBody>
          <a:bodyPr/>
          <a:lstStyle/>
          <a:p>
            <a:r>
              <a:rPr lang="en-US" dirty="0"/>
              <a:t>Select Pharmacies</a:t>
            </a:r>
          </a:p>
        </p:txBody>
      </p:sp>
      <p:pic>
        <p:nvPicPr>
          <p:cNvPr id="7" name="Content Placeholder 6" descr="Screen shot from Medicare.gov that says, &quot;Choose up to 5 pharmacies.&quot;"/>
          <p:cNvPicPr>
            <a:picLocks noGrp="1" noChangeAspect="1"/>
          </p:cNvPicPr>
          <p:nvPr>
            <p:ph sz="half" idx="1"/>
          </p:nvPr>
        </p:nvPicPr>
        <p:blipFill>
          <a:blip r:embed="rId4"/>
          <a:stretch>
            <a:fillRect/>
          </a:stretch>
        </p:blipFill>
        <p:spPr>
          <a:xfrm>
            <a:off x="1809750" y="1056578"/>
            <a:ext cx="8991600" cy="4874716"/>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4A0ED9D3-B80B-4068-B622-AEA95A88629B}"/>
              </a:ext>
              <a:ext uri="{C183D7F6-B498-43B3-948B-1728B52AA6E4}">
                <adec:decorative xmlns:adec="http://schemas.microsoft.com/office/drawing/2017/decorative" val="1"/>
              </a:ext>
            </a:extLst>
          </p:cNvPr>
          <p:cNvGrpSpPr/>
          <p:nvPr/>
        </p:nvGrpSpPr>
        <p:grpSpPr>
          <a:xfrm>
            <a:off x="7313888" y="935675"/>
            <a:ext cx="4885899" cy="1136940"/>
            <a:chOff x="7313888" y="935675"/>
            <a:chExt cx="4885899" cy="1136940"/>
          </a:xfrm>
        </p:grpSpPr>
        <p:sp>
          <p:nvSpPr>
            <p:cNvPr id="8" name="Arrow: Pentagon 7">
              <a:extLst>
                <a:ext uri="{FF2B5EF4-FFF2-40B4-BE49-F238E27FC236}">
                  <a16:creationId xmlns:a16="http://schemas.microsoft.com/office/drawing/2014/main" id="{7B8A6B7F-3C62-437A-A955-79E9DEFE6DA0}"/>
                </a:ext>
              </a:extLst>
            </p:cNvPr>
            <p:cNvSpPr/>
            <p:nvPr/>
          </p:nvSpPr>
          <p:spPr>
            <a:xfrm rot="10800000">
              <a:off x="7313888" y="1056578"/>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AAB083-EBE6-4E5E-ACF9-41C61397FF8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334" y="935675"/>
              <a:ext cx="1051257" cy="1136940"/>
            </a:xfrm>
            <a:prstGeom prst="rect">
              <a:avLst/>
            </a:prstGeom>
          </p:spPr>
        </p:pic>
      </p:grpSp>
      <p:sp>
        <p:nvSpPr>
          <p:cNvPr id="9" name="Content Placeholder 8">
            <a:extLst>
              <a:ext uri="{FF2B5EF4-FFF2-40B4-BE49-F238E27FC236}">
                <a16:creationId xmlns:a16="http://schemas.microsoft.com/office/drawing/2014/main" id="{E3F4FBEE-D111-BC1B-79A7-01F8E4C76700}"/>
              </a:ext>
            </a:extLst>
          </p:cNvPr>
          <p:cNvSpPr>
            <a:spLocks noGrp="1"/>
          </p:cNvSpPr>
          <p:nvPr>
            <p:ph sz="half" idx="2"/>
          </p:nvPr>
        </p:nvSpPr>
        <p:spPr>
          <a:xfrm>
            <a:off x="8855591" y="1193121"/>
            <a:ext cx="3505200" cy="7429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Include some retail chains to see preferred pharmacy pricing</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EC80D9-D0B1-423E-A433-3A189274C9D0}"/>
              </a:ext>
            </a:extLst>
          </p:cNvPr>
          <p:cNvSpPr>
            <a:spLocks noGrp="1"/>
          </p:cNvSpPr>
          <p:nvPr>
            <p:ph type="sldNum" sz="quarter" idx="12"/>
          </p:nvPr>
        </p:nvSpPr>
        <p:spPr/>
        <p:txBody>
          <a:bodyPr/>
          <a:lstStyle/>
          <a:p>
            <a:fld id="{0B2D781D-8844-5940-92D1-06EF0A7F581E}" type="slidenum">
              <a:rPr lang="en-US" smtClean="0"/>
              <a:t>52</a:t>
            </a:fld>
            <a:endParaRPr lang="en-US" dirty="0"/>
          </a:p>
        </p:txBody>
      </p:sp>
      <p:sp>
        <p:nvSpPr>
          <p:cNvPr id="4" name="Footer Placeholder 3">
            <a:extLst>
              <a:ext uri="{FF2B5EF4-FFF2-40B4-BE49-F238E27FC236}">
                <a16:creationId xmlns:a16="http://schemas.microsoft.com/office/drawing/2014/main" id="{8867FF29-FA7E-44B6-882E-8C5EE2AF0E7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8170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View Results</a:t>
            </a:r>
          </a:p>
        </p:txBody>
      </p:sp>
      <p:pic>
        <p:nvPicPr>
          <p:cNvPr id="15" name="Content Placeholder 14" descr="Screen shot from Medicare.gov that shows results and costs of various plans."/>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tretch/>
        </p:blipFill>
        <p:spPr>
          <a:xfrm>
            <a:off x="773430" y="1139778"/>
            <a:ext cx="10949551" cy="4147656"/>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0710985A-FFDB-EAA0-A252-89B60163D6FF}"/>
              </a:ext>
            </a:extLst>
          </p:cNvPr>
          <p:cNvSpPr>
            <a:spLocks noGrp="1"/>
          </p:cNvSpPr>
          <p:nvPr>
            <p:ph sz="half" idx="2"/>
          </p:nvPr>
        </p:nvSpPr>
        <p:spPr>
          <a:xfrm>
            <a:off x="971550" y="5529016"/>
            <a:ext cx="10610850" cy="685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NOTE</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During OEP Plan Finder will show costs for a full year. If comparing after January, the costs shown will be calculated for the remaining months of the year.</a:t>
            </a:r>
          </a:p>
          <a:p>
            <a:pPr marL="0" indent="0">
              <a:buNone/>
            </a:pPr>
            <a:endParaRPr lang="en-US" dirty="0"/>
          </a:p>
        </p:txBody>
      </p:sp>
      <p:sp>
        <p:nvSpPr>
          <p:cNvPr id="12" name="Rectangle: Rounded Corners 11" descr="Yellow box to call attention to section of screen where user can find the Yearly drug and premium cost">
            <a:extLst>
              <a:ext uri="{FF2B5EF4-FFF2-40B4-BE49-F238E27FC236}">
                <a16:creationId xmlns:a16="http://schemas.microsoft.com/office/drawing/2014/main" id="{C896147F-0CC5-4956-B09E-30DF00C6AFF4}"/>
              </a:ext>
            </a:extLst>
          </p:cNvPr>
          <p:cNvSpPr/>
          <p:nvPr/>
        </p:nvSpPr>
        <p:spPr>
          <a:xfrm>
            <a:off x="914400" y="3363658"/>
            <a:ext cx="4034458" cy="49149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descr="Yellow box to call attention to section of screen where user can sort plans by specific criteria">
            <a:extLst>
              <a:ext uri="{FF2B5EF4-FFF2-40B4-BE49-F238E27FC236}">
                <a16:creationId xmlns:a16="http://schemas.microsoft.com/office/drawing/2014/main" id="{ED31E794-0D43-4C55-B354-618B7EC74575}"/>
              </a:ext>
            </a:extLst>
          </p:cNvPr>
          <p:cNvSpPr/>
          <p:nvPr/>
        </p:nvSpPr>
        <p:spPr>
          <a:xfrm>
            <a:off x="9293125" y="1092782"/>
            <a:ext cx="2403575" cy="54494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E577CCF-4FF4-4E54-BFB1-D0F98791C9A4}"/>
              </a:ext>
              <a:ext uri="{C183D7F6-B498-43B3-948B-1728B52AA6E4}">
                <adec:decorative xmlns:adec="http://schemas.microsoft.com/office/drawing/2017/decorative" val="1"/>
              </a:ext>
            </a:extLst>
          </p:cNvPr>
          <p:cNvSpPr>
            <a:spLocks noChangeAspect="1"/>
          </p:cNvSpPr>
          <p:nvPr/>
        </p:nvSpPr>
        <p:spPr>
          <a:xfrm>
            <a:off x="640080" y="559759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53</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44141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animBg="1"/>
      <p:bldP spid="13"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Filter Drug Plan List if Desired</a:t>
            </a:r>
          </a:p>
        </p:txBody>
      </p:sp>
      <p:pic>
        <p:nvPicPr>
          <p:cNvPr id="21" name="Content Placeholder 20" descr="Screen shot from Medicare.gov that shows filter options like, &quot;Insurance carrier.&quot;">
            <a:extLst>
              <a:ext uri="{FF2B5EF4-FFF2-40B4-BE49-F238E27FC236}">
                <a16:creationId xmlns:a16="http://schemas.microsoft.com/office/drawing/2014/main" id="{2FF6C366-EADF-0FDB-FFE9-DCCD9ADD96A3}"/>
              </a:ext>
            </a:extLst>
          </p:cNvPr>
          <p:cNvPicPr>
            <a:picLocks noGrp="1" noChangeAspect="1"/>
          </p:cNvPicPr>
          <p:nvPr>
            <p:ph sz="quarter" idx="13"/>
          </p:nvPr>
        </p:nvPicPr>
        <p:blipFill>
          <a:blip r:embed="rId4"/>
          <a:stretch>
            <a:fillRect/>
          </a:stretch>
        </p:blipFill>
        <p:spPr>
          <a:xfrm>
            <a:off x="1037766" y="1542415"/>
            <a:ext cx="6768548" cy="5175584"/>
          </a:xfrm>
          <a:prstGeom prst="rect">
            <a:avLst/>
          </a:prstGeom>
        </p:spPr>
      </p:pic>
      <p:pic>
        <p:nvPicPr>
          <p:cNvPr id="20" name="Content Placeholder 19" descr="The Filter menu showing the available filters for the drug plan list.">
            <a:extLst>
              <a:ext uri="{FF2B5EF4-FFF2-40B4-BE49-F238E27FC236}">
                <a16:creationId xmlns:a16="http://schemas.microsoft.com/office/drawing/2014/main" id="{160851FA-6215-36E7-29F1-32E7C03A8FCF}"/>
              </a:ext>
            </a:extLst>
          </p:cNvPr>
          <p:cNvPicPr>
            <a:picLocks noGrp="1" noChangeAspect="1"/>
          </p:cNvPicPr>
          <p:nvPr>
            <p:ph sz="quarter" idx="14"/>
          </p:nvPr>
        </p:nvPicPr>
        <p:blipFill>
          <a:blip r:embed="rId5"/>
          <a:stretch>
            <a:fillRect/>
          </a:stretch>
        </p:blipFill>
        <p:spPr>
          <a:xfrm>
            <a:off x="7806314" y="1850525"/>
            <a:ext cx="3549502" cy="3580971"/>
          </a:xfrm>
          <a:prstGeom prst="rect">
            <a:avLst/>
          </a:prstGeom>
        </p:spPr>
      </p:pic>
      <p:sp>
        <p:nvSpPr>
          <p:cNvPr id="3" name="Rectangle: Rounded Corners 2" descr="Yellow box highlight the Insurance Carrier filter on the Drug plan list">
            <a:extLst>
              <a:ext uri="{FF2B5EF4-FFF2-40B4-BE49-F238E27FC236}">
                <a16:creationId xmlns:a16="http://schemas.microsoft.com/office/drawing/2014/main" id="{1E77BCE6-5DF7-4413-B1F6-18586082FBCE}"/>
              </a:ext>
            </a:extLst>
          </p:cNvPr>
          <p:cNvSpPr/>
          <p:nvPr/>
        </p:nvSpPr>
        <p:spPr>
          <a:xfrm>
            <a:off x="1952847" y="1761823"/>
            <a:ext cx="1497862" cy="36576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Connector: Elbow 56">
            <a:extLst>
              <a:ext uri="{FF2B5EF4-FFF2-40B4-BE49-F238E27FC236}">
                <a16:creationId xmlns:a16="http://schemas.microsoft.com/office/drawing/2014/main" id="{94A70BB1-D7B2-4B5B-B6BB-28B1943C42D5}"/>
              </a:ext>
              <a:ext uri="{C183D7F6-B498-43B3-948B-1728B52AA6E4}">
                <adec:decorative xmlns:adec="http://schemas.microsoft.com/office/drawing/2017/decorative" val="1"/>
              </a:ext>
            </a:extLst>
          </p:cNvPr>
          <p:cNvCxnSpPr>
            <a:cxnSpLocks/>
            <a:stCxn id="10" idx="0"/>
            <a:endCxn id="3" idx="0"/>
          </p:cNvCxnSpPr>
          <p:nvPr/>
        </p:nvCxnSpPr>
        <p:spPr>
          <a:xfrm rot="16200000" flipV="1">
            <a:off x="6140414" y="-1676813"/>
            <a:ext cx="12700" cy="6877271"/>
          </a:xfrm>
          <a:prstGeom prst="bentConnector3">
            <a:avLst>
              <a:gd name="adj1" fmla="val 3474417"/>
            </a:avLst>
          </a:prstGeom>
          <a:ln w="57150">
            <a:solidFill>
              <a:srgbClr val="FFD9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1DA5F9E1-58E6-C0B4-D66F-7577B39373AF}"/>
              </a:ext>
              <a:ext uri="{C183D7F6-B498-43B3-948B-1728B52AA6E4}">
                <adec:decorative xmlns:adec="http://schemas.microsoft.com/office/drawing/2017/decorative" val="1"/>
              </a:ext>
            </a:extLst>
          </p:cNvPr>
          <p:cNvSpPr/>
          <p:nvPr/>
        </p:nvSpPr>
        <p:spPr>
          <a:xfrm>
            <a:off x="7804298" y="1761823"/>
            <a:ext cx="3549502" cy="3752026"/>
          </a:xfrm>
          <a:prstGeom prst="roundRect">
            <a:avLst>
              <a:gd name="adj" fmla="val 2854"/>
            </a:avLst>
          </a:prstGeom>
          <a:noFill/>
          <a:ln w="57150">
            <a:solidFill>
              <a:srgbClr val="FFD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8" descr="Yellow arrow pointing the option to add to compare on the screen">
            <a:extLst>
              <a:ext uri="{FF2B5EF4-FFF2-40B4-BE49-F238E27FC236}">
                <a16:creationId xmlns:a16="http://schemas.microsoft.com/office/drawing/2014/main" id="{15A472D1-A773-DB73-8CB8-126C3F0C139F}"/>
              </a:ext>
            </a:extLst>
          </p:cNvPr>
          <p:cNvSpPr>
            <a:spLocks noGrp="1"/>
          </p:cNvSpPr>
          <p:nvPr>
            <p:ph sz="quarter" idx="15"/>
          </p:nvPr>
        </p:nvSpPr>
        <p:spPr>
          <a:xfrm>
            <a:off x="7239000" y="5816096"/>
            <a:ext cx="2743200" cy="532450"/>
          </a:xfrm>
          <a:prstGeom prst="leftArrow">
            <a:avLst/>
          </a:prstGeom>
          <a:solidFill>
            <a:srgbClr val="FFD96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1800" dirty="0">
                <a:solidFill>
                  <a:srgbClr val="00539A"/>
                </a:solidFill>
              </a:rPr>
              <a:t>Select “add to compare”</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54</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28331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9"/>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Compare Plans Side-by-Side</a:t>
            </a:r>
          </a:p>
        </p:txBody>
      </p:sp>
      <p:pic>
        <p:nvPicPr>
          <p:cNvPr id="16" name="Content Placeholder 15" descr="Screen shot from Medicare.gov that show the comparison of 3 plans side by side."/>
          <p:cNvPicPr>
            <a:picLocks noGrp="1" noChangeAspect="1"/>
          </p:cNvPicPr>
          <p:nvPr>
            <p:ph idx="1"/>
          </p:nvPr>
        </p:nvPicPr>
        <p:blipFill>
          <a:blip r:embed="rId4"/>
          <a:stretch>
            <a:fillRect/>
          </a:stretch>
        </p:blipFill>
        <p:spPr>
          <a:xfrm>
            <a:off x="510650" y="1223737"/>
            <a:ext cx="11510683" cy="4669084"/>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28953" y="4743205"/>
            <a:ext cx="1810147" cy="923330"/>
          </a:xfrm>
          <a:prstGeom prst="rect">
            <a:avLst/>
          </a:prstGeom>
          <a:solidFill>
            <a:srgbClr val="00B050">
              <a:alpha val="90000"/>
            </a:srgb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Review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total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cost at different pharmacies</a:t>
            </a:r>
          </a:p>
        </p:txBody>
      </p:sp>
      <p:cxnSp>
        <p:nvCxnSpPr>
          <p:cNvPr id="7" name="Straight Connector 6" descr="Red line highlighting Estimated total drug and premium cost shown on the screen."/>
          <p:cNvCxnSpPr/>
          <p:nvPr/>
        </p:nvCxnSpPr>
        <p:spPr>
          <a:xfrm>
            <a:off x="510650" y="4626726"/>
            <a:ext cx="1698812"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descr="Yellow box to call attention to section of screen (Insurance Carrier)">
            <a:extLst>
              <a:ext uri="{FF2B5EF4-FFF2-40B4-BE49-F238E27FC236}">
                <a16:creationId xmlns:a16="http://schemas.microsoft.com/office/drawing/2014/main" id="{4EAD3EC0-83AB-4307-85CB-C3B3A274AEA7}"/>
              </a:ext>
            </a:extLst>
          </p:cNvPr>
          <p:cNvSpPr/>
          <p:nvPr/>
        </p:nvSpPr>
        <p:spPr>
          <a:xfrm>
            <a:off x="3473822" y="4342204"/>
            <a:ext cx="8305802" cy="1419062"/>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Green box highlighting the section of the results where the total plan costs is shown ">
            <a:extLst>
              <a:ext uri="{FF2B5EF4-FFF2-40B4-BE49-F238E27FC236}">
                <a16:creationId xmlns:a16="http://schemas.microsoft.com/office/drawing/2014/main" id="{4E2BFDDC-27E8-42A7-B6A7-D3FAC46C0B53}"/>
              </a:ext>
            </a:extLst>
          </p:cNvPr>
          <p:cNvSpPr/>
          <p:nvPr/>
        </p:nvSpPr>
        <p:spPr>
          <a:xfrm>
            <a:off x="3581400" y="5223641"/>
            <a:ext cx="8085083" cy="444589"/>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descr="Yellow box to call attention to section of screen (Insurance Carrier)">
            <a:extLst>
              <a:ext uri="{FF2B5EF4-FFF2-40B4-BE49-F238E27FC236}">
                <a16:creationId xmlns:a16="http://schemas.microsoft.com/office/drawing/2014/main" id="{70778DD2-A37E-4E31-8FB9-26A44261C867}"/>
              </a:ext>
            </a:extLst>
          </p:cNvPr>
          <p:cNvSpPr/>
          <p:nvPr/>
        </p:nvSpPr>
        <p:spPr>
          <a:xfrm>
            <a:off x="3473822" y="3781168"/>
            <a:ext cx="2230881" cy="56103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55</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0662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3"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pPr algn="ctr">
              <a:lnSpc>
                <a:spcPct val="100000"/>
              </a:lnSpc>
            </a:pPr>
            <a:r>
              <a:rPr lang="en-US" i="1" dirty="0">
                <a:latin typeface="Arial Black" panose="020B0A04020102020204" pitchFamily="34" charset="0"/>
              </a:rPr>
              <a:t>Estimated</a:t>
            </a:r>
            <a:r>
              <a:rPr lang="en-US" dirty="0">
                <a:latin typeface="Arial Black" panose="020B0A04020102020204" pitchFamily="34" charset="0"/>
              </a:rPr>
              <a:t> Total DRUG + Premium Cost</a:t>
            </a:r>
          </a:p>
        </p:txBody>
      </p:sp>
      <p:sp>
        <p:nvSpPr>
          <p:cNvPr id="3" name="Content Placeholder 2"/>
          <p:cNvSpPr>
            <a:spLocks noGrp="1"/>
          </p:cNvSpPr>
          <p:nvPr>
            <p:ph idx="1"/>
          </p:nvPr>
        </p:nvSpPr>
        <p:spPr>
          <a:xfrm>
            <a:off x="914400" y="1482834"/>
            <a:ext cx="10515600" cy="5191968"/>
          </a:xfrm>
        </p:spPr>
        <p:txBody>
          <a:bodyPr>
            <a:normAutofit/>
          </a:bodyPr>
          <a:lstStyle/>
          <a:p>
            <a:pPr>
              <a:lnSpc>
                <a:spcPct val="90000"/>
              </a:lnSpc>
            </a:pPr>
            <a:r>
              <a:rPr lang="en-US" sz="2800" dirty="0"/>
              <a:t>Includes all of the following:</a:t>
            </a:r>
          </a:p>
          <a:p>
            <a:pPr lvl="1">
              <a:lnSpc>
                <a:spcPct val="90000"/>
              </a:lnSpc>
            </a:pPr>
            <a:r>
              <a:rPr lang="en-US" sz="2400" dirty="0"/>
              <a:t>Yearly premium </a:t>
            </a:r>
          </a:p>
          <a:p>
            <a:pPr lvl="1">
              <a:lnSpc>
                <a:spcPct val="90000"/>
              </a:lnSpc>
            </a:pPr>
            <a:r>
              <a:rPr lang="en-US" sz="2400" dirty="0"/>
              <a:t>Annual deductible</a:t>
            </a:r>
          </a:p>
          <a:p>
            <a:pPr lvl="1">
              <a:lnSpc>
                <a:spcPct val="90000"/>
              </a:lnSpc>
            </a:pPr>
            <a:r>
              <a:rPr lang="en-US" sz="2400" dirty="0"/>
              <a:t>Drug costs before the deductible is met</a:t>
            </a:r>
          </a:p>
          <a:p>
            <a:pPr lvl="1">
              <a:lnSpc>
                <a:spcPct val="90000"/>
              </a:lnSpc>
            </a:pPr>
            <a:r>
              <a:rPr lang="en-US" sz="2400" dirty="0"/>
              <a:t>Drug costs after the deductible and before the  gap (Initial Coverage Phase)</a:t>
            </a:r>
          </a:p>
          <a:p>
            <a:pPr lvl="1">
              <a:lnSpc>
                <a:spcPct val="90000"/>
              </a:lnSpc>
            </a:pPr>
            <a:r>
              <a:rPr lang="en-US" sz="2400" dirty="0"/>
              <a:t>Drug costs during the Coverage gap (Donut Hole)</a:t>
            </a:r>
          </a:p>
          <a:p>
            <a:pPr lvl="1">
              <a:lnSpc>
                <a:spcPct val="90000"/>
              </a:lnSpc>
            </a:pPr>
            <a:r>
              <a:rPr lang="en-US" sz="2400" dirty="0"/>
              <a:t>Drug costs after the gap (Catastrophic Coverage phase)</a:t>
            </a:r>
          </a:p>
          <a:p>
            <a:pPr lvl="1">
              <a:lnSpc>
                <a:spcPct val="90000"/>
              </a:lnSpc>
            </a:pPr>
            <a:r>
              <a:rPr lang="en-US" sz="2400" dirty="0"/>
              <a:t>Costs of any non-formulary drugs you will need to purchase</a:t>
            </a:r>
          </a:p>
        </p:txBody>
      </p:sp>
      <p:sp>
        <p:nvSpPr>
          <p:cNvPr id="6" name="Slide Number Placeholder 5">
            <a:extLst>
              <a:ext uri="{FF2B5EF4-FFF2-40B4-BE49-F238E27FC236}">
                <a16:creationId xmlns:a16="http://schemas.microsoft.com/office/drawing/2014/main" id="{CEBC3C39-38B3-4D41-9431-FF357F07D997}"/>
              </a:ext>
            </a:extLst>
          </p:cNvPr>
          <p:cNvSpPr>
            <a:spLocks noGrp="1"/>
          </p:cNvSpPr>
          <p:nvPr>
            <p:ph type="sldNum" sz="quarter" idx="12"/>
          </p:nvPr>
        </p:nvSpPr>
        <p:spPr/>
        <p:txBody>
          <a:bodyPr/>
          <a:lstStyle/>
          <a:p>
            <a:pPr defTabSz="914377"/>
            <a:fld id="{0B2D781D-8844-5940-92D1-06EF0A7F581E}" type="slidenum">
              <a:rPr lang="en-US" smtClean="0"/>
              <a:pPr defTabSz="914377"/>
              <a:t>56</a:t>
            </a:fld>
            <a:endParaRPr lang="en-US" dirty="0"/>
          </a:p>
        </p:txBody>
      </p:sp>
      <p:sp>
        <p:nvSpPr>
          <p:cNvPr id="5" name="Footer Placeholder 4">
            <a:extLst>
              <a:ext uri="{FF2B5EF4-FFF2-40B4-BE49-F238E27FC236}">
                <a16:creationId xmlns:a16="http://schemas.microsoft.com/office/drawing/2014/main" id="{DDF9DABD-F328-B1A8-393A-AD66729DEE8A}"/>
              </a:ext>
            </a:extLst>
          </p:cNvPr>
          <p:cNvSpPr>
            <a:spLocks noGrp="1"/>
          </p:cNvSpPr>
          <p:nvPr>
            <p:ph type="ftr" sz="quarter" idx="11"/>
          </p:nvPr>
        </p:nvSpPr>
        <p:spPr/>
        <p:txBody>
          <a:bodyPr/>
          <a:lstStyle/>
          <a:p>
            <a:pPr defTabSz="914377"/>
            <a:r>
              <a:rPr lang="en-US" dirty="0"/>
              <a:t>NTP Medicare OEP Bootcamp 2023</a:t>
            </a:r>
          </a:p>
        </p:txBody>
      </p:sp>
      <p:sp>
        <p:nvSpPr>
          <p:cNvPr id="4" name="Date Placeholder 3">
            <a:extLst>
              <a:ext uri="{FF2B5EF4-FFF2-40B4-BE49-F238E27FC236}">
                <a16:creationId xmlns:a16="http://schemas.microsoft.com/office/drawing/2014/main" id="{881CA11C-AAE6-D4D8-B601-C13C2AD0046A}"/>
              </a:ext>
            </a:extLst>
          </p:cNvPr>
          <p:cNvSpPr>
            <a:spLocks noGrp="1"/>
          </p:cNvSpPr>
          <p:nvPr>
            <p:ph type="dt" sz="half" idx="10"/>
          </p:nvPr>
        </p:nvSpPr>
        <p:spPr/>
        <p:txBody>
          <a:bodyPr/>
          <a:lstStyle/>
          <a:p>
            <a:pPr defTabSz="914377"/>
            <a:r>
              <a:rPr lang="en-US" dirty="0"/>
              <a:t>September  2023</a:t>
            </a:r>
          </a:p>
        </p:txBody>
      </p:sp>
    </p:spTree>
    <p:custDataLst>
      <p:tags r:id="rId1"/>
    </p:custDataLst>
    <p:extLst>
      <p:ext uri="{BB962C8B-B14F-4D97-AF65-F5344CB8AC3E}">
        <p14:creationId xmlns:p14="http://schemas.microsoft.com/office/powerpoint/2010/main" val="1458317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View Plan Details Page </a:t>
            </a:r>
          </a:p>
        </p:txBody>
      </p:sp>
      <p:pic>
        <p:nvPicPr>
          <p:cNvPr id="11" name="Content Placeholder 15" descr="Screen shot from Medicare.gov that show the comparison of 3 plans side by side.">
            <a:extLst>
              <a:ext uri="{FF2B5EF4-FFF2-40B4-BE49-F238E27FC236}">
                <a16:creationId xmlns:a16="http://schemas.microsoft.com/office/drawing/2014/main" id="{EA6D4706-7A9C-491D-A88B-DE136BBFA61E}"/>
              </a:ext>
            </a:extLst>
          </p:cNvPr>
          <p:cNvPicPr>
            <a:picLocks noChangeAspect="1"/>
          </p:cNvPicPr>
          <p:nvPr/>
        </p:nvPicPr>
        <p:blipFill>
          <a:blip r:embed="rId4"/>
          <a:stretch>
            <a:fillRect/>
          </a:stretch>
        </p:blipFill>
        <p:spPr>
          <a:xfrm>
            <a:off x="412376" y="1094458"/>
            <a:ext cx="11510683" cy="4669084"/>
          </a:xfrm>
          <a:prstGeom prst="rect">
            <a:avLst/>
          </a:prstGeom>
          <a:ln w="3175">
            <a:solidFill>
              <a:schemeClr val="tx1"/>
            </a:solidFill>
          </a:ln>
          <a:effectLst>
            <a:outerShdw blurRad="50800" dist="38100" dir="2700000" algn="tl" rotWithShape="0">
              <a:prstClr val="black">
                <a:alpha val="40000"/>
              </a:prstClr>
            </a:outerShdw>
          </a:effectLst>
        </p:spPr>
      </p:pic>
      <p:sp>
        <p:nvSpPr>
          <p:cNvPr id="12" name="Rectangle: Rounded Corners 11" descr="Yellow box highlighting the three available tabs for the user: Overview, Drug coverage and start ratings">
            <a:extLst>
              <a:ext uri="{FF2B5EF4-FFF2-40B4-BE49-F238E27FC236}">
                <a16:creationId xmlns:a16="http://schemas.microsoft.com/office/drawing/2014/main" id="{555368D1-BD35-43C1-BCB7-231175F4C238}"/>
              </a:ext>
            </a:extLst>
          </p:cNvPr>
          <p:cNvSpPr/>
          <p:nvPr/>
        </p:nvSpPr>
        <p:spPr>
          <a:xfrm>
            <a:off x="4209723" y="1608807"/>
            <a:ext cx="894945" cy="25103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lurrbox">
            <a:extLst>
              <a:ext uri="{FF2B5EF4-FFF2-40B4-BE49-F238E27FC236}">
                <a16:creationId xmlns:a16="http://schemas.microsoft.com/office/drawing/2014/main" id="{980E38E8-74D7-4367-8F4F-36D441508C3B}"/>
              </a:ext>
              <a:ext uri="{C183D7F6-B498-43B3-948B-1728B52AA6E4}">
                <adec:decorative xmlns:adec="http://schemas.microsoft.com/office/drawing/2017/decorative" val="1"/>
              </a:ext>
            </a:extLst>
          </p:cNvPr>
          <p:cNvSpPr/>
          <p:nvPr/>
        </p:nvSpPr>
        <p:spPr>
          <a:xfrm>
            <a:off x="412376" y="1075010"/>
            <a:ext cx="11510683" cy="4688532"/>
          </a:xfrm>
          <a:prstGeom prst="rect">
            <a:avLst/>
          </a:prstGeom>
          <a:solidFill>
            <a:srgbClr val="59595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13" descr="Screen shot of a plan detail page showing what you'll pay."/>
          <p:cNvPicPr>
            <a:picLocks noGrp="1" noChangeAspect="1"/>
          </p:cNvPicPr>
          <p:nvPr>
            <p:ph idx="4294967295"/>
          </p:nvPr>
        </p:nvPicPr>
        <p:blipFill>
          <a:blip r:embed="rId5" cstate="screen">
            <a:extLst>
              <a:ext uri="{28A0092B-C50C-407E-A947-70E740481C1C}">
                <a14:useLocalDpi xmlns:a14="http://schemas.microsoft.com/office/drawing/2010/main"/>
              </a:ext>
            </a:extLst>
          </a:blip>
          <a:stretch>
            <a:fillRect/>
          </a:stretch>
        </p:blipFill>
        <p:spPr>
          <a:xfrm>
            <a:off x="3052119" y="1859842"/>
            <a:ext cx="6702425" cy="4273550"/>
          </a:xfrm>
          <a:prstGeom prst="rect">
            <a:avLst/>
          </a:prstGeom>
          <a:ln>
            <a:noFill/>
          </a:ln>
          <a:effectLst>
            <a:outerShdw blurRad="292100" dist="139700" dir="2700000" algn="tl" rotWithShape="0">
              <a:srgbClr val="333333">
                <a:alpha val="65000"/>
              </a:srgbClr>
            </a:outerShdw>
          </a:effectLst>
        </p:spPr>
      </p:pic>
      <p:cxnSp>
        <p:nvCxnSpPr>
          <p:cNvPr id="9" name="Straight Connector 8" descr="Red line highlighting the retail pharmacy 2022 estimated drug costs section of the screen."/>
          <p:cNvCxnSpPr>
            <a:cxnSpLocks/>
          </p:cNvCxnSpPr>
          <p:nvPr/>
        </p:nvCxnSpPr>
        <p:spPr>
          <a:xfrm>
            <a:off x="5371683" y="3413230"/>
            <a:ext cx="16719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descr="Yellow box highlighting the three available tabs for the user: Overview, Drug coverage and start ratings">
            <a:extLst>
              <a:ext uri="{FF2B5EF4-FFF2-40B4-BE49-F238E27FC236}">
                <a16:creationId xmlns:a16="http://schemas.microsoft.com/office/drawing/2014/main" id="{9D529F09-FFA6-4D5C-8083-E18B6EF49A83}"/>
              </a:ext>
            </a:extLst>
          </p:cNvPr>
          <p:cNvSpPr/>
          <p:nvPr/>
        </p:nvSpPr>
        <p:spPr>
          <a:xfrm>
            <a:off x="3196180" y="4424905"/>
            <a:ext cx="1962615" cy="25103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57</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5222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par>
                          <p:cTn id="13" fill="hold">
                            <p:stCondLst>
                              <p:cond delay="250"/>
                            </p:stCondLst>
                            <p:childTnLst>
                              <p:par>
                                <p:cTn id="14" presetID="1" presetClass="exit"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par>
                          <p:cTn id="16" fill="hold">
                            <p:stCondLst>
                              <p:cond delay="250"/>
                            </p:stCondLst>
                            <p:childTnLst>
                              <p:par>
                                <p:cTn id="17" presetID="1"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a:ln>
            <a:solidFill>
              <a:schemeClr val="tx1"/>
            </a:solidFill>
          </a:ln>
        </p:spPr>
        <p:txBody>
          <a:bodyPr/>
          <a:lstStyle/>
          <a:p>
            <a:r>
              <a:rPr lang="en-US" dirty="0"/>
              <a:t>Plan Details—Yearly Costs</a:t>
            </a:r>
          </a:p>
        </p:txBody>
      </p:sp>
      <p:pic>
        <p:nvPicPr>
          <p:cNvPr id="14" name="Content Placeholder 7" descr="Screenshot form the plan finder website showing the total yearly drug and premium costs ">
            <a:extLst>
              <a:ext uri="{FF2B5EF4-FFF2-40B4-BE49-F238E27FC236}">
                <a16:creationId xmlns:a16="http://schemas.microsoft.com/office/drawing/2014/main" id="{A09DAC80-6B59-420E-91C5-D8FA347E0014}"/>
              </a:ext>
            </a:extLst>
          </p:cNvPr>
          <p:cNvPicPr>
            <a:picLocks noGrp="1" noChangeAspect="1"/>
          </p:cNvPicPr>
          <p:nvPr>
            <p:ph idx="1"/>
          </p:nvPr>
        </p:nvPicPr>
        <p:blipFill>
          <a:blip r:embed="rId4"/>
          <a:stretch>
            <a:fillRect/>
          </a:stretch>
        </p:blipFill>
        <p:spPr>
          <a:xfrm>
            <a:off x="726141" y="1240896"/>
            <a:ext cx="10515600" cy="4599268"/>
          </a:xfrm>
          <a:prstGeom prst="rect">
            <a:avLst/>
          </a:prstGeom>
          <a:ln>
            <a:solidFill>
              <a:schemeClr val="accent1"/>
            </a:solidFill>
          </a:ln>
        </p:spPr>
      </p:pic>
      <p:sp>
        <p:nvSpPr>
          <p:cNvPr id="13" name="Rectangle: Rounded Corners 12" descr="Yellow box highlighting the section header of the page labeled: Yearly drug costs by pharmacy ">
            <a:extLst>
              <a:ext uri="{FF2B5EF4-FFF2-40B4-BE49-F238E27FC236}">
                <a16:creationId xmlns:a16="http://schemas.microsoft.com/office/drawing/2014/main" id="{6F9EC7E4-6BA9-4CEB-A32E-B3A0EB2E21D0}"/>
              </a:ext>
            </a:extLst>
          </p:cNvPr>
          <p:cNvSpPr/>
          <p:nvPr/>
        </p:nvSpPr>
        <p:spPr>
          <a:xfrm>
            <a:off x="726141" y="1213659"/>
            <a:ext cx="2074209" cy="27197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descr="Yellow box highlighting the section header of the page labeled: Estimated total drug + premium cost">
            <a:extLst>
              <a:ext uri="{FF2B5EF4-FFF2-40B4-BE49-F238E27FC236}">
                <a16:creationId xmlns:a16="http://schemas.microsoft.com/office/drawing/2014/main" id="{4EB219BE-74B0-4F85-BD5F-527337B13C0F}"/>
              </a:ext>
            </a:extLst>
          </p:cNvPr>
          <p:cNvSpPr/>
          <p:nvPr/>
        </p:nvSpPr>
        <p:spPr>
          <a:xfrm>
            <a:off x="773165" y="4163971"/>
            <a:ext cx="2384612" cy="42845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85495" y="5217499"/>
            <a:ext cx="490840" cy="830997"/>
          </a:xfrm>
          <a:prstGeom prst="rect">
            <a:avLst/>
          </a:prstGeom>
          <a:noFill/>
        </p:spPr>
        <p:txBody>
          <a:bodyPr wrap="none" rtlCol="0">
            <a:spAutoFit/>
          </a:bodyPr>
          <a:lstStyle/>
          <a:p>
            <a:r>
              <a:rPr lang="en-US" sz="4800" dirty="0">
                <a:solidFill>
                  <a:srgbClr val="FF0000"/>
                </a:solidFill>
              </a:rPr>
              <a:t>*</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58</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55668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Details—Look for Months When Costs Change</a:t>
            </a:r>
          </a:p>
        </p:txBody>
      </p:sp>
      <p:sp>
        <p:nvSpPr>
          <p:cNvPr id="9" name="Rectangle: Rounded Corners 8" descr="Yellow box highlighting the section where user can see the:&#10;- When you'll meet your deductible info&#10;- When you'll enter the coverage gap info.&#10;-When you'll get out of the coverage gap info.">
            <a:extLst>
              <a:ext uri="{FF2B5EF4-FFF2-40B4-BE49-F238E27FC236}">
                <a16:creationId xmlns:a16="http://schemas.microsoft.com/office/drawing/2014/main" id="{60EA895A-639A-4A17-B2FF-6696AA47026D}"/>
              </a:ext>
            </a:extLst>
          </p:cNvPr>
          <p:cNvSpPr/>
          <p:nvPr/>
        </p:nvSpPr>
        <p:spPr>
          <a:xfrm>
            <a:off x="978198" y="3429000"/>
            <a:ext cx="10048537" cy="2549513"/>
          </a:xfrm>
          <a:prstGeom prst="roundRect">
            <a:avLst>
              <a:gd name="adj" fmla="val 11147"/>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6E1F124F-0C85-D786-38FA-7EEC9224669D}"/>
              </a:ext>
              <a:ext uri="{C183D7F6-B498-43B3-948B-1728B52AA6E4}">
                <adec:decorative xmlns:adec="http://schemas.microsoft.com/office/drawing/2017/decorative" val="1"/>
              </a:ext>
            </a:extLst>
          </p:cNvPr>
          <p:cNvSpPr/>
          <p:nvPr/>
        </p:nvSpPr>
        <p:spPr>
          <a:xfrm>
            <a:off x="4440750" y="2212691"/>
            <a:ext cx="1005840" cy="182880"/>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Table 13">
            <a:extLst>
              <a:ext uri="{FF2B5EF4-FFF2-40B4-BE49-F238E27FC236}">
                <a16:creationId xmlns:a16="http://schemas.microsoft.com/office/drawing/2014/main" id="{FAD7DF34-A0FF-EF16-55B8-B236F6A4B0F3}"/>
              </a:ext>
            </a:extLst>
          </p:cNvPr>
          <p:cNvGraphicFramePr>
            <a:graphicFrameLocks noGrp="1"/>
          </p:cNvGraphicFramePr>
          <p:nvPr>
            <p:ph idx="1"/>
            <p:extLst>
              <p:ext uri="{D42A27DB-BD31-4B8C-83A1-F6EECF244321}">
                <p14:modId xmlns:p14="http://schemas.microsoft.com/office/powerpoint/2010/main" val="1978722667"/>
              </p:ext>
            </p:extLst>
          </p:nvPr>
        </p:nvGraphicFramePr>
        <p:xfrm>
          <a:off x="1052623" y="1077329"/>
          <a:ext cx="9951838" cy="4901184"/>
        </p:xfrm>
        <a:graphic>
          <a:graphicData uri="http://schemas.openxmlformats.org/drawingml/2006/table">
            <a:tbl>
              <a:tblPr firstRow="1" bandRow="1">
                <a:tableStyleId>{8799B23B-EC83-4686-B30A-512413B5E67A}</a:tableStyleId>
              </a:tblPr>
              <a:tblGrid>
                <a:gridCol w="3200400">
                  <a:extLst>
                    <a:ext uri="{9D8B030D-6E8A-4147-A177-3AD203B41FA5}">
                      <a16:colId xmlns:a16="http://schemas.microsoft.com/office/drawing/2014/main" val="4176243586"/>
                    </a:ext>
                  </a:extLst>
                </a:gridCol>
                <a:gridCol w="3331160">
                  <a:extLst>
                    <a:ext uri="{9D8B030D-6E8A-4147-A177-3AD203B41FA5}">
                      <a16:colId xmlns:a16="http://schemas.microsoft.com/office/drawing/2014/main" val="2258695011"/>
                    </a:ext>
                  </a:extLst>
                </a:gridCol>
                <a:gridCol w="3420278">
                  <a:extLst>
                    <a:ext uri="{9D8B030D-6E8A-4147-A177-3AD203B41FA5}">
                      <a16:colId xmlns:a16="http://schemas.microsoft.com/office/drawing/2014/main" val="1219887589"/>
                    </a:ext>
                  </a:extLst>
                </a:gridCol>
              </a:tblGrid>
              <a:tr h="731520">
                <a:tc>
                  <a:txBody>
                    <a:bodyPr/>
                    <a:lstStyle/>
                    <a:p>
                      <a:r>
                        <a:rPr lang="en-US" sz="1600" b="1" dirty="0">
                          <a:solidFill>
                            <a:schemeClr val="tx1">
                              <a:lumMod val="65000"/>
                              <a:lumOff val="35000"/>
                            </a:schemeClr>
                          </a:solidFill>
                        </a:rPr>
                        <a:t>ESTIMATED TOTAL DRUG + PREMIUM COST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22444600"/>
                  </a:ext>
                </a:extLst>
              </a:tr>
              <a:tr h="731520">
                <a:tc>
                  <a:txBody>
                    <a:bodyPr/>
                    <a:lstStyle/>
                    <a:p>
                      <a:endParaRPr lang="en-US"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r>
                        <a:rPr lang="en-US" sz="1600" b="1" dirty="0">
                          <a:solidFill>
                            <a:schemeClr val="tx1">
                              <a:lumMod val="65000"/>
                              <a:lumOff val="35000"/>
                            </a:schemeClr>
                          </a:solidFill>
                        </a:rPr>
                        <a:t>CVS Pharmacy #07656</a:t>
                      </a:r>
                    </a:p>
                    <a:p>
                      <a:r>
                        <a:rPr lang="en-US" sz="1600" b="1" dirty="0">
                          <a:solidFill>
                            <a:schemeClr val="accent6">
                              <a:lumMod val="50000"/>
                            </a:schemeClr>
                          </a:solidFill>
                        </a:rPr>
                        <a:t>     Preferred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b="1" dirty="0">
                          <a:solidFill>
                            <a:schemeClr val="tx1">
                              <a:lumMod val="65000"/>
                              <a:lumOff val="35000"/>
                            </a:schemeClr>
                          </a:solidFill>
                        </a:rPr>
                        <a:t>Walgreens #11313</a:t>
                      </a:r>
                    </a:p>
                    <a:p>
                      <a:r>
                        <a:rPr lang="en-US" sz="1600" b="1" dirty="0">
                          <a:solidFill>
                            <a:schemeClr val="tx1">
                              <a:lumMod val="65000"/>
                              <a:lumOff val="35000"/>
                            </a:schemeClr>
                          </a:solidFill>
                        </a:rPr>
                        <a:t>     </a:t>
                      </a:r>
                      <a:r>
                        <a:rPr lang="en-US" sz="1600" b="0" dirty="0">
                          <a:solidFill>
                            <a:schemeClr val="accent6">
                              <a:lumMod val="75000"/>
                            </a:schemeClr>
                          </a:solidFill>
                        </a:rPr>
                        <a:t>In-network</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960835906"/>
                  </a:ext>
                </a:extLst>
              </a:tr>
              <a:tr h="859536">
                <a:tc>
                  <a:txBody>
                    <a:bodyPr/>
                    <a:lstStyle/>
                    <a:p>
                      <a:r>
                        <a:rPr lang="en-US" sz="1600" b="1" dirty="0">
                          <a:solidFill>
                            <a:schemeClr val="tx1">
                              <a:lumMod val="65000"/>
                              <a:lumOff val="35000"/>
                            </a:schemeClr>
                          </a:solidFill>
                        </a:rPr>
                        <a:t>Total yearly drug + premium cost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$942.84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$995.50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27791115"/>
                  </a:ext>
                </a:extLst>
              </a:tr>
              <a:tr h="859536">
                <a:tc>
                  <a:txBody>
                    <a:bodyPr/>
                    <a:lstStyle/>
                    <a:p>
                      <a:r>
                        <a:rPr lang="en-US" sz="1600" b="1" dirty="0">
                          <a:solidFill>
                            <a:schemeClr val="tx1">
                              <a:lumMod val="65000"/>
                              <a:lumOff val="35000"/>
                            </a:schemeClr>
                          </a:solidFill>
                        </a:rPr>
                        <a:t>When you’ll meet your deductible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February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February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64666897"/>
                  </a:ext>
                </a:extLst>
              </a:tr>
              <a:tr h="859536">
                <a:tc>
                  <a:txBody>
                    <a:bodyPr/>
                    <a:lstStyle/>
                    <a:p>
                      <a:r>
                        <a:rPr lang="en-US" sz="1600" b="1" i="0" u="sng" dirty="0">
                          <a:solidFill>
                            <a:schemeClr val="tx1">
                              <a:lumMod val="65000"/>
                              <a:lumOff val="35000"/>
                            </a:schemeClr>
                          </a:solidFill>
                        </a:rPr>
                        <a:t>When you’ll enter the coverage  </a:t>
                      </a:r>
                      <a:br>
                        <a:rPr lang="en-US" sz="1600" b="1" i="0" u="sng" dirty="0">
                          <a:solidFill>
                            <a:schemeClr val="tx1">
                              <a:lumMod val="65000"/>
                              <a:lumOff val="35000"/>
                            </a:schemeClr>
                          </a:solidFill>
                        </a:rPr>
                      </a:br>
                      <a:r>
                        <a:rPr lang="en-US" sz="1600" b="1" i="0" u="sng" dirty="0">
                          <a:solidFill>
                            <a:schemeClr val="tx1">
                              <a:lumMod val="65000"/>
                              <a:lumOff val="35000"/>
                            </a:schemeClr>
                          </a:solidFill>
                        </a:rPr>
                        <a:t>gap</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October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October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0893680"/>
                  </a:ext>
                </a:extLst>
              </a:tr>
              <a:tr h="859536">
                <a:tc>
                  <a:txBody>
                    <a:bodyPr/>
                    <a:lstStyle/>
                    <a:p>
                      <a:r>
                        <a:rPr lang="en-US" sz="1600" b="1" dirty="0">
                          <a:solidFill>
                            <a:schemeClr val="tx1">
                              <a:lumMod val="65000"/>
                              <a:lumOff val="35000"/>
                            </a:schemeClr>
                          </a:solidFill>
                        </a:rPr>
                        <a:t>When you’ll get out of the coverage gap</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You won’t get out of the coverage gap in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You won’t get out of the coverage gap in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56897483"/>
                  </a:ext>
                </a:extLst>
              </a:tr>
            </a:tbl>
          </a:graphicData>
        </a:graphic>
      </p:graphicFrame>
      <p:pic>
        <p:nvPicPr>
          <p:cNvPr id="26" name="Picture 25">
            <a:extLst>
              <a:ext uri="{FF2B5EF4-FFF2-40B4-BE49-F238E27FC236}">
                <a16:creationId xmlns:a16="http://schemas.microsoft.com/office/drawing/2014/main" id="{3652C9F4-AF6F-39C5-B94B-CA246808E1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31391" y="2213485"/>
            <a:ext cx="182880" cy="182880"/>
          </a:xfrm>
          <a:prstGeom prst="rect">
            <a:avLst/>
          </a:prstGeom>
        </p:spPr>
      </p:pic>
      <p:pic>
        <p:nvPicPr>
          <p:cNvPr id="27" name="Picture 26">
            <a:extLst>
              <a:ext uri="{FF2B5EF4-FFF2-40B4-BE49-F238E27FC236}">
                <a16:creationId xmlns:a16="http://schemas.microsoft.com/office/drawing/2014/main" id="{A8D9CEE9-07EE-3802-58CA-E1AD6F7AB3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54890" y="2220309"/>
            <a:ext cx="182880" cy="182880"/>
          </a:xfrm>
          <a:prstGeom prst="rect">
            <a:avLst/>
          </a:prstGeom>
        </p:spPr>
      </p:pic>
      <p:pic>
        <p:nvPicPr>
          <p:cNvPr id="29" name="Graphic 28">
            <a:extLst>
              <a:ext uri="{FF2B5EF4-FFF2-40B4-BE49-F238E27FC236}">
                <a16:creationId xmlns:a16="http://schemas.microsoft.com/office/drawing/2014/main" id="{1F837EE3-E853-F631-1DA6-B7E4252D805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000" y="4475156"/>
            <a:ext cx="365760" cy="365760"/>
          </a:xfrm>
          <a:prstGeom prst="rect">
            <a:avLst/>
          </a:prstGeom>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59</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9061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3520"/>
            <a:ext cx="10515600" cy="937456"/>
          </a:xfrm>
        </p:spPr>
        <p:txBody>
          <a:bodyPr>
            <a:normAutofit/>
          </a:bodyPr>
          <a:lstStyle/>
          <a:p>
            <a:r>
              <a:rPr lang="en-US" sz="3000" dirty="0"/>
              <a:t>More Webinar Tips</a:t>
            </a:r>
          </a:p>
        </p:txBody>
      </p:sp>
      <p:sp>
        <p:nvSpPr>
          <p:cNvPr id="5" name="Text Placeholder 4">
            <a:extLst>
              <a:ext uri="{FF2B5EF4-FFF2-40B4-BE49-F238E27FC236}">
                <a16:creationId xmlns:a16="http://schemas.microsoft.com/office/drawing/2014/main" id="{2FA8F31B-B77D-49AA-B5C8-83AAB3655750}"/>
              </a:ext>
            </a:extLst>
          </p:cNvPr>
          <p:cNvSpPr>
            <a:spLocks noGrp="1"/>
          </p:cNvSpPr>
          <p:nvPr>
            <p:ph type="body" sz="quarter" idx="13"/>
          </p:nvPr>
        </p:nvSpPr>
        <p:spPr>
          <a:xfrm>
            <a:off x="1371600" y="1371600"/>
            <a:ext cx="9167446" cy="4167187"/>
          </a:xfrm>
        </p:spPr>
        <p:txBody>
          <a:bodyPr>
            <a:normAutofit/>
          </a:bodyPr>
          <a:lstStyle/>
          <a:p>
            <a:pPr marL="548640"/>
            <a:r>
              <a:rPr lang="en-US" sz="2800" dirty="0">
                <a:solidFill>
                  <a:srgbClr val="00539A"/>
                </a:solidFill>
              </a:rPr>
              <a:t>Today’s presentation is available for download at the same location you launched today’s webinar</a:t>
            </a:r>
          </a:p>
          <a:p>
            <a:pPr marL="548640">
              <a:spcAft>
                <a:spcPts val="1200"/>
              </a:spcAft>
            </a:pPr>
            <a:r>
              <a:rPr lang="en-US" sz="2800" dirty="0"/>
              <a:t>This webinar is being recorded</a:t>
            </a:r>
          </a:p>
        </p:txBody>
      </p:sp>
      <p:sp>
        <p:nvSpPr>
          <p:cNvPr id="7" name="Slide Number Placeholder 6">
            <a:extLst>
              <a:ext uri="{FF2B5EF4-FFF2-40B4-BE49-F238E27FC236}">
                <a16:creationId xmlns:a16="http://schemas.microsoft.com/office/drawing/2014/main" id="{529B13CE-BCF7-4CD6-BEBD-7C652BC20E6E}"/>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3" name="Footer Placeholder 2"/>
          <p:cNvSpPr>
            <a:spLocks noGrp="1"/>
          </p:cNvSpPr>
          <p:nvPr>
            <p:ph type="ftr" sz="quarter" idx="11"/>
          </p:nvPr>
        </p:nvSpPr>
        <p:spPr/>
        <p:txBody>
          <a:bodyPr/>
          <a:lstStyle/>
          <a:p>
            <a:r>
              <a:rPr lang="en-US">
                <a:solidFill>
                  <a:srgbClr val="8FAADC"/>
                </a:solidFill>
              </a:rPr>
              <a:t>NTP Medicare OEP Bootcamp 2023</a:t>
            </a:r>
            <a:endParaRPr lang="en-US" dirty="0">
              <a:solidFill>
                <a:srgbClr val="8FAADC"/>
              </a:solidFill>
            </a:endParaRPr>
          </a:p>
        </p:txBody>
      </p:sp>
      <p:sp>
        <p:nvSpPr>
          <p:cNvPr id="2" name="Date Placeholder 1"/>
          <p:cNvSpPr>
            <a:spLocks noGrp="1"/>
          </p:cNvSpPr>
          <p:nvPr>
            <p:ph type="dt" sz="half" idx="10"/>
          </p:nvPr>
        </p:nvSpPr>
        <p:spPr/>
        <p:txBody>
          <a:bodyPr/>
          <a:lstStyle/>
          <a:p>
            <a:r>
              <a:rPr lang="en-US"/>
              <a:t>September 2023</a:t>
            </a:r>
            <a:endParaRPr lang="en-US" dirty="0">
              <a:solidFill>
                <a:srgbClr val="8FAADC"/>
              </a:solidFill>
            </a:endParaRPr>
          </a:p>
        </p:txBody>
      </p:sp>
    </p:spTree>
    <p:custDataLst>
      <p:tags r:id="rId1"/>
    </p:custDataLst>
    <p:extLst>
      <p:ext uri="{BB962C8B-B14F-4D97-AF65-F5344CB8AC3E}">
        <p14:creationId xmlns:p14="http://schemas.microsoft.com/office/powerpoint/2010/main" val="1835751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Can Choose to Show Only Preferred Pharmacies for</a:t>
            </a:r>
            <a:br>
              <a:rPr lang="en-US" dirty="0"/>
            </a:br>
            <a:r>
              <a:rPr lang="en-US" dirty="0"/>
              <a:t> a Specific Plan by Clicking “Change Pharmacies”</a:t>
            </a:r>
          </a:p>
        </p:txBody>
      </p:sp>
      <p:pic>
        <p:nvPicPr>
          <p:cNvPr id="18" name="Content Placeholder 17" descr="Screenshot showing the list of pharmacies, with the button Change Pharmacies highlighted">
            <a:extLst>
              <a:ext uri="{FF2B5EF4-FFF2-40B4-BE49-F238E27FC236}">
                <a16:creationId xmlns:a16="http://schemas.microsoft.com/office/drawing/2014/main" id="{1330EE63-605D-6EDA-5BAE-5D54D4453834}"/>
              </a:ext>
            </a:extLst>
          </p:cNvPr>
          <p:cNvPicPr>
            <a:picLocks noGrp="1" noChangeAspect="1"/>
          </p:cNvPicPr>
          <p:nvPr>
            <p:ph sz="half" idx="2"/>
          </p:nvPr>
        </p:nvPicPr>
        <p:blipFill>
          <a:blip r:embed="rId4"/>
          <a:stretch>
            <a:fillRect/>
          </a:stretch>
        </p:blipFill>
        <p:spPr>
          <a:xfrm>
            <a:off x="274256" y="882142"/>
            <a:ext cx="10250903" cy="2215576"/>
          </a:xfrm>
          <a:prstGeom prst="rect">
            <a:avLst/>
          </a:prstGeom>
        </p:spPr>
      </p:pic>
      <p:sp>
        <p:nvSpPr>
          <p:cNvPr id="13" name="Rectangle: Rounded Corners 18" descr="Yellow box to call attention to section of screen (Insurance Carrier)">
            <a:extLst>
              <a:ext uri="{FF2B5EF4-FFF2-40B4-BE49-F238E27FC236}">
                <a16:creationId xmlns:a16="http://schemas.microsoft.com/office/drawing/2014/main" id="{70778DD2-A37E-4E31-8FB9-26A44261C867}"/>
              </a:ext>
            </a:extLst>
          </p:cNvPr>
          <p:cNvSpPr/>
          <p:nvPr/>
        </p:nvSpPr>
        <p:spPr>
          <a:xfrm>
            <a:off x="8220521" y="2052573"/>
            <a:ext cx="1880414" cy="56103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Content Placeholder 18" descr="Screen shot from Medicare.gov showing the In-Network Pharmacy Finder with map and filter options.">
            <a:extLst>
              <a:ext uri="{FF2B5EF4-FFF2-40B4-BE49-F238E27FC236}">
                <a16:creationId xmlns:a16="http://schemas.microsoft.com/office/drawing/2014/main" id="{B5513548-23FA-BB76-FCCD-F0DA6B45ADE9}"/>
              </a:ext>
            </a:extLst>
          </p:cNvPr>
          <p:cNvPicPr>
            <a:picLocks noGrp="1" noChangeAspect="1"/>
          </p:cNvPicPr>
          <p:nvPr>
            <p:ph sz="quarter" idx="4"/>
          </p:nvPr>
        </p:nvPicPr>
        <p:blipFill>
          <a:blip r:embed="rId5"/>
          <a:stretch>
            <a:fillRect/>
          </a:stretch>
        </p:blipFill>
        <p:spPr>
          <a:xfrm>
            <a:off x="2209800" y="2733463"/>
            <a:ext cx="10131300" cy="2923459"/>
          </a:xfrm>
          <a:prstGeom prst="rect">
            <a:avLst/>
          </a:prstGeom>
        </p:spPr>
      </p:pic>
      <p:sp>
        <p:nvSpPr>
          <p:cNvPr id="11" name="Right Arrow 10" descr="Yellow Arrow pointing out the option to Show preferred in-network pharmacies button.">
            <a:extLst>
              <a:ext uri="{FF2B5EF4-FFF2-40B4-BE49-F238E27FC236}">
                <a16:creationId xmlns:a16="http://schemas.microsoft.com/office/drawing/2014/main" id="{E4D0DEEC-083A-4C48-82FF-ED9D42BC8680}"/>
              </a:ext>
            </a:extLst>
          </p:cNvPr>
          <p:cNvSpPr/>
          <p:nvPr/>
        </p:nvSpPr>
        <p:spPr>
          <a:xfrm rot="5400000">
            <a:off x="7920701" y="2799931"/>
            <a:ext cx="952199" cy="600076"/>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4" name="Rectangle: Rounded Corners 18" descr="Yellow box to call attention to section of screen (Insurance Carrier)">
            <a:extLst>
              <a:ext uri="{FF2B5EF4-FFF2-40B4-BE49-F238E27FC236}">
                <a16:creationId xmlns:a16="http://schemas.microsoft.com/office/drawing/2014/main" id="{70778DD2-A37E-4E31-8FB9-26A44261C867}"/>
              </a:ext>
            </a:extLst>
          </p:cNvPr>
          <p:cNvSpPr/>
          <p:nvPr/>
        </p:nvSpPr>
        <p:spPr>
          <a:xfrm>
            <a:off x="5167864" y="4674975"/>
            <a:ext cx="3150636" cy="56103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99E80B2-C892-459B-8D98-FD394352EA7B}"/>
              </a:ext>
              <a:ext uri="{C183D7F6-B498-43B3-948B-1728B52AA6E4}">
                <adec:decorative xmlns:adec="http://schemas.microsoft.com/office/drawing/2017/decorative" val="1"/>
              </a:ext>
            </a:extLst>
          </p:cNvPr>
          <p:cNvSpPr>
            <a:spLocks noChangeAspect="1"/>
          </p:cNvSpPr>
          <p:nvPr/>
        </p:nvSpPr>
        <p:spPr>
          <a:xfrm>
            <a:off x="934832" y="5519762"/>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8468791D-355B-EB69-0FC7-71FFAE61A6D8}"/>
              </a:ext>
            </a:extLst>
          </p:cNvPr>
          <p:cNvSpPr>
            <a:spLocks noGrp="1"/>
          </p:cNvSpPr>
          <p:nvPr>
            <p:ph type="body" idx="1"/>
          </p:nvPr>
        </p:nvSpPr>
        <p:spPr>
          <a:xfrm>
            <a:off x="1209152" y="5319249"/>
            <a:ext cx="10250903" cy="82391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NOTE</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Some plans do NOT have Preferred Pharmacies. Offer best price at all standard network pharmacies.  </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60</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10" name="Date Placeholder 9"/>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5719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4" grpId="0" animBg="1"/>
      <p:bldP spid="12" grpId="0" animBg="1"/>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Details—Estimated Costs During Coverage Phases</a:t>
            </a:r>
          </a:p>
        </p:txBody>
      </p:sp>
      <p:pic>
        <p:nvPicPr>
          <p:cNvPr id="16" name="Content Placeholder 15" descr="Screen shot from Medicare.gov showing  the &quot;Estimated Drug Costs During Coverage Phases&quot; and how to expand details for costs estimated for each pharmacy.">
            <a:extLst>
              <a:ext uri="{FF2B5EF4-FFF2-40B4-BE49-F238E27FC236}">
                <a16:creationId xmlns:a16="http://schemas.microsoft.com/office/drawing/2014/main" id="{B8AAEB07-18CD-0623-DEC3-04C2956DDD98}"/>
              </a:ext>
            </a:extLst>
          </p:cNvPr>
          <p:cNvPicPr>
            <a:picLocks noGrp="1" noChangeAspect="1"/>
          </p:cNvPicPr>
          <p:nvPr>
            <p:ph sz="quarter" idx="13"/>
          </p:nvPr>
        </p:nvPicPr>
        <p:blipFill>
          <a:blip r:embed="rId4"/>
          <a:stretch>
            <a:fillRect/>
          </a:stretch>
        </p:blipFill>
        <p:spPr>
          <a:xfrm>
            <a:off x="1357242" y="1137684"/>
            <a:ext cx="9223313" cy="5482392"/>
          </a:xfrm>
          <a:prstGeom prst="rect">
            <a:avLst/>
          </a:prstGeom>
        </p:spPr>
      </p:pic>
      <p:sp>
        <p:nvSpPr>
          <p:cNvPr id="17" name="Content Placeholder 16">
            <a:extLst>
              <a:ext uri="{FF2B5EF4-FFF2-40B4-BE49-F238E27FC236}">
                <a16:creationId xmlns:a16="http://schemas.microsoft.com/office/drawing/2014/main" id="{6292C8BD-D081-889C-4FA6-377F628F67B0}"/>
              </a:ext>
            </a:extLst>
          </p:cNvPr>
          <p:cNvSpPr>
            <a:spLocks noGrp="1"/>
          </p:cNvSpPr>
          <p:nvPr>
            <p:ph sz="quarter" idx="14"/>
          </p:nvPr>
        </p:nvSpPr>
        <p:spPr>
          <a:xfrm>
            <a:off x="381284" y="1447945"/>
            <a:ext cx="1280758" cy="792334"/>
          </a:xfrm>
        </p:spPr>
        <p:txBody>
          <a:bodyPr>
            <a:normAutofit fontScale="92500" lnSpcReduction="10000"/>
          </a:bodyPr>
          <a:lstStyle/>
          <a:p>
            <a:pPr marL="0" indent="0">
              <a:buNone/>
            </a:pPr>
            <a:r>
              <a:rPr lang="en-US" sz="1800" dirty="0"/>
              <a:t>Click + </a:t>
            </a:r>
            <a:br>
              <a:rPr lang="en-US" sz="1800" dirty="0"/>
            </a:br>
            <a:r>
              <a:rPr lang="en-US" sz="1800" dirty="0"/>
              <a:t>to expand the info</a:t>
            </a:r>
          </a:p>
        </p:txBody>
      </p:sp>
      <p:sp>
        <p:nvSpPr>
          <p:cNvPr id="13" name="Right Arrow 10" descr="Yellow Arrow pointing out the option to Show preferred in-network pharmacies button.">
            <a:extLst>
              <a:ext uri="{FF2B5EF4-FFF2-40B4-BE49-F238E27FC236}">
                <a16:creationId xmlns:a16="http://schemas.microsoft.com/office/drawing/2014/main" id="{06F17FEA-0504-4D17-A77C-C1F09C4D0438}"/>
              </a:ext>
            </a:extLst>
          </p:cNvPr>
          <p:cNvSpPr/>
          <p:nvPr/>
        </p:nvSpPr>
        <p:spPr>
          <a:xfrm>
            <a:off x="536140" y="2220989"/>
            <a:ext cx="908920" cy="462168"/>
          </a:xfrm>
          <a:prstGeom prst="rightArrow">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TextBox 9"/>
          <p:cNvSpPr txBox="1"/>
          <p:nvPr/>
        </p:nvSpPr>
        <p:spPr>
          <a:xfrm>
            <a:off x="9306658" y="2318097"/>
            <a:ext cx="2885342" cy="461665"/>
          </a:xfrm>
          <a:prstGeom prst="rect">
            <a:avLst/>
          </a:prstGeom>
          <a:solidFill>
            <a:srgbClr val="FFFF00"/>
          </a:solidFill>
        </p:spPr>
        <p:txBody>
          <a:bodyPr wrap="none" rtlCol="0">
            <a:spAutoFit/>
          </a:bodyPr>
          <a:lstStyle/>
          <a:p>
            <a:r>
              <a:rPr lang="en-US" sz="2400" b="1" dirty="0"/>
              <a:t>New benefit for 2024</a:t>
            </a:r>
          </a:p>
        </p:txBody>
      </p:sp>
      <p:pic>
        <p:nvPicPr>
          <p:cNvPr id="9" name="Picture 8" descr="Screenshot showing the new &quot;Cost after Coverage gap&quot; column added for the new 2024 benefits"/>
          <p:cNvPicPr>
            <a:picLocks noChangeAspect="1"/>
          </p:cNvPicPr>
          <p:nvPr/>
        </p:nvPicPr>
        <p:blipFill>
          <a:blip r:embed="rId5"/>
          <a:stretch>
            <a:fillRect/>
          </a:stretch>
        </p:blipFill>
        <p:spPr>
          <a:xfrm>
            <a:off x="10108946" y="2935205"/>
            <a:ext cx="1981302" cy="3401591"/>
          </a:xfrm>
          <a:prstGeom prst="rect">
            <a:avLst/>
          </a:prstGeom>
          <a:ln w="31750">
            <a:solidFill>
              <a:srgbClr val="FF0000"/>
            </a:solidFill>
          </a:ln>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52371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3"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Details—View Plan Cost by Drug Tier</a:t>
            </a:r>
          </a:p>
        </p:txBody>
      </p:sp>
      <p:pic>
        <p:nvPicPr>
          <p:cNvPr id="11" name="Content Placeholder 10" descr="Screenshot showing the list of drugs sorted by tier">
            <a:extLst>
              <a:ext uri="{FF2B5EF4-FFF2-40B4-BE49-F238E27FC236}">
                <a16:creationId xmlns:a16="http://schemas.microsoft.com/office/drawing/2014/main" id="{CC07343F-DFEB-1542-0C46-E558E0F962A2}"/>
              </a:ext>
            </a:extLst>
          </p:cNvPr>
          <p:cNvPicPr>
            <a:picLocks noGrp="1" noChangeAspect="1"/>
          </p:cNvPicPr>
          <p:nvPr>
            <p:ph idx="1"/>
          </p:nvPr>
        </p:nvPicPr>
        <p:blipFill>
          <a:blip r:embed="rId4"/>
          <a:stretch>
            <a:fillRect/>
          </a:stretch>
        </p:blipFill>
        <p:spPr>
          <a:xfrm>
            <a:off x="838200" y="1109005"/>
            <a:ext cx="10652658" cy="4932943"/>
          </a:xfrm>
          <a:prstGeom prst="rect">
            <a:avLst/>
          </a:prstGeom>
        </p:spPr>
      </p:pic>
      <p:sp>
        <p:nvSpPr>
          <p:cNvPr id="9" name="Rectangle: Rounded Corners 8" descr="Yellow box highlighting the section of the page where user can change the drug plan tier ">
            <a:extLst>
              <a:ext uri="{FF2B5EF4-FFF2-40B4-BE49-F238E27FC236}">
                <a16:creationId xmlns:a16="http://schemas.microsoft.com/office/drawing/2014/main" id="{ECC5A978-3544-45D3-AF0D-7AA5315C4BA1}"/>
              </a:ext>
            </a:extLst>
          </p:cNvPr>
          <p:cNvSpPr/>
          <p:nvPr/>
        </p:nvSpPr>
        <p:spPr>
          <a:xfrm>
            <a:off x="865632" y="1104823"/>
            <a:ext cx="4325620" cy="32150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486900" y="1795662"/>
            <a:ext cx="652743" cy="369332"/>
          </a:xfrm>
          <a:prstGeom prst="rect">
            <a:avLst/>
          </a:prstGeom>
          <a:noFill/>
        </p:spPr>
        <p:txBody>
          <a:bodyPr wrap="none" rtlCol="0">
            <a:spAutoFit/>
          </a:bodyPr>
          <a:lstStyle/>
          <a:p>
            <a:r>
              <a:rPr lang="en-US" dirty="0"/>
              <a:t>2023</a:t>
            </a:r>
          </a:p>
        </p:txBody>
      </p:sp>
      <p:pic>
        <p:nvPicPr>
          <p:cNvPr id="3" name="Picture 2" descr="Screenshot showing the new catastrophic coverage phase costs as all zeros for all drugs and tiers"/>
          <p:cNvPicPr>
            <a:picLocks noChangeAspect="1"/>
          </p:cNvPicPr>
          <p:nvPr/>
        </p:nvPicPr>
        <p:blipFill rotWithShape="1">
          <a:blip r:embed="rId5"/>
          <a:srcRect t="22067"/>
          <a:stretch/>
        </p:blipFill>
        <p:spPr>
          <a:xfrm>
            <a:off x="8882461" y="1898392"/>
            <a:ext cx="2608397" cy="4331141"/>
          </a:xfrm>
          <a:prstGeom prst="rect">
            <a:avLst/>
          </a:prstGeom>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62</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48957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Details—View Other Drug Information</a:t>
            </a:r>
          </a:p>
        </p:txBody>
      </p:sp>
      <p:pic>
        <p:nvPicPr>
          <p:cNvPr id="12" name="Content Placeholder 11" descr="Screenshot showing other drug information by tier">
            <a:extLst>
              <a:ext uri="{FF2B5EF4-FFF2-40B4-BE49-F238E27FC236}">
                <a16:creationId xmlns:a16="http://schemas.microsoft.com/office/drawing/2014/main" id="{4A096002-1201-4870-9A55-BB0FD668C31C}"/>
              </a:ext>
            </a:extLst>
          </p:cNvPr>
          <p:cNvPicPr>
            <a:picLocks noGrp="1" noChangeAspect="1"/>
          </p:cNvPicPr>
          <p:nvPr>
            <p:ph idx="1"/>
          </p:nvPr>
        </p:nvPicPr>
        <p:blipFill>
          <a:blip r:embed="rId4"/>
          <a:stretch>
            <a:fillRect/>
          </a:stretch>
        </p:blipFill>
        <p:spPr>
          <a:xfrm>
            <a:off x="227418" y="1826452"/>
            <a:ext cx="11396013" cy="2980010"/>
          </a:xfrm>
        </p:spPr>
      </p:pic>
      <p:sp>
        <p:nvSpPr>
          <p:cNvPr id="11" name="Rectangle: Rounded Corners 10" descr="Yellow box highlighting the Tier column, showing three ties for the plan">
            <a:extLst>
              <a:ext uri="{FF2B5EF4-FFF2-40B4-BE49-F238E27FC236}">
                <a16:creationId xmlns:a16="http://schemas.microsoft.com/office/drawing/2014/main" id="{66D49F62-CA99-40E7-9A1B-60DC1FB78351}"/>
              </a:ext>
            </a:extLst>
          </p:cNvPr>
          <p:cNvSpPr/>
          <p:nvPr/>
        </p:nvSpPr>
        <p:spPr>
          <a:xfrm>
            <a:off x="6010421" y="2402352"/>
            <a:ext cx="941363" cy="204069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descr="yellow box highlighting the three information column header for the plan tiers, these headers are labeled: Prior authorization, quantity limits, and Step therapy">
            <a:extLst>
              <a:ext uri="{FF2B5EF4-FFF2-40B4-BE49-F238E27FC236}">
                <a16:creationId xmlns:a16="http://schemas.microsoft.com/office/drawing/2014/main" id="{82C080E0-5494-4652-9EA0-727A3BAB3FD1}"/>
              </a:ext>
            </a:extLst>
          </p:cNvPr>
          <p:cNvSpPr/>
          <p:nvPr/>
        </p:nvSpPr>
        <p:spPr>
          <a:xfrm>
            <a:off x="6951783" y="2402352"/>
            <a:ext cx="4671648" cy="72771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63</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8363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Edit Drug List</a:t>
            </a:r>
          </a:p>
        </p:txBody>
      </p:sp>
      <p:pic>
        <p:nvPicPr>
          <p:cNvPr id="7" name="Content Placeholder 6" descr="Screenshot showing My drug list and the button in the top right corner to Change Drugs"/>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56199" y="1652917"/>
            <a:ext cx="11572666" cy="3259326"/>
          </a:xfrm>
          <a:prstGeom prst="rect">
            <a:avLst/>
          </a:prstGeom>
          <a:ln>
            <a:noFill/>
          </a:ln>
          <a:effectLst>
            <a:outerShdw blurRad="292100" dist="139700" dir="2700000" algn="tl" rotWithShape="0">
              <a:srgbClr val="333333">
                <a:alpha val="65000"/>
              </a:srgbClr>
            </a:outerShdw>
          </a:effectLst>
        </p:spPr>
      </p:pic>
      <p:sp>
        <p:nvSpPr>
          <p:cNvPr id="9" name="Rectangle: Rounded Corners 8" descr="Yellow box highlighting the Change Drug button">
            <a:extLst>
              <a:ext uri="{FF2B5EF4-FFF2-40B4-BE49-F238E27FC236}">
                <a16:creationId xmlns:a16="http://schemas.microsoft.com/office/drawing/2014/main" id="{52478BBD-9945-4697-AEFD-935A0323CD8F}"/>
              </a:ext>
            </a:extLst>
          </p:cNvPr>
          <p:cNvSpPr/>
          <p:nvPr/>
        </p:nvSpPr>
        <p:spPr>
          <a:xfrm>
            <a:off x="10200881" y="1768190"/>
            <a:ext cx="1513840" cy="49530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64</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9805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Details—Star Ratings</a:t>
            </a:r>
          </a:p>
        </p:txBody>
      </p:sp>
      <p:pic>
        <p:nvPicPr>
          <p:cNvPr id="7" name="Content Placeholder 6" descr="Screenshot showing Star ratings for each category"/>
          <p:cNvPicPr>
            <a:picLocks noGrp="1" noChangeAspect="1"/>
          </p:cNvPicPr>
          <p:nvPr>
            <p:ph idx="1"/>
          </p:nvPr>
        </p:nvPicPr>
        <p:blipFill>
          <a:blip r:embed="rId4"/>
          <a:stretch>
            <a:fillRect/>
          </a:stretch>
        </p:blipFill>
        <p:spPr>
          <a:xfrm>
            <a:off x="914400" y="1689091"/>
            <a:ext cx="10515600" cy="371635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65</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4252526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Printing Plan Finder Results</a:t>
            </a:r>
          </a:p>
        </p:txBody>
      </p:sp>
      <p:pic>
        <p:nvPicPr>
          <p:cNvPr id="7" name="Content Placeholder 6" descr="Screenshot showing Plan Finder Results page with the Print icon highlighted in the top right corner of the page."/>
          <p:cNvPicPr>
            <a:picLocks noGrp="1" noChangeAspect="1"/>
          </p:cNvPicPr>
          <p:nvPr>
            <p:ph idx="1"/>
          </p:nvPr>
        </p:nvPicPr>
        <p:blipFill>
          <a:blip r:embed="rId4"/>
          <a:stretch>
            <a:fillRect/>
          </a:stretch>
        </p:blipFill>
        <p:spPr>
          <a:xfrm>
            <a:off x="479082" y="1514730"/>
            <a:ext cx="9000597" cy="4130973"/>
          </a:xfrm>
          <a:prstGeom prst="rect">
            <a:avLst/>
          </a:prstGeom>
          <a:ln>
            <a:noFill/>
          </a:ln>
          <a:effectLst>
            <a:outerShdw blurRad="292100" dist="139700" dir="2700000" algn="tl" rotWithShape="0">
              <a:srgbClr val="333333">
                <a:alpha val="65000"/>
              </a:srgbClr>
            </a:outerShdw>
          </a:effectLst>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79679" y="2248806"/>
            <a:ext cx="2333109" cy="2360388"/>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7591C311-DF37-463A-A04C-A405161A551F}"/>
              </a:ext>
              <a:ext uri="{C183D7F6-B498-43B3-948B-1728B52AA6E4}">
                <adec:decorative xmlns:adec="http://schemas.microsoft.com/office/drawing/2017/decorative" val="1"/>
              </a:ext>
            </a:extLst>
          </p:cNvPr>
          <p:cNvSpPr/>
          <p:nvPr/>
        </p:nvSpPr>
        <p:spPr>
          <a:xfrm>
            <a:off x="8815754" y="1804633"/>
            <a:ext cx="562708" cy="588179"/>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66</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5967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Tip for Printing Plan Finder Results</a:t>
            </a:r>
          </a:p>
        </p:txBody>
      </p:sp>
      <p:pic>
        <p:nvPicPr>
          <p:cNvPr id="8" name="Content Placeholder 7" descr="Screen shot of the print settings with the Scale shown as Custom of 75%.">
            <a:extLst>
              <a:ext uri="{FF2B5EF4-FFF2-40B4-BE49-F238E27FC236}">
                <a16:creationId xmlns:a16="http://schemas.microsoft.com/office/drawing/2014/main" id="{E0019572-5921-E99A-2AF0-A01433097C18}"/>
              </a:ext>
            </a:extLst>
          </p:cNvPr>
          <p:cNvPicPr>
            <a:picLocks noGrp="1" noChangeAspect="1"/>
          </p:cNvPicPr>
          <p:nvPr>
            <p:ph idx="1"/>
          </p:nvPr>
        </p:nvPicPr>
        <p:blipFill>
          <a:blip r:embed="rId4"/>
          <a:stretch>
            <a:fillRect/>
          </a:stretch>
        </p:blipFill>
        <p:spPr>
          <a:xfrm>
            <a:off x="2952750" y="934266"/>
            <a:ext cx="4808584" cy="5557974"/>
          </a:xfrm>
          <a:prstGeom prst="rect">
            <a:avLst/>
          </a:prstGeom>
        </p:spPr>
      </p:pic>
      <p:grpSp>
        <p:nvGrpSpPr>
          <p:cNvPr id="3" name="Group 2" descr="Yellow arrow indicating a tip for user, reading: Set “Scale” to 67-75% to reduce number of pages printed&#10;">
            <a:extLst>
              <a:ext uri="{FF2B5EF4-FFF2-40B4-BE49-F238E27FC236}">
                <a16:creationId xmlns:a16="http://schemas.microsoft.com/office/drawing/2014/main" id="{9C19FC1E-E56C-4484-B379-893DBC7218E4}"/>
              </a:ext>
            </a:extLst>
          </p:cNvPr>
          <p:cNvGrpSpPr/>
          <p:nvPr/>
        </p:nvGrpSpPr>
        <p:grpSpPr>
          <a:xfrm>
            <a:off x="7306101" y="899976"/>
            <a:ext cx="4885899" cy="1136940"/>
            <a:chOff x="7313888" y="935675"/>
            <a:chExt cx="4885899" cy="1136940"/>
          </a:xfrm>
        </p:grpSpPr>
        <p:sp>
          <p:nvSpPr>
            <p:cNvPr id="9" name="Arrow: Pentagon 8">
              <a:extLst>
                <a:ext uri="{FF2B5EF4-FFF2-40B4-BE49-F238E27FC236}">
                  <a16:creationId xmlns:a16="http://schemas.microsoft.com/office/drawing/2014/main" id="{3A50990D-10C2-4C92-9D5B-83C95AA5B258}"/>
                </a:ext>
              </a:extLst>
            </p:cNvPr>
            <p:cNvSpPr/>
            <p:nvPr/>
          </p:nvSpPr>
          <p:spPr>
            <a:xfrm rot="10800000">
              <a:off x="7313888" y="1056578"/>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D94EABA-4D62-4014-89B4-CAD414064AC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334" y="935675"/>
              <a:ext cx="1051257" cy="1136940"/>
            </a:xfrm>
            <a:prstGeom prst="rect">
              <a:avLst/>
            </a:prstGeom>
          </p:spPr>
        </p:pic>
      </p:grpSp>
      <p:sp>
        <p:nvSpPr>
          <p:cNvPr id="12" name="Text Placeholder 11">
            <a:extLst>
              <a:ext uri="{FF2B5EF4-FFF2-40B4-BE49-F238E27FC236}">
                <a16:creationId xmlns:a16="http://schemas.microsoft.com/office/drawing/2014/main" id="{A8F23116-EEAF-7294-781F-EA451A3FD71D}"/>
              </a:ext>
            </a:extLst>
          </p:cNvPr>
          <p:cNvSpPr>
            <a:spLocks noGrp="1"/>
          </p:cNvSpPr>
          <p:nvPr>
            <p:ph type="body" sz="half" idx="2"/>
          </p:nvPr>
        </p:nvSpPr>
        <p:spPr>
          <a:xfrm>
            <a:off x="8847804" y="1167306"/>
            <a:ext cx="3266881" cy="723182"/>
          </a:xfrm>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Set “Scale” to 67-75% to reduce number of pages printed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Rounded Corners 14" descr="Yellow box to call attention to section of screen (Scale)">
            <a:extLst>
              <a:ext uri="{FF2B5EF4-FFF2-40B4-BE49-F238E27FC236}">
                <a16:creationId xmlns:a16="http://schemas.microsoft.com/office/drawing/2014/main" id="{1248D22C-FFF6-485A-A873-9EE49B6E4202}"/>
              </a:ext>
            </a:extLst>
          </p:cNvPr>
          <p:cNvSpPr/>
          <p:nvPr/>
        </p:nvSpPr>
        <p:spPr>
          <a:xfrm>
            <a:off x="3095308" y="4413177"/>
            <a:ext cx="4162742" cy="1111323"/>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67</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46079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Saving Plan Finder Results</a:t>
            </a:r>
          </a:p>
        </p:txBody>
      </p:sp>
      <p:pic>
        <p:nvPicPr>
          <p:cNvPr id="9" name="Content Placeholder 8" descr="Screen shot of the print settings with the Destination shown as &quot;Save as PDF&quot;.">
            <a:extLst>
              <a:ext uri="{FF2B5EF4-FFF2-40B4-BE49-F238E27FC236}">
                <a16:creationId xmlns:a16="http://schemas.microsoft.com/office/drawing/2014/main" id="{B3798182-D860-9883-D2F8-CEF13CE4ACF0}"/>
              </a:ext>
            </a:extLst>
          </p:cNvPr>
          <p:cNvPicPr>
            <a:picLocks noGrp="1" noChangeAspect="1"/>
          </p:cNvPicPr>
          <p:nvPr>
            <p:ph sz="half" idx="1"/>
          </p:nvPr>
        </p:nvPicPr>
        <p:blipFill>
          <a:blip r:embed="rId4"/>
          <a:stretch>
            <a:fillRect/>
          </a:stretch>
        </p:blipFill>
        <p:spPr>
          <a:xfrm>
            <a:off x="2007541" y="1168720"/>
            <a:ext cx="7700220" cy="4965380"/>
          </a:xfrm>
          <a:prstGeom prst="rect">
            <a:avLst/>
          </a:prstGeom>
        </p:spPr>
      </p:pic>
      <p:sp>
        <p:nvSpPr>
          <p:cNvPr id="7" name="Content Placeholder 6">
            <a:extLst>
              <a:ext uri="{FF2B5EF4-FFF2-40B4-BE49-F238E27FC236}">
                <a16:creationId xmlns:a16="http://schemas.microsoft.com/office/drawing/2014/main" id="{97638774-C6A5-8E4C-206E-EEDD0EC3255C}"/>
              </a:ext>
            </a:extLst>
          </p:cNvPr>
          <p:cNvSpPr>
            <a:spLocks noGrp="1"/>
          </p:cNvSpPr>
          <p:nvPr>
            <p:ph sz="half" idx="2"/>
          </p:nvPr>
        </p:nvSpPr>
        <p:spPr>
          <a:xfrm>
            <a:off x="9697251" y="1718190"/>
            <a:ext cx="1973077" cy="1569660"/>
          </a:xfr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39A"/>
                </a:solidFill>
                <a:effectLst/>
                <a:uLnTx/>
                <a:uFillTx/>
                <a:latin typeface="Calibri" panose="020F0502020204030204"/>
                <a:ea typeface="+mn-ea"/>
                <a:cs typeface="+mn-cs"/>
              </a:rPr>
              <a:t>Save as </a:t>
            </a:r>
            <a:r>
              <a:rPr kumimoji="0" lang="en-US" sz="2400" b="1" i="0" u="none" strike="noStrike" kern="1200" cap="none" spc="0" normalizeH="0" baseline="0" noProof="0" dirty="0">
                <a:ln>
                  <a:noFill/>
                </a:ln>
                <a:solidFill>
                  <a:srgbClr val="00539A"/>
                </a:solidFill>
                <a:effectLst/>
                <a:uLnTx/>
                <a:uFillTx/>
                <a:latin typeface="Calibri" panose="020F0502020204030204"/>
                <a:ea typeface="+mn-ea"/>
                <a:cs typeface="+mn-cs"/>
              </a:rPr>
              <a:t>PDF</a:t>
            </a:r>
            <a:r>
              <a:rPr kumimoji="0" lang="en-US" sz="2400" b="0" i="0" u="none" strike="noStrike" kern="1200" cap="none" spc="0" normalizeH="0" baseline="0" noProof="0" dirty="0">
                <a:ln>
                  <a:noFill/>
                </a:ln>
                <a:solidFill>
                  <a:srgbClr val="00539A"/>
                </a:solidFill>
                <a:effectLst/>
                <a:uLnTx/>
                <a:uFillTx/>
                <a:latin typeface="Calibri" panose="020F0502020204030204"/>
                <a:ea typeface="+mn-ea"/>
                <a:cs typeface="+mn-cs"/>
              </a:rPr>
              <a:t>, instead of sending to a  printer.</a:t>
            </a:r>
          </a:p>
        </p:txBody>
      </p:sp>
      <p:sp>
        <p:nvSpPr>
          <p:cNvPr id="14" name="Rectangle: Rounded Corners 13" descr="Yellow box to call attention to section of screen labeled Destination">
            <a:extLst>
              <a:ext uri="{FF2B5EF4-FFF2-40B4-BE49-F238E27FC236}">
                <a16:creationId xmlns:a16="http://schemas.microsoft.com/office/drawing/2014/main" id="{37A26B17-8EEA-40BF-8C4C-67275B727559}"/>
              </a:ext>
            </a:extLst>
          </p:cNvPr>
          <p:cNvSpPr/>
          <p:nvPr/>
        </p:nvSpPr>
        <p:spPr>
          <a:xfrm>
            <a:off x="2235199" y="2324173"/>
            <a:ext cx="7061201" cy="110482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68</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81334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Enroll in a Plan</a:t>
            </a:r>
            <a:endParaRPr lang="en-US" sz="2400" dirty="0"/>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a:xfrm>
            <a:off x="708338" y="1371600"/>
            <a:ext cx="10977710" cy="4351338"/>
          </a:xfrm>
        </p:spPr>
        <p:txBody>
          <a:bodyPr/>
          <a:lstStyle/>
          <a:p>
            <a:pPr marL="0" indent="0">
              <a:buNone/>
            </a:pPr>
            <a:r>
              <a:rPr lang="en-US" b="1" dirty="0"/>
              <a:t>Select the best plan for you considering quality, costs, and coverage</a:t>
            </a:r>
          </a:p>
          <a:p>
            <a:endParaRPr lang="en-US" dirty="0"/>
          </a:p>
          <a:p>
            <a:pPr marL="617220" lvl="1" indent="-342900"/>
            <a:endParaRPr lang="en-US" dirty="0"/>
          </a:p>
          <a:p>
            <a:pPr marL="617220" lvl="1" indent="-342900">
              <a:buFont typeface="Wingdings" panose="05000000000000000000" pitchFamily="2" charset="2"/>
              <a:buChar char="§"/>
            </a:pPr>
            <a:r>
              <a:rPr lang="en-US" dirty="0"/>
              <a:t>Plan Results Page</a:t>
            </a:r>
          </a:p>
          <a:p>
            <a:pPr marL="617220" lvl="1" indent="-342900">
              <a:buFont typeface="Wingdings" panose="05000000000000000000" pitchFamily="2" charset="2"/>
              <a:buChar char="§"/>
            </a:pPr>
            <a:r>
              <a:rPr lang="en-US" dirty="0"/>
              <a:t>Plan Details Page</a:t>
            </a:r>
          </a:p>
          <a:p>
            <a:pPr marL="617220" lvl="1" indent="-342900">
              <a:buFont typeface="Wingdings" panose="05000000000000000000" pitchFamily="2" charset="2"/>
              <a:buChar char="§"/>
            </a:pPr>
            <a:r>
              <a:rPr lang="en-US" dirty="0"/>
              <a:t>Plan Compare Page</a:t>
            </a:r>
          </a:p>
          <a:p>
            <a:pPr marL="617220" lvl="1" indent="-342900">
              <a:buFont typeface="Wingdings" panose="05000000000000000000" pitchFamily="2" charset="2"/>
              <a:buChar char="§"/>
            </a:pPr>
            <a:r>
              <a:rPr lang="en-US" dirty="0"/>
              <a:t>Over the phone with plan</a:t>
            </a:r>
          </a:p>
          <a:p>
            <a:endParaRPr lang="en-US" dirty="0"/>
          </a:p>
        </p:txBody>
      </p:sp>
      <p:pic>
        <p:nvPicPr>
          <p:cNvPr id="9" name="Picture 8" descr="Up-close image of a green, rectangular button that says &quot;Enroll&quot;"/>
          <p:cNvPicPr>
            <a:picLocks noChangeAspect="1"/>
          </p:cNvPicPr>
          <p:nvPr/>
        </p:nvPicPr>
        <p:blipFill>
          <a:blip r:embed="rId4"/>
          <a:stretch>
            <a:fillRect/>
          </a:stretch>
        </p:blipFill>
        <p:spPr>
          <a:xfrm>
            <a:off x="2160963" y="5087880"/>
            <a:ext cx="1772862" cy="947146"/>
          </a:xfrm>
          <a:prstGeom prst="rect">
            <a:avLst/>
          </a:prstGeom>
        </p:spPr>
      </p:pic>
      <p:pic>
        <p:nvPicPr>
          <p:cNvPr id="7" name="Picture 6" descr="Screen shot of a plan example details with the green enroll button highlighted."/>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1" y="3048000"/>
            <a:ext cx="4449846" cy="2872334"/>
          </a:xfrm>
          <a:prstGeom prst="rect">
            <a:avLst/>
          </a:prstGeom>
          <a:ln>
            <a:noFill/>
          </a:ln>
          <a:effectLst>
            <a:outerShdw blurRad="292100" dist="139700" dir="2700000" algn="tl" rotWithShape="0">
              <a:srgbClr val="333333">
                <a:alpha val="65000"/>
              </a:srgbClr>
            </a:outerShdw>
          </a:effectLst>
        </p:spPr>
      </p:pic>
      <p:sp>
        <p:nvSpPr>
          <p:cNvPr id="11" name="Rectangle: Rounded Corners 10" descr="Yellow box highlighting the Enroll button ">
            <a:extLst>
              <a:ext uri="{FF2B5EF4-FFF2-40B4-BE49-F238E27FC236}">
                <a16:creationId xmlns:a16="http://schemas.microsoft.com/office/drawing/2014/main" id="{70E2406C-17E8-4B7A-8D28-D116ECCE58CD}"/>
              </a:ext>
            </a:extLst>
          </p:cNvPr>
          <p:cNvSpPr/>
          <p:nvPr/>
        </p:nvSpPr>
        <p:spPr>
          <a:xfrm>
            <a:off x="6096000" y="5535958"/>
            <a:ext cx="2057400" cy="36512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descr="Yellow arrow indicating a tip for user, reading: Green ENROLL buttons found on multiple pages&#10;">
            <a:extLst>
              <a:ext uri="{FF2B5EF4-FFF2-40B4-BE49-F238E27FC236}">
                <a16:creationId xmlns:a16="http://schemas.microsoft.com/office/drawing/2014/main" id="{BA46A931-FE6D-49F3-A087-DA1455B75404}"/>
              </a:ext>
            </a:extLst>
          </p:cNvPr>
          <p:cNvGrpSpPr/>
          <p:nvPr/>
        </p:nvGrpSpPr>
        <p:grpSpPr>
          <a:xfrm>
            <a:off x="0" y="1829853"/>
            <a:ext cx="4276725" cy="971767"/>
            <a:chOff x="0" y="1829853"/>
            <a:chExt cx="4276725" cy="971767"/>
          </a:xfrm>
        </p:grpSpPr>
        <p:sp>
          <p:nvSpPr>
            <p:cNvPr id="12" name="Arrow: Pentagon 11">
              <a:extLst>
                <a:ext uri="{FF2B5EF4-FFF2-40B4-BE49-F238E27FC236}">
                  <a16:creationId xmlns:a16="http://schemas.microsoft.com/office/drawing/2014/main" id="{EDF30FDB-EBB2-4368-9514-309B21A45B79}"/>
                </a:ext>
              </a:extLst>
            </p:cNvPr>
            <p:cNvSpPr/>
            <p:nvPr/>
          </p:nvSpPr>
          <p:spPr>
            <a:xfrm>
              <a:off x="0" y="1981199"/>
              <a:ext cx="4276725" cy="820421"/>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0829A39-22E1-42BB-9B00-E666F8687E27}"/>
                </a:ext>
              </a:extLst>
            </p:cNvPr>
            <p:cNvSpPr txBox="1"/>
            <p:nvPr/>
          </p:nvSpPr>
          <p:spPr>
            <a:xfrm>
              <a:off x="299890" y="2068243"/>
              <a:ext cx="3222678" cy="646331"/>
            </a:xfrm>
            <a:prstGeom prst="rect">
              <a:avLst/>
            </a:prstGeom>
            <a:noFill/>
          </p:spPr>
          <p:txBody>
            <a:bodyPr wrap="square" rtlCol="0">
              <a:spAutoFit/>
            </a:bodyPr>
            <a:lstStyle/>
            <a:p>
              <a:r>
                <a:rPr lang="en-US" dirty="0">
                  <a:solidFill>
                    <a:srgbClr val="00539A"/>
                  </a:solidFill>
                  <a:latin typeface="Arial" panose="020B0604020202020204" pitchFamily="34" charset="0"/>
                  <a:cs typeface="Arial" panose="020B0604020202020204" pitchFamily="34" charset="0"/>
                </a:rPr>
                <a:t>Green </a:t>
              </a:r>
              <a:r>
                <a:rPr lang="en-US" b="1" dirty="0">
                  <a:solidFill>
                    <a:srgbClr val="00B050"/>
                  </a:solidFill>
                  <a:latin typeface="Arial" panose="020B0604020202020204" pitchFamily="34" charset="0"/>
                  <a:cs typeface="Arial" panose="020B0604020202020204" pitchFamily="34" charset="0"/>
                </a:rPr>
                <a:t>ENROLL</a:t>
              </a:r>
              <a:r>
                <a:rPr lang="en-US" dirty="0">
                  <a:solidFill>
                    <a:srgbClr val="00539A"/>
                  </a:solidFill>
                  <a:latin typeface="Arial" panose="020B0604020202020204" pitchFamily="34" charset="0"/>
                  <a:cs typeface="Arial" panose="020B0604020202020204" pitchFamily="34" charset="0"/>
                </a:rPr>
                <a:t> buttons found on multiple pages</a:t>
              </a:r>
              <a:endParaRPr lang="en-US" sz="1400" dirty="0"/>
            </a:p>
          </p:txBody>
        </p:sp>
        <p:pic>
          <p:nvPicPr>
            <p:cNvPr id="14" name="Picture 13">
              <a:extLst>
                <a:ext uri="{FF2B5EF4-FFF2-40B4-BE49-F238E27FC236}">
                  <a16:creationId xmlns:a16="http://schemas.microsoft.com/office/drawing/2014/main" id="{BCDBA651-2F4D-4CE8-85FD-D9B1D6811C7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2134" y="1829853"/>
              <a:ext cx="898532" cy="971767"/>
            </a:xfrm>
            <a:prstGeom prst="rect">
              <a:avLst/>
            </a:prstGeom>
          </p:spPr>
        </p:pic>
      </p:gr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69</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10" name="Date Placeholder 9"/>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29781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25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nodeType="afterEffect">
                                  <p:stCondLst>
                                    <p:cond delay="25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25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par>
                          <p:cTn id="26" fill="hold">
                            <p:stCondLst>
                              <p:cond delay="175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C8DD-DCBB-4FD5-9C74-73FDFB129A89}"/>
              </a:ext>
            </a:extLst>
          </p:cNvPr>
          <p:cNvSpPr>
            <a:spLocks noGrp="1"/>
          </p:cNvSpPr>
          <p:nvPr>
            <p:ph type="title"/>
          </p:nvPr>
        </p:nvSpPr>
        <p:spPr/>
        <p:txBody>
          <a:bodyPr/>
          <a:lstStyle/>
          <a:p>
            <a:r>
              <a:rPr lang="en-US" dirty="0"/>
              <a:t>Evaluations</a:t>
            </a:r>
          </a:p>
        </p:txBody>
      </p:sp>
      <p:sp>
        <p:nvSpPr>
          <p:cNvPr id="6" name="Content Placeholder 5">
            <a:extLst>
              <a:ext uri="{FF2B5EF4-FFF2-40B4-BE49-F238E27FC236}">
                <a16:creationId xmlns:a16="http://schemas.microsoft.com/office/drawing/2014/main" id="{8EBFCEEB-4F6A-412B-ACC5-D0FAA650AE42}"/>
              </a:ext>
            </a:extLst>
          </p:cNvPr>
          <p:cNvSpPr>
            <a:spLocks noGrp="1"/>
          </p:cNvSpPr>
          <p:nvPr>
            <p:ph sz="quarter" idx="4294967295"/>
          </p:nvPr>
        </p:nvSpPr>
        <p:spPr>
          <a:xfrm>
            <a:off x="1236576" y="1139825"/>
            <a:ext cx="9717088" cy="4537075"/>
          </a:xfrm>
        </p:spPr>
        <p:txBody>
          <a:bodyPr/>
          <a:lstStyle/>
          <a:p>
            <a:r>
              <a:rPr lang="en-US" dirty="0"/>
              <a:t>One for each date you attend (Day 1 and/or Day 2)</a:t>
            </a:r>
          </a:p>
          <a:p>
            <a:r>
              <a:rPr lang="en-US" dirty="0"/>
              <a:t>Available in the NTP LMS—at the same location you launched today’s webinar</a:t>
            </a:r>
          </a:p>
        </p:txBody>
      </p:sp>
      <p:pic>
        <p:nvPicPr>
          <p:cNvPr id="1026" name="Picture 2">
            <a:extLst>
              <a:ext uri="{FF2B5EF4-FFF2-40B4-BE49-F238E27FC236}">
                <a16:creationId xmlns:a16="http://schemas.microsoft.com/office/drawing/2014/main" id="{A1825595-4B5C-4127-4BCD-9799E42F1C6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208" y="2763520"/>
            <a:ext cx="7399584" cy="3642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18AA73A2-6113-4A7F-A8DB-B5658403EE82}"/>
              </a:ext>
            </a:extLst>
          </p:cNvPr>
          <p:cNvSpPr>
            <a:spLocks noGrp="1"/>
          </p:cNvSpPr>
          <p:nvPr>
            <p:ph type="sldNum" sz="quarter" idx="12"/>
          </p:nvPr>
        </p:nvSpPr>
        <p:spPr/>
        <p:txBody>
          <a:bodyPr/>
          <a:lstStyle/>
          <a:p>
            <a:fld id="{0B2D781D-8844-5940-92D1-06EF0A7F581E}" type="slidenum">
              <a:rPr lang="en-US" smtClean="0"/>
              <a:t>7</a:t>
            </a:fld>
            <a:endParaRPr lang="en-US"/>
          </a:p>
        </p:txBody>
      </p:sp>
      <p:sp>
        <p:nvSpPr>
          <p:cNvPr id="4" name="Footer Placeholder 3">
            <a:extLst>
              <a:ext uri="{FF2B5EF4-FFF2-40B4-BE49-F238E27FC236}">
                <a16:creationId xmlns:a16="http://schemas.microsoft.com/office/drawing/2014/main" id="{A2A82924-875A-4436-A86D-F7A5F1AFBC4A}"/>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9F11A441-82F9-4474-B87F-A628F1CEF2BA}"/>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969402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Enroll in a Plan (continued)</a:t>
            </a:r>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p:txBody>
          <a:bodyPr>
            <a:normAutofit/>
          </a:bodyPr>
          <a:lstStyle/>
          <a:p>
            <a:pPr>
              <a:lnSpc>
                <a:spcPct val="110000"/>
              </a:lnSpc>
            </a:pPr>
            <a:r>
              <a:rPr lang="en-US" dirty="0"/>
              <a:t>Complete the enrollment form</a:t>
            </a:r>
          </a:p>
          <a:p>
            <a:pPr>
              <a:lnSpc>
                <a:spcPct val="110000"/>
              </a:lnSpc>
            </a:pPr>
            <a:r>
              <a:rPr lang="en-US" dirty="0"/>
              <a:t>When completed you’ll get a confirmation number and, if you’re logged in, a confirmation email</a:t>
            </a:r>
          </a:p>
          <a:p>
            <a:pPr>
              <a:lnSpc>
                <a:spcPct val="110000"/>
              </a:lnSpc>
            </a:pPr>
            <a:r>
              <a:rPr lang="en-US" dirty="0"/>
              <a:t>Print confirmation page or copy the number for proof of enrollment</a:t>
            </a:r>
          </a:p>
          <a:p>
            <a:pPr marL="0" indent="0">
              <a:buNone/>
            </a:pP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70</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382806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After You Enroll</a:t>
            </a:r>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p:txBody>
          <a:bodyPr>
            <a:normAutofit/>
          </a:bodyPr>
          <a:lstStyle/>
          <a:p>
            <a:r>
              <a:rPr lang="en-US" dirty="0"/>
              <a:t>New plan will start January 1 if enrolling during the OEP</a:t>
            </a:r>
          </a:p>
          <a:p>
            <a:r>
              <a:rPr lang="en-US" dirty="0"/>
              <a:t>No need to take action to disenroll from prior Part D or Medicare Advantage Plan</a:t>
            </a:r>
          </a:p>
          <a:p>
            <a:pPr marL="0" indent="0">
              <a:buNone/>
            </a:pPr>
            <a:endParaRPr lang="en-US" dirty="0"/>
          </a:p>
          <a:p>
            <a:pPr marL="0" indent="0">
              <a:buNone/>
            </a:pPr>
            <a:r>
              <a:rPr lang="en-US" b="1" dirty="0"/>
              <a:t>SHIP Counselors</a:t>
            </a:r>
            <a:r>
              <a:rPr lang="en-US" dirty="0"/>
              <a:t>:  Remember to complete “Beneficiary Contact Form” in STARS and check both “plans compare” and “enrollment” under Topics Discussed!</a:t>
            </a:r>
          </a:p>
          <a:p>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71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9820446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9A6034-A222-99B4-489B-E8612576B6B6}"/>
              </a:ext>
            </a:extLst>
          </p:cNvPr>
          <p:cNvSpPr>
            <a:spLocks noGrp="1"/>
          </p:cNvSpPr>
          <p:nvPr>
            <p:ph type="title"/>
          </p:nvPr>
        </p:nvSpPr>
        <p:spPr/>
        <p:txBody>
          <a:bodyPr/>
          <a:lstStyle/>
          <a:p>
            <a:r>
              <a:rPr lang="en-US">
                <a:latin typeface="Arial Black"/>
              </a:rPr>
              <a:t>10-Minute Break</a:t>
            </a:r>
            <a:endParaRPr lang="en-US"/>
          </a:p>
        </p:txBody>
      </p:sp>
    </p:spTree>
    <p:custDataLst>
      <p:tags r:id="rId1"/>
    </p:custDataLst>
    <p:extLst>
      <p:ext uri="{BB962C8B-B14F-4D97-AF65-F5344CB8AC3E}">
        <p14:creationId xmlns:p14="http://schemas.microsoft.com/office/powerpoint/2010/main" val="3614686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21F5-1C51-F92B-7D75-AD8C5CC11BC0}"/>
              </a:ext>
            </a:extLst>
          </p:cNvPr>
          <p:cNvSpPr>
            <a:spLocks noGrp="1"/>
          </p:cNvSpPr>
          <p:nvPr>
            <p:ph type="title"/>
          </p:nvPr>
        </p:nvSpPr>
        <p:spPr>
          <a:xfrm>
            <a:off x="4142965" y="1991524"/>
            <a:ext cx="5647327" cy="2340633"/>
          </a:xfrm>
        </p:spPr>
        <p:txBody>
          <a:bodyPr>
            <a:normAutofit/>
          </a:bodyPr>
          <a:lstStyle/>
          <a:p>
            <a:pPr marL="0" marR="0" lvl="0" indent="0" defTabSz="914377" rtl="0" eaLnBrk="1" fontAlgn="auto" latinLnBrk="0" hangingPunct="1">
              <a:lnSpc>
                <a:spcPct val="100000"/>
              </a:lnSpc>
              <a:spcBef>
                <a:spcPts val="0"/>
              </a:spcBef>
              <a:spcAft>
                <a:spcPts val="1200"/>
              </a:spcAft>
              <a:tabLst/>
              <a:defRPr/>
            </a:pPr>
            <a:r>
              <a:rPr kumimoji="0" lang="en-US" sz="3600" b="1" i="0" u="none" strike="noStrike" kern="1200" cap="none" spc="0" normalizeH="0" baseline="0" noProof="0" dirty="0">
                <a:ln>
                  <a:noFill/>
                </a:ln>
                <a:solidFill>
                  <a:srgbClr val="00539A"/>
                </a:solidFill>
                <a:effectLst/>
                <a:uLnTx/>
                <a:uFillTx/>
                <a:latin typeface="Arial Black" panose="020B0604020202020204" pitchFamily="34" charset="0"/>
                <a:ea typeface="+mn-ea"/>
              </a:rPr>
              <a:t>Medicare Advantage Plans on Medicare Plan Finder</a:t>
            </a:r>
            <a:br>
              <a:rPr kumimoji="0" lang="en-US" sz="3600" b="1" i="0" u="none" strike="noStrike" kern="1200" cap="none" spc="0" normalizeH="0" baseline="0" noProof="0" dirty="0">
                <a:ln>
                  <a:noFill/>
                </a:ln>
                <a:solidFill>
                  <a:srgbClr val="00539A"/>
                </a:solidFill>
                <a:effectLst/>
                <a:uLnTx/>
                <a:uFillTx/>
                <a:latin typeface="Arial Black" panose="020B0604020202020204" pitchFamily="34" charset="0"/>
                <a:ea typeface="+mn-ea"/>
              </a:rPr>
            </a:br>
            <a:endParaRPr lang="en-US" dirty="0"/>
          </a:p>
        </p:txBody>
      </p:sp>
    </p:spTree>
    <p:custDataLst>
      <p:tags r:id="rId1"/>
    </p:custDataLst>
    <p:extLst>
      <p:ext uri="{BB962C8B-B14F-4D97-AF65-F5344CB8AC3E}">
        <p14:creationId xmlns:p14="http://schemas.microsoft.com/office/powerpoint/2010/main" val="31323516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normAutofit/>
          </a:bodyPr>
          <a:lstStyle/>
          <a:p>
            <a:r>
              <a:rPr lang="en-US" dirty="0"/>
              <a:t>Switch from Stand Alone Drug Plan Search </a:t>
            </a:r>
            <a:br>
              <a:rPr lang="en-US" dirty="0"/>
            </a:br>
            <a:r>
              <a:rPr lang="en-US" dirty="0"/>
              <a:t>to Medicare Advantage Search from Results Page</a:t>
            </a:r>
          </a:p>
        </p:txBody>
      </p:sp>
      <p:pic>
        <p:nvPicPr>
          <p:cNvPr id="8" name="Content Placeholder 7" descr="Screen shot of the search results page with the option to &quot;View 38 available Medicare Advantage Plans&quot; highlighted in the top right corner.">
            <a:extLst>
              <a:ext uri="{FF2B5EF4-FFF2-40B4-BE49-F238E27FC236}">
                <a16:creationId xmlns:a16="http://schemas.microsoft.com/office/drawing/2014/main" id="{C4F16B43-7BD9-8B00-56BC-970FBB15D88C}"/>
              </a:ext>
            </a:extLst>
          </p:cNvPr>
          <p:cNvPicPr>
            <a:picLocks noGrp="1" noChangeAspect="1"/>
          </p:cNvPicPr>
          <p:nvPr>
            <p:ph sz="quarter" idx="13"/>
          </p:nvPr>
        </p:nvPicPr>
        <p:blipFill>
          <a:blip r:embed="rId4"/>
          <a:stretch>
            <a:fillRect/>
          </a:stretch>
        </p:blipFill>
        <p:spPr>
          <a:xfrm>
            <a:off x="276445" y="1143493"/>
            <a:ext cx="11797607" cy="5576284"/>
          </a:xfrm>
          <a:prstGeom prst="rect">
            <a:avLst/>
          </a:prstGeom>
        </p:spPr>
      </p:pic>
      <p:sp>
        <p:nvSpPr>
          <p:cNvPr id="11" name="Rectangle: Rounded Corners 10" descr="Yellow box to call attention to section of screen (View 38 available Medicare Advantage Plans)">
            <a:extLst>
              <a:ext uri="{FF2B5EF4-FFF2-40B4-BE49-F238E27FC236}">
                <a16:creationId xmlns:a16="http://schemas.microsoft.com/office/drawing/2014/main" id="{D725686A-DE15-4DC2-BD9B-9122A75722CD}"/>
              </a:ext>
            </a:extLst>
          </p:cNvPr>
          <p:cNvSpPr/>
          <p:nvPr/>
        </p:nvSpPr>
        <p:spPr>
          <a:xfrm>
            <a:off x="8224800" y="1750494"/>
            <a:ext cx="3541011" cy="615841"/>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74</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084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Medicare Advantage Results Page</a:t>
            </a:r>
          </a:p>
        </p:txBody>
      </p:sp>
      <p:pic>
        <p:nvPicPr>
          <p:cNvPr id="9" name="Content Placeholder 8" descr="Screenshot showing the Medicare Advantage Plans search results page and the filter options available for users">
            <a:extLst>
              <a:ext uri="{FF2B5EF4-FFF2-40B4-BE49-F238E27FC236}">
                <a16:creationId xmlns:a16="http://schemas.microsoft.com/office/drawing/2014/main" id="{D796E417-C5FA-2A17-9360-E0E80BCBBB65}"/>
              </a:ext>
            </a:extLst>
          </p:cNvPr>
          <p:cNvPicPr>
            <a:picLocks noGrp="1" noChangeAspect="1"/>
          </p:cNvPicPr>
          <p:nvPr>
            <p:ph sz="quarter" idx="13"/>
          </p:nvPr>
        </p:nvPicPr>
        <p:blipFill>
          <a:blip r:embed="rId4"/>
          <a:stretch>
            <a:fillRect/>
          </a:stretch>
        </p:blipFill>
        <p:spPr>
          <a:xfrm>
            <a:off x="685800" y="1061202"/>
            <a:ext cx="11091530" cy="5268776"/>
          </a:xfrm>
          <a:prstGeom prst="rect">
            <a:avLst/>
          </a:prstGeom>
          <a:ln>
            <a:noFill/>
          </a:ln>
          <a:effectLst>
            <a:outerShdw blurRad="292100" dist="139700" dir="2700000" algn="tl" rotWithShape="0">
              <a:srgbClr val="333333">
                <a:alpha val="65000"/>
              </a:srgbClr>
            </a:outerShdw>
          </a:effectLst>
        </p:spPr>
      </p:pic>
      <p:cxnSp>
        <p:nvCxnSpPr>
          <p:cNvPr id="15" name="Straight Arrow Connector 14" descr="Blue arrow connecting the &quot;See more Benefits link&quot; to the screen image."/>
          <p:cNvCxnSpPr>
            <a:cxnSpLocks/>
          </p:cNvCxnSpPr>
          <p:nvPr/>
        </p:nvCxnSpPr>
        <p:spPr>
          <a:xfrm flipV="1">
            <a:off x="7242048" y="4084379"/>
            <a:ext cx="2322576" cy="84239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descr="Yellow box highlighting the section of the screen labeled: other costs">
            <a:extLst>
              <a:ext uri="{FF2B5EF4-FFF2-40B4-BE49-F238E27FC236}">
                <a16:creationId xmlns:a16="http://schemas.microsoft.com/office/drawing/2014/main" id="{5469277C-2618-40C0-AC6B-23C5D8B87FEB}"/>
              </a:ext>
            </a:extLst>
          </p:cNvPr>
          <p:cNvSpPr/>
          <p:nvPr/>
        </p:nvSpPr>
        <p:spPr>
          <a:xfrm>
            <a:off x="698845" y="4227999"/>
            <a:ext cx="6424473" cy="2058661"/>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descr="Yellow box highlighting the section of the screen labeled: Copays/Coinsurance">
            <a:extLst>
              <a:ext uri="{FF2B5EF4-FFF2-40B4-BE49-F238E27FC236}">
                <a16:creationId xmlns:a16="http://schemas.microsoft.com/office/drawing/2014/main" id="{D9524FA7-4AD7-4A27-A57E-6AF6F00D12B9}"/>
              </a:ext>
            </a:extLst>
          </p:cNvPr>
          <p:cNvSpPr/>
          <p:nvPr/>
        </p:nvSpPr>
        <p:spPr>
          <a:xfrm>
            <a:off x="9253727" y="4232228"/>
            <a:ext cx="2404873" cy="79795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descr="Yellow box to call attention to sort plans by button ">
            <a:extLst>
              <a:ext uri="{FF2B5EF4-FFF2-40B4-BE49-F238E27FC236}">
                <a16:creationId xmlns:a16="http://schemas.microsoft.com/office/drawing/2014/main" id="{4B1D02A5-9C30-4B03-8883-435F0F17C6D0}"/>
              </a:ext>
            </a:extLst>
          </p:cNvPr>
          <p:cNvSpPr/>
          <p:nvPr/>
        </p:nvSpPr>
        <p:spPr>
          <a:xfrm>
            <a:off x="7345825" y="978070"/>
            <a:ext cx="4160375" cy="569361"/>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descr="Yellow box highlighting the section of the screen labeled: Yearly Drug &amp; Premium Cost  ">
            <a:extLst>
              <a:ext uri="{FF2B5EF4-FFF2-40B4-BE49-F238E27FC236}">
                <a16:creationId xmlns:a16="http://schemas.microsoft.com/office/drawing/2014/main" id="{CA8F342A-FB72-4D8D-AAA7-08E6A4FAF590}"/>
              </a:ext>
            </a:extLst>
          </p:cNvPr>
          <p:cNvSpPr/>
          <p:nvPr/>
        </p:nvSpPr>
        <p:spPr>
          <a:xfrm>
            <a:off x="697546" y="3299253"/>
            <a:ext cx="4801873" cy="842398"/>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Screenshot of the window that pop up when you select See More benefits. This window shows you the additional benefits available for the selected plan. ">
            <a:extLst>
              <a:ext uri="{FF2B5EF4-FFF2-40B4-BE49-F238E27FC236}">
                <a16:creationId xmlns:a16="http://schemas.microsoft.com/office/drawing/2014/main" id="{ABBE78ED-7BB2-6C6E-6EFD-F6AEE73C4E13}"/>
              </a:ext>
            </a:extLst>
          </p:cNvPr>
          <p:cNvPicPr>
            <a:picLocks noGrp="1" noChangeAspect="1"/>
          </p:cNvPicPr>
          <p:nvPr>
            <p:ph sz="quarter" idx="14"/>
          </p:nvPr>
        </p:nvPicPr>
        <p:blipFill>
          <a:blip r:embed="rId5"/>
          <a:stretch>
            <a:fillRect/>
          </a:stretch>
        </p:blipFill>
        <p:spPr>
          <a:xfrm>
            <a:off x="5626468" y="4870845"/>
            <a:ext cx="3231160" cy="123149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75</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89461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Filter Plan List if Desired </a:t>
            </a:r>
            <a:r>
              <a:rPr lang="en-US" dirty="0">
                <a:solidFill>
                  <a:srgbClr val="00529B"/>
                </a:solidFill>
              </a:rPr>
              <a:t>2</a:t>
            </a:r>
          </a:p>
        </p:txBody>
      </p:sp>
      <p:pic>
        <p:nvPicPr>
          <p:cNvPr id="23" name="Content Placeholder 22">
            <a:extLst>
              <a:ext uri="{FF2B5EF4-FFF2-40B4-BE49-F238E27FC236}">
                <a16:creationId xmlns:a16="http://schemas.microsoft.com/office/drawing/2014/main" id="{ABA876FB-F209-695A-A6D5-C1B1C455747B}"/>
              </a:ext>
              <a:ext uri="{C183D7F6-B498-43B3-948B-1728B52AA6E4}">
                <adec:decorative xmlns:adec="http://schemas.microsoft.com/office/drawing/2017/decorative" val="1"/>
              </a:ext>
            </a:extLst>
          </p:cNvPr>
          <p:cNvPicPr>
            <a:picLocks noGrp="1" noChangeAspect="1"/>
          </p:cNvPicPr>
          <p:nvPr>
            <p:ph sz="quarter" idx="13"/>
          </p:nvPr>
        </p:nvPicPr>
        <p:blipFill>
          <a:blip r:embed="rId4"/>
          <a:stretch>
            <a:fillRect/>
          </a:stretch>
        </p:blipFill>
        <p:spPr>
          <a:xfrm>
            <a:off x="838200" y="981795"/>
            <a:ext cx="1567964" cy="609475"/>
          </a:xfrm>
          <a:prstGeom prst="rect">
            <a:avLst/>
          </a:prstGeom>
        </p:spPr>
      </p:pic>
      <p:pic>
        <p:nvPicPr>
          <p:cNvPr id="21" name="Content Placeholder 20" descr="Screenshot showing the different filters available on the plan results page">
            <a:extLst>
              <a:ext uri="{FF2B5EF4-FFF2-40B4-BE49-F238E27FC236}">
                <a16:creationId xmlns:a16="http://schemas.microsoft.com/office/drawing/2014/main" id="{E868FA0D-0EAC-1E7B-AEB1-850BEA44CA99}"/>
              </a:ext>
            </a:extLst>
          </p:cNvPr>
          <p:cNvPicPr>
            <a:picLocks noGrp="1" noChangeAspect="1"/>
          </p:cNvPicPr>
          <p:nvPr>
            <p:ph sz="quarter" idx="14"/>
          </p:nvPr>
        </p:nvPicPr>
        <p:blipFill>
          <a:blip r:embed="rId5"/>
          <a:stretch>
            <a:fillRect/>
          </a:stretch>
        </p:blipFill>
        <p:spPr>
          <a:xfrm>
            <a:off x="466060" y="1750124"/>
            <a:ext cx="8670302" cy="4948387"/>
          </a:xfrm>
          <a:prstGeom prst="rect">
            <a:avLst/>
          </a:prstGeom>
        </p:spPr>
      </p:pic>
      <p:sp>
        <p:nvSpPr>
          <p:cNvPr id="11" name="Rectangle: Rounded Corners 10" descr="Yellow box highlighting the section of the screen labeled: Filters ">
            <a:extLst>
              <a:ext uri="{FF2B5EF4-FFF2-40B4-BE49-F238E27FC236}">
                <a16:creationId xmlns:a16="http://schemas.microsoft.com/office/drawing/2014/main" id="{C967FD72-6AC3-4402-92F2-F6AAF2CAB593}"/>
              </a:ext>
            </a:extLst>
          </p:cNvPr>
          <p:cNvSpPr/>
          <p:nvPr/>
        </p:nvSpPr>
        <p:spPr>
          <a:xfrm>
            <a:off x="563525" y="1733480"/>
            <a:ext cx="8123275" cy="61650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Content Placeholder 21" descr="Screenshot showing the options available in the Drug Filter">
            <a:extLst>
              <a:ext uri="{FF2B5EF4-FFF2-40B4-BE49-F238E27FC236}">
                <a16:creationId xmlns:a16="http://schemas.microsoft.com/office/drawing/2014/main" id="{2208ECC9-EA3E-4F05-CD37-D13C6A47A89E}"/>
              </a:ext>
            </a:extLst>
          </p:cNvPr>
          <p:cNvPicPr>
            <a:picLocks noGrp="1" noChangeAspect="1"/>
          </p:cNvPicPr>
          <p:nvPr>
            <p:ph sz="quarter" idx="15"/>
          </p:nvPr>
        </p:nvPicPr>
        <p:blipFill>
          <a:blip r:embed="rId6"/>
          <a:stretch>
            <a:fillRect/>
          </a:stretch>
        </p:blipFill>
        <p:spPr>
          <a:xfrm>
            <a:off x="3760634" y="1916736"/>
            <a:ext cx="2081153" cy="2059842"/>
          </a:xfrm>
          <a:prstGeom prst="rect">
            <a:avLst/>
          </a:prstGeom>
          <a:ln>
            <a:noFill/>
          </a:ln>
          <a:effectLst>
            <a:outerShdw blurRad="292100" dist="139700" dir="2700000" algn="tl" rotWithShape="0">
              <a:srgbClr val="333333">
                <a:alpha val="65000"/>
              </a:srgbClr>
            </a:outerShdw>
          </a:effectLst>
        </p:spPr>
      </p:pic>
      <p:pic>
        <p:nvPicPr>
          <p:cNvPr id="20" name="Content Placeholder 19" descr="Screenshot showing the options available in the Filter Plans">
            <a:extLst>
              <a:ext uri="{FF2B5EF4-FFF2-40B4-BE49-F238E27FC236}">
                <a16:creationId xmlns:a16="http://schemas.microsoft.com/office/drawing/2014/main" id="{9E82B74F-5BCF-BE95-6949-CB923FC184A8}"/>
              </a:ext>
            </a:extLst>
          </p:cNvPr>
          <p:cNvPicPr>
            <a:picLocks noGrp="1" noChangeAspect="1"/>
          </p:cNvPicPr>
          <p:nvPr>
            <p:ph sz="quarter" idx="16"/>
          </p:nvPr>
        </p:nvPicPr>
        <p:blipFill>
          <a:blip r:embed="rId7"/>
          <a:stretch>
            <a:fillRect/>
          </a:stretch>
        </p:blipFill>
        <p:spPr>
          <a:xfrm>
            <a:off x="7472317" y="2306631"/>
            <a:ext cx="3881483" cy="418560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76</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357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Compare Side-by-Side Up to 3 Plans</a:t>
            </a:r>
          </a:p>
        </p:txBody>
      </p:sp>
      <p:pic>
        <p:nvPicPr>
          <p:cNvPr id="8" name="Content Placeholder 7" descr="Screenshot showing the  comparison table of selected plans">
            <a:extLst>
              <a:ext uri="{FF2B5EF4-FFF2-40B4-BE49-F238E27FC236}">
                <a16:creationId xmlns:a16="http://schemas.microsoft.com/office/drawing/2014/main" id="{8E0C0D3B-C81B-D272-3152-F5D6B93AF46E}"/>
              </a:ext>
            </a:extLst>
          </p:cNvPr>
          <p:cNvPicPr>
            <a:picLocks noGrp="1" noChangeAspect="1"/>
          </p:cNvPicPr>
          <p:nvPr>
            <p:ph sz="quarter" idx="13"/>
          </p:nvPr>
        </p:nvPicPr>
        <p:blipFill>
          <a:blip r:embed="rId4"/>
          <a:stretch>
            <a:fillRect/>
          </a:stretch>
        </p:blipFill>
        <p:spPr>
          <a:xfrm>
            <a:off x="533302" y="1075091"/>
            <a:ext cx="10971126" cy="5417149"/>
          </a:xfrm>
          <a:prstGeom prst="rect">
            <a:avLst/>
          </a:prstGeom>
        </p:spPr>
      </p:pic>
      <p:sp>
        <p:nvSpPr>
          <p:cNvPr id="9" name="Rectangle: Rounded Corners 8" descr="Yellow box highlighting the Plans details button">
            <a:extLst>
              <a:ext uri="{FF2B5EF4-FFF2-40B4-BE49-F238E27FC236}">
                <a16:creationId xmlns:a16="http://schemas.microsoft.com/office/drawing/2014/main" id="{D04F8680-D626-4769-BBC3-A43E55B282C0}"/>
              </a:ext>
            </a:extLst>
          </p:cNvPr>
          <p:cNvSpPr/>
          <p:nvPr/>
        </p:nvSpPr>
        <p:spPr>
          <a:xfrm>
            <a:off x="4066032" y="1925555"/>
            <a:ext cx="762000" cy="27466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77</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54568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Medicare Advantage Plan Details Page</a:t>
            </a:r>
          </a:p>
        </p:txBody>
      </p:sp>
      <p:pic>
        <p:nvPicPr>
          <p:cNvPr id="7" name="Content Placeholder 6" descr="Screenshot showing the Plan Details Page">
            <a:extLst>
              <a:ext uri="{FF2B5EF4-FFF2-40B4-BE49-F238E27FC236}">
                <a16:creationId xmlns:a16="http://schemas.microsoft.com/office/drawing/2014/main" id="{C2855591-21EF-A079-DA4A-63CDFC59607A}"/>
              </a:ext>
            </a:extLst>
          </p:cNvPr>
          <p:cNvPicPr>
            <a:picLocks noGrp="1" noChangeAspect="1"/>
          </p:cNvPicPr>
          <p:nvPr>
            <p:ph sz="quarter" idx="13"/>
          </p:nvPr>
        </p:nvPicPr>
        <p:blipFill>
          <a:blip r:embed="rId4"/>
          <a:stretch>
            <a:fillRect/>
          </a:stretch>
        </p:blipFill>
        <p:spPr>
          <a:xfrm>
            <a:off x="661365" y="1249129"/>
            <a:ext cx="11162355" cy="4922948"/>
          </a:xfrm>
          <a:prstGeom prst="rect">
            <a:avLst/>
          </a:prstGeom>
        </p:spPr>
      </p:pic>
      <p:sp>
        <p:nvSpPr>
          <p:cNvPr id="16" name="Rectangle: Rounded Corners 15" descr="Yellow box highlighting the section of the screen showing the different plan information tabs available for users">
            <a:extLst>
              <a:ext uri="{FF2B5EF4-FFF2-40B4-BE49-F238E27FC236}">
                <a16:creationId xmlns:a16="http://schemas.microsoft.com/office/drawing/2014/main" id="{B403D10B-6B80-45BA-8DDF-C80160733C68}"/>
              </a:ext>
            </a:extLst>
          </p:cNvPr>
          <p:cNvSpPr/>
          <p:nvPr/>
        </p:nvSpPr>
        <p:spPr>
          <a:xfrm>
            <a:off x="641297" y="3774643"/>
            <a:ext cx="7916137" cy="42521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descr="Yellow box highlighting the section of the screen labeled: What you'll pay">
            <a:extLst>
              <a:ext uri="{FF2B5EF4-FFF2-40B4-BE49-F238E27FC236}">
                <a16:creationId xmlns:a16="http://schemas.microsoft.com/office/drawing/2014/main" id="{ABED78CC-0EF2-4F90-A6A6-1E293BBAB31D}"/>
              </a:ext>
            </a:extLst>
          </p:cNvPr>
          <p:cNvSpPr/>
          <p:nvPr/>
        </p:nvSpPr>
        <p:spPr>
          <a:xfrm>
            <a:off x="594833" y="2469946"/>
            <a:ext cx="11316687" cy="1231899"/>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78</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98074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Medicare Advantage Plan Details Page (continued)</a:t>
            </a:r>
          </a:p>
        </p:txBody>
      </p:sp>
      <p:pic>
        <p:nvPicPr>
          <p:cNvPr id="15" name="Content Placeholder 14" descr="Screenshot on the Medicare Advantage plan details page showing the premiums, deductibles and the Maximum you pay">
            <a:extLst>
              <a:ext uri="{FF2B5EF4-FFF2-40B4-BE49-F238E27FC236}">
                <a16:creationId xmlns:a16="http://schemas.microsoft.com/office/drawing/2014/main" id="{2B214E0A-14EA-FDA4-3922-0D98A1753773}"/>
              </a:ext>
            </a:extLst>
          </p:cNvPr>
          <p:cNvPicPr>
            <a:picLocks noGrp="1" noChangeAspect="1"/>
          </p:cNvPicPr>
          <p:nvPr>
            <p:ph sz="quarter" idx="13"/>
          </p:nvPr>
        </p:nvPicPr>
        <p:blipFill>
          <a:blip r:embed="rId4"/>
          <a:stretch>
            <a:fillRect/>
          </a:stretch>
        </p:blipFill>
        <p:spPr>
          <a:xfrm>
            <a:off x="465765" y="932688"/>
            <a:ext cx="11607292" cy="5662561"/>
          </a:xfrm>
          <a:prstGeom prst="rect">
            <a:avLst/>
          </a:prstGeom>
        </p:spPr>
      </p:pic>
      <p:sp>
        <p:nvSpPr>
          <p:cNvPr id="14" name="Rectangle: Rounded Corners 13" descr="Yellow box highlighting the section of the screen labeled: premiums">
            <a:extLst>
              <a:ext uri="{FF2B5EF4-FFF2-40B4-BE49-F238E27FC236}">
                <a16:creationId xmlns:a16="http://schemas.microsoft.com/office/drawing/2014/main" id="{ABED78CC-0EF2-4F90-A6A6-1E293BBAB31D}"/>
              </a:ext>
            </a:extLst>
          </p:cNvPr>
          <p:cNvSpPr/>
          <p:nvPr/>
        </p:nvSpPr>
        <p:spPr>
          <a:xfrm>
            <a:off x="694944" y="1131429"/>
            <a:ext cx="10883912" cy="2398155"/>
          </a:xfrm>
          <a:prstGeom prst="roundRect">
            <a:avLst>
              <a:gd name="adj" fmla="val 11347"/>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13" descr="Yellow box highlighting the section of the screen labeled: premiums">
            <a:extLst>
              <a:ext uri="{FF2B5EF4-FFF2-40B4-BE49-F238E27FC236}">
                <a16:creationId xmlns:a16="http://schemas.microsoft.com/office/drawing/2014/main" id="{ABED78CC-0EF2-4F90-A6A6-1E293BBAB31D}"/>
              </a:ext>
            </a:extLst>
          </p:cNvPr>
          <p:cNvSpPr/>
          <p:nvPr/>
        </p:nvSpPr>
        <p:spPr>
          <a:xfrm>
            <a:off x="694942" y="3593592"/>
            <a:ext cx="10883913" cy="151790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DE6ACDF1-156C-C6DC-2F5F-4DA2050D4103}"/>
              </a:ext>
            </a:extLst>
          </p:cNvPr>
          <p:cNvSpPr>
            <a:spLocks noGrp="1"/>
          </p:cNvSpPr>
          <p:nvPr>
            <p:ph sz="quarter" idx="14"/>
          </p:nvPr>
        </p:nvSpPr>
        <p:spPr>
          <a:xfrm>
            <a:off x="3694370" y="4165602"/>
            <a:ext cx="4291194" cy="662699"/>
          </a:xfrm>
          <a:solidFill>
            <a:schemeClr val="bg1">
              <a:lumMod val="85000"/>
            </a:schemeClr>
          </a:solid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Check with the plan to see if deductible applies to in-network or out-of-network health services.</a:t>
            </a:r>
          </a:p>
        </p:txBody>
      </p:sp>
      <p:sp>
        <p:nvSpPr>
          <p:cNvPr id="11" name="Right Arrow 10">
            <a:extLst>
              <a:ext uri="{C183D7F6-B498-43B3-948B-1728B52AA6E4}">
                <adec:decorative xmlns:adec="http://schemas.microsoft.com/office/drawing/2017/decorative" val="1"/>
              </a:ext>
            </a:extLst>
          </p:cNvPr>
          <p:cNvSpPr/>
          <p:nvPr/>
        </p:nvSpPr>
        <p:spPr>
          <a:xfrm>
            <a:off x="7991856" y="422758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13" descr="Yellow box highlighting the section of the screen labeled: premiums">
            <a:extLst>
              <a:ext uri="{FF2B5EF4-FFF2-40B4-BE49-F238E27FC236}">
                <a16:creationId xmlns:a16="http://schemas.microsoft.com/office/drawing/2014/main" id="{ABED78CC-0EF2-4F90-A6A6-1E293BBAB31D}"/>
              </a:ext>
            </a:extLst>
          </p:cNvPr>
          <p:cNvSpPr/>
          <p:nvPr/>
        </p:nvSpPr>
        <p:spPr>
          <a:xfrm>
            <a:off x="694943" y="5111496"/>
            <a:ext cx="10883913" cy="1059573"/>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79</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04887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bg/>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3" grpId="0" uiExpand="1" build="p" animBg="1"/>
      <p:bldP spid="11"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60A8-4645-1712-5165-E80F3AA20DBD}"/>
              </a:ext>
            </a:extLst>
          </p:cNvPr>
          <p:cNvSpPr>
            <a:spLocks noGrp="1"/>
          </p:cNvSpPr>
          <p:nvPr>
            <p:ph type="title"/>
          </p:nvPr>
        </p:nvSpPr>
        <p:spPr/>
        <p:txBody>
          <a:bodyPr/>
          <a:lstStyle/>
          <a:p>
            <a:r>
              <a:rPr lang="en-US" dirty="0"/>
              <a:t>Checking In</a:t>
            </a:r>
          </a:p>
        </p:txBody>
      </p:sp>
      <p:sp>
        <p:nvSpPr>
          <p:cNvPr id="8" name="TextBox 7" descr="Chat-What are you hoping to learn today?" title="Text Box">
            <a:extLst>
              <a:ext uri="{FF2B5EF4-FFF2-40B4-BE49-F238E27FC236}">
                <a16:creationId xmlns:a16="http://schemas.microsoft.com/office/drawing/2014/main" id="{6B840AAE-13DE-3DC9-47BC-63D7A65360F3}"/>
              </a:ext>
            </a:extLst>
          </p:cNvPr>
          <p:cNvSpPr txBox="1"/>
          <p:nvPr/>
        </p:nvSpPr>
        <p:spPr>
          <a:xfrm rot="312774">
            <a:off x="497511" y="1318111"/>
            <a:ext cx="1796892" cy="784830"/>
          </a:xfrm>
          <a:prstGeom prst="rect">
            <a:avLst/>
          </a:prstGeom>
          <a:noFill/>
        </p:spPr>
        <p:txBody>
          <a:bodyPr wrap="square" rtlCol="0">
            <a:spAutoFit/>
          </a:bodyPr>
          <a:lstStyle/>
          <a:p>
            <a:pPr algn="ctr"/>
            <a:r>
              <a:rPr lang="en-US" sz="1500" b="1" dirty="0">
                <a:solidFill>
                  <a:srgbClr val="08569B"/>
                </a:solidFill>
                <a:latin typeface="Arial" panose="020B0604020202020204" pitchFamily="34" charset="0"/>
                <a:cs typeface="Arial" panose="020B0604020202020204" pitchFamily="34" charset="0"/>
              </a:rPr>
              <a:t>Where are you joining us from today? </a:t>
            </a:r>
          </a:p>
        </p:txBody>
      </p:sp>
      <p:sp>
        <p:nvSpPr>
          <p:cNvPr id="7" name="TextBox 6" descr="thanks for joining!" title="text box">
            <a:extLst>
              <a:ext uri="{FF2B5EF4-FFF2-40B4-BE49-F238E27FC236}">
                <a16:creationId xmlns:a16="http://schemas.microsoft.com/office/drawing/2014/main" id="{744D680D-AFDC-BDCA-F646-CE1CAD7C0E13}"/>
              </a:ext>
            </a:extLst>
          </p:cNvPr>
          <p:cNvSpPr txBox="1"/>
          <p:nvPr/>
        </p:nvSpPr>
        <p:spPr>
          <a:xfrm rot="21235421">
            <a:off x="2585709" y="3424104"/>
            <a:ext cx="1631556" cy="553998"/>
          </a:xfrm>
          <a:prstGeom prst="rect">
            <a:avLst/>
          </a:prstGeom>
          <a:noFill/>
        </p:spPr>
        <p:txBody>
          <a:bodyPr wrap="square" lIns="91440" tIns="45720" rIns="91440" bIns="45720" rtlCol="0" anchor="t">
            <a:spAutoFit/>
          </a:bodyPr>
          <a:lstStyle/>
          <a:p>
            <a:pPr algn="ctr"/>
            <a:r>
              <a:rPr lang="en-US" sz="1500" b="1" dirty="0">
                <a:solidFill>
                  <a:schemeClr val="bg1"/>
                </a:solidFill>
                <a:latin typeface="Arial"/>
                <a:cs typeface="Arial"/>
              </a:rPr>
              <a:t>Thanks for joining!</a:t>
            </a:r>
            <a:endParaRPr lang="en-US" sz="1500" b="1" dirty="0">
              <a:solidFill>
                <a:schemeClr val="bg1"/>
              </a:solidFill>
              <a:latin typeface="Arial" panose="020B0604020202020204" pitchFamily="34" charset="0"/>
              <a:cs typeface="Arial" panose="020B0604020202020204" pitchFamily="34" charset="0"/>
            </a:endParaRPr>
          </a:p>
        </p:txBody>
      </p:sp>
      <p:sp>
        <p:nvSpPr>
          <p:cNvPr id="9" name="TextBox 8" descr="We'll cover as much as we can!" title="text box">
            <a:extLst>
              <a:ext uri="{FF2B5EF4-FFF2-40B4-BE49-F238E27FC236}">
                <a16:creationId xmlns:a16="http://schemas.microsoft.com/office/drawing/2014/main" id="{2AD042B2-D610-06C6-3457-3C39D04E641E}"/>
              </a:ext>
            </a:extLst>
          </p:cNvPr>
          <p:cNvSpPr txBox="1"/>
          <p:nvPr/>
        </p:nvSpPr>
        <p:spPr>
          <a:xfrm rot="20855347">
            <a:off x="3982535" y="1444704"/>
            <a:ext cx="1976686" cy="784830"/>
          </a:xfrm>
          <a:prstGeom prst="rect">
            <a:avLst/>
          </a:prstGeom>
          <a:noFill/>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What’s your experience with the Medicare OEP?</a:t>
            </a:r>
          </a:p>
        </p:txBody>
      </p:sp>
      <p:pic>
        <p:nvPicPr>
          <p:cNvPr id="3" name="Picture 2" descr="Map of the United States of America.">
            <a:extLst>
              <a:ext uri="{FF2B5EF4-FFF2-40B4-BE49-F238E27FC236}">
                <a16:creationId xmlns:a16="http://schemas.microsoft.com/office/drawing/2014/main" id="{3ABA4553-DAD1-0871-D8B7-3A58DC92537D}"/>
              </a:ext>
            </a:extLst>
          </p:cNvPr>
          <p:cNvPicPr>
            <a:picLocks noChangeAspect="1"/>
          </p:cNvPicPr>
          <p:nvPr/>
        </p:nvPicPr>
        <p:blipFill>
          <a:blip r:embed="rId4"/>
          <a:stretch>
            <a:fillRect/>
          </a:stretch>
        </p:blipFill>
        <p:spPr>
          <a:xfrm>
            <a:off x="7393906" y="1176492"/>
            <a:ext cx="3869198" cy="2454939"/>
          </a:xfrm>
          <a:prstGeom prst="rect">
            <a:avLst/>
          </a:prstGeom>
        </p:spPr>
      </p:pic>
      <p:pic>
        <p:nvPicPr>
          <p:cNvPr id="4" name="Picture 3" descr="Clipboard illustration.">
            <a:extLst>
              <a:ext uri="{FF2B5EF4-FFF2-40B4-BE49-F238E27FC236}">
                <a16:creationId xmlns:a16="http://schemas.microsoft.com/office/drawing/2014/main" id="{825785A6-598E-FB0D-479C-07041C506F7E}"/>
              </a:ext>
            </a:extLst>
          </p:cNvPr>
          <p:cNvPicPr>
            <a:picLocks noChangeAspect="1"/>
          </p:cNvPicPr>
          <p:nvPr/>
        </p:nvPicPr>
        <p:blipFill>
          <a:blip r:embed="rId5"/>
          <a:stretch>
            <a:fillRect/>
          </a:stretch>
        </p:blipFill>
        <p:spPr>
          <a:xfrm>
            <a:off x="7635929" y="3863484"/>
            <a:ext cx="1410459" cy="1803243"/>
          </a:xfrm>
          <a:prstGeom prst="rect">
            <a:avLst/>
          </a:prstGeom>
        </p:spPr>
      </p:pic>
      <p:pic>
        <p:nvPicPr>
          <p:cNvPr id="5" name="Picture 4" descr="Idea illustration.">
            <a:extLst>
              <a:ext uri="{FF2B5EF4-FFF2-40B4-BE49-F238E27FC236}">
                <a16:creationId xmlns:a16="http://schemas.microsoft.com/office/drawing/2014/main" id="{EECFF36A-99AE-08D6-FCA0-AB5F053C89DB}"/>
              </a:ext>
            </a:extLst>
          </p:cNvPr>
          <p:cNvPicPr>
            <a:picLocks noChangeAspect="1"/>
          </p:cNvPicPr>
          <p:nvPr/>
        </p:nvPicPr>
        <p:blipFill>
          <a:blip r:embed="rId6"/>
          <a:stretch>
            <a:fillRect/>
          </a:stretch>
        </p:blipFill>
        <p:spPr>
          <a:xfrm>
            <a:off x="9527930" y="3900522"/>
            <a:ext cx="1739404" cy="1719746"/>
          </a:xfrm>
          <a:prstGeom prst="rect">
            <a:avLst/>
          </a:prstGeom>
        </p:spPr>
      </p:pic>
      <p:sp>
        <p:nvSpPr>
          <p:cNvPr id="14" name="Slide Number Placeholder 4">
            <a:extLst>
              <a:ext uri="{FF2B5EF4-FFF2-40B4-BE49-F238E27FC236}">
                <a16:creationId xmlns:a16="http://schemas.microsoft.com/office/drawing/2014/main" id="{BC0972F5-A185-8870-6FE3-8BB3051705E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8</a:t>
            </a:fld>
            <a:endParaRPr lang="en-US" dirty="0"/>
          </a:p>
        </p:txBody>
      </p:sp>
      <p:sp>
        <p:nvSpPr>
          <p:cNvPr id="13" name="Footer Placeholder 3">
            <a:extLst>
              <a:ext uri="{FF2B5EF4-FFF2-40B4-BE49-F238E27FC236}">
                <a16:creationId xmlns:a16="http://schemas.microsoft.com/office/drawing/2014/main" id="{0F5A199E-84A8-E593-F901-82E8F7FB951C}"/>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
        <p:nvSpPr>
          <p:cNvPr id="12" name="Date Placeholder 2">
            <a:extLst>
              <a:ext uri="{FF2B5EF4-FFF2-40B4-BE49-F238E27FC236}">
                <a16:creationId xmlns:a16="http://schemas.microsoft.com/office/drawing/2014/main" id="{22B2A1ED-CED4-22B8-C584-3E243D27A23C}"/>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9483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Page—Benefits &amp; Costs Tab</a:t>
            </a:r>
          </a:p>
        </p:txBody>
      </p:sp>
      <p:pic>
        <p:nvPicPr>
          <p:cNvPr id="8" name="Content Placeholder 7" descr="Screen shot showing Benefits &amp; Costs information for MA plan example.">
            <a:extLst>
              <a:ext uri="{FF2B5EF4-FFF2-40B4-BE49-F238E27FC236}">
                <a16:creationId xmlns:a16="http://schemas.microsoft.com/office/drawing/2014/main" id="{DFF9A374-31F9-A651-86F3-32E39420C60A}"/>
              </a:ext>
            </a:extLst>
          </p:cNvPr>
          <p:cNvPicPr>
            <a:picLocks noGrp="1" noChangeAspect="1"/>
          </p:cNvPicPr>
          <p:nvPr>
            <p:ph sz="quarter" idx="13"/>
          </p:nvPr>
        </p:nvPicPr>
        <p:blipFill rotWithShape="1">
          <a:blip r:embed="rId4" cstate="screen">
            <a:extLst>
              <a:ext uri="{28A0092B-C50C-407E-A947-70E740481C1C}">
                <a14:useLocalDpi xmlns:a14="http://schemas.microsoft.com/office/drawing/2010/main"/>
              </a:ext>
            </a:extLst>
          </a:blip>
          <a:srcRect/>
          <a:stretch/>
        </p:blipFill>
        <p:spPr>
          <a:xfrm>
            <a:off x="816934" y="1090081"/>
            <a:ext cx="10792290" cy="5264184"/>
          </a:xfrm>
          <a:prstGeom prst="rect">
            <a:avLst/>
          </a:prstGeom>
          <a:ln>
            <a:noFill/>
          </a:ln>
          <a:effectLst>
            <a:outerShdw blurRad="292100" dist="139700" dir="2700000" algn="tl" rotWithShape="0">
              <a:srgbClr val="333333">
                <a:alpha val="65000"/>
              </a:srgbClr>
            </a:outerShdw>
          </a:effectLst>
        </p:spPr>
      </p:pic>
      <p:sp>
        <p:nvSpPr>
          <p:cNvPr id="7" name="Rectangle 6" descr="Red box highlighting the field in which user can view the plan provider network directory">
            <a:extLst>
              <a:ext uri="{FF2B5EF4-FFF2-40B4-BE49-F238E27FC236}">
                <a16:creationId xmlns:a16="http://schemas.microsoft.com/office/drawing/2014/main" id="{B9300256-6FA9-230C-45B7-FFF1306DB6E7}"/>
              </a:ext>
            </a:extLst>
          </p:cNvPr>
          <p:cNvSpPr/>
          <p:nvPr/>
        </p:nvSpPr>
        <p:spPr>
          <a:xfrm>
            <a:off x="838200" y="1607739"/>
            <a:ext cx="2394699" cy="53582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80</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67417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Page—Extra Benefits Tab</a:t>
            </a:r>
          </a:p>
        </p:txBody>
      </p:sp>
      <p:pic>
        <p:nvPicPr>
          <p:cNvPr id="13" name="Content Placeholder 12" descr="Screenshot showing the Extra benefits such as Hearing and Preventive dental">
            <a:extLst>
              <a:ext uri="{FF2B5EF4-FFF2-40B4-BE49-F238E27FC236}">
                <a16:creationId xmlns:a16="http://schemas.microsoft.com/office/drawing/2014/main" id="{2EB69EF0-61A5-A5F3-0C96-C0528776FCA1}"/>
              </a:ext>
            </a:extLst>
          </p:cNvPr>
          <p:cNvPicPr>
            <a:picLocks noGrp="1" noChangeAspect="1"/>
          </p:cNvPicPr>
          <p:nvPr>
            <p:ph sz="quarter" idx="13"/>
          </p:nvPr>
        </p:nvPicPr>
        <p:blipFill>
          <a:blip r:embed="rId4"/>
          <a:stretch>
            <a:fillRect/>
          </a:stretch>
        </p:blipFill>
        <p:spPr>
          <a:xfrm>
            <a:off x="214948" y="1149380"/>
            <a:ext cx="9223812" cy="5337544"/>
          </a:xfrm>
          <a:prstGeom prst="rect">
            <a:avLst/>
          </a:prstGeom>
          <a:ln>
            <a:noFill/>
          </a:ln>
          <a:effectLst>
            <a:outerShdw blurRad="292100" dist="139700" dir="2700000" algn="tl" rotWithShape="0">
              <a:srgbClr val="333333">
                <a:alpha val="65000"/>
              </a:srgbClr>
            </a:outerShdw>
          </a:effectLst>
        </p:spPr>
      </p:pic>
      <p:sp>
        <p:nvSpPr>
          <p:cNvPr id="9" name="Right Arrow 8">
            <a:extLst>
              <a:ext uri="{C183D7F6-B498-43B3-948B-1728B52AA6E4}">
                <adec:decorative xmlns:adec="http://schemas.microsoft.com/office/drawing/2017/decorative" val="1"/>
              </a:ext>
            </a:extLst>
          </p:cNvPr>
          <p:cNvSpPr/>
          <p:nvPr/>
        </p:nvSpPr>
        <p:spPr>
          <a:xfrm rot="9399062">
            <a:off x="9027058" y="4358634"/>
            <a:ext cx="1170232" cy="40756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C183D7F6-B498-43B3-948B-1728B52AA6E4}">
                <adec:decorative xmlns:adec="http://schemas.microsoft.com/office/drawing/2017/decorative" val="1"/>
              </a:ext>
            </a:extLst>
          </p:cNvPr>
          <p:cNvSpPr/>
          <p:nvPr/>
        </p:nvSpPr>
        <p:spPr>
          <a:xfrm rot="12522533">
            <a:off x="8997416" y="3054208"/>
            <a:ext cx="1208238" cy="411147"/>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3BCF79CD-CED0-8DF8-DF72-520351798E69}"/>
              </a:ext>
            </a:extLst>
          </p:cNvPr>
          <p:cNvSpPr>
            <a:spLocks noGrp="1"/>
          </p:cNvSpPr>
          <p:nvPr>
            <p:ph sz="quarter" idx="14"/>
          </p:nvPr>
        </p:nvSpPr>
        <p:spPr>
          <a:xfrm>
            <a:off x="9982200" y="3259781"/>
            <a:ext cx="1855340" cy="1410586"/>
          </a:xfrm>
          <a:solidFill>
            <a:srgbClr val="FFC000"/>
          </a:solidFill>
        </p:spPr>
        <p:txBody>
          <a:bodyPr>
            <a:normAutofit/>
          </a:bodyPr>
          <a:lstStyle/>
          <a:p>
            <a:pPr marL="0" indent="0">
              <a:buNone/>
            </a:pPr>
            <a:r>
              <a:rPr lang="en-US" sz="2000" dirty="0"/>
              <a:t>Check plan documents to see details on the limits</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81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4374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par>
                          <p:cTn id="9" fill="hold">
                            <p:stCondLst>
                              <p:cond delay="0"/>
                            </p:stCondLst>
                            <p:childTnLst>
                              <p:par>
                                <p:cTn id="10" presetID="2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uiExpan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normAutofit/>
          </a:bodyPr>
          <a:lstStyle/>
          <a:p>
            <a:r>
              <a:rPr lang="en-US" sz="2800" dirty="0"/>
              <a:t>Plan Details Page—“Optional Packages”</a:t>
            </a:r>
            <a:br>
              <a:rPr lang="en-US" sz="2800" dirty="0"/>
            </a:br>
            <a:r>
              <a:rPr lang="en-US" sz="2800" dirty="0"/>
              <a:t> Tab May Also Show</a:t>
            </a:r>
          </a:p>
        </p:txBody>
      </p:sp>
      <p:pic>
        <p:nvPicPr>
          <p:cNvPr id="8" name="Content Placeholder 7" descr="Screenshot showing the optional packages for plans.">
            <a:extLst>
              <a:ext uri="{FF2B5EF4-FFF2-40B4-BE49-F238E27FC236}">
                <a16:creationId xmlns:a16="http://schemas.microsoft.com/office/drawing/2014/main" id="{0B2CCE7B-83DE-5A89-3763-FE10CC289519}"/>
              </a:ext>
            </a:extLst>
          </p:cNvPr>
          <p:cNvPicPr>
            <a:picLocks noGrp="1" noChangeAspect="1"/>
          </p:cNvPicPr>
          <p:nvPr>
            <p:ph idx="1"/>
          </p:nvPr>
        </p:nvPicPr>
        <p:blipFill>
          <a:blip r:embed="rId4"/>
          <a:stretch>
            <a:fillRect/>
          </a:stretch>
        </p:blipFill>
        <p:spPr>
          <a:xfrm>
            <a:off x="316549" y="1061272"/>
            <a:ext cx="11558902" cy="5013720"/>
          </a:xfrm>
          <a:prstGeom prst="rect">
            <a:avLst/>
          </a:prstGeom>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82</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4798555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77688-7FB3-5837-35FC-21D7DEED3A3E}"/>
              </a:ext>
            </a:extLst>
          </p:cNvPr>
          <p:cNvSpPr>
            <a:spLocks noGrp="1"/>
          </p:cNvSpPr>
          <p:nvPr>
            <p:ph type="title"/>
          </p:nvPr>
        </p:nvSpPr>
        <p:spPr/>
        <p:txBody>
          <a:bodyPr>
            <a:normAutofit/>
          </a:bodyPr>
          <a:lstStyle/>
          <a:p>
            <a:r>
              <a:rPr lang="en-US" sz="4267" dirty="0">
                <a:latin typeface="+mn-lt"/>
              </a:rPr>
              <a:t>Plan Rating</a:t>
            </a:r>
          </a:p>
        </p:txBody>
      </p:sp>
      <p:pic>
        <p:nvPicPr>
          <p:cNvPr id="9" name="Content Placeholder 8" descr="Screenshot showing the Start Rating for Health plan and the Drug Plan">
            <a:extLst>
              <a:ext uri="{FF2B5EF4-FFF2-40B4-BE49-F238E27FC236}">
                <a16:creationId xmlns:a16="http://schemas.microsoft.com/office/drawing/2014/main" id="{8B3BB7AA-5015-E213-0773-9DB428EA63D7}"/>
              </a:ext>
            </a:extLst>
          </p:cNvPr>
          <p:cNvPicPr>
            <a:picLocks noGrp="1" noChangeAspect="1"/>
          </p:cNvPicPr>
          <p:nvPr>
            <p:ph sz="quarter" idx="13"/>
          </p:nvPr>
        </p:nvPicPr>
        <p:blipFill>
          <a:blip r:embed="rId4"/>
          <a:stretch>
            <a:fillRect/>
          </a:stretch>
        </p:blipFill>
        <p:spPr>
          <a:xfrm>
            <a:off x="827567" y="1148168"/>
            <a:ext cx="10504546" cy="2430050"/>
          </a:xfrm>
          <a:prstGeom prst="rect">
            <a:avLst/>
          </a:prstGeom>
          <a:ln>
            <a:noFill/>
          </a:ln>
          <a:effectLst>
            <a:outerShdw blurRad="292100" dist="139700" dir="2700000" algn="tl" rotWithShape="0">
              <a:srgbClr val="333333">
                <a:alpha val="65000"/>
              </a:srgbClr>
            </a:outerShdw>
          </a:effectLst>
        </p:spPr>
      </p:pic>
      <p:sp>
        <p:nvSpPr>
          <p:cNvPr id="5" name="Rectangle 4" descr="Red box highlighting the button to expand the Health Plan Start Rating">
            <a:extLst>
              <a:ext uri="{FF2B5EF4-FFF2-40B4-BE49-F238E27FC236}">
                <a16:creationId xmlns:a16="http://schemas.microsoft.com/office/drawing/2014/main" id="{A0E46B18-D290-22AA-A5BD-EF8FCB1A2491}"/>
              </a:ext>
            </a:extLst>
          </p:cNvPr>
          <p:cNvSpPr/>
          <p:nvPr/>
        </p:nvSpPr>
        <p:spPr>
          <a:xfrm>
            <a:off x="803536" y="2073914"/>
            <a:ext cx="1656471" cy="39560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Content Placeholder 9" descr="Screenshot showing the Start Rating comparison of the selected plan vs Original Medicare">
            <a:extLst>
              <a:ext uri="{FF2B5EF4-FFF2-40B4-BE49-F238E27FC236}">
                <a16:creationId xmlns:a16="http://schemas.microsoft.com/office/drawing/2014/main" id="{6C1C5F45-9928-3EEF-7DE6-D098579D70F8}"/>
              </a:ext>
            </a:extLst>
          </p:cNvPr>
          <p:cNvPicPr>
            <a:picLocks noGrp="1" noChangeAspect="1"/>
          </p:cNvPicPr>
          <p:nvPr>
            <p:ph sz="quarter" idx="14"/>
          </p:nvPr>
        </p:nvPicPr>
        <p:blipFill>
          <a:blip r:embed="rId5"/>
          <a:stretch>
            <a:fillRect/>
          </a:stretch>
        </p:blipFill>
        <p:spPr>
          <a:xfrm>
            <a:off x="838200" y="4096684"/>
            <a:ext cx="10515600" cy="221675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2324F6B8-42E6-BC5F-3964-CDDCAD0A966F}"/>
              </a:ext>
              <a:ext uri="{C183D7F6-B498-43B3-948B-1728B52AA6E4}">
                <adec:decorative xmlns:adec="http://schemas.microsoft.com/office/drawing/2017/decorative" val="1"/>
              </a:ext>
            </a:extLst>
          </p:cNvPr>
          <p:cNvSpPr/>
          <p:nvPr/>
        </p:nvSpPr>
        <p:spPr>
          <a:xfrm>
            <a:off x="803536" y="4096684"/>
            <a:ext cx="2663636" cy="31660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Slide Number Placeholder 12">
            <a:extLst>
              <a:ext uri="{FF2B5EF4-FFF2-40B4-BE49-F238E27FC236}">
                <a16:creationId xmlns:a16="http://schemas.microsoft.com/office/drawing/2014/main" id="{FC9FEFB0-B42D-CAC5-6C6A-580AA3EFF365}"/>
              </a:ext>
            </a:extLst>
          </p:cNvPr>
          <p:cNvSpPr>
            <a:spLocks noGrp="1"/>
          </p:cNvSpPr>
          <p:nvPr>
            <p:ph type="sldNum" sz="quarter" idx="12"/>
          </p:nvPr>
        </p:nvSpPr>
        <p:spPr/>
        <p:txBody>
          <a:bodyPr/>
          <a:lstStyle/>
          <a:p>
            <a:pPr defTabSz="914377"/>
            <a:fld id="{0B2D781D-8844-5940-92D1-06EF0A7F581E}" type="slidenum">
              <a:rPr lang="en-US" smtClean="0"/>
              <a:pPr defTabSz="914377"/>
              <a:t>83</a:t>
            </a:fld>
            <a:endParaRPr lang="en-US" dirty="0"/>
          </a:p>
        </p:txBody>
      </p:sp>
      <p:sp>
        <p:nvSpPr>
          <p:cNvPr id="12" name="Footer Placeholder 11">
            <a:extLst>
              <a:ext uri="{FF2B5EF4-FFF2-40B4-BE49-F238E27FC236}">
                <a16:creationId xmlns:a16="http://schemas.microsoft.com/office/drawing/2014/main" id="{915E7F76-11C6-0EBC-AF5F-568F68851597}"/>
              </a:ext>
            </a:extLst>
          </p:cNvPr>
          <p:cNvSpPr>
            <a:spLocks noGrp="1"/>
          </p:cNvSpPr>
          <p:nvPr>
            <p:ph type="ftr" sz="quarter" idx="11"/>
          </p:nvPr>
        </p:nvSpPr>
        <p:spPr/>
        <p:txBody>
          <a:bodyPr/>
          <a:lstStyle/>
          <a:p>
            <a:pPr defTabSz="914377"/>
            <a:r>
              <a:rPr lang="en-US" dirty="0"/>
              <a:t>NTP Medicare OEP Bootcamp 2023 </a:t>
            </a:r>
          </a:p>
        </p:txBody>
      </p:sp>
      <p:sp>
        <p:nvSpPr>
          <p:cNvPr id="11" name="Date Placeholder 10">
            <a:extLst>
              <a:ext uri="{FF2B5EF4-FFF2-40B4-BE49-F238E27FC236}">
                <a16:creationId xmlns:a16="http://schemas.microsoft.com/office/drawing/2014/main" id="{CB6C9CB3-93A5-2ACE-3EE3-28291350DE44}"/>
              </a:ext>
            </a:extLst>
          </p:cNvPr>
          <p:cNvSpPr>
            <a:spLocks noGrp="1"/>
          </p:cNvSpPr>
          <p:nvPr>
            <p:ph type="dt" sz="half" idx="10"/>
          </p:nvPr>
        </p:nvSpPr>
        <p:spPr/>
        <p:txBody>
          <a:bodyPr/>
          <a:lstStyle/>
          <a:p>
            <a:pPr defTabSz="914377"/>
            <a:r>
              <a:rPr lang="en-US" dirty="0"/>
              <a:t>September 2023</a:t>
            </a:r>
          </a:p>
        </p:txBody>
      </p:sp>
    </p:spTree>
    <p:custDataLst>
      <p:tags r:id="rId1"/>
    </p:custDataLst>
    <p:extLst>
      <p:ext uri="{BB962C8B-B14F-4D97-AF65-F5344CB8AC3E}">
        <p14:creationId xmlns:p14="http://schemas.microsoft.com/office/powerpoint/2010/main" val="53948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See Plan’s Website for More Details</a:t>
            </a:r>
          </a:p>
        </p:txBody>
      </p:sp>
      <p:pic>
        <p:nvPicPr>
          <p:cNvPr id="9" name="Content Placeholder 8" descr="Screenshot showing the selected plan details.">
            <a:extLst>
              <a:ext uri="{FF2B5EF4-FFF2-40B4-BE49-F238E27FC236}">
                <a16:creationId xmlns:a16="http://schemas.microsoft.com/office/drawing/2014/main" id="{48A252A7-CF23-A304-DBB2-5EFB26C736A7}"/>
              </a:ext>
            </a:extLst>
          </p:cNvPr>
          <p:cNvPicPr>
            <a:picLocks noGrp="1" noChangeAspect="1"/>
          </p:cNvPicPr>
          <p:nvPr>
            <p:ph sz="quarter" idx="13"/>
          </p:nvPr>
        </p:nvPicPr>
        <p:blipFill>
          <a:blip r:embed="rId4"/>
          <a:stretch>
            <a:fillRect/>
          </a:stretch>
        </p:blipFill>
        <p:spPr>
          <a:xfrm>
            <a:off x="401417" y="1263333"/>
            <a:ext cx="11431697" cy="4960213"/>
          </a:xfrm>
          <a:prstGeom prst="rect">
            <a:avLst/>
          </a:prstGeom>
          <a:ln>
            <a:noFill/>
          </a:ln>
          <a:effectLst>
            <a:outerShdw blurRad="292100" dist="139700" dir="2700000" algn="tl" rotWithShape="0">
              <a:srgbClr val="333333">
                <a:alpha val="65000"/>
              </a:srgbClr>
            </a:outerShdw>
          </a:effectLst>
        </p:spPr>
      </p:pic>
      <p:sp>
        <p:nvSpPr>
          <p:cNvPr id="12" name="Rectangle: Rounded Corners 11" descr="Yellow box to call attention to section of screen (Plan Website)">
            <a:extLst>
              <a:ext uri="{FF2B5EF4-FFF2-40B4-BE49-F238E27FC236}">
                <a16:creationId xmlns:a16="http://schemas.microsoft.com/office/drawing/2014/main" id="{0DFB15E8-D26F-472B-A337-5EA8E4B46AFD}"/>
              </a:ext>
            </a:extLst>
          </p:cNvPr>
          <p:cNvSpPr/>
          <p:nvPr/>
        </p:nvSpPr>
        <p:spPr>
          <a:xfrm flipV="1">
            <a:off x="450114" y="2123287"/>
            <a:ext cx="952500" cy="27940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descr="Yellow arrow indicating a tip for user, reading: Set “Scale” to 67-75% to reduce number of pages printed&#10;">
            <a:extLst>
              <a:ext uri="{FF2B5EF4-FFF2-40B4-BE49-F238E27FC236}">
                <a16:creationId xmlns:a16="http://schemas.microsoft.com/office/drawing/2014/main" id="{8CA10C5E-28B2-870E-BEBB-E7E233576F8B}"/>
              </a:ext>
            </a:extLst>
          </p:cNvPr>
          <p:cNvGrpSpPr/>
          <p:nvPr/>
        </p:nvGrpSpPr>
        <p:grpSpPr>
          <a:xfrm>
            <a:off x="6731932" y="899976"/>
            <a:ext cx="5460067" cy="1136940"/>
            <a:chOff x="7313888" y="935675"/>
            <a:chExt cx="4885899" cy="1136940"/>
          </a:xfrm>
        </p:grpSpPr>
        <p:sp>
          <p:nvSpPr>
            <p:cNvPr id="13" name="Arrow: Pentagon 12">
              <a:extLst>
                <a:ext uri="{FF2B5EF4-FFF2-40B4-BE49-F238E27FC236}">
                  <a16:creationId xmlns:a16="http://schemas.microsoft.com/office/drawing/2014/main" id="{5957A787-3D78-4A34-96EA-03495800DE9C}"/>
                </a:ext>
              </a:extLst>
            </p:cNvPr>
            <p:cNvSpPr/>
            <p:nvPr/>
          </p:nvSpPr>
          <p:spPr>
            <a:xfrm rot="10800000">
              <a:off x="7313888" y="1056578"/>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2594CA7-1EBE-F590-E8B5-D982C6E8C7D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334" y="935675"/>
              <a:ext cx="1051257" cy="1136940"/>
            </a:xfrm>
            <a:prstGeom prst="rect">
              <a:avLst/>
            </a:prstGeom>
          </p:spPr>
        </p:pic>
      </p:grpSp>
      <p:sp>
        <p:nvSpPr>
          <p:cNvPr id="8" name="Content Placeholder 7">
            <a:extLst>
              <a:ext uri="{FF2B5EF4-FFF2-40B4-BE49-F238E27FC236}">
                <a16:creationId xmlns:a16="http://schemas.microsoft.com/office/drawing/2014/main" id="{1D2C8D56-E89E-2A62-B2BE-A03BF69409E3}"/>
              </a:ext>
            </a:extLst>
          </p:cNvPr>
          <p:cNvSpPr>
            <a:spLocks noGrp="1"/>
          </p:cNvSpPr>
          <p:nvPr>
            <p:ph sz="quarter" idx="14"/>
          </p:nvPr>
        </p:nvSpPr>
        <p:spPr>
          <a:xfrm>
            <a:off x="8567647" y="1036650"/>
            <a:ext cx="4114799" cy="1016037"/>
          </a:xfrm>
          <a:noFill/>
          <a:effec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Once on  plan’s website search for</a:t>
            </a:r>
            <a:b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plan document called  </a:t>
            </a:r>
            <a:b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00539A"/>
                </a:solidFill>
                <a:effectLst/>
                <a:uLnTx/>
                <a:uFillTx/>
                <a:latin typeface="Calibri" panose="020F0502020204030204"/>
                <a:ea typeface="+mn-ea"/>
                <a:cs typeface="+mn-cs"/>
              </a:rPr>
              <a:t>“SUMMARY OF BENEFITS”</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84</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40538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sowing the details of the selected plan such as Monthly premium, total drug and premium cost and other costs for the plan."/>
          <p:cNvPicPr>
            <a:picLocks noChangeAspect="1"/>
          </p:cNvPicPr>
          <p:nvPr/>
        </p:nvPicPr>
        <p:blipFill rotWithShape="1">
          <a:blip r:embed="rId4"/>
          <a:srcRect r="29891"/>
          <a:stretch/>
        </p:blipFill>
        <p:spPr>
          <a:xfrm>
            <a:off x="7065959" y="1806074"/>
            <a:ext cx="4021141" cy="3997826"/>
          </a:xfrm>
          <a:prstGeom prst="rect">
            <a:avLst/>
          </a:prstGeom>
        </p:spPr>
      </p:pic>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Enroll in a Plan </a:t>
            </a:r>
            <a:endParaRPr lang="en-US" sz="2400" dirty="0"/>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a:xfrm>
            <a:off x="1104658" y="1315883"/>
            <a:ext cx="10977710" cy="4351338"/>
          </a:xfrm>
        </p:spPr>
        <p:txBody>
          <a:bodyPr/>
          <a:lstStyle/>
          <a:p>
            <a:pPr marL="0" indent="0">
              <a:spcAft>
                <a:spcPts val="10200"/>
              </a:spcAft>
              <a:buNone/>
            </a:pPr>
            <a:r>
              <a:rPr lang="en-US" b="1" dirty="0"/>
              <a:t>Select the best plan for you considering quality, costs, and coverage</a:t>
            </a:r>
            <a:endParaRPr lang="en-US" dirty="0"/>
          </a:p>
          <a:p>
            <a:pPr marL="617220" lvl="1" indent="-342900">
              <a:buFont typeface="Wingdings" panose="05000000000000000000" pitchFamily="2" charset="2"/>
              <a:buChar char="§"/>
            </a:pPr>
            <a:r>
              <a:rPr lang="en-US" dirty="0"/>
              <a:t>Plan Results Page</a:t>
            </a:r>
          </a:p>
          <a:p>
            <a:pPr marL="617220" lvl="1" indent="-342900">
              <a:buFont typeface="Wingdings" panose="05000000000000000000" pitchFamily="2" charset="2"/>
              <a:buChar char="§"/>
            </a:pPr>
            <a:r>
              <a:rPr lang="en-US" dirty="0"/>
              <a:t>Plan Details Page</a:t>
            </a:r>
          </a:p>
          <a:p>
            <a:pPr marL="617220" lvl="1" indent="-342900">
              <a:buFont typeface="Wingdings" panose="05000000000000000000" pitchFamily="2" charset="2"/>
              <a:buChar char="§"/>
            </a:pPr>
            <a:r>
              <a:rPr lang="en-US" dirty="0"/>
              <a:t>Plan Compare Page</a:t>
            </a:r>
          </a:p>
          <a:p>
            <a:pPr marL="617220" lvl="1" indent="-342900">
              <a:buFont typeface="Wingdings" panose="05000000000000000000" pitchFamily="2" charset="2"/>
              <a:buChar char="§"/>
            </a:pPr>
            <a:r>
              <a:rPr lang="en-US" dirty="0"/>
              <a:t>Over the phone with plan</a:t>
            </a:r>
          </a:p>
        </p:txBody>
      </p:sp>
      <p:pic>
        <p:nvPicPr>
          <p:cNvPr id="9" name="Picture 8" descr="Up-close image of a green, rectangular button that says &quot;Enroll&quot;"/>
          <p:cNvPicPr>
            <a:picLocks noChangeAspect="1"/>
          </p:cNvPicPr>
          <p:nvPr/>
        </p:nvPicPr>
        <p:blipFill>
          <a:blip r:embed="rId5"/>
          <a:stretch>
            <a:fillRect/>
          </a:stretch>
        </p:blipFill>
        <p:spPr>
          <a:xfrm>
            <a:off x="2160963" y="5087880"/>
            <a:ext cx="1772862" cy="947146"/>
          </a:xfrm>
          <a:prstGeom prst="rect">
            <a:avLst/>
          </a:prstGeom>
        </p:spPr>
      </p:pic>
      <p:sp>
        <p:nvSpPr>
          <p:cNvPr id="11" name="Rectangle: Rounded Corners 10" descr="Yellow box highlighting the Enroll button ">
            <a:extLst>
              <a:ext uri="{FF2B5EF4-FFF2-40B4-BE49-F238E27FC236}">
                <a16:creationId xmlns:a16="http://schemas.microsoft.com/office/drawing/2014/main" id="{70E2406C-17E8-4B7A-8D28-D116ECCE58CD}"/>
              </a:ext>
            </a:extLst>
          </p:cNvPr>
          <p:cNvSpPr/>
          <p:nvPr/>
        </p:nvSpPr>
        <p:spPr>
          <a:xfrm>
            <a:off x="7251700" y="5527626"/>
            <a:ext cx="2643426" cy="36512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descr="Yellow arrow indicating a tip for user, reading: Green ENROLL buttons found on multiple pages&#10;">
            <a:extLst>
              <a:ext uri="{FF2B5EF4-FFF2-40B4-BE49-F238E27FC236}">
                <a16:creationId xmlns:a16="http://schemas.microsoft.com/office/drawing/2014/main" id="{BA46A931-FE6D-49F3-A087-DA1455B75404}"/>
              </a:ext>
            </a:extLst>
          </p:cNvPr>
          <p:cNvGrpSpPr/>
          <p:nvPr/>
        </p:nvGrpSpPr>
        <p:grpSpPr>
          <a:xfrm>
            <a:off x="0" y="1829853"/>
            <a:ext cx="4276725" cy="971767"/>
            <a:chOff x="0" y="1829853"/>
            <a:chExt cx="4276725" cy="971767"/>
          </a:xfrm>
        </p:grpSpPr>
        <p:sp>
          <p:nvSpPr>
            <p:cNvPr id="12" name="Arrow: Pentagon 11">
              <a:extLst>
                <a:ext uri="{FF2B5EF4-FFF2-40B4-BE49-F238E27FC236}">
                  <a16:creationId xmlns:a16="http://schemas.microsoft.com/office/drawing/2014/main" id="{EDF30FDB-EBB2-4368-9514-309B21A45B79}"/>
                </a:ext>
              </a:extLst>
            </p:cNvPr>
            <p:cNvSpPr/>
            <p:nvPr/>
          </p:nvSpPr>
          <p:spPr>
            <a:xfrm>
              <a:off x="0" y="1981199"/>
              <a:ext cx="4276725" cy="820421"/>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0829A39-22E1-42BB-9B00-E666F8687E27}"/>
                </a:ext>
              </a:extLst>
            </p:cNvPr>
            <p:cNvSpPr txBox="1"/>
            <p:nvPr/>
          </p:nvSpPr>
          <p:spPr>
            <a:xfrm>
              <a:off x="299890" y="2068243"/>
              <a:ext cx="32226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Green </a:t>
              </a:r>
              <a:r>
                <a:rPr kumimoji="0" 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ENROLL</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buttons found on multiple pages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CDBA651-2F4D-4CE8-85FD-D9B1D6811C7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2134" y="1829853"/>
              <a:ext cx="898532" cy="971767"/>
            </a:xfrm>
            <a:prstGeom prst="rect">
              <a:avLst/>
            </a:prstGeom>
          </p:spPr>
        </p:pic>
      </p:gr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10" name="Date Placeholder 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010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25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nodeType="afterEffect">
                                  <p:stCondLst>
                                    <p:cond delay="25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25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par>
                          <p:cTn id="26" fill="hold">
                            <p:stCondLst>
                              <p:cond delay="175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After You Enroll </a:t>
            </a:r>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p:txBody>
          <a:bodyPr>
            <a:normAutofit fontScale="92500" lnSpcReduction="10000"/>
          </a:bodyPr>
          <a:lstStyle/>
          <a:p>
            <a:r>
              <a:rPr lang="en-US" dirty="0"/>
              <a:t>New plan will start January 1 if enrolling during the OEP</a:t>
            </a:r>
          </a:p>
          <a:p>
            <a:r>
              <a:rPr lang="en-US" dirty="0"/>
              <a:t>No need to take action to disenroll from prior Part D or Medicare Advantage Plan</a:t>
            </a:r>
          </a:p>
          <a:p>
            <a:r>
              <a:rPr lang="en-US" b="1" dirty="0"/>
              <a:t>Remind client:  </a:t>
            </a:r>
            <a:r>
              <a:rPr lang="en-US" dirty="0"/>
              <a:t>You can change Medicare Advantage Plans or return to Original Medicare during Medicare Advantage Open Enrollment Period, January 1 – March 31. </a:t>
            </a:r>
          </a:p>
          <a:p>
            <a:pPr marL="0" indent="0">
              <a:buNone/>
            </a:pPr>
            <a:endParaRPr lang="en-US" dirty="0"/>
          </a:p>
          <a:p>
            <a:pPr marL="0" indent="0">
              <a:buNone/>
            </a:pPr>
            <a:r>
              <a:rPr lang="en-US" b="1" dirty="0"/>
              <a:t>SHIP Counselors</a:t>
            </a:r>
            <a:r>
              <a:rPr lang="en-US" dirty="0"/>
              <a:t>:  Remember to complete “Beneficiary Contact Form” in STARS and check both “plans compare” and “enrollment” under Topics Discussed!</a:t>
            </a:r>
          </a:p>
          <a:p>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6551262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4798340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EC29-C951-309A-5499-C6655819C4CF}"/>
              </a:ext>
            </a:extLst>
          </p:cNvPr>
          <p:cNvSpPr>
            <a:spLocks noGrp="1"/>
          </p:cNvSpPr>
          <p:nvPr>
            <p:ph type="title"/>
          </p:nvPr>
        </p:nvSpPr>
        <p:spPr>
          <a:xfrm>
            <a:off x="4189293" y="2451049"/>
            <a:ext cx="7174609" cy="3659768"/>
          </a:xfrm>
        </p:spPr>
        <p:txBody>
          <a:bodyPr>
            <a:normAutofit/>
          </a:bodyPr>
          <a:lstStyle/>
          <a:p>
            <a:pPr marL="0" marR="0" lvl="0" indent="0" defTabSz="914377" rtl="0" eaLnBrk="1" fontAlgn="auto" latinLnBrk="0" hangingPunct="1">
              <a:lnSpc>
                <a:spcPct val="100000"/>
              </a:lnSpc>
              <a:spcBef>
                <a:spcPts val="0"/>
              </a:spcBef>
              <a:spcAft>
                <a:spcPts val="1200"/>
              </a:spcAft>
              <a:tabLst/>
              <a:defRPr/>
            </a:pPr>
            <a:r>
              <a:rPr kumimoji="0" lang="en-US" sz="2900" b="1" i="0" u="none" strike="noStrike" kern="1200" cap="none" spc="0" normalizeH="0" baseline="0" noProof="0" dirty="0">
                <a:ln>
                  <a:noFill/>
                </a:ln>
                <a:solidFill>
                  <a:srgbClr val="00539A"/>
                </a:solidFill>
                <a:effectLst/>
                <a:uLnTx/>
                <a:uFillTx/>
                <a:latin typeface="Arial Black" panose="020B0604020202020204" pitchFamily="34" charset="0"/>
                <a:ea typeface="+mn-ea"/>
              </a:rPr>
              <a:t>The Inflation Reduction Act (IRA)</a:t>
            </a:r>
            <a:br>
              <a:rPr kumimoji="0" lang="en-US" sz="2900" b="1" i="0" u="none" strike="noStrike" kern="1200" cap="none" spc="0" normalizeH="0" baseline="0" noProof="0" dirty="0">
                <a:ln>
                  <a:noFill/>
                </a:ln>
                <a:solidFill>
                  <a:srgbClr val="00539A"/>
                </a:solidFill>
                <a:effectLst/>
                <a:uLnTx/>
                <a:uFillTx/>
                <a:latin typeface="Arial Black" panose="020B0604020202020204" pitchFamily="34" charset="0"/>
                <a:ea typeface="+mn-ea"/>
              </a:rPr>
            </a:br>
            <a:br>
              <a:rPr kumimoji="0" lang="en-US" sz="2900" b="1" i="0" u="none" strike="noStrike" kern="1200" cap="none" spc="0" normalizeH="0" baseline="0" noProof="0" dirty="0">
                <a:ln>
                  <a:noFill/>
                </a:ln>
                <a:solidFill>
                  <a:srgbClr val="00539A"/>
                </a:solidFill>
                <a:effectLst/>
                <a:uLnTx/>
                <a:uFillTx/>
                <a:latin typeface="Arial Black" panose="020B0604020202020204" pitchFamily="34" charset="0"/>
                <a:ea typeface="+mn-ea"/>
              </a:rPr>
            </a:br>
            <a:r>
              <a:rPr kumimoji="0" lang="en-US" sz="20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Kristi Martin</a:t>
            </a:r>
            <a:br>
              <a:rPr kumimoji="0" lang="en-US" sz="20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Senior Advisor</a:t>
            </a:r>
            <a:b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Office of the Administrator</a:t>
            </a:r>
            <a:b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Center for Medicare</a:t>
            </a:r>
            <a:b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endParaRPr lang="en-US" dirty="0"/>
          </a:p>
        </p:txBody>
      </p:sp>
      <p:pic>
        <p:nvPicPr>
          <p:cNvPr id="4" name="Picture Placeholder 20">
            <a:extLst>
              <a:ext uri="{FF2B5EF4-FFF2-40B4-BE49-F238E27FC236}">
                <a16:creationId xmlns:a16="http://schemas.microsoft.com/office/drawing/2014/main" id="{14730DC3-91D7-95E5-C8E2-68A7474ECDC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70511" y="3428999"/>
            <a:ext cx="1993392" cy="199339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2460636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C990-6936-4A32-9E8A-E821C2CE473B}"/>
              </a:ext>
            </a:extLst>
          </p:cNvPr>
          <p:cNvSpPr>
            <a:spLocks noGrp="1"/>
          </p:cNvSpPr>
          <p:nvPr>
            <p:ph type="title"/>
          </p:nvPr>
        </p:nvSpPr>
        <p:spPr>
          <a:xfrm>
            <a:off x="0" y="0"/>
            <a:ext cx="12192000" cy="945931"/>
          </a:xfrm>
        </p:spPr>
        <p:txBody>
          <a:bodyPr anchor="ctr">
            <a:normAutofit/>
          </a:bodyPr>
          <a:lstStyle/>
          <a:p>
            <a:r>
              <a:rPr lang="en-US" sz="3000" dirty="0"/>
              <a:t>Inflation Reduction Act (IRA) CMS Provisions</a:t>
            </a:r>
          </a:p>
        </p:txBody>
      </p:sp>
      <p:sp>
        <p:nvSpPr>
          <p:cNvPr id="6" name="Text Placeholder 5">
            <a:extLst>
              <a:ext uri="{FF2B5EF4-FFF2-40B4-BE49-F238E27FC236}">
                <a16:creationId xmlns:a16="http://schemas.microsoft.com/office/drawing/2014/main" id="{789FA6B6-DCC5-4899-8B57-40C87178028A}"/>
              </a:ext>
            </a:extLst>
          </p:cNvPr>
          <p:cNvSpPr>
            <a:spLocks noGrp="1"/>
          </p:cNvSpPr>
          <p:nvPr>
            <p:ph type="body" sz="quarter" idx="13"/>
          </p:nvPr>
        </p:nvSpPr>
        <p:spPr>
          <a:xfrm>
            <a:off x="914400" y="1371600"/>
            <a:ext cx="10549719" cy="4167187"/>
          </a:xfrm>
        </p:spPr>
        <p:txBody>
          <a:bodyPr vert="horz" lIns="91440" tIns="45720" rIns="91440" bIns="45720" rtlCol="0" anchor="t">
            <a:noAutofit/>
          </a:bodyPr>
          <a:lstStyle/>
          <a:p>
            <a:pPr marL="548640"/>
            <a:r>
              <a:rPr lang="en-US" sz="2400" dirty="0">
                <a:latin typeface="Arial"/>
                <a:cs typeface="Arial"/>
              </a:rPr>
              <a:t>Places a $35 monthly out-of-pocket cap on Medicare-covered insulins</a:t>
            </a:r>
          </a:p>
          <a:p>
            <a:pPr marL="548640"/>
            <a:r>
              <a:rPr lang="en-US" sz="2400" dirty="0">
                <a:latin typeface="Arial"/>
                <a:cs typeface="Arial"/>
              </a:rPr>
              <a:t>Makes ACIP-recommended vaccines free under Medicare Part D prescription drug coverage</a:t>
            </a:r>
          </a:p>
          <a:p>
            <a:pPr marL="548640"/>
            <a:r>
              <a:rPr lang="en-US" sz="2400" dirty="0">
                <a:latin typeface="Arial"/>
                <a:cs typeface="Arial"/>
              </a:rPr>
              <a:t>Temporarily increases Medicare payment for qualifying biosimilars to encourage use</a:t>
            </a:r>
          </a:p>
          <a:p>
            <a:pPr marL="548640"/>
            <a:r>
              <a:rPr lang="en-US" sz="2400" dirty="0">
                <a:latin typeface="Arial"/>
                <a:cs typeface="Arial"/>
              </a:rPr>
              <a:t>Requires manufacturers to pay rebates to Medicare if their price increases for certain drugs exceed inflation</a:t>
            </a:r>
          </a:p>
          <a:p>
            <a:pPr marL="548640"/>
            <a:r>
              <a:rPr lang="en-US" sz="2400" dirty="0">
                <a:latin typeface="Arial"/>
                <a:cs typeface="Arial"/>
              </a:rPr>
              <a:t>Makes Medicare Part D prescription drug coverage more affordable</a:t>
            </a:r>
          </a:p>
          <a:p>
            <a:pPr marL="0" indent="0">
              <a:buNone/>
            </a:pPr>
            <a:endParaRPr lang="en-US" sz="2400" dirty="0">
              <a:solidFill>
                <a:srgbClr val="00529B"/>
              </a:solidFill>
            </a:endParaRPr>
          </a:p>
        </p:txBody>
      </p:sp>
      <p:sp>
        <p:nvSpPr>
          <p:cNvPr id="5" name="Slide Number Placeholder 4">
            <a:extLst>
              <a:ext uri="{FF2B5EF4-FFF2-40B4-BE49-F238E27FC236}">
                <a16:creationId xmlns:a16="http://schemas.microsoft.com/office/drawing/2014/main" id="{D976746F-1281-4FEF-8E81-C9DA709EB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98EE6F7A-BF3B-4F66-BC28-E486A6D23A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61651482-5000-4F39-928A-F4F6C7DDC6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08363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7E05FE6-E3AA-4401-B41D-D33F314BFBB2}"/>
              </a:ext>
            </a:extLst>
          </p:cNvPr>
          <p:cNvSpPr>
            <a:spLocks noGrp="1"/>
          </p:cNvSpPr>
          <p:nvPr>
            <p:ph type="title"/>
          </p:nvPr>
        </p:nvSpPr>
        <p:spPr/>
        <p:txBody>
          <a:bodyPr/>
          <a:lstStyle/>
          <a:p>
            <a:r>
              <a:rPr lang="en-US" dirty="0"/>
              <a:t>Today’s NTP Team</a:t>
            </a:r>
          </a:p>
        </p:txBody>
      </p:sp>
      <p:sp>
        <p:nvSpPr>
          <p:cNvPr id="16" name="Content Placeholder 15" descr="Click to edit name">
            <a:extLst>
              <a:ext uri="{FF2B5EF4-FFF2-40B4-BE49-F238E27FC236}">
                <a16:creationId xmlns:a16="http://schemas.microsoft.com/office/drawing/2014/main" id="{668658E8-3D26-5E76-B035-7ED8818840E3}"/>
              </a:ext>
            </a:extLst>
          </p:cNvPr>
          <p:cNvSpPr>
            <a:spLocks noGrp="1"/>
          </p:cNvSpPr>
          <p:nvPr>
            <p:ph sz="quarter" idx="13"/>
          </p:nvPr>
        </p:nvSpPr>
        <p:spPr/>
        <p:txBody>
          <a:bodyPr/>
          <a:lstStyle/>
          <a:p>
            <a:r>
              <a:rPr lang="en-US" dirty="0"/>
              <a:t>Sylvia Gary</a:t>
            </a:r>
          </a:p>
        </p:txBody>
      </p:sp>
      <p:pic>
        <p:nvPicPr>
          <p:cNvPr id="42" name="Picture Placeholder 41" descr="Portrait of Sylvia Gary">
            <a:extLst>
              <a:ext uri="{FF2B5EF4-FFF2-40B4-BE49-F238E27FC236}">
                <a16:creationId xmlns:a16="http://schemas.microsoft.com/office/drawing/2014/main" id="{E29B2222-E7AE-770E-51E2-0599400525F2}"/>
              </a:ext>
            </a:extLst>
          </p:cNvPr>
          <p:cNvPicPr>
            <a:picLocks noGrp="1" noChangeAspect="1"/>
          </p:cNvPicPr>
          <p:nvPr>
            <p:ph type="pic" sz="quarter" idx="27"/>
          </p:nvPr>
        </p:nvPicPr>
        <p:blipFill rotWithShape="1">
          <a:blip r:embed="rId4"/>
          <a:srcRect t="-2270" b="9246"/>
          <a:stretch/>
        </p:blipFill>
        <p:spPr>
          <a:xfrm>
            <a:off x="3710740" y="1220112"/>
            <a:ext cx="1830555" cy="1829741"/>
          </a:xfrm>
        </p:spPr>
      </p:pic>
      <p:sp>
        <p:nvSpPr>
          <p:cNvPr id="22" name="Content Placeholder 21" descr="Click to edit name">
            <a:extLst>
              <a:ext uri="{FF2B5EF4-FFF2-40B4-BE49-F238E27FC236}">
                <a16:creationId xmlns:a16="http://schemas.microsoft.com/office/drawing/2014/main" id="{19F32A52-0D2C-958F-7F79-058998225EDC}"/>
              </a:ext>
            </a:extLst>
          </p:cNvPr>
          <p:cNvSpPr>
            <a:spLocks noGrp="1"/>
          </p:cNvSpPr>
          <p:nvPr>
            <p:ph sz="quarter" idx="28"/>
          </p:nvPr>
        </p:nvSpPr>
        <p:spPr>
          <a:xfrm>
            <a:off x="6236423" y="3121223"/>
            <a:ext cx="1849507" cy="307777"/>
          </a:xfrm>
        </p:spPr>
        <p:txBody>
          <a:bodyPr/>
          <a:lstStyle/>
          <a:p>
            <a:r>
              <a:rPr lang="en-US" dirty="0"/>
              <a:t>Melissa Moreno</a:t>
            </a:r>
          </a:p>
        </p:txBody>
      </p:sp>
      <p:pic>
        <p:nvPicPr>
          <p:cNvPr id="10" name="Picture Placeholder 9" descr="Portrait of Melissa Moreno">
            <a:extLst>
              <a:ext uri="{FF2B5EF4-FFF2-40B4-BE49-F238E27FC236}">
                <a16:creationId xmlns:a16="http://schemas.microsoft.com/office/drawing/2014/main" id="{BA5AC5DF-409F-81B6-42A6-B922F1A30465}"/>
              </a:ext>
            </a:extLst>
          </p:cNvPr>
          <p:cNvPicPr>
            <a:picLocks noGrp="1" noChangeAspect="1"/>
          </p:cNvPicPr>
          <p:nvPr>
            <p:ph type="pic" sz="quarter" idx="29"/>
          </p:nvPr>
        </p:nvPicPr>
        <p:blipFill>
          <a:blip r:embed="rId5"/>
          <a:srcRect t="1077" b="1077"/>
          <a:stretch/>
        </p:blipFill>
        <p:spPr>
          <a:xfrm>
            <a:off x="6245900" y="1209150"/>
            <a:ext cx="1830555" cy="1829741"/>
          </a:xfrm>
        </p:spPr>
      </p:pic>
      <p:sp>
        <p:nvSpPr>
          <p:cNvPr id="26" name="Content Placeholder 25" descr="Click to edit name">
            <a:extLst>
              <a:ext uri="{FF2B5EF4-FFF2-40B4-BE49-F238E27FC236}">
                <a16:creationId xmlns:a16="http://schemas.microsoft.com/office/drawing/2014/main" id="{8F5E9149-0568-3B3A-1052-E6FDC25C94EE}"/>
              </a:ext>
            </a:extLst>
          </p:cNvPr>
          <p:cNvSpPr>
            <a:spLocks noGrp="1"/>
          </p:cNvSpPr>
          <p:nvPr>
            <p:ph sz="quarter" idx="30"/>
          </p:nvPr>
        </p:nvSpPr>
        <p:spPr/>
        <p:txBody>
          <a:bodyPr/>
          <a:lstStyle/>
          <a:p>
            <a:r>
              <a:rPr lang="en-US" dirty="0"/>
              <a:t>Leslie Long </a:t>
            </a:r>
          </a:p>
        </p:txBody>
      </p:sp>
      <p:pic>
        <p:nvPicPr>
          <p:cNvPr id="9" name="Picture Placeholder 8" descr="Portrait of Leslie Long">
            <a:extLst>
              <a:ext uri="{FF2B5EF4-FFF2-40B4-BE49-F238E27FC236}">
                <a16:creationId xmlns:a16="http://schemas.microsoft.com/office/drawing/2014/main" id="{1E8B11F6-C98E-0B87-087B-F2B5C7BE08C5}"/>
              </a:ext>
            </a:extLst>
          </p:cNvPr>
          <p:cNvPicPr>
            <a:picLocks noGrp="1" noChangeAspect="1"/>
          </p:cNvPicPr>
          <p:nvPr>
            <p:ph type="pic" sz="quarter" idx="31"/>
          </p:nvPr>
        </p:nvPicPr>
        <p:blipFill rotWithShape="1">
          <a:blip r:embed="rId6"/>
          <a:srcRect l="-5618" r="12869"/>
          <a:stretch/>
        </p:blipFill>
        <p:spPr>
          <a:xfrm>
            <a:off x="2559885" y="3716581"/>
            <a:ext cx="1830555" cy="1829741"/>
          </a:xfrm>
        </p:spPr>
      </p:pic>
      <p:sp>
        <p:nvSpPr>
          <p:cNvPr id="17" name="Content Placeholder 16" descr="Click to edit name">
            <a:extLst>
              <a:ext uri="{FF2B5EF4-FFF2-40B4-BE49-F238E27FC236}">
                <a16:creationId xmlns:a16="http://schemas.microsoft.com/office/drawing/2014/main" id="{B88AC0B6-2349-E683-D72E-766EAB7A758C}"/>
              </a:ext>
            </a:extLst>
          </p:cNvPr>
          <p:cNvSpPr>
            <a:spLocks noGrp="1"/>
          </p:cNvSpPr>
          <p:nvPr>
            <p:ph sz="quarter" idx="15"/>
          </p:nvPr>
        </p:nvSpPr>
        <p:spPr>
          <a:xfrm>
            <a:off x="5154905" y="5564454"/>
            <a:ext cx="1849507" cy="307777"/>
          </a:xfrm>
        </p:spPr>
        <p:txBody>
          <a:bodyPr/>
          <a:lstStyle/>
          <a:p>
            <a:r>
              <a:rPr lang="en-US" dirty="0"/>
              <a:t>Mohamad Al-Issa</a:t>
            </a:r>
          </a:p>
        </p:txBody>
      </p:sp>
      <p:pic>
        <p:nvPicPr>
          <p:cNvPr id="31" name="Picture Placeholder 30" descr="Portrait of Mohamad Al-issa">
            <a:extLst>
              <a:ext uri="{FF2B5EF4-FFF2-40B4-BE49-F238E27FC236}">
                <a16:creationId xmlns:a16="http://schemas.microsoft.com/office/drawing/2014/main" id="{BA9850D9-A426-AC72-4816-62718E8388FC}"/>
              </a:ext>
            </a:extLst>
          </p:cNvPr>
          <p:cNvPicPr>
            <a:picLocks noGrp="1" noChangeAspect="1"/>
          </p:cNvPicPr>
          <p:nvPr>
            <p:ph type="pic" sz="quarter" idx="21"/>
          </p:nvPr>
        </p:nvPicPr>
        <p:blipFill rotWithShape="1">
          <a:blip r:embed="rId7"/>
          <a:srcRect t="1878" b="26572"/>
          <a:stretch/>
        </p:blipFill>
        <p:spPr>
          <a:xfrm>
            <a:off x="5135752" y="3697684"/>
            <a:ext cx="1830555" cy="1829741"/>
          </a:xfrm>
        </p:spPr>
      </p:pic>
      <p:sp>
        <p:nvSpPr>
          <p:cNvPr id="18" name="Content Placeholder 17" descr="Click to edit name">
            <a:extLst>
              <a:ext uri="{FF2B5EF4-FFF2-40B4-BE49-F238E27FC236}">
                <a16:creationId xmlns:a16="http://schemas.microsoft.com/office/drawing/2014/main" id="{88351D58-1AD7-BD70-BB11-BAD62C5DFB97}"/>
              </a:ext>
            </a:extLst>
          </p:cNvPr>
          <p:cNvSpPr>
            <a:spLocks noGrp="1"/>
          </p:cNvSpPr>
          <p:nvPr>
            <p:ph sz="quarter" idx="26"/>
          </p:nvPr>
        </p:nvSpPr>
        <p:spPr/>
        <p:txBody>
          <a:bodyPr/>
          <a:lstStyle/>
          <a:p>
            <a:r>
              <a:rPr lang="en-US" dirty="0"/>
              <a:t>Joseph Warden</a:t>
            </a:r>
          </a:p>
        </p:txBody>
      </p:sp>
      <p:pic>
        <p:nvPicPr>
          <p:cNvPr id="44" name="Picture Placeholder 43" descr="Portrait of Joe Warden">
            <a:extLst>
              <a:ext uri="{FF2B5EF4-FFF2-40B4-BE49-F238E27FC236}">
                <a16:creationId xmlns:a16="http://schemas.microsoft.com/office/drawing/2014/main" id="{D774AF8E-1FC1-B148-3EA8-6DA704D8D8EC}"/>
              </a:ext>
            </a:extLst>
          </p:cNvPr>
          <p:cNvPicPr>
            <a:picLocks noGrp="1" noChangeAspect="1"/>
          </p:cNvPicPr>
          <p:nvPr>
            <p:ph type="pic" sz="quarter" idx="24"/>
          </p:nvPr>
        </p:nvPicPr>
        <p:blipFill rotWithShape="1">
          <a:blip r:embed="rId8"/>
          <a:srcRect l="192" t="-1201" r="-192" b="26015"/>
          <a:stretch/>
        </p:blipFill>
        <p:spPr>
          <a:xfrm>
            <a:off x="7801560" y="3664158"/>
            <a:ext cx="1830555" cy="1829741"/>
          </a:xfrm>
        </p:spPr>
      </p:pic>
      <p:sp>
        <p:nvSpPr>
          <p:cNvPr id="4" name="Slide Number Placeholder 3">
            <a:extLst>
              <a:ext uri="{FF2B5EF4-FFF2-40B4-BE49-F238E27FC236}">
                <a16:creationId xmlns:a16="http://schemas.microsoft.com/office/drawing/2014/main" id="{1E5F901D-9BAB-4D4D-B085-56F2A301AC3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EA98AAA5-6691-4076-8EB8-CD751428989B}"/>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NTP Medicare OEP Bootcamp 2023</a:t>
            </a:r>
          </a:p>
        </p:txBody>
      </p:sp>
      <p:sp>
        <p:nvSpPr>
          <p:cNvPr id="2" name="Date Placeholder 1">
            <a:extLst>
              <a:ext uri="{FF2B5EF4-FFF2-40B4-BE49-F238E27FC236}">
                <a16:creationId xmlns:a16="http://schemas.microsoft.com/office/drawing/2014/main" id="{F450404F-9F06-4A7C-A7C3-4A31DA3AD192}"/>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4007935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EA5F-6E0A-49B3-BDD9-01F88C5FCE5E}"/>
              </a:ext>
            </a:extLst>
          </p:cNvPr>
          <p:cNvSpPr>
            <a:spLocks noGrp="1"/>
          </p:cNvSpPr>
          <p:nvPr>
            <p:ph type="title"/>
          </p:nvPr>
        </p:nvSpPr>
        <p:spPr>
          <a:xfrm>
            <a:off x="0" y="0"/>
            <a:ext cx="12192000" cy="959574"/>
          </a:xfrm>
        </p:spPr>
        <p:txBody>
          <a:bodyPr anchor="ctr">
            <a:noAutofit/>
          </a:bodyPr>
          <a:lstStyle/>
          <a:p>
            <a:r>
              <a:rPr lang="en-US" sz="3000" dirty="0"/>
              <a:t>Inflation Reduction Act CMS Provisions (continued)</a:t>
            </a:r>
          </a:p>
        </p:txBody>
      </p:sp>
      <p:sp>
        <p:nvSpPr>
          <p:cNvPr id="6" name="Text Placeholder 5">
            <a:extLst>
              <a:ext uri="{FF2B5EF4-FFF2-40B4-BE49-F238E27FC236}">
                <a16:creationId xmlns:a16="http://schemas.microsoft.com/office/drawing/2014/main" id="{3276CDA7-2FEF-49BB-A635-18B34B755AB7}"/>
              </a:ext>
            </a:extLst>
          </p:cNvPr>
          <p:cNvSpPr>
            <a:spLocks noGrp="1"/>
          </p:cNvSpPr>
          <p:nvPr>
            <p:ph type="body" sz="quarter" idx="13"/>
          </p:nvPr>
        </p:nvSpPr>
        <p:spPr>
          <a:xfrm>
            <a:off x="914400" y="1371600"/>
            <a:ext cx="10644188" cy="4167187"/>
          </a:xfrm>
        </p:spPr>
        <p:txBody>
          <a:bodyPr vert="horz" lIns="91440" tIns="45720" rIns="91440" bIns="45720" rtlCol="0" anchor="t">
            <a:normAutofit/>
          </a:bodyPr>
          <a:lstStyle/>
          <a:p>
            <a:pPr marL="548640"/>
            <a:r>
              <a:rPr lang="en-US" sz="2400" dirty="0">
                <a:latin typeface="Arial"/>
                <a:cs typeface="Arial"/>
              </a:rPr>
              <a:t>2024: People with very high prescription drug costs will no longer pay once they reach the “catastrophic phase”</a:t>
            </a:r>
          </a:p>
          <a:p>
            <a:pPr marL="548640"/>
            <a:r>
              <a:rPr lang="en-US" sz="2400" dirty="0">
                <a:latin typeface="Arial"/>
                <a:cs typeface="Arial"/>
              </a:rPr>
              <a:t>2024: Full low-income subsidy expanded for people with low incomes, lowering premiums and out-of-pocket costs for their prescription drug coverage</a:t>
            </a:r>
          </a:p>
          <a:p>
            <a:pPr marL="548640"/>
            <a:r>
              <a:rPr lang="en-US" sz="2400" dirty="0">
                <a:latin typeface="Arial"/>
                <a:cs typeface="Arial"/>
              </a:rPr>
              <a:t>2025: All people with Medicare Part D will have a $2,000 annual out-of-pocket cap on their drug costs </a:t>
            </a:r>
          </a:p>
          <a:p>
            <a:pPr marL="548640"/>
            <a:r>
              <a:rPr lang="en-US" sz="2400" dirty="0">
                <a:latin typeface="Arial"/>
                <a:cs typeface="Arial"/>
              </a:rPr>
              <a:t>2026: Allows Medicare to negotiate the price of certain high-cost, brand name prescription drugs</a:t>
            </a:r>
          </a:p>
          <a:p>
            <a:pPr>
              <a:lnSpc>
                <a:spcPct val="110000"/>
              </a:lnSpc>
            </a:pPr>
            <a:endParaRPr lang="en-US" sz="2400" dirty="0">
              <a:solidFill>
                <a:srgbClr val="00529B"/>
              </a:solidFill>
            </a:endParaRPr>
          </a:p>
        </p:txBody>
      </p:sp>
      <p:sp>
        <p:nvSpPr>
          <p:cNvPr id="5" name="Slide Number Placeholder 4">
            <a:extLst>
              <a:ext uri="{FF2B5EF4-FFF2-40B4-BE49-F238E27FC236}">
                <a16:creationId xmlns:a16="http://schemas.microsoft.com/office/drawing/2014/main" id="{D5D4D769-5921-4292-956F-0BF5C1AF75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2ECA266F-604A-45A5-BF0F-AE2B7A6979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F8211A3B-5FA3-4BC1-A06F-FA91F08B58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18345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2103-27FC-4FEC-B6B4-DC65C2D5AD2B}"/>
              </a:ext>
            </a:extLst>
          </p:cNvPr>
          <p:cNvSpPr>
            <a:spLocks noGrp="1"/>
          </p:cNvSpPr>
          <p:nvPr>
            <p:ph type="title"/>
          </p:nvPr>
        </p:nvSpPr>
        <p:spPr/>
        <p:txBody>
          <a:bodyPr anchor="ctr">
            <a:normAutofit/>
          </a:bodyPr>
          <a:lstStyle/>
          <a:p>
            <a:r>
              <a:rPr lang="en-US" sz="3000" dirty="0"/>
              <a:t>Drug Inflation Rebates in Medicare</a:t>
            </a:r>
          </a:p>
        </p:txBody>
      </p:sp>
      <p:sp>
        <p:nvSpPr>
          <p:cNvPr id="6" name="Text Placeholder 5">
            <a:extLst>
              <a:ext uri="{FF2B5EF4-FFF2-40B4-BE49-F238E27FC236}">
                <a16:creationId xmlns:a16="http://schemas.microsoft.com/office/drawing/2014/main" id="{EE5B0B2E-A9FE-4927-A3E5-74F0799B767E}"/>
              </a:ext>
            </a:extLst>
          </p:cNvPr>
          <p:cNvSpPr>
            <a:spLocks noGrp="1"/>
          </p:cNvSpPr>
          <p:nvPr>
            <p:ph sz="quarter" idx="13"/>
          </p:nvPr>
        </p:nvSpPr>
        <p:spPr>
          <a:xfrm>
            <a:off x="914400" y="1371600"/>
            <a:ext cx="10439400" cy="4537075"/>
          </a:xfrm>
        </p:spPr>
        <p:txBody>
          <a:bodyPr>
            <a:noAutofit/>
          </a:bodyPr>
          <a:lstStyle/>
          <a:p>
            <a:pPr marL="0" indent="0">
              <a:lnSpc>
                <a:spcPct val="100000"/>
              </a:lnSpc>
              <a:spcBef>
                <a:spcPts val="0"/>
              </a:spcBef>
              <a:spcAft>
                <a:spcPts val="1200"/>
              </a:spcAft>
              <a:buNone/>
            </a:pPr>
            <a:r>
              <a:rPr lang="en-US" sz="2400" b="1" dirty="0">
                <a:solidFill>
                  <a:srgbClr val="00529B"/>
                </a:solidFill>
              </a:rPr>
              <a:t>Requires drug companies that raise prices for certain products faster than the rate of inflation to pay Medicare Part B or Part D a rebate</a:t>
            </a:r>
          </a:p>
          <a:p>
            <a:pPr marL="617220" indent="-342900">
              <a:buSzPct val="100000"/>
            </a:pPr>
            <a:r>
              <a:rPr lang="en-US" sz="2000" dirty="0">
                <a:effectLst/>
              </a:rPr>
              <a:t>Rebates calculated quarterly (Part B) or annually (Part D)</a:t>
            </a:r>
          </a:p>
          <a:p>
            <a:pPr marL="617220" indent="-342900">
              <a:buSzPct val="100000"/>
            </a:pPr>
            <a:r>
              <a:rPr lang="en-US" sz="2000" dirty="0">
                <a:effectLst/>
              </a:rPr>
              <a:t>Liability for rebates began as of October 1, 2022 for Part D and as of January 1, 2023 for Part B</a:t>
            </a:r>
            <a:endParaRPr lang="en-US" sz="2000" dirty="0"/>
          </a:p>
          <a:p>
            <a:pPr marL="617220" indent="-342900">
              <a:buSzPct val="100000"/>
            </a:pPr>
            <a:r>
              <a:rPr lang="en-US" sz="2000" dirty="0">
                <a:effectLst/>
              </a:rPr>
              <a:t>Lower out-of-pocket costs under Part B: this quarter (July 1 - Sept. 30), beneficiaries will pay reduced inflation-adjusted coinsurance rates for 43 Part B rebatable drugs</a:t>
            </a:r>
            <a:endParaRPr lang="en-US" sz="2400" dirty="0"/>
          </a:p>
        </p:txBody>
      </p:sp>
      <p:sp>
        <p:nvSpPr>
          <p:cNvPr id="5" name="Slide Number Placeholder 4">
            <a:extLst>
              <a:ext uri="{FF2B5EF4-FFF2-40B4-BE49-F238E27FC236}">
                <a16:creationId xmlns:a16="http://schemas.microsoft.com/office/drawing/2014/main" id="{2AE5AE28-D81E-4DF1-9CEE-B1E44B81CA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2E04922-3C8A-42CE-9A34-BC9E13AABC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1E1275E2-F487-4493-8700-6AE35CFF10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94004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3B57FF-7441-0C72-4311-2A09C25B1299}"/>
              </a:ext>
            </a:extLst>
          </p:cNvPr>
          <p:cNvSpPr>
            <a:spLocks noGrp="1"/>
          </p:cNvSpPr>
          <p:nvPr>
            <p:ph type="title"/>
          </p:nvPr>
        </p:nvSpPr>
        <p:spPr/>
        <p:txBody>
          <a:bodyPr/>
          <a:lstStyle/>
          <a:p>
            <a:r>
              <a:rPr lang="en-US" sz="3000" dirty="0"/>
              <a:t>Drug Inflation Rebates in Medicare (continued)</a:t>
            </a:r>
            <a:endParaRPr lang="en-US" dirty="0"/>
          </a:p>
        </p:txBody>
      </p:sp>
      <p:sp>
        <p:nvSpPr>
          <p:cNvPr id="9" name="Content Placeholder 8">
            <a:extLst>
              <a:ext uri="{FF2B5EF4-FFF2-40B4-BE49-F238E27FC236}">
                <a16:creationId xmlns:a16="http://schemas.microsoft.com/office/drawing/2014/main" id="{E3F5ABA4-2956-73C7-8684-0D477DDF112F}"/>
              </a:ext>
            </a:extLst>
          </p:cNvPr>
          <p:cNvSpPr>
            <a:spLocks noGrp="1"/>
          </p:cNvSpPr>
          <p:nvPr>
            <p:ph idx="1"/>
          </p:nvPr>
        </p:nvSpPr>
        <p:spPr/>
        <p:txBody>
          <a:bodyPr>
            <a:normAutofit fontScale="85000" lnSpcReduction="10000"/>
          </a:bodyPr>
          <a:lstStyle/>
          <a:p>
            <a:pPr>
              <a:lnSpc>
                <a:spcPct val="120000"/>
              </a:lnSpc>
            </a:pPr>
            <a:r>
              <a:rPr lang="en-US" sz="2400" dirty="0">
                <a:effectLst/>
              </a:rPr>
              <a:t>Requires CMS to monitor drug prices during the applicable period, compare them to the benchmark price (adjusted for inflation), make adjustments in certain cases (e.g. drugs shortages), and invoice manufacturers for the remaining difference </a:t>
            </a:r>
          </a:p>
          <a:p>
            <a:pPr>
              <a:lnSpc>
                <a:spcPct val="120000"/>
              </a:lnSpc>
            </a:pPr>
            <a:r>
              <a:rPr lang="en-US" sz="2400" dirty="0"/>
              <a:t>In each case, we are to identify and exclude 340B units from rebate billings (starting January 1, 2023 for Part B and January 1, 2026 for Part D). This is to avoid manufacturers paying a Medicare inflation rebate and a 340B discount on the same drug.</a:t>
            </a:r>
          </a:p>
          <a:p>
            <a:pPr>
              <a:lnSpc>
                <a:spcPct val="120000"/>
              </a:lnSpc>
            </a:pPr>
            <a:r>
              <a:rPr lang="en-US" sz="2400" dirty="0"/>
              <a:t>Under the Medicare Part B Drug Inflation Rebates, beginning April 1, 2023, if the Medicare payment amount for a calendar quarter exceeds the inflation-adjusted payment amount, beneficiary coinsurance is equal to 20% of the inflation-adjusted payment amount</a:t>
            </a:r>
          </a:p>
        </p:txBody>
      </p:sp>
      <p:sp>
        <p:nvSpPr>
          <p:cNvPr id="3" name="Slide Number Placeholder 2">
            <a:extLst>
              <a:ext uri="{FF2B5EF4-FFF2-40B4-BE49-F238E27FC236}">
                <a16:creationId xmlns:a16="http://schemas.microsoft.com/office/drawing/2014/main" id="{E7C01B53-7AE1-2B4D-14DF-7AFF389C2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41E6717-DCEE-D0BB-8B84-434A5E3769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4" name="Date Placeholder 3">
            <a:extLst>
              <a:ext uri="{FF2B5EF4-FFF2-40B4-BE49-F238E27FC236}">
                <a16:creationId xmlns:a16="http://schemas.microsoft.com/office/drawing/2014/main" id="{F95D1C56-2F6C-C164-031F-6D141538D2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09752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31DC-3081-4C74-9C9E-EFEE61F3E701}"/>
              </a:ext>
            </a:extLst>
          </p:cNvPr>
          <p:cNvSpPr>
            <a:spLocks noGrp="1"/>
          </p:cNvSpPr>
          <p:nvPr>
            <p:ph type="title"/>
          </p:nvPr>
        </p:nvSpPr>
        <p:spPr>
          <a:xfrm>
            <a:off x="0" y="-1"/>
            <a:ext cx="12192000" cy="959003"/>
          </a:xfrm>
        </p:spPr>
        <p:txBody>
          <a:bodyPr>
            <a:normAutofit/>
          </a:bodyPr>
          <a:lstStyle/>
          <a:p>
            <a:r>
              <a:rPr lang="en-US" dirty="0"/>
              <a:t>Part D Improvements</a:t>
            </a:r>
          </a:p>
        </p:txBody>
      </p:sp>
      <p:sp>
        <p:nvSpPr>
          <p:cNvPr id="6" name="Text Placeholder 5">
            <a:extLst>
              <a:ext uri="{FF2B5EF4-FFF2-40B4-BE49-F238E27FC236}">
                <a16:creationId xmlns:a16="http://schemas.microsoft.com/office/drawing/2014/main" id="{9F66BF9E-53C7-4ECB-8462-DDFA470F1FFF}"/>
              </a:ext>
            </a:extLst>
          </p:cNvPr>
          <p:cNvSpPr>
            <a:spLocks noGrp="1"/>
          </p:cNvSpPr>
          <p:nvPr>
            <p:ph type="body" sz="quarter" idx="13"/>
          </p:nvPr>
        </p:nvSpPr>
        <p:spPr>
          <a:xfrm>
            <a:off x="641684" y="1037392"/>
            <a:ext cx="11042316" cy="5288144"/>
          </a:xfrm>
        </p:spPr>
        <p:txBody>
          <a:bodyPr>
            <a:normAutofit/>
          </a:bodyPr>
          <a:lstStyle/>
          <a:p>
            <a:pPr marL="0" indent="0">
              <a:lnSpc>
                <a:spcPct val="120000"/>
              </a:lnSpc>
              <a:spcBef>
                <a:spcPts val="0"/>
              </a:spcBef>
              <a:spcAft>
                <a:spcPts val="1200"/>
              </a:spcAft>
              <a:buNone/>
            </a:pPr>
            <a:r>
              <a:rPr lang="en-US" sz="2800" b="1" dirty="0">
                <a:solidFill>
                  <a:srgbClr val="00529B"/>
                </a:solidFill>
              </a:rPr>
              <a:t>Redesigns the Part D benefit and revises its parameters as follows: </a:t>
            </a:r>
          </a:p>
          <a:p>
            <a:pPr marL="548640" indent="-274320">
              <a:lnSpc>
                <a:spcPct val="120000"/>
              </a:lnSpc>
              <a:spcBef>
                <a:spcPts val="0"/>
              </a:spcBef>
              <a:spcAft>
                <a:spcPts val="1200"/>
              </a:spcAft>
            </a:pPr>
            <a:r>
              <a:rPr lang="en-US" sz="2300" dirty="0"/>
              <a:t>People with very high prescription drug costs will no longer pay once they reach the “catastrophic phase”</a:t>
            </a:r>
          </a:p>
          <a:p>
            <a:pPr marL="548640" indent="-274320">
              <a:lnSpc>
                <a:spcPct val="120000"/>
              </a:lnSpc>
              <a:spcBef>
                <a:spcPts val="0"/>
              </a:spcBef>
              <a:spcAft>
                <a:spcPts val="1200"/>
              </a:spcAft>
            </a:pPr>
            <a:r>
              <a:rPr lang="en-US" sz="2300" dirty="0">
                <a:solidFill>
                  <a:srgbClr val="00529B"/>
                </a:solidFill>
              </a:rPr>
              <a:t>Provides for Part D premium stabilization beginning in 2024, by capping base beneficiary premium increases per year to no more than 6% through 2029</a:t>
            </a:r>
          </a:p>
        </p:txBody>
      </p:sp>
      <p:sp>
        <p:nvSpPr>
          <p:cNvPr id="5" name="Slide Number Placeholder 4">
            <a:extLst>
              <a:ext uri="{FF2B5EF4-FFF2-40B4-BE49-F238E27FC236}">
                <a16:creationId xmlns:a16="http://schemas.microsoft.com/office/drawing/2014/main" id="{3CC2E8FF-64BA-47A9-AD99-8960D755DE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22D49113-917B-477C-B44F-6968E2C119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5BE10B6A-FFA1-4FF3-B60D-FC93A9E72F05}"/>
              </a:ext>
            </a:extLst>
          </p:cNvPr>
          <p:cNvSpPr>
            <a:spLocks noGrp="1"/>
          </p:cNvSpPr>
          <p:nvPr>
            <p:ph type="dt" sz="half" idx="10"/>
          </p:nvPr>
        </p:nvSpPr>
        <p:spPr>
          <a:xfrm>
            <a:off x="838200" y="64928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1874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5BF6-E205-4B2E-94B8-0C8F3BCF4479}"/>
              </a:ext>
            </a:extLst>
          </p:cNvPr>
          <p:cNvSpPr>
            <a:spLocks noGrp="1"/>
          </p:cNvSpPr>
          <p:nvPr>
            <p:ph type="title"/>
          </p:nvPr>
        </p:nvSpPr>
        <p:spPr/>
        <p:txBody>
          <a:bodyPr>
            <a:normAutofit/>
          </a:bodyPr>
          <a:lstStyle/>
          <a:p>
            <a:r>
              <a:rPr lang="en-US" sz="2800" dirty="0"/>
              <a:t>Part D Coverage of Adult Vaccines Recommended by the Advisory Committee on Immunization Practices (ACIP)</a:t>
            </a:r>
          </a:p>
        </p:txBody>
      </p:sp>
      <p:sp>
        <p:nvSpPr>
          <p:cNvPr id="6" name="Text Placeholder 5">
            <a:extLst>
              <a:ext uri="{FF2B5EF4-FFF2-40B4-BE49-F238E27FC236}">
                <a16:creationId xmlns:a16="http://schemas.microsoft.com/office/drawing/2014/main" id="{E3D09FD4-4889-457D-B0C3-67E581454B6B}"/>
              </a:ext>
            </a:extLst>
          </p:cNvPr>
          <p:cNvSpPr>
            <a:spLocks noGrp="1"/>
          </p:cNvSpPr>
          <p:nvPr>
            <p:ph type="body" sz="quarter" idx="4294967295"/>
          </p:nvPr>
        </p:nvSpPr>
        <p:spPr>
          <a:xfrm>
            <a:off x="232362" y="1264026"/>
            <a:ext cx="11654838" cy="4535488"/>
          </a:xfrm>
        </p:spPr>
        <p:txBody>
          <a:bodyPr>
            <a:noAutofit/>
          </a:bodyPr>
          <a:lstStyle/>
          <a:p>
            <a:pPr marL="274320" indent="-274320">
              <a:lnSpc>
                <a:spcPct val="100000"/>
              </a:lnSpc>
              <a:spcAft>
                <a:spcPts val="1200"/>
              </a:spcAft>
            </a:pPr>
            <a:r>
              <a:rPr lang="en-US" sz="2400" dirty="0">
                <a:solidFill>
                  <a:srgbClr val="00529B"/>
                </a:solidFill>
              </a:rPr>
              <a:t>Requires Part D sponsors to eliminate the deductible and other cost sharing with respect to the ACIP-recommended adult vaccines</a:t>
            </a:r>
          </a:p>
          <a:p>
            <a:pPr marL="274320" indent="-274320">
              <a:lnSpc>
                <a:spcPct val="100000"/>
              </a:lnSpc>
              <a:spcAft>
                <a:spcPts val="1200"/>
              </a:spcAft>
            </a:pPr>
            <a:r>
              <a:rPr lang="en-US" sz="2400" dirty="0">
                <a:solidFill>
                  <a:srgbClr val="00529B"/>
                </a:solidFill>
              </a:rPr>
              <a:t>IRA requires a temporary subsidy payment to </a:t>
            </a:r>
            <a:br>
              <a:rPr lang="en-US" sz="2400" dirty="0">
                <a:solidFill>
                  <a:srgbClr val="00529B"/>
                </a:solidFill>
              </a:rPr>
            </a:br>
            <a:r>
              <a:rPr lang="en-US" sz="2400" dirty="0">
                <a:solidFill>
                  <a:srgbClr val="00529B"/>
                </a:solidFill>
              </a:rPr>
              <a:t>Medicare plans during 2023, </a:t>
            </a:r>
            <a:r>
              <a:rPr lang="en-US" sz="2400" dirty="0"/>
              <a:t>to cover deductible </a:t>
            </a:r>
            <a:br>
              <a:rPr lang="en-US" sz="2400" dirty="0"/>
            </a:br>
            <a:r>
              <a:rPr lang="en-US" sz="2400" dirty="0"/>
              <a:t>or cost-sharing amounts that beneficiaries otherwise </a:t>
            </a:r>
            <a:br>
              <a:rPr lang="en-US" sz="2400" dirty="0"/>
            </a:br>
            <a:r>
              <a:rPr lang="en-US" sz="2400" dirty="0"/>
              <a:t>would have paid but for the IRA for ACIP-recommended </a:t>
            </a:r>
            <a:br>
              <a:rPr lang="en-US" sz="2400" dirty="0"/>
            </a:br>
            <a:r>
              <a:rPr lang="en-US" sz="2400" dirty="0"/>
              <a:t>adult vaccines and Part D insulin</a:t>
            </a:r>
          </a:p>
          <a:p>
            <a:pPr marL="274320" indent="-274320">
              <a:lnSpc>
                <a:spcPct val="100000"/>
              </a:lnSpc>
              <a:spcAft>
                <a:spcPts val="1200"/>
              </a:spcAft>
            </a:pPr>
            <a:r>
              <a:rPr lang="en-US" sz="2400" dirty="0"/>
              <a:t>In 2023, the deductible or cost-sharing amounts that </a:t>
            </a:r>
            <a:br>
              <a:rPr lang="en-US" sz="2400" dirty="0"/>
            </a:br>
            <a:r>
              <a:rPr lang="en-US" sz="2400" dirty="0"/>
              <a:t>beneficiaries otherwise would have paid but for the </a:t>
            </a:r>
            <a:br>
              <a:rPr lang="en-US" sz="2400" dirty="0"/>
            </a:br>
            <a:r>
              <a:rPr lang="en-US" sz="2400" dirty="0"/>
              <a:t>IRA will count toward the beneficiary's incurred costs</a:t>
            </a:r>
          </a:p>
          <a:p>
            <a:pPr marL="274320" indent="-274320">
              <a:lnSpc>
                <a:spcPct val="100000"/>
              </a:lnSpc>
              <a:spcAft>
                <a:spcPts val="1200"/>
              </a:spcAft>
            </a:pPr>
            <a:r>
              <a:rPr lang="en-US" sz="2400" b="1" dirty="0">
                <a:solidFill>
                  <a:srgbClr val="00529B"/>
                </a:solidFill>
              </a:rPr>
              <a:t>Effective Date: </a:t>
            </a:r>
            <a:r>
              <a:rPr lang="en-US" sz="2400" dirty="0">
                <a:solidFill>
                  <a:srgbClr val="00529B"/>
                </a:solidFill>
              </a:rPr>
              <a:t>January 1, 2023</a:t>
            </a:r>
          </a:p>
        </p:txBody>
      </p:sp>
      <p:pic>
        <p:nvPicPr>
          <p:cNvPr id="7" name="Picture 6">
            <a:extLst>
              <a:ext uri="{FF2B5EF4-FFF2-40B4-BE49-F238E27FC236}">
                <a16:creationId xmlns:a16="http://schemas.microsoft.com/office/drawing/2014/main" id="{1B163A85-4B89-4D87-9024-FE51B67F69CB}"/>
              </a:ext>
              <a:ext uri="{C183D7F6-B498-43B3-948B-1728B52AA6E4}">
                <adec:decorative xmlns:adec="http://schemas.microsoft.com/office/drawing/2017/decorative" val="1"/>
              </a:ext>
            </a:extLst>
          </p:cNvPr>
          <p:cNvPicPr>
            <a:picLocks noChangeAspect="1"/>
          </p:cNvPicPr>
          <p:nvPr/>
        </p:nvPicPr>
        <p:blipFill rotWithShape="1">
          <a:blip r:embed="rId4"/>
          <a:srcRect t="4912"/>
          <a:stretch/>
        </p:blipFill>
        <p:spPr>
          <a:xfrm>
            <a:off x="8373838" y="2181894"/>
            <a:ext cx="3385166" cy="3272589"/>
          </a:xfrm>
          <a:prstGeom prst="rect">
            <a:avLst/>
          </a:prstGeom>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AB72772E-C23B-4A8F-B22B-FA06A570B3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31785BF-AAAB-425D-BBBB-A29AEDA1BB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10FEEF9A-76DC-4D4C-A02C-5BCBC1A32D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0121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9D09-E98B-4088-ABEC-D9FEECC324BC}"/>
              </a:ext>
            </a:extLst>
          </p:cNvPr>
          <p:cNvSpPr>
            <a:spLocks noGrp="1"/>
          </p:cNvSpPr>
          <p:nvPr>
            <p:ph type="title"/>
          </p:nvPr>
        </p:nvSpPr>
        <p:spPr>
          <a:xfrm>
            <a:off x="0" y="49243"/>
            <a:ext cx="12192000" cy="880530"/>
          </a:xfrm>
        </p:spPr>
        <p:txBody>
          <a:bodyPr>
            <a:normAutofit/>
          </a:bodyPr>
          <a:lstStyle/>
          <a:p>
            <a:r>
              <a:rPr lang="en-US" sz="2800" dirty="0"/>
              <a:t>Improving Access to Adult Vaccines </a:t>
            </a:r>
            <a:br>
              <a:rPr lang="en-US" sz="2800" dirty="0"/>
            </a:br>
            <a:r>
              <a:rPr lang="en-US" sz="2800" dirty="0"/>
              <a:t>Under Medicaid &amp; CHIP</a:t>
            </a:r>
          </a:p>
        </p:txBody>
      </p:sp>
      <p:sp>
        <p:nvSpPr>
          <p:cNvPr id="6" name="Text Placeholder 5">
            <a:extLst>
              <a:ext uri="{FF2B5EF4-FFF2-40B4-BE49-F238E27FC236}">
                <a16:creationId xmlns:a16="http://schemas.microsoft.com/office/drawing/2014/main" id="{F241BEE7-B45F-48D7-BFE2-ECC46EE7E3FB}"/>
              </a:ext>
            </a:extLst>
          </p:cNvPr>
          <p:cNvSpPr>
            <a:spLocks noGrp="1"/>
          </p:cNvSpPr>
          <p:nvPr>
            <p:ph type="body" sz="quarter" idx="13"/>
          </p:nvPr>
        </p:nvSpPr>
        <p:spPr>
          <a:xfrm>
            <a:off x="773906" y="1315329"/>
            <a:ext cx="10644188" cy="4564743"/>
          </a:xfrm>
        </p:spPr>
        <p:txBody>
          <a:bodyPr>
            <a:normAutofit/>
          </a:bodyPr>
          <a:lstStyle/>
          <a:p>
            <a:pPr marL="548640">
              <a:lnSpc>
                <a:spcPct val="100000"/>
              </a:lnSpc>
              <a:spcBef>
                <a:spcPts val="0"/>
              </a:spcBef>
              <a:spcAft>
                <a:spcPts val="1200"/>
              </a:spcAft>
            </a:pPr>
            <a:r>
              <a:rPr lang="en-US" sz="2400" dirty="0">
                <a:solidFill>
                  <a:srgbClr val="00529B"/>
                </a:solidFill>
              </a:rPr>
              <a:t>State Medicaid and CHIP programs will be required to provide coverage for approved adult vaccines recommended by the ACIP (and their administration) without cost sharing</a:t>
            </a:r>
          </a:p>
          <a:p>
            <a:pPr marL="548640" indent="-274320">
              <a:lnSpc>
                <a:spcPct val="100000"/>
              </a:lnSpc>
              <a:spcBef>
                <a:spcPts val="0"/>
              </a:spcBef>
              <a:spcAft>
                <a:spcPts val="1200"/>
              </a:spcAft>
            </a:pPr>
            <a:r>
              <a:rPr lang="en-US" sz="2400" b="1" dirty="0">
                <a:solidFill>
                  <a:srgbClr val="00529B"/>
                </a:solidFill>
              </a:rPr>
              <a:t>Effective Date: </a:t>
            </a:r>
            <a:r>
              <a:rPr lang="en-US" sz="2400" dirty="0">
                <a:solidFill>
                  <a:srgbClr val="00529B"/>
                </a:solidFill>
              </a:rPr>
              <a:t>October 1, 2023 (the first day of the first fiscal quarter that begins on or after the date that is one year after enactment)</a:t>
            </a:r>
          </a:p>
        </p:txBody>
      </p:sp>
      <p:sp>
        <p:nvSpPr>
          <p:cNvPr id="5" name="Slide Number Placeholder 4">
            <a:extLst>
              <a:ext uri="{FF2B5EF4-FFF2-40B4-BE49-F238E27FC236}">
                <a16:creationId xmlns:a16="http://schemas.microsoft.com/office/drawing/2014/main" id="{855A84E3-D2D2-424D-AEF8-9FA9733E6A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4004E2F1-8788-4D54-8F47-1902B5970322}"/>
              </a:ext>
            </a:extLst>
          </p:cNvPr>
          <p:cNvSpPr>
            <a:spLocks noGrp="1"/>
          </p:cNvSpPr>
          <p:nvPr>
            <p:ph type="ftr" sz="quarter" idx="11"/>
          </p:nvPr>
        </p:nvSpPr>
        <p:spPr>
          <a:xfrm>
            <a:off x="3857223" y="6492240"/>
            <a:ext cx="429617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37DC112E-424C-4963-A62B-2036163824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74021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0B39-1663-4575-AD4A-8DA200509C28}"/>
              </a:ext>
            </a:extLst>
          </p:cNvPr>
          <p:cNvSpPr>
            <a:spLocks noGrp="1"/>
          </p:cNvSpPr>
          <p:nvPr>
            <p:ph type="title"/>
          </p:nvPr>
        </p:nvSpPr>
        <p:spPr/>
        <p:txBody>
          <a:bodyPr/>
          <a:lstStyle/>
          <a:p>
            <a:r>
              <a:rPr lang="en-US" dirty="0"/>
              <a:t>Expansion of Extra Help</a:t>
            </a:r>
          </a:p>
        </p:txBody>
      </p:sp>
      <p:sp>
        <p:nvSpPr>
          <p:cNvPr id="6" name="Content Placeholder 5">
            <a:extLst>
              <a:ext uri="{FF2B5EF4-FFF2-40B4-BE49-F238E27FC236}">
                <a16:creationId xmlns:a16="http://schemas.microsoft.com/office/drawing/2014/main" id="{5D10A979-9235-41F7-9B8A-7B49C5AB4F30}"/>
              </a:ext>
            </a:extLst>
          </p:cNvPr>
          <p:cNvSpPr>
            <a:spLocks noGrp="1"/>
          </p:cNvSpPr>
          <p:nvPr>
            <p:ph sz="quarter" idx="13"/>
          </p:nvPr>
        </p:nvSpPr>
        <p:spPr/>
        <p:txBody>
          <a:bodyPr>
            <a:normAutofit fontScale="92500" lnSpcReduction="10000"/>
          </a:bodyPr>
          <a:lstStyle/>
          <a:p>
            <a:r>
              <a:rPr lang="en-US" dirty="0"/>
              <a:t>Beginning January 1, 2024, nearly 300,000 low-income people with Medicare currently enrolled in the Extra Help program will be newly eligible for expanded benefits including no deductible, no premiums and fixed, lowered copayments for certain medications. An additional 3 million people could benefit from the Extra Help program now but aren’t currently enrolled</a:t>
            </a:r>
          </a:p>
          <a:p>
            <a:r>
              <a:rPr lang="en-US" dirty="0"/>
              <a:t>Expands eligibility for the full low-income subsidy (LIS) benefit (also known as “Extra Help”) to individuals with limited resources and incomes up to 150% of the federal poverty level </a:t>
            </a:r>
          </a:p>
          <a:p>
            <a:r>
              <a:rPr lang="en-US" dirty="0"/>
              <a:t>People with Medicare who are currently enrolled in partial Extra Help will automatically be converted to full Extra Help; they won’t need to take any action</a:t>
            </a:r>
          </a:p>
        </p:txBody>
      </p:sp>
      <p:sp>
        <p:nvSpPr>
          <p:cNvPr id="5" name="Slide Number Placeholder 4">
            <a:extLst>
              <a:ext uri="{FF2B5EF4-FFF2-40B4-BE49-F238E27FC236}">
                <a16:creationId xmlns:a16="http://schemas.microsoft.com/office/drawing/2014/main" id="{0D6542B0-252B-4D0D-B612-60934C077B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C121FA2-D923-4E76-B550-95A6222DC8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752DF661-5B2B-4C35-85B6-8A2FCA1FE9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7749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n-US" dirty="0"/>
              <a:t>Insulin &amp; Medicare Coverage</a:t>
            </a:r>
          </a:p>
        </p:txBody>
      </p:sp>
      <p:sp>
        <p:nvSpPr>
          <p:cNvPr id="5" name="Content Placeholder 4"/>
          <p:cNvSpPr>
            <a:spLocks noGrp="1"/>
          </p:cNvSpPr>
          <p:nvPr>
            <p:ph type="body" sz="quarter" idx="13"/>
          </p:nvPr>
        </p:nvSpPr>
        <p:spPr>
          <a:xfrm>
            <a:off x="822960" y="969281"/>
            <a:ext cx="10776374" cy="5656108"/>
          </a:xfrm>
        </p:spPr>
        <p:txBody>
          <a:bodyPr>
            <a:normAutofit fontScale="77500" lnSpcReduction="20000"/>
          </a:bodyPr>
          <a:lstStyle/>
          <a:p>
            <a:pPr marL="0" indent="0">
              <a:lnSpc>
                <a:spcPct val="110000"/>
              </a:lnSpc>
              <a:spcBef>
                <a:spcPts val="0"/>
              </a:spcBef>
              <a:spcAft>
                <a:spcPts val="1200"/>
              </a:spcAft>
              <a:buNone/>
            </a:pPr>
            <a:r>
              <a:rPr lang="en-US" sz="2800" b="1" dirty="0">
                <a:solidFill>
                  <a:srgbClr val="00529B"/>
                </a:solidFill>
              </a:rPr>
              <a:t>The cost of a month’s supply of each covered insulin product is currently capped at $35, and you don’t have to pay a deductible for insulin</a:t>
            </a:r>
          </a:p>
          <a:p>
            <a:pPr marL="548640">
              <a:lnSpc>
                <a:spcPct val="110000"/>
              </a:lnSpc>
            </a:pPr>
            <a:r>
              <a:rPr lang="en-US" dirty="0"/>
              <a:t>As of January 1, 2023, people enrolled in a Medicare prescription drug plan won’t pay more than $35 for a month’s supply of each insulin covered by their Medicare prescription drug plan and dispensed at a pharmacy or through a mail-order pharmacy. Also, Part D deductibles no longer apply to the covered insulin product</a:t>
            </a:r>
          </a:p>
          <a:p>
            <a:pPr marL="548640">
              <a:lnSpc>
                <a:spcPct val="110000"/>
              </a:lnSpc>
            </a:pPr>
            <a:r>
              <a:rPr lang="en-US" dirty="0"/>
              <a:t>As of July 1, 2023, for insulin (delivered through a durable medical equipment pump) covered by Part B and Medicare Advantage Plans</a:t>
            </a:r>
          </a:p>
          <a:p>
            <a:pPr marL="548640">
              <a:lnSpc>
                <a:spcPct val="110000"/>
              </a:lnSpc>
            </a:pPr>
            <a:r>
              <a:rPr lang="en-US" dirty="0">
                <a:solidFill>
                  <a:srgbClr val="00529B"/>
                </a:solidFill>
              </a:rPr>
              <a:t>If you get a 60- or 90-day supply of insulin, your costs can’t be more than $35 for each month’s supply of each covered insulin</a:t>
            </a:r>
          </a:p>
          <a:p>
            <a:pPr marL="548640" indent="-274320">
              <a:lnSpc>
                <a:spcPct val="110000"/>
              </a:lnSpc>
              <a:spcBef>
                <a:spcPts val="0"/>
              </a:spcBef>
              <a:spcAft>
                <a:spcPts val="1200"/>
              </a:spcAft>
            </a:pPr>
            <a:r>
              <a:rPr lang="en-US" dirty="0">
                <a:solidFill>
                  <a:srgbClr val="00529B"/>
                </a:solidFill>
              </a:rPr>
              <a:t>If you use a covered insulin product you can add, drop, or change your Part D coverage one time between now and December 31, 2023 </a:t>
            </a:r>
          </a:p>
          <a:p>
            <a:pPr marL="822960" lvl="1" indent="-274320">
              <a:lnSpc>
                <a:spcPct val="110000"/>
              </a:lnSpc>
              <a:spcBef>
                <a:spcPts val="0"/>
              </a:spcBef>
              <a:spcAft>
                <a:spcPts val="1200"/>
              </a:spcAft>
            </a:pPr>
            <a:r>
              <a:rPr lang="en-US" sz="2300" dirty="0">
                <a:solidFill>
                  <a:srgbClr val="00529B"/>
                </a:solidFill>
              </a:rPr>
              <a:t>If you change plans mid-year, your TrOOP costs will carry over from one plan to the next </a:t>
            </a:r>
          </a:p>
          <a:p>
            <a:pPr marL="822960" lvl="1" indent="-274320">
              <a:lnSpc>
                <a:spcPct val="110000"/>
              </a:lnSpc>
              <a:spcBef>
                <a:spcPts val="0"/>
              </a:spcBef>
              <a:spcAft>
                <a:spcPts val="1200"/>
              </a:spcAft>
            </a:pPr>
            <a:r>
              <a:rPr lang="en-US" sz="2300" dirty="0">
                <a:solidFill>
                  <a:srgbClr val="00529B"/>
                </a:solidFill>
              </a:rPr>
              <a:t>Call 1-800-MEDICARE if you take insulin and want to change your plan </a:t>
            </a:r>
            <a:endParaRPr lang="en-US" sz="3100" dirty="0">
              <a:solidFill>
                <a:srgbClr val="00529B"/>
              </a:solidFill>
            </a:endParaRP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4038600" y="649224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2" name="Date Placeholder 1"/>
          <p:cNvSpPr>
            <a:spLocks noGrp="1"/>
          </p:cNvSpPr>
          <p:nvPr>
            <p:ph type="dt" sz="half" idx="10"/>
          </p:nvPr>
        </p:nvSpPr>
        <p:spPr>
          <a:xfrm>
            <a:off x="838200" y="649224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23418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C10F-C662-4AE9-8D17-045DC38C4D80}"/>
              </a:ext>
            </a:extLst>
          </p:cNvPr>
          <p:cNvSpPr>
            <a:spLocks noGrp="1"/>
          </p:cNvSpPr>
          <p:nvPr>
            <p:ph type="title"/>
          </p:nvPr>
        </p:nvSpPr>
        <p:spPr>
          <a:xfrm>
            <a:off x="0" y="0"/>
            <a:ext cx="12192000" cy="948583"/>
          </a:xfrm>
        </p:spPr>
        <p:txBody>
          <a:bodyPr anchor="ctr">
            <a:normAutofit fontScale="90000"/>
          </a:bodyPr>
          <a:lstStyle/>
          <a:p>
            <a:r>
              <a:rPr lang="en-US" dirty="0"/>
              <a:t>Affordable Care Act Subsidies for </a:t>
            </a:r>
            <a:r>
              <a:rPr lang="en-US"/>
              <a:t>Marketplace Plans Under </a:t>
            </a:r>
            <a:br>
              <a:rPr lang="en-US" dirty="0"/>
            </a:br>
            <a:r>
              <a:rPr lang="en-US" dirty="0"/>
              <a:t>Inflation Reduction Act (IRA)</a:t>
            </a:r>
          </a:p>
        </p:txBody>
      </p:sp>
      <p:sp>
        <p:nvSpPr>
          <p:cNvPr id="6" name="Text Placeholder 5">
            <a:extLst>
              <a:ext uri="{FF2B5EF4-FFF2-40B4-BE49-F238E27FC236}">
                <a16:creationId xmlns:a16="http://schemas.microsoft.com/office/drawing/2014/main" id="{BE400E43-F424-40AA-A2A4-B128B3182B9B}"/>
              </a:ext>
            </a:extLst>
          </p:cNvPr>
          <p:cNvSpPr>
            <a:spLocks noGrp="1"/>
          </p:cNvSpPr>
          <p:nvPr>
            <p:ph type="body" sz="quarter" idx="13"/>
          </p:nvPr>
        </p:nvSpPr>
        <p:spPr>
          <a:xfrm>
            <a:off x="914400" y="1371600"/>
            <a:ext cx="10644188" cy="4724400"/>
          </a:xfrm>
        </p:spPr>
        <p:txBody>
          <a:bodyPr>
            <a:normAutofit fontScale="85000" lnSpcReduction="20000"/>
          </a:bodyPr>
          <a:lstStyle/>
          <a:p>
            <a:pPr marL="0" indent="0">
              <a:lnSpc>
                <a:spcPct val="120000"/>
              </a:lnSpc>
              <a:spcBef>
                <a:spcPts val="0"/>
              </a:spcBef>
              <a:spcAft>
                <a:spcPts val="1200"/>
              </a:spcAft>
              <a:buNone/>
            </a:pPr>
            <a:r>
              <a:rPr lang="en-US" sz="2800" b="1" dirty="0">
                <a:solidFill>
                  <a:srgbClr val="00529B"/>
                </a:solidFill>
              </a:rPr>
              <a:t>Improve Affordability and Reduce Premium Costs of Health Insurance for Consumers </a:t>
            </a:r>
            <a:endParaRPr lang="en-US" sz="2800" dirty="0">
              <a:solidFill>
                <a:srgbClr val="00529B"/>
              </a:solidFill>
            </a:endParaRPr>
          </a:p>
          <a:p>
            <a:pPr marL="548640" indent="-274320">
              <a:lnSpc>
                <a:spcPct val="120000"/>
              </a:lnSpc>
              <a:spcBef>
                <a:spcPts val="0"/>
              </a:spcBef>
              <a:spcAft>
                <a:spcPts val="1200"/>
              </a:spcAft>
            </a:pPr>
            <a:r>
              <a:rPr lang="en-US" dirty="0">
                <a:solidFill>
                  <a:srgbClr val="00529B"/>
                </a:solidFill>
              </a:rPr>
              <a:t>The American Rescue Plan Act (ARPA)</a:t>
            </a:r>
          </a:p>
          <a:p>
            <a:pPr marL="1097280" lvl="1" indent="-274320">
              <a:lnSpc>
                <a:spcPct val="120000"/>
              </a:lnSpc>
              <a:spcBef>
                <a:spcPts val="0"/>
              </a:spcBef>
              <a:spcAft>
                <a:spcPts val="1200"/>
              </a:spcAft>
            </a:pPr>
            <a:r>
              <a:rPr lang="en-US" sz="2100" dirty="0">
                <a:solidFill>
                  <a:srgbClr val="00539A"/>
                </a:solidFill>
              </a:rPr>
              <a:t>Set at 0% the percent of household income eligible consumers with household income below 150% FPL must contribute to their monthly premium for a benchmark</a:t>
            </a:r>
          </a:p>
          <a:p>
            <a:pPr marL="1097280" lvl="1" indent="-274320">
              <a:lnSpc>
                <a:spcPct val="120000"/>
              </a:lnSpc>
              <a:spcBef>
                <a:spcPts val="0"/>
              </a:spcBef>
              <a:spcAft>
                <a:spcPts val="1200"/>
              </a:spcAft>
            </a:pPr>
            <a:r>
              <a:rPr lang="en-US" sz="2100" dirty="0">
                <a:solidFill>
                  <a:srgbClr val="00529B"/>
                </a:solidFill>
              </a:rPr>
              <a:t>Extended eligibility to consumers with household incomes above 400% FPL</a:t>
            </a:r>
          </a:p>
          <a:p>
            <a:pPr marL="1097280" lvl="1" indent="-274320">
              <a:lnSpc>
                <a:spcPct val="120000"/>
              </a:lnSpc>
              <a:spcBef>
                <a:spcPts val="0"/>
              </a:spcBef>
              <a:spcAft>
                <a:spcPts val="1200"/>
              </a:spcAft>
            </a:pPr>
            <a:r>
              <a:rPr lang="en-US" sz="2100" dirty="0">
                <a:solidFill>
                  <a:srgbClr val="00539A"/>
                </a:solidFill>
              </a:rPr>
              <a:t>Limits at 8.5% how much of a family’s household income any eligible family would be required to pay towards the premiums for a benchmark plan</a:t>
            </a:r>
          </a:p>
          <a:p>
            <a:pPr marL="548640" indent="-274320">
              <a:lnSpc>
                <a:spcPct val="120000"/>
              </a:lnSpc>
              <a:spcBef>
                <a:spcPts val="0"/>
              </a:spcBef>
              <a:spcAft>
                <a:spcPts val="1200"/>
              </a:spcAft>
            </a:pPr>
            <a:r>
              <a:rPr lang="en-US" dirty="0">
                <a:solidFill>
                  <a:srgbClr val="00529B"/>
                </a:solidFill>
              </a:rPr>
              <a:t>IRA extends the ARPA premium tax credit modifications for an additional 3 years, through 2025 </a:t>
            </a:r>
          </a:p>
          <a:p>
            <a:pPr marL="548640" indent="-274320">
              <a:lnSpc>
                <a:spcPct val="120000"/>
              </a:lnSpc>
              <a:spcBef>
                <a:spcPts val="0"/>
              </a:spcBef>
              <a:spcAft>
                <a:spcPts val="1200"/>
              </a:spcAft>
            </a:pPr>
            <a:r>
              <a:rPr lang="en-US" b="1" dirty="0">
                <a:solidFill>
                  <a:srgbClr val="00529B"/>
                </a:solidFill>
              </a:rPr>
              <a:t>Effective Date: </a:t>
            </a:r>
            <a:r>
              <a:rPr lang="en-US" dirty="0">
                <a:solidFill>
                  <a:srgbClr val="00529B"/>
                </a:solidFill>
              </a:rPr>
              <a:t>January 1, 2023</a:t>
            </a:r>
          </a:p>
        </p:txBody>
      </p:sp>
      <p:sp>
        <p:nvSpPr>
          <p:cNvPr id="5" name="Slide Number Placeholder 4">
            <a:extLst>
              <a:ext uri="{FF2B5EF4-FFF2-40B4-BE49-F238E27FC236}">
                <a16:creationId xmlns:a16="http://schemas.microsoft.com/office/drawing/2014/main" id="{D3948B7D-5D5A-4BD0-8032-8BD13753C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BDF460B8-1630-44AD-9CF5-2A1A8CFE5C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8B3727DB-4BDE-4357-8BE9-C871A74508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3132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3861722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pb6kJHr"/>
  <p:tag name="ARTICULATE_DESIGN_ID_1_OFFICE THEME" val="zGDT5yF9"/>
  <p:tag name="ARTICULATE_SLIDE_COUNT" val="11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5534</TotalTime>
  <Words>13523</Words>
  <Application>Microsoft Office PowerPoint</Application>
  <PresentationFormat>Widescreen</PresentationFormat>
  <Paragraphs>1125</Paragraphs>
  <Slides>117</Slides>
  <Notes>117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117</vt:i4>
      </vt:variant>
    </vt:vector>
  </HeadingPairs>
  <TitlesOfParts>
    <vt:vector size="131" baseType="lpstr">
      <vt:lpstr>-apple-system</vt:lpstr>
      <vt:lpstr>Arial</vt:lpstr>
      <vt:lpstr>Arial Black</vt:lpstr>
      <vt:lpstr>Calibri</vt:lpstr>
      <vt:lpstr>Calibri </vt:lpstr>
      <vt:lpstr>Courier New</vt:lpstr>
      <vt:lpstr>Montserrat Medium</vt:lpstr>
      <vt:lpstr>Segoe UI</vt:lpstr>
      <vt:lpstr>Slack-Lato</vt:lpstr>
      <vt:lpstr>Wingdings</vt:lpstr>
      <vt:lpstr>1_Office Theme</vt:lpstr>
      <vt:lpstr>3_Office Theme</vt:lpstr>
      <vt:lpstr>6_Office Theme</vt:lpstr>
      <vt:lpstr>4_Office Theme</vt:lpstr>
      <vt:lpstr>NTP Medicare Open Enrollment Period (OEP) Bootcamp 2023 (Day 1)</vt:lpstr>
      <vt:lpstr>CMS National Training Program  </vt:lpstr>
      <vt:lpstr>Refreshed NTP Website &amp; Word Mark</vt:lpstr>
      <vt:lpstr>Webinar Audio</vt:lpstr>
      <vt:lpstr>Webinar Viewing Tips</vt:lpstr>
      <vt:lpstr>More Webinar Tips</vt:lpstr>
      <vt:lpstr>Evaluations</vt:lpstr>
      <vt:lpstr>Checking In</vt:lpstr>
      <vt:lpstr>Today’s NTP Team</vt:lpstr>
      <vt:lpstr>Today’s Agenda </vt:lpstr>
      <vt:lpstr>A Note</vt:lpstr>
      <vt:lpstr>NTP Medicare Open Enrollment Period (OEP) Bootcamp 2023 (Day 1) </vt:lpstr>
      <vt:lpstr>Medicare Plan Finder 2023 Updates &amp; Enhancements</vt:lpstr>
      <vt:lpstr>Session Objectives</vt:lpstr>
      <vt:lpstr>User-Facing Features</vt:lpstr>
      <vt:lpstr>User Interface Updates—Help Drawers </vt:lpstr>
      <vt:lpstr>User Interface Updates—Generic Available </vt:lpstr>
      <vt:lpstr>User Interface Updates—Add Another Drug</vt:lpstr>
      <vt:lpstr>User Interface Updates—Removed Star Ratings from MMP Plan Display</vt:lpstr>
      <vt:lpstr>User Interface Updates—Removed IRA Footnote</vt:lpstr>
      <vt:lpstr>“Find Plans Now” Update</vt:lpstr>
      <vt:lpstr>“Find Plans Now” Update—Landing Page</vt:lpstr>
      <vt:lpstr>“Find Plans Now” Update—Summary Page</vt:lpstr>
      <vt:lpstr>LIS Updates</vt:lpstr>
      <vt:lpstr>Summary Page Redesign</vt:lpstr>
      <vt:lpstr>Summary Page Redesign—  New Top-of-Page Plan Summary</vt:lpstr>
      <vt:lpstr>Summary Page Redesign— Displaying Medigap Enrollment </vt:lpstr>
      <vt:lpstr>Inflation Reduction Act (IRA) Changes</vt:lpstr>
      <vt:lpstr>Inflation Reduction Act (IRA) Changes (continued)</vt:lpstr>
      <vt:lpstr>IRA Changes (continued)</vt:lpstr>
      <vt:lpstr>Extra Help Page Updates</vt:lpstr>
      <vt:lpstr>Extra Help Page Updates (continued)</vt:lpstr>
      <vt:lpstr>Q&amp;A</vt:lpstr>
      <vt:lpstr>Using the Medicare Plan Finder for Drug Coverage this           Open Enrollment Period (OEP)  Mary McGeary Director-State Health Insurance Assistance Program NJ Department of Human Services </vt:lpstr>
      <vt:lpstr>Information &amp; Help in the Open Enrollment Period (OEP)</vt:lpstr>
      <vt:lpstr>Can also use the “Chat” link on Medicare.gov</vt:lpstr>
      <vt:lpstr>Medicare.gov Homepage</vt:lpstr>
      <vt:lpstr>What is the Medicare Plan Finder?</vt:lpstr>
      <vt:lpstr>What You Need Before You Get Started</vt:lpstr>
      <vt:lpstr>Plan Finder Steps</vt:lpstr>
      <vt:lpstr>Medicare Plan Finder Home Page</vt:lpstr>
      <vt:lpstr>Things to Consider</vt:lpstr>
      <vt:lpstr>Question on “Extra Help”</vt:lpstr>
      <vt:lpstr>Search Preferences—Drug Costs</vt:lpstr>
      <vt:lpstr>Edit Drug List if Logging into Medicare Account</vt:lpstr>
      <vt:lpstr>If Logging into Account Adding Drugs from Claims Data</vt:lpstr>
      <vt:lpstr>Entering Drugs if not Using Medicare Account</vt:lpstr>
      <vt:lpstr>Pop Up—Generic or Brand Name Drug Used?</vt:lpstr>
      <vt:lpstr>Enter the Drug Dosage</vt:lpstr>
      <vt:lpstr>Tip—Letters Included with Drug Dose are Important</vt:lpstr>
      <vt:lpstr>Add Additional Medications</vt:lpstr>
      <vt:lpstr>Select Pharmacies</vt:lpstr>
      <vt:lpstr>View Results</vt:lpstr>
      <vt:lpstr>Filter Drug Plan List if Desired</vt:lpstr>
      <vt:lpstr>Compare Plans Side-by-Side</vt:lpstr>
      <vt:lpstr>Estimated Total DRUG + Premium Cost</vt:lpstr>
      <vt:lpstr>View Plan Details Page </vt:lpstr>
      <vt:lpstr>Plan Details—Yearly Costs</vt:lpstr>
      <vt:lpstr>Plan Details—Look for Months When Costs Change</vt:lpstr>
      <vt:lpstr>Can Choose to Show Only Preferred Pharmacies for  a Specific Plan by Clicking “Change Pharmacies”</vt:lpstr>
      <vt:lpstr>Plan Details—Estimated Costs During Coverage Phases</vt:lpstr>
      <vt:lpstr>Plan Details—View Plan Cost by Drug Tier</vt:lpstr>
      <vt:lpstr>Plan Details—View Other Drug Information</vt:lpstr>
      <vt:lpstr>Can Edit Drug List</vt:lpstr>
      <vt:lpstr>Plan Details—Star Ratings</vt:lpstr>
      <vt:lpstr>Printing Plan Finder Results</vt:lpstr>
      <vt:lpstr>Tip for Printing Plan Finder Results</vt:lpstr>
      <vt:lpstr>Saving Plan Finder Results</vt:lpstr>
      <vt:lpstr>Enroll in a Plan</vt:lpstr>
      <vt:lpstr>Enroll in a Plan (continued)</vt:lpstr>
      <vt:lpstr>After You Enroll</vt:lpstr>
      <vt:lpstr>10-Minute Break</vt:lpstr>
      <vt:lpstr>Medicare Advantage Plans on Medicare Plan Finder </vt:lpstr>
      <vt:lpstr>Switch from Stand Alone Drug Plan Search  to Medicare Advantage Search from Results Page</vt:lpstr>
      <vt:lpstr>Medicare Advantage Results Page</vt:lpstr>
      <vt:lpstr>Filter Plan List if Desired 2</vt:lpstr>
      <vt:lpstr>Compare Side-by-Side Up to 3 Plans</vt:lpstr>
      <vt:lpstr>Medicare Advantage Plan Details Page</vt:lpstr>
      <vt:lpstr>Medicare Advantage Plan Details Page (continued)</vt:lpstr>
      <vt:lpstr>Plan Details Page—Benefits &amp; Costs Tab</vt:lpstr>
      <vt:lpstr>Plan Details Page—Extra Benefits Tab</vt:lpstr>
      <vt:lpstr>Plan Details Page—“Optional Packages”  Tab May Also Show</vt:lpstr>
      <vt:lpstr>Plan Rating</vt:lpstr>
      <vt:lpstr>See Plan’s Website for More Details</vt:lpstr>
      <vt:lpstr>Enroll in a Plan </vt:lpstr>
      <vt:lpstr>After You Enroll </vt:lpstr>
      <vt:lpstr>Q&amp;A </vt:lpstr>
      <vt:lpstr>The Inflation Reduction Act (IRA)  Kristi Martin Senior Advisor Office of the Administrator Center for Medicare </vt:lpstr>
      <vt:lpstr>Inflation Reduction Act (IRA) CMS Provisions</vt:lpstr>
      <vt:lpstr>Inflation Reduction Act CMS Provisions (continued)</vt:lpstr>
      <vt:lpstr>Drug Inflation Rebates in Medicare</vt:lpstr>
      <vt:lpstr>Drug Inflation Rebates in Medicare (continued)</vt:lpstr>
      <vt:lpstr>Part D Improvements</vt:lpstr>
      <vt:lpstr>Part D Coverage of Adult Vaccines Recommended by the Advisory Committee on Immunization Practices (ACIP)</vt:lpstr>
      <vt:lpstr>Improving Access to Adult Vaccines  Under Medicaid &amp; CHIP</vt:lpstr>
      <vt:lpstr>Expansion of Extra Help</vt:lpstr>
      <vt:lpstr>Insulin &amp; Medicare Coverage</vt:lpstr>
      <vt:lpstr>Affordable Care Act Subsidies for Marketplace Plans Under  Inflation Reduction Act (IRA)</vt:lpstr>
      <vt:lpstr>Q&amp;A  </vt:lpstr>
      <vt:lpstr>Appendices</vt:lpstr>
      <vt:lpstr>Appendix A Your Medicare Options</vt:lpstr>
      <vt:lpstr>Appendix A Original Medicare vs. Medicare Advantage: Doctor &amp; Hospital Choice</vt:lpstr>
      <vt:lpstr>Appendix A Original Medicare vs. Medicare Advantage: Cost </vt:lpstr>
      <vt:lpstr>Appendix A Original Medicare vs. Medicare Advantage: Coverage </vt:lpstr>
      <vt:lpstr>Appendix A  Original Medicare vs. Medicare Advantage: Foreign Travel </vt:lpstr>
      <vt:lpstr>Appendix B Guide to Consumer Mailings</vt:lpstr>
      <vt:lpstr>Appendix B Guide to Consumer Mailings (continued 1)</vt:lpstr>
      <vt:lpstr>Appendix B Guide to Consumer Mailings (continued 2)</vt:lpstr>
      <vt:lpstr>Appendix B Guide to Consumer Mailings (continued 3)</vt:lpstr>
      <vt:lpstr>Appendix B Guide to Consumer Mailings (continued 4)</vt:lpstr>
      <vt:lpstr>Appendix C Enrollment Periods</vt:lpstr>
      <vt:lpstr>Appendix C Special Enrollment Periods (SEPs)</vt:lpstr>
      <vt:lpstr>Appendix D Medicare Resources</vt:lpstr>
      <vt:lpstr>Appendix D Medicare Resources (continued)</vt:lpstr>
      <vt:lpstr>Appendix E Medicare Products</vt:lpstr>
      <vt:lpstr>Appendix F NTP Workshop Recordings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Moreno, Melissa (CMS/OC)</cp:lastModifiedBy>
  <cp:revision>325</cp:revision>
  <cp:lastPrinted>2023-08-31T16:22:44Z</cp:lastPrinted>
  <dcterms:created xsi:type="dcterms:W3CDTF">2021-07-29T18:28:43Z</dcterms:created>
  <dcterms:modified xsi:type="dcterms:W3CDTF">2023-09-26T19:21:02Z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BB9C9ECE-8080-4B0D-808C-990A7FB803FF</vt:lpwstr>
  </property>
  <property fmtid="{D5CDD505-2E9C-101B-9397-08002B2CF9AE}" pid="3" name="ArticulatePath">
    <vt:lpwstr>NTPSwooshthemeREVISE-02-16-2022</vt:lpwstr>
  </property>
</Properties>
</file>