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72.xml" ContentType="application/vnd.openxmlformats-officedocument.presentationml.tags+xml"/>
  <Override PartName="/ppt/notesSlides/notesSlide1.xml" ContentType="application/vnd.openxmlformats-officedocument.presentationml.notesSlide+xml"/>
  <Override PartName="/ppt/tags/tag73.xml" ContentType="application/vnd.openxmlformats-officedocument.presentationml.tags+xml"/>
  <Override PartName="/ppt/notesSlides/notesSlide2.xml" ContentType="application/vnd.openxmlformats-officedocument.presentationml.notesSlide+xml"/>
  <Override PartName="/ppt/tags/tag74.xml" ContentType="application/vnd.openxmlformats-officedocument.presentationml.tags+xml"/>
  <Override PartName="/ppt/notesSlides/notesSlide3.xml" ContentType="application/vnd.openxmlformats-officedocument.presentationml.notesSlide+xml"/>
  <Override PartName="/ppt/tags/tag75.xml" ContentType="application/vnd.openxmlformats-officedocument.presentationml.tags+xml"/>
  <Override PartName="/ppt/notesSlides/notesSlide4.xml" ContentType="application/vnd.openxmlformats-officedocument.presentationml.notesSlide+xml"/>
  <Override PartName="/ppt/tags/tag76.xml" ContentType="application/vnd.openxmlformats-officedocument.presentationml.tags+xml"/>
  <Override PartName="/ppt/notesSlides/notesSlide5.xml" ContentType="application/vnd.openxmlformats-officedocument.presentationml.notesSlide+xml"/>
  <Override PartName="/ppt/tags/tag77.xml" ContentType="application/vnd.openxmlformats-officedocument.presentationml.tags+xml"/>
  <Override PartName="/ppt/notesSlides/notesSlide6.xml" ContentType="application/vnd.openxmlformats-officedocument.presentationml.notesSlide+xml"/>
  <Override PartName="/ppt/tags/tag78.xml" ContentType="application/vnd.openxmlformats-officedocument.presentationml.tags+xml"/>
  <Override PartName="/ppt/notesSlides/notesSlide7.xml" ContentType="application/vnd.openxmlformats-officedocument.presentationml.notesSlide+xml"/>
  <Override PartName="/ppt/tags/tag79.xml" ContentType="application/vnd.openxmlformats-officedocument.presentationml.tags+xml"/>
  <Override PartName="/ppt/notesSlides/notesSlide8.xml" ContentType="application/vnd.openxmlformats-officedocument.presentationml.notesSlide+xml"/>
  <Override PartName="/ppt/tags/tag80.xml" ContentType="application/vnd.openxmlformats-officedocument.presentationml.tags+xml"/>
  <Override PartName="/ppt/notesSlides/notesSlide9.xml" ContentType="application/vnd.openxmlformats-officedocument.presentationml.notesSlide+xml"/>
  <Override PartName="/ppt/tags/tag81.xml" ContentType="application/vnd.openxmlformats-officedocument.presentationml.tags+xml"/>
  <Override PartName="/ppt/notesSlides/notesSlide10.xml" ContentType="application/vnd.openxmlformats-officedocument.presentationml.notesSlide+xml"/>
  <Override PartName="/ppt/tags/tag82.xml" ContentType="application/vnd.openxmlformats-officedocument.presentationml.tags+xml"/>
  <Override PartName="/ppt/notesSlides/notesSlide11.xml" ContentType="application/vnd.openxmlformats-officedocument.presentationml.notesSlide+xml"/>
  <Override PartName="/ppt/tags/tag83.xml" ContentType="application/vnd.openxmlformats-officedocument.presentationml.tags+xml"/>
  <Override PartName="/ppt/notesSlides/notesSlide12.xml" ContentType="application/vnd.openxmlformats-officedocument.presentationml.notesSlide+xml"/>
  <Override PartName="/ppt/tags/tag84.xml" ContentType="application/vnd.openxmlformats-officedocument.presentationml.tags+xml"/>
  <Override PartName="/ppt/notesSlides/notesSlide13.xml" ContentType="application/vnd.openxmlformats-officedocument.presentationml.notesSlide+xml"/>
  <Override PartName="/ppt/tags/tag85.xml" ContentType="application/vnd.openxmlformats-officedocument.presentationml.tags+xml"/>
  <Override PartName="/ppt/notesSlides/notesSlide14.xml" ContentType="application/vnd.openxmlformats-officedocument.presentationml.notesSlide+xml"/>
  <Override PartName="/ppt/tags/tag86.xml" ContentType="application/vnd.openxmlformats-officedocument.presentationml.tags+xml"/>
  <Override PartName="/ppt/notesSlides/notesSlide15.xml" ContentType="application/vnd.openxmlformats-officedocument.presentationml.notesSlide+xml"/>
  <Override PartName="/ppt/tags/tag87.xml" ContentType="application/vnd.openxmlformats-officedocument.presentationml.tags+xml"/>
  <Override PartName="/ppt/notesSlides/notesSlide16.xml" ContentType="application/vnd.openxmlformats-officedocument.presentationml.notesSlide+xml"/>
  <Override PartName="/ppt/tags/tag88.xml" ContentType="application/vnd.openxmlformats-officedocument.presentationml.tags+xml"/>
  <Override PartName="/ppt/notesSlides/notesSlide17.xml" ContentType="application/vnd.openxmlformats-officedocument.presentationml.notesSlide+xml"/>
  <Override PartName="/ppt/tags/tag89.xml" ContentType="application/vnd.openxmlformats-officedocument.presentationml.tags+xml"/>
  <Override PartName="/ppt/notesSlides/notesSlide18.xml" ContentType="application/vnd.openxmlformats-officedocument.presentationml.notesSlide+xml"/>
  <Override PartName="/ppt/tags/tag90.xml" ContentType="application/vnd.openxmlformats-officedocument.presentationml.tags+xml"/>
  <Override PartName="/ppt/notesSlides/notesSlide19.xml" ContentType="application/vnd.openxmlformats-officedocument.presentationml.notesSlide+xml"/>
  <Override PartName="/ppt/tags/tag91.xml" ContentType="application/vnd.openxmlformats-officedocument.presentationml.tags+xml"/>
  <Override PartName="/ppt/notesSlides/notesSlide20.xml" ContentType="application/vnd.openxmlformats-officedocument.presentationml.notesSlide+xml"/>
  <Override PartName="/ppt/tags/tag92.xml" ContentType="application/vnd.openxmlformats-officedocument.presentationml.tags+xml"/>
  <Override PartName="/ppt/notesSlides/notesSlide21.xml" ContentType="application/vnd.openxmlformats-officedocument.presentationml.notesSlide+xml"/>
  <Override PartName="/ppt/tags/tag93.xml" ContentType="application/vnd.openxmlformats-officedocument.presentationml.tags+xml"/>
  <Override PartName="/ppt/notesSlides/notesSlide22.xml" ContentType="application/vnd.openxmlformats-officedocument.presentationml.notesSlide+xml"/>
  <Override PartName="/ppt/tags/tag94.xml" ContentType="application/vnd.openxmlformats-officedocument.presentationml.tags+xml"/>
  <Override PartName="/ppt/notesSlides/notesSlide23.xml" ContentType="application/vnd.openxmlformats-officedocument.presentationml.notesSlide+xml"/>
  <Override PartName="/ppt/tags/tag95.xml" ContentType="application/vnd.openxmlformats-officedocument.presentationml.tags+xml"/>
  <Override PartName="/ppt/notesSlides/notesSlide24.xml" ContentType="application/vnd.openxmlformats-officedocument.presentationml.notesSlide+xml"/>
  <Override PartName="/ppt/tags/tag96.xml" ContentType="application/vnd.openxmlformats-officedocument.presentationml.tags+xml"/>
  <Override PartName="/ppt/notesSlides/notesSlide25.xml" ContentType="application/vnd.openxmlformats-officedocument.presentationml.notesSlide+xml"/>
  <Override PartName="/ppt/tags/tag97.xml" ContentType="application/vnd.openxmlformats-officedocument.presentationml.tags+xml"/>
  <Override PartName="/ppt/notesSlides/notesSlide26.xml" ContentType="application/vnd.openxmlformats-officedocument.presentationml.notesSlide+xml"/>
  <Override PartName="/ppt/tags/tag98.xml" ContentType="application/vnd.openxmlformats-officedocument.presentationml.tags+xml"/>
  <Override PartName="/ppt/notesSlides/notesSlide27.xml" ContentType="application/vnd.openxmlformats-officedocument.presentationml.notesSlide+xml"/>
  <Override PartName="/ppt/tags/tag99.xml" ContentType="application/vnd.openxmlformats-officedocument.presentationml.tags+xml"/>
  <Override PartName="/ppt/notesSlides/notesSlide28.xml" ContentType="application/vnd.openxmlformats-officedocument.presentationml.notesSlide+xml"/>
  <Override PartName="/ppt/tags/tag100.xml" ContentType="application/vnd.openxmlformats-officedocument.presentationml.tags+xml"/>
  <Override PartName="/ppt/notesSlides/notesSlide29.xml" ContentType="application/vnd.openxmlformats-officedocument.presentationml.notesSlide+xml"/>
  <Override PartName="/ppt/tags/tag101.xml" ContentType="application/vnd.openxmlformats-officedocument.presentationml.tags+xml"/>
  <Override PartName="/ppt/notesSlides/notesSlide30.xml" ContentType="application/vnd.openxmlformats-officedocument.presentationml.notesSlide+xml"/>
  <Override PartName="/ppt/tags/tag102.xml" ContentType="application/vnd.openxmlformats-officedocument.presentationml.tags+xml"/>
  <Override PartName="/ppt/notesSlides/notesSlide31.xml" ContentType="application/vnd.openxmlformats-officedocument.presentationml.notesSlide+xml"/>
  <Override PartName="/ppt/tags/tag103.xml" ContentType="application/vnd.openxmlformats-officedocument.presentationml.tags+xml"/>
  <Override PartName="/ppt/notesSlides/notesSlide32.xml" ContentType="application/vnd.openxmlformats-officedocument.presentationml.notesSlide+xml"/>
  <Override PartName="/ppt/tags/tag104.xml" ContentType="application/vnd.openxmlformats-officedocument.presentationml.tags+xml"/>
  <Override PartName="/ppt/notesSlides/notesSlide33.xml" ContentType="application/vnd.openxmlformats-officedocument.presentationml.notesSlide+xml"/>
  <Override PartName="/ppt/tags/tag105.xml" ContentType="application/vnd.openxmlformats-officedocument.presentationml.tags+xml"/>
  <Override PartName="/ppt/notesSlides/notesSlide34.xml" ContentType="application/vnd.openxmlformats-officedocument.presentationml.notesSlide+xml"/>
  <Override PartName="/ppt/tags/tag106.xml" ContentType="application/vnd.openxmlformats-officedocument.presentationml.tags+xml"/>
  <Override PartName="/ppt/notesSlides/notesSlide35.xml" ContentType="application/vnd.openxmlformats-officedocument.presentationml.notesSlide+xml"/>
  <Override PartName="/ppt/tags/tag107.xml" ContentType="application/vnd.openxmlformats-officedocument.presentationml.tags+xml"/>
  <Override PartName="/ppt/notesSlides/notesSlide36.xml" ContentType="application/vnd.openxmlformats-officedocument.presentationml.notesSlide+xml"/>
  <Override PartName="/ppt/tags/tag108.xml" ContentType="application/vnd.openxmlformats-officedocument.presentationml.tags+xml"/>
  <Override PartName="/ppt/notesSlides/notesSlide37.xml" ContentType="application/vnd.openxmlformats-officedocument.presentationml.notesSlide+xml"/>
  <Override PartName="/ppt/tags/tag109.xml" ContentType="application/vnd.openxmlformats-officedocument.presentationml.tags+xml"/>
  <Override PartName="/ppt/notesSlides/notesSlide38.xml" ContentType="application/vnd.openxmlformats-officedocument.presentationml.notesSlide+xml"/>
  <Override PartName="/ppt/tags/tag110.xml" ContentType="application/vnd.openxmlformats-officedocument.presentationml.tags+xml"/>
  <Override PartName="/ppt/notesSlides/notesSlide39.xml" ContentType="application/vnd.openxmlformats-officedocument.presentationml.notesSlide+xml"/>
  <Override PartName="/ppt/tags/tag111.xml" ContentType="application/vnd.openxmlformats-officedocument.presentationml.tags+xml"/>
  <Override PartName="/ppt/notesSlides/notesSlide40.xml" ContentType="application/vnd.openxmlformats-officedocument.presentationml.notesSlide+xml"/>
  <Override PartName="/ppt/tags/tag112.xml" ContentType="application/vnd.openxmlformats-officedocument.presentationml.tags+xml"/>
  <Override PartName="/ppt/notesSlides/notesSlide41.xml" ContentType="application/vnd.openxmlformats-officedocument.presentationml.notesSlide+xml"/>
  <Override PartName="/ppt/tags/tag113.xml" ContentType="application/vnd.openxmlformats-officedocument.presentationml.tags+xml"/>
  <Override PartName="/ppt/notesSlides/notesSlide42.xml" ContentType="application/vnd.openxmlformats-officedocument.presentationml.notesSlide+xml"/>
  <Override PartName="/ppt/tags/tag114.xml" ContentType="application/vnd.openxmlformats-officedocument.presentationml.tags+xml"/>
  <Override PartName="/ppt/notesSlides/notesSlide43.xml" ContentType="application/vnd.openxmlformats-officedocument.presentationml.notesSlide+xml"/>
  <Override PartName="/ppt/tags/tag115.xml" ContentType="application/vnd.openxmlformats-officedocument.presentationml.tags+xml"/>
  <Override PartName="/ppt/notesSlides/notesSlide44.xml" ContentType="application/vnd.openxmlformats-officedocument.presentationml.notesSlide+xml"/>
  <Override PartName="/ppt/tags/tag116.xml" ContentType="application/vnd.openxmlformats-officedocument.presentationml.tags+xml"/>
  <Override PartName="/ppt/notesSlides/notesSlide45.xml" ContentType="application/vnd.openxmlformats-officedocument.presentationml.notesSlide+xml"/>
  <Override PartName="/ppt/tags/tag117.xml" ContentType="application/vnd.openxmlformats-officedocument.presentationml.tags+xml"/>
  <Override PartName="/ppt/notesSlides/notesSlide4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tags/tag118.xml" ContentType="application/vnd.openxmlformats-officedocument.presentationml.tags+xml"/>
  <Override PartName="/ppt/notesSlides/notesSlide47.xml" ContentType="application/vnd.openxmlformats-officedocument.presentationml.notesSlide+xml"/>
  <Override PartName="/ppt/tags/tag119.xml" ContentType="application/vnd.openxmlformats-officedocument.presentationml.tags+xml"/>
  <Override PartName="/ppt/notesSlides/notesSlide48.xml" ContentType="application/vnd.openxmlformats-officedocument.presentationml.notesSlide+xml"/>
  <Override PartName="/ppt/tags/tag120.xml" ContentType="application/vnd.openxmlformats-officedocument.presentationml.tags+xml"/>
  <Override PartName="/ppt/notesSlides/notesSlide49.xml" ContentType="application/vnd.openxmlformats-officedocument.presentationml.notesSlide+xml"/>
  <Override PartName="/ppt/tags/tag121.xml" ContentType="application/vnd.openxmlformats-officedocument.presentationml.tags+xml"/>
  <Override PartName="/ppt/notesSlides/notesSlide50.xml" ContentType="application/vnd.openxmlformats-officedocument.presentationml.notesSlide+xml"/>
  <Override PartName="/ppt/tags/tag122.xml" ContentType="application/vnd.openxmlformats-officedocument.presentationml.tags+xml"/>
  <Override PartName="/ppt/notesSlides/notesSlide51.xml" ContentType="application/vnd.openxmlformats-officedocument.presentationml.notesSlide+xml"/>
  <Override PartName="/ppt/tags/tag123.xml" ContentType="application/vnd.openxmlformats-officedocument.presentationml.tags+xml"/>
  <Override PartName="/ppt/notesSlides/notesSlide52.xml" ContentType="application/vnd.openxmlformats-officedocument.presentationml.notesSlide+xml"/>
  <Override PartName="/ppt/tags/tag124.xml" ContentType="application/vnd.openxmlformats-officedocument.presentationml.tags+xml"/>
  <Override PartName="/ppt/notesSlides/notesSlide53.xml" ContentType="application/vnd.openxmlformats-officedocument.presentationml.notesSlide+xml"/>
  <Override PartName="/ppt/tags/tag125.xml" ContentType="application/vnd.openxmlformats-officedocument.presentationml.tags+xml"/>
  <Override PartName="/ppt/notesSlides/notesSlide54.xml" ContentType="application/vnd.openxmlformats-officedocument.presentationml.notesSlide+xml"/>
  <Override PartName="/ppt/tags/tag126.xml" ContentType="application/vnd.openxmlformats-officedocument.presentationml.tags+xml"/>
  <Override PartName="/ppt/notesSlides/notesSlide55.xml" ContentType="application/vnd.openxmlformats-officedocument.presentationml.notesSlide+xml"/>
  <Override PartName="/ppt/tags/tag127.xml" ContentType="application/vnd.openxmlformats-officedocument.presentationml.tags+xml"/>
  <Override PartName="/ppt/notesSlides/notesSlide56.xml" ContentType="application/vnd.openxmlformats-officedocument.presentationml.notesSlide+xml"/>
  <Override PartName="/ppt/tags/tag128.xml" ContentType="application/vnd.openxmlformats-officedocument.presentationml.tags+xml"/>
  <Override PartName="/ppt/notesSlides/notesSlide57.xml" ContentType="application/vnd.openxmlformats-officedocument.presentationml.notesSlide+xml"/>
  <Override PartName="/ppt/tags/tag129.xml" ContentType="application/vnd.openxmlformats-officedocument.presentationml.tags+xml"/>
  <Override PartName="/ppt/notesSlides/notesSlide58.xml" ContentType="application/vnd.openxmlformats-officedocument.presentationml.notesSlide+xml"/>
  <Override PartName="/ppt/tags/tag130.xml" ContentType="application/vnd.openxmlformats-officedocument.presentationml.tags+xml"/>
  <Override PartName="/ppt/notesSlides/notesSlide59.xml" ContentType="application/vnd.openxmlformats-officedocument.presentationml.notesSlide+xml"/>
  <Override PartName="/ppt/tags/tag131.xml" ContentType="application/vnd.openxmlformats-officedocument.presentationml.tags+xml"/>
  <Override PartName="/ppt/notesSlides/notesSlide60.xml" ContentType="application/vnd.openxmlformats-officedocument.presentationml.notesSlide+xml"/>
  <Override PartName="/ppt/tags/tag132.xml" ContentType="application/vnd.openxmlformats-officedocument.presentationml.tags+xml"/>
  <Override PartName="/ppt/notesSlides/notesSlide61.xml" ContentType="application/vnd.openxmlformats-officedocument.presentationml.notesSlide+xml"/>
  <Override PartName="/ppt/tags/tag133.xml" ContentType="application/vnd.openxmlformats-officedocument.presentationml.tags+xml"/>
  <Override PartName="/ppt/notesSlides/notesSlide62.xml" ContentType="application/vnd.openxmlformats-officedocument.presentationml.notesSlide+xml"/>
  <Override PartName="/ppt/tags/tag134.xml" ContentType="application/vnd.openxmlformats-officedocument.presentationml.tags+xml"/>
  <Override PartName="/ppt/notesSlides/notesSlide63.xml" ContentType="application/vnd.openxmlformats-officedocument.presentationml.notesSlide+xml"/>
  <Override PartName="/ppt/tags/tag135.xml" ContentType="application/vnd.openxmlformats-officedocument.presentationml.tags+xml"/>
  <Override PartName="/ppt/notesSlides/notesSlide64.xml" ContentType="application/vnd.openxmlformats-officedocument.presentationml.notesSlide+xml"/>
  <Override PartName="/ppt/tags/tag136.xml" ContentType="application/vnd.openxmlformats-officedocument.presentationml.tags+xml"/>
  <Override PartName="/ppt/notesSlides/notesSlide65.xml" ContentType="application/vnd.openxmlformats-officedocument.presentationml.notesSlide+xml"/>
  <Override PartName="/ppt/tags/tag137.xml" ContentType="application/vnd.openxmlformats-officedocument.presentationml.tags+xml"/>
  <Override PartName="/ppt/notesSlides/notesSlide66.xml" ContentType="application/vnd.openxmlformats-officedocument.presentationml.notesSlide+xml"/>
  <Override PartName="/ppt/tags/tag138.xml" ContentType="application/vnd.openxmlformats-officedocument.presentationml.tags+xml"/>
  <Override PartName="/ppt/notesSlides/notesSlide67.xml" ContentType="application/vnd.openxmlformats-officedocument.presentationml.notesSlide+xml"/>
  <Override PartName="/ppt/tags/tag139.xml" ContentType="application/vnd.openxmlformats-officedocument.presentationml.tags+xml"/>
  <Override PartName="/ppt/notesSlides/notesSlide68.xml" ContentType="application/vnd.openxmlformats-officedocument.presentationml.notesSlide+xml"/>
  <Override PartName="/ppt/tags/tag140.xml" ContentType="application/vnd.openxmlformats-officedocument.presentationml.tags+xml"/>
  <Override PartName="/ppt/notesSlides/notesSlide69.xml" ContentType="application/vnd.openxmlformats-officedocument.presentationml.notesSlide+xml"/>
  <Override PartName="/ppt/tags/tag141.xml" ContentType="application/vnd.openxmlformats-officedocument.presentationml.tags+xml"/>
  <Override PartName="/ppt/notesSlides/notesSlide70.xml" ContentType="application/vnd.openxmlformats-officedocument.presentationml.notesSlide+xml"/>
  <Override PartName="/ppt/tags/tag142.xml" ContentType="application/vnd.openxmlformats-officedocument.presentationml.tags+xml"/>
  <Override PartName="/ppt/notesSlides/notesSlide71.xml" ContentType="application/vnd.openxmlformats-officedocument.presentationml.notesSlide+xml"/>
  <Override PartName="/ppt/tags/tag143.xml" ContentType="application/vnd.openxmlformats-officedocument.presentationml.tags+xml"/>
  <Override PartName="/ppt/notesSlides/notesSlide72.xml" ContentType="application/vnd.openxmlformats-officedocument.presentationml.notesSlide+xml"/>
  <Override PartName="/ppt/tags/tag144.xml" ContentType="application/vnd.openxmlformats-officedocument.presentationml.tags+xml"/>
  <Override PartName="/ppt/notesSlides/notesSlide73.xml" ContentType="application/vnd.openxmlformats-officedocument.presentationml.notesSlide+xml"/>
  <Override PartName="/ppt/tags/tag145.xml" ContentType="application/vnd.openxmlformats-officedocument.presentationml.tags+xml"/>
  <Override PartName="/ppt/notesSlides/notesSlide74.xml" ContentType="application/vnd.openxmlformats-officedocument.presentationml.notesSlide+xml"/>
  <Override PartName="/ppt/tags/tag146.xml" ContentType="application/vnd.openxmlformats-officedocument.presentationml.tags+xml"/>
  <Override PartName="/ppt/notesSlides/notesSlide75.xml" ContentType="application/vnd.openxmlformats-officedocument.presentationml.notesSlide+xml"/>
  <Override PartName="/ppt/tags/tag147.xml" ContentType="application/vnd.openxmlformats-officedocument.presentationml.tags+xml"/>
  <Override PartName="/ppt/notesSlides/notesSlide76.xml" ContentType="application/vnd.openxmlformats-officedocument.presentationml.notesSlide+xml"/>
  <Override PartName="/ppt/tags/tag148.xml" ContentType="application/vnd.openxmlformats-officedocument.presentationml.tags+xml"/>
  <Override PartName="/ppt/notesSlides/notesSlide77.xml" ContentType="application/vnd.openxmlformats-officedocument.presentationml.notesSlide+xml"/>
  <Override PartName="/ppt/tags/tag149.xml" ContentType="application/vnd.openxmlformats-officedocument.presentationml.tags+xml"/>
  <Override PartName="/ppt/notesSlides/notesSlide78.xml" ContentType="application/vnd.openxmlformats-officedocument.presentationml.notesSlide+xml"/>
  <Override PartName="/ppt/tags/tag150.xml" ContentType="application/vnd.openxmlformats-officedocument.presentationml.tags+xml"/>
  <Override PartName="/ppt/notesSlides/notesSlide79.xml" ContentType="application/vnd.openxmlformats-officedocument.presentationml.notesSlide+xml"/>
  <Override PartName="/ppt/tags/tag151.xml" ContentType="application/vnd.openxmlformats-officedocument.presentationml.tags+xml"/>
  <Override PartName="/ppt/notesSlides/notesSlide80.xml" ContentType="application/vnd.openxmlformats-officedocument.presentationml.notesSlide+xml"/>
  <Override PartName="/ppt/tags/tag152.xml" ContentType="application/vnd.openxmlformats-officedocument.presentationml.tags+xml"/>
  <Override PartName="/ppt/notesSlides/notesSlide81.xml" ContentType="application/vnd.openxmlformats-officedocument.presentationml.notesSlide+xml"/>
  <Override PartName="/ppt/tags/tag153.xml" ContentType="application/vnd.openxmlformats-officedocument.presentationml.tags+xml"/>
  <Override PartName="/ppt/notesSlides/notesSlide82.xml" ContentType="application/vnd.openxmlformats-officedocument.presentationml.notesSlide+xml"/>
  <Override PartName="/ppt/tags/tag154.xml" ContentType="application/vnd.openxmlformats-officedocument.presentationml.tags+xml"/>
  <Override PartName="/ppt/notesSlides/notesSlide83.xml" ContentType="application/vnd.openxmlformats-officedocument.presentationml.notesSlide+xml"/>
  <Override PartName="/ppt/tags/tag155.xml" ContentType="application/vnd.openxmlformats-officedocument.presentationml.tags+xml"/>
  <Override PartName="/ppt/notesSlides/notesSlide84.xml" ContentType="application/vnd.openxmlformats-officedocument.presentationml.notesSlide+xml"/>
  <Override PartName="/ppt/tags/tag156.xml" ContentType="application/vnd.openxmlformats-officedocument.presentationml.tags+xml"/>
  <Override PartName="/ppt/notesSlides/notesSlide85.xml" ContentType="application/vnd.openxmlformats-officedocument.presentationml.notesSlide+xml"/>
  <Override PartName="/ppt/tags/tag157.xml" ContentType="application/vnd.openxmlformats-officedocument.presentationml.tags+xml"/>
  <Override PartName="/ppt/notesSlides/notesSlide86.xml" ContentType="application/vnd.openxmlformats-officedocument.presentationml.notesSlide+xml"/>
  <Override PartName="/ppt/tags/tag158.xml" ContentType="application/vnd.openxmlformats-officedocument.presentationml.tags+xml"/>
  <Override PartName="/ppt/notesSlides/notesSlide87.xml" ContentType="application/vnd.openxmlformats-officedocument.presentationml.notesSlide+xml"/>
  <Override PartName="/ppt/tags/tag159.xml" ContentType="application/vnd.openxmlformats-officedocument.presentationml.tags+xml"/>
  <Override PartName="/ppt/notesSlides/notesSlide88.xml" ContentType="application/vnd.openxmlformats-officedocument.presentationml.notesSlide+xml"/>
  <Override PartName="/ppt/tags/tag160.xml" ContentType="application/vnd.openxmlformats-officedocument.presentationml.tags+xml"/>
  <Override PartName="/ppt/notesSlides/notesSlide89.xml" ContentType="application/vnd.openxmlformats-officedocument.presentationml.notesSlide+xml"/>
  <Override PartName="/ppt/tags/tag161.xml" ContentType="application/vnd.openxmlformats-officedocument.presentationml.tags+xml"/>
  <Override PartName="/ppt/notesSlides/notesSlide90.xml" ContentType="application/vnd.openxmlformats-officedocument.presentationml.notesSlide+xml"/>
  <Override PartName="/ppt/tags/tag162.xml" ContentType="application/vnd.openxmlformats-officedocument.presentationml.tags+xml"/>
  <Override PartName="/ppt/notesSlides/notesSlide91.xml" ContentType="application/vnd.openxmlformats-officedocument.presentationml.notesSlide+xml"/>
  <Override PartName="/ppt/tags/tag163.xml" ContentType="application/vnd.openxmlformats-officedocument.presentationml.tags+xml"/>
  <Override PartName="/ppt/notesSlides/notesSlide92.xml" ContentType="application/vnd.openxmlformats-officedocument.presentationml.notesSlide+xml"/>
  <Override PartName="/ppt/tags/tag164.xml" ContentType="application/vnd.openxmlformats-officedocument.presentationml.tags+xml"/>
  <Override PartName="/ppt/notesSlides/notesSlide93.xml" ContentType="application/vnd.openxmlformats-officedocument.presentationml.notesSlide+xml"/>
  <Override PartName="/ppt/tags/tag165.xml" ContentType="application/vnd.openxmlformats-officedocument.presentationml.tags+xml"/>
  <Override PartName="/ppt/notesSlides/notesSlide94.xml" ContentType="application/vnd.openxmlformats-officedocument.presentationml.notesSlide+xml"/>
  <Override PartName="/ppt/tags/tag166.xml" ContentType="application/vnd.openxmlformats-officedocument.presentationml.tags+xml"/>
  <Override PartName="/ppt/notesSlides/notesSlide95.xml" ContentType="application/vnd.openxmlformats-officedocument.presentationml.notesSlide+xml"/>
  <Override PartName="/ppt/tags/tag167.xml" ContentType="application/vnd.openxmlformats-officedocument.presentationml.tags+xml"/>
  <Override PartName="/ppt/notesSlides/notesSlide96.xml" ContentType="application/vnd.openxmlformats-officedocument.presentationml.notesSlide+xml"/>
  <Override PartName="/ppt/tags/tag168.xml" ContentType="application/vnd.openxmlformats-officedocument.presentationml.tags+xml"/>
  <Override PartName="/ppt/notesSlides/notesSlide97.xml" ContentType="application/vnd.openxmlformats-officedocument.presentationml.notesSlide+xml"/>
  <Override PartName="/ppt/tags/tag169.xml" ContentType="application/vnd.openxmlformats-officedocument.presentationml.tags+xml"/>
  <Override PartName="/ppt/notesSlides/notesSlide98.xml" ContentType="application/vnd.openxmlformats-officedocument.presentationml.notesSlide+xml"/>
  <Override PartName="/ppt/tags/tag170.xml" ContentType="application/vnd.openxmlformats-officedocument.presentationml.tags+xml"/>
  <Override PartName="/ppt/notesSlides/notesSlide99.xml" ContentType="application/vnd.openxmlformats-officedocument.presentationml.notesSlide+xml"/>
  <Override PartName="/ppt/tags/tag171.xml" ContentType="application/vnd.openxmlformats-officedocument.presentationml.tags+xml"/>
  <Override PartName="/ppt/notesSlides/notesSlide100.xml" ContentType="application/vnd.openxmlformats-officedocument.presentationml.notesSlide+xml"/>
  <Override PartName="/ppt/tags/tag172.xml" ContentType="application/vnd.openxmlformats-officedocument.presentationml.tags+xml"/>
  <Override PartName="/ppt/notesSlides/notesSlide101.xml" ContentType="application/vnd.openxmlformats-officedocument.presentationml.notesSlide+xml"/>
  <Override PartName="/ppt/tags/tag173.xml" ContentType="application/vnd.openxmlformats-officedocument.presentationml.tags+xml"/>
  <Override PartName="/ppt/notesSlides/notesSlide102.xml" ContentType="application/vnd.openxmlformats-officedocument.presentationml.notesSlide+xml"/>
  <Override PartName="/ppt/tags/tag174.xml" ContentType="application/vnd.openxmlformats-officedocument.presentationml.tags+xml"/>
  <Override PartName="/ppt/notesSlides/notesSlide103.xml" ContentType="application/vnd.openxmlformats-officedocument.presentationml.notesSlide+xml"/>
  <Override PartName="/ppt/tags/tag175.xml" ContentType="application/vnd.openxmlformats-officedocument.presentationml.tags+xml"/>
  <Override PartName="/ppt/notesSlides/notesSlide104.xml" ContentType="application/vnd.openxmlformats-officedocument.presentationml.notesSlide+xml"/>
  <Override PartName="/ppt/tags/tag176.xml" ContentType="application/vnd.openxmlformats-officedocument.presentationml.tags+xml"/>
  <Override PartName="/ppt/notesSlides/notesSlide105.xml" ContentType="application/vnd.openxmlformats-officedocument.presentationml.notesSlide+xml"/>
  <Override PartName="/ppt/tags/tag177.xml" ContentType="application/vnd.openxmlformats-officedocument.presentationml.tags+xml"/>
  <Override PartName="/ppt/notesSlides/notesSlide106.xml" ContentType="application/vnd.openxmlformats-officedocument.presentationml.notesSlide+xml"/>
  <Override PartName="/ppt/tags/tag178.xml" ContentType="application/vnd.openxmlformats-officedocument.presentationml.tags+xml"/>
  <Override PartName="/ppt/notesSlides/notesSlide107.xml" ContentType="application/vnd.openxmlformats-officedocument.presentationml.notesSlide+xml"/>
  <Override PartName="/ppt/tags/tag179.xml" ContentType="application/vnd.openxmlformats-officedocument.presentationml.tags+xml"/>
  <Override PartName="/ppt/notesSlides/notesSlide108.xml" ContentType="application/vnd.openxmlformats-officedocument.presentationml.notesSlide+xml"/>
  <Override PartName="/ppt/tags/tag180.xml" ContentType="application/vnd.openxmlformats-officedocument.presentationml.tags+xml"/>
  <Override PartName="/ppt/notesSlides/notesSlide109.xml" ContentType="application/vnd.openxmlformats-officedocument.presentationml.notesSlide+xml"/>
  <Override PartName="/ppt/tags/tag181.xml" ContentType="application/vnd.openxmlformats-officedocument.presentationml.tags+xml"/>
  <Override PartName="/ppt/notesSlides/notesSlide110.xml" ContentType="application/vnd.openxmlformats-officedocument.presentationml.notesSlide+xml"/>
  <Override PartName="/ppt/tags/tag182.xml" ContentType="application/vnd.openxmlformats-officedocument.presentationml.tags+xml"/>
  <Override PartName="/ppt/notesSlides/notesSlide111.xml" ContentType="application/vnd.openxmlformats-officedocument.presentationml.notesSlide+xml"/>
  <Override PartName="/ppt/tags/tag183.xml" ContentType="application/vnd.openxmlformats-officedocument.presentationml.tags+xml"/>
  <Override PartName="/ppt/notesSlides/notesSlide112.xml" ContentType="application/vnd.openxmlformats-officedocument.presentationml.notesSlide+xml"/>
  <Override PartName="/ppt/tags/tag184.xml" ContentType="application/vnd.openxmlformats-officedocument.presentationml.tags+xml"/>
  <Override PartName="/ppt/notesSlides/notesSlide113.xml" ContentType="application/vnd.openxmlformats-officedocument.presentationml.notesSlide+xml"/>
  <Override PartName="/ppt/tags/tag185.xml" ContentType="application/vnd.openxmlformats-officedocument.presentationml.tags+xml"/>
  <Override PartName="/ppt/notesSlides/notesSlide114.xml" ContentType="application/vnd.openxmlformats-officedocument.presentationml.notesSlide+xml"/>
  <Override PartName="/ppt/tags/tag186.xml" ContentType="application/vnd.openxmlformats-officedocument.presentationml.tags+xml"/>
  <Override PartName="/ppt/notesSlides/notesSlide1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67" r:id="rId2"/>
    <p:sldMasterId id="2147483725" r:id="rId3"/>
    <p:sldMasterId id="2147483804" r:id="rId4"/>
  </p:sldMasterIdLst>
  <p:notesMasterIdLst>
    <p:notesMasterId r:id="rId120"/>
  </p:notesMasterIdLst>
  <p:handoutMasterIdLst>
    <p:handoutMasterId r:id="rId121"/>
  </p:handoutMasterIdLst>
  <p:sldIdLst>
    <p:sldId id="761" r:id="rId5"/>
    <p:sldId id="2147377053" r:id="rId6"/>
    <p:sldId id="2147377055" r:id="rId7"/>
    <p:sldId id="283" r:id="rId8"/>
    <p:sldId id="294" r:id="rId9"/>
    <p:sldId id="748" r:id="rId10"/>
    <p:sldId id="744" r:id="rId11"/>
    <p:sldId id="265" r:id="rId12"/>
    <p:sldId id="2147377054" r:id="rId13"/>
    <p:sldId id="2147377056" r:id="rId14"/>
    <p:sldId id="360" r:id="rId15"/>
    <p:sldId id="359" r:id="rId16"/>
    <p:sldId id="566" r:id="rId17"/>
    <p:sldId id="2147377011" r:id="rId18"/>
    <p:sldId id="2147377057" r:id="rId19"/>
    <p:sldId id="403" r:id="rId20"/>
    <p:sldId id="404" r:id="rId21"/>
    <p:sldId id="412" r:id="rId22"/>
    <p:sldId id="405" r:id="rId23"/>
    <p:sldId id="406" r:id="rId24"/>
    <p:sldId id="410" r:id="rId25"/>
    <p:sldId id="411" r:id="rId26"/>
    <p:sldId id="413" r:id="rId27"/>
    <p:sldId id="414" r:id="rId28"/>
    <p:sldId id="563" r:id="rId29"/>
    <p:sldId id="2147377043" r:id="rId30"/>
    <p:sldId id="2147377044" r:id="rId31"/>
    <p:sldId id="2147377058" r:id="rId32"/>
    <p:sldId id="2147377009" r:id="rId33"/>
    <p:sldId id="308" r:id="rId34"/>
    <p:sldId id="2147377010" r:id="rId35"/>
    <p:sldId id="300" r:id="rId36"/>
    <p:sldId id="2147377059" r:id="rId37"/>
    <p:sldId id="312" r:id="rId38"/>
    <p:sldId id="2147376988" r:id="rId39"/>
    <p:sldId id="363" r:id="rId40"/>
    <p:sldId id="141168797" r:id="rId41"/>
    <p:sldId id="2147377052" r:id="rId42"/>
    <p:sldId id="564" r:id="rId43"/>
    <p:sldId id="2147377012" r:id="rId44"/>
    <p:sldId id="2147377013" r:id="rId45"/>
    <p:sldId id="2147377014" r:id="rId46"/>
    <p:sldId id="2147377045" r:id="rId47"/>
    <p:sldId id="2147377015" r:id="rId48"/>
    <p:sldId id="496" r:id="rId49"/>
    <p:sldId id="2147377075" r:id="rId50"/>
    <p:sldId id="2147377076" r:id="rId51"/>
    <p:sldId id="2147377077" r:id="rId52"/>
    <p:sldId id="2147377046" r:id="rId53"/>
    <p:sldId id="301" r:id="rId54"/>
    <p:sldId id="2147377042" r:id="rId55"/>
    <p:sldId id="594" r:id="rId56"/>
    <p:sldId id="402" r:id="rId57"/>
    <p:sldId id="763" r:id="rId58"/>
    <p:sldId id="596" r:id="rId59"/>
    <p:sldId id="597" r:id="rId60"/>
    <p:sldId id="598" r:id="rId61"/>
    <p:sldId id="2147377020" r:id="rId62"/>
    <p:sldId id="2147377060" r:id="rId63"/>
    <p:sldId id="2147377061" r:id="rId64"/>
    <p:sldId id="603" r:id="rId65"/>
    <p:sldId id="2147377074" r:id="rId66"/>
    <p:sldId id="2147377047" r:id="rId67"/>
    <p:sldId id="2147377023" r:id="rId68"/>
    <p:sldId id="2147377062" r:id="rId69"/>
    <p:sldId id="2147377063" r:id="rId70"/>
    <p:sldId id="779" r:id="rId71"/>
    <p:sldId id="2147377026" r:id="rId72"/>
    <p:sldId id="271" r:id="rId73"/>
    <p:sldId id="2147377064" r:id="rId74"/>
    <p:sldId id="278" r:id="rId75"/>
    <p:sldId id="280" r:id="rId76"/>
    <p:sldId id="2147377065" r:id="rId77"/>
    <p:sldId id="2147377066" r:id="rId78"/>
    <p:sldId id="2147377028" r:id="rId79"/>
    <p:sldId id="2147377048" r:id="rId80"/>
    <p:sldId id="560" r:id="rId81"/>
    <p:sldId id="628" r:id="rId82"/>
    <p:sldId id="2147377049" r:id="rId83"/>
    <p:sldId id="777" r:id="rId84"/>
    <p:sldId id="2147377034" r:id="rId85"/>
    <p:sldId id="2147377067" r:id="rId86"/>
    <p:sldId id="2147377036" r:id="rId87"/>
    <p:sldId id="2147377037" r:id="rId88"/>
    <p:sldId id="2147377038" r:id="rId89"/>
    <p:sldId id="2147377050" r:id="rId90"/>
    <p:sldId id="561" r:id="rId91"/>
    <p:sldId id="764" r:id="rId92"/>
    <p:sldId id="765" r:id="rId93"/>
    <p:sldId id="766" r:id="rId94"/>
    <p:sldId id="400" r:id="rId95"/>
    <p:sldId id="2147377029" r:id="rId96"/>
    <p:sldId id="2147377030" r:id="rId97"/>
    <p:sldId id="2147377031" r:id="rId98"/>
    <p:sldId id="2147377032" r:id="rId99"/>
    <p:sldId id="2147377033" r:id="rId100"/>
    <p:sldId id="2147377051" r:id="rId101"/>
    <p:sldId id="369" r:id="rId102"/>
    <p:sldId id="2147377068" r:id="rId103"/>
    <p:sldId id="395" r:id="rId104"/>
    <p:sldId id="396" r:id="rId105"/>
    <p:sldId id="487" r:id="rId106"/>
    <p:sldId id="488" r:id="rId107"/>
    <p:sldId id="2147377069" r:id="rId108"/>
    <p:sldId id="2147377070" r:id="rId109"/>
    <p:sldId id="2147377071" r:id="rId110"/>
    <p:sldId id="2147377072" r:id="rId111"/>
    <p:sldId id="2147377073" r:id="rId112"/>
    <p:sldId id="2147377039" r:id="rId113"/>
    <p:sldId id="2147377040" r:id="rId114"/>
    <p:sldId id="375" r:id="rId115"/>
    <p:sldId id="429" r:id="rId116"/>
    <p:sldId id="767" r:id="rId117"/>
    <p:sldId id="651" r:id="rId118"/>
    <p:sldId id="742" r:id="rId119"/>
  </p:sldIdLst>
  <p:sldSz cx="12192000" cy="6858000"/>
  <p:notesSz cx="7315200" cy="9601200"/>
  <p:custDataLst>
    <p:tags r:id="rId1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923270-6831-9E1B-65FD-0BDFBE623A29}" name="Moreno, Melissa (CMS/OC)" initials="MM(" userId="S::melissa.moreno@cms.hhs.gov::cc64ca9e-4401-488c-b6ab-90cbbacac946" providerId="AD"/>
  <p188:author id="{8FA42471-A9DB-6083-F1B5-F0401BE5F914}" name="Gordon, Erin (CMS/OC)" initials="GE(" userId="S::erin.gordon@cms.hhs.gov::ff3b03ec-2bd6-4728-9caf-f723e702e94c" providerId="AD"/>
  <p188:author id="{C711BF9F-122E-5EB6-A11B-69FB61293849}" name="Miner, Amy (CMS/OC)" initials="MA(" userId="S::amy.miner@cms.hhs.gov::33760fed-62ff-4c49-b742-c1a91e9591c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y Miner" initials="AM" lastIdx="12" clrIdx="0">
    <p:extLst>
      <p:ext uri="{19B8F6BF-5375-455C-9EA6-DF929625EA0E}">
        <p15:presenceInfo xmlns:p15="http://schemas.microsoft.com/office/powerpoint/2012/main" userId="S-1-5-21-4095628063-3556742122-3606576086-8437" providerId="AD"/>
      </p:ext>
    </p:extLst>
  </p:cmAuthor>
  <p:cmAuthor id="2" name="Erin Gordon" initials="EG" lastIdx="4" clrIdx="1">
    <p:extLst>
      <p:ext uri="{19B8F6BF-5375-455C-9EA6-DF929625EA0E}">
        <p15:presenceInfo xmlns:p15="http://schemas.microsoft.com/office/powerpoint/2012/main" userId="S-1-5-21-4095628063-3556742122-3606576086-10842" providerId="AD"/>
      </p:ext>
    </p:extLst>
  </p:cmAuthor>
  <p:cmAuthor id="3" name="Melissa Moreno" initials="MM" lastIdx="17" clrIdx="2">
    <p:extLst>
      <p:ext uri="{19B8F6BF-5375-455C-9EA6-DF929625EA0E}">
        <p15:presenceInfo xmlns:p15="http://schemas.microsoft.com/office/powerpoint/2012/main" userId="S-1-5-21-4095628063-3556742122-3606576086-742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DEEBF7"/>
    <a:srgbClr val="FFC000"/>
    <a:srgbClr val="00539A"/>
    <a:srgbClr val="8FAA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1473" autoAdjust="0"/>
    <p:restoredTop sz="96122" autoAdjust="0"/>
  </p:normalViewPr>
  <p:slideViewPr>
    <p:cSldViewPr snapToGrid="0" snapToObjects="1">
      <p:cViewPr varScale="1">
        <p:scale>
          <a:sx n="59" d="100"/>
          <a:sy n="59" d="100"/>
        </p:scale>
        <p:origin x="644" y="60"/>
      </p:cViewPr>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0"/>
    </p:cViewPr>
  </p:sorterViewPr>
  <p:notesViewPr>
    <p:cSldViewPr snapToGrid="0" snapToObjects="1">
      <p:cViewPr>
        <p:scale>
          <a:sx n="100" d="100"/>
          <a:sy n="100" d="100"/>
        </p:scale>
        <p:origin x="3324"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commentAuthors" Target="commentAuthors.xml"/><Relationship Id="rId128"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presProps" Target="pres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notesMaster" Target="notesMasters/notesMaster1.xml"/><Relationship Id="rId125"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2AV\Downloads\0410%20-%20Medicare%20Scripts%20and%20Referrals%20(13).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H2AV\Downloads\0410%20-%20Medicare%20Scripts%20and%20Referrals%20(13).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2612613485941107E-2"/>
          <c:y val="2.9440189631068273E-2"/>
          <c:w val="0.94472472258992168"/>
          <c:h val="0.42881395865391952"/>
        </c:manualLayout>
      </c:layout>
      <c:pie3DChart>
        <c:varyColors val="1"/>
        <c:dLbls>
          <c:dLblPos val="bestFit"/>
          <c:showLegendKey val="0"/>
          <c:showVal val="1"/>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2612613485941107E-2"/>
          <c:y val="2.9440189631068273E-2"/>
          <c:w val="0.94472472258992168"/>
          <c:h val="0.42881395865391952"/>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28C0-45AD-806D-8DCADAC071F7}"/>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28C0-45AD-806D-8DCADAC071F7}"/>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28C0-45AD-806D-8DCADAC071F7}"/>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28C0-45AD-806D-8DCADAC071F7}"/>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28C0-45AD-806D-8DCADAC071F7}"/>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28C0-45AD-806D-8DCADAC071F7}"/>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28C0-45AD-806D-8DCADAC071F7}"/>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28C0-45AD-806D-8DCADAC071F7}"/>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28C0-45AD-806D-8DCADAC071F7}"/>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28C0-45AD-806D-8DCADAC071F7}"/>
              </c:ext>
            </c:extLst>
          </c:dPt>
          <c:dLbls>
            <c:delete val="1"/>
          </c:dLbls>
          <c:cat>
            <c:strRef>
              <c:f>'0410 - Medicare Scripts and Ref'!$B$5:$B$14</c:f>
              <c:strCache>
                <c:ptCount val="10"/>
                <c:pt idx="0">
                  <c:v>Medicare Part B Coverage</c:v>
                </c:pt>
                <c:pt idx="1">
                  <c:v>Medicare Premium Information</c:v>
                </c:pt>
                <c:pt idx="2">
                  <c:v>Part B Premiums</c:v>
                </c:pt>
                <c:pt idx="3">
                  <c:v>Your Medicare Number and Card</c:v>
                </c:pt>
                <c:pt idx="4">
                  <c:v>Enrollment Disenrollment Periods Drug Coverage and Medicare Advantage</c:v>
                </c:pt>
                <c:pt idx="5">
                  <c:v>Order a Replacement Medicare Card or Entitlement Letter</c:v>
                </c:pt>
                <c:pt idx="6">
                  <c:v>Applying for Low Income Assistance</c:v>
                </c:pt>
                <c:pt idx="7">
                  <c:v>Helping a Caller Find Their Medicare Number</c:v>
                </c:pt>
                <c:pt idx="8">
                  <c:v>Claim Filing and Processing of Claims</c:v>
                </c:pt>
                <c:pt idx="9">
                  <c:v>Durable Medical Equipment DME Coverage</c:v>
                </c:pt>
              </c:strCache>
            </c:strRef>
          </c:cat>
          <c:val>
            <c:numRef>
              <c:f>'0410 - Medicare Scripts and Ref'!$C$5:$C$14</c:f>
              <c:numCache>
                <c:formatCode>#,##0_);\(#,##0\)</c:formatCode>
                <c:ptCount val="10"/>
                <c:pt idx="0">
                  <c:v>1130564</c:v>
                </c:pt>
                <c:pt idx="1">
                  <c:v>1083749</c:v>
                </c:pt>
                <c:pt idx="2">
                  <c:v>904643</c:v>
                </c:pt>
                <c:pt idx="3">
                  <c:v>899395</c:v>
                </c:pt>
                <c:pt idx="4">
                  <c:v>811996</c:v>
                </c:pt>
                <c:pt idx="5">
                  <c:v>793043</c:v>
                </c:pt>
                <c:pt idx="6">
                  <c:v>720184</c:v>
                </c:pt>
                <c:pt idx="7">
                  <c:v>693460</c:v>
                </c:pt>
                <c:pt idx="8">
                  <c:v>654387</c:v>
                </c:pt>
                <c:pt idx="9">
                  <c:v>587061</c:v>
                </c:pt>
              </c:numCache>
            </c:numRef>
          </c:val>
          <c:extLst>
            <c:ext xmlns:c16="http://schemas.microsoft.com/office/drawing/2014/chart" uri="{C3380CC4-5D6E-409C-BE32-E72D297353CC}">
              <c16:uniqueId val="{00000014-28C0-45AD-806D-8DCADAC071F7}"/>
            </c:ext>
          </c:extLst>
        </c:ser>
        <c:dLbls>
          <c:dLblPos val="bestFit"/>
          <c:showLegendKey val="0"/>
          <c:showVal val="1"/>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0.078</cdr:x>
      <cdr:y>0.49866</cdr:y>
    </cdr:from>
    <cdr:to>
      <cdr:x>0.9222</cdr:x>
      <cdr:y>0.96034</cdr:y>
    </cdr:to>
    <cdr:sp macro="" textlink="">
      <cdr:nvSpPr>
        <cdr:cNvPr id="2" name="TextBox 1">
          <a:extLst xmlns:a="http://schemas.openxmlformats.org/drawingml/2006/main">
            <a:ext uri="{FF2B5EF4-FFF2-40B4-BE49-F238E27FC236}">
              <a16:creationId xmlns:a16="http://schemas.microsoft.com/office/drawing/2014/main" id="{9AA6180E-2EF0-3A20-A100-9FCBDCC43D6F}"/>
            </a:ext>
          </a:extLst>
        </cdr:cNvPr>
        <cdr:cNvSpPr txBox="1"/>
      </cdr:nvSpPr>
      <cdr:spPr>
        <a:xfrm xmlns:a="http://schemas.openxmlformats.org/drawingml/2006/main">
          <a:off x="394257" y="2366257"/>
          <a:ext cx="4267200" cy="21907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0.47457</cdr:y>
    </cdr:from>
    <cdr:to>
      <cdr:x>0.91581</cdr:x>
      <cdr:y>1</cdr:y>
    </cdr:to>
    <cdr:sp macro="" textlink="">
      <cdr:nvSpPr>
        <cdr:cNvPr id="3" name="TextBox 2">
          <a:extLst xmlns:a="http://schemas.openxmlformats.org/drawingml/2006/main">
            <a:ext uri="{FF2B5EF4-FFF2-40B4-BE49-F238E27FC236}">
              <a16:creationId xmlns:a16="http://schemas.microsoft.com/office/drawing/2014/main" id="{7D90E86D-A3D8-AD84-2D18-A755BCE11BF9}"/>
            </a:ext>
          </a:extLst>
        </cdr:cNvPr>
        <cdr:cNvSpPr txBox="1"/>
      </cdr:nvSpPr>
      <cdr:spPr>
        <a:xfrm xmlns:a="http://schemas.openxmlformats.org/drawingml/2006/main">
          <a:off x="-6549468" y="2251957"/>
          <a:ext cx="4629150" cy="249325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171450" indent="-171450">
            <a:buFont typeface="Wingdings" panose="05000000000000000000" pitchFamily="2" charset="2"/>
            <a:buChar char="§"/>
          </a:pPr>
          <a:r>
            <a:rPr lang="en-US" sz="1400" dirty="0">
              <a:solidFill>
                <a:schemeClr val="accent1">
                  <a:lumMod val="75000"/>
                </a:schemeClr>
              </a:solidFill>
            </a:rPr>
            <a:t>Medicare Premiums </a:t>
          </a:r>
        </a:p>
        <a:p xmlns:a="http://schemas.openxmlformats.org/drawingml/2006/main">
          <a:pPr marL="171450" indent="-171450">
            <a:buFont typeface="Wingdings" panose="05000000000000000000" pitchFamily="2" charset="2"/>
            <a:buChar char="§"/>
          </a:pPr>
          <a:r>
            <a:rPr lang="en-US" sz="1400" dirty="0">
              <a:solidFill>
                <a:schemeClr val="accent1">
                  <a:lumMod val="75000"/>
                </a:schemeClr>
              </a:solidFill>
            </a:rPr>
            <a:t>Part B Coverage </a:t>
          </a:r>
        </a:p>
        <a:p xmlns:a="http://schemas.openxmlformats.org/drawingml/2006/main">
          <a:pPr marL="171450" indent="-171450">
            <a:buFont typeface="Wingdings" panose="05000000000000000000" pitchFamily="2" charset="2"/>
            <a:buChar char="§"/>
          </a:pPr>
          <a:r>
            <a:rPr lang="en-US" sz="1400" dirty="0">
              <a:solidFill>
                <a:schemeClr val="accent1">
                  <a:lumMod val="75000"/>
                </a:schemeClr>
              </a:solidFill>
            </a:rPr>
            <a:t>Part C/D Enrollment Periods </a:t>
          </a:r>
        </a:p>
        <a:p xmlns:a="http://schemas.openxmlformats.org/drawingml/2006/main">
          <a:pPr marL="171450" indent="-171450">
            <a:buFont typeface="Wingdings" panose="05000000000000000000" pitchFamily="2" charset="2"/>
            <a:buChar char="§"/>
          </a:pPr>
          <a:r>
            <a:rPr lang="en-US" sz="1400" dirty="0">
              <a:solidFill>
                <a:schemeClr val="accent1">
                  <a:lumMod val="75000"/>
                </a:schemeClr>
              </a:solidFill>
            </a:rPr>
            <a:t>Medicare numbers and cards </a:t>
          </a:r>
        </a:p>
        <a:p xmlns:a="http://schemas.openxmlformats.org/drawingml/2006/main">
          <a:pPr marL="171450" indent="-171450">
            <a:buFont typeface="Wingdings" panose="05000000000000000000" pitchFamily="2" charset="2"/>
            <a:buChar char="§"/>
          </a:pPr>
          <a:r>
            <a:rPr lang="en-US" sz="1400" dirty="0">
              <a:solidFill>
                <a:schemeClr val="accent1">
                  <a:lumMod val="75000"/>
                </a:schemeClr>
              </a:solidFill>
            </a:rPr>
            <a:t>Original Medicare claims </a:t>
          </a:r>
        </a:p>
        <a:p xmlns:a="http://schemas.openxmlformats.org/drawingml/2006/main">
          <a:pPr marL="171450" indent="-171450">
            <a:buFont typeface="Wingdings" panose="05000000000000000000" pitchFamily="2" charset="2"/>
            <a:buChar char="§"/>
          </a:pPr>
          <a:r>
            <a:rPr lang="en-US" sz="1400" dirty="0">
              <a:solidFill>
                <a:schemeClr val="accent1">
                  <a:lumMod val="75000"/>
                </a:schemeClr>
              </a:solidFill>
            </a:rPr>
            <a:t>Part A/B Eligibility and Enrollment </a:t>
          </a:r>
        </a:p>
        <a:p xmlns:a="http://schemas.openxmlformats.org/drawingml/2006/main">
          <a:pPr marL="171450" indent="-171450">
            <a:buFont typeface="Wingdings" panose="05000000000000000000" pitchFamily="2" charset="2"/>
            <a:buChar char="§"/>
          </a:pPr>
          <a:r>
            <a:rPr lang="en-US" sz="1400" dirty="0">
              <a:solidFill>
                <a:schemeClr val="accent1">
                  <a:lumMod val="75000"/>
                </a:schemeClr>
              </a:solidFill>
            </a:rPr>
            <a:t>How Medicare Advantage Plans work </a:t>
          </a:r>
        </a:p>
        <a:p xmlns:a="http://schemas.openxmlformats.org/drawingml/2006/main">
          <a:pPr marL="171450" indent="-171450">
            <a:buFont typeface="Wingdings" panose="05000000000000000000" pitchFamily="2" charset="2"/>
            <a:buChar char="§"/>
          </a:pPr>
          <a:r>
            <a:rPr lang="en-US" sz="1400" dirty="0">
              <a:solidFill>
                <a:schemeClr val="accent1">
                  <a:lumMod val="75000"/>
                </a:schemeClr>
              </a:solidFill>
            </a:rPr>
            <a:t>Open Enrollment </a:t>
          </a:r>
        </a:p>
        <a:p xmlns:a="http://schemas.openxmlformats.org/drawingml/2006/main">
          <a:pPr marL="171450" indent="-171450">
            <a:buFont typeface="Wingdings" panose="05000000000000000000" pitchFamily="2" charset="2"/>
            <a:buChar char="§"/>
          </a:pPr>
          <a:r>
            <a:rPr lang="en-US" sz="1400" dirty="0">
              <a:solidFill>
                <a:schemeClr val="accent1">
                  <a:lumMod val="75000"/>
                </a:schemeClr>
              </a:solidFill>
            </a:rPr>
            <a:t>Replacement Medicare card or Entitlement letter </a:t>
          </a:r>
        </a:p>
        <a:p xmlns:a="http://schemas.openxmlformats.org/drawingml/2006/main">
          <a:pPr marL="171450" indent="-171450">
            <a:buFont typeface="Wingdings" panose="05000000000000000000" pitchFamily="2" charset="2"/>
            <a:buChar char="§"/>
          </a:pPr>
          <a:r>
            <a:rPr lang="en-US" sz="1400" dirty="0">
              <a:solidFill>
                <a:schemeClr val="accent1">
                  <a:lumMod val="75000"/>
                </a:schemeClr>
              </a:solidFill>
            </a:rPr>
            <a:t>Part A/B Eligibility and Enrollment Guidelines </a:t>
          </a:r>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0.078</cdr:x>
      <cdr:y>0.49866</cdr:y>
    </cdr:from>
    <cdr:to>
      <cdr:x>0.9222</cdr:x>
      <cdr:y>0.96034</cdr:y>
    </cdr:to>
    <cdr:sp macro="" textlink="">
      <cdr:nvSpPr>
        <cdr:cNvPr id="2" name="TextBox 1">
          <a:extLst xmlns:a="http://schemas.openxmlformats.org/drawingml/2006/main">
            <a:ext uri="{FF2B5EF4-FFF2-40B4-BE49-F238E27FC236}">
              <a16:creationId xmlns:a16="http://schemas.microsoft.com/office/drawing/2014/main" id="{9AA6180E-2EF0-3A20-A100-9FCBDCC43D6F}"/>
            </a:ext>
          </a:extLst>
        </cdr:cNvPr>
        <cdr:cNvSpPr txBox="1"/>
      </cdr:nvSpPr>
      <cdr:spPr>
        <a:xfrm xmlns:a="http://schemas.openxmlformats.org/drawingml/2006/main">
          <a:off x="394257" y="2366257"/>
          <a:ext cx="4267200" cy="21907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0.04209</cdr:x>
      <cdr:y>0.47457</cdr:y>
    </cdr:from>
    <cdr:to>
      <cdr:x>0.9579</cdr:x>
      <cdr:y>1</cdr:y>
    </cdr:to>
    <cdr:sp macro="" textlink="">
      <cdr:nvSpPr>
        <cdr:cNvPr id="3" name="TextBox 2">
          <a:extLst xmlns:a="http://schemas.openxmlformats.org/drawingml/2006/main">
            <a:ext uri="{FF2B5EF4-FFF2-40B4-BE49-F238E27FC236}">
              <a16:creationId xmlns:a16="http://schemas.microsoft.com/office/drawing/2014/main" id="{7D90E86D-A3D8-AD84-2D18-A755BCE11BF9}"/>
            </a:ext>
          </a:extLst>
        </cdr:cNvPr>
        <cdr:cNvSpPr txBox="1"/>
      </cdr:nvSpPr>
      <cdr:spPr>
        <a:xfrm xmlns:a="http://schemas.openxmlformats.org/drawingml/2006/main">
          <a:off x="212777" y="2251936"/>
          <a:ext cx="4629146" cy="24932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E366D9-7E05-4927-AF79-45537D873977}"/>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186B9AF8-68A5-4351-AC69-F0FC5BDFDE17}"/>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914828E-D07C-458E-825D-62FB1095A8CB}" type="datetimeFigureOut">
              <a:rPr lang="en-US" smtClean="0"/>
              <a:t>09/28/2023</a:t>
            </a:fld>
            <a:endParaRPr lang="en-US"/>
          </a:p>
        </p:txBody>
      </p:sp>
      <p:sp>
        <p:nvSpPr>
          <p:cNvPr id="4" name="Footer Placeholder 3">
            <a:extLst>
              <a:ext uri="{FF2B5EF4-FFF2-40B4-BE49-F238E27FC236}">
                <a16:creationId xmlns:a16="http://schemas.microsoft.com/office/drawing/2014/main" id="{005B5E9D-5CED-4066-BE74-915C2B818D7A}"/>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a:t>Module Title</a:t>
            </a:r>
          </a:p>
        </p:txBody>
      </p:sp>
      <p:sp>
        <p:nvSpPr>
          <p:cNvPr id="5" name="Slide Number Placeholder 4">
            <a:extLst>
              <a:ext uri="{FF2B5EF4-FFF2-40B4-BE49-F238E27FC236}">
                <a16:creationId xmlns:a16="http://schemas.microsoft.com/office/drawing/2014/main" id="{9FB8F050-A18E-4953-9BB7-1CFE2A082C39}"/>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12E1288D-BBD9-4BF2-B9F0-068FC27EABE9}" type="slidenum">
              <a:rPr lang="en-US" smtClean="0"/>
              <a:t>‹#›</a:t>
            </a:fld>
            <a:endParaRPr lang="en-US"/>
          </a:p>
        </p:txBody>
      </p:sp>
    </p:spTree>
    <p:extLst>
      <p:ext uri="{BB962C8B-B14F-4D97-AF65-F5344CB8AC3E}">
        <p14:creationId xmlns:p14="http://schemas.microsoft.com/office/powerpoint/2010/main" val="332269077"/>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98463"/>
            <a:ext cx="5759450" cy="3240087"/>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3888486"/>
            <a:ext cx="5852160" cy="3780473"/>
          </a:xfrm>
          <a:prstGeom prst="rect">
            <a:avLst/>
          </a:prstGeom>
        </p:spPr>
        <p:txBody>
          <a:bodyPr vert="horz" lIns="96661" tIns="48331" rIns="96661" bIns="48331" rtlCol="0"/>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17719508"/>
      </p:ext>
    </p:extLst>
  </p:cSld>
  <p:clrMap bg1="lt1" tx1="dk1" bg2="lt2" tx2="dk2" accent1="accent1" accent2="accent2" accent3="accent3" accent4="accent4" accent5="accent5" accent6="accent6" hlink="hlink" folHlink="folHlink"/>
  <p:hf sldNum="0" hdr="0" dt="0"/>
  <p:notesStyle>
    <a:lvl1pPr marL="274320" indent="-274320" algn="l" defTabSz="914400" rtl="0" eaLnBrk="1" latinLnBrk="0" hangingPunct="1">
      <a:spcAft>
        <a:spcPts val="600"/>
      </a:spcAft>
      <a:buFont typeface="Wingdings" panose="05000000000000000000" pitchFamily="2" charset="2"/>
      <a:buChar char="§"/>
      <a:defRPr sz="1200" kern="1200">
        <a:solidFill>
          <a:schemeClr val="tx1"/>
        </a:solidFill>
        <a:latin typeface="+mn-lt"/>
        <a:ea typeface="+mn-ea"/>
        <a:cs typeface="+mn-cs"/>
      </a:defRPr>
    </a:lvl1pPr>
    <a:lvl2pPr marL="822960" indent="-27432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defRPr>
    </a:lvl2pPr>
    <a:lvl3pPr marL="1371600" indent="-274320" algn="l" defTabSz="914400" rtl="0" eaLnBrk="1" latinLnBrk="0" hangingPunct="1">
      <a:spcAft>
        <a:spcPts val="600"/>
      </a:spcAft>
      <a:buSzPct val="50000"/>
      <a:buFont typeface="Wingdings" panose="05000000000000000000" pitchFamily="2" charset="2"/>
      <a:buChar char="q"/>
      <a:defRPr sz="1200" kern="1200">
        <a:solidFill>
          <a:schemeClr val="tx1"/>
        </a:solidFill>
        <a:latin typeface="+mn-lt"/>
        <a:ea typeface="+mn-ea"/>
        <a:cs typeface="+mn-cs"/>
      </a:defRPr>
    </a:lvl3pPr>
    <a:lvl4pPr marL="1920240" indent="-274320" algn="l" defTabSz="914400" rtl="0" eaLnBrk="1" latinLnBrk="0" hangingPunct="1">
      <a:spcAft>
        <a:spcPts val="600"/>
      </a:spcAft>
      <a:buFont typeface="Courier New" panose="02070309020205020404" pitchFamily="49" charset="0"/>
      <a:buChar char="o"/>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press@cms.hh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www.medicare.gov/coverage/travel"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Downloads/Consumer-Mailings.pdf"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Downloads/Consumer-Mailings.pdf"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Downloads/Consumer-Mailings.pdf"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Downloads/Consumer-Mailings.pdf"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Downloads/Consumer-Mailings.pdf"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8" Type="http://schemas.openxmlformats.org/officeDocument/2006/relationships/hyperlink" Target="https://www.medicare.gov/media/publication/12196-open-enrollment-palm-card.pdf" TargetMode="External"/><Relationship Id="rId3" Type="http://schemas.openxmlformats.org/officeDocument/2006/relationships/hyperlink" Target="https://www.medicare.gov/publications/11163-Compare-Medicare-Drug-Coverage.pdf" TargetMode="External"/><Relationship Id="rId7" Type="http://schemas.openxmlformats.org/officeDocument/2006/relationships/hyperlink" Target="https://www.medicare.gov/Pubs/pdf/12026-Understanding-Medicare-Advantage-Plans.pdf" TargetMode="External"/><Relationship Id="rId2" Type="http://schemas.openxmlformats.org/officeDocument/2006/relationships/slide" Target="../slides/slide113.xml"/><Relationship Id="rId1" Type="http://schemas.openxmlformats.org/officeDocument/2006/relationships/notesMaster" Target="../notesMasters/notesMaster1.xml"/><Relationship Id="rId6" Type="http://schemas.openxmlformats.org/officeDocument/2006/relationships/hyperlink" Target="https://www.medicare.gov/media/9696" TargetMode="External"/><Relationship Id="rId5" Type="http://schemas.openxmlformats.org/officeDocument/2006/relationships/hyperlink" Target="https://www.medicare.gov/Pubs/pdf/11219-understanding-medicare-part-c-d.pdf" TargetMode="External"/><Relationship Id="rId4" Type="http://schemas.openxmlformats.org/officeDocument/2006/relationships/hyperlink" Target="https://www.medicare.gov/Pubs/pdf/11220-Medicare-Yearly-Review.pdf" TargetMode="External"/></Relationships>
</file>

<file path=ppt/notesSlides/_rels/notesSlide114.xml.rels><?xml version="1.0" encoding="UTF-8" standalone="yes"?>
<Relationships xmlns="http://schemas.openxmlformats.org/package/2006/relationships"><Relationship Id="rId3" Type="http://schemas.openxmlformats.org/officeDocument/2006/relationships/hyperlink" Target="https://cmsnationaltrainingprogram.cms.gov/?q=ntp-courses" TargetMode="External"/><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medicare.gov/basics/costs" TargetMode="External"/><Relationship Id="rId7" Type="http://schemas.openxmlformats.org/officeDocument/2006/relationships/hyperlink" Target="https://www.cms.gov/about-cms/contact/newsroom"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cmsnationaltrainingprogram.cms.gov/resources" TargetMode="External"/><Relationship Id="rId5" Type="http://schemas.openxmlformats.org/officeDocument/2006/relationships/hyperlink" Target="https://www.medicare.gov/basics/forms-publications-mailings" TargetMode="External"/><Relationship Id="rId4" Type="http://schemas.openxmlformats.org/officeDocument/2006/relationships/hyperlink" Target="https://www.medicare.gov/plan-compare/#/?year=2023&amp;lang=en"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medicare.gov/plan-compare/#/"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medicare.gov/Pubs/pdf/10050-Medicare-and-You.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medicare.gov/"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ms.gov/newsroom/news-alert/cms-releases-2024-projected-medicare-part-d-premium-and-bid-information"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cms.gov/files/document/2024-announcement-pdf.pdf" TargetMode="External"/><Relationship Id="rId4" Type="http://schemas.openxmlformats.org/officeDocument/2006/relationships/hyperlink" Target="https://www.cms.gov/newsroom/fact-sheets/cms-releases-2024-projected-medicare-part-d-premium-and-bid-information"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ms.gov/newsroom/news-alert/cms-releases-2024-projected-medicare-part-d-premium-and-bid-informatio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gcc02.safelinks.protection.outlook.com/?url=https%3A%2F%2Flnks.gd%2Fl%2FeyJhbGciOiJIUzI1NiJ9.eyJidWxsZXRpbl9saW5rX2lkIjoxMDQsInVyaSI6ImJwMjpjbGljayIsInVybCI6Imh0dHBzOi8vd3d3LmZlZGVyYWxyZWdpc3Rlci5nb3YvcHVibGljLWluc3BlY3Rpb24vMjAyMy0wNzExNS9tZWRpY2FyZS1wcm9ncmFtLWNvbnRyYWN0LXllYXItMjAyNC1wb2xpY3ktYW5kLXRlY2huaWNhbC1jaGFuZ2VzLXRvLXRoZS1tZWRpY2FyZS1hZHZhbnRhZ2UtcHJvZ3JhbSIsImJ1bGxldGluX2lkIjoiMjAyMzA0MDUuNzQ3MDExOTEifQ.-yQtk1pqHd4dllbKshtVoXFI0ami_j7CNqXlmL_A09w%2Fs%2F1097953252%2Fbr%2F157464748445-l&amp;data=05%7C01%7Cdavid.santana%40cms.hhs.gov%7C199c667879c545614eca08db361bcfd1%7Cfbdcedc170a9414bbfa5c3063fc3395e%7C0%7C0%7C638163265298991914%7CUnknown%7CTWFpbGZsb3d8eyJWIjoiMC4wLjAwMDAiLCJQIjoiV2luMzIiLCJBTiI6Ik1haWwiLCJXVCI6Mn0%3D%7C3000%7C%7C%7C&amp;sdata=dWWztpxDovbxmUCpI8cXy4YNyv6zCulVmXpFTsQYiBo%3D&amp;reserved=0"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ederalregister.gov/documents/2023/04/12/2023-07115/medicare-program-contract-year-2024-policy-and-technical-changes-to-the-medicare-advantage-program#sectno-reference-423.2500"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ecfr.gov/current/title-42/chapter-IV/subchapter-B/part-423/subpart-C/section-423.104"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cms.gov/files/document/2023partdbiddinginstructions.pdf"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govinfo.gov/content/pkg/FR-2022-05-09/pdf/2022-09375.pdf"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ecfr.gov/current/title-42/chapter-IV/subchapter-B/part-423#p-423.100(Negotiated%20prices)"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gcc02.safelinks.protection.outlook.com/?url=https%3A%2F%2Flnks.gd%2Fl%2FeyJhbGciOiJIUzI1NiJ9.eyJidWxsZXRpbl9saW5rX2lkIjoxMDQsInVyaSI6ImJwMjpjbGljayIsInVybCI6Imh0dHBzOi8vd3d3LmZlZGVyYWxyZWdpc3Rlci5nb3YvcHVibGljLWluc3BlY3Rpb24vMjAyMy0wNzExNS9tZWRpY2FyZS1wcm9ncmFtLWNvbnRyYWN0LXllYXItMjAyNC1wb2xpY3ktYW5kLXRlY2huaWNhbC1jaGFuZ2VzLXRvLXRoZS1tZWRpY2FyZS1hZHZhbnRhZ2UtcHJvZ3JhbSIsImJ1bGxldGluX2lkIjoiMjAyMzA0MDUuNzQ3MDExOTEifQ.-yQtk1pqHd4dllbKshtVoXFI0ami_j7CNqXlmL_A09w%2Fs%2F1097953252%2Fbr%2F157464748445-l&amp;data=05%7C01%7Cdavid.santana%40cms.hhs.gov%7C199c667879c545614eca08db361bcfd1%7Cfbdcedc170a9414bbfa5c3063fc3395e%7C0%7C0%7C638163265298991914%7CUnknown%7CTWFpbGZsb3d8eyJWIjoiMC4wLjAwMDAiLCJQIjoiV2luMzIiLCJBTiI6Ik1haWwiLCJXVCI6Mn0%3D%7C3000%7C%7C%7C&amp;sdata=dWWztpxDovbxmUCpI8cXy4YNyv6zCulVmXpFTsQYiBo%3D&amp;reserved=0"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medicaid.gov/resources-for-states/downloads/unwinding-webinar-05252022.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s://www.pacodeandbulletin.gov/Display/pabull?file=/secure/pabulletin/data/vol53/53-16/551.html" TargetMode="External"/><Relationship Id="rId13" Type="http://schemas.openxmlformats.org/officeDocument/2006/relationships/hyperlink" Target="https://doi.idaho.gov/wp-content/uploads/ID/B23-04.pdf" TargetMode="External"/><Relationship Id="rId18" Type="http://schemas.openxmlformats.org/officeDocument/2006/relationships/hyperlink" Target="https://insurance.ohio.gov/static/Legal/Rules/Documents/3901%240-8-08-Rule-AM.pdf" TargetMode="External"/><Relationship Id="rId3" Type="http://schemas.openxmlformats.org/officeDocument/2006/relationships/hyperlink" Target="https://content.naic.org/state-insurance-departments" TargetMode="External"/><Relationship Id="rId21" Type="http://schemas.openxmlformats.org/officeDocument/2006/relationships/hyperlink" Target="https://docs.legis.wisconsin.gov/code/admin_code/ins/3/39/34/b/8" TargetMode="External"/><Relationship Id="rId7" Type="http://schemas.openxmlformats.org/officeDocument/2006/relationships/hyperlink" Target="https://insurance.delaware.gov/wp-content/uploads/sites/15/2023/04/Universally-Applicable-Bulletin-007.pdf" TargetMode="External"/><Relationship Id="rId12" Type="http://schemas.openxmlformats.org/officeDocument/2006/relationships/hyperlink" Target="https://www.commerce.alaska.gov/web/Portals/11/Pub/R23-01.pdf" TargetMode="External"/><Relationship Id="rId17" Type="http://schemas.openxmlformats.org/officeDocument/2006/relationships/hyperlink" Target="https://dfr.oregon.gov/laws-rules/Documents/Bulletins/bulletin2023-01.pdf" TargetMode="External"/><Relationship Id="rId2" Type="http://schemas.openxmlformats.org/officeDocument/2006/relationships/slide" Target="../slides/slide37.xml"/><Relationship Id="rId16" Type="http://schemas.openxmlformats.org/officeDocument/2006/relationships/hyperlink" Target="https://insurance.ky.gov/ppc/Documents/Advisory%20Opinion%202023-05%20-%20End%20of%20Medicaid%20Eligibility%20Guaranteed%20Issue.pdf" TargetMode="External"/><Relationship Id="rId20" Type="http://schemas.openxmlformats.org/officeDocument/2006/relationships/hyperlink" Target="https://scc.virginia.gov/getattachment/2aee8b78-1998-4c6f-9ff3-8361ad465926/AL-23-01.pdf" TargetMode="External"/><Relationship Id="rId1" Type="http://schemas.openxmlformats.org/officeDocument/2006/relationships/notesMaster" Target="../notesMasters/notesMaster1.xml"/><Relationship Id="rId6" Type="http://schemas.openxmlformats.org/officeDocument/2006/relationships/hyperlink" Target="https://dfr.vermont.gov/sites/finreg/files/regbul/dfr-bulletin-insurance-224_0.pdf" TargetMode="External"/><Relationship Id="rId11" Type="http://schemas.openxmlformats.org/officeDocument/2006/relationships/hyperlink" Target="https://www.michigan.gov/difs/-/media/Project/Websites/difs/DO/2023/April/Medicare_Supplement_Guaranteed_Issue_2023-17-M.pdf" TargetMode="External"/><Relationship Id="rId5" Type="http://schemas.openxmlformats.org/officeDocument/2006/relationships/hyperlink" Target="https://www.nh.gov/insurance/media/bulletins/2023/documents/ins-2023-006-ab.pdf" TargetMode="External"/><Relationship Id="rId15" Type="http://schemas.openxmlformats.org/officeDocument/2006/relationships/hyperlink" Target="https://osi-web-qa.osi.state.nm.us/news/bulletins/bulletin-2023-009" TargetMode="External"/><Relationship Id="rId10" Type="http://schemas.openxmlformats.org/officeDocument/2006/relationships/hyperlink" Target="https://doi.colorado.gov/announcements/notice-of-adoption-bulletin-b-4129-concerning-medicare-supplement-guaranteed-issue" TargetMode="External"/><Relationship Id="rId19" Type="http://schemas.openxmlformats.org/officeDocument/2006/relationships/hyperlink" Target="https://ilga.gov/legislation/103/SB/10300SB1298lv.htm" TargetMode="External"/><Relationship Id="rId4" Type="http://schemas.openxmlformats.org/officeDocument/2006/relationships/hyperlink" Target="https://www.in.gov/idoi/files/Bulletin-269-Signed.pdf" TargetMode="External"/><Relationship Id="rId9" Type="http://schemas.openxmlformats.org/officeDocument/2006/relationships/hyperlink" Target="https://csimt.gov/wp-content/uploads/2023/05/2023-05-04-Advisory-Memorandum-Re-Guaranteed-Issue-of-Medicare-Supplement-Policies-upon-Medicaid-Disenrollment.pdf" TargetMode="External"/><Relationship Id="rId14" Type="http://schemas.openxmlformats.org/officeDocument/2006/relationships/hyperlink" Target="https://www.insurance.arkansas.gov/site/assets/files/1914/5-2023_-_the_federal_public_health_emergecy_and_medicare_supplement_guaranteed_issue_eligibilty.pdf" TargetMode="External"/><Relationship Id="rId22" Type="http://schemas.openxmlformats.org/officeDocument/2006/relationships/hyperlink" Target="https://insurance.utah.gov/wp-content/uploads/R590-146.pdf"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mailto:training@cms.hhs.gov"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cms.gov/Outreach-and-Education/Reach-Out/Find-tools-to-help-you-help-others/Medicare-Open-Enrollment"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acl.gov/node/154"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shiphelp.org/ship-resources/covid-19/toolkit"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47776" y="3897365"/>
            <a:ext cx="5982208" cy="4666340"/>
          </a:xfrm>
        </p:spPr>
        <p:txBody>
          <a:bodyPr/>
          <a:lstStyle/>
          <a:p>
            <a:pPr marL="0" indent="0">
              <a:spcBef>
                <a:spcPts val="634"/>
              </a:spcBef>
              <a:buNone/>
            </a:pPr>
            <a:r>
              <a:rPr lang="en-US" dirty="0"/>
              <a:t>Medicare Open Enrollment is from October 15 to December 7, 2023. Coverage begins January 1, 2024, if you enroll or change plans.</a:t>
            </a:r>
          </a:p>
          <a:p>
            <a:pPr marL="0" indent="0" fontAlgn="base">
              <a:spcAft>
                <a:spcPts val="600"/>
              </a:spcAft>
              <a:buNone/>
            </a:pPr>
            <a:r>
              <a:rPr lang="en-US" b="1" dirty="0">
                <a:solidFill>
                  <a:srgbClr val="000000"/>
                </a:solidFill>
              </a:rPr>
              <a:t>Disclaimer</a:t>
            </a:r>
            <a:r>
              <a:rPr lang="en-US" dirty="0">
                <a:solidFill>
                  <a:srgbClr val="444444"/>
                </a:solidFill>
              </a:rPr>
              <a:t>​</a:t>
            </a:r>
          </a:p>
          <a:p>
            <a:pPr algn="l" rtl="0" fontAlgn="base">
              <a:spcAft>
                <a:spcPts val="600"/>
              </a:spcAft>
            </a:pPr>
            <a:r>
              <a:rPr lang="en-US" dirty="0">
                <a:solidFill>
                  <a:srgbClr val="000000"/>
                </a:solidFill>
              </a:rPr>
              <a:t>This training module was developed and approved by the Centers for Medicare &amp; Medicaid Services (CMS), the federal agency that administers Medicare, Medicaid, the Children’s Health Insurance Program (CHIP), and the Health Insurance Marketplace®. </a:t>
            </a:r>
            <a:r>
              <a:rPr lang="en-US" dirty="0">
                <a:solidFill>
                  <a:srgbClr val="444444"/>
                </a:solidFill>
              </a:rPr>
              <a:t>​</a:t>
            </a:r>
          </a:p>
          <a:p>
            <a:pPr algn="l" rtl="0" fontAlgn="base">
              <a:spcAft>
                <a:spcPts val="600"/>
              </a:spcAft>
            </a:pPr>
            <a:r>
              <a:rPr lang="en-US" dirty="0">
                <a:solidFill>
                  <a:srgbClr val="000000"/>
                </a:solidFill>
              </a:rPr>
              <a:t>The information in this module was correct as of September 2023. To check for an updated version, visit </a:t>
            </a:r>
            <a:r>
              <a:rPr lang="en-US" u="sng" dirty="0">
                <a:solidFill>
                  <a:srgbClr val="0563C1"/>
                </a:solidFill>
                <a:hlinkClick r:id="rId3"/>
              </a:rPr>
              <a:t>CMSnationaltrainingprogram.cms.gov</a:t>
            </a:r>
            <a:r>
              <a:rPr lang="en-US" dirty="0">
                <a:solidFill>
                  <a:srgbClr val="000000"/>
                </a:solidFill>
              </a:rPr>
              <a:t>. The CMS National Training Program provides this information as a resource for our partners. It’s not a legal document or intended for press purposes. The press can contact the CMS Press Office at </a:t>
            </a:r>
            <a:r>
              <a:rPr lang="en-US" u="sng" dirty="0">
                <a:solidFill>
                  <a:srgbClr val="0563C1"/>
                </a:solidFill>
                <a:hlinkClick r:id="rId4"/>
              </a:rPr>
              <a:t>press@cms.hhs.gov</a:t>
            </a:r>
            <a:r>
              <a:rPr lang="en-US" dirty="0">
                <a:solidFill>
                  <a:srgbClr val="000000"/>
                </a:solidFill>
              </a:rPr>
              <a:t>. Official Medicare Program legal guidance is contained in the relevant statutes, regulations, and rulings.</a:t>
            </a:r>
            <a:r>
              <a:rPr lang="en-US" dirty="0">
                <a:solidFill>
                  <a:srgbClr val="444444"/>
                </a:solidFill>
              </a:rPr>
              <a:t>​</a:t>
            </a:r>
          </a:p>
          <a:p>
            <a:pPr algn="l" rtl="0" fontAlgn="base">
              <a:spcAft>
                <a:spcPts val="600"/>
              </a:spcAft>
            </a:pPr>
            <a:r>
              <a:rPr lang="en-US" dirty="0">
                <a:solidFill>
                  <a:srgbClr val="000000"/>
                </a:solidFill>
              </a:rPr>
              <a:t>This communication was printed, published, or produced and disseminated at U.S. taxpayer expense.</a:t>
            </a:r>
            <a:r>
              <a:rPr lang="en-US" dirty="0">
                <a:solidFill>
                  <a:srgbClr val="444444"/>
                </a:solidFill>
              </a:rPr>
              <a:t>​</a:t>
            </a:r>
          </a:p>
          <a:p>
            <a:pPr algn="l" rtl="0" fontAlgn="base">
              <a:spcAft>
                <a:spcPts val="600"/>
              </a:spcAft>
            </a:pPr>
            <a:r>
              <a:rPr lang="en-US" dirty="0">
                <a:solidFill>
                  <a:srgbClr val="000000"/>
                </a:solidFill>
              </a:rPr>
              <a:t>Health Insurance Marketplace® is a registered service mark of the U.S. Department of Health &amp; Human Services (HHS).</a:t>
            </a:r>
            <a:r>
              <a:rPr lang="en-US" dirty="0">
                <a:solidFill>
                  <a:srgbClr val="444444"/>
                </a:solidFill>
              </a:rPr>
              <a:t>​</a:t>
            </a:r>
            <a:endParaRPr lang="en-US" dirty="0">
              <a:solidFill>
                <a:prstClr val="black"/>
              </a:solidFill>
            </a:endParaRPr>
          </a:p>
          <a:p>
            <a:pPr marL="0" indent="0">
              <a:spcBef>
                <a:spcPts val="634"/>
              </a:spcBef>
              <a:buNone/>
            </a:pPr>
            <a:endParaRPr lang="en-US" dirty="0"/>
          </a:p>
          <a:p>
            <a:pPr>
              <a:spcBef>
                <a:spcPts val="634"/>
              </a:spcBef>
            </a:pPr>
            <a:endParaRPr lang="en-US" dirty="0"/>
          </a:p>
          <a:p>
            <a:endParaRPr lang="en-US" dirty="0"/>
          </a:p>
        </p:txBody>
      </p:sp>
    </p:spTree>
    <p:extLst>
      <p:ext uri="{BB962C8B-B14F-4D97-AF65-F5344CB8AC3E}">
        <p14:creationId xmlns:p14="http://schemas.microsoft.com/office/powerpoint/2010/main" val="3705033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Bef>
                <a:spcPts val="634"/>
              </a:spcBef>
              <a:buNone/>
            </a:pPr>
            <a:endParaRPr lang="en-US" dirty="0"/>
          </a:p>
          <a:p>
            <a:pPr marL="0" indent="0">
              <a:buNone/>
            </a:pPr>
            <a:endParaRPr lang="en-US" dirty="0"/>
          </a:p>
        </p:txBody>
      </p:sp>
    </p:spTree>
    <p:extLst>
      <p:ext uri="{BB962C8B-B14F-4D97-AF65-F5344CB8AC3E}">
        <p14:creationId xmlns:p14="http://schemas.microsoft.com/office/powerpoint/2010/main" val="110450744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spcAft>
                <a:spcPts val="0"/>
              </a:spcAft>
              <a:buNone/>
              <a:defRPr/>
            </a:pPr>
            <a:r>
              <a:rPr lang="en-US" sz="1300" dirty="0">
                <a:solidFill>
                  <a:prstClr val="black"/>
                </a:solidFill>
              </a:rPr>
              <a:t>This chart lets you compare Original Medicare and Medicare Advantage Plans side by side. Let’s compare doctor and hospital choice:</a:t>
            </a:r>
          </a:p>
          <a:p>
            <a:pPr marL="125834" indent="-125834" defTabSz="966612">
              <a:spcBef>
                <a:spcPts val="634"/>
              </a:spcBef>
              <a:spcAft>
                <a:spcPts val="0"/>
              </a:spcAft>
              <a:defRPr/>
            </a:pPr>
            <a:r>
              <a:rPr lang="en-US" sz="1300" b="1" dirty="0">
                <a:solidFill>
                  <a:prstClr val="black"/>
                </a:solidFill>
              </a:rPr>
              <a:t>Original Medicare </a:t>
            </a:r>
          </a:p>
          <a:p>
            <a:pPr marL="241600" lvl="1" indent="-115768" defTabSz="966612">
              <a:spcBef>
                <a:spcPts val="634"/>
              </a:spcBef>
              <a:spcAft>
                <a:spcPts val="0"/>
              </a:spcAft>
              <a:tabLst>
                <a:tab pos="125861" algn="l"/>
              </a:tabLst>
              <a:defRPr/>
            </a:pPr>
            <a:r>
              <a:rPr lang="en-US" sz="1300" dirty="0">
                <a:solidFill>
                  <a:prstClr val="black"/>
                </a:solidFill>
                <a:cs typeface="Arial" panose="020B0604020202020204" pitchFamily="34" charset="0"/>
              </a:rPr>
              <a:t>You can go to </a:t>
            </a:r>
            <a:r>
              <a:rPr lang="en-US" sz="1300" b="1" dirty="0">
                <a:solidFill>
                  <a:prstClr val="black"/>
                </a:solidFill>
                <a:cs typeface="Arial" panose="020B0604020202020204" pitchFamily="34" charset="0"/>
              </a:rPr>
              <a:t>any doctor or hospital that takes Medicare, anywhere in the U.S.</a:t>
            </a:r>
          </a:p>
          <a:p>
            <a:pPr marL="241600" lvl="1" indent="-115768" defTabSz="966612">
              <a:spcBef>
                <a:spcPts val="634"/>
              </a:spcBef>
              <a:spcAft>
                <a:spcPts val="0"/>
              </a:spcAft>
              <a:tabLst>
                <a:tab pos="125861" algn="l"/>
              </a:tabLst>
              <a:defRPr/>
            </a:pPr>
            <a:r>
              <a:rPr lang="en-US" sz="1300" dirty="0">
                <a:solidFill>
                  <a:prstClr val="black"/>
                </a:solidFill>
              </a:rPr>
              <a:t>In most cases, you </a:t>
            </a:r>
            <a:r>
              <a:rPr lang="en-US" sz="1300" b="1" dirty="0">
                <a:solidFill>
                  <a:prstClr val="black"/>
                </a:solidFill>
              </a:rPr>
              <a:t>don’t need </a:t>
            </a:r>
            <a:r>
              <a:rPr lang="en-US" sz="1300" dirty="0">
                <a:solidFill>
                  <a:prstClr val="black"/>
                </a:solidFill>
              </a:rPr>
              <a:t>a referral to see a specialist.</a:t>
            </a:r>
          </a:p>
          <a:p>
            <a:pPr marL="125834" indent="-125834" defTabSz="966612">
              <a:spcBef>
                <a:spcPts val="634"/>
              </a:spcBef>
              <a:spcAft>
                <a:spcPts val="0"/>
              </a:spcAft>
              <a:defRPr/>
            </a:pPr>
            <a:r>
              <a:rPr lang="en-US" sz="1300" b="1" dirty="0">
                <a:solidFill>
                  <a:prstClr val="black"/>
                </a:solidFill>
              </a:rPr>
              <a:t>Medicare Advantage (Part C)</a:t>
            </a:r>
          </a:p>
          <a:p>
            <a:pPr marL="241600" lvl="1" indent="-115768">
              <a:tabLst>
                <a:tab pos="125861" algn="l"/>
              </a:tabLst>
              <a:defRPr/>
            </a:pPr>
            <a:r>
              <a:rPr lang="en-US" dirty="0"/>
              <a:t>In many cases, you can only use doctors and other providers who are in the plan’s network and service area (for non-emergency care). Some plans offer non-emergency coverage out of network, but typically at a higher cost. </a:t>
            </a:r>
          </a:p>
          <a:p>
            <a:pPr marL="241600" lvl="1" indent="-115768">
              <a:tabLst>
                <a:tab pos="125861" algn="l"/>
              </a:tabLst>
              <a:defRPr/>
            </a:pPr>
            <a:r>
              <a:rPr lang="en-US" sz="1300" dirty="0">
                <a:solidFill>
                  <a:prstClr val="black"/>
                </a:solidFill>
              </a:rPr>
              <a:t>You </a:t>
            </a:r>
            <a:r>
              <a:rPr lang="en-US" sz="1300" b="1" dirty="0">
                <a:solidFill>
                  <a:prstClr val="black"/>
                </a:solidFill>
              </a:rPr>
              <a:t>may need </a:t>
            </a:r>
            <a:r>
              <a:rPr lang="en-US" sz="1300" dirty="0">
                <a:solidFill>
                  <a:prstClr val="black"/>
                </a:solidFill>
              </a:rPr>
              <a:t>to get a referral to see a specialist.</a:t>
            </a:r>
          </a:p>
        </p:txBody>
      </p:sp>
    </p:spTree>
    <p:extLst>
      <p:ext uri="{BB962C8B-B14F-4D97-AF65-F5344CB8AC3E}">
        <p14:creationId xmlns:p14="http://schemas.microsoft.com/office/powerpoint/2010/main" val="274495408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50641" y="3757507"/>
            <a:ext cx="6395398" cy="5144347"/>
          </a:xfrm>
        </p:spPr>
        <p:txBody>
          <a:bodyPr/>
          <a:lstStyle/>
          <a:p>
            <a:pPr marL="0" indent="0" defTabSz="966612">
              <a:spcBef>
                <a:spcPts val="634"/>
              </a:spcBef>
              <a:spcAft>
                <a:spcPts val="0"/>
              </a:spcAft>
              <a:buNone/>
              <a:defRPr/>
            </a:pPr>
            <a:r>
              <a:rPr lang="en-US" b="1" dirty="0">
                <a:solidFill>
                  <a:prstClr val="black"/>
                </a:solidFill>
              </a:rPr>
              <a:t>Costs</a:t>
            </a:r>
          </a:p>
          <a:p>
            <a:pPr marL="125834" indent="-125834" defTabSz="966612">
              <a:spcBef>
                <a:spcPts val="634"/>
              </a:spcBef>
              <a:spcAft>
                <a:spcPts val="0"/>
              </a:spcAft>
              <a:defRPr/>
            </a:pPr>
            <a:r>
              <a:rPr lang="en-US" b="1" dirty="0">
                <a:solidFill>
                  <a:prstClr val="black"/>
                </a:solidFill>
              </a:rPr>
              <a:t>Original Medicare</a:t>
            </a:r>
          </a:p>
          <a:p>
            <a:pPr marL="241600" indent="-115768" defTabSz="966612">
              <a:spcBef>
                <a:spcPts val="634"/>
              </a:spcBef>
              <a:spcAft>
                <a:spcPts val="0"/>
              </a:spcAft>
              <a:buFont typeface="Arial" panose="020B0604020202020204" pitchFamily="34" charset="0"/>
              <a:buChar char="•"/>
              <a:defRPr/>
            </a:pPr>
            <a:r>
              <a:rPr lang="en-US" dirty="0">
                <a:solidFill>
                  <a:prstClr val="black"/>
                </a:solidFill>
              </a:rPr>
              <a:t>For Part B-covered services, </a:t>
            </a:r>
            <a:r>
              <a:rPr lang="en-US" b="1" dirty="0">
                <a:solidFill>
                  <a:prstClr val="black"/>
                </a:solidFill>
              </a:rPr>
              <a:t>you usually pay 20% of the Medicare-approved amount</a:t>
            </a:r>
            <a:r>
              <a:rPr lang="en-US" dirty="0">
                <a:solidFill>
                  <a:prstClr val="black"/>
                </a:solidFill>
              </a:rPr>
              <a:t> after you meet your deductible. This amount is called coinsurance.</a:t>
            </a:r>
          </a:p>
          <a:p>
            <a:pPr marL="241600" indent="-115768" defTabSz="966612">
              <a:spcBef>
                <a:spcPts val="634"/>
              </a:spcBef>
              <a:spcAft>
                <a:spcPts val="0"/>
              </a:spcAft>
              <a:buFont typeface="Arial" panose="020B0604020202020204" pitchFamily="34" charset="0"/>
              <a:buChar char="•"/>
              <a:defRPr/>
            </a:pPr>
            <a:r>
              <a:rPr lang="en-US" dirty="0">
                <a:solidFill>
                  <a:prstClr val="black"/>
                </a:solidFill>
              </a:rPr>
              <a:t>You </a:t>
            </a:r>
            <a:r>
              <a:rPr lang="en-US" b="1" dirty="0">
                <a:solidFill>
                  <a:prstClr val="black"/>
                </a:solidFill>
              </a:rPr>
              <a:t>pay a premium (monthly payment) for Part B</a:t>
            </a:r>
            <a:r>
              <a:rPr lang="en-US" dirty="0">
                <a:solidFill>
                  <a:prstClr val="black"/>
                </a:solidFill>
              </a:rPr>
              <a:t>. If you choose to join a Medicare drug plan, you’ll pay a separate premium for your Medicare drug coverage (Part D). </a:t>
            </a:r>
          </a:p>
          <a:p>
            <a:pPr marL="241600" indent="-115768" defTabSz="966612">
              <a:spcBef>
                <a:spcPts val="634"/>
              </a:spcBef>
              <a:spcAft>
                <a:spcPts val="0"/>
              </a:spcAft>
              <a:buFont typeface="Arial" panose="020B0604020202020204" pitchFamily="34" charset="0"/>
              <a:buChar char="•"/>
              <a:defRPr/>
            </a:pPr>
            <a:r>
              <a:rPr lang="en-US" dirty="0">
                <a:solidFill>
                  <a:prstClr val="black"/>
                </a:solidFill>
              </a:rPr>
              <a:t>There’s </a:t>
            </a:r>
            <a:r>
              <a:rPr lang="en-US" b="1" dirty="0">
                <a:solidFill>
                  <a:prstClr val="black"/>
                </a:solidFill>
              </a:rPr>
              <a:t>no yearly limit </a:t>
            </a:r>
            <a:r>
              <a:rPr lang="en-US" dirty="0">
                <a:solidFill>
                  <a:prstClr val="black"/>
                </a:solidFill>
              </a:rPr>
              <a:t>on what you pay out of pocket, unless you have supplemental coverage—like Medicare Supplement Insurance (Medigap).</a:t>
            </a:r>
          </a:p>
          <a:p>
            <a:pPr marL="241600" indent="-115768" defTabSz="966612">
              <a:spcBef>
                <a:spcPts val="634"/>
              </a:spcBef>
              <a:spcAft>
                <a:spcPts val="0"/>
              </a:spcAft>
              <a:buFont typeface="Arial" panose="020B0604020202020204" pitchFamily="34" charset="0"/>
              <a:buChar char="•"/>
              <a:defRPr/>
            </a:pPr>
            <a:r>
              <a:rPr lang="en-US" dirty="0">
                <a:solidFill>
                  <a:prstClr val="black"/>
                </a:solidFill>
              </a:rPr>
              <a:t>You </a:t>
            </a:r>
            <a:r>
              <a:rPr lang="en-US" b="1" dirty="0">
                <a:solidFill>
                  <a:prstClr val="black"/>
                </a:solidFill>
              </a:rPr>
              <a:t>can choose to buy </a:t>
            </a:r>
            <a:r>
              <a:rPr lang="en-US" dirty="0">
                <a:solidFill>
                  <a:prstClr val="black"/>
                </a:solidFill>
              </a:rPr>
              <a:t>Medigap to help pay your remaining out-of-pocket costs (like your 20% coinsurance). Or, you can use coverage from a former employer or union, or Medicaid.</a:t>
            </a:r>
          </a:p>
          <a:p>
            <a:pPr marL="181201" indent="-181201" defTabSz="966612">
              <a:spcBef>
                <a:spcPts val="634"/>
              </a:spcBef>
              <a:spcAft>
                <a:spcPts val="0"/>
              </a:spcAft>
              <a:defRPr/>
            </a:pPr>
            <a:r>
              <a:rPr lang="en-US" b="1" dirty="0">
                <a:solidFill>
                  <a:prstClr val="black"/>
                </a:solidFill>
              </a:rPr>
              <a:t>Medicare Advantage Plans (Part C)</a:t>
            </a:r>
          </a:p>
          <a:p>
            <a:pPr marL="241600" indent="-119122" defTabSz="966612">
              <a:spcBef>
                <a:spcPts val="634"/>
              </a:spcBef>
              <a:spcAft>
                <a:spcPts val="0"/>
              </a:spcAft>
              <a:buFont typeface="Arial" panose="020B0604020202020204" pitchFamily="34" charset="0"/>
              <a:buChar char="•"/>
              <a:defRPr/>
            </a:pPr>
            <a:r>
              <a:rPr lang="en-US" b="1" dirty="0">
                <a:solidFill>
                  <a:prstClr val="black"/>
                </a:solidFill>
              </a:rPr>
              <a:t>Out-of-pocket costs vary</a:t>
            </a:r>
            <a:r>
              <a:rPr lang="en-US" dirty="0">
                <a:solidFill>
                  <a:prstClr val="black"/>
                </a:solidFill>
              </a:rPr>
              <a:t>—plans may have lower or higher out-of-pocket costs for certain services.</a:t>
            </a:r>
          </a:p>
          <a:p>
            <a:pPr marL="241600" indent="-119122">
              <a:spcBef>
                <a:spcPts val="634"/>
              </a:spcBef>
              <a:spcAft>
                <a:spcPts val="0"/>
              </a:spcAft>
              <a:buFont typeface="Arial" panose="020B0604020202020204" pitchFamily="34" charset="0"/>
              <a:buChar char="•"/>
              <a:defRPr/>
            </a:pPr>
            <a:r>
              <a:rPr lang="en-US" dirty="0"/>
              <a:t>You pay the monthly Part B premium and may also have to pay the plan’s premium. Some plans may have a $0 premium and may help pay all or part of your Part B premium. Most plans include Medicare drug coverage (Part D).</a:t>
            </a:r>
            <a:endParaRPr lang="en-US" dirty="0">
              <a:solidFill>
                <a:prstClr val="black"/>
              </a:solidFill>
            </a:endParaRPr>
          </a:p>
          <a:p>
            <a:pPr marL="241600" indent="-119122" defTabSz="966612">
              <a:spcBef>
                <a:spcPts val="634"/>
              </a:spcBef>
              <a:spcAft>
                <a:spcPts val="0"/>
              </a:spcAft>
              <a:buFont typeface="Arial" panose="020B0604020202020204" pitchFamily="34" charset="0"/>
              <a:buChar char="•"/>
              <a:defRPr/>
            </a:pPr>
            <a:r>
              <a:rPr lang="en-US" dirty="0"/>
              <a:t>Plans have a yearly limit on what you pay out of pocket for services Medicare Part A and Part B cover. Once you reach your plan’s limit, you’ll pay nothing for services Part A and Part B cover for the rest of the year.</a:t>
            </a:r>
            <a:r>
              <a:rPr lang="en-US" dirty="0">
                <a:solidFill>
                  <a:prstClr val="black"/>
                </a:solidFill>
              </a:rPr>
              <a:t> </a:t>
            </a:r>
          </a:p>
          <a:p>
            <a:pPr marL="241600" indent="-119122" defTabSz="966612">
              <a:spcBef>
                <a:spcPts val="634"/>
              </a:spcBef>
              <a:spcAft>
                <a:spcPts val="0"/>
              </a:spcAft>
              <a:buFont typeface="Arial" panose="020B0604020202020204" pitchFamily="34" charset="0"/>
              <a:buChar char="•"/>
              <a:defRPr/>
            </a:pPr>
            <a:r>
              <a:rPr lang="en-US" dirty="0">
                <a:solidFill>
                  <a:prstClr val="black"/>
                </a:solidFill>
              </a:rPr>
              <a:t>You </a:t>
            </a:r>
            <a:r>
              <a:rPr lang="en-US" b="1" dirty="0">
                <a:solidFill>
                  <a:prstClr val="black"/>
                </a:solidFill>
              </a:rPr>
              <a:t>can’t buy and don’t need </a:t>
            </a:r>
            <a:r>
              <a:rPr lang="en-US" dirty="0">
                <a:solidFill>
                  <a:prstClr val="black"/>
                </a:solidFill>
              </a:rPr>
              <a:t>Medigap. </a:t>
            </a:r>
          </a:p>
        </p:txBody>
      </p:sp>
    </p:spTree>
    <p:extLst>
      <p:ext uri="{BB962C8B-B14F-4D97-AF65-F5344CB8AC3E}">
        <p14:creationId xmlns:p14="http://schemas.microsoft.com/office/powerpoint/2010/main" val="23707179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29663" y="3757507"/>
            <a:ext cx="6031182" cy="5144347"/>
          </a:xfrm>
        </p:spPr>
        <p:txBody>
          <a:bodyPr/>
          <a:lstStyle/>
          <a:p>
            <a:pPr marL="0" indent="0" defTabSz="966612">
              <a:spcBef>
                <a:spcPts val="634"/>
              </a:spcBef>
              <a:spcAft>
                <a:spcPts val="0"/>
              </a:spcAft>
              <a:buNone/>
              <a:defRPr/>
            </a:pPr>
            <a:r>
              <a:rPr lang="en-US" sz="1300" b="1" dirty="0">
                <a:solidFill>
                  <a:prstClr val="black"/>
                </a:solidFill>
              </a:rPr>
              <a:t>Coverage</a:t>
            </a:r>
          </a:p>
          <a:p>
            <a:pPr marL="125834" indent="-125834" defTabSz="966612">
              <a:spcBef>
                <a:spcPts val="634"/>
              </a:spcBef>
              <a:spcAft>
                <a:spcPts val="0"/>
              </a:spcAft>
              <a:defRPr/>
            </a:pPr>
            <a:r>
              <a:rPr lang="en-US" sz="1300" b="1" dirty="0">
                <a:solidFill>
                  <a:prstClr val="black"/>
                </a:solidFill>
              </a:rPr>
              <a:t>Original Medicare </a:t>
            </a:r>
          </a:p>
          <a:p>
            <a:pPr marL="245009" indent="-122505" defTabSz="966612">
              <a:spcBef>
                <a:spcPts val="634"/>
              </a:spcBef>
              <a:spcAft>
                <a:spcPts val="0"/>
              </a:spcAft>
              <a:buFont typeface="Arial" panose="020B0604020202020204" pitchFamily="34" charset="0"/>
              <a:buChar char="•"/>
              <a:defRPr/>
            </a:pPr>
            <a:r>
              <a:rPr lang="en-US" sz="1300" dirty="0">
                <a:solidFill>
                  <a:prstClr val="black"/>
                </a:solidFill>
              </a:rPr>
              <a:t>Covers most medically necessary services and supplies in hospitals, doctors’ offices, and other health care facilities. Original Medicare doesn’t cover some benefits like eye exams, most dental care, and routine exams.</a:t>
            </a:r>
          </a:p>
          <a:p>
            <a:pPr marL="245009" indent="-122505" defTabSz="966612">
              <a:spcBef>
                <a:spcPts val="634"/>
              </a:spcBef>
              <a:spcAft>
                <a:spcPts val="0"/>
              </a:spcAft>
              <a:buFont typeface="Arial" panose="020B0604020202020204" pitchFamily="34" charset="0"/>
              <a:buChar char="•"/>
              <a:defRPr/>
            </a:pPr>
            <a:r>
              <a:rPr lang="en-US" sz="1300" dirty="0">
                <a:solidFill>
                  <a:prstClr val="black"/>
                </a:solidFill>
              </a:rPr>
              <a:t>You can join a </a:t>
            </a:r>
            <a:r>
              <a:rPr lang="en-US" sz="1300" b="1" dirty="0">
                <a:solidFill>
                  <a:prstClr val="black"/>
                </a:solidFill>
              </a:rPr>
              <a:t>separate Medicare drug plan </a:t>
            </a:r>
            <a:r>
              <a:rPr lang="en-US" sz="1300" dirty="0">
                <a:solidFill>
                  <a:prstClr val="black"/>
                </a:solidFill>
              </a:rPr>
              <a:t>to get Medicare drug coverage (Part D).</a:t>
            </a:r>
          </a:p>
          <a:p>
            <a:pPr marL="245009" indent="-122505" defTabSz="966612">
              <a:spcBef>
                <a:spcPts val="634"/>
              </a:spcBef>
              <a:spcAft>
                <a:spcPts val="0"/>
              </a:spcAft>
              <a:buFont typeface="Arial" panose="020B0604020202020204" pitchFamily="34" charset="0"/>
              <a:buChar char="•"/>
              <a:defRPr/>
            </a:pPr>
            <a:r>
              <a:rPr lang="en-US" sz="1300" dirty="0">
                <a:solidFill>
                  <a:prstClr val="black"/>
                </a:solidFill>
              </a:rPr>
              <a:t>In most cases, you don’t need approval for Original Medicare to cover your services or supplies.</a:t>
            </a:r>
          </a:p>
          <a:p>
            <a:pPr marL="117475" indent="-117475" defTabSz="966612">
              <a:spcBef>
                <a:spcPts val="634"/>
              </a:spcBef>
              <a:spcAft>
                <a:spcPts val="0"/>
              </a:spcAft>
              <a:defRPr/>
            </a:pPr>
            <a:r>
              <a:rPr lang="en-US" sz="1300" b="1" dirty="0">
                <a:solidFill>
                  <a:prstClr val="black"/>
                </a:solidFill>
              </a:rPr>
              <a:t>Medicare Advantage Plans (Part C)</a:t>
            </a:r>
          </a:p>
          <a:p>
            <a:pPr marL="241600" indent="-115768" defTabSz="966612">
              <a:spcBef>
                <a:spcPts val="634"/>
              </a:spcBef>
              <a:spcAft>
                <a:spcPts val="0"/>
              </a:spcAft>
              <a:buFont typeface="Arial" panose="020B0604020202020204" pitchFamily="34" charset="0"/>
              <a:buChar char="•"/>
              <a:defRPr/>
            </a:pPr>
            <a:r>
              <a:rPr lang="en-US" sz="1300" dirty="0">
                <a:solidFill>
                  <a:prstClr val="black"/>
                </a:solidFill>
              </a:rPr>
              <a:t>Plans must cover all medically necessary services that Original Medicare covers. Plans may also offer some </a:t>
            </a:r>
            <a:r>
              <a:rPr lang="en-US" sz="1300" b="1" dirty="0">
                <a:solidFill>
                  <a:prstClr val="black"/>
                </a:solidFill>
              </a:rPr>
              <a:t>extra benefits that Original Medicare doesn’t cover</a:t>
            </a:r>
            <a:r>
              <a:rPr lang="en-US" sz="1300" dirty="0">
                <a:solidFill>
                  <a:prstClr val="black"/>
                </a:solidFill>
              </a:rPr>
              <a:t>—like vision, hearing, and dental services.</a:t>
            </a:r>
          </a:p>
          <a:p>
            <a:pPr marL="241600" indent="-115768" defTabSz="966612">
              <a:spcBef>
                <a:spcPts val="634"/>
              </a:spcBef>
              <a:spcAft>
                <a:spcPts val="0"/>
              </a:spcAft>
              <a:buFont typeface="Arial" panose="020B0604020202020204" pitchFamily="34" charset="0"/>
              <a:buChar char="•"/>
              <a:defRPr/>
            </a:pPr>
            <a:r>
              <a:rPr lang="en-US" sz="1300" b="1" dirty="0">
                <a:solidFill>
                  <a:prstClr val="black"/>
                </a:solidFill>
              </a:rPr>
              <a:t>Medicare drug coverage (Part D) is included in most plans</a:t>
            </a:r>
            <a:r>
              <a:rPr lang="en-US" sz="1300" dirty="0">
                <a:solidFill>
                  <a:prstClr val="black"/>
                </a:solidFill>
              </a:rPr>
              <a:t>. In most types of Medicare Advantage Plans, you can’t join a separate Medicare drug plan.</a:t>
            </a:r>
          </a:p>
          <a:p>
            <a:pPr marL="241600" indent="-115768" defTabSz="966612">
              <a:spcBef>
                <a:spcPts val="634"/>
              </a:spcBef>
              <a:spcAft>
                <a:spcPts val="0"/>
              </a:spcAft>
              <a:buFont typeface="Arial" panose="020B0604020202020204" pitchFamily="34" charset="0"/>
              <a:buChar char="•"/>
              <a:defRPr/>
            </a:pPr>
            <a:r>
              <a:rPr lang="en-US" sz="1300" dirty="0">
                <a:solidFill>
                  <a:prstClr val="black"/>
                </a:solidFill>
              </a:rPr>
              <a:t>In many cases, you may need to get approval from your plan before it covers certain services or supplies.</a:t>
            </a:r>
          </a:p>
        </p:txBody>
      </p:sp>
    </p:spTree>
    <p:extLst>
      <p:ext uri="{BB962C8B-B14F-4D97-AF65-F5344CB8AC3E}">
        <p14:creationId xmlns:p14="http://schemas.microsoft.com/office/powerpoint/2010/main" val="71851009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80622" y="3757507"/>
            <a:ext cx="6984060" cy="5063596"/>
          </a:xfrm>
        </p:spPr>
        <p:txBody>
          <a:bodyPr/>
          <a:lstStyle/>
          <a:p>
            <a:pPr marL="0" indent="0" defTabSz="966612">
              <a:lnSpc>
                <a:spcPct val="110000"/>
              </a:lnSpc>
              <a:spcBef>
                <a:spcPts val="634"/>
              </a:spcBef>
              <a:spcAft>
                <a:spcPts val="0"/>
              </a:spcAft>
              <a:buNone/>
              <a:defRPr/>
            </a:pPr>
            <a:r>
              <a:rPr lang="en-US" sz="1300" b="1" dirty="0">
                <a:solidFill>
                  <a:prstClr val="black"/>
                </a:solidFill>
              </a:rPr>
              <a:t>Foreign Travel</a:t>
            </a:r>
          </a:p>
          <a:p>
            <a:pPr marL="125834" indent="-125834" defTabSz="966612">
              <a:lnSpc>
                <a:spcPct val="110000"/>
              </a:lnSpc>
              <a:spcBef>
                <a:spcPts val="634"/>
              </a:spcBef>
              <a:spcAft>
                <a:spcPts val="0"/>
              </a:spcAft>
              <a:defRPr/>
            </a:pPr>
            <a:r>
              <a:rPr lang="en-US" sz="1300" b="1" dirty="0">
                <a:solidFill>
                  <a:prstClr val="black"/>
                </a:solidFill>
              </a:rPr>
              <a:t>Original Medicare </a:t>
            </a:r>
            <a:r>
              <a:rPr lang="en-US" sz="1300" dirty="0">
                <a:solidFill>
                  <a:prstClr val="black"/>
                </a:solidFill>
              </a:rPr>
              <a:t>generally </a:t>
            </a:r>
            <a:r>
              <a:rPr lang="en-US" sz="1300" b="1" dirty="0">
                <a:solidFill>
                  <a:prstClr val="black"/>
                </a:solidFill>
              </a:rPr>
              <a:t>doesn’t cover medical care outside the U.S</a:t>
            </a:r>
            <a:r>
              <a:rPr lang="en-US" sz="1300" dirty="0">
                <a:solidFill>
                  <a:prstClr val="black"/>
                </a:solidFill>
              </a:rPr>
              <a:t>. You may be able to buy a Medicare Supplement Insurance (Medigap) policy that covers emergency care outside the U.S.</a:t>
            </a:r>
          </a:p>
          <a:p>
            <a:pPr marL="125834" indent="-115768" defTabSz="966612">
              <a:lnSpc>
                <a:spcPct val="110000"/>
              </a:lnSpc>
              <a:spcBef>
                <a:spcPts val="634"/>
              </a:spcBef>
              <a:spcAft>
                <a:spcPts val="0"/>
              </a:spcAft>
              <a:defRPr/>
            </a:pPr>
            <a:r>
              <a:rPr lang="en-US" sz="1300" b="1" dirty="0">
                <a:solidFill>
                  <a:prstClr val="black"/>
                </a:solidFill>
              </a:rPr>
              <a:t>Medicare Advantage Plans (Part C) </a:t>
            </a:r>
            <a:r>
              <a:rPr lang="en-US" sz="1300" dirty="0">
                <a:solidFill>
                  <a:prstClr val="black"/>
                </a:solidFill>
              </a:rPr>
              <a:t>generally </a:t>
            </a:r>
            <a:r>
              <a:rPr lang="en-US" sz="1300" b="1" dirty="0">
                <a:solidFill>
                  <a:prstClr val="black"/>
                </a:solidFill>
              </a:rPr>
              <a:t>don’t cover medical care outside the U.S</a:t>
            </a:r>
            <a:r>
              <a:rPr lang="en-US" sz="1300" dirty="0">
                <a:solidFill>
                  <a:prstClr val="black"/>
                </a:solidFill>
              </a:rPr>
              <a:t>. Some plans may offer a supplemental benefit that covers emergency and urgently needed services when traveling outside the U.S.</a:t>
            </a:r>
          </a:p>
          <a:p>
            <a:pPr marL="10066" indent="0" defTabSz="966612">
              <a:lnSpc>
                <a:spcPct val="110000"/>
              </a:lnSpc>
              <a:spcBef>
                <a:spcPts val="634"/>
              </a:spcBef>
              <a:spcAft>
                <a:spcPts val="0"/>
              </a:spcAft>
              <a:buNone/>
              <a:defRPr/>
            </a:pPr>
            <a:r>
              <a:rPr lang="en-US" sz="1300" dirty="0">
                <a:solidFill>
                  <a:prstClr val="black"/>
                </a:solidFill>
              </a:rPr>
              <a:t>Medicare may pay for inpatient hospital, doctor, ambulance services, or dialysis you get in a foreign country in these rare cases:</a:t>
            </a:r>
          </a:p>
          <a:p>
            <a:pPr marL="120800" indent="-110733" defTabSz="966612">
              <a:lnSpc>
                <a:spcPct val="110000"/>
              </a:lnSpc>
              <a:spcBef>
                <a:spcPts val="634"/>
              </a:spcBef>
              <a:spcAft>
                <a:spcPts val="0"/>
              </a:spcAft>
              <a:defRPr/>
            </a:pPr>
            <a:r>
              <a:rPr lang="en-US" sz="1300" dirty="0">
                <a:solidFill>
                  <a:prstClr val="black"/>
                </a:solidFill>
              </a:rPr>
              <a:t>You’re in the U.S. when a medical emergency occurs, and the foreign hospital is closer than the nearest U.S. hospital that can treat your medical condition. </a:t>
            </a:r>
          </a:p>
          <a:p>
            <a:pPr marL="120800" indent="-120800" defTabSz="966612">
              <a:lnSpc>
                <a:spcPct val="110000"/>
              </a:lnSpc>
              <a:spcBef>
                <a:spcPts val="634"/>
              </a:spcBef>
              <a:spcAft>
                <a:spcPts val="0"/>
              </a:spcAft>
              <a:defRPr/>
            </a:pPr>
            <a:r>
              <a:rPr lang="en-US" sz="1300" dirty="0">
                <a:solidFill>
                  <a:prstClr val="black"/>
                </a:solidFill>
              </a:rPr>
              <a:t>You're traveling through Canada without unreasonable delay by the most direct route between Alaska and another state when a medical emergency occurs, and the Canadian hospital is closer than the nearest U.S. hospital that can treat the emergency.</a:t>
            </a:r>
          </a:p>
          <a:p>
            <a:pPr marL="120800" indent="-120800" defTabSz="966612">
              <a:lnSpc>
                <a:spcPct val="110000"/>
              </a:lnSpc>
              <a:spcBef>
                <a:spcPts val="634"/>
              </a:spcBef>
              <a:spcAft>
                <a:spcPts val="0"/>
              </a:spcAft>
              <a:defRPr/>
            </a:pPr>
            <a:r>
              <a:rPr lang="en-US" sz="1300" dirty="0">
                <a:solidFill>
                  <a:prstClr val="black"/>
                </a:solidFill>
              </a:rPr>
              <a:t>You live in the U.S. and the foreign hospital is closer to your home than the nearest U.S. hospital that can treat your medical condition, regardless of whether an emergency exists.</a:t>
            </a:r>
          </a:p>
          <a:p>
            <a:pPr marL="0" indent="0" defTabSz="966612">
              <a:lnSpc>
                <a:spcPct val="110000"/>
              </a:lnSpc>
              <a:spcBef>
                <a:spcPts val="634"/>
              </a:spcBef>
              <a:spcAft>
                <a:spcPts val="0"/>
              </a:spcAft>
              <a:buNone/>
              <a:defRPr/>
            </a:pPr>
            <a:r>
              <a:rPr lang="en-US" sz="1300" dirty="0">
                <a:solidFill>
                  <a:prstClr val="black"/>
                </a:solidFill>
              </a:rPr>
              <a:t>In some cases, Medicare may cover medically necessary health care services you get on board a ship within the territorial waters adjoining the land areas of the U.S. Medicare won't pay for health care services you get when a ship is more than 6 hours away from a U.S. port. Medicare drug plans don't cover drugs you buy outside the U.S. Medigap policies may cover you when you travel outside the U.S. </a:t>
            </a:r>
          </a:p>
          <a:p>
            <a:pPr marL="0" indent="0" defTabSz="966612">
              <a:lnSpc>
                <a:spcPct val="110000"/>
              </a:lnSpc>
              <a:spcBef>
                <a:spcPts val="634"/>
              </a:spcBef>
              <a:spcAft>
                <a:spcPts val="0"/>
              </a:spcAft>
              <a:buNone/>
              <a:defRPr/>
            </a:pPr>
            <a:r>
              <a:rPr lang="en-US" sz="1300" b="1" dirty="0">
                <a:solidFill>
                  <a:prstClr val="black"/>
                </a:solidFill>
              </a:rPr>
              <a:t>Source</a:t>
            </a:r>
            <a:r>
              <a:rPr lang="en-US" sz="1300" dirty="0">
                <a:solidFill>
                  <a:prstClr val="black"/>
                </a:solidFill>
              </a:rPr>
              <a:t>: </a:t>
            </a:r>
            <a:r>
              <a:rPr lang="en-US" sz="1300" dirty="0">
                <a:solidFill>
                  <a:prstClr val="black"/>
                </a:solidFill>
                <a:hlinkClick r:id="rId3"/>
              </a:rPr>
              <a:t>Medicare.gov/coverage/travel</a:t>
            </a:r>
            <a:endParaRPr lang="en-US" sz="1300" dirty="0">
              <a:solidFill>
                <a:prstClr val="black"/>
              </a:solidFill>
            </a:endParaRPr>
          </a:p>
          <a:p>
            <a:pPr marL="0" indent="0" defTabSz="966612">
              <a:spcAft>
                <a:spcPts val="0"/>
              </a:spcAft>
              <a:buNone/>
              <a:defRPr/>
            </a:pPr>
            <a:endParaRPr lang="en-US" sz="1300" dirty="0">
              <a:solidFill>
                <a:prstClr val="black"/>
              </a:solidFill>
            </a:endParaRPr>
          </a:p>
        </p:txBody>
      </p:sp>
    </p:spTree>
    <p:extLst>
      <p:ext uri="{BB962C8B-B14F-4D97-AF65-F5344CB8AC3E}">
        <p14:creationId xmlns:p14="http://schemas.microsoft.com/office/powerpoint/2010/main" val="167243676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r>
              <a:rPr lang="en-US" dirty="0"/>
              <a:t>Available at </a:t>
            </a:r>
            <a:r>
              <a:rPr lang="en-US" dirty="0">
                <a:hlinkClick r:id="rId3"/>
              </a:rPr>
              <a:t>CMS.gov/Medicare/Prescription-Drug-Coverage/LimitedIncomeandResources/Downloads/Consumer-Mailings.pdf</a:t>
            </a:r>
            <a:r>
              <a:rPr lang="en-US" dirty="0"/>
              <a:t>.</a:t>
            </a:r>
          </a:p>
          <a:p>
            <a:endParaRPr lang="en-US" dirty="0"/>
          </a:p>
        </p:txBody>
      </p:sp>
    </p:spTree>
    <p:extLst>
      <p:ext uri="{BB962C8B-B14F-4D97-AF65-F5344CB8AC3E}">
        <p14:creationId xmlns:p14="http://schemas.microsoft.com/office/powerpoint/2010/main" val="359677833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r>
              <a:rPr lang="en-US" dirty="0"/>
              <a:t>Available at </a:t>
            </a:r>
            <a:r>
              <a:rPr lang="en-US" dirty="0">
                <a:hlinkClick r:id="rId3"/>
              </a:rPr>
              <a:t>CMS.gov/Medicare/Prescription-Drug-Coverage/LimitedIncomeandResources/Downloads/Consumer-Mailings.pdf</a:t>
            </a:r>
            <a:r>
              <a:rPr lang="en-US" dirty="0"/>
              <a:t>.</a:t>
            </a:r>
          </a:p>
          <a:p>
            <a:endParaRPr lang="en-US" dirty="0"/>
          </a:p>
        </p:txBody>
      </p:sp>
    </p:spTree>
    <p:extLst>
      <p:ext uri="{BB962C8B-B14F-4D97-AF65-F5344CB8AC3E}">
        <p14:creationId xmlns:p14="http://schemas.microsoft.com/office/powerpoint/2010/main" val="195853629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r>
              <a:rPr lang="en-US" dirty="0"/>
              <a:t>Available at </a:t>
            </a:r>
            <a:r>
              <a:rPr lang="en-US" dirty="0">
                <a:hlinkClick r:id="rId3"/>
              </a:rPr>
              <a:t>CMS.gov/Medicare/Prescription-Drug-Coverage/LimitedIncomeandResources/Downloads/Consumer-Mailings.pdf</a:t>
            </a:r>
            <a:r>
              <a:rPr lang="en-US" dirty="0"/>
              <a:t>.</a:t>
            </a:r>
          </a:p>
          <a:p>
            <a:endParaRPr lang="en-US" dirty="0"/>
          </a:p>
        </p:txBody>
      </p:sp>
    </p:spTree>
    <p:extLst>
      <p:ext uri="{BB962C8B-B14F-4D97-AF65-F5344CB8AC3E}">
        <p14:creationId xmlns:p14="http://schemas.microsoft.com/office/powerpoint/2010/main" val="253447666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r>
              <a:rPr lang="en-US" dirty="0"/>
              <a:t>Available at </a:t>
            </a:r>
            <a:r>
              <a:rPr lang="en-US" dirty="0">
                <a:hlinkClick r:id="rId3"/>
              </a:rPr>
              <a:t>CMS.gov/Medicare/Prescription-Drug-Coverage/LimitedIncomeandResources/Downloads/Consumer-Mailings.pdf</a:t>
            </a:r>
            <a:r>
              <a:rPr lang="en-US" dirty="0"/>
              <a:t>.</a:t>
            </a:r>
          </a:p>
          <a:p>
            <a:endParaRPr lang="en-US" dirty="0"/>
          </a:p>
        </p:txBody>
      </p:sp>
    </p:spTree>
    <p:extLst>
      <p:ext uri="{BB962C8B-B14F-4D97-AF65-F5344CB8AC3E}">
        <p14:creationId xmlns:p14="http://schemas.microsoft.com/office/powerpoint/2010/main" val="352316833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r>
              <a:rPr lang="en-US" dirty="0"/>
              <a:t>Available at </a:t>
            </a:r>
            <a:r>
              <a:rPr lang="en-US" dirty="0">
                <a:hlinkClick r:id="rId3"/>
              </a:rPr>
              <a:t>CMS.gov/Medicare/Prescription-Drug-Coverage/LimitedIncomeandResources/Downloads/Consumer-Mailings.pdf</a:t>
            </a:r>
            <a:r>
              <a:rPr lang="en-US" dirty="0"/>
              <a:t>.</a:t>
            </a:r>
          </a:p>
          <a:p>
            <a:endParaRPr lang="en-US" dirty="0"/>
          </a:p>
        </p:txBody>
      </p:sp>
    </p:spTree>
    <p:extLst>
      <p:ext uri="{BB962C8B-B14F-4D97-AF65-F5344CB8AC3E}">
        <p14:creationId xmlns:p14="http://schemas.microsoft.com/office/powerpoint/2010/main" val="58257004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r>
              <a:rPr lang="en-US" dirty="0"/>
              <a:t>The chart on this slide explains enrollment periods with specifics about timing and circumstances.</a:t>
            </a:r>
          </a:p>
          <a:p>
            <a:endParaRPr lang="en-US" dirty="0"/>
          </a:p>
        </p:txBody>
      </p:sp>
    </p:spTree>
    <p:extLst>
      <p:ext uri="{BB962C8B-B14F-4D97-AF65-F5344CB8AC3E}">
        <p14:creationId xmlns:p14="http://schemas.microsoft.com/office/powerpoint/2010/main" val="1999643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342900" lvl="0" indent="-342900">
              <a:spcBef>
                <a:spcPts val="0"/>
              </a:spcBef>
              <a:spcAft>
                <a:spcPts val="600"/>
              </a:spcAft>
              <a:buFont typeface="Wingdings" panose="05000000000000000000" pitchFamily="2" charset="2"/>
              <a:buChar char="§"/>
            </a:pPr>
            <a:endParaRPr lang="en-US" sz="1200" dirty="0">
              <a:solidFill>
                <a:srgbClr val="00529B"/>
              </a:solidFill>
            </a:endParaRPr>
          </a:p>
        </p:txBody>
      </p:sp>
    </p:spTree>
    <p:extLst>
      <p:ext uri="{BB962C8B-B14F-4D97-AF65-F5344CB8AC3E}">
        <p14:creationId xmlns:p14="http://schemas.microsoft.com/office/powerpoint/2010/main" val="32957482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r>
              <a:rPr lang="en-US" dirty="0"/>
              <a:t>The chart on this slide explains enrollment periods with specifics about timing and circumstances.</a:t>
            </a:r>
          </a:p>
          <a:p>
            <a:endParaRPr lang="en-US" dirty="0"/>
          </a:p>
        </p:txBody>
      </p:sp>
    </p:spTree>
    <p:extLst>
      <p:ext uri="{BB962C8B-B14F-4D97-AF65-F5344CB8AC3E}">
        <p14:creationId xmlns:p14="http://schemas.microsoft.com/office/powerpoint/2010/main" val="133458799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endParaRPr lang="en-US" dirty="0"/>
          </a:p>
          <a:p>
            <a:endParaRPr lang="en-US" dirty="0"/>
          </a:p>
        </p:txBody>
      </p:sp>
    </p:spTree>
    <p:extLst>
      <p:ext uri="{BB962C8B-B14F-4D97-AF65-F5344CB8AC3E}">
        <p14:creationId xmlns:p14="http://schemas.microsoft.com/office/powerpoint/2010/main" val="405019086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949817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25450"/>
            <a:ext cx="5759450" cy="3240088"/>
          </a:xfrm>
        </p:spPr>
      </p:sp>
      <p:sp>
        <p:nvSpPr>
          <p:cNvPr id="3" name="Notes Placeholder 2"/>
          <p:cNvSpPr>
            <a:spLocks noGrp="1"/>
          </p:cNvSpPr>
          <p:nvPr>
            <p:ph type="body" idx="1"/>
          </p:nvPr>
        </p:nvSpPr>
        <p:spPr/>
        <p:txBody>
          <a:bodyPr/>
          <a:lstStyle/>
          <a:p>
            <a:r>
              <a:rPr lang="en-US" dirty="0"/>
              <a:t>“Choosing Medicare Drug Coverage</a:t>
            </a:r>
            <a:r>
              <a:rPr lang="en-US" baseline="0" dirty="0"/>
              <a:t>,” </a:t>
            </a:r>
            <a:r>
              <a:rPr lang="en-US" dirty="0"/>
              <a:t>visit </a:t>
            </a:r>
            <a:r>
              <a:rPr lang="en-US" dirty="0">
                <a:hlinkClick r:id="rId3"/>
              </a:rPr>
              <a:t>Medicare.gov/publications/11163-Compare-Medicare-Drug-Coverage.pdf</a:t>
            </a:r>
            <a:r>
              <a:rPr lang="en-US" dirty="0"/>
              <a:t> </a:t>
            </a:r>
          </a:p>
          <a:p>
            <a:r>
              <a:rPr lang="en-US" dirty="0"/>
              <a:t>“Have </a:t>
            </a:r>
            <a:r>
              <a:rPr lang="en-US" baseline="0" dirty="0"/>
              <a:t>You Done Your Yearly Medicare Plan Review?,” </a:t>
            </a:r>
            <a:r>
              <a:rPr lang="en-US" dirty="0"/>
              <a:t>visit </a:t>
            </a:r>
            <a:r>
              <a:rPr lang="en-US" dirty="0">
                <a:hlinkClick r:id="rId4"/>
              </a:rPr>
              <a:t>Medicare.gov/Pubs/pdf/11220-Medicare-Yearly-Review.pdf</a:t>
            </a:r>
            <a:endParaRPr lang="en-US" dirty="0"/>
          </a:p>
          <a:p>
            <a:pPr>
              <a:spcBef>
                <a:spcPts val="634"/>
              </a:spcBef>
            </a:pPr>
            <a:r>
              <a:rPr lang="en-US" dirty="0"/>
              <a:t>“Understanding </a:t>
            </a:r>
            <a:r>
              <a:rPr lang="en-US" baseline="0" dirty="0"/>
              <a:t>Medicare</a:t>
            </a:r>
            <a:r>
              <a:rPr lang="da-DK" dirty="0"/>
              <a:t> Advantage &amp; Medicare Drug Plan Enrollment Periods</a:t>
            </a:r>
            <a:r>
              <a:rPr lang="en-US" baseline="0" dirty="0"/>
              <a:t>,” </a:t>
            </a:r>
            <a:r>
              <a:rPr lang="en-US" dirty="0"/>
              <a:t>visit </a:t>
            </a:r>
            <a:r>
              <a:rPr lang="en-US" dirty="0">
                <a:hlinkClick r:id="rId5"/>
              </a:rPr>
              <a:t>Medicare.gov/Pubs/pdf/11219-understanding-medicare-part-c-d.pdf</a:t>
            </a:r>
            <a:endParaRPr lang="en-US" dirty="0"/>
          </a:p>
          <a:p>
            <a:r>
              <a:rPr lang="en-US" dirty="0"/>
              <a:t>“3 </a:t>
            </a:r>
            <a:r>
              <a:rPr lang="en-US" baseline="0" dirty="0"/>
              <a:t>Ways to Help Lower Your Medicare Prescription Drug Costs</a:t>
            </a:r>
            <a:r>
              <a:rPr lang="en-US" dirty="0"/>
              <a:t>,” visit </a:t>
            </a:r>
            <a:r>
              <a:rPr lang="en-US" dirty="0">
                <a:hlinkClick r:id="rId6"/>
              </a:rPr>
              <a:t>Medicare.gov/media/9696</a:t>
            </a:r>
            <a:endParaRPr lang="en-US" dirty="0"/>
          </a:p>
          <a:p>
            <a:r>
              <a:rPr lang="en-US" dirty="0"/>
              <a:t>“Understanding Medicare Advantage Plans,” visit </a:t>
            </a:r>
            <a:r>
              <a:rPr lang="en-US" dirty="0">
                <a:hlinkClick r:id="rId7"/>
              </a:rPr>
              <a:t>Medicare.gov/Pubs/pdf/12026-Understanding-Medicare-Advantage-Plans.pdf</a:t>
            </a:r>
            <a:endParaRPr lang="en-US" dirty="0"/>
          </a:p>
          <a:p>
            <a:r>
              <a:rPr lang="en-US" dirty="0"/>
              <a:t>“Medicare Open Enrollment Palm Card,” visit </a:t>
            </a:r>
            <a:r>
              <a:rPr lang="en-US"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Medicare.gov/media/publication/12196-open-enrollment-palm-card.pdf</a:t>
            </a:r>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138489611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98463"/>
            <a:ext cx="5759450" cy="3240087"/>
          </a:xfrm>
        </p:spPr>
      </p:sp>
      <p:sp>
        <p:nvSpPr>
          <p:cNvPr id="3" name="Notes Placeholder 2"/>
          <p:cNvSpPr>
            <a:spLocks noGrp="1"/>
          </p:cNvSpPr>
          <p:nvPr>
            <p:ph type="body" idx="1"/>
          </p:nvPr>
        </p:nvSpPr>
        <p:spPr/>
        <p:txBody>
          <a:bodyPr/>
          <a:lstStyle/>
          <a:p>
            <a:pPr marL="0" indent="0">
              <a:spcAft>
                <a:spcPts val="634"/>
              </a:spcAft>
              <a:buNone/>
            </a:pPr>
            <a:r>
              <a:rPr lang="en-US" dirty="0"/>
              <a:t>From July through August 2023, NTP invited subject matter experts and presenters to explain a variety of health care topics. These sessions were recorded and are available for viewing on the Course Catalog tab of the NTP website at </a:t>
            </a:r>
            <a:r>
              <a:rPr lang="en-US" dirty="0">
                <a:hlinkClick r:id="rId3"/>
              </a:rPr>
              <a:t>CMSnationaltrainingprogram.cms.gov/?q=</a:t>
            </a:r>
            <a:r>
              <a:rPr lang="en-US" dirty="0" err="1">
                <a:hlinkClick r:id="rId3"/>
              </a:rPr>
              <a:t>ntp</a:t>
            </a:r>
            <a:r>
              <a:rPr lang="en-US" dirty="0">
                <a:hlinkClick r:id="rId3"/>
              </a:rPr>
              <a:t>-courses</a:t>
            </a:r>
            <a:r>
              <a:rPr lang="en-US" dirty="0"/>
              <a:t>. You must login or create an account to view the recordings. Presentation materials and 1-pager aid are also attached to the appropriate recording and can be downloaded.</a:t>
            </a:r>
          </a:p>
          <a:p>
            <a:pPr>
              <a:spcBef>
                <a:spcPts val="634"/>
              </a:spcBef>
            </a:pPr>
            <a:endParaRPr lang="en-US" dirty="0"/>
          </a:p>
          <a:p>
            <a:pPr>
              <a:spcBef>
                <a:spcPts val="634"/>
              </a:spcBef>
            </a:pPr>
            <a:endParaRPr lang="en-US" dirty="0"/>
          </a:p>
        </p:txBody>
      </p:sp>
    </p:spTree>
    <p:extLst>
      <p:ext uri="{BB962C8B-B14F-4D97-AF65-F5344CB8AC3E}">
        <p14:creationId xmlns:p14="http://schemas.microsoft.com/office/powerpoint/2010/main" val="226900482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98463"/>
            <a:ext cx="5759450" cy="32400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2558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47776" y="4293415"/>
            <a:ext cx="5982208" cy="4666340"/>
          </a:xfrm>
        </p:spPr>
        <p:txBody>
          <a:bodyPr/>
          <a:lstStyle/>
          <a:p>
            <a:pPr marL="0" indent="0">
              <a:spcBef>
                <a:spcPts val="634"/>
              </a:spcBef>
              <a:buNone/>
            </a:pPr>
            <a:endParaRPr lang="en-US" dirty="0"/>
          </a:p>
          <a:p>
            <a:endParaRPr lang="en-US" dirty="0"/>
          </a:p>
        </p:txBody>
      </p:sp>
    </p:spTree>
    <p:extLst>
      <p:ext uri="{BB962C8B-B14F-4D97-AF65-F5344CB8AC3E}">
        <p14:creationId xmlns:p14="http://schemas.microsoft.com/office/powerpoint/2010/main" val="3862791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98463"/>
            <a:ext cx="5759450" cy="3240087"/>
          </a:xfrm>
        </p:spPr>
      </p:sp>
      <p:sp>
        <p:nvSpPr>
          <p:cNvPr id="3" name="Notes Placeholder 2"/>
          <p:cNvSpPr>
            <a:spLocks noGrp="1"/>
          </p:cNvSpPr>
          <p:nvPr>
            <p:ph type="body" idx="1"/>
          </p:nvPr>
        </p:nvSpPr>
        <p:spPr/>
        <p:txBody>
          <a:bodyPr/>
          <a:lstStyle/>
          <a:p>
            <a:pPr marL="0" indent="0" defTabSz="1045781">
              <a:spcBef>
                <a:spcPts val="600"/>
              </a:spcBef>
              <a:spcAft>
                <a:spcPts val="0"/>
              </a:spcAft>
              <a:buNone/>
              <a:defRPr/>
            </a:pPr>
            <a:r>
              <a:rPr lang="en-US" kern="0" dirty="0">
                <a:solidFill>
                  <a:sysClr val="windowText" lastClr="000000"/>
                </a:solidFill>
              </a:rPr>
              <a:t>The Medicare Open Enrollment Period (OEP) overview and Original Medicare 2024 updates, includes:</a:t>
            </a:r>
          </a:p>
          <a:p>
            <a:pPr marL="125116" indent="-125116">
              <a:spcBef>
                <a:spcPts val="600"/>
              </a:spcBef>
              <a:spcAft>
                <a:spcPts val="0"/>
              </a:spcAft>
              <a:defRPr/>
            </a:pPr>
            <a:r>
              <a:rPr lang="en-US" dirty="0"/>
              <a:t>Where to find 2024 Medicare Part A, Part B, and Part D cost updates</a:t>
            </a:r>
          </a:p>
          <a:p>
            <a:pPr marL="125116" indent="-125116">
              <a:spcBef>
                <a:spcPts val="600"/>
              </a:spcBef>
              <a:spcAft>
                <a:spcPts val="0"/>
              </a:spcAft>
              <a:defRPr/>
            </a:pPr>
            <a:r>
              <a:rPr lang="en-US" dirty="0"/>
              <a:t>What the Medicare OEP is and why it’s important for people with Medicare</a:t>
            </a:r>
          </a:p>
          <a:p>
            <a:pPr marL="125116" indent="-125116">
              <a:spcBef>
                <a:spcPts val="600"/>
              </a:spcBef>
              <a:spcAft>
                <a:spcPts val="0"/>
              </a:spcAft>
              <a:defRPr/>
            </a:pPr>
            <a:r>
              <a:rPr lang="en-US" dirty="0"/>
              <a:t>Where to get information to compare health and drug plan options </a:t>
            </a:r>
          </a:p>
          <a:p>
            <a:pPr marL="125116" indent="-125116">
              <a:spcBef>
                <a:spcPts val="600"/>
              </a:spcBef>
              <a:spcAft>
                <a:spcPts val="0"/>
              </a:spcAft>
              <a:defRPr/>
            </a:pPr>
            <a:r>
              <a:rPr lang="en-US" dirty="0"/>
              <a:t>Key OEP considerations</a:t>
            </a:r>
          </a:p>
          <a:p>
            <a:pPr marL="125116" indent="-125116">
              <a:spcBef>
                <a:spcPts val="600"/>
              </a:spcBef>
              <a:spcAft>
                <a:spcPts val="0"/>
              </a:spcAft>
              <a:defRPr/>
            </a:pPr>
            <a:r>
              <a:rPr lang="en-US" dirty="0"/>
              <a:t>How to join a Medicare health or drug plan</a:t>
            </a:r>
          </a:p>
          <a:p>
            <a:pPr marL="125116" indent="-125116">
              <a:spcBef>
                <a:spcPts val="600"/>
              </a:spcBef>
              <a:spcAft>
                <a:spcPts val="0"/>
              </a:spcAft>
              <a:defRPr/>
            </a:pPr>
            <a:r>
              <a:rPr lang="en-US" dirty="0"/>
              <a:t>Key OEP 2023 dates and calendar highlights through March 31, 2024 </a:t>
            </a:r>
          </a:p>
          <a:p>
            <a:pPr marL="0" indent="0">
              <a:buNone/>
            </a:pPr>
            <a:endParaRPr lang="en-US" dirty="0"/>
          </a:p>
        </p:txBody>
      </p:sp>
    </p:spTree>
    <p:extLst>
      <p:ext uri="{BB962C8B-B14F-4D97-AF65-F5344CB8AC3E}">
        <p14:creationId xmlns:p14="http://schemas.microsoft.com/office/powerpoint/2010/main" val="1775695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Medicare Part A, Part B, and Part D costs, like premiums, coinsurance, and deductibles, change from year to year. </a:t>
            </a:r>
          </a:p>
          <a:p>
            <a:pPr marL="0" indent="0">
              <a:buNone/>
            </a:pPr>
            <a:r>
              <a:rPr lang="en-US" dirty="0"/>
              <a:t>The 2024 costs haven’t been released yet but when they are, CMS updates various online and print resources. These resources include:</a:t>
            </a:r>
          </a:p>
          <a:p>
            <a:pPr marL="404813" lvl="1" indent="-234950">
              <a:buFont typeface="Wingdings" panose="05000000000000000000" pitchFamily="2" charset="2"/>
              <a:buChar char="§"/>
            </a:pPr>
            <a:r>
              <a:rPr lang="en-US" sz="1200" u="sng" dirty="0">
                <a:solidFill>
                  <a:srgbClr val="000000"/>
                </a:solidFill>
                <a:effectLst/>
                <a:latin typeface="Calibri" panose="020F0502020204030204" pitchFamily="34" charset="0"/>
                <a:ea typeface="Calibri" panose="020F0502020204030204" pitchFamily="34" charset="0"/>
                <a:hlinkClick r:id="rId3"/>
              </a:rPr>
              <a:t>Medicare.gov/basics/costs</a:t>
            </a:r>
            <a:endParaRPr lang="en-US" sz="1200" u="sng" dirty="0">
              <a:solidFill>
                <a:srgbClr val="000000"/>
              </a:solidFill>
              <a:effectLst/>
              <a:latin typeface="Calibri" panose="020F0502020204030204" pitchFamily="34" charset="0"/>
              <a:ea typeface="Calibri" panose="020F0502020204030204" pitchFamily="34" charset="0"/>
            </a:endParaRPr>
          </a:p>
          <a:p>
            <a:pPr marL="404813" lvl="1" indent="-234950">
              <a:buFont typeface="Wingdings" panose="05000000000000000000" pitchFamily="2" charset="2"/>
              <a:buChar char="§"/>
            </a:pPr>
            <a:r>
              <a:rPr lang="en-US" sz="1200" u="sng" dirty="0">
                <a:solidFill>
                  <a:srgbClr val="000000"/>
                </a:solidFill>
                <a:effectLst/>
                <a:latin typeface="Calibri" panose="020F0502020204030204" pitchFamily="34" charset="0"/>
                <a:ea typeface="Calibri" panose="020F0502020204030204" pitchFamily="34" charset="0"/>
                <a:hlinkClick r:id="rId4"/>
              </a:rPr>
              <a:t>Medicare.gov/plan-compare</a:t>
            </a:r>
            <a:r>
              <a:rPr lang="en-US" sz="1200" u="sng" dirty="0">
                <a:solidFill>
                  <a:srgbClr val="000000"/>
                </a:solidFill>
                <a:effectLst/>
                <a:latin typeface="Calibri" panose="020F0502020204030204" pitchFamily="34" charset="0"/>
                <a:ea typeface="Calibri" panose="020F0502020204030204" pitchFamily="34" charset="0"/>
              </a:rPr>
              <a:t> </a:t>
            </a:r>
            <a:r>
              <a:rPr lang="en-US" sz="1200" dirty="0">
                <a:solidFill>
                  <a:srgbClr val="000000"/>
                </a:solidFill>
                <a:effectLst/>
                <a:latin typeface="Calibri" panose="020F0502020204030204" pitchFamily="34" charset="0"/>
                <a:ea typeface="Calibri" panose="020F0502020204030204" pitchFamily="34" charset="0"/>
              </a:rPr>
              <a:t> (Plan Finder)</a:t>
            </a:r>
            <a:endParaRPr lang="en-US" sz="1200" dirty="0"/>
          </a:p>
          <a:p>
            <a:pPr marL="404813" lvl="1" indent="-234950">
              <a:buFont typeface="Wingdings" panose="05000000000000000000" pitchFamily="2" charset="2"/>
              <a:buChar char="§"/>
            </a:pPr>
            <a:r>
              <a:rPr lang="en-US" sz="1200" u="sng" dirty="0">
                <a:solidFill>
                  <a:srgbClr val="000000"/>
                </a:solidFill>
                <a:effectLst/>
                <a:latin typeface="Calibri" panose="020F0502020204030204" pitchFamily="34" charset="0"/>
                <a:ea typeface="Calibri" panose="020F0502020204030204" pitchFamily="34" charset="0"/>
                <a:hlinkClick r:id="rId5"/>
              </a:rPr>
              <a:t>Medicare.gov/basics/forms-publications-mailings</a:t>
            </a:r>
            <a:r>
              <a:rPr lang="en-US" sz="1200" dirty="0"/>
              <a:t> (A wide variety of publications, including the Medicare &amp; You handbook)</a:t>
            </a:r>
          </a:p>
          <a:p>
            <a:pPr marL="404813" lvl="1" indent="-234950">
              <a:buFont typeface="Wingdings" panose="05000000000000000000" pitchFamily="2" charset="2"/>
              <a:buChar char="§"/>
            </a:pPr>
            <a:r>
              <a:rPr lang="en-US" sz="1200" u="sng" dirty="0">
                <a:solidFill>
                  <a:srgbClr val="000000"/>
                </a:solidFill>
                <a:effectLst/>
                <a:latin typeface="Calibri" panose="020F0502020204030204" pitchFamily="34" charset="0"/>
                <a:ea typeface="Calibri" panose="020F0502020204030204" pitchFamily="34" charset="0"/>
                <a:hlinkClick r:id="rId6"/>
              </a:rPr>
              <a:t>CMSnationaltrainingprogram.CMS.gov/Resources</a:t>
            </a:r>
            <a:r>
              <a:rPr lang="en-US" sz="1050" dirty="0">
                <a:solidFill>
                  <a:srgbClr val="000000"/>
                </a:solidFill>
                <a:effectLst/>
                <a:latin typeface="Calibri" panose="020F0502020204030204" pitchFamily="34" charset="0"/>
                <a:ea typeface="Calibri" panose="020F0502020204030204" pitchFamily="34" charset="0"/>
              </a:rPr>
              <a:t>  </a:t>
            </a:r>
            <a:r>
              <a:rPr lang="en-US" dirty="0">
                <a:solidFill>
                  <a:srgbClr val="000000"/>
                </a:solidFill>
                <a:effectLst/>
                <a:latin typeface="Calibri" panose="020F0502020204030204" pitchFamily="34" charset="0"/>
                <a:ea typeface="Calibri" panose="020F0502020204030204" pitchFamily="34" charset="0"/>
              </a:rPr>
              <a:t>(NTP Medicare Amounts Job Aid)</a:t>
            </a:r>
          </a:p>
          <a:p>
            <a:pPr marL="0" lvl="1" indent="0">
              <a:buNone/>
            </a:pPr>
            <a:r>
              <a:rPr lang="en-US" dirty="0">
                <a:solidFill>
                  <a:srgbClr val="000000"/>
                </a:solidFill>
                <a:latin typeface="Calibri" panose="020F0502020204030204" pitchFamily="34" charset="0"/>
                <a:ea typeface="Calibri" panose="020F0502020204030204" pitchFamily="34" charset="0"/>
              </a:rPr>
              <a:t>To check for updates to the Medicare costs, visit </a:t>
            </a:r>
            <a:r>
              <a:rPr lang="en-US" u="sng" dirty="0">
                <a:solidFill>
                  <a:srgbClr val="000000"/>
                </a:solidFill>
                <a:effectLst/>
                <a:latin typeface="Calibri" panose="020F0502020204030204" pitchFamily="34" charset="0"/>
                <a:ea typeface="Calibri" panose="020F0502020204030204" pitchFamily="34" charset="0"/>
                <a:hlinkClick r:id="rId7"/>
              </a:rPr>
              <a:t>CMS.gov/Newsroom</a:t>
            </a:r>
            <a:endParaRPr lang="en-US" dirty="0">
              <a:solidFill>
                <a:srgbClr val="000000"/>
              </a:solidFill>
              <a:effectLst/>
              <a:latin typeface="Calibri" panose="020F0502020204030204" pitchFamily="34" charset="0"/>
              <a:ea typeface="Calibri" panose="020F0502020204030204" pitchFamily="34" charset="0"/>
            </a:endParaRPr>
          </a:p>
          <a:p>
            <a:pPr marL="548640" lvl="1" indent="0">
              <a:buNone/>
            </a:pPr>
            <a:endParaRPr lang="en-US" dirty="0"/>
          </a:p>
        </p:txBody>
      </p:sp>
    </p:spTree>
    <p:extLst>
      <p:ext uri="{BB962C8B-B14F-4D97-AF65-F5344CB8AC3E}">
        <p14:creationId xmlns:p14="http://schemas.microsoft.com/office/powerpoint/2010/main" val="1198469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144347"/>
          </a:xfrm>
        </p:spPr>
        <p:txBody>
          <a:bodyPr/>
          <a:lstStyle/>
          <a:p>
            <a:pPr marL="0" indent="0" defTabSz="966612">
              <a:spcBef>
                <a:spcPts val="634"/>
              </a:spcBef>
              <a:spcAft>
                <a:spcPts val="0"/>
              </a:spcAft>
              <a:buNone/>
              <a:defRPr/>
            </a:pPr>
            <a:r>
              <a:rPr lang="en-US" dirty="0"/>
              <a:t>Every year you have the opportunity to review and compare your plan choices and pick the coverage that’s best for you. </a:t>
            </a:r>
            <a:r>
              <a:rPr lang="en-US" sz="1300" dirty="0">
                <a:solidFill>
                  <a:prstClr val="black"/>
                </a:solidFill>
              </a:rPr>
              <a:t>You can choose to:</a:t>
            </a:r>
          </a:p>
          <a:p>
            <a:pPr marL="362480" indent="-241653" defTabSz="966612">
              <a:spcBef>
                <a:spcPts val="634"/>
              </a:spcBef>
              <a:spcAft>
                <a:spcPts val="0"/>
              </a:spcAft>
              <a:defRPr/>
            </a:pPr>
            <a:r>
              <a:rPr lang="en-US" sz="1300" dirty="0">
                <a:solidFill>
                  <a:prstClr val="black"/>
                </a:solidFill>
              </a:rPr>
              <a:t>Join or switch a Medicare Prescription Drug Plan (PDP)</a:t>
            </a:r>
          </a:p>
          <a:p>
            <a:pPr marL="362480" indent="-241653" defTabSz="966612">
              <a:spcBef>
                <a:spcPts val="634"/>
              </a:spcBef>
              <a:spcAft>
                <a:spcPts val="0"/>
              </a:spcAft>
              <a:defRPr/>
            </a:pPr>
            <a:r>
              <a:rPr lang="en-US" sz="1300" dirty="0">
                <a:solidFill>
                  <a:prstClr val="black"/>
                </a:solidFill>
              </a:rPr>
              <a:t>Join or switch a Medicare Advantage (MA) Plan</a:t>
            </a:r>
          </a:p>
          <a:p>
            <a:pPr marL="362480" indent="-241653" defTabSz="966612">
              <a:spcBef>
                <a:spcPts val="634"/>
              </a:spcBef>
              <a:spcAft>
                <a:spcPts val="0"/>
              </a:spcAft>
              <a:defRPr/>
            </a:pPr>
            <a:r>
              <a:rPr lang="en-US" sz="1300" dirty="0">
                <a:solidFill>
                  <a:prstClr val="black"/>
                </a:solidFill>
              </a:rPr>
              <a:t>Leave an MA Plan and return to coverage under Original Medicare Part A and Part B</a:t>
            </a:r>
          </a:p>
          <a:p>
            <a:pPr marL="0" indent="0" defTabSz="966612">
              <a:spcBef>
                <a:spcPts val="634"/>
              </a:spcBef>
              <a:spcAft>
                <a:spcPts val="0"/>
              </a:spcAft>
              <a:buNone/>
              <a:defRPr/>
            </a:pPr>
            <a:r>
              <a:rPr lang="en-US" sz="1300" dirty="0">
                <a:solidFill>
                  <a:prstClr val="black"/>
                </a:solidFill>
              </a:rPr>
              <a:t>Open Enrollment starts on October 15 and ends December 7 each year.</a:t>
            </a:r>
          </a:p>
          <a:p>
            <a:pPr marL="0" indent="0" defTabSz="966612">
              <a:spcBef>
                <a:spcPts val="634"/>
              </a:spcBef>
              <a:spcAft>
                <a:spcPts val="0"/>
              </a:spcAft>
              <a:buNone/>
              <a:defRPr/>
            </a:pPr>
            <a:r>
              <a:rPr lang="en-US" sz="1300" dirty="0">
                <a:solidFill>
                  <a:prstClr val="black"/>
                </a:solidFill>
              </a:rPr>
              <a:t>This gives you a full 7 weeks to compare and make decisions and helps ensure that you’ll have essential plan materials and membership cards in hand on January 1, when your new coverage starts.</a:t>
            </a:r>
          </a:p>
          <a:p>
            <a:pPr marL="0" indent="0" defTabSz="966612">
              <a:spcBef>
                <a:spcPts val="634"/>
              </a:spcBef>
              <a:spcAft>
                <a:spcPts val="0"/>
              </a:spcAft>
              <a:buNone/>
              <a:defRPr/>
            </a:pPr>
            <a:endParaRPr lang="en-US" sz="1300" dirty="0">
              <a:solidFill>
                <a:prstClr val="black"/>
              </a:solidFill>
            </a:endParaRPr>
          </a:p>
          <a:p>
            <a:pPr marL="0" indent="0">
              <a:buNone/>
            </a:pPr>
            <a:endParaRPr lang="en-US" dirty="0"/>
          </a:p>
          <a:p>
            <a:endParaRPr lang="en-US" dirty="0"/>
          </a:p>
        </p:txBody>
      </p:sp>
    </p:spTree>
    <p:extLst>
      <p:ext uri="{BB962C8B-B14F-4D97-AF65-F5344CB8AC3E}">
        <p14:creationId xmlns:p14="http://schemas.microsoft.com/office/powerpoint/2010/main" val="1000924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Bef>
                <a:spcPts val="634"/>
              </a:spcBef>
              <a:spcAft>
                <a:spcPts val="0"/>
              </a:spcAft>
              <a:buNone/>
            </a:pPr>
            <a:r>
              <a:rPr lang="en-US" dirty="0"/>
              <a:t>Each year, Medicare plans can change what they cost and cover. They must inform you of the coverage and changes each year. Plans mail or provide electronically, the Annual Notice of Change (ANOC) (if the enrollee has opted into receiving electronic version) and the EOC. </a:t>
            </a:r>
          </a:p>
          <a:p>
            <a:pPr marL="0" indent="0">
              <a:spcBef>
                <a:spcPts val="634"/>
              </a:spcBef>
              <a:spcAft>
                <a:spcPts val="0"/>
              </a:spcAft>
              <a:buNone/>
            </a:pPr>
            <a:r>
              <a:rPr lang="en-US" dirty="0"/>
              <a:t>The ANOC includes changes in coverage, costs, or service area effective in January of the following year. The EOC gives details about plan coverage, costs, etc.</a:t>
            </a:r>
          </a:p>
          <a:p>
            <a:pPr marL="0" indent="0">
              <a:spcBef>
                <a:spcPts val="634"/>
              </a:spcBef>
              <a:spcAft>
                <a:spcPts val="0"/>
              </a:spcAft>
              <a:buNone/>
            </a:pPr>
            <a:r>
              <a:rPr lang="en-US" dirty="0"/>
              <a:t>Some plans may choose to leave the Medicare Program.</a:t>
            </a:r>
          </a:p>
          <a:p>
            <a:pPr marL="0" indent="0">
              <a:buNone/>
            </a:pPr>
            <a:endParaRPr lang="en-US" dirty="0"/>
          </a:p>
        </p:txBody>
      </p:sp>
    </p:spTree>
    <p:extLst>
      <p:ext uri="{BB962C8B-B14F-4D97-AF65-F5344CB8AC3E}">
        <p14:creationId xmlns:p14="http://schemas.microsoft.com/office/powerpoint/2010/main" val="1041187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57387" y="3656543"/>
            <a:ext cx="6823897" cy="5147215"/>
          </a:xfrm>
        </p:spPr>
        <p:txBody>
          <a:bodyPr/>
          <a:lstStyle/>
          <a:p>
            <a:pPr marL="0" indent="0">
              <a:spcBef>
                <a:spcPts val="600"/>
              </a:spcBef>
              <a:spcAft>
                <a:spcPts val="0"/>
              </a:spcAft>
              <a:buNone/>
              <a:defRPr/>
            </a:pPr>
            <a:r>
              <a:rPr lang="en-US" sz="1100" dirty="0"/>
              <a:t>There are important differences between coverage options. Before making any changes, you should consider the following:</a:t>
            </a:r>
          </a:p>
          <a:p>
            <a:pPr>
              <a:spcBef>
                <a:spcPts val="600"/>
              </a:spcBef>
              <a:spcAft>
                <a:spcPts val="0"/>
              </a:spcAft>
              <a:defRPr/>
            </a:pPr>
            <a:r>
              <a:rPr lang="en-US" sz="1100" dirty="0"/>
              <a:t>Cost – In Original Medicare there’s no limit to how much you pay out-of-pocket per year unless you have supplemental coverage. MA Plans have a yearly limit on your out-of-pocket costs. If you join an MA Plan, once you reach a certain limit, you’ll pay nothing for covered services for the rest of the year.</a:t>
            </a:r>
          </a:p>
          <a:p>
            <a:pPr>
              <a:spcBef>
                <a:spcPts val="600"/>
              </a:spcBef>
              <a:spcAft>
                <a:spcPts val="0"/>
              </a:spcAft>
              <a:defRPr/>
            </a:pPr>
            <a:r>
              <a:rPr lang="en-US" sz="1100" dirty="0"/>
              <a:t>Coverage* – Original Medicare covers medical services and supplies in hospitals, doctor’s offices, and other health care settings. Services are either covered under Part A or Part B. MA Plans must cover all of the services that Original Medicare covers. Plans may offer benefits that Original Medicare doesn’t cover like vision, hearing, or dental.</a:t>
            </a:r>
          </a:p>
          <a:p>
            <a:pPr>
              <a:spcBef>
                <a:spcPts val="600"/>
              </a:spcBef>
              <a:spcAft>
                <a:spcPts val="0"/>
              </a:spcAft>
              <a:defRPr/>
            </a:pPr>
            <a:r>
              <a:rPr lang="en-US" sz="1100" dirty="0"/>
              <a:t>Supplemental coverage – With Original Medicare you can add a Medigap policy to help pay your out-of-pocket costs in Original Medicare, like your deductible and coinsurance. You can’t use (and can’t be sold) a Medigap policy if you’re in an MA Plan.</a:t>
            </a:r>
          </a:p>
          <a:p>
            <a:pPr>
              <a:spcBef>
                <a:spcPts val="600"/>
              </a:spcBef>
              <a:spcAft>
                <a:spcPts val="0"/>
              </a:spcAft>
              <a:defRPr/>
            </a:pPr>
            <a:r>
              <a:rPr lang="en-US" sz="1100" dirty="0"/>
              <a:t>Prescription drugs* – In Original Medicare you’ll need to join a Medicare PDP to get drug coverage. Medicare Advantage usually includes drug coverage.</a:t>
            </a:r>
          </a:p>
          <a:p>
            <a:pPr>
              <a:spcBef>
                <a:spcPts val="600"/>
              </a:spcBef>
              <a:spcAft>
                <a:spcPts val="0"/>
              </a:spcAft>
              <a:defRPr/>
            </a:pPr>
            <a:r>
              <a:rPr lang="en-US" sz="1100" dirty="0"/>
              <a:t>Doctor and hospital choice – In Original Medicare you can go to any doctor that accepts Medicare. In a Medicare Advantage Plan, you may need to use providers who participate in the plan’s network. If so, find out how close the network’s doctors or pharmacies are to your home. Some plans offer out-of-network coverage.</a:t>
            </a:r>
          </a:p>
          <a:p>
            <a:pPr>
              <a:spcBef>
                <a:spcPts val="600"/>
              </a:spcBef>
              <a:spcAft>
                <a:spcPts val="0"/>
              </a:spcAft>
              <a:defRPr/>
            </a:pPr>
            <a:r>
              <a:rPr lang="en-US" sz="1100" dirty="0"/>
              <a:t>Quality of care – In Original Medicare you can get a snapshot of the quality of care that health care providers (and facilities) give their patients by visiting </a:t>
            </a:r>
            <a:r>
              <a:rPr lang="en-US" sz="1100" dirty="0">
                <a:hlinkClick r:id="rId3"/>
              </a:rPr>
              <a:t>Medicare.gov</a:t>
            </a:r>
            <a:r>
              <a:rPr lang="en-US" sz="1100" dirty="0"/>
              <a:t>. The Medicare Plan Finder at </a:t>
            </a:r>
            <a:r>
              <a:rPr lang="en-US" sz="1100" dirty="0">
                <a:hlinkClick r:id="rId4"/>
              </a:rPr>
              <a:t>Medicare.gov/plan-compare</a:t>
            </a:r>
            <a:r>
              <a:rPr lang="en-US" sz="1100" dirty="0"/>
              <a:t> features a star rating system for Medicare plans.</a:t>
            </a:r>
          </a:p>
          <a:p>
            <a:pPr>
              <a:spcBef>
                <a:spcPts val="600"/>
              </a:spcBef>
              <a:spcAft>
                <a:spcPts val="0"/>
              </a:spcAft>
              <a:defRPr/>
            </a:pPr>
            <a:r>
              <a:rPr lang="en-US" sz="1100" dirty="0"/>
              <a:t>Travel – Original Medicare generally doesn’t cover care outside the United States (U.S.) You may be able to buy supplemental insurance that offers travel coverage. Medicare Advantage Plans usually don’t cover care you get outside of the U.S.</a:t>
            </a:r>
          </a:p>
          <a:p>
            <a:pPr>
              <a:spcBef>
                <a:spcPts val="600"/>
              </a:spcBef>
              <a:spcAft>
                <a:spcPts val="0"/>
              </a:spcAft>
              <a:defRPr/>
            </a:pPr>
            <a:r>
              <a:rPr lang="en-US" sz="1100" dirty="0"/>
              <a:t>*If you have other types of health or prescription drug coverage, check to see how it works with the type of coverage you’re considering before you make any decisions or changes.</a:t>
            </a:r>
          </a:p>
          <a:p>
            <a:pPr marL="0" indent="0">
              <a:spcBef>
                <a:spcPts val="600"/>
              </a:spcBef>
              <a:spcAft>
                <a:spcPts val="0"/>
              </a:spcAft>
              <a:buNone/>
              <a:defRPr/>
            </a:pPr>
            <a:r>
              <a:rPr lang="en-US" sz="1100" b="1" dirty="0"/>
              <a:t>NOTE: *</a:t>
            </a:r>
            <a:r>
              <a:rPr lang="en-US" sz="1100" dirty="0"/>
              <a:t>A chart that compares Original Medicare and MA Plans is available in Appendix A.</a:t>
            </a:r>
          </a:p>
          <a:p>
            <a:endParaRPr lang="en-US" dirty="0"/>
          </a:p>
        </p:txBody>
      </p:sp>
    </p:spTree>
    <p:extLst>
      <p:ext uri="{BB962C8B-B14F-4D97-AF65-F5344CB8AC3E}">
        <p14:creationId xmlns:p14="http://schemas.microsoft.com/office/powerpoint/2010/main" val="593849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spcAft>
                <a:spcPts val="0"/>
              </a:spcAft>
              <a:buNone/>
              <a:defRPr/>
            </a:pPr>
            <a:r>
              <a:rPr lang="en-US" b="1" dirty="0"/>
              <a:t>IMPORTANT: </a:t>
            </a:r>
            <a:r>
              <a:rPr lang="en-US" dirty="0"/>
              <a:t>If you have other coverage, like employer or union coverage, check with your plan’s benefits administrator before making any changes to your coverage. Otherwise, you could lose coverage for you and your dependents.</a:t>
            </a:r>
          </a:p>
          <a:p>
            <a:endParaRPr lang="en-US" dirty="0"/>
          </a:p>
        </p:txBody>
      </p:sp>
    </p:spTree>
    <p:extLst>
      <p:ext uri="{BB962C8B-B14F-4D97-AF65-F5344CB8AC3E}">
        <p14:creationId xmlns:p14="http://schemas.microsoft.com/office/powerpoint/2010/main" val="955083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Bef>
                <a:spcPts val="634"/>
              </a:spcBef>
              <a:spcAft>
                <a:spcPts val="0"/>
              </a:spcAft>
              <a:buNone/>
            </a:pPr>
            <a:r>
              <a:rPr lang="en-US" dirty="0"/>
              <a:t>The Medicare OEP gives you a chance to research, compare, and choose a Medicare Advantage Plan or Prescription Drug Plan that is right for you.</a:t>
            </a:r>
          </a:p>
          <a:p>
            <a:pPr marL="0" indent="0">
              <a:spcBef>
                <a:spcPts val="634"/>
              </a:spcBef>
              <a:spcAft>
                <a:spcPts val="0"/>
              </a:spcAft>
              <a:buNone/>
            </a:pPr>
            <a:r>
              <a:rPr lang="en-US" dirty="0"/>
              <a:t>Here are some key ways to do this and some of these are addressed in more detail on the slides that follow:</a:t>
            </a:r>
          </a:p>
          <a:p>
            <a:pPr marL="404813" lvl="1" indent="-234950" defTabSz="729235">
              <a:spcBef>
                <a:spcPts val="634"/>
              </a:spcBef>
              <a:spcAft>
                <a:spcPts val="0"/>
              </a:spcAft>
              <a:buFont typeface="Wingdings" panose="05000000000000000000" pitchFamily="2" charset="2"/>
              <a:buChar char="§"/>
            </a:pPr>
            <a:r>
              <a:rPr lang="en-US" dirty="0"/>
              <a:t>Review your 2024 Medicare &amp; You handbook</a:t>
            </a:r>
          </a:p>
          <a:p>
            <a:pPr marL="404813" lvl="1" indent="-234950" defTabSz="729235">
              <a:spcBef>
                <a:spcPts val="634"/>
              </a:spcBef>
              <a:spcAft>
                <a:spcPts val="0"/>
              </a:spcAft>
              <a:buFont typeface="Wingdings" panose="05000000000000000000" pitchFamily="2" charset="2"/>
              <a:buChar char="§"/>
            </a:pPr>
            <a:r>
              <a:rPr lang="en-US" dirty="0"/>
              <a:t>Read your Medicare Plan’s Annual Notice of Change (ANOC) and Evidence of Coverage (EOC)</a:t>
            </a:r>
          </a:p>
          <a:p>
            <a:pPr marL="404813" lvl="1" indent="-234950" defTabSz="729235">
              <a:spcBef>
                <a:spcPts val="634"/>
              </a:spcBef>
              <a:spcAft>
                <a:spcPts val="0"/>
              </a:spcAft>
              <a:buFont typeface="Wingdings" panose="05000000000000000000" pitchFamily="2" charset="2"/>
              <a:buChar char="§"/>
            </a:pPr>
            <a:r>
              <a:rPr lang="en-US" dirty="0"/>
              <a:t>Call your State Health Insurance Assistance Program (SHIP)</a:t>
            </a:r>
          </a:p>
          <a:p>
            <a:pPr marL="404813" lvl="1" indent="-234950" defTabSz="729235">
              <a:spcBef>
                <a:spcPts val="634"/>
              </a:spcBef>
              <a:spcAft>
                <a:spcPts val="0"/>
              </a:spcAft>
              <a:buFont typeface="Wingdings" panose="05000000000000000000" pitchFamily="2" charset="2"/>
              <a:buChar char="§"/>
            </a:pPr>
            <a:r>
              <a:rPr lang="en-US" dirty="0"/>
              <a:t>Call 1-800-MEDICARE (1-800-633-4227); TTY: 1-877-486-2048 </a:t>
            </a:r>
          </a:p>
          <a:p>
            <a:pPr marL="404813" lvl="1" indent="-234950" defTabSz="729235">
              <a:spcBef>
                <a:spcPts val="634"/>
              </a:spcBef>
              <a:spcAft>
                <a:spcPts val="0"/>
              </a:spcAft>
              <a:buFont typeface="Wingdings" panose="05000000000000000000" pitchFamily="2" charset="2"/>
              <a:buChar char="§"/>
            </a:pPr>
            <a:r>
              <a:rPr lang="en-US" dirty="0"/>
              <a:t>Visit </a:t>
            </a:r>
            <a:r>
              <a:rPr lang="en-US" dirty="0">
                <a:hlinkClick r:id="rId3"/>
              </a:rPr>
              <a:t>Medicare.gov/plan-compare</a:t>
            </a:r>
            <a:endParaRPr lang="en-US" dirty="0"/>
          </a:p>
          <a:p>
            <a:pPr marL="404813" lvl="1" indent="-234950">
              <a:spcBef>
                <a:spcPts val="634"/>
              </a:spcBef>
              <a:spcAft>
                <a:spcPts val="0"/>
              </a:spcAft>
              <a:buFont typeface="Wingdings" panose="05000000000000000000" pitchFamily="2" charset="2"/>
              <a:buChar char="§"/>
            </a:pPr>
            <a:r>
              <a:rPr lang="en-US" dirty="0"/>
              <a:t>Review Medicare health and drug plans websites </a:t>
            </a:r>
          </a:p>
          <a:p>
            <a:pPr marL="0" indent="0">
              <a:buNone/>
            </a:pPr>
            <a:endParaRPr lang="en-US" dirty="0"/>
          </a:p>
        </p:txBody>
      </p:sp>
    </p:spTree>
    <p:extLst>
      <p:ext uri="{BB962C8B-B14F-4D97-AF65-F5344CB8AC3E}">
        <p14:creationId xmlns:p14="http://schemas.microsoft.com/office/powerpoint/2010/main" val="2213729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defTabSz="966612">
              <a:spcAft>
                <a:spcPts val="634"/>
              </a:spcAft>
              <a:buNone/>
              <a:defRPr/>
            </a:pPr>
            <a:r>
              <a:rPr lang="en-US" dirty="0"/>
              <a:t>Welcome to today’s NTP Medicare Open Enrollment Period Bootcamp –Day 2! This is Melissa Moreno with the CMS National Training Program or “NTP”</a:t>
            </a:r>
          </a:p>
          <a:p>
            <a:pPr marL="0" indent="0">
              <a:buNone/>
            </a:pPr>
            <a:r>
              <a:rPr lang="en-US" dirty="0"/>
              <a:t>NTP is the official source for consistent, accurate, and reliable information about the Centers for Medicare &amp; Medicaid Services (CMS) administered programs—Medicare, Medicaid, the Children’s Health Insurance Program (CHIP), and the Health Insurance Marketplace</a:t>
            </a:r>
            <a:r>
              <a:rPr lang="en-US" sz="1300" dirty="0">
                <a:solidFill>
                  <a:prstClr val="black"/>
                </a:solidFill>
              </a:rPr>
              <a:t>®</a:t>
            </a:r>
            <a:r>
              <a:rPr lang="en-US" dirty="0"/>
              <a:t>.</a:t>
            </a:r>
            <a:r>
              <a:rPr lang="en-US" baseline="0" dirty="0"/>
              <a:t> </a:t>
            </a:r>
            <a:r>
              <a:rPr lang="en-US" dirty="0"/>
              <a:t>Our resources and tools are designed to help our partners, stakeholders, not-for-profit professionals, and volunteers (who work with consumers and their families) help others make informed decisions about their health care coverage. </a:t>
            </a:r>
          </a:p>
          <a:p>
            <a:pPr marL="0" marR="0" lvl="0" indent="0" algn="l" defTabSz="914400" rtl="0" eaLnBrk="1" fontAlgn="auto" latinLnBrk="0" hangingPunct="1">
              <a:lnSpc>
                <a:spcPct val="100000"/>
              </a:lnSpc>
              <a:spcBef>
                <a:spcPts val="0"/>
              </a:spcBef>
              <a:spcAft>
                <a:spcPts val="600"/>
              </a:spcAft>
              <a:buClrTx/>
              <a:buSzTx/>
              <a:buNone/>
              <a:tabLst/>
              <a:defRPr/>
            </a:pPr>
            <a:endParaRPr lang="en-US" dirty="0"/>
          </a:p>
        </p:txBody>
      </p:sp>
    </p:spTree>
    <p:extLst>
      <p:ext uri="{BB962C8B-B14F-4D97-AF65-F5344CB8AC3E}">
        <p14:creationId xmlns:p14="http://schemas.microsoft.com/office/powerpoint/2010/main" val="3661432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26311" y="3749938"/>
            <a:ext cx="6262577" cy="4309541"/>
          </a:xfrm>
        </p:spPr>
        <p:txBody>
          <a:bodyPr/>
          <a:lstStyle/>
          <a:p>
            <a:pPr marL="0" lvl="1" indent="0">
              <a:spcBef>
                <a:spcPts val="600"/>
              </a:spcBef>
              <a:spcAft>
                <a:spcPts val="0"/>
              </a:spcAft>
              <a:buSzPct val="120000"/>
              <a:buNone/>
            </a:pPr>
            <a:r>
              <a:rPr lang="en-US" dirty="0"/>
              <a:t>For more basic plan information use the “Medicare &amp; You” handbook. The information in the handbook isn’t comprehensive, so check the plan’s website or Medicare Plan Finder for additional information.</a:t>
            </a:r>
          </a:p>
          <a:p>
            <a:pPr marL="0" lvl="1" indent="0">
              <a:spcBef>
                <a:spcPts val="600"/>
              </a:spcBef>
              <a:spcAft>
                <a:spcPts val="0"/>
              </a:spcAft>
              <a:buSzPct val="120000"/>
              <a:buNone/>
            </a:pPr>
            <a:r>
              <a:rPr lang="en-US" dirty="0"/>
              <a:t>Mailed each September to beneficiary households unless they elected to have the handbook sent electronically. Available in alternate languages (Spanish, Chinese, Vietnamese, and Korean) and formats. </a:t>
            </a:r>
          </a:p>
          <a:p>
            <a:pPr marL="0" lvl="1" indent="0">
              <a:spcBef>
                <a:spcPts val="600"/>
              </a:spcBef>
              <a:spcAft>
                <a:spcPts val="0"/>
              </a:spcAft>
              <a:buSzPct val="120000"/>
              <a:buNone/>
            </a:pPr>
            <a:r>
              <a:rPr lang="en-US" dirty="0"/>
              <a:t>Highlights from page 2 of the 2024 “Medicare and You” handbook include:</a:t>
            </a:r>
          </a:p>
          <a:p>
            <a:pPr marL="339725" lvl="1" indent="-169863">
              <a:spcBef>
                <a:spcPts val="600"/>
              </a:spcBef>
              <a:spcAft>
                <a:spcPts val="0"/>
              </a:spcAft>
              <a:buFont typeface="Wingdings" panose="05000000000000000000" pitchFamily="2" charset="2"/>
              <a:buChar char="§"/>
            </a:pPr>
            <a:r>
              <a:rPr lang="en-US" b="1" dirty="0"/>
              <a:t>Saving money on your prescription drugs̶―</a:t>
            </a:r>
            <a:r>
              <a:rPr lang="en-US" dirty="0"/>
              <a:t>Go to page 40. </a:t>
            </a:r>
          </a:p>
          <a:p>
            <a:pPr marL="339725" lvl="1" indent="-169863">
              <a:spcBef>
                <a:spcPts val="600"/>
              </a:spcBef>
              <a:spcAft>
                <a:spcPts val="0"/>
              </a:spcAft>
              <a:buFont typeface="Wingdings" panose="05000000000000000000" pitchFamily="2" charset="2"/>
              <a:buChar char="§"/>
            </a:pPr>
            <a:r>
              <a:rPr lang="en-US" b="1" dirty="0"/>
              <a:t>Lower costs for insulin and vaccines―</a:t>
            </a:r>
            <a:r>
              <a:rPr lang="en-US" dirty="0"/>
              <a:t>Go to pages 39, 50, and 88. </a:t>
            </a:r>
          </a:p>
          <a:p>
            <a:pPr marL="339725" lvl="1" indent="-169863">
              <a:spcBef>
                <a:spcPts val="600"/>
              </a:spcBef>
              <a:spcAft>
                <a:spcPts val="0"/>
              </a:spcAft>
              <a:buFont typeface="Wingdings" panose="05000000000000000000" pitchFamily="2" charset="2"/>
              <a:buChar char="§"/>
            </a:pPr>
            <a:r>
              <a:rPr lang="en-US" b="1" dirty="0"/>
              <a:t>Changes to telehealth coverage―</a:t>
            </a:r>
            <a:r>
              <a:rPr lang="en-US" dirty="0"/>
              <a:t>Go to page 51. </a:t>
            </a:r>
          </a:p>
          <a:p>
            <a:pPr marL="339725" lvl="1" indent="-169863">
              <a:spcBef>
                <a:spcPts val="600"/>
              </a:spcBef>
              <a:spcAft>
                <a:spcPts val="0"/>
              </a:spcAft>
              <a:buFont typeface="Wingdings" panose="05000000000000000000" pitchFamily="2" charset="2"/>
              <a:buChar char="§"/>
            </a:pPr>
            <a:r>
              <a:rPr lang="en-US" b="1" dirty="0"/>
              <a:t>Managing and treating chronic pain―</a:t>
            </a:r>
            <a:r>
              <a:rPr lang="en-US" dirty="0"/>
              <a:t>Go to page 34. </a:t>
            </a:r>
          </a:p>
          <a:p>
            <a:pPr marL="339725" lvl="1" indent="-169863">
              <a:spcBef>
                <a:spcPts val="600"/>
              </a:spcBef>
              <a:spcAft>
                <a:spcPts val="0"/>
              </a:spcAft>
              <a:buFont typeface="Wingdings" panose="05000000000000000000" pitchFamily="2" charset="2"/>
              <a:buChar char="§"/>
            </a:pPr>
            <a:r>
              <a:rPr lang="en-US" b="1" dirty="0"/>
              <a:t>Better mental health care―</a:t>
            </a:r>
            <a:r>
              <a:rPr lang="en-US" dirty="0"/>
              <a:t>Go to pages 46–47. </a:t>
            </a:r>
          </a:p>
          <a:p>
            <a:pPr marL="339725" lvl="1" indent="-169863">
              <a:spcBef>
                <a:spcPts val="600"/>
              </a:spcBef>
              <a:spcAft>
                <a:spcPts val="0"/>
              </a:spcAft>
              <a:buFont typeface="Wingdings" panose="05000000000000000000" pitchFamily="2" charset="2"/>
              <a:buChar char="§"/>
            </a:pPr>
            <a:r>
              <a:rPr lang="en-US" b="1" dirty="0"/>
              <a:t>More times to sign up for Medicare―</a:t>
            </a:r>
            <a:r>
              <a:rPr lang="en-US" dirty="0"/>
              <a:t>Go to page 18. </a:t>
            </a:r>
          </a:p>
          <a:p>
            <a:pPr marL="339725" lvl="1" indent="-169863">
              <a:spcBef>
                <a:spcPts val="600"/>
              </a:spcBef>
              <a:spcAft>
                <a:spcPts val="0"/>
              </a:spcAft>
              <a:buFont typeface="Wingdings" panose="05000000000000000000" pitchFamily="2" charset="2"/>
              <a:buChar char="§"/>
            </a:pPr>
            <a:r>
              <a:rPr lang="en-US" b="1" dirty="0"/>
              <a:t>COVID-19 care―</a:t>
            </a:r>
            <a:r>
              <a:rPr lang="en-US" dirty="0"/>
              <a:t>Go to page 37.</a:t>
            </a:r>
          </a:p>
          <a:p>
            <a:pPr marL="0" lvl="1" indent="0">
              <a:spcBef>
                <a:spcPts val="600"/>
              </a:spcBef>
              <a:spcAft>
                <a:spcPts val="0"/>
              </a:spcAft>
              <a:buNone/>
            </a:pPr>
            <a:r>
              <a:rPr lang="en-US" b="1" dirty="0"/>
              <a:t>NOTE: </a:t>
            </a:r>
            <a:r>
              <a:rPr lang="en-US" dirty="0"/>
              <a:t>T</a:t>
            </a:r>
            <a:r>
              <a:rPr lang="en-US" baseline="0" dirty="0"/>
              <a:t>he star ratings listed in the “Medicare &amp; You” handbook are the percent of people who rated their plan as the best. It isn’t to be used for the purpose of the 5-Star SEP. The overall</a:t>
            </a:r>
            <a:r>
              <a:rPr lang="en-US" dirty="0"/>
              <a:t> star rating is used for the 5-Star SEP. To view or download this publication, visit </a:t>
            </a:r>
            <a:r>
              <a:rPr lang="en-US" u="sng" dirty="0">
                <a:hlinkClick r:id="rId3"/>
              </a:rPr>
              <a:t>Medicare.gov/Pub10050/Medicare-and-You.pdf</a:t>
            </a:r>
            <a:r>
              <a:rPr lang="en-US" dirty="0"/>
              <a:t>.</a:t>
            </a:r>
          </a:p>
        </p:txBody>
      </p:sp>
    </p:spTree>
    <p:extLst>
      <p:ext uri="{BB962C8B-B14F-4D97-AF65-F5344CB8AC3E}">
        <p14:creationId xmlns:p14="http://schemas.microsoft.com/office/powerpoint/2010/main" val="3611045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Bef>
                <a:spcPts val="634"/>
              </a:spcBef>
              <a:spcAft>
                <a:spcPts val="0"/>
              </a:spcAft>
              <a:buNone/>
            </a:pPr>
            <a:r>
              <a:rPr lang="en-US" dirty="0"/>
              <a:t>Health and drug plans have the most comprehensive information about the plans they offer, but you often can’t use the plan’s website to compare their coverage to other companies or organizations.</a:t>
            </a:r>
          </a:p>
          <a:p>
            <a:pPr marL="0" indent="0">
              <a:spcBef>
                <a:spcPts val="634"/>
              </a:spcBef>
              <a:spcAft>
                <a:spcPts val="0"/>
              </a:spcAft>
              <a:buNone/>
            </a:pPr>
            <a:r>
              <a:rPr lang="en-US" dirty="0"/>
              <a:t>Call the plan. Contact information, including the plan phone number and web address, can be found on the Medicare Plan Finder and in the back of the “Medicare &amp; You” handbook.</a:t>
            </a:r>
          </a:p>
          <a:p>
            <a:pPr marL="0" lvl="1" indent="0">
              <a:spcBef>
                <a:spcPts val="634"/>
              </a:spcBef>
              <a:spcAft>
                <a:spcPts val="0"/>
              </a:spcAft>
              <a:buSzPct val="120000"/>
              <a:buNone/>
            </a:pPr>
            <a:r>
              <a:rPr lang="en-US" dirty="0"/>
              <a:t>If you're in a Medicare plan, your plan will send you a plan ANOC each fall (by October). The ANOC includes any changes in coverage, costs, or service area that will be effective January 1. Review this notice for any changes to decide whether the plan will continue to meet your needs in the next year. If you don't get this important document, contact your plan.</a:t>
            </a:r>
          </a:p>
          <a:p>
            <a:endParaRPr lang="en-US" dirty="0"/>
          </a:p>
        </p:txBody>
      </p:sp>
    </p:spTree>
    <p:extLst>
      <p:ext uri="{BB962C8B-B14F-4D97-AF65-F5344CB8AC3E}">
        <p14:creationId xmlns:p14="http://schemas.microsoft.com/office/powerpoint/2010/main" val="4177700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92793"/>
            <a:ext cx="5852160" cy="3780473"/>
          </a:xfrm>
        </p:spPr>
        <p:txBody>
          <a:bodyPr/>
          <a:lstStyle/>
          <a:p>
            <a:pPr marL="0" indent="0">
              <a:spcBef>
                <a:spcPts val="634"/>
              </a:spcBef>
              <a:spcAft>
                <a:spcPts val="0"/>
              </a:spcAft>
              <a:buNone/>
            </a:pPr>
            <a:r>
              <a:rPr lang="en-US" dirty="0"/>
              <a:t>There are several different ways that you may be able to enroll in a Medicare health</a:t>
            </a:r>
            <a:r>
              <a:rPr lang="en-US" baseline="0" dirty="0"/>
              <a:t> or drug plan</a:t>
            </a:r>
            <a:r>
              <a:rPr lang="en-US" dirty="0"/>
              <a:t> during O</a:t>
            </a:r>
            <a:r>
              <a:rPr lang="en-US" baseline="0" dirty="0"/>
              <a:t>EP, </a:t>
            </a:r>
            <a:r>
              <a:rPr lang="en-US" dirty="0"/>
              <a:t>including:</a:t>
            </a:r>
          </a:p>
          <a:p>
            <a:pPr marL="339725" lvl="1" indent="-222250">
              <a:spcBef>
                <a:spcPts val="634"/>
              </a:spcBef>
              <a:spcAft>
                <a:spcPts val="0"/>
              </a:spcAft>
              <a:buSzPct val="120000"/>
              <a:buFont typeface="Wingdings" panose="05000000000000000000" pitchFamily="2" charset="2"/>
              <a:buChar char="§"/>
            </a:pPr>
            <a:r>
              <a:rPr lang="en-US" dirty="0"/>
              <a:t>Calling the plan</a:t>
            </a:r>
          </a:p>
          <a:p>
            <a:pPr marL="339725" lvl="1" indent="-222250">
              <a:spcBef>
                <a:spcPts val="634"/>
              </a:spcBef>
              <a:spcAft>
                <a:spcPts val="0"/>
              </a:spcAft>
              <a:buSzPct val="120000"/>
              <a:buFont typeface="Wingdings" panose="05000000000000000000" pitchFamily="2" charset="2"/>
              <a:buChar char="§"/>
            </a:pPr>
            <a:r>
              <a:rPr lang="en-US" dirty="0"/>
              <a:t>Enrolling on the plan’s website or on </a:t>
            </a:r>
            <a:r>
              <a:rPr lang="en-US" sz="1300" dirty="0">
                <a:hlinkClick r:id="rId3"/>
              </a:rPr>
              <a:t>Medicare.gov/plan-compare</a:t>
            </a:r>
            <a:endParaRPr lang="en-US" sz="1300" dirty="0"/>
          </a:p>
          <a:p>
            <a:pPr marL="339725" lvl="1" indent="-222250">
              <a:spcBef>
                <a:spcPts val="634"/>
              </a:spcBef>
              <a:spcAft>
                <a:spcPts val="0"/>
              </a:spcAft>
              <a:buSzPct val="120000"/>
              <a:buFont typeface="Wingdings" panose="05000000000000000000" pitchFamily="2" charset="2"/>
              <a:buChar char="§"/>
            </a:pPr>
            <a:r>
              <a:rPr lang="en-US" dirty="0"/>
              <a:t>Calling 1-800-MEDICARE (1-800-633-4227); TTY: 1-877-486-2048</a:t>
            </a:r>
          </a:p>
          <a:p>
            <a:pPr marL="339725" lvl="1" indent="-222250">
              <a:spcBef>
                <a:spcPts val="634"/>
              </a:spcBef>
              <a:spcAft>
                <a:spcPts val="0"/>
              </a:spcAft>
              <a:buSzPct val="120000"/>
              <a:buFont typeface="Wingdings" panose="05000000000000000000" pitchFamily="2" charset="2"/>
              <a:buChar char="§"/>
            </a:pPr>
            <a:r>
              <a:rPr lang="en-US" dirty="0">
                <a:solidFill>
                  <a:prstClr val="black"/>
                </a:solidFill>
              </a:rPr>
              <a:t>Completing and mailing a paper application</a:t>
            </a:r>
          </a:p>
          <a:p>
            <a:pPr marL="0" indent="0">
              <a:spcBef>
                <a:spcPts val="634"/>
              </a:spcBef>
              <a:spcAft>
                <a:spcPts val="0"/>
              </a:spcAft>
              <a:buNone/>
            </a:pPr>
            <a:r>
              <a:rPr lang="en-US" dirty="0"/>
              <a:t>Enrolling in a new MA Plan or drug plan will automatically disenroll you from your previous plan. This includes MA-only Health Maintenance Organization (HMO) and Preferred Provider Organization (PPO) plans. However, there are limited exceptions for members of MA-only Private Fee-For-Service, Cost, and Medicare Medical Savings Account Plans (MSAs).</a:t>
            </a:r>
          </a:p>
          <a:p>
            <a:pPr marL="0" indent="0">
              <a:buNone/>
            </a:pPr>
            <a:endParaRPr lang="en-US" dirty="0"/>
          </a:p>
        </p:txBody>
      </p:sp>
    </p:spTree>
    <p:extLst>
      <p:ext uri="{BB962C8B-B14F-4D97-AF65-F5344CB8AC3E}">
        <p14:creationId xmlns:p14="http://schemas.microsoft.com/office/powerpoint/2010/main" val="2492867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Bef>
                <a:spcPts val="634"/>
              </a:spcBef>
              <a:spcAft>
                <a:spcPts val="0"/>
              </a:spcAft>
              <a:buNone/>
            </a:pPr>
            <a:r>
              <a:rPr lang="en-US" dirty="0"/>
              <a:t>With OEP beginning in October, most people will get their membership materials before January 1.</a:t>
            </a:r>
          </a:p>
          <a:p>
            <a:pPr marL="0" indent="0">
              <a:spcBef>
                <a:spcPts val="634"/>
              </a:spcBef>
              <a:spcAft>
                <a:spcPts val="0"/>
              </a:spcAft>
              <a:buNone/>
            </a:pPr>
            <a:r>
              <a:rPr lang="en-US" dirty="0"/>
              <a:t>However, the first time you use your new Medicare plan, you should come to the pharmacy/provider with as much information as possible, especially if you need to use your new coverage before you get a plan membership card. Here’s what you need to bring to the pharmacy:</a:t>
            </a:r>
          </a:p>
          <a:p>
            <a:pPr marL="339725" lvl="1" indent="-169863">
              <a:spcBef>
                <a:spcPts val="634"/>
              </a:spcBef>
              <a:spcAft>
                <a:spcPts val="0"/>
              </a:spcAft>
              <a:buSzPct val="120000"/>
              <a:buFont typeface="Wingdings" panose="05000000000000000000" pitchFamily="2" charset="2"/>
              <a:buChar char="§"/>
            </a:pPr>
            <a:r>
              <a:rPr lang="en-US" dirty="0"/>
              <a:t>Your red, white, and blue Medicare card</a:t>
            </a:r>
          </a:p>
          <a:p>
            <a:pPr marL="339725" lvl="1" indent="-169863">
              <a:spcBef>
                <a:spcPts val="634"/>
              </a:spcBef>
              <a:spcAft>
                <a:spcPts val="0"/>
              </a:spcAft>
              <a:buSzPct val="120000"/>
              <a:buFont typeface="Wingdings" panose="05000000000000000000" pitchFamily="2" charset="2"/>
              <a:buChar char="§"/>
            </a:pPr>
            <a:r>
              <a:rPr lang="en-US" dirty="0"/>
              <a:t>A photo ID</a:t>
            </a:r>
          </a:p>
          <a:p>
            <a:pPr marL="339725" lvl="1" indent="-169863">
              <a:spcBef>
                <a:spcPts val="634"/>
              </a:spcBef>
              <a:spcAft>
                <a:spcPts val="0"/>
              </a:spcAft>
              <a:buSzPct val="120000"/>
              <a:buFont typeface="Wingdings" panose="05000000000000000000" pitchFamily="2" charset="2"/>
              <a:buChar char="§"/>
            </a:pPr>
            <a:r>
              <a:rPr lang="en-US" dirty="0"/>
              <a:t>You can bring an acknowledgement or confirmation letter from the plan if you have one, or an enrollment confirmation number from the plan</a:t>
            </a:r>
          </a:p>
          <a:p>
            <a:pPr marL="0" lvl="1" indent="0">
              <a:spcBef>
                <a:spcPts val="634"/>
              </a:spcBef>
              <a:spcAft>
                <a:spcPts val="0"/>
              </a:spcAft>
              <a:buSzPct val="120000"/>
              <a:buNone/>
            </a:pPr>
            <a:r>
              <a:rPr lang="en-US" b="1" dirty="0"/>
              <a:t>NOTE</a:t>
            </a:r>
            <a:r>
              <a:rPr lang="en-US" dirty="0"/>
              <a:t>: Only confirmation numbers from the plan will work, not those from Medicare’s Online Enrollment Center at </a:t>
            </a:r>
            <a:r>
              <a:rPr lang="en-US" dirty="0">
                <a:hlinkClick r:id="rId3"/>
              </a:rPr>
              <a:t>Medicare.gov</a:t>
            </a:r>
            <a:r>
              <a:rPr lang="en-US" dirty="0"/>
              <a:t>. If you haven’t gotten a plan membership card or any plan enrollment materials, let the provider/pharmacist know the name of the Medicare health or drug plan you joined. If you qualify, bring your Medicaid card (if you have one), or a letter from your state Medicaid Program, or the Social Security Administration (SSA) that shows you’re eligible for Extra Help (a Medicare Program to help people with limited income and resources pay Medicare Prescription Drug Plan costs).</a:t>
            </a:r>
          </a:p>
          <a:p>
            <a:endParaRPr lang="en-US" dirty="0"/>
          </a:p>
        </p:txBody>
      </p:sp>
    </p:spTree>
    <p:extLst>
      <p:ext uri="{BB962C8B-B14F-4D97-AF65-F5344CB8AC3E}">
        <p14:creationId xmlns:p14="http://schemas.microsoft.com/office/powerpoint/2010/main" val="2165383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6298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98463"/>
            <a:ext cx="5759450" cy="3240087"/>
          </a:xfrm>
        </p:spPr>
      </p:sp>
      <p:sp>
        <p:nvSpPr>
          <p:cNvPr id="3" name="Notes Placeholder 2"/>
          <p:cNvSpPr>
            <a:spLocks noGrp="1"/>
          </p:cNvSpPr>
          <p:nvPr>
            <p:ph type="body" idx="1"/>
          </p:nvPr>
        </p:nvSpPr>
        <p:spPr/>
        <p:txBody>
          <a:bodyPr/>
          <a:lstStyle/>
          <a:p>
            <a:pPr marL="0" indent="0" defTabSz="1045781">
              <a:spcBef>
                <a:spcPts val="600"/>
              </a:spcBef>
              <a:spcAft>
                <a:spcPts val="0"/>
              </a:spcAft>
              <a:buNone/>
              <a:defRPr/>
            </a:pPr>
            <a:r>
              <a:rPr lang="en-US" kern="0" dirty="0">
                <a:solidFill>
                  <a:sysClr val="windowText" lastClr="000000"/>
                </a:solidFill>
              </a:rPr>
              <a:t>The Part D 2024 Program Updates and Costs lesson includes:</a:t>
            </a:r>
          </a:p>
          <a:p>
            <a:pPr marL="125116" indent="-125116">
              <a:spcBef>
                <a:spcPts val="600"/>
              </a:spcBef>
              <a:spcAft>
                <a:spcPts val="0"/>
              </a:spcAft>
              <a:defRPr/>
            </a:pPr>
            <a:r>
              <a:rPr lang="en-US" dirty="0"/>
              <a:t>Prescription Drug 2024 Overview</a:t>
            </a:r>
          </a:p>
          <a:p>
            <a:pPr marL="125116" indent="-125116">
              <a:spcBef>
                <a:spcPts val="600"/>
              </a:spcBef>
              <a:spcAft>
                <a:spcPts val="0"/>
              </a:spcAft>
              <a:defRPr/>
            </a:pPr>
            <a:r>
              <a:rPr lang="en-US" dirty="0"/>
              <a:t>Using the GEP to get Medicare Drug coverage in 2024</a:t>
            </a:r>
          </a:p>
          <a:p>
            <a:pPr marL="125116" indent="-125116">
              <a:spcBef>
                <a:spcPts val="600"/>
              </a:spcBef>
              <a:spcAft>
                <a:spcPts val="0"/>
              </a:spcAft>
              <a:defRPr/>
            </a:pPr>
            <a:r>
              <a:rPr lang="en-US" dirty="0"/>
              <a:t>LINET policy update</a:t>
            </a:r>
          </a:p>
          <a:p>
            <a:pPr marL="125116" indent="-125116">
              <a:spcBef>
                <a:spcPts val="600"/>
              </a:spcBef>
              <a:spcAft>
                <a:spcPts val="0"/>
              </a:spcAft>
              <a:defRPr/>
            </a:pPr>
            <a:r>
              <a:rPr lang="en-US" dirty="0"/>
              <a:t>2024 Specialty Tiers Threshold</a:t>
            </a:r>
          </a:p>
          <a:p>
            <a:pPr marL="125116" indent="-125116">
              <a:spcBef>
                <a:spcPts val="600"/>
              </a:spcBef>
              <a:spcAft>
                <a:spcPts val="0"/>
              </a:spcAft>
              <a:defRPr/>
            </a:pPr>
            <a:r>
              <a:rPr lang="en-US" dirty="0"/>
              <a:t>Lowering drug cost sharing at the pharmacy counter</a:t>
            </a:r>
          </a:p>
          <a:p>
            <a:pPr marL="0" indent="0">
              <a:buNone/>
            </a:pPr>
            <a:endParaRPr lang="en-US" dirty="0"/>
          </a:p>
        </p:txBody>
      </p:sp>
    </p:spTree>
    <p:extLst>
      <p:ext uri="{BB962C8B-B14F-4D97-AF65-F5344CB8AC3E}">
        <p14:creationId xmlns:p14="http://schemas.microsoft.com/office/powerpoint/2010/main" val="2544670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6" name="Notes Placeholder 2">
            <a:extLst>
              <a:ext uri="{FF2B5EF4-FFF2-40B4-BE49-F238E27FC236}">
                <a16:creationId xmlns:a16="http://schemas.microsoft.com/office/drawing/2014/main" id="{1ABBFB2A-788E-47D0-B08D-119E60104ABE}"/>
              </a:ext>
            </a:extLst>
          </p:cNvPr>
          <p:cNvSpPr>
            <a:spLocks noGrp="1"/>
          </p:cNvSpPr>
          <p:nvPr>
            <p:ph type="body" sz="quarter" idx="3"/>
          </p:nvPr>
        </p:nvSpPr>
        <p:spPr>
          <a:xfrm>
            <a:off x="731520" y="3888820"/>
            <a:ext cx="5852160" cy="4800266"/>
          </a:xfrm>
        </p:spPr>
        <p:txBody>
          <a:bodyPr/>
          <a:lstStyle/>
          <a:p>
            <a:pPr marL="0" indent="0" fontAlgn="t">
              <a:spcBef>
                <a:spcPts val="634"/>
              </a:spcBef>
              <a:spcAft>
                <a:spcPts val="0"/>
              </a:spcAft>
              <a:buNone/>
            </a:pPr>
            <a:r>
              <a:rPr lang="en-US" dirty="0"/>
              <a:t>The 2024 Medicare Part D premium and bid information was announced July 31, 2023.</a:t>
            </a:r>
          </a:p>
          <a:p>
            <a:pPr marL="400050" lvl="1" indent="-171450" fontAlgn="t">
              <a:spcBef>
                <a:spcPts val="634"/>
              </a:spcBef>
              <a:spcAft>
                <a:spcPts val="0"/>
              </a:spcAft>
              <a:buFont typeface="Wingdings" panose="05000000000000000000" pitchFamily="2" charset="2"/>
              <a:buChar char="§"/>
            </a:pPr>
            <a:r>
              <a:rPr lang="en-US" dirty="0"/>
              <a:t>To see the Newsroom announcement, visit </a:t>
            </a:r>
            <a:r>
              <a:rPr lang="en-US" u="sng" dirty="0">
                <a:solidFill>
                  <a:srgbClr val="000000"/>
                </a:solidFill>
                <a:effectLst/>
                <a:latin typeface="Calibri" panose="020F0502020204030204" pitchFamily="34" charset="0"/>
                <a:ea typeface="Calibri" panose="020F0502020204030204" pitchFamily="34" charset="0"/>
                <a:hlinkClick r:id="rId3"/>
              </a:rPr>
              <a:t>CMS.gov/newsroom/news-alert/cms-releases-2024-projected-medicare-part-d-premium-and-bid-information</a:t>
            </a:r>
            <a:endParaRPr lang="en-US" dirty="0"/>
          </a:p>
          <a:p>
            <a:pPr marL="396875" lvl="1" indent="-168275" fontAlgn="t">
              <a:spcBef>
                <a:spcPts val="634"/>
              </a:spcBef>
              <a:spcAft>
                <a:spcPts val="0"/>
              </a:spcAft>
              <a:buFont typeface="Wingdings" panose="05000000000000000000" pitchFamily="2" charset="2"/>
              <a:buChar char="§"/>
            </a:pPr>
            <a:r>
              <a:rPr lang="en-US" dirty="0"/>
              <a:t>To see the associated fact sheet, visit </a:t>
            </a:r>
            <a:r>
              <a:rPr lang="en-US"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4"/>
              </a:rPr>
              <a:t>CMS.gov/newsroom/fact-sheets/cms-releases-2024-projected-medicare-part-d-premium-and-bid-information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lvl="1" indent="0" fontAlgn="t">
              <a:spcBef>
                <a:spcPts val="634"/>
              </a:spcBef>
              <a:spcAft>
                <a:spcPts val="0"/>
              </a:spcAft>
              <a:buNone/>
              <a:defRPr/>
            </a:pPr>
            <a:r>
              <a:rPr lang="en-US" dirty="0"/>
              <a:t>The Part D estimated average basic premium  </a:t>
            </a:r>
          </a:p>
          <a:p>
            <a:pPr marL="413103" lvl="1" indent="-171450" fontAlgn="t">
              <a:spcBef>
                <a:spcPts val="634"/>
              </a:spcBef>
              <a:spcAft>
                <a:spcPts val="0"/>
              </a:spcAft>
              <a:buSzPct val="120000"/>
              <a:buFont typeface="Wingdings" panose="05000000000000000000" pitchFamily="2" charset="2"/>
              <a:buChar char="§"/>
              <a:defRPr/>
            </a:pPr>
            <a:r>
              <a:rPr lang="en-US" dirty="0"/>
              <a:t>Projected to be $34.50 in 2024 ($32.09 in 2023)</a:t>
            </a:r>
          </a:p>
          <a:p>
            <a:pPr marL="0" indent="0" fontAlgn="t">
              <a:spcBef>
                <a:spcPts val="634"/>
              </a:spcBef>
              <a:spcAft>
                <a:spcPts val="0"/>
              </a:spcAft>
              <a:buNone/>
            </a:pPr>
            <a:r>
              <a:rPr lang="en-US" dirty="0"/>
              <a:t>People who reach the “donut hole” in 2023 pay</a:t>
            </a:r>
          </a:p>
          <a:p>
            <a:pPr marL="413103" lvl="1" indent="-171450" fontAlgn="t">
              <a:spcBef>
                <a:spcPts val="634"/>
              </a:spcBef>
              <a:spcAft>
                <a:spcPts val="0"/>
              </a:spcAft>
              <a:buSzPct val="120000"/>
              <a:buFont typeface="Wingdings" panose="05000000000000000000" pitchFamily="2" charset="2"/>
              <a:buChar char="§"/>
              <a:defRPr/>
            </a:pPr>
            <a:r>
              <a:rPr lang="en-US" dirty="0"/>
              <a:t>25% on covered brand name drugs</a:t>
            </a:r>
          </a:p>
          <a:p>
            <a:pPr marL="413103" lvl="1" indent="-171450" fontAlgn="t">
              <a:spcBef>
                <a:spcPts val="634"/>
              </a:spcBef>
              <a:spcAft>
                <a:spcPts val="0"/>
              </a:spcAft>
              <a:buSzPct val="120000"/>
              <a:buFont typeface="Wingdings" panose="05000000000000000000" pitchFamily="2" charset="2"/>
              <a:buChar char="§"/>
              <a:defRPr/>
            </a:pPr>
            <a:r>
              <a:rPr lang="en-US" dirty="0"/>
              <a:t>25% on covered generic drugs</a:t>
            </a:r>
          </a:p>
          <a:p>
            <a:pPr marL="0" indent="0" fontAlgn="t">
              <a:spcBef>
                <a:spcPts val="634"/>
              </a:spcBef>
              <a:spcAft>
                <a:spcPts val="0"/>
              </a:spcAft>
              <a:buNone/>
              <a:defRPr/>
            </a:pPr>
            <a:r>
              <a:rPr lang="en-US" dirty="0"/>
              <a:t>Beginning January 1, 2024, people with very high prescription drug costs will no longer pay once they reach the “catastrophic phase.”</a:t>
            </a:r>
          </a:p>
          <a:p>
            <a:pPr marL="0" indent="0" fontAlgn="t">
              <a:spcBef>
                <a:spcPts val="634"/>
              </a:spcBef>
              <a:spcAft>
                <a:spcPts val="0"/>
              </a:spcAft>
              <a:buNone/>
              <a:defRPr/>
            </a:pPr>
            <a:r>
              <a:rPr lang="en-US" dirty="0"/>
              <a:t>Visit </a:t>
            </a:r>
            <a:r>
              <a:rPr lang="en-US" u="sng" dirty="0">
                <a:solidFill>
                  <a:srgbClr val="000000"/>
                </a:solidFill>
                <a:effectLst/>
                <a:latin typeface="Calibri" panose="020F0502020204030204" pitchFamily="34" charset="0"/>
                <a:ea typeface="Calibri" panose="020F0502020204030204" pitchFamily="34" charset="0"/>
                <a:hlinkClick r:id="rId5"/>
              </a:rPr>
              <a:t>CMS.gov/files/document/2024-announcement.pdf</a:t>
            </a:r>
            <a:r>
              <a:rPr lang="en-US" dirty="0"/>
              <a:t>, for 2024 Part D deductible and cost-sharing amounts</a:t>
            </a:r>
          </a:p>
          <a:p>
            <a:pPr marL="0" indent="0">
              <a:spcBef>
                <a:spcPts val="634"/>
              </a:spcBef>
              <a:spcAft>
                <a:spcPts val="0"/>
              </a:spcAft>
              <a:buNone/>
              <a:tabLst>
                <a:tab pos="182309" algn="l"/>
              </a:tabLst>
            </a:pPr>
            <a:r>
              <a:rPr lang="en-US" b="1" dirty="0"/>
              <a:t>NOTE: </a:t>
            </a:r>
            <a:r>
              <a:rPr lang="en-US" dirty="0"/>
              <a:t>For American Indians and Alaska Natives who are enrolled in Medicare Part D and get their prescription drugs from an Indian Health Service (IHS) or tribal pharmacy, the incurred costs of those drugs will count toward meeting the “donut hole” expenses. </a:t>
            </a:r>
          </a:p>
        </p:txBody>
      </p:sp>
    </p:spTree>
    <p:extLst>
      <p:ext uri="{BB962C8B-B14F-4D97-AF65-F5344CB8AC3E}">
        <p14:creationId xmlns:p14="http://schemas.microsoft.com/office/powerpoint/2010/main" val="571398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6" name="Notes Placeholder 2">
            <a:extLst>
              <a:ext uri="{FF2B5EF4-FFF2-40B4-BE49-F238E27FC236}">
                <a16:creationId xmlns:a16="http://schemas.microsoft.com/office/drawing/2014/main" id="{9EA35260-DBC5-48F1-8247-21E75674D970}"/>
              </a:ext>
            </a:extLst>
          </p:cNvPr>
          <p:cNvSpPr>
            <a:spLocks noGrp="1"/>
          </p:cNvSpPr>
          <p:nvPr>
            <p:ph type="body" sz="quarter" idx="3"/>
          </p:nvPr>
        </p:nvSpPr>
        <p:spPr>
          <a:xfrm>
            <a:off x="731520" y="3632146"/>
            <a:ext cx="5852160" cy="5134864"/>
          </a:xfrm>
        </p:spPr>
        <p:txBody>
          <a:bodyPr/>
          <a:lstStyle/>
          <a:p>
            <a:pPr marL="0" indent="0" fontAlgn="t">
              <a:buNone/>
            </a:pPr>
            <a:r>
              <a:rPr lang="en-US" b="0" i="0" dirty="0">
                <a:solidFill>
                  <a:srgbClr val="323A45"/>
                </a:solidFill>
                <a:effectLst/>
                <a:latin typeface="Muli"/>
              </a:rPr>
              <a:t>With a premium stabilization-capped 2024 base beneficiary premium of $34.70. </a:t>
            </a:r>
            <a:r>
              <a:rPr lang="en-US" b="0" i="0">
                <a:solidFill>
                  <a:srgbClr val="323A45"/>
                </a:solidFill>
                <a:effectLst/>
                <a:latin typeface="Muli"/>
              </a:rPr>
              <a:t>Without premium stabilization, the 2024 base beneficiary premium would have been $39.35, or $4.65 higher.</a:t>
            </a:r>
            <a:endParaRPr lang="en-US" b="0" i="0" dirty="0">
              <a:solidFill>
                <a:srgbClr val="323A45"/>
              </a:solidFill>
              <a:effectLst/>
              <a:latin typeface="Muli"/>
            </a:endParaRPr>
          </a:p>
          <a:p>
            <a:pPr marL="0" indent="0" fontAlgn="t">
              <a:buNone/>
            </a:pPr>
            <a:r>
              <a:rPr lang="en-US"/>
              <a:t>Plan-specific </a:t>
            </a:r>
            <a:r>
              <a:rPr lang="en-US" dirty="0"/>
              <a:t>basic premiums across all plans that submit bids are averaged together to calculate the average basic Part D premium. </a:t>
            </a:r>
          </a:p>
          <a:p>
            <a:pPr marL="0" indent="0" fontAlgn="t">
              <a:buNone/>
            </a:pPr>
            <a:r>
              <a:rPr lang="en-US" dirty="0"/>
              <a:t>When a person with Medicare is subject to pay a Part D late enrollment penalty (LEP), this amount is used to calculate their LEP, which is added to their monthly Part D premium. The Part D base beneficiary premium amount can change each year, which means the penalty amount that a person has to pay can also change each year. For more information about the Part D base beneficiary premium and de minimis amount, visit </a:t>
            </a:r>
            <a:r>
              <a:rPr lang="en-US" u="sng" dirty="0">
                <a:solidFill>
                  <a:srgbClr val="000000"/>
                </a:solidFill>
                <a:effectLst/>
                <a:latin typeface="Calibri" panose="020F0502020204030204" pitchFamily="34" charset="0"/>
                <a:ea typeface="Calibri" panose="020F0502020204030204" pitchFamily="34" charset="0"/>
                <a:hlinkClick r:id="rId3"/>
              </a:rPr>
              <a:t>CMS.gov/newsroom/news-alert/cms-releases-2024-projected-medicare-part-d-premium-and-bid-information</a:t>
            </a:r>
            <a:r>
              <a:rPr lang="en-US" dirty="0"/>
              <a:t>.</a:t>
            </a:r>
          </a:p>
          <a:p>
            <a:pPr marL="0" indent="0" fontAlgn="t">
              <a:spcBef>
                <a:spcPts val="634"/>
              </a:spcBef>
              <a:buNone/>
            </a:pPr>
            <a:r>
              <a:rPr lang="en-US" dirty="0"/>
              <a:t>The 2024 de minimis amount is $2.00. The de minimis premium policy applies to Medicare Prescription Drug Plans and Medicare Advantage Plans with prescription drug coverage (MA-PDs) and requires them to charge people with Medicare who are eligible for full-premium subsidy, a Part D monthly premium equal to the applicable low-income premium subsidy amount, if the plan’s premium for basic drug coverage exceeds their region’s low-income premium subsidy benchmark amount by $2 or less. </a:t>
            </a:r>
          </a:p>
          <a:p>
            <a:pPr marL="0" indent="0" fontAlgn="t">
              <a:spcBef>
                <a:spcPts val="634"/>
              </a:spcBef>
              <a:buSzPct val="120000"/>
              <a:buNone/>
            </a:pPr>
            <a:r>
              <a:rPr lang="en-US" dirty="0"/>
              <a:t>This policy helps maintain enrollment stability by allowing people with Medicare who get the full premium subsidy to remain enrolled in these plans and essentially pay no Part D monthly premium. However, plans that qualify for the de minimis policy won’t get new CMS auto/facilitated enrollments for the plan year. </a:t>
            </a:r>
          </a:p>
        </p:txBody>
      </p:sp>
    </p:spTree>
    <p:extLst>
      <p:ext uri="{BB962C8B-B14F-4D97-AF65-F5344CB8AC3E}">
        <p14:creationId xmlns:p14="http://schemas.microsoft.com/office/powerpoint/2010/main" val="4133360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6613" y="393700"/>
            <a:ext cx="5762625" cy="3241675"/>
          </a:xfrm>
        </p:spPr>
      </p:sp>
      <p:sp>
        <p:nvSpPr>
          <p:cNvPr id="3" name="Notes Placeholder 2"/>
          <p:cNvSpPr>
            <a:spLocks noGrp="1"/>
          </p:cNvSpPr>
          <p:nvPr>
            <p:ph type="body" idx="1"/>
          </p:nvPr>
        </p:nvSpPr>
        <p:spPr>
          <a:xfrm>
            <a:off x="836612" y="3757507"/>
            <a:ext cx="5762626" cy="5369076"/>
          </a:xfrm>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solidFill>
                  <a:prstClr val="black"/>
                </a:solidFill>
              </a:rPr>
              <a:t>This slide has animation</a:t>
            </a:r>
            <a:endParaRPr lang="en-US" dirty="0">
              <a:solidFill>
                <a:prstClr val="black"/>
              </a:solidFill>
              <a:cs typeface="Arial" panose="020B0604020202020204" pitchFamily="34" charset="0"/>
            </a:endParaRPr>
          </a:p>
          <a:p>
            <a:pPr marL="0" lvl="1" indent="0" defTabSz="966529">
              <a:spcBef>
                <a:spcPts val="0"/>
              </a:spcBef>
              <a:spcAft>
                <a:spcPts val="600"/>
              </a:spcAft>
              <a:buNone/>
              <a:defRPr/>
            </a:pPr>
            <a:r>
              <a:rPr lang="en-US" dirty="0">
                <a:solidFill>
                  <a:prstClr val="black"/>
                </a:solidFill>
                <a:cs typeface="Calibri"/>
              </a:rPr>
              <a:t>For 2023, if you don’t have premium-free Part A coverage and sign up for Part B during the General Enrollment Period (GEP) (January 1–March 31), you can join a Medicare drug plan from April 1–June 30. Your coverage begins on July 1. </a:t>
            </a:r>
            <a:r>
              <a:rPr lang="en-US" dirty="0">
                <a:cs typeface="Calibri"/>
              </a:rPr>
              <a:t>Using the GEP instead of your IEP to sign up for Part B means you could have a Part B late enrollment penalty. If you don’t join Part D when you’re first eligible, you could also have to pay a Part D late enrollment penalty unless you had creditable drug coverage.</a:t>
            </a:r>
          </a:p>
          <a:p>
            <a:pPr marL="0" indent="0">
              <a:spcAft>
                <a:spcPts val="600"/>
              </a:spcAft>
              <a:buNone/>
            </a:pPr>
            <a:r>
              <a:rPr lang="en-US" dirty="0">
                <a:solidFill>
                  <a:prstClr val="black"/>
                </a:solidFill>
                <a:cs typeface="Calibri"/>
              </a:rPr>
              <a:t>Final Rule CMS-4201, (published in the Federal Register on April 12, 2023, and effective for 2024), modifies the current Medicare enrollment rules for Medicare Part A (if you have to buy it), Part B, Part D, and Medicare Advantage (also called Part C) during the GEP. After January 1, 2024, i</a:t>
            </a:r>
            <a:r>
              <a:rPr lang="en-US" dirty="0"/>
              <a:t>f you enroll in Part B during the GEP, you’re eligible to use the SEP for Individuals Who Enroll in Part B during the Part B GEP to request enrollment in a Part D plan or a Medicare Advantage Plan. That SEP will begin when you submit the application for Part B, and will continue for the first 2 months of enrollment in Part B. </a:t>
            </a:r>
            <a:r>
              <a:rPr lang="en-US" dirty="0">
                <a:solidFill>
                  <a:prstClr val="black"/>
                </a:solidFill>
                <a:cs typeface="Calibri"/>
              </a:rPr>
              <a:t>For more information about Part D and Medicare Advantage enrollment timeframes during the GEP (SEP for exceptional conditions), visit</a:t>
            </a:r>
            <a:r>
              <a:rPr lang="en-US" dirty="0"/>
              <a:t>: </a:t>
            </a:r>
            <a:r>
              <a:rPr lang="en-US" u="sng" dirty="0">
                <a:hlinkClick r:id="rId3"/>
              </a:rPr>
              <a:t>Federalregister.gov/public-inspection/2023-07115/medicare-program-contract-year-2024-policy-and-technical-changes-to-the-medicare-advantage-program</a:t>
            </a:r>
            <a:r>
              <a:rPr lang="en-US" dirty="0"/>
              <a:t>.</a:t>
            </a:r>
            <a:endParaRPr lang="en-US" dirty="0">
              <a:cs typeface="Calibri"/>
            </a:endParaRPr>
          </a:p>
          <a:p>
            <a:pPr marL="0" indent="0">
              <a:spcAft>
                <a:spcPts val="600"/>
              </a:spcAft>
              <a:buNone/>
            </a:pPr>
            <a:endParaRPr lang="en-US" b="1" dirty="0">
              <a:cs typeface="Calibri"/>
            </a:endParaRPr>
          </a:p>
          <a:p>
            <a:pPr marL="0" indent="0">
              <a:spcAft>
                <a:spcPts val="600"/>
              </a:spcAft>
              <a:buNone/>
            </a:pPr>
            <a:endParaRPr lang="en-US" b="1" dirty="0">
              <a:cs typeface="Calibri"/>
            </a:endParaRPr>
          </a:p>
        </p:txBody>
      </p:sp>
    </p:spTree>
    <p:extLst>
      <p:ext uri="{BB962C8B-B14F-4D97-AF65-F5344CB8AC3E}">
        <p14:creationId xmlns:p14="http://schemas.microsoft.com/office/powerpoint/2010/main" val="121190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685800" y="3703319"/>
            <a:ext cx="5486400" cy="5061267"/>
          </a:xfrm>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solidFill>
                  <a:prstClr val="black"/>
                </a:solidFill>
              </a:rPr>
              <a:t>This slide has animation</a:t>
            </a:r>
            <a:endParaRPr lang="en-US" dirty="0">
              <a:solidFill>
                <a:prstClr val="black"/>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dirty="0"/>
              <a:t>CMS-4201-F</a:t>
            </a:r>
          </a:p>
          <a:p>
            <a:pPr marL="0" lvl="0" indent="0">
              <a:buNone/>
              <a:defRPr/>
            </a:pPr>
            <a:r>
              <a:rPr lang="en-US" dirty="0"/>
              <a:t>423.2500-423.2536 </a:t>
            </a:r>
          </a:p>
          <a:p>
            <a:pPr marL="0" lvl="0" indent="0">
              <a:buNone/>
              <a:defRPr/>
            </a:pPr>
            <a:r>
              <a:rPr lang="en-US" dirty="0">
                <a:hlinkClick r:id="rId3"/>
              </a:rPr>
              <a:t>Federalregister.gov/documents/2023/04/12/2023-07115/medicare-program-contract-year-2024-policy-and-technical-changes-to-the-medicare-advantage-program#sectno-reference-423.2500</a:t>
            </a:r>
            <a:endParaRPr lang="en-US" dirty="0"/>
          </a:p>
          <a:p>
            <a:pPr marL="0" indent="0">
              <a:buNone/>
            </a:pPr>
            <a:r>
              <a:rPr lang="en-US" dirty="0"/>
              <a:t>CMS has operated the LI NET demonstration since 2010. The LI NET demonstration provides transitional, point-of-sale coverage for low-income beneficiaries who demonstrate an immediate need for prescriptions, but who have not yet enrolled in a Part D plan, or whose enrollment is not yet effective. LI NET also provides retroactive and/or temporary prospective coverage for beneficiaries determined to be eligible for the Part D low-income subsidy (LIS) by the Social Security Administration (SSA) or a State. In this final rule, we are making the LI NET program a permanent part of Medicare Part D, as required by the Consolidated Appropriations Act, 2021 (CAA). We’re finalizing the regulation largely as proposed, with a few minor clarifying modifications. </a:t>
            </a:r>
          </a:p>
          <a:p>
            <a:pPr marL="0" indent="0">
              <a:buNone/>
            </a:pPr>
            <a:r>
              <a:rPr lang="en-US" dirty="0"/>
              <a:t>Both the permanent program and the implementing regulations are effective on January 1, 2024.</a:t>
            </a:r>
          </a:p>
        </p:txBody>
      </p:sp>
    </p:spTree>
    <p:extLst>
      <p:ext uri="{BB962C8B-B14F-4D97-AF65-F5344CB8AC3E}">
        <p14:creationId xmlns:p14="http://schemas.microsoft.com/office/powerpoint/2010/main" val="1374209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 typeface="Wingdings" pitchFamily="2" charset="2"/>
              <a:buNone/>
              <a:tabLst/>
              <a:defRPr/>
            </a:pPr>
            <a:r>
              <a:rPr lang="en-US" b="1" dirty="0"/>
              <a:t>This slide has animation.</a:t>
            </a:r>
          </a:p>
          <a:p>
            <a:pPr marL="0" marR="0" lvl="0" indent="0" algn="l" defTabSz="914400" rtl="0" eaLnBrk="1" fontAlgn="auto" latinLnBrk="0" hangingPunct="1">
              <a:lnSpc>
                <a:spcPct val="100000"/>
              </a:lnSpc>
              <a:spcBef>
                <a:spcPts val="0"/>
              </a:spcBef>
              <a:spcAft>
                <a:spcPts val="0"/>
              </a:spcAft>
              <a:buClrTx/>
              <a:buSzTx/>
              <a:buNone/>
              <a:tabLst/>
              <a:defRPr/>
            </a:pPr>
            <a:r>
              <a:rPr lang="en-US" sz="1200" kern="1200" dirty="0">
                <a:solidFill>
                  <a:schemeClr val="tx1"/>
                </a:solidFill>
                <a:effectLst/>
                <a:latin typeface="+mn-lt"/>
                <a:ea typeface="+mn-ea"/>
                <a:cs typeface="+mn-cs"/>
              </a:rPr>
              <a:t>You may have noticed that the National Training Program recently launched a new look and feel, with a redesigned wordmark featured on our materials and a refreshed website! We’ve modernized the website to improve your browsing and training experience. A prominent carousel of upcoming training events and announcements greets you on our home page, along with an optimized menu categorizing our robust catalog—Live Events, Past Events, E-Courses, and Resources. </a:t>
            </a:r>
          </a:p>
          <a:p>
            <a:pPr marL="0" indent="0">
              <a:spcBef>
                <a:spcPts val="600"/>
              </a:spcBef>
              <a:buNone/>
            </a:pPr>
            <a:r>
              <a:rPr lang="en-US" dirty="0"/>
              <a:t>The NTP website enables</a:t>
            </a:r>
            <a:r>
              <a:rPr lang="en-US" dirty="0">
                <a:solidFill>
                  <a:srgbClr val="000000"/>
                </a:solidFill>
              </a:rPr>
              <a:t> you</a:t>
            </a:r>
            <a:r>
              <a:rPr lang="en-US" dirty="0">
                <a:solidFill>
                  <a:srgbClr val="FF0000"/>
                </a:solidFill>
              </a:rPr>
              <a:t> </a:t>
            </a:r>
            <a:r>
              <a:rPr lang="en-US" b="0" dirty="0"/>
              <a:t>to download documents, watch videos, and access other helpful tools. It also has a built-in Learning Management System (LMS) for</a:t>
            </a:r>
            <a:r>
              <a:rPr lang="en-US" b="0" baseline="0" dirty="0"/>
              <a:t> you </a:t>
            </a:r>
            <a:r>
              <a:rPr lang="en-US" dirty="0"/>
              <a:t>to</a:t>
            </a:r>
            <a:r>
              <a:rPr lang="en-US" baseline="0" dirty="0"/>
              <a:t> register for and launch</a:t>
            </a:r>
            <a:r>
              <a:rPr lang="en-US" dirty="0"/>
              <a:t> courses and access your course completion certificates.</a:t>
            </a:r>
          </a:p>
          <a:p>
            <a:pPr marL="0" indent="0">
              <a:spcBef>
                <a:spcPts val="600"/>
              </a:spcBef>
              <a:buNone/>
            </a:pPr>
            <a:r>
              <a:rPr lang="en-US" b="1" strike="noStrike" baseline="0" dirty="0"/>
              <a:t>You can sign up for the </a:t>
            </a:r>
            <a:r>
              <a:rPr lang="en-US" b="1" dirty="0"/>
              <a:t>listserv, contact us, and view a video on how to use the new site</a:t>
            </a:r>
            <a:r>
              <a:rPr lang="en-US" b="1" strike="noStrike" baseline="0" dirty="0"/>
              <a:t> </a:t>
            </a:r>
            <a:r>
              <a:rPr lang="en-US" b="0" dirty="0"/>
              <a:t>under the “Help” menu options (question mark icon)</a:t>
            </a:r>
            <a:r>
              <a:rPr lang="en-US" dirty="0"/>
              <a:t> at the top of the NTP web page</a:t>
            </a:r>
            <a:r>
              <a:rPr lang="en-US" b="0" dirty="0"/>
              <a:t>.</a:t>
            </a:r>
            <a:endParaRPr lang="en-US" b="0" dirty="0">
              <a:cs typeface="Calibri"/>
            </a:endParaRPr>
          </a:p>
          <a:p>
            <a:pPr marL="0" indent="0" defTabSz="966612">
              <a:spcBef>
                <a:spcPts val="600"/>
              </a:spcBef>
              <a:spcAft>
                <a:spcPts val="0"/>
              </a:spcAft>
              <a:buNone/>
              <a:defRPr/>
            </a:pPr>
            <a:r>
              <a:rPr lang="en-US" dirty="0">
                <a:hlinkClick r:id="rId3"/>
              </a:rPr>
              <a:t>CMSnationaltrainingprogram.cms.gov</a:t>
            </a:r>
            <a:endParaRPr lang="en-US" dirty="0"/>
          </a:p>
        </p:txBody>
      </p:sp>
    </p:spTree>
    <p:extLst>
      <p:ext uri="{BB962C8B-B14F-4D97-AF65-F5344CB8AC3E}">
        <p14:creationId xmlns:p14="http://schemas.microsoft.com/office/powerpoint/2010/main" val="19492368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624840" y="3679808"/>
            <a:ext cx="5608320" cy="4460558"/>
          </a:xfrm>
        </p:spPr>
        <p:txBody>
          <a:bodyPr/>
          <a:lstStyle/>
          <a:p>
            <a:pPr marL="0" indent="0">
              <a:spcAft>
                <a:spcPts val="600"/>
              </a:spcAft>
              <a:buNone/>
            </a:pPr>
            <a:r>
              <a:rPr lang="en-US" dirty="0"/>
              <a:t>Specialty Tiers </a:t>
            </a:r>
          </a:p>
          <a:p>
            <a:pPr marL="404813" indent="-234950">
              <a:spcAft>
                <a:spcPts val="600"/>
              </a:spcAft>
            </a:pPr>
            <a:r>
              <a:rPr lang="en-US" dirty="0"/>
              <a:t>Part D sponsors may exempt a formulary tier in which it places very high cost Part D drugs and biological products from its tiering exceptions process, consistent with 42 C.F.R. §423.578(a)(6)(iii). For a Part D drug to be placed on a specialty tier, the Part D sponsor’s negotiated price must exceed a dollar-per-month threshold established by CMS. For Contract Year (CY) 2024, the specialty tier threshold is increased from $830 in 2023 to $950 in 2024 for the full cost of the 30-day equivalent negotiated price. </a:t>
            </a:r>
          </a:p>
          <a:p>
            <a:pPr marL="404813" marR="0" lvl="0" indent="-2349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pt-BR" dirty="0"/>
              <a:t>42 CFR 423.104(d)(2)(iv): </a:t>
            </a:r>
            <a:r>
              <a:rPr lang="pt-BR" dirty="0">
                <a:hlinkClick r:id="rId3"/>
              </a:rPr>
              <a:t>ecfr.gov/current/title-42/chapter-IV/subchapter-B/part-423/subpart-C/section-423.104</a:t>
            </a:r>
            <a:endParaRPr lang="pt-BR" dirty="0"/>
          </a:p>
          <a:p>
            <a:pPr marL="0" indent="0">
              <a:spcAft>
                <a:spcPts val="600"/>
              </a:spcAft>
              <a:buNone/>
            </a:pPr>
            <a:r>
              <a:rPr lang="en-US" dirty="0"/>
              <a:t>CY 2024 Final Part D Bidding Memo and Instructions:</a:t>
            </a:r>
          </a:p>
          <a:p>
            <a:pPr marL="404813" indent="-234950"/>
            <a:r>
              <a:rPr lang="en-US" dirty="0">
                <a:hlinkClick r:id="rId4"/>
              </a:rPr>
              <a:t>CMS.gov/files/document/2023partdbiddinginstructions.pdf</a:t>
            </a:r>
            <a:endParaRPr lang="en-US" dirty="0"/>
          </a:p>
          <a:p>
            <a:pPr>
              <a:spcAft>
                <a:spcPts val="600"/>
              </a:spcAft>
            </a:pPr>
            <a:endParaRPr lang="en-US" sz="1100" dirty="0"/>
          </a:p>
          <a:p>
            <a:pPr>
              <a:spcAft>
                <a:spcPts val="600"/>
              </a:spcAft>
            </a:pPr>
            <a:endParaRPr lang="en-US" sz="1100" dirty="0"/>
          </a:p>
          <a:p>
            <a:pPr>
              <a:spcAft>
                <a:spcPts val="600"/>
              </a:spcAft>
            </a:pPr>
            <a:endParaRPr lang="en-US" sz="1100" dirty="0"/>
          </a:p>
        </p:txBody>
      </p:sp>
    </p:spTree>
    <p:extLst>
      <p:ext uri="{BB962C8B-B14F-4D97-AF65-F5344CB8AC3E}">
        <p14:creationId xmlns:p14="http://schemas.microsoft.com/office/powerpoint/2010/main" val="2230437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9950" y="411163"/>
            <a:ext cx="5575300" cy="3136900"/>
          </a:xfrm>
        </p:spPr>
      </p:sp>
      <p:sp>
        <p:nvSpPr>
          <p:cNvPr id="3" name="Notes Placeholder 2"/>
          <p:cNvSpPr>
            <a:spLocks noGrp="1"/>
          </p:cNvSpPr>
          <p:nvPr>
            <p:ph type="body" idx="1"/>
          </p:nvPr>
        </p:nvSpPr>
        <p:spPr>
          <a:xfrm>
            <a:off x="333376" y="3788283"/>
            <a:ext cx="6334124" cy="4876799"/>
          </a:xfrm>
        </p:spPr>
        <p:txBody>
          <a:bodyPr>
            <a:normAutofit lnSpcReduction="10000"/>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solidFill>
                  <a:prstClr val="black"/>
                </a:solidFill>
              </a:rPr>
              <a:t>This slide has animation</a:t>
            </a:r>
            <a:endParaRPr lang="en-US" dirty="0">
              <a:solidFill>
                <a:prstClr val="black"/>
              </a:solidFill>
              <a:cs typeface="Arial" panose="020B0604020202020204" pitchFamily="34" charset="0"/>
            </a:endParaRPr>
          </a:p>
          <a:p>
            <a:pPr marL="0" indent="0">
              <a:lnSpc>
                <a:spcPct val="110000"/>
              </a:lnSpc>
              <a:spcAft>
                <a:spcPts val="600"/>
              </a:spcAft>
              <a:buNone/>
            </a:pPr>
            <a:r>
              <a:rPr lang="en-US" b="1" dirty="0"/>
              <a:t>CMS-4192-F</a:t>
            </a:r>
          </a:p>
          <a:p>
            <a:pPr marL="273050" indent="-155575">
              <a:lnSpc>
                <a:spcPct val="110000"/>
              </a:lnSpc>
              <a:spcAft>
                <a:spcPts val="600"/>
              </a:spcAft>
            </a:pPr>
            <a:r>
              <a:rPr lang="en-US" dirty="0"/>
              <a:t>In recent years, more Medicare drug plans have been entering into arrangements with pharmacies that may pay less money for dispensed drugs if pharmacies don’t meet certain criteria. The negotiated price for a drug is the price reported to CMS at the point of sale, which is used to calculate cost sharing for people with Medicare and generally adjudicate the Part D benefit. With the emergence of these payment arrangements, the negotiated price is frequently higher than the final payment to pharmacies. Higher negotiated prices lead to higher cost sharing for people with Medicare and faster advancement through the Part D benefit. CMS is finalizing a policy that requires Medicare drug plans to apply all price concessions they receive from network pharmacies to the negotiated price at the point of sale, so that the person with Medicare can also share in the savings. </a:t>
            </a:r>
          </a:p>
          <a:p>
            <a:pPr marL="273050" indent="-155575">
              <a:lnSpc>
                <a:spcPct val="110000"/>
              </a:lnSpc>
              <a:spcAft>
                <a:spcPts val="600"/>
              </a:spcAft>
            </a:pPr>
            <a:r>
              <a:rPr lang="en-US" dirty="0"/>
              <a:t>Specifically, CMS is redefining the negotiated price as the baseline, or lowest possible, payment to a pharmacy, effective January 1, 2024. CMS is applying the finalized policy across all phases of the Part D benefit. This policy reduces out-of-pocket costs for people with Medicare and improves price transparency and market competition in the Part D program.</a:t>
            </a:r>
          </a:p>
          <a:p>
            <a:pPr marL="273050" indent="-155575">
              <a:lnSpc>
                <a:spcPct val="110000"/>
              </a:lnSpc>
              <a:spcAft>
                <a:spcPts val="600"/>
              </a:spcAft>
            </a:pPr>
            <a:r>
              <a:rPr lang="en-US" dirty="0"/>
              <a:t>Medicare Program; Contract Year 2023 Policy and Technical Changes to the Medicare Advantage and Medicare Prescription Drug Benefit Programs; Policy and Regulatory Revisions in Response to the COVID–19 Public Health Emergency; Additional Policy and Regulatory Revisions in Response to the COVID–19 Public Health Emergency. Final Rule: </a:t>
            </a:r>
            <a:r>
              <a:rPr lang="en-US" dirty="0">
                <a:hlinkClick r:id="rId3"/>
              </a:rPr>
              <a:t>govinfo.gov/content/pkg/FR-2022-05-09/pdf/2022-09375.pdf</a:t>
            </a:r>
            <a:endParaRPr lang="en-US" dirty="0"/>
          </a:p>
          <a:p>
            <a:pPr marL="273050" indent="-155575">
              <a:lnSpc>
                <a:spcPct val="110000"/>
              </a:lnSpc>
              <a:spcAft>
                <a:spcPts val="600"/>
              </a:spcAft>
            </a:pPr>
            <a:r>
              <a:rPr lang="en-US" dirty="0"/>
              <a:t>42 CFR 423.100 “Negotiated prices”: </a:t>
            </a:r>
            <a:r>
              <a:rPr lang="en-US" dirty="0">
                <a:hlinkClick r:id="rId4"/>
              </a:rPr>
              <a:t>ecfr.gov/current/title-42/chapter-IV/subchapter-B/part-423#p-423.100(Negotiated%20prices)</a:t>
            </a:r>
            <a:endParaRPr lang="en-US" dirty="0"/>
          </a:p>
          <a:p>
            <a:pPr>
              <a:lnSpc>
                <a:spcPct val="110000"/>
              </a:lnSpc>
              <a:spcAft>
                <a:spcPts val="600"/>
              </a:spcAft>
            </a:pPr>
            <a:endParaRPr lang="en-US" dirty="0"/>
          </a:p>
        </p:txBody>
      </p:sp>
    </p:spTree>
    <p:extLst>
      <p:ext uri="{BB962C8B-B14F-4D97-AF65-F5344CB8AC3E}">
        <p14:creationId xmlns:p14="http://schemas.microsoft.com/office/powerpoint/2010/main" val="1169350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98463"/>
            <a:ext cx="5759450" cy="3240087"/>
          </a:xfrm>
        </p:spPr>
      </p:sp>
      <p:sp>
        <p:nvSpPr>
          <p:cNvPr id="3" name="Notes Placeholder 2"/>
          <p:cNvSpPr>
            <a:spLocks noGrp="1"/>
          </p:cNvSpPr>
          <p:nvPr>
            <p:ph type="body" idx="1"/>
          </p:nvPr>
        </p:nvSpPr>
        <p:spPr/>
        <p:txBody>
          <a:bodyPr/>
          <a:lstStyle/>
          <a:p>
            <a:pPr marL="0" indent="0" defTabSz="989292">
              <a:spcBef>
                <a:spcPts val="630"/>
              </a:spcBef>
              <a:buNone/>
              <a:defRPr/>
            </a:pPr>
            <a:r>
              <a:rPr lang="en-US" kern="0" dirty="0">
                <a:solidFill>
                  <a:sysClr val="windowText" lastClr="000000"/>
                </a:solidFill>
              </a:rPr>
              <a:t>The Medicare Advantage Program Updates Highlights changes in Medicare Advantage (MA), including:</a:t>
            </a:r>
          </a:p>
          <a:p>
            <a:pPr marL="273050" indent="-155575"/>
            <a:r>
              <a:rPr lang="en-US" dirty="0"/>
              <a:t>Change in opportunity to get Medicare Advantage with drug coverage after using the General Enrollment Period (GEP) in 2024 to enroll</a:t>
            </a:r>
          </a:p>
          <a:p>
            <a:pPr marL="273050" indent="-155575"/>
            <a:r>
              <a:rPr lang="en-US" dirty="0"/>
              <a:t>Changes in plan websites and directories. and requirements for digital health education related to accessing telehealth benefits</a:t>
            </a:r>
          </a:p>
        </p:txBody>
      </p:sp>
    </p:spTree>
    <p:extLst>
      <p:ext uri="{BB962C8B-B14F-4D97-AF65-F5344CB8AC3E}">
        <p14:creationId xmlns:p14="http://schemas.microsoft.com/office/powerpoint/2010/main" val="2870648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6613" y="393700"/>
            <a:ext cx="5762625" cy="3241675"/>
          </a:xfrm>
        </p:spPr>
      </p:sp>
      <p:sp>
        <p:nvSpPr>
          <p:cNvPr id="3" name="Notes Placeholder 2"/>
          <p:cNvSpPr>
            <a:spLocks noGrp="1"/>
          </p:cNvSpPr>
          <p:nvPr>
            <p:ph type="body" idx="1"/>
          </p:nvPr>
        </p:nvSpPr>
        <p:spPr>
          <a:xfrm>
            <a:off x="836612" y="3757507"/>
            <a:ext cx="5762626" cy="5369076"/>
          </a:xfrm>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This slide has animation</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1" indent="0" algn="l" defTabSz="966529"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Calibri"/>
              </a:rPr>
              <a:t>For 2023, if you had Part A and sign up for Part B during the GEP, you can join a Medicare Advantage Plan from April 1–June 30. Your coverage begins on July 1. Using the GEP instead of your IEP to sign up for Part B means you could have a Part B late enrollment penalty. If you don’t join Part D when you’re first eligible, you could also have to pay a Part D late enrollment penalty unless you had creditable drug coverage.</a:t>
            </a: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Calibri"/>
              </a:rPr>
              <a:t>Final Rule CMS-4199-F, modifies the current Medicare enrollment rules for Medicare Part A (if you have to buy it), Part B, Part D, and Medicare Advantage (also called Part C) during the GEP. CMS-4201 finalized corresponding changes to the Part D SEP at 423.38(c)(16). After January 1, 2024, if you enroll in Part B during the GEP, you’re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eligible to use the SEP for Individuals Who Enroll in Part B during the Part B GEP to request enrollment in a Medicare Advantage Plan. That SEP will begin when you submit the application for Part B, and will continue for the first 2 months of enrollment in Part B.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Calibri"/>
              </a:rPr>
              <a:t>For more information about Part D and Medicare Advantage enrollment timeframes during the GEP (SEP for exceptional conditions), visit</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50" b="0" i="0" u="sng" strike="noStrike" kern="1200" cap="none" spc="0" normalizeH="0" baseline="0" noProof="0" dirty="0">
                <a:ln>
                  <a:noFill/>
                </a:ln>
                <a:solidFill>
                  <a:prstClr val="black"/>
                </a:solidFill>
                <a:effectLst/>
                <a:uLnTx/>
                <a:uFillTx/>
                <a:latin typeface="Calibri" panose="020F0502020204030204"/>
                <a:ea typeface="+mn-ea"/>
                <a:cs typeface="+mn-cs"/>
                <a:hlinkClick r:id="rId3"/>
              </a:rPr>
              <a:t>Federalregister.gov/public-inspection/2023-07115/medicare-program-contract-year-2024-policy-and-technical-changes-to-the-medicare-advantage-program</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5071130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98463"/>
            <a:ext cx="5759450" cy="32400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kern="0" dirty="0">
                <a:solidFill>
                  <a:sysClr val="windowText" lastClr="000000"/>
                </a:solidFill>
              </a:rPr>
              <a:t>The </a:t>
            </a:r>
            <a:r>
              <a:rPr lang="en-US" sz="1200" kern="0" dirty="0">
                <a:solidFill>
                  <a:sysClr val="windowText" lastClr="000000"/>
                </a:solidFill>
              </a:rPr>
              <a:t>Medicaid and the Children’s Health Insurance Program (CHIP) updates,</a:t>
            </a:r>
            <a:r>
              <a:rPr lang="en-US" kern="0" dirty="0">
                <a:solidFill>
                  <a:sysClr val="windowText" lastClr="000000"/>
                </a:solidFill>
              </a:rPr>
              <a:t> includes:</a:t>
            </a:r>
            <a:endParaRPr lang="en-US" dirty="0"/>
          </a:p>
          <a:p>
            <a:pPr marL="339725" indent="-222250">
              <a:buFont typeface="Wingdings" panose="05000000000000000000" pitchFamily="2" charset="2"/>
              <a:buChar char="§"/>
            </a:pPr>
            <a:r>
              <a:rPr lang="en-US" kern="0" dirty="0">
                <a:solidFill>
                  <a:sysClr val="windowText" lastClr="000000"/>
                </a:solidFill>
              </a:rPr>
              <a:t>What’s happening now with Medicaid</a:t>
            </a:r>
          </a:p>
          <a:p>
            <a:pPr marL="339725" indent="-222250">
              <a:buFont typeface="Wingdings" panose="05000000000000000000" pitchFamily="2" charset="2"/>
              <a:buChar char="§"/>
            </a:pPr>
            <a:r>
              <a:rPr lang="en-US" kern="0" dirty="0">
                <a:solidFill>
                  <a:sysClr val="windowText" lastClr="000000"/>
                </a:solidFill>
              </a:rPr>
              <a:t>What partners can do to help individuals during the renewal process</a:t>
            </a:r>
          </a:p>
          <a:p>
            <a:pPr marL="339725" indent="-222250"/>
            <a:r>
              <a:rPr lang="en-US" kern="0" dirty="0">
                <a:solidFill>
                  <a:sysClr val="windowText" lastClr="000000"/>
                </a:solidFill>
              </a:rPr>
              <a:t>Medigap enrollment opportunities related to continued Medicaid unwinding</a:t>
            </a:r>
          </a:p>
          <a:p>
            <a:pPr marL="274320" indent="-274320">
              <a:buFont typeface="Wingdings" panose="05000000000000000000" pitchFamily="2" charset="2"/>
              <a:buChar char="§"/>
            </a:pPr>
            <a:endParaRPr lang="en-US" kern="0" dirty="0">
              <a:solidFill>
                <a:sysClr val="windowText" lastClr="000000"/>
              </a:solidFill>
            </a:endParaRPr>
          </a:p>
          <a:p>
            <a:endParaRPr lang="en-US" dirty="0"/>
          </a:p>
        </p:txBody>
      </p:sp>
    </p:spTree>
    <p:extLst>
      <p:ext uri="{BB962C8B-B14F-4D97-AF65-F5344CB8AC3E}">
        <p14:creationId xmlns:p14="http://schemas.microsoft.com/office/powerpoint/2010/main" val="131113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All states have initiated unwinding-related renewals.</a:t>
            </a:r>
          </a:p>
          <a:p>
            <a:pPr marL="273050" marR="0" lvl="0" indent="-220663" algn="l" defTabSz="685800" rtl="0" eaLnBrk="1" fontAlgn="auto" latinLnBrk="0" hangingPunct="1">
              <a:lnSpc>
                <a:spcPct val="100000"/>
              </a:lnSpc>
              <a:spcBef>
                <a:spcPts val="0"/>
              </a:spcBef>
              <a:spcAft>
                <a:spcPts val="0"/>
              </a:spcAft>
              <a:buClrTx/>
              <a:buSzTx/>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If an individual is no longer eligible for Medicaid, they can transition to another form of health insurance coverage, such as finding coverage on HealthCare.gov, Medicare, or employer-sponsored insurance coverage.</a:t>
            </a:r>
          </a:p>
          <a:p>
            <a:pPr marL="273050" marR="0" lvl="0" indent="-220663" algn="l" defTabSz="685800" rtl="0" eaLnBrk="1" fontAlgn="auto" latinLnBrk="0" hangingPunct="1">
              <a:lnSpc>
                <a:spcPct val="100000"/>
              </a:lnSpc>
              <a:spcBef>
                <a:spcPts val="0"/>
              </a:spcBef>
              <a:spcAft>
                <a:spcPts val="0"/>
              </a:spcAft>
              <a:buClrTx/>
              <a:buSzTx/>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Over the next </a:t>
            </a:r>
            <a:r>
              <a:rPr lang="en-US" dirty="0">
                <a:latin typeface="Calibri" panose="020F0502020204030204" pitchFamily="34" charset="0"/>
                <a:ea typeface="Calibri" panose="020F0502020204030204" pitchFamily="34" charset="0"/>
                <a:cs typeface="Calibri" panose="020F0502020204030204" pitchFamily="34" charset="0"/>
              </a:rPr>
              <a:t>12</a:t>
            </a:r>
            <a:r>
              <a:rPr lang="en-US" sz="1200" dirty="0">
                <a:effectLst/>
                <a:latin typeface="Calibri" panose="020F0502020204030204" pitchFamily="34" charset="0"/>
                <a:ea typeface="Calibri" panose="020F0502020204030204" pitchFamily="34" charset="0"/>
                <a:cs typeface="Calibri" panose="020F0502020204030204" pitchFamily="34" charset="0"/>
              </a:rPr>
              <a:t> months, states will spread out renewals, which means not everyone will have their Medicaid and CHIP coverage renewed at the same time. </a:t>
            </a:r>
          </a:p>
          <a:p>
            <a:pPr marL="273050" marR="0" lvl="0" indent="-220663" algn="l" defTabSz="685800" rtl="0" eaLnBrk="1" fontAlgn="auto" latinLnBrk="0" hangingPunct="1">
              <a:lnSpc>
                <a:spcPct val="100000"/>
              </a:lnSpc>
              <a:spcBef>
                <a:spcPts val="0"/>
              </a:spcBef>
              <a:spcAft>
                <a:spcPts val="0"/>
              </a:spcAft>
              <a:buClrTx/>
              <a:buSzTx/>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Each state has a different renewal timeline, and you can find that timeline on Medicaid.gov/unwinding under the Planning Tools &amp; Templates section. You can add your own state’s timeline here.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endParaRPr lang="en-US" dirty="0"/>
          </a:p>
        </p:txBody>
      </p:sp>
    </p:spTree>
    <p:extLst>
      <p:ext uri="{BB962C8B-B14F-4D97-AF65-F5344CB8AC3E}">
        <p14:creationId xmlns:p14="http://schemas.microsoft.com/office/powerpoint/2010/main" val="8398883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98463"/>
            <a:ext cx="5759450" cy="3240087"/>
          </a:xfrm>
        </p:spPr>
      </p:sp>
      <p:sp>
        <p:nvSpPr>
          <p:cNvPr id="3" name="Notes Placeholder 2"/>
          <p:cNvSpPr>
            <a:spLocks noGrp="1"/>
          </p:cNvSpPr>
          <p:nvPr>
            <p:ph type="body" idx="1"/>
          </p:nvPr>
        </p:nvSpPr>
        <p:spPr>
          <a:xfrm>
            <a:off x="538717" y="3760656"/>
            <a:ext cx="6237767" cy="4868423"/>
          </a:xfrm>
        </p:spPr>
        <p:txBody>
          <a:bodyPr>
            <a:normAutofit lnSpcReduction="10000"/>
          </a:bodyPr>
          <a:lstStyle/>
          <a:p>
            <a:pPr marL="0" indent="0">
              <a:lnSpc>
                <a:spcPct val="110000"/>
              </a:lnSpc>
              <a:buNone/>
            </a:pPr>
            <a:r>
              <a:rPr lang="en-US" dirty="0"/>
              <a:t>What partners can do now:</a:t>
            </a:r>
          </a:p>
          <a:p>
            <a:pPr marL="0" indent="0">
              <a:lnSpc>
                <a:spcPct val="110000"/>
              </a:lnSpc>
              <a:buNone/>
            </a:pPr>
            <a:r>
              <a:rPr lang="en-US" dirty="0"/>
              <a:t>Right now, partners can help prepare for the renewal process and educate Medicaid and CHIP enrollees about the upcoming changes. This includes making sure that enrollees have updated their contact information with their State Medicaid or CHIP Program, and are aware that they need to act when they receive a letter from their state about completing a renewal form. </a:t>
            </a:r>
          </a:p>
          <a:p>
            <a:pPr marL="0" indent="0">
              <a:lnSpc>
                <a:spcPct val="110000"/>
              </a:lnSpc>
              <a:buNone/>
            </a:pPr>
            <a:r>
              <a:rPr lang="en-US" dirty="0"/>
              <a:t>There are 3 main messages that partners should focus on now when communicating with people that are enrolled in Medicaid and CHIP. </a:t>
            </a:r>
          </a:p>
          <a:p>
            <a:pPr marL="339725" indent="-222250">
              <a:lnSpc>
                <a:spcPct val="110000"/>
              </a:lnSpc>
              <a:buFont typeface="+mj-lt"/>
              <a:buAutoNum type="arabicPeriod"/>
            </a:pPr>
            <a:r>
              <a:rPr lang="en-US" dirty="0"/>
              <a:t>Update your contact information – Make sure [Name of State Medicaid or CHIP program] has your current mailing address, phone number, email, or other contact information. This way, they’ll be able to contact you about your Medicaid or CHIP coverage. </a:t>
            </a:r>
          </a:p>
          <a:p>
            <a:pPr marL="339725" indent="-222250">
              <a:lnSpc>
                <a:spcPct val="110000"/>
              </a:lnSpc>
              <a:buFont typeface="+mj-lt"/>
              <a:buAutoNum type="arabicPeriod"/>
            </a:pPr>
            <a:r>
              <a:rPr lang="en-US" dirty="0"/>
              <a:t>Check your mail – [Name of State Medicaid or CHIP program] will mail you a letter about your Medicaid or CHIP coverage. This letter will also let you know if you need to complete a renewal form to see if you still qualify for Medicaid or CHIP. </a:t>
            </a:r>
          </a:p>
          <a:p>
            <a:pPr marL="339725" indent="-222250">
              <a:lnSpc>
                <a:spcPct val="110000"/>
              </a:lnSpc>
              <a:buFont typeface="+mj-lt"/>
              <a:buAutoNum type="arabicPeriod"/>
            </a:pPr>
            <a:r>
              <a:rPr lang="en-US" dirty="0"/>
              <a:t>Complete your renewal form (if you get one) – Fill out the form and return it to [Name of State Medicaid or CHIP program] right away to help avoid a gap in your Medicaid or CHIP coverage.</a:t>
            </a:r>
          </a:p>
          <a:p>
            <a:pPr marL="0" indent="0">
              <a:lnSpc>
                <a:spcPct val="110000"/>
              </a:lnSpc>
              <a:buNone/>
            </a:pPr>
            <a:r>
              <a:rPr lang="en-US" dirty="0"/>
              <a:t>Those who no longer qualify for Medicaid or CHIP may be able to purchase a health plan through the Health Insurance Marketplace® and receive financial assistance. Marketplace Plans cover things like prescription drugs, doctor visits, urgent care, hospital visits, and more.</a:t>
            </a:r>
          </a:p>
          <a:p>
            <a:pPr marL="0" indent="0">
              <a:lnSpc>
                <a:spcPct val="110000"/>
              </a:lnSpc>
              <a:buNone/>
            </a:pPr>
            <a:r>
              <a:rPr lang="en-US" dirty="0"/>
              <a:t>Preparing for the End of the COVID-19 Public Health Emergency: What Partners Need to Know About Medicaid and CHIP Coverage: </a:t>
            </a:r>
          </a:p>
          <a:p>
            <a:pPr marL="123825" indent="-123825">
              <a:lnSpc>
                <a:spcPct val="110000"/>
              </a:lnSpc>
              <a:buNone/>
            </a:pPr>
            <a:r>
              <a:rPr lang="en-US" dirty="0">
                <a:hlinkClick r:id="rId3"/>
              </a:rPr>
              <a:t>https://www.medicaid.gov/resources-for-states/downloads/unwinding-webinar-05252022.pdf</a:t>
            </a:r>
            <a:endParaRPr lang="en-US" dirty="0"/>
          </a:p>
          <a:p>
            <a:pPr marL="184684" indent="-184684">
              <a:buFont typeface="Arial" panose="020B0604020202020204" pitchFamily="34" charset="0"/>
              <a:buChar char="•"/>
            </a:pPr>
            <a:endParaRPr lang="en-US" dirty="0"/>
          </a:p>
          <a:p>
            <a:pPr marL="184684" indent="-184684">
              <a:buFont typeface="Arial" panose="020B0604020202020204" pitchFamily="34" charset="0"/>
              <a:buChar char="•"/>
            </a:pPr>
            <a:endParaRPr lang="en-US" dirty="0"/>
          </a:p>
        </p:txBody>
      </p:sp>
    </p:spTree>
    <p:extLst>
      <p:ext uri="{BB962C8B-B14F-4D97-AF65-F5344CB8AC3E}">
        <p14:creationId xmlns:p14="http://schemas.microsoft.com/office/powerpoint/2010/main" val="2165246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482009" y="3465513"/>
            <a:ext cx="6060558" cy="5593427"/>
          </a:xfrm>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solidFill>
                  <a:prstClr val="black"/>
                </a:solidFill>
              </a:rPr>
              <a:t>This slide has animation</a:t>
            </a:r>
            <a:endParaRPr lang="en-US" dirty="0">
              <a:solidFill>
                <a:prstClr val="black"/>
              </a:solidFill>
              <a:cs typeface="Arial" panose="020B0604020202020204" pitchFamily="34" charset="0"/>
            </a:endParaRPr>
          </a:p>
          <a:p>
            <a:pPr marL="0" indent="0">
              <a:buNone/>
            </a:pPr>
            <a:r>
              <a:rPr lang="en-US" dirty="0"/>
              <a:t>In most cases, you have a guaranteed issue right when your other health coverage changes in some way, like if you lose your other coverage. </a:t>
            </a:r>
          </a:p>
          <a:p>
            <a:pPr marL="0" indent="0">
              <a:buNone/>
            </a:pPr>
            <a:r>
              <a:rPr lang="en-US" dirty="0"/>
              <a:t>If you have a guaranteed issue right, an insurance company:</a:t>
            </a:r>
          </a:p>
          <a:p>
            <a:pPr marL="339725" lvl="1" indent="-222250">
              <a:buFont typeface="Wingdings" panose="05000000000000000000" pitchFamily="2" charset="2"/>
              <a:buChar char="§"/>
            </a:pPr>
            <a:r>
              <a:rPr lang="en-US" dirty="0"/>
              <a:t>Must sell you a Medigap policy</a:t>
            </a:r>
          </a:p>
          <a:p>
            <a:pPr marL="339725" lvl="1" indent="-222250">
              <a:buFont typeface="Wingdings" panose="05000000000000000000" pitchFamily="2" charset="2"/>
              <a:buChar char="§"/>
            </a:pPr>
            <a:r>
              <a:rPr lang="en-US" dirty="0"/>
              <a:t>Must cover all your pre-existing health conditions</a:t>
            </a:r>
          </a:p>
          <a:p>
            <a:pPr marL="339725" lvl="1" indent="-222250">
              <a:buFont typeface="Wingdings" panose="05000000000000000000" pitchFamily="2" charset="2"/>
              <a:buChar char="§"/>
            </a:pPr>
            <a:r>
              <a:rPr lang="en-US" dirty="0"/>
              <a:t>Can't charge you more for a Medigap policy because of past or present health problems</a:t>
            </a:r>
          </a:p>
          <a:p>
            <a:pPr marL="0" indent="0">
              <a:buNone/>
            </a:pPr>
            <a:r>
              <a:rPr lang="en-US" dirty="0"/>
              <a:t>Check with your state’s Department of Insurance: </a:t>
            </a:r>
            <a:r>
              <a:rPr lang="en-US" dirty="0">
                <a:solidFill>
                  <a:srgbClr val="00529B"/>
                </a:solidFill>
                <a:hlinkClick r:id="rId3">
                  <a:extLst>
                    <a:ext uri="{A12FA001-AC4F-418D-AE19-62706E023703}">
                      <ahyp:hlinkClr xmlns:ahyp="http://schemas.microsoft.com/office/drawing/2018/hyperlinkcolor" val="tx"/>
                    </a:ext>
                  </a:extLst>
                </a:hlinkClick>
              </a:rPr>
              <a:t>naic.org/state-insurance-departments</a:t>
            </a:r>
            <a:endParaRPr lang="en-US" dirty="0">
              <a:solidFill>
                <a:srgbClr val="00529B"/>
              </a:solidFill>
            </a:endParaRPr>
          </a:p>
          <a:p>
            <a:pPr marL="0" indent="0">
              <a:buNone/>
            </a:pPr>
            <a:r>
              <a:rPr lang="en-US" dirty="0"/>
              <a:t>Some states may provide Medigap protections to coordinate with those losing Medicaid coverage due to the end of the PHE. The Medigap open enrollment period when a plan must sell to an individual (guaranteed issue) starts when you’re both 65 and have Medicare Part B. To assist individuals who may have missed their initial enrollment period to enroll in Medicare during the PHE but can now enroll using the Medicare SEP or duals who lost Medicaid due to Medicaid redeterminations several states are allowing a Special Enrollment Period (SEP) or guaranteed issue protection to enable the individuals to enroll in a Medigap policy: </a:t>
            </a:r>
            <a:r>
              <a:rPr lang="en-US" dirty="0">
                <a:solidFill>
                  <a:srgbClr val="00529B"/>
                </a:solidFill>
                <a:hlinkClick r:id="rId4">
                  <a:extLst>
                    <a:ext uri="{A12FA001-AC4F-418D-AE19-62706E023703}">
                      <ahyp:hlinkClr xmlns:ahyp="http://schemas.microsoft.com/office/drawing/2018/hyperlinkcolor" val="tx"/>
                    </a:ext>
                  </a:extLst>
                </a:hlinkClick>
              </a:rPr>
              <a:t>Indiana</a:t>
            </a:r>
            <a:r>
              <a:rPr lang="en-US" dirty="0"/>
              <a:t>, </a:t>
            </a:r>
            <a:r>
              <a:rPr lang="en-US" dirty="0">
                <a:solidFill>
                  <a:srgbClr val="00529B"/>
                </a:solidFill>
                <a:hlinkClick r:id="rId5">
                  <a:extLst>
                    <a:ext uri="{A12FA001-AC4F-418D-AE19-62706E023703}">
                      <ahyp:hlinkClr xmlns:ahyp="http://schemas.microsoft.com/office/drawing/2018/hyperlinkcolor" val="tx"/>
                    </a:ext>
                  </a:extLst>
                </a:hlinkClick>
              </a:rPr>
              <a:t>New Hampshire</a:t>
            </a:r>
            <a:r>
              <a:rPr lang="en-US" dirty="0">
                <a:hlinkClick r:id="rId5">
                  <a:extLst>
                    <a:ext uri="{A12FA001-AC4F-418D-AE19-62706E023703}">
                      <ahyp:hlinkClr xmlns:ahyp="http://schemas.microsoft.com/office/drawing/2018/hyperlinkcolor" val="tx"/>
                    </a:ext>
                  </a:extLst>
                </a:hlinkClick>
              </a:rPr>
              <a:t>,</a:t>
            </a:r>
            <a:r>
              <a:rPr lang="en-US" dirty="0"/>
              <a:t> </a:t>
            </a:r>
            <a:r>
              <a:rPr lang="en-US" dirty="0">
                <a:solidFill>
                  <a:srgbClr val="00529B"/>
                </a:solidFill>
                <a:hlinkClick r:id="rId6">
                  <a:extLst>
                    <a:ext uri="{A12FA001-AC4F-418D-AE19-62706E023703}">
                      <ahyp:hlinkClr xmlns:ahyp="http://schemas.microsoft.com/office/drawing/2018/hyperlinkcolor" val="tx"/>
                    </a:ext>
                  </a:extLst>
                </a:hlinkClick>
              </a:rPr>
              <a:t>Vermont</a:t>
            </a:r>
            <a:r>
              <a:rPr lang="en-US" dirty="0"/>
              <a:t>, </a:t>
            </a:r>
            <a:r>
              <a:rPr lang="en-US" dirty="0">
                <a:solidFill>
                  <a:srgbClr val="00529B"/>
                </a:solidFill>
                <a:hlinkClick r:id="rId7">
                  <a:extLst>
                    <a:ext uri="{A12FA001-AC4F-418D-AE19-62706E023703}">
                      <ahyp:hlinkClr xmlns:ahyp="http://schemas.microsoft.com/office/drawing/2018/hyperlinkcolor" val="tx"/>
                    </a:ext>
                  </a:extLst>
                </a:hlinkClick>
              </a:rPr>
              <a:t>Delaware</a:t>
            </a:r>
            <a:r>
              <a:rPr lang="en-US" dirty="0"/>
              <a:t>, </a:t>
            </a:r>
            <a:r>
              <a:rPr lang="en-US" dirty="0">
                <a:solidFill>
                  <a:srgbClr val="00529B"/>
                </a:solidFill>
                <a:hlinkClick r:id="rId8">
                  <a:extLst>
                    <a:ext uri="{A12FA001-AC4F-418D-AE19-62706E023703}">
                      <ahyp:hlinkClr xmlns:ahyp="http://schemas.microsoft.com/office/drawing/2018/hyperlinkcolor" val="tx"/>
                    </a:ext>
                  </a:extLst>
                </a:hlinkClick>
              </a:rPr>
              <a:t>Pennsylvania</a:t>
            </a:r>
            <a:r>
              <a:rPr lang="en-US" dirty="0"/>
              <a:t>, </a:t>
            </a:r>
            <a:r>
              <a:rPr lang="en-US" dirty="0">
                <a:solidFill>
                  <a:srgbClr val="00529B"/>
                </a:solidFill>
                <a:hlinkClick r:id="rId9">
                  <a:extLst>
                    <a:ext uri="{A12FA001-AC4F-418D-AE19-62706E023703}">
                      <ahyp:hlinkClr xmlns:ahyp="http://schemas.microsoft.com/office/drawing/2018/hyperlinkcolor" val="tx"/>
                    </a:ext>
                  </a:extLst>
                </a:hlinkClick>
              </a:rPr>
              <a:t>Montana</a:t>
            </a:r>
            <a:r>
              <a:rPr lang="en-US" dirty="0"/>
              <a:t>, </a:t>
            </a:r>
            <a:r>
              <a:rPr lang="en-US" dirty="0">
                <a:solidFill>
                  <a:srgbClr val="00529B"/>
                </a:solidFill>
                <a:hlinkClick r:id="rId10">
                  <a:extLst>
                    <a:ext uri="{A12FA001-AC4F-418D-AE19-62706E023703}">
                      <ahyp:hlinkClr xmlns:ahyp="http://schemas.microsoft.com/office/drawing/2018/hyperlinkcolor" val="tx"/>
                    </a:ext>
                  </a:extLst>
                </a:hlinkClick>
              </a:rPr>
              <a:t>Colorado</a:t>
            </a:r>
            <a:r>
              <a:rPr lang="en-US" dirty="0"/>
              <a:t>, </a:t>
            </a:r>
            <a:r>
              <a:rPr lang="en-US" dirty="0">
                <a:solidFill>
                  <a:srgbClr val="00529B"/>
                </a:solidFill>
                <a:hlinkClick r:id="rId11">
                  <a:extLst>
                    <a:ext uri="{A12FA001-AC4F-418D-AE19-62706E023703}">
                      <ahyp:hlinkClr xmlns:ahyp="http://schemas.microsoft.com/office/drawing/2018/hyperlinkcolor" val="tx"/>
                    </a:ext>
                  </a:extLst>
                </a:hlinkClick>
              </a:rPr>
              <a:t>Michigan</a:t>
            </a:r>
            <a:r>
              <a:rPr lang="en-US" dirty="0"/>
              <a:t>, </a:t>
            </a:r>
            <a:r>
              <a:rPr lang="en-US" dirty="0">
                <a:solidFill>
                  <a:srgbClr val="00529B"/>
                </a:solidFill>
                <a:hlinkClick r:id="rId12">
                  <a:extLst>
                    <a:ext uri="{A12FA001-AC4F-418D-AE19-62706E023703}">
                      <ahyp:hlinkClr xmlns:ahyp="http://schemas.microsoft.com/office/drawing/2018/hyperlinkcolor" val="tx"/>
                    </a:ext>
                  </a:extLst>
                </a:hlinkClick>
              </a:rPr>
              <a:t>Alaska</a:t>
            </a:r>
            <a:r>
              <a:rPr lang="en-US" dirty="0"/>
              <a:t>, </a:t>
            </a:r>
            <a:r>
              <a:rPr lang="en-US" dirty="0">
                <a:solidFill>
                  <a:srgbClr val="00529B"/>
                </a:solidFill>
                <a:hlinkClick r:id="rId13">
                  <a:extLst>
                    <a:ext uri="{A12FA001-AC4F-418D-AE19-62706E023703}">
                      <ahyp:hlinkClr xmlns:ahyp="http://schemas.microsoft.com/office/drawing/2018/hyperlinkcolor" val="tx"/>
                    </a:ext>
                  </a:extLst>
                </a:hlinkClick>
              </a:rPr>
              <a:t>Idaho</a:t>
            </a:r>
            <a:r>
              <a:rPr lang="en-US" dirty="0"/>
              <a:t>, </a:t>
            </a:r>
            <a:r>
              <a:rPr lang="en-US" dirty="0">
                <a:solidFill>
                  <a:srgbClr val="00529B"/>
                </a:solidFill>
                <a:hlinkClick r:id="rId14">
                  <a:extLst>
                    <a:ext uri="{A12FA001-AC4F-418D-AE19-62706E023703}">
                      <ahyp:hlinkClr xmlns:ahyp="http://schemas.microsoft.com/office/drawing/2018/hyperlinkcolor" val="tx"/>
                    </a:ext>
                  </a:extLst>
                </a:hlinkClick>
              </a:rPr>
              <a:t>Arkansas</a:t>
            </a:r>
            <a:r>
              <a:rPr lang="en-US" dirty="0"/>
              <a:t>, </a:t>
            </a:r>
            <a:r>
              <a:rPr lang="en-US" dirty="0">
                <a:solidFill>
                  <a:srgbClr val="00529B"/>
                </a:solidFill>
                <a:hlinkClick r:id="rId15">
                  <a:extLst>
                    <a:ext uri="{A12FA001-AC4F-418D-AE19-62706E023703}">
                      <ahyp:hlinkClr xmlns:ahyp="http://schemas.microsoft.com/office/drawing/2018/hyperlinkcolor" val="tx"/>
                    </a:ext>
                  </a:extLst>
                </a:hlinkClick>
              </a:rPr>
              <a:t>New Mexico</a:t>
            </a:r>
            <a:r>
              <a:rPr lang="en-US" dirty="0"/>
              <a:t>, </a:t>
            </a:r>
            <a:r>
              <a:rPr lang="en-US" dirty="0">
                <a:solidFill>
                  <a:srgbClr val="00529B"/>
                </a:solidFill>
                <a:hlinkClick r:id="rId16">
                  <a:extLst>
                    <a:ext uri="{A12FA001-AC4F-418D-AE19-62706E023703}">
                      <ahyp:hlinkClr xmlns:ahyp="http://schemas.microsoft.com/office/drawing/2018/hyperlinkcolor" val="tx"/>
                    </a:ext>
                  </a:extLst>
                </a:hlinkClick>
              </a:rPr>
              <a:t>Kentucky</a:t>
            </a:r>
            <a:r>
              <a:rPr lang="en-US" dirty="0"/>
              <a:t>, </a:t>
            </a:r>
            <a:r>
              <a:rPr lang="en-US" dirty="0">
                <a:solidFill>
                  <a:srgbClr val="00529B"/>
                </a:solidFill>
                <a:hlinkClick r:id="rId17">
                  <a:extLst>
                    <a:ext uri="{A12FA001-AC4F-418D-AE19-62706E023703}">
                      <ahyp:hlinkClr xmlns:ahyp="http://schemas.microsoft.com/office/drawing/2018/hyperlinkcolor" val="tx"/>
                    </a:ext>
                  </a:extLst>
                </a:hlinkClick>
              </a:rPr>
              <a:t>Oregon</a:t>
            </a:r>
            <a:r>
              <a:rPr lang="en-US" dirty="0"/>
              <a:t>, </a:t>
            </a:r>
            <a:r>
              <a:rPr lang="en-US" dirty="0">
                <a:solidFill>
                  <a:srgbClr val="00529B"/>
                </a:solidFill>
                <a:hlinkClick r:id="rId18">
                  <a:extLst>
                    <a:ext uri="{A12FA001-AC4F-418D-AE19-62706E023703}">
                      <ahyp:hlinkClr xmlns:ahyp="http://schemas.microsoft.com/office/drawing/2018/hyperlinkcolor" val="tx"/>
                    </a:ext>
                  </a:extLst>
                </a:hlinkClick>
              </a:rPr>
              <a:t>Ohio</a:t>
            </a:r>
            <a:r>
              <a:rPr lang="en-US" dirty="0"/>
              <a:t>, </a:t>
            </a:r>
            <a:r>
              <a:rPr lang="en-US"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9"/>
              </a:rPr>
              <a:t>Illinois</a:t>
            </a:r>
            <a:r>
              <a:rPr lang="en-US" dirty="0"/>
              <a:t>, and </a:t>
            </a:r>
            <a:r>
              <a:rPr lang="en-US" dirty="0">
                <a:solidFill>
                  <a:srgbClr val="00529B"/>
                </a:solidFill>
                <a:hlinkClick r:id="rId20">
                  <a:extLst>
                    <a:ext uri="{A12FA001-AC4F-418D-AE19-62706E023703}">
                      <ahyp:hlinkClr xmlns:ahyp="http://schemas.microsoft.com/office/drawing/2018/hyperlinkcolor" val="tx"/>
                    </a:ext>
                  </a:extLst>
                </a:hlinkClick>
              </a:rPr>
              <a:t>Virginia</a:t>
            </a:r>
            <a:r>
              <a:rPr lang="en-US" dirty="0"/>
              <a:t>. </a:t>
            </a:r>
            <a:r>
              <a:rPr lang="en-US" dirty="0">
                <a:solidFill>
                  <a:srgbClr val="00529B"/>
                </a:solidFill>
                <a:hlinkClick r:id="rId21">
                  <a:extLst>
                    <a:ext uri="{A12FA001-AC4F-418D-AE19-62706E023703}">
                      <ahyp:hlinkClr xmlns:ahyp="http://schemas.microsoft.com/office/drawing/2018/hyperlinkcolor" val="tx"/>
                    </a:ext>
                  </a:extLst>
                </a:hlinkClick>
              </a:rPr>
              <a:t>Wisconsin</a:t>
            </a:r>
            <a:r>
              <a:rPr lang="en-US" dirty="0"/>
              <a:t> and </a:t>
            </a:r>
            <a:r>
              <a:rPr lang="en-US" dirty="0">
                <a:solidFill>
                  <a:srgbClr val="00529B"/>
                </a:solidFill>
                <a:hlinkClick r:id="rId22">
                  <a:extLst>
                    <a:ext uri="{A12FA001-AC4F-418D-AE19-62706E023703}">
                      <ahyp:hlinkClr xmlns:ahyp="http://schemas.microsoft.com/office/drawing/2018/hyperlinkcolor" val="tx"/>
                    </a:ext>
                  </a:extLst>
                </a:hlinkClick>
              </a:rPr>
              <a:t>Utah</a:t>
            </a:r>
            <a:r>
              <a:rPr lang="en-US" dirty="0"/>
              <a:t> have existing laws that already cover this situation. North Dakota is planning to issue a bulletin imminently opening guaranteed issue protection for individuals for up to 63 days after their date of their letter from Medicaid tells them they are no longer eligible for Medicaid. Wyoming is researching an option for all Medicare enrollees, but plans did on their own open an enrollment period for those coming off Medicaid.</a:t>
            </a:r>
          </a:p>
          <a:p>
            <a:pPr marL="0" indent="0">
              <a:buNone/>
            </a:pPr>
            <a:endParaRPr lang="en-US" dirty="0"/>
          </a:p>
        </p:txBody>
      </p:sp>
    </p:spTree>
    <p:extLst>
      <p:ext uri="{BB962C8B-B14F-4D97-AF65-F5344CB8AC3E}">
        <p14:creationId xmlns:p14="http://schemas.microsoft.com/office/powerpoint/2010/main" val="3472592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To submit a question, select the Q&amp;A icon on your Zoom control bar.</a:t>
            </a:r>
          </a:p>
        </p:txBody>
      </p:sp>
    </p:spTree>
    <p:extLst>
      <p:ext uri="{BB962C8B-B14F-4D97-AF65-F5344CB8AC3E}">
        <p14:creationId xmlns:p14="http://schemas.microsoft.com/office/powerpoint/2010/main" val="39275894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98463"/>
            <a:ext cx="5759450" cy="3240087"/>
          </a:xfrm>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3587903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spcAft>
                <a:spcPts val="0"/>
              </a:spcAft>
              <a:buNone/>
            </a:pPr>
            <a:r>
              <a:rPr lang="en-US" sz="1200" kern="1200" dirty="0">
                <a:solidFill>
                  <a:schemeClr val="tx1"/>
                </a:solidFill>
                <a:effectLst/>
                <a:latin typeface="+mn-lt"/>
                <a:ea typeface="+mn-ea"/>
                <a:cs typeface="+mn-cs"/>
              </a:rPr>
              <a:t>Before we get started, I’d like to go over a few technical issues with you:</a:t>
            </a:r>
          </a:p>
          <a:p>
            <a:pPr marL="173736" indent="-173736">
              <a:spcBef>
                <a:spcPts val="600"/>
              </a:spcBef>
              <a:spcAft>
                <a:spcPts val="0"/>
              </a:spcAft>
              <a:buFont typeface="Wingdings" panose="05000000000000000000" pitchFamily="2" charset="2"/>
              <a:buChar char="§"/>
            </a:pPr>
            <a:r>
              <a:rPr lang="en-US" dirty="0"/>
              <a:t>Lines have been muted.</a:t>
            </a:r>
          </a:p>
          <a:p>
            <a:pPr marL="173736" indent="-173736">
              <a:spcBef>
                <a:spcPts val="600"/>
              </a:spcBef>
              <a:spcAft>
                <a:spcPts val="0"/>
              </a:spcAft>
              <a:buFont typeface="Wingdings" panose="05000000000000000000" pitchFamily="2" charset="2"/>
              <a:buChar char="§"/>
            </a:pPr>
            <a:r>
              <a:rPr lang="en-US" dirty="0"/>
              <a:t>Audio depends on what option you chose:</a:t>
            </a:r>
          </a:p>
          <a:p>
            <a:pPr marL="341313" lvl="1" indent="-173736">
              <a:spcBef>
                <a:spcPts val="600"/>
              </a:spcBef>
              <a:spcAft>
                <a:spcPts val="0"/>
              </a:spcAft>
              <a:buFont typeface="Arial" panose="020B0604020202020204" pitchFamily="34" charset="0"/>
              <a:buChar char="•"/>
            </a:pPr>
            <a:r>
              <a:rPr lang="en-US" dirty="0"/>
              <a:t>To change your selection, select the arrow on the un/mute icon on the bottom left side of your screen.</a:t>
            </a:r>
          </a:p>
          <a:p>
            <a:pPr marL="341313" lvl="1" indent="-173736">
              <a:spcBef>
                <a:spcPts val="600"/>
              </a:spcBef>
              <a:spcAft>
                <a:spcPts val="0"/>
              </a:spcAft>
              <a:buFont typeface="Arial" panose="020B0604020202020204" pitchFamily="34" charset="0"/>
              <a:buChar char="•"/>
            </a:pPr>
            <a:r>
              <a:rPr lang="en-US" dirty="0"/>
              <a:t>Hang up if you’re on a phone line and want to switch to computer.</a:t>
            </a:r>
            <a:endParaRPr lang="en-US" b="1" dirty="0"/>
          </a:p>
          <a:p>
            <a:pPr marL="341313" marR="0" lvl="1" indent="-173736" algn="l" defTabSz="914400" rtl="0" eaLnBrk="1" fontAlgn="auto" latinLnBrk="0" hangingPunct="1">
              <a:spcBef>
                <a:spcPts val="600"/>
              </a:spcBef>
              <a:spcAft>
                <a:spcPts val="0"/>
              </a:spcAft>
              <a:buClrTx/>
              <a:buSzTx/>
              <a:buFont typeface="Arial" panose="020B0604020202020204" pitchFamily="34" charset="0"/>
              <a:buChar char="•"/>
              <a:tabLst/>
              <a:defRPr/>
            </a:pPr>
            <a:r>
              <a:rPr lang="en-US" dirty="0"/>
              <a:t>Use your computer speakers or phone settings to adjust your volume level.</a:t>
            </a:r>
          </a:p>
          <a:p>
            <a:pPr marL="341313" lvl="1" indent="-109538">
              <a:buFont typeface="Arial" panose="020B0604020202020204" pitchFamily="34" charset="0"/>
              <a:buChar char="•"/>
            </a:pPr>
            <a:endParaRPr lang="en-US" dirty="0"/>
          </a:p>
        </p:txBody>
      </p:sp>
    </p:spTree>
    <p:extLst>
      <p:ext uri="{BB962C8B-B14F-4D97-AF65-F5344CB8AC3E}">
        <p14:creationId xmlns:p14="http://schemas.microsoft.com/office/powerpoint/2010/main" val="40712276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33174382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27719605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18949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To submit a question, select the Q&amp;A icon on your Zoom control bar.</a:t>
            </a:r>
          </a:p>
        </p:txBody>
      </p:sp>
    </p:spTree>
    <p:extLst>
      <p:ext uri="{BB962C8B-B14F-4D97-AF65-F5344CB8AC3E}">
        <p14:creationId xmlns:p14="http://schemas.microsoft.com/office/powerpoint/2010/main" val="39275894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470770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78578"/>
            <a:ext cx="5568696" cy="4899378"/>
          </a:xfrm>
        </p:spPr>
        <p:txBody>
          <a:bodyPr/>
          <a:lstStyle/>
          <a:p>
            <a:endParaRPr lang="en-US" dirty="0"/>
          </a:p>
        </p:txBody>
      </p:sp>
    </p:spTree>
    <p:extLst>
      <p:ext uri="{BB962C8B-B14F-4D97-AF65-F5344CB8AC3E}">
        <p14:creationId xmlns:p14="http://schemas.microsoft.com/office/powerpoint/2010/main" val="16530478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78578"/>
            <a:ext cx="5568696" cy="4899378"/>
          </a:xfrm>
        </p:spPr>
        <p:txBody>
          <a:bodyPr/>
          <a:lstStyle/>
          <a:p>
            <a:endParaRPr lang="en-US" dirty="0"/>
          </a:p>
        </p:txBody>
      </p:sp>
    </p:spTree>
    <p:extLst>
      <p:ext uri="{BB962C8B-B14F-4D97-AF65-F5344CB8AC3E}">
        <p14:creationId xmlns:p14="http://schemas.microsoft.com/office/powerpoint/2010/main" val="5913805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57149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65162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To submit a question, select the Q&amp;A icon on your Zoom control bar.</a:t>
            </a:r>
          </a:p>
        </p:txBody>
      </p:sp>
    </p:spTree>
    <p:extLst>
      <p:ext uri="{BB962C8B-B14F-4D97-AF65-F5344CB8AC3E}">
        <p14:creationId xmlns:p14="http://schemas.microsoft.com/office/powerpoint/2010/main" val="3927589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dirty="0"/>
              <a:t>Make the most</a:t>
            </a:r>
            <a:r>
              <a:rPr lang="en-US" baseline="0" dirty="0"/>
              <a:t> of your training experience. </a:t>
            </a:r>
            <a:r>
              <a:rPr lang="en-US" dirty="0"/>
              <a:t>Participate in polls and chat when indicated.</a:t>
            </a:r>
            <a:endParaRPr lang="en-US" sz="1200" kern="1200" dirty="0">
              <a:solidFill>
                <a:schemeClr val="tx1"/>
              </a:solidFill>
              <a:effectLst/>
              <a:latin typeface="+mn-lt"/>
              <a:ea typeface="+mn-ea"/>
              <a:cs typeface="+mn-cs"/>
            </a:endParaRPr>
          </a:p>
          <a:p>
            <a:pPr marL="173736" marR="0" lvl="0" indent="-173736" algn="l" defTabSz="914400" rtl="0" eaLnBrk="1" fontAlgn="auto" latinLnBrk="0" hangingPunct="1">
              <a:spcBef>
                <a:spcPts val="600"/>
              </a:spcBef>
              <a:spcAft>
                <a:spcPts val="0"/>
              </a:spcAft>
              <a:buClrTx/>
              <a:buSzTx/>
              <a:buFont typeface="Wingdings" panose="05000000000000000000" pitchFamily="2" charset="2"/>
              <a:buChar char="§"/>
              <a:tabLst/>
              <a:defRPr/>
            </a:pPr>
            <a:r>
              <a:rPr lang="en-US" sz="1200" dirty="0"/>
              <a:t>You can toggle between full-screen slides and the option to view the Zoom icons. If you don’t see the</a:t>
            </a:r>
            <a:r>
              <a:rPr lang="en-US" sz="1200" baseline="0" dirty="0"/>
              <a:t> icons at the bottom of your screen, you may need to select the “View“ icon at the top right to exit the full-screen view. To reverse your view and see a larger, full-screen version o</a:t>
            </a:r>
            <a:r>
              <a:rPr lang="en-US" dirty="0"/>
              <a:t>f the slides, again, use the “</a:t>
            </a:r>
            <a:r>
              <a:rPr lang="en-US" baseline="0" dirty="0"/>
              <a:t>View” icon at the top right of your screen </a:t>
            </a:r>
            <a:r>
              <a:rPr lang="en-US" dirty="0"/>
              <a:t>and select “full screen.”</a:t>
            </a:r>
            <a:r>
              <a:rPr lang="en-US" baseline="0" dirty="0"/>
              <a:t> </a:t>
            </a:r>
            <a:endParaRPr lang="en-US" sz="1200" kern="1200" dirty="0">
              <a:solidFill>
                <a:schemeClr val="tx1"/>
              </a:solidFill>
              <a:effectLst/>
              <a:latin typeface="+mn-lt"/>
              <a:ea typeface="+mn-ea"/>
              <a:cs typeface="+mn-cs"/>
            </a:endParaRPr>
          </a:p>
          <a:p>
            <a:pPr marL="173736" lvl="0" indent="-173736">
              <a:spcBef>
                <a:spcPts val="600"/>
              </a:spcBef>
              <a:buFont typeface="Wingdings" pitchFamily="2" charset="2"/>
              <a:buChar char="§"/>
            </a:pPr>
            <a:r>
              <a:rPr lang="en-US" sz="1200" kern="1200" dirty="0">
                <a:solidFill>
                  <a:schemeClr val="tx1"/>
                </a:solidFill>
                <a:effectLst/>
                <a:latin typeface="+mn-lt"/>
                <a:ea typeface="+mn-ea"/>
                <a:cs typeface="+mn-cs"/>
              </a:rPr>
              <a:t>If you’d like to ask a question, please type it into the Q&amp;A box located on the bottom of the webinar screen. We’ll reply to some questions throughout the webinar, and we’ll select some that we’ll ask our presenter after the presentation. If we don’t get to all the questions, you can send them to our mailbox, which is </a:t>
            </a:r>
            <a:r>
              <a:rPr lang="en-US" sz="1200" u="sng" kern="1200" dirty="0">
                <a:solidFill>
                  <a:schemeClr val="tx1"/>
                </a:solidFill>
                <a:effectLst/>
                <a:latin typeface="+mn-lt"/>
                <a:ea typeface="+mn-ea"/>
                <a:cs typeface="+mn-cs"/>
                <a:hlinkClick r:id="rId3"/>
              </a:rPr>
              <a:t>training@cms.hhs.gov</a:t>
            </a:r>
            <a:r>
              <a:rPr lang="en-US" sz="1200" kern="1200" dirty="0">
                <a:solidFill>
                  <a:schemeClr val="tx1"/>
                </a:solidFill>
                <a:effectLst/>
                <a:latin typeface="+mn-lt"/>
                <a:ea typeface="+mn-ea"/>
                <a:cs typeface="+mn-cs"/>
              </a:rPr>
              <a:t>. We’ll share that with you again toward the end of the presentation. </a:t>
            </a:r>
          </a:p>
          <a:p>
            <a:pPr marL="173736" lvl="0" indent="-173736">
              <a:spcBef>
                <a:spcPts val="600"/>
              </a:spcBef>
              <a:buFont typeface="Wingdings" pitchFamily="2" charset="2"/>
              <a:buChar char="§"/>
            </a:pPr>
            <a:r>
              <a:rPr lang="en-US" sz="1200" kern="1200" dirty="0">
                <a:solidFill>
                  <a:schemeClr val="tx1"/>
                </a:solidFill>
                <a:effectLst/>
                <a:latin typeface="+mn-lt"/>
                <a:ea typeface="+mn-ea"/>
                <a:cs typeface="+mn-cs"/>
              </a:rPr>
              <a:t>The closed captioning option is located at the bottom of your screen. Select the “CC” icon labeled “Live Transcript” and then “Show Subtitle.”</a:t>
            </a:r>
          </a:p>
          <a:p>
            <a:pPr marL="0" marR="0" lvl="0" indent="0" algn="l" defTabSz="914400" rtl="0" eaLnBrk="1" fontAlgn="auto" latinLnBrk="0" hangingPunct="1">
              <a:spcBef>
                <a:spcPts val="600"/>
              </a:spcBef>
              <a:spcAft>
                <a:spcPts val="0"/>
              </a:spcAft>
              <a:buClrTx/>
              <a:buSzTx/>
              <a:buFont typeface="Wingdings" panose="05000000000000000000" pitchFamily="2" charset="2"/>
              <a:buNone/>
              <a:tabLst/>
              <a:defRPr/>
            </a:pPr>
            <a:endParaRPr lang="en-US" dirty="0"/>
          </a:p>
          <a:p>
            <a:pPr marL="0" indent="0">
              <a:buNone/>
            </a:pPr>
            <a:endParaRPr lang="en-US" dirty="0"/>
          </a:p>
          <a:p>
            <a:endParaRPr lang="en-US" dirty="0"/>
          </a:p>
        </p:txBody>
      </p:sp>
    </p:spTree>
    <p:extLst>
      <p:ext uri="{BB962C8B-B14F-4D97-AF65-F5344CB8AC3E}">
        <p14:creationId xmlns:p14="http://schemas.microsoft.com/office/powerpoint/2010/main" val="12279877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Start this countdown timer after you announce a break.</a:t>
            </a:r>
          </a:p>
          <a:p>
            <a:endParaRPr lang="en-US"/>
          </a:p>
        </p:txBody>
      </p:sp>
    </p:spTree>
    <p:extLst>
      <p:ext uri="{BB962C8B-B14F-4D97-AF65-F5344CB8AC3E}">
        <p14:creationId xmlns:p14="http://schemas.microsoft.com/office/powerpoint/2010/main" val="3696318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4158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502920" y="3888486"/>
            <a:ext cx="5852160" cy="3780473"/>
          </a:xfrm>
        </p:spPr>
        <p:txBody>
          <a:bodyPr/>
          <a:lstStyle/>
          <a:p>
            <a:endParaRPr lang="en-US"/>
          </a:p>
        </p:txBody>
      </p:sp>
    </p:spTree>
    <p:extLst>
      <p:ext uri="{BB962C8B-B14F-4D97-AF65-F5344CB8AC3E}">
        <p14:creationId xmlns:p14="http://schemas.microsoft.com/office/powerpoint/2010/main" val="7377777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91925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9983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3119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86517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40071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059814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8238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01638"/>
            <a:ext cx="5759450" cy="3240087"/>
          </a:xfrm>
        </p:spPr>
      </p:sp>
      <p:sp>
        <p:nvSpPr>
          <p:cNvPr id="3" name="Notes Placeholder 2"/>
          <p:cNvSpPr>
            <a:spLocks noGrp="1"/>
          </p:cNvSpPr>
          <p:nvPr>
            <p:ph type="body" idx="1"/>
          </p:nvPr>
        </p:nvSpPr>
        <p:spPr>
          <a:xfrm>
            <a:off x="731520" y="3852483"/>
            <a:ext cx="5852160" cy="3780473"/>
          </a:xfrm>
        </p:spPr>
        <p:txBody>
          <a:bodyPr/>
          <a:lstStyle/>
          <a:p>
            <a:pPr marL="0" indent="0">
              <a:buNone/>
              <a:defRPr/>
            </a:pPr>
            <a:r>
              <a:rPr lang="en-US" dirty="0"/>
              <a:t>Today’s presentation slides are available for download at the same location you launched today’s webinar.</a:t>
            </a:r>
          </a:p>
          <a:p>
            <a:pPr marL="0" indent="0">
              <a:spcAft>
                <a:spcPts val="634"/>
              </a:spcAft>
              <a:buNone/>
            </a:pPr>
            <a:r>
              <a:rPr lang="en-US" dirty="0"/>
              <a:t>This webinar is being recorded so it can be posted to our NTP website later.</a:t>
            </a:r>
            <a:r>
              <a:rPr lang="en-US" sz="1200" dirty="0"/>
              <a:t> We</a:t>
            </a:r>
            <a:r>
              <a:rPr lang="en-US" sz="1200" baseline="0" dirty="0"/>
              <a:t> need time to review the recordings prior to posting on our website, so please allow a </a:t>
            </a:r>
            <a:r>
              <a:rPr lang="en-US" sz="1200" b="0" baseline="0" dirty="0"/>
              <a:t>1- to 2-week </a:t>
            </a:r>
            <a:r>
              <a:rPr lang="en-US" sz="1200" baseline="0" dirty="0"/>
              <a:t>turnaround time.</a:t>
            </a:r>
            <a:endParaRPr lang="en-US" sz="1200" baseline="0" dirty="0">
              <a:ea typeface="Calibri"/>
              <a:cs typeface="Calibri"/>
            </a:endParaRPr>
          </a:p>
          <a:p>
            <a:pPr marL="0" indent="0">
              <a:buNone/>
            </a:pPr>
            <a:endParaRPr lang="en-US" dirty="0"/>
          </a:p>
        </p:txBody>
      </p:sp>
    </p:spTree>
    <p:extLst>
      <p:ext uri="{BB962C8B-B14F-4D97-AF65-F5344CB8AC3E}">
        <p14:creationId xmlns:p14="http://schemas.microsoft.com/office/powerpoint/2010/main" val="26350832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indent="0">
              <a:buNone/>
            </a:pPr>
            <a:r>
              <a:rPr lang="en-US" dirty="0"/>
              <a:t>Will be available here when uploaded: </a:t>
            </a:r>
            <a:r>
              <a:rPr lang="en-US" dirty="0">
                <a:hlinkClick r:id="rId3"/>
              </a:rPr>
              <a:t>https://www.cms.gov/Outreach-and-Education/Reach-Out/Find-tools-to-help-you-help-others/Medicare-Open-Enrollment</a:t>
            </a:r>
            <a:endParaRPr lang="en-US" dirty="0"/>
          </a:p>
          <a:p>
            <a:pPr marL="0" indent="0">
              <a:buNone/>
            </a:pPr>
            <a:endParaRPr lang="en-US" dirty="0"/>
          </a:p>
        </p:txBody>
      </p:sp>
    </p:spTree>
    <p:extLst>
      <p:ext uri="{BB962C8B-B14F-4D97-AF65-F5344CB8AC3E}">
        <p14:creationId xmlns:p14="http://schemas.microsoft.com/office/powerpoint/2010/main" val="704241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278426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34366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To submit a question, select the Q&amp;A icon on your Zoom control bar.</a:t>
            </a:r>
          </a:p>
        </p:txBody>
      </p:sp>
    </p:spTree>
    <p:extLst>
      <p:ext uri="{BB962C8B-B14F-4D97-AF65-F5344CB8AC3E}">
        <p14:creationId xmlns:p14="http://schemas.microsoft.com/office/powerpoint/2010/main" val="39275894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800276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685800" y="3589020"/>
            <a:ext cx="5486400" cy="4834624"/>
          </a:xfrm>
        </p:spPr>
        <p:txBody>
          <a:bodyPr>
            <a:normAutofit/>
          </a:bodyPr>
          <a:lstStyle/>
          <a:p>
            <a:pPr marL="0" marR="0" lvl="0" indent="0" algn="l" defTabSz="914400" rtl="0" eaLnBrk="1" fontAlgn="auto" latinLnBrk="0" hangingPunct="1">
              <a:spcBef>
                <a:spcPts val="600"/>
              </a:spcBef>
              <a:spcAft>
                <a:spcPts val="0"/>
              </a:spcAft>
              <a:buClrTx/>
              <a:buSzTx/>
              <a:buFontTx/>
              <a:buNone/>
              <a:tabLst/>
              <a:defRPr/>
            </a:pPr>
            <a:r>
              <a:rPr lang="en-US" sz="1200" dirty="0"/>
              <a:t>The Administration for Community Living, a division of the Department of Health and Human Services, was created around the fundamental principle that all people, regardless of age or disability, should be able to live independently and fully participate in their communities. </a:t>
            </a:r>
          </a:p>
          <a:p>
            <a:pPr marL="0" marR="0" lvl="0" indent="0" algn="l" defTabSz="914400" rtl="0" eaLnBrk="1" fontAlgn="auto" latinLnBrk="0" hangingPunct="1">
              <a:spcBef>
                <a:spcPts val="600"/>
              </a:spcBef>
              <a:spcAft>
                <a:spcPts val="0"/>
              </a:spcAft>
              <a:buClrTx/>
              <a:buSzTx/>
              <a:buFontTx/>
              <a:buNone/>
              <a:tabLst/>
              <a:defRPr/>
            </a:pPr>
            <a:r>
              <a:rPr lang="en-US" sz="1200" dirty="0"/>
              <a:t>ACL provides funding to the states to provide services for a broad range of individuals. Our programs support Medicare beneficiaries, older adults, nursing home residents, people who are Medicaid eligible, family caregivers and younger people with disabilities. </a:t>
            </a:r>
          </a:p>
          <a:p>
            <a:pPr marL="0" indent="0">
              <a:spcBef>
                <a:spcPts val="600"/>
              </a:spcBef>
              <a:buNone/>
              <a:defRPr/>
            </a:pPr>
            <a:r>
              <a:rPr lang="en-US" sz="1200" dirty="0"/>
              <a:t>ACL uses a person-centered approach to services – offering  a range of community-based services through a network of state and local partners. ACL programs help older adults and people with disabilities find supports and services that they need in order to successfully live in their communities. Services such as Medicare education and counseling, like today’s event, meals at home or in community centers, activities at senior centers, transportation, and assistance with medication management are only a small sample of the services provided by our partners.</a:t>
            </a:r>
          </a:p>
          <a:p>
            <a:pPr marL="0" marR="0" lvl="0" indent="0" algn="l" defTabSz="914400" rtl="0" eaLnBrk="1" fontAlgn="auto" latinLnBrk="0" hangingPunct="1">
              <a:spcBef>
                <a:spcPts val="600"/>
              </a:spcBef>
              <a:spcAft>
                <a:spcPts val="0"/>
              </a:spcAft>
              <a:buClrTx/>
              <a:buSzTx/>
              <a:buFontTx/>
              <a:buNone/>
              <a:tabLst/>
              <a:defRPr/>
            </a:pPr>
            <a:r>
              <a:rPr lang="en-US" sz="1200" kern="1200" spc="0" dirty="0">
                <a:effectLst/>
                <a:ea typeface="+mn-ea"/>
                <a:cs typeface="+mn-cs"/>
              </a:rPr>
              <a:t>You can learn more about our work at www.acl.gov</a:t>
            </a:r>
            <a:endParaRPr lang="en-US" sz="1200" kern="1200" spc="0" dirty="0">
              <a:solidFill>
                <a:schemeClr val="tx1"/>
              </a:solidFill>
              <a:effectLst/>
              <a:latin typeface="+mn-lt"/>
              <a:ea typeface="+mn-ea"/>
              <a:cs typeface="+mn-cs"/>
            </a:endParaRPr>
          </a:p>
        </p:txBody>
      </p:sp>
    </p:spTree>
    <p:extLst>
      <p:ext uri="{BB962C8B-B14F-4D97-AF65-F5344CB8AC3E}">
        <p14:creationId xmlns:p14="http://schemas.microsoft.com/office/powerpoint/2010/main" val="544630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78578"/>
            <a:ext cx="5568696" cy="4899378"/>
          </a:xfrm>
        </p:spPr>
        <p:txBody>
          <a:bodyPr/>
          <a:lstStyle/>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b="0" i="0" kern="1200" dirty="0">
                <a:solidFill>
                  <a:schemeClr val="tx1"/>
                </a:solidFill>
                <a:effectLst/>
                <a:ea typeface="+mn-ea"/>
                <a:cs typeface="+mn-cs"/>
              </a:rPr>
              <a:t>ACL manages the State Health Insurance Assistance Program or SHIP. </a:t>
            </a:r>
            <a:r>
              <a:rPr lang="en-US" dirty="0"/>
              <a:t>SHIP provides unbiased help to Medicare beneficiaries, their families, and caregivers. </a:t>
            </a: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200" b="0" i="0" kern="1200" dirty="0">
                <a:solidFill>
                  <a:schemeClr val="tx1"/>
                </a:solidFill>
                <a:effectLst/>
                <a:latin typeface="+mn-lt"/>
                <a:ea typeface="+mn-ea"/>
                <a:cs typeface="+mn-cs"/>
              </a:rPr>
              <a:t>Working with state offices, local agencies, and community providers, SHIP establishes community-based networks of counselors who provide assistance in-person and by phone, make group presentations, and use a variety of media sources to educate people about Medicare. </a:t>
            </a:r>
          </a:p>
          <a:p>
            <a:pPr marL="0" indent="0" algn="l">
              <a:spcBef>
                <a:spcPts val="600"/>
              </a:spcBef>
              <a:spcAft>
                <a:spcPts val="0"/>
              </a:spcAft>
              <a:buNone/>
            </a:pPr>
            <a:r>
              <a:rPr lang="en-US" dirty="0"/>
              <a:t>When a beneficiary contacts their local SHIP, a certified counselor will give them one-on-one guidance based on their unique situation and needs. SHIP helps with u</a:t>
            </a:r>
            <a:r>
              <a:rPr lang="en-US" b="0" i="0" u="none" strike="noStrike" baseline="0" dirty="0">
                <a:solidFill>
                  <a:srgbClr val="000000"/>
                </a:solidFill>
              </a:rPr>
              <a:t>nderstanding costs and coverage; comparing options; and completing the enrollment process.</a:t>
            </a:r>
          </a:p>
          <a:p>
            <a:pPr marL="0" indent="0" algn="l">
              <a:spcBef>
                <a:spcPts val="600"/>
              </a:spcBef>
              <a:spcAft>
                <a:spcPts val="0"/>
              </a:spcAft>
              <a:buNone/>
            </a:pPr>
            <a:r>
              <a:rPr lang="en-US" dirty="0"/>
              <a:t>Depending on your area, you may know your local SHIP by another name, but the support it provides is the same.</a:t>
            </a:r>
            <a:br>
              <a:rPr lang="en-US" dirty="0"/>
            </a:br>
            <a:endParaRPr lang="en-US" dirty="0"/>
          </a:p>
        </p:txBody>
      </p:sp>
    </p:spTree>
    <p:extLst>
      <p:ext uri="{BB962C8B-B14F-4D97-AF65-F5344CB8AC3E}">
        <p14:creationId xmlns:p14="http://schemas.microsoft.com/office/powerpoint/2010/main" val="37097881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78578"/>
            <a:ext cx="5568696" cy="4899378"/>
          </a:xfrm>
        </p:spPr>
        <p:txBody>
          <a:bodyPr/>
          <a:lstStyle/>
          <a:p>
            <a:pPr marL="0" indent="0">
              <a:spcBef>
                <a:spcPts val="600"/>
              </a:spcBef>
              <a:spcAft>
                <a:spcPts val="0"/>
              </a:spcAft>
              <a:buNone/>
            </a:pPr>
            <a:r>
              <a:rPr lang="en-US" sz="1200" b="0" i="0" kern="1200" dirty="0">
                <a:solidFill>
                  <a:schemeClr val="tx1"/>
                </a:solidFill>
                <a:effectLst/>
                <a:latin typeface="+mn-lt"/>
                <a:ea typeface="+mn-ea"/>
                <a:cs typeface="+mn-cs"/>
              </a:rPr>
              <a:t>There are </a:t>
            </a:r>
            <a:r>
              <a:rPr lang="en-US" sz="1200" b="1" i="0" kern="1200" dirty="0">
                <a:solidFill>
                  <a:schemeClr val="tx1"/>
                </a:solidFill>
                <a:effectLst/>
                <a:latin typeface="+mn-lt"/>
                <a:ea typeface="+mn-ea"/>
                <a:cs typeface="+mn-cs"/>
              </a:rPr>
              <a:t>54 SHIP grantees</a:t>
            </a:r>
            <a:r>
              <a:rPr lang="en-US" sz="1200" b="0" i="0" kern="1200" dirty="0">
                <a:solidFill>
                  <a:schemeClr val="tx1"/>
                </a:solidFill>
                <a:effectLst/>
                <a:latin typeface="+mn-lt"/>
                <a:ea typeface="+mn-ea"/>
                <a:cs typeface="+mn-cs"/>
              </a:rPr>
              <a:t> (one in all 50 states, Puerto Rico, Guam, the District of Columbia, and the U.S. Virgin Islands). SHIP services are delivered by State Units on Aging or State Departments of Insurance in partnerships with their local Area Agencies on Aging and other community-based partners. </a:t>
            </a:r>
          </a:p>
          <a:p>
            <a:pPr marL="0" indent="0">
              <a:spcBef>
                <a:spcPts val="600"/>
              </a:spcBef>
              <a:spcAft>
                <a:spcPts val="0"/>
              </a:spcAft>
              <a:buNone/>
            </a:pPr>
            <a:r>
              <a:rPr lang="en-US" sz="1200" b="1" i="0" kern="1200" dirty="0">
                <a:solidFill>
                  <a:schemeClr val="tx1"/>
                </a:solidFill>
                <a:effectLst/>
                <a:latin typeface="+mn-lt"/>
                <a:ea typeface="+mn-ea"/>
                <a:cs typeface="+mn-cs"/>
              </a:rPr>
              <a:t>Nationally, SHIP oversees a network of more than 2,200 local sites and over 12,500 team members</a:t>
            </a:r>
            <a:r>
              <a:rPr lang="en-US" sz="1200" b="0" i="0" kern="1200" dirty="0">
                <a:solidFill>
                  <a:schemeClr val="tx1"/>
                </a:solidFill>
                <a:effectLst/>
                <a:latin typeface="+mn-lt"/>
                <a:ea typeface="+mn-ea"/>
                <a:cs typeface="+mn-cs"/>
              </a:rPr>
              <a:t>, including staff, in-kind professionals, and volunteers. </a:t>
            </a:r>
          </a:p>
          <a:p>
            <a:pPr marL="0" indent="0">
              <a:spcBef>
                <a:spcPts val="600"/>
              </a:spcBef>
              <a:spcAft>
                <a:spcPts val="0"/>
              </a:spcAft>
              <a:buNone/>
            </a:pPr>
            <a:r>
              <a:rPr lang="en-US" sz="1200" b="0" i="0" kern="1200" dirty="0">
                <a:solidFill>
                  <a:schemeClr val="tx1"/>
                </a:solidFill>
                <a:effectLst/>
                <a:latin typeface="+mn-lt"/>
                <a:ea typeface="+mn-ea"/>
                <a:cs typeface="+mn-cs"/>
              </a:rPr>
              <a:t>SHIP conducts outreach by providing presentations, distributing information, conducting enrollment events, and participating in health fairs, senior fairs, and other community events. SHIP outreach helps to inform groups and individuals about Medicare benefits, coverage rules, written notices and forms, appeal rights and procedures, and more.</a:t>
            </a:r>
          </a:p>
          <a:p>
            <a:pPr marL="0" indent="0">
              <a:spcBef>
                <a:spcPts val="600"/>
              </a:spcBef>
              <a:spcAft>
                <a:spcPts val="0"/>
              </a:spcAft>
              <a:buNone/>
            </a:pPr>
            <a:r>
              <a:rPr lang="en-US" sz="1200" b="0" i="0" kern="1200" dirty="0">
                <a:solidFill>
                  <a:schemeClr val="tx1"/>
                </a:solidFill>
                <a:effectLst/>
                <a:latin typeface="+mn-lt"/>
                <a:ea typeface="+mn-ea"/>
                <a:cs typeface="+mn-cs"/>
              </a:rPr>
              <a:t>The most recent data available shows SHIP provided:</a:t>
            </a:r>
          </a:p>
          <a:p>
            <a:pPr marL="273050" indent="-220663">
              <a:spcBef>
                <a:spcPts val="600"/>
              </a:spcBef>
              <a:spcAft>
                <a:spcPts val="0"/>
              </a:spcAft>
            </a:pPr>
            <a:r>
              <a:rPr lang="en-US" sz="1200" b="0" i="0" kern="1200" dirty="0">
                <a:solidFill>
                  <a:schemeClr val="tx1"/>
                </a:solidFill>
                <a:effectLst/>
                <a:latin typeface="+mn-lt"/>
                <a:ea typeface="+mn-ea"/>
                <a:cs typeface="+mn-cs"/>
              </a:rPr>
              <a:t>One-on-one health insurance counseling to more than </a:t>
            </a:r>
            <a:r>
              <a:rPr lang="en-US" sz="1200" b="1" i="0" kern="1200" dirty="0">
                <a:solidFill>
                  <a:schemeClr val="tx1"/>
                </a:solidFill>
                <a:effectLst/>
                <a:latin typeface="+mn-lt"/>
                <a:ea typeface="+mn-ea"/>
                <a:cs typeface="+mn-cs"/>
              </a:rPr>
              <a:t>2.5 million Medicare beneficiaries, their families, and caregivers</a:t>
            </a:r>
            <a:r>
              <a:rPr lang="en-US" sz="1200" b="0" i="0" kern="1200" dirty="0">
                <a:solidFill>
                  <a:schemeClr val="tx1"/>
                </a:solidFill>
                <a:effectLst/>
                <a:latin typeface="+mn-lt"/>
                <a:ea typeface="+mn-ea"/>
                <a:cs typeface="+mn-cs"/>
              </a:rPr>
              <a:t>, including over 330,000 adults under 65 with disabilities. </a:t>
            </a:r>
          </a:p>
          <a:p>
            <a:pPr marL="273050" indent="-220663">
              <a:spcBef>
                <a:spcPts val="600"/>
              </a:spcBef>
              <a:spcAft>
                <a:spcPts val="0"/>
              </a:spcAft>
            </a:pPr>
            <a:r>
              <a:rPr lang="en-US" sz="1200" b="0" i="0" kern="1200" dirty="0">
                <a:solidFill>
                  <a:schemeClr val="tx1"/>
                </a:solidFill>
                <a:effectLst/>
                <a:latin typeface="+mn-lt"/>
                <a:ea typeface="+mn-ea"/>
                <a:cs typeface="+mn-cs"/>
              </a:rPr>
              <a:t>Outreach to more than </a:t>
            </a:r>
            <a:r>
              <a:rPr lang="en-US" sz="1200" b="1" i="0" kern="1200" dirty="0">
                <a:solidFill>
                  <a:schemeClr val="tx1"/>
                </a:solidFill>
                <a:effectLst/>
                <a:latin typeface="+mn-lt"/>
                <a:ea typeface="+mn-ea"/>
                <a:cs typeface="+mn-cs"/>
              </a:rPr>
              <a:t>4 million individuals</a:t>
            </a:r>
            <a:r>
              <a:rPr lang="en-US" sz="1200" b="0" i="0" kern="1200" dirty="0">
                <a:solidFill>
                  <a:schemeClr val="tx1"/>
                </a:solidFill>
                <a:effectLst/>
                <a:latin typeface="+mn-lt"/>
                <a:ea typeface="+mn-ea"/>
                <a:cs typeface="+mn-cs"/>
              </a:rPr>
              <a:t> at public presentations, enrollment events, health fairs, senior fairs, or other community events.</a:t>
            </a:r>
          </a:p>
          <a:p>
            <a:endParaRPr lang="en-US" dirty="0"/>
          </a:p>
        </p:txBody>
      </p:sp>
    </p:spTree>
    <p:extLst>
      <p:ext uri="{BB962C8B-B14F-4D97-AF65-F5344CB8AC3E}">
        <p14:creationId xmlns:p14="http://schemas.microsoft.com/office/powerpoint/2010/main" val="15348858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lvl="0" indent="0" defTabSz="609630">
              <a:lnSpc>
                <a:spcPct val="90000"/>
              </a:lnSpc>
              <a:spcBef>
                <a:spcPts val="600"/>
              </a:spcBef>
              <a:spcAft>
                <a:spcPts val="400"/>
              </a:spcAft>
              <a:buClrTx/>
              <a:buNone/>
              <a:defRPr/>
            </a:pPr>
            <a:r>
              <a:rPr lang="en-US" sz="1200" b="0" i="0" u="none" strike="noStrike" kern="1200" baseline="0" dirty="0">
                <a:solidFill>
                  <a:schemeClr val="tx1"/>
                </a:solidFill>
                <a:latin typeface="+mn-lt"/>
                <a:ea typeface="+mn-ea"/>
                <a:cs typeface="+mn-cs"/>
              </a:rPr>
              <a:t>The </a:t>
            </a:r>
            <a:r>
              <a:rPr lang="en-US" sz="1200" b="0" i="0" u="sng" strike="noStrike" kern="1200" baseline="0" dirty="0">
                <a:solidFill>
                  <a:schemeClr val="tx1"/>
                </a:solidFill>
                <a:latin typeface="+mn-lt"/>
                <a:ea typeface="+mn-ea"/>
                <a:cs typeface="+mn-cs"/>
              </a:rPr>
              <a:t>SHIP TA Center </a:t>
            </a:r>
            <a:r>
              <a:rPr lang="en-US" sz="1200" b="0" i="0" u="none" strike="noStrike" kern="1200" baseline="0" dirty="0">
                <a:solidFill>
                  <a:schemeClr val="tx1"/>
                </a:solidFill>
                <a:latin typeface="+mn-lt"/>
                <a:ea typeface="+mn-ea"/>
                <a:cs typeface="+mn-cs"/>
              </a:rPr>
              <a:t>serves as a central source of information, expertise, and technical assistance for grantees. The TA Center disseminates knowledge and best practices through the development of new products, tools, and provides one-on-one assistance to the network. They also host the SHIP Locator. To partner with SHIP in your community visit shiphelp.org and u</a:t>
            </a:r>
            <a:r>
              <a:rPr lang="en-US" sz="1200" b="0" dirty="0">
                <a:solidFill>
                  <a:schemeClr val="tx1"/>
                </a:solidFill>
              </a:rPr>
              <a:t>se the orange button to find the SHIP in your state. Or call 877.839.2675 and say “Medicare” when prompted to be transferred to your state SHIP.</a:t>
            </a:r>
          </a:p>
          <a:p>
            <a:pPr marL="0" marR="0" lvl="0" indent="0" algn="l" defTabSz="914400" rtl="0" eaLnBrk="1" fontAlgn="auto" latinLnBrk="0" hangingPunct="1">
              <a:lnSpc>
                <a:spcPct val="100000"/>
              </a:lnSpc>
              <a:spcBef>
                <a:spcPts val="600"/>
              </a:spcBef>
              <a:spcAft>
                <a:spcPts val="600"/>
              </a:spcAft>
              <a:buClrTx/>
              <a:buSzTx/>
              <a:buFont typeface="Wingdings" panose="05000000000000000000" pitchFamily="2" charset="2"/>
              <a:buNone/>
              <a:tabLst/>
              <a:defRPr/>
            </a:pPr>
            <a:r>
              <a:rPr lang="en-US" sz="1200" b="0" dirty="0"/>
              <a:t>Roughly </a:t>
            </a:r>
            <a:r>
              <a:rPr lang="en-US" sz="1200" b="0" i="1" dirty="0"/>
              <a:t>40% of contacts occur during OEP, so w</a:t>
            </a:r>
            <a:r>
              <a:rPr lang="en-US" sz="1200" b="0" dirty="0"/>
              <a:t>e anticipate that capacity may be reached early, so i</a:t>
            </a:r>
            <a:r>
              <a:rPr lang="en-US" sz="1200" b="0" kern="1200" dirty="0">
                <a:solidFill>
                  <a:schemeClr val="tx1"/>
                </a:solidFill>
                <a:effectLst/>
                <a:latin typeface="+mn-lt"/>
                <a:ea typeface="+mn-ea"/>
                <a:cs typeface="+mn-cs"/>
              </a:rPr>
              <a:t>f you’d like to partner with your local SHIP, please reach out soon to learn more about how they are offering services at this time. </a:t>
            </a:r>
          </a:p>
          <a:p>
            <a:endParaRPr lang="en-US" sz="1200" b="0" dirty="0"/>
          </a:p>
          <a:p>
            <a:endParaRPr lang="en-US" sz="1200" b="0" dirty="0"/>
          </a:p>
        </p:txBody>
      </p:sp>
    </p:spTree>
    <p:extLst>
      <p:ext uri="{BB962C8B-B14F-4D97-AF65-F5344CB8AC3E}">
        <p14:creationId xmlns:p14="http://schemas.microsoft.com/office/powerpoint/2010/main" val="27005739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560388" y="533400"/>
            <a:ext cx="6194425" cy="3484563"/>
          </a:xfrm>
          <a:noFill/>
          <a:ln>
            <a:solidFill>
              <a:srgbClr val="000000"/>
            </a:solidFill>
            <a:miter lim="800000"/>
            <a:headEnd/>
            <a:tailEnd/>
          </a:ln>
        </p:spPr>
      </p:sp>
      <p:sp>
        <p:nvSpPr>
          <p:cNvPr id="46083" name="Notes Placeholder 2"/>
          <p:cNvSpPr>
            <a:spLocks noGrp="1"/>
          </p:cNvSpPr>
          <p:nvPr>
            <p:ph type="body" idx="1"/>
          </p:nvPr>
        </p:nvSpPr>
        <p:spPr bwMode="auto">
          <a:xfrm>
            <a:off x="731520" y="4281891"/>
            <a:ext cx="5852160" cy="3780473"/>
          </a:xfrm>
          <a:noFill/>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ts val="600"/>
              </a:spcBef>
              <a:spcAft>
                <a:spcPct val="0"/>
              </a:spcAft>
              <a:buClrTx/>
              <a:buSzTx/>
              <a:buFont typeface="Arial" pitchFamily="34" charset="0"/>
              <a:buNone/>
              <a:tabLst/>
              <a:defRPr/>
            </a:pPr>
            <a:r>
              <a:rPr lang="en-US" sz="1200" b="0" i="0" kern="1200" dirty="0">
                <a:solidFill>
                  <a:schemeClr val="tx1"/>
                </a:solidFill>
                <a:effectLst/>
                <a:latin typeface="+mn-lt"/>
                <a:ea typeface="+mn-ea"/>
                <a:cs typeface="+mn-cs"/>
              </a:rPr>
              <a:t>In addition to SHIP services, many grantees provide </a:t>
            </a:r>
            <a:r>
              <a:rPr lang="en-US" sz="1200" b="0" i="0" u="sng" kern="1200" dirty="0">
                <a:solidFill>
                  <a:schemeClr val="tx1"/>
                </a:solidFill>
                <a:effectLst/>
                <a:latin typeface="+mn-lt"/>
                <a:ea typeface="+mn-ea"/>
                <a:cs typeface="+mn-cs"/>
                <a:hlinkClick r:id="rId3"/>
              </a:rPr>
              <a:t>Senior Medicare Patrol  or SMP</a:t>
            </a:r>
            <a:r>
              <a:rPr lang="en-US" sz="1200" b="0" i="0" kern="1200" dirty="0">
                <a:solidFill>
                  <a:schemeClr val="tx1"/>
                </a:solidFill>
                <a:effectLst/>
                <a:latin typeface="+mn-lt"/>
                <a:ea typeface="+mn-ea"/>
                <a:cs typeface="+mn-cs"/>
              </a:rPr>
              <a:t> program services, which help Medicare beneficiaries protect, detect, and report healthcare fraud, errors, and abuse. </a:t>
            </a:r>
          </a:p>
          <a:p>
            <a:pPr marL="0" marR="0" lvl="0" indent="0" algn="l" defTabSz="457200" rtl="0" eaLnBrk="0" fontAlgn="base" latinLnBrk="0" hangingPunct="0">
              <a:lnSpc>
                <a:spcPct val="100000"/>
              </a:lnSpc>
              <a:spcBef>
                <a:spcPts val="600"/>
              </a:spcBef>
              <a:spcAft>
                <a:spcPct val="0"/>
              </a:spcAft>
              <a:buClrTx/>
              <a:buSzTx/>
              <a:buFont typeface="Arial" pitchFamily="34" charset="0"/>
              <a:buNone/>
              <a:tabLst/>
              <a:defRPr/>
            </a:pPr>
            <a:r>
              <a:rPr kumimoji="0" lang="en-US" sz="1200" b="1" i="0" u="none" strike="noStrike" kern="1200" cap="none" spc="0" normalizeH="0" baseline="0" noProof="0" dirty="0">
                <a:ln>
                  <a:noFill/>
                </a:ln>
                <a:solidFill>
                  <a:sysClr val="windowText" lastClr="000000"/>
                </a:solidFill>
                <a:effectLst/>
                <a:uLnTx/>
                <a:uFillTx/>
                <a:latin typeface="+mn-lt"/>
                <a:ea typeface="+mn-ea"/>
                <a:cs typeface="+mn-cs"/>
              </a:rPr>
              <a:t>There are SMP 54 Grantees </a:t>
            </a:r>
            <a:r>
              <a:rPr lang="en-US" sz="1200" b="0" i="0" kern="1200" dirty="0">
                <a:solidFill>
                  <a:schemeClr val="tx1"/>
                </a:solidFill>
                <a:effectLst/>
                <a:latin typeface="+mn-lt"/>
                <a:ea typeface="+mn-ea"/>
                <a:cs typeface="+mn-cs"/>
              </a:rPr>
              <a:t>(one in all 50 states, Puerto Rico, Guam, the District of Columbia, and the U.S. Virgin Islands). </a:t>
            </a:r>
          </a:p>
          <a:p>
            <a:pPr marL="0" marR="0" lvl="0" indent="0" algn="l" defTabSz="457200" rtl="0" eaLnBrk="0" fontAlgn="base" latinLnBrk="0" hangingPunct="0">
              <a:lnSpc>
                <a:spcPct val="100000"/>
              </a:lnSpc>
              <a:spcBef>
                <a:spcPts val="600"/>
              </a:spcBef>
              <a:spcAft>
                <a:spcPct val="0"/>
              </a:spcAft>
              <a:buClrTx/>
              <a:buSzTx/>
              <a:buFont typeface="Arial" pitchFamily="34" charset="0"/>
              <a:buNone/>
              <a:tabLst/>
              <a:defRPr/>
            </a:pPr>
            <a:r>
              <a:rPr kumimoji="0" lang="en-US" sz="1200" b="0" i="0" u="none" strike="noStrike" kern="1200" cap="none" spc="0" normalizeH="0" baseline="0" noProof="0" dirty="0">
                <a:ln>
                  <a:noFill/>
                </a:ln>
                <a:solidFill>
                  <a:sysClr val="windowText" lastClr="000000"/>
                </a:solidFill>
                <a:effectLst/>
                <a:uLnTx/>
                <a:uFillTx/>
                <a:latin typeface="+mn-lt"/>
                <a:ea typeface="+mn-ea"/>
                <a:cs typeface="+mn-cs"/>
              </a:rPr>
              <a:t>SMP is known as a </a:t>
            </a:r>
            <a:r>
              <a:rPr kumimoji="0" lang="en-US" sz="1200" b="1" i="0" u="none" strike="noStrike" kern="1200" cap="none" spc="0" normalizeH="0" baseline="0" noProof="0" dirty="0">
                <a:ln>
                  <a:noFill/>
                </a:ln>
                <a:solidFill>
                  <a:sysClr val="windowText" lastClr="000000"/>
                </a:solidFill>
                <a:effectLst/>
                <a:uLnTx/>
                <a:uFillTx/>
                <a:latin typeface="+mn-lt"/>
                <a:ea typeface="+mn-ea"/>
                <a:cs typeface="+mn-cs"/>
              </a:rPr>
              <a:t>trusted OIG &amp; CMS partner </a:t>
            </a:r>
            <a:r>
              <a:rPr kumimoji="0" lang="en-US" sz="1200" b="0" i="0" u="none" strike="noStrike" kern="1200" cap="none" spc="0" normalizeH="0" baseline="0" noProof="0" dirty="0">
                <a:ln>
                  <a:noFill/>
                </a:ln>
                <a:solidFill>
                  <a:sysClr val="windowText" lastClr="000000"/>
                </a:solidFill>
                <a:effectLst/>
                <a:uLnTx/>
                <a:uFillTx/>
                <a:latin typeface="+mn-lt"/>
                <a:ea typeface="+mn-ea"/>
                <a:cs typeface="+mn-cs"/>
              </a:rPr>
              <a:t>and provides a direct link from Medicare beneficiaries to fraud investigators</a:t>
            </a:r>
          </a:p>
        </p:txBody>
      </p:sp>
    </p:spTree>
    <p:extLst>
      <p:ext uri="{BB962C8B-B14F-4D97-AF65-F5344CB8AC3E}">
        <p14:creationId xmlns:p14="http://schemas.microsoft.com/office/powerpoint/2010/main" val="684934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98463"/>
            <a:ext cx="5759450" cy="3240087"/>
          </a:xfrm>
        </p:spPr>
      </p:sp>
      <p:sp>
        <p:nvSpPr>
          <p:cNvPr id="3" name="Notes Placeholder 2"/>
          <p:cNvSpPr>
            <a:spLocks noGrp="1"/>
          </p:cNvSpPr>
          <p:nvPr>
            <p:ph type="body" idx="1"/>
          </p:nvPr>
        </p:nvSpPr>
        <p:spPr/>
        <p:txBody>
          <a:bodyPr/>
          <a:lstStyle/>
          <a:p>
            <a:pPr marL="0" indent="0" defTabSz="966612">
              <a:spcBef>
                <a:spcPts val="634"/>
              </a:spcBef>
              <a:spcAft>
                <a:spcPts val="0"/>
              </a:spcAft>
              <a:buNone/>
              <a:defRPr/>
            </a:pPr>
            <a:r>
              <a:rPr lang="en-US" dirty="0"/>
              <a:t>After the webinar has concluded, we encourage you to complete an evaluation survey that will be available in the NTP LMS. You’ll see it in the same location (or link) you used to register for and launch this training.</a:t>
            </a:r>
            <a:r>
              <a:rPr lang="en-US" baseline="0" dirty="0"/>
              <a:t> </a:t>
            </a:r>
          </a:p>
          <a:p>
            <a:pPr marL="0" indent="0" defTabSz="966612">
              <a:spcBef>
                <a:spcPts val="634"/>
              </a:spcBef>
              <a:spcAft>
                <a:spcPts val="0"/>
              </a:spcAft>
              <a:buNone/>
              <a:defRPr/>
            </a:pPr>
            <a:r>
              <a:rPr lang="en-US" baseline="0" dirty="0"/>
              <a:t>These surveys help us continue to improve and offer sessions that are helpful to our partners. </a:t>
            </a:r>
            <a:endParaRPr lang="en-US" dirty="0"/>
          </a:p>
          <a:p>
            <a:pPr marL="0" indent="0">
              <a:spcBef>
                <a:spcPts val="634"/>
              </a:spcBef>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15867078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0" i="0" u="none" strike="noStrike" kern="1200" baseline="0" dirty="0">
                <a:solidFill>
                  <a:schemeClr val="tx1"/>
                </a:solidFill>
                <a:latin typeface="+mn-lt"/>
                <a:ea typeface="+mn-ea"/>
                <a:cs typeface="+mn-cs"/>
              </a:rPr>
              <a:t>The </a:t>
            </a:r>
            <a:r>
              <a:rPr lang="en-US" b="0" i="0" u="sng" strike="noStrike" kern="1200" baseline="0" dirty="0">
                <a:solidFill>
                  <a:schemeClr val="tx1"/>
                </a:solidFill>
                <a:latin typeface="+mn-lt"/>
                <a:ea typeface="+mn-ea"/>
                <a:cs typeface="+mn-cs"/>
              </a:rPr>
              <a:t>SMP Resource Center </a:t>
            </a:r>
            <a:r>
              <a:rPr lang="en-US" b="0" i="0" u="none" strike="noStrike" kern="1200" baseline="0" dirty="0">
                <a:solidFill>
                  <a:schemeClr val="tx1"/>
                </a:solidFill>
                <a:latin typeface="+mn-lt"/>
                <a:ea typeface="+mn-ea"/>
                <a:cs typeface="+mn-cs"/>
              </a:rPr>
              <a:t>serves as a central source of information, expertise, and technical assistance for grantees. The Center disseminates knowledge and best practices through the development of new products, tools, and provides one-on-one assistance to the network. They also host the SMP Locator. To partner with SMP in your community visit smpresource.org. </a:t>
            </a:r>
            <a:r>
              <a:rPr lang="en-US" sz="1200" i="0" strike="noStrike" dirty="0">
                <a:effectLst/>
                <a:latin typeface="Calibri" panose="020F0502020204030204" pitchFamily="34" charset="0"/>
                <a:cs typeface="Calibri" panose="020F0502020204030204" pitchFamily="34" charset="0"/>
              </a:rPr>
              <a:t>Or call 877-808-2468 to </a:t>
            </a:r>
            <a:r>
              <a:rPr lang="en-US" sz="1200" dirty="0">
                <a:latin typeface="Calibri" panose="020F0502020204030204" pitchFamily="34" charset="0"/>
                <a:cs typeface="Calibri" panose="020F0502020204030204" pitchFamily="34" charset="0"/>
              </a:rPr>
              <a:t>be c</a:t>
            </a:r>
            <a:r>
              <a:rPr lang="en-US" sz="1200" i="0" strike="noStrike" dirty="0">
                <a:effectLst/>
                <a:latin typeface="Calibri" panose="020F0502020204030204" pitchFamily="34" charset="0"/>
                <a:cs typeface="Calibri" panose="020F0502020204030204" pitchFamily="34" charset="0"/>
              </a:rPr>
              <a:t>onnected to the SMP in your state.</a:t>
            </a:r>
            <a:endParaRPr kumimoji="0" lang="en-US" sz="1200" i="0"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pPr marL="0" indent="0">
              <a:buNone/>
            </a:pPr>
            <a:endParaRPr lang="en-US" b="0" i="0" u="none" strike="noStrike" kern="1200" baseline="0" dirty="0">
              <a:solidFill>
                <a:schemeClr val="tx1"/>
              </a:solidFill>
              <a:latin typeface="+mn-lt"/>
              <a:ea typeface="+mn-ea"/>
              <a:cs typeface="+mn-cs"/>
            </a:endParaRPr>
          </a:p>
          <a:p>
            <a:pPr marL="0" indent="0">
              <a:buNone/>
            </a:pPr>
            <a:endParaRPr lang="en-US" dirty="0"/>
          </a:p>
          <a:p>
            <a:endParaRPr lang="en-US" dirty="0"/>
          </a:p>
        </p:txBody>
      </p:sp>
    </p:spTree>
    <p:extLst>
      <p:ext uri="{BB962C8B-B14F-4D97-AF65-F5344CB8AC3E}">
        <p14:creationId xmlns:p14="http://schemas.microsoft.com/office/powerpoint/2010/main" val="39389952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marR="0" indent="0">
              <a:spcBef>
                <a:spcPts val="600"/>
              </a:spcBef>
              <a:spcAft>
                <a:spcPts val="0"/>
              </a:spcAft>
              <a:buNone/>
            </a:pPr>
            <a:r>
              <a:rPr lang="en-US" b="0" i="0" dirty="0">
                <a:solidFill>
                  <a:srgbClr val="333333"/>
                </a:solidFill>
                <a:effectLst/>
              </a:rPr>
              <a:t>At this phase of COVID-19, in-person services are widely available again. However, many programs that serve the Medicare population continue to offer virtual options. Throughout this toolkit, you will find sample guidelines for using technology to reach beneficiaries, delivering sensitive information safely, managing volunteers or staff working remotely, and more. </a:t>
            </a:r>
          </a:p>
          <a:p>
            <a:pPr marL="0" marR="0" indent="0">
              <a:spcBef>
                <a:spcPts val="600"/>
              </a:spcBef>
              <a:spcAft>
                <a:spcPts val="0"/>
              </a:spcAft>
              <a:buNone/>
            </a:pPr>
            <a:r>
              <a:rPr lang="en-US" dirty="0">
                <a:solidFill>
                  <a:srgbClr val="333333"/>
                </a:solidFill>
              </a:rPr>
              <a:t>This toolkit was first published in September 2020 to help U.S. Administration for Community Living (ACL) grantees modify their service delivery systems and expand their technologies for everyone's safety during the COVID-19 Public Health Emergency (PHE). It was originally titled "COVID-19 Toolkit for ACL Grantees." Though the PHE ended May 11, 2023, many programs that serve the Medicare population continue to offer virtual options and may continue to find this toolkit helpful.</a:t>
            </a:r>
          </a:p>
        </p:txBody>
      </p:sp>
    </p:spTree>
    <p:extLst>
      <p:ext uri="{BB962C8B-B14F-4D97-AF65-F5344CB8AC3E}">
        <p14:creationId xmlns:p14="http://schemas.microsoft.com/office/powerpoint/2010/main" val="29422094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794759"/>
            <a:ext cx="5379277" cy="4644383"/>
          </a:xfrm>
        </p:spPr>
        <p:txBody>
          <a:bodyPr/>
          <a:lstStyle/>
          <a:p>
            <a:pPr marL="0" indent="0">
              <a:spcBef>
                <a:spcPts val="600"/>
              </a:spcBef>
              <a:spcAft>
                <a:spcPts val="0"/>
              </a:spcAft>
              <a:buNone/>
            </a:pPr>
            <a:r>
              <a:rPr lang="en-US" b="0" i="0" u="none" dirty="0">
                <a:solidFill>
                  <a:srgbClr val="333333"/>
                </a:solidFill>
                <a:effectLst/>
              </a:rPr>
              <a:t>Throughout this toolkit, you will find sample guidelines for using technology to reach beneficiaries, delivering sensitive information safely, managing volunteers or staff working remotely, preparing for future public health emergencies, and more. </a:t>
            </a:r>
          </a:p>
          <a:p>
            <a:pPr marL="0" indent="0">
              <a:spcBef>
                <a:spcPts val="600"/>
              </a:spcBef>
              <a:spcAft>
                <a:spcPts val="0"/>
              </a:spcAft>
              <a:buNone/>
            </a:pPr>
            <a:r>
              <a:rPr lang="en-US" b="0" i="0" u="none" dirty="0">
                <a:solidFill>
                  <a:srgbClr val="333333"/>
                </a:solidFill>
                <a:effectLst/>
              </a:rPr>
              <a:t>The virtual service delivery section of the toolkit is organized into four sections: Confidentiality, Virtual Counseling, Virtual Events, and Volunteer and Staff Support.</a:t>
            </a:r>
          </a:p>
          <a:p>
            <a:pPr marL="0" indent="0">
              <a:spcBef>
                <a:spcPts val="600"/>
              </a:spcBef>
              <a:spcAft>
                <a:spcPts val="0"/>
              </a:spcAft>
              <a:buNone/>
            </a:pPr>
            <a:r>
              <a:rPr lang="en-US" b="0" i="0" u="none" dirty="0">
                <a:solidFill>
                  <a:srgbClr val="333333"/>
                </a:solidFill>
                <a:effectLst/>
              </a:rPr>
              <a:t>The section on Confidentiality includes resources for delivering personal protected information remotely and Tips for ensuring privacy and confidentiality</a:t>
            </a:r>
          </a:p>
          <a:p>
            <a:pPr marL="0" indent="0">
              <a:spcBef>
                <a:spcPts val="600"/>
              </a:spcBef>
              <a:spcAft>
                <a:spcPts val="0"/>
              </a:spcAft>
              <a:buNone/>
            </a:pPr>
            <a:r>
              <a:rPr lang="en-US" b="0" i="0" u="none" dirty="0">
                <a:solidFill>
                  <a:srgbClr val="333333"/>
                </a:solidFill>
                <a:effectLst/>
              </a:rPr>
              <a:t>In the Virtual Counseling section, you’ll find a Pre-appointment form for clients to complete, tips for Getting ready for a virtual Medicare counseling session, guides for Counseling by phone and in person, as well as a counseling companion guide in English and Spanish. </a:t>
            </a:r>
          </a:p>
          <a:p>
            <a:pPr marL="0" indent="0">
              <a:spcBef>
                <a:spcPts val="600"/>
              </a:spcBef>
              <a:spcAft>
                <a:spcPts val="0"/>
              </a:spcAft>
              <a:buNone/>
            </a:pPr>
            <a:r>
              <a:rPr lang="en-US" b="0" i="0" u="none" dirty="0">
                <a:solidFill>
                  <a:srgbClr val="333333"/>
                </a:solidFill>
                <a:effectLst/>
              </a:rPr>
              <a:t>The Virtual Events section includes a Virtual event planning and production checklist, production PowerPoints, presenter guides and virtual event etiquette and preparation checklist. </a:t>
            </a:r>
          </a:p>
          <a:p>
            <a:pPr marL="0" indent="0">
              <a:spcBef>
                <a:spcPts val="600"/>
              </a:spcBef>
              <a:spcAft>
                <a:spcPts val="0"/>
              </a:spcAft>
              <a:buNone/>
            </a:pPr>
            <a:r>
              <a:rPr lang="en-US" b="0" i="0" u="none" dirty="0">
                <a:solidFill>
                  <a:srgbClr val="333333"/>
                </a:solidFill>
                <a:effectLst/>
              </a:rPr>
              <a:t>The last section is focused on Volunteer and Staff Support and includes tips for Managing your program and team remotely</a:t>
            </a:r>
          </a:p>
          <a:p>
            <a:pPr marL="0" indent="0">
              <a:spcBef>
                <a:spcPts val="600"/>
              </a:spcBef>
              <a:spcAft>
                <a:spcPts val="0"/>
              </a:spcAft>
              <a:buNone/>
            </a:pPr>
            <a:r>
              <a:rPr lang="en-US" b="0" i="0" u="none" dirty="0">
                <a:solidFill>
                  <a:srgbClr val="333333"/>
                </a:solidFill>
                <a:effectLst/>
              </a:rPr>
              <a:t>There are also additional resources to explore and a section on health and safety which is important to consider as we enter cold and flu season with covid cases on the rise.</a:t>
            </a:r>
          </a:p>
          <a:p>
            <a:pPr marL="0" marR="0" lvl="0" indent="0" algn="l" defTabSz="914400" rtl="0" eaLnBrk="1" fontAlgn="auto" latinLnBrk="0" hangingPunct="1">
              <a:spcBef>
                <a:spcPts val="600"/>
              </a:spcBef>
              <a:spcAft>
                <a:spcPts val="0"/>
              </a:spcAft>
              <a:buClrTx/>
              <a:buSzTx/>
              <a:buFont typeface="Wingdings" panose="05000000000000000000" pitchFamily="2" charset="2"/>
              <a:buNone/>
              <a:tabLst/>
              <a:defRPr/>
            </a:pPr>
            <a:r>
              <a:rPr lang="en-US" b="0" i="0" u="none" dirty="0">
                <a:solidFill>
                  <a:srgbClr val="333333"/>
                </a:solidFill>
                <a:effectLst/>
              </a:rPr>
              <a:t>The toolkit can be found at </a:t>
            </a:r>
            <a:r>
              <a:rPr lang="en-US" dirty="0">
                <a:solidFill>
                  <a:schemeClr val="tx1"/>
                </a:solidFill>
                <a:hlinkClick r:id="rId3">
                  <a:extLst>
                    <a:ext uri="{A12FA001-AC4F-418D-AE19-62706E023703}">
                      <ahyp:hlinkClr xmlns:ahyp="http://schemas.microsoft.com/office/drawing/2018/hyperlinkcolor" val="tx"/>
                    </a:ext>
                  </a:extLst>
                </a:hlinkClick>
              </a:rPr>
              <a:t>shiphelp.org/ship-resources/covid-19/toolkit</a:t>
            </a:r>
            <a:endParaRPr lang="en-US" dirty="0">
              <a:solidFill>
                <a:schemeClr val="tx1"/>
              </a:solidFill>
            </a:endParaRPr>
          </a:p>
        </p:txBody>
      </p:sp>
    </p:spTree>
    <p:extLst>
      <p:ext uri="{BB962C8B-B14F-4D97-AF65-F5344CB8AC3E}">
        <p14:creationId xmlns:p14="http://schemas.microsoft.com/office/powerpoint/2010/main" val="9916679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731520" y="3888486"/>
            <a:ext cx="5486400" cy="3780473"/>
          </a:xfrm>
        </p:spPr>
        <p:txBody>
          <a:bodyPr/>
          <a:lstStyle/>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200" dirty="0">
                <a:effectLst/>
                <a:latin typeface="+mn-lt"/>
                <a:ea typeface="Calibri" panose="020F0502020204030204" pitchFamily="34" charset="0"/>
                <a:cs typeface="Times New Roman" panose="02020603050405020304" pitchFamily="18" charset="0"/>
              </a:rPr>
              <a:t>This tip sheet provides tips and questions to consider related to privacy and confidentiality when working online vs. offline in programs where grantees and clients would typically meet face-to-face, in the same physical space. </a:t>
            </a: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200" dirty="0">
                <a:effectLst/>
                <a:latin typeface="+mn-lt"/>
                <a:ea typeface="Calibri" panose="020F0502020204030204" pitchFamily="34" charset="0"/>
                <a:cs typeface="Times New Roman" panose="02020603050405020304" pitchFamily="18" charset="0"/>
              </a:rPr>
              <a:t>This tip sheet walks through considerations and tech tips to ensure privacy in a virtual setting.</a:t>
            </a:r>
          </a:p>
          <a:p>
            <a:pPr marL="0" indent="0">
              <a:buNone/>
            </a:pPr>
            <a:endParaRPr lang="en-US" sz="1200" dirty="0">
              <a:latin typeface="+mn-lt"/>
            </a:endParaRPr>
          </a:p>
          <a:p>
            <a:pPr marL="0" indent="0">
              <a:buNone/>
            </a:pPr>
            <a:endParaRPr lang="en-US" sz="1200" dirty="0">
              <a:latin typeface="+mn-lt"/>
            </a:endParaRPr>
          </a:p>
        </p:txBody>
      </p:sp>
    </p:spTree>
    <p:extLst>
      <p:ext uri="{BB962C8B-B14F-4D97-AF65-F5344CB8AC3E}">
        <p14:creationId xmlns:p14="http://schemas.microsoft.com/office/powerpoint/2010/main" val="18624246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731520" y="3888486"/>
            <a:ext cx="5486400" cy="3780473"/>
          </a:xfrm>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sz="1200" dirty="0">
                <a:effectLst/>
                <a:latin typeface="+mn-lt"/>
                <a:ea typeface="Calibri" panose="020F0502020204030204" pitchFamily="34" charset="0"/>
                <a:cs typeface="Times New Roman" panose="02020603050405020304" pitchFamily="18" charset="0"/>
              </a:rPr>
              <a:t>Counseling virtually can seem overwhelming, but it doesn’t have to be. The trick is to be well organized and have the counseling sessions planned, in advance. This guide shares tips for useful applications that are easily accessible and free to use.</a:t>
            </a:r>
          </a:p>
          <a:p>
            <a:pPr marL="0" indent="0">
              <a:buNone/>
            </a:pPr>
            <a:endParaRPr lang="en-US" sz="1200" dirty="0">
              <a:latin typeface="+mn-lt"/>
            </a:endParaRPr>
          </a:p>
        </p:txBody>
      </p:sp>
    </p:spTree>
    <p:extLst>
      <p:ext uri="{BB962C8B-B14F-4D97-AF65-F5344CB8AC3E}">
        <p14:creationId xmlns:p14="http://schemas.microsoft.com/office/powerpoint/2010/main" val="33048073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86658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To submit a question, select the Q&amp;A icon on your Zoom control bar.</a:t>
            </a:r>
          </a:p>
        </p:txBody>
      </p:sp>
    </p:spTree>
    <p:extLst>
      <p:ext uri="{BB962C8B-B14F-4D97-AF65-F5344CB8AC3E}">
        <p14:creationId xmlns:p14="http://schemas.microsoft.com/office/powerpoint/2010/main" val="39275894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98463"/>
            <a:ext cx="5759450" cy="32400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707086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98463"/>
            <a:ext cx="5759450" cy="32400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561466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To submit a question, select the Q&amp;A icon on your Zoom control bar.</a:t>
            </a:r>
          </a:p>
        </p:txBody>
      </p:sp>
    </p:spTree>
    <p:extLst>
      <p:ext uri="{BB962C8B-B14F-4D97-AF65-F5344CB8AC3E}">
        <p14:creationId xmlns:p14="http://schemas.microsoft.com/office/powerpoint/2010/main" val="3927589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This slide has animation.</a:t>
            </a:r>
          </a:p>
          <a:p>
            <a:pPr marL="0" indent="0">
              <a:buNone/>
            </a:pPr>
            <a:r>
              <a:rPr lang="en-US" dirty="0"/>
              <a:t>We’d like to learn more about you. So, using the poll, please tell us………</a:t>
            </a:r>
          </a:p>
          <a:p>
            <a:pPr marL="171450" indent="-171450"/>
            <a:r>
              <a:rPr lang="en-US" dirty="0"/>
              <a:t>Icebreaker questions:</a:t>
            </a:r>
          </a:p>
          <a:p>
            <a:pPr marL="338328" indent="-173736">
              <a:buAutoNum type="arabicPeriod"/>
            </a:pPr>
            <a:r>
              <a:rPr lang="en-US" dirty="0"/>
              <a:t> Where are you joining us from today? (POLL)</a:t>
            </a:r>
            <a:endParaRPr lang="en-US" dirty="0">
              <a:cs typeface="Calibri"/>
            </a:endParaRPr>
          </a:p>
          <a:p>
            <a:pPr marL="338328" indent="-173736">
              <a:buAutoNum type="arabicPeriod"/>
            </a:pPr>
            <a:r>
              <a:rPr lang="en-US" dirty="0"/>
              <a:t> Are there specific points you’re hoping to learn today? (OPEN CHAT)</a:t>
            </a:r>
          </a:p>
          <a:p>
            <a:pPr marL="171450" lvl="2" indent="-171450">
              <a:buSzPct val="100000"/>
              <a:buFont typeface="Wingdings" panose="05000000000000000000" pitchFamily="2" charset="2"/>
              <a:buChar char="§"/>
            </a:pPr>
            <a:r>
              <a:rPr lang="en-US" dirty="0"/>
              <a:t>Introduce speakers…</a:t>
            </a:r>
          </a:p>
          <a:p>
            <a:pPr marL="0" indent="0">
              <a:buNone/>
            </a:pPr>
            <a:endParaRPr lang="en-US" dirty="0"/>
          </a:p>
        </p:txBody>
      </p:sp>
    </p:spTree>
    <p:extLst>
      <p:ext uri="{BB962C8B-B14F-4D97-AF65-F5344CB8AC3E}">
        <p14:creationId xmlns:p14="http://schemas.microsoft.com/office/powerpoint/2010/main" val="33476876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98463"/>
            <a:ext cx="5759450" cy="32400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10505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2372395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502920" y="3750263"/>
            <a:ext cx="5852160" cy="3780473"/>
          </a:xfrm>
        </p:spPr>
        <p:txBody>
          <a:bodyPr/>
          <a:lstStyle/>
          <a:p>
            <a:pPr marL="0" indent="0">
              <a:buNone/>
            </a:pPr>
            <a:r>
              <a:rPr lang="en-US" b="1" dirty="0"/>
              <a:t>Example complaint call from 1-800-MEDICARE:  </a:t>
            </a:r>
            <a:r>
              <a:rPr lang="en-US" dirty="0"/>
              <a:t>The person with Medicare is calling to let us know he gets many fraudulent calls from agents trying to switch his Medicare Advantage Plan. They talk about the flex card and over-the-counter benefits. He has provided his Medicare Number to them before, and they switched him without his consent. He hasn’t given them the Medicare Number again since, he says that they have a strong foreign accent, and it sounds like a call center. They know his name. Some of the agents that have called actually have read his Social Security Number back to him. He says that every day he received around 35 calls. These are some of the phone numbers that they’ve called from 8656019497, 8652931901, 8652088732, 6039685253.</a:t>
            </a:r>
          </a:p>
        </p:txBody>
      </p:sp>
    </p:spTree>
    <p:extLst>
      <p:ext uri="{BB962C8B-B14F-4D97-AF65-F5344CB8AC3E}">
        <p14:creationId xmlns:p14="http://schemas.microsoft.com/office/powerpoint/2010/main" val="20814041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830458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84340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763372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To submit a question, select the Q&amp;A icon on your Zoom control bar.</a:t>
            </a:r>
          </a:p>
        </p:txBody>
      </p:sp>
    </p:spTree>
    <p:extLst>
      <p:ext uri="{BB962C8B-B14F-4D97-AF65-F5344CB8AC3E}">
        <p14:creationId xmlns:p14="http://schemas.microsoft.com/office/powerpoint/2010/main" val="392758940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98463"/>
            <a:ext cx="5759450" cy="32400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826005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939942" cy="5144347"/>
          </a:xfrm>
        </p:spPr>
        <p:txBody>
          <a:bodyPr/>
          <a:lstStyle/>
          <a:p>
            <a:pPr marL="0" indent="0" defTabSz="483306">
              <a:spcAft>
                <a:spcPts val="0"/>
              </a:spcAft>
              <a:buNone/>
              <a:defRPr/>
            </a:pPr>
            <a:r>
              <a:rPr lang="en-US" sz="1300" dirty="0">
                <a:solidFill>
                  <a:prstClr val="black"/>
                </a:solidFill>
              </a:rPr>
              <a:t> </a:t>
            </a:r>
          </a:p>
          <a:p>
            <a:endParaRPr lang="en-US" dirty="0"/>
          </a:p>
        </p:txBody>
      </p:sp>
    </p:spTree>
    <p:extLst>
      <p:ext uri="{BB962C8B-B14F-4D97-AF65-F5344CB8AC3E}">
        <p14:creationId xmlns:p14="http://schemas.microsoft.com/office/powerpoint/2010/main" val="57139875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939942" cy="5144347"/>
          </a:xfrm>
        </p:spPr>
        <p:txBody>
          <a:bodyPr/>
          <a:lstStyle/>
          <a:p>
            <a:pPr marL="0" indent="0" defTabSz="483306">
              <a:spcAft>
                <a:spcPts val="0"/>
              </a:spcAft>
              <a:buNone/>
              <a:defRPr/>
            </a:pPr>
            <a:r>
              <a:rPr lang="en-US" sz="1300" dirty="0">
                <a:solidFill>
                  <a:prstClr val="black"/>
                </a:solidFill>
              </a:rPr>
              <a:t> </a:t>
            </a:r>
          </a:p>
          <a:p>
            <a:endParaRPr lang="en-US" dirty="0"/>
          </a:p>
        </p:txBody>
      </p:sp>
    </p:spTree>
    <p:extLst>
      <p:ext uri="{BB962C8B-B14F-4D97-AF65-F5344CB8AC3E}">
        <p14:creationId xmlns:p14="http://schemas.microsoft.com/office/powerpoint/2010/main" val="787049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Wingdings" pitchFamily="2" charset="2"/>
              <a:buChar char="§"/>
            </a:pPr>
            <a:r>
              <a:rPr lang="en-US" sz="1200" dirty="0"/>
              <a:t>I’m joined by my NTP colleagues Sylvia Gary and Karie Watson, who’ll be presenting today. And, we also have NTP </a:t>
            </a:r>
            <a:r>
              <a:rPr lang="en-US" dirty="0"/>
              <a:t>team members </a:t>
            </a:r>
            <a:r>
              <a:rPr lang="en-US" sz="1200" dirty="0"/>
              <a:t>Doria Diacogiannis, Mohamad Al-Issa, and Joseph Warden, who’ll be providing technical assistance.</a:t>
            </a:r>
          </a:p>
          <a:p>
            <a:pPr marL="174708" indent="-174708"/>
            <a:r>
              <a:rPr lang="en-US" dirty="0"/>
              <a:t>We have a wide range of presenters and subject matters experts joining us from different areas within CMS and from other agencies. We’ll introduce you to them individually before they present their specific agenda topic. </a:t>
            </a:r>
          </a:p>
          <a:p>
            <a:pPr marL="174708" indent="-174708">
              <a:buFont typeface="Wingdings" pitchFamily="2" charset="2"/>
              <a:buChar char="§"/>
            </a:pPr>
            <a:r>
              <a:rPr lang="en-US" sz="1200" dirty="0"/>
              <a:t>Thanks to everyone for your support in this event.</a:t>
            </a:r>
            <a:endParaRPr lang="en-US" sz="1200" dirty="0">
              <a:cs typeface="Calibri"/>
            </a:endParaRPr>
          </a:p>
          <a:p>
            <a:endParaRPr lang="en-US" b="1" dirty="0"/>
          </a:p>
        </p:txBody>
      </p:sp>
    </p:spTree>
    <p:extLst>
      <p:ext uri="{BB962C8B-B14F-4D97-AF65-F5344CB8AC3E}">
        <p14:creationId xmlns:p14="http://schemas.microsoft.com/office/powerpoint/2010/main" val="40632879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939942" cy="5144347"/>
          </a:xfrm>
        </p:spPr>
        <p:txBody>
          <a:bodyPr/>
          <a:lstStyle/>
          <a:p>
            <a:pPr marL="0" indent="0" defTabSz="483306">
              <a:spcAft>
                <a:spcPts val="0"/>
              </a:spcAft>
              <a:buNone/>
              <a:defRPr/>
            </a:pPr>
            <a:r>
              <a:rPr lang="en-US" sz="1300" dirty="0">
                <a:solidFill>
                  <a:prstClr val="black"/>
                </a:solidFill>
              </a:rPr>
              <a:t> </a:t>
            </a:r>
          </a:p>
          <a:p>
            <a:endParaRPr lang="en-US" dirty="0"/>
          </a:p>
        </p:txBody>
      </p:sp>
    </p:spTree>
    <p:extLst>
      <p:ext uri="{BB962C8B-B14F-4D97-AF65-F5344CB8AC3E}">
        <p14:creationId xmlns:p14="http://schemas.microsoft.com/office/powerpoint/2010/main" val="219167287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939942" cy="5144347"/>
          </a:xfrm>
        </p:spPr>
        <p:txBody>
          <a:bodyPr/>
          <a:lstStyle/>
          <a:p>
            <a:pPr marL="0" indent="0" defTabSz="483306">
              <a:spcAft>
                <a:spcPts val="0"/>
              </a:spcAft>
              <a:buNone/>
              <a:defRPr/>
            </a:pPr>
            <a:r>
              <a:rPr lang="en-US" sz="1300" dirty="0">
                <a:solidFill>
                  <a:prstClr val="black"/>
                </a:solidFill>
              </a:rPr>
              <a:t> </a:t>
            </a:r>
          </a:p>
          <a:p>
            <a:endParaRPr lang="en-US" dirty="0"/>
          </a:p>
        </p:txBody>
      </p:sp>
    </p:spTree>
    <p:extLst>
      <p:ext uri="{BB962C8B-B14F-4D97-AF65-F5344CB8AC3E}">
        <p14:creationId xmlns:p14="http://schemas.microsoft.com/office/powerpoint/2010/main" val="100877758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939942" cy="5144347"/>
          </a:xfrm>
        </p:spPr>
        <p:txBody>
          <a:bodyPr/>
          <a:lstStyle/>
          <a:p>
            <a:pPr marL="0" indent="0" defTabSz="483306">
              <a:spcAft>
                <a:spcPts val="0"/>
              </a:spcAft>
              <a:buNone/>
              <a:defRPr/>
            </a:pPr>
            <a:r>
              <a:rPr lang="en-US" sz="1300" dirty="0">
                <a:solidFill>
                  <a:prstClr val="black"/>
                </a:solidFill>
              </a:rPr>
              <a:t> </a:t>
            </a:r>
          </a:p>
          <a:p>
            <a:endParaRPr lang="en-US" dirty="0"/>
          </a:p>
        </p:txBody>
      </p:sp>
    </p:spTree>
    <p:extLst>
      <p:ext uri="{BB962C8B-B14F-4D97-AF65-F5344CB8AC3E}">
        <p14:creationId xmlns:p14="http://schemas.microsoft.com/office/powerpoint/2010/main" val="245704941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939942" cy="5144347"/>
          </a:xfrm>
        </p:spPr>
        <p:txBody>
          <a:bodyPr/>
          <a:lstStyle/>
          <a:p>
            <a:pPr marL="0" indent="0" defTabSz="483306">
              <a:spcAft>
                <a:spcPts val="0"/>
              </a:spcAft>
              <a:buNone/>
              <a:defRPr/>
            </a:pPr>
            <a:r>
              <a:rPr lang="en-US" sz="1300" dirty="0">
                <a:solidFill>
                  <a:prstClr val="black"/>
                </a:solidFill>
              </a:rPr>
              <a:t> </a:t>
            </a:r>
          </a:p>
          <a:p>
            <a:endParaRPr lang="en-US" dirty="0"/>
          </a:p>
        </p:txBody>
      </p:sp>
    </p:spTree>
    <p:extLst>
      <p:ext uri="{BB962C8B-B14F-4D97-AF65-F5344CB8AC3E}">
        <p14:creationId xmlns:p14="http://schemas.microsoft.com/office/powerpoint/2010/main" val="357656928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939942" cy="5144347"/>
          </a:xfrm>
        </p:spPr>
        <p:txBody>
          <a:bodyPr/>
          <a:lstStyle/>
          <a:p>
            <a:pPr marL="0" indent="0" defTabSz="483306">
              <a:spcAft>
                <a:spcPts val="0"/>
              </a:spcAft>
              <a:buNone/>
              <a:defRPr/>
            </a:pPr>
            <a:r>
              <a:rPr lang="en-US" sz="1300" dirty="0">
                <a:solidFill>
                  <a:prstClr val="black"/>
                </a:solidFill>
              </a:rPr>
              <a:t> </a:t>
            </a:r>
          </a:p>
          <a:p>
            <a:endParaRPr lang="en-US" dirty="0"/>
          </a:p>
        </p:txBody>
      </p:sp>
    </p:spTree>
    <p:extLst>
      <p:ext uri="{BB962C8B-B14F-4D97-AF65-F5344CB8AC3E}">
        <p14:creationId xmlns:p14="http://schemas.microsoft.com/office/powerpoint/2010/main" val="21120463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939942" cy="5144347"/>
          </a:xfrm>
        </p:spPr>
        <p:txBody>
          <a:bodyPr/>
          <a:lstStyle/>
          <a:p>
            <a:pPr marL="0" indent="0" defTabSz="483306">
              <a:spcAft>
                <a:spcPts val="0"/>
              </a:spcAft>
              <a:buNone/>
              <a:defRPr/>
            </a:pPr>
            <a:r>
              <a:rPr lang="en-US" sz="1300" dirty="0">
                <a:solidFill>
                  <a:prstClr val="black"/>
                </a:solidFill>
              </a:rPr>
              <a:t> </a:t>
            </a:r>
          </a:p>
          <a:p>
            <a:endParaRPr lang="en-US" dirty="0"/>
          </a:p>
        </p:txBody>
      </p:sp>
    </p:spTree>
    <p:extLst>
      <p:ext uri="{BB962C8B-B14F-4D97-AF65-F5344CB8AC3E}">
        <p14:creationId xmlns:p14="http://schemas.microsoft.com/office/powerpoint/2010/main" val="37961279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939942" cy="5144347"/>
          </a:xfrm>
        </p:spPr>
        <p:txBody>
          <a:bodyPr/>
          <a:lstStyle/>
          <a:p>
            <a:pPr marL="0" indent="0" defTabSz="483306">
              <a:spcAft>
                <a:spcPts val="0"/>
              </a:spcAft>
              <a:buNone/>
              <a:defRPr/>
            </a:pPr>
            <a:r>
              <a:rPr lang="en-US" sz="1300" dirty="0">
                <a:solidFill>
                  <a:prstClr val="black"/>
                </a:solidFill>
              </a:rPr>
              <a:t> </a:t>
            </a:r>
          </a:p>
          <a:p>
            <a:endParaRPr lang="en-US" dirty="0"/>
          </a:p>
        </p:txBody>
      </p:sp>
    </p:spTree>
    <p:extLst>
      <p:ext uri="{BB962C8B-B14F-4D97-AF65-F5344CB8AC3E}">
        <p14:creationId xmlns:p14="http://schemas.microsoft.com/office/powerpoint/2010/main" val="12163224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To submit a question, select the Q&amp;A icon on your Zoom control bar.</a:t>
            </a:r>
          </a:p>
        </p:txBody>
      </p:sp>
    </p:spTree>
    <p:extLst>
      <p:ext uri="{BB962C8B-B14F-4D97-AF65-F5344CB8AC3E}">
        <p14:creationId xmlns:p14="http://schemas.microsoft.com/office/powerpoint/2010/main" val="392758940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945983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95693" y="3687727"/>
            <a:ext cx="7123814" cy="5254256"/>
          </a:xfrm>
        </p:spPr>
        <p:txBody>
          <a:bodyPr/>
          <a:lstStyle/>
          <a:p>
            <a:pPr marL="0" indent="0" defTabSz="966612">
              <a:buNone/>
              <a:defRPr/>
            </a:pPr>
            <a:r>
              <a:rPr lang="en-US" sz="1100" dirty="0">
                <a:solidFill>
                  <a:prstClr val="black"/>
                </a:solidFill>
                <a:cs typeface="Arial"/>
              </a:rPr>
              <a:t>When you first </a:t>
            </a:r>
            <a:r>
              <a:rPr lang="en-US" sz="1100" dirty="0">
                <a:cs typeface="Arial"/>
              </a:rPr>
              <a:t>sign up for </a:t>
            </a:r>
            <a:r>
              <a:rPr lang="en-US" sz="1100" dirty="0">
                <a:solidFill>
                  <a:prstClr val="black"/>
                </a:solidFill>
                <a:cs typeface="Arial"/>
              </a:rPr>
              <a:t>Medicare, and during certain times of the year, you can choose how you get your Medicare coverage. There are 2 main ways to get Medicare:</a:t>
            </a:r>
          </a:p>
          <a:p>
            <a:pPr marL="125525" indent="-125525" defTabSz="966612">
              <a:defRPr/>
            </a:pPr>
            <a:r>
              <a:rPr lang="en-US" sz="1100" dirty="0">
                <a:solidFill>
                  <a:prstClr val="black"/>
                </a:solidFill>
                <a:cs typeface="Arial"/>
              </a:rPr>
              <a:t>Original Medicare</a:t>
            </a:r>
          </a:p>
          <a:p>
            <a:pPr marL="125525" indent="-125525" defTabSz="966612">
              <a:defRPr/>
            </a:pPr>
            <a:r>
              <a:rPr lang="en-US" sz="1100" dirty="0">
                <a:solidFill>
                  <a:prstClr val="black"/>
                </a:solidFill>
                <a:cs typeface="Arial"/>
              </a:rPr>
              <a:t>Medicare Advantage (also known as Part C)</a:t>
            </a:r>
          </a:p>
          <a:p>
            <a:pPr marL="0" indent="0" defTabSz="966612">
              <a:buNone/>
              <a:defRPr/>
            </a:pPr>
            <a:r>
              <a:rPr lang="en-US" sz="1100" b="1" dirty="0">
                <a:solidFill>
                  <a:prstClr val="black"/>
                </a:solidFill>
                <a:cs typeface="Arial"/>
              </a:rPr>
              <a:t>Original Medicare</a:t>
            </a:r>
          </a:p>
          <a:p>
            <a:pPr marL="125525" indent="-125525">
              <a:defRPr/>
            </a:pPr>
            <a:r>
              <a:rPr lang="en-US" sz="1100" dirty="0">
                <a:solidFill>
                  <a:prstClr val="black"/>
                </a:solidFill>
                <a:cs typeface="Arial"/>
              </a:rPr>
              <a:t>Coverage includes Part A and Part B. </a:t>
            </a:r>
          </a:p>
          <a:p>
            <a:pPr marL="125834" indent="-125834" defTabSz="966612">
              <a:defRPr/>
            </a:pPr>
            <a:r>
              <a:rPr lang="en-US" sz="1100" dirty="0">
                <a:solidFill>
                  <a:prstClr val="black"/>
                </a:solidFill>
                <a:cs typeface="Arial"/>
              </a:rPr>
              <a:t>You can join a separate Medicare drug plan to get Medicare drug coverage (Part D). </a:t>
            </a:r>
            <a:endParaRPr lang="en-US" sz="1100" dirty="0">
              <a:solidFill>
                <a:prstClr val="black"/>
              </a:solidFill>
              <a:cs typeface="Arial" panose="020B0604020202020204" pitchFamily="34" charset="0"/>
            </a:endParaRPr>
          </a:p>
          <a:p>
            <a:pPr marL="125525" indent="-125525">
              <a:defRPr/>
            </a:pPr>
            <a:r>
              <a:rPr lang="en-US" sz="1100" dirty="0">
                <a:cs typeface="Arial"/>
              </a:rPr>
              <a:t>You can use any doctor or hospital that takes Medicare, anywhere in the U.S.</a:t>
            </a:r>
            <a:endParaRPr lang="en-US" sz="1100" dirty="0">
              <a:solidFill>
                <a:prstClr val="black"/>
              </a:solidFill>
              <a:cs typeface="Arial"/>
            </a:endParaRPr>
          </a:p>
          <a:p>
            <a:pPr marL="125525" indent="-125525">
              <a:defRPr/>
            </a:pPr>
            <a:r>
              <a:rPr lang="en-US" sz="1100" dirty="0">
                <a:solidFill>
                  <a:prstClr val="black"/>
                </a:solidFill>
                <a:cs typeface="Arial"/>
              </a:rPr>
              <a:t>To help pay your out-of-pocket costs in Original Medicare (like your 20% coinsurance), you can also shop for and buy supplemental coverage. This includes Medicare Supplement Insurance (Medigap) policies, which only work with Original Medicare. Or, you can use coverage from a former employer or union, or Medicaid. Medicaid is a joint federal and state program that helps with medical costs for some people with limited income and (in some cases) resources. It also offers benefits that Medicare doesn’t normally cover, like nursing home care and personal care services. The coinsurance is an amount you may be required to pay as your share of the cost for services after you pay any deductibles. Coinsurance is usually a percentage.</a:t>
            </a:r>
            <a:endParaRPr lang="en-US" sz="1100" dirty="0">
              <a:solidFill>
                <a:prstClr val="black"/>
              </a:solidFill>
              <a:cs typeface="Arial" panose="020B0604020202020204" pitchFamily="34" charset="0"/>
            </a:endParaRPr>
          </a:p>
          <a:p>
            <a:pPr marL="0" indent="0" defTabSz="966612">
              <a:buNone/>
              <a:defRPr/>
            </a:pPr>
            <a:r>
              <a:rPr lang="en-US" sz="1100" b="1" dirty="0">
                <a:solidFill>
                  <a:prstClr val="black"/>
                </a:solidFill>
                <a:cs typeface="Arial"/>
              </a:rPr>
              <a:t>Medicare Advantage (also known as Part C)</a:t>
            </a:r>
          </a:p>
          <a:p>
            <a:pPr marL="125525" indent="-125525" defTabSz="966612">
              <a:defRPr/>
            </a:pPr>
            <a:r>
              <a:rPr lang="en-US" sz="1100" dirty="0">
                <a:solidFill>
                  <a:prstClr val="black"/>
                </a:solidFill>
                <a:cs typeface="Arial"/>
              </a:rPr>
              <a:t>A Medicare-approved plan from a private company that offers an alternative to Original Medicare for your health and drug coverage. These “bundled” plans include Part A, Part B, and usually Part D.</a:t>
            </a:r>
          </a:p>
          <a:p>
            <a:pPr marL="125525" indent="-125525" defTabSz="966612">
              <a:defRPr/>
            </a:pPr>
            <a:r>
              <a:rPr lang="en-US" sz="1100" dirty="0">
                <a:solidFill>
                  <a:prstClr val="black"/>
                </a:solidFill>
                <a:cs typeface="Arial"/>
              </a:rPr>
              <a:t>In most cases, </a:t>
            </a:r>
            <a:r>
              <a:rPr lang="en-US" sz="1100" dirty="0">
                <a:cs typeface="Arial"/>
              </a:rPr>
              <a:t>you can only use </a:t>
            </a:r>
            <a:r>
              <a:rPr lang="en-US" sz="1100" dirty="0">
                <a:solidFill>
                  <a:prstClr val="black"/>
                </a:solidFill>
                <a:cs typeface="Arial"/>
              </a:rPr>
              <a:t>doctors who are in the plan’s network.</a:t>
            </a:r>
          </a:p>
          <a:p>
            <a:pPr marL="125525" indent="-125525" defTabSz="966612">
              <a:defRPr/>
            </a:pPr>
            <a:r>
              <a:rPr lang="en-US" sz="1100" dirty="0">
                <a:cs typeface="Arial"/>
              </a:rPr>
              <a:t>In many cases, you may need to get approval from your plan before it covers certain drugs or services.</a:t>
            </a:r>
          </a:p>
          <a:p>
            <a:pPr marL="125525" indent="-125525" defTabSz="966612">
              <a:defRPr/>
            </a:pPr>
            <a:r>
              <a:rPr lang="en-US" sz="1100" dirty="0">
                <a:solidFill>
                  <a:prstClr val="black"/>
                </a:solidFill>
                <a:cs typeface="Arial"/>
              </a:rPr>
              <a:t>Plans may have lower out-of-pocket costs than Original Medicare.</a:t>
            </a:r>
          </a:p>
          <a:p>
            <a:pPr marL="125525" indent="-125525" defTabSz="966612">
              <a:defRPr/>
            </a:pPr>
            <a:r>
              <a:rPr lang="en-US" sz="1100" dirty="0">
                <a:solidFill>
                  <a:prstClr val="black"/>
                </a:solidFill>
                <a:cs typeface="Arial"/>
              </a:rPr>
              <a:t>Plans may offer some extra benefits that Original Medicare doesn’t cover—like vision, hearing, and dental services. </a:t>
            </a:r>
            <a:endParaRPr lang="en-US" sz="1100" b="1" dirty="0">
              <a:solidFill>
                <a:prstClr val="black"/>
              </a:solidFill>
            </a:endParaRPr>
          </a:p>
        </p:txBody>
      </p:sp>
    </p:spTree>
    <p:extLst>
      <p:ext uri="{BB962C8B-B14F-4D97-AF65-F5344CB8AC3E}">
        <p14:creationId xmlns:p14="http://schemas.microsoft.com/office/powerpoint/2010/main" val="42142048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22.xml"/><Relationship Id="rId5" Type="http://schemas.openxmlformats.org/officeDocument/2006/relationships/image" Target="../media/image13.emf"/><Relationship Id="rId4" Type="http://schemas.openxmlformats.org/officeDocument/2006/relationships/image" Target="../media/image12.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23.xml"/><Relationship Id="rId5" Type="http://schemas.openxmlformats.org/officeDocument/2006/relationships/image" Target="../media/image13.emf"/><Relationship Id="rId4" Type="http://schemas.openxmlformats.org/officeDocument/2006/relationships/image" Target="../media/image12.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4.xml"/><Relationship Id="rId5" Type="http://schemas.openxmlformats.org/officeDocument/2006/relationships/image" Target="../media/image13.emf"/><Relationship Id="rId4" Type="http://schemas.openxmlformats.org/officeDocument/2006/relationships/image" Target="../media/image12.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5.xml"/><Relationship Id="rId5" Type="http://schemas.openxmlformats.org/officeDocument/2006/relationships/image" Target="../media/image13.emf"/><Relationship Id="rId4" Type="http://schemas.openxmlformats.org/officeDocument/2006/relationships/image" Target="../media/image12.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6.xml"/><Relationship Id="rId5" Type="http://schemas.openxmlformats.org/officeDocument/2006/relationships/image" Target="../media/image13.emf"/><Relationship Id="rId4" Type="http://schemas.openxmlformats.org/officeDocument/2006/relationships/image" Target="../media/image12.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7.xml"/><Relationship Id="rId5" Type="http://schemas.openxmlformats.org/officeDocument/2006/relationships/image" Target="../media/image13.emf"/><Relationship Id="rId4" Type="http://schemas.openxmlformats.org/officeDocument/2006/relationships/image" Target="../media/image12.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8.xml"/><Relationship Id="rId5" Type="http://schemas.openxmlformats.org/officeDocument/2006/relationships/image" Target="../media/image13.emf"/><Relationship Id="rId4" Type="http://schemas.openxmlformats.org/officeDocument/2006/relationships/image" Target="../media/image12.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29.xml"/><Relationship Id="rId5" Type="http://schemas.openxmlformats.org/officeDocument/2006/relationships/image" Target="../media/image13.emf"/><Relationship Id="rId4" Type="http://schemas.openxmlformats.org/officeDocument/2006/relationships/image" Target="../media/image12.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30.xml"/><Relationship Id="rId5" Type="http://schemas.openxmlformats.org/officeDocument/2006/relationships/image" Target="../media/image13.emf"/><Relationship Id="rId4" Type="http://schemas.openxmlformats.org/officeDocument/2006/relationships/image" Target="../media/image12.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12.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12.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12.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12.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12.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12.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12.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12.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12.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12.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12.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12.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12.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4.xml"/><Relationship Id="rId4" Type="http://schemas.openxmlformats.org/officeDocument/2006/relationships/image" Target="../media/image12.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45.xml"/><Relationship Id="rId4" Type="http://schemas.openxmlformats.org/officeDocument/2006/relationships/image" Target="../media/image12.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Master" Target="../slideMasters/slideMaster2.xml"/><Relationship Id="rId1" Type="http://schemas.openxmlformats.org/officeDocument/2006/relationships/tags" Target="../tags/tag46.xml"/><Relationship Id="rId4" Type="http://schemas.openxmlformats.org/officeDocument/2006/relationships/image" Target="../media/image12.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2.xml"/><Relationship Id="rId1" Type="http://schemas.openxmlformats.org/officeDocument/2006/relationships/tags" Target="../tags/tag47.xml"/><Relationship Id="rId4" Type="http://schemas.openxmlformats.org/officeDocument/2006/relationships/image" Target="../media/image12.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Master" Target="../slideMasters/slideMaster2.xml"/><Relationship Id="rId1" Type="http://schemas.openxmlformats.org/officeDocument/2006/relationships/tags" Target="../tags/tag48.xml"/><Relationship Id="rId4" Type="http://schemas.openxmlformats.org/officeDocument/2006/relationships/image" Target="../media/image12.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2.xml"/><Relationship Id="rId1" Type="http://schemas.openxmlformats.org/officeDocument/2006/relationships/tags" Target="../tags/tag49.xml"/><Relationship Id="rId4" Type="http://schemas.openxmlformats.org/officeDocument/2006/relationships/image" Target="../media/image12.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Master" Target="../slideMasters/slideMaster2.xml"/><Relationship Id="rId1" Type="http://schemas.openxmlformats.org/officeDocument/2006/relationships/tags" Target="../tags/tag50.xml"/><Relationship Id="rId4" Type="http://schemas.openxmlformats.org/officeDocument/2006/relationships/image" Target="../media/image12.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Master" Target="../slideMasters/slideMaster3.xml"/><Relationship Id="rId1" Type="http://schemas.openxmlformats.org/officeDocument/2006/relationships/tags" Target="../tags/tag56.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7.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8.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Master" Target="../slideMasters/slideMaster3.xml"/><Relationship Id="rId1" Type="http://schemas.openxmlformats.org/officeDocument/2006/relationships/tags" Target="../tags/tag60.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Master" Target="../slideMasters/slideMaster3.xml"/><Relationship Id="rId1" Type="http://schemas.openxmlformats.org/officeDocument/2006/relationships/tags" Target="../tags/tag62.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3.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slideMaster" Target="../slideMasters/slideMaster4.xml"/><Relationship Id="rId1" Type="http://schemas.openxmlformats.org/officeDocument/2006/relationships/tags" Target="../tags/tag6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slideMaster" Target="../slideMasters/slideMaster4.xml"/><Relationship Id="rId1" Type="http://schemas.openxmlformats.org/officeDocument/2006/relationships/tags" Target="../tags/tag6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slideMaster" Target="../slideMasters/slideMaster4.xml"/><Relationship Id="rId1" Type="http://schemas.openxmlformats.org/officeDocument/2006/relationships/tags" Target="../tags/tag6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7.png"/><Relationship Id="rId2" Type="http://schemas.openxmlformats.org/officeDocument/2006/relationships/slideMaster" Target="../slideMasters/slideMaster4.xml"/><Relationship Id="rId1" Type="http://schemas.openxmlformats.org/officeDocument/2006/relationships/tags" Target="../tags/tag69.xml"/><Relationship Id="rId6" Type="http://schemas.openxmlformats.org/officeDocument/2006/relationships/image" Target="../media/image66.png"/><Relationship Id="rId5" Type="http://schemas.openxmlformats.org/officeDocument/2006/relationships/image" Target="../media/image60.png"/><Relationship Id="rId4" Type="http://schemas.openxmlformats.org/officeDocument/2006/relationships/image" Target="../media/image65.png"/><Relationship Id="rId9" Type="http://schemas.openxmlformats.org/officeDocument/2006/relationships/image" Target="../media/image69.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58.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slideMaster" Target="../slideMasters/slideMaster4.xml"/><Relationship Id="rId1" Type="http://schemas.openxmlformats.org/officeDocument/2006/relationships/tags" Target="../tags/tag70.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64.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58.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slideMaster" Target="../slideMasters/slideMaster4.xml"/><Relationship Id="rId1" Type="http://schemas.openxmlformats.org/officeDocument/2006/relationships/tags" Target="../tags/tag71.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hyperlink" Target="https://cmsnationaltrainingprogram.cms.gov/" TargetMode="External"/><Relationship Id="rId5" Type="http://schemas.openxmlformats.org/officeDocument/2006/relationships/hyperlink" Target="mailto:training@cms.hhs.gov" TargetMode="External"/><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rgbClr val="00539A"/>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NTP Medicare OEP Bootcamp 2023</a:t>
            </a:r>
            <a:endParaRPr lang="en-US" dirty="0"/>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September 2023</a:t>
            </a:r>
            <a:endParaRPr lang="en-US" dirty="0"/>
          </a:p>
        </p:txBody>
      </p:sp>
    </p:spTree>
    <p:custDataLst>
      <p:tags r:id="rId1"/>
    </p:custDataLst>
    <p:extLst>
      <p:ext uri="{BB962C8B-B14F-4D97-AF65-F5344CB8AC3E}">
        <p14:creationId xmlns:p14="http://schemas.microsoft.com/office/powerpoint/2010/main" val="729624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0" y="0"/>
            <a:ext cx="12192000" cy="987425"/>
          </a:xfrm>
          <a:prstGeom prst="rect">
            <a:avLst/>
          </a:prstGeom>
        </p:spPr>
        <p:txBody>
          <a:bodyPr anchor="ct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1371601"/>
            <a:ext cx="6172200" cy="46451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1371601"/>
            <a:ext cx="3932237" cy="464515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A0FC4DF-B07B-9342-93BF-CD1F4E04FDCE}"/>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6" name="Footer Placeholder 5">
            <a:extLst>
              <a:ext uri="{FF2B5EF4-FFF2-40B4-BE49-F238E27FC236}">
                <a16:creationId xmlns:a16="http://schemas.microsoft.com/office/drawing/2014/main" id="{0655447C-A843-764C-8BDE-FCAF472DB67C}"/>
              </a:ext>
            </a:extLst>
          </p:cNvPr>
          <p:cNvSpPr>
            <a:spLocks noGrp="1"/>
          </p:cNvSpPr>
          <p:nvPr>
            <p:ph type="ftr" sz="quarter" idx="11"/>
          </p:nvPr>
        </p:nvSpPr>
        <p:spPr/>
        <p:txBody>
          <a:bodyPr/>
          <a:lstStyle>
            <a:lvl1pPr>
              <a:defRPr/>
            </a:lvl1pPr>
          </a:lstStyle>
          <a:p>
            <a:r>
              <a:rPr lang="en-US"/>
              <a:t>NTP Medicare OEP Bootcamp 2023</a:t>
            </a:r>
            <a:endParaRPr lang="en-US" dirty="0"/>
          </a:p>
        </p:txBody>
      </p:sp>
      <p:sp>
        <p:nvSpPr>
          <p:cNvPr id="5" name="Date Placeholder 4">
            <a:extLst>
              <a:ext uri="{FF2B5EF4-FFF2-40B4-BE49-F238E27FC236}">
                <a16:creationId xmlns:a16="http://schemas.microsoft.com/office/drawing/2014/main" id="{AFAC5E98-D351-CA4E-8818-6F5D3860BC58}"/>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347714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838200" y="222622"/>
            <a:ext cx="10515600" cy="809254"/>
          </a:xfrm>
          <a:prstGeom prst="rect">
            <a:avLst/>
          </a:prstGeom>
        </p:spPr>
        <p:txBody>
          <a:bodyPr/>
          <a:lstStyle/>
          <a:p>
            <a:r>
              <a:rPr lang="en-US" dirty="0"/>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latin typeface="Arial" panose="020B0604020202020204" pitchFamily="34" charset="0"/>
                <a:cs typeface="Arial" panose="020B0604020202020204" pitchFamily="34" charset="0"/>
              </a:defRPr>
            </a:lvl1pPr>
          </a:lstStyle>
          <a:p>
            <a:r>
              <a:rPr lang="en-US"/>
              <a:t>September 2023</a:t>
            </a:r>
            <a:endParaRPr lang="en-US" dirty="0"/>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latin typeface="Arial" panose="020B0604020202020204" pitchFamily="34" charset="0"/>
                <a:cs typeface="Arial" panose="020B0604020202020204" pitchFamily="34" charset="0"/>
              </a:defRPr>
            </a:lvl1pPr>
          </a:lstStyle>
          <a:p>
            <a:r>
              <a:rPr lang="en-US"/>
              <a:t>NTP Medicare OEP Bootcamp 2023</a:t>
            </a:r>
            <a:endParaRPr lang="en-US" dirty="0"/>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a:p>
            <a:pPr lvl="1"/>
            <a:r>
              <a:rPr lang="en-US" dirty="0"/>
              <a:t>Click to add subtext</a:t>
            </a:r>
          </a:p>
          <a:p>
            <a:pPr lvl="2"/>
            <a:r>
              <a:rPr lang="en-US" dirty="0"/>
              <a:t>Third level</a:t>
            </a:r>
          </a:p>
        </p:txBody>
      </p:sp>
    </p:spTree>
    <p:custDataLst>
      <p:tags r:id="rId1"/>
    </p:custDataLst>
    <p:extLst>
      <p:ext uri="{BB962C8B-B14F-4D97-AF65-F5344CB8AC3E}">
        <p14:creationId xmlns:p14="http://schemas.microsoft.com/office/powerpoint/2010/main" val="2504802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r>
              <a:rPr lang="en-US"/>
              <a:t>September 2023</a:t>
            </a:r>
          </a:p>
        </p:txBody>
      </p:sp>
      <p:sp>
        <p:nvSpPr>
          <p:cNvPr id="5" name="Footer Placeholder 4"/>
          <p:cNvSpPr>
            <a:spLocks noGrp="1"/>
          </p:cNvSpPr>
          <p:nvPr>
            <p:ph type="ftr" sz="quarter" idx="11"/>
          </p:nvPr>
        </p:nvSpPr>
        <p:spPr/>
        <p:txBody>
          <a:bodyPr/>
          <a:lstStyle/>
          <a:p>
            <a:r>
              <a:rPr lang="en-US"/>
              <a:t>NTP Medicare OEP Bootcamp 2023</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162D542-39A4-4598-BEB9-D1267FDA8501}" type="slidenum">
              <a:rPr lang="en-US" smtClean="0"/>
              <a:t>‹#›</a:t>
            </a:fld>
            <a:endParaRPr lang="en-US"/>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951186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September 2023</a:t>
            </a:r>
          </a:p>
        </p:txBody>
      </p:sp>
      <p:sp>
        <p:nvSpPr>
          <p:cNvPr id="3" name="Footer Placeholder 2"/>
          <p:cNvSpPr>
            <a:spLocks noGrp="1"/>
          </p:cNvSpPr>
          <p:nvPr>
            <p:ph type="ftr" sz="quarter" idx="11"/>
          </p:nvPr>
        </p:nvSpPr>
        <p:spPr/>
        <p:txBody>
          <a:bodyPr/>
          <a:lstStyle/>
          <a:p>
            <a:r>
              <a:rPr lang="en-US"/>
              <a:t>NTP Medicare OEP Bootcamp 2023</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ustDataLst>
      <p:tags r:id="rId1"/>
    </p:custDataLst>
    <p:extLst>
      <p:ext uri="{BB962C8B-B14F-4D97-AF65-F5344CB8AC3E}">
        <p14:creationId xmlns:p14="http://schemas.microsoft.com/office/powerpoint/2010/main" val="3565669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66142" y="1180618"/>
            <a:ext cx="9303428" cy="4757195"/>
          </a:xfrm>
        </p:spPr>
        <p:txBody>
          <a:bodyPr/>
          <a:lstStyle>
            <a:lvl2pPr marL="457200" indent="-227013">
              <a:defRPr/>
            </a:lvl2pPr>
            <a:lvl3pPr marL="685800" indent="-228600">
              <a:buSzPct val="50000"/>
              <a:buFont typeface="Wingdings" panose="05000000000000000000" pitchFamily="2" charset="2"/>
              <a:buChar char="q"/>
              <a:defRPr/>
            </a:lvl3pPr>
            <a:lvl4pPr marL="914400" indent="-231775">
              <a:buFont typeface="Calibri" panose="020F0502020204030204" pitchFamily="34" charset="0"/>
              <a:buChar char="–"/>
              <a:defRPr/>
            </a:lvl4pPr>
            <a:lvl5pPr marL="1143000" indent="-228600">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B4645CCC-AB93-9146-B7A8-52586169DD60}"/>
              </a:ext>
            </a:extLst>
          </p:cNvPr>
          <p:cNvSpPr>
            <a:spLocks noGrp="1"/>
          </p:cNvSpPr>
          <p:nvPr>
            <p:ph type="title"/>
          </p:nvPr>
        </p:nvSpPr>
        <p:spPr/>
        <p:txBody>
          <a:bodyPr>
            <a:normAutofit/>
          </a:bodyPr>
          <a:lstStyle>
            <a:lvl1pPr>
              <a:defRPr sz="3000" baseline="0">
                <a:latin typeface="Calibri "/>
              </a:defRPr>
            </a:lvl1pPr>
          </a:lstStyle>
          <a:p>
            <a:r>
              <a:rPr lang="en-US" dirty="0"/>
              <a:t>Click to edit Master title style</a:t>
            </a:r>
          </a:p>
        </p:txBody>
      </p:sp>
      <p:sp>
        <p:nvSpPr>
          <p:cNvPr id="11" name="Date Placeholder 4">
            <a:extLst>
              <a:ext uri="{FF2B5EF4-FFF2-40B4-BE49-F238E27FC236}">
                <a16:creationId xmlns:a16="http://schemas.microsoft.com/office/drawing/2014/main" id="{A5210AD0-2A3F-4797-A9B3-C61523B0FCE2}"/>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September 2023</a:t>
            </a:r>
            <a:endParaRPr lang="en-US" dirty="0"/>
          </a:p>
        </p:txBody>
      </p:sp>
      <p:sp>
        <p:nvSpPr>
          <p:cNvPr id="12" name="Footer Placeholder 2">
            <a:extLst>
              <a:ext uri="{FF2B5EF4-FFF2-40B4-BE49-F238E27FC236}">
                <a16:creationId xmlns:a16="http://schemas.microsoft.com/office/drawing/2014/main" id="{A4D32CC8-84BB-49F5-817F-9BAFD687D700}"/>
              </a:ext>
            </a:extLst>
          </p:cNvPr>
          <p:cNvSpPr>
            <a:spLocks noGrp="1"/>
          </p:cNvSpPr>
          <p:nvPr>
            <p:ph type="ftr" sz="quarter" idx="11"/>
          </p:nvPr>
        </p:nvSpPr>
        <p:spPr>
          <a:xfrm>
            <a:off x="3881887" y="6492240"/>
            <a:ext cx="4373592" cy="365125"/>
          </a:xfrm>
          <a:prstGeom prst="rect">
            <a:avLst/>
          </a:prstGeom>
        </p:spPr>
        <p:txBody>
          <a:bodyPr/>
          <a:lstStyle>
            <a:lvl1pPr>
              <a:defRPr>
                <a:solidFill>
                  <a:srgbClr val="8FAADC"/>
                </a:solidFill>
              </a:defRPr>
            </a:lvl1pPr>
          </a:lstStyle>
          <a:p>
            <a:r>
              <a:rPr lang="en-US"/>
              <a:t>NTP Medicare OEP Bootcamp 2023</a:t>
            </a:r>
            <a:endParaRPr lang="en-US" dirty="0"/>
          </a:p>
        </p:txBody>
      </p:sp>
      <p:sp>
        <p:nvSpPr>
          <p:cNvPr id="13" name="Slide Number Placeholder 5">
            <a:extLst>
              <a:ext uri="{FF2B5EF4-FFF2-40B4-BE49-F238E27FC236}">
                <a16:creationId xmlns:a16="http://schemas.microsoft.com/office/drawing/2014/main" id="{F5CCEE3D-F410-422B-A647-D239A156E07D}"/>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Tree>
    <p:custDataLst>
      <p:tags r:id="rId1"/>
    </p:custDataLst>
    <p:extLst>
      <p:ext uri="{BB962C8B-B14F-4D97-AF65-F5344CB8AC3E}">
        <p14:creationId xmlns:p14="http://schemas.microsoft.com/office/powerpoint/2010/main" val="1529114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9" name="Rectangle 8"/>
          <p:cNvSpPr>
            <a:spLocks noGrp="1" noRot="1" noMove="1" noResize="1" noEditPoints="1" noAdjustHandles="1" noChangeArrowheads="1" noChangeShapeType="1"/>
          </p:cNvSpPr>
          <p:nvPr userDrawn="1"/>
        </p:nvSpPr>
        <p:spPr>
          <a:xfrm>
            <a:off x="0" y="5696432"/>
            <a:ext cx="12192000" cy="1161569"/>
          </a:xfrm>
          <a:prstGeom prst="rect">
            <a:avLst/>
          </a:prstGeom>
          <a:solidFill>
            <a:srgbClr val="0049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ctrTitle" hasCustomPrompt="1"/>
          </p:nvPr>
        </p:nvSpPr>
        <p:spPr>
          <a:xfrm>
            <a:off x="0" y="-1"/>
            <a:ext cx="12191999" cy="968027"/>
          </a:xfrm>
        </p:spPr>
        <p:txBody>
          <a:bodyPr anchor="ctr">
            <a:normAutofit/>
          </a:bodyPr>
          <a:lstStyle>
            <a:lvl1pPr algn="ctr">
              <a:defRPr sz="3000">
                <a:solidFill>
                  <a:schemeClr val="bg1"/>
                </a:solidFill>
              </a:defRPr>
            </a:lvl1pPr>
          </a:lstStyle>
          <a:p>
            <a:r>
              <a:rPr lang="en-US" dirty="0"/>
              <a:t>Click to edit master title style</a:t>
            </a:r>
          </a:p>
        </p:txBody>
      </p:sp>
      <p:pic>
        <p:nvPicPr>
          <p:cNvPr id="6" name="Picture 5" descr="Centers for Medicare &amp; Medicaid Services"/>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10115933" y="5948341"/>
            <a:ext cx="1841500" cy="640843"/>
          </a:xfrm>
          <a:prstGeom prst="rect">
            <a:avLst/>
          </a:prstGeom>
        </p:spPr>
      </p:pic>
      <p:sp>
        <p:nvSpPr>
          <p:cNvPr id="27" name="Date Placeholder 3">
            <a:extLst>
              <a:ext uri="{FF2B5EF4-FFF2-40B4-BE49-F238E27FC236}">
                <a16:creationId xmlns:a16="http://schemas.microsoft.com/office/drawing/2014/main" id="{6154B9DD-26C6-7D40-9996-2C42CA136E00}"/>
              </a:ext>
            </a:extLst>
          </p:cNvPr>
          <p:cNvSpPr>
            <a:spLocks noGrp="1"/>
          </p:cNvSpPr>
          <p:nvPr>
            <p:ph type="dt" sz="half" idx="11"/>
          </p:nvPr>
        </p:nvSpPr>
        <p:spPr>
          <a:xfrm>
            <a:off x="838200" y="6494580"/>
            <a:ext cx="2743200" cy="365125"/>
          </a:xfrm>
          <a:prstGeom prst="rect">
            <a:avLst/>
          </a:prstGeom>
        </p:spPr>
        <p:txBody>
          <a:bodyPr/>
          <a:lstStyle>
            <a:lvl1pPr>
              <a:defRPr>
                <a:solidFill>
                  <a:schemeClr val="bg1"/>
                </a:solidFill>
              </a:defRPr>
            </a:lvl1pPr>
          </a:lstStyle>
          <a:p>
            <a:r>
              <a:rPr lang="en-US"/>
              <a:t>September 2023</a:t>
            </a:r>
            <a:endParaRPr lang="en-US" dirty="0"/>
          </a:p>
        </p:txBody>
      </p:sp>
      <p:sp>
        <p:nvSpPr>
          <p:cNvPr id="28" name="Footer Placeholder 4">
            <a:extLst>
              <a:ext uri="{FF2B5EF4-FFF2-40B4-BE49-F238E27FC236}">
                <a16:creationId xmlns:a16="http://schemas.microsoft.com/office/drawing/2014/main" id="{F7A32B59-52F2-1D4E-8130-7FC2452037F0}"/>
              </a:ext>
            </a:extLst>
          </p:cNvPr>
          <p:cNvSpPr>
            <a:spLocks noGrp="1"/>
          </p:cNvSpPr>
          <p:nvPr>
            <p:ph type="ftr" sz="quarter" idx="12"/>
          </p:nvPr>
        </p:nvSpPr>
        <p:spPr>
          <a:xfrm>
            <a:off x="4038600" y="6494580"/>
            <a:ext cx="4114800" cy="365125"/>
          </a:xfrm>
          <a:prstGeom prst="rect">
            <a:avLst/>
          </a:prstGeom>
        </p:spPr>
        <p:txBody>
          <a:bodyPr/>
          <a:lstStyle>
            <a:lvl1pPr>
              <a:defRPr>
                <a:solidFill>
                  <a:schemeClr val="bg1"/>
                </a:solidFill>
              </a:defRPr>
            </a:lvl1pPr>
          </a:lstStyle>
          <a:p>
            <a:r>
              <a:rPr lang="en-US"/>
              <a:t>NTP Medicare OEP Bootcamp 2023</a:t>
            </a:r>
            <a:endParaRPr lang="en-US" dirty="0"/>
          </a:p>
        </p:txBody>
      </p:sp>
      <p:sp>
        <p:nvSpPr>
          <p:cNvPr id="16" name="Slide Number Placeholder 5">
            <a:extLst>
              <a:ext uri="{FF2B5EF4-FFF2-40B4-BE49-F238E27FC236}">
                <a16:creationId xmlns:a16="http://schemas.microsoft.com/office/drawing/2014/main" id="{1F38A660-4B4B-094A-A964-F0000BC79708}"/>
              </a:ext>
            </a:extLst>
          </p:cNvPr>
          <p:cNvSpPr>
            <a:spLocks noGrp="1"/>
          </p:cNvSpPr>
          <p:nvPr>
            <p:ph type="sldNum" sz="quarter" idx="4"/>
          </p:nvPr>
        </p:nvSpPr>
        <p:spPr>
          <a:xfrm>
            <a:off x="9637486" y="6494580"/>
            <a:ext cx="459015" cy="365125"/>
          </a:xfrm>
          <a:prstGeom prst="rect">
            <a:avLst/>
          </a:prstGeom>
        </p:spPr>
        <p:txBody>
          <a:bodyPr vert="horz" lIns="91440" tIns="45720" rIns="91440" bIns="45720" rtlCol="0" anchor="ctr"/>
          <a:lstStyle>
            <a:lvl1pPr algn="l">
              <a:defRPr sz="1200">
                <a:solidFill>
                  <a:schemeClr val="bg1"/>
                </a:solidFill>
              </a:defRPr>
            </a:lvl1pPr>
          </a:lstStyle>
          <a:p>
            <a:fld id="{48F63A3B-78C7-47BE-AE5E-E10140E04643}" type="slidenum">
              <a:rPr lang="en-US" smtClean="0"/>
              <a:pPr/>
              <a:t>‹#›</a:t>
            </a:fld>
            <a:endParaRPr lang="en-US" dirty="0"/>
          </a:p>
        </p:txBody>
      </p:sp>
      <p:sp>
        <p:nvSpPr>
          <p:cNvPr id="4" name="Content Placeholder 3">
            <a:extLst>
              <a:ext uri="{FF2B5EF4-FFF2-40B4-BE49-F238E27FC236}">
                <a16:creationId xmlns:a16="http://schemas.microsoft.com/office/drawing/2014/main" id="{574F162D-B182-BC8A-716B-609E52C04B2F}"/>
              </a:ext>
            </a:extLst>
          </p:cNvPr>
          <p:cNvSpPr>
            <a:spLocks noGrp="1"/>
          </p:cNvSpPr>
          <p:nvPr>
            <p:ph sz="quarter" idx="13"/>
          </p:nvPr>
        </p:nvSpPr>
        <p:spPr>
          <a:xfrm>
            <a:off x="1285875" y="1063625"/>
            <a:ext cx="9920288" cy="70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C2DC2951-5802-5459-8CBD-D823E10E7566}"/>
              </a:ext>
            </a:extLst>
          </p:cNvPr>
          <p:cNvSpPr>
            <a:spLocks noGrp="1"/>
          </p:cNvSpPr>
          <p:nvPr>
            <p:ph sz="quarter" idx="14"/>
          </p:nvPr>
        </p:nvSpPr>
        <p:spPr>
          <a:xfrm>
            <a:off x="1285875" y="2213404"/>
            <a:ext cx="9920288" cy="70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B9153CFB-E803-37D4-F771-6DFC6C27CCD9}"/>
              </a:ext>
            </a:extLst>
          </p:cNvPr>
          <p:cNvSpPr>
            <a:spLocks noGrp="1"/>
          </p:cNvSpPr>
          <p:nvPr>
            <p:ph sz="quarter" idx="15"/>
          </p:nvPr>
        </p:nvSpPr>
        <p:spPr>
          <a:xfrm>
            <a:off x="1285875" y="3363183"/>
            <a:ext cx="9920288" cy="70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F23CC704-DF90-3DB8-04B0-58937D47192D}"/>
              </a:ext>
            </a:extLst>
          </p:cNvPr>
          <p:cNvSpPr>
            <a:spLocks noGrp="1"/>
          </p:cNvSpPr>
          <p:nvPr>
            <p:ph sz="quarter" idx="16"/>
          </p:nvPr>
        </p:nvSpPr>
        <p:spPr>
          <a:xfrm>
            <a:off x="1285875" y="4504119"/>
            <a:ext cx="9920288" cy="70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857768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Imag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11220" y="1132630"/>
            <a:ext cx="11758139" cy="5212187"/>
          </a:xfrm>
          <a:prstGeom prst="rect">
            <a:avLst/>
          </a:prstGeom>
        </p:spPr>
        <p:txBody>
          <a:bodyPr>
            <a:normAutofit/>
          </a:bodyPr>
          <a:lstStyle>
            <a:lvl1pPr marL="0" indent="0" algn="ctr">
              <a:buNone/>
              <a:defRPr>
                <a:solidFill>
                  <a:schemeClr val="tx1"/>
                </a:solidFill>
              </a:defRPr>
            </a:lvl1pPr>
          </a:lstStyle>
          <a:p>
            <a:endParaRPr lang="en-US"/>
          </a:p>
          <a:p>
            <a:endParaRPr lang="en-US"/>
          </a:p>
          <a:p>
            <a:r>
              <a:rPr lang="en-US"/>
              <a:t>Click the icon below to insert image/graphics</a:t>
            </a:r>
          </a:p>
        </p:txBody>
      </p:sp>
      <p:sp>
        <p:nvSpPr>
          <p:cNvPr id="7" name="Title 1"/>
          <p:cNvSpPr>
            <a:spLocks noGrp="1"/>
          </p:cNvSpPr>
          <p:nvPr>
            <p:ph type="title" hasCustomPrompt="1"/>
          </p:nvPr>
        </p:nvSpPr>
        <p:spPr>
          <a:xfrm>
            <a:off x="456770" y="109159"/>
            <a:ext cx="11612589" cy="833697"/>
          </a:xfrm>
          <a:prstGeom prst="rect">
            <a:avLst/>
          </a:prstGeom>
        </p:spPr>
        <p:txBody>
          <a:bodyPr vert="horz">
            <a:normAutofit/>
          </a:bodyPr>
          <a:lstStyle>
            <a:lvl1pPr algn="l">
              <a:defRPr lang="en-US" sz="3200" b="1" i="0" kern="1200" dirty="0">
                <a:solidFill>
                  <a:schemeClr val="tx2"/>
                </a:solidFill>
                <a:latin typeface="Arial" panose="020B0604020202020204" pitchFamily="34" charset="0"/>
                <a:ea typeface="+mj-ea"/>
                <a:cs typeface="Arial" panose="020B0604020202020204" pitchFamily="34" charset="0"/>
              </a:defRPr>
            </a:lvl1pPr>
          </a:lstStyle>
          <a:p>
            <a:r>
              <a:rPr lang="en-US"/>
              <a:t>Title of Slide</a:t>
            </a:r>
          </a:p>
        </p:txBody>
      </p:sp>
    </p:spTree>
    <p:extLst>
      <p:ext uri="{BB962C8B-B14F-4D97-AF65-F5344CB8AC3E}">
        <p14:creationId xmlns:p14="http://schemas.microsoft.com/office/powerpoint/2010/main" val="1155403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A17F-10EB-99A7-5F6A-6C7FE35A3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0A05E-1AEF-DF81-26B6-D8BA41F12F37}"/>
              </a:ext>
            </a:extLst>
          </p:cNvPr>
          <p:cNvSpPr>
            <a:spLocks noGrp="1"/>
          </p:cNvSpPr>
          <p:nvPr>
            <p:ph type="dt" sz="half" idx="10"/>
          </p:nvPr>
        </p:nvSpPr>
        <p:spPr/>
        <p:txBody>
          <a:bodyPr/>
          <a:lstStyle/>
          <a:p>
            <a:r>
              <a:rPr lang="en-US"/>
              <a:t>September 2023</a:t>
            </a:r>
            <a:endParaRPr lang="en-US" dirty="0"/>
          </a:p>
        </p:txBody>
      </p:sp>
      <p:sp>
        <p:nvSpPr>
          <p:cNvPr id="4" name="Footer Placeholder 3">
            <a:extLst>
              <a:ext uri="{FF2B5EF4-FFF2-40B4-BE49-F238E27FC236}">
                <a16:creationId xmlns:a16="http://schemas.microsoft.com/office/drawing/2014/main" id="{32E83DF6-D889-F5FB-B5C3-3CC74012B81F}"/>
              </a:ext>
            </a:extLst>
          </p:cNvPr>
          <p:cNvSpPr>
            <a:spLocks noGrp="1"/>
          </p:cNvSpPr>
          <p:nvPr>
            <p:ph type="ftr" sz="quarter" idx="11"/>
          </p:nvPr>
        </p:nvSpPr>
        <p:spPr/>
        <p:txBody>
          <a:bodyPr/>
          <a:lstStyle/>
          <a:p>
            <a:r>
              <a:rPr lang="en-US"/>
              <a:t>NTP Medicare OEP Bootcamp 2023</a:t>
            </a:r>
            <a:endParaRPr lang="en-US" dirty="0"/>
          </a:p>
        </p:txBody>
      </p:sp>
      <p:sp>
        <p:nvSpPr>
          <p:cNvPr id="5" name="Slide Number Placeholder 4">
            <a:extLst>
              <a:ext uri="{FF2B5EF4-FFF2-40B4-BE49-F238E27FC236}">
                <a16:creationId xmlns:a16="http://schemas.microsoft.com/office/drawing/2014/main" id="{C1B2A1A7-19CD-A7EA-5399-B0DA98BF8D60}"/>
              </a:ext>
            </a:extLst>
          </p:cNvPr>
          <p:cNvSpPr>
            <a:spLocks noGrp="1"/>
          </p:cNvSpPr>
          <p:nvPr>
            <p:ph type="sldNum" sz="quarter" idx="12"/>
          </p:nvPr>
        </p:nvSpPr>
        <p:spPr/>
        <p:txBody>
          <a:bodyPr/>
          <a:lstStyle/>
          <a:p>
            <a:fld id="{0B2D781D-8844-5940-92D1-06EF0A7F581E}" type="slidenum">
              <a:rPr lang="en-US" smtClean="0"/>
              <a:pPr/>
              <a:t>‹#›</a:t>
            </a:fld>
            <a:endParaRPr lang="en-US" dirty="0"/>
          </a:p>
        </p:txBody>
      </p:sp>
      <p:pic>
        <p:nvPicPr>
          <p:cNvPr id="13" name="Picture 12" descr="Rectangle&#10;&#10;Description automatically generated with medium confidence">
            <a:extLst>
              <a:ext uri="{FF2B5EF4-FFF2-40B4-BE49-F238E27FC236}">
                <a16:creationId xmlns:a16="http://schemas.microsoft.com/office/drawing/2014/main" id="{181D7C3C-AF64-E8B3-DE22-08C90CB9B438}"/>
              </a:ext>
            </a:extLst>
          </p:cNvPr>
          <p:cNvPicPr>
            <a:picLocks noChangeAspect="1"/>
          </p:cNvPicPr>
          <p:nvPr userDrawn="1"/>
        </p:nvPicPr>
        <p:blipFill>
          <a:blip r:embed="rId3"/>
          <a:stretch>
            <a:fillRect/>
          </a:stretch>
        </p:blipFill>
        <p:spPr>
          <a:xfrm>
            <a:off x="3048" y="6120131"/>
            <a:ext cx="12188952" cy="469782"/>
          </a:xfrm>
          <a:prstGeom prst="rect">
            <a:avLst/>
          </a:prstGeom>
        </p:spPr>
      </p:pic>
      <p:pic>
        <p:nvPicPr>
          <p:cNvPr id="6" name="Picture 5" descr="A group of people holding up posters&#10;&#10;Description automatically generated with low confidence">
            <a:extLst>
              <a:ext uri="{FF2B5EF4-FFF2-40B4-BE49-F238E27FC236}">
                <a16:creationId xmlns:a16="http://schemas.microsoft.com/office/drawing/2014/main" id="{F420E682-CF26-E077-8CFA-1FD497789300}"/>
              </a:ext>
            </a:extLst>
          </p:cNvPr>
          <p:cNvPicPr>
            <a:picLocks noChangeAspect="1"/>
          </p:cNvPicPr>
          <p:nvPr userDrawn="1"/>
        </p:nvPicPr>
        <p:blipFill>
          <a:blip r:embed="rId4"/>
          <a:stretch>
            <a:fillRect/>
          </a:stretch>
        </p:blipFill>
        <p:spPr>
          <a:xfrm>
            <a:off x="0" y="946704"/>
            <a:ext cx="6934200" cy="5524500"/>
          </a:xfrm>
          <a:prstGeom prst="rect">
            <a:avLst/>
          </a:prstGeom>
        </p:spPr>
      </p:pic>
    </p:spTree>
    <p:custDataLst>
      <p:tags r:id="rId1"/>
    </p:custDataLst>
    <p:extLst>
      <p:ext uri="{BB962C8B-B14F-4D97-AF65-F5344CB8AC3E}">
        <p14:creationId xmlns:p14="http://schemas.microsoft.com/office/powerpoint/2010/main" val="3278345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7DBD-3A8E-B216-4235-A4EE6AA853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4C19AA-C584-2866-156A-C203DAAB3EE3}"/>
              </a:ext>
            </a:extLst>
          </p:cNvPr>
          <p:cNvSpPr>
            <a:spLocks noGrp="1"/>
          </p:cNvSpPr>
          <p:nvPr>
            <p:ph type="dt" sz="half" idx="10"/>
          </p:nvPr>
        </p:nvSpPr>
        <p:spPr/>
        <p:txBody>
          <a:bodyPr/>
          <a:lstStyle/>
          <a:p>
            <a:r>
              <a:rPr lang="en-US" dirty="0"/>
              <a:t>Summer 2023</a:t>
            </a:r>
          </a:p>
        </p:txBody>
      </p:sp>
      <p:sp>
        <p:nvSpPr>
          <p:cNvPr id="4" name="Footer Placeholder 3">
            <a:extLst>
              <a:ext uri="{FF2B5EF4-FFF2-40B4-BE49-F238E27FC236}">
                <a16:creationId xmlns:a16="http://schemas.microsoft.com/office/drawing/2014/main" id="{1CBB85C3-E3C7-7689-0624-EE2DCFCB5436}"/>
              </a:ext>
            </a:extLst>
          </p:cNvPr>
          <p:cNvSpPr>
            <a:spLocks noGrp="1"/>
          </p:cNvSpPr>
          <p:nvPr>
            <p:ph type="ftr" sz="quarter" idx="11"/>
          </p:nvPr>
        </p:nvSpPr>
        <p:spPr/>
        <p:txBody>
          <a:bodyPr/>
          <a:lstStyle/>
          <a:p>
            <a:r>
              <a:rPr lang="en-US" dirty="0"/>
              <a:t>Welcome</a:t>
            </a:r>
          </a:p>
        </p:txBody>
      </p:sp>
      <p:sp>
        <p:nvSpPr>
          <p:cNvPr id="5" name="Slide Number Placeholder 4">
            <a:extLst>
              <a:ext uri="{FF2B5EF4-FFF2-40B4-BE49-F238E27FC236}">
                <a16:creationId xmlns:a16="http://schemas.microsoft.com/office/drawing/2014/main" id="{BAB66BC9-6683-E014-240F-F3A0A9BC801E}"/>
              </a:ext>
            </a:extLst>
          </p:cNvPr>
          <p:cNvSpPr>
            <a:spLocks noGrp="1"/>
          </p:cNvSpPr>
          <p:nvPr>
            <p:ph type="sldNum" sz="quarter" idx="12"/>
          </p:nvPr>
        </p:nvSpPr>
        <p:spPr/>
        <p:txBody>
          <a:bodyPr/>
          <a:lstStyle/>
          <a:p>
            <a:fld id="{0B2D781D-8844-5940-92D1-06EF0A7F581E}" type="slidenum">
              <a:rPr lang="en-US" smtClean="0"/>
              <a:pPr/>
              <a:t>‹#›</a:t>
            </a:fld>
            <a:endParaRPr lang="en-US" dirty="0"/>
          </a:p>
        </p:txBody>
      </p:sp>
      <p:pic>
        <p:nvPicPr>
          <p:cNvPr id="18" name="Picture 17">
            <a:extLst>
              <a:ext uri="{FF2B5EF4-FFF2-40B4-BE49-F238E27FC236}">
                <a16:creationId xmlns:a16="http://schemas.microsoft.com/office/drawing/2014/main" id="{3B3C8B3F-8DC5-08B8-D0D0-BC118BFDCBC6}"/>
              </a:ext>
            </a:extLst>
          </p:cNvPr>
          <p:cNvPicPr>
            <a:picLocks noChangeAspect="1"/>
          </p:cNvPicPr>
          <p:nvPr userDrawn="1"/>
        </p:nvPicPr>
        <p:blipFill>
          <a:blip r:embed="rId3"/>
          <a:srcRect/>
          <a:stretch/>
        </p:blipFill>
        <p:spPr>
          <a:xfrm>
            <a:off x="1133203" y="2232023"/>
            <a:ext cx="9925594" cy="3651254"/>
          </a:xfrm>
          <a:prstGeom prst="rect">
            <a:avLst/>
          </a:prstGeom>
        </p:spPr>
      </p:pic>
      <p:sp>
        <p:nvSpPr>
          <p:cNvPr id="19" name="Text Placeholder 2">
            <a:extLst>
              <a:ext uri="{FF2B5EF4-FFF2-40B4-BE49-F238E27FC236}">
                <a16:creationId xmlns:a16="http://schemas.microsoft.com/office/drawing/2014/main" id="{3C067832-15D7-335C-C33D-3ED3CCE1B393}"/>
              </a:ext>
            </a:extLst>
          </p:cNvPr>
          <p:cNvSpPr>
            <a:spLocks noGrp="1"/>
          </p:cNvSpPr>
          <p:nvPr>
            <p:ph idx="1"/>
          </p:nvPr>
        </p:nvSpPr>
        <p:spPr>
          <a:xfrm>
            <a:off x="838200" y="1249681"/>
            <a:ext cx="10515600" cy="15506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614228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A17F-10EB-99A7-5F6A-6C7FE35A3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0A05E-1AEF-DF81-26B6-D8BA41F12F37}"/>
              </a:ext>
            </a:extLst>
          </p:cNvPr>
          <p:cNvSpPr>
            <a:spLocks noGrp="1"/>
          </p:cNvSpPr>
          <p:nvPr>
            <p:ph type="dt" sz="half" idx="10"/>
          </p:nvPr>
        </p:nvSpPr>
        <p:spPr/>
        <p:txBody>
          <a:bodyPr/>
          <a:lstStyle/>
          <a:p>
            <a:r>
              <a:rPr lang="en-US" dirty="0"/>
              <a:t>Summer 2023</a:t>
            </a:r>
          </a:p>
        </p:txBody>
      </p:sp>
      <p:sp>
        <p:nvSpPr>
          <p:cNvPr id="4" name="Footer Placeholder 3">
            <a:extLst>
              <a:ext uri="{FF2B5EF4-FFF2-40B4-BE49-F238E27FC236}">
                <a16:creationId xmlns:a16="http://schemas.microsoft.com/office/drawing/2014/main" id="{32E83DF6-D889-F5FB-B5C3-3CC74012B81F}"/>
              </a:ext>
            </a:extLst>
          </p:cNvPr>
          <p:cNvSpPr>
            <a:spLocks noGrp="1"/>
          </p:cNvSpPr>
          <p:nvPr>
            <p:ph type="ftr" sz="quarter" idx="11"/>
          </p:nvPr>
        </p:nvSpPr>
        <p:spPr/>
        <p:txBody>
          <a:bodyPr/>
          <a:lstStyle/>
          <a:p>
            <a:r>
              <a:rPr lang="en-US" dirty="0"/>
              <a:t>Welcome</a:t>
            </a:r>
          </a:p>
        </p:txBody>
      </p:sp>
      <p:sp>
        <p:nvSpPr>
          <p:cNvPr id="5" name="Slide Number Placeholder 4">
            <a:extLst>
              <a:ext uri="{FF2B5EF4-FFF2-40B4-BE49-F238E27FC236}">
                <a16:creationId xmlns:a16="http://schemas.microsoft.com/office/drawing/2014/main" id="{C1B2A1A7-19CD-A7EA-5399-B0DA98BF8D60}"/>
              </a:ext>
            </a:extLst>
          </p:cNvPr>
          <p:cNvSpPr>
            <a:spLocks noGrp="1"/>
          </p:cNvSpPr>
          <p:nvPr>
            <p:ph type="sldNum" sz="quarter" idx="12"/>
          </p:nvPr>
        </p:nvSpPr>
        <p:spPr/>
        <p:txBody>
          <a:bodyPr/>
          <a:lstStyle/>
          <a:p>
            <a:fld id="{0B2D781D-8844-5940-92D1-06EF0A7F581E}" type="slidenum">
              <a:rPr lang="en-US" smtClean="0"/>
              <a:pPr/>
              <a:t>‹#›</a:t>
            </a:fld>
            <a:endParaRPr lang="en-US" dirty="0"/>
          </a:p>
        </p:txBody>
      </p:sp>
      <p:sp>
        <p:nvSpPr>
          <p:cNvPr id="21" name="Oval 20">
            <a:extLst>
              <a:ext uri="{FF2B5EF4-FFF2-40B4-BE49-F238E27FC236}">
                <a16:creationId xmlns:a16="http://schemas.microsoft.com/office/drawing/2014/main" id="{FD0EFA4F-0076-7F8C-C075-68EA6BC4EEF6}"/>
              </a:ext>
            </a:extLst>
          </p:cNvPr>
          <p:cNvSpPr/>
          <p:nvPr userDrawn="1"/>
        </p:nvSpPr>
        <p:spPr>
          <a:xfrm>
            <a:off x="5044447" y="116815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ntent Placeholder 15">
            <a:extLst>
              <a:ext uri="{FF2B5EF4-FFF2-40B4-BE49-F238E27FC236}">
                <a16:creationId xmlns:a16="http://schemas.microsoft.com/office/drawing/2014/main" id="{00A7A896-56DF-CA5E-684C-FDDC75762487}"/>
              </a:ext>
            </a:extLst>
          </p:cNvPr>
          <p:cNvSpPr>
            <a:spLocks noGrp="1"/>
          </p:cNvSpPr>
          <p:nvPr>
            <p:ph sz="quarter" idx="13" hasCustomPrompt="1"/>
          </p:nvPr>
        </p:nvSpPr>
        <p:spPr>
          <a:xfrm>
            <a:off x="2521981" y="308391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3" name="Content Placeholder 15">
            <a:extLst>
              <a:ext uri="{FF2B5EF4-FFF2-40B4-BE49-F238E27FC236}">
                <a16:creationId xmlns:a16="http://schemas.microsoft.com/office/drawing/2014/main" id="{C3F42772-E861-C28B-0E37-37CD6800EA22}"/>
              </a:ext>
            </a:extLst>
          </p:cNvPr>
          <p:cNvSpPr>
            <a:spLocks noGrp="1"/>
          </p:cNvSpPr>
          <p:nvPr>
            <p:ph sz="quarter" idx="15" hasCustomPrompt="1"/>
          </p:nvPr>
        </p:nvSpPr>
        <p:spPr>
          <a:xfrm>
            <a:off x="5129896" y="3075140"/>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4" name="Content Placeholder 15">
            <a:extLst>
              <a:ext uri="{FF2B5EF4-FFF2-40B4-BE49-F238E27FC236}">
                <a16:creationId xmlns:a16="http://schemas.microsoft.com/office/drawing/2014/main" id="{7586E760-98E0-0B5E-74C5-8826CBF91873}"/>
              </a:ext>
            </a:extLst>
          </p:cNvPr>
          <p:cNvSpPr>
            <a:spLocks noGrp="1"/>
          </p:cNvSpPr>
          <p:nvPr>
            <p:ph sz="quarter" idx="16" hasCustomPrompt="1"/>
          </p:nvPr>
        </p:nvSpPr>
        <p:spPr>
          <a:xfrm>
            <a:off x="7714402" y="3075140"/>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5" name="Picture Placeholder 28">
            <a:extLst>
              <a:ext uri="{FF2B5EF4-FFF2-40B4-BE49-F238E27FC236}">
                <a16:creationId xmlns:a16="http://schemas.microsoft.com/office/drawing/2014/main" id="{8F76D099-80B4-A787-5223-BF1A61E6AEFA}"/>
              </a:ext>
            </a:extLst>
          </p:cNvPr>
          <p:cNvSpPr>
            <a:spLocks noGrp="1"/>
          </p:cNvSpPr>
          <p:nvPr>
            <p:ph type="pic" sz="quarter" idx="21"/>
          </p:nvPr>
        </p:nvSpPr>
        <p:spPr>
          <a:xfrm>
            <a:off x="5071308" y="121491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26" name="Oval 25">
            <a:extLst>
              <a:ext uri="{FF2B5EF4-FFF2-40B4-BE49-F238E27FC236}">
                <a16:creationId xmlns:a16="http://schemas.microsoft.com/office/drawing/2014/main" id="{C322D607-D7A4-3975-A9F9-0D2F8D25644C}"/>
              </a:ext>
            </a:extLst>
          </p:cNvPr>
          <p:cNvSpPr/>
          <p:nvPr userDrawn="1"/>
        </p:nvSpPr>
        <p:spPr>
          <a:xfrm>
            <a:off x="7695322" y="1168903"/>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cture Placeholder 28">
            <a:extLst>
              <a:ext uri="{FF2B5EF4-FFF2-40B4-BE49-F238E27FC236}">
                <a16:creationId xmlns:a16="http://schemas.microsoft.com/office/drawing/2014/main" id="{4B8E8037-5238-2DF4-5E6D-5FE7FBFE38DB}"/>
              </a:ext>
            </a:extLst>
          </p:cNvPr>
          <p:cNvSpPr>
            <a:spLocks noGrp="1"/>
          </p:cNvSpPr>
          <p:nvPr>
            <p:ph type="pic" sz="quarter" idx="23"/>
          </p:nvPr>
        </p:nvSpPr>
        <p:spPr>
          <a:xfrm>
            <a:off x="7695322" y="120305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28" name="Oval 27">
            <a:extLst>
              <a:ext uri="{FF2B5EF4-FFF2-40B4-BE49-F238E27FC236}">
                <a16:creationId xmlns:a16="http://schemas.microsoft.com/office/drawing/2014/main" id="{9D9DCB7E-8121-CD20-D21B-A0B70CEA1F0A}"/>
              </a:ext>
            </a:extLst>
          </p:cNvPr>
          <p:cNvSpPr/>
          <p:nvPr userDrawn="1"/>
        </p:nvSpPr>
        <p:spPr>
          <a:xfrm>
            <a:off x="2487212" y="116815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icture Placeholder 28">
            <a:extLst>
              <a:ext uri="{FF2B5EF4-FFF2-40B4-BE49-F238E27FC236}">
                <a16:creationId xmlns:a16="http://schemas.microsoft.com/office/drawing/2014/main" id="{B2638552-1664-B0D0-EB49-119C67A86A5C}"/>
              </a:ext>
            </a:extLst>
          </p:cNvPr>
          <p:cNvSpPr>
            <a:spLocks noGrp="1"/>
          </p:cNvSpPr>
          <p:nvPr>
            <p:ph type="pic" sz="quarter" idx="24"/>
          </p:nvPr>
        </p:nvSpPr>
        <p:spPr>
          <a:xfrm>
            <a:off x="2540933" y="1195421"/>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0" name="Content Placeholder 15">
            <a:extLst>
              <a:ext uri="{FF2B5EF4-FFF2-40B4-BE49-F238E27FC236}">
                <a16:creationId xmlns:a16="http://schemas.microsoft.com/office/drawing/2014/main" id="{E963A0AB-042B-08DE-A5BF-F161B21D7B79}"/>
              </a:ext>
            </a:extLst>
          </p:cNvPr>
          <p:cNvSpPr>
            <a:spLocks noGrp="1"/>
          </p:cNvSpPr>
          <p:nvPr>
            <p:ph sz="quarter" idx="26" hasCustomPrompt="1"/>
          </p:nvPr>
        </p:nvSpPr>
        <p:spPr>
          <a:xfrm>
            <a:off x="7749928" y="555919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1" name="Oval 30">
            <a:extLst>
              <a:ext uri="{FF2B5EF4-FFF2-40B4-BE49-F238E27FC236}">
                <a16:creationId xmlns:a16="http://schemas.microsoft.com/office/drawing/2014/main" id="{5280AF9F-665C-D9E1-C7D2-0078A14A05F1}"/>
              </a:ext>
            </a:extLst>
          </p:cNvPr>
          <p:cNvSpPr/>
          <p:nvPr userDrawn="1"/>
        </p:nvSpPr>
        <p:spPr>
          <a:xfrm>
            <a:off x="7730848" y="3664952"/>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28">
            <a:extLst>
              <a:ext uri="{FF2B5EF4-FFF2-40B4-BE49-F238E27FC236}">
                <a16:creationId xmlns:a16="http://schemas.microsoft.com/office/drawing/2014/main" id="{4DD7C2EA-E5E9-7632-A563-C23A24F99CD4}"/>
              </a:ext>
            </a:extLst>
          </p:cNvPr>
          <p:cNvSpPr>
            <a:spLocks noGrp="1"/>
          </p:cNvSpPr>
          <p:nvPr>
            <p:ph type="pic" sz="quarter" idx="27"/>
          </p:nvPr>
        </p:nvSpPr>
        <p:spPr>
          <a:xfrm>
            <a:off x="7730848" y="3699104"/>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3" name="Oval 32">
            <a:extLst>
              <a:ext uri="{FF2B5EF4-FFF2-40B4-BE49-F238E27FC236}">
                <a16:creationId xmlns:a16="http://schemas.microsoft.com/office/drawing/2014/main" id="{8757C4F6-8690-48DE-4195-6D5A4F9CD2DE}"/>
              </a:ext>
            </a:extLst>
          </p:cNvPr>
          <p:cNvSpPr/>
          <p:nvPr userDrawn="1"/>
        </p:nvSpPr>
        <p:spPr>
          <a:xfrm>
            <a:off x="5085651" y="366771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ontent Placeholder 15">
            <a:extLst>
              <a:ext uri="{FF2B5EF4-FFF2-40B4-BE49-F238E27FC236}">
                <a16:creationId xmlns:a16="http://schemas.microsoft.com/office/drawing/2014/main" id="{6BFC5EBF-3D2C-2E40-B279-73B163B0CA8C}"/>
              </a:ext>
            </a:extLst>
          </p:cNvPr>
          <p:cNvSpPr>
            <a:spLocks noGrp="1"/>
          </p:cNvSpPr>
          <p:nvPr>
            <p:ph sz="quarter" idx="28" hasCustomPrompt="1"/>
          </p:nvPr>
        </p:nvSpPr>
        <p:spPr>
          <a:xfrm>
            <a:off x="5135954" y="5562707"/>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5" name="Picture Placeholder 28">
            <a:extLst>
              <a:ext uri="{FF2B5EF4-FFF2-40B4-BE49-F238E27FC236}">
                <a16:creationId xmlns:a16="http://schemas.microsoft.com/office/drawing/2014/main" id="{129F9C5B-0380-4D06-061C-4180B3793F45}"/>
              </a:ext>
            </a:extLst>
          </p:cNvPr>
          <p:cNvSpPr>
            <a:spLocks noGrp="1"/>
          </p:cNvSpPr>
          <p:nvPr>
            <p:ph type="pic" sz="quarter" idx="29"/>
          </p:nvPr>
        </p:nvSpPr>
        <p:spPr>
          <a:xfrm>
            <a:off x="5112512" y="371447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6" name="Content Placeholder 15">
            <a:extLst>
              <a:ext uri="{FF2B5EF4-FFF2-40B4-BE49-F238E27FC236}">
                <a16:creationId xmlns:a16="http://schemas.microsoft.com/office/drawing/2014/main" id="{978E9DBF-B35B-E4EE-F05F-66E9DD507738}"/>
              </a:ext>
            </a:extLst>
          </p:cNvPr>
          <p:cNvSpPr>
            <a:spLocks noGrp="1"/>
          </p:cNvSpPr>
          <p:nvPr>
            <p:ph sz="quarter" idx="30" hasCustomPrompt="1"/>
          </p:nvPr>
        </p:nvSpPr>
        <p:spPr>
          <a:xfrm>
            <a:off x="2540933" y="555919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7" name="Oval 36">
            <a:extLst>
              <a:ext uri="{FF2B5EF4-FFF2-40B4-BE49-F238E27FC236}">
                <a16:creationId xmlns:a16="http://schemas.microsoft.com/office/drawing/2014/main" id="{698407B5-1B2C-1ED7-F01A-0E004EE96923}"/>
              </a:ext>
            </a:extLst>
          </p:cNvPr>
          <p:cNvSpPr/>
          <p:nvPr userDrawn="1"/>
        </p:nvSpPr>
        <p:spPr>
          <a:xfrm>
            <a:off x="2506164" y="3655427"/>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icture Placeholder 28">
            <a:extLst>
              <a:ext uri="{FF2B5EF4-FFF2-40B4-BE49-F238E27FC236}">
                <a16:creationId xmlns:a16="http://schemas.microsoft.com/office/drawing/2014/main" id="{107D96E0-181C-3713-F36E-304ED861911C}"/>
              </a:ext>
            </a:extLst>
          </p:cNvPr>
          <p:cNvSpPr>
            <a:spLocks noGrp="1"/>
          </p:cNvSpPr>
          <p:nvPr>
            <p:ph type="pic" sz="quarter" idx="31"/>
          </p:nvPr>
        </p:nvSpPr>
        <p:spPr>
          <a:xfrm>
            <a:off x="2559885" y="3682694"/>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Tree>
    <p:custDataLst>
      <p:tags r:id="rId1"/>
    </p:custDataLst>
    <p:extLst>
      <p:ext uri="{BB962C8B-B14F-4D97-AF65-F5344CB8AC3E}">
        <p14:creationId xmlns:p14="http://schemas.microsoft.com/office/powerpoint/2010/main" val="661839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a:t>NTP Medicare OEP Bootcamp 2023</a:t>
            </a:r>
            <a:endParaRPr lang="en-US" dirty="0"/>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18900419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A17F-10EB-99A7-5F6A-6C7FE35A3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0A05E-1AEF-DF81-26B6-D8BA41F12F37}"/>
              </a:ext>
            </a:extLst>
          </p:cNvPr>
          <p:cNvSpPr>
            <a:spLocks noGrp="1"/>
          </p:cNvSpPr>
          <p:nvPr>
            <p:ph type="dt" sz="half" idx="10"/>
          </p:nvPr>
        </p:nvSpPr>
        <p:spPr/>
        <p:txBody>
          <a:bodyPr/>
          <a:lstStyle/>
          <a:p>
            <a:r>
              <a:rPr lang="en-US" dirty="0"/>
              <a:t>Summer 2023</a:t>
            </a:r>
          </a:p>
        </p:txBody>
      </p:sp>
      <p:sp>
        <p:nvSpPr>
          <p:cNvPr id="4" name="Footer Placeholder 3">
            <a:extLst>
              <a:ext uri="{FF2B5EF4-FFF2-40B4-BE49-F238E27FC236}">
                <a16:creationId xmlns:a16="http://schemas.microsoft.com/office/drawing/2014/main" id="{32E83DF6-D889-F5FB-B5C3-3CC74012B81F}"/>
              </a:ext>
            </a:extLst>
          </p:cNvPr>
          <p:cNvSpPr>
            <a:spLocks noGrp="1"/>
          </p:cNvSpPr>
          <p:nvPr>
            <p:ph type="ftr" sz="quarter" idx="11"/>
          </p:nvPr>
        </p:nvSpPr>
        <p:spPr/>
        <p:txBody>
          <a:bodyPr/>
          <a:lstStyle/>
          <a:p>
            <a:r>
              <a:rPr lang="en-US" dirty="0"/>
              <a:t>Welcome</a:t>
            </a:r>
          </a:p>
        </p:txBody>
      </p:sp>
      <p:sp>
        <p:nvSpPr>
          <p:cNvPr id="5" name="Slide Number Placeholder 4">
            <a:extLst>
              <a:ext uri="{FF2B5EF4-FFF2-40B4-BE49-F238E27FC236}">
                <a16:creationId xmlns:a16="http://schemas.microsoft.com/office/drawing/2014/main" id="{C1B2A1A7-19CD-A7EA-5399-B0DA98BF8D60}"/>
              </a:ext>
            </a:extLst>
          </p:cNvPr>
          <p:cNvSpPr>
            <a:spLocks noGrp="1"/>
          </p:cNvSpPr>
          <p:nvPr>
            <p:ph type="sldNum" sz="quarter" idx="12"/>
          </p:nvPr>
        </p:nvSpPr>
        <p:spPr/>
        <p:txBody>
          <a:bodyPr/>
          <a:lstStyle/>
          <a:p>
            <a:fld id="{0B2D781D-8844-5940-92D1-06EF0A7F581E}" type="slidenum">
              <a:rPr lang="en-US" smtClean="0"/>
              <a:pPr/>
              <a:t>‹#›</a:t>
            </a:fld>
            <a:endParaRPr lang="en-US" dirty="0"/>
          </a:p>
        </p:txBody>
      </p:sp>
      <p:sp>
        <p:nvSpPr>
          <p:cNvPr id="21" name="Oval 20">
            <a:extLst>
              <a:ext uri="{FF2B5EF4-FFF2-40B4-BE49-F238E27FC236}">
                <a16:creationId xmlns:a16="http://schemas.microsoft.com/office/drawing/2014/main" id="{FD0EFA4F-0076-7F8C-C075-68EA6BC4EEF6}"/>
              </a:ext>
            </a:extLst>
          </p:cNvPr>
          <p:cNvSpPr/>
          <p:nvPr userDrawn="1"/>
        </p:nvSpPr>
        <p:spPr>
          <a:xfrm>
            <a:off x="2774316" y="1096675"/>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ntent Placeholder 15">
            <a:extLst>
              <a:ext uri="{FF2B5EF4-FFF2-40B4-BE49-F238E27FC236}">
                <a16:creationId xmlns:a16="http://schemas.microsoft.com/office/drawing/2014/main" id="{00A7A896-56DF-CA5E-684C-FDDC75762487}"/>
              </a:ext>
            </a:extLst>
          </p:cNvPr>
          <p:cNvSpPr>
            <a:spLocks noGrp="1"/>
          </p:cNvSpPr>
          <p:nvPr>
            <p:ph sz="quarter" idx="13" hasCustomPrompt="1"/>
          </p:nvPr>
        </p:nvSpPr>
        <p:spPr>
          <a:xfrm>
            <a:off x="430470" y="3002912"/>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3" name="Content Placeholder 15">
            <a:extLst>
              <a:ext uri="{FF2B5EF4-FFF2-40B4-BE49-F238E27FC236}">
                <a16:creationId xmlns:a16="http://schemas.microsoft.com/office/drawing/2014/main" id="{C3F42772-E861-C28B-0E37-37CD6800EA22}"/>
              </a:ext>
            </a:extLst>
          </p:cNvPr>
          <p:cNvSpPr>
            <a:spLocks noGrp="1"/>
          </p:cNvSpPr>
          <p:nvPr>
            <p:ph sz="quarter" idx="15" hasCustomPrompt="1"/>
          </p:nvPr>
        </p:nvSpPr>
        <p:spPr>
          <a:xfrm>
            <a:off x="2805855" y="3002912"/>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4" name="Content Placeholder 15">
            <a:extLst>
              <a:ext uri="{FF2B5EF4-FFF2-40B4-BE49-F238E27FC236}">
                <a16:creationId xmlns:a16="http://schemas.microsoft.com/office/drawing/2014/main" id="{7586E760-98E0-0B5E-74C5-8826CBF91873}"/>
              </a:ext>
            </a:extLst>
          </p:cNvPr>
          <p:cNvSpPr>
            <a:spLocks noGrp="1"/>
          </p:cNvSpPr>
          <p:nvPr>
            <p:ph sz="quarter" idx="16" hasCustomPrompt="1"/>
          </p:nvPr>
        </p:nvSpPr>
        <p:spPr>
          <a:xfrm>
            <a:off x="5181240" y="3002912"/>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5" name="Picture Placeholder 28">
            <a:extLst>
              <a:ext uri="{FF2B5EF4-FFF2-40B4-BE49-F238E27FC236}">
                <a16:creationId xmlns:a16="http://schemas.microsoft.com/office/drawing/2014/main" id="{8F76D099-80B4-A787-5223-BF1A61E6AEFA}"/>
              </a:ext>
            </a:extLst>
          </p:cNvPr>
          <p:cNvSpPr>
            <a:spLocks noGrp="1"/>
          </p:cNvSpPr>
          <p:nvPr>
            <p:ph type="pic" sz="quarter" idx="21"/>
          </p:nvPr>
        </p:nvSpPr>
        <p:spPr>
          <a:xfrm>
            <a:off x="2801177" y="109667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26" name="Oval 25">
            <a:extLst>
              <a:ext uri="{FF2B5EF4-FFF2-40B4-BE49-F238E27FC236}">
                <a16:creationId xmlns:a16="http://schemas.microsoft.com/office/drawing/2014/main" id="{C322D607-D7A4-3975-A9F9-0D2F8D25644C}"/>
              </a:ext>
            </a:extLst>
          </p:cNvPr>
          <p:cNvSpPr/>
          <p:nvPr userDrawn="1"/>
        </p:nvSpPr>
        <p:spPr>
          <a:xfrm>
            <a:off x="5146029" y="1096675"/>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cture Placeholder 28">
            <a:extLst>
              <a:ext uri="{FF2B5EF4-FFF2-40B4-BE49-F238E27FC236}">
                <a16:creationId xmlns:a16="http://schemas.microsoft.com/office/drawing/2014/main" id="{4B8E8037-5238-2DF4-5E6D-5FE7FBFE38DB}"/>
              </a:ext>
            </a:extLst>
          </p:cNvPr>
          <p:cNvSpPr>
            <a:spLocks noGrp="1"/>
          </p:cNvSpPr>
          <p:nvPr>
            <p:ph type="pic" sz="quarter" idx="23"/>
          </p:nvPr>
        </p:nvSpPr>
        <p:spPr>
          <a:xfrm>
            <a:off x="5146029" y="109667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28" name="Oval 27">
            <a:extLst>
              <a:ext uri="{FF2B5EF4-FFF2-40B4-BE49-F238E27FC236}">
                <a16:creationId xmlns:a16="http://schemas.microsoft.com/office/drawing/2014/main" id="{9D9DCB7E-8121-CD20-D21B-A0B70CEA1F0A}"/>
              </a:ext>
            </a:extLst>
          </p:cNvPr>
          <p:cNvSpPr/>
          <p:nvPr userDrawn="1"/>
        </p:nvSpPr>
        <p:spPr>
          <a:xfrm>
            <a:off x="395701" y="1096675"/>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icture Placeholder 28">
            <a:extLst>
              <a:ext uri="{FF2B5EF4-FFF2-40B4-BE49-F238E27FC236}">
                <a16:creationId xmlns:a16="http://schemas.microsoft.com/office/drawing/2014/main" id="{B2638552-1664-B0D0-EB49-119C67A86A5C}"/>
              </a:ext>
            </a:extLst>
          </p:cNvPr>
          <p:cNvSpPr>
            <a:spLocks noGrp="1"/>
          </p:cNvSpPr>
          <p:nvPr>
            <p:ph type="pic" sz="quarter" idx="24"/>
          </p:nvPr>
        </p:nvSpPr>
        <p:spPr>
          <a:xfrm>
            <a:off x="449422" y="109667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6" name="Content Placeholder 15">
            <a:extLst>
              <a:ext uri="{FF2B5EF4-FFF2-40B4-BE49-F238E27FC236}">
                <a16:creationId xmlns:a16="http://schemas.microsoft.com/office/drawing/2014/main" id="{8019E7C3-F014-E404-C309-0678A15923EA}"/>
              </a:ext>
            </a:extLst>
          </p:cNvPr>
          <p:cNvSpPr>
            <a:spLocks noGrp="1"/>
          </p:cNvSpPr>
          <p:nvPr>
            <p:ph sz="quarter" idx="32" hasCustomPrompt="1"/>
          </p:nvPr>
        </p:nvSpPr>
        <p:spPr>
          <a:xfrm>
            <a:off x="7503460" y="3002912"/>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7" name="Oval 6">
            <a:extLst>
              <a:ext uri="{FF2B5EF4-FFF2-40B4-BE49-F238E27FC236}">
                <a16:creationId xmlns:a16="http://schemas.microsoft.com/office/drawing/2014/main" id="{0BC8CE95-820A-5AFE-78DA-1A685C1075F7}"/>
              </a:ext>
            </a:extLst>
          </p:cNvPr>
          <p:cNvSpPr/>
          <p:nvPr userDrawn="1"/>
        </p:nvSpPr>
        <p:spPr>
          <a:xfrm>
            <a:off x="7484364" y="1096675"/>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28">
            <a:extLst>
              <a:ext uri="{FF2B5EF4-FFF2-40B4-BE49-F238E27FC236}">
                <a16:creationId xmlns:a16="http://schemas.microsoft.com/office/drawing/2014/main" id="{FD1D228D-95DE-510B-EA60-AB67B7AF9ED7}"/>
              </a:ext>
            </a:extLst>
          </p:cNvPr>
          <p:cNvSpPr>
            <a:spLocks noGrp="1"/>
          </p:cNvSpPr>
          <p:nvPr>
            <p:ph type="pic" sz="quarter" idx="33"/>
          </p:nvPr>
        </p:nvSpPr>
        <p:spPr>
          <a:xfrm>
            <a:off x="7484364" y="109667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12" name="Content Placeholder 15">
            <a:extLst>
              <a:ext uri="{FF2B5EF4-FFF2-40B4-BE49-F238E27FC236}">
                <a16:creationId xmlns:a16="http://schemas.microsoft.com/office/drawing/2014/main" id="{0C541224-DB0B-0239-32CD-C7FA0044CDB2}"/>
              </a:ext>
            </a:extLst>
          </p:cNvPr>
          <p:cNvSpPr>
            <a:spLocks noGrp="1"/>
          </p:cNvSpPr>
          <p:nvPr>
            <p:ph sz="quarter" idx="36" hasCustomPrompt="1"/>
          </p:nvPr>
        </p:nvSpPr>
        <p:spPr>
          <a:xfrm>
            <a:off x="9815048" y="3002912"/>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13" name="Oval 12">
            <a:extLst>
              <a:ext uri="{FF2B5EF4-FFF2-40B4-BE49-F238E27FC236}">
                <a16:creationId xmlns:a16="http://schemas.microsoft.com/office/drawing/2014/main" id="{5F89B48B-8A1F-0F2C-73DD-2D7A8B08EFF3}"/>
              </a:ext>
            </a:extLst>
          </p:cNvPr>
          <p:cNvSpPr/>
          <p:nvPr userDrawn="1"/>
        </p:nvSpPr>
        <p:spPr>
          <a:xfrm>
            <a:off x="9795968" y="1096675"/>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28">
            <a:extLst>
              <a:ext uri="{FF2B5EF4-FFF2-40B4-BE49-F238E27FC236}">
                <a16:creationId xmlns:a16="http://schemas.microsoft.com/office/drawing/2014/main" id="{58D0B946-530D-6236-CAC0-4053873DA855}"/>
              </a:ext>
            </a:extLst>
          </p:cNvPr>
          <p:cNvSpPr>
            <a:spLocks noGrp="1"/>
          </p:cNvSpPr>
          <p:nvPr>
            <p:ph type="pic" sz="quarter" idx="37"/>
          </p:nvPr>
        </p:nvSpPr>
        <p:spPr>
          <a:xfrm>
            <a:off x="9795968" y="109667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18" name="Oval 17">
            <a:extLst>
              <a:ext uri="{FF2B5EF4-FFF2-40B4-BE49-F238E27FC236}">
                <a16:creationId xmlns:a16="http://schemas.microsoft.com/office/drawing/2014/main" id="{51C0FC5D-A7EA-1F5F-5466-ECEA42213054}"/>
              </a:ext>
            </a:extLst>
          </p:cNvPr>
          <p:cNvSpPr/>
          <p:nvPr userDrawn="1"/>
        </p:nvSpPr>
        <p:spPr>
          <a:xfrm>
            <a:off x="2832829" y="3705196"/>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15">
            <a:extLst>
              <a:ext uri="{FF2B5EF4-FFF2-40B4-BE49-F238E27FC236}">
                <a16:creationId xmlns:a16="http://schemas.microsoft.com/office/drawing/2014/main" id="{72131634-E16F-8B81-97C4-4B4AAA4B3B98}"/>
              </a:ext>
            </a:extLst>
          </p:cNvPr>
          <p:cNvSpPr>
            <a:spLocks noGrp="1"/>
          </p:cNvSpPr>
          <p:nvPr>
            <p:ph sz="quarter" idx="38" hasCustomPrompt="1"/>
          </p:nvPr>
        </p:nvSpPr>
        <p:spPr>
          <a:xfrm>
            <a:off x="488983" y="5611433"/>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0" name="Content Placeholder 15">
            <a:extLst>
              <a:ext uri="{FF2B5EF4-FFF2-40B4-BE49-F238E27FC236}">
                <a16:creationId xmlns:a16="http://schemas.microsoft.com/office/drawing/2014/main" id="{9B6AE2F5-F87E-8410-CB19-628E9768D1F5}"/>
              </a:ext>
            </a:extLst>
          </p:cNvPr>
          <p:cNvSpPr>
            <a:spLocks noGrp="1"/>
          </p:cNvSpPr>
          <p:nvPr>
            <p:ph sz="quarter" idx="39" hasCustomPrompt="1"/>
          </p:nvPr>
        </p:nvSpPr>
        <p:spPr>
          <a:xfrm>
            <a:off x="2864368" y="5611433"/>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9" name="Content Placeholder 15">
            <a:extLst>
              <a:ext uri="{FF2B5EF4-FFF2-40B4-BE49-F238E27FC236}">
                <a16:creationId xmlns:a16="http://schemas.microsoft.com/office/drawing/2014/main" id="{E5C34CD2-17D4-B12E-03DA-7FAE81A985DA}"/>
              </a:ext>
            </a:extLst>
          </p:cNvPr>
          <p:cNvSpPr>
            <a:spLocks noGrp="1"/>
          </p:cNvSpPr>
          <p:nvPr>
            <p:ph sz="quarter" idx="40" hasCustomPrompt="1"/>
          </p:nvPr>
        </p:nvSpPr>
        <p:spPr>
          <a:xfrm>
            <a:off x="5239753" y="5611433"/>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40" name="Picture Placeholder 28">
            <a:extLst>
              <a:ext uri="{FF2B5EF4-FFF2-40B4-BE49-F238E27FC236}">
                <a16:creationId xmlns:a16="http://schemas.microsoft.com/office/drawing/2014/main" id="{C077AE56-EA60-79A2-E119-B4193CFDDD4C}"/>
              </a:ext>
            </a:extLst>
          </p:cNvPr>
          <p:cNvSpPr>
            <a:spLocks noGrp="1"/>
          </p:cNvSpPr>
          <p:nvPr>
            <p:ph type="pic" sz="quarter" idx="41"/>
          </p:nvPr>
        </p:nvSpPr>
        <p:spPr>
          <a:xfrm>
            <a:off x="2859690" y="3705196"/>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41" name="Oval 40">
            <a:extLst>
              <a:ext uri="{FF2B5EF4-FFF2-40B4-BE49-F238E27FC236}">
                <a16:creationId xmlns:a16="http://schemas.microsoft.com/office/drawing/2014/main" id="{EF748BC7-A7DF-2F45-A1B0-34FB2CB7B430}"/>
              </a:ext>
            </a:extLst>
          </p:cNvPr>
          <p:cNvSpPr/>
          <p:nvPr userDrawn="1"/>
        </p:nvSpPr>
        <p:spPr>
          <a:xfrm>
            <a:off x="5204542" y="3705196"/>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Picture Placeholder 28">
            <a:extLst>
              <a:ext uri="{FF2B5EF4-FFF2-40B4-BE49-F238E27FC236}">
                <a16:creationId xmlns:a16="http://schemas.microsoft.com/office/drawing/2014/main" id="{38DEFC51-8953-652E-7E85-702C5F247EB0}"/>
              </a:ext>
            </a:extLst>
          </p:cNvPr>
          <p:cNvSpPr>
            <a:spLocks noGrp="1"/>
          </p:cNvSpPr>
          <p:nvPr>
            <p:ph type="pic" sz="quarter" idx="42"/>
          </p:nvPr>
        </p:nvSpPr>
        <p:spPr>
          <a:xfrm>
            <a:off x="5204542" y="3705196"/>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43" name="Oval 42">
            <a:extLst>
              <a:ext uri="{FF2B5EF4-FFF2-40B4-BE49-F238E27FC236}">
                <a16:creationId xmlns:a16="http://schemas.microsoft.com/office/drawing/2014/main" id="{F31C2D2A-A4B8-5369-6630-F364328D3AEE}"/>
              </a:ext>
            </a:extLst>
          </p:cNvPr>
          <p:cNvSpPr/>
          <p:nvPr userDrawn="1"/>
        </p:nvSpPr>
        <p:spPr>
          <a:xfrm>
            <a:off x="454214" y="3705196"/>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Picture Placeholder 28">
            <a:extLst>
              <a:ext uri="{FF2B5EF4-FFF2-40B4-BE49-F238E27FC236}">
                <a16:creationId xmlns:a16="http://schemas.microsoft.com/office/drawing/2014/main" id="{644ACE29-4EFE-4373-1340-21097B2AFAD9}"/>
              </a:ext>
            </a:extLst>
          </p:cNvPr>
          <p:cNvSpPr>
            <a:spLocks noGrp="1"/>
          </p:cNvSpPr>
          <p:nvPr>
            <p:ph type="pic" sz="quarter" idx="43"/>
          </p:nvPr>
        </p:nvSpPr>
        <p:spPr>
          <a:xfrm>
            <a:off x="507935" y="3705196"/>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45" name="Content Placeholder 15">
            <a:extLst>
              <a:ext uri="{FF2B5EF4-FFF2-40B4-BE49-F238E27FC236}">
                <a16:creationId xmlns:a16="http://schemas.microsoft.com/office/drawing/2014/main" id="{D8A41976-6392-3B01-912E-8B837A8EB04D}"/>
              </a:ext>
            </a:extLst>
          </p:cNvPr>
          <p:cNvSpPr>
            <a:spLocks noGrp="1"/>
          </p:cNvSpPr>
          <p:nvPr>
            <p:ph sz="quarter" idx="44" hasCustomPrompt="1"/>
          </p:nvPr>
        </p:nvSpPr>
        <p:spPr>
          <a:xfrm>
            <a:off x="7561973" y="5611433"/>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46" name="Oval 45">
            <a:extLst>
              <a:ext uri="{FF2B5EF4-FFF2-40B4-BE49-F238E27FC236}">
                <a16:creationId xmlns:a16="http://schemas.microsoft.com/office/drawing/2014/main" id="{4D1F5815-786A-C2DB-4A4E-C2A91DECCED1}"/>
              </a:ext>
            </a:extLst>
          </p:cNvPr>
          <p:cNvSpPr/>
          <p:nvPr userDrawn="1"/>
        </p:nvSpPr>
        <p:spPr>
          <a:xfrm>
            <a:off x="7542877" y="3705196"/>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Picture Placeholder 28">
            <a:extLst>
              <a:ext uri="{FF2B5EF4-FFF2-40B4-BE49-F238E27FC236}">
                <a16:creationId xmlns:a16="http://schemas.microsoft.com/office/drawing/2014/main" id="{EC00897B-C546-842B-6656-2632A45AED15}"/>
              </a:ext>
            </a:extLst>
          </p:cNvPr>
          <p:cNvSpPr>
            <a:spLocks noGrp="1"/>
          </p:cNvSpPr>
          <p:nvPr>
            <p:ph type="pic" sz="quarter" idx="45"/>
          </p:nvPr>
        </p:nvSpPr>
        <p:spPr>
          <a:xfrm>
            <a:off x="7542877" y="3705196"/>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48" name="Content Placeholder 15">
            <a:extLst>
              <a:ext uri="{FF2B5EF4-FFF2-40B4-BE49-F238E27FC236}">
                <a16:creationId xmlns:a16="http://schemas.microsoft.com/office/drawing/2014/main" id="{EFE52957-7800-074C-9274-891927FFDE9D}"/>
              </a:ext>
            </a:extLst>
          </p:cNvPr>
          <p:cNvSpPr>
            <a:spLocks noGrp="1"/>
          </p:cNvSpPr>
          <p:nvPr>
            <p:ph sz="quarter" idx="46" hasCustomPrompt="1"/>
          </p:nvPr>
        </p:nvSpPr>
        <p:spPr>
          <a:xfrm>
            <a:off x="9873561" y="5611433"/>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49" name="Oval 48">
            <a:extLst>
              <a:ext uri="{FF2B5EF4-FFF2-40B4-BE49-F238E27FC236}">
                <a16:creationId xmlns:a16="http://schemas.microsoft.com/office/drawing/2014/main" id="{B9791702-7A99-01E4-36FA-D55C5D176607}"/>
              </a:ext>
            </a:extLst>
          </p:cNvPr>
          <p:cNvSpPr/>
          <p:nvPr userDrawn="1"/>
        </p:nvSpPr>
        <p:spPr>
          <a:xfrm>
            <a:off x="9854481" y="3705196"/>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Picture Placeholder 28">
            <a:extLst>
              <a:ext uri="{FF2B5EF4-FFF2-40B4-BE49-F238E27FC236}">
                <a16:creationId xmlns:a16="http://schemas.microsoft.com/office/drawing/2014/main" id="{CC6237FD-FE73-2981-2D2B-7B621F1FAC1A}"/>
              </a:ext>
            </a:extLst>
          </p:cNvPr>
          <p:cNvSpPr>
            <a:spLocks noGrp="1"/>
          </p:cNvSpPr>
          <p:nvPr>
            <p:ph type="pic" sz="quarter" idx="47"/>
          </p:nvPr>
        </p:nvSpPr>
        <p:spPr>
          <a:xfrm>
            <a:off x="9854481" y="3705196"/>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Tree>
    <p:custDataLst>
      <p:tags r:id="rId1"/>
    </p:custDataLst>
    <p:extLst>
      <p:ext uri="{BB962C8B-B14F-4D97-AF65-F5344CB8AC3E}">
        <p14:creationId xmlns:p14="http://schemas.microsoft.com/office/powerpoint/2010/main" val="3890874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8507789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3"/>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1"/>
            <a:ext cx="10515600" cy="92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29461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4798136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1"/>
            <a:ext cx="10515600" cy="92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591781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5495150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210060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84548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6811233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497809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9717088"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a:t>NTP Medicare OEP Bootcamp 2023</a:t>
            </a:r>
            <a:endParaRPr lang="en-US" dirty="0"/>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32113028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1" y="6015793"/>
            <a:ext cx="1079500" cy="800935"/>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4562240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498805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934005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6890550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3550334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734711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588362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4360049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9502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27902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NTP Medicare OEP Bootcamp 2023</a:t>
            </a:r>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September 2023</a:t>
            </a:r>
          </a:p>
        </p:txBody>
      </p:sp>
      <p:sp>
        <p:nvSpPr>
          <p:cNvPr id="4" name="Content Placeholder 3">
            <a:extLst>
              <a:ext uri="{FF2B5EF4-FFF2-40B4-BE49-F238E27FC236}">
                <a16:creationId xmlns:a16="http://schemas.microsoft.com/office/drawing/2014/main" id="{4279C68D-25F6-C4E7-4C7B-721EA7207C31}"/>
              </a:ext>
            </a:extLst>
          </p:cNvPr>
          <p:cNvSpPr>
            <a:spLocks noGrp="1"/>
          </p:cNvSpPr>
          <p:nvPr>
            <p:ph sz="quarter" idx="13"/>
          </p:nvPr>
        </p:nvSpPr>
        <p:spPr>
          <a:xfrm>
            <a:off x="639763" y="1219200"/>
            <a:ext cx="10963275" cy="5089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090109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2437494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105642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1419693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9221567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6528849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502353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685630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858976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330114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004788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NTP Medicare OEP Bootcamp 2023</a:t>
            </a:r>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September 2023</a:t>
            </a:r>
          </a:p>
        </p:txBody>
      </p:sp>
      <p:sp>
        <p:nvSpPr>
          <p:cNvPr id="4" name="Content Placeholder 3">
            <a:extLst>
              <a:ext uri="{FF2B5EF4-FFF2-40B4-BE49-F238E27FC236}">
                <a16:creationId xmlns:a16="http://schemas.microsoft.com/office/drawing/2014/main" id="{4279C68D-25F6-C4E7-4C7B-721EA7207C31}"/>
              </a:ext>
            </a:extLst>
          </p:cNvPr>
          <p:cNvSpPr>
            <a:spLocks noGrp="1"/>
          </p:cNvSpPr>
          <p:nvPr>
            <p:ph sz="quarter" idx="13"/>
          </p:nvPr>
        </p:nvSpPr>
        <p:spPr>
          <a:xfrm>
            <a:off x="639763" y="1219200"/>
            <a:ext cx="10588218" cy="952107"/>
          </a:xfrm>
        </p:spPr>
        <p:txBody>
          <a:bodyPr/>
          <a:lstStyle>
            <a:lvl5pPr marL="1783080" indent="0">
              <a:buNone/>
              <a:defRPr/>
            </a:lvl5pPr>
          </a:lstStyle>
          <a:p>
            <a:pPr lvl="0"/>
            <a:r>
              <a:rPr lang="en-US" dirty="0"/>
              <a:t>Click to edit Master text styles</a:t>
            </a:r>
          </a:p>
        </p:txBody>
      </p:sp>
      <p:sp>
        <p:nvSpPr>
          <p:cNvPr id="3" name="Content Placeholder 3">
            <a:extLst>
              <a:ext uri="{FF2B5EF4-FFF2-40B4-BE49-F238E27FC236}">
                <a16:creationId xmlns:a16="http://schemas.microsoft.com/office/drawing/2014/main" id="{805F7B22-8147-46A7-AD96-7763107C59CB}"/>
              </a:ext>
            </a:extLst>
          </p:cNvPr>
          <p:cNvSpPr>
            <a:spLocks noGrp="1"/>
          </p:cNvSpPr>
          <p:nvPr>
            <p:ph sz="quarter" idx="14"/>
          </p:nvPr>
        </p:nvSpPr>
        <p:spPr>
          <a:xfrm>
            <a:off x="639763" y="2476894"/>
            <a:ext cx="10588218" cy="770860"/>
          </a:xfrm>
        </p:spPr>
        <p:txBody>
          <a:bodyPr/>
          <a:lstStyle>
            <a:lvl5pPr marL="1783080" indent="0">
              <a:buNone/>
              <a:defRPr/>
            </a:lvl5pPr>
          </a:lstStyle>
          <a:p>
            <a:pPr lvl="0"/>
            <a:r>
              <a:rPr lang="en-US" dirty="0"/>
              <a:t>Click to edit Master text styles</a:t>
            </a:r>
          </a:p>
        </p:txBody>
      </p:sp>
      <p:sp>
        <p:nvSpPr>
          <p:cNvPr id="5" name="Content Placeholder 3">
            <a:extLst>
              <a:ext uri="{FF2B5EF4-FFF2-40B4-BE49-F238E27FC236}">
                <a16:creationId xmlns:a16="http://schemas.microsoft.com/office/drawing/2014/main" id="{1EA201BE-BEC0-81A6-E8CF-B98843BC4EEC}"/>
              </a:ext>
            </a:extLst>
          </p:cNvPr>
          <p:cNvSpPr>
            <a:spLocks noGrp="1"/>
          </p:cNvSpPr>
          <p:nvPr>
            <p:ph sz="quarter" idx="15"/>
          </p:nvPr>
        </p:nvSpPr>
        <p:spPr>
          <a:xfrm>
            <a:off x="639763" y="3713707"/>
            <a:ext cx="10588218" cy="770860"/>
          </a:xfrm>
        </p:spPr>
        <p:txBody>
          <a:bodyPr/>
          <a:lstStyle>
            <a:lvl5pPr marL="1783080" indent="0">
              <a:buNone/>
              <a:defRPr/>
            </a:lvl5pPr>
          </a:lstStyle>
          <a:p>
            <a:pPr lvl="0"/>
            <a:r>
              <a:rPr lang="en-US" dirty="0"/>
              <a:t>Click to edit Master text styles</a:t>
            </a:r>
          </a:p>
        </p:txBody>
      </p:sp>
      <p:sp>
        <p:nvSpPr>
          <p:cNvPr id="6" name="Content Placeholder 3">
            <a:extLst>
              <a:ext uri="{FF2B5EF4-FFF2-40B4-BE49-F238E27FC236}">
                <a16:creationId xmlns:a16="http://schemas.microsoft.com/office/drawing/2014/main" id="{B9E70693-D44F-8CAB-C612-51CDC9D5A23D}"/>
              </a:ext>
            </a:extLst>
          </p:cNvPr>
          <p:cNvSpPr>
            <a:spLocks noGrp="1"/>
          </p:cNvSpPr>
          <p:nvPr>
            <p:ph sz="quarter" idx="16"/>
          </p:nvPr>
        </p:nvSpPr>
        <p:spPr>
          <a:xfrm>
            <a:off x="639763" y="4887610"/>
            <a:ext cx="10588218" cy="770860"/>
          </a:xfrm>
        </p:spPr>
        <p:txBody>
          <a:bodyPr/>
          <a:lstStyle>
            <a:lvl5pPr marL="1783080" indent="0">
              <a:buNone/>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2566635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9717088"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NTP Medicare OEP Bootcamp 2022</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September 2022</a:t>
            </a:r>
          </a:p>
        </p:txBody>
      </p:sp>
    </p:spTree>
    <p:custDataLst>
      <p:tags r:id="rId1"/>
    </p:custDataLst>
    <p:extLst>
      <p:ext uri="{BB962C8B-B14F-4D97-AF65-F5344CB8AC3E}">
        <p14:creationId xmlns:p14="http://schemas.microsoft.com/office/powerpoint/2010/main" val="27228425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NTP Medicare OEP Bootcamp 2022</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September 2022</a:t>
            </a:r>
          </a:p>
        </p:txBody>
      </p:sp>
      <p:sp>
        <p:nvSpPr>
          <p:cNvPr id="7" name="Text Placeholder 6">
            <a:extLst>
              <a:ext uri="{FF2B5EF4-FFF2-40B4-BE49-F238E27FC236}">
                <a16:creationId xmlns:a16="http://schemas.microsoft.com/office/drawing/2014/main" id="{33629B28-7FD8-A9D9-4E0C-AFE442D7500C}"/>
              </a:ext>
            </a:extLst>
          </p:cNvPr>
          <p:cNvSpPr>
            <a:spLocks noGrp="1"/>
          </p:cNvSpPr>
          <p:nvPr>
            <p:ph type="body" sz="quarter" idx="13"/>
          </p:nvPr>
        </p:nvSpPr>
        <p:spPr>
          <a:xfrm>
            <a:off x="4385469" y="2823369"/>
            <a:ext cx="3421062" cy="1211262"/>
          </a:xfrm>
        </p:spPr>
        <p:txBody>
          <a:bodyPr/>
          <a:lstStyle>
            <a:lvl1pPr marL="0" indent="0">
              <a:buNone/>
              <a:defRPr/>
            </a:lvl1pPr>
          </a:lstStyle>
          <a:p>
            <a:pPr lvl="0"/>
            <a:r>
              <a:rPr lang="en-US" dirty="0"/>
              <a:t>Click to edit Master text styles</a:t>
            </a:r>
          </a:p>
        </p:txBody>
      </p:sp>
      <p:sp>
        <p:nvSpPr>
          <p:cNvPr id="9" name="Text Placeholder 6">
            <a:extLst>
              <a:ext uri="{FF2B5EF4-FFF2-40B4-BE49-F238E27FC236}">
                <a16:creationId xmlns:a16="http://schemas.microsoft.com/office/drawing/2014/main" id="{765ED694-13D9-DF40-A2BA-D2BD21EF2B17}"/>
              </a:ext>
            </a:extLst>
          </p:cNvPr>
          <p:cNvSpPr>
            <a:spLocks noGrp="1"/>
          </p:cNvSpPr>
          <p:nvPr>
            <p:ph type="body" sz="quarter" idx="14"/>
          </p:nvPr>
        </p:nvSpPr>
        <p:spPr>
          <a:xfrm>
            <a:off x="617538" y="1624572"/>
            <a:ext cx="3421062" cy="1211262"/>
          </a:xfrm>
        </p:spPr>
        <p:txBody>
          <a:bodyPr/>
          <a:lstStyle>
            <a:lvl1pPr marL="0" indent="0">
              <a:buNone/>
              <a:defRPr/>
            </a:lvl1pPr>
          </a:lstStyle>
          <a:p>
            <a:pPr lvl="0"/>
            <a:r>
              <a:rPr lang="en-US" dirty="0"/>
              <a:t>Click to edit Master text styles</a:t>
            </a:r>
          </a:p>
        </p:txBody>
      </p:sp>
      <p:sp>
        <p:nvSpPr>
          <p:cNvPr id="10" name="Text Placeholder 6">
            <a:extLst>
              <a:ext uri="{FF2B5EF4-FFF2-40B4-BE49-F238E27FC236}">
                <a16:creationId xmlns:a16="http://schemas.microsoft.com/office/drawing/2014/main" id="{D66A0A19-7ED8-600B-8B7F-C94B39D227F3}"/>
              </a:ext>
            </a:extLst>
          </p:cNvPr>
          <p:cNvSpPr>
            <a:spLocks noGrp="1"/>
          </p:cNvSpPr>
          <p:nvPr>
            <p:ph type="body" sz="quarter" idx="15"/>
          </p:nvPr>
        </p:nvSpPr>
        <p:spPr>
          <a:xfrm>
            <a:off x="8153400" y="1597458"/>
            <a:ext cx="3421062" cy="1211262"/>
          </a:xfrm>
        </p:spPr>
        <p:txBody>
          <a:bodyPr/>
          <a:lstStyle>
            <a:lvl1pPr marL="0" indent="0">
              <a:buNone/>
              <a:defRPr/>
            </a:lvl1pPr>
          </a:lstStyle>
          <a:p>
            <a:pPr lvl="0"/>
            <a:r>
              <a:rPr lang="en-US" dirty="0"/>
              <a:t>Click to edit Master text styles</a:t>
            </a:r>
          </a:p>
        </p:txBody>
      </p:sp>
      <p:sp>
        <p:nvSpPr>
          <p:cNvPr id="11" name="Text Placeholder 6">
            <a:extLst>
              <a:ext uri="{FF2B5EF4-FFF2-40B4-BE49-F238E27FC236}">
                <a16:creationId xmlns:a16="http://schemas.microsoft.com/office/drawing/2014/main" id="{1DC0BB41-9FD7-79C2-C121-563D49927A2F}"/>
              </a:ext>
            </a:extLst>
          </p:cNvPr>
          <p:cNvSpPr>
            <a:spLocks noGrp="1"/>
          </p:cNvSpPr>
          <p:nvPr>
            <p:ph type="body" sz="quarter" idx="16"/>
          </p:nvPr>
        </p:nvSpPr>
        <p:spPr>
          <a:xfrm>
            <a:off x="617538" y="4394204"/>
            <a:ext cx="3421062" cy="1211262"/>
          </a:xfrm>
        </p:spPr>
        <p:txBody>
          <a:bodyPr/>
          <a:lstStyle>
            <a:lvl1pPr marL="0" indent="0">
              <a:buNone/>
              <a:defRPr/>
            </a:lvl1pPr>
          </a:lstStyle>
          <a:p>
            <a:pPr lvl="0"/>
            <a:r>
              <a:rPr lang="en-US" dirty="0"/>
              <a:t>Click to edit Master text styles</a:t>
            </a:r>
          </a:p>
        </p:txBody>
      </p:sp>
      <p:sp>
        <p:nvSpPr>
          <p:cNvPr id="12" name="Text Placeholder 6">
            <a:extLst>
              <a:ext uri="{FF2B5EF4-FFF2-40B4-BE49-F238E27FC236}">
                <a16:creationId xmlns:a16="http://schemas.microsoft.com/office/drawing/2014/main" id="{886D7DB9-CB33-6E95-06D7-507D72F5698F}"/>
              </a:ext>
            </a:extLst>
          </p:cNvPr>
          <p:cNvSpPr>
            <a:spLocks noGrp="1"/>
          </p:cNvSpPr>
          <p:nvPr>
            <p:ph type="body" sz="quarter" idx="17"/>
          </p:nvPr>
        </p:nvSpPr>
        <p:spPr>
          <a:xfrm>
            <a:off x="7932738" y="4546604"/>
            <a:ext cx="3421062" cy="1211262"/>
          </a:xfrm>
        </p:spPr>
        <p:txBody>
          <a:bodyPr/>
          <a:lstStyle>
            <a:lvl1pPr marL="0" indent="0">
              <a:buNone/>
              <a:defRPr/>
            </a:lvl1pPr>
          </a:lstStyle>
          <a:p>
            <a:pPr lvl="0"/>
            <a:r>
              <a:rPr lang="en-US" dirty="0"/>
              <a:t>Click to edit Master text styles</a:t>
            </a:r>
          </a:p>
        </p:txBody>
      </p:sp>
    </p:spTree>
    <p:custDataLst>
      <p:tags r:id="rId1"/>
    </p:custDataLst>
    <p:extLst>
      <p:ext uri="{BB962C8B-B14F-4D97-AF65-F5344CB8AC3E}">
        <p14:creationId xmlns:p14="http://schemas.microsoft.com/office/powerpoint/2010/main" val="28788058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NTP Medicare OEP Bootcamp 2022</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September 2022</a:t>
            </a:r>
          </a:p>
        </p:txBody>
      </p:sp>
      <p:sp>
        <p:nvSpPr>
          <p:cNvPr id="4" name="Content Placeholder 3">
            <a:extLst>
              <a:ext uri="{FF2B5EF4-FFF2-40B4-BE49-F238E27FC236}">
                <a16:creationId xmlns:a16="http://schemas.microsoft.com/office/drawing/2014/main" id="{26A29E7A-2DD7-9D65-864F-128BB3BB357E}"/>
              </a:ext>
            </a:extLst>
          </p:cNvPr>
          <p:cNvSpPr>
            <a:spLocks noGrp="1"/>
          </p:cNvSpPr>
          <p:nvPr>
            <p:ph sz="quarter" idx="13"/>
          </p:nvPr>
        </p:nvSpPr>
        <p:spPr>
          <a:xfrm>
            <a:off x="333375" y="1346200"/>
            <a:ext cx="6599238" cy="4992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A0312D-CADE-76E4-39C2-60A034309B16}"/>
              </a:ext>
            </a:extLst>
          </p:cNvPr>
          <p:cNvSpPr>
            <a:spLocks noGrp="1"/>
          </p:cNvSpPr>
          <p:nvPr>
            <p:ph sz="quarter" idx="14"/>
          </p:nvPr>
        </p:nvSpPr>
        <p:spPr>
          <a:xfrm>
            <a:off x="7673975" y="1346200"/>
            <a:ext cx="4114800" cy="478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1942037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8198"/>
            <a:ext cx="12192000" cy="922597"/>
          </a:xfrm>
          <a:prstGeom prst="rect">
            <a:avLst/>
          </a:prstGeom>
        </p:spPr>
        <p:txBody>
          <a:bodyPr>
            <a:normAutofit/>
          </a:bodyPr>
          <a:lstStyle>
            <a:lvl1pPr>
              <a:defRPr sz="3000"/>
            </a:lvl1pPr>
          </a:lstStyle>
          <a:p>
            <a:r>
              <a:rPr lang="en-US" dirty="0"/>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a:t>September 2023</a:t>
            </a:r>
            <a:endParaRPr lang="en-US" dirty="0"/>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a:t>NTP Medicare OEP Bootcamp 2023</a:t>
            </a:r>
            <a:endParaRPr lang="en-US" dirty="0"/>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a:p>
            <a:pPr lvl="1"/>
            <a:r>
              <a:rPr lang="en-US" dirty="0"/>
              <a:t>Click to add subtext</a:t>
            </a:r>
          </a:p>
          <a:p>
            <a:pPr lvl="2"/>
            <a:r>
              <a:rPr lang="en-US" dirty="0"/>
              <a:t>Third level</a:t>
            </a:r>
          </a:p>
        </p:txBody>
      </p:sp>
    </p:spTree>
    <p:custDataLst>
      <p:tags r:id="rId1"/>
    </p:custDataLst>
    <p:extLst>
      <p:ext uri="{BB962C8B-B14F-4D97-AF65-F5344CB8AC3E}">
        <p14:creationId xmlns:p14="http://schemas.microsoft.com/office/powerpoint/2010/main" val="31965423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white"/>
                </a:solidFill>
              </a:rPr>
              <a:t>September 2023</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a:defRPr/>
            </a:pPr>
            <a:r>
              <a:rPr lang="en-US">
                <a:solidFill>
                  <a:prstClr val="white"/>
                </a:solidFill>
              </a:rPr>
              <a:t>NTP Medicare OEP Bootcamp 2023</a:t>
            </a:r>
            <a:endParaRPr lang="en-US" dirty="0">
              <a:solidFill>
                <a:prstClr val="white"/>
              </a:solidFill>
            </a:endParaRP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132"/>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Tree>
    <p:custDataLst>
      <p:tags r:id="rId1"/>
    </p:custDataLst>
    <p:extLst>
      <p:ext uri="{BB962C8B-B14F-4D97-AF65-F5344CB8AC3E}">
        <p14:creationId xmlns:p14="http://schemas.microsoft.com/office/powerpoint/2010/main" val="28543960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58788"/>
          </a:xfrm>
          <a:prstGeom prst="rect">
            <a:avLst/>
          </a:prstGeom>
        </p:spPr>
        <p:txBody>
          <a:bodyP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September 2023</a:t>
            </a:r>
            <a:endParaRPr lang="en-US" dirty="0"/>
          </a:p>
        </p:txBody>
      </p:sp>
      <p:sp>
        <p:nvSpPr>
          <p:cNvPr id="11" name="Footer Placeholder 2">
            <a:extLst>
              <a:ext uri="{FF2B5EF4-FFF2-40B4-BE49-F238E27FC236}">
                <a16:creationId xmlns:a16="http://schemas.microsoft.com/office/drawing/2014/main" id="{6842BA60-AB8E-4AB4-A087-1508B74CA703}"/>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NTP Medicare OEP Bootcamp 2023</a:t>
            </a:r>
            <a:endParaRPr lang="en-US" dirty="0"/>
          </a:p>
        </p:txBody>
      </p:sp>
    </p:spTree>
    <p:custDataLst>
      <p:tags r:id="rId1"/>
    </p:custDataLst>
    <p:extLst>
      <p:ext uri="{BB962C8B-B14F-4D97-AF65-F5344CB8AC3E}">
        <p14:creationId xmlns:p14="http://schemas.microsoft.com/office/powerpoint/2010/main" val="308323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8896"/>
            <a:ext cx="12192000" cy="922137"/>
          </a:xfrm>
          <a:prstGeom prst="rect">
            <a:avLst/>
          </a:prstGeom>
        </p:spPr>
        <p:txBody>
          <a:bodyPr>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0DB6DEB9-5380-4D2D-86DD-296ED6BD35A2}"/>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5" name="Date Placeholder 1">
            <a:extLst>
              <a:ext uri="{FF2B5EF4-FFF2-40B4-BE49-F238E27FC236}">
                <a16:creationId xmlns:a16="http://schemas.microsoft.com/office/drawing/2014/main" id="{D6441A44-402E-41F6-B234-E966C84D1C3B}"/>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September 2023</a:t>
            </a:r>
            <a:endParaRPr lang="en-US" dirty="0"/>
          </a:p>
        </p:txBody>
      </p:sp>
      <p:sp>
        <p:nvSpPr>
          <p:cNvPr id="16" name="Footer Placeholder 2">
            <a:extLst>
              <a:ext uri="{FF2B5EF4-FFF2-40B4-BE49-F238E27FC236}">
                <a16:creationId xmlns:a16="http://schemas.microsoft.com/office/drawing/2014/main" id="{F2C2CBA9-8E43-4DAB-9AEC-324F7B75E093}"/>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NTP Medicare OEP Bootcamp 2023</a:t>
            </a:r>
            <a:endParaRPr lang="en-US" dirty="0"/>
          </a:p>
        </p:txBody>
      </p:sp>
    </p:spTree>
    <p:custDataLst>
      <p:tags r:id="rId1"/>
    </p:custDataLst>
    <p:extLst>
      <p:ext uri="{BB962C8B-B14F-4D97-AF65-F5344CB8AC3E}">
        <p14:creationId xmlns:p14="http://schemas.microsoft.com/office/powerpoint/2010/main" val="41620140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8906"/>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September 2023</a:t>
            </a:r>
            <a:endParaRPr lang="en-US" dirty="0"/>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NTP Medicare OEP Bootcamp 2023</a:t>
            </a:r>
            <a:endParaRPr lang="en-US" dirty="0"/>
          </a:p>
        </p:txBody>
      </p:sp>
    </p:spTree>
    <p:custDataLst>
      <p:tags r:id="rId1"/>
    </p:custDataLst>
    <p:extLst>
      <p:ext uri="{BB962C8B-B14F-4D97-AF65-F5344CB8AC3E}">
        <p14:creationId xmlns:p14="http://schemas.microsoft.com/office/powerpoint/2010/main" val="8569851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34927"/>
            <a:ext cx="12192000" cy="922605"/>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September 2023</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NTP Medicare OEP Bootcamp 2023</a:t>
            </a:r>
            <a:endParaRPr lang="en-US" dirty="0"/>
          </a:p>
        </p:txBody>
      </p:sp>
    </p:spTree>
    <p:custDataLst>
      <p:tags r:id="rId1"/>
    </p:custDataLst>
    <p:extLst>
      <p:ext uri="{BB962C8B-B14F-4D97-AF65-F5344CB8AC3E}">
        <p14:creationId xmlns:p14="http://schemas.microsoft.com/office/powerpoint/2010/main" val="30816797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September 2023</a:t>
            </a:r>
            <a:endParaRPr lang="en-US" dirty="0"/>
          </a:p>
        </p:txBody>
      </p:sp>
      <p:sp>
        <p:nvSpPr>
          <p:cNvPr id="11" name="Footer Placeholder 2">
            <a:extLst>
              <a:ext uri="{FF2B5EF4-FFF2-40B4-BE49-F238E27FC236}">
                <a16:creationId xmlns:a16="http://schemas.microsoft.com/office/drawing/2014/main" id="{DB63D3C4-D75B-4383-A63C-B7B2162BED68}"/>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NTP Medicare OEP Bootcamp 2023</a:t>
            </a:r>
            <a:endParaRPr lang="en-US" dirty="0"/>
          </a:p>
        </p:txBody>
      </p:sp>
    </p:spTree>
    <p:custDataLst>
      <p:tags r:id="rId1"/>
    </p:custDataLst>
    <p:extLst>
      <p:ext uri="{BB962C8B-B14F-4D97-AF65-F5344CB8AC3E}">
        <p14:creationId xmlns:p14="http://schemas.microsoft.com/office/powerpoint/2010/main" val="3406264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0" y="0"/>
            <a:ext cx="12192000" cy="1196411"/>
          </a:xfrm>
        </p:spPr>
        <p:txBody>
          <a:bodyPr>
            <a:normAutofit/>
          </a:bodyPr>
          <a:lstStyle>
            <a:lvl1pPr algn="ctr">
              <a:defRPr sz="3000">
                <a:solidFill>
                  <a:srgbClr val="00539A"/>
                </a:solidFill>
              </a:defRPr>
            </a:lvl1pPr>
          </a:lstStyle>
          <a:p>
            <a:r>
              <a:rPr lang="en-US" dirty="0"/>
              <a:t>Check your Knowledge: Question #</a:t>
            </a:r>
          </a:p>
        </p:txBody>
      </p:sp>
      <p:sp>
        <p:nvSpPr>
          <p:cNvPr id="6" name="Content Placeholder 5">
            <a:extLst>
              <a:ext uri="{FF2B5EF4-FFF2-40B4-BE49-F238E27FC236}">
                <a16:creationId xmlns:a16="http://schemas.microsoft.com/office/drawing/2014/main" id="{39FB94DD-70FA-410A-AB7A-9F3BEF860CC4}"/>
              </a:ext>
            </a:extLst>
          </p:cNvPr>
          <p:cNvSpPr>
            <a:spLocks noGrp="1"/>
          </p:cNvSpPr>
          <p:nvPr>
            <p:ph sz="quarter" idx="13"/>
          </p:nvPr>
        </p:nvSpPr>
        <p:spPr>
          <a:xfrm>
            <a:off x="1982788" y="1871663"/>
            <a:ext cx="8305800" cy="2744787"/>
          </a:xfrm>
        </p:spPr>
        <p:txBody>
          <a:bodyPr/>
          <a:lstStyle>
            <a:lvl2pPr>
              <a:spcAft>
                <a:spcPts val="1200"/>
              </a:spcAft>
              <a:defRPr/>
            </a:lvl2pPr>
          </a:lstStyle>
          <a:p>
            <a:pPr lvl="0"/>
            <a:r>
              <a:rPr lang="en-US" dirty="0"/>
              <a:t>Edit Master text styles</a:t>
            </a:r>
          </a:p>
          <a:p>
            <a:pPr lvl="1"/>
            <a:r>
              <a:rPr lang="en-US" dirty="0"/>
              <a:t>Second level</a:t>
            </a:r>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chemeClr val="accent1">
                    <a:lumMod val="75000"/>
                  </a:schemeClr>
                </a:solidFill>
              </a:rPr>
              <a:t>Countdown timer: </a:t>
            </a:r>
            <a:r>
              <a:rPr lang="en-US" sz="2400" dirty="0">
                <a:solidFill>
                  <a:schemeClr val="accent1">
                    <a:lumMod val="75000"/>
                  </a:schemeClr>
                </a:solidFill>
              </a:rPr>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27754"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a:t>NTP Medicare OEP Bootcamp 2023</a:t>
            </a:r>
            <a:endParaRPr lang="en-US" dirty="0"/>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September 2023</a:t>
            </a:r>
          </a:p>
        </p:txBody>
      </p:sp>
    </p:spTree>
    <p:custDataLst>
      <p:tags r:id="rId1"/>
    </p:custDataLst>
    <p:extLst>
      <p:ext uri="{BB962C8B-B14F-4D97-AF65-F5344CB8AC3E}">
        <p14:creationId xmlns:p14="http://schemas.microsoft.com/office/powerpoint/2010/main" val="250623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white"/>
                </a:solidFill>
              </a:rPr>
              <a:t>September 2023</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a:defRPr/>
            </a:pPr>
            <a:r>
              <a:rPr lang="en-US">
                <a:solidFill>
                  <a:prstClr val="white"/>
                </a:solidFill>
              </a:rPr>
              <a:t>NTP Medicare OEP Bootcamp 2023</a:t>
            </a:r>
            <a:endParaRPr lang="en-US" dirty="0">
              <a:solidFill>
                <a:prstClr val="white"/>
              </a:solidFill>
            </a:endParaRP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132"/>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userDrawn="1"/>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userDrawn="1"/>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userDrawn="1"/>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userDrawn="1"/>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userDrawn="1"/>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userDrawn="1"/>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2851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34184"/>
            <a:ext cx="12192000" cy="914400"/>
          </a:xfrm>
          <a:prstGeom prst="rect">
            <a:avLst/>
          </a:prstGeom>
        </p:spPr>
        <p:txBody>
          <a:bodyPr anchor="ct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132"/>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132"/>
            <a:ext cx="2743200" cy="365125"/>
          </a:xfrm>
        </p:spPr>
        <p:txBody>
          <a:bodyPr/>
          <a:lstStyle>
            <a:lvl1pPr>
              <a:defRPr>
                <a:solidFill>
                  <a:srgbClr val="8FAADC"/>
                </a:solidFill>
              </a:defRPr>
            </a:lvl1pPr>
          </a:lstStyle>
          <a:p>
            <a:r>
              <a:rPr lang="en-US"/>
              <a:t>September 2023</a:t>
            </a:r>
            <a:endParaRPr lang="en-US" dirty="0"/>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132"/>
            <a:ext cx="4114800" cy="365125"/>
          </a:xfrm>
        </p:spPr>
        <p:txBody>
          <a:bodyPr/>
          <a:lstStyle>
            <a:lvl1pPr>
              <a:defRPr>
                <a:solidFill>
                  <a:srgbClr val="8FAADC"/>
                </a:solidFill>
              </a:defRPr>
            </a:lvl1pPr>
          </a:lstStyle>
          <a:p>
            <a:r>
              <a:rPr lang="en-US"/>
              <a:t>NTP Medicare OEP Bootcamp 2023</a:t>
            </a:r>
            <a:endParaRPr lang="en-US" dirty="0"/>
          </a:p>
        </p:txBody>
      </p:sp>
    </p:spTree>
    <p:custDataLst>
      <p:tags r:id="rId1"/>
    </p:custDataLst>
    <p:extLst>
      <p:ext uri="{BB962C8B-B14F-4D97-AF65-F5344CB8AC3E}">
        <p14:creationId xmlns:p14="http://schemas.microsoft.com/office/powerpoint/2010/main" val="10408933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177383" y="1143000"/>
            <a:ext cx="9837234" cy="5021042"/>
          </a:xfrm>
          <a:prstGeom prst="rect">
            <a:avLst/>
          </a:prstGeom>
        </p:spPr>
        <p:txBody>
          <a:bodyPr vert="horz" lIns="91440" tIns="45720" rIns="91440" bIns="45720" rtlCol="0">
            <a:normAutofit/>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marL="969962" indent="-285750">
              <a:buFont typeface="Courier New" panose="02070309020205020404" pitchFamily="49" charset="0"/>
              <a:buChar char="o"/>
              <a:defRPr>
                <a:solidFill>
                  <a:schemeClr val="accent5">
                    <a:lumMod val="50000"/>
                  </a:schemeClr>
                </a:solidFill>
              </a:defRPr>
            </a:lvl4pPr>
            <a:lvl5pPr>
              <a:defRPr>
                <a:solidFill>
                  <a:schemeClr val="accent5">
                    <a:lumMod val="50000"/>
                  </a:schemeClr>
                </a:solidFill>
              </a:defRPr>
            </a:lvl5pPr>
          </a:lstStyle>
          <a:p>
            <a:pPr lvl="0"/>
            <a:r>
              <a:rPr lang="en-US" dirty="0"/>
              <a:t>Edit Master text styles</a:t>
            </a:r>
          </a:p>
          <a:p>
            <a:pPr marL="461963" marR="0" lvl="1"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dirty="0"/>
              <a:t>Second level</a:t>
            </a:r>
          </a:p>
          <a:p>
            <a:pPr marL="684213" marR="0" lvl="2"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pPr>
            <a:r>
              <a:rPr lang="en-US" dirty="0"/>
              <a:t>Third level</a:t>
            </a:r>
          </a:p>
          <a:p>
            <a:pPr marL="914400" marR="0" lvl="3"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pPr>
            <a:r>
              <a:rPr lang="en-US" dirty="0"/>
              <a:t>Fourth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September 2023</a:t>
            </a:r>
            <a:endParaRPr lang="en-US" dirty="0"/>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NTP Medicare OEP Bootcamp 2023</a:t>
            </a:r>
            <a:endParaRPr lang="en-US" dirty="0"/>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0" y="24214"/>
            <a:ext cx="12192000" cy="916066"/>
          </a:xfrm>
          <a:prstGeom prst="rect">
            <a:avLst/>
          </a:prstGeom>
        </p:spPr>
        <p:txBody>
          <a:bodyPr>
            <a:normAutofit/>
          </a:bodyPr>
          <a:lstStyle>
            <a:lvl1pPr>
              <a:defRPr sz="3000"/>
            </a:lvl1pPr>
          </a:lstStyle>
          <a:p>
            <a:r>
              <a:rPr lang="en-US" dirty="0"/>
              <a:t>Click to edit Master title style</a:t>
            </a:r>
          </a:p>
        </p:txBody>
      </p:sp>
    </p:spTree>
    <p:custDataLst>
      <p:tags r:id="rId1"/>
    </p:custDataLst>
    <p:extLst>
      <p:ext uri="{BB962C8B-B14F-4D97-AF65-F5344CB8AC3E}">
        <p14:creationId xmlns:p14="http://schemas.microsoft.com/office/powerpoint/2010/main" val="20762246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E250BD4-B06F-0142-41F6-21768F3B377B}"/>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3600">
                <a:solidFill>
                  <a:srgbClr val="08569B"/>
                </a:solidFill>
              </a:rPr>
              <a:t>We’re back!</a:t>
            </a:r>
          </a:p>
        </p:txBody>
      </p:sp>
      <p:sp>
        <p:nvSpPr>
          <p:cNvPr id="2" name="Title 1">
            <a:extLst>
              <a:ext uri="{FF2B5EF4-FFF2-40B4-BE49-F238E27FC236}">
                <a16:creationId xmlns:a16="http://schemas.microsoft.com/office/drawing/2014/main" id="{B0C5DA47-7FBE-D0A3-23B3-4CA4472EA065}"/>
              </a:ext>
            </a:extLst>
          </p:cNvPr>
          <p:cNvSpPr>
            <a:spLocks noGrp="1"/>
          </p:cNvSpPr>
          <p:nvPr>
            <p:ph type="title"/>
          </p:nvPr>
        </p:nvSpPr>
        <p:spPr/>
        <p:txBody>
          <a:bodyPr/>
          <a:lstStyle/>
          <a:p>
            <a:r>
              <a:rPr lang="en-US"/>
              <a:t>Click to edit Master title style</a:t>
            </a:r>
          </a:p>
        </p:txBody>
      </p:sp>
      <p:pic>
        <p:nvPicPr>
          <p:cNvPr id="26" name="Picture 25">
            <a:extLst>
              <a:ext uri="{FF2B5EF4-FFF2-40B4-BE49-F238E27FC236}">
                <a16:creationId xmlns:a16="http://schemas.microsoft.com/office/drawing/2014/main" id="{76A19965-E191-A7BB-32F9-EA6B3B066F56}"/>
              </a:ext>
            </a:extLst>
          </p:cNvPr>
          <p:cNvPicPr>
            <a:picLocks noChangeAspect="1"/>
          </p:cNvPicPr>
          <p:nvPr userDrawn="1"/>
        </p:nvPicPr>
        <p:blipFill>
          <a:blip r:embed="rId3"/>
          <a:srcRect/>
          <a:stretch/>
        </p:blipFill>
        <p:spPr>
          <a:xfrm>
            <a:off x="4808328" y="1173751"/>
            <a:ext cx="2581761" cy="1345838"/>
          </a:xfrm>
          <a:prstGeom prst="rect">
            <a:avLst/>
          </a:prstGeom>
          <a:ln w="76200">
            <a:noFill/>
          </a:ln>
        </p:spPr>
      </p:pic>
      <p:pic>
        <p:nvPicPr>
          <p:cNvPr id="27" name="Picture 26">
            <a:extLst>
              <a:ext uri="{FF2B5EF4-FFF2-40B4-BE49-F238E27FC236}">
                <a16:creationId xmlns:a16="http://schemas.microsoft.com/office/drawing/2014/main" id="{2F016BE4-0145-31C8-D5C9-9EB87BFE9A77}"/>
              </a:ext>
            </a:extLst>
          </p:cNvPr>
          <p:cNvPicPr>
            <a:picLocks noChangeAspect="1"/>
          </p:cNvPicPr>
          <p:nvPr userDrawn="1"/>
        </p:nvPicPr>
        <p:blipFill>
          <a:blip r:embed="rId4"/>
          <a:srcRect/>
          <a:stretch/>
        </p:blipFill>
        <p:spPr>
          <a:xfrm>
            <a:off x="6770599" y="1627485"/>
            <a:ext cx="1569831" cy="2443307"/>
          </a:xfrm>
          <a:prstGeom prst="rect">
            <a:avLst/>
          </a:prstGeom>
        </p:spPr>
      </p:pic>
      <p:pic>
        <p:nvPicPr>
          <p:cNvPr id="28" name="Picture 27">
            <a:extLst>
              <a:ext uri="{FF2B5EF4-FFF2-40B4-BE49-F238E27FC236}">
                <a16:creationId xmlns:a16="http://schemas.microsoft.com/office/drawing/2014/main" id="{45484888-38EE-D1B6-63D1-B8B797CC7BBD}"/>
              </a:ext>
            </a:extLst>
          </p:cNvPr>
          <p:cNvPicPr>
            <a:picLocks noChangeAspect="1"/>
          </p:cNvPicPr>
          <p:nvPr userDrawn="1"/>
        </p:nvPicPr>
        <p:blipFill>
          <a:blip r:embed="rId5"/>
          <a:srcRect/>
          <a:stretch/>
        </p:blipFill>
        <p:spPr>
          <a:xfrm>
            <a:off x="6127037" y="3789420"/>
            <a:ext cx="2087315" cy="1872731"/>
          </a:xfrm>
          <a:prstGeom prst="rect">
            <a:avLst/>
          </a:prstGeom>
        </p:spPr>
      </p:pic>
      <p:pic>
        <p:nvPicPr>
          <p:cNvPr id="29" name="Picture 28">
            <a:extLst>
              <a:ext uri="{FF2B5EF4-FFF2-40B4-BE49-F238E27FC236}">
                <a16:creationId xmlns:a16="http://schemas.microsoft.com/office/drawing/2014/main" id="{D6FFA2EC-3898-399E-6F14-F76B91765775}"/>
              </a:ext>
            </a:extLst>
          </p:cNvPr>
          <p:cNvPicPr>
            <a:picLocks noChangeAspect="1"/>
          </p:cNvPicPr>
          <p:nvPr userDrawn="1"/>
        </p:nvPicPr>
        <p:blipFill>
          <a:blip r:embed="rId6"/>
          <a:srcRect/>
          <a:stretch/>
        </p:blipFill>
        <p:spPr>
          <a:xfrm>
            <a:off x="3972944" y="3789420"/>
            <a:ext cx="2087315" cy="1872731"/>
          </a:xfrm>
          <a:prstGeom prst="rect">
            <a:avLst/>
          </a:prstGeom>
        </p:spPr>
      </p:pic>
      <p:pic>
        <p:nvPicPr>
          <p:cNvPr id="30" name="Picture 29">
            <a:extLst>
              <a:ext uri="{FF2B5EF4-FFF2-40B4-BE49-F238E27FC236}">
                <a16:creationId xmlns:a16="http://schemas.microsoft.com/office/drawing/2014/main" id="{F1BCD80D-648A-9216-C464-856728AD39D0}"/>
              </a:ext>
            </a:extLst>
          </p:cNvPr>
          <p:cNvPicPr>
            <a:picLocks noChangeAspect="1"/>
          </p:cNvPicPr>
          <p:nvPr userDrawn="1"/>
        </p:nvPicPr>
        <p:blipFill>
          <a:blip r:embed="rId7"/>
          <a:srcRect/>
          <a:stretch/>
        </p:blipFill>
        <p:spPr>
          <a:xfrm>
            <a:off x="3858030" y="1626703"/>
            <a:ext cx="1570836" cy="2444873"/>
          </a:xfrm>
          <a:prstGeom prst="rect">
            <a:avLst/>
          </a:prstGeom>
          <a:ln>
            <a:noFill/>
          </a:ln>
        </p:spPr>
      </p:pic>
      <p:sp>
        <p:nvSpPr>
          <p:cNvPr id="31" name="Title 1">
            <a:extLst>
              <a:ext uri="{FF2B5EF4-FFF2-40B4-BE49-F238E27FC236}">
                <a16:creationId xmlns:a16="http://schemas.microsoft.com/office/drawing/2014/main" id="{D6257905-7617-9F7F-ED9F-92F2A3A1C469}"/>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02B7C"/>
                </a:solidFill>
              </a:rPr>
              <a:t>5</a:t>
            </a:r>
          </a:p>
        </p:txBody>
      </p:sp>
      <p:sp>
        <p:nvSpPr>
          <p:cNvPr id="32" name="Title 1">
            <a:extLst>
              <a:ext uri="{FF2B5EF4-FFF2-40B4-BE49-F238E27FC236}">
                <a16:creationId xmlns:a16="http://schemas.microsoft.com/office/drawing/2014/main" id="{9D0B7809-3A74-0794-0586-969FC99BBFEE}"/>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0C5596"/>
                </a:solidFill>
              </a:rPr>
              <a:t>4</a:t>
            </a:r>
          </a:p>
        </p:txBody>
      </p:sp>
      <p:sp>
        <p:nvSpPr>
          <p:cNvPr id="33" name="Title 1">
            <a:extLst>
              <a:ext uri="{FF2B5EF4-FFF2-40B4-BE49-F238E27FC236}">
                <a16:creationId xmlns:a16="http://schemas.microsoft.com/office/drawing/2014/main" id="{08EC0B0E-683C-7744-C218-09675F26E191}"/>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39540"/>
                </a:solidFill>
              </a:rPr>
              <a:t>3</a:t>
            </a:r>
          </a:p>
        </p:txBody>
      </p:sp>
      <p:sp>
        <p:nvSpPr>
          <p:cNvPr id="34" name="Title 1">
            <a:extLst>
              <a:ext uri="{FF2B5EF4-FFF2-40B4-BE49-F238E27FC236}">
                <a16:creationId xmlns:a16="http://schemas.microsoft.com/office/drawing/2014/main" id="{C9F5AF74-FDD9-C47C-EF6A-2DD5F2A5ADCB}"/>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CB4F28"/>
                </a:solidFill>
              </a:rPr>
              <a:t>2</a:t>
            </a:r>
          </a:p>
        </p:txBody>
      </p:sp>
      <p:sp>
        <p:nvSpPr>
          <p:cNvPr id="35" name="Title 1">
            <a:extLst>
              <a:ext uri="{FF2B5EF4-FFF2-40B4-BE49-F238E27FC236}">
                <a16:creationId xmlns:a16="http://schemas.microsoft.com/office/drawing/2014/main" id="{79E05566-42BA-2475-6FA7-F8A5EDA9BD22}"/>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ABA3B"/>
                </a:solidFill>
              </a:rPr>
              <a:t>1</a:t>
            </a:r>
          </a:p>
        </p:txBody>
      </p:sp>
    </p:spTree>
    <p:custDataLst>
      <p:tags r:id="rId1"/>
    </p:custDataLst>
    <p:extLst>
      <p:ext uri="{BB962C8B-B14F-4D97-AF65-F5344CB8AC3E}">
        <p14:creationId xmlns:p14="http://schemas.microsoft.com/office/powerpoint/2010/main" val="3259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9000"/>
                                        <p:tgtEl>
                                          <p:spTgt spid="26"/>
                                        </p:tgtEl>
                                      </p:cBhvr>
                                    </p:animEffect>
                                    <p:set>
                                      <p:cBhvr>
                                        <p:cTn id="7" dur="1" fill="hold">
                                          <p:stCondLst>
                                            <p:cond delay="58999"/>
                                          </p:stCondLst>
                                        </p:cTn>
                                        <p:tgtEl>
                                          <p:spTgt spid="26"/>
                                        </p:tgtEl>
                                        <p:attrNameLst>
                                          <p:attrName>style.visibility</p:attrName>
                                        </p:attrNameLst>
                                      </p:cBhvr>
                                      <p:to>
                                        <p:strVal val="hidden"/>
                                      </p:to>
                                    </p:set>
                                  </p:childTnLst>
                                </p:cTn>
                              </p:par>
                              <p:par>
                                <p:cTn id="8" presetID="53" presetClass="exit" presetSubtype="32" fill="hold" grpId="0" nodeType="withEffect">
                                  <p:stCondLst>
                                    <p:cond delay="0"/>
                                  </p:stCondLst>
                                  <p:childTnLst>
                                    <p:anim calcmode="lin" valueType="num">
                                      <p:cBhvr>
                                        <p:cTn id="9" dur="59000"/>
                                        <p:tgtEl>
                                          <p:spTgt spid="31"/>
                                        </p:tgtEl>
                                        <p:attrNameLst>
                                          <p:attrName>ppt_w</p:attrName>
                                        </p:attrNameLst>
                                      </p:cBhvr>
                                      <p:tavLst>
                                        <p:tav tm="0">
                                          <p:val>
                                            <p:strVal val="ppt_w"/>
                                          </p:val>
                                        </p:tav>
                                        <p:tav tm="100000">
                                          <p:val>
                                            <p:fltVal val="0"/>
                                          </p:val>
                                        </p:tav>
                                      </p:tavLst>
                                    </p:anim>
                                    <p:anim calcmode="lin" valueType="num">
                                      <p:cBhvr>
                                        <p:cTn id="10" dur="59000"/>
                                        <p:tgtEl>
                                          <p:spTgt spid="31"/>
                                        </p:tgtEl>
                                        <p:attrNameLst>
                                          <p:attrName>ppt_h</p:attrName>
                                        </p:attrNameLst>
                                      </p:cBhvr>
                                      <p:tavLst>
                                        <p:tav tm="0">
                                          <p:val>
                                            <p:strVal val="ppt_h"/>
                                          </p:val>
                                        </p:tav>
                                        <p:tav tm="100000">
                                          <p:val>
                                            <p:fltVal val="0"/>
                                          </p:val>
                                        </p:tav>
                                      </p:tavLst>
                                    </p:anim>
                                    <p:animEffect transition="out" filter="fade">
                                      <p:cBhvr>
                                        <p:cTn id="11" dur="59000"/>
                                        <p:tgtEl>
                                          <p:spTgt spid="31"/>
                                        </p:tgtEl>
                                      </p:cBhvr>
                                    </p:animEffect>
                                    <p:set>
                                      <p:cBhvr>
                                        <p:cTn id="12" dur="1" fill="hold">
                                          <p:stCondLst>
                                            <p:cond delay="58999"/>
                                          </p:stCondLst>
                                        </p:cTn>
                                        <p:tgtEl>
                                          <p:spTgt spid="31"/>
                                        </p:tgtEl>
                                        <p:attrNameLst>
                                          <p:attrName>style.visibility</p:attrName>
                                        </p:attrNameLst>
                                      </p:cBhvr>
                                      <p:to>
                                        <p:strVal val="hidden"/>
                                      </p:to>
                                    </p:set>
                                  </p:childTnLst>
                                </p:cTn>
                              </p:par>
                            </p:childTnLst>
                          </p:cTn>
                        </p:par>
                        <p:par>
                          <p:cTn id="13" fill="hold">
                            <p:stCondLst>
                              <p:cond delay="59000"/>
                            </p:stCondLst>
                            <p:childTnLst>
                              <p:par>
                                <p:cTn id="14" presetID="10" presetClass="exit" presetSubtype="0" fill="hold" nodeType="afterEffect">
                                  <p:stCondLst>
                                    <p:cond delay="0"/>
                                  </p:stCondLst>
                                  <p:childTnLst>
                                    <p:animEffect transition="out" filter="fade">
                                      <p:cBhvr>
                                        <p:cTn id="15" dur="60000"/>
                                        <p:tgtEl>
                                          <p:spTgt spid="27"/>
                                        </p:tgtEl>
                                      </p:cBhvr>
                                    </p:animEffect>
                                    <p:set>
                                      <p:cBhvr>
                                        <p:cTn id="16" dur="1" fill="hold">
                                          <p:stCondLst>
                                            <p:cond delay="59999"/>
                                          </p:stCondLst>
                                        </p:cTn>
                                        <p:tgtEl>
                                          <p:spTgt spid="27"/>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53" presetClass="exit" presetSubtype="32" fill="hold" grpId="1" nodeType="withEffect">
                                  <p:stCondLst>
                                    <p:cond delay="0"/>
                                  </p:stCondLst>
                                  <p:childTnLst>
                                    <p:anim calcmode="lin" valueType="num">
                                      <p:cBhvr>
                                        <p:cTn id="21" dur="60000"/>
                                        <p:tgtEl>
                                          <p:spTgt spid="32"/>
                                        </p:tgtEl>
                                        <p:attrNameLst>
                                          <p:attrName>ppt_w</p:attrName>
                                        </p:attrNameLst>
                                      </p:cBhvr>
                                      <p:tavLst>
                                        <p:tav tm="0">
                                          <p:val>
                                            <p:strVal val="ppt_w"/>
                                          </p:val>
                                        </p:tav>
                                        <p:tav tm="100000">
                                          <p:val>
                                            <p:fltVal val="0"/>
                                          </p:val>
                                        </p:tav>
                                      </p:tavLst>
                                    </p:anim>
                                    <p:anim calcmode="lin" valueType="num">
                                      <p:cBhvr>
                                        <p:cTn id="22" dur="60000"/>
                                        <p:tgtEl>
                                          <p:spTgt spid="32"/>
                                        </p:tgtEl>
                                        <p:attrNameLst>
                                          <p:attrName>ppt_h</p:attrName>
                                        </p:attrNameLst>
                                      </p:cBhvr>
                                      <p:tavLst>
                                        <p:tav tm="0">
                                          <p:val>
                                            <p:strVal val="ppt_h"/>
                                          </p:val>
                                        </p:tav>
                                        <p:tav tm="100000">
                                          <p:val>
                                            <p:fltVal val="0"/>
                                          </p:val>
                                        </p:tav>
                                      </p:tavLst>
                                    </p:anim>
                                    <p:animEffect transition="out" filter="fade">
                                      <p:cBhvr>
                                        <p:cTn id="23" dur="60000"/>
                                        <p:tgtEl>
                                          <p:spTgt spid="32"/>
                                        </p:tgtEl>
                                      </p:cBhvr>
                                    </p:animEffect>
                                    <p:set>
                                      <p:cBhvr>
                                        <p:cTn id="24" dur="1" fill="hold">
                                          <p:stCondLst>
                                            <p:cond delay="59999"/>
                                          </p:stCondLst>
                                        </p:cTn>
                                        <p:tgtEl>
                                          <p:spTgt spid="32"/>
                                        </p:tgtEl>
                                        <p:attrNameLst>
                                          <p:attrName>style.visibility</p:attrName>
                                        </p:attrNameLst>
                                      </p:cBhvr>
                                      <p:to>
                                        <p:strVal val="hidden"/>
                                      </p:to>
                                    </p:set>
                                  </p:childTnLst>
                                </p:cTn>
                              </p:par>
                            </p:childTnLst>
                          </p:cTn>
                        </p:par>
                        <p:par>
                          <p:cTn id="25" fill="hold">
                            <p:stCondLst>
                              <p:cond delay="119000"/>
                            </p:stCondLst>
                            <p:childTnLst>
                              <p:par>
                                <p:cTn id="26" presetID="10" presetClass="exit" presetSubtype="0" fill="hold" nodeType="afterEffect">
                                  <p:stCondLst>
                                    <p:cond delay="0"/>
                                  </p:stCondLst>
                                  <p:childTnLst>
                                    <p:animEffect transition="out" filter="fade">
                                      <p:cBhvr>
                                        <p:cTn id="27" dur="60000"/>
                                        <p:tgtEl>
                                          <p:spTgt spid="28"/>
                                        </p:tgtEl>
                                      </p:cBhvr>
                                    </p:animEffect>
                                    <p:set>
                                      <p:cBhvr>
                                        <p:cTn id="28" dur="1" fill="hold">
                                          <p:stCondLst>
                                            <p:cond delay="59999"/>
                                          </p:stCondLst>
                                        </p:cTn>
                                        <p:tgtEl>
                                          <p:spTgt spid="28"/>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53" presetClass="exit" presetSubtype="32" fill="hold" grpId="1" nodeType="withEffect">
                                  <p:stCondLst>
                                    <p:cond delay="0"/>
                                  </p:stCondLst>
                                  <p:childTnLst>
                                    <p:anim calcmode="lin" valueType="num">
                                      <p:cBhvr>
                                        <p:cTn id="33" dur="60000"/>
                                        <p:tgtEl>
                                          <p:spTgt spid="33"/>
                                        </p:tgtEl>
                                        <p:attrNameLst>
                                          <p:attrName>ppt_w</p:attrName>
                                        </p:attrNameLst>
                                      </p:cBhvr>
                                      <p:tavLst>
                                        <p:tav tm="0">
                                          <p:val>
                                            <p:strVal val="ppt_w"/>
                                          </p:val>
                                        </p:tav>
                                        <p:tav tm="100000">
                                          <p:val>
                                            <p:fltVal val="0"/>
                                          </p:val>
                                        </p:tav>
                                      </p:tavLst>
                                    </p:anim>
                                    <p:anim calcmode="lin" valueType="num">
                                      <p:cBhvr>
                                        <p:cTn id="34" dur="60000"/>
                                        <p:tgtEl>
                                          <p:spTgt spid="33"/>
                                        </p:tgtEl>
                                        <p:attrNameLst>
                                          <p:attrName>ppt_h</p:attrName>
                                        </p:attrNameLst>
                                      </p:cBhvr>
                                      <p:tavLst>
                                        <p:tav tm="0">
                                          <p:val>
                                            <p:strVal val="ppt_h"/>
                                          </p:val>
                                        </p:tav>
                                        <p:tav tm="100000">
                                          <p:val>
                                            <p:fltVal val="0"/>
                                          </p:val>
                                        </p:tav>
                                      </p:tavLst>
                                    </p:anim>
                                    <p:animEffect transition="out" filter="fade">
                                      <p:cBhvr>
                                        <p:cTn id="35" dur="60000"/>
                                        <p:tgtEl>
                                          <p:spTgt spid="33"/>
                                        </p:tgtEl>
                                      </p:cBhvr>
                                    </p:animEffect>
                                    <p:set>
                                      <p:cBhvr>
                                        <p:cTn id="36" dur="1" fill="hold">
                                          <p:stCondLst>
                                            <p:cond delay="59999"/>
                                          </p:stCondLst>
                                        </p:cTn>
                                        <p:tgtEl>
                                          <p:spTgt spid="33"/>
                                        </p:tgtEl>
                                        <p:attrNameLst>
                                          <p:attrName>style.visibility</p:attrName>
                                        </p:attrNameLst>
                                      </p:cBhvr>
                                      <p:to>
                                        <p:strVal val="hidden"/>
                                      </p:to>
                                    </p:set>
                                  </p:childTnLst>
                                </p:cTn>
                              </p:par>
                            </p:childTnLst>
                          </p:cTn>
                        </p:par>
                        <p:par>
                          <p:cTn id="37" fill="hold">
                            <p:stCondLst>
                              <p:cond delay="179000"/>
                            </p:stCondLst>
                            <p:childTnLst>
                              <p:par>
                                <p:cTn id="38" presetID="10" presetClass="exit" presetSubtype="0" fill="hold" nodeType="afterEffect">
                                  <p:stCondLst>
                                    <p:cond delay="0"/>
                                  </p:stCondLst>
                                  <p:childTnLst>
                                    <p:animEffect transition="out" filter="fade">
                                      <p:cBhvr>
                                        <p:cTn id="39" dur="60000"/>
                                        <p:tgtEl>
                                          <p:spTgt spid="29"/>
                                        </p:tgtEl>
                                      </p:cBhvr>
                                    </p:animEffect>
                                    <p:set>
                                      <p:cBhvr>
                                        <p:cTn id="40" dur="1" fill="hold">
                                          <p:stCondLst>
                                            <p:cond delay="59999"/>
                                          </p:stCondLst>
                                        </p:cTn>
                                        <p:tgtEl>
                                          <p:spTgt spid="29"/>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par>
                                <p:cTn id="44" presetID="53" presetClass="exit" presetSubtype="32" fill="hold" grpId="1" nodeType="withEffect">
                                  <p:stCondLst>
                                    <p:cond delay="0"/>
                                  </p:stCondLst>
                                  <p:childTnLst>
                                    <p:anim calcmode="lin" valueType="num">
                                      <p:cBhvr>
                                        <p:cTn id="45" dur="60000"/>
                                        <p:tgtEl>
                                          <p:spTgt spid="34"/>
                                        </p:tgtEl>
                                        <p:attrNameLst>
                                          <p:attrName>ppt_w</p:attrName>
                                        </p:attrNameLst>
                                      </p:cBhvr>
                                      <p:tavLst>
                                        <p:tav tm="0">
                                          <p:val>
                                            <p:strVal val="ppt_w"/>
                                          </p:val>
                                        </p:tav>
                                        <p:tav tm="100000">
                                          <p:val>
                                            <p:fltVal val="0"/>
                                          </p:val>
                                        </p:tav>
                                      </p:tavLst>
                                    </p:anim>
                                    <p:anim calcmode="lin" valueType="num">
                                      <p:cBhvr>
                                        <p:cTn id="46" dur="60000"/>
                                        <p:tgtEl>
                                          <p:spTgt spid="34"/>
                                        </p:tgtEl>
                                        <p:attrNameLst>
                                          <p:attrName>ppt_h</p:attrName>
                                        </p:attrNameLst>
                                      </p:cBhvr>
                                      <p:tavLst>
                                        <p:tav tm="0">
                                          <p:val>
                                            <p:strVal val="ppt_h"/>
                                          </p:val>
                                        </p:tav>
                                        <p:tav tm="100000">
                                          <p:val>
                                            <p:fltVal val="0"/>
                                          </p:val>
                                        </p:tav>
                                      </p:tavLst>
                                    </p:anim>
                                    <p:animEffect transition="out" filter="fade">
                                      <p:cBhvr>
                                        <p:cTn id="47" dur="60000"/>
                                        <p:tgtEl>
                                          <p:spTgt spid="34"/>
                                        </p:tgtEl>
                                      </p:cBhvr>
                                    </p:animEffect>
                                    <p:set>
                                      <p:cBhvr>
                                        <p:cTn id="48" dur="1" fill="hold">
                                          <p:stCondLst>
                                            <p:cond delay="59999"/>
                                          </p:stCondLst>
                                        </p:cTn>
                                        <p:tgtEl>
                                          <p:spTgt spid="34"/>
                                        </p:tgtEl>
                                        <p:attrNameLst>
                                          <p:attrName>style.visibility</p:attrName>
                                        </p:attrNameLst>
                                      </p:cBhvr>
                                      <p:to>
                                        <p:strVal val="hidden"/>
                                      </p:to>
                                    </p:set>
                                  </p:childTnLst>
                                </p:cTn>
                              </p:par>
                            </p:childTnLst>
                          </p:cTn>
                        </p:par>
                        <p:par>
                          <p:cTn id="49" fill="hold">
                            <p:stCondLst>
                              <p:cond delay="239000"/>
                            </p:stCondLst>
                            <p:childTnLst>
                              <p:par>
                                <p:cTn id="50" presetID="10" presetClass="exit" presetSubtype="0" fill="hold" nodeType="afterEffect">
                                  <p:stCondLst>
                                    <p:cond delay="0"/>
                                  </p:stCondLst>
                                  <p:childTnLst>
                                    <p:animEffect transition="out" filter="fade">
                                      <p:cBhvr>
                                        <p:cTn id="51" dur="60000"/>
                                        <p:tgtEl>
                                          <p:spTgt spid="30"/>
                                        </p:tgtEl>
                                      </p:cBhvr>
                                    </p:animEffect>
                                    <p:set>
                                      <p:cBhvr>
                                        <p:cTn id="52" dur="1" fill="hold">
                                          <p:stCondLst>
                                            <p:cond delay="59999"/>
                                          </p:stCondLst>
                                        </p:cTn>
                                        <p:tgtEl>
                                          <p:spTgt spid="30"/>
                                        </p:tgtEl>
                                        <p:attrNameLst>
                                          <p:attrName>style.visibility</p:attrName>
                                        </p:attrNameLst>
                                      </p:cBhvr>
                                      <p:to>
                                        <p:strVal val="hidden"/>
                                      </p:to>
                                    </p:set>
                                  </p:childTnLst>
                                </p:cTn>
                              </p:par>
                              <p:par>
                                <p:cTn id="53" presetID="10" presetClass="entr" presetSubtype="0" fill="hold" grpId="1"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53" presetClass="exit" presetSubtype="32" fill="hold" grpId="0" nodeType="withEffect">
                                  <p:stCondLst>
                                    <p:cond delay="0"/>
                                  </p:stCondLst>
                                  <p:childTnLst>
                                    <p:anim calcmode="lin" valueType="num">
                                      <p:cBhvr>
                                        <p:cTn id="57" dur="60000"/>
                                        <p:tgtEl>
                                          <p:spTgt spid="35"/>
                                        </p:tgtEl>
                                        <p:attrNameLst>
                                          <p:attrName>ppt_w</p:attrName>
                                        </p:attrNameLst>
                                      </p:cBhvr>
                                      <p:tavLst>
                                        <p:tav tm="0">
                                          <p:val>
                                            <p:strVal val="ppt_w"/>
                                          </p:val>
                                        </p:tav>
                                        <p:tav tm="100000">
                                          <p:val>
                                            <p:fltVal val="0"/>
                                          </p:val>
                                        </p:tav>
                                      </p:tavLst>
                                    </p:anim>
                                    <p:anim calcmode="lin" valueType="num">
                                      <p:cBhvr>
                                        <p:cTn id="58" dur="60000"/>
                                        <p:tgtEl>
                                          <p:spTgt spid="35"/>
                                        </p:tgtEl>
                                        <p:attrNameLst>
                                          <p:attrName>ppt_h</p:attrName>
                                        </p:attrNameLst>
                                      </p:cBhvr>
                                      <p:tavLst>
                                        <p:tav tm="0">
                                          <p:val>
                                            <p:strVal val="ppt_h"/>
                                          </p:val>
                                        </p:tav>
                                        <p:tav tm="100000">
                                          <p:val>
                                            <p:fltVal val="0"/>
                                          </p:val>
                                        </p:tav>
                                      </p:tavLst>
                                    </p:anim>
                                    <p:animEffect transition="out" filter="fade">
                                      <p:cBhvr>
                                        <p:cTn id="59" dur="60000"/>
                                        <p:tgtEl>
                                          <p:spTgt spid="35"/>
                                        </p:tgtEl>
                                      </p:cBhvr>
                                    </p:animEffect>
                                    <p:set>
                                      <p:cBhvr>
                                        <p:cTn id="60" dur="1" fill="hold">
                                          <p:stCondLst>
                                            <p:cond delay="59999"/>
                                          </p:stCondLst>
                                        </p:cTn>
                                        <p:tgtEl>
                                          <p:spTgt spid="35"/>
                                        </p:tgtEl>
                                        <p:attrNameLst>
                                          <p:attrName>style.visibility</p:attrName>
                                        </p:attrNameLst>
                                      </p:cBhvr>
                                      <p:to>
                                        <p:strVal val="hidden"/>
                                      </p:to>
                                    </p:set>
                                  </p:childTnLst>
                                </p:cTn>
                              </p:par>
                            </p:childTnLst>
                          </p:cTn>
                        </p:par>
                        <p:par>
                          <p:cTn id="61" fill="hold">
                            <p:stCondLst>
                              <p:cond delay="299000"/>
                            </p:stCondLst>
                            <p:childTnLst>
                              <p:par>
                                <p:cTn id="62" presetID="10" presetClass="entr" presetSubtype="0" fill="hold" grpId="0" nodeType="after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1000"/>
                                        <p:tgtEl>
                                          <p:spTgt spid="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31"/>
                                        </p:tgtEl>
                                      </p:cBhvr>
                                    </p:animEffect>
                                    <p:set>
                                      <p:cBhvr>
                                        <p:cTn id="69" dur="1" fill="hold">
                                          <p:stCondLst>
                                            <p:cond delay="499"/>
                                          </p:stCondLst>
                                        </p:cTn>
                                        <p:tgtEl>
                                          <p:spTgt spid="31"/>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32"/>
                                        </p:tgtEl>
                                      </p:cBhvr>
                                    </p:animEffect>
                                    <p:set>
                                      <p:cBhvr>
                                        <p:cTn id="72" dur="1" fill="hold">
                                          <p:stCondLst>
                                            <p:cond delay="499"/>
                                          </p:stCondLst>
                                        </p:cTn>
                                        <p:tgtEl>
                                          <p:spTgt spid="32"/>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33"/>
                                        </p:tgtEl>
                                      </p:cBhvr>
                                    </p:animEffect>
                                    <p:set>
                                      <p:cBhvr>
                                        <p:cTn id="75" dur="1" fill="hold">
                                          <p:stCondLst>
                                            <p:cond delay="499"/>
                                          </p:stCondLst>
                                        </p:cTn>
                                        <p:tgtEl>
                                          <p:spTgt spid="33"/>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34"/>
                                        </p:tgtEl>
                                      </p:cBhvr>
                                    </p:animEffect>
                                    <p:set>
                                      <p:cBhvr>
                                        <p:cTn id="78" dur="1" fill="hold">
                                          <p:stCondLst>
                                            <p:cond delay="499"/>
                                          </p:stCondLst>
                                        </p:cTn>
                                        <p:tgtEl>
                                          <p:spTgt spid="34"/>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35"/>
                                        </p:tgtEl>
                                      </p:cBhvr>
                                    </p:animEffect>
                                    <p:set>
                                      <p:cBhvr>
                                        <p:cTn id="81"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1" grpId="0"/>
      <p:bldP spid="31" grpId="1"/>
      <p:bldP spid="32" grpId="0"/>
      <p:bldP spid="32" grpId="1"/>
      <p:bldP spid="32" grpId="2"/>
      <p:bldP spid="33" grpId="0"/>
      <p:bldP spid="33" grpId="1"/>
      <p:bldP spid="33" grpId="2"/>
      <p:bldP spid="34" grpId="0"/>
      <p:bldP spid="34" grpId="1"/>
      <p:bldP spid="34" grpId="2"/>
      <p:bldP spid="35" grpId="0"/>
      <p:bldP spid="35" grpId="1"/>
      <p:bldP spid="35" grpId="2"/>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9272F-380E-6FB4-EBC9-C2AA85D9502F}"/>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DDBE7C2E-3024-055B-4FD4-097317E98777}"/>
              </a:ext>
            </a:extLst>
          </p:cNvPr>
          <p:cNvPicPr>
            <a:picLocks noChangeAspect="1"/>
          </p:cNvPicPr>
          <p:nvPr userDrawn="1"/>
        </p:nvPicPr>
        <p:blipFill>
          <a:blip r:embed="rId3"/>
          <a:srcRect/>
          <a:stretch/>
        </p:blipFill>
        <p:spPr>
          <a:xfrm>
            <a:off x="6770735" y="1635338"/>
            <a:ext cx="1458865" cy="1425327"/>
          </a:xfrm>
          <a:prstGeom prst="rect">
            <a:avLst/>
          </a:prstGeom>
        </p:spPr>
      </p:pic>
      <p:pic>
        <p:nvPicPr>
          <p:cNvPr id="7" name="Picture 6">
            <a:extLst>
              <a:ext uri="{FF2B5EF4-FFF2-40B4-BE49-F238E27FC236}">
                <a16:creationId xmlns:a16="http://schemas.microsoft.com/office/drawing/2014/main" id="{A2A37CFB-0305-7EA0-924F-0B175BDC1E89}"/>
              </a:ext>
            </a:extLst>
          </p:cNvPr>
          <p:cNvPicPr>
            <a:picLocks noChangeAspect="1"/>
          </p:cNvPicPr>
          <p:nvPr userDrawn="1"/>
        </p:nvPicPr>
        <p:blipFill>
          <a:blip r:embed="rId4"/>
          <a:srcRect/>
          <a:stretch/>
        </p:blipFill>
        <p:spPr>
          <a:xfrm>
            <a:off x="7167716" y="2787029"/>
            <a:ext cx="1174223" cy="1283941"/>
          </a:xfrm>
          <a:prstGeom prst="rect">
            <a:avLst/>
          </a:prstGeom>
        </p:spPr>
      </p:pic>
      <p:pic>
        <p:nvPicPr>
          <p:cNvPr id="8" name="Picture 7">
            <a:extLst>
              <a:ext uri="{FF2B5EF4-FFF2-40B4-BE49-F238E27FC236}">
                <a16:creationId xmlns:a16="http://schemas.microsoft.com/office/drawing/2014/main" id="{E29227B2-794B-8EB2-3A3E-90CF8A106663}"/>
              </a:ext>
            </a:extLst>
          </p:cNvPr>
          <p:cNvPicPr>
            <a:picLocks noChangeAspect="1"/>
          </p:cNvPicPr>
          <p:nvPr userDrawn="1"/>
        </p:nvPicPr>
        <p:blipFill>
          <a:blip r:embed="rId5"/>
          <a:srcRect/>
          <a:stretch/>
        </p:blipFill>
        <p:spPr>
          <a:xfrm>
            <a:off x="6780527" y="3816554"/>
            <a:ext cx="1439280" cy="1406194"/>
          </a:xfrm>
          <a:prstGeom prst="rect">
            <a:avLst/>
          </a:prstGeom>
        </p:spPr>
      </p:pic>
      <p:pic>
        <p:nvPicPr>
          <p:cNvPr id="9" name="Picture 8">
            <a:extLst>
              <a:ext uri="{FF2B5EF4-FFF2-40B4-BE49-F238E27FC236}">
                <a16:creationId xmlns:a16="http://schemas.microsoft.com/office/drawing/2014/main" id="{C7B4FDC5-0A86-68D8-414D-B5FE8E6D83D0}"/>
              </a:ext>
            </a:extLst>
          </p:cNvPr>
          <p:cNvPicPr>
            <a:picLocks noChangeAspect="1"/>
          </p:cNvPicPr>
          <p:nvPr userDrawn="1"/>
        </p:nvPicPr>
        <p:blipFill>
          <a:blip r:embed="rId6"/>
          <a:srcRect/>
          <a:stretch/>
        </p:blipFill>
        <p:spPr>
          <a:xfrm>
            <a:off x="6149389" y="4340620"/>
            <a:ext cx="1242691" cy="1332810"/>
          </a:xfrm>
          <a:prstGeom prst="rect">
            <a:avLst/>
          </a:prstGeom>
        </p:spPr>
      </p:pic>
      <p:pic>
        <p:nvPicPr>
          <p:cNvPr id="10" name="Picture 9">
            <a:extLst>
              <a:ext uri="{FF2B5EF4-FFF2-40B4-BE49-F238E27FC236}">
                <a16:creationId xmlns:a16="http://schemas.microsoft.com/office/drawing/2014/main" id="{EFB4377E-730A-0BE0-7F5B-A8BF2BA12EB1}"/>
              </a:ext>
            </a:extLst>
          </p:cNvPr>
          <p:cNvPicPr>
            <a:picLocks noChangeAspect="1"/>
          </p:cNvPicPr>
          <p:nvPr userDrawn="1"/>
        </p:nvPicPr>
        <p:blipFill>
          <a:blip r:embed="rId7"/>
          <a:srcRect/>
          <a:stretch/>
        </p:blipFill>
        <p:spPr>
          <a:xfrm>
            <a:off x="4857135" y="4376331"/>
            <a:ext cx="1176098" cy="1261387"/>
          </a:xfrm>
          <a:prstGeom prst="rect">
            <a:avLst/>
          </a:prstGeom>
        </p:spPr>
      </p:pic>
      <p:pic>
        <p:nvPicPr>
          <p:cNvPr id="11" name="Picture 10">
            <a:extLst>
              <a:ext uri="{FF2B5EF4-FFF2-40B4-BE49-F238E27FC236}">
                <a16:creationId xmlns:a16="http://schemas.microsoft.com/office/drawing/2014/main" id="{04D45B08-606F-B8BC-7F4D-D97FE4256A6E}"/>
              </a:ext>
            </a:extLst>
          </p:cNvPr>
          <p:cNvPicPr>
            <a:picLocks noChangeAspect="1"/>
          </p:cNvPicPr>
          <p:nvPr userDrawn="1"/>
        </p:nvPicPr>
        <p:blipFill>
          <a:blip r:embed="rId8"/>
          <a:srcRect/>
          <a:stretch/>
        </p:blipFill>
        <p:spPr>
          <a:xfrm>
            <a:off x="3981841" y="3806721"/>
            <a:ext cx="1437161" cy="1404123"/>
          </a:xfrm>
          <a:prstGeom prst="rect">
            <a:avLst/>
          </a:prstGeom>
        </p:spPr>
      </p:pic>
      <p:pic>
        <p:nvPicPr>
          <p:cNvPr id="12" name="Picture 11">
            <a:extLst>
              <a:ext uri="{FF2B5EF4-FFF2-40B4-BE49-F238E27FC236}">
                <a16:creationId xmlns:a16="http://schemas.microsoft.com/office/drawing/2014/main" id="{E5DEA614-AABC-2483-5ED0-475938701E39}"/>
              </a:ext>
            </a:extLst>
          </p:cNvPr>
          <p:cNvPicPr>
            <a:picLocks noChangeAspect="1"/>
          </p:cNvPicPr>
          <p:nvPr userDrawn="1"/>
        </p:nvPicPr>
        <p:blipFill>
          <a:blip r:embed="rId9"/>
          <a:srcRect/>
          <a:stretch/>
        </p:blipFill>
        <p:spPr>
          <a:xfrm>
            <a:off x="3832458" y="2751906"/>
            <a:ext cx="1218915" cy="1332810"/>
          </a:xfrm>
          <a:prstGeom prst="rect">
            <a:avLst/>
          </a:prstGeom>
        </p:spPr>
      </p:pic>
      <p:pic>
        <p:nvPicPr>
          <p:cNvPr id="13" name="Picture 12">
            <a:extLst>
              <a:ext uri="{FF2B5EF4-FFF2-40B4-BE49-F238E27FC236}">
                <a16:creationId xmlns:a16="http://schemas.microsoft.com/office/drawing/2014/main" id="{E1D63185-1964-7B90-6228-503D41941ED6}"/>
              </a:ext>
            </a:extLst>
          </p:cNvPr>
          <p:cNvPicPr>
            <a:picLocks noChangeAspect="1"/>
          </p:cNvPicPr>
          <p:nvPr userDrawn="1"/>
        </p:nvPicPr>
        <p:blipFill>
          <a:blip r:embed="rId10"/>
          <a:srcRect/>
          <a:stretch/>
        </p:blipFill>
        <p:spPr>
          <a:xfrm>
            <a:off x="3958050" y="1616032"/>
            <a:ext cx="1458865" cy="1425327"/>
          </a:xfrm>
          <a:prstGeom prst="rect">
            <a:avLst/>
          </a:prstGeom>
        </p:spPr>
      </p:pic>
      <p:pic>
        <p:nvPicPr>
          <p:cNvPr id="14" name="Picture 13">
            <a:extLst>
              <a:ext uri="{FF2B5EF4-FFF2-40B4-BE49-F238E27FC236}">
                <a16:creationId xmlns:a16="http://schemas.microsoft.com/office/drawing/2014/main" id="{4A159870-173B-ADFE-3C40-CB07E125E59F}"/>
              </a:ext>
            </a:extLst>
          </p:cNvPr>
          <p:cNvPicPr>
            <a:picLocks noChangeAspect="1"/>
          </p:cNvPicPr>
          <p:nvPr userDrawn="1"/>
        </p:nvPicPr>
        <p:blipFill>
          <a:blip r:embed="rId11"/>
          <a:srcRect/>
          <a:stretch/>
        </p:blipFill>
        <p:spPr>
          <a:xfrm>
            <a:off x="4819339" y="1174736"/>
            <a:ext cx="1240482" cy="1332809"/>
          </a:xfrm>
          <a:prstGeom prst="rect">
            <a:avLst/>
          </a:prstGeom>
        </p:spPr>
      </p:pic>
      <p:pic>
        <p:nvPicPr>
          <p:cNvPr id="15" name="Picture 14">
            <a:extLst>
              <a:ext uri="{FF2B5EF4-FFF2-40B4-BE49-F238E27FC236}">
                <a16:creationId xmlns:a16="http://schemas.microsoft.com/office/drawing/2014/main" id="{F72E8DCF-3E4E-C582-9989-4B7CAEBEA61E}"/>
              </a:ext>
            </a:extLst>
          </p:cNvPr>
          <p:cNvPicPr>
            <a:picLocks noChangeAspect="1"/>
          </p:cNvPicPr>
          <p:nvPr userDrawn="1"/>
        </p:nvPicPr>
        <p:blipFill>
          <a:blip r:embed="rId12"/>
          <a:srcRect/>
          <a:stretch/>
        </p:blipFill>
        <p:spPr>
          <a:xfrm>
            <a:off x="6146715" y="1174737"/>
            <a:ext cx="1248040" cy="1340929"/>
          </a:xfrm>
          <a:prstGeom prst="rect">
            <a:avLst/>
          </a:prstGeom>
        </p:spPr>
      </p:pic>
      <p:sp>
        <p:nvSpPr>
          <p:cNvPr id="16" name="Title 1">
            <a:extLst>
              <a:ext uri="{FF2B5EF4-FFF2-40B4-BE49-F238E27FC236}">
                <a16:creationId xmlns:a16="http://schemas.microsoft.com/office/drawing/2014/main" id="{15521548-B7DD-30D2-3FF3-3AFB6558BEC7}"/>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9DC63B"/>
                </a:solidFill>
              </a:rPr>
              <a:t>5</a:t>
            </a:r>
          </a:p>
        </p:txBody>
      </p:sp>
      <p:sp>
        <p:nvSpPr>
          <p:cNvPr id="17" name="Title 1">
            <a:extLst>
              <a:ext uri="{FF2B5EF4-FFF2-40B4-BE49-F238E27FC236}">
                <a16:creationId xmlns:a16="http://schemas.microsoft.com/office/drawing/2014/main" id="{4EB4052D-246F-609D-5FBC-C56676C85976}"/>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CB4F28"/>
                </a:solidFill>
              </a:rPr>
              <a:t>4</a:t>
            </a:r>
          </a:p>
        </p:txBody>
      </p:sp>
      <p:sp>
        <p:nvSpPr>
          <p:cNvPr id="18" name="Title 1">
            <a:extLst>
              <a:ext uri="{FF2B5EF4-FFF2-40B4-BE49-F238E27FC236}">
                <a16:creationId xmlns:a16="http://schemas.microsoft.com/office/drawing/2014/main" id="{4938A3A7-FD5E-ECF7-2084-E0BCD1039447}"/>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99E1D"/>
                </a:solidFill>
              </a:rPr>
              <a:t>3</a:t>
            </a:r>
          </a:p>
        </p:txBody>
      </p:sp>
      <p:sp>
        <p:nvSpPr>
          <p:cNvPr id="19" name="Title 1">
            <a:extLst>
              <a:ext uri="{FF2B5EF4-FFF2-40B4-BE49-F238E27FC236}">
                <a16:creationId xmlns:a16="http://schemas.microsoft.com/office/drawing/2014/main" id="{2D16F576-902E-F914-908E-24BAED8748A5}"/>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FC911"/>
                </a:solidFill>
              </a:rPr>
              <a:t>2</a:t>
            </a:r>
          </a:p>
        </p:txBody>
      </p:sp>
      <p:sp>
        <p:nvSpPr>
          <p:cNvPr id="20" name="Title 1">
            <a:extLst>
              <a:ext uri="{FF2B5EF4-FFF2-40B4-BE49-F238E27FC236}">
                <a16:creationId xmlns:a16="http://schemas.microsoft.com/office/drawing/2014/main" id="{93C4C0D0-E723-E9BF-B6AF-13E2F7CF112A}"/>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8E308"/>
                </a:solidFill>
              </a:rPr>
              <a:t>1</a:t>
            </a:r>
          </a:p>
        </p:txBody>
      </p:sp>
      <p:sp>
        <p:nvSpPr>
          <p:cNvPr id="21" name="Title 1">
            <a:extLst>
              <a:ext uri="{FF2B5EF4-FFF2-40B4-BE49-F238E27FC236}">
                <a16:creationId xmlns:a16="http://schemas.microsoft.com/office/drawing/2014/main" id="{13BA42F6-E3D1-C362-F7DD-DB6AAA31E768}"/>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198DB8"/>
                </a:solidFill>
              </a:rPr>
              <a:t>7</a:t>
            </a:r>
          </a:p>
        </p:txBody>
      </p:sp>
      <p:sp>
        <p:nvSpPr>
          <p:cNvPr id="22" name="Title 1">
            <a:extLst>
              <a:ext uri="{FF2B5EF4-FFF2-40B4-BE49-F238E27FC236}">
                <a16:creationId xmlns:a16="http://schemas.microsoft.com/office/drawing/2014/main" id="{42734FEE-6ED2-9391-5865-CE48B98E8CEC}"/>
              </a:ext>
            </a:extLst>
          </p:cNvPr>
          <p:cNvSpPr txBox="1">
            <a:spLocks/>
          </p:cNvSpPr>
          <p:nvPr userDrawn="1"/>
        </p:nvSpPr>
        <p:spPr>
          <a:xfrm>
            <a:off x="5290793" y="3007823"/>
            <a:ext cx="1613768"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02B7C"/>
                </a:solidFill>
              </a:rPr>
              <a:t>10</a:t>
            </a:r>
          </a:p>
        </p:txBody>
      </p:sp>
      <p:sp>
        <p:nvSpPr>
          <p:cNvPr id="23" name="Title 1">
            <a:extLst>
              <a:ext uri="{FF2B5EF4-FFF2-40B4-BE49-F238E27FC236}">
                <a16:creationId xmlns:a16="http://schemas.microsoft.com/office/drawing/2014/main" id="{DE700DA1-F6B5-77B2-BDFC-2A009A554DBF}"/>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39540"/>
                </a:solidFill>
              </a:rPr>
              <a:t>6</a:t>
            </a:r>
          </a:p>
        </p:txBody>
      </p:sp>
      <p:sp>
        <p:nvSpPr>
          <p:cNvPr id="24" name="Title 1">
            <a:extLst>
              <a:ext uri="{FF2B5EF4-FFF2-40B4-BE49-F238E27FC236}">
                <a16:creationId xmlns:a16="http://schemas.microsoft.com/office/drawing/2014/main" id="{3A9BF99A-B919-5B71-D368-059EC9FB616D}"/>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8B4098"/>
                </a:solidFill>
              </a:rPr>
              <a:t>9</a:t>
            </a:r>
          </a:p>
        </p:txBody>
      </p:sp>
      <p:sp>
        <p:nvSpPr>
          <p:cNvPr id="25" name="Title 1">
            <a:extLst>
              <a:ext uri="{FF2B5EF4-FFF2-40B4-BE49-F238E27FC236}">
                <a16:creationId xmlns:a16="http://schemas.microsoft.com/office/drawing/2014/main" id="{24186922-69B0-2BA7-C424-A85DB46D81C3}"/>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0C5596"/>
                </a:solidFill>
              </a:rPr>
              <a:t>8</a:t>
            </a:r>
          </a:p>
        </p:txBody>
      </p:sp>
      <p:sp>
        <p:nvSpPr>
          <p:cNvPr id="26" name="Title 1">
            <a:extLst>
              <a:ext uri="{FF2B5EF4-FFF2-40B4-BE49-F238E27FC236}">
                <a16:creationId xmlns:a16="http://schemas.microsoft.com/office/drawing/2014/main" id="{ACDB41C1-03D7-6EF6-E705-99F9500F3039}"/>
              </a:ext>
            </a:extLst>
          </p:cNvPr>
          <p:cNvSpPr txBox="1">
            <a:spLocks/>
          </p:cNvSpPr>
          <p:nvPr userDrawn="1"/>
        </p:nvSpPr>
        <p:spPr>
          <a:xfrm>
            <a:off x="5184133" y="3007823"/>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3600">
                <a:solidFill>
                  <a:srgbClr val="08569B"/>
                </a:solidFill>
              </a:rPr>
              <a:t>We’re back!</a:t>
            </a:r>
          </a:p>
        </p:txBody>
      </p:sp>
    </p:spTree>
    <p:custDataLst>
      <p:tags r:id="rId1"/>
    </p:custDataLst>
    <p:extLst>
      <p:ext uri="{BB962C8B-B14F-4D97-AF65-F5344CB8AC3E}">
        <p14:creationId xmlns:p14="http://schemas.microsoft.com/office/powerpoint/2010/main" val="383522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9000"/>
                                        <p:tgtEl>
                                          <p:spTgt spid="15"/>
                                        </p:tgtEl>
                                      </p:cBhvr>
                                    </p:animEffect>
                                    <p:set>
                                      <p:cBhvr>
                                        <p:cTn id="7" dur="1" fill="hold">
                                          <p:stCondLst>
                                            <p:cond delay="58999"/>
                                          </p:stCondLst>
                                        </p:cTn>
                                        <p:tgtEl>
                                          <p:spTgt spid="15"/>
                                        </p:tgtEl>
                                        <p:attrNameLst>
                                          <p:attrName>style.visibility</p:attrName>
                                        </p:attrNameLst>
                                      </p:cBhvr>
                                      <p:to>
                                        <p:strVal val="hidden"/>
                                      </p:to>
                                    </p:set>
                                  </p:childTnLst>
                                </p:cTn>
                              </p:par>
                              <p:par>
                                <p:cTn id="8" presetID="10" presetClass="entr" presetSubtype="0" fill="hold" grpId="1"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53" presetClass="exit" presetSubtype="32" fill="hold" grpId="0" nodeType="withEffect">
                                  <p:stCondLst>
                                    <p:cond delay="0"/>
                                  </p:stCondLst>
                                  <p:childTnLst>
                                    <p:anim calcmode="lin" valueType="num">
                                      <p:cBhvr>
                                        <p:cTn id="12" dur="59000"/>
                                        <p:tgtEl>
                                          <p:spTgt spid="22"/>
                                        </p:tgtEl>
                                        <p:attrNameLst>
                                          <p:attrName>ppt_w</p:attrName>
                                        </p:attrNameLst>
                                      </p:cBhvr>
                                      <p:tavLst>
                                        <p:tav tm="0">
                                          <p:val>
                                            <p:strVal val="ppt_w"/>
                                          </p:val>
                                        </p:tav>
                                        <p:tav tm="100000">
                                          <p:val>
                                            <p:fltVal val="0"/>
                                          </p:val>
                                        </p:tav>
                                      </p:tavLst>
                                    </p:anim>
                                    <p:anim calcmode="lin" valueType="num">
                                      <p:cBhvr>
                                        <p:cTn id="13" dur="59000"/>
                                        <p:tgtEl>
                                          <p:spTgt spid="22"/>
                                        </p:tgtEl>
                                        <p:attrNameLst>
                                          <p:attrName>ppt_h</p:attrName>
                                        </p:attrNameLst>
                                      </p:cBhvr>
                                      <p:tavLst>
                                        <p:tav tm="0">
                                          <p:val>
                                            <p:strVal val="ppt_h"/>
                                          </p:val>
                                        </p:tav>
                                        <p:tav tm="100000">
                                          <p:val>
                                            <p:fltVal val="0"/>
                                          </p:val>
                                        </p:tav>
                                      </p:tavLst>
                                    </p:anim>
                                    <p:animEffect transition="out" filter="fade">
                                      <p:cBhvr>
                                        <p:cTn id="14" dur="59000"/>
                                        <p:tgtEl>
                                          <p:spTgt spid="22"/>
                                        </p:tgtEl>
                                      </p:cBhvr>
                                    </p:animEffect>
                                    <p:set>
                                      <p:cBhvr>
                                        <p:cTn id="15" dur="1" fill="hold">
                                          <p:stCondLst>
                                            <p:cond delay="58999"/>
                                          </p:stCondLst>
                                        </p:cTn>
                                        <p:tgtEl>
                                          <p:spTgt spid="22"/>
                                        </p:tgtEl>
                                        <p:attrNameLst>
                                          <p:attrName>style.visibility</p:attrName>
                                        </p:attrNameLst>
                                      </p:cBhvr>
                                      <p:to>
                                        <p:strVal val="hidden"/>
                                      </p:to>
                                    </p:set>
                                  </p:childTnLst>
                                </p:cTn>
                              </p:par>
                            </p:childTnLst>
                          </p:cTn>
                        </p:par>
                        <p:par>
                          <p:cTn id="16" fill="hold">
                            <p:stCondLst>
                              <p:cond delay="59000"/>
                            </p:stCondLst>
                            <p:childTnLst>
                              <p:par>
                                <p:cTn id="17" presetID="10" presetClass="exit" presetSubtype="0" fill="hold" nodeType="afterEffect">
                                  <p:stCondLst>
                                    <p:cond delay="0"/>
                                  </p:stCondLst>
                                  <p:childTnLst>
                                    <p:animEffect transition="out" filter="fade">
                                      <p:cBhvr>
                                        <p:cTn id="18" dur="60000"/>
                                        <p:tgtEl>
                                          <p:spTgt spid="6"/>
                                        </p:tgtEl>
                                      </p:cBhvr>
                                    </p:animEffect>
                                    <p:set>
                                      <p:cBhvr>
                                        <p:cTn id="19" dur="1" fill="hold">
                                          <p:stCondLst>
                                            <p:cond delay="59999"/>
                                          </p:stCondLst>
                                        </p:cTn>
                                        <p:tgtEl>
                                          <p:spTgt spid="6"/>
                                        </p:tgtEl>
                                        <p:attrNameLst>
                                          <p:attrName>style.visibility</p:attrName>
                                        </p:attrNameLst>
                                      </p:cBhvr>
                                      <p:to>
                                        <p:strVal val="hidden"/>
                                      </p:to>
                                    </p:set>
                                  </p:childTnLst>
                                </p:cTn>
                              </p:par>
                              <p:par>
                                <p:cTn id="20" presetID="10" presetClass="entr" presetSubtype="0" fill="hold" grpId="1"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53" presetClass="exit" presetSubtype="32" fill="hold" grpId="0" nodeType="withEffect">
                                  <p:stCondLst>
                                    <p:cond delay="0"/>
                                  </p:stCondLst>
                                  <p:childTnLst>
                                    <p:anim calcmode="lin" valueType="num">
                                      <p:cBhvr>
                                        <p:cTn id="24" dur="60000"/>
                                        <p:tgtEl>
                                          <p:spTgt spid="24"/>
                                        </p:tgtEl>
                                        <p:attrNameLst>
                                          <p:attrName>ppt_w</p:attrName>
                                        </p:attrNameLst>
                                      </p:cBhvr>
                                      <p:tavLst>
                                        <p:tav tm="0">
                                          <p:val>
                                            <p:strVal val="ppt_w"/>
                                          </p:val>
                                        </p:tav>
                                        <p:tav tm="100000">
                                          <p:val>
                                            <p:fltVal val="0"/>
                                          </p:val>
                                        </p:tav>
                                      </p:tavLst>
                                    </p:anim>
                                    <p:anim calcmode="lin" valueType="num">
                                      <p:cBhvr>
                                        <p:cTn id="25" dur="60000"/>
                                        <p:tgtEl>
                                          <p:spTgt spid="24"/>
                                        </p:tgtEl>
                                        <p:attrNameLst>
                                          <p:attrName>ppt_h</p:attrName>
                                        </p:attrNameLst>
                                      </p:cBhvr>
                                      <p:tavLst>
                                        <p:tav tm="0">
                                          <p:val>
                                            <p:strVal val="ppt_h"/>
                                          </p:val>
                                        </p:tav>
                                        <p:tav tm="100000">
                                          <p:val>
                                            <p:fltVal val="0"/>
                                          </p:val>
                                        </p:tav>
                                      </p:tavLst>
                                    </p:anim>
                                    <p:animEffect transition="out" filter="fade">
                                      <p:cBhvr>
                                        <p:cTn id="26" dur="60000"/>
                                        <p:tgtEl>
                                          <p:spTgt spid="24"/>
                                        </p:tgtEl>
                                      </p:cBhvr>
                                    </p:animEffect>
                                    <p:set>
                                      <p:cBhvr>
                                        <p:cTn id="27" dur="1" fill="hold">
                                          <p:stCondLst>
                                            <p:cond delay="59999"/>
                                          </p:stCondLst>
                                        </p:cTn>
                                        <p:tgtEl>
                                          <p:spTgt spid="24"/>
                                        </p:tgtEl>
                                        <p:attrNameLst>
                                          <p:attrName>style.visibility</p:attrName>
                                        </p:attrNameLst>
                                      </p:cBhvr>
                                      <p:to>
                                        <p:strVal val="hidden"/>
                                      </p:to>
                                    </p:set>
                                  </p:childTnLst>
                                </p:cTn>
                              </p:par>
                            </p:childTnLst>
                          </p:cTn>
                        </p:par>
                        <p:par>
                          <p:cTn id="28" fill="hold">
                            <p:stCondLst>
                              <p:cond delay="119000"/>
                            </p:stCondLst>
                            <p:childTnLst>
                              <p:par>
                                <p:cTn id="29" presetID="10" presetClass="exit" presetSubtype="0" fill="hold" nodeType="afterEffect">
                                  <p:stCondLst>
                                    <p:cond delay="0"/>
                                  </p:stCondLst>
                                  <p:childTnLst>
                                    <p:animEffect transition="out" filter="fade">
                                      <p:cBhvr>
                                        <p:cTn id="30" dur="60000"/>
                                        <p:tgtEl>
                                          <p:spTgt spid="7"/>
                                        </p:tgtEl>
                                      </p:cBhvr>
                                    </p:animEffect>
                                    <p:set>
                                      <p:cBhvr>
                                        <p:cTn id="31" dur="1" fill="hold">
                                          <p:stCondLst>
                                            <p:cond delay="59999"/>
                                          </p:stCondLst>
                                        </p:cTn>
                                        <p:tgtEl>
                                          <p:spTgt spid="7"/>
                                        </p:tgtEl>
                                        <p:attrNameLst>
                                          <p:attrName>style.visibility</p:attrName>
                                        </p:attrNameLst>
                                      </p:cBhvr>
                                      <p:to>
                                        <p:strVal val="hidden"/>
                                      </p:to>
                                    </p:set>
                                  </p:childTnLst>
                                </p:cTn>
                              </p:par>
                              <p:par>
                                <p:cTn id="32" presetID="10" presetClass="entr" presetSubtype="0" fill="hold" grpId="1"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53" presetClass="exit" presetSubtype="32" fill="hold" grpId="0" nodeType="withEffect">
                                  <p:stCondLst>
                                    <p:cond delay="0"/>
                                  </p:stCondLst>
                                  <p:childTnLst>
                                    <p:anim calcmode="lin" valueType="num">
                                      <p:cBhvr>
                                        <p:cTn id="36" dur="60000"/>
                                        <p:tgtEl>
                                          <p:spTgt spid="25"/>
                                        </p:tgtEl>
                                        <p:attrNameLst>
                                          <p:attrName>ppt_w</p:attrName>
                                        </p:attrNameLst>
                                      </p:cBhvr>
                                      <p:tavLst>
                                        <p:tav tm="0">
                                          <p:val>
                                            <p:strVal val="ppt_w"/>
                                          </p:val>
                                        </p:tav>
                                        <p:tav tm="100000">
                                          <p:val>
                                            <p:fltVal val="0"/>
                                          </p:val>
                                        </p:tav>
                                      </p:tavLst>
                                    </p:anim>
                                    <p:anim calcmode="lin" valueType="num">
                                      <p:cBhvr>
                                        <p:cTn id="37" dur="60000"/>
                                        <p:tgtEl>
                                          <p:spTgt spid="25"/>
                                        </p:tgtEl>
                                        <p:attrNameLst>
                                          <p:attrName>ppt_h</p:attrName>
                                        </p:attrNameLst>
                                      </p:cBhvr>
                                      <p:tavLst>
                                        <p:tav tm="0">
                                          <p:val>
                                            <p:strVal val="ppt_h"/>
                                          </p:val>
                                        </p:tav>
                                        <p:tav tm="100000">
                                          <p:val>
                                            <p:fltVal val="0"/>
                                          </p:val>
                                        </p:tav>
                                      </p:tavLst>
                                    </p:anim>
                                    <p:animEffect transition="out" filter="fade">
                                      <p:cBhvr>
                                        <p:cTn id="38" dur="60000"/>
                                        <p:tgtEl>
                                          <p:spTgt spid="25"/>
                                        </p:tgtEl>
                                      </p:cBhvr>
                                    </p:animEffect>
                                    <p:set>
                                      <p:cBhvr>
                                        <p:cTn id="39" dur="1" fill="hold">
                                          <p:stCondLst>
                                            <p:cond delay="59999"/>
                                          </p:stCondLst>
                                        </p:cTn>
                                        <p:tgtEl>
                                          <p:spTgt spid="25"/>
                                        </p:tgtEl>
                                        <p:attrNameLst>
                                          <p:attrName>style.visibility</p:attrName>
                                        </p:attrNameLst>
                                      </p:cBhvr>
                                      <p:to>
                                        <p:strVal val="hidden"/>
                                      </p:to>
                                    </p:set>
                                  </p:childTnLst>
                                </p:cTn>
                              </p:par>
                            </p:childTnLst>
                          </p:cTn>
                        </p:par>
                        <p:par>
                          <p:cTn id="40" fill="hold">
                            <p:stCondLst>
                              <p:cond delay="179000"/>
                            </p:stCondLst>
                            <p:childTnLst>
                              <p:par>
                                <p:cTn id="41" presetID="10" presetClass="exit" presetSubtype="0" fill="hold" nodeType="afterEffect">
                                  <p:stCondLst>
                                    <p:cond delay="0"/>
                                  </p:stCondLst>
                                  <p:childTnLst>
                                    <p:animEffect transition="out" filter="fade">
                                      <p:cBhvr>
                                        <p:cTn id="42" dur="60000"/>
                                        <p:tgtEl>
                                          <p:spTgt spid="8"/>
                                        </p:tgtEl>
                                      </p:cBhvr>
                                    </p:animEffect>
                                    <p:set>
                                      <p:cBhvr>
                                        <p:cTn id="43" dur="1" fill="hold">
                                          <p:stCondLst>
                                            <p:cond delay="59999"/>
                                          </p:stCondLst>
                                        </p:cTn>
                                        <p:tgtEl>
                                          <p:spTgt spid="8"/>
                                        </p:tgtEl>
                                        <p:attrNameLst>
                                          <p:attrName>style.visibility</p:attrName>
                                        </p:attrNameLst>
                                      </p:cBhvr>
                                      <p:to>
                                        <p:strVal val="hidden"/>
                                      </p:to>
                                    </p:set>
                                  </p:childTnLst>
                                </p:cTn>
                              </p:par>
                              <p:par>
                                <p:cTn id="44" presetID="10" presetClass="entr" presetSubtype="0" fill="hold" grpId="1"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53" presetClass="exit" presetSubtype="32" fill="hold" grpId="0" nodeType="withEffect">
                                  <p:stCondLst>
                                    <p:cond delay="0"/>
                                  </p:stCondLst>
                                  <p:childTnLst>
                                    <p:anim calcmode="lin" valueType="num">
                                      <p:cBhvr>
                                        <p:cTn id="48" dur="60000"/>
                                        <p:tgtEl>
                                          <p:spTgt spid="21"/>
                                        </p:tgtEl>
                                        <p:attrNameLst>
                                          <p:attrName>ppt_w</p:attrName>
                                        </p:attrNameLst>
                                      </p:cBhvr>
                                      <p:tavLst>
                                        <p:tav tm="0">
                                          <p:val>
                                            <p:strVal val="ppt_w"/>
                                          </p:val>
                                        </p:tav>
                                        <p:tav tm="100000">
                                          <p:val>
                                            <p:fltVal val="0"/>
                                          </p:val>
                                        </p:tav>
                                      </p:tavLst>
                                    </p:anim>
                                    <p:anim calcmode="lin" valueType="num">
                                      <p:cBhvr>
                                        <p:cTn id="49" dur="60000"/>
                                        <p:tgtEl>
                                          <p:spTgt spid="21"/>
                                        </p:tgtEl>
                                        <p:attrNameLst>
                                          <p:attrName>ppt_h</p:attrName>
                                        </p:attrNameLst>
                                      </p:cBhvr>
                                      <p:tavLst>
                                        <p:tav tm="0">
                                          <p:val>
                                            <p:strVal val="ppt_h"/>
                                          </p:val>
                                        </p:tav>
                                        <p:tav tm="100000">
                                          <p:val>
                                            <p:fltVal val="0"/>
                                          </p:val>
                                        </p:tav>
                                      </p:tavLst>
                                    </p:anim>
                                    <p:animEffect transition="out" filter="fade">
                                      <p:cBhvr>
                                        <p:cTn id="50" dur="60000"/>
                                        <p:tgtEl>
                                          <p:spTgt spid="21"/>
                                        </p:tgtEl>
                                      </p:cBhvr>
                                    </p:animEffect>
                                    <p:set>
                                      <p:cBhvr>
                                        <p:cTn id="51" dur="1" fill="hold">
                                          <p:stCondLst>
                                            <p:cond delay="59999"/>
                                          </p:stCondLst>
                                        </p:cTn>
                                        <p:tgtEl>
                                          <p:spTgt spid="21"/>
                                        </p:tgtEl>
                                        <p:attrNameLst>
                                          <p:attrName>style.visibility</p:attrName>
                                        </p:attrNameLst>
                                      </p:cBhvr>
                                      <p:to>
                                        <p:strVal val="hidden"/>
                                      </p:to>
                                    </p:set>
                                  </p:childTnLst>
                                </p:cTn>
                              </p:par>
                            </p:childTnLst>
                          </p:cTn>
                        </p:par>
                        <p:par>
                          <p:cTn id="52" fill="hold">
                            <p:stCondLst>
                              <p:cond delay="239000"/>
                            </p:stCondLst>
                            <p:childTnLst>
                              <p:par>
                                <p:cTn id="53" presetID="10" presetClass="exit" presetSubtype="0" fill="hold" nodeType="afterEffect">
                                  <p:stCondLst>
                                    <p:cond delay="0"/>
                                  </p:stCondLst>
                                  <p:childTnLst>
                                    <p:animEffect transition="out" filter="fade">
                                      <p:cBhvr>
                                        <p:cTn id="54" dur="60000"/>
                                        <p:tgtEl>
                                          <p:spTgt spid="9"/>
                                        </p:tgtEl>
                                      </p:cBhvr>
                                    </p:animEffect>
                                    <p:set>
                                      <p:cBhvr>
                                        <p:cTn id="55" dur="1" fill="hold">
                                          <p:stCondLst>
                                            <p:cond delay="59999"/>
                                          </p:stCondLst>
                                        </p:cTn>
                                        <p:tgtEl>
                                          <p:spTgt spid="9"/>
                                        </p:tgtEl>
                                        <p:attrNameLst>
                                          <p:attrName>style.visibility</p:attrName>
                                        </p:attrNameLst>
                                      </p:cBhvr>
                                      <p:to>
                                        <p:strVal val="hidden"/>
                                      </p:to>
                                    </p:set>
                                  </p:childTnLst>
                                </p:cTn>
                              </p:par>
                              <p:par>
                                <p:cTn id="56" presetID="10" presetClass="entr" presetSubtype="0" fill="hold" grpId="1"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53" presetClass="exit" presetSubtype="32" fill="hold" grpId="0" nodeType="withEffect">
                                  <p:stCondLst>
                                    <p:cond delay="0"/>
                                  </p:stCondLst>
                                  <p:childTnLst>
                                    <p:anim calcmode="lin" valueType="num">
                                      <p:cBhvr>
                                        <p:cTn id="60" dur="60000"/>
                                        <p:tgtEl>
                                          <p:spTgt spid="23"/>
                                        </p:tgtEl>
                                        <p:attrNameLst>
                                          <p:attrName>ppt_w</p:attrName>
                                        </p:attrNameLst>
                                      </p:cBhvr>
                                      <p:tavLst>
                                        <p:tav tm="0">
                                          <p:val>
                                            <p:strVal val="ppt_w"/>
                                          </p:val>
                                        </p:tav>
                                        <p:tav tm="100000">
                                          <p:val>
                                            <p:fltVal val="0"/>
                                          </p:val>
                                        </p:tav>
                                      </p:tavLst>
                                    </p:anim>
                                    <p:anim calcmode="lin" valueType="num">
                                      <p:cBhvr>
                                        <p:cTn id="61" dur="60000"/>
                                        <p:tgtEl>
                                          <p:spTgt spid="23"/>
                                        </p:tgtEl>
                                        <p:attrNameLst>
                                          <p:attrName>ppt_h</p:attrName>
                                        </p:attrNameLst>
                                      </p:cBhvr>
                                      <p:tavLst>
                                        <p:tav tm="0">
                                          <p:val>
                                            <p:strVal val="ppt_h"/>
                                          </p:val>
                                        </p:tav>
                                        <p:tav tm="100000">
                                          <p:val>
                                            <p:fltVal val="0"/>
                                          </p:val>
                                        </p:tav>
                                      </p:tavLst>
                                    </p:anim>
                                    <p:animEffect transition="out" filter="fade">
                                      <p:cBhvr>
                                        <p:cTn id="62" dur="60000"/>
                                        <p:tgtEl>
                                          <p:spTgt spid="23"/>
                                        </p:tgtEl>
                                      </p:cBhvr>
                                    </p:animEffect>
                                    <p:set>
                                      <p:cBhvr>
                                        <p:cTn id="63" dur="1" fill="hold">
                                          <p:stCondLst>
                                            <p:cond delay="59999"/>
                                          </p:stCondLst>
                                        </p:cTn>
                                        <p:tgtEl>
                                          <p:spTgt spid="23"/>
                                        </p:tgtEl>
                                        <p:attrNameLst>
                                          <p:attrName>style.visibility</p:attrName>
                                        </p:attrNameLst>
                                      </p:cBhvr>
                                      <p:to>
                                        <p:strVal val="hidden"/>
                                      </p:to>
                                    </p:set>
                                  </p:childTnLst>
                                </p:cTn>
                              </p:par>
                            </p:childTnLst>
                          </p:cTn>
                        </p:par>
                        <p:par>
                          <p:cTn id="64" fill="hold">
                            <p:stCondLst>
                              <p:cond delay="299000"/>
                            </p:stCondLst>
                            <p:childTnLst>
                              <p:par>
                                <p:cTn id="65" presetID="10" presetClass="exit" presetSubtype="0" fill="hold" nodeType="afterEffect">
                                  <p:stCondLst>
                                    <p:cond delay="0"/>
                                  </p:stCondLst>
                                  <p:childTnLst>
                                    <p:animEffect transition="out" filter="fade">
                                      <p:cBhvr>
                                        <p:cTn id="66" dur="60000"/>
                                        <p:tgtEl>
                                          <p:spTgt spid="10"/>
                                        </p:tgtEl>
                                      </p:cBhvr>
                                    </p:animEffect>
                                    <p:set>
                                      <p:cBhvr>
                                        <p:cTn id="67" dur="1" fill="hold">
                                          <p:stCondLst>
                                            <p:cond delay="59999"/>
                                          </p:stCondLst>
                                        </p:cTn>
                                        <p:tgtEl>
                                          <p:spTgt spid="10"/>
                                        </p:tgtEl>
                                        <p:attrNameLst>
                                          <p:attrName>style.visibility</p:attrName>
                                        </p:attrNameLst>
                                      </p:cBhvr>
                                      <p:to>
                                        <p:strVal val="hidden"/>
                                      </p:to>
                                    </p:set>
                                  </p:childTnLst>
                                </p:cTn>
                              </p:par>
                              <p:par>
                                <p:cTn id="68" presetID="10" presetClass="entr" presetSubtype="0" fill="hold" grpId="1"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par>
                                <p:cTn id="71" presetID="53" presetClass="exit" presetSubtype="32" fill="hold" grpId="0" nodeType="withEffect">
                                  <p:stCondLst>
                                    <p:cond delay="0"/>
                                  </p:stCondLst>
                                  <p:childTnLst>
                                    <p:anim calcmode="lin" valueType="num">
                                      <p:cBhvr>
                                        <p:cTn id="72" dur="60000"/>
                                        <p:tgtEl>
                                          <p:spTgt spid="16"/>
                                        </p:tgtEl>
                                        <p:attrNameLst>
                                          <p:attrName>ppt_w</p:attrName>
                                        </p:attrNameLst>
                                      </p:cBhvr>
                                      <p:tavLst>
                                        <p:tav tm="0">
                                          <p:val>
                                            <p:strVal val="ppt_w"/>
                                          </p:val>
                                        </p:tav>
                                        <p:tav tm="100000">
                                          <p:val>
                                            <p:fltVal val="0"/>
                                          </p:val>
                                        </p:tav>
                                      </p:tavLst>
                                    </p:anim>
                                    <p:anim calcmode="lin" valueType="num">
                                      <p:cBhvr>
                                        <p:cTn id="73" dur="60000"/>
                                        <p:tgtEl>
                                          <p:spTgt spid="16"/>
                                        </p:tgtEl>
                                        <p:attrNameLst>
                                          <p:attrName>ppt_h</p:attrName>
                                        </p:attrNameLst>
                                      </p:cBhvr>
                                      <p:tavLst>
                                        <p:tav tm="0">
                                          <p:val>
                                            <p:strVal val="ppt_h"/>
                                          </p:val>
                                        </p:tav>
                                        <p:tav tm="100000">
                                          <p:val>
                                            <p:fltVal val="0"/>
                                          </p:val>
                                        </p:tav>
                                      </p:tavLst>
                                    </p:anim>
                                    <p:animEffect transition="out" filter="fade">
                                      <p:cBhvr>
                                        <p:cTn id="74" dur="60000"/>
                                        <p:tgtEl>
                                          <p:spTgt spid="16"/>
                                        </p:tgtEl>
                                      </p:cBhvr>
                                    </p:animEffect>
                                    <p:set>
                                      <p:cBhvr>
                                        <p:cTn id="75" dur="1" fill="hold">
                                          <p:stCondLst>
                                            <p:cond delay="59999"/>
                                          </p:stCondLst>
                                        </p:cTn>
                                        <p:tgtEl>
                                          <p:spTgt spid="16"/>
                                        </p:tgtEl>
                                        <p:attrNameLst>
                                          <p:attrName>style.visibility</p:attrName>
                                        </p:attrNameLst>
                                      </p:cBhvr>
                                      <p:to>
                                        <p:strVal val="hidden"/>
                                      </p:to>
                                    </p:set>
                                  </p:childTnLst>
                                </p:cTn>
                              </p:par>
                            </p:childTnLst>
                          </p:cTn>
                        </p:par>
                        <p:par>
                          <p:cTn id="76" fill="hold">
                            <p:stCondLst>
                              <p:cond delay="359000"/>
                            </p:stCondLst>
                            <p:childTnLst>
                              <p:par>
                                <p:cTn id="77" presetID="10" presetClass="exit" presetSubtype="0" fill="hold" nodeType="afterEffect">
                                  <p:stCondLst>
                                    <p:cond delay="0"/>
                                  </p:stCondLst>
                                  <p:childTnLst>
                                    <p:animEffect transition="out" filter="fade">
                                      <p:cBhvr>
                                        <p:cTn id="78" dur="60000"/>
                                        <p:tgtEl>
                                          <p:spTgt spid="11"/>
                                        </p:tgtEl>
                                      </p:cBhvr>
                                    </p:animEffect>
                                    <p:set>
                                      <p:cBhvr>
                                        <p:cTn id="79" dur="1" fill="hold">
                                          <p:stCondLst>
                                            <p:cond delay="59999"/>
                                          </p:stCondLst>
                                        </p:cTn>
                                        <p:tgtEl>
                                          <p:spTgt spid="11"/>
                                        </p:tgtEl>
                                        <p:attrNameLst>
                                          <p:attrName>style.visibility</p:attrName>
                                        </p:attrNameLst>
                                      </p:cBhvr>
                                      <p:to>
                                        <p:strVal val="hidden"/>
                                      </p:to>
                                    </p:set>
                                  </p:childTnLst>
                                </p:cTn>
                              </p:par>
                              <p:par>
                                <p:cTn id="80" presetID="10" presetClass="entr" presetSubtype="0" fill="hold" grpId="1"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par>
                                <p:cTn id="83" presetID="53" presetClass="exit" presetSubtype="32" fill="hold" grpId="0" nodeType="withEffect">
                                  <p:stCondLst>
                                    <p:cond delay="0"/>
                                  </p:stCondLst>
                                  <p:childTnLst>
                                    <p:anim calcmode="lin" valueType="num">
                                      <p:cBhvr>
                                        <p:cTn id="84" dur="60000"/>
                                        <p:tgtEl>
                                          <p:spTgt spid="17"/>
                                        </p:tgtEl>
                                        <p:attrNameLst>
                                          <p:attrName>ppt_w</p:attrName>
                                        </p:attrNameLst>
                                      </p:cBhvr>
                                      <p:tavLst>
                                        <p:tav tm="0">
                                          <p:val>
                                            <p:strVal val="ppt_w"/>
                                          </p:val>
                                        </p:tav>
                                        <p:tav tm="100000">
                                          <p:val>
                                            <p:fltVal val="0"/>
                                          </p:val>
                                        </p:tav>
                                      </p:tavLst>
                                    </p:anim>
                                    <p:anim calcmode="lin" valueType="num">
                                      <p:cBhvr>
                                        <p:cTn id="85" dur="60000"/>
                                        <p:tgtEl>
                                          <p:spTgt spid="17"/>
                                        </p:tgtEl>
                                        <p:attrNameLst>
                                          <p:attrName>ppt_h</p:attrName>
                                        </p:attrNameLst>
                                      </p:cBhvr>
                                      <p:tavLst>
                                        <p:tav tm="0">
                                          <p:val>
                                            <p:strVal val="ppt_h"/>
                                          </p:val>
                                        </p:tav>
                                        <p:tav tm="100000">
                                          <p:val>
                                            <p:fltVal val="0"/>
                                          </p:val>
                                        </p:tav>
                                      </p:tavLst>
                                    </p:anim>
                                    <p:animEffect transition="out" filter="fade">
                                      <p:cBhvr>
                                        <p:cTn id="86" dur="60000"/>
                                        <p:tgtEl>
                                          <p:spTgt spid="17"/>
                                        </p:tgtEl>
                                      </p:cBhvr>
                                    </p:animEffect>
                                    <p:set>
                                      <p:cBhvr>
                                        <p:cTn id="87" dur="1" fill="hold">
                                          <p:stCondLst>
                                            <p:cond delay="59999"/>
                                          </p:stCondLst>
                                        </p:cTn>
                                        <p:tgtEl>
                                          <p:spTgt spid="17"/>
                                        </p:tgtEl>
                                        <p:attrNameLst>
                                          <p:attrName>style.visibility</p:attrName>
                                        </p:attrNameLst>
                                      </p:cBhvr>
                                      <p:to>
                                        <p:strVal val="hidden"/>
                                      </p:to>
                                    </p:set>
                                  </p:childTnLst>
                                </p:cTn>
                              </p:par>
                            </p:childTnLst>
                          </p:cTn>
                        </p:par>
                        <p:par>
                          <p:cTn id="88" fill="hold">
                            <p:stCondLst>
                              <p:cond delay="419000"/>
                            </p:stCondLst>
                            <p:childTnLst>
                              <p:par>
                                <p:cTn id="89" presetID="10" presetClass="exit" presetSubtype="0" fill="hold" nodeType="afterEffect">
                                  <p:stCondLst>
                                    <p:cond delay="0"/>
                                  </p:stCondLst>
                                  <p:childTnLst>
                                    <p:animEffect transition="out" filter="fade">
                                      <p:cBhvr>
                                        <p:cTn id="90" dur="60000"/>
                                        <p:tgtEl>
                                          <p:spTgt spid="12"/>
                                        </p:tgtEl>
                                      </p:cBhvr>
                                    </p:animEffect>
                                    <p:set>
                                      <p:cBhvr>
                                        <p:cTn id="91" dur="1" fill="hold">
                                          <p:stCondLst>
                                            <p:cond delay="59999"/>
                                          </p:stCondLst>
                                        </p:cTn>
                                        <p:tgtEl>
                                          <p:spTgt spid="12"/>
                                        </p:tgtEl>
                                        <p:attrNameLst>
                                          <p:attrName>style.visibility</p:attrName>
                                        </p:attrNameLst>
                                      </p:cBhvr>
                                      <p:to>
                                        <p:strVal val="hidden"/>
                                      </p:to>
                                    </p:set>
                                  </p:childTnLst>
                                </p:cTn>
                              </p:par>
                              <p:par>
                                <p:cTn id="92" presetID="10" presetClass="entr" presetSubtype="0" fill="hold" grpId="1"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500"/>
                                        <p:tgtEl>
                                          <p:spTgt spid="18"/>
                                        </p:tgtEl>
                                      </p:cBhvr>
                                    </p:animEffect>
                                  </p:childTnLst>
                                </p:cTn>
                              </p:par>
                              <p:par>
                                <p:cTn id="95" presetID="53" presetClass="exit" presetSubtype="32" fill="hold" grpId="0" nodeType="withEffect">
                                  <p:stCondLst>
                                    <p:cond delay="0"/>
                                  </p:stCondLst>
                                  <p:childTnLst>
                                    <p:anim calcmode="lin" valueType="num">
                                      <p:cBhvr>
                                        <p:cTn id="96" dur="60000"/>
                                        <p:tgtEl>
                                          <p:spTgt spid="18"/>
                                        </p:tgtEl>
                                        <p:attrNameLst>
                                          <p:attrName>ppt_w</p:attrName>
                                        </p:attrNameLst>
                                      </p:cBhvr>
                                      <p:tavLst>
                                        <p:tav tm="0">
                                          <p:val>
                                            <p:strVal val="ppt_w"/>
                                          </p:val>
                                        </p:tav>
                                        <p:tav tm="100000">
                                          <p:val>
                                            <p:fltVal val="0"/>
                                          </p:val>
                                        </p:tav>
                                      </p:tavLst>
                                    </p:anim>
                                    <p:anim calcmode="lin" valueType="num">
                                      <p:cBhvr>
                                        <p:cTn id="97" dur="60000"/>
                                        <p:tgtEl>
                                          <p:spTgt spid="18"/>
                                        </p:tgtEl>
                                        <p:attrNameLst>
                                          <p:attrName>ppt_h</p:attrName>
                                        </p:attrNameLst>
                                      </p:cBhvr>
                                      <p:tavLst>
                                        <p:tav tm="0">
                                          <p:val>
                                            <p:strVal val="ppt_h"/>
                                          </p:val>
                                        </p:tav>
                                        <p:tav tm="100000">
                                          <p:val>
                                            <p:fltVal val="0"/>
                                          </p:val>
                                        </p:tav>
                                      </p:tavLst>
                                    </p:anim>
                                    <p:animEffect transition="out" filter="fade">
                                      <p:cBhvr>
                                        <p:cTn id="98" dur="60000"/>
                                        <p:tgtEl>
                                          <p:spTgt spid="18"/>
                                        </p:tgtEl>
                                      </p:cBhvr>
                                    </p:animEffect>
                                    <p:set>
                                      <p:cBhvr>
                                        <p:cTn id="99" dur="1" fill="hold">
                                          <p:stCondLst>
                                            <p:cond delay="59999"/>
                                          </p:stCondLst>
                                        </p:cTn>
                                        <p:tgtEl>
                                          <p:spTgt spid="18"/>
                                        </p:tgtEl>
                                        <p:attrNameLst>
                                          <p:attrName>style.visibility</p:attrName>
                                        </p:attrNameLst>
                                      </p:cBhvr>
                                      <p:to>
                                        <p:strVal val="hidden"/>
                                      </p:to>
                                    </p:set>
                                  </p:childTnLst>
                                </p:cTn>
                              </p:par>
                            </p:childTnLst>
                          </p:cTn>
                        </p:par>
                        <p:par>
                          <p:cTn id="100" fill="hold">
                            <p:stCondLst>
                              <p:cond delay="479000"/>
                            </p:stCondLst>
                            <p:childTnLst>
                              <p:par>
                                <p:cTn id="101" presetID="10" presetClass="exit" presetSubtype="0" fill="hold" nodeType="afterEffect">
                                  <p:stCondLst>
                                    <p:cond delay="0"/>
                                  </p:stCondLst>
                                  <p:childTnLst>
                                    <p:animEffect transition="out" filter="fade">
                                      <p:cBhvr>
                                        <p:cTn id="102" dur="60000"/>
                                        <p:tgtEl>
                                          <p:spTgt spid="13"/>
                                        </p:tgtEl>
                                      </p:cBhvr>
                                    </p:animEffect>
                                    <p:set>
                                      <p:cBhvr>
                                        <p:cTn id="103" dur="1" fill="hold">
                                          <p:stCondLst>
                                            <p:cond delay="59999"/>
                                          </p:stCondLst>
                                        </p:cTn>
                                        <p:tgtEl>
                                          <p:spTgt spid="13"/>
                                        </p:tgtEl>
                                        <p:attrNameLst>
                                          <p:attrName>style.visibility</p:attrName>
                                        </p:attrNameLst>
                                      </p:cBhvr>
                                      <p:to>
                                        <p:strVal val="hidden"/>
                                      </p:to>
                                    </p:set>
                                  </p:childTnLst>
                                </p:cTn>
                              </p:par>
                              <p:par>
                                <p:cTn id="104" presetID="10" presetClass="entr" presetSubtype="0" fill="hold" grpId="1" nodeType="withEffect">
                                  <p:stCondLst>
                                    <p:cond delay="0"/>
                                  </p:stCondLst>
                                  <p:childTnLst>
                                    <p:set>
                                      <p:cBhvr>
                                        <p:cTn id="105" dur="1" fill="hold">
                                          <p:stCondLst>
                                            <p:cond delay="0"/>
                                          </p:stCondLst>
                                        </p:cTn>
                                        <p:tgtEl>
                                          <p:spTgt spid="19"/>
                                        </p:tgtEl>
                                        <p:attrNameLst>
                                          <p:attrName>style.visibility</p:attrName>
                                        </p:attrNameLst>
                                      </p:cBhvr>
                                      <p:to>
                                        <p:strVal val="visible"/>
                                      </p:to>
                                    </p:set>
                                    <p:animEffect transition="in" filter="fade">
                                      <p:cBhvr>
                                        <p:cTn id="106" dur="500"/>
                                        <p:tgtEl>
                                          <p:spTgt spid="19"/>
                                        </p:tgtEl>
                                      </p:cBhvr>
                                    </p:animEffect>
                                  </p:childTnLst>
                                </p:cTn>
                              </p:par>
                              <p:par>
                                <p:cTn id="107" presetID="53" presetClass="exit" presetSubtype="32" fill="hold" grpId="0" nodeType="withEffect">
                                  <p:stCondLst>
                                    <p:cond delay="0"/>
                                  </p:stCondLst>
                                  <p:childTnLst>
                                    <p:anim calcmode="lin" valueType="num">
                                      <p:cBhvr>
                                        <p:cTn id="108" dur="60000"/>
                                        <p:tgtEl>
                                          <p:spTgt spid="19"/>
                                        </p:tgtEl>
                                        <p:attrNameLst>
                                          <p:attrName>ppt_w</p:attrName>
                                        </p:attrNameLst>
                                      </p:cBhvr>
                                      <p:tavLst>
                                        <p:tav tm="0">
                                          <p:val>
                                            <p:strVal val="ppt_w"/>
                                          </p:val>
                                        </p:tav>
                                        <p:tav tm="100000">
                                          <p:val>
                                            <p:fltVal val="0"/>
                                          </p:val>
                                        </p:tav>
                                      </p:tavLst>
                                    </p:anim>
                                    <p:anim calcmode="lin" valueType="num">
                                      <p:cBhvr>
                                        <p:cTn id="109" dur="60000"/>
                                        <p:tgtEl>
                                          <p:spTgt spid="19"/>
                                        </p:tgtEl>
                                        <p:attrNameLst>
                                          <p:attrName>ppt_h</p:attrName>
                                        </p:attrNameLst>
                                      </p:cBhvr>
                                      <p:tavLst>
                                        <p:tav tm="0">
                                          <p:val>
                                            <p:strVal val="ppt_h"/>
                                          </p:val>
                                        </p:tav>
                                        <p:tav tm="100000">
                                          <p:val>
                                            <p:fltVal val="0"/>
                                          </p:val>
                                        </p:tav>
                                      </p:tavLst>
                                    </p:anim>
                                    <p:animEffect transition="out" filter="fade">
                                      <p:cBhvr>
                                        <p:cTn id="110" dur="60000"/>
                                        <p:tgtEl>
                                          <p:spTgt spid="19"/>
                                        </p:tgtEl>
                                      </p:cBhvr>
                                    </p:animEffect>
                                    <p:set>
                                      <p:cBhvr>
                                        <p:cTn id="111" dur="1" fill="hold">
                                          <p:stCondLst>
                                            <p:cond delay="59999"/>
                                          </p:stCondLst>
                                        </p:cTn>
                                        <p:tgtEl>
                                          <p:spTgt spid="19"/>
                                        </p:tgtEl>
                                        <p:attrNameLst>
                                          <p:attrName>style.visibility</p:attrName>
                                        </p:attrNameLst>
                                      </p:cBhvr>
                                      <p:to>
                                        <p:strVal val="hidden"/>
                                      </p:to>
                                    </p:set>
                                  </p:childTnLst>
                                </p:cTn>
                              </p:par>
                            </p:childTnLst>
                          </p:cTn>
                        </p:par>
                        <p:par>
                          <p:cTn id="112" fill="hold">
                            <p:stCondLst>
                              <p:cond delay="539000"/>
                            </p:stCondLst>
                            <p:childTnLst>
                              <p:par>
                                <p:cTn id="113" presetID="10" presetClass="exit" presetSubtype="0" fill="hold" nodeType="afterEffect">
                                  <p:stCondLst>
                                    <p:cond delay="0"/>
                                  </p:stCondLst>
                                  <p:childTnLst>
                                    <p:animEffect transition="out" filter="fade">
                                      <p:cBhvr>
                                        <p:cTn id="114" dur="60000"/>
                                        <p:tgtEl>
                                          <p:spTgt spid="14"/>
                                        </p:tgtEl>
                                      </p:cBhvr>
                                    </p:animEffect>
                                    <p:set>
                                      <p:cBhvr>
                                        <p:cTn id="115" dur="1" fill="hold">
                                          <p:stCondLst>
                                            <p:cond delay="59999"/>
                                          </p:stCondLst>
                                        </p:cTn>
                                        <p:tgtEl>
                                          <p:spTgt spid="14"/>
                                        </p:tgtEl>
                                        <p:attrNameLst>
                                          <p:attrName>style.visibility</p:attrName>
                                        </p:attrNameLst>
                                      </p:cBhvr>
                                      <p:to>
                                        <p:strVal val="hidden"/>
                                      </p:to>
                                    </p:set>
                                  </p:childTnLst>
                                </p:cTn>
                              </p:par>
                              <p:par>
                                <p:cTn id="116" presetID="10" presetClass="entr" presetSubtype="0" fill="hold" grpId="1" nodeType="withEffect">
                                  <p:stCondLst>
                                    <p:cond delay="0"/>
                                  </p:stCondLst>
                                  <p:childTnLst>
                                    <p:set>
                                      <p:cBhvr>
                                        <p:cTn id="117" dur="1" fill="hold">
                                          <p:stCondLst>
                                            <p:cond delay="0"/>
                                          </p:stCondLst>
                                        </p:cTn>
                                        <p:tgtEl>
                                          <p:spTgt spid="20"/>
                                        </p:tgtEl>
                                        <p:attrNameLst>
                                          <p:attrName>style.visibility</p:attrName>
                                        </p:attrNameLst>
                                      </p:cBhvr>
                                      <p:to>
                                        <p:strVal val="visible"/>
                                      </p:to>
                                    </p:set>
                                    <p:animEffect transition="in" filter="fade">
                                      <p:cBhvr>
                                        <p:cTn id="118" dur="500"/>
                                        <p:tgtEl>
                                          <p:spTgt spid="20"/>
                                        </p:tgtEl>
                                      </p:cBhvr>
                                    </p:animEffect>
                                  </p:childTnLst>
                                </p:cTn>
                              </p:par>
                              <p:par>
                                <p:cTn id="119" presetID="53" presetClass="exit" presetSubtype="32" fill="hold" grpId="0" nodeType="withEffect">
                                  <p:stCondLst>
                                    <p:cond delay="0"/>
                                  </p:stCondLst>
                                  <p:childTnLst>
                                    <p:anim calcmode="lin" valueType="num">
                                      <p:cBhvr>
                                        <p:cTn id="120" dur="60000"/>
                                        <p:tgtEl>
                                          <p:spTgt spid="20"/>
                                        </p:tgtEl>
                                        <p:attrNameLst>
                                          <p:attrName>ppt_w</p:attrName>
                                        </p:attrNameLst>
                                      </p:cBhvr>
                                      <p:tavLst>
                                        <p:tav tm="0">
                                          <p:val>
                                            <p:strVal val="ppt_w"/>
                                          </p:val>
                                        </p:tav>
                                        <p:tav tm="100000">
                                          <p:val>
                                            <p:fltVal val="0"/>
                                          </p:val>
                                        </p:tav>
                                      </p:tavLst>
                                    </p:anim>
                                    <p:anim calcmode="lin" valueType="num">
                                      <p:cBhvr>
                                        <p:cTn id="121" dur="60000"/>
                                        <p:tgtEl>
                                          <p:spTgt spid="20"/>
                                        </p:tgtEl>
                                        <p:attrNameLst>
                                          <p:attrName>ppt_h</p:attrName>
                                        </p:attrNameLst>
                                      </p:cBhvr>
                                      <p:tavLst>
                                        <p:tav tm="0">
                                          <p:val>
                                            <p:strVal val="ppt_h"/>
                                          </p:val>
                                        </p:tav>
                                        <p:tav tm="100000">
                                          <p:val>
                                            <p:fltVal val="0"/>
                                          </p:val>
                                        </p:tav>
                                      </p:tavLst>
                                    </p:anim>
                                    <p:animEffect transition="out" filter="fade">
                                      <p:cBhvr>
                                        <p:cTn id="122" dur="60000"/>
                                        <p:tgtEl>
                                          <p:spTgt spid="20"/>
                                        </p:tgtEl>
                                      </p:cBhvr>
                                    </p:animEffect>
                                    <p:set>
                                      <p:cBhvr>
                                        <p:cTn id="123" dur="1" fill="hold">
                                          <p:stCondLst>
                                            <p:cond delay="59999"/>
                                          </p:stCondLst>
                                        </p:cTn>
                                        <p:tgtEl>
                                          <p:spTgt spid="20"/>
                                        </p:tgtEl>
                                        <p:attrNameLst>
                                          <p:attrName>style.visibility</p:attrName>
                                        </p:attrNameLst>
                                      </p:cBhvr>
                                      <p:to>
                                        <p:strVal val="hidden"/>
                                      </p:to>
                                    </p:set>
                                  </p:childTnLst>
                                </p:cTn>
                              </p:par>
                            </p:childTnLst>
                          </p:cTn>
                        </p:par>
                        <p:par>
                          <p:cTn id="124" fill="hold">
                            <p:stCondLst>
                              <p:cond delay="599000"/>
                            </p:stCondLst>
                            <p:childTnLst>
                              <p:par>
                                <p:cTn id="125" presetID="10" presetClass="entr" presetSubtype="0" fill="hold" grpId="0" nodeType="afterEffect">
                                  <p:stCondLst>
                                    <p:cond delay="0"/>
                                  </p:stCondLst>
                                  <p:childTnLst>
                                    <p:set>
                                      <p:cBhvr>
                                        <p:cTn id="126" dur="1" fill="hold">
                                          <p:stCondLst>
                                            <p:cond delay="0"/>
                                          </p:stCondLst>
                                        </p:cTn>
                                        <p:tgtEl>
                                          <p:spTgt spid="26"/>
                                        </p:tgtEl>
                                        <p:attrNameLst>
                                          <p:attrName>style.visibility</p:attrName>
                                        </p:attrNameLst>
                                      </p:cBhvr>
                                      <p:to>
                                        <p:strVal val="visible"/>
                                      </p:to>
                                    </p:set>
                                    <p:animEffect transition="in" filter="fade">
                                      <p:cBhvr>
                                        <p:cTn id="127" dur="1000"/>
                                        <p:tgtEl>
                                          <p:spTgt spid="26"/>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2" nodeType="clickEffect">
                                  <p:stCondLst>
                                    <p:cond delay="0"/>
                                  </p:stCondLst>
                                  <p:childTnLst>
                                    <p:animEffect transition="out" filter="fade">
                                      <p:cBhvr>
                                        <p:cTn id="131" dur="500"/>
                                        <p:tgtEl>
                                          <p:spTgt spid="22"/>
                                        </p:tgtEl>
                                      </p:cBhvr>
                                    </p:animEffect>
                                    <p:set>
                                      <p:cBhvr>
                                        <p:cTn id="132" dur="1" fill="hold">
                                          <p:stCondLst>
                                            <p:cond delay="499"/>
                                          </p:stCondLst>
                                        </p:cTn>
                                        <p:tgtEl>
                                          <p:spTgt spid="22"/>
                                        </p:tgtEl>
                                        <p:attrNameLst>
                                          <p:attrName>style.visibility</p:attrName>
                                        </p:attrNameLst>
                                      </p:cBhvr>
                                      <p:to>
                                        <p:strVal val="hidden"/>
                                      </p:to>
                                    </p:set>
                                  </p:childTnLst>
                                </p:cTn>
                              </p:par>
                              <p:par>
                                <p:cTn id="133" presetID="10" presetClass="exit" presetSubtype="0" fill="hold" grpId="2" nodeType="withEffect">
                                  <p:stCondLst>
                                    <p:cond delay="0"/>
                                  </p:stCondLst>
                                  <p:childTnLst>
                                    <p:animEffect transition="out" filter="fade">
                                      <p:cBhvr>
                                        <p:cTn id="134" dur="500"/>
                                        <p:tgtEl>
                                          <p:spTgt spid="24"/>
                                        </p:tgtEl>
                                      </p:cBhvr>
                                    </p:animEffect>
                                    <p:set>
                                      <p:cBhvr>
                                        <p:cTn id="135" dur="1" fill="hold">
                                          <p:stCondLst>
                                            <p:cond delay="499"/>
                                          </p:stCondLst>
                                        </p:cTn>
                                        <p:tgtEl>
                                          <p:spTgt spid="24"/>
                                        </p:tgtEl>
                                        <p:attrNameLst>
                                          <p:attrName>style.visibility</p:attrName>
                                        </p:attrNameLst>
                                      </p:cBhvr>
                                      <p:to>
                                        <p:strVal val="hidden"/>
                                      </p:to>
                                    </p:set>
                                  </p:childTnLst>
                                </p:cTn>
                              </p:par>
                              <p:par>
                                <p:cTn id="136" presetID="10" presetClass="exit" presetSubtype="0" fill="hold" grpId="2" nodeType="withEffect">
                                  <p:stCondLst>
                                    <p:cond delay="0"/>
                                  </p:stCondLst>
                                  <p:childTnLst>
                                    <p:animEffect transition="out" filter="fade">
                                      <p:cBhvr>
                                        <p:cTn id="137" dur="500"/>
                                        <p:tgtEl>
                                          <p:spTgt spid="25"/>
                                        </p:tgtEl>
                                      </p:cBhvr>
                                    </p:animEffect>
                                    <p:set>
                                      <p:cBhvr>
                                        <p:cTn id="138" dur="1" fill="hold">
                                          <p:stCondLst>
                                            <p:cond delay="499"/>
                                          </p:stCondLst>
                                        </p:cTn>
                                        <p:tgtEl>
                                          <p:spTgt spid="25"/>
                                        </p:tgtEl>
                                        <p:attrNameLst>
                                          <p:attrName>style.visibility</p:attrName>
                                        </p:attrNameLst>
                                      </p:cBhvr>
                                      <p:to>
                                        <p:strVal val="hidden"/>
                                      </p:to>
                                    </p:set>
                                  </p:childTnLst>
                                </p:cTn>
                              </p:par>
                              <p:par>
                                <p:cTn id="139" presetID="10" presetClass="exit" presetSubtype="0" fill="hold" grpId="2" nodeType="withEffect">
                                  <p:stCondLst>
                                    <p:cond delay="0"/>
                                  </p:stCondLst>
                                  <p:childTnLst>
                                    <p:animEffect transition="out" filter="fade">
                                      <p:cBhvr>
                                        <p:cTn id="140" dur="500"/>
                                        <p:tgtEl>
                                          <p:spTgt spid="21"/>
                                        </p:tgtEl>
                                      </p:cBhvr>
                                    </p:animEffect>
                                    <p:set>
                                      <p:cBhvr>
                                        <p:cTn id="141" dur="1" fill="hold">
                                          <p:stCondLst>
                                            <p:cond delay="499"/>
                                          </p:stCondLst>
                                        </p:cTn>
                                        <p:tgtEl>
                                          <p:spTgt spid="21"/>
                                        </p:tgtEl>
                                        <p:attrNameLst>
                                          <p:attrName>style.visibility</p:attrName>
                                        </p:attrNameLst>
                                      </p:cBhvr>
                                      <p:to>
                                        <p:strVal val="hidden"/>
                                      </p:to>
                                    </p:set>
                                  </p:childTnLst>
                                </p:cTn>
                              </p:par>
                              <p:par>
                                <p:cTn id="142" presetID="10" presetClass="exit" presetSubtype="0" fill="hold" grpId="2" nodeType="withEffect">
                                  <p:stCondLst>
                                    <p:cond delay="0"/>
                                  </p:stCondLst>
                                  <p:childTnLst>
                                    <p:animEffect transition="out" filter="fade">
                                      <p:cBhvr>
                                        <p:cTn id="143" dur="500"/>
                                        <p:tgtEl>
                                          <p:spTgt spid="23"/>
                                        </p:tgtEl>
                                      </p:cBhvr>
                                    </p:animEffect>
                                    <p:set>
                                      <p:cBhvr>
                                        <p:cTn id="144" dur="1" fill="hold">
                                          <p:stCondLst>
                                            <p:cond delay="499"/>
                                          </p:stCondLst>
                                        </p:cTn>
                                        <p:tgtEl>
                                          <p:spTgt spid="23"/>
                                        </p:tgtEl>
                                        <p:attrNameLst>
                                          <p:attrName>style.visibility</p:attrName>
                                        </p:attrNameLst>
                                      </p:cBhvr>
                                      <p:to>
                                        <p:strVal val="hidden"/>
                                      </p:to>
                                    </p:set>
                                  </p:childTnLst>
                                </p:cTn>
                              </p:par>
                              <p:par>
                                <p:cTn id="145" presetID="10" presetClass="exit" presetSubtype="0" fill="hold" grpId="2" nodeType="withEffect">
                                  <p:stCondLst>
                                    <p:cond delay="0"/>
                                  </p:stCondLst>
                                  <p:childTnLst>
                                    <p:animEffect transition="out" filter="fade">
                                      <p:cBhvr>
                                        <p:cTn id="146" dur="500"/>
                                        <p:tgtEl>
                                          <p:spTgt spid="16"/>
                                        </p:tgtEl>
                                      </p:cBhvr>
                                    </p:animEffect>
                                    <p:set>
                                      <p:cBhvr>
                                        <p:cTn id="147" dur="1" fill="hold">
                                          <p:stCondLst>
                                            <p:cond delay="499"/>
                                          </p:stCondLst>
                                        </p:cTn>
                                        <p:tgtEl>
                                          <p:spTgt spid="16"/>
                                        </p:tgtEl>
                                        <p:attrNameLst>
                                          <p:attrName>style.visibility</p:attrName>
                                        </p:attrNameLst>
                                      </p:cBhvr>
                                      <p:to>
                                        <p:strVal val="hidden"/>
                                      </p:to>
                                    </p:set>
                                  </p:childTnLst>
                                </p:cTn>
                              </p:par>
                              <p:par>
                                <p:cTn id="148" presetID="10" presetClass="exit" presetSubtype="0" fill="hold" grpId="2" nodeType="withEffect">
                                  <p:stCondLst>
                                    <p:cond delay="0"/>
                                  </p:stCondLst>
                                  <p:childTnLst>
                                    <p:animEffect transition="out" filter="fade">
                                      <p:cBhvr>
                                        <p:cTn id="149" dur="500"/>
                                        <p:tgtEl>
                                          <p:spTgt spid="17"/>
                                        </p:tgtEl>
                                      </p:cBhvr>
                                    </p:animEffect>
                                    <p:set>
                                      <p:cBhvr>
                                        <p:cTn id="150" dur="1" fill="hold">
                                          <p:stCondLst>
                                            <p:cond delay="499"/>
                                          </p:stCondLst>
                                        </p:cTn>
                                        <p:tgtEl>
                                          <p:spTgt spid="17"/>
                                        </p:tgtEl>
                                        <p:attrNameLst>
                                          <p:attrName>style.visibility</p:attrName>
                                        </p:attrNameLst>
                                      </p:cBhvr>
                                      <p:to>
                                        <p:strVal val="hidden"/>
                                      </p:to>
                                    </p:set>
                                  </p:childTnLst>
                                </p:cTn>
                              </p:par>
                              <p:par>
                                <p:cTn id="151" presetID="10" presetClass="exit" presetSubtype="0" fill="hold" grpId="2" nodeType="withEffect">
                                  <p:stCondLst>
                                    <p:cond delay="0"/>
                                  </p:stCondLst>
                                  <p:childTnLst>
                                    <p:animEffect transition="out" filter="fade">
                                      <p:cBhvr>
                                        <p:cTn id="152" dur="500"/>
                                        <p:tgtEl>
                                          <p:spTgt spid="18"/>
                                        </p:tgtEl>
                                      </p:cBhvr>
                                    </p:animEffect>
                                    <p:set>
                                      <p:cBhvr>
                                        <p:cTn id="153" dur="1" fill="hold">
                                          <p:stCondLst>
                                            <p:cond delay="499"/>
                                          </p:stCondLst>
                                        </p:cTn>
                                        <p:tgtEl>
                                          <p:spTgt spid="18"/>
                                        </p:tgtEl>
                                        <p:attrNameLst>
                                          <p:attrName>style.visibility</p:attrName>
                                        </p:attrNameLst>
                                      </p:cBhvr>
                                      <p:to>
                                        <p:strVal val="hidden"/>
                                      </p:to>
                                    </p:set>
                                  </p:childTnLst>
                                </p:cTn>
                              </p:par>
                              <p:par>
                                <p:cTn id="154" presetID="10" presetClass="exit" presetSubtype="0" fill="hold" grpId="2" nodeType="withEffect">
                                  <p:stCondLst>
                                    <p:cond delay="0"/>
                                  </p:stCondLst>
                                  <p:childTnLst>
                                    <p:animEffect transition="out" filter="fade">
                                      <p:cBhvr>
                                        <p:cTn id="155" dur="500"/>
                                        <p:tgtEl>
                                          <p:spTgt spid="19"/>
                                        </p:tgtEl>
                                      </p:cBhvr>
                                    </p:animEffect>
                                    <p:set>
                                      <p:cBhvr>
                                        <p:cTn id="156" dur="1" fill="hold">
                                          <p:stCondLst>
                                            <p:cond delay="499"/>
                                          </p:stCondLst>
                                        </p:cTn>
                                        <p:tgtEl>
                                          <p:spTgt spid="19"/>
                                        </p:tgtEl>
                                        <p:attrNameLst>
                                          <p:attrName>style.visibility</p:attrName>
                                        </p:attrNameLst>
                                      </p:cBhvr>
                                      <p:to>
                                        <p:strVal val="hidden"/>
                                      </p:to>
                                    </p:set>
                                  </p:childTnLst>
                                </p:cTn>
                              </p:par>
                              <p:par>
                                <p:cTn id="157" presetID="10" presetClass="exit" presetSubtype="0" fill="hold" grpId="2" nodeType="withEffect">
                                  <p:stCondLst>
                                    <p:cond delay="0"/>
                                  </p:stCondLst>
                                  <p:childTnLst>
                                    <p:animEffect transition="out" filter="fade">
                                      <p:cBhvr>
                                        <p:cTn id="158" dur="500"/>
                                        <p:tgtEl>
                                          <p:spTgt spid="20"/>
                                        </p:tgtEl>
                                      </p:cBhvr>
                                    </p:animEffect>
                                    <p:set>
                                      <p:cBhvr>
                                        <p:cTn id="159"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9017-E66D-81B9-758E-6546ED7E2785}"/>
              </a:ext>
            </a:extLst>
          </p:cNvPr>
          <p:cNvSpPr>
            <a:spLocks noGrp="1"/>
          </p:cNvSpPr>
          <p:nvPr>
            <p:ph type="title"/>
          </p:nvPr>
        </p:nvSpPr>
        <p:spPr/>
        <p:txBody>
          <a:bodyPr/>
          <a:lstStyle/>
          <a:p>
            <a:r>
              <a:rPr lang="en-US"/>
              <a:t>Click to edit Master title style</a:t>
            </a:r>
          </a:p>
        </p:txBody>
      </p:sp>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0D093079-9288-E1EF-AD74-6A50BA18BA61}"/>
              </a:ext>
            </a:extLst>
          </p:cNvPr>
          <p:cNvPicPr>
            <a:picLocks noChangeAspect="1"/>
          </p:cNvPicPr>
          <p:nvPr userDrawn="1"/>
        </p:nvPicPr>
        <p:blipFill>
          <a:blip r:embed="rId4"/>
          <a:stretch>
            <a:fillRect/>
          </a:stretch>
        </p:blipFill>
        <p:spPr>
          <a:xfrm>
            <a:off x="5858321" y="3314127"/>
            <a:ext cx="475939" cy="304289"/>
          </a:xfrm>
          <a:prstGeom prst="rect">
            <a:avLst/>
          </a:prstGeom>
        </p:spPr>
      </p:pic>
      <p:pic>
        <p:nvPicPr>
          <p:cNvPr id="12" name="Picture 11" descr="Shape&#10;&#10;Description automatically generated">
            <a:extLst>
              <a:ext uri="{FF2B5EF4-FFF2-40B4-BE49-F238E27FC236}">
                <a16:creationId xmlns:a16="http://schemas.microsoft.com/office/drawing/2014/main" id="{196A75C1-BD8D-35E9-79BE-E527A016A0F3}"/>
              </a:ext>
            </a:extLst>
          </p:cNvPr>
          <p:cNvPicPr>
            <a:picLocks noChangeAspect="1"/>
          </p:cNvPicPr>
          <p:nvPr userDrawn="1"/>
        </p:nvPicPr>
        <p:blipFill>
          <a:blip r:embed="rId5"/>
          <a:stretch>
            <a:fillRect/>
          </a:stretch>
        </p:blipFill>
        <p:spPr>
          <a:xfrm>
            <a:off x="5450001" y="3007235"/>
            <a:ext cx="1292578" cy="317293"/>
          </a:xfrm>
          <a:prstGeom prst="rect">
            <a:avLst/>
          </a:prstGeom>
        </p:spPr>
      </p:pic>
      <p:pic>
        <p:nvPicPr>
          <p:cNvPr id="16" name="Picture 15" descr="Shape, rectangle&#10;&#10;Description automatically generated">
            <a:extLst>
              <a:ext uri="{FF2B5EF4-FFF2-40B4-BE49-F238E27FC236}">
                <a16:creationId xmlns:a16="http://schemas.microsoft.com/office/drawing/2014/main" id="{89710543-2D53-EC4E-CA25-144A22A0642D}"/>
              </a:ext>
            </a:extLst>
          </p:cNvPr>
          <p:cNvPicPr>
            <a:picLocks noChangeAspect="1"/>
          </p:cNvPicPr>
          <p:nvPr userDrawn="1"/>
        </p:nvPicPr>
        <p:blipFill>
          <a:blip r:embed="rId6"/>
          <a:stretch>
            <a:fillRect/>
          </a:stretch>
        </p:blipFill>
        <p:spPr>
          <a:xfrm>
            <a:off x="5234139" y="2700024"/>
            <a:ext cx="1724302" cy="314692"/>
          </a:xfrm>
          <a:prstGeom prst="rect">
            <a:avLst/>
          </a:prstGeom>
        </p:spPr>
      </p:pic>
      <p:pic>
        <p:nvPicPr>
          <p:cNvPr id="20" name="Picture 19" descr="Shape, rectangle&#10;&#10;Description automatically generated">
            <a:extLst>
              <a:ext uri="{FF2B5EF4-FFF2-40B4-BE49-F238E27FC236}">
                <a16:creationId xmlns:a16="http://schemas.microsoft.com/office/drawing/2014/main" id="{C3B8959F-9B8C-52FC-4656-88FF8C5E7CFC}"/>
              </a:ext>
            </a:extLst>
          </p:cNvPr>
          <p:cNvPicPr>
            <a:picLocks noChangeAspect="1"/>
          </p:cNvPicPr>
          <p:nvPr userDrawn="1"/>
        </p:nvPicPr>
        <p:blipFill>
          <a:blip r:embed="rId7"/>
          <a:stretch>
            <a:fillRect/>
          </a:stretch>
        </p:blipFill>
        <p:spPr>
          <a:xfrm>
            <a:off x="5134010" y="2389778"/>
            <a:ext cx="1924561" cy="314692"/>
          </a:xfrm>
          <a:prstGeom prst="rect">
            <a:avLst/>
          </a:prstGeom>
        </p:spPr>
      </p:pic>
      <p:pic>
        <p:nvPicPr>
          <p:cNvPr id="22" name="Picture 21" descr="Shape, rectangle&#10;&#10;Description automatically generated">
            <a:extLst>
              <a:ext uri="{FF2B5EF4-FFF2-40B4-BE49-F238E27FC236}">
                <a16:creationId xmlns:a16="http://schemas.microsoft.com/office/drawing/2014/main" id="{5B43FE96-D986-7F5F-7C8D-6DC5C3DE0AC4}"/>
              </a:ext>
            </a:extLst>
          </p:cNvPr>
          <p:cNvPicPr>
            <a:picLocks noChangeAspect="1"/>
          </p:cNvPicPr>
          <p:nvPr userDrawn="1"/>
        </p:nvPicPr>
        <p:blipFill>
          <a:blip r:embed="rId8"/>
          <a:stretch>
            <a:fillRect/>
          </a:stretch>
        </p:blipFill>
        <p:spPr>
          <a:xfrm>
            <a:off x="5105400" y="2141666"/>
            <a:ext cx="1981780" cy="257475"/>
          </a:xfrm>
          <a:prstGeom prst="rect">
            <a:avLst/>
          </a:prstGeom>
        </p:spPr>
      </p:pic>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8200" y="205001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5</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8200" y="234631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4</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8200" y="2642624"/>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3</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8200" y="293892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2</a:t>
            </a:r>
          </a:p>
        </p:txBody>
      </p:sp>
      <p:pic>
        <p:nvPicPr>
          <p:cNvPr id="40" name="Picture 39" descr="A picture containing icon&#10;&#10;Description automatically generated">
            <a:extLst>
              <a:ext uri="{FF2B5EF4-FFF2-40B4-BE49-F238E27FC236}">
                <a16:creationId xmlns:a16="http://schemas.microsoft.com/office/drawing/2014/main" id="{0201C4DC-70CB-1B22-08E3-1EF4AFFD7D8F}"/>
              </a:ext>
            </a:extLst>
          </p:cNvPr>
          <p:cNvPicPr>
            <a:picLocks noChangeAspect="1"/>
          </p:cNvPicPr>
          <p:nvPr userDrawn="1"/>
        </p:nvPicPr>
        <p:blipFill>
          <a:blip r:embed="rId4"/>
          <a:stretch>
            <a:fillRect/>
          </a:stretch>
        </p:blipFill>
        <p:spPr>
          <a:xfrm rot="10800000">
            <a:off x="5858320" y="3814611"/>
            <a:ext cx="475939" cy="304289"/>
          </a:xfrm>
          <a:prstGeom prst="rect">
            <a:avLst/>
          </a:prstGeom>
        </p:spPr>
      </p:pic>
      <p:pic>
        <p:nvPicPr>
          <p:cNvPr id="41" name="Picture 40" descr="Shape&#10;&#10;Description automatically generated">
            <a:extLst>
              <a:ext uri="{FF2B5EF4-FFF2-40B4-BE49-F238E27FC236}">
                <a16:creationId xmlns:a16="http://schemas.microsoft.com/office/drawing/2014/main" id="{F9F15187-C1CC-61C8-38A0-B1ED1EAEAD7E}"/>
              </a:ext>
            </a:extLst>
          </p:cNvPr>
          <p:cNvPicPr>
            <a:picLocks noChangeAspect="1"/>
          </p:cNvPicPr>
          <p:nvPr userDrawn="1"/>
        </p:nvPicPr>
        <p:blipFill>
          <a:blip r:embed="rId5"/>
          <a:stretch>
            <a:fillRect/>
          </a:stretch>
        </p:blipFill>
        <p:spPr>
          <a:xfrm rot="10800000">
            <a:off x="5450001" y="4113004"/>
            <a:ext cx="1292578" cy="317293"/>
          </a:xfrm>
          <a:prstGeom prst="rect">
            <a:avLst/>
          </a:prstGeom>
        </p:spPr>
      </p:pic>
      <p:pic>
        <p:nvPicPr>
          <p:cNvPr id="42" name="Picture 41" descr="Shape, rectangle&#10;&#10;Description automatically generated">
            <a:extLst>
              <a:ext uri="{FF2B5EF4-FFF2-40B4-BE49-F238E27FC236}">
                <a16:creationId xmlns:a16="http://schemas.microsoft.com/office/drawing/2014/main" id="{31A62D40-3CAA-9CE5-47E6-1D0609F01BE5}"/>
              </a:ext>
            </a:extLst>
          </p:cNvPr>
          <p:cNvPicPr>
            <a:picLocks noChangeAspect="1"/>
          </p:cNvPicPr>
          <p:nvPr userDrawn="1"/>
        </p:nvPicPr>
        <p:blipFill>
          <a:blip r:embed="rId6"/>
          <a:stretch>
            <a:fillRect/>
          </a:stretch>
        </p:blipFill>
        <p:spPr>
          <a:xfrm rot="10800000">
            <a:off x="5234139" y="4424552"/>
            <a:ext cx="1724302" cy="314692"/>
          </a:xfrm>
          <a:prstGeom prst="rect">
            <a:avLst/>
          </a:prstGeom>
        </p:spPr>
      </p:pic>
      <p:pic>
        <p:nvPicPr>
          <p:cNvPr id="43" name="Picture 42" descr="Shape, rectangle&#10;&#10;Description automatically generated">
            <a:extLst>
              <a:ext uri="{FF2B5EF4-FFF2-40B4-BE49-F238E27FC236}">
                <a16:creationId xmlns:a16="http://schemas.microsoft.com/office/drawing/2014/main" id="{13BC7260-0F1B-4B9B-57CC-EB19C651228E}"/>
              </a:ext>
            </a:extLst>
          </p:cNvPr>
          <p:cNvPicPr>
            <a:picLocks noChangeAspect="1"/>
          </p:cNvPicPr>
          <p:nvPr userDrawn="1"/>
        </p:nvPicPr>
        <p:blipFill>
          <a:blip r:embed="rId7"/>
          <a:stretch>
            <a:fillRect/>
          </a:stretch>
        </p:blipFill>
        <p:spPr>
          <a:xfrm rot="10800000">
            <a:off x="5134009" y="4730938"/>
            <a:ext cx="1924561" cy="314692"/>
          </a:xfrm>
          <a:prstGeom prst="rect">
            <a:avLst/>
          </a:prstGeom>
        </p:spPr>
      </p:pic>
      <p:pic>
        <p:nvPicPr>
          <p:cNvPr id="44" name="Picture 43" descr="Shape, rectangle&#10;&#10;Description automatically generated">
            <a:extLst>
              <a:ext uri="{FF2B5EF4-FFF2-40B4-BE49-F238E27FC236}">
                <a16:creationId xmlns:a16="http://schemas.microsoft.com/office/drawing/2014/main" id="{3ADEC2B0-3FDB-C377-B267-A12863A7B8F9}"/>
              </a:ext>
            </a:extLst>
          </p:cNvPr>
          <p:cNvPicPr>
            <a:picLocks noChangeAspect="1"/>
          </p:cNvPicPr>
          <p:nvPr userDrawn="1"/>
        </p:nvPicPr>
        <p:blipFill>
          <a:blip r:embed="rId8"/>
          <a:stretch>
            <a:fillRect/>
          </a:stretch>
        </p:blipFill>
        <p:spPr>
          <a:xfrm rot="10800000">
            <a:off x="5105400" y="5036267"/>
            <a:ext cx="1981780" cy="257475"/>
          </a:xfrm>
          <a:prstGeom prst="rect">
            <a:avLst/>
          </a:prstGeom>
        </p:spPr>
      </p:pic>
      <p:pic>
        <p:nvPicPr>
          <p:cNvPr id="47" name="Picture 46">
            <a:extLst>
              <a:ext uri="{FF2B5EF4-FFF2-40B4-BE49-F238E27FC236}">
                <a16:creationId xmlns:a16="http://schemas.microsoft.com/office/drawing/2014/main" id="{BC317A5F-BDCA-A890-0B3B-D55189AD2978}"/>
              </a:ext>
            </a:extLst>
          </p:cNvPr>
          <p:cNvPicPr>
            <a:picLocks noChangeAspect="1"/>
          </p:cNvPicPr>
          <p:nvPr userDrawn="1"/>
        </p:nvPicPr>
        <p:blipFill>
          <a:blip r:embed="rId9"/>
          <a:stretch>
            <a:fillRect/>
          </a:stretch>
        </p:blipFill>
        <p:spPr>
          <a:xfrm>
            <a:off x="6044784" y="3565273"/>
            <a:ext cx="104648" cy="1729118"/>
          </a:xfrm>
          <a:prstGeom prst="rect">
            <a:avLst/>
          </a:prstGeom>
        </p:spPr>
      </p:pic>
      <p:sp>
        <p:nvSpPr>
          <p:cNvPr id="6" name="Title 1">
            <a:extLst>
              <a:ext uri="{FF2B5EF4-FFF2-40B4-BE49-F238E27FC236}">
                <a16:creationId xmlns:a16="http://schemas.microsoft.com/office/drawing/2014/main" id="{424487FA-D8F2-55B7-1FE8-BCFDED13BD49}"/>
              </a:ext>
            </a:extLst>
          </p:cNvPr>
          <p:cNvSpPr txBox="1">
            <a:spLocks/>
          </p:cNvSpPr>
          <p:nvPr userDrawn="1"/>
        </p:nvSpPr>
        <p:spPr>
          <a:xfrm>
            <a:off x="5619708" y="4498848"/>
            <a:ext cx="952567"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rgbClr val="08569B"/>
                </a:solidFill>
              </a:rPr>
              <a:t>We’re back!</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8200" y="3235235"/>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1</a:t>
            </a:r>
          </a:p>
        </p:txBody>
      </p:sp>
    </p:spTree>
    <p:custDataLst>
      <p:tags r:id="rId1"/>
    </p:custDataLst>
    <p:extLst>
      <p:ext uri="{BB962C8B-B14F-4D97-AF65-F5344CB8AC3E}">
        <p14:creationId xmlns:p14="http://schemas.microsoft.com/office/powerpoint/2010/main" val="119572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2" presetClass="entr" presetSubtype="4" fill="hold" nodeType="withEffect">
                                  <p:stCondLst>
                                    <p:cond delay="500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60000"/>
                                        <p:tgtEl>
                                          <p:spTgt spid="44"/>
                                        </p:tgtEl>
                                      </p:cBhvr>
                                    </p:animEffect>
                                  </p:childTnLst>
                                </p:cTn>
                              </p:par>
                              <p:par>
                                <p:cTn id="14" presetID="3" presetClass="emph" presetSubtype="2" fill="hold" grpId="1" nodeType="withEffect">
                                  <p:stCondLst>
                                    <p:cond delay="5000"/>
                                  </p:stCondLst>
                                  <p:childTnLst>
                                    <p:animClr clrSpc="rgb" dir="cw">
                                      <p:cBhvr override="childStyle">
                                        <p:cTn id="15" dur="60000" fill="hold"/>
                                        <p:tgtEl>
                                          <p:spTgt spid="23"/>
                                        </p:tgtEl>
                                        <p:attrNameLst>
                                          <p:attrName>style.color</p:attrName>
                                        </p:attrNameLst>
                                      </p:cBhvr>
                                      <p:to>
                                        <a:schemeClr val="accent2"/>
                                      </p:to>
                                    </p:animClr>
                                  </p:childTnLst>
                                </p:cTn>
                              </p:par>
                              <p:par>
                                <p:cTn id="16" presetID="22" presetClass="exit" presetSubtype="1" fill="hold" nodeType="withEffect">
                                  <p:stCondLst>
                                    <p:cond delay="5000"/>
                                  </p:stCondLst>
                                  <p:childTnLst>
                                    <p:animEffect transition="out" filter="wipe(up)">
                                      <p:cBhvr>
                                        <p:cTn id="17" dur="60000"/>
                                        <p:tgtEl>
                                          <p:spTgt spid="22"/>
                                        </p:tgtEl>
                                      </p:cBhvr>
                                    </p:animEffect>
                                    <p:set>
                                      <p:cBhvr>
                                        <p:cTn id="18" dur="1" fill="hold">
                                          <p:stCondLst>
                                            <p:cond delay="59999"/>
                                          </p:stCondLst>
                                        </p:cTn>
                                        <p:tgtEl>
                                          <p:spTgt spid="22"/>
                                        </p:tgtEl>
                                        <p:attrNameLst>
                                          <p:attrName>style.visibility</p:attrName>
                                        </p:attrNameLst>
                                      </p:cBhvr>
                                      <p:to>
                                        <p:strVal val="hidden"/>
                                      </p:to>
                                    </p:se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22" presetClass="entr" presetSubtype="4" fill="hold" nodeType="withEffect">
                                  <p:stCondLst>
                                    <p:cond delay="6500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60000"/>
                                        <p:tgtEl>
                                          <p:spTgt spid="43"/>
                                        </p:tgtEl>
                                      </p:cBhvr>
                                    </p:animEffect>
                                  </p:childTnLst>
                                </p:cTn>
                              </p:par>
                              <p:par>
                                <p:cTn id="30" presetID="3" presetClass="emph" presetSubtype="2" fill="hold" grpId="1" nodeType="withEffect">
                                  <p:stCondLst>
                                    <p:cond delay="65000"/>
                                  </p:stCondLst>
                                  <p:iterate type="lt">
                                    <p:tmPct val="0"/>
                                  </p:iterate>
                                  <p:childTnLst>
                                    <p:animClr clrSpc="rgb" dir="cw">
                                      <p:cBhvr override="childStyle">
                                        <p:cTn id="31" dur="60000" fill="hold"/>
                                        <p:tgtEl>
                                          <p:spTgt spid="24"/>
                                        </p:tgtEl>
                                        <p:attrNameLst>
                                          <p:attrName>style.color</p:attrName>
                                        </p:attrNameLst>
                                      </p:cBhvr>
                                      <p:to>
                                        <a:schemeClr val="accent2"/>
                                      </p:to>
                                    </p:animClr>
                                  </p:childTnLst>
                                </p:cTn>
                              </p:par>
                              <p:par>
                                <p:cTn id="32" presetID="22" presetClass="exit" presetSubtype="1" fill="hold" nodeType="withEffect">
                                  <p:stCondLst>
                                    <p:cond delay="65000"/>
                                  </p:stCondLst>
                                  <p:childTnLst>
                                    <p:animEffect transition="out" filter="wipe(up)">
                                      <p:cBhvr>
                                        <p:cTn id="33" dur="60000"/>
                                        <p:tgtEl>
                                          <p:spTgt spid="20"/>
                                        </p:tgtEl>
                                      </p:cBhvr>
                                    </p:animEffect>
                                    <p:set>
                                      <p:cBhvr>
                                        <p:cTn id="34" dur="1" fill="hold">
                                          <p:stCondLst>
                                            <p:cond delay="59999"/>
                                          </p:stCondLst>
                                        </p:cTn>
                                        <p:tgtEl>
                                          <p:spTgt spid="20"/>
                                        </p:tgtEl>
                                        <p:attrNameLst>
                                          <p:attrName>style.visibility</p:attrName>
                                        </p:attrNameLst>
                                      </p:cBhvr>
                                      <p:to>
                                        <p:strVal val="hidden"/>
                                      </p:to>
                                    </p:se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22" presetClass="entr" presetSubtype="4" fill="hold" nodeType="withEffect">
                                  <p:stCondLst>
                                    <p:cond delay="125000"/>
                                  </p:stCondLst>
                                  <p:childTnLst>
                                    <p:set>
                                      <p:cBhvr>
                                        <p:cTn id="44" dur="1" fill="hold">
                                          <p:stCondLst>
                                            <p:cond delay="0"/>
                                          </p:stCondLst>
                                        </p:cTn>
                                        <p:tgtEl>
                                          <p:spTgt spid="42"/>
                                        </p:tgtEl>
                                        <p:attrNameLst>
                                          <p:attrName>style.visibility</p:attrName>
                                        </p:attrNameLst>
                                      </p:cBhvr>
                                      <p:to>
                                        <p:strVal val="visible"/>
                                      </p:to>
                                    </p:set>
                                    <p:animEffect transition="in" filter="wipe(down)">
                                      <p:cBhvr>
                                        <p:cTn id="45" dur="60000"/>
                                        <p:tgtEl>
                                          <p:spTgt spid="42"/>
                                        </p:tgtEl>
                                      </p:cBhvr>
                                    </p:animEffect>
                                  </p:childTnLst>
                                </p:cTn>
                              </p:par>
                              <p:par>
                                <p:cTn id="46" presetID="3" presetClass="emph" presetSubtype="2" fill="hold" grpId="1" nodeType="withEffect">
                                  <p:stCondLst>
                                    <p:cond delay="125000"/>
                                  </p:stCondLst>
                                  <p:childTnLst>
                                    <p:animClr clrSpc="rgb" dir="cw">
                                      <p:cBhvr override="childStyle">
                                        <p:cTn id="47" dur="60000" fill="hold"/>
                                        <p:tgtEl>
                                          <p:spTgt spid="26"/>
                                        </p:tgtEl>
                                        <p:attrNameLst>
                                          <p:attrName>style.color</p:attrName>
                                        </p:attrNameLst>
                                      </p:cBhvr>
                                      <p:to>
                                        <a:schemeClr val="accent2"/>
                                      </p:to>
                                    </p:animClr>
                                  </p:childTnLst>
                                </p:cTn>
                              </p:par>
                              <p:par>
                                <p:cTn id="48" presetID="22" presetClass="exit" presetSubtype="1" fill="hold" nodeType="withEffect">
                                  <p:stCondLst>
                                    <p:cond delay="125000"/>
                                  </p:stCondLst>
                                  <p:childTnLst>
                                    <p:animEffect transition="out" filter="wipe(up)">
                                      <p:cBhvr>
                                        <p:cTn id="49" dur="60000"/>
                                        <p:tgtEl>
                                          <p:spTgt spid="16"/>
                                        </p:tgtEl>
                                      </p:cBhvr>
                                    </p:animEffect>
                                    <p:set>
                                      <p:cBhvr>
                                        <p:cTn id="50" dur="1" fill="hold">
                                          <p:stCondLst>
                                            <p:cond delay="59999"/>
                                          </p:stCondLst>
                                        </p:cTn>
                                        <p:tgtEl>
                                          <p:spTgt spid="16"/>
                                        </p:tgtEl>
                                        <p:attrNameLst>
                                          <p:attrName>style.visibility</p:attrName>
                                        </p:attrNameLst>
                                      </p:cBhvr>
                                      <p:to>
                                        <p:strVal val="hidden"/>
                                      </p:to>
                                    </p:se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22" presetClass="entr" presetSubtype="4" fill="hold" nodeType="withEffect">
                                  <p:stCondLst>
                                    <p:cond delay="185000"/>
                                  </p:stCondLst>
                                  <p:childTnLst>
                                    <p:set>
                                      <p:cBhvr>
                                        <p:cTn id="60" dur="1" fill="hold">
                                          <p:stCondLst>
                                            <p:cond delay="0"/>
                                          </p:stCondLst>
                                        </p:cTn>
                                        <p:tgtEl>
                                          <p:spTgt spid="41"/>
                                        </p:tgtEl>
                                        <p:attrNameLst>
                                          <p:attrName>style.visibility</p:attrName>
                                        </p:attrNameLst>
                                      </p:cBhvr>
                                      <p:to>
                                        <p:strVal val="visible"/>
                                      </p:to>
                                    </p:set>
                                    <p:animEffect transition="in" filter="wipe(down)">
                                      <p:cBhvr>
                                        <p:cTn id="61" dur="60000"/>
                                        <p:tgtEl>
                                          <p:spTgt spid="41"/>
                                        </p:tgtEl>
                                      </p:cBhvr>
                                    </p:animEffect>
                                  </p:childTnLst>
                                </p:cTn>
                              </p:par>
                              <p:par>
                                <p:cTn id="62" presetID="3" presetClass="emph" presetSubtype="2" fill="hold" grpId="1" nodeType="withEffect">
                                  <p:stCondLst>
                                    <p:cond delay="185000"/>
                                  </p:stCondLst>
                                  <p:childTnLst>
                                    <p:animClr clrSpc="rgb" dir="cw">
                                      <p:cBhvr override="childStyle">
                                        <p:cTn id="63" dur="60000" fill="hold"/>
                                        <p:tgtEl>
                                          <p:spTgt spid="38"/>
                                        </p:tgtEl>
                                        <p:attrNameLst>
                                          <p:attrName>style.color</p:attrName>
                                        </p:attrNameLst>
                                      </p:cBhvr>
                                      <p:to>
                                        <a:schemeClr val="accent2"/>
                                      </p:to>
                                    </p:animClr>
                                  </p:childTnLst>
                                </p:cTn>
                              </p:par>
                              <p:par>
                                <p:cTn id="64" presetID="22" presetClass="exit" presetSubtype="1" fill="hold" nodeType="withEffect">
                                  <p:stCondLst>
                                    <p:cond delay="185000"/>
                                  </p:stCondLst>
                                  <p:childTnLst>
                                    <p:animEffect transition="out" filter="wipe(up)">
                                      <p:cBhvr>
                                        <p:cTn id="65" dur="60000"/>
                                        <p:tgtEl>
                                          <p:spTgt spid="12"/>
                                        </p:tgtEl>
                                      </p:cBhvr>
                                    </p:animEffect>
                                    <p:set>
                                      <p:cBhvr>
                                        <p:cTn id="66" dur="1" fill="hold">
                                          <p:stCondLst>
                                            <p:cond delay="59999"/>
                                          </p:stCondLst>
                                        </p:cTn>
                                        <p:tgtEl>
                                          <p:spTgt spid="12"/>
                                        </p:tgtEl>
                                        <p:attrNameLst>
                                          <p:attrName>style.visibility</p:attrName>
                                        </p:attrNameLst>
                                      </p:cBhvr>
                                      <p:to>
                                        <p:strVal val="hidden"/>
                                      </p:to>
                                    </p:se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22" presetClass="entr" presetSubtype="4" fill="hold" nodeType="withEffect">
                                  <p:stCondLst>
                                    <p:cond delay="245000"/>
                                  </p:stCondLst>
                                  <p:childTnLst>
                                    <p:set>
                                      <p:cBhvr>
                                        <p:cTn id="76" dur="1" fill="hold">
                                          <p:stCondLst>
                                            <p:cond delay="0"/>
                                          </p:stCondLst>
                                        </p:cTn>
                                        <p:tgtEl>
                                          <p:spTgt spid="40"/>
                                        </p:tgtEl>
                                        <p:attrNameLst>
                                          <p:attrName>style.visibility</p:attrName>
                                        </p:attrNameLst>
                                      </p:cBhvr>
                                      <p:to>
                                        <p:strVal val="visible"/>
                                      </p:to>
                                    </p:set>
                                    <p:animEffect transition="in" filter="wipe(down)">
                                      <p:cBhvr>
                                        <p:cTn id="77" dur="60000"/>
                                        <p:tgtEl>
                                          <p:spTgt spid="40"/>
                                        </p:tgtEl>
                                      </p:cBhvr>
                                    </p:animEffect>
                                  </p:childTnLst>
                                </p:cTn>
                              </p:par>
                              <p:par>
                                <p:cTn id="78" presetID="3" presetClass="emph" presetSubtype="2" fill="hold" grpId="1" nodeType="withEffect">
                                  <p:stCondLst>
                                    <p:cond delay="245000"/>
                                  </p:stCondLst>
                                  <p:childTnLst>
                                    <p:animClr clrSpc="rgb" dir="cw">
                                      <p:cBhvr override="childStyle">
                                        <p:cTn id="79" dur="60000" fill="hold"/>
                                        <p:tgtEl>
                                          <p:spTgt spid="39"/>
                                        </p:tgtEl>
                                        <p:attrNameLst>
                                          <p:attrName>style.color</p:attrName>
                                        </p:attrNameLst>
                                      </p:cBhvr>
                                      <p:to>
                                        <a:schemeClr val="accent2"/>
                                      </p:to>
                                    </p:animClr>
                                  </p:childTnLst>
                                </p:cTn>
                              </p:par>
                              <p:par>
                                <p:cTn id="80" presetID="22" presetClass="exit" presetSubtype="1" fill="hold" nodeType="withEffect">
                                  <p:stCondLst>
                                    <p:cond delay="245000"/>
                                  </p:stCondLst>
                                  <p:childTnLst>
                                    <p:animEffect transition="out" filter="wipe(up)">
                                      <p:cBhvr>
                                        <p:cTn id="81" dur="60000"/>
                                        <p:tgtEl>
                                          <p:spTgt spid="9"/>
                                        </p:tgtEl>
                                      </p:cBhvr>
                                    </p:animEffect>
                                    <p:set>
                                      <p:cBhvr>
                                        <p:cTn id="82" dur="1" fill="hold">
                                          <p:stCondLst>
                                            <p:cond delay="59999"/>
                                          </p:stCondLst>
                                        </p:cTn>
                                        <p:tgtEl>
                                          <p:spTgt spid="9"/>
                                        </p:tgtEl>
                                        <p:attrNameLst>
                                          <p:attrName>style.visibility</p:attrName>
                                        </p:attrNameLst>
                                      </p:cBhvr>
                                      <p:to>
                                        <p:strVal val="hidden"/>
                                      </p:to>
                                    </p:set>
                                  </p:childTnLst>
                                </p:cTn>
                              </p:par>
                              <p:par>
                                <p:cTn id="83" presetID="42" presetClass="exit" presetSubtype="0" fill="hold" grpId="2" nodeType="withEffect">
                                  <p:stCondLst>
                                    <p:cond delay="304000"/>
                                  </p:stCondLst>
                                  <p:childTnLst>
                                    <p:animEffect transition="out" filter="fade">
                                      <p:cBhvr>
                                        <p:cTn id="84" dur="1000"/>
                                        <p:tgtEl>
                                          <p:spTgt spid="39"/>
                                        </p:tgtEl>
                                      </p:cBhvr>
                                    </p:animEffect>
                                    <p:anim calcmode="lin" valueType="num">
                                      <p:cBhvr>
                                        <p:cTn id="85" dur="1000"/>
                                        <p:tgtEl>
                                          <p:spTgt spid="39"/>
                                        </p:tgtEl>
                                        <p:attrNameLst>
                                          <p:attrName>ppt_x</p:attrName>
                                        </p:attrNameLst>
                                      </p:cBhvr>
                                      <p:tavLst>
                                        <p:tav tm="0">
                                          <p:val>
                                            <p:strVal val="ppt_x"/>
                                          </p:val>
                                        </p:tav>
                                        <p:tav tm="100000">
                                          <p:val>
                                            <p:strVal val="ppt_x"/>
                                          </p:val>
                                        </p:tav>
                                      </p:tavLst>
                                    </p:anim>
                                    <p:anim calcmode="lin" valueType="num">
                                      <p:cBhvr>
                                        <p:cTn id="86" dur="1000"/>
                                        <p:tgtEl>
                                          <p:spTgt spid="39"/>
                                        </p:tgtEl>
                                        <p:attrNameLst>
                                          <p:attrName>ppt_y</p:attrName>
                                        </p:attrNameLst>
                                      </p:cBhvr>
                                      <p:tavLst>
                                        <p:tav tm="0">
                                          <p:val>
                                            <p:strVal val="ppt_y"/>
                                          </p:val>
                                        </p:tav>
                                        <p:tav tm="100000">
                                          <p:val>
                                            <p:strVal val="ppt_y+.1"/>
                                          </p:val>
                                        </p:tav>
                                      </p:tavLst>
                                    </p:anim>
                                    <p:set>
                                      <p:cBhvr>
                                        <p:cTn id="87" dur="1" fill="hold">
                                          <p:stCondLst>
                                            <p:cond delay="999"/>
                                          </p:stCondLst>
                                        </p:cTn>
                                        <p:tgtEl>
                                          <p:spTgt spid="39"/>
                                        </p:tgtEl>
                                        <p:attrNameLst>
                                          <p:attrName>style.visibility</p:attrName>
                                        </p:attrNameLst>
                                      </p:cBhvr>
                                      <p:to>
                                        <p:strVal val="hidden"/>
                                      </p:to>
                                    </p:set>
                                  </p:childTnLst>
                                </p:cTn>
                              </p:par>
                              <p:par>
                                <p:cTn id="88" presetID="22" presetClass="exit" presetSubtype="1" fill="hold" nodeType="withEffect">
                                  <p:stCondLst>
                                    <p:cond delay="305000"/>
                                  </p:stCondLst>
                                  <p:childTnLst>
                                    <p:animEffect transition="out" filter="wipe(up)">
                                      <p:cBhvr>
                                        <p:cTn id="89" dur="1000"/>
                                        <p:tgtEl>
                                          <p:spTgt spid="47"/>
                                        </p:tgtEl>
                                      </p:cBhvr>
                                    </p:animEffect>
                                    <p:set>
                                      <p:cBhvr>
                                        <p:cTn id="90" dur="1" fill="hold">
                                          <p:stCondLst>
                                            <p:cond delay="999"/>
                                          </p:stCondLst>
                                        </p:cTn>
                                        <p:tgtEl>
                                          <p:spTgt spid="47"/>
                                        </p:tgtEl>
                                        <p:attrNameLst>
                                          <p:attrName>style.visibility</p:attrName>
                                        </p:attrNameLst>
                                      </p:cBhvr>
                                      <p:to>
                                        <p:strVal val="hidden"/>
                                      </p:to>
                                    </p:set>
                                  </p:childTnLst>
                                </p:cTn>
                              </p:par>
                              <p:par>
                                <p:cTn id="91" presetID="42" presetClass="entr" presetSubtype="0" fill="hold" grpId="0" nodeType="withEffect">
                                  <p:stCondLst>
                                    <p:cond delay="30500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1000"/>
                                        <p:tgtEl>
                                          <p:spTgt spid="6"/>
                                        </p:tgtEl>
                                      </p:cBhvr>
                                    </p:animEffect>
                                    <p:anim calcmode="lin" valueType="num">
                                      <p:cBhvr>
                                        <p:cTn id="94" dur="1000" fill="hold"/>
                                        <p:tgtEl>
                                          <p:spTgt spid="6"/>
                                        </p:tgtEl>
                                        <p:attrNameLst>
                                          <p:attrName>ppt_x</p:attrName>
                                        </p:attrNameLst>
                                      </p:cBhvr>
                                      <p:tavLst>
                                        <p:tav tm="0">
                                          <p:val>
                                            <p:strVal val="#ppt_x"/>
                                          </p:val>
                                        </p:tav>
                                        <p:tav tm="100000">
                                          <p:val>
                                            <p:strVal val="#ppt_x"/>
                                          </p:val>
                                        </p:tav>
                                      </p:tavLst>
                                    </p:anim>
                                    <p:anim calcmode="lin" valueType="num">
                                      <p:cBhvr>
                                        <p:cTn id="9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6" grpId="0"/>
      <p:bldP spid="39" grpId="0"/>
      <p:bldP spid="39" grpId="1"/>
      <p:bldP spid="39" grpId="2"/>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9017-E66D-81B9-758E-6546ED7E2785}"/>
              </a:ext>
            </a:extLst>
          </p:cNvPr>
          <p:cNvSpPr>
            <a:spLocks noGrp="1"/>
          </p:cNvSpPr>
          <p:nvPr>
            <p:ph type="title"/>
          </p:nvPr>
        </p:nvSpPr>
        <p:spPr/>
        <p:txBody>
          <a:bodyPr/>
          <a:lstStyle/>
          <a:p>
            <a:r>
              <a:rPr lang="en-US"/>
              <a:t>Click to edit Master title style</a:t>
            </a:r>
          </a:p>
        </p:txBody>
      </p:sp>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9" name="Picture 8">
            <a:extLst>
              <a:ext uri="{FF2B5EF4-FFF2-40B4-BE49-F238E27FC236}">
                <a16:creationId xmlns:a16="http://schemas.microsoft.com/office/drawing/2014/main" id="{0D093079-9288-E1EF-AD74-6A50BA18BA61}"/>
              </a:ext>
            </a:extLst>
          </p:cNvPr>
          <p:cNvPicPr>
            <a:picLocks noChangeAspect="1"/>
          </p:cNvPicPr>
          <p:nvPr userDrawn="1"/>
        </p:nvPicPr>
        <p:blipFill>
          <a:blip r:embed="rId4"/>
          <a:srcRect/>
          <a:stretch/>
        </p:blipFill>
        <p:spPr>
          <a:xfrm>
            <a:off x="5858321" y="3322673"/>
            <a:ext cx="475939" cy="304288"/>
          </a:xfrm>
          <a:prstGeom prst="rect">
            <a:avLst/>
          </a:prstGeom>
        </p:spPr>
      </p:pic>
      <p:pic>
        <p:nvPicPr>
          <p:cNvPr id="12" name="Picture 11" descr="Shape&#10;&#10;Description automatically generated">
            <a:extLst>
              <a:ext uri="{FF2B5EF4-FFF2-40B4-BE49-F238E27FC236}">
                <a16:creationId xmlns:a16="http://schemas.microsoft.com/office/drawing/2014/main" id="{196A75C1-BD8D-35E9-79BE-E527A016A0F3}"/>
              </a:ext>
            </a:extLst>
          </p:cNvPr>
          <p:cNvPicPr>
            <a:picLocks noChangeAspect="1"/>
          </p:cNvPicPr>
          <p:nvPr userDrawn="1"/>
        </p:nvPicPr>
        <p:blipFill>
          <a:blip r:embed="rId5"/>
          <a:stretch>
            <a:fillRect/>
          </a:stretch>
        </p:blipFill>
        <p:spPr>
          <a:xfrm>
            <a:off x="5450001" y="3007235"/>
            <a:ext cx="1292578" cy="317293"/>
          </a:xfrm>
          <a:prstGeom prst="rect">
            <a:avLst/>
          </a:prstGeom>
        </p:spPr>
      </p:pic>
      <p:pic>
        <p:nvPicPr>
          <p:cNvPr id="16" name="Picture 15">
            <a:extLst>
              <a:ext uri="{FF2B5EF4-FFF2-40B4-BE49-F238E27FC236}">
                <a16:creationId xmlns:a16="http://schemas.microsoft.com/office/drawing/2014/main" id="{89710543-2D53-EC4E-CA25-144A22A0642D}"/>
              </a:ext>
            </a:extLst>
          </p:cNvPr>
          <p:cNvPicPr>
            <a:picLocks noChangeAspect="1"/>
          </p:cNvPicPr>
          <p:nvPr userDrawn="1"/>
        </p:nvPicPr>
        <p:blipFill>
          <a:blip r:embed="rId6"/>
          <a:srcRect/>
          <a:stretch/>
        </p:blipFill>
        <p:spPr>
          <a:xfrm>
            <a:off x="5234139" y="2700024"/>
            <a:ext cx="1724302" cy="314691"/>
          </a:xfrm>
          <a:prstGeom prst="rect">
            <a:avLst/>
          </a:prstGeom>
        </p:spPr>
      </p:pic>
      <p:pic>
        <p:nvPicPr>
          <p:cNvPr id="20" name="Picture 19">
            <a:extLst>
              <a:ext uri="{FF2B5EF4-FFF2-40B4-BE49-F238E27FC236}">
                <a16:creationId xmlns:a16="http://schemas.microsoft.com/office/drawing/2014/main" id="{C3B8959F-9B8C-52FC-4656-88FF8C5E7CFC}"/>
              </a:ext>
            </a:extLst>
          </p:cNvPr>
          <p:cNvPicPr>
            <a:picLocks noChangeAspect="1"/>
          </p:cNvPicPr>
          <p:nvPr userDrawn="1"/>
        </p:nvPicPr>
        <p:blipFill>
          <a:blip r:embed="rId7"/>
          <a:srcRect/>
          <a:stretch/>
        </p:blipFill>
        <p:spPr>
          <a:xfrm>
            <a:off x="5134010" y="2389778"/>
            <a:ext cx="1924561" cy="314691"/>
          </a:xfrm>
          <a:prstGeom prst="rect">
            <a:avLst/>
          </a:prstGeom>
        </p:spPr>
      </p:pic>
      <p:pic>
        <p:nvPicPr>
          <p:cNvPr id="22" name="Picture 21">
            <a:extLst>
              <a:ext uri="{FF2B5EF4-FFF2-40B4-BE49-F238E27FC236}">
                <a16:creationId xmlns:a16="http://schemas.microsoft.com/office/drawing/2014/main" id="{5B43FE96-D986-7F5F-7C8D-6DC5C3DE0AC4}"/>
              </a:ext>
            </a:extLst>
          </p:cNvPr>
          <p:cNvPicPr>
            <a:picLocks noChangeAspect="1"/>
          </p:cNvPicPr>
          <p:nvPr userDrawn="1"/>
        </p:nvPicPr>
        <p:blipFill>
          <a:blip r:embed="rId8"/>
          <a:srcRect/>
          <a:stretch/>
        </p:blipFill>
        <p:spPr>
          <a:xfrm>
            <a:off x="5105402" y="2141666"/>
            <a:ext cx="1981776" cy="257475"/>
          </a:xfrm>
          <a:prstGeom prst="rect">
            <a:avLst/>
          </a:prstGeom>
        </p:spPr>
      </p:pic>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8200" y="205001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chemeClr val="bg1"/>
                </a:solidFill>
              </a:rPr>
              <a:t>5</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8200" y="234631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chemeClr val="bg1"/>
                </a:solidFill>
              </a:rPr>
              <a:t>4</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8200" y="2642624"/>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3</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8200" y="293892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2</a:t>
            </a:r>
          </a:p>
        </p:txBody>
      </p:sp>
      <p:pic>
        <p:nvPicPr>
          <p:cNvPr id="40" name="Picture 39">
            <a:extLst>
              <a:ext uri="{FF2B5EF4-FFF2-40B4-BE49-F238E27FC236}">
                <a16:creationId xmlns:a16="http://schemas.microsoft.com/office/drawing/2014/main" id="{0201C4DC-70CB-1B22-08E3-1EF4AFFD7D8F}"/>
              </a:ext>
            </a:extLst>
          </p:cNvPr>
          <p:cNvPicPr>
            <a:picLocks noChangeAspect="1"/>
          </p:cNvPicPr>
          <p:nvPr userDrawn="1"/>
        </p:nvPicPr>
        <p:blipFill>
          <a:blip r:embed="rId4"/>
          <a:srcRect/>
          <a:stretch/>
        </p:blipFill>
        <p:spPr>
          <a:xfrm rot="10800000">
            <a:off x="5858320" y="3814611"/>
            <a:ext cx="475939" cy="304288"/>
          </a:xfrm>
          <a:prstGeom prst="rect">
            <a:avLst/>
          </a:prstGeom>
        </p:spPr>
      </p:pic>
      <p:pic>
        <p:nvPicPr>
          <p:cNvPr id="41" name="Picture 40" descr="Shape&#10;&#10;Description automatically generated">
            <a:extLst>
              <a:ext uri="{FF2B5EF4-FFF2-40B4-BE49-F238E27FC236}">
                <a16:creationId xmlns:a16="http://schemas.microsoft.com/office/drawing/2014/main" id="{F9F15187-C1CC-61C8-38A0-B1ED1EAEAD7E}"/>
              </a:ext>
            </a:extLst>
          </p:cNvPr>
          <p:cNvPicPr>
            <a:picLocks noChangeAspect="1"/>
          </p:cNvPicPr>
          <p:nvPr userDrawn="1"/>
        </p:nvPicPr>
        <p:blipFill>
          <a:blip r:embed="rId5"/>
          <a:stretch>
            <a:fillRect/>
          </a:stretch>
        </p:blipFill>
        <p:spPr>
          <a:xfrm rot="10800000">
            <a:off x="5450001" y="4113004"/>
            <a:ext cx="1292578" cy="317293"/>
          </a:xfrm>
          <a:prstGeom prst="rect">
            <a:avLst/>
          </a:prstGeom>
        </p:spPr>
      </p:pic>
      <p:pic>
        <p:nvPicPr>
          <p:cNvPr id="42" name="Picture 41">
            <a:extLst>
              <a:ext uri="{FF2B5EF4-FFF2-40B4-BE49-F238E27FC236}">
                <a16:creationId xmlns:a16="http://schemas.microsoft.com/office/drawing/2014/main" id="{31A62D40-3CAA-9CE5-47E6-1D0609F01BE5}"/>
              </a:ext>
            </a:extLst>
          </p:cNvPr>
          <p:cNvPicPr>
            <a:picLocks noChangeAspect="1"/>
          </p:cNvPicPr>
          <p:nvPr userDrawn="1"/>
        </p:nvPicPr>
        <p:blipFill>
          <a:blip r:embed="rId6"/>
          <a:srcRect/>
          <a:stretch/>
        </p:blipFill>
        <p:spPr>
          <a:xfrm rot="10800000">
            <a:off x="5234139" y="4424552"/>
            <a:ext cx="1724302" cy="314691"/>
          </a:xfrm>
          <a:prstGeom prst="rect">
            <a:avLst/>
          </a:prstGeom>
        </p:spPr>
      </p:pic>
      <p:pic>
        <p:nvPicPr>
          <p:cNvPr id="43" name="Picture 42">
            <a:extLst>
              <a:ext uri="{FF2B5EF4-FFF2-40B4-BE49-F238E27FC236}">
                <a16:creationId xmlns:a16="http://schemas.microsoft.com/office/drawing/2014/main" id="{13BC7260-0F1B-4B9B-57CC-EB19C651228E}"/>
              </a:ext>
            </a:extLst>
          </p:cNvPr>
          <p:cNvPicPr>
            <a:picLocks noChangeAspect="1"/>
          </p:cNvPicPr>
          <p:nvPr userDrawn="1"/>
        </p:nvPicPr>
        <p:blipFill>
          <a:blip r:embed="rId7"/>
          <a:srcRect/>
          <a:stretch/>
        </p:blipFill>
        <p:spPr>
          <a:xfrm rot="10800000">
            <a:off x="5134009" y="4730938"/>
            <a:ext cx="1924561" cy="314691"/>
          </a:xfrm>
          <a:prstGeom prst="rect">
            <a:avLst/>
          </a:prstGeom>
        </p:spPr>
      </p:pic>
      <p:pic>
        <p:nvPicPr>
          <p:cNvPr id="44" name="Picture 43">
            <a:extLst>
              <a:ext uri="{FF2B5EF4-FFF2-40B4-BE49-F238E27FC236}">
                <a16:creationId xmlns:a16="http://schemas.microsoft.com/office/drawing/2014/main" id="{3ADEC2B0-3FDB-C377-B267-A12863A7B8F9}"/>
              </a:ext>
            </a:extLst>
          </p:cNvPr>
          <p:cNvPicPr>
            <a:picLocks noChangeAspect="1"/>
          </p:cNvPicPr>
          <p:nvPr userDrawn="1"/>
        </p:nvPicPr>
        <p:blipFill>
          <a:blip r:embed="rId8"/>
          <a:srcRect/>
          <a:stretch/>
        </p:blipFill>
        <p:spPr>
          <a:xfrm rot="10800000">
            <a:off x="5105402" y="5036267"/>
            <a:ext cx="1981776" cy="257475"/>
          </a:xfrm>
          <a:prstGeom prst="rect">
            <a:avLst/>
          </a:prstGeom>
        </p:spPr>
      </p:pic>
      <p:pic>
        <p:nvPicPr>
          <p:cNvPr id="47" name="Picture 46">
            <a:extLst>
              <a:ext uri="{FF2B5EF4-FFF2-40B4-BE49-F238E27FC236}">
                <a16:creationId xmlns:a16="http://schemas.microsoft.com/office/drawing/2014/main" id="{BC317A5F-BDCA-A890-0B3B-D55189AD2978}"/>
              </a:ext>
            </a:extLst>
          </p:cNvPr>
          <p:cNvPicPr>
            <a:picLocks noChangeAspect="1"/>
          </p:cNvPicPr>
          <p:nvPr userDrawn="1"/>
        </p:nvPicPr>
        <p:blipFill>
          <a:blip r:embed="rId9"/>
          <a:srcRect/>
          <a:stretch/>
        </p:blipFill>
        <p:spPr>
          <a:xfrm>
            <a:off x="6050603" y="3602095"/>
            <a:ext cx="92413" cy="1680284"/>
          </a:xfrm>
          <a:prstGeom prst="rect">
            <a:avLst/>
          </a:prstGeom>
        </p:spPr>
      </p:pic>
      <p:sp>
        <p:nvSpPr>
          <p:cNvPr id="6" name="Title 1">
            <a:extLst>
              <a:ext uri="{FF2B5EF4-FFF2-40B4-BE49-F238E27FC236}">
                <a16:creationId xmlns:a16="http://schemas.microsoft.com/office/drawing/2014/main" id="{424487FA-D8F2-55B7-1FE8-BCFDED13BD49}"/>
              </a:ext>
            </a:extLst>
          </p:cNvPr>
          <p:cNvSpPr txBox="1">
            <a:spLocks/>
          </p:cNvSpPr>
          <p:nvPr userDrawn="1"/>
        </p:nvSpPr>
        <p:spPr>
          <a:xfrm>
            <a:off x="5624063" y="4501628"/>
            <a:ext cx="950976"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chemeClr val="bg1"/>
                </a:solidFill>
              </a:rPr>
              <a:t>We’re back!</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8200" y="3235235"/>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1</a:t>
            </a:r>
          </a:p>
        </p:txBody>
      </p:sp>
    </p:spTree>
    <p:custDataLst>
      <p:tags r:id="rId1"/>
    </p:custDataLst>
    <p:extLst>
      <p:ext uri="{BB962C8B-B14F-4D97-AF65-F5344CB8AC3E}">
        <p14:creationId xmlns:p14="http://schemas.microsoft.com/office/powerpoint/2010/main" val="267570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2" presetClass="entr" presetSubtype="4" fill="hold" nodeType="withEffect">
                                  <p:stCondLst>
                                    <p:cond delay="500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60000"/>
                                        <p:tgtEl>
                                          <p:spTgt spid="44"/>
                                        </p:tgtEl>
                                      </p:cBhvr>
                                    </p:animEffect>
                                  </p:childTnLst>
                                </p:cTn>
                              </p:par>
                              <p:par>
                                <p:cTn id="14" presetID="3" presetClass="emph" presetSubtype="2" fill="hold" grpId="1" nodeType="withEffect">
                                  <p:stCondLst>
                                    <p:cond delay="5000"/>
                                  </p:stCondLst>
                                  <p:childTnLst>
                                    <p:animClr clrSpc="rgb" dir="cw">
                                      <p:cBhvr override="childStyle">
                                        <p:cTn id="15" dur="60000" fill="hold"/>
                                        <p:tgtEl>
                                          <p:spTgt spid="23"/>
                                        </p:tgtEl>
                                        <p:attrNameLst>
                                          <p:attrName>style.color</p:attrName>
                                        </p:attrNameLst>
                                      </p:cBhvr>
                                      <p:to>
                                        <a:schemeClr val="accent2"/>
                                      </p:to>
                                    </p:animClr>
                                  </p:childTnLst>
                                </p:cTn>
                              </p:par>
                              <p:par>
                                <p:cTn id="16" presetID="22" presetClass="exit" presetSubtype="1" fill="hold" nodeType="withEffect">
                                  <p:stCondLst>
                                    <p:cond delay="5000"/>
                                  </p:stCondLst>
                                  <p:childTnLst>
                                    <p:animEffect transition="out" filter="wipe(up)">
                                      <p:cBhvr>
                                        <p:cTn id="17" dur="60000"/>
                                        <p:tgtEl>
                                          <p:spTgt spid="22"/>
                                        </p:tgtEl>
                                      </p:cBhvr>
                                    </p:animEffect>
                                    <p:set>
                                      <p:cBhvr>
                                        <p:cTn id="18" dur="1" fill="hold">
                                          <p:stCondLst>
                                            <p:cond delay="59999"/>
                                          </p:stCondLst>
                                        </p:cTn>
                                        <p:tgtEl>
                                          <p:spTgt spid="22"/>
                                        </p:tgtEl>
                                        <p:attrNameLst>
                                          <p:attrName>style.visibility</p:attrName>
                                        </p:attrNameLst>
                                      </p:cBhvr>
                                      <p:to>
                                        <p:strVal val="hidden"/>
                                      </p:to>
                                    </p:se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22" presetClass="entr" presetSubtype="4" fill="hold" nodeType="withEffect">
                                  <p:stCondLst>
                                    <p:cond delay="6500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60000"/>
                                        <p:tgtEl>
                                          <p:spTgt spid="43"/>
                                        </p:tgtEl>
                                      </p:cBhvr>
                                    </p:animEffect>
                                  </p:childTnLst>
                                </p:cTn>
                              </p:par>
                              <p:par>
                                <p:cTn id="30" presetID="3" presetClass="emph" presetSubtype="2" fill="hold" grpId="1" nodeType="withEffect">
                                  <p:stCondLst>
                                    <p:cond delay="65000"/>
                                  </p:stCondLst>
                                  <p:iterate type="lt">
                                    <p:tmPct val="0"/>
                                  </p:iterate>
                                  <p:childTnLst>
                                    <p:animClr clrSpc="rgb" dir="cw">
                                      <p:cBhvr override="childStyle">
                                        <p:cTn id="31" dur="60000" fill="hold"/>
                                        <p:tgtEl>
                                          <p:spTgt spid="24"/>
                                        </p:tgtEl>
                                        <p:attrNameLst>
                                          <p:attrName>style.color</p:attrName>
                                        </p:attrNameLst>
                                      </p:cBhvr>
                                      <p:to>
                                        <a:schemeClr val="accent2"/>
                                      </p:to>
                                    </p:animClr>
                                  </p:childTnLst>
                                </p:cTn>
                              </p:par>
                              <p:par>
                                <p:cTn id="32" presetID="22" presetClass="exit" presetSubtype="1" fill="hold" nodeType="withEffect">
                                  <p:stCondLst>
                                    <p:cond delay="65000"/>
                                  </p:stCondLst>
                                  <p:childTnLst>
                                    <p:animEffect transition="out" filter="wipe(up)">
                                      <p:cBhvr>
                                        <p:cTn id="33" dur="60000"/>
                                        <p:tgtEl>
                                          <p:spTgt spid="20"/>
                                        </p:tgtEl>
                                      </p:cBhvr>
                                    </p:animEffect>
                                    <p:set>
                                      <p:cBhvr>
                                        <p:cTn id="34" dur="1" fill="hold">
                                          <p:stCondLst>
                                            <p:cond delay="59999"/>
                                          </p:stCondLst>
                                        </p:cTn>
                                        <p:tgtEl>
                                          <p:spTgt spid="20"/>
                                        </p:tgtEl>
                                        <p:attrNameLst>
                                          <p:attrName>style.visibility</p:attrName>
                                        </p:attrNameLst>
                                      </p:cBhvr>
                                      <p:to>
                                        <p:strVal val="hidden"/>
                                      </p:to>
                                    </p:se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22" presetClass="entr" presetSubtype="4" fill="hold" nodeType="withEffect">
                                  <p:stCondLst>
                                    <p:cond delay="125000"/>
                                  </p:stCondLst>
                                  <p:childTnLst>
                                    <p:set>
                                      <p:cBhvr>
                                        <p:cTn id="44" dur="1" fill="hold">
                                          <p:stCondLst>
                                            <p:cond delay="0"/>
                                          </p:stCondLst>
                                        </p:cTn>
                                        <p:tgtEl>
                                          <p:spTgt spid="42"/>
                                        </p:tgtEl>
                                        <p:attrNameLst>
                                          <p:attrName>style.visibility</p:attrName>
                                        </p:attrNameLst>
                                      </p:cBhvr>
                                      <p:to>
                                        <p:strVal val="visible"/>
                                      </p:to>
                                    </p:set>
                                    <p:animEffect transition="in" filter="wipe(down)">
                                      <p:cBhvr>
                                        <p:cTn id="45" dur="60000"/>
                                        <p:tgtEl>
                                          <p:spTgt spid="42"/>
                                        </p:tgtEl>
                                      </p:cBhvr>
                                    </p:animEffect>
                                  </p:childTnLst>
                                </p:cTn>
                              </p:par>
                              <p:par>
                                <p:cTn id="46" presetID="3" presetClass="emph" presetSubtype="2" fill="hold" grpId="1" nodeType="withEffect">
                                  <p:stCondLst>
                                    <p:cond delay="125000"/>
                                  </p:stCondLst>
                                  <p:childTnLst>
                                    <p:animClr clrSpc="rgb" dir="cw">
                                      <p:cBhvr override="childStyle">
                                        <p:cTn id="47" dur="60000" fill="hold"/>
                                        <p:tgtEl>
                                          <p:spTgt spid="26"/>
                                        </p:tgtEl>
                                        <p:attrNameLst>
                                          <p:attrName>style.color</p:attrName>
                                        </p:attrNameLst>
                                      </p:cBhvr>
                                      <p:to>
                                        <a:schemeClr val="accent2"/>
                                      </p:to>
                                    </p:animClr>
                                  </p:childTnLst>
                                </p:cTn>
                              </p:par>
                              <p:par>
                                <p:cTn id="48" presetID="22" presetClass="exit" presetSubtype="1" fill="hold" nodeType="withEffect">
                                  <p:stCondLst>
                                    <p:cond delay="125000"/>
                                  </p:stCondLst>
                                  <p:childTnLst>
                                    <p:animEffect transition="out" filter="wipe(up)">
                                      <p:cBhvr>
                                        <p:cTn id="49" dur="60000"/>
                                        <p:tgtEl>
                                          <p:spTgt spid="16"/>
                                        </p:tgtEl>
                                      </p:cBhvr>
                                    </p:animEffect>
                                    <p:set>
                                      <p:cBhvr>
                                        <p:cTn id="50" dur="1" fill="hold">
                                          <p:stCondLst>
                                            <p:cond delay="59999"/>
                                          </p:stCondLst>
                                        </p:cTn>
                                        <p:tgtEl>
                                          <p:spTgt spid="16"/>
                                        </p:tgtEl>
                                        <p:attrNameLst>
                                          <p:attrName>style.visibility</p:attrName>
                                        </p:attrNameLst>
                                      </p:cBhvr>
                                      <p:to>
                                        <p:strVal val="hidden"/>
                                      </p:to>
                                    </p:se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22" presetClass="entr" presetSubtype="4" fill="hold" nodeType="withEffect">
                                  <p:stCondLst>
                                    <p:cond delay="185000"/>
                                  </p:stCondLst>
                                  <p:childTnLst>
                                    <p:set>
                                      <p:cBhvr>
                                        <p:cTn id="60" dur="1" fill="hold">
                                          <p:stCondLst>
                                            <p:cond delay="0"/>
                                          </p:stCondLst>
                                        </p:cTn>
                                        <p:tgtEl>
                                          <p:spTgt spid="41"/>
                                        </p:tgtEl>
                                        <p:attrNameLst>
                                          <p:attrName>style.visibility</p:attrName>
                                        </p:attrNameLst>
                                      </p:cBhvr>
                                      <p:to>
                                        <p:strVal val="visible"/>
                                      </p:to>
                                    </p:set>
                                    <p:animEffect transition="in" filter="wipe(down)">
                                      <p:cBhvr>
                                        <p:cTn id="61" dur="60000"/>
                                        <p:tgtEl>
                                          <p:spTgt spid="41"/>
                                        </p:tgtEl>
                                      </p:cBhvr>
                                    </p:animEffect>
                                  </p:childTnLst>
                                </p:cTn>
                              </p:par>
                              <p:par>
                                <p:cTn id="62" presetID="3" presetClass="emph" presetSubtype="2" fill="hold" grpId="1" nodeType="withEffect">
                                  <p:stCondLst>
                                    <p:cond delay="185000"/>
                                  </p:stCondLst>
                                  <p:childTnLst>
                                    <p:animClr clrSpc="rgb" dir="cw">
                                      <p:cBhvr override="childStyle">
                                        <p:cTn id="63" dur="60000" fill="hold"/>
                                        <p:tgtEl>
                                          <p:spTgt spid="38"/>
                                        </p:tgtEl>
                                        <p:attrNameLst>
                                          <p:attrName>style.color</p:attrName>
                                        </p:attrNameLst>
                                      </p:cBhvr>
                                      <p:to>
                                        <a:schemeClr val="accent2"/>
                                      </p:to>
                                    </p:animClr>
                                  </p:childTnLst>
                                </p:cTn>
                              </p:par>
                              <p:par>
                                <p:cTn id="64" presetID="22" presetClass="exit" presetSubtype="1" fill="hold" nodeType="withEffect">
                                  <p:stCondLst>
                                    <p:cond delay="185000"/>
                                  </p:stCondLst>
                                  <p:childTnLst>
                                    <p:animEffect transition="out" filter="wipe(up)">
                                      <p:cBhvr>
                                        <p:cTn id="65" dur="60000"/>
                                        <p:tgtEl>
                                          <p:spTgt spid="12"/>
                                        </p:tgtEl>
                                      </p:cBhvr>
                                    </p:animEffect>
                                    <p:set>
                                      <p:cBhvr>
                                        <p:cTn id="66" dur="1" fill="hold">
                                          <p:stCondLst>
                                            <p:cond delay="59999"/>
                                          </p:stCondLst>
                                        </p:cTn>
                                        <p:tgtEl>
                                          <p:spTgt spid="12"/>
                                        </p:tgtEl>
                                        <p:attrNameLst>
                                          <p:attrName>style.visibility</p:attrName>
                                        </p:attrNameLst>
                                      </p:cBhvr>
                                      <p:to>
                                        <p:strVal val="hidden"/>
                                      </p:to>
                                    </p:se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22" presetClass="entr" presetSubtype="4" fill="hold" nodeType="withEffect">
                                  <p:stCondLst>
                                    <p:cond delay="245000"/>
                                  </p:stCondLst>
                                  <p:childTnLst>
                                    <p:set>
                                      <p:cBhvr>
                                        <p:cTn id="76" dur="1" fill="hold">
                                          <p:stCondLst>
                                            <p:cond delay="0"/>
                                          </p:stCondLst>
                                        </p:cTn>
                                        <p:tgtEl>
                                          <p:spTgt spid="40"/>
                                        </p:tgtEl>
                                        <p:attrNameLst>
                                          <p:attrName>style.visibility</p:attrName>
                                        </p:attrNameLst>
                                      </p:cBhvr>
                                      <p:to>
                                        <p:strVal val="visible"/>
                                      </p:to>
                                    </p:set>
                                    <p:animEffect transition="in" filter="wipe(down)">
                                      <p:cBhvr>
                                        <p:cTn id="77" dur="60000"/>
                                        <p:tgtEl>
                                          <p:spTgt spid="40"/>
                                        </p:tgtEl>
                                      </p:cBhvr>
                                    </p:animEffect>
                                  </p:childTnLst>
                                </p:cTn>
                              </p:par>
                              <p:par>
                                <p:cTn id="78" presetID="3" presetClass="emph" presetSubtype="2" fill="hold" grpId="1" nodeType="withEffect">
                                  <p:stCondLst>
                                    <p:cond delay="245000"/>
                                  </p:stCondLst>
                                  <p:childTnLst>
                                    <p:animClr clrSpc="rgb" dir="cw">
                                      <p:cBhvr override="childStyle">
                                        <p:cTn id="79" dur="60000" fill="hold"/>
                                        <p:tgtEl>
                                          <p:spTgt spid="39"/>
                                        </p:tgtEl>
                                        <p:attrNameLst>
                                          <p:attrName>style.color</p:attrName>
                                        </p:attrNameLst>
                                      </p:cBhvr>
                                      <p:to>
                                        <a:schemeClr val="accent2"/>
                                      </p:to>
                                    </p:animClr>
                                  </p:childTnLst>
                                </p:cTn>
                              </p:par>
                              <p:par>
                                <p:cTn id="80" presetID="22" presetClass="exit" presetSubtype="1" fill="hold" nodeType="withEffect">
                                  <p:stCondLst>
                                    <p:cond delay="245000"/>
                                  </p:stCondLst>
                                  <p:childTnLst>
                                    <p:animEffect transition="out" filter="wipe(up)">
                                      <p:cBhvr>
                                        <p:cTn id="81" dur="60000"/>
                                        <p:tgtEl>
                                          <p:spTgt spid="9"/>
                                        </p:tgtEl>
                                      </p:cBhvr>
                                    </p:animEffect>
                                    <p:set>
                                      <p:cBhvr>
                                        <p:cTn id="82" dur="1" fill="hold">
                                          <p:stCondLst>
                                            <p:cond delay="59999"/>
                                          </p:stCondLst>
                                        </p:cTn>
                                        <p:tgtEl>
                                          <p:spTgt spid="9"/>
                                        </p:tgtEl>
                                        <p:attrNameLst>
                                          <p:attrName>style.visibility</p:attrName>
                                        </p:attrNameLst>
                                      </p:cBhvr>
                                      <p:to>
                                        <p:strVal val="hidden"/>
                                      </p:to>
                                    </p:set>
                                  </p:childTnLst>
                                </p:cTn>
                              </p:par>
                              <p:par>
                                <p:cTn id="83" presetID="42" presetClass="exit" presetSubtype="0" fill="hold" grpId="2" nodeType="withEffect">
                                  <p:stCondLst>
                                    <p:cond delay="304000"/>
                                  </p:stCondLst>
                                  <p:childTnLst>
                                    <p:animEffect transition="out" filter="fade">
                                      <p:cBhvr>
                                        <p:cTn id="84" dur="1000"/>
                                        <p:tgtEl>
                                          <p:spTgt spid="39"/>
                                        </p:tgtEl>
                                      </p:cBhvr>
                                    </p:animEffect>
                                    <p:anim calcmode="lin" valueType="num">
                                      <p:cBhvr>
                                        <p:cTn id="85" dur="1000"/>
                                        <p:tgtEl>
                                          <p:spTgt spid="39"/>
                                        </p:tgtEl>
                                        <p:attrNameLst>
                                          <p:attrName>ppt_x</p:attrName>
                                        </p:attrNameLst>
                                      </p:cBhvr>
                                      <p:tavLst>
                                        <p:tav tm="0">
                                          <p:val>
                                            <p:strVal val="ppt_x"/>
                                          </p:val>
                                        </p:tav>
                                        <p:tav tm="100000">
                                          <p:val>
                                            <p:strVal val="ppt_x"/>
                                          </p:val>
                                        </p:tav>
                                      </p:tavLst>
                                    </p:anim>
                                    <p:anim calcmode="lin" valueType="num">
                                      <p:cBhvr>
                                        <p:cTn id="86" dur="1000"/>
                                        <p:tgtEl>
                                          <p:spTgt spid="39"/>
                                        </p:tgtEl>
                                        <p:attrNameLst>
                                          <p:attrName>ppt_y</p:attrName>
                                        </p:attrNameLst>
                                      </p:cBhvr>
                                      <p:tavLst>
                                        <p:tav tm="0">
                                          <p:val>
                                            <p:strVal val="ppt_y"/>
                                          </p:val>
                                        </p:tav>
                                        <p:tav tm="100000">
                                          <p:val>
                                            <p:strVal val="ppt_y+.1"/>
                                          </p:val>
                                        </p:tav>
                                      </p:tavLst>
                                    </p:anim>
                                    <p:set>
                                      <p:cBhvr>
                                        <p:cTn id="87" dur="1" fill="hold">
                                          <p:stCondLst>
                                            <p:cond delay="999"/>
                                          </p:stCondLst>
                                        </p:cTn>
                                        <p:tgtEl>
                                          <p:spTgt spid="39"/>
                                        </p:tgtEl>
                                        <p:attrNameLst>
                                          <p:attrName>style.visibility</p:attrName>
                                        </p:attrNameLst>
                                      </p:cBhvr>
                                      <p:to>
                                        <p:strVal val="hidden"/>
                                      </p:to>
                                    </p:set>
                                  </p:childTnLst>
                                </p:cTn>
                              </p:par>
                              <p:par>
                                <p:cTn id="88" presetID="22" presetClass="exit" presetSubtype="1" fill="hold" nodeType="withEffect">
                                  <p:stCondLst>
                                    <p:cond delay="305000"/>
                                  </p:stCondLst>
                                  <p:childTnLst>
                                    <p:animEffect transition="out" filter="wipe(up)">
                                      <p:cBhvr>
                                        <p:cTn id="89" dur="1000"/>
                                        <p:tgtEl>
                                          <p:spTgt spid="47"/>
                                        </p:tgtEl>
                                      </p:cBhvr>
                                    </p:animEffect>
                                    <p:set>
                                      <p:cBhvr>
                                        <p:cTn id="90" dur="1" fill="hold">
                                          <p:stCondLst>
                                            <p:cond delay="999"/>
                                          </p:stCondLst>
                                        </p:cTn>
                                        <p:tgtEl>
                                          <p:spTgt spid="47"/>
                                        </p:tgtEl>
                                        <p:attrNameLst>
                                          <p:attrName>style.visibility</p:attrName>
                                        </p:attrNameLst>
                                      </p:cBhvr>
                                      <p:to>
                                        <p:strVal val="hidden"/>
                                      </p:to>
                                    </p:set>
                                  </p:childTnLst>
                                </p:cTn>
                              </p:par>
                              <p:par>
                                <p:cTn id="91" presetID="10" presetClass="entr" presetSubtype="0" fill="hold" grpId="0" nodeType="withEffect">
                                  <p:stCondLst>
                                    <p:cond delay="30500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6" grpId="0"/>
      <p:bldP spid="39" grpId="0"/>
      <p:bldP spid="39" grpId="1"/>
      <p:bldP spid="39" grpId="2"/>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36" name="Picture 35" descr="Venn diagram&#10;&#10;Description automatically generated with medium confidence">
            <a:extLst>
              <a:ext uri="{FF2B5EF4-FFF2-40B4-BE49-F238E27FC236}">
                <a16:creationId xmlns:a16="http://schemas.microsoft.com/office/drawing/2014/main" id="{86BA93E8-35B7-662B-C63B-A8D0DD52BA7A}"/>
              </a:ext>
            </a:extLst>
          </p:cNvPr>
          <p:cNvPicPr>
            <a:picLocks noChangeAspect="1"/>
          </p:cNvPicPr>
          <p:nvPr userDrawn="1"/>
        </p:nvPicPr>
        <p:blipFill>
          <a:blip r:embed="rId4"/>
          <a:stretch>
            <a:fillRect/>
          </a:stretch>
        </p:blipFill>
        <p:spPr>
          <a:xfrm rot="10800000" flipV="1">
            <a:off x="5948176" y="3401969"/>
            <a:ext cx="295648" cy="222991"/>
          </a:xfrm>
          <a:prstGeom prst="rect">
            <a:avLst/>
          </a:prstGeom>
        </p:spPr>
      </p:pic>
      <p:pic>
        <p:nvPicPr>
          <p:cNvPr id="37" name="Picture 36" descr="Shape, rectangle&#10;&#10;Description automatically generated">
            <a:extLst>
              <a:ext uri="{FF2B5EF4-FFF2-40B4-BE49-F238E27FC236}">
                <a16:creationId xmlns:a16="http://schemas.microsoft.com/office/drawing/2014/main" id="{2EC884AC-BF30-39B3-523D-DAC89E05F7C5}"/>
              </a:ext>
            </a:extLst>
          </p:cNvPr>
          <p:cNvPicPr>
            <a:picLocks noChangeAspect="1"/>
          </p:cNvPicPr>
          <p:nvPr userDrawn="1"/>
        </p:nvPicPr>
        <p:blipFill>
          <a:blip r:embed="rId5"/>
          <a:stretch>
            <a:fillRect/>
          </a:stretch>
        </p:blipFill>
        <p:spPr>
          <a:xfrm rot="10800000" flipV="1">
            <a:off x="5780307" y="3260059"/>
            <a:ext cx="631385" cy="140308"/>
          </a:xfrm>
          <a:prstGeom prst="rect">
            <a:avLst/>
          </a:prstGeom>
        </p:spPr>
      </p:pic>
      <p:pic>
        <p:nvPicPr>
          <p:cNvPr id="45" name="Picture 44" descr="Shape, square&#10;&#10;Description automatically generated">
            <a:extLst>
              <a:ext uri="{FF2B5EF4-FFF2-40B4-BE49-F238E27FC236}">
                <a16:creationId xmlns:a16="http://schemas.microsoft.com/office/drawing/2014/main" id="{7B457E25-ABD9-F3AB-1474-620994FF5B5D}"/>
              </a:ext>
            </a:extLst>
          </p:cNvPr>
          <p:cNvPicPr>
            <a:picLocks noChangeAspect="1"/>
          </p:cNvPicPr>
          <p:nvPr userDrawn="1"/>
        </p:nvPicPr>
        <p:blipFill>
          <a:blip r:embed="rId6"/>
          <a:stretch>
            <a:fillRect/>
          </a:stretch>
        </p:blipFill>
        <p:spPr>
          <a:xfrm rot="10800000" flipV="1">
            <a:off x="5584881" y="3123346"/>
            <a:ext cx="1022238" cy="137803"/>
          </a:xfrm>
          <a:prstGeom prst="rect">
            <a:avLst/>
          </a:prstGeom>
        </p:spPr>
      </p:pic>
      <p:pic>
        <p:nvPicPr>
          <p:cNvPr id="46" name="Picture 45" descr="Shape, rectangle&#10;&#10;Description automatically generated">
            <a:extLst>
              <a:ext uri="{FF2B5EF4-FFF2-40B4-BE49-F238E27FC236}">
                <a16:creationId xmlns:a16="http://schemas.microsoft.com/office/drawing/2014/main" id="{00730773-8DCE-62C6-D8BF-2A0F7222F6D5}"/>
              </a:ext>
            </a:extLst>
          </p:cNvPr>
          <p:cNvPicPr>
            <a:picLocks noChangeAspect="1"/>
          </p:cNvPicPr>
          <p:nvPr userDrawn="1"/>
        </p:nvPicPr>
        <p:blipFill>
          <a:blip r:embed="rId7"/>
          <a:stretch>
            <a:fillRect/>
          </a:stretch>
        </p:blipFill>
        <p:spPr>
          <a:xfrm rot="10800000" flipV="1">
            <a:off x="5437055" y="2987645"/>
            <a:ext cx="1317890" cy="140309"/>
          </a:xfrm>
          <a:prstGeom prst="rect">
            <a:avLst/>
          </a:prstGeom>
        </p:spPr>
      </p:pic>
      <p:pic>
        <p:nvPicPr>
          <p:cNvPr id="48" name="Picture 47">
            <a:extLst>
              <a:ext uri="{FF2B5EF4-FFF2-40B4-BE49-F238E27FC236}">
                <a16:creationId xmlns:a16="http://schemas.microsoft.com/office/drawing/2014/main" id="{2135E0EE-1736-FB45-D993-58A07B16082E}"/>
              </a:ext>
            </a:extLst>
          </p:cNvPr>
          <p:cNvPicPr>
            <a:picLocks noChangeAspect="1"/>
          </p:cNvPicPr>
          <p:nvPr userDrawn="1"/>
        </p:nvPicPr>
        <p:blipFill>
          <a:blip r:embed="rId8"/>
          <a:stretch>
            <a:fillRect/>
          </a:stretch>
        </p:blipFill>
        <p:spPr>
          <a:xfrm rot="10800000" flipV="1">
            <a:off x="5333077" y="2848855"/>
            <a:ext cx="1525846" cy="140309"/>
          </a:xfrm>
          <a:prstGeom prst="rect">
            <a:avLst/>
          </a:prstGeom>
        </p:spPr>
      </p:pic>
      <p:pic>
        <p:nvPicPr>
          <p:cNvPr id="49" name="Picture 48">
            <a:extLst>
              <a:ext uri="{FF2B5EF4-FFF2-40B4-BE49-F238E27FC236}">
                <a16:creationId xmlns:a16="http://schemas.microsoft.com/office/drawing/2014/main" id="{5F4E4B2B-ED78-2F55-52DB-F848135B6716}"/>
              </a:ext>
            </a:extLst>
          </p:cNvPr>
          <p:cNvPicPr>
            <a:picLocks noChangeAspect="1"/>
          </p:cNvPicPr>
          <p:nvPr userDrawn="1"/>
        </p:nvPicPr>
        <p:blipFill>
          <a:blip r:embed="rId9"/>
          <a:stretch>
            <a:fillRect/>
          </a:stretch>
        </p:blipFill>
        <p:spPr>
          <a:xfrm rot="10800000" flipV="1">
            <a:off x="5259164" y="2710065"/>
            <a:ext cx="1673671" cy="140309"/>
          </a:xfrm>
          <a:prstGeom prst="rect">
            <a:avLst/>
          </a:prstGeom>
        </p:spPr>
      </p:pic>
      <p:pic>
        <p:nvPicPr>
          <p:cNvPr id="50" name="Picture 49">
            <a:extLst>
              <a:ext uri="{FF2B5EF4-FFF2-40B4-BE49-F238E27FC236}">
                <a16:creationId xmlns:a16="http://schemas.microsoft.com/office/drawing/2014/main" id="{7A12F7B0-DB32-EA16-C4E8-A218B997BE20}"/>
              </a:ext>
            </a:extLst>
          </p:cNvPr>
          <p:cNvPicPr>
            <a:picLocks noChangeAspect="1"/>
          </p:cNvPicPr>
          <p:nvPr userDrawn="1"/>
        </p:nvPicPr>
        <p:blipFill>
          <a:blip r:embed="rId10"/>
          <a:stretch>
            <a:fillRect/>
          </a:stretch>
        </p:blipFill>
        <p:spPr>
          <a:xfrm rot="10800000" flipV="1">
            <a:off x="5206549" y="2571276"/>
            <a:ext cx="1778901" cy="140308"/>
          </a:xfrm>
          <a:prstGeom prst="rect">
            <a:avLst/>
          </a:prstGeom>
        </p:spPr>
      </p:pic>
      <p:pic>
        <p:nvPicPr>
          <p:cNvPr id="51" name="Picture 50">
            <a:extLst>
              <a:ext uri="{FF2B5EF4-FFF2-40B4-BE49-F238E27FC236}">
                <a16:creationId xmlns:a16="http://schemas.microsoft.com/office/drawing/2014/main" id="{EC0E9F75-056D-CEDA-C743-4DC0D1E02039}"/>
              </a:ext>
            </a:extLst>
          </p:cNvPr>
          <p:cNvPicPr>
            <a:picLocks noChangeAspect="1"/>
          </p:cNvPicPr>
          <p:nvPr userDrawn="1"/>
        </p:nvPicPr>
        <p:blipFill>
          <a:blip r:embed="rId11"/>
          <a:stretch>
            <a:fillRect/>
          </a:stretch>
        </p:blipFill>
        <p:spPr>
          <a:xfrm rot="10800000" flipV="1">
            <a:off x="5171476" y="2434992"/>
            <a:ext cx="1849048" cy="137803"/>
          </a:xfrm>
          <a:prstGeom prst="rect">
            <a:avLst/>
          </a:prstGeom>
        </p:spPr>
      </p:pic>
      <p:pic>
        <p:nvPicPr>
          <p:cNvPr id="52" name="Picture 51">
            <a:extLst>
              <a:ext uri="{FF2B5EF4-FFF2-40B4-BE49-F238E27FC236}">
                <a16:creationId xmlns:a16="http://schemas.microsoft.com/office/drawing/2014/main" id="{A11EA3DF-D9B7-F415-3EF2-6DA21898FEBB}"/>
              </a:ext>
            </a:extLst>
          </p:cNvPr>
          <p:cNvPicPr>
            <a:picLocks noChangeAspect="1"/>
          </p:cNvPicPr>
          <p:nvPr userDrawn="1"/>
        </p:nvPicPr>
        <p:blipFill>
          <a:blip r:embed="rId12"/>
          <a:stretch>
            <a:fillRect/>
          </a:stretch>
        </p:blipFill>
        <p:spPr>
          <a:xfrm rot="10800000" flipV="1">
            <a:off x="5147490" y="2296202"/>
            <a:ext cx="1897019" cy="140309"/>
          </a:xfrm>
          <a:prstGeom prst="rect">
            <a:avLst/>
          </a:prstGeom>
        </p:spPr>
      </p:pic>
      <p:pic>
        <p:nvPicPr>
          <p:cNvPr id="53" name="Picture 52">
            <a:extLst>
              <a:ext uri="{FF2B5EF4-FFF2-40B4-BE49-F238E27FC236}">
                <a16:creationId xmlns:a16="http://schemas.microsoft.com/office/drawing/2014/main" id="{34760D8B-AB21-864A-60A9-7BECC2743F51}"/>
              </a:ext>
            </a:extLst>
          </p:cNvPr>
          <p:cNvPicPr>
            <a:picLocks noChangeAspect="1"/>
          </p:cNvPicPr>
          <p:nvPr userDrawn="1"/>
        </p:nvPicPr>
        <p:blipFill>
          <a:blip r:embed="rId13"/>
          <a:stretch>
            <a:fillRect/>
          </a:stretch>
        </p:blipFill>
        <p:spPr>
          <a:xfrm rot="10800000" flipV="1">
            <a:off x="5138642" y="2173696"/>
            <a:ext cx="1914716" cy="124025"/>
          </a:xfrm>
          <a:prstGeom prst="rect">
            <a:avLst/>
          </a:prstGeom>
        </p:spPr>
      </p:pic>
      <p:sp>
        <p:nvSpPr>
          <p:cNvPr id="2" name="Title 1">
            <a:extLst>
              <a:ext uri="{FF2B5EF4-FFF2-40B4-BE49-F238E27FC236}">
                <a16:creationId xmlns:a16="http://schemas.microsoft.com/office/drawing/2014/main" id="{FCC89017-E66D-81B9-758E-6546ED7E2785}"/>
              </a:ext>
            </a:extLst>
          </p:cNvPr>
          <p:cNvSpPr>
            <a:spLocks noGrp="1"/>
          </p:cNvSpPr>
          <p:nvPr userDrawn="1">
            <p:ph type="title"/>
          </p:nvPr>
        </p:nvSpPr>
        <p:spPr/>
        <p:txBody>
          <a:bodyPr/>
          <a:lstStyle/>
          <a:p>
            <a:r>
              <a:rPr lang="en-US"/>
              <a:t>Click to edit Master title style</a:t>
            </a:r>
          </a:p>
        </p:txBody>
      </p:sp>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3601" y="198656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10</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3601" y="2121516"/>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9</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3601" y="226565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8</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3601" y="240520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7</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3601" y="2544755"/>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6</a:t>
            </a:r>
          </a:p>
        </p:txBody>
      </p:sp>
      <p:pic>
        <p:nvPicPr>
          <p:cNvPr id="8" name="Picture 7" descr="Venn diagram&#10;&#10;Description automatically generated with medium confidence">
            <a:extLst>
              <a:ext uri="{FF2B5EF4-FFF2-40B4-BE49-F238E27FC236}">
                <a16:creationId xmlns:a16="http://schemas.microsoft.com/office/drawing/2014/main" id="{8DA4F8DF-47A5-5DDB-B75D-BA0C9D33E9BA}"/>
              </a:ext>
            </a:extLst>
          </p:cNvPr>
          <p:cNvPicPr>
            <a:picLocks noChangeAspect="1"/>
          </p:cNvPicPr>
          <p:nvPr userDrawn="1"/>
        </p:nvPicPr>
        <p:blipFill>
          <a:blip r:embed="rId4"/>
          <a:stretch>
            <a:fillRect/>
          </a:stretch>
        </p:blipFill>
        <p:spPr>
          <a:xfrm flipV="1">
            <a:off x="5948176" y="3806818"/>
            <a:ext cx="295648" cy="222991"/>
          </a:xfrm>
          <a:prstGeom prst="rect">
            <a:avLst/>
          </a:prstGeom>
        </p:spPr>
      </p:pic>
      <p:pic>
        <p:nvPicPr>
          <p:cNvPr id="11" name="Picture 10" descr="Shape, rectangle&#10;&#10;Description automatically generated">
            <a:extLst>
              <a:ext uri="{FF2B5EF4-FFF2-40B4-BE49-F238E27FC236}">
                <a16:creationId xmlns:a16="http://schemas.microsoft.com/office/drawing/2014/main" id="{E7353084-5B5F-1B6B-E4CB-0575CE1F9CE4}"/>
              </a:ext>
            </a:extLst>
          </p:cNvPr>
          <p:cNvPicPr>
            <a:picLocks noChangeAspect="1"/>
          </p:cNvPicPr>
          <p:nvPr userDrawn="1"/>
        </p:nvPicPr>
        <p:blipFill>
          <a:blip r:embed="rId5"/>
          <a:stretch>
            <a:fillRect/>
          </a:stretch>
        </p:blipFill>
        <p:spPr>
          <a:xfrm flipV="1">
            <a:off x="5780308" y="4023326"/>
            <a:ext cx="631385" cy="140308"/>
          </a:xfrm>
          <a:prstGeom prst="rect">
            <a:avLst/>
          </a:prstGeom>
        </p:spPr>
      </p:pic>
      <p:pic>
        <p:nvPicPr>
          <p:cNvPr id="14" name="Picture 13" descr="Shape, square&#10;&#10;Description automatically generated">
            <a:extLst>
              <a:ext uri="{FF2B5EF4-FFF2-40B4-BE49-F238E27FC236}">
                <a16:creationId xmlns:a16="http://schemas.microsoft.com/office/drawing/2014/main" id="{A6A4E710-B2B8-59C4-6222-5B6C9A940361}"/>
              </a:ext>
            </a:extLst>
          </p:cNvPr>
          <p:cNvPicPr>
            <a:picLocks noChangeAspect="1"/>
          </p:cNvPicPr>
          <p:nvPr userDrawn="1"/>
        </p:nvPicPr>
        <p:blipFill>
          <a:blip r:embed="rId6"/>
          <a:stretch>
            <a:fillRect/>
          </a:stretch>
        </p:blipFill>
        <p:spPr>
          <a:xfrm flipV="1">
            <a:off x="5584881" y="4157000"/>
            <a:ext cx="1022238" cy="137803"/>
          </a:xfrm>
          <a:prstGeom prst="rect">
            <a:avLst/>
          </a:prstGeom>
        </p:spPr>
      </p:pic>
      <p:pic>
        <p:nvPicPr>
          <p:cNvPr id="17" name="Picture 16" descr="Shape, rectangle&#10;&#10;Description automatically generated">
            <a:extLst>
              <a:ext uri="{FF2B5EF4-FFF2-40B4-BE49-F238E27FC236}">
                <a16:creationId xmlns:a16="http://schemas.microsoft.com/office/drawing/2014/main" id="{A0B1AFDA-E373-14FD-7D33-A82503FCE02A}"/>
              </a:ext>
            </a:extLst>
          </p:cNvPr>
          <p:cNvPicPr>
            <a:picLocks noChangeAspect="1"/>
          </p:cNvPicPr>
          <p:nvPr userDrawn="1"/>
        </p:nvPicPr>
        <p:blipFill>
          <a:blip r:embed="rId7"/>
          <a:stretch>
            <a:fillRect/>
          </a:stretch>
        </p:blipFill>
        <p:spPr>
          <a:xfrm flipV="1">
            <a:off x="5437055" y="4292914"/>
            <a:ext cx="1317890" cy="140309"/>
          </a:xfrm>
          <a:prstGeom prst="rect">
            <a:avLst/>
          </a:prstGeom>
        </p:spPr>
      </p:pic>
      <p:pic>
        <p:nvPicPr>
          <p:cNvPr id="19" name="Picture 18">
            <a:extLst>
              <a:ext uri="{FF2B5EF4-FFF2-40B4-BE49-F238E27FC236}">
                <a16:creationId xmlns:a16="http://schemas.microsoft.com/office/drawing/2014/main" id="{D847E593-B841-78B8-AD03-B27DEFB7EFAD}"/>
              </a:ext>
            </a:extLst>
          </p:cNvPr>
          <p:cNvPicPr>
            <a:picLocks noChangeAspect="1"/>
          </p:cNvPicPr>
          <p:nvPr userDrawn="1"/>
        </p:nvPicPr>
        <p:blipFill>
          <a:blip r:embed="rId8"/>
          <a:stretch>
            <a:fillRect/>
          </a:stretch>
        </p:blipFill>
        <p:spPr>
          <a:xfrm flipV="1">
            <a:off x="5333077" y="4425881"/>
            <a:ext cx="1525846" cy="140309"/>
          </a:xfrm>
          <a:prstGeom prst="rect">
            <a:avLst/>
          </a:prstGeom>
        </p:spPr>
      </p:pic>
      <p:pic>
        <p:nvPicPr>
          <p:cNvPr id="25" name="Picture 24">
            <a:extLst>
              <a:ext uri="{FF2B5EF4-FFF2-40B4-BE49-F238E27FC236}">
                <a16:creationId xmlns:a16="http://schemas.microsoft.com/office/drawing/2014/main" id="{FCD609DD-29FB-336D-95A6-B4170E9B0054}"/>
              </a:ext>
            </a:extLst>
          </p:cNvPr>
          <p:cNvPicPr>
            <a:picLocks noChangeAspect="1"/>
          </p:cNvPicPr>
          <p:nvPr userDrawn="1"/>
        </p:nvPicPr>
        <p:blipFill>
          <a:blip r:embed="rId9"/>
          <a:stretch>
            <a:fillRect/>
          </a:stretch>
        </p:blipFill>
        <p:spPr>
          <a:xfrm flipV="1">
            <a:off x="5259165" y="4564301"/>
            <a:ext cx="1673671" cy="140309"/>
          </a:xfrm>
          <a:prstGeom prst="rect">
            <a:avLst/>
          </a:prstGeom>
        </p:spPr>
      </p:pic>
      <p:pic>
        <p:nvPicPr>
          <p:cNvPr id="28" name="Picture 27">
            <a:extLst>
              <a:ext uri="{FF2B5EF4-FFF2-40B4-BE49-F238E27FC236}">
                <a16:creationId xmlns:a16="http://schemas.microsoft.com/office/drawing/2014/main" id="{66B39FF1-5E06-D10F-E62F-81BD8279697B}"/>
              </a:ext>
            </a:extLst>
          </p:cNvPr>
          <p:cNvPicPr>
            <a:picLocks noChangeAspect="1"/>
          </p:cNvPicPr>
          <p:nvPr userDrawn="1"/>
        </p:nvPicPr>
        <p:blipFill>
          <a:blip r:embed="rId10"/>
          <a:stretch>
            <a:fillRect/>
          </a:stretch>
        </p:blipFill>
        <p:spPr>
          <a:xfrm flipV="1">
            <a:off x="5206550" y="4702722"/>
            <a:ext cx="1778901" cy="140308"/>
          </a:xfrm>
          <a:prstGeom prst="rect">
            <a:avLst/>
          </a:prstGeom>
        </p:spPr>
      </p:pic>
      <p:pic>
        <p:nvPicPr>
          <p:cNvPr id="30" name="Picture 29">
            <a:extLst>
              <a:ext uri="{FF2B5EF4-FFF2-40B4-BE49-F238E27FC236}">
                <a16:creationId xmlns:a16="http://schemas.microsoft.com/office/drawing/2014/main" id="{94696355-E55F-D239-0DCB-68ACFADFA7A0}"/>
              </a:ext>
            </a:extLst>
          </p:cNvPr>
          <p:cNvPicPr>
            <a:picLocks noChangeAspect="1"/>
          </p:cNvPicPr>
          <p:nvPr userDrawn="1"/>
        </p:nvPicPr>
        <p:blipFill>
          <a:blip r:embed="rId11"/>
          <a:stretch>
            <a:fillRect/>
          </a:stretch>
        </p:blipFill>
        <p:spPr>
          <a:xfrm flipV="1">
            <a:off x="5171476" y="4841420"/>
            <a:ext cx="1849048" cy="137803"/>
          </a:xfrm>
          <a:prstGeom prst="rect">
            <a:avLst/>
          </a:prstGeom>
        </p:spPr>
      </p:pic>
      <p:pic>
        <p:nvPicPr>
          <p:cNvPr id="32" name="Picture 31">
            <a:extLst>
              <a:ext uri="{FF2B5EF4-FFF2-40B4-BE49-F238E27FC236}">
                <a16:creationId xmlns:a16="http://schemas.microsoft.com/office/drawing/2014/main" id="{9BF82B30-EF57-D72D-C7AF-2F8974E67AE9}"/>
              </a:ext>
            </a:extLst>
          </p:cNvPr>
          <p:cNvPicPr>
            <a:picLocks noChangeAspect="1"/>
          </p:cNvPicPr>
          <p:nvPr userDrawn="1"/>
        </p:nvPicPr>
        <p:blipFill>
          <a:blip r:embed="rId12"/>
          <a:stretch>
            <a:fillRect/>
          </a:stretch>
        </p:blipFill>
        <p:spPr>
          <a:xfrm flipV="1">
            <a:off x="5147491" y="4977334"/>
            <a:ext cx="1897019" cy="140309"/>
          </a:xfrm>
          <a:prstGeom prst="rect">
            <a:avLst/>
          </a:prstGeom>
        </p:spPr>
      </p:pic>
      <p:pic>
        <p:nvPicPr>
          <p:cNvPr id="34" name="Picture 33">
            <a:extLst>
              <a:ext uri="{FF2B5EF4-FFF2-40B4-BE49-F238E27FC236}">
                <a16:creationId xmlns:a16="http://schemas.microsoft.com/office/drawing/2014/main" id="{B63FF6F5-6E36-DDF7-5206-FF4E63AC70A0}"/>
              </a:ext>
            </a:extLst>
          </p:cNvPr>
          <p:cNvPicPr>
            <a:picLocks noChangeAspect="1"/>
          </p:cNvPicPr>
          <p:nvPr userDrawn="1"/>
        </p:nvPicPr>
        <p:blipFill>
          <a:blip r:embed="rId13"/>
          <a:stretch>
            <a:fillRect/>
          </a:stretch>
        </p:blipFill>
        <p:spPr>
          <a:xfrm flipV="1">
            <a:off x="5138642" y="5112238"/>
            <a:ext cx="1914716" cy="124025"/>
          </a:xfrm>
          <a:prstGeom prst="rect">
            <a:avLst/>
          </a:prstGeom>
        </p:spPr>
      </p:pic>
      <p:sp>
        <p:nvSpPr>
          <p:cNvPr id="55" name="Title 1">
            <a:extLst>
              <a:ext uri="{FF2B5EF4-FFF2-40B4-BE49-F238E27FC236}">
                <a16:creationId xmlns:a16="http://schemas.microsoft.com/office/drawing/2014/main" id="{42DC1DAD-23D5-2C50-F48B-9E50C6F84ADB}"/>
              </a:ext>
            </a:extLst>
          </p:cNvPr>
          <p:cNvSpPr txBox="1">
            <a:spLocks/>
          </p:cNvSpPr>
          <p:nvPr userDrawn="1"/>
        </p:nvSpPr>
        <p:spPr>
          <a:xfrm>
            <a:off x="5713601" y="267511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5</a:t>
            </a:r>
          </a:p>
        </p:txBody>
      </p:sp>
      <p:sp>
        <p:nvSpPr>
          <p:cNvPr id="56" name="Title 1">
            <a:extLst>
              <a:ext uri="{FF2B5EF4-FFF2-40B4-BE49-F238E27FC236}">
                <a16:creationId xmlns:a16="http://schemas.microsoft.com/office/drawing/2014/main" id="{B57130C8-0CC4-E43A-83E1-D8BFDE1A73D2}"/>
              </a:ext>
            </a:extLst>
          </p:cNvPr>
          <p:cNvSpPr txBox="1">
            <a:spLocks/>
          </p:cNvSpPr>
          <p:nvPr userDrawn="1"/>
        </p:nvSpPr>
        <p:spPr>
          <a:xfrm>
            <a:off x="5713601" y="2819256"/>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4</a:t>
            </a:r>
          </a:p>
        </p:txBody>
      </p:sp>
      <p:sp>
        <p:nvSpPr>
          <p:cNvPr id="57" name="Title 1">
            <a:extLst>
              <a:ext uri="{FF2B5EF4-FFF2-40B4-BE49-F238E27FC236}">
                <a16:creationId xmlns:a16="http://schemas.microsoft.com/office/drawing/2014/main" id="{4CD150EB-6F2C-DCE1-1213-7D7314EACF08}"/>
              </a:ext>
            </a:extLst>
          </p:cNvPr>
          <p:cNvSpPr txBox="1">
            <a:spLocks/>
          </p:cNvSpPr>
          <p:nvPr userDrawn="1"/>
        </p:nvSpPr>
        <p:spPr>
          <a:xfrm>
            <a:off x="5713601" y="2949614"/>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3</a:t>
            </a:r>
          </a:p>
        </p:txBody>
      </p:sp>
      <p:sp>
        <p:nvSpPr>
          <p:cNvPr id="58" name="Title 1">
            <a:extLst>
              <a:ext uri="{FF2B5EF4-FFF2-40B4-BE49-F238E27FC236}">
                <a16:creationId xmlns:a16="http://schemas.microsoft.com/office/drawing/2014/main" id="{8C93B9D5-9DBE-1C03-9530-C77B457B570B}"/>
              </a:ext>
            </a:extLst>
          </p:cNvPr>
          <p:cNvSpPr txBox="1">
            <a:spLocks/>
          </p:cNvSpPr>
          <p:nvPr userDrawn="1"/>
        </p:nvSpPr>
        <p:spPr>
          <a:xfrm>
            <a:off x="5713601" y="309375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2</a:t>
            </a:r>
          </a:p>
        </p:txBody>
      </p:sp>
      <p:pic>
        <p:nvPicPr>
          <p:cNvPr id="60" name="Picture 59">
            <a:extLst>
              <a:ext uri="{FF2B5EF4-FFF2-40B4-BE49-F238E27FC236}">
                <a16:creationId xmlns:a16="http://schemas.microsoft.com/office/drawing/2014/main" id="{9A9C9D56-0BB5-D5ED-E3A3-F7430AAA42BD}"/>
              </a:ext>
            </a:extLst>
          </p:cNvPr>
          <p:cNvPicPr>
            <a:picLocks noChangeAspect="1"/>
          </p:cNvPicPr>
          <p:nvPr userDrawn="1"/>
        </p:nvPicPr>
        <p:blipFill>
          <a:blip r:embed="rId14"/>
          <a:stretch>
            <a:fillRect/>
          </a:stretch>
        </p:blipFill>
        <p:spPr>
          <a:xfrm>
            <a:off x="6044784" y="3597438"/>
            <a:ext cx="98841" cy="1645920"/>
          </a:xfrm>
          <a:prstGeom prst="rect">
            <a:avLst/>
          </a:prstGeom>
        </p:spPr>
      </p:pic>
      <p:sp>
        <p:nvSpPr>
          <p:cNvPr id="6" name="Title 1">
            <a:extLst>
              <a:ext uri="{FF2B5EF4-FFF2-40B4-BE49-F238E27FC236}">
                <a16:creationId xmlns:a16="http://schemas.microsoft.com/office/drawing/2014/main" id="{A8DCACE5-1688-EB54-6473-362516E5E186}"/>
              </a:ext>
            </a:extLst>
          </p:cNvPr>
          <p:cNvSpPr txBox="1">
            <a:spLocks/>
          </p:cNvSpPr>
          <p:nvPr userDrawn="1"/>
        </p:nvSpPr>
        <p:spPr>
          <a:xfrm>
            <a:off x="5623560" y="4494635"/>
            <a:ext cx="950976"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rgbClr val="08569B"/>
                </a:solidFill>
              </a:rPr>
              <a:t>We’re back!</a:t>
            </a:r>
          </a:p>
        </p:txBody>
      </p:sp>
      <p:sp>
        <p:nvSpPr>
          <p:cNvPr id="59" name="Title 1">
            <a:extLst>
              <a:ext uri="{FF2B5EF4-FFF2-40B4-BE49-F238E27FC236}">
                <a16:creationId xmlns:a16="http://schemas.microsoft.com/office/drawing/2014/main" id="{6FCB449A-E1AE-EF87-8073-1102377EE645}"/>
              </a:ext>
            </a:extLst>
          </p:cNvPr>
          <p:cNvSpPr txBox="1">
            <a:spLocks/>
          </p:cNvSpPr>
          <p:nvPr userDrawn="1"/>
        </p:nvSpPr>
        <p:spPr>
          <a:xfrm>
            <a:off x="5713601" y="331141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1</a:t>
            </a:r>
          </a:p>
          <a:p>
            <a:endParaRPr lang="en-US" sz="1000">
              <a:solidFill>
                <a:srgbClr val="08569B"/>
              </a:solidFill>
            </a:endParaRPr>
          </a:p>
        </p:txBody>
      </p:sp>
    </p:spTree>
    <p:custDataLst>
      <p:tags r:id="rId1"/>
    </p:custDataLst>
    <p:extLst>
      <p:ext uri="{BB962C8B-B14F-4D97-AF65-F5344CB8AC3E}">
        <p14:creationId xmlns:p14="http://schemas.microsoft.com/office/powerpoint/2010/main" val="50587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 presetClass="emph" presetSubtype="2" fill="hold" grpId="1" nodeType="withEffect">
                                  <p:stCondLst>
                                    <p:cond delay="5000"/>
                                  </p:stCondLst>
                                  <p:childTnLst>
                                    <p:animClr clrSpc="rgb" dir="cw">
                                      <p:cBhvr override="childStyle">
                                        <p:cTn id="12" dur="60000" fill="hold"/>
                                        <p:tgtEl>
                                          <p:spTgt spid="23"/>
                                        </p:tgtEl>
                                        <p:attrNameLst>
                                          <p:attrName>style.color</p:attrName>
                                        </p:attrNameLst>
                                      </p:cBhvr>
                                      <p:to>
                                        <a:schemeClr val="accent2"/>
                                      </p:to>
                                    </p:animClr>
                                  </p:childTnLst>
                                </p:cTn>
                              </p:par>
                              <p:par>
                                <p:cTn id="13" presetID="22" presetClass="exit" presetSubtype="1" fill="hold" nodeType="withEffect">
                                  <p:stCondLst>
                                    <p:cond delay="5000"/>
                                  </p:stCondLst>
                                  <p:childTnLst>
                                    <p:animEffect transition="out" filter="wipe(up)">
                                      <p:cBhvr>
                                        <p:cTn id="14" dur="60000"/>
                                        <p:tgtEl>
                                          <p:spTgt spid="53"/>
                                        </p:tgtEl>
                                      </p:cBhvr>
                                    </p:animEffect>
                                    <p:set>
                                      <p:cBhvr>
                                        <p:cTn id="15" dur="1" fill="hold">
                                          <p:stCondLst>
                                            <p:cond delay="59999"/>
                                          </p:stCondLst>
                                        </p:cTn>
                                        <p:tgtEl>
                                          <p:spTgt spid="53"/>
                                        </p:tgtEl>
                                        <p:attrNameLst>
                                          <p:attrName>style.visibility</p:attrName>
                                        </p:attrNameLst>
                                      </p:cBhvr>
                                      <p:to>
                                        <p:strVal val="hidden"/>
                                      </p:to>
                                    </p:set>
                                  </p:childTnLst>
                                </p:cTn>
                              </p:par>
                              <p:par>
                                <p:cTn id="16" presetID="22" presetClass="entr" presetSubtype="4" fill="hold" nodeType="withEffect">
                                  <p:stCondLst>
                                    <p:cond delay="500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60000"/>
                                        <p:tgtEl>
                                          <p:spTgt spid="34"/>
                                        </p:tgtEl>
                                      </p:cBhvr>
                                    </p:animEffec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3" presetClass="emph" presetSubtype="2" fill="hold" grpId="1" nodeType="withEffect">
                                  <p:stCondLst>
                                    <p:cond delay="65000"/>
                                  </p:stCondLst>
                                  <p:iterate type="lt">
                                    <p:tmPct val="0"/>
                                  </p:iterate>
                                  <p:childTnLst>
                                    <p:animClr clrSpc="rgb" dir="cw">
                                      <p:cBhvr override="childStyle">
                                        <p:cTn id="28" dur="60000" fill="hold"/>
                                        <p:tgtEl>
                                          <p:spTgt spid="24"/>
                                        </p:tgtEl>
                                        <p:attrNameLst>
                                          <p:attrName>style.color</p:attrName>
                                        </p:attrNameLst>
                                      </p:cBhvr>
                                      <p:to>
                                        <a:schemeClr val="accent2"/>
                                      </p:to>
                                    </p:animClr>
                                  </p:childTnLst>
                                </p:cTn>
                              </p:par>
                              <p:par>
                                <p:cTn id="29" presetID="22" presetClass="exit" presetSubtype="1" fill="hold" nodeType="withEffect">
                                  <p:stCondLst>
                                    <p:cond delay="65000"/>
                                  </p:stCondLst>
                                  <p:childTnLst>
                                    <p:animEffect transition="out" filter="wipe(up)">
                                      <p:cBhvr>
                                        <p:cTn id="30" dur="60000"/>
                                        <p:tgtEl>
                                          <p:spTgt spid="52"/>
                                        </p:tgtEl>
                                      </p:cBhvr>
                                    </p:animEffect>
                                    <p:set>
                                      <p:cBhvr>
                                        <p:cTn id="31" dur="1" fill="hold">
                                          <p:stCondLst>
                                            <p:cond delay="59999"/>
                                          </p:stCondLst>
                                        </p:cTn>
                                        <p:tgtEl>
                                          <p:spTgt spid="52"/>
                                        </p:tgtEl>
                                        <p:attrNameLst>
                                          <p:attrName>style.visibility</p:attrName>
                                        </p:attrNameLst>
                                      </p:cBhvr>
                                      <p:to>
                                        <p:strVal val="hidden"/>
                                      </p:to>
                                    </p:set>
                                  </p:childTnLst>
                                </p:cTn>
                              </p:par>
                              <p:par>
                                <p:cTn id="32" presetID="22" presetClass="entr" presetSubtype="4" fill="hold" nodeType="withEffect">
                                  <p:stCondLst>
                                    <p:cond delay="65000"/>
                                  </p:stCondLst>
                                  <p:childTnLst>
                                    <p:set>
                                      <p:cBhvr>
                                        <p:cTn id="33" dur="1" fill="hold">
                                          <p:stCondLst>
                                            <p:cond delay="0"/>
                                          </p:stCondLst>
                                        </p:cTn>
                                        <p:tgtEl>
                                          <p:spTgt spid="32"/>
                                        </p:tgtEl>
                                        <p:attrNameLst>
                                          <p:attrName>style.visibility</p:attrName>
                                        </p:attrNameLst>
                                      </p:cBhvr>
                                      <p:to>
                                        <p:strVal val="visible"/>
                                      </p:to>
                                    </p:set>
                                    <p:animEffect transition="in" filter="wipe(down)">
                                      <p:cBhvr>
                                        <p:cTn id="34" dur="60000"/>
                                        <p:tgtEl>
                                          <p:spTgt spid="32"/>
                                        </p:tgtEl>
                                      </p:cBhvr>
                                    </p:animEffec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3" presetClass="emph" presetSubtype="2" fill="hold" grpId="1" nodeType="withEffect">
                                  <p:stCondLst>
                                    <p:cond delay="125000"/>
                                  </p:stCondLst>
                                  <p:childTnLst>
                                    <p:animClr clrSpc="rgb" dir="cw">
                                      <p:cBhvr override="childStyle">
                                        <p:cTn id="44" dur="60000" fill="hold"/>
                                        <p:tgtEl>
                                          <p:spTgt spid="26"/>
                                        </p:tgtEl>
                                        <p:attrNameLst>
                                          <p:attrName>style.color</p:attrName>
                                        </p:attrNameLst>
                                      </p:cBhvr>
                                      <p:to>
                                        <a:schemeClr val="accent2"/>
                                      </p:to>
                                    </p:animClr>
                                  </p:childTnLst>
                                </p:cTn>
                              </p:par>
                              <p:par>
                                <p:cTn id="45" presetID="22" presetClass="exit" presetSubtype="1" fill="hold" nodeType="withEffect">
                                  <p:stCondLst>
                                    <p:cond delay="125000"/>
                                  </p:stCondLst>
                                  <p:childTnLst>
                                    <p:animEffect transition="out" filter="wipe(up)">
                                      <p:cBhvr>
                                        <p:cTn id="46" dur="60000"/>
                                        <p:tgtEl>
                                          <p:spTgt spid="51"/>
                                        </p:tgtEl>
                                      </p:cBhvr>
                                    </p:animEffect>
                                    <p:set>
                                      <p:cBhvr>
                                        <p:cTn id="47" dur="1" fill="hold">
                                          <p:stCondLst>
                                            <p:cond delay="59999"/>
                                          </p:stCondLst>
                                        </p:cTn>
                                        <p:tgtEl>
                                          <p:spTgt spid="51"/>
                                        </p:tgtEl>
                                        <p:attrNameLst>
                                          <p:attrName>style.visibility</p:attrName>
                                        </p:attrNameLst>
                                      </p:cBhvr>
                                      <p:to>
                                        <p:strVal val="hidden"/>
                                      </p:to>
                                    </p:set>
                                  </p:childTnLst>
                                </p:cTn>
                              </p:par>
                              <p:par>
                                <p:cTn id="48" presetID="22" presetClass="entr" presetSubtype="4" fill="hold" nodeType="withEffect">
                                  <p:stCondLst>
                                    <p:cond delay="125000"/>
                                  </p:stCondLst>
                                  <p:childTnLst>
                                    <p:set>
                                      <p:cBhvr>
                                        <p:cTn id="49" dur="1" fill="hold">
                                          <p:stCondLst>
                                            <p:cond delay="0"/>
                                          </p:stCondLst>
                                        </p:cTn>
                                        <p:tgtEl>
                                          <p:spTgt spid="30"/>
                                        </p:tgtEl>
                                        <p:attrNameLst>
                                          <p:attrName>style.visibility</p:attrName>
                                        </p:attrNameLst>
                                      </p:cBhvr>
                                      <p:to>
                                        <p:strVal val="visible"/>
                                      </p:to>
                                    </p:set>
                                    <p:animEffect transition="in" filter="wipe(down)">
                                      <p:cBhvr>
                                        <p:cTn id="50" dur="60000"/>
                                        <p:tgtEl>
                                          <p:spTgt spid="30"/>
                                        </p:tgtEl>
                                      </p:cBhvr>
                                    </p:animEffec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3" presetClass="emph" presetSubtype="2" fill="hold" grpId="1" nodeType="withEffect">
                                  <p:stCondLst>
                                    <p:cond delay="185000"/>
                                  </p:stCondLst>
                                  <p:childTnLst>
                                    <p:animClr clrSpc="rgb" dir="cw">
                                      <p:cBhvr override="childStyle">
                                        <p:cTn id="60" dur="60000" fill="hold"/>
                                        <p:tgtEl>
                                          <p:spTgt spid="38"/>
                                        </p:tgtEl>
                                        <p:attrNameLst>
                                          <p:attrName>style.color</p:attrName>
                                        </p:attrNameLst>
                                      </p:cBhvr>
                                      <p:to>
                                        <a:schemeClr val="accent2"/>
                                      </p:to>
                                    </p:animClr>
                                  </p:childTnLst>
                                </p:cTn>
                              </p:par>
                              <p:par>
                                <p:cTn id="61" presetID="22" presetClass="exit" presetSubtype="1" fill="hold" nodeType="withEffect">
                                  <p:stCondLst>
                                    <p:cond delay="185000"/>
                                  </p:stCondLst>
                                  <p:childTnLst>
                                    <p:animEffect transition="out" filter="wipe(up)">
                                      <p:cBhvr>
                                        <p:cTn id="62" dur="60000"/>
                                        <p:tgtEl>
                                          <p:spTgt spid="50"/>
                                        </p:tgtEl>
                                      </p:cBhvr>
                                    </p:animEffect>
                                    <p:set>
                                      <p:cBhvr>
                                        <p:cTn id="63" dur="1" fill="hold">
                                          <p:stCondLst>
                                            <p:cond delay="59999"/>
                                          </p:stCondLst>
                                        </p:cTn>
                                        <p:tgtEl>
                                          <p:spTgt spid="50"/>
                                        </p:tgtEl>
                                        <p:attrNameLst>
                                          <p:attrName>style.visibility</p:attrName>
                                        </p:attrNameLst>
                                      </p:cBhvr>
                                      <p:to>
                                        <p:strVal val="hidden"/>
                                      </p:to>
                                    </p:set>
                                  </p:childTnLst>
                                </p:cTn>
                              </p:par>
                              <p:par>
                                <p:cTn id="64" presetID="22" presetClass="entr" presetSubtype="4" fill="hold" nodeType="withEffect">
                                  <p:stCondLst>
                                    <p:cond delay="185000"/>
                                  </p:stCondLst>
                                  <p:childTnLst>
                                    <p:set>
                                      <p:cBhvr>
                                        <p:cTn id="65" dur="1" fill="hold">
                                          <p:stCondLst>
                                            <p:cond delay="0"/>
                                          </p:stCondLst>
                                        </p:cTn>
                                        <p:tgtEl>
                                          <p:spTgt spid="28"/>
                                        </p:tgtEl>
                                        <p:attrNameLst>
                                          <p:attrName>style.visibility</p:attrName>
                                        </p:attrNameLst>
                                      </p:cBhvr>
                                      <p:to>
                                        <p:strVal val="visible"/>
                                      </p:to>
                                    </p:set>
                                    <p:animEffect transition="in" filter="wipe(down)">
                                      <p:cBhvr>
                                        <p:cTn id="66" dur="60000"/>
                                        <p:tgtEl>
                                          <p:spTgt spid="28"/>
                                        </p:tgtEl>
                                      </p:cBhvr>
                                    </p:animEffec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3" presetClass="emph" presetSubtype="2" fill="hold" grpId="1" nodeType="withEffect">
                                  <p:stCondLst>
                                    <p:cond delay="245000"/>
                                  </p:stCondLst>
                                  <p:childTnLst>
                                    <p:animClr clrSpc="rgb" dir="cw">
                                      <p:cBhvr override="childStyle">
                                        <p:cTn id="76" dur="60000" fill="hold"/>
                                        <p:tgtEl>
                                          <p:spTgt spid="39"/>
                                        </p:tgtEl>
                                        <p:attrNameLst>
                                          <p:attrName>style.color</p:attrName>
                                        </p:attrNameLst>
                                      </p:cBhvr>
                                      <p:to>
                                        <a:schemeClr val="accent2"/>
                                      </p:to>
                                    </p:animClr>
                                  </p:childTnLst>
                                </p:cTn>
                              </p:par>
                              <p:par>
                                <p:cTn id="77" presetID="22" presetClass="exit" presetSubtype="1" fill="hold" nodeType="withEffect">
                                  <p:stCondLst>
                                    <p:cond delay="245000"/>
                                  </p:stCondLst>
                                  <p:childTnLst>
                                    <p:animEffect transition="out" filter="wipe(up)">
                                      <p:cBhvr>
                                        <p:cTn id="78" dur="60000"/>
                                        <p:tgtEl>
                                          <p:spTgt spid="49"/>
                                        </p:tgtEl>
                                      </p:cBhvr>
                                    </p:animEffect>
                                    <p:set>
                                      <p:cBhvr>
                                        <p:cTn id="79" dur="1" fill="hold">
                                          <p:stCondLst>
                                            <p:cond delay="59999"/>
                                          </p:stCondLst>
                                        </p:cTn>
                                        <p:tgtEl>
                                          <p:spTgt spid="49"/>
                                        </p:tgtEl>
                                        <p:attrNameLst>
                                          <p:attrName>style.visibility</p:attrName>
                                        </p:attrNameLst>
                                      </p:cBhvr>
                                      <p:to>
                                        <p:strVal val="hidden"/>
                                      </p:to>
                                    </p:set>
                                  </p:childTnLst>
                                </p:cTn>
                              </p:par>
                              <p:par>
                                <p:cTn id="80" presetID="22" presetClass="entr" presetSubtype="4" fill="hold" nodeType="withEffect">
                                  <p:stCondLst>
                                    <p:cond delay="245000"/>
                                  </p:stCondLst>
                                  <p:childTnLst>
                                    <p:set>
                                      <p:cBhvr>
                                        <p:cTn id="81" dur="1" fill="hold">
                                          <p:stCondLst>
                                            <p:cond delay="0"/>
                                          </p:stCondLst>
                                        </p:cTn>
                                        <p:tgtEl>
                                          <p:spTgt spid="25"/>
                                        </p:tgtEl>
                                        <p:attrNameLst>
                                          <p:attrName>style.visibility</p:attrName>
                                        </p:attrNameLst>
                                      </p:cBhvr>
                                      <p:to>
                                        <p:strVal val="visible"/>
                                      </p:to>
                                    </p:set>
                                    <p:animEffect transition="in" filter="wipe(down)">
                                      <p:cBhvr>
                                        <p:cTn id="82" dur="60000"/>
                                        <p:tgtEl>
                                          <p:spTgt spid="25"/>
                                        </p:tgtEl>
                                      </p:cBhvr>
                                    </p:animEffect>
                                  </p:childTnLst>
                                </p:cTn>
                              </p:par>
                              <p:par>
                                <p:cTn id="83" presetID="42" presetClass="exit" presetSubtype="0" fill="hold" grpId="2" nodeType="withEffect">
                                  <p:stCondLst>
                                    <p:cond delay="305000"/>
                                  </p:stCondLst>
                                  <p:childTnLst>
                                    <p:animEffect transition="out" filter="fade">
                                      <p:cBhvr>
                                        <p:cTn id="84" dur="1000"/>
                                        <p:tgtEl>
                                          <p:spTgt spid="39"/>
                                        </p:tgtEl>
                                      </p:cBhvr>
                                    </p:animEffect>
                                    <p:anim calcmode="lin" valueType="num">
                                      <p:cBhvr>
                                        <p:cTn id="85" dur="1000"/>
                                        <p:tgtEl>
                                          <p:spTgt spid="39"/>
                                        </p:tgtEl>
                                        <p:attrNameLst>
                                          <p:attrName>ppt_x</p:attrName>
                                        </p:attrNameLst>
                                      </p:cBhvr>
                                      <p:tavLst>
                                        <p:tav tm="0">
                                          <p:val>
                                            <p:strVal val="ppt_x"/>
                                          </p:val>
                                        </p:tav>
                                        <p:tav tm="100000">
                                          <p:val>
                                            <p:strVal val="ppt_x"/>
                                          </p:val>
                                        </p:tav>
                                      </p:tavLst>
                                    </p:anim>
                                    <p:anim calcmode="lin" valueType="num">
                                      <p:cBhvr>
                                        <p:cTn id="86" dur="1000"/>
                                        <p:tgtEl>
                                          <p:spTgt spid="39"/>
                                        </p:tgtEl>
                                        <p:attrNameLst>
                                          <p:attrName>ppt_y</p:attrName>
                                        </p:attrNameLst>
                                      </p:cBhvr>
                                      <p:tavLst>
                                        <p:tav tm="0">
                                          <p:val>
                                            <p:strVal val="ppt_y"/>
                                          </p:val>
                                        </p:tav>
                                        <p:tav tm="100000">
                                          <p:val>
                                            <p:strVal val="ppt_y+.1"/>
                                          </p:val>
                                        </p:tav>
                                      </p:tavLst>
                                    </p:anim>
                                    <p:set>
                                      <p:cBhvr>
                                        <p:cTn id="87" dur="1" fill="hold">
                                          <p:stCondLst>
                                            <p:cond delay="999"/>
                                          </p:stCondLst>
                                        </p:cTn>
                                        <p:tgtEl>
                                          <p:spTgt spid="39"/>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fade">
                                      <p:cBhvr>
                                        <p:cTn id="90" dur="500"/>
                                        <p:tgtEl>
                                          <p:spTgt spid="55"/>
                                        </p:tgtEl>
                                      </p:cBhvr>
                                    </p:animEffect>
                                  </p:childTnLst>
                                </p:cTn>
                              </p:par>
                              <p:par>
                                <p:cTn id="91" presetID="3" presetClass="emph" presetSubtype="2" fill="hold" grpId="1" nodeType="withEffect">
                                  <p:stCondLst>
                                    <p:cond delay="305000"/>
                                  </p:stCondLst>
                                  <p:childTnLst>
                                    <p:animClr clrSpc="rgb" dir="cw">
                                      <p:cBhvr override="childStyle">
                                        <p:cTn id="92" dur="60000" fill="hold"/>
                                        <p:tgtEl>
                                          <p:spTgt spid="55"/>
                                        </p:tgtEl>
                                        <p:attrNameLst>
                                          <p:attrName>style.color</p:attrName>
                                        </p:attrNameLst>
                                      </p:cBhvr>
                                      <p:to>
                                        <a:schemeClr val="accent2"/>
                                      </p:to>
                                    </p:animClr>
                                  </p:childTnLst>
                                </p:cTn>
                              </p:par>
                              <p:par>
                                <p:cTn id="93" presetID="22" presetClass="exit" presetSubtype="1" fill="hold" nodeType="withEffect">
                                  <p:stCondLst>
                                    <p:cond delay="305000"/>
                                  </p:stCondLst>
                                  <p:childTnLst>
                                    <p:animEffect transition="out" filter="wipe(up)">
                                      <p:cBhvr>
                                        <p:cTn id="94" dur="60000"/>
                                        <p:tgtEl>
                                          <p:spTgt spid="48"/>
                                        </p:tgtEl>
                                      </p:cBhvr>
                                    </p:animEffect>
                                    <p:set>
                                      <p:cBhvr>
                                        <p:cTn id="95" dur="1" fill="hold">
                                          <p:stCondLst>
                                            <p:cond delay="59999"/>
                                          </p:stCondLst>
                                        </p:cTn>
                                        <p:tgtEl>
                                          <p:spTgt spid="48"/>
                                        </p:tgtEl>
                                        <p:attrNameLst>
                                          <p:attrName>style.visibility</p:attrName>
                                        </p:attrNameLst>
                                      </p:cBhvr>
                                      <p:to>
                                        <p:strVal val="hidden"/>
                                      </p:to>
                                    </p:set>
                                  </p:childTnLst>
                                </p:cTn>
                              </p:par>
                              <p:par>
                                <p:cTn id="96" presetID="22" presetClass="entr" presetSubtype="4" fill="hold" nodeType="withEffect">
                                  <p:stCondLst>
                                    <p:cond delay="305000"/>
                                  </p:stCondLst>
                                  <p:childTnLst>
                                    <p:set>
                                      <p:cBhvr>
                                        <p:cTn id="97" dur="1" fill="hold">
                                          <p:stCondLst>
                                            <p:cond delay="0"/>
                                          </p:stCondLst>
                                        </p:cTn>
                                        <p:tgtEl>
                                          <p:spTgt spid="19"/>
                                        </p:tgtEl>
                                        <p:attrNameLst>
                                          <p:attrName>style.visibility</p:attrName>
                                        </p:attrNameLst>
                                      </p:cBhvr>
                                      <p:to>
                                        <p:strVal val="visible"/>
                                      </p:to>
                                    </p:set>
                                    <p:animEffect transition="in" filter="wipe(down)">
                                      <p:cBhvr>
                                        <p:cTn id="98" dur="60000"/>
                                        <p:tgtEl>
                                          <p:spTgt spid="19"/>
                                        </p:tgtEl>
                                      </p:cBhvr>
                                    </p:animEffect>
                                  </p:childTnLst>
                                </p:cTn>
                              </p:par>
                              <p:par>
                                <p:cTn id="99" presetID="42" presetClass="exit" presetSubtype="0" fill="hold" grpId="2" nodeType="withEffect">
                                  <p:stCondLst>
                                    <p:cond delay="365000"/>
                                  </p:stCondLst>
                                  <p:childTnLst>
                                    <p:animEffect transition="out" filter="fade">
                                      <p:cBhvr>
                                        <p:cTn id="100" dur="1000"/>
                                        <p:tgtEl>
                                          <p:spTgt spid="55"/>
                                        </p:tgtEl>
                                      </p:cBhvr>
                                    </p:animEffect>
                                    <p:anim calcmode="lin" valueType="num">
                                      <p:cBhvr>
                                        <p:cTn id="101" dur="1000"/>
                                        <p:tgtEl>
                                          <p:spTgt spid="55"/>
                                        </p:tgtEl>
                                        <p:attrNameLst>
                                          <p:attrName>ppt_x</p:attrName>
                                        </p:attrNameLst>
                                      </p:cBhvr>
                                      <p:tavLst>
                                        <p:tav tm="0">
                                          <p:val>
                                            <p:strVal val="ppt_x"/>
                                          </p:val>
                                        </p:tav>
                                        <p:tav tm="100000">
                                          <p:val>
                                            <p:strVal val="ppt_x"/>
                                          </p:val>
                                        </p:tav>
                                      </p:tavLst>
                                    </p:anim>
                                    <p:anim calcmode="lin" valueType="num">
                                      <p:cBhvr>
                                        <p:cTn id="102" dur="1000"/>
                                        <p:tgtEl>
                                          <p:spTgt spid="55"/>
                                        </p:tgtEl>
                                        <p:attrNameLst>
                                          <p:attrName>ppt_y</p:attrName>
                                        </p:attrNameLst>
                                      </p:cBhvr>
                                      <p:tavLst>
                                        <p:tav tm="0">
                                          <p:val>
                                            <p:strVal val="ppt_y"/>
                                          </p:val>
                                        </p:tav>
                                        <p:tav tm="100000">
                                          <p:val>
                                            <p:strVal val="ppt_y+.1"/>
                                          </p:val>
                                        </p:tav>
                                      </p:tavLst>
                                    </p:anim>
                                    <p:set>
                                      <p:cBhvr>
                                        <p:cTn id="103" dur="1" fill="hold">
                                          <p:stCondLst>
                                            <p:cond delay="999"/>
                                          </p:stCondLst>
                                        </p:cTn>
                                        <p:tgtEl>
                                          <p:spTgt spid="55"/>
                                        </p:tgtEl>
                                        <p:attrNameLst>
                                          <p:attrName>style.visibility</p:attrName>
                                        </p:attrNameLst>
                                      </p:cBhvr>
                                      <p:to>
                                        <p:strVal val="hidden"/>
                                      </p:to>
                                    </p:set>
                                  </p:childTnLst>
                                </p:cTn>
                              </p:par>
                              <p:par>
                                <p:cTn id="104" presetID="10" presetClass="entr" presetSubtype="0" fill="hold" grpId="0" nodeType="with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500"/>
                                        <p:tgtEl>
                                          <p:spTgt spid="56"/>
                                        </p:tgtEl>
                                      </p:cBhvr>
                                    </p:animEffect>
                                  </p:childTnLst>
                                </p:cTn>
                              </p:par>
                              <p:par>
                                <p:cTn id="107" presetID="3" presetClass="emph" presetSubtype="2" fill="hold" grpId="1" nodeType="withEffect">
                                  <p:stCondLst>
                                    <p:cond delay="365000"/>
                                  </p:stCondLst>
                                  <p:childTnLst>
                                    <p:animClr clrSpc="rgb" dir="cw">
                                      <p:cBhvr override="childStyle">
                                        <p:cTn id="108" dur="60000" fill="hold"/>
                                        <p:tgtEl>
                                          <p:spTgt spid="56"/>
                                        </p:tgtEl>
                                        <p:attrNameLst>
                                          <p:attrName>style.color</p:attrName>
                                        </p:attrNameLst>
                                      </p:cBhvr>
                                      <p:to>
                                        <a:schemeClr val="accent2"/>
                                      </p:to>
                                    </p:animClr>
                                  </p:childTnLst>
                                </p:cTn>
                              </p:par>
                              <p:par>
                                <p:cTn id="109" presetID="22" presetClass="exit" presetSubtype="1" fill="hold" nodeType="withEffect">
                                  <p:stCondLst>
                                    <p:cond delay="365000"/>
                                  </p:stCondLst>
                                  <p:childTnLst>
                                    <p:animEffect transition="out" filter="wipe(up)">
                                      <p:cBhvr>
                                        <p:cTn id="110" dur="60000"/>
                                        <p:tgtEl>
                                          <p:spTgt spid="46"/>
                                        </p:tgtEl>
                                      </p:cBhvr>
                                    </p:animEffect>
                                    <p:set>
                                      <p:cBhvr>
                                        <p:cTn id="111" dur="1" fill="hold">
                                          <p:stCondLst>
                                            <p:cond delay="59999"/>
                                          </p:stCondLst>
                                        </p:cTn>
                                        <p:tgtEl>
                                          <p:spTgt spid="46"/>
                                        </p:tgtEl>
                                        <p:attrNameLst>
                                          <p:attrName>style.visibility</p:attrName>
                                        </p:attrNameLst>
                                      </p:cBhvr>
                                      <p:to>
                                        <p:strVal val="hidden"/>
                                      </p:to>
                                    </p:set>
                                  </p:childTnLst>
                                </p:cTn>
                              </p:par>
                              <p:par>
                                <p:cTn id="112" presetID="22" presetClass="entr" presetSubtype="4" fill="hold" nodeType="withEffect">
                                  <p:stCondLst>
                                    <p:cond delay="365000"/>
                                  </p:stCondLst>
                                  <p:childTnLst>
                                    <p:set>
                                      <p:cBhvr>
                                        <p:cTn id="113" dur="1" fill="hold">
                                          <p:stCondLst>
                                            <p:cond delay="0"/>
                                          </p:stCondLst>
                                        </p:cTn>
                                        <p:tgtEl>
                                          <p:spTgt spid="17"/>
                                        </p:tgtEl>
                                        <p:attrNameLst>
                                          <p:attrName>style.visibility</p:attrName>
                                        </p:attrNameLst>
                                      </p:cBhvr>
                                      <p:to>
                                        <p:strVal val="visible"/>
                                      </p:to>
                                    </p:set>
                                    <p:animEffect transition="in" filter="wipe(down)">
                                      <p:cBhvr>
                                        <p:cTn id="114" dur="60000"/>
                                        <p:tgtEl>
                                          <p:spTgt spid="17"/>
                                        </p:tgtEl>
                                      </p:cBhvr>
                                    </p:animEffect>
                                  </p:childTnLst>
                                </p:cTn>
                              </p:par>
                              <p:par>
                                <p:cTn id="115" presetID="42" presetClass="exit" presetSubtype="0" fill="hold" grpId="2" nodeType="withEffect">
                                  <p:stCondLst>
                                    <p:cond delay="425000"/>
                                  </p:stCondLst>
                                  <p:childTnLst>
                                    <p:animEffect transition="out" filter="fade">
                                      <p:cBhvr>
                                        <p:cTn id="116" dur="1000"/>
                                        <p:tgtEl>
                                          <p:spTgt spid="56"/>
                                        </p:tgtEl>
                                      </p:cBhvr>
                                    </p:animEffect>
                                    <p:anim calcmode="lin" valueType="num">
                                      <p:cBhvr>
                                        <p:cTn id="117" dur="1000"/>
                                        <p:tgtEl>
                                          <p:spTgt spid="56"/>
                                        </p:tgtEl>
                                        <p:attrNameLst>
                                          <p:attrName>ppt_x</p:attrName>
                                        </p:attrNameLst>
                                      </p:cBhvr>
                                      <p:tavLst>
                                        <p:tav tm="0">
                                          <p:val>
                                            <p:strVal val="ppt_x"/>
                                          </p:val>
                                        </p:tav>
                                        <p:tav tm="100000">
                                          <p:val>
                                            <p:strVal val="ppt_x"/>
                                          </p:val>
                                        </p:tav>
                                      </p:tavLst>
                                    </p:anim>
                                    <p:anim calcmode="lin" valueType="num">
                                      <p:cBhvr>
                                        <p:cTn id="118" dur="1000"/>
                                        <p:tgtEl>
                                          <p:spTgt spid="56"/>
                                        </p:tgtEl>
                                        <p:attrNameLst>
                                          <p:attrName>ppt_y</p:attrName>
                                        </p:attrNameLst>
                                      </p:cBhvr>
                                      <p:tavLst>
                                        <p:tav tm="0">
                                          <p:val>
                                            <p:strVal val="ppt_y"/>
                                          </p:val>
                                        </p:tav>
                                        <p:tav tm="100000">
                                          <p:val>
                                            <p:strVal val="ppt_y+.1"/>
                                          </p:val>
                                        </p:tav>
                                      </p:tavLst>
                                    </p:anim>
                                    <p:set>
                                      <p:cBhvr>
                                        <p:cTn id="119" dur="1" fill="hold">
                                          <p:stCondLst>
                                            <p:cond delay="999"/>
                                          </p:stCondLst>
                                        </p:cTn>
                                        <p:tgtEl>
                                          <p:spTgt spid="56"/>
                                        </p:tgtEl>
                                        <p:attrNameLst>
                                          <p:attrName>style.visibility</p:attrName>
                                        </p:attrNameLst>
                                      </p:cBhvr>
                                      <p:to>
                                        <p:strVal val="hidden"/>
                                      </p:to>
                                    </p:set>
                                  </p:childTnLst>
                                </p:cTn>
                              </p:par>
                              <p:par>
                                <p:cTn id="120" presetID="10" presetClass="entr" presetSubtype="0" fill="hold" grpId="0" nodeType="withEffect">
                                  <p:stCondLst>
                                    <p:cond delay="0"/>
                                  </p:stCondLst>
                                  <p:childTnLst>
                                    <p:set>
                                      <p:cBhvr>
                                        <p:cTn id="121" dur="1" fill="hold">
                                          <p:stCondLst>
                                            <p:cond delay="0"/>
                                          </p:stCondLst>
                                        </p:cTn>
                                        <p:tgtEl>
                                          <p:spTgt spid="57"/>
                                        </p:tgtEl>
                                        <p:attrNameLst>
                                          <p:attrName>style.visibility</p:attrName>
                                        </p:attrNameLst>
                                      </p:cBhvr>
                                      <p:to>
                                        <p:strVal val="visible"/>
                                      </p:to>
                                    </p:set>
                                    <p:animEffect transition="in" filter="fade">
                                      <p:cBhvr>
                                        <p:cTn id="122" dur="500"/>
                                        <p:tgtEl>
                                          <p:spTgt spid="57"/>
                                        </p:tgtEl>
                                      </p:cBhvr>
                                    </p:animEffect>
                                  </p:childTnLst>
                                </p:cTn>
                              </p:par>
                              <p:par>
                                <p:cTn id="123" presetID="3" presetClass="emph" presetSubtype="2" fill="hold" grpId="1" nodeType="withEffect">
                                  <p:stCondLst>
                                    <p:cond delay="425000"/>
                                  </p:stCondLst>
                                  <p:childTnLst>
                                    <p:animClr clrSpc="rgb" dir="cw">
                                      <p:cBhvr override="childStyle">
                                        <p:cTn id="124" dur="60000" fill="hold"/>
                                        <p:tgtEl>
                                          <p:spTgt spid="57"/>
                                        </p:tgtEl>
                                        <p:attrNameLst>
                                          <p:attrName>style.color</p:attrName>
                                        </p:attrNameLst>
                                      </p:cBhvr>
                                      <p:to>
                                        <a:schemeClr val="accent2"/>
                                      </p:to>
                                    </p:animClr>
                                  </p:childTnLst>
                                </p:cTn>
                              </p:par>
                              <p:par>
                                <p:cTn id="125" presetID="22" presetClass="exit" presetSubtype="1" fill="hold" nodeType="withEffect">
                                  <p:stCondLst>
                                    <p:cond delay="425000"/>
                                  </p:stCondLst>
                                  <p:childTnLst>
                                    <p:animEffect transition="out" filter="wipe(up)">
                                      <p:cBhvr>
                                        <p:cTn id="126" dur="60000"/>
                                        <p:tgtEl>
                                          <p:spTgt spid="45"/>
                                        </p:tgtEl>
                                      </p:cBhvr>
                                    </p:animEffect>
                                    <p:set>
                                      <p:cBhvr>
                                        <p:cTn id="127" dur="1" fill="hold">
                                          <p:stCondLst>
                                            <p:cond delay="59999"/>
                                          </p:stCondLst>
                                        </p:cTn>
                                        <p:tgtEl>
                                          <p:spTgt spid="45"/>
                                        </p:tgtEl>
                                        <p:attrNameLst>
                                          <p:attrName>style.visibility</p:attrName>
                                        </p:attrNameLst>
                                      </p:cBhvr>
                                      <p:to>
                                        <p:strVal val="hidden"/>
                                      </p:to>
                                    </p:set>
                                  </p:childTnLst>
                                </p:cTn>
                              </p:par>
                              <p:par>
                                <p:cTn id="128" presetID="22" presetClass="entr" presetSubtype="4" fill="hold" nodeType="withEffect">
                                  <p:stCondLst>
                                    <p:cond delay="425000"/>
                                  </p:stCondLst>
                                  <p:childTnLst>
                                    <p:set>
                                      <p:cBhvr>
                                        <p:cTn id="129" dur="1" fill="hold">
                                          <p:stCondLst>
                                            <p:cond delay="0"/>
                                          </p:stCondLst>
                                        </p:cTn>
                                        <p:tgtEl>
                                          <p:spTgt spid="14"/>
                                        </p:tgtEl>
                                        <p:attrNameLst>
                                          <p:attrName>style.visibility</p:attrName>
                                        </p:attrNameLst>
                                      </p:cBhvr>
                                      <p:to>
                                        <p:strVal val="visible"/>
                                      </p:to>
                                    </p:set>
                                    <p:animEffect transition="in" filter="wipe(down)">
                                      <p:cBhvr>
                                        <p:cTn id="130" dur="60000"/>
                                        <p:tgtEl>
                                          <p:spTgt spid="14"/>
                                        </p:tgtEl>
                                      </p:cBhvr>
                                    </p:animEffect>
                                  </p:childTnLst>
                                </p:cTn>
                              </p:par>
                              <p:par>
                                <p:cTn id="131" presetID="42" presetClass="exit" presetSubtype="0" fill="hold" grpId="2" nodeType="withEffect">
                                  <p:stCondLst>
                                    <p:cond delay="485000"/>
                                  </p:stCondLst>
                                  <p:childTnLst>
                                    <p:animEffect transition="out" filter="fade">
                                      <p:cBhvr>
                                        <p:cTn id="132" dur="1000"/>
                                        <p:tgtEl>
                                          <p:spTgt spid="57"/>
                                        </p:tgtEl>
                                      </p:cBhvr>
                                    </p:animEffect>
                                    <p:anim calcmode="lin" valueType="num">
                                      <p:cBhvr>
                                        <p:cTn id="133" dur="1000"/>
                                        <p:tgtEl>
                                          <p:spTgt spid="57"/>
                                        </p:tgtEl>
                                        <p:attrNameLst>
                                          <p:attrName>ppt_x</p:attrName>
                                        </p:attrNameLst>
                                      </p:cBhvr>
                                      <p:tavLst>
                                        <p:tav tm="0">
                                          <p:val>
                                            <p:strVal val="ppt_x"/>
                                          </p:val>
                                        </p:tav>
                                        <p:tav tm="100000">
                                          <p:val>
                                            <p:strVal val="ppt_x"/>
                                          </p:val>
                                        </p:tav>
                                      </p:tavLst>
                                    </p:anim>
                                    <p:anim calcmode="lin" valueType="num">
                                      <p:cBhvr>
                                        <p:cTn id="134" dur="1000"/>
                                        <p:tgtEl>
                                          <p:spTgt spid="57"/>
                                        </p:tgtEl>
                                        <p:attrNameLst>
                                          <p:attrName>ppt_y</p:attrName>
                                        </p:attrNameLst>
                                      </p:cBhvr>
                                      <p:tavLst>
                                        <p:tav tm="0">
                                          <p:val>
                                            <p:strVal val="ppt_y"/>
                                          </p:val>
                                        </p:tav>
                                        <p:tav tm="100000">
                                          <p:val>
                                            <p:strVal val="ppt_y+.1"/>
                                          </p:val>
                                        </p:tav>
                                      </p:tavLst>
                                    </p:anim>
                                    <p:set>
                                      <p:cBhvr>
                                        <p:cTn id="135" dur="1" fill="hold">
                                          <p:stCondLst>
                                            <p:cond delay="999"/>
                                          </p:stCondLst>
                                        </p:cTn>
                                        <p:tgtEl>
                                          <p:spTgt spid="57"/>
                                        </p:tgtEl>
                                        <p:attrNameLst>
                                          <p:attrName>style.visibility</p:attrName>
                                        </p:attrNameLst>
                                      </p:cBhvr>
                                      <p:to>
                                        <p:strVal val="hidden"/>
                                      </p:to>
                                    </p:set>
                                  </p:childTnLst>
                                </p:cTn>
                              </p:par>
                              <p:par>
                                <p:cTn id="136" presetID="10" presetClass="entr" presetSubtype="0" fill="hold" grpId="0" nodeType="withEffect">
                                  <p:stCondLst>
                                    <p:cond delay="0"/>
                                  </p:stCondLst>
                                  <p:childTnLst>
                                    <p:set>
                                      <p:cBhvr>
                                        <p:cTn id="137" dur="1" fill="hold">
                                          <p:stCondLst>
                                            <p:cond delay="0"/>
                                          </p:stCondLst>
                                        </p:cTn>
                                        <p:tgtEl>
                                          <p:spTgt spid="58"/>
                                        </p:tgtEl>
                                        <p:attrNameLst>
                                          <p:attrName>style.visibility</p:attrName>
                                        </p:attrNameLst>
                                      </p:cBhvr>
                                      <p:to>
                                        <p:strVal val="visible"/>
                                      </p:to>
                                    </p:set>
                                    <p:animEffect transition="in" filter="fade">
                                      <p:cBhvr>
                                        <p:cTn id="138" dur="500"/>
                                        <p:tgtEl>
                                          <p:spTgt spid="58"/>
                                        </p:tgtEl>
                                      </p:cBhvr>
                                    </p:animEffect>
                                  </p:childTnLst>
                                </p:cTn>
                              </p:par>
                              <p:par>
                                <p:cTn id="139" presetID="3" presetClass="emph" presetSubtype="2" fill="hold" grpId="1" nodeType="withEffect">
                                  <p:stCondLst>
                                    <p:cond delay="485000"/>
                                  </p:stCondLst>
                                  <p:childTnLst>
                                    <p:animClr clrSpc="rgb" dir="cw">
                                      <p:cBhvr override="childStyle">
                                        <p:cTn id="140" dur="60000" fill="hold"/>
                                        <p:tgtEl>
                                          <p:spTgt spid="58"/>
                                        </p:tgtEl>
                                        <p:attrNameLst>
                                          <p:attrName>style.color</p:attrName>
                                        </p:attrNameLst>
                                      </p:cBhvr>
                                      <p:to>
                                        <a:schemeClr val="accent2"/>
                                      </p:to>
                                    </p:animClr>
                                  </p:childTnLst>
                                </p:cTn>
                              </p:par>
                              <p:par>
                                <p:cTn id="141" presetID="22" presetClass="exit" presetSubtype="1" fill="hold" nodeType="withEffect">
                                  <p:stCondLst>
                                    <p:cond delay="485000"/>
                                  </p:stCondLst>
                                  <p:childTnLst>
                                    <p:animEffect transition="out" filter="wipe(up)">
                                      <p:cBhvr>
                                        <p:cTn id="142" dur="60000"/>
                                        <p:tgtEl>
                                          <p:spTgt spid="37"/>
                                        </p:tgtEl>
                                      </p:cBhvr>
                                    </p:animEffect>
                                    <p:set>
                                      <p:cBhvr>
                                        <p:cTn id="143" dur="1" fill="hold">
                                          <p:stCondLst>
                                            <p:cond delay="59999"/>
                                          </p:stCondLst>
                                        </p:cTn>
                                        <p:tgtEl>
                                          <p:spTgt spid="37"/>
                                        </p:tgtEl>
                                        <p:attrNameLst>
                                          <p:attrName>style.visibility</p:attrName>
                                        </p:attrNameLst>
                                      </p:cBhvr>
                                      <p:to>
                                        <p:strVal val="hidden"/>
                                      </p:to>
                                    </p:set>
                                  </p:childTnLst>
                                </p:cTn>
                              </p:par>
                              <p:par>
                                <p:cTn id="144" presetID="22" presetClass="entr" presetSubtype="4" fill="hold" nodeType="withEffect">
                                  <p:stCondLst>
                                    <p:cond delay="485000"/>
                                  </p:stCondLst>
                                  <p:childTnLst>
                                    <p:set>
                                      <p:cBhvr>
                                        <p:cTn id="145" dur="1" fill="hold">
                                          <p:stCondLst>
                                            <p:cond delay="0"/>
                                          </p:stCondLst>
                                        </p:cTn>
                                        <p:tgtEl>
                                          <p:spTgt spid="11"/>
                                        </p:tgtEl>
                                        <p:attrNameLst>
                                          <p:attrName>style.visibility</p:attrName>
                                        </p:attrNameLst>
                                      </p:cBhvr>
                                      <p:to>
                                        <p:strVal val="visible"/>
                                      </p:to>
                                    </p:set>
                                    <p:animEffect transition="in" filter="wipe(down)">
                                      <p:cBhvr>
                                        <p:cTn id="146" dur="60000"/>
                                        <p:tgtEl>
                                          <p:spTgt spid="11"/>
                                        </p:tgtEl>
                                      </p:cBhvr>
                                    </p:animEffect>
                                  </p:childTnLst>
                                </p:cTn>
                              </p:par>
                              <p:par>
                                <p:cTn id="147" presetID="42" presetClass="exit" presetSubtype="0" fill="hold" grpId="2" nodeType="withEffect">
                                  <p:stCondLst>
                                    <p:cond delay="545000"/>
                                  </p:stCondLst>
                                  <p:childTnLst>
                                    <p:animEffect transition="out" filter="fade">
                                      <p:cBhvr>
                                        <p:cTn id="148" dur="1000"/>
                                        <p:tgtEl>
                                          <p:spTgt spid="58"/>
                                        </p:tgtEl>
                                      </p:cBhvr>
                                    </p:animEffect>
                                    <p:anim calcmode="lin" valueType="num">
                                      <p:cBhvr>
                                        <p:cTn id="149" dur="1000"/>
                                        <p:tgtEl>
                                          <p:spTgt spid="58"/>
                                        </p:tgtEl>
                                        <p:attrNameLst>
                                          <p:attrName>ppt_x</p:attrName>
                                        </p:attrNameLst>
                                      </p:cBhvr>
                                      <p:tavLst>
                                        <p:tav tm="0">
                                          <p:val>
                                            <p:strVal val="ppt_x"/>
                                          </p:val>
                                        </p:tav>
                                        <p:tav tm="100000">
                                          <p:val>
                                            <p:strVal val="ppt_x"/>
                                          </p:val>
                                        </p:tav>
                                      </p:tavLst>
                                    </p:anim>
                                    <p:anim calcmode="lin" valueType="num">
                                      <p:cBhvr>
                                        <p:cTn id="150" dur="1000"/>
                                        <p:tgtEl>
                                          <p:spTgt spid="58"/>
                                        </p:tgtEl>
                                        <p:attrNameLst>
                                          <p:attrName>ppt_y</p:attrName>
                                        </p:attrNameLst>
                                      </p:cBhvr>
                                      <p:tavLst>
                                        <p:tav tm="0">
                                          <p:val>
                                            <p:strVal val="ppt_y"/>
                                          </p:val>
                                        </p:tav>
                                        <p:tav tm="100000">
                                          <p:val>
                                            <p:strVal val="ppt_y+.1"/>
                                          </p:val>
                                        </p:tav>
                                      </p:tavLst>
                                    </p:anim>
                                    <p:set>
                                      <p:cBhvr>
                                        <p:cTn id="151" dur="1" fill="hold">
                                          <p:stCondLst>
                                            <p:cond delay="999"/>
                                          </p:stCondLst>
                                        </p:cTn>
                                        <p:tgtEl>
                                          <p:spTgt spid="58"/>
                                        </p:tgtEl>
                                        <p:attrNameLst>
                                          <p:attrName>style.visibility</p:attrName>
                                        </p:attrNameLst>
                                      </p:cBhvr>
                                      <p:to>
                                        <p:strVal val="hidden"/>
                                      </p:to>
                                    </p:set>
                                  </p:childTnLst>
                                </p:cTn>
                              </p:par>
                              <p:par>
                                <p:cTn id="152" presetID="10" presetClass="entr" presetSubtype="0" fill="hold" grpId="0" nodeType="withEffect">
                                  <p:stCondLst>
                                    <p:cond delay="0"/>
                                  </p:stCondLst>
                                  <p:childTnLst>
                                    <p:set>
                                      <p:cBhvr>
                                        <p:cTn id="153" dur="1" fill="hold">
                                          <p:stCondLst>
                                            <p:cond delay="0"/>
                                          </p:stCondLst>
                                        </p:cTn>
                                        <p:tgtEl>
                                          <p:spTgt spid="59"/>
                                        </p:tgtEl>
                                        <p:attrNameLst>
                                          <p:attrName>style.visibility</p:attrName>
                                        </p:attrNameLst>
                                      </p:cBhvr>
                                      <p:to>
                                        <p:strVal val="visible"/>
                                      </p:to>
                                    </p:set>
                                    <p:animEffect transition="in" filter="fade">
                                      <p:cBhvr>
                                        <p:cTn id="154" dur="500"/>
                                        <p:tgtEl>
                                          <p:spTgt spid="59"/>
                                        </p:tgtEl>
                                      </p:cBhvr>
                                    </p:animEffect>
                                  </p:childTnLst>
                                </p:cTn>
                              </p:par>
                              <p:par>
                                <p:cTn id="155" presetID="3" presetClass="emph" presetSubtype="2" fill="hold" grpId="1" nodeType="withEffect">
                                  <p:stCondLst>
                                    <p:cond delay="545000"/>
                                  </p:stCondLst>
                                  <p:childTnLst>
                                    <p:animClr clrSpc="rgb" dir="cw">
                                      <p:cBhvr override="childStyle">
                                        <p:cTn id="156" dur="60000" fill="hold"/>
                                        <p:tgtEl>
                                          <p:spTgt spid="59"/>
                                        </p:tgtEl>
                                        <p:attrNameLst>
                                          <p:attrName>style.color</p:attrName>
                                        </p:attrNameLst>
                                      </p:cBhvr>
                                      <p:to>
                                        <a:schemeClr val="accent2"/>
                                      </p:to>
                                    </p:animClr>
                                  </p:childTnLst>
                                </p:cTn>
                              </p:par>
                              <p:par>
                                <p:cTn id="157" presetID="22" presetClass="exit" presetSubtype="1" fill="hold" nodeType="withEffect">
                                  <p:stCondLst>
                                    <p:cond delay="545000"/>
                                  </p:stCondLst>
                                  <p:childTnLst>
                                    <p:animEffect transition="out" filter="wipe(up)">
                                      <p:cBhvr>
                                        <p:cTn id="158" dur="60000"/>
                                        <p:tgtEl>
                                          <p:spTgt spid="36"/>
                                        </p:tgtEl>
                                      </p:cBhvr>
                                    </p:animEffect>
                                    <p:set>
                                      <p:cBhvr>
                                        <p:cTn id="159" dur="1" fill="hold">
                                          <p:stCondLst>
                                            <p:cond delay="59999"/>
                                          </p:stCondLst>
                                        </p:cTn>
                                        <p:tgtEl>
                                          <p:spTgt spid="36"/>
                                        </p:tgtEl>
                                        <p:attrNameLst>
                                          <p:attrName>style.visibility</p:attrName>
                                        </p:attrNameLst>
                                      </p:cBhvr>
                                      <p:to>
                                        <p:strVal val="hidden"/>
                                      </p:to>
                                    </p:set>
                                  </p:childTnLst>
                                </p:cTn>
                              </p:par>
                              <p:par>
                                <p:cTn id="160" presetID="22" presetClass="entr" presetSubtype="4" fill="hold" nodeType="withEffect">
                                  <p:stCondLst>
                                    <p:cond delay="545000"/>
                                  </p:stCondLst>
                                  <p:childTnLst>
                                    <p:set>
                                      <p:cBhvr>
                                        <p:cTn id="161" dur="1" fill="hold">
                                          <p:stCondLst>
                                            <p:cond delay="0"/>
                                          </p:stCondLst>
                                        </p:cTn>
                                        <p:tgtEl>
                                          <p:spTgt spid="8"/>
                                        </p:tgtEl>
                                        <p:attrNameLst>
                                          <p:attrName>style.visibility</p:attrName>
                                        </p:attrNameLst>
                                      </p:cBhvr>
                                      <p:to>
                                        <p:strVal val="visible"/>
                                      </p:to>
                                    </p:set>
                                    <p:animEffect transition="in" filter="wipe(down)">
                                      <p:cBhvr>
                                        <p:cTn id="162" dur="60000"/>
                                        <p:tgtEl>
                                          <p:spTgt spid="8"/>
                                        </p:tgtEl>
                                      </p:cBhvr>
                                    </p:animEffect>
                                  </p:childTnLst>
                                </p:cTn>
                              </p:par>
                              <p:par>
                                <p:cTn id="163" presetID="42" presetClass="exit" presetSubtype="0" fill="hold" grpId="2" nodeType="withEffect">
                                  <p:stCondLst>
                                    <p:cond delay="604000"/>
                                  </p:stCondLst>
                                  <p:childTnLst>
                                    <p:animEffect transition="out" filter="fade">
                                      <p:cBhvr>
                                        <p:cTn id="164" dur="1000"/>
                                        <p:tgtEl>
                                          <p:spTgt spid="59"/>
                                        </p:tgtEl>
                                      </p:cBhvr>
                                    </p:animEffect>
                                    <p:anim calcmode="lin" valueType="num">
                                      <p:cBhvr>
                                        <p:cTn id="165" dur="1000"/>
                                        <p:tgtEl>
                                          <p:spTgt spid="59"/>
                                        </p:tgtEl>
                                        <p:attrNameLst>
                                          <p:attrName>ppt_x</p:attrName>
                                        </p:attrNameLst>
                                      </p:cBhvr>
                                      <p:tavLst>
                                        <p:tav tm="0">
                                          <p:val>
                                            <p:strVal val="ppt_x"/>
                                          </p:val>
                                        </p:tav>
                                        <p:tav tm="100000">
                                          <p:val>
                                            <p:strVal val="ppt_x"/>
                                          </p:val>
                                        </p:tav>
                                      </p:tavLst>
                                    </p:anim>
                                    <p:anim calcmode="lin" valueType="num">
                                      <p:cBhvr>
                                        <p:cTn id="166" dur="1000"/>
                                        <p:tgtEl>
                                          <p:spTgt spid="59"/>
                                        </p:tgtEl>
                                        <p:attrNameLst>
                                          <p:attrName>ppt_y</p:attrName>
                                        </p:attrNameLst>
                                      </p:cBhvr>
                                      <p:tavLst>
                                        <p:tav tm="0">
                                          <p:val>
                                            <p:strVal val="ppt_y"/>
                                          </p:val>
                                        </p:tav>
                                        <p:tav tm="100000">
                                          <p:val>
                                            <p:strVal val="ppt_y+.1"/>
                                          </p:val>
                                        </p:tav>
                                      </p:tavLst>
                                    </p:anim>
                                    <p:set>
                                      <p:cBhvr>
                                        <p:cTn id="167" dur="1" fill="hold">
                                          <p:stCondLst>
                                            <p:cond delay="999"/>
                                          </p:stCondLst>
                                        </p:cTn>
                                        <p:tgtEl>
                                          <p:spTgt spid="59"/>
                                        </p:tgtEl>
                                        <p:attrNameLst>
                                          <p:attrName>style.visibility</p:attrName>
                                        </p:attrNameLst>
                                      </p:cBhvr>
                                      <p:to>
                                        <p:strVal val="hidden"/>
                                      </p:to>
                                    </p:set>
                                  </p:childTnLst>
                                </p:cTn>
                              </p:par>
                              <p:par>
                                <p:cTn id="168" presetID="22" presetClass="exit" presetSubtype="1" fill="hold" nodeType="withEffect">
                                  <p:stCondLst>
                                    <p:cond delay="605000"/>
                                  </p:stCondLst>
                                  <p:childTnLst>
                                    <p:animEffect transition="out" filter="wipe(up)">
                                      <p:cBhvr>
                                        <p:cTn id="169" dur="1000"/>
                                        <p:tgtEl>
                                          <p:spTgt spid="60"/>
                                        </p:tgtEl>
                                      </p:cBhvr>
                                    </p:animEffect>
                                    <p:set>
                                      <p:cBhvr>
                                        <p:cTn id="170" dur="1" fill="hold">
                                          <p:stCondLst>
                                            <p:cond delay="999"/>
                                          </p:stCondLst>
                                        </p:cTn>
                                        <p:tgtEl>
                                          <p:spTgt spid="60"/>
                                        </p:tgtEl>
                                        <p:attrNameLst>
                                          <p:attrName>style.visibility</p:attrName>
                                        </p:attrNameLst>
                                      </p:cBhvr>
                                      <p:to>
                                        <p:strVal val="hidden"/>
                                      </p:to>
                                    </p:set>
                                  </p:childTnLst>
                                </p:cTn>
                              </p:par>
                              <p:par>
                                <p:cTn id="171" presetID="10" presetClass="entr" presetSubtype="0" fill="hold" grpId="0" nodeType="withEffect">
                                  <p:stCondLst>
                                    <p:cond delay="605000"/>
                                  </p:stCondLst>
                                  <p:childTnLst>
                                    <p:set>
                                      <p:cBhvr>
                                        <p:cTn id="172" dur="1" fill="hold">
                                          <p:stCondLst>
                                            <p:cond delay="0"/>
                                          </p:stCondLst>
                                        </p:cTn>
                                        <p:tgtEl>
                                          <p:spTgt spid="6"/>
                                        </p:tgtEl>
                                        <p:attrNameLst>
                                          <p:attrName>style.visibility</p:attrName>
                                        </p:attrNameLst>
                                      </p:cBhvr>
                                      <p:to>
                                        <p:strVal val="visible"/>
                                      </p:to>
                                    </p:set>
                                    <p:animEffect transition="in" filter="fade">
                                      <p:cBhvr>
                                        <p:cTn id="17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39" grpId="0"/>
      <p:bldP spid="39" grpId="1"/>
      <p:bldP spid="39" grpId="2"/>
      <p:bldP spid="55" grpId="0"/>
      <p:bldP spid="55" grpId="1"/>
      <p:bldP spid="55" grpId="2"/>
      <p:bldP spid="56" grpId="0"/>
      <p:bldP spid="56" grpId="1"/>
      <p:bldP spid="56" grpId="2"/>
      <p:bldP spid="57" grpId="0"/>
      <p:bldP spid="57" grpId="1"/>
      <p:bldP spid="57" grpId="2"/>
      <p:bldP spid="58" grpId="0"/>
      <p:bldP spid="58" grpId="1"/>
      <p:bldP spid="58" grpId="2"/>
      <p:bldP spid="6" grpId="0"/>
      <p:bldP spid="59" grpId="0"/>
      <p:bldP spid="59" grpId="1"/>
      <p:bldP spid="59" grpId="2"/>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36" name="Picture 35">
            <a:extLst>
              <a:ext uri="{FF2B5EF4-FFF2-40B4-BE49-F238E27FC236}">
                <a16:creationId xmlns:a16="http://schemas.microsoft.com/office/drawing/2014/main" id="{86BA93E8-35B7-662B-C63B-A8D0DD52BA7A}"/>
              </a:ext>
            </a:extLst>
          </p:cNvPr>
          <p:cNvPicPr>
            <a:picLocks noChangeAspect="1"/>
          </p:cNvPicPr>
          <p:nvPr userDrawn="1"/>
        </p:nvPicPr>
        <p:blipFill>
          <a:blip r:embed="rId4"/>
          <a:srcRect/>
          <a:stretch/>
        </p:blipFill>
        <p:spPr>
          <a:xfrm rot="10800000" flipV="1">
            <a:off x="5948176" y="3401970"/>
            <a:ext cx="295648" cy="222988"/>
          </a:xfrm>
          <a:prstGeom prst="rect">
            <a:avLst/>
          </a:prstGeom>
        </p:spPr>
      </p:pic>
      <p:pic>
        <p:nvPicPr>
          <p:cNvPr id="37" name="Picture 36">
            <a:extLst>
              <a:ext uri="{FF2B5EF4-FFF2-40B4-BE49-F238E27FC236}">
                <a16:creationId xmlns:a16="http://schemas.microsoft.com/office/drawing/2014/main" id="{2EC884AC-BF30-39B3-523D-DAC89E05F7C5}"/>
              </a:ext>
            </a:extLst>
          </p:cNvPr>
          <p:cNvPicPr>
            <a:picLocks noChangeAspect="1"/>
          </p:cNvPicPr>
          <p:nvPr userDrawn="1"/>
        </p:nvPicPr>
        <p:blipFill>
          <a:blip r:embed="rId5"/>
          <a:srcRect/>
          <a:stretch/>
        </p:blipFill>
        <p:spPr>
          <a:xfrm rot="10800000" flipV="1">
            <a:off x="5780307" y="3260336"/>
            <a:ext cx="631385" cy="139753"/>
          </a:xfrm>
          <a:prstGeom prst="rect">
            <a:avLst/>
          </a:prstGeom>
        </p:spPr>
      </p:pic>
      <p:pic>
        <p:nvPicPr>
          <p:cNvPr id="45" name="Picture 44">
            <a:extLst>
              <a:ext uri="{FF2B5EF4-FFF2-40B4-BE49-F238E27FC236}">
                <a16:creationId xmlns:a16="http://schemas.microsoft.com/office/drawing/2014/main" id="{7B457E25-ABD9-F3AB-1474-620994FF5B5D}"/>
              </a:ext>
            </a:extLst>
          </p:cNvPr>
          <p:cNvPicPr>
            <a:picLocks noChangeAspect="1"/>
          </p:cNvPicPr>
          <p:nvPr userDrawn="1"/>
        </p:nvPicPr>
        <p:blipFill>
          <a:blip r:embed="rId6"/>
          <a:srcRect/>
          <a:stretch/>
        </p:blipFill>
        <p:spPr>
          <a:xfrm rot="10800000" flipV="1">
            <a:off x="5586129" y="3123346"/>
            <a:ext cx="1019742" cy="137803"/>
          </a:xfrm>
          <a:prstGeom prst="rect">
            <a:avLst/>
          </a:prstGeom>
        </p:spPr>
      </p:pic>
      <p:pic>
        <p:nvPicPr>
          <p:cNvPr id="46" name="Picture 45">
            <a:extLst>
              <a:ext uri="{FF2B5EF4-FFF2-40B4-BE49-F238E27FC236}">
                <a16:creationId xmlns:a16="http://schemas.microsoft.com/office/drawing/2014/main" id="{00730773-8DCE-62C6-D8BF-2A0F7222F6D5}"/>
              </a:ext>
            </a:extLst>
          </p:cNvPr>
          <p:cNvPicPr>
            <a:picLocks noChangeAspect="1"/>
          </p:cNvPicPr>
          <p:nvPr userDrawn="1"/>
        </p:nvPicPr>
        <p:blipFill>
          <a:blip r:embed="rId7"/>
          <a:srcRect/>
          <a:stretch/>
        </p:blipFill>
        <p:spPr>
          <a:xfrm rot="10800000" flipV="1">
            <a:off x="5437055" y="2987646"/>
            <a:ext cx="1317890" cy="140307"/>
          </a:xfrm>
          <a:prstGeom prst="rect">
            <a:avLst/>
          </a:prstGeom>
        </p:spPr>
      </p:pic>
      <p:pic>
        <p:nvPicPr>
          <p:cNvPr id="48" name="Picture 47">
            <a:extLst>
              <a:ext uri="{FF2B5EF4-FFF2-40B4-BE49-F238E27FC236}">
                <a16:creationId xmlns:a16="http://schemas.microsoft.com/office/drawing/2014/main" id="{2135E0EE-1736-FB45-D993-58A07B16082E}"/>
              </a:ext>
            </a:extLst>
          </p:cNvPr>
          <p:cNvPicPr>
            <a:picLocks noChangeAspect="1"/>
          </p:cNvPicPr>
          <p:nvPr userDrawn="1"/>
        </p:nvPicPr>
        <p:blipFill>
          <a:blip r:embed="rId8"/>
          <a:srcRect/>
          <a:stretch/>
        </p:blipFill>
        <p:spPr>
          <a:xfrm rot="10800000" flipV="1">
            <a:off x="5333077" y="2848856"/>
            <a:ext cx="1525846" cy="140307"/>
          </a:xfrm>
          <a:prstGeom prst="rect">
            <a:avLst/>
          </a:prstGeom>
        </p:spPr>
      </p:pic>
      <p:pic>
        <p:nvPicPr>
          <p:cNvPr id="49" name="Picture 48">
            <a:extLst>
              <a:ext uri="{FF2B5EF4-FFF2-40B4-BE49-F238E27FC236}">
                <a16:creationId xmlns:a16="http://schemas.microsoft.com/office/drawing/2014/main" id="{5F4E4B2B-ED78-2F55-52DB-F848135B6716}"/>
              </a:ext>
            </a:extLst>
          </p:cNvPr>
          <p:cNvPicPr>
            <a:picLocks noChangeAspect="1"/>
          </p:cNvPicPr>
          <p:nvPr userDrawn="1"/>
        </p:nvPicPr>
        <p:blipFill>
          <a:blip r:embed="rId9"/>
          <a:srcRect/>
          <a:stretch/>
        </p:blipFill>
        <p:spPr>
          <a:xfrm rot="10800000" flipV="1">
            <a:off x="5259164" y="2710066"/>
            <a:ext cx="1673671" cy="140307"/>
          </a:xfrm>
          <a:prstGeom prst="rect">
            <a:avLst/>
          </a:prstGeom>
        </p:spPr>
      </p:pic>
      <p:pic>
        <p:nvPicPr>
          <p:cNvPr id="50" name="Picture 49">
            <a:extLst>
              <a:ext uri="{FF2B5EF4-FFF2-40B4-BE49-F238E27FC236}">
                <a16:creationId xmlns:a16="http://schemas.microsoft.com/office/drawing/2014/main" id="{7A12F7B0-DB32-EA16-C4E8-A218B997BE20}"/>
              </a:ext>
            </a:extLst>
          </p:cNvPr>
          <p:cNvPicPr>
            <a:picLocks noChangeAspect="1"/>
          </p:cNvPicPr>
          <p:nvPr userDrawn="1"/>
        </p:nvPicPr>
        <p:blipFill>
          <a:blip r:embed="rId10"/>
          <a:srcRect/>
          <a:stretch/>
        </p:blipFill>
        <p:spPr>
          <a:xfrm rot="10800000" flipV="1">
            <a:off x="5206549" y="2572529"/>
            <a:ext cx="1778901" cy="137802"/>
          </a:xfrm>
          <a:prstGeom prst="rect">
            <a:avLst/>
          </a:prstGeom>
        </p:spPr>
      </p:pic>
      <p:pic>
        <p:nvPicPr>
          <p:cNvPr id="51" name="Picture 50">
            <a:extLst>
              <a:ext uri="{FF2B5EF4-FFF2-40B4-BE49-F238E27FC236}">
                <a16:creationId xmlns:a16="http://schemas.microsoft.com/office/drawing/2014/main" id="{EC0E9F75-056D-CEDA-C743-4DC0D1E02039}"/>
              </a:ext>
            </a:extLst>
          </p:cNvPr>
          <p:cNvPicPr>
            <a:picLocks noChangeAspect="1"/>
          </p:cNvPicPr>
          <p:nvPr userDrawn="1"/>
        </p:nvPicPr>
        <p:blipFill>
          <a:blip r:embed="rId11"/>
          <a:srcRect/>
          <a:stretch/>
        </p:blipFill>
        <p:spPr>
          <a:xfrm rot="10800000" flipV="1">
            <a:off x="5171473" y="2434992"/>
            <a:ext cx="1849049" cy="137803"/>
          </a:xfrm>
          <a:prstGeom prst="rect">
            <a:avLst/>
          </a:prstGeom>
        </p:spPr>
      </p:pic>
      <p:pic>
        <p:nvPicPr>
          <p:cNvPr id="52" name="Picture 51">
            <a:extLst>
              <a:ext uri="{FF2B5EF4-FFF2-40B4-BE49-F238E27FC236}">
                <a16:creationId xmlns:a16="http://schemas.microsoft.com/office/drawing/2014/main" id="{A11EA3DF-D9B7-F415-3EF2-6DA21898FEBB}"/>
              </a:ext>
            </a:extLst>
          </p:cNvPr>
          <p:cNvPicPr>
            <a:picLocks noChangeAspect="1"/>
          </p:cNvPicPr>
          <p:nvPr userDrawn="1"/>
        </p:nvPicPr>
        <p:blipFill>
          <a:blip r:embed="rId12"/>
          <a:srcRect/>
          <a:stretch/>
        </p:blipFill>
        <p:spPr>
          <a:xfrm rot="10800000" flipV="1">
            <a:off x="5150166" y="2296202"/>
            <a:ext cx="1891666" cy="140309"/>
          </a:xfrm>
          <a:prstGeom prst="rect">
            <a:avLst/>
          </a:prstGeom>
        </p:spPr>
      </p:pic>
      <p:pic>
        <p:nvPicPr>
          <p:cNvPr id="53" name="Picture 52">
            <a:extLst>
              <a:ext uri="{FF2B5EF4-FFF2-40B4-BE49-F238E27FC236}">
                <a16:creationId xmlns:a16="http://schemas.microsoft.com/office/drawing/2014/main" id="{34760D8B-AB21-864A-60A9-7BECC2743F51}"/>
              </a:ext>
            </a:extLst>
          </p:cNvPr>
          <p:cNvPicPr>
            <a:picLocks noChangeAspect="1"/>
          </p:cNvPicPr>
          <p:nvPr userDrawn="1"/>
        </p:nvPicPr>
        <p:blipFill>
          <a:blip r:embed="rId13"/>
          <a:srcRect/>
          <a:stretch/>
        </p:blipFill>
        <p:spPr>
          <a:xfrm rot="10800000" flipV="1">
            <a:off x="5138642" y="2173696"/>
            <a:ext cx="1914716" cy="124025"/>
          </a:xfrm>
          <a:prstGeom prst="rect">
            <a:avLst/>
          </a:prstGeom>
        </p:spPr>
      </p:pic>
      <p:sp>
        <p:nvSpPr>
          <p:cNvPr id="2" name="Title 1">
            <a:extLst>
              <a:ext uri="{FF2B5EF4-FFF2-40B4-BE49-F238E27FC236}">
                <a16:creationId xmlns:a16="http://schemas.microsoft.com/office/drawing/2014/main" id="{FCC89017-E66D-81B9-758E-6546ED7E2785}"/>
              </a:ext>
            </a:extLst>
          </p:cNvPr>
          <p:cNvSpPr>
            <a:spLocks noGrp="1"/>
          </p:cNvSpPr>
          <p:nvPr userDrawn="1">
            <p:ph type="title"/>
          </p:nvPr>
        </p:nvSpPr>
        <p:spPr/>
        <p:txBody>
          <a:bodyPr/>
          <a:lstStyle/>
          <a:p>
            <a:r>
              <a:rPr lang="en-US"/>
              <a:t>Click to edit Master title style</a:t>
            </a:r>
          </a:p>
        </p:txBody>
      </p:sp>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3601" y="198656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10</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3601" y="2121516"/>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9</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3601" y="226565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8</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3601" y="240520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7</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3601" y="2544755"/>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6</a:t>
            </a:r>
          </a:p>
        </p:txBody>
      </p:sp>
      <p:pic>
        <p:nvPicPr>
          <p:cNvPr id="8" name="Picture 7">
            <a:extLst>
              <a:ext uri="{FF2B5EF4-FFF2-40B4-BE49-F238E27FC236}">
                <a16:creationId xmlns:a16="http://schemas.microsoft.com/office/drawing/2014/main" id="{8DA4F8DF-47A5-5DDB-B75D-BA0C9D33E9BA}"/>
              </a:ext>
            </a:extLst>
          </p:cNvPr>
          <p:cNvPicPr>
            <a:picLocks noChangeAspect="1"/>
          </p:cNvPicPr>
          <p:nvPr userDrawn="1"/>
        </p:nvPicPr>
        <p:blipFill>
          <a:blip r:embed="rId4"/>
          <a:srcRect/>
          <a:stretch/>
        </p:blipFill>
        <p:spPr>
          <a:xfrm flipV="1">
            <a:off x="5948176" y="3806819"/>
            <a:ext cx="295648" cy="222988"/>
          </a:xfrm>
          <a:prstGeom prst="rect">
            <a:avLst/>
          </a:prstGeom>
        </p:spPr>
      </p:pic>
      <p:pic>
        <p:nvPicPr>
          <p:cNvPr id="11" name="Picture 10">
            <a:extLst>
              <a:ext uri="{FF2B5EF4-FFF2-40B4-BE49-F238E27FC236}">
                <a16:creationId xmlns:a16="http://schemas.microsoft.com/office/drawing/2014/main" id="{E7353084-5B5F-1B6B-E4CB-0575CE1F9CE4}"/>
              </a:ext>
            </a:extLst>
          </p:cNvPr>
          <p:cNvPicPr>
            <a:picLocks noChangeAspect="1"/>
          </p:cNvPicPr>
          <p:nvPr userDrawn="1"/>
        </p:nvPicPr>
        <p:blipFill>
          <a:blip r:embed="rId5"/>
          <a:srcRect/>
          <a:stretch/>
        </p:blipFill>
        <p:spPr>
          <a:xfrm flipV="1">
            <a:off x="5780308" y="4023603"/>
            <a:ext cx="631385" cy="139753"/>
          </a:xfrm>
          <a:prstGeom prst="rect">
            <a:avLst/>
          </a:prstGeom>
        </p:spPr>
      </p:pic>
      <p:pic>
        <p:nvPicPr>
          <p:cNvPr id="14" name="Picture 13">
            <a:extLst>
              <a:ext uri="{FF2B5EF4-FFF2-40B4-BE49-F238E27FC236}">
                <a16:creationId xmlns:a16="http://schemas.microsoft.com/office/drawing/2014/main" id="{A6A4E710-B2B8-59C4-6222-5B6C9A940361}"/>
              </a:ext>
            </a:extLst>
          </p:cNvPr>
          <p:cNvPicPr>
            <a:picLocks noChangeAspect="1"/>
          </p:cNvPicPr>
          <p:nvPr userDrawn="1"/>
        </p:nvPicPr>
        <p:blipFill>
          <a:blip r:embed="rId6"/>
          <a:srcRect/>
          <a:stretch/>
        </p:blipFill>
        <p:spPr>
          <a:xfrm flipV="1">
            <a:off x="5586129" y="4157000"/>
            <a:ext cx="1019742" cy="137803"/>
          </a:xfrm>
          <a:prstGeom prst="rect">
            <a:avLst/>
          </a:prstGeom>
        </p:spPr>
      </p:pic>
      <p:pic>
        <p:nvPicPr>
          <p:cNvPr id="17" name="Picture 16">
            <a:extLst>
              <a:ext uri="{FF2B5EF4-FFF2-40B4-BE49-F238E27FC236}">
                <a16:creationId xmlns:a16="http://schemas.microsoft.com/office/drawing/2014/main" id="{A0B1AFDA-E373-14FD-7D33-A82503FCE02A}"/>
              </a:ext>
            </a:extLst>
          </p:cNvPr>
          <p:cNvPicPr>
            <a:picLocks noChangeAspect="1"/>
          </p:cNvPicPr>
          <p:nvPr userDrawn="1"/>
        </p:nvPicPr>
        <p:blipFill>
          <a:blip r:embed="rId7"/>
          <a:srcRect/>
          <a:stretch/>
        </p:blipFill>
        <p:spPr>
          <a:xfrm flipV="1">
            <a:off x="5437055" y="4292915"/>
            <a:ext cx="1317890" cy="140307"/>
          </a:xfrm>
          <a:prstGeom prst="rect">
            <a:avLst/>
          </a:prstGeom>
        </p:spPr>
      </p:pic>
      <p:pic>
        <p:nvPicPr>
          <p:cNvPr id="19" name="Picture 18">
            <a:extLst>
              <a:ext uri="{FF2B5EF4-FFF2-40B4-BE49-F238E27FC236}">
                <a16:creationId xmlns:a16="http://schemas.microsoft.com/office/drawing/2014/main" id="{D847E593-B841-78B8-AD03-B27DEFB7EFAD}"/>
              </a:ext>
            </a:extLst>
          </p:cNvPr>
          <p:cNvPicPr>
            <a:picLocks noChangeAspect="1"/>
          </p:cNvPicPr>
          <p:nvPr userDrawn="1"/>
        </p:nvPicPr>
        <p:blipFill>
          <a:blip r:embed="rId8"/>
          <a:srcRect/>
          <a:stretch/>
        </p:blipFill>
        <p:spPr>
          <a:xfrm flipV="1">
            <a:off x="5333077" y="4425882"/>
            <a:ext cx="1525846" cy="140307"/>
          </a:xfrm>
          <a:prstGeom prst="rect">
            <a:avLst/>
          </a:prstGeom>
        </p:spPr>
      </p:pic>
      <p:pic>
        <p:nvPicPr>
          <p:cNvPr id="25" name="Picture 24">
            <a:extLst>
              <a:ext uri="{FF2B5EF4-FFF2-40B4-BE49-F238E27FC236}">
                <a16:creationId xmlns:a16="http://schemas.microsoft.com/office/drawing/2014/main" id="{FCD609DD-29FB-336D-95A6-B4170E9B0054}"/>
              </a:ext>
            </a:extLst>
          </p:cNvPr>
          <p:cNvPicPr>
            <a:picLocks noChangeAspect="1"/>
          </p:cNvPicPr>
          <p:nvPr userDrawn="1"/>
        </p:nvPicPr>
        <p:blipFill>
          <a:blip r:embed="rId9"/>
          <a:srcRect/>
          <a:stretch/>
        </p:blipFill>
        <p:spPr>
          <a:xfrm flipV="1">
            <a:off x="5259165" y="4564302"/>
            <a:ext cx="1673671" cy="140307"/>
          </a:xfrm>
          <a:prstGeom prst="rect">
            <a:avLst/>
          </a:prstGeom>
        </p:spPr>
      </p:pic>
      <p:pic>
        <p:nvPicPr>
          <p:cNvPr id="28" name="Picture 27">
            <a:extLst>
              <a:ext uri="{FF2B5EF4-FFF2-40B4-BE49-F238E27FC236}">
                <a16:creationId xmlns:a16="http://schemas.microsoft.com/office/drawing/2014/main" id="{66B39FF1-5E06-D10F-E62F-81BD8279697B}"/>
              </a:ext>
            </a:extLst>
          </p:cNvPr>
          <p:cNvPicPr>
            <a:picLocks noChangeAspect="1"/>
          </p:cNvPicPr>
          <p:nvPr userDrawn="1"/>
        </p:nvPicPr>
        <p:blipFill>
          <a:blip r:embed="rId10"/>
          <a:srcRect/>
          <a:stretch/>
        </p:blipFill>
        <p:spPr>
          <a:xfrm flipV="1">
            <a:off x="5206550" y="4703975"/>
            <a:ext cx="1778901" cy="137802"/>
          </a:xfrm>
          <a:prstGeom prst="rect">
            <a:avLst/>
          </a:prstGeom>
        </p:spPr>
      </p:pic>
      <p:pic>
        <p:nvPicPr>
          <p:cNvPr id="30" name="Picture 29">
            <a:extLst>
              <a:ext uri="{FF2B5EF4-FFF2-40B4-BE49-F238E27FC236}">
                <a16:creationId xmlns:a16="http://schemas.microsoft.com/office/drawing/2014/main" id="{94696355-E55F-D239-0DCB-68ACFADFA7A0}"/>
              </a:ext>
            </a:extLst>
          </p:cNvPr>
          <p:cNvPicPr>
            <a:picLocks noChangeAspect="1"/>
          </p:cNvPicPr>
          <p:nvPr userDrawn="1"/>
        </p:nvPicPr>
        <p:blipFill>
          <a:blip r:embed="rId11"/>
          <a:srcRect/>
          <a:stretch/>
        </p:blipFill>
        <p:spPr>
          <a:xfrm flipV="1">
            <a:off x="5171473" y="4841418"/>
            <a:ext cx="1849048" cy="137803"/>
          </a:xfrm>
          <a:prstGeom prst="rect">
            <a:avLst/>
          </a:prstGeom>
        </p:spPr>
      </p:pic>
      <p:pic>
        <p:nvPicPr>
          <p:cNvPr id="32" name="Picture 31">
            <a:extLst>
              <a:ext uri="{FF2B5EF4-FFF2-40B4-BE49-F238E27FC236}">
                <a16:creationId xmlns:a16="http://schemas.microsoft.com/office/drawing/2014/main" id="{9BF82B30-EF57-D72D-C7AF-2F8974E67AE9}"/>
              </a:ext>
            </a:extLst>
          </p:cNvPr>
          <p:cNvPicPr>
            <a:picLocks noChangeAspect="1"/>
          </p:cNvPicPr>
          <p:nvPr userDrawn="1"/>
        </p:nvPicPr>
        <p:blipFill>
          <a:blip r:embed="rId12"/>
          <a:srcRect/>
          <a:stretch/>
        </p:blipFill>
        <p:spPr>
          <a:xfrm flipV="1">
            <a:off x="5150167" y="4977334"/>
            <a:ext cx="1891666" cy="140309"/>
          </a:xfrm>
          <a:prstGeom prst="rect">
            <a:avLst/>
          </a:prstGeom>
        </p:spPr>
      </p:pic>
      <p:pic>
        <p:nvPicPr>
          <p:cNvPr id="34" name="Picture 33">
            <a:extLst>
              <a:ext uri="{FF2B5EF4-FFF2-40B4-BE49-F238E27FC236}">
                <a16:creationId xmlns:a16="http://schemas.microsoft.com/office/drawing/2014/main" id="{B63FF6F5-6E36-DDF7-5206-FF4E63AC70A0}"/>
              </a:ext>
            </a:extLst>
          </p:cNvPr>
          <p:cNvPicPr>
            <a:picLocks noChangeAspect="1"/>
          </p:cNvPicPr>
          <p:nvPr userDrawn="1"/>
        </p:nvPicPr>
        <p:blipFill>
          <a:blip r:embed="rId13"/>
          <a:srcRect/>
          <a:stretch/>
        </p:blipFill>
        <p:spPr>
          <a:xfrm flipV="1">
            <a:off x="5138642" y="5112236"/>
            <a:ext cx="1914716" cy="124025"/>
          </a:xfrm>
          <a:prstGeom prst="rect">
            <a:avLst/>
          </a:prstGeom>
        </p:spPr>
      </p:pic>
      <p:sp>
        <p:nvSpPr>
          <p:cNvPr id="55" name="Title 1">
            <a:extLst>
              <a:ext uri="{FF2B5EF4-FFF2-40B4-BE49-F238E27FC236}">
                <a16:creationId xmlns:a16="http://schemas.microsoft.com/office/drawing/2014/main" id="{42DC1DAD-23D5-2C50-F48B-9E50C6F84ADB}"/>
              </a:ext>
            </a:extLst>
          </p:cNvPr>
          <p:cNvSpPr txBox="1">
            <a:spLocks/>
          </p:cNvSpPr>
          <p:nvPr userDrawn="1"/>
        </p:nvSpPr>
        <p:spPr>
          <a:xfrm>
            <a:off x="5713601" y="267511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5</a:t>
            </a:r>
          </a:p>
        </p:txBody>
      </p:sp>
      <p:sp>
        <p:nvSpPr>
          <p:cNvPr id="56" name="Title 1">
            <a:extLst>
              <a:ext uri="{FF2B5EF4-FFF2-40B4-BE49-F238E27FC236}">
                <a16:creationId xmlns:a16="http://schemas.microsoft.com/office/drawing/2014/main" id="{B57130C8-0CC4-E43A-83E1-D8BFDE1A73D2}"/>
              </a:ext>
            </a:extLst>
          </p:cNvPr>
          <p:cNvSpPr txBox="1">
            <a:spLocks/>
          </p:cNvSpPr>
          <p:nvPr userDrawn="1"/>
        </p:nvSpPr>
        <p:spPr>
          <a:xfrm>
            <a:off x="5713601" y="2819256"/>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4</a:t>
            </a:r>
          </a:p>
        </p:txBody>
      </p:sp>
      <p:sp>
        <p:nvSpPr>
          <p:cNvPr id="57" name="Title 1">
            <a:extLst>
              <a:ext uri="{FF2B5EF4-FFF2-40B4-BE49-F238E27FC236}">
                <a16:creationId xmlns:a16="http://schemas.microsoft.com/office/drawing/2014/main" id="{4CD150EB-6F2C-DCE1-1213-7D7314EACF08}"/>
              </a:ext>
            </a:extLst>
          </p:cNvPr>
          <p:cNvSpPr txBox="1">
            <a:spLocks/>
          </p:cNvSpPr>
          <p:nvPr userDrawn="1"/>
        </p:nvSpPr>
        <p:spPr>
          <a:xfrm>
            <a:off x="5713601" y="2949614"/>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3</a:t>
            </a:r>
          </a:p>
        </p:txBody>
      </p:sp>
      <p:sp>
        <p:nvSpPr>
          <p:cNvPr id="58" name="Title 1">
            <a:extLst>
              <a:ext uri="{FF2B5EF4-FFF2-40B4-BE49-F238E27FC236}">
                <a16:creationId xmlns:a16="http://schemas.microsoft.com/office/drawing/2014/main" id="{8C93B9D5-9DBE-1C03-9530-C77B457B570B}"/>
              </a:ext>
            </a:extLst>
          </p:cNvPr>
          <p:cNvSpPr txBox="1">
            <a:spLocks/>
          </p:cNvSpPr>
          <p:nvPr userDrawn="1"/>
        </p:nvSpPr>
        <p:spPr>
          <a:xfrm>
            <a:off x="5713601" y="309375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2</a:t>
            </a:r>
          </a:p>
        </p:txBody>
      </p:sp>
      <p:pic>
        <p:nvPicPr>
          <p:cNvPr id="60" name="Picture 59">
            <a:extLst>
              <a:ext uri="{FF2B5EF4-FFF2-40B4-BE49-F238E27FC236}">
                <a16:creationId xmlns:a16="http://schemas.microsoft.com/office/drawing/2014/main" id="{9A9C9D56-0BB5-D5ED-E3A3-F7430AAA42BD}"/>
              </a:ext>
            </a:extLst>
          </p:cNvPr>
          <p:cNvPicPr>
            <a:picLocks noChangeAspect="1"/>
          </p:cNvPicPr>
          <p:nvPr userDrawn="1"/>
        </p:nvPicPr>
        <p:blipFill>
          <a:blip r:embed="rId14"/>
          <a:srcRect/>
          <a:stretch/>
        </p:blipFill>
        <p:spPr>
          <a:xfrm>
            <a:off x="6044784" y="3578836"/>
            <a:ext cx="98841" cy="1657427"/>
          </a:xfrm>
          <a:prstGeom prst="rect">
            <a:avLst/>
          </a:prstGeom>
        </p:spPr>
      </p:pic>
      <p:sp>
        <p:nvSpPr>
          <p:cNvPr id="6" name="Title 1">
            <a:extLst>
              <a:ext uri="{FF2B5EF4-FFF2-40B4-BE49-F238E27FC236}">
                <a16:creationId xmlns:a16="http://schemas.microsoft.com/office/drawing/2014/main" id="{A8DCACE5-1688-EB54-6473-362516E5E186}"/>
              </a:ext>
            </a:extLst>
          </p:cNvPr>
          <p:cNvSpPr txBox="1">
            <a:spLocks/>
          </p:cNvSpPr>
          <p:nvPr userDrawn="1"/>
        </p:nvSpPr>
        <p:spPr>
          <a:xfrm>
            <a:off x="5623560" y="4494635"/>
            <a:ext cx="950976"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chemeClr val="bg1"/>
                </a:solidFill>
              </a:rPr>
              <a:t>We’re back!</a:t>
            </a:r>
          </a:p>
        </p:txBody>
      </p:sp>
      <p:sp>
        <p:nvSpPr>
          <p:cNvPr id="59" name="Title 1">
            <a:extLst>
              <a:ext uri="{FF2B5EF4-FFF2-40B4-BE49-F238E27FC236}">
                <a16:creationId xmlns:a16="http://schemas.microsoft.com/office/drawing/2014/main" id="{6FCB449A-E1AE-EF87-8073-1102377EE645}"/>
              </a:ext>
            </a:extLst>
          </p:cNvPr>
          <p:cNvSpPr txBox="1">
            <a:spLocks/>
          </p:cNvSpPr>
          <p:nvPr userDrawn="1"/>
        </p:nvSpPr>
        <p:spPr>
          <a:xfrm>
            <a:off x="5713601" y="331141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1</a:t>
            </a:r>
          </a:p>
          <a:p>
            <a:endParaRPr lang="en-US" sz="1000">
              <a:solidFill>
                <a:srgbClr val="08569B"/>
              </a:solidFill>
            </a:endParaRPr>
          </a:p>
        </p:txBody>
      </p:sp>
    </p:spTree>
    <p:custDataLst>
      <p:tags r:id="rId1"/>
    </p:custDataLst>
    <p:extLst>
      <p:ext uri="{BB962C8B-B14F-4D97-AF65-F5344CB8AC3E}">
        <p14:creationId xmlns:p14="http://schemas.microsoft.com/office/powerpoint/2010/main" val="403148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 presetClass="emph" presetSubtype="2" fill="hold" grpId="1" nodeType="withEffect">
                                  <p:stCondLst>
                                    <p:cond delay="5000"/>
                                  </p:stCondLst>
                                  <p:childTnLst>
                                    <p:animClr clrSpc="rgb" dir="cw">
                                      <p:cBhvr override="childStyle">
                                        <p:cTn id="12" dur="60000" fill="hold"/>
                                        <p:tgtEl>
                                          <p:spTgt spid="23"/>
                                        </p:tgtEl>
                                        <p:attrNameLst>
                                          <p:attrName>style.color</p:attrName>
                                        </p:attrNameLst>
                                      </p:cBhvr>
                                      <p:to>
                                        <a:schemeClr val="accent2"/>
                                      </p:to>
                                    </p:animClr>
                                  </p:childTnLst>
                                </p:cTn>
                              </p:par>
                              <p:par>
                                <p:cTn id="13" presetID="22" presetClass="exit" presetSubtype="1" fill="hold" nodeType="withEffect">
                                  <p:stCondLst>
                                    <p:cond delay="5000"/>
                                  </p:stCondLst>
                                  <p:childTnLst>
                                    <p:animEffect transition="out" filter="wipe(up)">
                                      <p:cBhvr>
                                        <p:cTn id="14" dur="60000"/>
                                        <p:tgtEl>
                                          <p:spTgt spid="53"/>
                                        </p:tgtEl>
                                      </p:cBhvr>
                                    </p:animEffect>
                                    <p:set>
                                      <p:cBhvr>
                                        <p:cTn id="15" dur="1" fill="hold">
                                          <p:stCondLst>
                                            <p:cond delay="59999"/>
                                          </p:stCondLst>
                                        </p:cTn>
                                        <p:tgtEl>
                                          <p:spTgt spid="53"/>
                                        </p:tgtEl>
                                        <p:attrNameLst>
                                          <p:attrName>style.visibility</p:attrName>
                                        </p:attrNameLst>
                                      </p:cBhvr>
                                      <p:to>
                                        <p:strVal val="hidden"/>
                                      </p:to>
                                    </p:set>
                                  </p:childTnLst>
                                </p:cTn>
                              </p:par>
                              <p:par>
                                <p:cTn id="16" presetID="22" presetClass="entr" presetSubtype="4" fill="hold" nodeType="withEffect">
                                  <p:stCondLst>
                                    <p:cond delay="500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60000"/>
                                        <p:tgtEl>
                                          <p:spTgt spid="34"/>
                                        </p:tgtEl>
                                      </p:cBhvr>
                                    </p:animEffec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3" presetClass="emph" presetSubtype="2" fill="hold" grpId="1" nodeType="withEffect">
                                  <p:stCondLst>
                                    <p:cond delay="65000"/>
                                  </p:stCondLst>
                                  <p:iterate type="lt">
                                    <p:tmPct val="0"/>
                                  </p:iterate>
                                  <p:childTnLst>
                                    <p:animClr clrSpc="rgb" dir="cw">
                                      <p:cBhvr override="childStyle">
                                        <p:cTn id="28" dur="60000" fill="hold"/>
                                        <p:tgtEl>
                                          <p:spTgt spid="24"/>
                                        </p:tgtEl>
                                        <p:attrNameLst>
                                          <p:attrName>style.color</p:attrName>
                                        </p:attrNameLst>
                                      </p:cBhvr>
                                      <p:to>
                                        <a:schemeClr val="accent2"/>
                                      </p:to>
                                    </p:animClr>
                                  </p:childTnLst>
                                </p:cTn>
                              </p:par>
                              <p:par>
                                <p:cTn id="29" presetID="22" presetClass="exit" presetSubtype="1" fill="hold" nodeType="withEffect">
                                  <p:stCondLst>
                                    <p:cond delay="65000"/>
                                  </p:stCondLst>
                                  <p:childTnLst>
                                    <p:animEffect transition="out" filter="wipe(up)">
                                      <p:cBhvr>
                                        <p:cTn id="30" dur="60000"/>
                                        <p:tgtEl>
                                          <p:spTgt spid="52"/>
                                        </p:tgtEl>
                                      </p:cBhvr>
                                    </p:animEffect>
                                    <p:set>
                                      <p:cBhvr>
                                        <p:cTn id="31" dur="1" fill="hold">
                                          <p:stCondLst>
                                            <p:cond delay="59999"/>
                                          </p:stCondLst>
                                        </p:cTn>
                                        <p:tgtEl>
                                          <p:spTgt spid="52"/>
                                        </p:tgtEl>
                                        <p:attrNameLst>
                                          <p:attrName>style.visibility</p:attrName>
                                        </p:attrNameLst>
                                      </p:cBhvr>
                                      <p:to>
                                        <p:strVal val="hidden"/>
                                      </p:to>
                                    </p:set>
                                  </p:childTnLst>
                                </p:cTn>
                              </p:par>
                              <p:par>
                                <p:cTn id="32" presetID="22" presetClass="entr" presetSubtype="4" fill="hold" nodeType="withEffect">
                                  <p:stCondLst>
                                    <p:cond delay="65000"/>
                                  </p:stCondLst>
                                  <p:childTnLst>
                                    <p:set>
                                      <p:cBhvr>
                                        <p:cTn id="33" dur="1" fill="hold">
                                          <p:stCondLst>
                                            <p:cond delay="0"/>
                                          </p:stCondLst>
                                        </p:cTn>
                                        <p:tgtEl>
                                          <p:spTgt spid="32"/>
                                        </p:tgtEl>
                                        <p:attrNameLst>
                                          <p:attrName>style.visibility</p:attrName>
                                        </p:attrNameLst>
                                      </p:cBhvr>
                                      <p:to>
                                        <p:strVal val="visible"/>
                                      </p:to>
                                    </p:set>
                                    <p:animEffect transition="in" filter="wipe(down)">
                                      <p:cBhvr>
                                        <p:cTn id="34" dur="60000"/>
                                        <p:tgtEl>
                                          <p:spTgt spid="32"/>
                                        </p:tgtEl>
                                      </p:cBhvr>
                                    </p:animEffec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3" presetClass="emph" presetSubtype="2" fill="hold" grpId="1" nodeType="withEffect">
                                  <p:stCondLst>
                                    <p:cond delay="125000"/>
                                  </p:stCondLst>
                                  <p:childTnLst>
                                    <p:animClr clrSpc="rgb" dir="cw">
                                      <p:cBhvr override="childStyle">
                                        <p:cTn id="44" dur="60000" fill="hold"/>
                                        <p:tgtEl>
                                          <p:spTgt spid="26"/>
                                        </p:tgtEl>
                                        <p:attrNameLst>
                                          <p:attrName>style.color</p:attrName>
                                        </p:attrNameLst>
                                      </p:cBhvr>
                                      <p:to>
                                        <a:schemeClr val="accent2"/>
                                      </p:to>
                                    </p:animClr>
                                  </p:childTnLst>
                                </p:cTn>
                              </p:par>
                              <p:par>
                                <p:cTn id="45" presetID="22" presetClass="exit" presetSubtype="1" fill="hold" nodeType="withEffect">
                                  <p:stCondLst>
                                    <p:cond delay="125000"/>
                                  </p:stCondLst>
                                  <p:childTnLst>
                                    <p:animEffect transition="out" filter="wipe(up)">
                                      <p:cBhvr>
                                        <p:cTn id="46" dur="60000"/>
                                        <p:tgtEl>
                                          <p:spTgt spid="51"/>
                                        </p:tgtEl>
                                      </p:cBhvr>
                                    </p:animEffect>
                                    <p:set>
                                      <p:cBhvr>
                                        <p:cTn id="47" dur="1" fill="hold">
                                          <p:stCondLst>
                                            <p:cond delay="59999"/>
                                          </p:stCondLst>
                                        </p:cTn>
                                        <p:tgtEl>
                                          <p:spTgt spid="51"/>
                                        </p:tgtEl>
                                        <p:attrNameLst>
                                          <p:attrName>style.visibility</p:attrName>
                                        </p:attrNameLst>
                                      </p:cBhvr>
                                      <p:to>
                                        <p:strVal val="hidden"/>
                                      </p:to>
                                    </p:set>
                                  </p:childTnLst>
                                </p:cTn>
                              </p:par>
                              <p:par>
                                <p:cTn id="48" presetID="22" presetClass="entr" presetSubtype="4" fill="hold" nodeType="withEffect">
                                  <p:stCondLst>
                                    <p:cond delay="125000"/>
                                  </p:stCondLst>
                                  <p:childTnLst>
                                    <p:set>
                                      <p:cBhvr>
                                        <p:cTn id="49" dur="1" fill="hold">
                                          <p:stCondLst>
                                            <p:cond delay="0"/>
                                          </p:stCondLst>
                                        </p:cTn>
                                        <p:tgtEl>
                                          <p:spTgt spid="30"/>
                                        </p:tgtEl>
                                        <p:attrNameLst>
                                          <p:attrName>style.visibility</p:attrName>
                                        </p:attrNameLst>
                                      </p:cBhvr>
                                      <p:to>
                                        <p:strVal val="visible"/>
                                      </p:to>
                                    </p:set>
                                    <p:animEffect transition="in" filter="wipe(down)">
                                      <p:cBhvr>
                                        <p:cTn id="50" dur="60000"/>
                                        <p:tgtEl>
                                          <p:spTgt spid="30"/>
                                        </p:tgtEl>
                                      </p:cBhvr>
                                    </p:animEffec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3" presetClass="emph" presetSubtype="2" fill="hold" grpId="1" nodeType="withEffect">
                                  <p:stCondLst>
                                    <p:cond delay="185000"/>
                                  </p:stCondLst>
                                  <p:childTnLst>
                                    <p:animClr clrSpc="rgb" dir="cw">
                                      <p:cBhvr override="childStyle">
                                        <p:cTn id="60" dur="60000" fill="hold"/>
                                        <p:tgtEl>
                                          <p:spTgt spid="38"/>
                                        </p:tgtEl>
                                        <p:attrNameLst>
                                          <p:attrName>style.color</p:attrName>
                                        </p:attrNameLst>
                                      </p:cBhvr>
                                      <p:to>
                                        <a:schemeClr val="accent2"/>
                                      </p:to>
                                    </p:animClr>
                                  </p:childTnLst>
                                </p:cTn>
                              </p:par>
                              <p:par>
                                <p:cTn id="61" presetID="22" presetClass="exit" presetSubtype="1" fill="hold" nodeType="withEffect">
                                  <p:stCondLst>
                                    <p:cond delay="185000"/>
                                  </p:stCondLst>
                                  <p:childTnLst>
                                    <p:animEffect transition="out" filter="wipe(up)">
                                      <p:cBhvr>
                                        <p:cTn id="62" dur="60000"/>
                                        <p:tgtEl>
                                          <p:spTgt spid="50"/>
                                        </p:tgtEl>
                                      </p:cBhvr>
                                    </p:animEffect>
                                    <p:set>
                                      <p:cBhvr>
                                        <p:cTn id="63" dur="1" fill="hold">
                                          <p:stCondLst>
                                            <p:cond delay="59999"/>
                                          </p:stCondLst>
                                        </p:cTn>
                                        <p:tgtEl>
                                          <p:spTgt spid="50"/>
                                        </p:tgtEl>
                                        <p:attrNameLst>
                                          <p:attrName>style.visibility</p:attrName>
                                        </p:attrNameLst>
                                      </p:cBhvr>
                                      <p:to>
                                        <p:strVal val="hidden"/>
                                      </p:to>
                                    </p:set>
                                  </p:childTnLst>
                                </p:cTn>
                              </p:par>
                              <p:par>
                                <p:cTn id="64" presetID="22" presetClass="entr" presetSubtype="4" fill="hold" nodeType="withEffect">
                                  <p:stCondLst>
                                    <p:cond delay="185000"/>
                                  </p:stCondLst>
                                  <p:childTnLst>
                                    <p:set>
                                      <p:cBhvr>
                                        <p:cTn id="65" dur="1" fill="hold">
                                          <p:stCondLst>
                                            <p:cond delay="0"/>
                                          </p:stCondLst>
                                        </p:cTn>
                                        <p:tgtEl>
                                          <p:spTgt spid="28"/>
                                        </p:tgtEl>
                                        <p:attrNameLst>
                                          <p:attrName>style.visibility</p:attrName>
                                        </p:attrNameLst>
                                      </p:cBhvr>
                                      <p:to>
                                        <p:strVal val="visible"/>
                                      </p:to>
                                    </p:set>
                                    <p:animEffect transition="in" filter="wipe(down)">
                                      <p:cBhvr>
                                        <p:cTn id="66" dur="60000"/>
                                        <p:tgtEl>
                                          <p:spTgt spid="28"/>
                                        </p:tgtEl>
                                      </p:cBhvr>
                                    </p:animEffec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3" presetClass="emph" presetSubtype="2" fill="hold" grpId="1" nodeType="withEffect">
                                  <p:stCondLst>
                                    <p:cond delay="245000"/>
                                  </p:stCondLst>
                                  <p:childTnLst>
                                    <p:animClr clrSpc="rgb" dir="cw">
                                      <p:cBhvr override="childStyle">
                                        <p:cTn id="76" dur="60000" fill="hold"/>
                                        <p:tgtEl>
                                          <p:spTgt spid="39"/>
                                        </p:tgtEl>
                                        <p:attrNameLst>
                                          <p:attrName>style.color</p:attrName>
                                        </p:attrNameLst>
                                      </p:cBhvr>
                                      <p:to>
                                        <a:schemeClr val="accent2"/>
                                      </p:to>
                                    </p:animClr>
                                  </p:childTnLst>
                                </p:cTn>
                              </p:par>
                              <p:par>
                                <p:cTn id="77" presetID="22" presetClass="exit" presetSubtype="1" fill="hold" nodeType="withEffect">
                                  <p:stCondLst>
                                    <p:cond delay="245000"/>
                                  </p:stCondLst>
                                  <p:childTnLst>
                                    <p:animEffect transition="out" filter="wipe(up)">
                                      <p:cBhvr>
                                        <p:cTn id="78" dur="60000"/>
                                        <p:tgtEl>
                                          <p:spTgt spid="49"/>
                                        </p:tgtEl>
                                      </p:cBhvr>
                                    </p:animEffect>
                                    <p:set>
                                      <p:cBhvr>
                                        <p:cTn id="79" dur="1" fill="hold">
                                          <p:stCondLst>
                                            <p:cond delay="59999"/>
                                          </p:stCondLst>
                                        </p:cTn>
                                        <p:tgtEl>
                                          <p:spTgt spid="49"/>
                                        </p:tgtEl>
                                        <p:attrNameLst>
                                          <p:attrName>style.visibility</p:attrName>
                                        </p:attrNameLst>
                                      </p:cBhvr>
                                      <p:to>
                                        <p:strVal val="hidden"/>
                                      </p:to>
                                    </p:set>
                                  </p:childTnLst>
                                </p:cTn>
                              </p:par>
                              <p:par>
                                <p:cTn id="80" presetID="22" presetClass="entr" presetSubtype="4" fill="hold" nodeType="withEffect">
                                  <p:stCondLst>
                                    <p:cond delay="245000"/>
                                  </p:stCondLst>
                                  <p:childTnLst>
                                    <p:set>
                                      <p:cBhvr>
                                        <p:cTn id="81" dur="1" fill="hold">
                                          <p:stCondLst>
                                            <p:cond delay="0"/>
                                          </p:stCondLst>
                                        </p:cTn>
                                        <p:tgtEl>
                                          <p:spTgt spid="25"/>
                                        </p:tgtEl>
                                        <p:attrNameLst>
                                          <p:attrName>style.visibility</p:attrName>
                                        </p:attrNameLst>
                                      </p:cBhvr>
                                      <p:to>
                                        <p:strVal val="visible"/>
                                      </p:to>
                                    </p:set>
                                    <p:animEffect transition="in" filter="wipe(down)">
                                      <p:cBhvr>
                                        <p:cTn id="82" dur="60000"/>
                                        <p:tgtEl>
                                          <p:spTgt spid="25"/>
                                        </p:tgtEl>
                                      </p:cBhvr>
                                    </p:animEffect>
                                  </p:childTnLst>
                                </p:cTn>
                              </p:par>
                              <p:par>
                                <p:cTn id="83" presetID="42" presetClass="exit" presetSubtype="0" fill="hold" grpId="2" nodeType="withEffect">
                                  <p:stCondLst>
                                    <p:cond delay="305000"/>
                                  </p:stCondLst>
                                  <p:childTnLst>
                                    <p:animEffect transition="out" filter="fade">
                                      <p:cBhvr>
                                        <p:cTn id="84" dur="1000"/>
                                        <p:tgtEl>
                                          <p:spTgt spid="39"/>
                                        </p:tgtEl>
                                      </p:cBhvr>
                                    </p:animEffect>
                                    <p:anim calcmode="lin" valueType="num">
                                      <p:cBhvr>
                                        <p:cTn id="85" dur="1000"/>
                                        <p:tgtEl>
                                          <p:spTgt spid="39"/>
                                        </p:tgtEl>
                                        <p:attrNameLst>
                                          <p:attrName>ppt_x</p:attrName>
                                        </p:attrNameLst>
                                      </p:cBhvr>
                                      <p:tavLst>
                                        <p:tav tm="0">
                                          <p:val>
                                            <p:strVal val="ppt_x"/>
                                          </p:val>
                                        </p:tav>
                                        <p:tav tm="100000">
                                          <p:val>
                                            <p:strVal val="ppt_x"/>
                                          </p:val>
                                        </p:tav>
                                      </p:tavLst>
                                    </p:anim>
                                    <p:anim calcmode="lin" valueType="num">
                                      <p:cBhvr>
                                        <p:cTn id="86" dur="1000"/>
                                        <p:tgtEl>
                                          <p:spTgt spid="39"/>
                                        </p:tgtEl>
                                        <p:attrNameLst>
                                          <p:attrName>ppt_y</p:attrName>
                                        </p:attrNameLst>
                                      </p:cBhvr>
                                      <p:tavLst>
                                        <p:tav tm="0">
                                          <p:val>
                                            <p:strVal val="ppt_y"/>
                                          </p:val>
                                        </p:tav>
                                        <p:tav tm="100000">
                                          <p:val>
                                            <p:strVal val="ppt_y+.1"/>
                                          </p:val>
                                        </p:tav>
                                      </p:tavLst>
                                    </p:anim>
                                    <p:set>
                                      <p:cBhvr>
                                        <p:cTn id="87" dur="1" fill="hold">
                                          <p:stCondLst>
                                            <p:cond delay="999"/>
                                          </p:stCondLst>
                                        </p:cTn>
                                        <p:tgtEl>
                                          <p:spTgt spid="39"/>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fade">
                                      <p:cBhvr>
                                        <p:cTn id="90" dur="500"/>
                                        <p:tgtEl>
                                          <p:spTgt spid="55"/>
                                        </p:tgtEl>
                                      </p:cBhvr>
                                    </p:animEffect>
                                  </p:childTnLst>
                                </p:cTn>
                              </p:par>
                              <p:par>
                                <p:cTn id="91" presetID="3" presetClass="emph" presetSubtype="2" fill="hold" grpId="1" nodeType="withEffect">
                                  <p:stCondLst>
                                    <p:cond delay="305000"/>
                                  </p:stCondLst>
                                  <p:childTnLst>
                                    <p:animClr clrSpc="rgb" dir="cw">
                                      <p:cBhvr override="childStyle">
                                        <p:cTn id="92" dur="60000" fill="hold"/>
                                        <p:tgtEl>
                                          <p:spTgt spid="55"/>
                                        </p:tgtEl>
                                        <p:attrNameLst>
                                          <p:attrName>style.color</p:attrName>
                                        </p:attrNameLst>
                                      </p:cBhvr>
                                      <p:to>
                                        <a:schemeClr val="accent2"/>
                                      </p:to>
                                    </p:animClr>
                                  </p:childTnLst>
                                </p:cTn>
                              </p:par>
                              <p:par>
                                <p:cTn id="93" presetID="22" presetClass="exit" presetSubtype="1" fill="hold" nodeType="withEffect">
                                  <p:stCondLst>
                                    <p:cond delay="305000"/>
                                  </p:stCondLst>
                                  <p:childTnLst>
                                    <p:animEffect transition="out" filter="wipe(up)">
                                      <p:cBhvr>
                                        <p:cTn id="94" dur="60000"/>
                                        <p:tgtEl>
                                          <p:spTgt spid="48"/>
                                        </p:tgtEl>
                                      </p:cBhvr>
                                    </p:animEffect>
                                    <p:set>
                                      <p:cBhvr>
                                        <p:cTn id="95" dur="1" fill="hold">
                                          <p:stCondLst>
                                            <p:cond delay="59999"/>
                                          </p:stCondLst>
                                        </p:cTn>
                                        <p:tgtEl>
                                          <p:spTgt spid="48"/>
                                        </p:tgtEl>
                                        <p:attrNameLst>
                                          <p:attrName>style.visibility</p:attrName>
                                        </p:attrNameLst>
                                      </p:cBhvr>
                                      <p:to>
                                        <p:strVal val="hidden"/>
                                      </p:to>
                                    </p:set>
                                  </p:childTnLst>
                                </p:cTn>
                              </p:par>
                              <p:par>
                                <p:cTn id="96" presetID="22" presetClass="entr" presetSubtype="4" fill="hold" nodeType="withEffect">
                                  <p:stCondLst>
                                    <p:cond delay="305000"/>
                                  </p:stCondLst>
                                  <p:childTnLst>
                                    <p:set>
                                      <p:cBhvr>
                                        <p:cTn id="97" dur="1" fill="hold">
                                          <p:stCondLst>
                                            <p:cond delay="0"/>
                                          </p:stCondLst>
                                        </p:cTn>
                                        <p:tgtEl>
                                          <p:spTgt spid="19"/>
                                        </p:tgtEl>
                                        <p:attrNameLst>
                                          <p:attrName>style.visibility</p:attrName>
                                        </p:attrNameLst>
                                      </p:cBhvr>
                                      <p:to>
                                        <p:strVal val="visible"/>
                                      </p:to>
                                    </p:set>
                                    <p:animEffect transition="in" filter="wipe(down)">
                                      <p:cBhvr>
                                        <p:cTn id="98" dur="60000"/>
                                        <p:tgtEl>
                                          <p:spTgt spid="19"/>
                                        </p:tgtEl>
                                      </p:cBhvr>
                                    </p:animEffect>
                                  </p:childTnLst>
                                </p:cTn>
                              </p:par>
                              <p:par>
                                <p:cTn id="99" presetID="42" presetClass="exit" presetSubtype="0" fill="hold" grpId="2" nodeType="withEffect">
                                  <p:stCondLst>
                                    <p:cond delay="365000"/>
                                  </p:stCondLst>
                                  <p:childTnLst>
                                    <p:animEffect transition="out" filter="fade">
                                      <p:cBhvr>
                                        <p:cTn id="100" dur="1000"/>
                                        <p:tgtEl>
                                          <p:spTgt spid="55"/>
                                        </p:tgtEl>
                                      </p:cBhvr>
                                    </p:animEffect>
                                    <p:anim calcmode="lin" valueType="num">
                                      <p:cBhvr>
                                        <p:cTn id="101" dur="1000"/>
                                        <p:tgtEl>
                                          <p:spTgt spid="55"/>
                                        </p:tgtEl>
                                        <p:attrNameLst>
                                          <p:attrName>ppt_x</p:attrName>
                                        </p:attrNameLst>
                                      </p:cBhvr>
                                      <p:tavLst>
                                        <p:tav tm="0">
                                          <p:val>
                                            <p:strVal val="ppt_x"/>
                                          </p:val>
                                        </p:tav>
                                        <p:tav tm="100000">
                                          <p:val>
                                            <p:strVal val="ppt_x"/>
                                          </p:val>
                                        </p:tav>
                                      </p:tavLst>
                                    </p:anim>
                                    <p:anim calcmode="lin" valueType="num">
                                      <p:cBhvr>
                                        <p:cTn id="102" dur="1000"/>
                                        <p:tgtEl>
                                          <p:spTgt spid="55"/>
                                        </p:tgtEl>
                                        <p:attrNameLst>
                                          <p:attrName>ppt_y</p:attrName>
                                        </p:attrNameLst>
                                      </p:cBhvr>
                                      <p:tavLst>
                                        <p:tav tm="0">
                                          <p:val>
                                            <p:strVal val="ppt_y"/>
                                          </p:val>
                                        </p:tav>
                                        <p:tav tm="100000">
                                          <p:val>
                                            <p:strVal val="ppt_y+.1"/>
                                          </p:val>
                                        </p:tav>
                                      </p:tavLst>
                                    </p:anim>
                                    <p:set>
                                      <p:cBhvr>
                                        <p:cTn id="103" dur="1" fill="hold">
                                          <p:stCondLst>
                                            <p:cond delay="999"/>
                                          </p:stCondLst>
                                        </p:cTn>
                                        <p:tgtEl>
                                          <p:spTgt spid="55"/>
                                        </p:tgtEl>
                                        <p:attrNameLst>
                                          <p:attrName>style.visibility</p:attrName>
                                        </p:attrNameLst>
                                      </p:cBhvr>
                                      <p:to>
                                        <p:strVal val="hidden"/>
                                      </p:to>
                                    </p:set>
                                  </p:childTnLst>
                                </p:cTn>
                              </p:par>
                              <p:par>
                                <p:cTn id="104" presetID="10" presetClass="entr" presetSubtype="0" fill="hold" grpId="0" nodeType="with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500"/>
                                        <p:tgtEl>
                                          <p:spTgt spid="56"/>
                                        </p:tgtEl>
                                      </p:cBhvr>
                                    </p:animEffect>
                                  </p:childTnLst>
                                </p:cTn>
                              </p:par>
                              <p:par>
                                <p:cTn id="107" presetID="3" presetClass="emph" presetSubtype="2" fill="hold" grpId="1" nodeType="withEffect">
                                  <p:stCondLst>
                                    <p:cond delay="365000"/>
                                  </p:stCondLst>
                                  <p:childTnLst>
                                    <p:animClr clrSpc="rgb" dir="cw">
                                      <p:cBhvr override="childStyle">
                                        <p:cTn id="108" dur="60000" fill="hold"/>
                                        <p:tgtEl>
                                          <p:spTgt spid="56"/>
                                        </p:tgtEl>
                                        <p:attrNameLst>
                                          <p:attrName>style.color</p:attrName>
                                        </p:attrNameLst>
                                      </p:cBhvr>
                                      <p:to>
                                        <a:schemeClr val="accent2"/>
                                      </p:to>
                                    </p:animClr>
                                  </p:childTnLst>
                                </p:cTn>
                              </p:par>
                              <p:par>
                                <p:cTn id="109" presetID="22" presetClass="exit" presetSubtype="1" fill="hold" nodeType="withEffect">
                                  <p:stCondLst>
                                    <p:cond delay="365000"/>
                                  </p:stCondLst>
                                  <p:childTnLst>
                                    <p:animEffect transition="out" filter="wipe(up)">
                                      <p:cBhvr>
                                        <p:cTn id="110" dur="60000"/>
                                        <p:tgtEl>
                                          <p:spTgt spid="46"/>
                                        </p:tgtEl>
                                      </p:cBhvr>
                                    </p:animEffect>
                                    <p:set>
                                      <p:cBhvr>
                                        <p:cTn id="111" dur="1" fill="hold">
                                          <p:stCondLst>
                                            <p:cond delay="59999"/>
                                          </p:stCondLst>
                                        </p:cTn>
                                        <p:tgtEl>
                                          <p:spTgt spid="46"/>
                                        </p:tgtEl>
                                        <p:attrNameLst>
                                          <p:attrName>style.visibility</p:attrName>
                                        </p:attrNameLst>
                                      </p:cBhvr>
                                      <p:to>
                                        <p:strVal val="hidden"/>
                                      </p:to>
                                    </p:set>
                                  </p:childTnLst>
                                </p:cTn>
                              </p:par>
                              <p:par>
                                <p:cTn id="112" presetID="22" presetClass="entr" presetSubtype="4" fill="hold" nodeType="withEffect">
                                  <p:stCondLst>
                                    <p:cond delay="365000"/>
                                  </p:stCondLst>
                                  <p:childTnLst>
                                    <p:set>
                                      <p:cBhvr>
                                        <p:cTn id="113" dur="1" fill="hold">
                                          <p:stCondLst>
                                            <p:cond delay="0"/>
                                          </p:stCondLst>
                                        </p:cTn>
                                        <p:tgtEl>
                                          <p:spTgt spid="17"/>
                                        </p:tgtEl>
                                        <p:attrNameLst>
                                          <p:attrName>style.visibility</p:attrName>
                                        </p:attrNameLst>
                                      </p:cBhvr>
                                      <p:to>
                                        <p:strVal val="visible"/>
                                      </p:to>
                                    </p:set>
                                    <p:animEffect transition="in" filter="wipe(down)">
                                      <p:cBhvr>
                                        <p:cTn id="114" dur="60000"/>
                                        <p:tgtEl>
                                          <p:spTgt spid="17"/>
                                        </p:tgtEl>
                                      </p:cBhvr>
                                    </p:animEffect>
                                  </p:childTnLst>
                                </p:cTn>
                              </p:par>
                              <p:par>
                                <p:cTn id="115" presetID="42" presetClass="exit" presetSubtype="0" fill="hold" grpId="2" nodeType="withEffect">
                                  <p:stCondLst>
                                    <p:cond delay="425000"/>
                                  </p:stCondLst>
                                  <p:childTnLst>
                                    <p:animEffect transition="out" filter="fade">
                                      <p:cBhvr>
                                        <p:cTn id="116" dur="1000"/>
                                        <p:tgtEl>
                                          <p:spTgt spid="56"/>
                                        </p:tgtEl>
                                      </p:cBhvr>
                                    </p:animEffect>
                                    <p:anim calcmode="lin" valueType="num">
                                      <p:cBhvr>
                                        <p:cTn id="117" dur="1000"/>
                                        <p:tgtEl>
                                          <p:spTgt spid="56"/>
                                        </p:tgtEl>
                                        <p:attrNameLst>
                                          <p:attrName>ppt_x</p:attrName>
                                        </p:attrNameLst>
                                      </p:cBhvr>
                                      <p:tavLst>
                                        <p:tav tm="0">
                                          <p:val>
                                            <p:strVal val="ppt_x"/>
                                          </p:val>
                                        </p:tav>
                                        <p:tav tm="100000">
                                          <p:val>
                                            <p:strVal val="ppt_x"/>
                                          </p:val>
                                        </p:tav>
                                      </p:tavLst>
                                    </p:anim>
                                    <p:anim calcmode="lin" valueType="num">
                                      <p:cBhvr>
                                        <p:cTn id="118" dur="1000"/>
                                        <p:tgtEl>
                                          <p:spTgt spid="56"/>
                                        </p:tgtEl>
                                        <p:attrNameLst>
                                          <p:attrName>ppt_y</p:attrName>
                                        </p:attrNameLst>
                                      </p:cBhvr>
                                      <p:tavLst>
                                        <p:tav tm="0">
                                          <p:val>
                                            <p:strVal val="ppt_y"/>
                                          </p:val>
                                        </p:tav>
                                        <p:tav tm="100000">
                                          <p:val>
                                            <p:strVal val="ppt_y+.1"/>
                                          </p:val>
                                        </p:tav>
                                      </p:tavLst>
                                    </p:anim>
                                    <p:set>
                                      <p:cBhvr>
                                        <p:cTn id="119" dur="1" fill="hold">
                                          <p:stCondLst>
                                            <p:cond delay="999"/>
                                          </p:stCondLst>
                                        </p:cTn>
                                        <p:tgtEl>
                                          <p:spTgt spid="56"/>
                                        </p:tgtEl>
                                        <p:attrNameLst>
                                          <p:attrName>style.visibility</p:attrName>
                                        </p:attrNameLst>
                                      </p:cBhvr>
                                      <p:to>
                                        <p:strVal val="hidden"/>
                                      </p:to>
                                    </p:set>
                                  </p:childTnLst>
                                </p:cTn>
                              </p:par>
                              <p:par>
                                <p:cTn id="120" presetID="10" presetClass="entr" presetSubtype="0" fill="hold" grpId="0" nodeType="withEffect">
                                  <p:stCondLst>
                                    <p:cond delay="0"/>
                                  </p:stCondLst>
                                  <p:childTnLst>
                                    <p:set>
                                      <p:cBhvr>
                                        <p:cTn id="121" dur="1" fill="hold">
                                          <p:stCondLst>
                                            <p:cond delay="0"/>
                                          </p:stCondLst>
                                        </p:cTn>
                                        <p:tgtEl>
                                          <p:spTgt spid="57"/>
                                        </p:tgtEl>
                                        <p:attrNameLst>
                                          <p:attrName>style.visibility</p:attrName>
                                        </p:attrNameLst>
                                      </p:cBhvr>
                                      <p:to>
                                        <p:strVal val="visible"/>
                                      </p:to>
                                    </p:set>
                                    <p:animEffect transition="in" filter="fade">
                                      <p:cBhvr>
                                        <p:cTn id="122" dur="500"/>
                                        <p:tgtEl>
                                          <p:spTgt spid="57"/>
                                        </p:tgtEl>
                                      </p:cBhvr>
                                    </p:animEffect>
                                  </p:childTnLst>
                                </p:cTn>
                              </p:par>
                              <p:par>
                                <p:cTn id="123" presetID="3" presetClass="emph" presetSubtype="2" fill="hold" grpId="1" nodeType="withEffect">
                                  <p:stCondLst>
                                    <p:cond delay="425000"/>
                                  </p:stCondLst>
                                  <p:childTnLst>
                                    <p:animClr clrSpc="rgb" dir="cw">
                                      <p:cBhvr override="childStyle">
                                        <p:cTn id="124" dur="60000" fill="hold"/>
                                        <p:tgtEl>
                                          <p:spTgt spid="57"/>
                                        </p:tgtEl>
                                        <p:attrNameLst>
                                          <p:attrName>style.color</p:attrName>
                                        </p:attrNameLst>
                                      </p:cBhvr>
                                      <p:to>
                                        <a:schemeClr val="accent2"/>
                                      </p:to>
                                    </p:animClr>
                                  </p:childTnLst>
                                </p:cTn>
                              </p:par>
                              <p:par>
                                <p:cTn id="125" presetID="22" presetClass="exit" presetSubtype="1" fill="hold" nodeType="withEffect">
                                  <p:stCondLst>
                                    <p:cond delay="425000"/>
                                  </p:stCondLst>
                                  <p:childTnLst>
                                    <p:animEffect transition="out" filter="wipe(up)">
                                      <p:cBhvr>
                                        <p:cTn id="126" dur="60000"/>
                                        <p:tgtEl>
                                          <p:spTgt spid="45"/>
                                        </p:tgtEl>
                                      </p:cBhvr>
                                    </p:animEffect>
                                    <p:set>
                                      <p:cBhvr>
                                        <p:cTn id="127" dur="1" fill="hold">
                                          <p:stCondLst>
                                            <p:cond delay="59999"/>
                                          </p:stCondLst>
                                        </p:cTn>
                                        <p:tgtEl>
                                          <p:spTgt spid="45"/>
                                        </p:tgtEl>
                                        <p:attrNameLst>
                                          <p:attrName>style.visibility</p:attrName>
                                        </p:attrNameLst>
                                      </p:cBhvr>
                                      <p:to>
                                        <p:strVal val="hidden"/>
                                      </p:to>
                                    </p:set>
                                  </p:childTnLst>
                                </p:cTn>
                              </p:par>
                              <p:par>
                                <p:cTn id="128" presetID="22" presetClass="entr" presetSubtype="4" fill="hold" nodeType="withEffect">
                                  <p:stCondLst>
                                    <p:cond delay="425000"/>
                                  </p:stCondLst>
                                  <p:childTnLst>
                                    <p:set>
                                      <p:cBhvr>
                                        <p:cTn id="129" dur="1" fill="hold">
                                          <p:stCondLst>
                                            <p:cond delay="0"/>
                                          </p:stCondLst>
                                        </p:cTn>
                                        <p:tgtEl>
                                          <p:spTgt spid="14"/>
                                        </p:tgtEl>
                                        <p:attrNameLst>
                                          <p:attrName>style.visibility</p:attrName>
                                        </p:attrNameLst>
                                      </p:cBhvr>
                                      <p:to>
                                        <p:strVal val="visible"/>
                                      </p:to>
                                    </p:set>
                                    <p:animEffect transition="in" filter="wipe(down)">
                                      <p:cBhvr>
                                        <p:cTn id="130" dur="60000"/>
                                        <p:tgtEl>
                                          <p:spTgt spid="14"/>
                                        </p:tgtEl>
                                      </p:cBhvr>
                                    </p:animEffect>
                                  </p:childTnLst>
                                </p:cTn>
                              </p:par>
                              <p:par>
                                <p:cTn id="131" presetID="42" presetClass="exit" presetSubtype="0" fill="hold" grpId="2" nodeType="withEffect">
                                  <p:stCondLst>
                                    <p:cond delay="485000"/>
                                  </p:stCondLst>
                                  <p:childTnLst>
                                    <p:animEffect transition="out" filter="fade">
                                      <p:cBhvr>
                                        <p:cTn id="132" dur="1000"/>
                                        <p:tgtEl>
                                          <p:spTgt spid="57"/>
                                        </p:tgtEl>
                                      </p:cBhvr>
                                    </p:animEffect>
                                    <p:anim calcmode="lin" valueType="num">
                                      <p:cBhvr>
                                        <p:cTn id="133" dur="1000"/>
                                        <p:tgtEl>
                                          <p:spTgt spid="57"/>
                                        </p:tgtEl>
                                        <p:attrNameLst>
                                          <p:attrName>ppt_x</p:attrName>
                                        </p:attrNameLst>
                                      </p:cBhvr>
                                      <p:tavLst>
                                        <p:tav tm="0">
                                          <p:val>
                                            <p:strVal val="ppt_x"/>
                                          </p:val>
                                        </p:tav>
                                        <p:tav tm="100000">
                                          <p:val>
                                            <p:strVal val="ppt_x"/>
                                          </p:val>
                                        </p:tav>
                                      </p:tavLst>
                                    </p:anim>
                                    <p:anim calcmode="lin" valueType="num">
                                      <p:cBhvr>
                                        <p:cTn id="134" dur="1000"/>
                                        <p:tgtEl>
                                          <p:spTgt spid="57"/>
                                        </p:tgtEl>
                                        <p:attrNameLst>
                                          <p:attrName>ppt_y</p:attrName>
                                        </p:attrNameLst>
                                      </p:cBhvr>
                                      <p:tavLst>
                                        <p:tav tm="0">
                                          <p:val>
                                            <p:strVal val="ppt_y"/>
                                          </p:val>
                                        </p:tav>
                                        <p:tav tm="100000">
                                          <p:val>
                                            <p:strVal val="ppt_y+.1"/>
                                          </p:val>
                                        </p:tav>
                                      </p:tavLst>
                                    </p:anim>
                                    <p:set>
                                      <p:cBhvr>
                                        <p:cTn id="135" dur="1" fill="hold">
                                          <p:stCondLst>
                                            <p:cond delay="999"/>
                                          </p:stCondLst>
                                        </p:cTn>
                                        <p:tgtEl>
                                          <p:spTgt spid="57"/>
                                        </p:tgtEl>
                                        <p:attrNameLst>
                                          <p:attrName>style.visibility</p:attrName>
                                        </p:attrNameLst>
                                      </p:cBhvr>
                                      <p:to>
                                        <p:strVal val="hidden"/>
                                      </p:to>
                                    </p:set>
                                  </p:childTnLst>
                                </p:cTn>
                              </p:par>
                              <p:par>
                                <p:cTn id="136" presetID="10" presetClass="entr" presetSubtype="0" fill="hold" grpId="0" nodeType="withEffect">
                                  <p:stCondLst>
                                    <p:cond delay="0"/>
                                  </p:stCondLst>
                                  <p:childTnLst>
                                    <p:set>
                                      <p:cBhvr>
                                        <p:cTn id="137" dur="1" fill="hold">
                                          <p:stCondLst>
                                            <p:cond delay="0"/>
                                          </p:stCondLst>
                                        </p:cTn>
                                        <p:tgtEl>
                                          <p:spTgt spid="58"/>
                                        </p:tgtEl>
                                        <p:attrNameLst>
                                          <p:attrName>style.visibility</p:attrName>
                                        </p:attrNameLst>
                                      </p:cBhvr>
                                      <p:to>
                                        <p:strVal val="visible"/>
                                      </p:to>
                                    </p:set>
                                    <p:animEffect transition="in" filter="fade">
                                      <p:cBhvr>
                                        <p:cTn id="138" dur="500"/>
                                        <p:tgtEl>
                                          <p:spTgt spid="58"/>
                                        </p:tgtEl>
                                      </p:cBhvr>
                                    </p:animEffect>
                                  </p:childTnLst>
                                </p:cTn>
                              </p:par>
                              <p:par>
                                <p:cTn id="139" presetID="3" presetClass="emph" presetSubtype="2" fill="hold" grpId="1" nodeType="withEffect">
                                  <p:stCondLst>
                                    <p:cond delay="485000"/>
                                  </p:stCondLst>
                                  <p:childTnLst>
                                    <p:animClr clrSpc="rgb" dir="cw">
                                      <p:cBhvr override="childStyle">
                                        <p:cTn id="140" dur="60000" fill="hold"/>
                                        <p:tgtEl>
                                          <p:spTgt spid="58"/>
                                        </p:tgtEl>
                                        <p:attrNameLst>
                                          <p:attrName>style.color</p:attrName>
                                        </p:attrNameLst>
                                      </p:cBhvr>
                                      <p:to>
                                        <a:schemeClr val="accent2"/>
                                      </p:to>
                                    </p:animClr>
                                  </p:childTnLst>
                                </p:cTn>
                              </p:par>
                              <p:par>
                                <p:cTn id="141" presetID="22" presetClass="exit" presetSubtype="1" fill="hold" nodeType="withEffect">
                                  <p:stCondLst>
                                    <p:cond delay="485000"/>
                                  </p:stCondLst>
                                  <p:childTnLst>
                                    <p:animEffect transition="out" filter="wipe(up)">
                                      <p:cBhvr>
                                        <p:cTn id="142" dur="60000"/>
                                        <p:tgtEl>
                                          <p:spTgt spid="37"/>
                                        </p:tgtEl>
                                      </p:cBhvr>
                                    </p:animEffect>
                                    <p:set>
                                      <p:cBhvr>
                                        <p:cTn id="143" dur="1" fill="hold">
                                          <p:stCondLst>
                                            <p:cond delay="59999"/>
                                          </p:stCondLst>
                                        </p:cTn>
                                        <p:tgtEl>
                                          <p:spTgt spid="37"/>
                                        </p:tgtEl>
                                        <p:attrNameLst>
                                          <p:attrName>style.visibility</p:attrName>
                                        </p:attrNameLst>
                                      </p:cBhvr>
                                      <p:to>
                                        <p:strVal val="hidden"/>
                                      </p:to>
                                    </p:set>
                                  </p:childTnLst>
                                </p:cTn>
                              </p:par>
                              <p:par>
                                <p:cTn id="144" presetID="22" presetClass="entr" presetSubtype="4" fill="hold" nodeType="withEffect">
                                  <p:stCondLst>
                                    <p:cond delay="485000"/>
                                  </p:stCondLst>
                                  <p:childTnLst>
                                    <p:set>
                                      <p:cBhvr>
                                        <p:cTn id="145" dur="1" fill="hold">
                                          <p:stCondLst>
                                            <p:cond delay="0"/>
                                          </p:stCondLst>
                                        </p:cTn>
                                        <p:tgtEl>
                                          <p:spTgt spid="11"/>
                                        </p:tgtEl>
                                        <p:attrNameLst>
                                          <p:attrName>style.visibility</p:attrName>
                                        </p:attrNameLst>
                                      </p:cBhvr>
                                      <p:to>
                                        <p:strVal val="visible"/>
                                      </p:to>
                                    </p:set>
                                    <p:animEffect transition="in" filter="wipe(down)">
                                      <p:cBhvr>
                                        <p:cTn id="146" dur="60000"/>
                                        <p:tgtEl>
                                          <p:spTgt spid="11"/>
                                        </p:tgtEl>
                                      </p:cBhvr>
                                    </p:animEffect>
                                  </p:childTnLst>
                                </p:cTn>
                              </p:par>
                              <p:par>
                                <p:cTn id="147" presetID="42" presetClass="exit" presetSubtype="0" fill="hold" grpId="2" nodeType="withEffect">
                                  <p:stCondLst>
                                    <p:cond delay="545000"/>
                                  </p:stCondLst>
                                  <p:childTnLst>
                                    <p:animEffect transition="out" filter="fade">
                                      <p:cBhvr>
                                        <p:cTn id="148" dur="1000"/>
                                        <p:tgtEl>
                                          <p:spTgt spid="58"/>
                                        </p:tgtEl>
                                      </p:cBhvr>
                                    </p:animEffect>
                                    <p:anim calcmode="lin" valueType="num">
                                      <p:cBhvr>
                                        <p:cTn id="149" dur="1000"/>
                                        <p:tgtEl>
                                          <p:spTgt spid="58"/>
                                        </p:tgtEl>
                                        <p:attrNameLst>
                                          <p:attrName>ppt_x</p:attrName>
                                        </p:attrNameLst>
                                      </p:cBhvr>
                                      <p:tavLst>
                                        <p:tav tm="0">
                                          <p:val>
                                            <p:strVal val="ppt_x"/>
                                          </p:val>
                                        </p:tav>
                                        <p:tav tm="100000">
                                          <p:val>
                                            <p:strVal val="ppt_x"/>
                                          </p:val>
                                        </p:tav>
                                      </p:tavLst>
                                    </p:anim>
                                    <p:anim calcmode="lin" valueType="num">
                                      <p:cBhvr>
                                        <p:cTn id="150" dur="1000"/>
                                        <p:tgtEl>
                                          <p:spTgt spid="58"/>
                                        </p:tgtEl>
                                        <p:attrNameLst>
                                          <p:attrName>ppt_y</p:attrName>
                                        </p:attrNameLst>
                                      </p:cBhvr>
                                      <p:tavLst>
                                        <p:tav tm="0">
                                          <p:val>
                                            <p:strVal val="ppt_y"/>
                                          </p:val>
                                        </p:tav>
                                        <p:tav tm="100000">
                                          <p:val>
                                            <p:strVal val="ppt_y+.1"/>
                                          </p:val>
                                        </p:tav>
                                      </p:tavLst>
                                    </p:anim>
                                    <p:set>
                                      <p:cBhvr>
                                        <p:cTn id="151" dur="1" fill="hold">
                                          <p:stCondLst>
                                            <p:cond delay="999"/>
                                          </p:stCondLst>
                                        </p:cTn>
                                        <p:tgtEl>
                                          <p:spTgt spid="58"/>
                                        </p:tgtEl>
                                        <p:attrNameLst>
                                          <p:attrName>style.visibility</p:attrName>
                                        </p:attrNameLst>
                                      </p:cBhvr>
                                      <p:to>
                                        <p:strVal val="hidden"/>
                                      </p:to>
                                    </p:set>
                                  </p:childTnLst>
                                </p:cTn>
                              </p:par>
                              <p:par>
                                <p:cTn id="152" presetID="10" presetClass="entr" presetSubtype="0" fill="hold" grpId="0" nodeType="withEffect">
                                  <p:stCondLst>
                                    <p:cond delay="0"/>
                                  </p:stCondLst>
                                  <p:childTnLst>
                                    <p:set>
                                      <p:cBhvr>
                                        <p:cTn id="153" dur="1" fill="hold">
                                          <p:stCondLst>
                                            <p:cond delay="0"/>
                                          </p:stCondLst>
                                        </p:cTn>
                                        <p:tgtEl>
                                          <p:spTgt spid="59"/>
                                        </p:tgtEl>
                                        <p:attrNameLst>
                                          <p:attrName>style.visibility</p:attrName>
                                        </p:attrNameLst>
                                      </p:cBhvr>
                                      <p:to>
                                        <p:strVal val="visible"/>
                                      </p:to>
                                    </p:set>
                                    <p:animEffect transition="in" filter="fade">
                                      <p:cBhvr>
                                        <p:cTn id="154" dur="500"/>
                                        <p:tgtEl>
                                          <p:spTgt spid="59"/>
                                        </p:tgtEl>
                                      </p:cBhvr>
                                    </p:animEffect>
                                  </p:childTnLst>
                                </p:cTn>
                              </p:par>
                              <p:par>
                                <p:cTn id="155" presetID="3" presetClass="emph" presetSubtype="2" fill="hold" grpId="1" nodeType="withEffect">
                                  <p:stCondLst>
                                    <p:cond delay="545000"/>
                                  </p:stCondLst>
                                  <p:childTnLst>
                                    <p:animClr clrSpc="rgb" dir="cw">
                                      <p:cBhvr override="childStyle">
                                        <p:cTn id="156" dur="60000" fill="hold"/>
                                        <p:tgtEl>
                                          <p:spTgt spid="59"/>
                                        </p:tgtEl>
                                        <p:attrNameLst>
                                          <p:attrName>style.color</p:attrName>
                                        </p:attrNameLst>
                                      </p:cBhvr>
                                      <p:to>
                                        <a:schemeClr val="accent2"/>
                                      </p:to>
                                    </p:animClr>
                                  </p:childTnLst>
                                </p:cTn>
                              </p:par>
                              <p:par>
                                <p:cTn id="157" presetID="22" presetClass="exit" presetSubtype="1" fill="hold" nodeType="withEffect">
                                  <p:stCondLst>
                                    <p:cond delay="545000"/>
                                  </p:stCondLst>
                                  <p:childTnLst>
                                    <p:animEffect transition="out" filter="wipe(up)">
                                      <p:cBhvr>
                                        <p:cTn id="158" dur="60000"/>
                                        <p:tgtEl>
                                          <p:spTgt spid="36"/>
                                        </p:tgtEl>
                                      </p:cBhvr>
                                    </p:animEffect>
                                    <p:set>
                                      <p:cBhvr>
                                        <p:cTn id="159" dur="1" fill="hold">
                                          <p:stCondLst>
                                            <p:cond delay="59999"/>
                                          </p:stCondLst>
                                        </p:cTn>
                                        <p:tgtEl>
                                          <p:spTgt spid="36"/>
                                        </p:tgtEl>
                                        <p:attrNameLst>
                                          <p:attrName>style.visibility</p:attrName>
                                        </p:attrNameLst>
                                      </p:cBhvr>
                                      <p:to>
                                        <p:strVal val="hidden"/>
                                      </p:to>
                                    </p:set>
                                  </p:childTnLst>
                                </p:cTn>
                              </p:par>
                              <p:par>
                                <p:cTn id="160" presetID="22" presetClass="entr" presetSubtype="4" fill="hold" nodeType="withEffect">
                                  <p:stCondLst>
                                    <p:cond delay="545000"/>
                                  </p:stCondLst>
                                  <p:childTnLst>
                                    <p:set>
                                      <p:cBhvr>
                                        <p:cTn id="161" dur="1" fill="hold">
                                          <p:stCondLst>
                                            <p:cond delay="0"/>
                                          </p:stCondLst>
                                        </p:cTn>
                                        <p:tgtEl>
                                          <p:spTgt spid="8"/>
                                        </p:tgtEl>
                                        <p:attrNameLst>
                                          <p:attrName>style.visibility</p:attrName>
                                        </p:attrNameLst>
                                      </p:cBhvr>
                                      <p:to>
                                        <p:strVal val="visible"/>
                                      </p:to>
                                    </p:set>
                                    <p:animEffect transition="in" filter="wipe(down)">
                                      <p:cBhvr>
                                        <p:cTn id="162" dur="60000"/>
                                        <p:tgtEl>
                                          <p:spTgt spid="8"/>
                                        </p:tgtEl>
                                      </p:cBhvr>
                                    </p:animEffect>
                                  </p:childTnLst>
                                </p:cTn>
                              </p:par>
                              <p:par>
                                <p:cTn id="163" presetID="42" presetClass="exit" presetSubtype="0" fill="hold" grpId="2" nodeType="withEffect">
                                  <p:stCondLst>
                                    <p:cond delay="604000"/>
                                  </p:stCondLst>
                                  <p:childTnLst>
                                    <p:animEffect transition="out" filter="fade">
                                      <p:cBhvr>
                                        <p:cTn id="164" dur="1000"/>
                                        <p:tgtEl>
                                          <p:spTgt spid="59"/>
                                        </p:tgtEl>
                                      </p:cBhvr>
                                    </p:animEffect>
                                    <p:anim calcmode="lin" valueType="num">
                                      <p:cBhvr>
                                        <p:cTn id="165" dur="1000"/>
                                        <p:tgtEl>
                                          <p:spTgt spid="59"/>
                                        </p:tgtEl>
                                        <p:attrNameLst>
                                          <p:attrName>ppt_x</p:attrName>
                                        </p:attrNameLst>
                                      </p:cBhvr>
                                      <p:tavLst>
                                        <p:tav tm="0">
                                          <p:val>
                                            <p:strVal val="ppt_x"/>
                                          </p:val>
                                        </p:tav>
                                        <p:tav tm="100000">
                                          <p:val>
                                            <p:strVal val="ppt_x"/>
                                          </p:val>
                                        </p:tav>
                                      </p:tavLst>
                                    </p:anim>
                                    <p:anim calcmode="lin" valueType="num">
                                      <p:cBhvr>
                                        <p:cTn id="166" dur="1000"/>
                                        <p:tgtEl>
                                          <p:spTgt spid="59"/>
                                        </p:tgtEl>
                                        <p:attrNameLst>
                                          <p:attrName>ppt_y</p:attrName>
                                        </p:attrNameLst>
                                      </p:cBhvr>
                                      <p:tavLst>
                                        <p:tav tm="0">
                                          <p:val>
                                            <p:strVal val="ppt_y"/>
                                          </p:val>
                                        </p:tav>
                                        <p:tav tm="100000">
                                          <p:val>
                                            <p:strVal val="ppt_y+.1"/>
                                          </p:val>
                                        </p:tav>
                                      </p:tavLst>
                                    </p:anim>
                                    <p:set>
                                      <p:cBhvr>
                                        <p:cTn id="167" dur="1" fill="hold">
                                          <p:stCondLst>
                                            <p:cond delay="999"/>
                                          </p:stCondLst>
                                        </p:cTn>
                                        <p:tgtEl>
                                          <p:spTgt spid="59"/>
                                        </p:tgtEl>
                                        <p:attrNameLst>
                                          <p:attrName>style.visibility</p:attrName>
                                        </p:attrNameLst>
                                      </p:cBhvr>
                                      <p:to>
                                        <p:strVal val="hidden"/>
                                      </p:to>
                                    </p:set>
                                  </p:childTnLst>
                                </p:cTn>
                              </p:par>
                              <p:par>
                                <p:cTn id="168" presetID="22" presetClass="exit" presetSubtype="1" fill="hold" nodeType="withEffect">
                                  <p:stCondLst>
                                    <p:cond delay="605000"/>
                                  </p:stCondLst>
                                  <p:childTnLst>
                                    <p:animEffect transition="out" filter="wipe(up)">
                                      <p:cBhvr>
                                        <p:cTn id="169" dur="1000"/>
                                        <p:tgtEl>
                                          <p:spTgt spid="60"/>
                                        </p:tgtEl>
                                      </p:cBhvr>
                                    </p:animEffect>
                                    <p:set>
                                      <p:cBhvr>
                                        <p:cTn id="170" dur="1" fill="hold">
                                          <p:stCondLst>
                                            <p:cond delay="999"/>
                                          </p:stCondLst>
                                        </p:cTn>
                                        <p:tgtEl>
                                          <p:spTgt spid="60"/>
                                        </p:tgtEl>
                                        <p:attrNameLst>
                                          <p:attrName>style.visibility</p:attrName>
                                        </p:attrNameLst>
                                      </p:cBhvr>
                                      <p:to>
                                        <p:strVal val="hidden"/>
                                      </p:to>
                                    </p:set>
                                  </p:childTnLst>
                                </p:cTn>
                              </p:par>
                              <p:par>
                                <p:cTn id="171" presetID="10" presetClass="entr" presetSubtype="0" fill="hold" grpId="0" nodeType="withEffect">
                                  <p:stCondLst>
                                    <p:cond delay="605000"/>
                                  </p:stCondLst>
                                  <p:childTnLst>
                                    <p:set>
                                      <p:cBhvr>
                                        <p:cTn id="172" dur="1" fill="hold">
                                          <p:stCondLst>
                                            <p:cond delay="0"/>
                                          </p:stCondLst>
                                        </p:cTn>
                                        <p:tgtEl>
                                          <p:spTgt spid="6"/>
                                        </p:tgtEl>
                                        <p:attrNameLst>
                                          <p:attrName>style.visibility</p:attrName>
                                        </p:attrNameLst>
                                      </p:cBhvr>
                                      <p:to>
                                        <p:strVal val="visible"/>
                                      </p:to>
                                    </p:set>
                                    <p:animEffect transition="in" filter="fade">
                                      <p:cBhvr>
                                        <p:cTn id="17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39" grpId="0"/>
      <p:bldP spid="39" grpId="1"/>
      <p:bldP spid="39" grpId="2"/>
      <p:bldP spid="55" grpId="0"/>
      <p:bldP spid="55" grpId="1"/>
      <p:bldP spid="55" grpId="2"/>
      <p:bldP spid="56" grpId="0"/>
      <p:bldP spid="56" grpId="1"/>
      <p:bldP spid="56" grpId="2"/>
      <p:bldP spid="57" grpId="0"/>
      <p:bldP spid="57" grpId="1"/>
      <p:bldP spid="57" grpId="2"/>
      <p:bldP spid="58" grpId="0"/>
      <p:bldP spid="58" grpId="1"/>
      <p:bldP spid="58" grpId="2"/>
      <p:bldP spid="6" grpId="0"/>
      <p:bldP spid="59" grpId="0"/>
      <p:bldP spid="59" grpId="1"/>
      <p:bldP spid="59" grpId="2"/>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Stay Connected</a:t>
            </a:r>
          </a:p>
        </p:txBody>
      </p:sp>
      <p:grpSp>
        <p:nvGrpSpPr>
          <p:cNvPr id="19" name="Group 18">
            <a:extLst>
              <a:ext uri="{FF2B5EF4-FFF2-40B4-BE49-F238E27FC236}">
                <a16:creationId xmlns:a16="http://schemas.microsoft.com/office/drawing/2014/main" id="{C553243D-953E-46FB-80DC-305E327AB395}"/>
              </a:ext>
            </a:extLst>
          </p:cNvPr>
          <p:cNvGrpSpPr/>
          <p:nvPr userDrawn="1"/>
        </p:nvGrpSpPr>
        <p:grpSpPr>
          <a:xfrm>
            <a:off x="1180940" y="1472454"/>
            <a:ext cx="9424436" cy="4512717"/>
            <a:chOff x="1180940" y="1472454"/>
            <a:chExt cx="9424436" cy="4512717"/>
          </a:xfrm>
        </p:grpSpPr>
        <p:grpSp>
          <p:nvGrpSpPr>
            <p:cNvPr id="6" name="Group 5">
              <a:extLst>
                <a:ext uri="{FF2B5EF4-FFF2-40B4-BE49-F238E27FC236}">
                  <a16:creationId xmlns:a16="http://schemas.microsoft.com/office/drawing/2014/main" id="{E7254814-8D38-4071-A63A-8561A3E140B4}"/>
                </a:ext>
              </a:extLst>
            </p:cNvPr>
            <p:cNvGrpSpPr/>
            <p:nvPr userDrawn="1"/>
          </p:nvGrpSpPr>
          <p:grpSpPr>
            <a:xfrm>
              <a:off x="7307255" y="1472454"/>
              <a:ext cx="3298121" cy="3660244"/>
              <a:chOff x="7015035" y="1262904"/>
              <a:chExt cx="3298121" cy="3660244"/>
            </a:xfrm>
          </p:grpSpPr>
          <p:pic>
            <p:nvPicPr>
              <p:cNvPr id="7" name="Picture 6" descr="Icon of an envelop with the email @ symbole">
                <a:extLst>
                  <a:ext uri="{FF2B5EF4-FFF2-40B4-BE49-F238E27FC236}">
                    <a16:creationId xmlns:a16="http://schemas.microsoft.com/office/drawing/2014/main" id="{195E15E5-E4E9-4D85-B42E-3E514FC96CB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7224226" y="1262904"/>
                <a:ext cx="2863263" cy="2863263"/>
              </a:xfrm>
              <a:prstGeom prst="rect">
                <a:avLst/>
              </a:prstGeom>
            </p:spPr>
          </p:pic>
          <p:sp>
            <p:nvSpPr>
              <p:cNvPr id="8" name="TextBox 7">
                <a:extLst>
                  <a:ext uri="{FF2B5EF4-FFF2-40B4-BE49-F238E27FC236}">
                    <a16:creationId xmlns:a16="http://schemas.microsoft.com/office/drawing/2014/main" id="{EA30F610-1F95-4078-9AB4-40B4E9623EA2}"/>
                  </a:ext>
                </a:extLst>
              </p:cNvPr>
              <p:cNvSpPr txBox="1"/>
              <p:nvPr/>
            </p:nvSpPr>
            <p:spPr>
              <a:xfrm>
                <a:off x="7015035" y="3722819"/>
                <a:ext cx="3298121" cy="1200329"/>
              </a:xfrm>
              <a:prstGeom prst="rect">
                <a:avLst/>
              </a:prstGeom>
              <a:noFill/>
            </p:spPr>
            <p:txBody>
              <a:bodyPr wrap="square" rtlCol="0">
                <a:spAutoFit/>
              </a:bodyPr>
              <a:lstStyle/>
              <a:p>
                <a:pPr lvl="0" algn="ctr"/>
                <a:r>
                  <a:rPr lang="en-US" sz="2400" dirty="0">
                    <a:solidFill>
                      <a:schemeClr val="accent1">
                        <a:lumMod val="75000"/>
                      </a:schemeClr>
                    </a:solidFill>
                    <a:latin typeface="Arial" panose="020B0604020202020204" pitchFamily="34" charset="0"/>
                    <a:cs typeface="Arial" panose="020B0604020202020204" pitchFamily="34" charset="0"/>
                  </a:rPr>
                  <a:t>Contact us at </a:t>
                </a:r>
                <a:r>
                  <a:rPr lang="en-US" sz="2400" dirty="0">
                    <a:solidFill>
                      <a:schemeClr val="accent1">
                        <a:lumMod val="7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training@cms.hhs.gov</a:t>
                </a:r>
                <a:r>
                  <a:rPr lang="en-US" sz="24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grpSp>
        <p:sp>
          <p:nvSpPr>
            <p:cNvPr id="10" name="Content Placeholder 4">
              <a:extLst>
                <a:ext uri="{FF2B5EF4-FFF2-40B4-BE49-F238E27FC236}">
                  <a16:creationId xmlns:a16="http://schemas.microsoft.com/office/drawing/2014/main" id="{1C148079-5408-420C-AC04-A7A8288E316A}"/>
                </a:ext>
              </a:extLst>
            </p:cNvPr>
            <p:cNvSpPr txBox="1">
              <a:spLocks/>
            </p:cNvSpPr>
            <p:nvPr/>
          </p:nvSpPr>
          <p:spPr>
            <a:xfrm>
              <a:off x="1180940" y="399106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2400" dirty="0">
                  <a:solidFill>
                    <a:schemeClr val="accent1">
                      <a:lumMod val="75000"/>
                    </a:schemeClr>
                  </a:solidFill>
                  <a:latin typeface="Arial" panose="020B0604020202020204" pitchFamily="34" charset="0"/>
                  <a:cs typeface="Arial" panose="020B0604020202020204" pitchFamily="34" charset="0"/>
                </a:rPr>
              </a:br>
              <a:r>
                <a:rPr lang="en-US" sz="24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grpSp>
          <p:nvGrpSpPr>
            <p:cNvPr id="11" name="Group 10" descr="Icon of a web browser">
              <a:extLst>
                <a:ext uri="{FF2B5EF4-FFF2-40B4-BE49-F238E27FC236}">
                  <a16:creationId xmlns:a16="http://schemas.microsoft.com/office/drawing/2014/main" id="{5290280D-C34A-450B-83DD-E886E128A3ED}"/>
                </a:ext>
              </a:extLst>
            </p:cNvPr>
            <p:cNvGrpSpPr>
              <a:grpSpLocks noChangeAspect="1"/>
            </p:cNvGrpSpPr>
            <p:nvPr/>
          </p:nvGrpSpPr>
          <p:grpSpPr>
            <a:xfrm>
              <a:off x="2739404" y="2124325"/>
              <a:ext cx="2289672" cy="1694557"/>
              <a:chOff x="1604513" y="1515733"/>
              <a:chExt cx="4416725" cy="3268763"/>
            </a:xfrm>
          </p:grpSpPr>
          <p:grpSp>
            <p:nvGrpSpPr>
              <p:cNvPr id="12" name="Group 11">
                <a:extLst>
                  <a:ext uri="{FF2B5EF4-FFF2-40B4-BE49-F238E27FC236}">
                    <a16:creationId xmlns:a16="http://schemas.microsoft.com/office/drawing/2014/main" id="{D37E0E9F-CA72-4E76-B4D8-B1E54E94D9BE}"/>
                  </a:ext>
                </a:extLst>
              </p:cNvPr>
              <p:cNvGrpSpPr/>
              <p:nvPr/>
            </p:nvGrpSpPr>
            <p:grpSpPr>
              <a:xfrm>
                <a:off x="1604513" y="1515733"/>
                <a:ext cx="4416725" cy="3268763"/>
                <a:chOff x="1604513" y="1515733"/>
                <a:chExt cx="4416725" cy="3268763"/>
              </a:xfrm>
            </p:grpSpPr>
            <p:sp>
              <p:nvSpPr>
                <p:cNvPr id="17" name="Rectangle: Rounded Corners 16">
                  <a:extLst>
                    <a:ext uri="{FF2B5EF4-FFF2-40B4-BE49-F238E27FC236}">
                      <a16:creationId xmlns:a16="http://schemas.microsoft.com/office/drawing/2014/main" id="{EE4E48CF-8078-471B-94FC-F81F8C1BB2C3}"/>
                    </a:ext>
                  </a:extLst>
                </p:cNvPr>
                <p:cNvSpPr/>
                <p:nvPr/>
              </p:nvSpPr>
              <p:spPr>
                <a:xfrm>
                  <a:off x="1604513" y="1515733"/>
                  <a:ext cx="4416725" cy="3268763"/>
                </a:xfrm>
                <a:prstGeom prst="roundRect">
                  <a:avLst>
                    <a:gd name="adj" fmla="val 296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D70C2C4E-476E-429B-B3A5-350FE30E9129}"/>
                    </a:ext>
                  </a:extLst>
                </p:cNvPr>
                <p:cNvCxnSpPr/>
                <p:nvPr/>
              </p:nvCxnSpPr>
              <p:spPr>
                <a:xfrm>
                  <a:off x="1604513" y="1928183"/>
                  <a:ext cx="44167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a:extLst>
                  <a:ext uri="{FF2B5EF4-FFF2-40B4-BE49-F238E27FC236}">
                    <a16:creationId xmlns:a16="http://schemas.microsoft.com/office/drawing/2014/main" id="{46546EAD-ED40-44EC-A805-F530DFB112AE}"/>
                  </a:ext>
                </a:extLst>
              </p:cNvPr>
              <p:cNvSpPr>
                <a:spLocks noChangeAspect="1"/>
              </p:cNvSpPr>
              <p:nvPr/>
            </p:nvSpPr>
            <p:spPr>
              <a:xfrm>
                <a:off x="5734050"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9B08BAD-18DB-4A90-B25B-DB18E857EAF8}"/>
                  </a:ext>
                </a:extLst>
              </p:cNvPr>
              <p:cNvSpPr>
                <a:spLocks noChangeAspect="1"/>
              </p:cNvSpPr>
              <p:nvPr/>
            </p:nvSpPr>
            <p:spPr>
              <a:xfrm>
                <a:off x="555307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952F365-6288-4293-BF47-6851B9FBC6B7}"/>
                  </a:ext>
                </a:extLst>
              </p:cNvPr>
              <p:cNvSpPr>
                <a:spLocks noChangeAspect="1"/>
              </p:cNvSpPr>
              <p:nvPr/>
            </p:nvSpPr>
            <p:spPr>
              <a:xfrm>
                <a:off x="538162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ursor">
                <a:extLst>
                  <a:ext uri="{FF2B5EF4-FFF2-40B4-BE49-F238E27FC236}">
                    <a16:creationId xmlns:a16="http://schemas.microsoft.com/office/drawing/2014/main" id="{0D3944C8-1B21-4EA0-838D-55FF1DE1F89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32275" y="3300235"/>
                <a:ext cx="1020800" cy="1020800"/>
              </a:xfrm>
              <a:prstGeom prst="rect">
                <a:avLst/>
              </a:prstGeom>
            </p:spPr>
          </p:pic>
        </p:grpSp>
      </p:gr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a:t>NTP Medicare OEP Bootcamp 2023</a:t>
            </a:r>
            <a:endParaRPr lang="en-US" dirty="0"/>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1397017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6012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lvl1pPr>
              <a:defRPr/>
            </a:lvl1pPr>
          </a:lstStyle>
          <a:p>
            <a:r>
              <a:rPr lang="en-US"/>
              <a:t>NTP Medicare OEP Bootcamp 2023</a:t>
            </a:r>
            <a:endParaRPr lang="en-US" dirty="0"/>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1256369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
            <a:ext cx="12192000" cy="950976"/>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8200" y="146735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8200" y="229127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0612" y="146735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0612" y="2291270"/>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0C733BD-E60E-0741-8815-16744628B713}"/>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p:txBody>
          <a:bodyPr/>
          <a:lstStyle>
            <a:lvl1pPr>
              <a:defRPr/>
            </a:lvl1pPr>
          </a:lstStyle>
          <a:p>
            <a:r>
              <a:rPr lang="en-US"/>
              <a:t>NTP Medicare OEP Bootcamp 2023</a:t>
            </a:r>
            <a:endParaRPr lang="en-US" dirty="0"/>
          </a:p>
        </p:txBody>
      </p:sp>
      <p:sp>
        <p:nvSpPr>
          <p:cNvPr id="7" name="Date Placeholder 6">
            <a:extLst>
              <a:ext uri="{FF2B5EF4-FFF2-40B4-BE49-F238E27FC236}">
                <a16:creationId xmlns:a16="http://schemas.microsoft.com/office/drawing/2014/main" id="{64CE1DB5-3F2E-B448-8248-F1B025C81EE8}"/>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1452888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34" Type="http://schemas.openxmlformats.org/officeDocument/2006/relationships/tags" Target="../tags/tag2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theme" Target="../theme/theme2.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image" Target="../media/image1.jpeg"/><Relationship Id="rId8"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40.jpe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ags" Target="../tags/tag5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theme" Target="../theme/theme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65.xml"/><Relationship Id="rId3" Type="http://schemas.openxmlformats.org/officeDocument/2006/relationships/slideLayout" Target="../slideLayouts/slideLayout65.xml"/><Relationship Id="rId7" Type="http://schemas.openxmlformats.org/officeDocument/2006/relationships/theme" Target="../theme/theme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r>
              <a:rPr lang="en-US"/>
              <a:t>NTP Medicare OEP Bootcamp 2023</a:t>
            </a:r>
            <a:endParaRPr lang="en-US" dirty="0"/>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r>
              <a:rPr lang="en-US"/>
              <a:t>September 2023</a:t>
            </a:r>
            <a:endParaRPr lang="en-US" dirty="0"/>
          </a:p>
        </p:txBody>
      </p:sp>
    </p:spTree>
    <p:custDataLst>
      <p:tags r:id="rId22"/>
    </p:custDataLst>
    <p:extLst>
      <p:ext uri="{BB962C8B-B14F-4D97-AF65-F5344CB8AC3E}">
        <p14:creationId xmlns:p14="http://schemas.microsoft.com/office/powerpoint/2010/main" val="3761094634"/>
      </p:ext>
    </p:extLst>
  </p:cSld>
  <p:clrMap bg1="lt1" tx1="dk1" bg2="lt2" tx2="dk2" accent1="accent1" accent2="accent2" accent3="accent3" accent4="accent4" accent5="accent5" accent6="accent6" hlink="hlink" folHlink="folHlink"/>
  <p:sldLayoutIdLst>
    <p:sldLayoutId id="2147483665" r:id="rId1"/>
    <p:sldLayoutId id="2147483654" r:id="rId2"/>
    <p:sldLayoutId id="2147483691" r:id="rId3"/>
    <p:sldLayoutId id="2147483686" r:id="rId4"/>
    <p:sldLayoutId id="2147483803" r:id="rId5"/>
    <p:sldLayoutId id="2147483687" r:id="rId6"/>
    <p:sldLayoutId id="2147483690" r:id="rId7"/>
    <p:sldLayoutId id="2147483652" r:id="rId8"/>
    <p:sldLayoutId id="2147483653" r:id="rId9"/>
    <p:sldLayoutId id="2147483656" r:id="rId10"/>
    <p:sldLayoutId id="2147483758" r:id="rId11"/>
    <p:sldLayoutId id="2147483759" r:id="rId12"/>
    <p:sldLayoutId id="2147483760" r:id="rId13"/>
    <p:sldLayoutId id="2147483761" r:id="rId14"/>
    <p:sldLayoutId id="2147483762" r:id="rId15"/>
    <p:sldLayoutId id="2147483765" r:id="rId16"/>
    <p:sldLayoutId id="2147483766" r:id="rId17"/>
    <p:sldLayoutId id="2147483799" r:id="rId18"/>
    <p:sldLayoutId id="2147483801" r:id="rId19"/>
    <p:sldLayoutId id="2147483811" r:id="rId20"/>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9"/>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defTabSz="914377"/>
            <a:r>
              <a:rPr lang="en-US"/>
              <a:t>July 2023</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defTabSz="914377"/>
            <a:r>
              <a:rPr lang="en-US"/>
              <a:t>Medicare Plan Finder Tool</a:t>
            </a:r>
            <a:endParaRPr lang="en-US" dirty="0"/>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defTabSz="914377"/>
            <a:fld id="{0B2D781D-8844-5940-92D1-06EF0A7F581E}" type="slidenum">
              <a:rPr lang="en-US" smtClean="0"/>
              <a:pPr defTabSz="914377"/>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7"/>
          </a:xfrm>
          <a:prstGeom prst="rect">
            <a:avLst/>
          </a:prstGeom>
        </p:spPr>
        <p:txBody>
          <a:bodyPr vert="horz" lIns="91440" tIns="45720" rIns="91440" bIns="45720" rtlCol="0" anchor="ctr">
            <a:normAutofit/>
          </a:bodyPr>
          <a:lstStyle/>
          <a:p>
            <a:r>
              <a:rPr lang="en-US" dirty="0"/>
              <a:t>Click to edit title</a:t>
            </a:r>
          </a:p>
        </p:txBody>
      </p:sp>
    </p:spTree>
    <p:custDataLst>
      <p:tags r:id="rId34"/>
    </p:custDataLst>
    <p:extLst>
      <p:ext uri="{BB962C8B-B14F-4D97-AF65-F5344CB8AC3E}">
        <p14:creationId xmlns:p14="http://schemas.microsoft.com/office/powerpoint/2010/main" val="3220010851"/>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802" r:id="rId31"/>
    <p:sldLayoutId id="2147483798" r:id="rId32"/>
  </p:sldLayoutIdLst>
  <p:hf hdr="0"/>
  <p:txStyles>
    <p:titleStyle>
      <a:lvl1pPr algn="ctr" defTabSz="914377"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13" indent="-274313" algn="l" defTabSz="914377"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39" indent="-274313" algn="l" defTabSz="914377"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566" indent="-274313" algn="l" defTabSz="914377"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192" indent="-274313" algn="l" defTabSz="914377"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349" indent="-274313" algn="l" defTabSz="914377"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r>
              <a:rPr lang="en-US"/>
              <a:t>September 2023</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r>
              <a:rPr lang="en-US"/>
              <a:t>NTP Medicare OEP Bootcamp 2023</a:t>
            </a:r>
            <a:endParaRPr lang="en-US" dirty="0"/>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fld id="{0B2D781D-8844-5940-92D1-06EF0A7F581E}" type="slidenum">
              <a:rPr lang="en-US" smtClean="0"/>
              <a:pPr>
                <a:defRPr/>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add Head</a:t>
            </a:r>
          </a:p>
        </p:txBody>
      </p:sp>
    </p:spTree>
    <p:custDataLst>
      <p:tags r:id="rId12"/>
    </p:custDataLst>
    <p:extLst>
      <p:ext uri="{BB962C8B-B14F-4D97-AF65-F5344CB8AC3E}">
        <p14:creationId xmlns:p14="http://schemas.microsoft.com/office/powerpoint/2010/main" val="1915329228"/>
      </p:ext>
    </p:extLst>
  </p:cSld>
  <p:clrMap bg1="lt1" tx1="dk1" bg2="lt2" tx2="dk2" accent1="accent1" accent2="accent2" accent3="accent3" accent4="accent4" accent5="accent5" accent6="accent6" hlink="hlink" folHlink="folHlink"/>
  <p:sldLayoutIdLst>
    <p:sldLayoutId id="214748372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Lst>
  <p:hf hdr="0"/>
  <p:txStyles>
    <p:titleStyle>
      <a:lvl1pPr algn="ctr" defTabSz="914400" rtl="0" eaLnBrk="1" latinLnBrk="0" hangingPunct="1">
        <a:lnSpc>
          <a:spcPct val="90000"/>
        </a:lnSpc>
        <a:spcBef>
          <a:spcPct val="0"/>
        </a:spcBef>
        <a:buNone/>
        <a:defRPr sz="32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a:t>Click to edit title</a:t>
            </a:r>
          </a:p>
        </p:txBody>
      </p:sp>
    </p:spTree>
    <p:custDataLst>
      <p:tags r:id="rId8"/>
    </p:custDataLst>
    <p:extLst>
      <p:ext uri="{BB962C8B-B14F-4D97-AF65-F5344CB8AC3E}">
        <p14:creationId xmlns:p14="http://schemas.microsoft.com/office/powerpoint/2010/main" val="310528777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Lst>
  <p:hf hdr="0"/>
  <p:txStyles>
    <p:titleStyle>
      <a:lvl1pPr algn="ctr" defTabSz="914400" rtl="0" eaLnBrk="1" latinLnBrk="0" hangingPunct="1">
        <a:lnSpc>
          <a:spcPct val="90000"/>
        </a:lnSpc>
        <a:spcBef>
          <a:spcPct val="0"/>
        </a:spcBef>
        <a:buNone/>
        <a:defRPr sz="30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7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81.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3.xml"/><Relationship Id="rId1" Type="http://schemas.openxmlformats.org/officeDocument/2006/relationships/tags" Target="../tags/tag171.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4.xml"/><Relationship Id="rId1" Type="http://schemas.openxmlformats.org/officeDocument/2006/relationships/tags" Target="../tags/tag172.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4.xml"/><Relationship Id="rId1" Type="http://schemas.openxmlformats.org/officeDocument/2006/relationships/tags" Target="../tags/tag173.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3.xml"/><Relationship Id="rId1" Type="http://schemas.openxmlformats.org/officeDocument/2006/relationships/tags" Target="../tags/tag174.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4.xml"/><Relationship Id="rId1" Type="http://schemas.openxmlformats.org/officeDocument/2006/relationships/tags" Target="../tags/tag175.xml"/><Relationship Id="rId4" Type="http://schemas.openxmlformats.org/officeDocument/2006/relationships/image" Target="../media/image154.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4.xml"/><Relationship Id="rId1" Type="http://schemas.openxmlformats.org/officeDocument/2006/relationships/tags" Target="../tags/tag176.xml"/><Relationship Id="rId4" Type="http://schemas.openxmlformats.org/officeDocument/2006/relationships/image" Target="../media/image155.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4.xml"/><Relationship Id="rId1" Type="http://schemas.openxmlformats.org/officeDocument/2006/relationships/tags" Target="../tags/tag177.xml"/><Relationship Id="rId4" Type="http://schemas.openxmlformats.org/officeDocument/2006/relationships/image" Target="../media/image156.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4.xml"/><Relationship Id="rId1" Type="http://schemas.openxmlformats.org/officeDocument/2006/relationships/tags" Target="../tags/tag178.xml"/><Relationship Id="rId4" Type="http://schemas.openxmlformats.org/officeDocument/2006/relationships/image" Target="../media/image157.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4.xml"/><Relationship Id="rId1" Type="http://schemas.openxmlformats.org/officeDocument/2006/relationships/tags" Target="../tags/tag179.xml"/><Relationship Id="rId4" Type="http://schemas.openxmlformats.org/officeDocument/2006/relationships/image" Target="../media/image158.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4.xml"/><Relationship Id="rId1" Type="http://schemas.openxmlformats.org/officeDocument/2006/relationships/tags" Target="../tags/tag18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8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52.xml"/><Relationship Id="rId1" Type="http://schemas.openxmlformats.org/officeDocument/2006/relationships/tags" Target="../tags/tag181.xml"/><Relationship Id="rId4" Type="http://schemas.openxmlformats.org/officeDocument/2006/relationships/hyperlink" Target="http://www.medicare.gov/basics/get-started-with-medicare/get-more-coverage/joining-a-plan/special-enrollment-periods" TargetMode="Externa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82.xml"/><Relationship Id="rId6" Type="http://schemas.openxmlformats.org/officeDocument/2006/relationships/hyperlink" Target="https://www.shiphelp.org/" TargetMode="External"/><Relationship Id="rId5" Type="http://schemas.openxmlformats.org/officeDocument/2006/relationships/hyperlink" Target="https://www.medicare.gov/Publications/Pubs/pdf/10050.pdf" TargetMode="External"/><Relationship Id="rId4" Type="http://schemas.openxmlformats.org/officeDocument/2006/relationships/hyperlink" Target="https://www.medicare.gov/plan-compare/#/" TargetMode="External"/></Relationships>
</file>

<file path=ppt/slides/_rels/slide112.xml.rels><?xml version="1.0" encoding="UTF-8" standalone="yes"?>
<Relationships xmlns="http://schemas.openxmlformats.org/package/2006/relationships"><Relationship Id="rId8" Type="http://schemas.openxmlformats.org/officeDocument/2006/relationships/hyperlink" Target="https://data.cms.gov/" TargetMode="External"/><Relationship Id="rId3" Type="http://schemas.openxmlformats.org/officeDocument/2006/relationships/notesSlide" Target="../notesSlides/notesSlide112.xml"/><Relationship Id="rId7" Type="http://schemas.openxmlformats.org/officeDocument/2006/relationships/hyperlink" Target="https://www.cms.gov/Medicare/Health-Plans/ManagedCareMarketing/FinalPartCMarketingGuidelines.html" TargetMode="External"/><Relationship Id="rId2" Type="http://schemas.openxmlformats.org/officeDocument/2006/relationships/slideLayout" Target="../slideLayouts/slideLayout2.xml"/><Relationship Id="rId1" Type="http://schemas.openxmlformats.org/officeDocument/2006/relationships/tags" Target="../tags/tag183.xml"/><Relationship Id="rId6" Type="http://schemas.openxmlformats.org/officeDocument/2006/relationships/hyperlink" Target="https://productordering.cms.hhs.gov/pow/?id=pow_login" TargetMode="External"/><Relationship Id="rId5" Type="http://schemas.openxmlformats.org/officeDocument/2006/relationships/hyperlink" Target="https://www.cms.gov/Outreach-and-Education/Reach-Out/Find-tools-to-help-you-help-others/Medicare-Open-Enrollment.html" TargetMode="External"/><Relationship Id="rId10" Type="http://schemas.openxmlformats.org/officeDocument/2006/relationships/hyperlink" Target="https://www.cms.gov/newsroom" TargetMode="External"/><Relationship Id="rId4" Type="http://schemas.openxmlformats.org/officeDocument/2006/relationships/hyperlink" Target="http://www.cms.gov/" TargetMode="External"/><Relationship Id="rId9" Type="http://schemas.openxmlformats.org/officeDocument/2006/relationships/hyperlink" Target="https://www.cms.gov/Research-Statistics-Data-and-Systems/Research-Statistics-Data-and-Systems" TargetMode="External"/></Relationships>
</file>

<file path=ppt/slides/_rels/slide113.xml.rels><?xml version="1.0" encoding="UTF-8" standalone="yes"?>
<Relationships xmlns="http://schemas.openxmlformats.org/package/2006/relationships"><Relationship Id="rId8" Type="http://schemas.openxmlformats.org/officeDocument/2006/relationships/hyperlink" Target="https://www.medicare.gov/Pubs/pdf/12026-Understanding-Medicare-Advantage-Plans.pdf" TargetMode="External"/><Relationship Id="rId3" Type="http://schemas.openxmlformats.org/officeDocument/2006/relationships/notesSlide" Target="../notesSlides/notesSlide113.xml"/><Relationship Id="rId7" Type="http://schemas.openxmlformats.org/officeDocument/2006/relationships/hyperlink" Target="https://www.medicare.gov/media/9696" TargetMode="External"/><Relationship Id="rId2" Type="http://schemas.openxmlformats.org/officeDocument/2006/relationships/slideLayout" Target="../slideLayouts/slideLayout4.xml"/><Relationship Id="rId1" Type="http://schemas.openxmlformats.org/officeDocument/2006/relationships/tags" Target="../tags/tag184.xml"/><Relationship Id="rId6" Type="http://schemas.openxmlformats.org/officeDocument/2006/relationships/hyperlink" Target="https://www.medicare.gov/Pubs/pdf/11219-understanding-medicare-part-c-d.pdf" TargetMode="External"/><Relationship Id="rId5" Type="http://schemas.openxmlformats.org/officeDocument/2006/relationships/hyperlink" Target="https://www.medicare.gov/Pubs/pdf/11220-Medicare-Yearly-Review.pdf" TargetMode="External"/><Relationship Id="rId4" Type="http://schemas.openxmlformats.org/officeDocument/2006/relationships/hyperlink" Target="https://www.medicare.gov/publications/11163-Compare-Medicare-Drug-Coverage.pdf" TargetMode="External"/><Relationship Id="rId9" Type="http://schemas.openxmlformats.org/officeDocument/2006/relationships/hyperlink" Target="https://www.cms.gov/files/document/oe-palm-card-2023.pdf" TargetMode="External"/></Relationships>
</file>

<file path=ppt/slides/_rels/slide114.xml.rels><?xml version="1.0" encoding="UTF-8" standalone="yes"?>
<Relationships xmlns="http://schemas.openxmlformats.org/package/2006/relationships"><Relationship Id="rId8" Type="http://schemas.openxmlformats.org/officeDocument/2006/relationships/hyperlink" Target="https://cmsnationaltrainingprogram.cms.gov/moodle/course/view.php?id=276" TargetMode="External"/><Relationship Id="rId13" Type="http://schemas.openxmlformats.org/officeDocument/2006/relationships/hyperlink" Target="https://cmsnationaltrainingprogram.cms.gov/moodle/course/view.php?id=281" TargetMode="External"/><Relationship Id="rId3" Type="http://schemas.openxmlformats.org/officeDocument/2006/relationships/notesSlide" Target="../notesSlides/notesSlide114.xml"/><Relationship Id="rId7" Type="http://schemas.openxmlformats.org/officeDocument/2006/relationships/hyperlink" Target="https://cmsnationaltrainingprogram.cms.gov/moodle/course/view.php?id=275" TargetMode="External"/><Relationship Id="rId12" Type="http://schemas.openxmlformats.org/officeDocument/2006/relationships/hyperlink" Target="https://cmsnationaltrainingprogram.cms.gov/moodle/course/view.php?id=280" TargetMode="External"/><Relationship Id="rId2" Type="http://schemas.openxmlformats.org/officeDocument/2006/relationships/slideLayout" Target="../slideLayouts/slideLayout8.xml"/><Relationship Id="rId1" Type="http://schemas.openxmlformats.org/officeDocument/2006/relationships/tags" Target="../tags/tag185.xml"/><Relationship Id="rId6" Type="http://schemas.openxmlformats.org/officeDocument/2006/relationships/hyperlink" Target="https://cmsnationaltrainingprogram.cms.gov/moodle/course/view.php?id=274" TargetMode="External"/><Relationship Id="rId11" Type="http://schemas.openxmlformats.org/officeDocument/2006/relationships/hyperlink" Target="https://cmsnationaltrainingprogram.cms.gov/moodle/course/view.php?id=279" TargetMode="External"/><Relationship Id="rId5" Type="http://schemas.openxmlformats.org/officeDocument/2006/relationships/hyperlink" Target="https://cmsnationaltrainingprogram.cms.gov/moodle/course/view.php?id=273" TargetMode="External"/><Relationship Id="rId15" Type="http://schemas.openxmlformats.org/officeDocument/2006/relationships/hyperlink" Target="https://cmsnationaltrainingprogram.cms.gov/moodle/course/view.php?id=283" TargetMode="External"/><Relationship Id="rId10" Type="http://schemas.openxmlformats.org/officeDocument/2006/relationships/hyperlink" Target="https://cmsnationaltrainingprogram.cms.gov/moodle/course/view.php?id=278" TargetMode="External"/><Relationship Id="rId4" Type="http://schemas.openxmlformats.org/officeDocument/2006/relationships/hyperlink" Target="https://cmsnationaltrainingprogram.cms.gov/moodle/course/view.php?id=272" TargetMode="External"/><Relationship Id="rId9" Type="http://schemas.openxmlformats.org/officeDocument/2006/relationships/hyperlink" Target="https://cmsnationaltrainingprogram.cms.gov/moodle/course/view.php?id=277" TargetMode="External"/><Relationship Id="rId14" Type="http://schemas.openxmlformats.org/officeDocument/2006/relationships/hyperlink" Target="https://cmsnationaltrainingprogram.cms.gov/moodle/course/view.php?id=282" TargetMode="Externa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7.xml"/><Relationship Id="rId1" Type="http://schemas.openxmlformats.org/officeDocument/2006/relationships/tags" Target="../tags/tag18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1.xml"/><Relationship Id="rId1" Type="http://schemas.openxmlformats.org/officeDocument/2006/relationships/tags" Target="../tags/tag8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5.xml"/><Relationship Id="rId1" Type="http://schemas.openxmlformats.org/officeDocument/2006/relationships/tags" Target="../tags/tag84.xml"/><Relationship Id="rId4" Type="http://schemas.openxmlformats.org/officeDocument/2006/relationships/image" Target="../media/image105.png"/></Relationships>
</file>

<file path=ppt/slides/_rels/slide14.xml.rels><?xml version="1.0" encoding="UTF-8" standalone="yes"?>
<Relationships xmlns="http://schemas.openxmlformats.org/package/2006/relationships"><Relationship Id="rId8" Type="http://schemas.openxmlformats.org/officeDocument/2006/relationships/hyperlink" Target="https://www.cms.gov/about-cms/contact/newsroom" TargetMode="External"/><Relationship Id="rId3" Type="http://schemas.openxmlformats.org/officeDocument/2006/relationships/notesSlide" Target="../notesSlides/notesSlide14.xml"/><Relationship Id="rId7" Type="http://schemas.openxmlformats.org/officeDocument/2006/relationships/hyperlink" Target="https://cmsnationaltrainingprogram.cms.gov/resources" TargetMode="External"/><Relationship Id="rId2" Type="http://schemas.openxmlformats.org/officeDocument/2006/relationships/slideLayout" Target="../slideLayouts/slideLayout3.xml"/><Relationship Id="rId1" Type="http://schemas.openxmlformats.org/officeDocument/2006/relationships/tags" Target="../tags/tag85.xml"/><Relationship Id="rId6" Type="http://schemas.openxmlformats.org/officeDocument/2006/relationships/hyperlink" Target="https://www.medicare.gov/basics/forms-publications-mailings" TargetMode="External"/><Relationship Id="rId5" Type="http://schemas.openxmlformats.org/officeDocument/2006/relationships/hyperlink" Target="https://www.medicare.gov/plan-compare/#/?year=2023&amp;lang=en" TargetMode="External"/><Relationship Id="rId4" Type="http://schemas.openxmlformats.org/officeDocument/2006/relationships/hyperlink" Target="https://www.medicare.gov/basics/costs"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86.xml"/><Relationship Id="rId5" Type="http://schemas.openxmlformats.org/officeDocument/2006/relationships/image" Target="../media/image107.png"/><Relationship Id="rId4" Type="http://schemas.openxmlformats.org/officeDocument/2006/relationships/image" Target="../media/image10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87.xml"/><Relationship Id="rId4" Type="http://schemas.openxmlformats.org/officeDocument/2006/relationships/image" Target="../media/image10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88.xml"/><Relationship Id="rId4" Type="http://schemas.openxmlformats.org/officeDocument/2006/relationships/image" Target="../media/image10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8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90.xml"/><Relationship Id="rId5" Type="http://schemas.openxmlformats.org/officeDocument/2006/relationships/image" Target="../media/image110.PNG"/><Relationship Id="rId4" Type="http://schemas.openxmlformats.org/officeDocument/2006/relationships/hyperlink" Target="https://www.medicare.gov/plan-compare/#/"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1.xml"/><Relationship Id="rId1" Type="http://schemas.openxmlformats.org/officeDocument/2006/relationships/tags" Target="../tags/tag7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xml"/><Relationship Id="rId1" Type="http://schemas.openxmlformats.org/officeDocument/2006/relationships/tags" Target="../tags/tag91.xml"/><Relationship Id="rId4" Type="http://schemas.openxmlformats.org/officeDocument/2006/relationships/image" Target="../media/image1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92.xml"/><Relationship Id="rId4" Type="http://schemas.openxmlformats.org/officeDocument/2006/relationships/image" Target="../media/image112.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93.xml"/><Relationship Id="rId4" Type="http://schemas.openxmlformats.org/officeDocument/2006/relationships/hyperlink" Target="https://www.medicare.gov/plan-compare/#/"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9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9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0.xml"/><Relationship Id="rId1" Type="http://schemas.openxmlformats.org/officeDocument/2006/relationships/tags" Target="../tags/tag96.xml"/><Relationship Id="rId4" Type="http://schemas.openxmlformats.org/officeDocument/2006/relationships/image" Target="../media/image99.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9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98.xml"/><Relationship Id="rId4" Type="http://schemas.openxmlformats.org/officeDocument/2006/relationships/hyperlink" Target="https://www.cms.gov/files/document/regional-rates-and-benchmarks-2024-pdf.pdf"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16.svg"/><Relationship Id="rId2" Type="http://schemas.openxmlformats.org/officeDocument/2006/relationships/slideLayout" Target="../slideLayouts/slideLayout5.xml"/><Relationship Id="rId1" Type="http://schemas.openxmlformats.org/officeDocument/2006/relationships/tags" Target="../tags/tag99.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10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2.xml"/><Relationship Id="rId1" Type="http://schemas.openxmlformats.org/officeDocument/2006/relationships/tags" Target="../tags/tag74.xml"/><Relationship Id="rId5" Type="http://schemas.openxmlformats.org/officeDocument/2006/relationships/hyperlink" Target="https://cmsnationaltrainingprogram.cms.gov/" TargetMode="External"/><Relationship Id="rId4" Type="http://schemas.openxmlformats.org/officeDocument/2006/relationships/image" Target="../media/image9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1.xml"/><Relationship Id="rId1" Type="http://schemas.openxmlformats.org/officeDocument/2006/relationships/tags" Target="../tags/tag10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1.xml"/><Relationship Id="rId1" Type="http://schemas.openxmlformats.org/officeDocument/2006/relationships/tags" Target="../tags/tag10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8.xml"/><Relationship Id="rId1" Type="http://schemas.openxmlformats.org/officeDocument/2006/relationships/tags" Target="../tags/tag10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116.svg"/><Relationship Id="rId2" Type="http://schemas.openxmlformats.org/officeDocument/2006/relationships/slideLayout" Target="../slideLayouts/slideLayout5.xml"/><Relationship Id="rId1" Type="http://schemas.openxmlformats.org/officeDocument/2006/relationships/tags" Target="../tags/tag104.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1.xml"/><Relationship Id="rId1" Type="http://schemas.openxmlformats.org/officeDocument/2006/relationships/tags" Target="../tags/tag10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1.xml"/><Relationship Id="rId1" Type="http://schemas.openxmlformats.org/officeDocument/2006/relationships/tags" Target="../tags/tag10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1.xml"/><Relationship Id="rId1" Type="http://schemas.openxmlformats.org/officeDocument/2006/relationships/tags" Target="../tags/tag10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1.xml"/><Relationship Id="rId1" Type="http://schemas.openxmlformats.org/officeDocument/2006/relationships/tags" Target="../tags/tag108.xml"/><Relationship Id="rId4" Type="http://schemas.openxmlformats.org/officeDocument/2006/relationships/hyperlink" Target="https://content.naic.org/state-insurance-departments" TargetMode="Externa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8.xml"/><Relationship Id="rId1" Type="http://schemas.openxmlformats.org/officeDocument/2006/relationships/tags" Target="../tags/tag109.xml"/><Relationship Id="rId4" Type="http://schemas.openxmlformats.org/officeDocument/2006/relationships/image" Target="../media/image11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9.xml"/><Relationship Id="rId1" Type="http://schemas.openxmlformats.org/officeDocument/2006/relationships/tags" Target="../tags/tag110.xml"/><Relationship Id="rId4" Type="http://schemas.openxmlformats.org/officeDocument/2006/relationships/image" Target="../media/image118.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9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111.xml"/><Relationship Id="rId5" Type="http://schemas.openxmlformats.org/officeDocument/2006/relationships/image" Target="../media/image119.png"/><Relationship Id="rId4" Type="http://schemas.openxmlformats.org/officeDocument/2006/relationships/hyperlink" Target="https://www.kff.org/medicare/state-indicator/medicare-beneficiaries-by-fpl/?dataView=0&amp;activeTab=map&amp;currentTimeframe=0&amp;selectedDistributions=100percent-199&amp;selectedRows=%7B%22wrapups%22:%7B%22united-states%22:%7B%7D%7D%7D&amp;sortModel=%7B%22colId%22:%22Location%22,%22sort%22:%22asc%22%7D"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5.xml"/><Relationship Id="rId1" Type="http://schemas.openxmlformats.org/officeDocument/2006/relationships/tags" Target="../tags/tag11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8.xml"/><Relationship Id="rId1" Type="http://schemas.openxmlformats.org/officeDocument/2006/relationships/tags" Target="../tags/tag113.xml"/><Relationship Id="rId5" Type="http://schemas.openxmlformats.org/officeDocument/2006/relationships/image" Target="../media/image120.png"/><Relationship Id="rId4" Type="http://schemas.openxmlformats.org/officeDocument/2006/relationships/hyperlink" Target="https://www.macpac.gov/wp-content/uploads/2017/08/MSP-Enrollees-and-Eligible-Non-Enrollees.pdf" TargetMode="Externa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8.xml"/><Relationship Id="rId1" Type="http://schemas.openxmlformats.org/officeDocument/2006/relationships/tags" Target="../tags/tag114.xml"/><Relationship Id="rId4" Type="http://schemas.openxmlformats.org/officeDocument/2006/relationships/image" Target="../media/image117.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4.xml"/><Relationship Id="rId1" Type="http://schemas.openxmlformats.org/officeDocument/2006/relationships/tags" Target="../tags/tag115.xml"/><Relationship Id="rId4" Type="http://schemas.openxmlformats.org/officeDocument/2006/relationships/image" Target="../media/image121.jp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tags" Target="../tags/tag116.xml"/><Relationship Id="rId5" Type="http://schemas.openxmlformats.org/officeDocument/2006/relationships/image" Target="../media/image123.png"/><Relationship Id="rId4" Type="http://schemas.openxmlformats.org/officeDocument/2006/relationships/image" Target="../media/image122.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tags" Target="../tags/tag117.xml"/><Relationship Id="rId5" Type="http://schemas.openxmlformats.org/officeDocument/2006/relationships/chart" Target="../charts/chart2.xml"/><Relationship Id="rId4" Type="http://schemas.openxmlformats.org/officeDocument/2006/relationships/chart" Target="../charts/chart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tags" Target="../tags/tag11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11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8.xml"/><Relationship Id="rId1" Type="http://schemas.openxmlformats.org/officeDocument/2006/relationships/tags" Target="../tags/tag120.xml"/><Relationship Id="rId4" Type="http://schemas.openxmlformats.org/officeDocument/2006/relationships/image" Target="../media/image11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6.xml"/><Relationship Id="rId5" Type="http://schemas.openxmlformats.org/officeDocument/2006/relationships/image" Target="../media/image94.png"/><Relationship Id="rId4" Type="http://schemas.openxmlformats.org/officeDocument/2006/relationships/image" Target="../media/image93.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6.xml"/><Relationship Id="rId1" Type="http://schemas.openxmlformats.org/officeDocument/2006/relationships/tags" Target="../tags/tag12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3.xml"/><Relationship Id="rId1" Type="http://schemas.openxmlformats.org/officeDocument/2006/relationships/tags" Target="../tags/tag122.xml"/><Relationship Id="rId4" Type="http://schemas.openxmlformats.org/officeDocument/2006/relationships/image" Target="../media/image124.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50.xml"/><Relationship Id="rId1" Type="http://schemas.openxmlformats.org/officeDocument/2006/relationships/tags" Target="../tags/tag12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50.xml"/><Relationship Id="rId1" Type="http://schemas.openxmlformats.org/officeDocument/2006/relationships/tags" Target="../tags/tag12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50.xml"/><Relationship Id="rId1" Type="http://schemas.openxmlformats.org/officeDocument/2006/relationships/tags" Target="../tags/tag12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0.xml"/><Relationship Id="rId1" Type="http://schemas.openxmlformats.org/officeDocument/2006/relationships/tags" Target="../tags/tag126.xml"/><Relationship Id="rId4" Type="http://schemas.openxmlformats.org/officeDocument/2006/relationships/image" Target="../media/image125.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50.xml"/><Relationship Id="rId1" Type="http://schemas.openxmlformats.org/officeDocument/2006/relationships/tags" Target="../tags/tag12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0.xml"/><Relationship Id="rId1" Type="http://schemas.openxmlformats.org/officeDocument/2006/relationships/tags" Target="../tags/tag128.xml"/><Relationship Id="rId4" Type="http://schemas.openxmlformats.org/officeDocument/2006/relationships/hyperlink" Target="https://www.cms.gov/outreach-and-education/reach-out/find-tools-to-help-you-help-others/open-enrollment-outreach-and-media-materials" TargetMode="Externa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7.xml"/><Relationship Id="rId1" Type="http://schemas.openxmlformats.org/officeDocument/2006/relationships/tags" Target="../tags/tag129.xml"/><Relationship Id="rId4" Type="http://schemas.openxmlformats.org/officeDocument/2006/relationships/image" Target="../media/image126.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2.xml"/><Relationship Id="rId1" Type="http://schemas.openxmlformats.org/officeDocument/2006/relationships/tags" Target="../tags/tag130.xml"/><Relationship Id="rId4" Type="http://schemas.openxmlformats.org/officeDocument/2006/relationships/image" Target="../media/image12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tags" Target="../tags/tag7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9.xml"/><Relationship Id="rId1" Type="http://schemas.openxmlformats.org/officeDocument/2006/relationships/tags" Target="../tags/tag131.xml"/><Relationship Id="rId4" Type="http://schemas.openxmlformats.org/officeDocument/2006/relationships/image" Target="../media/image128.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6.xml"/><Relationship Id="rId1" Type="http://schemas.openxmlformats.org/officeDocument/2006/relationships/tags" Target="../tags/tag132.xml"/><Relationship Id="rId4" Type="http://schemas.openxmlformats.org/officeDocument/2006/relationships/image" Target="../media/image129.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xml"/><Relationship Id="rId1" Type="http://schemas.openxmlformats.org/officeDocument/2006/relationships/tags" Target="../tags/tag133.xml"/><Relationship Id="rId4" Type="http://schemas.openxmlformats.org/officeDocument/2006/relationships/image" Target="../media/image130.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8.xml"/><Relationship Id="rId1" Type="http://schemas.openxmlformats.org/officeDocument/2006/relationships/tags" Target="../tags/tag134.xml"/><Relationship Id="rId4" Type="http://schemas.openxmlformats.org/officeDocument/2006/relationships/image" Target="../media/image117.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0.xml"/><Relationship Id="rId1" Type="http://schemas.openxmlformats.org/officeDocument/2006/relationships/tags" Target="../tags/tag135.xml"/><Relationship Id="rId4" Type="http://schemas.openxmlformats.org/officeDocument/2006/relationships/image" Target="../media/image131.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52.xml"/><Relationship Id="rId1" Type="http://schemas.openxmlformats.org/officeDocument/2006/relationships/tags" Target="../tags/tag136.xml"/><Relationship Id="rId6" Type="http://schemas.openxmlformats.org/officeDocument/2006/relationships/image" Target="../media/image133.jpeg"/><Relationship Id="rId5" Type="http://schemas.openxmlformats.org/officeDocument/2006/relationships/hyperlink" Target="http://www.acl.gov/" TargetMode="External"/><Relationship Id="rId4" Type="http://schemas.openxmlformats.org/officeDocument/2006/relationships/image" Target="../media/image132.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4.xml"/><Relationship Id="rId1" Type="http://schemas.openxmlformats.org/officeDocument/2006/relationships/tags" Target="../tags/tag137.xml"/><Relationship Id="rId4" Type="http://schemas.openxmlformats.org/officeDocument/2006/relationships/image" Target="../media/image134.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2.xml"/><Relationship Id="rId1" Type="http://schemas.openxmlformats.org/officeDocument/2006/relationships/tags" Target="../tags/tag138.xml"/><Relationship Id="rId4" Type="http://schemas.openxmlformats.org/officeDocument/2006/relationships/image" Target="../media/image135.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xml"/><Relationship Id="rId1" Type="http://schemas.openxmlformats.org/officeDocument/2006/relationships/tags" Target="../tags/tag139.xml"/><Relationship Id="rId5" Type="http://schemas.openxmlformats.org/officeDocument/2006/relationships/image" Target="../media/image137.png"/><Relationship Id="rId4" Type="http://schemas.openxmlformats.org/officeDocument/2006/relationships/image" Target="../media/image136.jp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4.xml"/><Relationship Id="rId1" Type="http://schemas.openxmlformats.org/officeDocument/2006/relationships/tags" Target="../tags/tag140.xml"/><Relationship Id="rId5" Type="http://schemas.openxmlformats.org/officeDocument/2006/relationships/image" Target="../media/image139.jpeg"/><Relationship Id="rId4" Type="http://schemas.openxmlformats.org/officeDocument/2006/relationships/image" Target="../media/image13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78.xml"/><Relationship Id="rId4" Type="http://schemas.openxmlformats.org/officeDocument/2006/relationships/image" Target="../media/image95.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52.xml"/><Relationship Id="rId1" Type="http://schemas.openxmlformats.org/officeDocument/2006/relationships/tags" Target="../tags/tag141.xml"/><Relationship Id="rId5" Type="http://schemas.openxmlformats.org/officeDocument/2006/relationships/image" Target="../media/image141.png"/><Relationship Id="rId4" Type="http://schemas.openxmlformats.org/officeDocument/2006/relationships/image" Target="../media/image140.jp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xml"/><Relationship Id="rId1" Type="http://schemas.openxmlformats.org/officeDocument/2006/relationships/tags" Target="../tags/tag142.xml"/><Relationship Id="rId5" Type="http://schemas.openxmlformats.org/officeDocument/2006/relationships/image" Target="../media/image142.png"/><Relationship Id="rId4" Type="http://schemas.openxmlformats.org/officeDocument/2006/relationships/hyperlink" Target="https://www.shiphelp.org/ship-resources/covid-19/toolkit" TargetMode="Externa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8.xml"/><Relationship Id="rId1" Type="http://schemas.openxmlformats.org/officeDocument/2006/relationships/tags" Target="../tags/tag143.xml"/><Relationship Id="rId5" Type="http://schemas.openxmlformats.org/officeDocument/2006/relationships/image" Target="../media/image143.png"/><Relationship Id="rId4" Type="http://schemas.openxmlformats.org/officeDocument/2006/relationships/hyperlink" Target="https://www.shiphelp.org/ship-resources/covid-19/toolkit" TargetMode="Externa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52.xml"/><Relationship Id="rId1" Type="http://schemas.openxmlformats.org/officeDocument/2006/relationships/tags" Target="../tags/tag144.xml"/><Relationship Id="rId5" Type="http://schemas.openxmlformats.org/officeDocument/2006/relationships/image" Target="../media/image145.png"/><Relationship Id="rId4" Type="http://schemas.openxmlformats.org/officeDocument/2006/relationships/image" Target="../media/image144.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4.xml"/><Relationship Id="rId1" Type="http://schemas.openxmlformats.org/officeDocument/2006/relationships/tags" Target="../tags/tag145.xml"/><Relationship Id="rId4" Type="http://schemas.openxmlformats.org/officeDocument/2006/relationships/image" Target="../media/image146.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3.xml"/><Relationship Id="rId1" Type="http://schemas.openxmlformats.org/officeDocument/2006/relationships/tags" Target="../tags/tag146.xml"/><Relationship Id="rId5" Type="http://schemas.openxmlformats.org/officeDocument/2006/relationships/image" Target="../media/image147.png"/><Relationship Id="rId4" Type="http://schemas.openxmlformats.org/officeDocument/2006/relationships/hyperlink" Target="mailto:Margaret.flowers@acl.hhs.gov" TargetMode="Externa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8.xml"/><Relationship Id="rId1" Type="http://schemas.openxmlformats.org/officeDocument/2006/relationships/tags" Target="../tags/tag147.xml"/><Relationship Id="rId4" Type="http://schemas.openxmlformats.org/officeDocument/2006/relationships/image" Target="../media/image117.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31.xml"/><Relationship Id="rId1" Type="http://schemas.openxmlformats.org/officeDocument/2006/relationships/tags" Target="../tags/tag148.xml"/><Relationship Id="rId4" Type="http://schemas.openxmlformats.org/officeDocument/2006/relationships/image" Target="../media/image148.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3.xml"/><Relationship Id="rId1" Type="http://schemas.openxmlformats.org/officeDocument/2006/relationships/tags" Target="../tags/tag149.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8.xml"/><Relationship Id="rId1" Type="http://schemas.openxmlformats.org/officeDocument/2006/relationships/tags" Target="../tags/tag150.xml"/><Relationship Id="rId4" Type="http://schemas.openxmlformats.org/officeDocument/2006/relationships/image" Target="../media/image1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tags" Target="../tags/tag79.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34.xml"/><Relationship Id="rId1" Type="http://schemas.openxmlformats.org/officeDocument/2006/relationships/tags" Target="../tags/tag151.xml"/><Relationship Id="rId4" Type="http://schemas.openxmlformats.org/officeDocument/2006/relationships/image" Target="../media/image149.jp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3.xml"/><Relationship Id="rId1" Type="http://schemas.openxmlformats.org/officeDocument/2006/relationships/tags" Target="../tags/tag15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8.xml"/><Relationship Id="rId1" Type="http://schemas.openxmlformats.org/officeDocument/2006/relationships/tags" Target="../tags/tag153.xml"/><Relationship Id="rId5" Type="http://schemas.openxmlformats.org/officeDocument/2006/relationships/hyperlink" Target="https://www.aarp.org/money/scams-fraud/info-2023/medicare-flex-card.html" TargetMode="External"/><Relationship Id="rId4" Type="http://schemas.openxmlformats.org/officeDocument/2006/relationships/image" Target="../media/image150.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3.xml"/><Relationship Id="rId1" Type="http://schemas.openxmlformats.org/officeDocument/2006/relationships/tags" Target="../tags/tag154.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3.xml"/><Relationship Id="rId1" Type="http://schemas.openxmlformats.org/officeDocument/2006/relationships/tags" Target="../tags/tag155.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3.xml"/><Relationship Id="rId1" Type="http://schemas.openxmlformats.org/officeDocument/2006/relationships/tags" Target="../tags/tag156.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8.xml"/><Relationship Id="rId1" Type="http://schemas.openxmlformats.org/officeDocument/2006/relationships/tags" Target="../tags/tag157.xml"/><Relationship Id="rId4" Type="http://schemas.openxmlformats.org/officeDocument/2006/relationships/image" Target="../media/image117.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32.xml"/><Relationship Id="rId1" Type="http://schemas.openxmlformats.org/officeDocument/2006/relationships/tags" Target="../tags/tag158.xml"/><Relationship Id="rId4" Type="http://schemas.openxmlformats.org/officeDocument/2006/relationships/image" Target="../media/image151.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159.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160.xml"/></Relationships>
</file>

<file path=ppt/slides/_rels/slide9.xml.rels><?xml version="1.0" encoding="UTF-8" standalone="yes"?>
<Relationships xmlns="http://schemas.openxmlformats.org/package/2006/relationships"><Relationship Id="rId8" Type="http://schemas.openxmlformats.org/officeDocument/2006/relationships/image" Target="../media/image103.jpg"/><Relationship Id="rId3" Type="http://schemas.openxmlformats.org/officeDocument/2006/relationships/notesSlide" Target="../notesSlides/notesSlide9.xml"/><Relationship Id="rId7" Type="http://schemas.openxmlformats.org/officeDocument/2006/relationships/image" Target="../media/image102.png"/><Relationship Id="rId2" Type="http://schemas.openxmlformats.org/officeDocument/2006/relationships/slideLayout" Target="../slideLayouts/slideLayout19.xml"/><Relationship Id="rId1" Type="http://schemas.openxmlformats.org/officeDocument/2006/relationships/tags" Target="../tags/tag80.xml"/><Relationship Id="rId6" Type="http://schemas.openxmlformats.org/officeDocument/2006/relationships/image" Target="../media/image101.PNG"/><Relationship Id="rId5" Type="http://schemas.openxmlformats.org/officeDocument/2006/relationships/image" Target="../media/image100.jpg"/><Relationship Id="rId4" Type="http://schemas.openxmlformats.org/officeDocument/2006/relationships/image" Target="../media/image99.jpg"/><Relationship Id="rId9" Type="http://schemas.openxmlformats.org/officeDocument/2006/relationships/image" Target="../media/image104.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161.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16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66.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67.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8.xml"/><Relationship Id="rId1" Type="http://schemas.openxmlformats.org/officeDocument/2006/relationships/tags" Target="../tags/tag168.xml"/><Relationship Id="rId4" Type="http://schemas.openxmlformats.org/officeDocument/2006/relationships/image" Target="../media/image117.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35.xml"/><Relationship Id="rId1" Type="http://schemas.openxmlformats.org/officeDocument/2006/relationships/tags" Target="../tags/tag169.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5.xml"/><Relationship Id="rId1" Type="http://schemas.openxmlformats.org/officeDocument/2006/relationships/tags" Target="../tags/tag170.xml"/><Relationship Id="rId5" Type="http://schemas.openxmlformats.org/officeDocument/2006/relationships/image" Target="../media/image153.png"/><Relationship Id="rId4" Type="http://schemas.openxmlformats.org/officeDocument/2006/relationships/image" Target="../media/image1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23674472-8C41-4A68-B647-D45AEE842C09}"/>
              </a:ext>
            </a:extLst>
          </p:cNvPr>
          <p:cNvSpPr>
            <a:spLocks noGrp="1"/>
          </p:cNvSpPr>
          <p:nvPr>
            <p:ph type="title"/>
          </p:nvPr>
        </p:nvSpPr>
        <p:spPr>
          <a:xfrm>
            <a:off x="573156" y="4401312"/>
            <a:ext cx="11472540" cy="1341119"/>
          </a:xfrm>
        </p:spPr>
        <p:txBody>
          <a:bodyPr>
            <a:noAutofit/>
          </a:bodyPr>
          <a:lstStyle/>
          <a:p>
            <a:r>
              <a:rPr lang="en-US" dirty="0"/>
              <a:t>NTP Medicare Open Enrollment Period (OEP) Bootcamp 2023 (Day 2)</a:t>
            </a:r>
          </a:p>
        </p:txBody>
      </p:sp>
    </p:spTree>
    <p:custDataLst>
      <p:tags r:id="rId1"/>
    </p:custDataLst>
    <p:extLst>
      <p:ext uri="{BB962C8B-B14F-4D97-AF65-F5344CB8AC3E}">
        <p14:creationId xmlns:p14="http://schemas.microsoft.com/office/powerpoint/2010/main" val="1376662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lstStyle/>
          <a:p>
            <a:r>
              <a:rPr lang="en-US" dirty="0"/>
              <a:t>Today’s Agenda </a:t>
            </a:r>
          </a:p>
        </p:txBody>
      </p:sp>
      <p:sp>
        <p:nvSpPr>
          <p:cNvPr id="2" name="Text Placeholder 1">
            <a:extLst>
              <a:ext uri="{FF2B5EF4-FFF2-40B4-BE49-F238E27FC236}">
                <a16:creationId xmlns:a16="http://schemas.microsoft.com/office/drawing/2014/main" id="{449B2798-CC29-320D-4613-423F13FDE4BC}"/>
              </a:ext>
            </a:extLst>
          </p:cNvPr>
          <p:cNvSpPr>
            <a:spLocks noGrp="1"/>
          </p:cNvSpPr>
          <p:nvPr>
            <p:ph type="body" sz="quarter" idx="13"/>
          </p:nvPr>
        </p:nvSpPr>
        <p:spPr>
          <a:xfrm>
            <a:off x="2351058" y="1721686"/>
            <a:ext cx="8164541" cy="4349505"/>
          </a:xfrm>
        </p:spPr>
        <p:txBody>
          <a:bodyPr>
            <a:noAutofit/>
          </a:bodyPr>
          <a:lstStyle/>
          <a:p>
            <a:pPr marL="274320" indent="-274320" algn="l" rtl="0" eaLnBrk="1" fontAlgn="t" latinLnBrk="0" hangingPunct="1">
              <a:spcBef>
                <a:spcPts val="0"/>
              </a:spcBef>
              <a:spcAft>
                <a:spcPts val="600"/>
              </a:spcAft>
              <a:buFont typeface="Wingdings" panose="05000000000000000000" pitchFamily="2" charset="2"/>
              <a:buChar char="§"/>
            </a:pPr>
            <a:r>
              <a:rPr lang="en-US" sz="2000" i="0" u="none" strike="noStrike" kern="1200" dirty="0">
                <a:solidFill>
                  <a:srgbClr val="00539A"/>
                </a:solidFill>
                <a:effectLst/>
              </a:rPr>
              <a:t>Welcome</a:t>
            </a:r>
            <a:endParaRPr lang="en-US" sz="2000" i="0" u="none" strike="noStrike" dirty="0">
              <a:effectLst/>
            </a:endParaRPr>
          </a:p>
          <a:p>
            <a:pPr marL="274320" indent="-274320" algn="l" rtl="0" eaLnBrk="1" fontAlgn="t" latinLnBrk="0" hangingPunct="1">
              <a:spcBef>
                <a:spcPts val="0"/>
              </a:spcBef>
              <a:spcAft>
                <a:spcPts val="600"/>
              </a:spcAft>
              <a:buFont typeface="Wingdings" panose="05000000000000000000" pitchFamily="2" charset="2"/>
              <a:buChar char="§"/>
            </a:pPr>
            <a:r>
              <a:rPr lang="en-US" sz="2000" i="0" u="none" strike="noStrike" kern="1200" dirty="0">
                <a:solidFill>
                  <a:srgbClr val="00539A"/>
                </a:solidFill>
                <a:effectLst/>
              </a:rPr>
              <a:t>NTP OEP Overview &amp; Program Updates</a:t>
            </a:r>
            <a:endParaRPr lang="en-US" sz="2000" i="0" u="none" strike="noStrike" dirty="0">
              <a:effectLst/>
            </a:endParaRPr>
          </a:p>
          <a:p>
            <a:pPr marL="274320" indent="-274320" algn="l" rtl="0" eaLnBrk="1" fontAlgn="t" latinLnBrk="0" hangingPunct="1">
              <a:spcBef>
                <a:spcPts val="0"/>
              </a:spcBef>
              <a:spcAft>
                <a:spcPts val="600"/>
              </a:spcAft>
              <a:buFont typeface="Wingdings" panose="05000000000000000000" pitchFamily="2" charset="2"/>
              <a:buChar char="§"/>
            </a:pPr>
            <a:r>
              <a:rPr lang="en-US" sz="2000" i="0" u="none" strike="noStrike" kern="1200" dirty="0">
                <a:solidFill>
                  <a:srgbClr val="00539A"/>
                </a:solidFill>
                <a:effectLst/>
              </a:rPr>
              <a:t>Medicare Savings Programs (MSPs)</a:t>
            </a:r>
            <a:endParaRPr lang="en-US" sz="2000" i="0" u="none" strike="noStrike" dirty="0">
              <a:effectLst/>
            </a:endParaRPr>
          </a:p>
          <a:p>
            <a:pPr marL="274320" indent="-274320" algn="l" rtl="0" eaLnBrk="1" fontAlgn="t" latinLnBrk="0" hangingPunct="1">
              <a:spcBef>
                <a:spcPts val="0"/>
              </a:spcBef>
              <a:spcAft>
                <a:spcPts val="600"/>
              </a:spcAft>
              <a:buFont typeface="Wingdings" panose="05000000000000000000" pitchFamily="2" charset="2"/>
              <a:buChar char="§"/>
            </a:pPr>
            <a:r>
              <a:rPr lang="en-US" sz="2000" i="0" u="none" strike="noStrike" kern="1200" dirty="0">
                <a:solidFill>
                  <a:srgbClr val="00539A"/>
                </a:solidFill>
                <a:effectLst/>
              </a:rPr>
              <a:t>1-800-MEDICARE</a:t>
            </a:r>
            <a:endParaRPr lang="en-US" sz="2000" i="0" u="none" strike="noStrike" dirty="0">
              <a:effectLst/>
            </a:endParaRPr>
          </a:p>
          <a:p>
            <a:pPr marL="274320" indent="-274320" algn="l" rtl="0" eaLnBrk="1" fontAlgn="t" latinLnBrk="0" hangingPunct="1">
              <a:spcBef>
                <a:spcPts val="0"/>
              </a:spcBef>
              <a:spcAft>
                <a:spcPts val="600"/>
              </a:spcAft>
              <a:buFont typeface="Wingdings" panose="05000000000000000000" pitchFamily="2" charset="2"/>
              <a:buChar char="§"/>
            </a:pPr>
            <a:r>
              <a:rPr lang="en-US" sz="2000" i="0" u="none" strike="noStrike" kern="1200" dirty="0">
                <a:solidFill>
                  <a:srgbClr val="00539A"/>
                </a:solidFill>
                <a:effectLst/>
              </a:rPr>
              <a:t>Break</a:t>
            </a:r>
            <a:endParaRPr lang="en-US" sz="2000" i="0" u="none" strike="noStrike" dirty="0">
              <a:effectLst/>
            </a:endParaRPr>
          </a:p>
          <a:p>
            <a:pPr marL="274320" indent="-274320" algn="l" rtl="0" eaLnBrk="1" fontAlgn="t" latinLnBrk="0" hangingPunct="1">
              <a:spcBef>
                <a:spcPts val="0"/>
              </a:spcBef>
              <a:spcAft>
                <a:spcPts val="600"/>
              </a:spcAft>
              <a:buFont typeface="Wingdings" panose="05000000000000000000" pitchFamily="2" charset="2"/>
              <a:buChar char="§"/>
            </a:pPr>
            <a:r>
              <a:rPr lang="en-US" sz="2000" i="0" u="none" strike="noStrike" kern="1200" dirty="0">
                <a:solidFill>
                  <a:srgbClr val="00539A"/>
                </a:solidFill>
                <a:effectLst/>
              </a:rPr>
              <a:t>OEP Outreach—Media, Social Media, and Email</a:t>
            </a:r>
            <a:endParaRPr lang="en-US" sz="2000" i="0" u="none" strike="noStrike" dirty="0">
              <a:effectLst/>
            </a:endParaRPr>
          </a:p>
          <a:p>
            <a:pPr marL="274320" indent="-274320" algn="l" rtl="0" eaLnBrk="1" fontAlgn="t" latinLnBrk="0" hangingPunct="1">
              <a:spcBef>
                <a:spcPts val="0"/>
              </a:spcBef>
              <a:spcAft>
                <a:spcPts val="600"/>
              </a:spcAft>
              <a:buFont typeface="Wingdings" panose="05000000000000000000" pitchFamily="2" charset="2"/>
              <a:buChar char="§"/>
            </a:pPr>
            <a:r>
              <a:rPr lang="en-US" sz="2000" i="0" u="none" strike="noStrike" kern="1200" dirty="0">
                <a:solidFill>
                  <a:srgbClr val="00539A"/>
                </a:solidFill>
                <a:effectLst/>
              </a:rPr>
              <a:t>SHIP Community Partners &amp; Virtual Counseling toolkit</a:t>
            </a:r>
            <a:endParaRPr lang="en-US" sz="2000" i="0" u="none" strike="noStrike" dirty="0">
              <a:effectLst/>
            </a:endParaRPr>
          </a:p>
          <a:p>
            <a:pPr marL="274320" indent="-274320" algn="l" rtl="0" eaLnBrk="1" fontAlgn="t" latinLnBrk="0" hangingPunct="1">
              <a:spcBef>
                <a:spcPts val="0"/>
              </a:spcBef>
              <a:spcAft>
                <a:spcPts val="600"/>
              </a:spcAft>
              <a:buFont typeface="Wingdings" panose="05000000000000000000" pitchFamily="2" charset="2"/>
              <a:buChar char="§"/>
            </a:pPr>
            <a:r>
              <a:rPr lang="en-US" sz="2000" i="0" u="none" strike="noStrike" kern="1200" dirty="0">
                <a:solidFill>
                  <a:srgbClr val="00539A"/>
                </a:solidFill>
                <a:effectLst/>
              </a:rPr>
              <a:t>Medicare Account Experience Live Demonstration</a:t>
            </a:r>
            <a:endParaRPr lang="en-US" sz="2000" i="0" u="none" strike="noStrike" dirty="0">
              <a:effectLst/>
            </a:endParaRPr>
          </a:p>
          <a:p>
            <a:pPr marL="274320" indent="-274320" algn="l" rtl="0" eaLnBrk="1" fontAlgn="t" latinLnBrk="0" hangingPunct="1">
              <a:spcBef>
                <a:spcPts val="0"/>
              </a:spcBef>
              <a:spcAft>
                <a:spcPts val="600"/>
              </a:spcAft>
              <a:buFont typeface="Wingdings" panose="05000000000000000000" pitchFamily="2" charset="2"/>
              <a:buChar char="§"/>
            </a:pPr>
            <a:r>
              <a:rPr lang="en-US" sz="2000" i="0" u="none" strike="noStrike" kern="1200" dirty="0">
                <a:solidFill>
                  <a:srgbClr val="00539A"/>
                </a:solidFill>
                <a:effectLst/>
              </a:rPr>
              <a:t>Fraud Awareness</a:t>
            </a:r>
            <a:endParaRPr lang="en-US" sz="2000" i="0" u="none" strike="noStrike" dirty="0">
              <a:effectLst/>
            </a:endParaRPr>
          </a:p>
          <a:p>
            <a:pPr marL="274320" indent="-274320" algn="l" rtl="0" eaLnBrk="1" fontAlgn="t" latinLnBrk="0" hangingPunct="1">
              <a:spcBef>
                <a:spcPts val="0"/>
              </a:spcBef>
              <a:spcAft>
                <a:spcPts val="600"/>
              </a:spcAft>
              <a:buFont typeface="Wingdings" panose="05000000000000000000" pitchFamily="2" charset="2"/>
              <a:buChar char="§"/>
            </a:pPr>
            <a:r>
              <a:rPr lang="en-US" sz="2000" i="0" u="none" strike="noStrike" kern="1200" dirty="0">
                <a:solidFill>
                  <a:srgbClr val="00539A"/>
                </a:solidFill>
                <a:effectLst/>
              </a:rPr>
              <a:t>Plan Marketing Updates</a:t>
            </a:r>
            <a:endParaRPr lang="en-US" sz="2000" i="0" u="none" strike="noStrike" dirty="0">
              <a:effectLst/>
            </a:endParaRPr>
          </a:p>
          <a:p>
            <a:pPr marL="274320" indent="-274320" algn="l" rtl="0" eaLnBrk="1" fontAlgn="t" latinLnBrk="0" hangingPunct="1">
              <a:spcBef>
                <a:spcPts val="0"/>
              </a:spcBef>
              <a:spcAft>
                <a:spcPts val="600"/>
              </a:spcAft>
              <a:buFont typeface="Wingdings" panose="05000000000000000000" pitchFamily="2" charset="2"/>
              <a:buChar char="§"/>
            </a:pPr>
            <a:r>
              <a:rPr lang="en-US" sz="2000" i="0" u="none" strike="noStrike" kern="1200" dirty="0">
                <a:solidFill>
                  <a:srgbClr val="00539A"/>
                </a:solidFill>
                <a:effectLst/>
              </a:rPr>
              <a:t>Closing</a:t>
            </a:r>
            <a:endParaRPr lang="en-US" sz="2000" i="0" u="none" strike="noStrike" dirty="0">
              <a:effectLst/>
            </a:endParaRPr>
          </a:p>
        </p:txBody>
      </p:sp>
      <p:sp>
        <p:nvSpPr>
          <p:cNvPr id="5" name="Slide Number Placeholder 4">
            <a:extLst>
              <a:ext uri="{FF2B5EF4-FFF2-40B4-BE49-F238E27FC236}">
                <a16:creationId xmlns:a16="http://schemas.microsoft.com/office/drawing/2014/main" id="{F87649D3-DACE-4BBA-BCA2-5DBE530371A6}"/>
              </a:ext>
            </a:extLst>
          </p:cNvPr>
          <p:cNvSpPr>
            <a:spLocks noGrp="1"/>
          </p:cNvSpPr>
          <p:nvPr>
            <p:ph type="sldNum" sz="quarter" idx="12"/>
          </p:nvPr>
        </p:nvSpPr>
        <p:spPr/>
        <p:txBody>
          <a:bodyPr/>
          <a:lstStyle/>
          <a:p>
            <a:fld id="{0B2D781D-8844-5940-92D1-06EF0A7F581E}" type="slidenum">
              <a:rPr lang="en-US" smtClean="0"/>
              <a:t>10</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a:t>NTP Medicare OEP Bootcamp 2023</a:t>
            </a:r>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784966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400" dirty="0"/>
              <a:t>Appendix A</a:t>
            </a:r>
            <a:br>
              <a:rPr lang="en-US" sz="2400" dirty="0"/>
            </a:br>
            <a:r>
              <a:rPr lang="en-US" sz="2400" dirty="0">
                <a:solidFill>
                  <a:prstClr val="white"/>
                </a:solidFill>
              </a:rPr>
              <a:t>Original Medicare vs. Medicare Advantage: Doctor &amp; Hospital Choice</a:t>
            </a:r>
            <a:endParaRPr lang="en-US" sz="2400" dirty="0"/>
          </a:p>
        </p:txBody>
      </p:sp>
      <p:graphicFrame>
        <p:nvGraphicFramePr>
          <p:cNvPr id="13" name="Table 12">
            <a:extLst>
              <a:ext uri="{FF2B5EF4-FFF2-40B4-BE49-F238E27FC236}">
                <a16:creationId xmlns:a16="http://schemas.microsoft.com/office/drawing/2014/main" id="{8C6A1BD7-1AFD-5457-31A6-BC1577627789}"/>
              </a:ext>
            </a:extLst>
          </p:cNvPr>
          <p:cNvGraphicFramePr>
            <a:graphicFrameLocks noGrp="1"/>
          </p:cNvGraphicFramePr>
          <p:nvPr>
            <p:extLst>
              <p:ext uri="{D42A27DB-BD31-4B8C-83A1-F6EECF244321}">
                <p14:modId xmlns:p14="http://schemas.microsoft.com/office/powerpoint/2010/main" val="577218700"/>
              </p:ext>
            </p:extLst>
          </p:nvPr>
        </p:nvGraphicFramePr>
        <p:xfrm>
          <a:off x="419322" y="1433096"/>
          <a:ext cx="11353356" cy="4235647"/>
        </p:xfrm>
        <a:graphic>
          <a:graphicData uri="http://schemas.openxmlformats.org/drawingml/2006/table">
            <a:tbl>
              <a:tblPr firstRow="1" bandRow="1"/>
              <a:tblGrid>
                <a:gridCol w="5291354">
                  <a:extLst>
                    <a:ext uri="{9D8B030D-6E8A-4147-A177-3AD203B41FA5}">
                      <a16:colId xmlns:a16="http://schemas.microsoft.com/office/drawing/2014/main" val="1829695622"/>
                    </a:ext>
                  </a:extLst>
                </a:gridCol>
                <a:gridCol w="6062002">
                  <a:extLst>
                    <a:ext uri="{9D8B030D-6E8A-4147-A177-3AD203B41FA5}">
                      <a16:colId xmlns:a16="http://schemas.microsoft.com/office/drawing/2014/main" val="1390833095"/>
                    </a:ext>
                  </a:extLst>
                </a:gridCol>
              </a:tblGrid>
              <a:tr h="36827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spcBef>
                          <a:spcPts val="600"/>
                        </a:spcBef>
                      </a:pPr>
                      <a:r>
                        <a:rPr lang="en-US" sz="2400" b="1" dirty="0">
                          <a:solidFill>
                            <a:srgbClr val="00539A"/>
                          </a:solidFill>
                          <a:effectLst/>
                          <a:latin typeface="+mn-lt"/>
                          <a:cs typeface="Arial" panose="020B0604020202020204" pitchFamily="34" charset="0"/>
                        </a:rPr>
                        <a:t>Original Medicare</a:t>
                      </a:r>
                      <a:endParaRPr lang="en-US" sz="2400" dirty="0">
                        <a:solidFill>
                          <a:srgbClr val="00539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spcBef>
                          <a:spcPts val="600"/>
                        </a:spcBef>
                      </a:pPr>
                      <a:r>
                        <a:rPr lang="en-US" sz="2400" b="1" dirty="0">
                          <a:solidFill>
                            <a:srgbClr val="00539A"/>
                          </a:solidFill>
                          <a:effectLst/>
                          <a:latin typeface="+mn-lt"/>
                          <a:cs typeface="Arial" panose="020B0604020202020204" pitchFamily="34" charset="0"/>
                        </a:rPr>
                        <a:t>Medicare Advantage (Part C)</a:t>
                      </a:r>
                      <a:endParaRPr lang="en-US" sz="2400" dirty="0">
                        <a:solidFill>
                          <a:srgbClr val="00539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258009917"/>
                  </a:ext>
                </a:extLst>
              </a:tr>
              <a:tr h="8663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dirty="0">
                          <a:solidFill>
                            <a:srgbClr val="00539A"/>
                          </a:solidFill>
                          <a:effectLst/>
                          <a:latin typeface="+mn-lt"/>
                          <a:cs typeface="Arial" panose="020B0604020202020204" pitchFamily="34" charset="0"/>
                        </a:rPr>
                        <a:t>You can use </a:t>
                      </a:r>
                      <a:r>
                        <a:rPr lang="en-US" sz="2400" b="1" dirty="0">
                          <a:solidFill>
                            <a:srgbClr val="00539A"/>
                          </a:solidFill>
                          <a:effectLst/>
                          <a:latin typeface="+mn-lt"/>
                          <a:cs typeface="Arial" panose="020B0604020202020204" pitchFamily="34" charset="0"/>
                        </a:rPr>
                        <a:t>any doctor or hospital that takes Medicare, anywhere in the U.S.</a:t>
                      </a:r>
                      <a:endParaRPr lang="en-US" sz="2400" dirty="0">
                        <a:solidFill>
                          <a:srgbClr val="00539A"/>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dirty="0">
                          <a:solidFill>
                            <a:srgbClr val="00539A"/>
                          </a:solidFill>
                          <a:effectLst/>
                          <a:latin typeface="+mn-lt"/>
                          <a:cs typeface="Arial" panose="020B0604020202020204" pitchFamily="34" charset="0"/>
                        </a:rPr>
                        <a:t>In many cases, you can only use </a:t>
                      </a:r>
                      <a:r>
                        <a:rPr lang="en-US" sz="2400" b="1" dirty="0">
                          <a:solidFill>
                            <a:srgbClr val="00539A"/>
                          </a:solidFill>
                          <a:effectLst/>
                          <a:latin typeface="+mn-lt"/>
                          <a:cs typeface="Arial" panose="020B0604020202020204" pitchFamily="34" charset="0"/>
                        </a:rPr>
                        <a:t>doctors and other providers who are in the plan’s network and service area </a:t>
                      </a:r>
                      <a:r>
                        <a:rPr lang="en-US" sz="2400" dirty="0">
                          <a:solidFill>
                            <a:srgbClr val="00539A"/>
                          </a:solidFill>
                          <a:effectLst/>
                          <a:latin typeface="+mn-lt"/>
                          <a:cs typeface="Arial" panose="020B0604020202020204" pitchFamily="34" charset="0"/>
                        </a:rPr>
                        <a:t>(for non-emergency care). Some plans offer non-emergency coverage out of network, but typically at a higher cost.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543374228"/>
                  </a:ext>
                </a:extLst>
              </a:tr>
              <a:tr h="1340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dirty="0">
                          <a:solidFill>
                            <a:srgbClr val="00539A"/>
                          </a:solidFill>
                          <a:effectLst/>
                          <a:latin typeface="+mn-lt"/>
                          <a:cs typeface="Arial" panose="020B0604020202020204" pitchFamily="34" charset="0"/>
                        </a:rPr>
                        <a:t>In most cases, you </a:t>
                      </a:r>
                      <a:r>
                        <a:rPr lang="en-US" sz="2400" b="1" dirty="0">
                          <a:solidFill>
                            <a:srgbClr val="00539A"/>
                          </a:solidFill>
                          <a:effectLst/>
                          <a:latin typeface="+mn-lt"/>
                          <a:cs typeface="Arial" panose="020B0604020202020204" pitchFamily="34" charset="0"/>
                        </a:rPr>
                        <a:t>don’t need </a:t>
                      </a:r>
                      <a:r>
                        <a:rPr lang="en-US" sz="2400" dirty="0">
                          <a:solidFill>
                            <a:srgbClr val="00539A"/>
                          </a:solidFill>
                          <a:effectLst/>
                          <a:latin typeface="+mn-lt"/>
                          <a:cs typeface="Arial" panose="020B0604020202020204" pitchFamily="34" charset="0"/>
                        </a:rPr>
                        <a:t>a referral to use a specialist.</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dirty="0">
                          <a:solidFill>
                            <a:srgbClr val="00539A"/>
                          </a:solidFill>
                          <a:effectLst/>
                          <a:latin typeface="+mn-lt"/>
                          <a:cs typeface="Arial" panose="020B0604020202020204" pitchFamily="34" charset="0"/>
                        </a:rPr>
                        <a:t>You </a:t>
                      </a:r>
                      <a:r>
                        <a:rPr lang="en-US" sz="2400" b="1" dirty="0">
                          <a:solidFill>
                            <a:srgbClr val="00539A"/>
                          </a:solidFill>
                          <a:effectLst/>
                          <a:latin typeface="+mn-lt"/>
                          <a:cs typeface="Arial" panose="020B0604020202020204" pitchFamily="34" charset="0"/>
                        </a:rPr>
                        <a:t>may need </a:t>
                      </a:r>
                      <a:r>
                        <a:rPr lang="en-US" sz="2400" dirty="0">
                          <a:solidFill>
                            <a:srgbClr val="00539A"/>
                          </a:solidFill>
                          <a:effectLst/>
                          <a:latin typeface="+mn-lt"/>
                          <a:cs typeface="Arial" panose="020B0604020202020204" pitchFamily="34" charset="0"/>
                        </a:rPr>
                        <a:t>to get a referral to use a specialist.</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4040323419"/>
                  </a:ext>
                </a:extLst>
              </a:tr>
            </a:tbl>
          </a:graphicData>
        </a:graphic>
      </p:graphicFrame>
      <p:sp>
        <p:nvSpPr>
          <p:cNvPr id="9" name="Slide Number Placeholder 8">
            <a:extLst>
              <a:ext uri="{FF2B5EF4-FFF2-40B4-BE49-F238E27FC236}">
                <a16:creationId xmlns:a16="http://schemas.microsoft.com/office/drawing/2014/main" id="{494D4850-52DB-488C-8E3B-39E84A6C6201}"/>
              </a:ext>
            </a:extLst>
          </p:cNvPr>
          <p:cNvSpPr>
            <a:spLocks noGrp="1"/>
          </p:cNvSpPr>
          <p:nvPr>
            <p:ph type="sldNum" sz="quarter" idx="12"/>
          </p:nvPr>
        </p:nvSpPr>
        <p:spPr/>
        <p:txBody>
          <a:bodyPr/>
          <a:lstStyle/>
          <a:p>
            <a:fld id="{0B2D781D-8844-5940-92D1-06EF0A7F581E}" type="slidenum">
              <a:rPr lang="en-US" smtClean="0">
                <a:solidFill>
                  <a:schemeClr val="accent5">
                    <a:lumMod val="60000"/>
                    <a:lumOff val="40000"/>
                  </a:schemeClr>
                </a:solidFill>
              </a:rPr>
              <a:t>100</a:t>
            </a:fld>
            <a:endParaRPr lang="en-US">
              <a:solidFill>
                <a:schemeClr val="accent5">
                  <a:lumMod val="60000"/>
                  <a:lumOff val="40000"/>
                </a:schemeClr>
              </a:solidFil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NTP Medicare OEP Bootcamp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September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Tree>
    <p:custDataLst>
      <p:tags r:id="rId1"/>
    </p:custDataLst>
    <p:extLst>
      <p:ext uri="{BB962C8B-B14F-4D97-AF65-F5344CB8AC3E}">
        <p14:creationId xmlns:p14="http://schemas.microsoft.com/office/powerpoint/2010/main" val="4705709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400" dirty="0"/>
              <a:t>Appendix A</a:t>
            </a:r>
            <a:br>
              <a:rPr lang="en-US" sz="2400" dirty="0"/>
            </a:br>
            <a:r>
              <a:rPr lang="en-US" sz="2400" dirty="0">
                <a:solidFill>
                  <a:prstClr val="white"/>
                </a:solidFill>
              </a:rPr>
              <a:t>Original Medicare vs. Medicare Advantage: Cost </a:t>
            </a:r>
            <a:endParaRPr lang="en-US" sz="2400" dirty="0"/>
          </a:p>
        </p:txBody>
      </p:sp>
      <p:graphicFrame>
        <p:nvGraphicFramePr>
          <p:cNvPr id="7" name="Table 6" title="Costs. Original Medicare versus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3604419791"/>
              </p:ext>
            </p:extLst>
          </p:nvPr>
        </p:nvGraphicFramePr>
        <p:xfrm>
          <a:off x="419322" y="991137"/>
          <a:ext cx="11353356" cy="5470087"/>
        </p:xfrm>
        <a:graphic>
          <a:graphicData uri="http://schemas.openxmlformats.org/drawingml/2006/table">
            <a:tbl>
              <a:tblPr firstRow="1" bandRow="1"/>
              <a:tblGrid>
                <a:gridCol w="5291354">
                  <a:extLst>
                    <a:ext uri="{9D8B030D-6E8A-4147-A177-3AD203B41FA5}">
                      <a16:colId xmlns:a16="http://schemas.microsoft.com/office/drawing/2014/main" val="3939814607"/>
                    </a:ext>
                  </a:extLst>
                </a:gridCol>
                <a:gridCol w="6062002">
                  <a:extLst>
                    <a:ext uri="{9D8B030D-6E8A-4147-A177-3AD203B41FA5}">
                      <a16:colId xmlns:a16="http://schemas.microsoft.com/office/drawing/2014/main" val="3510080372"/>
                    </a:ext>
                  </a:extLst>
                </a:gridCol>
              </a:tblGrid>
              <a:tr h="36827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spcBef>
                          <a:spcPts val="600"/>
                        </a:spcBef>
                      </a:pPr>
                      <a:r>
                        <a:rPr lang="en-US" sz="2400" b="1" dirty="0">
                          <a:solidFill>
                            <a:srgbClr val="00539A"/>
                          </a:solidFill>
                          <a:effectLst/>
                          <a:latin typeface="+mn-lt"/>
                          <a:cs typeface="Arial" panose="020B0604020202020204" pitchFamily="34" charset="0"/>
                        </a:rPr>
                        <a:t>Original Medicare</a:t>
                      </a:r>
                      <a:endParaRPr lang="en-US" sz="2400" dirty="0">
                        <a:solidFill>
                          <a:srgbClr val="00539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spcBef>
                          <a:spcPts val="600"/>
                        </a:spcBef>
                      </a:pPr>
                      <a:r>
                        <a:rPr lang="en-US" sz="2400" b="1" dirty="0">
                          <a:solidFill>
                            <a:srgbClr val="00539A"/>
                          </a:solidFill>
                          <a:effectLst/>
                          <a:latin typeface="+mn-lt"/>
                          <a:cs typeface="Arial" panose="020B0604020202020204" pitchFamily="34" charset="0"/>
                        </a:rPr>
                        <a:t>Medicare Advantage (Part C)</a:t>
                      </a:r>
                      <a:endParaRPr lang="en-US" sz="2400" dirty="0">
                        <a:solidFill>
                          <a:srgbClr val="00539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8663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39A"/>
                          </a:solidFill>
                          <a:effectLst/>
                          <a:latin typeface="+mn-lt"/>
                          <a:cs typeface="Arial" panose="020B0604020202020204" pitchFamily="34" charset="0"/>
                        </a:rPr>
                        <a:t>For Part B-covered services, </a:t>
                      </a:r>
                      <a:r>
                        <a:rPr lang="en-US" sz="1800" b="1" dirty="0">
                          <a:solidFill>
                            <a:srgbClr val="00539A"/>
                          </a:solidFill>
                          <a:effectLst/>
                          <a:latin typeface="+mn-lt"/>
                          <a:cs typeface="Arial" panose="020B0604020202020204" pitchFamily="34" charset="0"/>
                        </a:rPr>
                        <a:t>you usually pay 20% of the Medicare-approved amount</a:t>
                      </a:r>
                      <a:r>
                        <a:rPr lang="en-US" sz="1800" dirty="0">
                          <a:solidFill>
                            <a:srgbClr val="00539A"/>
                          </a:solidFill>
                          <a:effectLst/>
                          <a:latin typeface="+mn-lt"/>
                          <a:cs typeface="Arial" panose="020B0604020202020204" pitchFamily="34" charset="0"/>
                        </a:rPr>
                        <a:t> after you meet your deductible. This amount is called your coinsurance.</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b="1" dirty="0">
                          <a:solidFill>
                            <a:srgbClr val="00539A"/>
                          </a:solidFill>
                          <a:effectLst/>
                          <a:latin typeface="+mn-lt"/>
                          <a:cs typeface="Arial" panose="020B0604020202020204" pitchFamily="34" charset="0"/>
                        </a:rPr>
                        <a:t>Out-of-pocket costs vary</a:t>
                      </a:r>
                      <a:r>
                        <a:rPr lang="en-US" sz="1800" dirty="0">
                          <a:solidFill>
                            <a:srgbClr val="00539A"/>
                          </a:solidFill>
                          <a:effectLst/>
                          <a:latin typeface="+mn-lt"/>
                          <a:cs typeface="Arial" panose="020B0604020202020204" pitchFamily="34" charset="0"/>
                        </a:rPr>
                        <a:t>—plans may have lower or higher out-of-pocket costs for certain services.</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1340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39A"/>
                          </a:solidFill>
                          <a:effectLst/>
                          <a:latin typeface="+mn-lt"/>
                          <a:cs typeface="Arial" panose="020B0604020202020204" pitchFamily="34" charset="0"/>
                        </a:rPr>
                        <a:t>You </a:t>
                      </a:r>
                      <a:r>
                        <a:rPr lang="en-US" sz="1800" b="1" dirty="0">
                          <a:solidFill>
                            <a:srgbClr val="00539A"/>
                          </a:solidFill>
                          <a:effectLst/>
                          <a:latin typeface="+mn-lt"/>
                          <a:cs typeface="Arial" panose="020B0604020202020204" pitchFamily="34" charset="0"/>
                        </a:rPr>
                        <a:t>pay a premium (monthly payment) for Part B</a:t>
                      </a:r>
                      <a:r>
                        <a:rPr lang="en-US" sz="1800" dirty="0">
                          <a:solidFill>
                            <a:srgbClr val="00539A"/>
                          </a:solidFill>
                          <a:effectLst/>
                          <a:latin typeface="+mn-lt"/>
                          <a:cs typeface="Arial" panose="020B0604020202020204" pitchFamily="34" charset="0"/>
                        </a:rPr>
                        <a:t>. If you choose to join a Medicare drug plan, you’ll pay a separate premium for your Medicare drug coverage (Part D). </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39A"/>
                          </a:solidFill>
                          <a:effectLst/>
                          <a:latin typeface="+mn-lt"/>
                          <a:cs typeface="Arial" panose="020B0604020202020204" pitchFamily="34" charset="0"/>
                        </a:rPr>
                        <a:t>You pay the monthly </a:t>
                      </a:r>
                      <a:r>
                        <a:rPr lang="en-US" sz="1800" b="1" dirty="0">
                          <a:solidFill>
                            <a:srgbClr val="00539A"/>
                          </a:solidFill>
                          <a:effectLst/>
                          <a:latin typeface="+mn-lt"/>
                          <a:cs typeface="Arial" panose="020B0604020202020204" pitchFamily="34" charset="0"/>
                        </a:rPr>
                        <a:t>Part B premium</a:t>
                      </a:r>
                      <a:r>
                        <a:rPr lang="en-US" sz="1800" b="0" baseline="0" dirty="0">
                          <a:solidFill>
                            <a:srgbClr val="00539A"/>
                          </a:solidFill>
                          <a:effectLst/>
                          <a:latin typeface="+mn-lt"/>
                          <a:cs typeface="Arial" panose="020B0604020202020204" pitchFamily="34" charset="0"/>
                        </a:rPr>
                        <a:t> and may also have to </a:t>
                      </a:r>
                      <a:r>
                        <a:rPr lang="en-US" sz="1800" b="1" baseline="0" dirty="0">
                          <a:solidFill>
                            <a:srgbClr val="00539A"/>
                          </a:solidFill>
                          <a:effectLst/>
                          <a:latin typeface="+mn-lt"/>
                          <a:cs typeface="Arial" panose="020B0604020202020204" pitchFamily="34" charset="0"/>
                        </a:rPr>
                        <a:t>pay the plan’s premium</a:t>
                      </a:r>
                      <a:r>
                        <a:rPr lang="en-US" sz="1800" b="0" baseline="0" dirty="0">
                          <a:solidFill>
                            <a:srgbClr val="00539A"/>
                          </a:solidFill>
                          <a:effectLst/>
                          <a:latin typeface="+mn-lt"/>
                          <a:cs typeface="Arial" panose="020B0604020202020204" pitchFamily="34" charset="0"/>
                        </a:rPr>
                        <a:t>. Some p</a:t>
                      </a:r>
                      <a:r>
                        <a:rPr lang="en-US" sz="1800" baseline="0" dirty="0">
                          <a:solidFill>
                            <a:srgbClr val="00539A"/>
                          </a:solidFill>
                          <a:effectLst/>
                          <a:latin typeface="+mn-lt"/>
                          <a:cs typeface="Arial" panose="020B0604020202020204" pitchFamily="34" charset="0"/>
                        </a:rPr>
                        <a:t>lans may </a:t>
                      </a:r>
                      <a:r>
                        <a:rPr lang="en-US" sz="1800" dirty="0">
                          <a:solidFill>
                            <a:srgbClr val="00539A"/>
                          </a:solidFill>
                          <a:effectLst/>
                          <a:latin typeface="+mn-lt"/>
                          <a:cs typeface="Arial" panose="020B0604020202020204" pitchFamily="34" charset="0"/>
                        </a:rPr>
                        <a:t>have a $0 premium and may help pay all or part of your Part B premium.</a:t>
                      </a:r>
                      <a:r>
                        <a:rPr lang="en-US" sz="1800" baseline="0" dirty="0">
                          <a:solidFill>
                            <a:srgbClr val="00539A"/>
                          </a:solidFill>
                          <a:effectLst/>
                          <a:latin typeface="+mn-lt"/>
                          <a:cs typeface="Arial" panose="020B0604020202020204" pitchFamily="34" charset="0"/>
                        </a:rPr>
                        <a:t> Most plans include Medicare drug coverage (Part D).</a:t>
                      </a:r>
                      <a:endParaRPr lang="en-US" sz="1800" dirty="0">
                        <a:solidFill>
                          <a:srgbClr val="00539A"/>
                        </a:solidFill>
                        <a:effectLst/>
                        <a:latin typeface="+mn-lt"/>
                        <a:cs typeface="Arial" panose="020B0604020202020204" pitchFamily="34" charset="0"/>
                      </a:endParaRP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r h="12338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39A"/>
                          </a:solidFill>
                          <a:effectLst/>
                          <a:latin typeface="+mn-lt"/>
                          <a:cs typeface="Arial" panose="020B0604020202020204" pitchFamily="34" charset="0"/>
                        </a:rPr>
                        <a:t>There’s </a:t>
                      </a:r>
                      <a:r>
                        <a:rPr lang="en-US" sz="1800" b="1" dirty="0">
                          <a:solidFill>
                            <a:srgbClr val="00539A"/>
                          </a:solidFill>
                          <a:effectLst/>
                          <a:latin typeface="+mn-lt"/>
                          <a:cs typeface="Arial" panose="020B0604020202020204" pitchFamily="34" charset="0"/>
                        </a:rPr>
                        <a:t>no yearly limit </a:t>
                      </a:r>
                      <a:r>
                        <a:rPr lang="en-US" sz="1800" dirty="0">
                          <a:solidFill>
                            <a:srgbClr val="00539A"/>
                          </a:solidFill>
                          <a:effectLst/>
                          <a:latin typeface="+mn-lt"/>
                          <a:cs typeface="Arial" panose="020B0604020202020204" pitchFamily="34" charset="0"/>
                        </a:rPr>
                        <a:t>on what you pay out of pocket,</a:t>
                      </a:r>
                      <a:r>
                        <a:rPr lang="en-US" sz="1800" baseline="0" dirty="0">
                          <a:solidFill>
                            <a:srgbClr val="00539A"/>
                          </a:solidFill>
                          <a:effectLst/>
                          <a:latin typeface="+mn-lt"/>
                          <a:cs typeface="Arial" panose="020B0604020202020204" pitchFamily="34" charset="0"/>
                        </a:rPr>
                        <a:t> unless you have supplemental coverage—like Medicare Supplement Insurance (Medigap).</a:t>
                      </a:r>
                      <a:endParaRPr lang="en-US" sz="1800" dirty="0">
                        <a:solidFill>
                          <a:srgbClr val="00539A"/>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39A"/>
                          </a:solidFill>
                          <a:effectLst/>
                          <a:latin typeface="+mn-lt"/>
                          <a:cs typeface="Arial" panose="020B0604020202020204" pitchFamily="34" charset="0"/>
                        </a:rPr>
                        <a:t>Plans </a:t>
                      </a:r>
                      <a:r>
                        <a:rPr lang="en-US" sz="1800" b="1" dirty="0">
                          <a:solidFill>
                            <a:srgbClr val="00539A"/>
                          </a:solidFill>
                          <a:effectLst/>
                          <a:latin typeface="+mn-lt"/>
                          <a:cs typeface="Arial" panose="020B0604020202020204" pitchFamily="34" charset="0"/>
                        </a:rPr>
                        <a:t>have a yearly limit</a:t>
                      </a:r>
                      <a:r>
                        <a:rPr lang="en-US" sz="1800" dirty="0">
                          <a:solidFill>
                            <a:srgbClr val="00539A"/>
                          </a:solidFill>
                          <a:effectLst/>
                          <a:latin typeface="+mn-lt"/>
                          <a:cs typeface="Arial" panose="020B0604020202020204" pitchFamily="34" charset="0"/>
                        </a:rPr>
                        <a:t> on what you pay out of pocket for services Medicare Part A and Part B cover. Once you reach your plan’s limit, you’ll pay nothing for services Part A and Part B cover for the rest of the year.</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432596013"/>
                  </a:ext>
                </a:extLst>
              </a:tr>
              <a:tr h="12371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39A"/>
                          </a:solidFill>
                          <a:effectLst/>
                          <a:latin typeface="+mn-lt"/>
                          <a:cs typeface="Arial" panose="020B0604020202020204" pitchFamily="34" charset="0"/>
                        </a:rPr>
                        <a:t>You </a:t>
                      </a:r>
                      <a:r>
                        <a:rPr lang="en-US" sz="1800" b="1" dirty="0">
                          <a:solidFill>
                            <a:srgbClr val="00539A"/>
                          </a:solidFill>
                          <a:effectLst/>
                          <a:latin typeface="+mn-lt"/>
                          <a:cs typeface="Arial" panose="020B0604020202020204" pitchFamily="34" charset="0"/>
                        </a:rPr>
                        <a:t>can</a:t>
                      </a:r>
                      <a:r>
                        <a:rPr lang="en-US" sz="1800" dirty="0">
                          <a:solidFill>
                            <a:srgbClr val="00539A"/>
                          </a:solidFill>
                          <a:effectLst/>
                          <a:latin typeface="+mn-lt"/>
                          <a:cs typeface="Arial" panose="020B0604020202020204" pitchFamily="34" charset="0"/>
                        </a:rPr>
                        <a:t> </a:t>
                      </a:r>
                      <a:r>
                        <a:rPr lang="en-US" sz="1800" b="1" dirty="0">
                          <a:solidFill>
                            <a:srgbClr val="00539A"/>
                          </a:solidFill>
                          <a:effectLst/>
                          <a:latin typeface="+mn-lt"/>
                          <a:cs typeface="Arial" panose="020B0604020202020204" pitchFamily="34" charset="0"/>
                        </a:rPr>
                        <a:t>choose to buy</a:t>
                      </a:r>
                      <a:r>
                        <a:rPr lang="en-US" sz="1800" dirty="0">
                          <a:solidFill>
                            <a:srgbClr val="00539A"/>
                          </a:solidFill>
                          <a:effectLst/>
                          <a:latin typeface="+mn-lt"/>
                          <a:cs typeface="Arial" panose="020B0604020202020204" pitchFamily="34" charset="0"/>
                        </a:rPr>
                        <a:t> Medigap</a:t>
                      </a:r>
                      <a:r>
                        <a:rPr lang="en-US" sz="1800" baseline="0" dirty="0">
                          <a:solidFill>
                            <a:srgbClr val="00539A"/>
                          </a:solidFill>
                          <a:effectLst/>
                          <a:latin typeface="+mn-lt"/>
                          <a:cs typeface="Arial" panose="020B0604020202020204" pitchFamily="34" charset="0"/>
                        </a:rPr>
                        <a:t> </a:t>
                      </a:r>
                      <a:r>
                        <a:rPr lang="en-US" sz="1800" dirty="0">
                          <a:solidFill>
                            <a:srgbClr val="00539A"/>
                          </a:solidFill>
                          <a:effectLst/>
                          <a:latin typeface="+mn-lt"/>
                          <a:cs typeface="Arial" panose="020B0604020202020204" pitchFamily="34" charset="0"/>
                        </a:rPr>
                        <a:t>to help pay your remaining out-of-pocket costs (like your 20% coinsurance). Or</a:t>
                      </a:r>
                      <a:r>
                        <a:rPr lang="en-US" sz="1800" baseline="0" dirty="0">
                          <a:solidFill>
                            <a:srgbClr val="00539A"/>
                          </a:solidFill>
                          <a:effectLst/>
                          <a:latin typeface="+mn-lt"/>
                          <a:cs typeface="Arial" panose="020B0604020202020204" pitchFamily="34" charset="0"/>
                        </a:rPr>
                        <a:t>, you can use coverage from a former employer or union, or Medicaid.</a:t>
                      </a:r>
                      <a:endParaRPr lang="en-US" sz="1800" dirty="0">
                        <a:solidFill>
                          <a:srgbClr val="00539A"/>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39A"/>
                          </a:solidFill>
                          <a:effectLst/>
                          <a:latin typeface="+mn-lt"/>
                          <a:cs typeface="Arial" panose="020B0604020202020204" pitchFamily="34" charset="0"/>
                        </a:rPr>
                        <a:t>You </a:t>
                      </a:r>
                      <a:r>
                        <a:rPr lang="en-US" sz="1800" b="1" dirty="0">
                          <a:solidFill>
                            <a:srgbClr val="00539A"/>
                          </a:solidFill>
                          <a:effectLst/>
                          <a:latin typeface="+mn-lt"/>
                          <a:cs typeface="Arial" panose="020B0604020202020204" pitchFamily="34" charset="0"/>
                        </a:rPr>
                        <a:t>can’t buy and don’t need </a:t>
                      </a:r>
                      <a:r>
                        <a:rPr lang="en-US" sz="1800" b="0" dirty="0">
                          <a:solidFill>
                            <a:srgbClr val="00539A"/>
                          </a:solidFill>
                          <a:effectLst/>
                          <a:latin typeface="+mn-lt"/>
                          <a:cs typeface="Arial" panose="020B0604020202020204" pitchFamily="34" charset="0"/>
                        </a:rPr>
                        <a:t>Medigap</a:t>
                      </a:r>
                      <a:r>
                        <a:rPr lang="en-US" sz="1800" dirty="0">
                          <a:solidFill>
                            <a:srgbClr val="00539A"/>
                          </a:solidFill>
                          <a:effectLst/>
                          <a:latin typeface="+mn-lt"/>
                          <a:cs typeface="Arial" panose="020B0604020202020204" pitchFamily="34" charset="0"/>
                        </a:rPr>
                        <a:t>.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722158830"/>
                  </a:ext>
                </a:extLst>
              </a:tr>
            </a:tbl>
          </a:graphicData>
        </a:graphic>
      </p:graphicFrame>
      <p:sp>
        <p:nvSpPr>
          <p:cNvPr id="9" name="Slide Number Placeholder 8">
            <a:extLst>
              <a:ext uri="{FF2B5EF4-FFF2-40B4-BE49-F238E27FC236}">
                <a16:creationId xmlns:a16="http://schemas.microsoft.com/office/drawing/2014/main" id="{2D82BAE6-6808-4DE5-A321-3B50D7F696D4}"/>
              </a:ext>
            </a:extLst>
          </p:cNvPr>
          <p:cNvSpPr>
            <a:spLocks noGrp="1"/>
          </p:cNvSpPr>
          <p:nvPr>
            <p:ph type="sldNum" sz="quarter" idx="12"/>
          </p:nvPr>
        </p:nvSpPr>
        <p:spPr/>
        <p:txBody>
          <a:bodyPr/>
          <a:lstStyle/>
          <a:p>
            <a:fld id="{48F63A3B-78C7-47BE-AE5E-E10140E04643}" type="slidenum">
              <a:rPr lang="en-US" smtClean="0">
                <a:solidFill>
                  <a:schemeClr val="accent5">
                    <a:lumMod val="60000"/>
                    <a:lumOff val="40000"/>
                  </a:schemeClr>
                </a:solidFill>
              </a:rPr>
              <a:pPr/>
              <a:t>101</a:t>
            </a:fld>
            <a:endParaRPr lang="en-US">
              <a:solidFill>
                <a:schemeClr val="accent5">
                  <a:lumMod val="60000"/>
                  <a:lumOff val="40000"/>
                </a:schemeClr>
              </a:solidFil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NTP Medicare OEP Bootcamp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September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Tree>
    <p:custDataLst>
      <p:tags r:id="rId1"/>
    </p:custDataLst>
    <p:extLst>
      <p:ext uri="{BB962C8B-B14F-4D97-AF65-F5344CB8AC3E}">
        <p14:creationId xmlns:p14="http://schemas.microsoft.com/office/powerpoint/2010/main" val="38506638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400" dirty="0"/>
              <a:t>Appendix A</a:t>
            </a:r>
            <a:br>
              <a:rPr lang="en-US" sz="2400" dirty="0"/>
            </a:br>
            <a:r>
              <a:rPr lang="en-US" sz="2400" dirty="0">
                <a:solidFill>
                  <a:prstClr val="white"/>
                </a:solidFill>
              </a:rPr>
              <a:t>Original Medicare vs. Medicare Advantage: Coverage </a:t>
            </a:r>
            <a:endParaRPr lang="en-US" sz="2400" dirty="0"/>
          </a:p>
        </p:txBody>
      </p:sp>
      <p:graphicFrame>
        <p:nvGraphicFramePr>
          <p:cNvPr id="7" name="Table 6" title="Coverage. Original Medicare versus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1041288133"/>
              </p:ext>
            </p:extLst>
          </p:nvPr>
        </p:nvGraphicFramePr>
        <p:xfrm>
          <a:off x="219918" y="1464232"/>
          <a:ext cx="11702006" cy="4136292"/>
        </p:xfrm>
        <a:graphic>
          <a:graphicData uri="http://schemas.openxmlformats.org/drawingml/2006/table">
            <a:tbl>
              <a:tblPr firstRow="1" bandRow="1"/>
              <a:tblGrid>
                <a:gridCol w="5851003">
                  <a:extLst>
                    <a:ext uri="{9D8B030D-6E8A-4147-A177-3AD203B41FA5}">
                      <a16:colId xmlns:a16="http://schemas.microsoft.com/office/drawing/2014/main" val="3939814607"/>
                    </a:ext>
                  </a:extLst>
                </a:gridCol>
                <a:gridCol w="5851003">
                  <a:extLst>
                    <a:ext uri="{9D8B030D-6E8A-4147-A177-3AD203B41FA5}">
                      <a16:colId xmlns:a16="http://schemas.microsoft.com/office/drawing/2014/main" val="3510080372"/>
                    </a:ext>
                  </a:extLst>
                </a:gridCol>
              </a:tblGrid>
              <a:tr h="46034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n-US" sz="2400" b="1" dirty="0">
                          <a:solidFill>
                            <a:srgbClr val="00539A"/>
                          </a:solidFill>
                          <a:effectLst/>
                          <a:latin typeface="+mn-lt"/>
                          <a:cs typeface="Arial" panose="020B0604020202020204" pitchFamily="34" charset="0"/>
                        </a:rPr>
                        <a:t>Original Medicare</a:t>
                      </a:r>
                      <a:endParaRPr lang="en-US" sz="2400" dirty="0">
                        <a:solidFill>
                          <a:srgbClr val="00539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400" b="1" dirty="0">
                          <a:solidFill>
                            <a:srgbClr val="00539A"/>
                          </a:solidFill>
                          <a:effectLst/>
                          <a:latin typeface="+mn-lt"/>
                          <a:cs typeface="Arial" panose="020B0604020202020204" pitchFamily="34" charset="0"/>
                        </a:rPr>
                        <a:t>Medicare Advantage (Part C)</a:t>
                      </a:r>
                      <a:endParaRPr lang="en-US" sz="2400" dirty="0">
                        <a:solidFill>
                          <a:srgbClr val="00539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119005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39A"/>
                          </a:solidFill>
                          <a:effectLst/>
                          <a:latin typeface="+mn-lt"/>
                          <a:cs typeface="Arial" panose="020B0604020202020204" pitchFamily="34" charset="0"/>
                        </a:rPr>
                        <a:t>Original Medicare covers most medically</a:t>
                      </a:r>
                      <a:r>
                        <a:rPr lang="en-US" sz="2000" baseline="0" dirty="0">
                          <a:solidFill>
                            <a:srgbClr val="00539A"/>
                          </a:solidFill>
                          <a:effectLst/>
                          <a:latin typeface="+mn-lt"/>
                          <a:cs typeface="Arial" panose="020B0604020202020204" pitchFamily="34" charset="0"/>
                        </a:rPr>
                        <a:t> necessary </a:t>
                      </a:r>
                      <a:r>
                        <a:rPr lang="en-US" sz="2000" dirty="0">
                          <a:solidFill>
                            <a:srgbClr val="00539A"/>
                          </a:solidFill>
                          <a:effectLst/>
                          <a:latin typeface="+mn-lt"/>
                          <a:cs typeface="Arial" panose="020B0604020202020204" pitchFamily="34" charset="0"/>
                        </a:rPr>
                        <a:t>services and supplies in hospitals, doctors’ offices, and other health care facilities. </a:t>
                      </a:r>
                      <a:r>
                        <a:rPr kumimoji="0" lang="en-US" sz="2000" b="0" i="0" u="none" strike="noStrike" kern="1200" cap="none" spc="0" normalizeH="0" baseline="0" noProof="0" dirty="0">
                          <a:ln>
                            <a:noFill/>
                          </a:ln>
                          <a:solidFill>
                            <a:srgbClr val="00539A"/>
                          </a:solidFill>
                          <a:effectLst/>
                          <a:uLnTx/>
                          <a:uFillTx/>
                          <a:latin typeface="Calibri" panose="020F0502020204030204"/>
                          <a:ea typeface="+mn-ea"/>
                          <a:cs typeface="+mn-cs"/>
                        </a:rPr>
                        <a:t>Original Medicare doesn’t cover some benefits</a:t>
                      </a:r>
                      <a:r>
                        <a:rPr kumimoji="0" lang="en-US" sz="2000" b="0" i="0" u="none" strike="noStrike" kern="1200" cap="none" spc="0" normalizeH="0" noProof="0" dirty="0">
                          <a:ln>
                            <a:noFill/>
                          </a:ln>
                          <a:solidFill>
                            <a:srgbClr val="00539A"/>
                          </a:solidFill>
                          <a:effectLst/>
                          <a:uLnTx/>
                          <a:uFillTx/>
                          <a:latin typeface="Calibri" panose="020F0502020204030204"/>
                          <a:ea typeface="+mn-ea"/>
                          <a:cs typeface="+mn-cs"/>
                        </a:rPr>
                        <a:t> like eye exams, most dental care, and routine exams.</a:t>
                      </a:r>
                      <a:endParaRPr lang="en-US" sz="2000" dirty="0">
                        <a:solidFill>
                          <a:srgbClr val="00539A"/>
                        </a:solidFill>
                        <a:effectLst/>
                        <a:latin typeface="+mn-lt"/>
                        <a:cs typeface="Arial" panose="020B0604020202020204" pitchFamily="34" charset="0"/>
                      </a:endParaRP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39A"/>
                          </a:solidFill>
                          <a:effectLst/>
                          <a:latin typeface="+mn-lt"/>
                          <a:cs typeface="Arial" panose="020B0604020202020204" pitchFamily="34" charset="0"/>
                        </a:rPr>
                        <a:t>Plans must cover all medically necessary services that Original Medicare covers. Plans may also </a:t>
                      </a:r>
                      <a:r>
                        <a:rPr lang="en-US" sz="2000" b="0" baseline="0" dirty="0">
                          <a:solidFill>
                            <a:srgbClr val="00539A"/>
                          </a:solidFill>
                          <a:effectLst/>
                          <a:latin typeface="+mn-lt"/>
                          <a:cs typeface="Arial" panose="020B0604020202020204" pitchFamily="34" charset="0"/>
                        </a:rPr>
                        <a:t>o</a:t>
                      </a:r>
                      <a:r>
                        <a:rPr lang="en-US" sz="2000" b="0" dirty="0">
                          <a:solidFill>
                            <a:srgbClr val="00539A"/>
                          </a:solidFill>
                          <a:effectLst/>
                          <a:latin typeface="+mn-lt"/>
                          <a:cs typeface="Arial" panose="020B0604020202020204" pitchFamily="34" charset="0"/>
                        </a:rPr>
                        <a:t>ffer some</a:t>
                      </a:r>
                      <a:r>
                        <a:rPr lang="en-US" sz="2000" b="1" dirty="0">
                          <a:solidFill>
                            <a:srgbClr val="00539A"/>
                          </a:solidFill>
                          <a:effectLst/>
                          <a:latin typeface="+mn-lt"/>
                          <a:cs typeface="Arial" panose="020B0604020202020204" pitchFamily="34" charset="0"/>
                        </a:rPr>
                        <a:t> extra benefits that Original Medicare doesn’t cover</a:t>
                      </a:r>
                      <a:r>
                        <a:rPr lang="en-US" sz="2000" dirty="0">
                          <a:solidFill>
                            <a:srgbClr val="00539A"/>
                          </a:solidFill>
                          <a:effectLst/>
                          <a:latin typeface="+mn-lt"/>
                          <a:cs typeface="Arial" panose="020B0604020202020204" pitchFamily="34" charset="0"/>
                        </a:rPr>
                        <a:t>—like vision, hearing, and dental services.</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66839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39A"/>
                          </a:solidFill>
                          <a:effectLst/>
                          <a:latin typeface="+mn-lt"/>
                          <a:cs typeface="Arial" panose="020B0604020202020204" pitchFamily="34" charset="0"/>
                        </a:rPr>
                        <a:t>You can join a </a:t>
                      </a:r>
                      <a:r>
                        <a:rPr lang="en-US" sz="2000" b="1" dirty="0">
                          <a:solidFill>
                            <a:srgbClr val="00539A"/>
                          </a:solidFill>
                          <a:effectLst/>
                          <a:latin typeface="+mn-lt"/>
                          <a:cs typeface="Arial" panose="020B0604020202020204" pitchFamily="34" charset="0"/>
                        </a:rPr>
                        <a:t>separate Medicare drug plan</a:t>
                      </a:r>
                      <a:r>
                        <a:rPr lang="en-US" sz="2000" b="1" baseline="0" dirty="0">
                          <a:solidFill>
                            <a:srgbClr val="00539A"/>
                          </a:solidFill>
                          <a:effectLst/>
                          <a:latin typeface="+mn-lt"/>
                          <a:cs typeface="Arial" panose="020B0604020202020204" pitchFamily="34" charset="0"/>
                        </a:rPr>
                        <a:t> </a:t>
                      </a:r>
                      <a:r>
                        <a:rPr lang="en-US" sz="2000" dirty="0">
                          <a:solidFill>
                            <a:srgbClr val="00539A"/>
                          </a:solidFill>
                          <a:effectLst/>
                          <a:latin typeface="+mn-lt"/>
                          <a:cs typeface="Arial" panose="020B0604020202020204" pitchFamily="34" charset="0"/>
                        </a:rPr>
                        <a:t>to get Medicare drug coverage (Part D).</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b="1" dirty="0">
                          <a:solidFill>
                            <a:srgbClr val="00539A"/>
                          </a:solidFill>
                          <a:effectLst/>
                          <a:latin typeface="+mn-lt"/>
                          <a:cs typeface="Arial" panose="020B0604020202020204" pitchFamily="34" charset="0"/>
                        </a:rPr>
                        <a:t>Medicare drug coverage (Part D) is included</a:t>
                      </a:r>
                      <a:r>
                        <a:rPr lang="en-US" sz="2000" dirty="0">
                          <a:solidFill>
                            <a:srgbClr val="00539A"/>
                          </a:solidFill>
                          <a:effectLst/>
                          <a:latin typeface="+mn-lt"/>
                          <a:cs typeface="Arial" panose="020B0604020202020204" pitchFamily="34" charset="0"/>
                        </a:rPr>
                        <a:t> </a:t>
                      </a:r>
                      <a:r>
                        <a:rPr lang="en-US" sz="2000" b="1" dirty="0">
                          <a:solidFill>
                            <a:srgbClr val="00539A"/>
                          </a:solidFill>
                          <a:effectLst/>
                          <a:latin typeface="+mn-lt"/>
                          <a:cs typeface="Arial" panose="020B0604020202020204" pitchFamily="34" charset="0"/>
                        </a:rPr>
                        <a:t>in most plans</a:t>
                      </a:r>
                      <a:r>
                        <a:rPr lang="en-US" sz="2000" dirty="0">
                          <a:solidFill>
                            <a:srgbClr val="00539A"/>
                          </a:solidFill>
                          <a:effectLst/>
                          <a:latin typeface="+mn-lt"/>
                          <a:cs typeface="Arial" panose="020B0604020202020204" pitchFamily="34" charset="0"/>
                        </a:rPr>
                        <a:t>. In most types of Medicare Advantage</a:t>
                      </a:r>
                      <a:r>
                        <a:rPr lang="en-US" sz="2000" baseline="0" dirty="0">
                          <a:solidFill>
                            <a:srgbClr val="00539A"/>
                          </a:solidFill>
                          <a:effectLst/>
                          <a:latin typeface="+mn-lt"/>
                          <a:cs typeface="Arial" panose="020B0604020202020204" pitchFamily="34" charset="0"/>
                        </a:rPr>
                        <a:t> Plans, you can’t join a separate Medicare drug plan.</a:t>
                      </a:r>
                      <a:endParaRPr lang="en-US" sz="2000" dirty="0">
                        <a:solidFill>
                          <a:srgbClr val="00539A"/>
                        </a:solidFill>
                        <a:effectLst/>
                        <a:latin typeface="+mn-lt"/>
                        <a:cs typeface="Arial" panose="020B0604020202020204" pitchFamily="34" charset="0"/>
                      </a:endParaRP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r h="9292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39A"/>
                          </a:solidFill>
                          <a:effectLst/>
                          <a:latin typeface="+mn-lt"/>
                          <a:cs typeface="Arial" panose="020B0604020202020204" pitchFamily="34" charset="0"/>
                        </a:rPr>
                        <a:t>In most cases, you don’t need approval for Original Medicare to cover your services or supplies.</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39A"/>
                          </a:solidFill>
                          <a:effectLst/>
                          <a:latin typeface="+mn-lt"/>
                          <a:cs typeface="Arial" panose="020B0604020202020204" pitchFamily="34" charset="0"/>
                        </a:rPr>
                        <a:t>In many cases, you may need to get approval from your plan before it covers certain services or supplies.</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432596013"/>
                  </a:ext>
                </a:extLst>
              </a:tr>
            </a:tbl>
          </a:graphicData>
        </a:graphic>
      </p:graphicFrame>
      <p:sp>
        <p:nvSpPr>
          <p:cNvPr id="8" name="Slide Number Placeholder 7">
            <a:extLst>
              <a:ext uri="{FF2B5EF4-FFF2-40B4-BE49-F238E27FC236}">
                <a16:creationId xmlns:a16="http://schemas.microsoft.com/office/drawing/2014/main" id="{5DFCDEFE-892F-4631-B3EB-228E5A92D0FE}"/>
              </a:ext>
            </a:extLst>
          </p:cNvPr>
          <p:cNvSpPr>
            <a:spLocks noGrp="1"/>
          </p:cNvSpPr>
          <p:nvPr>
            <p:ph type="sldNum" sz="quarter" idx="12"/>
          </p:nvPr>
        </p:nvSpPr>
        <p:spPr/>
        <p:txBody>
          <a:bodyPr/>
          <a:lstStyle/>
          <a:p>
            <a:fld id="{48F63A3B-78C7-47BE-AE5E-E10140E04643}" type="slidenum">
              <a:rPr lang="en-US" smtClean="0">
                <a:solidFill>
                  <a:schemeClr val="accent5">
                    <a:lumMod val="60000"/>
                    <a:lumOff val="40000"/>
                  </a:schemeClr>
                </a:solidFill>
              </a:rPr>
              <a:pPr/>
              <a:t>102</a:t>
            </a:fld>
            <a:endParaRPr lang="en-US">
              <a:solidFill>
                <a:schemeClr val="accent5">
                  <a:lumMod val="60000"/>
                  <a:lumOff val="40000"/>
                </a:schemeClr>
              </a:solidFil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NTP Medicare OEP Bootcamp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September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Tree>
    <p:custDataLst>
      <p:tags r:id="rId1"/>
    </p:custDataLst>
    <p:extLst>
      <p:ext uri="{BB962C8B-B14F-4D97-AF65-F5344CB8AC3E}">
        <p14:creationId xmlns:p14="http://schemas.microsoft.com/office/powerpoint/2010/main" val="302417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400" dirty="0"/>
              <a:t>Appendix A </a:t>
            </a:r>
            <a:br>
              <a:rPr lang="en-US" sz="2400" dirty="0"/>
            </a:br>
            <a:r>
              <a:rPr lang="en-US" sz="2400" dirty="0">
                <a:solidFill>
                  <a:prstClr val="white"/>
                </a:solidFill>
              </a:rPr>
              <a:t>Original Medicare vs. Medicare Advantage: Foreign Travel </a:t>
            </a:r>
            <a:endParaRPr lang="en-US" sz="2400" dirty="0"/>
          </a:p>
        </p:txBody>
      </p:sp>
      <p:graphicFrame>
        <p:nvGraphicFramePr>
          <p:cNvPr id="7" name="Table 6" title="Travel. Original Medicare versus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3945432376"/>
              </p:ext>
            </p:extLst>
          </p:nvPr>
        </p:nvGraphicFramePr>
        <p:xfrm>
          <a:off x="838200" y="1985486"/>
          <a:ext cx="10376072" cy="2887028"/>
        </p:xfrm>
        <a:graphic>
          <a:graphicData uri="http://schemas.openxmlformats.org/drawingml/2006/table">
            <a:tbl>
              <a:tblPr firstRow="1" bandRow="1"/>
              <a:tblGrid>
                <a:gridCol w="5188036">
                  <a:extLst>
                    <a:ext uri="{9D8B030D-6E8A-4147-A177-3AD203B41FA5}">
                      <a16:colId xmlns:a16="http://schemas.microsoft.com/office/drawing/2014/main" val="3939814607"/>
                    </a:ext>
                  </a:extLst>
                </a:gridCol>
                <a:gridCol w="5188036">
                  <a:extLst>
                    <a:ext uri="{9D8B030D-6E8A-4147-A177-3AD203B41FA5}">
                      <a16:colId xmlns:a16="http://schemas.microsoft.com/office/drawing/2014/main" val="3510080372"/>
                    </a:ext>
                  </a:extLst>
                </a:gridCol>
              </a:tblGrid>
              <a:tr h="43035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n-US" sz="2800" b="1" dirty="0">
                          <a:solidFill>
                            <a:srgbClr val="00539A"/>
                          </a:solidFill>
                          <a:effectLst/>
                          <a:latin typeface="+mn-lt"/>
                          <a:cs typeface="Arial" panose="020B0604020202020204" pitchFamily="34" charset="0"/>
                        </a:rPr>
                        <a:t>Original Medicare</a:t>
                      </a:r>
                      <a:endParaRPr lang="en-US" sz="2800" dirty="0">
                        <a:solidFill>
                          <a:srgbClr val="00539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800" b="1" dirty="0">
                          <a:solidFill>
                            <a:srgbClr val="00539A"/>
                          </a:solidFill>
                          <a:effectLst/>
                          <a:latin typeface="+mn-lt"/>
                          <a:cs typeface="Arial" panose="020B0604020202020204" pitchFamily="34" charset="0"/>
                        </a:rPr>
                        <a:t>Medicare Advantage (Part C)</a:t>
                      </a:r>
                      <a:endParaRPr lang="en-US" sz="2800" dirty="0">
                        <a:solidFill>
                          <a:srgbClr val="00539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71977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39A"/>
                          </a:solidFill>
                          <a:effectLst/>
                          <a:latin typeface="+mn-lt"/>
                          <a:cs typeface="Arial" panose="020B0604020202020204" pitchFamily="34" charset="0"/>
                        </a:rPr>
                        <a:t>Original Medicare generally </a:t>
                      </a:r>
                      <a:r>
                        <a:rPr lang="en-US" sz="2400" b="1" dirty="0">
                          <a:solidFill>
                            <a:srgbClr val="00539A"/>
                          </a:solidFill>
                          <a:effectLst/>
                          <a:latin typeface="+mn-lt"/>
                          <a:cs typeface="Arial" panose="020B0604020202020204" pitchFamily="34" charset="0"/>
                        </a:rPr>
                        <a:t>doesn’t cover medical care outside the U.S. </a:t>
                      </a:r>
                      <a:r>
                        <a:rPr lang="en-US" sz="2400" dirty="0">
                          <a:solidFill>
                            <a:srgbClr val="00539A"/>
                          </a:solidFill>
                          <a:effectLst/>
                          <a:latin typeface="+mn-lt"/>
                          <a:cs typeface="Arial" panose="020B0604020202020204" pitchFamily="34" charset="0"/>
                        </a:rPr>
                        <a:t>You may be able to buy a Medicare Supplement Insurance (Medigap) policy that covers emergency care outside the U.S.</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39A"/>
                          </a:solidFill>
                          <a:effectLst/>
                          <a:latin typeface="+mn-lt"/>
                          <a:cs typeface="Arial" panose="020B0604020202020204" pitchFamily="34" charset="0"/>
                        </a:rPr>
                        <a:t>Plans generally </a:t>
                      </a:r>
                      <a:r>
                        <a:rPr lang="en-US" sz="2400" b="1" dirty="0">
                          <a:solidFill>
                            <a:srgbClr val="00539A"/>
                          </a:solidFill>
                          <a:effectLst/>
                          <a:latin typeface="+mn-lt"/>
                          <a:cs typeface="Arial" panose="020B0604020202020204" pitchFamily="34" charset="0"/>
                        </a:rPr>
                        <a:t>don’t</a:t>
                      </a:r>
                      <a:r>
                        <a:rPr lang="en-US" sz="2400" dirty="0">
                          <a:solidFill>
                            <a:srgbClr val="00539A"/>
                          </a:solidFill>
                          <a:effectLst/>
                          <a:latin typeface="+mn-lt"/>
                          <a:cs typeface="Arial" panose="020B0604020202020204" pitchFamily="34" charset="0"/>
                        </a:rPr>
                        <a:t> </a:t>
                      </a:r>
                      <a:r>
                        <a:rPr lang="en-US" sz="2400" b="1" dirty="0">
                          <a:solidFill>
                            <a:srgbClr val="00539A"/>
                          </a:solidFill>
                          <a:effectLst/>
                          <a:latin typeface="+mn-lt"/>
                          <a:cs typeface="Arial" panose="020B0604020202020204" pitchFamily="34" charset="0"/>
                        </a:rPr>
                        <a:t>cover medical care outside the U.S.</a:t>
                      </a:r>
                      <a:r>
                        <a:rPr lang="en-US" sz="2400" b="1" baseline="0" dirty="0">
                          <a:solidFill>
                            <a:srgbClr val="00539A"/>
                          </a:solidFill>
                          <a:effectLst/>
                          <a:latin typeface="+mn-lt"/>
                          <a:cs typeface="Arial" panose="020B0604020202020204" pitchFamily="34" charset="0"/>
                        </a:rPr>
                        <a:t> </a:t>
                      </a:r>
                      <a:r>
                        <a:rPr lang="en-US" sz="2400" b="0" baseline="0" dirty="0">
                          <a:solidFill>
                            <a:srgbClr val="00539A"/>
                          </a:solidFill>
                          <a:effectLst/>
                          <a:latin typeface="+mn-lt"/>
                          <a:cs typeface="Arial" panose="020B0604020202020204" pitchFamily="34" charset="0"/>
                        </a:rPr>
                        <a:t>Some plans may offer a supplemental benefit that covers emergency and urgently needed services when traveling outside the U.S.</a:t>
                      </a:r>
                      <a:endParaRPr lang="en-US" sz="2400" b="0" dirty="0">
                        <a:solidFill>
                          <a:srgbClr val="00539A"/>
                        </a:solidFill>
                        <a:effectLst/>
                        <a:latin typeface="+mn-lt"/>
                        <a:cs typeface="Arial" panose="020B0604020202020204" pitchFamily="34" charset="0"/>
                      </a:endParaRP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bl>
          </a:graphicData>
        </a:graphic>
      </p:graphicFrame>
      <p:sp>
        <p:nvSpPr>
          <p:cNvPr id="9" name="Slide Number Placeholder 8">
            <a:extLst>
              <a:ext uri="{FF2B5EF4-FFF2-40B4-BE49-F238E27FC236}">
                <a16:creationId xmlns:a16="http://schemas.microsoft.com/office/drawing/2014/main" id="{36F39AD4-44FB-4FC9-AC3D-E67E390F002F}"/>
              </a:ext>
            </a:extLst>
          </p:cNvPr>
          <p:cNvSpPr>
            <a:spLocks noGrp="1"/>
          </p:cNvSpPr>
          <p:nvPr>
            <p:ph type="sldNum" sz="quarter" idx="12"/>
          </p:nvPr>
        </p:nvSpPr>
        <p:spPr/>
        <p:txBody>
          <a:bodyPr/>
          <a:lstStyle/>
          <a:p>
            <a:fld id="{0B2D781D-8844-5940-92D1-06EF0A7F581E}" type="slidenum">
              <a:rPr lang="en-US" smtClean="0">
                <a:solidFill>
                  <a:schemeClr val="accent5">
                    <a:lumMod val="60000"/>
                    <a:lumOff val="40000"/>
                  </a:schemeClr>
                </a:solidFill>
              </a:rPr>
              <a:t>103</a:t>
            </a:fld>
            <a:endParaRPr lang="en-US">
              <a:solidFill>
                <a:schemeClr val="accent5">
                  <a:lumMod val="60000"/>
                  <a:lumOff val="40000"/>
                </a:schemeClr>
              </a:solidFil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NTP Medicare OEP Bootcamp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September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Tree>
    <p:custDataLst>
      <p:tags r:id="rId1"/>
    </p:custDataLst>
    <p:extLst>
      <p:ext uri="{BB962C8B-B14F-4D97-AF65-F5344CB8AC3E}">
        <p14:creationId xmlns:p14="http://schemas.microsoft.com/office/powerpoint/2010/main" val="20190702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Appendix B</a:t>
            </a:r>
            <a:br>
              <a:rPr lang="en-US" sz="2800" dirty="0"/>
            </a:br>
            <a:r>
              <a:rPr lang="en-US" sz="2800" dirty="0"/>
              <a:t>Guide to Consumer Mailings</a:t>
            </a:r>
          </a:p>
        </p:txBody>
      </p:sp>
      <p:sp>
        <p:nvSpPr>
          <p:cNvPr id="6" name="Slide Number Placeholder 5">
            <a:extLst>
              <a:ext uri="{FF2B5EF4-FFF2-40B4-BE49-F238E27FC236}">
                <a16:creationId xmlns:a16="http://schemas.microsoft.com/office/drawing/2014/main" id="{01D1EAD3-EF6E-4C38-AC48-EE1E5D7D7859}"/>
              </a:ext>
            </a:extLst>
          </p:cNvPr>
          <p:cNvSpPr>
            <a:spLocks noGrp="1"/>
          </p:cNvSpPr>
          <p:nvPr>
            <p:ph type="sldNum" sz="quarter" idx="12"/>
          </p:nvPr>
        </p:nvSpPr>
        <p:spPr/>
        <p:txBody>
          <a:bodyPr/>
          <a:lstStyle/>
          <a:p>
            <a:fld id="{48F63A3B-78C7-47BE-AE5E-E10140E04643}" type="slidenum">
              <a:rPr lang="en-US" smtClean="0"/>
              <a:pPr/>
              <a:t>104</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pic>
        <p:nvPicPr>
          <p:cNvPr id="7" name="Content Placeholder 6" descr="Screenshot showing the Consumer mailing schedule for Mid May to early October. Full schedule can be found on this link: CMS.gov/Medicare/Prescription-Drug-Coverage/LimitedIncomeandResources/Downloads/Consumer-Mailings.pdf ">
            <a:extLst>
              <a:ext uri="{FF2B5EF4-FFF2-40B4-BE49-F238E27FC236}">
                <a16:creationId xmlns:a16="http://schemas.microsoft.com/office/drawing/2014/main" id="{E10566A7-5DF8-D043-B8D5-C26AE70C2B32}"/>
              </a:ext>
            </a:extLst>
          </p:cNvPr>
          <p:cNvPicPr>
            <a:picLocks noGrp="1" noChangeAspect="1"/>
          </p:cNvPicPr>
          <p:nvPr>
            <p:ph sz="quarter" idx="13"/>
          </p:nvPr>
        </p:nvPicPr>
        <p:blipFill>
          <a:blip r:embed="rId4"/>
          <a:stretch>
            <a:fillRect/>
          </a:stretch>
        </p:blipFill>
        <p:spPr>
          <a:xfrm>
            <a:off x="1726699" y="1031358"/>
            <a:ext cx="8738602" cy="5529613"/>
          </a:xfrm>
          <a:prstGeom prst="rect">
            <a:avLst/>
          </a:prstGeom>
        </p:spPr>
      </p:pic>
    </p:spTree>
    <p:custDataLst>
      <p:tags r:id="rId1"/>
    </p:custDataLst>
    <p:extLst>
      <p:ext uri="{BB962C8B-B14F-4D97-AF65-F5344CB8AC3E}">
        <p14:creationId xmlns:p14="http://schemas.microsoft.com/office/powerpoint/2010/main" val="22801198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Appendix B</a:t>
            </a:r>
            <a:br>
              <a:rPr lang="en-US" sz="2800" dirty="0"/>
            </a:br>
            <a:r>
              <a:rPr lang="en-US" sz="2800" dirty="0"/>
              <a:t>Guide to Consumer Mailings (continued 1)</a:t>
            </a:r>
          </a:p>
        </p:txBody>
      </p:sp>
      <p:pic>
        <p:nvPicPr>
          <p:cNvPr id="7" name="Content Placeholder 6" descr="Screenshot showing the Consumer mailing schedule for October and November. Full schedule can be found on this link: CMS.gov/Medicare/Prescription-Drug-Coverage/LimitedIncomeandResources/Downloads/Consumer-Mailings.pdf ">
            <a:extLst>
              <a:ext uri="{FF2B5EF4-FFF2-40B4-BE49-F238E27FC236}">
                <a16:creationId xmlns:a16="http://schemas.microsoft.com/office/drawing/2014/main" id="{23E70A35-77A3-FD44-0864-905791BE06E8}"/>
              </a:ext>
            </a:extLst>
          </p:cNvPr>
          <p:cNvPicPr>
            <a:picLocks noGrp="1" noChangeAspect="1"/>
          </p:cNvPicPr>
          <p:nvPr>
            <p:ph sz="quarter" idx="13"/>
          </p:nvPr>
        </p:nvPicPr>
        <p:blipFill>
          <a:blip r:embed="rId4"/>
          <a:stretch>
            <a:fillRect/>
          </a:stretch>
        </p:blipFill>
        <p:spPr>
          <a:xfrm>
            <a:off x="2290554" y="1043864"/>
            <a:ext cx="7610891" cy="5544558"/>
          </a:xfrm>
          <a:prstGeom prst="rect">
            <a:avLst/>
          </a:prstGeom>
        </p:spPr>
      </p:pic>
      <p:sp>
        <p:nvSpPr>
          <p:cNvPr id="6" name="Slide Number Placeholder 5">
            <a:extLst>
              <a:ext uri="{FF2B5EF4-FFF2-40B4-BE49-F238E27FC236}">
                <a16:creationId xmlns:a16="http://schemas.microsoft.com/office/drawing/2014/main" id="{542F11FF-504F-426F-A39A-4049A1B27D8A}"/>
              </a:ext>
            </a:extLst>
          </p:cNvPr>
          <p:cNvSpPr>
            <a:spLocks noGrp="1"/>
          </p:cNvSpPr>
          <p:nvPr>
            <p:ph type="sldNum" sz="quarter" idx="12"/>
          </p:nvPr>
        </p:nvSpPr>
        <p:spPr/>
        <p:txBody>
          <a:bodyPr/>
          <a:lstStyle/>
          <a:p>
            <a:fld id="{48F63A3B-78C7-47BE-AE5E-E10140E04643}" type="slidenum">
              <a:rPr lang="en-US" smtClean="0"/>
              <a:pPr/>
              <a:t>105</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7979697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Appendix B</a:t>
            </a:r>
            <a:br>
              <a:rPr lang="en-US" sz="2800" dirty="0"/>
            </a:br>
            <a:r>
              <a:rPr lang="en-US" sz="2800" dirty="0"/>
              <a:t>Guide to Consumer Mailings (continued 2)</a:t>
            </a:r>
          </a:p>
        </p:txBody>
      </p:sp>
      <p:pic>
        <p:nvPicPr>
          <p:cNvPr id="8" name="Content Placeholder 7" descr="Screenshot showing the Consumer mailing schedule for November. Full schedule can be found on this link: CMS.gov/Medicare/Prescription-Drug-Coverage/LimitedIncomeandResources/Downloads/Consumer-Mailings.pdf">
            <a:extLst>
              <a:ext uri="{FF2B5EF4-FFF2-40B4-BE49-F238E27FC236}">
                <a16:creationId xmlns:a16="http://schemas.microsoft.com/office/drawing/2014/main" id="{45EA157C-9593-57A0-AB3F-F7746A339919}"/>
              </a:ext>
            </a:extLst>
          </p:cNvPr>
          <p:cNvPicPr>
            <a:picLocks noGrp="1" noChangeAspect="1"/>
          </p:cNvPicPr>
          <p:nvPr>
            <p:ph sz="quarter" idx="13"/>
          </p:nvPr>
        </p:nvPicPr>
        <p:blipFill>
          <a:blip r:embed="rId4"/>
          <a:stretch>
            <a:fillRect/>
          </a:stretch>
        </p:blipFill>
        <p:spPr>
          <a:xfrm>
            <a:off x="1764202" y="1027814"/>
            <a:ext cx="8294198" cy="5517286"/>
          </a:xfrm>
          <a:prstGeom prst="rect">
            <a:avLst/>
          </a:prstGeom>
        </p:spPr>
      </p:pic>
      <p:sp>
        <p:nvSpPr>
          <p:cNvPr id="6" name="Slide Number Placeholder 5">
            <a:extLst>
              <a:ext uri="{FF2B5EF4-FFF2-40B4-BE49-F238E27FC236}">
                <a16:creationId xmlns:a16="http://schemas.microsoft.com/office/drawing/2014/main" id="{A7CC61D2-8F6A-4202-9329-AAB67018256D}"/>
              </a:ext>
            </a:extLst>
          </p:cNvPr>
          <p:cNvSpPr>
            <a:spLocks noGrp="1"/>
          </p:cNvSpPr>
          <p:nvPr>
            <p:ph type="sldNum" sz="quarter" idx="12"/>
          </p:nvPr>
        </p:nvSpPr>
        <p:spPr/>
        <p:txBody>
          <a:bodyPr/>
          <a:lstStyle/>
          <a:p>
            <a:fld id="{48F63A3B-78C7-47BE-AE5E-E10140E04643}" type="slidenum">
              <a:rPr lang="en-US" smtClean="0"/>
              <a:pPr/>
              <a:t>106</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29209187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Appendix B</a:t>
            </a:r>
            <a:br>
              <a:rPr lang="en-US" sz="2800" dirty="0"/>
            </a:br>
            <a:r>
              <a:rPr lang="en-US" sz="2800" dirty="0"/>
              <a:t>Guide to Consumer Mailings (continued 3)</a:t>
            </a:r>
          </a:p>
        </p:txBody>
      </p:sp>
      <p:pic>
        <p:nvPicPr>
          <p:cNvPr id="8" name="Content Placeholder 7" descr="Screenshot showing the Consumer mailing schedule for daily mailings. Full schedule can be found on this link: CMS.gov/Medicare/Prescription-Drug-Coverage/LimitedIncomeandResources/Downloads/Consumer-Mailings.pdf">
            <a:extLst>
              <a:ext uri="{FF2B5EF4-FFF2-40B4-BE49-F238E27FC236}">
                <a16:creationId xmlns:a16="http://schemas.microsoft.com/office/drawing/2014/main" id="{F883F20C-00CE-EDC4-2259-F79BB31F3672}"/>
              </a:ext>
            </a:extLst>
          </p:cNvPr>
          <p:cNvPicPr>
            <a:picLocks noGrp="1" noChangeAspect="1"/>
          </p:cNvPicPr>
          <p:nvPr>
            <p:ph sz="quarter" idx="13"/>
          </p:nvPr>
        </p:nvPicPr>
        <p:blipFill>
          <a:blip r:embed="rId4"/>
          <a:stretch>
            <a:fillRect/>
          </a:stretch>
        </p:blipFill>
        <p:spPr>
          <a:xfrm>
            <a:off x="1108594" y="1005909"/>
            <a:ext cx="9974811" cy="5432529"/>
          </a:xfrm>
          <a:prstGeom prst="rect">
            <a:avLst/>
          </a:prstGeom>
        </p:spPr>
      </p:pic>
      <p:sp>
        <p:nvSpPr>
          <p:cNvPr id="6" name="Slide Number Placeholder 5">
            <a:extLst>
              <a:ext uri="{FF2B5EF4-FFF2-40B4-BE49-F238E27FC236}">
                <a16:creationId xmlns:a16="http://schemas.microsoft.com/office/drawing/2014/main" id="{59D99AD2-A0F9-49B0-B392-C6B956D18A18}"/>
              </a:ext>
            </a:extLst>
          </p:cNvPr>
          <p:cNvSpPr>
            <a:spLocks noGrp="1"/>
          </p:cNvSpPr>
          <p:nvPr>
            <p:ph type="sldNum" sz="quarter" idx="12"/>
          </p:nvPr>
        </p:nvSpPr>
        <p:spPr/>
        <p:txBody>
          <a:bodyPr/>
          <a:lstStyle/>
          <a:p>
            <a:fld id="{48F63A3B-78C7-47BE-AE5E-E10140E04643}" type="slidenum">
              <a:rPr lang="en-US" smtClean="0"/>
              <a:pPr/>
              <a:t>107</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24707218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Appendix B</a:t>
            </a:r>
            <a:br>
              <a:rPr lang="en-US" sz="2800" dirty="0"/>
            </a:br>
            <a:r>
              <a:rPr lang="en-US" sz="2800" dirty="0"/>
              <a:t>Guide to Consumer Mailings (continued 4)</a:t>
            </a:r>
          </a:p>
        </p:txBody>
      </p:sp>
      <p:pic>
        <p:nvPicPr>
          <p:cNvPr id="7" name="Content Placeholder 6" descr="Screenshot showing the Consumer mailing schedule for daily mailing continued. Full schedule can be found on this link: CMS.gov/Medicare/Prescription-Drug-Coverage/LimitedIncomeandResources/Downloads/Consumer-Mailings.pdf">
            <a:extLst>
              <a:ext uri="{FF2B5EF4-FFF2-40B4-BE49-F238E27FC236}">
                <a16:creationId xmlns:a16="http://schemas.microsoft.com/office/drawing/2014/main" id="{FD1F035C-E105-4CD5-8994-58EE118E4BE2}"/>
              </a:ext>
            </a:extLst>
          </p:cNvPr>
          <p:cNvPicPr>
            <a:picLocks noGrp="1" noChangeAspect="1"/>
          </p:cNvPicPr>
          <p:nvPr>
            <p:ph sz="quarter" idx="13"/>
          </p:nvPr>
        </p:nvPicPr>
        <p:blipFill>
          <a:blip r:embed="rId4"/>
          <a:stretch>
            <a:fillRect/>
          </a:stretch>
        </p:blipFill>
        <p:spPr>
          <a:xfrm>
            <a:off x="1392100" y="1041992"/>
            <a:ext cx="9246960" cy="5571460"/>
          </a:xfrm>
          <a:prstGeom prst="rect">
            <a:avLst/>
          </a:prstGeom>
        </p:spPr>
      </p:pic>
      <p:sp>
        <p:nvSpPr>
          <p:cNvPr id="6" name="Slide Number Placeholder 5">
            <a:extLst>
              <a:ext uri="{FF2B5EF4-FFF2-40B4-BE49-F238E27FC236}">
                <a16:creationId xmlns:a16="http://schemas.microsoft.com/office/drawing/2014/main" id="{3456A930-17E5-42F0-8098-466749AB6E05}"/>
              </a:ext>
            </a:extLst>
          </p:cNvPr>
          <p:cNvSpPr>
            <a:spLocks noGrp="1"/>
          </p:cNvSpPr>
          <p:nvPr>
            <p:ph type="sldNum" sz="quarter" idx="12"/>
          </p:nvPr>
        </p:nvSpPr>
        <p:spPr/>
        <p:txBody>
          <a:bodyPr/>
          <a:lstStyle/>
          <a:p>
            <a:fld id="{48F63A3B-78C7-47BE-AE5E-E10140E04643}" type="slidenum">
              <a:rPr lang="en-US" smtClean="0"/>
              <a:pPr/>
              <a:t>108</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7621285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Appendix C</a:t>
            </a:r>
            <a:br>
              <a:rPr lang="en-US" sz="2800" dirty="0"/>
            </a:br>
            <a:r>
              <a:rPr lang="en-US" sz="2800" dirty="0"/>
              <a:t>Enrollment Periods</a:t>
            </a:r>
          </a:p>
        </p:txBody>
      </p:sp>
      <p:graphicFrame>
        <p:nvGraphicFramePr>
          <p:cNvPr id="6" name="Content Placeholder 2" descr="This chart explains various  enrollment periods for Part C and Part D. The chart has 4 column headers. Election Period, Occurs From, Coverage Starts and Notes. There are 3 rows. Each row includes infromation from the column headers. Row 1: Annual Election Period which occurs from October 15 through December 7 each year. Coverage begins on January 1. Plans begin marketing on October 1 each year. Row 2: Non-Renewal Special Enrollment Period (S.E.P.) which occurs from December 8 through the end of February each year. Coverage begins the first of the month after the request is made. If no election for enrollment is made by December 31, the individual will be in Original Medicare starting January 1 and lose Part D coverage. Row 3: Medicare Advantage Disenrollment Period, which occurs from January 1 through February 14 each year. Coverage begins the first of the month after the request is made. Individuals must leave Medicare Advantage and go to Original Medicare. There is a coordinating S.E.P. for the individual to enroll in a stand-alone Part D plan." title="Annual Part C and Part D Election Periods and Effective Dates"/>
          <p:cNvGraphicFramePr>
            <a:graphicFrameLocks/>
          </p:cNvGraphicFramePr>
          <p:nvPr/>
        </p:nvGraphicFramePr>
        <p:xfrm>
          <a:off x="346860" y="1072897"/>
          <a:ext cx="11554969" cy="5357891"/>
        </p:xfrm>
        <a:graphic>
          <a:graphicData uri="http://schemas.openxmlformats.org/drawingml/2006/table">
            <a:tbl>
              <a:tblPr firstRow="1" bandRow="1">
                <a:tableStyleId>{5FD0F851-EC5A-4D38-B0AD-8093EC10F338}</a:tableStyleId>
              </a:tblPr>
              <a:tblGrid>
                <a:gridCol w="2888742">
                  <a:extLst>
                    <a:ext uri="{9D8B030D-6E8A-4147-A177-3AD203B41FA5}">
                      <a16:colId xmlns:a16="http://schemas.microsoft.com/office/drawing/2014/main" val="20000"/>
                    </a:ext>
                  </a:extLst>
                </a:gridCol>
                <a:gridCol w="2460782">
                  <a:extLst>
                    <a:ext uri="{9D8B030D-6E8A-4147-A177-3AD203B41FA5}">
                      <a16:colId xmlns:a16="http://schemas.microsoft.com/office/drawing/2014/main" val="20001"/>
                    </a:ext>
                  </a:extLst>
                </a:gridCol>
                <a:gridCol w="2567770">
                  <a:extLst>
                    <a:ext uri="{9D8B030D-6E8A-4147-A177-3AD203B41FA5}">
                      <a16:colId xmlns:a16="http://schemas.microsoft.com/office/drawing/2014/main" val="20002"/>
                    </a:ext>
                  </a:extLst>
                </a:gridCol>
                <a:gridCol w="3637675">
                  <a:extLst>
                    <a:ext uri="{9D8B030D-6E8A-4147-A177-3AD203B41FA5}">
                      <a16:colId xmlns:a16="http://schemas.microsoft.com/office/drawing/2014/main" val="20003"/>
                    </a:ext>
                  </a:extLst>
                </a:gridCol>
              </a:tblGrid>
              <a:tr h="385695">
                <a:tc>
                  <a:txBody>
                    <a:bodyPr/>
                    <a:lstStyle/>
                    <a:p>
                      <a:pPr algn="ctr">
                        <a:spcBef>
                          <a:spcPts val="600"/>
                        </a:spcBef>
                      </a:pPr>
                      <a:r>
                        <a:rPr lang="en-US" sz="2000" dirty="0">
                          <a:solidFill>
                            <a:srgbClr val="00539A"/>
                          </a:solidFill>
                        </a:rPr>
                        <a:t>Election Period</a:t>
                      </a:r>
                    </a:p>
                  </a:txBody>
                  <a:tcPr marL="82296" marR="82296"/>
                </a:tc>
                <a:tc>
                  <a:txBody>
                    <a:bodyPr/>
                    <a:lstStyle/>
                    <a:p>
                      <a:pPr algn="ctr">
                        <a:spcBef>
                          <a:spcPts val="600"/>
                        </a:spcBef>
                      </a:pPr>
                      <a:r>
                        <a:rPr lang="en-US" sz="2000" dirty="0">
                          <a:solidFill>
                            <a:srgbClr val="00539A"/>
                          </a:solidFill>
                        </a:rPr>
                        <a:t>Occurs</a:t>
                      </a:r>
                      <a:r>
                        <a:rPr lang="en-US" sz="2000" baseline="0" dirty="0">
                          <a:solidFill>
                            <a:srgbClr val="00539A"/>
                          </a:solidFill>
                        </a:rPr>
                        <a:t> From</a:t>
                      </a:r>
                      <a:endParaRPr lang="en-US" sz="2000" dirty="0">
                        <a:solidFill>
                          <a:srgbClr val="00539A"/>
                        </a:solidFill>
                      </a:endParaRPr>
                    </a:p>
                  </a:txBody>
                  <a:tcPr marL="82296" marR="82296"/>
                </a:tc>
                <a:tc>
                  <a:txBody>
                    <a:bodyPr/>
                    <a:lstStyle/>
                    <a:p>
                      <a:pPr algn="ctr">
                        <a:spcBef>
                          <a:spcPts val="600"/>
                        </a:spcBef>
                      </a:pPr>
                      <a:r>
                        <a:rPr lang="en-US" sz="2000" dirty="0">
                          <a:solidFill>
                            <a:srgbClr val="00539A"/>
                          </a:solidFill>
                        </a:rPr>
                        <a:t>Coverage Starts</a:t>
                      </a:r>
                    </a:p>
                  </a:txBody>
                  <a:tcPr marL="82296" marR="82296"/>
                </a:tc>
                <a:tc>
                  <a:txBody>
                    <a:bodyPr/>
                    <a:lstStyle/>
                    <a:p>
                      <a:pPr algn="ctr">
                        <a:spcBef>
                          <a:spcPts val="600"/>
                        </a:spcBef>
                      </a:pPr>
                      <a:r>
                        <a:rPr lang="en-US" sz="2000" dirty="0">
                          <a:solidFill>
                            <a:srgbClr val="00539A"/>
                          </a:solidFill>
                        </a:rPr>
                        <a:t>Notes</a:t>
                      </a:r>
                    </a:p>
                  </a:txBody>
                  <a:tcPr marL="82296" marR="82296"/>
                </a:tc>
                <a:extLst>
                  <a:ext uri="{0D108BD9-81ED-4DB2-BD59-A6C34878D82A}">
                    <a16:rowId xmlns:a16="http://schemas.microsoft.com/office/drawing/2014/main" val="10000"/>
                  </a:ext>
                </a:extLst>
              </a:tr>
              <a:tr h="1157085">
                <a:tc>
                  <a:txBody>
                    <a:bodyPr/>
                    <a:lstStyle/>
                    <a:p>
                      <a:pPr>
                        <a:spcBef>
                          <a:spcPts val="600"/>
                        </a:spcBef>
                      </a:pPr>
                      <a:r>
                        <a:rPr lang="en-US" sz="1800" dirty="0">
                          <a:solidFill>
                            <a:srgbClr val="00539A"/>
                          </a:solidFill>
                        </a:rPr>
                        <a:t>Initial Enrollment Period (IEP)</a:t>
                      </a:r>
                    </a:p>
                  </a:txBody>
                  <a:tcPr marL="82296" marR="82296"/>
                </a:tc>
                <a:tc>
                  <a:txBody>
                    <a:bodyPr/>
                    <a:lstStyle/>
                    <a:p>
                      <a:pPr>
                        <a:spcBef>
                          <a:spcPts val="600"/>
                        </a:spcBef>
                      </a:pPr>
                      <a:r>
                        <a:rPr lang="en-US" sz="1800" dirty="0">
                          <a:solidFill>
                            <a:srgbClr val="00539A"/>
                          </a:solidFill>
                        </a:rPr>
                        <a:t>Three months before the month you turn 65 and ends 3 months after the month you turn 65</a:t>
                      </a:r>
                    </a:p>
                  </a:txBody>
                  <a:tcPr marL="82296" marR="82296"/>
                </a:tc>
                <a:tc>
                  <a:txBody>
                    <a:bodyPr/>
                    <a:lstStyle/>
                    <a:p>
                      <a:pPr>
                        <a:spcBef>
                          <a:spcPts val="600"/>
                        </a:spcBef>
                      </a:pPr>
                      <a:r>
                        <a:rPr lang="en-US" sz="1800" dirty="0">
                          <a:solidFill>
                            <a:srgbClr val="00539A"/>
                          </a:solidFill>
                        </a:rPr>
                        <a:t>Varies</a:t>
                      </a:r>
                    </a:p>
                  </a:txBody>
                  <a:tcPr marL="82296" marR="82296"/>
                </a:tc>
                <a:tc>
                  <a:txBody>
                    <a:bodyPr/>
                    <a:lstStyle/>
                    <a:p>
                      <a:pPr>
                        <a:spcBef>
                          <a:spcPts val="600"/>
                        </a:spcBef>
                      </a:pPr>
                      <a:r>
                        <a:rPr lang="en-US" sz="1800" dirty="0">
                          <a:solidFill>
                            <a:srgbClr val="00539A"/>
                          </a:solidFill>
                        </a:rPr>
                        <a:t>After your Initial Enrollment Period is over, you may have a chance to sign up for Medicare during a Special Enrollment Period (SEP).</a:t>
                      </a:r>
                    </a:p>
                  </a:txBody>
                  <a:tcPr marL="82296" marR="82296"/>
                </a:tc>
                <a:extLst>
                  <a:ext uri="{0D108BD9-81ED-4DB2-BD59-A6C34878D82A}">
                    <a16:rowId xmlns:a16="http://schemas.microsoft.com/office/drawing/2014/main" val="712853250"/>
                  </a:ext>
                </a:extLst>
              </a:tr>
              <a:tr h="678653">
                <a:tc>
                  <a:txBody>
                    <a:bodyPr/>
                    <a:lstStyle/>
                    <a:p>
                      <a:pPr>
                        <a:spcBef>
                          <a:spcPts val="600"/>
                        </a:spcBef>
                      </a:pPr>
                      <a:r>
                        <a:rPr lang="en-US" sz="1800" dirty="0">
                          <a:solidFill>
                            <a:srgbClr val="00539A"/>
                          </a:solidFill>
                        </a:rPr>
                        <a:t>Open Enrollment Period (OEP)</a:t>
                      </a:r>
                    </a:p>
                  </a:txBody>
                  <a:tcPr marL="82296" marR="82296"/>
                </a:tc>
                <a:tc>
                  <a:txBody>
                    <a:bodyPr/>
                    <a:lstStyle/>
                    <a:p>
                      <a:pPr>
                        <a:spcBef>
                          <a:spcPts val="600"/>
                        </a:spcBef>
                      </a:pPr>
                      <a:r>
                        <a:rPr lang="en-US" sz="1800" dirty="0">
                          <a:solidFill>
                            <a:srgbClr val="00539A"/>
                          </a:solidFill>
                        </a:rPr>
                        <a:t>Oct</a:t>
                      </a:r>
                      <a:r>
                        <a:rPr lang="en-US" sz="1800" baseline="0" dirty="0">
                          <a:solidFill>
                            <a:srgbClr val="00539A"/>
                          </a:solidFill>
                        </a:rPr>
                        <a:t> 15 – Dec 7</a:t>
                      </a:r>
                      <a:endParaRPr lang="en-US" sz="1800" dirty="0">
                        <a:solidFill>
                          <a:srgbClr val="00539A"/>
                        </a:solidFill>
                      </a:endParaRPr>
                    </a:p>
                  </a:txBody>
                  <a:tcPr marL="82296" marR="82296"/>
                </a:tc>
                <a:tc>
                  <a:txBody>
                    <a:bodyPr/>
                    <a:lstStyle/>
                    <a:p>
                      <a:pPr>
                        <a:spcBef>
                          <a:spcPts val="600"/>
                        </a:spcBef>
                      </a:pPr>
                      <a:r>
                        <a:rPr lang="en-US" sz="1800" dirty="0">
                          <a:solidFill>
                            <a:srgbClr val="00539A"/>
                          </a:solidFill>
                        </a:rPr>
                        <a:t>January 1</a:t>
                      </a:r>
                    </a:p>
                  </a:txBody>
                  <a:tcPr marL="82296" marR="82296"/>
                </a:tc>
                <a:tc>
                  <a:txBody>
                    <a:bodyPr/>
                    <a:lstStyle/>
                    <a:p>
                      <a:pPr>
                        <a:spcBef>
                          <a:spcPts val="600"/>
                        </a:spcBef>
                      </a:pPr>
                      <a:r>
                        <a:rPr lang="en-US" sz="1800" dirty="0">
                          <a:solidFill>
                            <a:srgbClr val="00539A"/>
                          </a:solidFill>
                        </a:rPr>
                        <a:t>Plan</a:t>
                      </a:r>
                      <a:r>
                        <a:rPr lang="en-US" sz="1800" baseline="0" dirty="0">
                          <a:solidFill>
                            <a:srgbClr val="00539A"/>
                          </a:solidFill>
                        </a:rPr>
                        <a:t> m</a:t>
                      </a:r>
                      <a:r>
                        <a:rPr lang="en-US" sz="1800" dirty="0">
                          <a:solidFill>
                            <a:srgbClr val="00539A"/>
                          </a:solidFill>
                        </a:rPr>
                        <a:t>arketing</a:t>
                      </a:r>
                      <a:r>
                        <a:rPr lang="en-US" sz="1800" baseline="0" dirty="0">
                          <a:solidFill>
                            <a:srgbClr val="00539A"/>
                          </a:solidFill>
                        </a:rPr>
                        <a:t> begins on Oct 1.</a:t>
                      </a:r>
                      <a:endParaRPr lang="en-US" sz="1800" dirty="0">
                        <a:solidFill>
                          <a:srgbClr val="00539A"/>
                        </a:solidFill>
                      </a:endParaRPr>
                    </a:p>
                  </a:txBody>
                  <a:tcPr marL="82296" marR="82296"/>
                </a:tc>
                <a:extLst>
                  <a:ext uri="{0D108BD9-81ED-4DB2-BD59-A6C34878D82A}">
                    <a16:rowId xmlns:a16="http://schemas.microsoft.com/office/drawing/2014/main" val="10001"/>
                  </a:ext>
                </a:extLst>
              </a:tr>
              <a:tr h="1547139">
                <a:tc>
                  <a:txBody>
                    <a:bodyPr/>
                    <a:lstStyle/>
                    <a:p>
                      <a:pPr>
                        <a:spcBef>
                          <a:spcPts val="600"/>
                        </a:spcBef>
                      </a:pPr>
                      <a:r>
                        <a:rPr lang="en-US" sz="1800" dirty="0">
                          <a:solidFill>
                            <a:srgbClr val="00539A"/>
                          </a:solidFill>
                        </a:rPr>
                        <a:t>Medicare Advantage (MA) Open Enrollment Period (OEP)</a:t>
                      </a:r>
                    </a:p>
                  </a:txBody>
                  <a:tcPr marL="82296" marR="82296"/>
                </a:tc>
                <a:tc>
                  <a:txBody>
                    <a:bodyPr/>
                    <a:lstStyle/>
                    <a:p>
                      <a:pPr>
                        <a:spcBef>
                          <a:spcPts val="600"/>
                        </a:spcBef>
                      </a:pPr>
                      <a:r>
                        <a:rPr lang="en-US" sz="1800" dirty="0">
                          <a:solidFill>
                            <a:srgbClr val="00539A"/>
                          </a:solidFill>
                        </a:rPr>
                        <a:t>Jan 1 – Mar 31, or first 3 months</a:t>
                      </a:r>
                      <a:r>
                        <a:rPr lang="en-US" sz="1800" baseline="0" dirty="0">
                          <a:solidFill>
                            <a:srgbClr val="00539A"/>
                          </a:solidFill>
                        </a:rPr>
                        <a:t> after initial Medicare entitlement</a:t>
                      </a:r>
                      <a:endParaRPr lang="en-US" sz="1800" dirty="0">
                        <a:solidFill>
                          <a:srgbClr val="00539A"/>
                        </a:solidFill>
                      </a:endParaRPr>
                    </a:p>
                  </a:txBody>
                  <a:tcPr marL="82296" marR="82296"/>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800" dirty="0">
                          <a:solidFill>
                            <a:srgbClr val="00539A"/>
                          </a:solidFill>
                        </a:rPr>
                        <a:t>First day of the month after request is made</a:t>
                      </a:r>
                    </a:p>
                  </a:txBody>
                  <a:tcPr marL="82296" marR="82296"/>
                </a:tc>
                <a:tc>
                  <a:txBody>
                    <a:bodyPr/>
                    <a:lstStyle/>
                    <a:p>
                      <a:pPr>
                        <a:spcBef>
                          <a:spcPts val="600"/>
                        </a:spcBef>
                      </a:pPr>
                      <a:r>
                        <a:rPr lang="en-US" sz="1800" dirty="0">
                          <a:solidFill>
                            <a:srgbClr val="00539A"/>
                          </a:solidFill>
                        </a:rPr>
                        <a:t>Must have</a:t>
                      </a:r>
                      <a:r>
                        <a:rPr lang="en-US" sz="1800" baseline="0" dirty="0">
                          <a:solidFill>
                            <a:srgbClr val="00539A"/>
                          </a:solidFill>
                        </a:rPr>
                        <a:t> MA. </a:t>
                      </a:r>
                      <a:r>
                        <a:rPr lang="en-US" sz="1800" dirty="0">
                          <a:solidFill>
                            <a:srgbClr val="00539A"/>
                          </a:solidFill>
                        </a:rPr>
                        <a:t>Can switch to any MA Plan (except MSA),</a:t>
                      </a:r>
                      <a:r>
                        <a:rPr lang="en-US" sz="1800" baseline="0" dirty="0">
                          <a:solidFill>
                            <a:srgbClr val="00539A"/>
                          </a:solidFill>
                        </a:rPr>
                        <a:t> </a:t>
                      </a:r>
                      <a:r>
                        <a:rPr lang="en-US" sz="1800" dirty="0">
                          <a:solidFill>
                            <a:srgbClr val="00539A"/>
                          </a:solidFill>
                        </a:rPr>
                        <a:t>or go to OM</a:t>
                      </a:r>
                      <a:r>
                        <a:rPr lang="en-US" sz="1800" baseline="0" dirty="0">
                          <a:solidFill>
                            <a:srgbClr val="00539A"/>
                          </a:solidFill>
                        </a:rPr>
                        <a:t>. If go to OM, have SEP to enroll in Part D. Can add or drop Part D when switching.</a:t>
                      </a:r>
                      <a:endParaRPr lang="en-US" sz="1800" dirty="0">
                        <a:solidFill>
                          <a:srgbClr val="00539A"/>
                        </a:solidFill>
                      </a:endParaRPr>
                    </a:p>
                  </a:txBody>
                  <a:tcPr marL="82296" marR="82296"/>
                </a:tc>
                <a:extLst>
                  <a:ext uri="{0D108BD9-81ED-4DB2-BD59-A6C34878D82A}">
                    <a16:rowId xmlns:a16="http://schemas.microsoft.com/office/drawing/2014/main" val="10003"/>
                  </a:ext>
                </a:extLst>
              </a:tr>
              <a:tr h="1547139">
                <a:tc>
                  <a:txBody>
                    <a:bodyPr/>
                    <a:lstStyle/>
                    <a:p>
                      <a:pPr>
                        <a:spcBef>
                          <a:spcPts val="600"/>
                        </a:spcBef>
                      </a:pPr>
                      <a:r>
                        <a:rPr lang="en-US" sz="1800" dirty="0">
                          <a:solidFill>
                            <a:srgbClr val="00539A"/>
                          </a:solidFill>
                        </a:rPr>
                        <a:t>General Enrollment Period (GEP)</a:t>
                      </a:r>
                    </a:p>
                  </a:txBody>
                  <a:tcPr marL="82296" marR="82296"/>
                </a:tc>
                <a:tc>
                  <a:txBody>
                    <a:bodyPr/>
                    <a:lstStyle/>
                    <a:p>
                      <a:pPr>
                        <a:spcBef>
                          <a:spcPts val="600"/>
                        </a:spcBef>
                      </a:pPr>
                      <a:r>
                        <a:rPr lang="en-US" sz="1800" dirty="0">
                          <a:solidFill>
                            <a:srgbClr val="00539A"/>
                          </a:solidFill>
                        </a:rPr>
                        <a:t>January 1–March 31</a:t>
                      </a:r>
                    </a:p>
                  </a:txBody>
                  <a:tcPr marL="82296" marR="82296"/>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800" dirty="0">
                          <a:solidFill>
                            <a:srgbClr val="00539A"/>
                          </a:solidFill>
                        </a:rPr>
                        <a:t>First day of the month after you sign up</a:t>
                      </a:r>
                    </a:p>
                  </a:txBody>
                  <a:tcPr marL="82296" marR="82296"/>
                </a:tc>
                <a:tc>
                  <a:txBody>
                    <a:bodyPr/>
                    <a:lstStyle/>
                    <a:p>
                      <a:pPr>
                        <a:spcBef>
                          <a:spcPts val="600"/>
                        </a:spcBef>
                      </a:pPr>
                      <a:r>
                        <a:rPr lang="en-US" sz="1800" dirty="0">
                          <a:solidFill>
                            <a:srgbClr val="00539A"/>
                          </a:solidFill>
                        </a:rPr>
                        <a:t>If you have to pay for Part A but don’t sign up for it and/or don’t sign up for Part B during your IEP, and you don’t qualify for an SEP, you can sign up during the GEP.</a:t>
                      </a:r>
                    </a:p>
                  </a:txBody>
                  <a:tcPr marL="82296" marR="82296"/>
                </a:tc>
                <a:extLst>
                  <a:ext uri="{0D108BD9-81ED-4DB2-BD59-A6C34878D82A}">
                    <a16:rowId xmlns:a16="http://schemas.microsoft.com/office/drawing/2014/main" val="1942964597"/>
                  </a:ext>
                </a:extLst>
              </a:tr>
            </a:tbl>
          </a:graphicData>
        </a:graphic>
      </p:graphicFrame>
      <p:sp>
        <p:nvSpPr>
          <p:cNvPr id="7" name="Slide Number Placeholder 6">
            <a:extLst>
              <a:ext uri="{FF2B5EF4-FFF2-40B4-BE49-F238E27FC236}">
                <a16:creationId xmlns:a16="http://schemas.microsoft.com/office/drawing/2014/main" id="{2FB00EB2-43C0-4D35-9724-4B71E44C0999}"/>
              </a:ext>
            </a:extLst>
          </p:cNvPr>
          <p:cNvSpPr>
            <a:spLocks noGrp="1"/>
          </p:cNvSpPr>
          <p:nvPr>
            <p:ph type="sldNum" sz="quarter" idx="12"/>
          </p:nvPr>
        </p:nvSpPr>
        <p:spPr/>
        <p:txBody>
          <a:bodyPr/>
          <a:lstStyle/>
          <a:p>
            <a:fld id="{48F63A3B-78C7-47BE-AE5E-E10140E04643}" type="slidenum">
              <a:rPr lang="en-US" smtClean="0"/>
              <a:pPr/>
              <a:t>109</a:t>
            </a:fld>
            <a:endParaRPr lang="en-US" dirty="0"/>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068575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000" dirty="0"/>
              <a:t>A Note</a:t>
            </a:r>
          </a:p>
        </p:txBody>
      </p:sp>
      <p:sp>
        <p:nvSpPr>
          <p:cNvPr id="8" name="Content Placeholder 7"/>
          <p:cNvSpPr>
            <a:spLocks noGrp="1"/>
          </p:cNvSpPr>
          <p:nvPr>
            <p:ph type="body" sz="quarter" idx="13"/>
          </p:nvPr>
        </p:nvSpPr>
        <p:spPr>
          <a:ln>
            <a:noFill/>
          </a:ln>
        </p:spPr>
        <p:txBody>
          <a:bodyPr>
            <a:noAutofit/>
          </a:bodyPr>
          <a:lstStyle/>
          <a:p>
            <a:pPr marL="342900" lvl="0" indent="-342900">
              <a:spcBef>
                <a:spcPts val="0"/>
              </a:spcBef>
              <a:spcAft>
                <a:spcPts val="600"/>
              </a:spcAft>
              <a:buFont typeface="Wingdings" panose="05000000000000000000" pitchFamily="2" charset="2"/>
              <a:buChar char="§"/>
            </a:pPr>
            <a:r>
              <a:rPr lang="en-US" sz="2400" dirty="0">
                <a:solidFill>
                  <a:srgbClr val="00529B"/>
                </a:solidFill>
              </a:rPr>
              <a:t>This CMS National Training Program recorded webinar provides basic information on Medicare, Medicaid, the Children’s Health Insurance Program (CHIP), and the Health Insurance Marketplace. </a:t>
            </a:r>
          </a:p>
          <a:p>
            <a:pPr marL="342900" lvl="0" indent="-342900">
              <a:spcBef>
                <a:spcPts val="0"/>
              </a:spcBef>
              <a:spcAft>
                <a:spcPts val="600"/>
              </a:spcAft>
              <a:buFont typeface="Wingdings" panose="05000000000000000000" pitchFamily="2" charset="2"/>
              <a:buChar char="§"/>
            </a:pPr>
            <a:r>
              <a:rPr lang="en-US" sz="2400" dirty="0">
                <a:solidFill>
                  <a:srgbClr val="00529B"/>
                </a:solidFill>
              </a:rPr>
              <a:t>You should always consult the relevant statutes, regulations, and rulings for official legal guidance.</a:t>
            </a:r>
          </a:p>
          <a:p>
            <a:pPr marL="342900" lvl="0" indent="-342900">
              <a:spcBef>
                <a:spcPts val="0"/>
              </a:spcBef>
              <a:spcAft>
                <a:spcPts val="600"/>
              </a:spcAft>
              <a:buFont typeface="Wingdings" panose="05000000000000000000" pitchFamily="2" charset="2"/>
              <a:buChar char="§"/>
            </a:pPr>
            <a:r>
              <a:rPr lang="en-US" sz="2400" dirty="0">
                <a:solidFill>
                  <a:srgbClr val="00529B"/>
                </a:solidFill>
              </a:rPr>
              <a:t>This is intended as an informational resource for partners. It isn’t meant for press purposes and isn’t on the record.</a:t>
            </a:r>
          </a:p>
          <a:p>
            <a:pPr marL="342900" lvl="0" indent="-342900">
              <a:spcBef>
                <a:spcPts val="0"/>
              </a:spcBef>
              <a:spcAft>
                <a:spcPts val="600"/>
              </a:spcAft>
              <a:buFont typeface="Wingdings" panose="05000000000000000000" pitchFamily="2" charset="2"/>
              <a:buChar char="§"/>
            </a:pPr>
            <a:r>
              <a:rPr lang="en-US" sz="2400" dirty="0">
                <a:solidFill>
                  <a:srgbClr val="00529B"/>
                </a:solidFill>
              </a:rPr>
              <a:t>If you’re a member of the press, you can email </a:t>
            </a:r>
            <a:r>
              <a:rPr lang="en-US" sz="2400" u="sng" dirty="0">
                <a:solidFill>
                  <a:srgbClr val="00529B"/>
                </a:solidFill>
              </a:rPr>
              <a:t>press@cms.hhs.gov</a:t>
            </a:r>
            <a:r>
              <a:rPr lang="en-US" sz="2400" dirty="0">
                <a:solidFill>
                  <a:srgbClr val="00529B"/>
                </a:solidFill>
              </a:rPr>
              <a:t>.</a:t>
            </a:r>
          </a:p>
          <a:p>
            <a:pPr lvl="0">
              <a:spcBef>
                <a:spcPts val="0"/>
              </a:spcBef>
              <a:spcAft>
                <a:spcPts val="600"/>
              </a:spcAft>
            </a:pPr>
            <a:endParaRPr lang="en-US" sz="2400" dirty="0">
              <a:solidFill>
                <a:srgbClr val="00529B"/>
              </a:solidFill>
            </a:endParaRPr>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Appendix C</a:t>
            </a:r>
            <a:br>
              <a:rPr lang="en-US" sz="2800" dirty="0"/>
            </a:br>
            <a:r>
              <a:rPr lang="en-US" sz="2800" dirty="0"/>
              <a:t>Special Enrollment Periods (SEPs)</a:t>
            </a:r>
          </a:p>
        </p:txBody>
      </p:sp>
      <p:graphicFrame>
        <p:nvGraphicFramePr>
          <p:cNvPr id="10" name="Content Placeholder 2" descr="This chart explains various  enrollment periods for Part C and Part D. The chart has 4 column headers. Election Period, Occurs From, Coverage Starts and Notes. There are 3 rows. Each row includes infromation from the column headers. Row 1: 5-Star S.E.P. which occurs from December 8 through November 30 each year. Coverage begins the first of the month after the request is made. Individuals can only enroll into a 5-Star Plan. Part D coverage is not guaranteed. Row 2: S.E.P. for Dual Eligible Individuals which occurs on an ongoing basis. Coverage begins the first of the month after the request is made. Row 3: Other S.E.P. which occur at various times based on the situation, such as residence changes, Special Needs status, etc. Coverage begins at various times." title="Part C and D Election Periods and Effective Dates">
            <a:extLst>
              <a:ext uri="{FF2B5EF4-FFF2-40B4-BE49-F238E27FC236}">
                <a16:creationId xmlns:a16="http://schemas.microsoft.com/office/drawing/2014/main" id="{136D6D11-CF4D-B7AC-AFCC-1F3D6A5AD360}"/>
              </a:ext>
            </a:extLst>
          </p:cNvPr>
          <p:cNvGraphicFramePr>
            <a:graphicFrameLocks noGrp="1"/>
          </p:cNvGraphicFramePr>
          <p:nvPr>
            <p:ph sz="quarter" idx="14"/>
            <p:extLst>
              <p:ext uri="{D42A27DB-BD31-4B8C-83A1-F6EECF244321}">
                <p14:modId xmlns:p14="http://schemas.microsoft.com/office/powerpoint/2010/main" val="2508744991"/>
              </p:ext>
            </p:extLst>
          </p:nvPr>
        </p:nvGraphicFramePr>
        <p:xfrm>
          <a:off x="225552" y="1821868"/>
          <a:ext cx="11740896" cy="4670372"/>
        </p:xfrm>
        <a:graphic>
          <a:graphicData uri="http://schemas.openxmlformats.org/drawingml/2006/table">
            <a:tbl>
              <a:tblPr firstRow="1" bandRow="1">
                <a:tableStyleId>{5FD0F851-EC5A-4D38-B0AD-8093EC10F338}</a:tableStyleId>
              </a:tblPr>
              <a:tblGrid>
                <a:gridCol w="2473581">
                  <a:extLst>
                    <a:ext uri="{9D8B030D-6E8A-4147-A177-3AD203B41FA5}">
                      <a16:colId xmlns:a16="http://schemas.microsoft.com/office/drawing/2014/main" val="20000"/>
                    </a:ext>
                  </a:extLst>
                </a:gridCol>
                <a:gridCol w="4428780">
                  <a:extLst>
                    <a:ext uri="{9D8B030D-6E8A-4147-A177-3AD203B41FA5}">
                      <a16:colId xmlns:a16="http://schemas.microsoft.com/office/drawing/2014/main" val="20001"/>
                    </a:ext>
                  </a:extLst>
                </a:gridCol>
                <a:gridCol w="1903312">
                  <a:extLst>
                    <a:ext uri="{9D8B030D-6E8A-4147-A177-3AD203B41FA5}">
                      <a16:colId xmlns:a16="http://schemas.microsoft.com/office/drawing/2014/main" val="20002"/>
                    </a:ext>
                  </a:extLst>
                </a:gridCol>
                <a:gridCol w="2935223">
                  <a:extLst>
                    <a:ext uri="{9D8B030D-6E8A-4147-A177-3AD203B41FA5}">
                      <a16:colId xmlns:a16="http://schemas.microsoft.com/office/drawing/2014/main" val="20003"/>
                    </a:ext>
                  </a:extLst>
                </a:gridCol>
              </a:tblGrid>
              <a:tr h="716912">
                <a:tc>
                  <a:txBody>
                    <a:bodyPr/>
                    <a:lstStyle/>
                    <a:p>
                      <a:pPr algn="ctr"/>
                      <a:r>
                        <a:rPr lang="en-US" sz="2000" dirty="0">
                          <a:solidFill>
                            <a:srgbClr val="00539A"/>
                          </a:solidFill>
                        </a:rPr>
                        <a:t>Election Period</a:t>
                      </a:r>
                    </a:p>
                  </a:txBody>
                  <a:tcPr marL="82296" marR="82296"/>
                </a:tc>
                <a:tc>
                  <a:txBody>
                    <a:bodyPr/>
                    <a:lstStyle/>
                    <a:p>
                      <a:pPr algn="ctr"/>
                      <a:r>
                        <a:rPr lang="en-US" sz="2000" dirty="0">
                          <a:solidFill>
                            <a:srgbClr val="00539A"/>
                          </a:solidFill>
                        </a:rPr>
                        <a:t>Occurs</a:t>
                      </a:r>
                      <a:r>
                        <a:rPr lang="en-US" sz="2000" baseline="0" dirty="0">
                          <a:solidFill>
                            <a:srgbClr val="00539A"/>
                          </a:solidFill>
                        </a:rPr>
                        <a:t> From</a:t>
                      </a:r>
                      <a:endParaRPr lang="en-US" sz="2000" dirty="0">
                        <a:solidFill>
                          <a:srgbClr val="00539A"/>
                        </a:solidFill>
                      </a:endParaRPr>
                    </a:p>
                  </a:txBody>
                  <a:tcPr marL="82296" marR="82296"/>
                </a:tc>
                <a:tc>
                  <a:txBody>
                    <a:bodyPr/>
                    <a:lstStyle/>
                    <a:p>
                      <a:pPr algn="ctr"/>
                      <a:r>
                        <a:rPr lang="en-US" sz="2000" dirty="0">
                          <a:solidFill>
                            <a:srgbClr val="00539A"/>
                          </a:solidFill>
                        </a:rPr>
                        <a:t>Coverage Starts</a:t>
                      </a:r>
                    </a:p>
                  </a:txBody>
                  <a:tcPr marL="82296" marR="82296"/>
                </a:tc>
                <a:tc>
                  <a:txBody>
                    <a:bodyPr/>
                    <a:lstStyle/>
                    <a:p>
                      <a:pPr algn="ctr"/>
                      <a:r>
                        <a:rPr lang="en-US" sz="2000" dirty="0">
                          <a:solidFill>
                            <a:srgbClr val="00539A"/>
                          </a:solidFill>
                        </a:rPr>
                        <a:t>Notes</a:t>
                      </a:r>
                    </a:p>
                  </a:txBody>
                  <a:tcPr marL="82296" marR="82296"/>
                </a:tc>
                <a:extLst>
                  <a:ext uri="{0D108BD9-81ED-4DB2-BD59-A6C34878D82A}">
                    <a16:rowId xmlns:a16="http://schemas.microsoft.com/office/drawing/2014/main" val="10000"/>
                  </a:ext>
                </a:extLst>
              </a:tr>
              <a:tr h="1027380">
                <a:tc>
                  <a:txBody>
                    <a:bodyPr/>
                    <a:lstStyle/>
                    <a:p>
                      <a:r>
                        <a:rPr lang="en-US" sz="2000" dirty="0">
                          <a:solidFill>
                            <a:srgbClr val="00539A"/>
                          </a:solidFill>
                        </a:rPr>
                        <a:t>5-Star Special Enrollment Period (SEP)</a:t>
                      </a:r>
                    </a:p>
                  </a:txBody>
                  <a:tcPr marL="82296" marR="82296"/>
                </a:tc>
                <a:tc>
                  <a:txBody>
                    <a:bodyPr/>
                    <a:lstStyle/>
                    <a:p>
                      <a:r>
                        <a:rPr lang="en-US" sz="2000" dirty="0">
                          <a:solidFill>
                            <a:srgbClr val="00539A"/>
                          </a:solidFill>
                        </a:rPr>
                        <a:t>For enrollments effective during the year in which that plan has the 5-star rating</a:t>
                      </a:r>
                    </a:p>
                  </a:txBody>
                  <a:tcPr marL="82296" marR="82296"/>
                </a:tc>
                <a:tc>
                  <a:txBody>
                    <a:bodyPr/>
                    <a:lstStyle/>
                    <a:p>
                      <a:r>
                        <a:rPr lang="en-US" sz="2000" dirty="0">
                          <a:solidFill>
                            <a:srgbClr val="00539A"/>
                          </a:solidFill>
                        </a:rPr>
                        <a:t>First day of the month after request is made</a:t>
                      </a:r>
                    </a:p>
                  </a:txBody>
                  <a:tcPr marL="82296" marR="82296"/>
                </a:tc>
                <a:tc>
                  <a:txBody>
                    <a:bodyPr/>
                    <a:lstStyle/>
                    <a:p>
                      <a:r>
                        <a:rPr lang="en-US" sz="2000" dirty="0">
                          <a:solidFill>
                            <a:srgbClr val="00539A"/>
                          </a:solidFill>
                        </a:rPr>
                        <a:t>Only enroll into a</a:t>
                      </a:r>
                      <a:r>
                        <a:rPr lang="en-US" sz="2000" baseline="0" dirty="0">
                          <a:solidFill>
                            <a:srgbClr val="00539A"/>
                          </a:solidFill>
                        </a:rPr>
                        <a:t> 5-Star plan. Part D coverage not guaranteed.</a:t>
                      </a:r>
                      <a:endParaRPr lang="en-US" sz="2000" dirty="0">
                        <a:solidFill>
                          <a:srgbClr val="00539A"/>
                        </a:solidFill>
                      </a:endParaRPr>
                    </a:p>
                  </a:txBody>
                  <a:tcPr marL="82296" marR="82296"/>
                </a:tc>
                <a:extLst>
                  <a:ext uri="{0D108BD9-81ED-4DB2-BD59-A6C34878D82A}">
                    <a16:rowId xmlns:a16="http://schemas.microsoft.com/office/drawing/2014/main" val="10001"/>
                  </a:ext>
                </a:extLst>
              </a:tr>
              <a:tr h="1028613">
                <a:tc>
                  <a:txBody>
                    <a:bodyPr/>
                    <a:lstStyle/>
                    <a:p>
                      <a:r>
                        <a:rPr lang="en-US" sz="2000" dirty="0">
                          <a:solidFill>
                            <a:srgbClr val="00539A"/>
                          </a:solidFill>
                        </a:rPr>
                        <a:t>Other Special Enrollment</a:t>
                      </a:r>
                      <a:r>
                        <a:rPr lang="en-US" sz="2000" baseline="0" dirty="0">
                          <a:solidFill>
                            <a:srgbClr val="00539A"/>
                          </a:solidFill>
                        </a:rPr>
                        <a:t> Periods (S</a:t>
                      </a:r>
                      <a:r>
                        <a:rPr lang="en-US" sz="2000" dirty="0">
                          <a:solidFill>
                            <a:srgbClr val="00539A"/>
                          </a:solidFill>
                        </a:rPr>
                        <a:t>EPs)</a:t>
                      </a:r>
                    </a:p>
                  </a:txBody>
                  <a:tcPr marL="82296" marR="82296"/>
                </a:tc>
                <a:tc>
                  <a:txBody>
                    <a:bodyPr/>
                    <a:lstStyle/>
                    <a:p>
                      <a:r>
                        <a:rPr lang="en-US" sz="2000" dirty="0">
                          <a:solidFill>
                            <a:srgbClr val="00539A"/>
                          </a:solidFill>
                        </a:rPr>
                        <a:t>Varies based on situation (like residence</a:t>
                      </a:r>
                      <a:r>
                        <a:rPr lang="en-US" sz="2000" baseline="0" dirty="0">
                          <a:solidFill>
                            <a:srgbClr val="00539A"/>
                          </a:solidFill>
                        </a:rPr>
                        <a:t> changes, Special Needs status, dual eligible/LIS eligible, etc.) and exceptional circumstances (like incarceration, losing Medicaid coverage, etc.)</a:t>
                      </a:r>
                      <a:endParaRPr lang="en-US" sz="2000" dirty="0">
                        <a:solidFill>
                          <a:srgbClr val="00539A"/>
                        </a:solidFill>
                      </a:endParaRPr>
                    </a:p>
                  </a:txBody>
                  <a:tcPr marL="82296" marR="82296"/>
                </a:tc>
                <a:tc>
                  <a:txBody>
                    <a:bodyPr/>
                    <a:lstStyle/>
                    <a:p>
                      <a:r>
                        <a:rPr lang="en-US" sz="2000" dirty="0">
                          <a:solidFill>
                            <a:srgbClr val="00539A"/>
                          </a:solidFill>
                        </a:rPr>
                        <a:t>Varies</a:t>
                      </a:r>
                    </a:p>
                  </a:txBody>
                  <a:tcPr marL="82296" marR="82296"/>
                </a:tc>
                <a:tc>
                  <a:txBody>
                    <a:bodyPr/>
                    <a:lstStyle/>
                    <a:p>
                      <a:r>
                        <a:rPr lang="en-US" sz="2000" dirty="0">
                          <a:solidFill>
                            <a:srgbClr val="00529B"/>
                          </a:solidFill>
                        </a:rPr>
                        <a:t>Visit </a:t>
                      </a:r>
                      <a:r>
                        <a:rPr lang="en-US" sz="2000" dirty="0">
                          <a:solidFill>
                            <a:srgbClr val="00529B"/>
                          </a:solidFill>
                          <a:hlinkClick r:id="rId4">
                            <a:extLst>
                              <a:ext uri="{A12FA001-AC4F-418D-AE19-62706E023703}">
                                <ahyp:hlinkClr xmlns:ahyp="http://schemas.microsoft.com/office/drawing/2018/hyperlinkcolor" val="tx"/>
                              </a:ext>
                            </a:extLst>
                          </a:hlinkClick>
                        </a:rPr>
                        <a:t>Other Special Enrollment Periods (SEPs) </a:t>
                      </a:r>
                      <a:r>
                        <a:rPr lang="en-US" sz="2000" dirty="0">
                          <a:solidFill>
                            <a:srgbClr val="00529B"/>
                          </a:solidFill>
                        </a:rPr>
                        <a:t>to view the full list. </a:t>
                      </a:r>
                      <a:endParaRPr lang="en-US" sz="2000" dirty="0">
                        <a:solidFill>
                          <a:srgbClr val="00529B"/>
                        </a:solidFill>
                        <a:highlight>
                          <a:srgbClr val="FFFF00"/>
                        </a:highlight>
                      </a:endParaRPr>
                    </a:p>
                  </a:txBody>
                  <a:tcPr marL="82296" marR="82296"/>
                </a:tc>
                <a:extLst>
                  <a:ext uri="{0D108BD9-81ED-4DB2-BD59-A6C34878D82A}">
                    <a16:rowId xmlns:a16="http://schemas.microsoft.com/office/drawing/2014/main" val="10003"/>
                  </a:ext>
                </a:extLst>
              </a:tr>
              <a:tr h="1028613">
                <a:tc>
                  <a:txBody>
                    <a:bodyPr/>
                    <a:lstStyle/>
                    <a:p>
                      <a:r>
                        <a:rPr lang="en-US" sz="2000" dirty="0">
                          <a:solidFill>
                            <a:srgbClr val="00539A"/>
                          </a:solidFill>
                        </a:rPr>
                        <a:t>Using the GEP for SEP/Part D &amp; Medicare Advantage Enrollment</a:t>
                      </a:r>
                    </a:p>
                  </a:txBody>
                  <a:tcPr marL="82296" marR="82296"/>
                </a:tc>
                <a:tc>
                  <a:txBody>
                    <a:bodyPr/>
                    <a:lstStyle/>
                    <a:p>
                      <a:r>
                        <a:rPr lang="en-US" sz="2000" dirty="0">
                          <a:solidFill>
                            <a:srgbClr val="00539A"/>
                          </a:solidFill>
                        </a:rPr>
                        <a:t>If you enroll in Part B during the GEP, you can join a Medicare Drug plan or Medicare Advantage Plan with drug coverage</a:t>
                      </a:r>
                    </a:p>
                  </a:txBody>
                  <a:tcPr marL="82296" marR="82296"/>
                </a:tc>
                <a:tc>
                  <a:txBody>
                    <a:bodyPr/>
                    <a:lstStyle/>
                    <a:p>
                      <a:r>
                        <a:rPr lang="en-US" sz="2000" dirty="0">
                          <a:solidFill>
                            <a:srgbClr val="00539A"/>
                          </a:solidFill>
                        </a:rPr>
                        <a:t>First day of the month after plan receives the request</a:t>
                      </a:r>
                    </a:p>
                  </a:txBody>
                  <a:tcPr marL="82296" marR="82296"/>
                </a:tc>
                <a:tc>
                  <a:txBody>
                    <a:bodyPr/>
                    <a:lstStyle/>
                    <a:p>
                      <a:r>
                        <a:rPr lang="en-US" sz="2000" dirty="0">
                          <a:solidFill>
                            <a:srgbClr val="00529B"/>
                          </a:solidFill>
                        </a:rPr>
                        <a:t>You must have to pay for Part A. The SEP lasts for 2 months after you submit the application for Part B.</a:t>
                      </a:r>
                    </a:p>
                  </a:txBody>
                  <a:tcPr marL="82296" marR="82296"/>
                </a:tc>
                <a:extLst>
                  <a:ext uri="{0D108BD9-81ED-4DB2-BD59-A6C34878D82A}">
                    <a16:rowId xmlns:a16="http://schemas.microsoft.com/office/drawing/2014/main" val="2203786119"/>
                  </a:ext>
                </a:extLst>
              </a:tr>
            </a:tbl>
          </a:graphicData>
        </a:graphic>
      </p:graphicFrame>
      <p:sp>
        <p:nvSpPr>
          <p:cNvPr id="8" name="Content Placeholder 7">
            <a:extLst>
              <a:ext uri="{FF2B5EF4-FFF2-40B4-BE49-F238E27FC236}">
                <a16:creationId xmlns:a16="http://schemas.microsoft.com/office/drawing/2014/main" id="{9835F127-EEE7-0D2F-2963-3029EF1BF707}"/>
              </a:ext>
            </a:extLst>
          </p:cNvPr>
          <p:cNvSpPr>
            <a:spLocks noGrp="1"/>
          </p:cNvSpPr>
          <p:nvPr>
            <p:ph sz="quarter" idx="13"/>
          </p:nvPr>
        </p:nvSpPr>
        <p:spPr>
          <a:xfrm>
            <a:off x="258946" y="1060318"/>
            <a:ext cx="11851537" cy="49926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After your Initial Enrollment Period is over, you may have a chance to enroll in a Medicare Advantage Plan or Medicare Prescription Drug Plan during an SEP.</a:t>
            </a:r>
          </a:p>
          <a:p>
            <a:pPr marL="0" indent="0">
              <a:buNone/>
            </a:pPr>
            <a:endParaRPr lang="en-US" dirty="0"/>
          </a:p>
        </p:txBody>
      </p:sp>
      <p:sp>
        <p:nvSpPr>
          <p:cNvPr id="6" name="Slide Number Placeholder 5">
            <a:extLst>
              <a:ext uri="{FF2B5EF4-FFF2-40B4-BE49-F238E27FC236}">
                <a16:creationId xmlns:a16="http://schemas.microsoft.com/office/drawing/2014/main" id="{E06D1D0F-D45B-4CA3-80F9-E22FADF0D652}"/>
              </a:ext>
            </a:extLst>
          </p:cNvPr>
          <p:cNvSpPr>
            <a:spLocks noGrp="1"/>
          </p:cNvSpPr>
          <p:nvPr>
            <p:ph type="sldNum" sz="quarter" idx="12"/>
          </p:nvPr>
        </p:nvSpPr>
        <p:spPr/>
        <p:txBody>
          <a:bodyPr/>
          <a:lstStyle/>
          <a:p>
            <a:fld id="{48F63A3B-78C7-47BE-AE5E-E10140E04643}" type="slidenum">
              <a:rPr lang="en-US" smtClean="0"/>
              <a:pPr/>
              <a:t>110</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8943915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Appendix D</a:t>
            </a:r>
            <a:br>
              <a:rPr lang="en-US" sz="2800" dirty="0"/>
            </a:br>
            <a:r>
              <a:rPr lang="en-US" sz="2800" dirty="0"/>
              <a:t>Medicare Resources</a:t>
            </a:r>
          </a:p>
        </p:txBody>
      </p:sp>
      <p:sp>
        <p:nvSpPr>
          <p:cNvPr id="6" name="Content Placeholder 5">
            <a:extLst>
              <a:ext uri="{FF2B5EF4-FFF2-40B4-BE49-F238E27FC236}">
                <a16:creationId xmlns:a16="http://schemas.microsoft.com/office/drawing/2014/main" id="{F4C7BA2D-D50E-0D47-8341-4F1E93D38ECA}"/>
              </a:ext>
            </a:extLst>
          </p:cNvPr>
          <p:cNvSpPr>
            <a:spLocks noGrp="1"/>
          </p:cNvSpPr>
          <p:nvPr>
            <p:ph idx="1"/>
          </p:nvPr>
        </p:nvSpPr>
        <p:spPr>
          <a:xfrm>
            <a:off x="838200" y="1550511"/>
            <a:ext cx="10515600" cy="4351338"/>
          </a:xfrm>
        </p:spPr>
        <p:txBody>
          <a:bodyPr/>
          <a:lstStyle/>
          <a:p>
            <a:pPr marL="231775" lvl="1" indent="-231775">
              <a:buFont typeface="Wingdings" panose="05000000000000000000" pitchFamily="2" charset="2"/>
              <a:buChar char="§"/>
              <a:defRPr/>
            </a:pPr>
            <a:r>
              <a:rPr lang="en-US" sz="2400" dirty="0">
                <a:solidFill>
                  <a:srgbClr val="00539A"/>
                </a:solidFill>
                <a:latin typeface="Arial" panose="020B0604020202020204" pitchFamily="34" charset="0"/>
                <a:cs typeface="Arial" panose="020B0604020202020204" pitchFamily="34" charset="0"/>
              </a:rPr>
              <a:t>2024 Medicare Part A &amp; Part B Costs announcement –(Link will be added once the costs are released)</a:t>
            </a:r>
          </a:p>
          <a:p>
            <a:pPr marL="231775" lvl="1" indent="-231775">
              <a:buFont typeface="Wingdings" panose="05000000000000000000" pitchFamily="2" charset="2"/>
              <a:buChar char="§"/>
              <a:defRPr/>
            </a:pPr>
            <a:r>
              <a:rPr lang="en-US" sz="2400" dirty="0">
                <a:solidFill>
                  <a:srgbClr val="00539A"/>
                </a:solidFill>
                <a:latin typeface="Arial" panose="020B0604020202020204" pitchFamily="34" charset="0"/>
                <a:cs typeface="Arial" panose="020B0604020202020204" pitchFamily="34" charset="0"/>
              </a:rPr>
              <a:t>Plan Finder – </a:t>
            </a:r>
            <a:r>
              <a:rPr lang="en-US" sz="2400" dirty="0">
                <a:solidFill>
                  <a:srgbClr val="00539A"/>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Medicare.gov/plan-compare</a:t>
            </a:r>
            <a:r>
              <a:rPr lang="en-US" sz="2400" dirty="0">
                <a:solidFill>
                  <a:srgbClr val="00539A"/>
                </a:solidFill>
                <a:latin typeface="Arial" panose="020B0604020202020204" pitchFamily="34" charset="0"/>
                <a:cs typeface="Arial" panose="020B0604020202020204" pitchFamily="34" charset="0"/>
              </a:rPr>
              <a:t> </a:t>
            </a:r>
          </a:p>
          <a:p>
            <a:pPr marL="233142" indent="-233142">
              <a:defRPr/>
            </a:pPr>
            <a:r>
              <a:rPr lang="en-US" sz="2400" dirty="0">
                <a:solidFill>
                  <a:srgbClr val="00539A"/>
                </a:solidFill>
                <a:latin typeface="Arial" panose="020B0604020202020204" pitchFamily="34" charset="0"/>
                <a:cs typeface="Arial" panose="020B0604020202020204" pitchFamily="34" charset="0"/>
              </a:rPr>
              <a:t>The “Medicare &amp; You” handbook – </a:t>
            </a:r>
            <a:r>
              <a:rPr lang="en-US" sz="2400" dirty="0">
                <a:solidFill>
                  <a:srgbClr val="00539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Medicare.gov/Publications/Pubs/pdf/10050.pdf</a:t>
            </a:r>
            <a:endParaRPr lang="en-US" sz="2400" dirty="0">
              <a:solidFill>
                <a:srgbClr val="00539A"/>
              </a:solidFill>
              <a:latin typeface="Arial" panose="020B0604020202020204" pitchFamily="34" charset="0"/>
              <a:cs typeface="Arial" panose="020B0604020202020204" pitchFamily="34" charset="0"/>
            </a:endParaRPr>
          </a:p>
          <a:p>
            <a:pPr marL="231775" indent="-231775">
              <a:defRPr/>
            </a:pPr>
            <a:r>
              <a:rPr lang="en-US" sz="2400" dirty="0">
                <a:solidFill>
                  <a:srgbClr val="00539A"/>
                </a:solidFill>
                <a:latin typeface="Arial" panose="020B0604020202020204" pitchFamily="34" charset="0"/>
                <a:cs typeface="Arial" panose="020B0604020202020204" pitchFamily="34" charset="0"/>
              </a:rPr>
              <a:t>SHIP – </a:t>
            </a:r>
            <a:r>
              <a:rPr lang="en-US" sz="2400" u="sng" dirty="0">
                <a:solidFill>
                  <a:srgbClr val="00529B"/>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shiphelp.org</a:t>
            </a:r>
            <a:r>
              <a:rPr lang="en-US" sz="2400" u="sng" dirty="0">
                <a:solidFill>
                  <a:srgbClr val="00529B"/>
                </a:solidFill>
                <a:latin typeface="Arial" panose="020B0604020202020204" pitchFamily="34" charset="0"/>
                <a:cs typeface="Arial" panose="020B0604020202020204" pitchFamily="34" charset="0"/>
              </a:rPr>
              <a:t> </a:t>
            </a:r>
          </a:p>
          <a:p>
            <a:pPr marL="231775" indent="-231775">
              <a:defRPr/>
            </a:pPr>
            <a:r>
              <a:rPr lang="en-US" sz="2400" dirty="0">
                <a:solidFill>
                  <a:srgbClr val="00539A"/>
                </a:solidFill>
                <a:latin typeface="Arial" panose="020B0604020202020204" pitchFamily="34" charset="0"/>
                <a:cs typeface="Arial" panose="020B0604020202020204" pitchFamily="34" charset="0"/>
              </a:rPr>
              <a:t>1-800-MEDICARE (1-800-633-4227); TTY: 1‑887-486-2048 </a:t>
            </a:r>
            <a:endParaRPr lang="en-US" dirty="0"/>
          </a:p>
        </p:txBody>
      </p:sp>
      <p:sp>
        <p:nvSpPr>
          <p:cNvPr id="7" name="Slide Number Placeholder 6">
            <a:extLst>
              <a:ext uri="{FF2B5EF4-FFF2-40B4-BE49-F238E27FC236}">
                <a16:creationId xmlns:a16="http://schemas.microsoft.com/office/drawing/2014/main" id="{65507E83-F41B-47CA-89D5-5A9CB48147F5}"/>
              </a:ext>
            </a:extLst>
          </p:cNvPr>
          <p:cNvSpPr>
            <a:spLocks noGrp="1"/>
          </p:cNvSpPr>
          <p:nvPr>
            <p:ph type="sldNum" sz="quarter" idx="12"/>
          </p:nvPr>
        </p:nvSpPr>
        <p:spPr/>
        <p:txBody>
          <a:bodyPr/>
          <a:lstStyle/>
          <a:p>
            <a:fld id="{48F63A3B-78C7-47BE-AE5E-E10140E04643}" type="slidenum">
              <a:rPr lang="en-US" smtClean="0"/>
              <a:pPr/>
              <a:t>111</a:t>
            </a:fld>
            <a:endParaRPr lang="en-US"/>
          </a:p>
        </p:txBody>
      </p:sp>
      <p:sp>
        <p:nvSpPr>
          <p:cNvPr id="4" name="Footer Placeholder 3">
            <a:extLst>
              <a:ext uri="{FF2B5EF4-FFF2-40B4-BE49-F238E27FC236}">
                <a16:creationId xmlns:a16="http://schemas.microsoft.com/office/drawing/2014/main" id="{88936728-A2A4-B34A-BF63-D0FA68A1EC89}"/>
              </a:ext>
            </a:extLst>
          </p:cNvPr>
          <p:cNvSpPr>
            <a:spLocks noGrp="1"/>
          </p:cNvSpPr>
          <p:nvPr>
            <p:ph type="ftr" sz="quarter" idx="11"/>
          </p:nvPr>
        </p:nvSpPr>
        <p:spPr/>
        <p:txBody>
          <a:bodyPr/>
          <a:lstStyle/>
          <a:p>
            <a:r>
              <a:rPr lang="en-US"/>
              <a:t>NTP Medicare OEP Bootcamp 2023</a:t>
            </a:r>
            <a:endParaRPr lang="en-US" dirty="0"/>
          </a:p>
        </p:txBody>
      </p:sp>
      <p:sp>
        <p:nvSpPr>
          <p:cNvPr id="3" name="Date Placeholder 2">
            <a:extLst>
              <a:ext uri="{FF2B5EF4-FFF2-40B4-BE49-F238E27FC236}">
                <a16:creationId xmlns:a16="http://schemas.microsoft.com/office/drawing/2014/main" id="{49A77F86-43AA-D94B-892A-3AB508C46807}"/>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1983805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Appendix D</a:t>
            </a:r>
            <a:br>
              <a:rPr lang="en-US" sz="2800" dirty="0"/>
            </a:br>
            <a:r>
              <a:rPr lang="en-US" sz="2800" dirty="0"/>
              <a:t>Medicare Resources (continued)</a:t>
            </a:r>
          </a:p>
        </p:txBody>
      </p:sp>
      <p:sp>
        <p:nvSpPr>
          <p:cNvPr id="6" name="Content Placeholder 5">
            <a:extLst>
              <a:ext uri="{FF2B5EF4-FFF2-40B4-BE49-F238E27FC236}">
                <a16:creationId xmlns:a16="http://schemas.microsoft.com/office/drawing/2014/main" id="{E97880EF-F003-6B14-9C26-46B7A84D0AC6}"/>
              </a:ext>
            </a:extLst>
          </p:cNvPr>
          <p:cNvSpPr>
            <a:spLocks noGrp="1"/>
          </p:cNvSpPr>
          <p:nvPr>
            <p:ph idx="1"/>
          </p:nvPr>
        </p:nvSpPr>
        <p:spPr>
          <a:xfrm>
            <a:off x="914400" y="1449633"/>
            <a:ext cx="10515600" cy="4351338"/>
          </a:xfrm>
        </p:spPr>
        <p:txBody>
          <a:bodyPr>
            <a:normAutofit fontScale="92500" lnSpcReduction="10000"/>
          </a:bodyPr>
          <a:lstStyle/>
          <a:p>
            <a:pPr>
              <a:lnSpc>
                <a:spcPct val="110000"/>
              </a:lnSpc>
            </a:pPr>
            <a:r>
              <a:rPr lang="en-US" sz="2400" dirty="0">
                <a:solidFill>
                  <a:srgbClr val="00539A"/>
                </a:solidFill>
                <a:latin typeface="Arial" panose="020B0604020202020204" pitchFamily="34" charset="0"/>
                <a:cs typeface="Arial" panose="020B0604020202020204" pitchFamily="34" charset="0"/>
              </a:rPr>
              <a:t>Open Enrollment Center on </a:t>
            </a:r>
            <a:r>
              <a:rPr lang="en-US" sz="2400" dirty="0">
                <a:solidFill>
                  <a:srgbClr val="00539A"/>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CMS.gov</a:t>
            </a:r>
            <a:r>
              <a:rPr lang="en-US" sz="2400" dirty="0">
                <a:solidFill>
                  <a:srgbClr val="00539A"/>
                </a:solidFill>
                <a:latin typeface="Arial" panose="020B0604020202020204" pitchFamily="34" charset="0"/>
                <a:cs typeface="Arial" panose="020B0604020202020204" pitchFamily="34" charset="0"/>
              </a:rPr>
              <a:t> at </a:t>
            </a:r>
            <a:r>
              <a:rPr lang="en-US" sz="2400" u="sng" dirty="0">
                <a:solidFill>
                  <a:srgbClr val="00539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CMS.gov/Medicare-Open-Enrollment</a:t>
            </a:r>
            <a:endParaRPr lang="en-US" sz="2400" dirty="0">
              <a:solidFill>
                <a:srgbClr val="00539A"/>
              </a:solidFill>
              <a:latin typeface="Arial" panose="020B0604020202020204" pitchFamily="34" charset="0"/>
              <a:cs typeface="Arial" panose="020B0604020202020204" pitchFamily="34" charset="0"/>
            </a:endParaRPr>
          </a:p>
          <a:p>
            <a:pPr>
              <a:lnSpc>
                <a:spcPct val="110000"/>
              </a:lnSpc>
            </a:pPr>
            <a:r>
              <a:rPr lang="en-US" sz="2400" dirty="0">
                <a:solidFill>
                  <a:srgbClr val="00539A"/>
                </a:solidFill>
                <a:latin typeface="Arial" panose="020B0604020202020204" pitchFamily="34" charset="0"/>
                <a:cs typeface="Arial" panose="020B0604020202020204" pitchFamily="34" charset="0"/>
              </a:rPr>
              <a:t>Visit the product ordering website at </a:t>
            </a:r>
            <a:r>
              <a:rPr lang="en-US" sz="2400" u="sng" dirty="0">
                <a:solidFill>
                  <a:srgbClr val="00539A"/>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Productordering.cms.hhs.gov</a:t>
            </a:r>
            <a:endParaRPr lang="en-US" sz="2400" dirty="0">
              <a:solidFill>
                <a:srgbClr val="00539A"/>
              </a:solidFill>
              <a:latin typeface="Arial" panose="020B0604020202020204" pitchFamily="34" charset="0"/>
              <a:cs typeface="Arial" panose="020B0604020202020204" pitchFamily="34" charset="0"/>
            </a:endParaRPr>
          </a:p>
          <a:p>
            <a:pPr marL="463550" lvl="1" indent="-231775">
              <a:lnSpc>
                <a:spcPct val="110000"/>
              </a:lnSpc>
            </a:pPr>
            <a:r>
              <a:rPr lang="en-US" sz="2400" dirty="0">
                <a:solidFill>
                  <a:srgbClr val="00539A"/>
                </a:solidFill>
                <a:latin typeface="Arial" panose="020B0604020202020204" pitchFamily="34" charset="0"/>
                <a:cs typeface="Arial" panose="020B0604020202020204" pitchFamily="34" charset="0"/>
              </a:rPr>
              <a:t>Posters, conference cards, and publications</a:t>
            </a:r>
          </a:p>
          <a:p>
            <a:pPr marL="231775" lvl="1" indent="-231775">
              <a:lnSpc>
                <a:spcPct val="110000"/>
              </a:lnSpc>
              <a:buFont typeface="Wingdings" panose="05000000000000000000" pitchFamily="2" charset="2"/>
              <a:buChar char="§"/>
            </a:pPr>
            <a:r>
              <a:rPr lang="en-US" sz="2400" dirty="0">
                <a:solidFill>
                  <a:srgbClr val="00539A"/>
                </a:solidFill>
                <a:latin typeface="Arial" panose="020B0604020202020204" pitchFamily="34" charset="0"/>
                <a:cs typeface="Arial" panose="020B0604020202020204" pitchFamily="34" charset="0"/>
              </a:rPr>
              <a:t>View the Medicare Communications &amp; Marketing Guidance (MCMG) at </a:t>
            </a:r>
            <a:r>
              <a:rPr lang="en-US" sz="2400" u="sng" dirty="0">
                <a:solidFill>
                  <a:srgbClr val="00539A"/>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CMS.gov/Medicare/Health-Plans/</a:t>
            </a:r>
            <a:r>
              <a:rPr lang="en-US" sz="2400" u="sng" dirty="0" err="1">
                <a:solidFill>
                  <a:srgbClr val="00539A"/>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ManagedCareMarketing</a:t>
            </a:r>
            <a:r>
              <a:rPr lang="en-US" sz="2400" u="sng" dirty="0">
                <a:solidFill>
                  <a:srgbClr val="00539A"/>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 Final PartCMarketingGuidelines.html</a:t>
            </a:r>
            <a:endParaRPr lang="en-US" sz="2400" u="sng" dirty="0">
              <a:solidFill>
                <a:srgbClr val="00539A"/>
              </a:solidFill>
              <a:latin typeface="Arial" panose="020B0604020202020204" pitchFamily="34" charset="0"/>
              <a:cs typeface="Arial" panose="020B0604020202020204" pitchFamily="34" charset="0"/>
            </a:endParaRPr>
          </a:p>
          <a:p>
            <a:pPr marL="231775" lvl="0" indent="-231775" defTabSz="685800"/>
            <a:r>
              <a:rPr lang="en-US" sz="2400" dirty="0">
                <a:solidFill>
                  <a:srgbClr val="00539A"/>
                </a:solidFill>
                <a:latin typeface="Arial" panose="020B0604020202020204" pitchFamily="34" charset="0"/>
                <a:cs typeface="Arial" panose="020B0604020202020204" pitchFamily="34" charset="0"/>
              </a:rPr>
              <a:t>CMS Program Data ‒ </a:t>
            </a:r>
            <a:r>
              <a:rPr lang="en-US" sz="2400" dirty="0">
                <a:solidFill>
                  <a:srgbClr val="00539A"/>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data.CMS.gov</a:t>
            </a:r>
            <a:endParaRPr lang="en-US" sz="2400" dirty="0">
              <a:solidFill>
                <a:srgbClr val="00539A"/>
              </a:solidFill>
              <a:latin typeface="Arial" panose="020B0604020202020204" pitchFamily="34" charset="0"/>
              <a:cs typeface="Arial" panose="020B0604020202020204" pitchFamily="34" charset="0"/>
            </a:endParaRPr>
          </a:p>
          <a:p>
            <a:pPr marL="231775" lvl="0" indent="-231775" defTabSz="685800"/>
            <a:r>
              <a:rPr lang="en-US" sz="2400" dirty="0">
                <a:solidFill>
                  <a:srgbClr val="00539A"/>
                </a:solidFill>
                <a:latin typeface="Arial" panose="020B0604020202020204" pitchFamily="34" charset="0"/>
                <a:cs typeface="Arial" panose="020B0604020202020204" pitchFamily="34" charset="0"/>
              </a:rPr>
              <a:t>CMS Research ‒ </a:t>
            </a:r>
            <a:r>
              <a:rPr lang="en-US" sz="2400" u="sng" dirty="0">
                <a:solidFill>
                  <a:srgbClr val="00539A"/>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CMS.gov/Research-Statistics-Data-and-Systems/Research-Statistics-Data-and-Systems</a:t>
            </a:r>
            <a:endParaRPr lang="en-US" sz="2400" dirty="0">
              <a:solidFill>
                <a:srgbClr val="00539A"/>
              </a:solidFill>
              <a:latin typeface="Arial" panose="020B0604020202020204" pitchFamily="34" charset="0"/>
              <a:cs typeface="Arial" panose="020B0604020202020204" pitchFamily="34" charset="0"/>
            </a:endParaRPr>
          </a:p>
          <a:p>
            <a:pPr marL="231775" lvl="0" indent="-231775" defTabSz="685800"/>
            <a:r>
              <a:rPr lang="en-US" sz="2400" dirty="0">
                <a:solidFill>
                  <a:srgbClr val="00539A"/>
                </a:solidFill>
                <a:latin typeface="Arial" panose="020B0604020202020204" pitchFamily="34" charset="0"/>
                <a:cs typeface="Arial" panose="020B0604020202020204" pitchFamily="34" charset="0"/>
              </a:rPr>
              <a:t>CMS updates ‒ </a:t>
            </a:r>
            <a:r>
              <a:rPr lang="en-US" sz="2400" u="sng" dirty="0">
                <a:solidFill>
                  <a:srgbClr val="00539A"/>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CMS.gov/newsroom</a:t>
            </a:r>
            <a:endParaRPr lang="en-US" sz="2400" dirty="0">
              <a:solidFill>
                <a:srgbClr val="00539A"/>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16D4A1A6-DAD1-4D4D-9AEE-5DD22E229DA9}"/>
              </a:ext>
            </a:extLst>
          </p:cNvPr>
          <p:cNvSpPr>
            <a:spLocks noGrp="1"/>
          </p:cNvSpPr>
          <p:nvPr>
            <p:ph type="sldNum" sz="quarter" idx="12"/>
          </p:nvPr>
        </p:nvSpPr>
        <p:spPr/>
        <p:txBody>
          <a:bodyPr/>
          <a:lstStyle/>
          <a:p>
            <a:fld id="{48F63A3B-78C7-47BE-AE5E-E10140E04643}" type="slidenum">
              <a:rPr lang="en-US" smtClean="0"/>
              <a:pPr/>
              <a:t>112</a:t>
            </a:fld>
            <a:endParaRPr lang="en-US"/>
          </a:p>
        </p:txBody>
      </p:sp>
      <p:sp>
        <p:nvSpPr>
          <p:cNvPr id="4" name="Footer Placeholder 3">
            <a:extLst>
              <a:ext uri="{FF2B5EF4-FFF2-40B4-BE49-F238E27FC236}">
                <a16:creationId xmlns:a16="http://schemas.microsoft.com/office/drawing/2014/main" id="{88936728-A2A4-B34A-BF63-D0FA68A1EC89}"/>
              </a:ext>
            </a:extLst>
          </p:cNvPr>
          <p:cNvSpPr>
            <a:spLocks noGrp="1"/>
          </p:cNvSpPr>
          <p:nvPr>
            <p:ph type="ftr" sz="quarter" idx="11"/>
          </p:nvPr>
        </p:nvSpPr>
        <p:spPr/>
        <p:txBody>
          <a:bodyPr/>
          <a:lstStyle/>
          <a:p>
            <a:r>
              <a:rPr lang="en-US"/>
              <a:t>NTP Medicare OEP Bootcamp 2023</a:t>
            </a:r>
            <a:endParaRPr lang="en-US" dirty="0"/>
          </a:p>
        </p:txBody>
      </p:sp>
      <p:sp>
        <p:nvSpPr>
          <p:cNvPr id="3" name="Date Placeholder 2">
            <a:extLst>
              <a:ext uri="{FF2B5EF4-FFF2-40B4-BE49-F238E27FC236}">
                <a16:creationId xmlns:a16="http://schemas.microsoft.com/office/drawing/2014/main" id="{49A77F86-43AA-D94B-892A-3AB508C46807}"/>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7154782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Appendix E</a:t>
            </a:r>
            <a:br>
              <a:rPr lang="en-US" sz="2800" dirty="0"/>
            </a:br>
            <a:r>
              <a:rPr lang="en-US" sz="2800" dirty="0"/>
              <a:t>Medicare Products</a:t>
            </a:r>
          </a:p>
        </p:txBody>
      </p:sp>
      <p:graphicFrame>
        <p:nvGraphicFramePr>
          <p:cNvPr id="5" name="Table 4" descr="Table showing Medicare products and the product number used to order them.  Details are included in the speakers' notes." title="Medicare Publications table"/>
          <p:cNvGraphicFramePr>
            <a:graphicFrameLocks noGrp="1"/>
          </p:cNvGraphicFramePr>
          <p:nvPr>
            <p:extLst>
              <p:ext uri="{D42A27DB-BD31-4B8C-83A1-F6EECF244321}">
                <p14:modId xmlns:p14="http://schemas.microsoft.com/office/powerpoint/2010/main" val="3148547372"/>
              </p:ext>
            </p:extLst>
          </p:nvPr>
        </p:nvGraphicFramePr>
        <p:xfrm>
          <a:off x="838200" y="1296616"/>
          <a:ext cx="10801851" cy="4242853"/>
        </p:xfrm>
        <a:graphic>
          <a:graphicData uri="http://schemas.openxmlformats.org/drawingml/2006/table">
            <a:tbl>
              <a:tblPr firstRow="1" bandRow="1">
                <a:tableStyleId>{5FD0F851-EC5A-4D38-B0AD-8093EC10F338}</a:tableStyleId>
              </a:tblPr>
              <a:tblGrid>
                <a:gridCol w="8882743">
                  <a:extLst>
                    <a:ext uri="{9D8B030D-6E8A-4147-A177-3AD203B41FA5}">
                      <a16:colId xmlns:a16="http://schemas.microsoft.com/office/drawing/2014/main" val="20000"/>
                    </a:ext>
                  </a:extLst>
                </a:gridCol>
                <a:gridCol w="1919108">
                  <a:extLst>
                    <a:ext uri="{9D8B030D-6E8A-4147-A177-3AD203B41FA5}">
                      <a16:colId xmlns:a16="http://schemas.microsoft.com/office/drawing/2014/main" val="20001"/>
                    </a:ext>
                  </a:extLst>
                </a:gridCol>
              </a:tblGrid>
              <a:tr h="835233">
                <a:tc>
                  <a:txBody>
                    <a:bodyPr/>
                    <a:lstStyle/>
                    <a:p>
                      <a:pPr algn="ctr"/>
                      <a:endParaRPr lang="en-US" sz="1000" dirty="0">
                        <a:solidFill>
                          <a:srgbClr val="00539A"/>
                        </a:solidFill>
                      </a:endParaRPr>
                    </a:p>
                    <a:p>
                      <a:pPr algn="ctr"/>
                      <a:r>
                        <a:rPr lang="en-US" sz="2300" dirty="0">
                          <a:solidFill>
                            <a:srgbClr val="00539A"/>
                          </a:solidFill>
                        </a:rPr>
                        <a:t>CMS Product Name</a:t>
                      </a:r>
                    </a:p>
                  </a:txBody>
                  <a:tcPr/>
                </a:tc>
                <a:tc>
                  <a:txBody>
                    <a:bodyPr/>
                    <a:lstStyle/>
                    <a:p>
                      <a:pPr algn="ctr"/>
                      <a:r>
                        <a:rPr lang="en-US" sz="2100" dirty="0">
                          <a:solidFill>
                            <a:srgbClr val="00539A"/>
                          </a:solidFill>
                        </a:rPr>
                        <a:t>CMS Product Number</a:t>
                      </a:r>
                    </a:p>
                  </a:txBody>
                  <a:tcPr/>
                </a:tc>
                <a:extLst>
                  <a:ext uri="{0D108BD9-81ED-4DB2-BD59-A6C34878D82A}">
                    <a16:rowId xmlns:a16="http://schemas.microsoft.com/office/drawing/2014/main" val="10000"/>
                  </a:ext>
                </a:extLst>
              </a:tr>
              <a:tr h="590726">
                <a:tc>
                  <a:txBody>
                    <a:bodyPr/>
                    <a:lstStyle/>
                    <a:p>
                      <a:r>
                        <a:rPr lang="en-US" sz="2400" dirty="0">
                          <a:solidFill>
                            <a:srgbClr val="00529B"/>
                          </a:solidFill>
                          <a:hlinkClick r:id="rId4">
                            <a:extLst>
                              <a:ext uri="{A12FA001-AC4F-418D-AE19-62706E023703}">
                                <ahyp:hlinkClr xmlns:ahyp="http://schemas.microsoft.com/office/drawing/2018/hyperlinkcolor" val="tx"/>
                              </a:ext>
                            </a:extLst>
                          </a:hlinkClick>
                        </a:rPr>
                        <a:t>Choosing Medicare Drug Coverage</a:t>
                      </a:r>
                      <a:endParaRPr lang="en-US" sz="2400" dirty="0">
                        <a:solidFill>
                          <a:srgbClr val="00529B"/>
                        </a:solidFill>
                      </a:endParaRPr>
                    </a:p>
                  </a:txBody>
                  <a:tcPr/>
                </a:tc>
                <a:tc>
                  <a:txBody>
                    <a:bodyPr/>
                    <a:lstStyle/>
                    <a:p>
                      <a:pPr algn="ctr"/>
                      <a:r>
                        <a:rPr lang="en-US" sz="2400" dirty="0">
                          <a:solidFill>
                            <a:srgbClr val="00539A"/>
                          </a:solidFill>
                        </a:rPr>
                        <a:t>11163</a:t>
                      </a:r>
                    </a:p>
                  </a:txBody>
                  <a:tcPr/>
                </a:tc>
                <a:extLst>
                  <a:ext uri="{0D108BD9-81ED-4DB2-BD59-A6C34878D82A}">
                    <a16:rowId xmlns:a16="http://schemas.microsoft.com/office/drawing/2014/main" val="10001"/>
                  </a:ext>
                </a:extLst>
              </a:tr>
              <a:tr h="522021">
                <a:tc>
                  <a:txBody>
                    <a:bodyPr/>
                    <a:lstStyle/>
                    <a:p>
                      <a:r>
                        <a:rPr lang="en-US" sz="2400" spc="-50" dirty="0">
                          <a:solidFill>
                            <a:srgbClr val="00539A"/>
                          </a:solidFill>
                          <a:hlinkClick r:id="rId5" tooltip="Visit Medicare.gov to download this publication!">
                            <a:extLst>
                              <a:ext uri="{A12FA001-AC4F-418D-AE19-62706E023703}">
                                <ahyp:hlinkClr xmlns:ahyp="http://schemas.microsoft.com/office/drawing/2018/hyperlinkcolor" val="tx"/>
                              </a:ext>
                            </a:extLst>
                          </a:hlinkClick>
                        </a:rPr>
                        <a:t>Have You Done Your Yearly Medicare Plan Review? </a:t>
                      </a:r>
                      <a:endParaRPr lang="en-US" sz="2400" dirty="0">
                        <a:solidFill>
                          <a:srgbClr val="00539A"/>
                        </a:solidFill>
                      </a:endParaRPr>
                    </a:p>
                  </a:txBody>
                  <a:tcPr/>
                </a:tc>
                <a:tc>
                  <a:txBody>
                    <a:bodyPr/>
                    <a:lstStyle/>
                    <a:p>
                      <a:pPr algn="ctr"/>
                      <a:r>
                        <a:rPr lang="en-US" sz="2400" dirty="0">
                          <a:solidFill>
                            <a:srgbClr val="00539A"/>
                          </a:solidFill>
                        </a:rPr>
                        <a:t>11220</a:t>
                      </a:r>
                    </a:p>
                  </a:txBody>
                  <a:tcPr/>
                </a:tc>
                <a:extLst>
                  <a:ext uri="{0D108BD9-81ED-4DB2-BD59-A6C34878D82A}">
                    <a16:rowId xmlns:a16="http://schemas.microsoft.com/office/drawing/2014/main" val="10002"/>
                  </a:ext>
                </a:extLst>
              </a:tr>
              <a:tr h="522021">
                <a:tc>
                  <a:txBody>
                    <a:bodyPr/>
                    <a:lstStyle/>
                    <a:p>
                      <a:r>
                        <a:rPr lang="en-US" sz="2400" spc="-50" dirty="0">
                          <a:solidFill>
                            <a:srgbClr val="00539A"/>
                          </a:solidFill>
                          <a:hlinkClick r:id="rId6" tooltip="Visit Medicare.gov to download this publication!">
                            <a:extLst>
                              <a:ext uri="{A12FA001-AC4F-418D-AE19-62706E023703}">
                                <ahyp:hlinkClr xmlns:ahyp="http://schemas.microsoft.com/office/drawing/2018/hyperlinkcolor" val="tx"/>
                              </a:ext>
                            </a:extLst>
                          </a:hlinkClick>
                        </a:rPr>
                        <a:t>Understanding Medicare Part C &amp; D Enrollment Periods</a:t>
                      </a:r>
                      <a:endParaRPr lang="en-US" sz="2400" dirty="0">
                        <a:solidFill>
                          <a:srgbClr val="00539A"/>
                        </a:solidFill>
                      </a:endParaRPr>
                    </a:p>
                  </a:txBody>
                  <a:tcPr/>
                </a:tc>
                <a:tc>
                  <a:txBody>
                    <a:bodyPr/>
                    <a:lstStyle/>
                    <a:p>
                      <a:pPr algn="ctr"/>
                      <a:r>
                        <a:rPr lang="en-US" sz="2400" dirty="0">
                          <a:solidFill>
                            <a:srgbClr val="00539A"/>
                          </a:solidFill>
                        </a:rPr>
                        <a:t>11219</a:t>
                      </a:r>
                    </a:p>
                  </a:txBody>
                  <a:tcPr/>
                </a:tc>
                <a:extLst>
                  <a:ext uri="{0D108BD9-81ED-4DB2-BD59-A6C34878D82A}">
                    <a16:rowId xmlns:a16="http://schemas.microsoft.com/office/drawing/2014/main" val="10003"/>
                  </a:ext>
                </a:extLst>
              </a:tr>
              <a:tr h="609600">
                <a:tc>
                  <a:txBody>
                    <a:bodyPr/>
                    <a:lstStyle/>
                    <a:p>
                      <a:r>
                        <a:rPr lang="en-US" sz="2400" u="none" dirty="0">
                          <a:solidFill>
                            <a:srgbClr val="00539A"/>
                          </a:solidFill>
                          <a:hlinkClick r:id="rId7" tooltip="Visit Medicare.gov to download this publication!">
                            <a:extLst>
                              <a:ext uri="{A12FA001-AC4F-418D-AE19-62706E023703}">
                                <ahyp:hlinkClr xmlns:ahyp="http://schemas.microsoft.com/office/drawing/2018/hyperlinkcolor" val="tx"/>
                              </a:ext>
                            </a:extLst>
                          </a:hlinkClick>
                        </a:rPr>
                        <a:t>3 Ways to Help Lower Your Medicare Prescription Drug Costs</a:t>
                      </a:r>
                      <a:endParaRPr lang="en-US" sz="2400" i="1" u="none" dirty="0">
                        <a:solidFill>
                          <a:srgbClr val="00539A"/>
                        </a:solidFill>
                      </a:endParaRPr>
                    </a:p>
                  </a:txBody>
                  <a:tcPr/>
                </a:tc>
                <a:tc>
                  <a:txBody>
                    <a:bodyPr/>
                    <a:lstStyle/>
                    <a:p>
                      <a:pPr algn="ctr"/>
                      <a:r>
                        <a:rPr lang="en-US" sz="2400" dirty="0">
                          <a:solidFill>
                            <a:srgbClr val="00539A"/>
                          </a:solidFill>
                        </a:rPr>
                        <a:t>11417</a:t>
                      </a:r>
                    </a:p>
                  </a:txBody>
                  <a:tcPr/>
                </a:tc>
                <a:extLst>
                  <a:ext uri="{0D108BD9-81ED-4DB2-BD59-A6C34878D82A}">
                    <a16:rowId xmlns:a16="http://schemas.microsoft.com/office/drawing/2014/main" val="10005"/>
                  </a:ext>
                </a:extLst>
              </a:tr>
              <a:tr h="581626">
                <a:tc>
                  <a:txBody>
                    <a:bodyPr/>
                    <a:lstStyle/>
                    <a:p>
                      <a:r>
                        <a:rPr lang="en-US" sz="2400" u="none" dirty="0">
                          <a:solidFill>
                            <a:srgbClr val="00539A"/>
                          </a:solidFill>
                          <a:hlinkClick r:id="rId8" tooltip="Select to access publication.">
                            <a:extLst>
                              <a:ext uri="{A12FA001-AC4F-418D-AE19-62706E023703}">
                                <ahyp:hlinkClr xmlns:ahyp="http://schemas.microsoft.com/office/drawing/2018/hyperlinkcolor" val="tx"/>
                              </a:ext>
                            </a:extLst>
                          </a:hlinkClick>
                        </a:rPr>
                        <a:t>Understanding Medicare Advantage Plans</a:t>
                      </a:r>
                      <a:endParaRPr lang="en-US" sz="2400" i="1" u="none" dirty="0">
                        <a:solidFill>
                          <a:srgbClr val="00539A"/>
                        </a:solidFill>
                      </a:endParaRPr>
                    </a:p>
                  </a:txBody>
                  <a:tcPr/>
                </a:tc>
                <a:tc>
                  <a:txBody>
                    <a:bodyPr/>
                    <a:lstStyle/>
                    <a:p>
                      <a:pPr algn="ctr"/>
                      <a:r>
                        <a:rPr lang="en-US" sz="2400" dirty="0">
                          <a:solidFill>
                            <a:srgbClr val="00539A"/>
                          </a:solidFill>
                        </a:rPr>
                        <a:t>12026</a:t>
                      </a:r>
                    </a:p>
                  </a:txBody>
                  <a:tcPr/>
                </a:tc>
                <a:extLst>
                  <a:ext uri="{0D108BD9-81ED-4DB2-BD59-A6C34878D82A}">
                    <a16:rowId xmlns:a16="http://schemas.microsoft.com/office/drawing/2014/main" val="3464608793"/>
                  </a:ext>
                </a:extLst>
              </a:tr>
              <a:tr h="581626">
                <a:tc>
                  <a:txBody>
                    <a:bodyPr/>
                    <a:lstStyle/>
                    <a:p>
                      <a:r>
                        <a:rPr lang="en-US" sz="2400" u="sng" kern="1200" dirty="0">
                          <a:solidFill>
                            <a:srgbClr val="00539A"/>
                          </a:solidFill>
                          <a:effectLst/>
                          <a:latin typeface="+mn-lt"/>
                          <a:ea typeface="+mn-ea"/>
                          <a:cs typeface="+mn-cs"/>
                          <a:hlinkClick r:id="rId9">
                            <a:extLst>
                              <a:ext uri="{A12FA001-AC4F-418D-AE19-62706E023703}">
                                <ahyp:hlinkClr xmlns:ahyp="http://schemas.microsoft.com/office/drawing/2018/hyperlinkcolor" val="tx"/>
                              </a:ext>
                            </a:extLst>
                          </a:hlinkClick>
                        </a:rPr>
                        <a:t>Medicare Open Enrollment Palm Card</a:t>
                      </a:r>
                      <a:endParaRPr lang="en-US" sz="2400" i="1" u="none" dirty="0">
                        <a:solidFill>
                          <a:srgbClr val="00539A"/>
                        </a:solidFill>
                      </a:endParaRPr>
                    </a:p>
                  </a:txBody>
                  <a:tcPr/>
                </a:tc>
                <a:tc>
                  <a:txBody>
                    <a:bodyPr/>
                    <a:lstStyle/>
                    <a:p>
                      <a:pPr algn="ctr"/>
                      <a:r>
                        <a:rPr lang="en-US" sz="2400" dirty="0">
                          <a:solidFill>
                            <a:srgbClr val="00539A"/>
                          </a:solidFill>
                        </a:rPr>
                        <a:t>12196</a:t>
                      </a:r>
                    </a:p>
                  </a:txBody>
                  <a:tcPr/>
                </a:tc>
                <a:extLst>
                  <a:ext uri="{0D108BD9-81ED-4DB2-BD59-A6C34878D82A}">
                    <a16:rowId xmlns:a16="http://schemas.microsoft.com/office/drawing/2014/main" val="754713037"/>
                  </a:ext>
                </a:extLst>
              </a:tr>
            </a:tbl>
          </a:graphicData>
        </a:graphic>
      </p:graphicFrame>
      <p:sp>
        <p:nvSpPr>
          <p:cNvPr id="7" name="Slide Number Placeholder 6">
            <a:extLst>
              <a:ext uri="{FF2B5EF4-FFF2-40B4-BE49-F238E27FC236}">
                <a16:creationId xmlns:a16="http://schemas.microsoft.com/office/drawing/2014/main" id="{D24981F3-BB31-4F9D-9B44-9CE1A1A37379}"/>
              </a:ext>
            </a:extLst>
          </p:cNvPr>
          <p:cNvSpPr>
            <a:spLocks noGrp="1"/>
          </p:cNvSpPr>
          <p:nvPr>
            <p:ph type="sldNum" sz="quarter" idx="12"/>
          </p:nvPr>
        </p:nvSpPr>
        <p:spPr/>
        <p:txBody>
          <a:bodyPr/>
          <a:lstStyle/>
          <a:p>
            <a:fld id="{48F63A3B-78C7-47BE-AE5E-E10140E04643}" type="slidenum">
              <a:rPr lang="en-US" smtClean="0"/>
              <a:pPr/>
              <a:t>113</a:t>
            </a:fld>
            <a:endParaRPr lang="en-US"/>
          </a:p>
        </p:txBody>
      </p:sp>
      <p:sp>
        <p:nvSpPr>
          <p:cNvPr id="4" name="Footer Placeholder 3">
            <a:extLst>
              <a:ext uri="{FF2B5EF4-FFF2-40B4-BE49-F238E27FC236}">
                <a16:creationId xmlns:a16="http://schemas.microsoft.com/office/drawing/2014/main" id="{9D69BEAE-FC18-A042-B6FE-BDFB25BD5EAA}"/>
              </a:ext>
            </a:extLst>
          </p:cNvPr>
          <p:cNvSpPr>
            <a:spLocks noGrp="1"/>
          </p:cNvSpPr>
          <p:nvPr>
            <p:ph type="ftr" sz="quarter" idx="11"/>
          </p:nvPr>
        </p:nvSpPr>
        <p:spPr/>
        <p:txBody>
          <a:bodyPr/>
          <a:lstStyle/>
          <a:p>
            <a:r>
              <a:rPr lang="en-US"/>
              <a:t>NTP Medicare OEP Bootcamp 2023</a:t>
            </a:r>
            <a:endParaRPr lang="en-US" dirty="0"/>
          </a:p>
        </p:txBody>
      </p:sp>
      <p:sp>
        <p:nvSpPr>
          <p:cNvPr id="3" name="Date Placeholder 2">
            <a:extLst>
              <a:ext uri="{FF2B5EF4-FFF2-40B4-BE49-F238E27FC236}">
                <a16:creationId xmlns:a16="http://schemas.microsoft.com/office/drawing/2014/main" id="{EE65AD23-8922-D94D-800B-4E71406353B4}"/>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7377973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B3F2646-5134-4D1A-A114-2848DBC93E1E}"/>
              </a:ext>
            </a:extLst>
          </p:cNvPr>
          <p:cNvSpPr>
            <a:spLocks noGrp="1"/>
          </p:cNvSpPr>
          <p:nvPr>
            <p:ph type="title"/>
          </p:nvPr>
        </p:nvSpPr>
        <p:spPr/>
        <p:txBody>
          <a:bodyPr>
            <a:normAutofit/>
          </a:bodyPr>
          <a:lstStyle/>
          <a:p>
            <a:r>
              <a:rPr lang="en-US" sz="2800" dirty="0">
                <a:latin typeface="Arial Black" panose="020B0A04020102020204" pitchFamily="34" charset="0"/>
              </a:rPr>
              <a:t>Appendix F</a:t>
            </a:r>
            <a:br>
              <a:rPr lang="en-US" sz="2800" dirty="0">
                <a:latin typeface="Arial Black" panose="020B0A04020102020204" pitchFamily="34" charset="0"/>
              </a:rPr>
            </a:br>
            <a:r>
              <a:rPr lang="en-US" sz="2800" dirty="0">
                <a:latin typeface="Arial Black" panose="020B0A04020102020204" pitchFamily="34" charset="0"/>
              </a:rPr>
              <a:t>NTP Workshop Recordings</a:t>
            </a:r>
          </a:p>
        </p:txBody>
      </p:sp>
      <p:sp>
        <p:nvSpPr>
          <p:cNvPr id="11" name="Content Placeholder 1">
            <a:extLst>
              <a:ext uri="{FF2B5EF4-FFF2-40B4-BE49-F238E27FC236}">
                <a16:creationId xmlns:a16="http://schemas.microsoft.com/office/drawing/2014/main" id="{5761FF0F-6F65-43E0-B08C-B3B811B2C900}"/>
              </a:ext>
            </a:extLst>
          </p:cNvPr>
          <p:cNvSpPr>
            <a:spLocks noGrp="1"/>
          </p:cNvSpPr>
          <p:nvPr>
            <p:ph sz="half" idx="1"/>
          </p:nvPr>
        </p:nvSpPr>
        <p:spPr/>
        <p:txBody>
          <a:bodyPr>
            <a:noAutofit/>
          </a:bodyPr>
          <a:lstStyle/>
          <a:p>
            <a:r>
              <a:rPr lang="en-US" sz="2000" u="sng" dirty="0">
                <a:hlinkClick r:id="rId4">
                  <a:extLst>
                    <a:ext uri="{A12FA001-AC4F-418D-AE19-62706E023703}">
                      <ahyp:hlinkClr xmlns:ahyp="http://schemas.microsoft.com/office/drawing/2018/hyperlinkcolor" val="tx"/>
                    </a:ext>
                  </a:extLst>
                </a:hlinkClick>
              </a:rPr>
              <a:t>Social Security</a:t>
            </a:r>
            <a:endParaRPr lang="en-US" sz="2000" dirty="0"/>
          </a:p>
          <a:p>
            <a:r>
              <a:rPr lang="en-US" sz="2000" u="sng" dirty="0">
                <a:hlinkClick r:id="rId5">
                  <a:extLst>
                    <a:ext uri="{A12FA001-AC4F-418D-AE19-62706E023703}">
                      <ahyp:hlinkClr xmlns:ahyp="http://schemas.microsoft.com/office/drawing/2018/hyperlinkcolor" val="tx"/>
                    </a:ext>
                  </a:extLst>
                </a:hlinkClick>
              </a:rPr>
              <a:t>Medicare Enrollment, Eligibility, Part A and Part B</a:t>
            </a:r>
            <a:endParaRPr lang="en-US" sz="2000" u="sng" dirty="0"/>
          </a:p>
          <a:p>
            <a:r>
              <a:rPr lang="en-US" sz="2000" u="sng" dirty="0">
                <a:hlinkClick r:id="rId6">
                  <a:extLst>
                    <a:ext uri="{A12FA001-AC4F-418D-AE19-62706E023703}">
                      <ahyp:hlinkClr xmlns:ahyp="http://schemas.microsoft.com/office/drawing/2018/hyperlinkcolor" val="tx"/>
                    </a:ext>
                  </a:extLst>
                </a:hlinkClick>
              </a:rPr>
              <a:t>Medicare Advantage</a:t>
            </a:r>
            <a:endParaRPr lang="en-US" sz="2000" dirty="0"/>
          </a:p>
          <a:p>
            <a:r>
              <a:rPr lang="en-US" sz="2000" u="sng" dirty="0">
                <a:hlinkClick r:id="rId7">
                  <a:extLst>
                    <a:ext uri="{A12FA001-AC4F-418D-AE19-62706E023703}">
                      <ahyp:hlinkClr xmlns:ahyp="http://schemas.microsoft.com/office/drawing/2018/hyperlinkcolor" val="tx"/>
                    </a:ext>
                  </a:extLst>
                </a:hlinkClick>
              </a:rPr>
              <a:t>Drug Coverage When Using Medicare </a:t>
            </a:r>
            <a:endParaRPr lang="en-US" sz="2000" u="sng" dirty="0"/>
          </a:p>
          <a:p>
            <a:r>
              <a:rPr lang="en-US" sz="2000" u="sng" dirty="0">
                <a:hlinkClick r:id="rId8">
                  <a:extLst>
                    <a:ext uri="{A12FA001-AC4F-418D-AE19-62706E023703}">
                      <ahyp:hlinkClr xmlns:ahyp="http://schemas.microsoft.com/office/drawing/2018/hyperlinkcolor" val="tx"/>
                    </a:ext>
                  </a:extLst>
                </a:hlinkClick>
              </a:rPr>
              <a:t>Medicare Supplement Insurance (Medigap)</a:t>
            </a:r>
            <a:endParaRPr lang="en-US" sz="2000" dirty="0"/>
          </a:p>
          <a:p>
            <a:r>
              <a:rPr lang="en-US" sz="2000" u="sng" dirty="0">
                <a:hlinkClick r:id="rId9">
                  <a:extLst>
                    <a:ext uri="{A12FA001-AC4F-418D-AE19-62706E023703}">
                      <ahyp:hlinkClr xmlns:ahyp="http://schemas.microsoft.com/office/drawing/2018/hyperlinkcolor" val="tx"/>
                    </a:ext>
                  </a:extLst>
                </a:hlinkClick>
              </a:rPr>
              <a:t>Medicare for People with Disabilities</a:t>
            </a:r>
            <a:endParaRPr lang="en-US" sz="2000" u="sng" dirty="0"/>
          </a:p>
        </p:txBody>
      </p:sp>
      <p:sp>
        <p:nvSpPr>
          <p:cNvPr id="2" name="Content Placeholder 1">
            <a:extLst>
              <a:ext uri="{FF2B5EF4-FFF2-40B4-BE49-F238E27FC236}">
                <a16:creationId xmlns:a16="http://schemas.microsoft.com/office/drawing/2014/main" id="{1171085A-6207-5CBE-12B3-917110EA931F}"/>
              </a:ext>
            </a:extLst>
          </p:cNvPr>
          <p:cNvSpPr>
            <a:spLocks noGrp="1"/>
          </p:cNvSpPr>
          <p:nvPr>
            <p:ph sz="half" idx="2"/>
          </p:nvPr>
        </p:nvSpPr>
        <p:spPr>
          <a:xfrm>
            <a:off x="6096000" y="1371600"/>
            <a:ext cx="5181600" cy="4351338"/>
          </a:xfrm>
        </p:spPr>
        <p:txBody>
          <a:bodyPr>
            <a:normAutofit/>
          </a:bodyPr>
          <a:lstStyle/>
          <a:p>
            <a:r>
              <a:rPr lang="en-US" sz="2000" u="sng" dirty="0">
                <a:hlinkClick r:id="rId10">
                  <a:extLst>
                    <a:ext uri="{A12FA001-AC4F-418D-AE19-62706E023703}">
                      <ahyp:hlinkClr xmlns:ahyp="http://schemas.microsoft.com/office/drawing/2018/hyperlinkcolor" val="tx"/>
                    </a:ext>
                  </a:extLst>
                </a:hlinkClick>
              </a:rPr>
              <a:t>Medicare Current Topics</a:t>
            </a:r>
            <a:endParaRPr lang="en-US" sz="2000" u="sng" dirty="0">
              <a:hlinkClick r:id="rId11">
                <a:extLst>
                  <a:ext uri="{A12FA001-AC4F-418D-AE19-62706E023703}">
                    <ahyp:hlinkClr xmlns:ahyp="http://schemas.microsoft.com/office/drawing/2018/hyperlinkcolor" val="tx"/>
                  </a:ext>
                </a:extLst>
              </a:hlinkClick>
            </a:endParaRPr>
          </a:p>
          <a:p>
            <a:r>
              <a:rPr lang="en-US" sz="2000" u="sng" dirty="0">
                <a:hlinkClick r:id="rId11">
                  <a:extLst>
                    <a:ext uri="{A12FA001-AC4F-418D-AE19-62706E023703}">
                      <ahyp:hlinkClr xmlns:ahyp="http://schemas.microsoft.com/office/drawing/2018/hyperlinkcolor" val="tx"/>
                    </a:ext>
                  </a:extLst>
                </a:hlinkClick>
              </a:rPr>
              <a:t>Medicare for People with End-Stage Renal Disease (ESRD)</a:t>
            </a:r>
            <a:endParaRPr lang="en-US" sz="2000" u="sng" dirty="0">
              <a:hlinkClick r:id="rId12">
                <a:extLst>
                  <a:ext uri="{A12FA001-AC4F-418D-AE19-62706E023703}">
                    <ahyp:hlinkClr xmlns:ahyp="http://schemas.microsoft.com/office/drawing/2018/hyperlinkcolor" val="tx"/>
                  </a:ext>
                </a:extLst>
              </a:hlinkClick>
            </a:endParaRPr>
          </a:p>
          <a:p>
            <a:r>
              <a:rPr lang="en-US" sz="2000" u="sng" dirty="0">
                <a:hlinkClick r:id="rId12">
                  <a:extLst>
                    <a:ext uri="{A12FA001-AC4F-418D-AE19-62706E023703}">
                      <ahyp:hlinkClr xmlns:ahyp="http://schemas.microsoft.com/office/drawing/2018/hyperlinkcolor" val="tx"/>
                    </a:ext>
                  </a:extLst>
                </a:hlinkClick>
              </a:rPr>
              <a:t>Coordination of Benefits</a:t>
            </a:r>
            <a:endParaRPr lang="en-US" sz="2000" dirty="0">
              <a:hlinkClick r:id="rId13">
                <a:extLst>
                  <a:ext uri="{A12FA001-AC4F-418D-AE19-62706E023703}">
                    <ahyp:hlinkClr xmlns:ahyp="http://schemas.microsoft.com/office/drawing/2018/hyperlinkcolor" val="tx"/>
                  </a:ext>
                </a:extLst>
              </a:hlinkClick>
            </a:endParaRPr>
          </a:p>
          <a:p>
            <a:r>
              <a:rPr lang="en-US" sz="2000" dirty="0">
                <a:hlinkClick r:id="rId13">
                  <a:extLst>
                    <a:ext uri="{A12FA001-AC4F-418D-AE19-62706E023703}">
                      <ahyp:hlinkClr xmlns:ahyp="http://schemas.microsoft.com/office/drawing/2018/hyperlinkcolor" val="tx"/>
                    </a:ext>
                  </a:extLst>
                </a:hlinkClick>
              </a:rPr>
              <a:t>Medicare Scenarios (Casework Session)</a:t>
            </a:r>
            <a:endParaRPr lang="en-US" sz="2000" dirty="0"/>
          </a:p>
          <a:p>
            <a:r>
              <a:rPr lang="en-US" sz="2000" u="sng" dirty="0">
                <a:hlinkClick r:id="rId14">
                  <a:extLst>
                    <a:ext uri="{A12FA001-AC4F-418D-AE19-62706E023703}">
                      <ahyp:hlinkClr xmlns:ahyp="http://schemas.microsoft.com/office/drawing/2018/hyperlinkcolor" val="tx"/>
                    </a:ext>
                  </a:extLst>
                </a:hlinkClick>
              </a:rPr>
              <a:t>Medicare &amp; Tax-Favored Health Programs</a:t>
            </a:r>
            <a:endParaRPr lang="en-US" sz="2000" u="sng" dirty="0"/>
          </a:p>
          <a:p>
            <a:r>
              <a:rPr lang="en-US" sz="2000" u="sng" dirty="0">
                <a:hlinkClick r:id="rId15">
                  <a:extLst>
                    <a:ext uri="{A12FA001-AC4F-418D-AE19-62706E023703}">
                      <ahyp:hlinkClr xmlns:ahyp="http://schemas.microsoft.com/office/drawing/2018/hyperlinkcolor" val="tx"/>
                    </a:ext>
                  </a:extLst>
                </a:hlinkClick>
              </a:rPr>
              <a:t>Medicare Plan Finder </a:t>
            </a:r>
            <a:endParaRPr lang="en-US" sz="2000" u="sng" dirty="0"/>
          </a:p>
          <a:p>
            <a:endParaRPr lang="en-US" sz="1800" dirty="0"/>
          </a:p>
        </p:txBody>
      </p:sp>
      <p:cxnSp>
        <p:nvCxnSpPr>
          <p:cNvPr id="7" name="Straight Connector 6">
            <a:extLst>
              <a:ext uri="{FF2B5EF4-FFF2-40B4-BE49-F238E27FC236}">
                <a16:creationId xmlns:a16="http://schemas.microsoft.com/office/drawing/2014/main" id="{D8D2D895-91FF-ED30-8E21-627F7D257D8D}"/>
              </a:ext>
              <a:ext uri="{C183D7F6-B498-43B3-948B-1728B52AA6E4}">
                <adec:decorative xmlns:adec="http://schemas.microsoft.com/office/drawing/2017/decorative" val="1"/>
              </a:ext>
            </a:extLst>
          </p:cNvPr>
          <p:cNvCxnSpPr/>
          <p:nvPr/>
        </p:nvCxnSpPr>
        <p:spPr>
          <a:xfrm>
            <a:off x="5897886" y="1450121"/>
            <a:ext cx="0" cy="3408958"/>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31A6BD0-414D-4945-B446-981A5DE5AFCA}"/>
              </a:ext>
            </a:extLst>
          </p:cNvPr>
          <p:cNvSpPr>
            <a:spLocks noGrp="1"/>
          </p:cNvSpPr>
          <p:nvPr>
            <p:ph type="sldNum" sz="quarter" idx="12"/>
          </p:nvPr>
        </p:nvSpPr>
        <p:spPr/>
        <p:txBody>
          <a:bodyPr/>
          <a:lstStyle/>
          <a:p>
            <a:pPr>
              <a:defRPr/>
            </a:pPr>
            <a:fld id="{11E79EF6-0C0E-43E6-8FB3-918BC522CC5A}" type="slidenum">
              <a:rPr lang="en-US" smtClean="0"/>
              <a:pPr>
                <a:defRPr/>
              </a:pPr>
              <a:t>114</a:t>
            </a:fld>
            <a:endParaRPr lang="en-US" dirty="0"/>
          </a:p>
        </p:txBody>
      </p:sp>
      <p:sp>
        <p:nvSpPr>
          <p:cNvPr id="5" name="Footer Placeholder 4">
            <a:extLst>
              <a:ext uri="{FF2B5EF4-FFF2-40B4-BE49-F238E27FC236}">
                <a16:creationId xmlns:a16="http://schemas.microsoft.com/office/drawing/2014/main" id="{73632BEC-465D-4C39-A93D-ADB667F4101F}"/>
              </a:ext>
            </a:extLst>
          </p:cNvPr>
          <p:cNvSpPr>
            <a:spLocks noGrp="1"/>
          </p:cNvSpPr>
          <p:nvPr>
            <p:ph type="ftr" sz="quarter" idx="11"/>
          </p:nvPr>
        </p:nvSpPr>
        <p:spPr/>
        <p:txBody>
          <a:bodyPr/>
          <a:lstStyle/>
          <a:p>
            <a:r>
              <a:rPr lang="en-US"/>
              <a:t>NTP Medicare OEP Bootcamp 2023</a:t>
            </a:r>
            <a:endParaRPr lang="en-US" dirty="0"/>
          </a:p>
        </p:txBody>
      </p:sp>
      <p:sp>
        <p:nvSpPr>
          <p:cNvPr id="4" name="Date Placeholder 3">
            <a:extLst>
              <a:ext uri="{FF2B5EF4-FFF2-40B4-BE49-F238E27FC236}">
                <a16:creationId xmlns:a16="http://schemas.microsoft.com/office/drawing/2014/main" id="{723A81F3-E54B-4388-89BC-0169A49D3CC6}"/>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5522325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9A230-BFF2-4F7E-A005-739D1DC566D8}"/>
              </a:ext>
            </a:extLst>
          </p:cNvPr>
          <p:cNvSpPr>
            <a:spLocks noGrp="1"/>
          </p:cNvSpPr>
          <p:nvPr>
            <p:ph type="title"/>
          </p:nvPr>
        </p:nvSpPr>
        <p:spPr/>
        <p:txBody>
          <a:bodyPr/>
          <a:lstStyle/>
          <a:p>
            <a:r>
              <a:rPr lang="en-US" dirty="0"/>
              <a:t>Stay Connected</a:t>
            </a:r>
          </a:p>
        </p:txBody>
      </p:sp>
      <p:sp>
        <p:nvSpPr>
          <p:cNvPr id="3" name="Slide Number Placeholder 2">
            <a:extLst>
              <a:ext uri="{FF2B5EF4-FFF2-40B4-BE49-F238E27FC236}">
                <a16:creationId xmlns:a16="http://schemas.microsoft.com/office/drawing/2014/main" id="{BB19D2E9-7458-4FA8-9818-B5541AB83090}"/>
              </a:ext>
            </a:extLst>
          </p:cNvPr>
          <p:cNvSpPr>
            <a:spLocks noGrp="1"/>
          </p:cNvSpPr>
          <p:nvPr>
            <p:ph type="sldNum" sz="quarter" idx="12"/>
          </p:nvPr>
        </p:nvSpPr>
        <p:spPr/>
        <p:txBody>
          <a:bodyPr/>
          <a:lstStyle/>
          <a:p>
            <a:fld id="{0B2D781D-8844-5940-92D1-06EF0A7F581E}" type="slidenum">
              <a:rPr lang="en-US" smtClean="0"/>
              <a:t>115</a:t>
            </a:fld>
            <a:endParaRPr lang="en-US"/>
          </a:p>
        </p:txBody>
      </p:sp>
      <p:sp>
        <p:nvSpPr>
          <p:cNvPr id="4" name="Footer Placeholder 3">
            <a:extLst>
              <a:ext uri="{FF2B5EF4-FFF2-40B4-BE49-F238E27FC236}">
                <a16:creationId xmlns:a16="http://schemas.microsoft.com/office/drawing/2014/main" id="{69DBE8EE-89B2-4DCE-AB1C-BE873540AFF2}"/>
              </a:ext>
            </a:extLst>
          </p:cNvPr>
          <p:cNvSpPr>
            <a:spLocks noGrp="1"/>
          </p:cNvSpPr>
          <p:nvPr>
            <p:ph type="ftr" sz="quarter" idx="11"/>
          </p:nvPr>
        </p:nvSpPr>
        <p:spPr/>
        <p:txBody>
          <a:bodyPr/>
          <a:lstStyle/>
          <a:p>
            <a:r>
              <a:rPr lang="en-US"/>
              <a:t>NTP Medicare OEP Bootcamp 2023</a:t>
            </a:r>
            <a:endParaRPr lang="en-US" dirty="0"/>
          </a:p>
        </p:txBody>
      </p:sp>
      <p:sp>
        <p:nvSpPr>
          <p:cNvPr id="5" name="Date Placeholder 4">
            <a:extLst>
              <a:ext uri="{FF2B5EF4-FFF2-40B4-BE49-F238E27FC236}">
                <a16:creationId xmlns:a16="http://schemas.microsoft.com/office/drawing/2014/main" id="{8A974D24-3402-431E-A4B3-401BF3A4687D}"/>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722301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5B0C27F4-B7CF-4AD5-8A41-4F9F077D248C}"/>
              </a:ext>
            </a:extLst>
          </p:cNvPr>
          <p:cNvSpPr>
            <a:spLocks noGrp="1"/>
          </p:cNvSpPr>
          <p:nvPr>
            <p:ph type="title"/>
          </p:nvPr>
        </p:nvSpPr>
        <p:spPr>
          <a:xfrm>
            <a:off x="573156" y="4633101"/>
            <a:ext cx="11387196" cy="929287"/>
          </a:xfrm>
        </p:spPr>
        <p:txBody>
          <a:bodyPr>
            <a:normAutofit fontScale="90000"/>
          </a:bodyPr>
          <a:lstStyle/>
          <a:p>
            <a:r>
              <a:rPr lang="en-US" dirty="0"/>
              <a:t>NTP Medicare Open Enrollment Period (OEP) Bootcamp 2023 (Day 2)  </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658EE1-31B7-4B24-8CD6-8F22794FA957}"/>
              </a:ext>
            </a:extLst>
          </p:cNvPr>
          <p:cNvSpPr>
            <a:spLocks noGrp="1"/>
          </p:cNvSpPr>
          <p:nvPr>
            <p:ph type="title"/>
          </p:nvPr>
        </p:nvSpPr>
        <p:spPr>
          <a:xfrm>
            <a:off x="4119373" y="1940723"/>
            <a:ext cx="6775058" cy="2549834"/>
          </a:xfrm>
        </p:spPr>
        <p:txBody>
          <a:bodyPr>
            <a:normAutofit/>
          </a:bodyPr>
          <a:lstStyle/>
          <a:p>
            <a:r>
              <a:rPr kumimoji="0" lang="en-US" sz="3600" b="0" i="0" u="none" strike="noStrike" kern="1200" cap="none" spc="0" normalizeH="0" baseline="0" noProof="0" dirty="0">
                <a:ln>
                  <a:noFill/>
                </a:ln>
                <a:solidFill>
                  <a:srgbClr val="00539A"/>
                </a:solidFill>
                <a:effectLst/>
                <a:uLnTx/>
                <a:uFillTx/>
                <a:latin typeface="Arial Black" panose="020B0604020202020204" pitchFamily="34" charset="0"/>
                <a:ea typeface="+mj-ea"/>
                <a:cs typeface="+mn-cs"/>
              </a:rPr>
              <a:t>Medicare OEP Overview &amp; </a:t>
            </a:r>
            <a:br>
              <a:rPr kumimoji="0" lang="en-US" sz="3600" b="0" i="0" u="none" strike="noStrike" kern="1200" cap="none" spc="0" normalizeH="0" baseline="0" noProof="0" dirty="0">
                <a:ln>
                  <a:noFill/>
                </a:ln>
                <a:solidFill>
                  <a:srgbClr val="00539A"/>
                </a:solidFill>
                <a:effectLst/>
                <a:uLnTx/>
                <a:uFillTx/>
                <a:latin typeface="Arial Black" panose="020B0604020202020204" pitchFamily="34" charset="0"/>
                <a:ea typeface="+mj-ea"/>
                <a:cs typeface="+mn-cs"/>
              </a:rPr>
            </a:br>
            <a:r>
              <a:rPr kumimoji="0" lang="en-US" sz="3600" b="0" i="0" u="none" strike="noStrike" kern="1200" cap="none" spc="0" normalizeH="0" baseline="0" noProof="0" dirty="0">
                <a:ln>
                  <a:noFill/>
                </a:ln>
                <a:solidFill>
                  <a:srgbClr val="00539A"/>
                </a:solidFill>
                <a:effectLst/>
                <a:uLnTx/>
                <a:uFillTx/>
                <a:latin typeface="Arial Black" panose="020B0604020202020204" pitchFamily="34" charset="0"/>
                <a:ea typeface="+mj-ea"/>
                <a:cs typeface="+mn-cs"/>
              </a:rPr>
              <a:t>Original Medicare 2024 Updates</a:t>
            </a:r>
            <a:endParaRPr lang="en-US" dirty="0"/>
          </a:p>
        </p:txBody>
      </p:sp>
      <p:sp>
        <p:nvSpPr>
          <p:cNvPr id="5" name="Text Placeholder 4">
            <a:extLst>
              <a:ext uri="{FF2B5EF4-FFF2-40B4-BE49-F238E27FC236}">
                <a16:creationId xmlns:a16="http://schemas.microsoft.com/office/drawing/2014/main" id="{4C5F3FB7-997D-C6D5-9C1C-237B605D49DF}"/>
              </a:ext>
            </a:extLst>
          </p:cNvPr>
          <p:cNvSpPr>
            <a:spLocks noGrp="1"/>
          </p:cNvSpPr>
          <p:nvPr>
            <p:ph type="body" idx="1"/>
          </p:nvPr>
        </p:nvSpPr>
        <p:spPr>
          <a:xfrm>
            <a:off x="4119373" y="3911771"/>
            <a:ext cx="6966675" cy="2756265"/>
          </a:xfrm>
        </p:spPr>
        <p:txBody>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230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Karie Watson</a:t>
            </a:r>
          </a:p>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23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Program Training Specialist</a:t>
            </a:r>
          </a:p>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23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Office of Communications</a:t>
            </a:r>
          </a:p>
        </p:txBody>
      </p:sp>
      <p:pic>
        <p:nvPicPr>
          <p:cNvPr id="8" name="Picture 7">
            <a:extLst>
              <a:ext uri="{FF2B5EF4-FFF2-40B4-BE49-F238E27FC236}">
                <a16:creationId xmlns:a16="http://schemas.microsoft.com/office/drawing/2014/main" id="{FA580042-A51F-43B0-AA3A-EF554A21E2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97934" y="3642360"/>
            <a:ext cx="1898369" cy="2004819"/>
          </a:xfrm>
          <a:prstGeom prst="rect">
            <a:avLst/>
          </a:prstGeom>
        </p:spPr>
      </p:pic>
    </p:spTree>
    <p:custDataLst>
      <p:tags r:id="rId1"/>
    </p:custDataLst>
    <p:extLst>
      <p:ext uri="{BB962C8B-B14F-4D97-AF65-F5344CB8AC3E}">
        <p14:creationId xmlns:p14="http://schemas.microsoft.com/office/powerpoint/2010/main" val="670739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09E57-F6A0-53A4-0338-7F8420D88F50}"/>
              </a:ext>
            </a:extLst>
          </p:cNvPr>
          <p:cNvSpPr>
            <a:spLocks noGrp="1"/>
          </p:cNvSpPr>
          <p:nvPr>
            <p:ph type="title"/>
          </p:nvPr>
        </p:nvSpPr>
        <p:spPr/>
        <p:txBody>
          <a:bodyPr/>
          <a:lstStyle/>
          <a:p>
            <a:r>
              <a:rPr lang="en-US" dirty="0"/>
              <a:t>Resources for 2024 Medicare Cost Updates</a:t>
            </a:r>
          </a:p>
        </p:txBody>
      </p:sp>
      <p:sp>
        <p:nvSpPr>
          <p:cNvPr id="3" name="Content Placeholder 2">
            <a:extLst>
              <a:ext uri="{FF2B5EF4-FFF2-40B4-BE49-F238E27FC236}">
                <a16:creationId xmlns:a16="http://schemas.microsoft.com/office/drawing/2014/main" id="{2934C1F0-C64A-AE9C-3384-C3F5564DF44B}"/>
              </a:ext>
            </a:extLst>
          </p:cNvPr>
          <p:cNvSpPr>
            <a:spLocks noGrp="1"/>
          </p:cNvSpPr>
          <p:nvPr>
            <p:ph sz="quarter" idx="13"/>
          </p:nvPr>
        </p:nvSpPr>
        <p:spPr>
          <a:xfrm>
            <a:off x="914400" y="1219200"/>
            <a:ext cx="10180320" cy="4689475"/>
          </a:xfrm>
        </p:spPr>
        <p:txBody>
          <a:bodyPr>
            <a:normAutofit/>
          </a:bodyPr>
          <a:lstStyle/>
          <a:p>
            <a:r>
              <a:rPr lang="en-US" dirty="0"/>
              <a:t>Medicare Part A, Part B, and Part D costs change from year to year </a:t>
            </a:r>
          </a:p>
          <a:p>
            <a:r>
              <a:rPr lang="en-US" dirty="0"/>
              <a:t>The 2024 costs haven’t been released yet but when they are, CMS incorporates any changes into online and print resources:</a:t>
            </a:r>
          </a:p>
          <a:p>
            <a:pPr lvl="1"/>
            <a:r>
              <a:rPr lang="en-US" sz="2400" u="sng" dirty="0">
                <a:solidFill>
                  <a:srgbClr val="000000"/>
                </a:solidFill>
                <a:effectLst/>
                <a:latin typeface="Calibri" panose="020F0502020204030204" pitchFamily="34" charset="0"/>
                <a:ea typeface="Calibri" panose="020F0502020204030204" pitchFamily="34" charset="0"/>
                <a:hlinkClick r:id="rId4"/>
              </a:rPr>
              <a:t>Medicare.gov/basics/costs</a:t>
            </a:r>
            <a:endParaRPr lang="en-US" sz="2400" u="sng" dirty="0">
              <a:solidFill>
                <a:srgbClr val="000000"/>
              </a:solidFill>
              <a:effectLst/>
              <a:latin typeface="Calibri" panose="020F0502020204030204" pitchFamily="34" charset="0"/>
              <a:ea typeface="Calibri" panose="020F0502020204030204" pitchFamily="34" charset="0"/>
            </a:endParaRPr>
          </a:p>
          <a:p>
            <a:pPr lvl="1"/>
            <a:r>
              <a:rPr lang="en-US" sz="2400" u="sng" dirty="0">
                <a:solidFill>
                  <a:srgbClr val="000000"/>
                </a:solidFill>
                <a:effectLst/>
                <a:latin typeface="Calibri" panose="020F0502020204030204" pitchFamily="34" charset="0"/>
                <a:ea typeface="Calibri" panose="020F0502020204030204" pitchFamily="34" charset="0"/>
                <a:hlinkClick r:id="rId5"/>
              </a:rPr>
              <a:t>Medicare.gov/plan-compare</a:t>
            </a:r>
            <a:r>
              <a:rPr lang="en-US" sz="2400" u="sng" dirty="0">
                <a:solidFill>
                  <a:srgbClr val="000000"/>
                </a:solidFill>
                <a:effectLst/>
                <a:latin typeface="Calibri" panose="020F0502020204030204" pitchFamily="34" charset="0"/>
                <a:ea typeface="Calibri" panose="020F0502020204030204" pitchFamily="34" charset="0"/>
              </a:rPr>
              <a:t> </a:t>
            </a:r>
            <a:r>
              <a:rPr lang="en-US" sz="2400" dirty="0">
                <a:solidFill>
                  <a:srgbClr val="000000"/>
                </a:solidFill>
                <a:effectLst/>
                <a:latin typeface="Calibri" panose="020F0502020204030204" pitchFamily="34" charset="0"/>
                <a:ea typeface="Calibri" panose="020F0502020204030204" pitchFamily="34" charset="0"/>
              </a:rPr>
              <a:t> </a:t>
            </a:r>
            <a:endParaRPr lang="en-US" sz="2400" dirty="0"/>
          </a:p>
          <a:p>
            <a:pPr lvl="1"/>
            <a:r>
              <a:rPr lang="en-US" sz="2400" u="sng" dirty="0">
                <a:solidFill>
                  <a:srgbClr val="000000"/>
                </a:solidFill>
                <a:effectLst/>
                <a:latin typeface="Calibri" panose="020F0502020204030204" pitchFamily="34" charset="0"/>
                <a:ea typeface="Calibri" panose="020F0502020204030204" pitchFamily="34" charset="0"/>
                <a:hlinkClick r:id="rId6"/>
              </a:rPr>
              <a:t>Medicare.gov/basics/forms-publications-mailings</a:t>
            </a:r>
            <a:r>
              <a:rPr lang="en-US" sz="2400" dirty="0"/>
              <a:t> </a:t>
            </a:r>
          </a:p>
          <a:p>
            <a:pPr lvl="1"/>
            <a:r>
              <a:rPr lang="en-US" sz="2400" u="sng" dirty="0">
                <a:solidFill>
                  <a:srgbClr val="000000"/>
                </a:solidFill>
                <a:effectLst/>
                <a:latin typeface="Calibri" panose="020F0502020204030204" pitchFamily="34" charset="0"/>
                <a:ea typeface="Calibri" panose="020F0502020204030204" pitchFamily="34" charset="0"/>
                <a:hlinkClick r:id="rId7"/>
              </a:rPr>
              <a:t>CMSnationaltrainingprogram.CMS.gov/Resources</a:t>
            </a:r>
            <a:r>
              <a:rPr lang="en-US" sz="1800" dirty="0">
                <a:solidFill>
                  <a:srgbClr val="000000"/>
                </a:solidFill>
                <a:effectLst/>
                <a:latin typeface="Calibri" panose="020F0502020204030204" pitchFamily="34" charset="0"/>
                <a:ea typeface="Calibri" panose="020F0502020204030204" pitchFamily="34" charset="0"/>
              </a:rPr>
              <a:t> </a:t>
            </a:r>
          </a:p>
          <a:p>
            <a:pPr marL="280988" lvl="1" indent="-280988">
              <a:buFont typeface="Wingdings" panose="05000000000000000000" pitchFamily="2" charset="2"/>
              <a:buChar char="§"/>
            </a:pPr>
            <a:r>
              <a:rPr lang="en-US" sz="2600" dirty="0"/>
              <a:t>For updates to Medicare costs, visit </a:t>
            </a:r>
            <a:r>
              <a:rPr lang="en-US" sz="2600" u="sng" dirty="0">
                <a:solidFill>
                  <a:srgbClr val="000000"/>
                </a:solidFill>
                <a:effectLst/>
                <a:latin typeface="Calibri" panose="020F0502020204030204" pitchFamily="34" charset="0"/>
                <a:ea typeface="Calibri" panose="020F0502020204030204" pitchFamily="34" charset="0"/>
                <a:hlinkClick r:id="rId8"/>
              </a:rPr>
              <a:t>CMS.gov/Newsroom</a:t>
            </a:r>
            <a:endParaRPr lang="en-US" sz="2600" dirty="0"/>
          </a:p>
        </p:txBody>
      </p:sp>
      <p:sp>
        <p:nvSpPr>
          <p:cNvPr id="4" name="Slide Number Placeholder 3">
            <a:extLst>
              <a:ext uri="{FF2B5EF4-FFF2-40B4-BE49-F238E27FC236}">
                <a16:creationId xmlns:a16="http://schemas.microsoft.com/office/drawing/2014/main" id="{59B662FB-7506-83E9-A3D7-FB8E1CD1444E}"/>
              </a:ext>
            </a:extLst>
          </p:cNvPr>
          <p:cNvSpPr>
            <a:spLocks noGrp="1"/>
          </p:cNvSpPr>
          <p:nvPr>
            <p:ph type="sldNum" sz="quarter" idx="12"/>
          </p:nvPr>
        </p:nvSpPr>
        <p:spPr/>
        <p:txBody>
          <a:bodyPr/>
          <a:lstStyle/>
          <a:p>
            <a:fld id="{0B2D781D-8844-5940-92D1-06EF0A7F581E}" type="slidenum">
              <a:rPr lang="en-US" smtClean="0"/>
              <a:t>14</a:t>
            </a:fld>
            <a:endParaRPr lang="en-US"/>
          </a:p>
        </p:txBody>
      </p:sp>
      <p:sp>
        <p:nvSpPr>
          <p:cNvPr id="5" name="Footer Placeholder 4">
            <a:extLst>
              <a:ext uri="{FF2B5EF4-FFF2-40B4-BE49-F238E27FC236}">
                <a16:creationId xmlns:a16="http://schemas.microsoft.com/office/drawing/2014/main" id="{02CC6E79-7458-E7AC-6D2C-8CD7807497E5}"/>
              </a:ext>
            </a:extLst>
          </p:cNvPr>
          <p:cNvSpPr>
            <a:spLocks noGrp="1"/>
          </p:cNvSpPr>
          <p:nvPr>
            <p:ph type="ftr" sz="quarter" idx="11"/>
          </p:nvPr>
        </p:nvSpPr>
        <p:spPr/>
        <p:txBody>
          <a:bodyPr/>
          <a:lstStyle/>
          <a:p>
            <a:r>
              <a:rPr lang="en-US"/>
              <a:t>NTP Medicare OEP Bootcamp 2023</a:t>
            </a:r>
            <a:endParaRPr lang="en-US" dirty="0"/>
          </a:p>
        </p:txBody>
      </p:sp>
      <p:sp>
        <p:nvSpPr>
          <p:cNvPr id="6" name="Date Placeholder 5">
            <a:extLst>
              <a:ext uri="{FF2B5EF4-FFF2-40B4-BE49-F238E27FC236}">
                <a16:creationId xmlns:a16="http://schemas.microsoft.com/office/drawing/2014/main" id="{B95058A9-CC72-02F8-3D2F-B5FDB7B50376}"/>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1072588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Yearly OEP for People with Medicare</a:t>
            </a:r>
          </a:p>
        </p:txBody>
      </p:sp>
      <p:pic>
        <p:nvPicPr>
          <p:cNvPr id="6" name="Content Placeholder 5" descr="Screenshot from the Medicare &amp; You handbook showing the timeline users should use to plan they OEP season actions, such as: &#10;Join or switch a Medicare Prescription Drug Plan (PDP)&#10;Join or switch a Medicare Advantage (MA) Plan&#10;Leave an MA Plan and return to coverage under Original Medicare Part A and Part B&#10;">
            <a:extLst>
              <a:ext uri="{FF2B5EF4-FFF2-40B4-BE49-F238E27FC236}">
                <a16:creationId xmlns:a16="http://schemas.microsoft.com/office/drawing/2014/main" id="{A078FD1E-7533-C3AD-1E18-6F0CDE1D15CC}"/>
              </a:ext>
            </a:extLst>
          </p:cNvPr>
          <p:cNvPicPr>
            <a:picLocks noGrp="1" noChangeAspect="1"/>
          </p:cNvPicPr>
          <p:nvPr>
            <p:ph sz="quarter" idx="13"/>
          </p:nvPr>
        </p:nvPicPr>
        <p:blipFill rotWithShape="1">
          <a:blip r:embed="rId4"/>
          <a:srcRect b="2475"/>
          <a:stretch/>
        </p:blipFill>
        <p:spPr>
          <a:xfrm>
            <a:off x="2349396" y="965733"/>
            <a:ext cx="6730408" cy="5512881"/>
          </a:xfrm>
          <a:prstGeom prst="rect">
            <a:avLst/>
          </a:prstGeom>
        </p:spPr>
      </p:pic>
      <p:sp>
        <p:nvSpPr>
          <p:cNvPr id="13" name="Rectangle 12" descr="Yellow highlighted box around the Open Enrollment Period dates (Oct 15-Dec 7)">
            <a:extLst>
              <a:ext uri="{FF2B5EF4-FFF2-40B4-BE49-F238E27FC236}">
                <a16:creationId xmlns:a16="http://schemas.microsoft.com/office/drawing/2014/main" id="{81783667-47C6-44DA-8C72-C1A5329EDC51}"/>
              </a:ext>
            </a:extLst>
          </p:cNvPr>
          <p:cNvSpPr/>
          <p:nvPr/>
        </p:nvSpPr>
        <p:spPr>
          <a:xfrm>
            <a:off x="2335620" y="2404146"/>
            <a:ext cx="6730408" cy="1263212"/>
          </a:xfrm>
          <a:prstGeom prst="rect">
            <a:avLst/>
          </a:prstGeom>
          <a:solidFill>
            <a:srgbClr val="FFC000">
              <a:alpha val="2509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CC4E9141-941F-46A7-858B-97EBF85C7D4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11316" y="2375374"/>
            <a:ext cx="1368628" cy="1291984"/>
          </a:xfrm>
          <a:prstGeom prst="rect">
            <a:avLst/>
          </a:prstGeom>
        </p:spPr>
      </p:pic>
      <p:sp>
        <p:nvSpPr>
          <p:cNvPr id="7" name="Slide Number Placeholder 6">
            <a:extLst>
              <a:ext uri="{FF2B5EF4-FFF2-40B4-BE49-F238E27FC236}">
                <a16:creationId xmlns:a16="http://schemas.microsoft.com/office/drawing/2014/main" id="{DA971336-C1CF-45E7-8E48-D0A890C9F64A}"/>
              </a:ext>
            </a:extLst>
          </p:cNvPr>
          <p:cNvSpPr>
            <a:spLocks noGrp="1"/>
          </p:cNvSpPr>
          <p:nvPr>
            <p:ph type="sldNum" sz="quarter" idx="12"/>
          </p:nvPr>
        </p:nvSpPr>
        <p:spPr/>
        <p:txBody>
          <a:bodyPr/>
          <a:lstStyle/>
          <a:p>
            <a:fld id="{48F63A3B-78C7-47BE-AE5E-E10140E04643}" type="slidenum">
              <a:rPr lang="en-US" smtClean="0"/>
              <a:pPr/>
              <a:t>15</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73660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Comparing Plans</a:t>
            </a:r>
          </a:p>
        </p:txBody>
      </p:sp>
      <p:sp>
        <p:nvSpPr>
          <p:cNvPr id="5" name="Content Placeholder 4"/>
          <p:cNvSpPr>
            <a:spLocks noGrp="1"/>
          </p:cNvSpPr>
          <p:nvPr>
            <p:ph sz="quarter" idx="13"/>
          </p:nvPr>
        </p:nvSpPr>
        <p:spPr>
          <a:xfrm>
            <a:off x="914400" y="1371600"/>
            <a:ext cx="7467600" cy="4537075"/>
          </a:xfrm>
        </p:spPr>
        <p:txBody>
          <a:bodyPr/>
          <a:lstStyle/>
          <a:p>
            <a:pPr>
              <a:defRPr/>
            </a:pPr>
            <a:r>
              <a:rPr lang="en-US" dirty="0"/>
              <a:t>Each year</a:t>
            </a:r>
          </a:p>
          <a:p>
            <a:pPr marL="548640" lvl="1">
              <a:defRPr/>
            </a:pPr>
            <a:r>
              <a:rPr lang="en-US" dirty="0"/>
              <a:t>Medicare plans can change costs and coverage</a:t>
            </a:r>
          </a:p>
          <a:p>
            <a:pPr marL="548640" lvl="1">
              <a:defRPr/>
            </a:pPr>
            <a:r>
              <a:rPr lang="en-US" dirty="0"/>
              <a:t>Plans mail or provide electronically</a:t>
            </a:r>
          </a:p>
          <a:p>
            <a:pPr marL="822960" lvl="2">
              <a:defRPr/>
            </a:pPr>
            <a:r>
              <a:rPr lang="en-US" dirty="0"/>
              <a:t>Annual Notice of Change (ANOC) explains changes from last years’ coverage, (electronically—if enrollee has opted into receiving electronic version)</a:t>
            </a:r>
          </a:p>
          <a:p>
            <a:pPr marL="822960" lvl="2">
              <a:defRPr/>
            </a:pPr>
            <a:r>
              <a:rPr lang="en-US" dirty="0"/>
              <a:t>Explanation of Coverage (EOC) explains coverage and costs for following year’s coverage</a:t>
            </a:r>
          </a:p>
          <a:p>
            <a:pPr marL="198438" indent="-198438">
              <a:defRPr/>
            </a:pPr>
            <a:r>
              <a:rPr lang="en-US" dirty="0"/>
              <a:t>Some plans may choose to leave Medicare </a:t>
            </a:r>
          </a:p>
          <a:p>
            <a:endParaRPr lang="en-US" dirty="0"/>
          </a:p>
        </p:txBody>
      </p:sp>
      <p:pic>
        <p:nvPicPr>
          <p:cNvPr id="6" name="Picture 5">
            <a:extLst>
              <a:ext uri="{FF2B5EF4-FFF2-40B4-BE49-F238E27FC236}">
                <a16:creationId xmlns:a16="http://schemas.microsoft.com/office/drawing/2014/main" id="{4647FBCC-A823-4531-A83C-9839A622CD1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86749" y="1657350"/>
            <a:ext cx="3295650" cy="3543300"/>
          </a:xfrm>
          <a:prstGeom prst="rect">
            <a:avLst/>
          </a:prstGeom>
        </p:spPr>
      </p:pic>
      <p:sp>
        <p:nvSpPr>
          <p:cNvPr id="8" name="Slide Number Placeholder 7">
            <a:extLst>
              <a:ext uri="{FF2B5EF4-FFF2-40B4-BE49-F238E27FC236}">
                <a16:creationId xmlns:a16="http://schemas.microsoft.com/office/drawing/2014/main" id="{2039DED4-E732-4921-80D9-E773EBA7DA3D}"/>
              </a:ext>
            </a:extLst>
          </p:cNvPr>
          <p:cNvSpPr>
            <a:spLocks noGrp="1"/>
          </p:cNvSpPr>
          <p:nvPr>
            <p:ph type="sldNum" sz="quarter" idx="12"/>
          </p:nvPr>
        </p:nvSpPr>
        <p:spPr/>
        <p:txBody>
          <a:bodyPr/>
          <a:lstStyle/>
          <a:p>
            <a:fld id="{0B2D781D-8844-5940-92D1-06EF0A7F581E}" type="slidenum">
              <a:rPr lang="en-US" smtClean="0"/>
              <a:t>16</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2066279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Things to Consider</a:t>
            </a:r>
          </a:p>
        </p:txBody>
      </p:sp>
      <p:pic>
        <p:nvPicPr>
          <p:cNvPr id="6" name="Picture 5">
            <a:extLst>
              <a:ext uri="{FF2B5EF4-FFF2-40B4-BE49-F238E27FC236}">
                <a16:creationId xmlns:a16="http://schemas.microsoft.com/office/drawing/2014/main" id="{491EC79C-9C37-4259-9581-EEEABA974C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061019" y="3967147"/>
            <a:ext cx="1878733" cy="2177622"/>
          </a:xfrm>
          <a:prstGeom prst="rect">
            <a:avLst/>
          </a:prstGeom>
        </p:spPr>
      </p:pic>
      <p:sp>
        <p:nvSpPr>
          <p:cNvPr id="5" name="Content Placeholder 4"/>
          <p:cNvSpPr>
            <a:spLocks noGrp="1"/>
          </p:cNvSpPr>
          <p:nvPr>
            <p:ph sz="quarter" idx="13"/>
          </p:nvPr>
        </p:nvSpPr>
        <p:spPr>
          <a:xfrm>
            <a:off x="914400" y="1274762"/>
            <a:ext cx="10439400" cy="4870006"/>
          </a:xfrm>
        </p:spPr>
        <p:txBody>
          <a:bodyPr>
            <a:noAutofit/>
          </a:bodyPr>
          <a:lstStyle/>
          <a:p>
            <a:pPr marL="199133" lvl="0" indent="-199133" defTabSz="514350"/>
            <a:r>
              <a:rPr lang="en-US" sz="2400" dirty="0"/>
              <a:t>There are important differences between coverage options. </a:t>
            </a:r>
            <a:br>
              <a:rPr lang="en-US" sz="2400" dirty="0"/>
            </a:br>
            <a:r>
              <a:rPr lang="en-US" sz="2400" dirty="0"/>
              <a:t>Before making any changes to your coverage, consider things like:</a:t>
            </a:r>
          </a:p>
          <a:p>
            <a:pPr marL="548640" lvl="0" defTabSz="514350">
              <a:buFont typeface="Arial" panose="020B0604020202020204" pitchFamily="34" charset="0"/>
              <a:buChar char="•"/>
            </a:pPr>
            <a:r>
              <a:rPr lang="en-US" sz="2000" dirty="0"/>
              <a:t>Cost</a:t>
            </a:r>
          </a:p>
          <a:p>
            <a:pPr marL="548640" defTabSz="514350">
              <a:buFont typeface="Arial" panose="020B0604020202020204" pitchFamily="34" charset="0"/>
              <a:buChar char="•"/>
            </a:pPr>
            <a:r>
              <a:rPr lang="en-US" sz="2000" dirty="0"/>
              <a:t>Coverage—See Appendix A for comparison chart (Original Medicare vs. Medicare Advantage)</a:t>
            </a:r>
          </a:p>
          <a:p>
            <a:pPr marL="548640" lvl="0" defTabSz="514350">
              <a:buFont typeface="Arial" panose="020B0604020202020204" pitchFamily="34" charset="0"/>
              <a:buChar char="•"/>
            </a:pPr>
            <a:r>
              <a:rPr lang="en-US" sz="2000" dirty="0"/>
              <a:t>Supplemental coverage</a:t>
            </a:r>
          </a:p>
          <a:p>
            <a:pPr marL="548640" defTabSz="514350">
              <a:buFont typeface="Arial" panose="020B0604020202020204" pitchFamily="34" charset="0"/>
              <a:buChar char="•"/>
            </a:pPr>
            <a:r>
              <a:rPr lang="en-US" sz="2000" dirty="0"/>
              <a:t>Prescription drugs—See Appendix A for comparison chart (Original Medicare vs. Medicare Advantage)</a:t>
            </a:r>
          </a:p>
          <a:p>
            <a:pPr marL="548640" lvl="0" defTabSz="514350">
              <a:buFont typeface="Arial" panose="020B0604020202020204" pitchFamily="34" charset="0"/>
              <a:buChar char="•"/>
            </a:pPr>
            <a:r>
              <a:rPr lang="en-US" sz="2000" dirty="0"/>
              <a:t>Doctor and hospital choice</a:t>
            </a:r>
          </a:p>
          <a:p>
            <a:pPr marL="548640" lvl="0" defTabSz="514350">
              <a:buFont typeface="Arial" panose="020B0604020202020204" pitchFamily="34" charset="0"/>
              <a:buChar char="•"/>
            </a:pPr>
            <a:r>
              <a:rPr lang="en-US" sz="2000" dirty="0"/>
              <a:t>Quality of care</a:t>
            </a:r>
          </a:p>
          <a:p>
            <a:pPr marL="548640" lvl="0" defTabSz="514350">
              <a:buFont typeface="Arial" panose="020B0604020202020204" pitchFamily="34" charset="0"/>
              <a:buChar char="•"/>
            </a:pPr>
            <a:r>
              <a:rPr lang="en-US" sz="2000" dirty="0"/>
              <a:t>Travel</a:t>
            </a:r>
          </a:p>
        </p:txBody>
      </p:sp>
      <p:sp>
        <p:nvSpPr>
          <p:cNvPr id="8" name="Slide Number Placeholder 7">
            <a:extLst>
              <a:ext uri="{FF2B5EF4-FFF2-40B4-BE49-F238E27FC236}">
                <a16:creationId xmlns:a16="http://schemas.microsoft.com/office/drawing/2014/main" id="{8F966D1D-FB4B-44B6-9CAB-A9008C259449}"/>
              </a:ext>
            </a:extLst>
          </p:cNvPr>
          <p:cNvSpPr>
            <a:spLocks noGrp="1"/>
          </p:cNvSpPr>
          <p:nvPr>
            <p:ph type="sldNum" sz="quarter" idx="12"/>
          </p:nvPr>
        </p:nvSpPr>
        <p:spPr/>
        <p:txBody>
          <a:bodyPr/>
          <a:lstStyle/>
          <a:p>
            <a:fld id="{0B2D781D-8844-5940-92D1-06EF0A7F581E}" type="slidenum">
              <a:rPr lang="en-US" smtClean="0"/>
              <a:t>17</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067700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If You Have Other Coverage</a:t>
            </a:r>
          </a:p>
        </p:txBody>
      </p:sp>
      <p:sp>
        <p:nvSpPr>
          <p:cNvPr id="5" name="Content Placeholder 4"/>
          <p:cNvSpPr>
            <a:spLocks noGrp="1"/>
          </p:cNvSpPr>
          <p:nvPr>
            <p:ph sz="quarter" idx="13"/>
          </p:nvPr>
        </p:nvSpPr>
        <p:spPr/>
        <p:txBody>
          <a:bodyPr/>
          <a:lstStyle/>
          <a:p>
            <a:pPr marL="288925" indent="-287338">
              <a:buNone/>
              <a:defRPr/>
            </a:pPr>
            <a:r>
              <a:rPr lang="en-US" b="1" dirty="0"/>
              <a:t>IMPORTANT </a:t>
            </a:r>
          </a:p>
          <a:p>
            <a:pPr marL="0" indent="0">
              <a:buNone/>
              <a:defRPr/>
            </a:pPr>
            <a:r>
              <a:rPr lang="en-US" spc="-50" dirty="0"/>
              <a:t>If you have other coverage, like from an employer or union: </a:t>
            </a:r>
          </a:p>
          <a:p>
            <a:pPr marL="548640" lvl="1">
              <a:buSzPct val="120000"/>
              <a:buFont typeface="Wingdings" panose="05000000000000000000" pitchFamily="2" charset="2"/>
              <a:buChar char="§"/>
              <a:defRPr/>
            </a:pPr>
            <a:r>
              <a:rPr lang="en-US" dirty="0"/>
              <a:t>Check with your plan’s benefits administrator before making any changes to your coverage</a:t>
            </a:r>
          </a:p>
          <a:p>
            <a:pPr marL="548640" lvl="1">
              <a:buSzPct val="120000"/>
              <a:buFont typeface="Wingdings" panose="05000000000000000000" pitchFamily="2" charset="2"/>
              <a:buChar char="§"/>
              <a:defRPr/>
            </a:pPr>
            <a:r>
              <a:rPr lang="en-US" dirty="0"/>
              <a:t>Otherwise, you could lose coverage for you and your dependents</a:t>
            </a:r>
          </a:p>
          <a:p>
            <a:pPr marL="463550" indent="-231775">
              <a:buNone/>
              <a:defRPr/>
            </a:pPr>
            <a:endParaRPr lang="en-US" dirty="0"/>
          </a:p>
          <a:p>
            <a:endParaRPr lang="en-US" dirty="0"/>
          </a:p>
        </p:txBody>
      </p:sp>
      <p:sp>
        <p:nvSpPr>
          <p:cNvPr id="7" name="Slide Number Placeholder 6">
            <a:extLst>
              <a:ext uri="{FF2B5EF4-FFF2-40B4-BE49-F238E27FC236}">
                <a16:creationId xmlns:a16="http://schemas.microsoft.com/office/drawing/2014/main" id="{9FF004BF-9494-435C-9F6A-488545042F46}"/>
              </a:ext>
            </a:extLst>
          </p:cNvPr>
          <p:cNvSpPr>
            <a:spLocks noGrp="1"/>
          </p:cNvSpPr>
          <p:nvPr>
            <p:ph type="sldNum" sz="quarter" idx="12"/>
          </p:nvPr>
        </p:nvSpPr>
        <p:spPr/>
        <p:txBody>
          <a:bodyPr/>
          <a:lstStyle/>
          <a:p>
            <a:fld id="{0B2D781D-8844-5940-92D1-06EF0A7F581E}" type="slidenum">
              <a:rPr lang="en-US" smtClean="0"/>
              <a:t>18</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845326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Research, Compare, &amp; Choose</a:t>
            </a:r>
          </a:p>
        </p:txBody>
      </p:sp>
      <p:sp>
        <p:nvSpPr>
          <p:cNvPr id="5" name="Content Placeholder 4"/>
          <p:cNvSpPr>
            <a:spLocks noGrp="1"/>
          </p:cNvSpPr>
          <p:nvPr>
            <p:ph sz="quarter" idx="13"/>
          </p:nvPr>
        </p:nvSpPr>
        <p:spPr>
          <a:xfrm>
            <a:off x="6226861" y="1371600"/>
            <a:ext cx="5527613" cy="4537075"/>
          </a:xfrm>
        </p:spPr>
        <p:txBody>
          <a:bodyPr>
            <a:noAutofit/>
          </a:bodyPr>
          <a:lstStyle/>
          <a:p>
            <a:r>
              <a:rPr lang="en-US" sz="2200" dirty="0"/>
              <a:t>2024 “Medicare &amp; You” Handbook</a:t>
            </a:r>
          </a:p>
          <a:p>
            <a:r>
              <a:rPr lang="en-US" sz="2200" dirty="0"/>
              <a:t>Plan’s Annual Notice of Change (ANOC) and Evidence of Coverage (EOC)</a:t>
            </a:r>
          </a:p>
          <a:p>
            <a:r>
              <a:rPr lang="en-US" sz="2200" dirty="0"/>
              <a:t>State Health Insurance Assistance Program (SHIP)</a:t>
            </a:r>
          </a:p>
          <a:p>
            <a:r>
              <a:rPr lang="en-US" sz="2200" dirty="0"/>
              <a:t>1-800-MEDICARE (1-800-633-4227); TTY: 1-877-486-2048</a:t>
            </a:r>
          </a:p>
          <a:p>
            <a:pPr marL="119062" indent="-233363"/>
            <a:r>
              <a:rPr lang="en-US" sz="2200" dirty="0">
                <a:hlinkClick r:id="rId4"/>
              </a:rPr>
              <a:t>Medicare.gov/plan-compare </a:t>
            </a:r>
            <a:endParaRPr lang="en-US" sz="2200" dirty="0"/>
          </a:p>
          <a:p>
            <a:pPr marL="119062" indent="-233363"/>
            <a:r>
              <a:rPr lang="en-US" sz="2200" dirty="0"/>
              <a:t>Health and drug plans websites </a:t>
            </a:r>
          </a:p>
          <a:p>
            <a:endParaRPr lang="en-US" sz="2200" dirty="0"/>
          </a:p>
        </p:txBody>
      </p:sp>
      <p:pic>
        <p:nvPicPr>
          <p:cNvPr id="7" name="Picture 6" descr="Screenshot showing the Medicare.gov home page">
            <a:extLst>
              <a:ext uri="{FF2B5EF4-FFF2-40B4-BE49-F238E27FC236}">
                <a16:creationId xmlns:a16="http://schemas.microsoft.com/office/drawing/2014/main" id="{C7603B42-8860-B5A3-5741-445ACDBE92C3}"/>
              </a:ext>
            </a:extLst>
          </p:cNvPr>
          <p:cNvPicPr>
            <a:picLocks noChangeAspect="1"/>
          </p:cNvPicPr>
          <p:nvPr/>
        </p:nvPicPr>
        <p:blipFill>
          <a:blip r:embed="rId5"/>
          <a:stretch>
            <a:fillRect/>
          </a:stretch>
        </p:blipFill>
        <p:spPr>
          <a:xfrm>
            <a:off x="437526" y="1457985"/>
            <a:ext cx="5212080" cy="3942030"/>
          </a:xfrm>
          <a:prstGeom prst="rect">
            <a:avLst/>
          </a:prstGeom>
          <a:effectLst>
            <a:outerShdw blurRad="292100" dist="139700" dir="2700000" algn="tl" rotWithShape="0">
              <a:prstClr val="black">
                <a:alpha val="65000"/>
              </a:prstClr>
            </a:outerShdw>
          </a:effectLst>
        </p:spPr>
      </p:pic>
      <p:sp>
        <p:nvSpPr>
          <p:cNvPr id="8" name="Slide Number Placeholder 7">
            <a:extLst>
              <a:ext uri="{FF2B5EF4-FFF2-40B4-BE49-F238E27FC236}">
                <a16:creationId xmlns:a16="http://schemas.microsoft.com/office/drawing/2014/main" id="{CD94B385-5D89-45CA-BFE7-110EDB4B89E8}"/>
              </a:ext>
            </a:extLst>
          </p:cNvPr>
          <p:cNvSpPr>
            <a:spLocks noGrp="1"/>
          </p:cNvSpPr>
          <p:nvPr>
            <p:ph type="sldNum" sz="quarter" idx="12"/>
          </p:nvPr>
        </p:nvSpPr>
        <p:spPr/>
        <p:txBody>
          <a:bodyPr/>
          <a:lstStyle/>
          <a:p>
            <a:fld id="{0B2D781D-8844-5940-92D1-06EF0A7F581E}" type="slidenum">
              <a:rPr lang="en-US" smtClean="0"/>
              <a:t>19</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252077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BF14749-3231-5BFF-78E6-709A3E9AAB11}"/>
              </a:ext>
            </a:extLst>
          </p:cNvPr>
          <p:cNvSpPr>
            <a:spLocks noGrp="1"/>
          </p:cNvSpPr>
          <p:nvPr>
            <p:ph type="title"/>
          </p:nvPr>
        </p:nvSpPr>
        <p:spPr/>
        <p:txBody>
          <a:bodyPr/>
          <a:lstStyle/>
          <a:p>
            <a:r>
              <a:rPr lang="en-US" dirty="0"/>
              <a:t>CMS National Training Program  </a:t>
            </a:r>
          </a:p>
        </p:txBody>
      </p:sp>
      <p:sp>
        <p:nvSpPr>
          <p:cNvPr id="10" name="Slide Number Placeholder 9">
            <a:extLst>
              <a:ext uri="{FF2B5EF4-FFF2-40B4-BE49-F238E27FC236}">
                <a16:creationId xmlns:a16="http://schemas.microsoft.com/office/drawing/2014/main" id="{F21D5B29-7592-4AEF-8E74-8BC2E5E7E7F9}"/>
              </a:ext>
              <a:ext uri="{C183D7F6-B498-43B3-948B-1728B52AA6E4}">
                <adec:decorative xmlns:adec="http://schemas.microsoft.com/office/drawing/2017/decorative" val="1"/>
              </a:ext>
            </a:extLst>
          </p:cNvPr>
          <p:cNvSpPr>
            <a:spLocks noGrp="1"/>
          </p:cNvSpPr>
          <p:nvPr>
            <p:ph type="sldNum" sz="quarter" idx="12"/>
          </p:nvPr>
        </p:nvSpPr>
        <p:spPr/>
        <p:txBody>
          <a:bodyPr/>
          <a:lstStyle/>
          <a:p>
            <a:fld id="{0B2D781D-8844-5940-92D1-06EF0A7F581E}" type="slidenum">
              <a:rPr lang="en-US" smtClean="0"/>
              <a:t>2</a:t>
            </a:fld>
            <a:endParaRPr lang="en-US" dirty="0"/>
          </a:p>
        </p:txBody>
      </p:sp>
      <p:sp>
        <p:nvSpPr>
          <p:cNvPr id="9" name="Footer Placeholder 8">
            <a:extLst>
              <a:ext uri="{FF2B5EF4-FFF2-40B4-BE49-F238E27FC236}">
                <a16:creationId xmlns:a16="http://schemas.microsoft.com/office/drawing/2014/main" id="{4C2E048D-E1A5-449F-95E9-AED45CCC359C}"/>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NTP Medicare OEP Bootcamp 2023</a:t>
            </a:r>
          </a:p>
        </p:txBody>
      </p:sp>
      <p:sp>
        <p:nvSpPr>
          <p:cNvPr id="7" name="Date Placeholder 6">
            <a:extLst>
              <a:ext uri="{FF2B5EF4-FFF2-40B4-BE49-F238E27FC236}">
                <a16:creationId xmlns:a16="http://schemas.microsoft.com/office/drawing/2014/main" id="{415512B0-D510-473E-9472-458C4788EF2F}"/>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September 2023</a:t>
            </a:r>
          </a:p>
        </p:txBody>
      </p:sp>
      <p:sp>
        <p:nvSpPr>
          <p:cNvPr id="12" name="Text Placeholder 11">
            <a:extLst>
              <a:ext uri="{FF2B5EF4-FFF2-40B4-BE49-F238E27FC236}">
                <a16:creationId xmlns:a16="http://schemas.microsoft.com/office/drawing/2014/main" id="{3A11792C-5CF4-EAEC-8B04-99706D5FCA95}"/>
              </a:ext>
            </a:extLst>
          </p:cNvPr>
          <p:cNvSpPr>
            <a:spLocks noGrp="1"/>
          </p:cNvSpPr>
          <p:nvPr>
            <p:ph type="body" sz="quarter" idx="14"/>
          </p:nvPr>
        </p:nvSpPr>
        <p:spPr>
          <a:xfrm>
            <a:off x="2400405" y="2339170"/>
            <a:ext cx="1997892" cy="704371"/>
          </a:xfrm>
        </p:spPr>
        <p:txBody>
          <a:bodyPr>
            <a:normAutofit/>
          </a:bodyPr>
          <a:lstStyle/>
          <a:p>
            <a:r>
              <a:rPr lang="en-US" sz="2000" b="1" dirty="0"/>
              <a:t>Medicaid</a:t>
            </a:r>
          </a:p>
        </p:txBody>
      </p:sp>
      <p:sp>
        <p:nvSpPr>
          <p:cNvPr id="13" name="Text Placeholder 12">
            <a:extLst>
              <a:ext uri="{FF2B5EF4-FFF2-40B4-BE49-F238E27FC236}">
                <a16:creationId xmlns:a16="http://schemas.microsoft.com/office/drawing/2014/main" id="{DE5EAB69-94E9-E14A-14FA-D5486D449C65}"/>
              </a:ext>
            </a:extLst>
          </p:cNvPr>
          <p:cNvSpPr>
            <a:spLocks noGrp="1"/>
          </p:cNvSpPr>
          <p:nvPr>
            <p:ph type="body" sz="quarter" idx="15"/>
          </p:nvPr>
        </p:nvSpPr>
        <p:spPr>
          <a:xfrm>
            <a:off x="8153400" y="2218052"/>
            <a:ext cx="2535195" cy="1005419"/>
          </a:xfrm>
        </p:spPr>
        <p:txBody>
          <a:bodyPr>
            <a:normAutofit/>
          </a:bodyPr>
          <a:lstStyle/>
          <a:p>
            <a:r>
              <a:rPr lang="en-US" sz="2000" b="1" dirty="0"/>
              <a:t>Medicare</a:t>
            </a:r>
          </a:p>
        </p:txBody>
      </p:sp>
      <p:sp>
        <p:nvSpPr>
          <p:cNvPr id="14" name="Text Placeholder 13">
            <a:extLst>
              <a:ext uri="{FF2B5EF4-FFF2-40B4-BE49-F238E27FC236}">
                <a16:creationId xmlns:a16="http://schemas.microsoft.com/office/drawing/2014/main" id="{BFA28B3D-CA3B-7A3E-65F3-D3B72A39164A}"/>
              </a:ext>
            </a:extLst>
          </p:cNvPr>
          <p:cNvSpPr>
            <a:spLocks noGrp="1"/>
          </p:cNvSpPr>
          <p:nvPr>
            <p:ph type="body" sz="quarter" idx="16"/>
          </p:nvPr>
        </p:nvSpPr>
        <p:spPr>
          <a:xfrm>
            <a:off x="1550242" y="4444032"/>
            <a:ext cx="3421062" cy="1046904"/>
          </a:xfrm>
        </p:spPr>
        <p:txBody>
          <a:bodyPr>
            <a:normAutofit fontScale="92500" lnSpcReduction="10000"/>
          </a:bodyPr>
          <a:lstStyle/>
          <a:p>
            <a:pPr marL="0" marR="0" lvl="0" indent="0" algn="ctr" defTabSz="68580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Children’s Health</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Insurance Program (CHIP)</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15" name="Text Placeholder 14">
            <a:extLst>
              <a:ext uri="{FF2B5EF4-FFF2-40B4-BE49-F238E27FC236}">
                <a16:creationId xmlns:a16="http://schemas.microsoft.com/office/drawing/2014/main" id="{20D583B0-620D-6D0D-518F-570CE4B14A60}"/>
              </a:ext>
            </a:extLst>
          </p:cNvPr>
          <p:cNvSpPr>
            <a:spLocks noGrp="1"/>
          </p:cNvSpPr>
          <p:nvPr>
            <p:ph type="body" sz="quarter" idx="17"/>
          </p:nvPr>
        </p:nvSpPr>
        <p:spPr>
          <a:xfrm>
            <a:off x="7126153" y="4592291"/>
            <a:ext cx="3421062" cy="914745"/>
          </a:xfr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Health Insurance Marketplace</a:t>
            </a:r>
            <a:r>
              <a:rPr kumimoji="0" lang="en-US" sz="2000" b="0" i="0" u="none" strike="noStrike" kern="1200" cap="none" spc="0" normalizeH="0" baseline="30000" noProof="0" dirty="0">
                <a:ln>
                  <a:noFill/>
                </a:ln>
                <a:solidFill>
                  <a:srgbClr val="08569B"/>
                </a:solidFill>
                <a:effectLst/>
                <a:uLnTx/>
                <a:uFillTx/>
                <a:latin typeface="Arial" panose="020B0604020202020204" pitchFamily="34" charset="0"/>
                <a:ea typeface="+mn-ea"/>
                <a:cs typeface="+mn-cs"/>
              </a:rPr>
              <a:t>®</a:t>
            </a:r>
            <a:endParaRPr lang="en-US" dirty="0"/>
          </a:p>
        </p:txBody>
      </p:sp>
      <p:sp>
        <p:nvSpPr>
          <p:cNvPr id="2" name="Types">
            <a:extLst>
              <a:ext uri="{FF2B5EF4-FFF2-40B4-BE49-F238E27FC236}">
                <a16:creationId xmlns:a16="http://schemas.microsoft.com/office/drawing/2014/main" id="{D68EEB00-F117-1381-F543-1123B84DA211}"/>
              </a:ext>
              <a:ext uri="{C183D7F6-B498-43B3-948B-1728B52AA6E4}">
                <adec:decorative xmlns:adec="http://schemas.microsoft.com/office/drawing/2017/decorative" val="1"/>
              </a:ext>
            </a:extLst>
          </p:cNvPr>
          <p:cNvSpPr/>
          <p:nvPr/>
        </p:nvSpPr>
        <p:spPr>
          <a:xfrm>
            <a:off x="4486555" y="2739455"/>
            <a:ext cx="3218891" cy="1919779"/>
          </a:xfrm>
          <a:prstGeom prst="ellipse">
            <a:avLst/>
          </a:prstGeom>
          <a:solidFill>
            <a:srgbClr val="FAC84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p:txBody>
      </p:sp>
      <p:sp>
        <p:nvSpPr>
          <p:cNvPr id="3" name="QMB">
            <a:extLst>
              <a:ext uri="{FF2B5EF4-FFF2-40B4-BE49-F238E27FC236}">
                <a16:creationId xmlns:a16="http://schemas.microsoft.com/office/drawing/2014/main" id="{CEB170E7-C148-0567-B0A6-D7136A94CC1D}"/>
              </a:ext>
              <a:ext uri="{C183D7F6-B498-43B3-948B-1728B52AA6E4}">
                <adec:decorative xmlns:adec="http://schemas.microsoft.com/office/drawing/2017/decorative" val="1"/>
              </a:ext>
            </a:extLst>
          </p:cNvPr>
          <p:cNvSpPr/>
          <p:nvPr/>
        </p:nvSpPr>
        <p:spPr>
          <a:xfrm>
            <a:off x="1291342" y="1760197"/>
            <a:ext cx="4100130" cy="1514980"/>
          </a:xfrm>
          <a:custGeom>
            <a:avLst/>
            <a:gdLst>
              <a:gd name="connsiteX0" fmla="*/ 348593 w 3755474"/>
              <a:gd name="connsiteY0" fmla="*/ 0 h 2091514"/>
              <a:gd name="connsiteX1" fmla="*/ 3406881 w 3755474"/>
              <a:gd name="connsiteY1" fmla="*/ 0 h 2091514"/>
              <a:gd name="connsiteX2" fmla="*/ 3755474 w 3755474"/>
              <a:gd name="connsiteY2" fmla="*/ 348593 h 2091514"/>
              <a:gd name="connsiteX3" fmla="*/ 3755474 w 3755474"/>
              <a:gd name="connsiteY3" fmla="*/ 1314542 h 2091514"/>
              <a:gd name="connsiteX4" fmla="*/ 3741204 w 3755474"/>
              <a:gd name="connsiteY4" fmla="*/ 1319288 h 2091514"/>
              <a:gd name="connsiteX5" fmla="*/ 2918672 w 3755474"/>
              <a:gd name="connsiteY5" fmla="*/ 2084502 h 2091514"/>
              <a:gd name="connsiteX6" fmla="*/ 2917122 w 3755474"/>
              <a:gd name="connsiteY6" fmla="*/ 2091514 h 2091514"/>
              <a:gd name="connsiteX7" fmla="*/ 348593 w 3755474"/>
              <a:gd name="connsiteY7" fmla="*/ 2091514 h 2091514"/>
              <a:gd name="connsiteX8" fmla="*/ 0 w 3755474"/>
              <a:gd name="connsiteY8" fmla="*/ 1742921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3406881" y="0"/>
                </a:lnTo>
                <a:cubicBezTo>
                  <a:pt x="3599404" y="0"/>
                  <a:pt x="3755474" y="156070"/>
                  <a:pt x="3755474" y="348593"/>
                </a:cubicBezTo>
                <a:lnTo>
                  <a:pt x="3755474" y="1314542"/>
                </a:lnTo>
                <a:lnTo>
                  <a:pt x="3741204" y="1319288"/>
                </a:lnTo>
                <a:cubicBezTo>
                  <a:pt x="3324156" y="1475714"/>
                  <a:pt x="3016691" y="1753769"/>
                  <a:pt x="2918672" y="2084502"/>
                </a:cubicBezTo>
                <a:lnTo>
                  <a:pt x="2917122" y="2091514"/>
                </a:lnTo>
                <a:lnTo>
                  <a:pt x="348593" y="2091514"/>
                </a:lnTo>
                <a:cubicBezTo>
                  <a:pt x="156070" y="2091514"/>
                  <a:pt x="0" y="1935444"/>
                  <a:pt x="0" y="1742921"/>
                </a:cubicBezTo>
                <a:lnTo>
                  <a:pt x="0" y="348593"/>
                </a:lnTo>
                <a:cubicBezTo>
                  <a:pt x="0" y="156070"/>
                  <a:pt x="156070" y="0"/>
                  <a:pt x="348593" y="0"/>
                </a:cubicBezTo>
                <a:close/>
              </a:path>
            </a:pathLst>
          </a:custGeom>
          <a:noFill/>
          <a:ln w="38100">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tIns="0" rIns="365760" bIns="182880" rtlCol="0" anchor="ctr"/>
          <a:lstStyle/>
          <a:p>
            <a:pPr marL="0" marR="0" lvl="0" indent="0" algn="ctr" defTabSz="685800" rtl="0" eaLnBrk="1" fontAlgn="auto" latinLnBrk="0" hangingPunct="1">
              <a:lnSpc>
                <a:spcPct val="10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4" name="SLMB">
            <a:extLst>
              <a:ext uri="{FF2B5EF4-FFF2-40B4-BE49-F238E27FC236}">
                <a16:creationId xmlns:a16="http://schemas.microsoft.com/office/drawing/2014/main" id="{E7267013-F94F-B45B-42FA-FC87C88F9F95}"/>
              </a:ext>
              <a:ext uri="{C183D7F6-B498-43B3-948B-1728B52AA6E4}">
                <adec:decorative xmlns:adec="http://schemas.microsoft.com/office/drawing/2017/decorative" val="1"/>
              </a:ext>
            </a:extLst>
          </p:cNvPr>
          <p:cNvSpPr/>
          <p:nvPr/>
        </p:nvSpPr>
        <p:spPr>
          <a:xfrm>
            <a:off x="6815558" y="1750204"/>
            <a:ext cx="3961295" cy="1517904"/>
          </a:xfrm>
          <a:custGeom>
            <a:avLst/>
            <a:gdLst>
              <a:gd name="connsiteX0" fmla="*/ 348593 w 3755474"/>
              <a:gd name="connsiteY0" fmla="*/ 0 h 2091514"/>
              <a:gd name="connsiteX1" fmla="*/ 3406881 w 3755474"/>
              <a:gd name="connsiteY1" fmla="*/ 0 h 2091514"/>
              <a:gd name="connsiteX2" fmla="*/ 3755474 w 3755474"/>
              <a:gd name="connsiteY2" fmla="*/ 348593 h 2091514"/>
              <a:gd name="connsiteX3" fmla="*/ 3755474 w 3755474"/>
              <a:gd name="connsiteY3" fmla="*/ 1742921 h 2091514"/>
              <a:gd name="connsiteX4" fmla="*/ 3406881 w 3755474"/>
              <a:gd name="connsiteY4" fmla="*/ 2091514 h 2091514"/>
              <a:gd name="connsiteX5" fmla="*/ 838352 w 3755474"/>
              <a:gd name="connsiteY5" fmla="*/ 2091514 h 2091514"/>
              <a:gd name="connsiteX6" fmla="*/ 836802 w 3755474"/>
              <a:gd name="connsiteY6" fmla="*/ 2084502 h 2091514"/>
              <a:gd name="connsiteX7" fmla="*/ 14270 w 3755474"/>
              <a:gd name="connsiteY7" fmla="*/ 1319288 h 2091514"/>
              <a:gd name="connsiteX8" fmla="*/ 0 w 3755474"/>
              <a:gd name="connsiteY8" fmla="*/ 1314542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3406881" y="0"/>
                </a:lnTo>
                <a:cubicBezTo>
                  <a:pt x="3599404" y="0"/>
                  <a:pt x="3755474" y="156070"/>
                  <a:pt x="3755474" y="348593"/>
                </a:cubicBezTo>
                <a:lnTo>
                  <a:pt x="3755474" y="1742921"/>
                </a:lnTo>
                <a:cubicBezTo>
                  <a:pt x="3755474" y="1935444"/>
                  <a:pt x="3599404" y="2091514"/>
                  <a:pt x="3406881" y="2091514"/>
                </a:cubicBezTo>
                <a:lnTo>
                  <a:pt x="838352" y="2091514"/>
                </a:lnTo>
                <a:lnTo>
                  <a:pt x="836802" y="2084502"/>
                </a:lnTo>
                <a:cubicBezTo>
                  <a:pt x="738783" y="1753769"/>
                  <a:pt x="431318" y="1475714"/>
                  <a:pt x="14270" y="1319288"/>
                </a:cubicBezTo>
                <a:lnTo>
                  <a:pt x="0" y="1314542"/>
                </a:lnTo>
                <a:lnTo>
                  <a:pt x="0" y="348593"/>
                </a:lnTo>
                <a:cubicBezTo>
                  <a:pt x="0" y="156070"/>
                  <a:pt x="156070" y="0"/>
                  <a:pt x="348593" y="0"/>
                </a:cubicBezTo>
                <a:close/>
              </a:path>
            </a:pathLst>
          </a:custGeom>
          <a:noFill/>
          <a:ln w="38100">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lIns="182880" bIns="182880" rtlCol="0" anchor="ctr"/>
          <a:lstStyle/>
          <a:p>
            <a:pPr marL="0" marR="0" lvl="0" indent="0" algn="ctr" defTabSz="685800" rtl="0" eaLnBrk="1" fontAlgn="auto" latinLnBrk="0" hangingPunct="1">
              <a:lnSpc>
                <a:spcPct val="10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5" name="QI">
            <a:extLst>
              <a:ext uri="{FF2B5EF4-FFF2-40B4-BE49-F238E27FC236}">
                <a16:creationId xmlns:a16="http://schemas.microsoft.com/office/drawing/2014/main" id="{05F85593-2566-D7F3-9974-493C8E0490C8}"/>
              </a:ext>
              <a:ext uri="{C183D7F6-B498-43B3-948B-1728B52AA6E4}">
                <adec:decorative xmlns:adec="http://schemas.microsoft.com/office/drawing/2017/decorative" val="1"/>
              </a:ext>
            </a:extLst>
          </p:cNvPr>
          <p:cNvSpPr/>
          <p:nvPr/>
        </p:nvSpPr>
        <p:spPr>
          <a:xfrm>
            <a:off x="1263498" y="4118544"/>
            <a:ext cx="4100130" cy="1517904"/>
          </a:xfrm>
          <a:custGeom>
            <a:avLst/>
            <a:gdLst>
              <a:gd name="connsiteX0" fmla="*/ 348593 w 3755474"/>
              <a:gd name="connsiteY0" fmla="*/ 0 h 2091514"/>
              <a:gd name="connsiteX1" fmla="*/ 2929246 w 3755474"/>
              <a:gd name="connsiteY1" fmla="*/ 0 h 2091514"/>
              <a:gd name="connsiteX2" fmla="*/ 2930796 w 3755474"/>
              <a:gd name="connsiteY2" fmla="*/ 7013 h 2091514"/>
              <a:gd name="connsiteX3" fmla="*/ 3753328 w 3755474"/>
              <a:gd name="connsiteY3" fmla="*/ 772227 h 2091514"/>
              <a:gd name="connsiteX4" fmla="*/ 3755474 w 3755474"/>
              <a:gd name="connsiteY4" fmla="*/ 772941 h 2091514"/>
              <a:gd name="connsiteX5" fmla="*/ 3755474 w 3755474"/>
              <a:gd name="connsiteY5" fmla="*/ 1742921 h 2091514"/>
              <a:gd name="connsiteX6" fmla="*/ 3406881 w 3755474"/>
              <a:gd name="connsiteY6" fmla="*/ 2091514 h 2091514"/>
              <a:gd name="connsiteX7" fmla="*/ 348593 w 3755474"/>
              <a:gd name="connsiteY7" fmla="*/ 2091514 h 2091514"/>
              <a:gd name="connsiteX8" fmla="*/ 0 w 3755474"/>
              <a:gd name="connsiteY8" fmla="*/ 1742921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2929246" y="0"/>
                </a:lnTo>
                <a:lnTo>
                  <a:pt x="2930796" y="7013"/>
                </a:lnTo>
                <a:cubicBezTo>
                  <a:pt x="3028815" y="337746"/>
                  <a:pt x="3336280" y="615801"/>
                  <a:pt x="3753328" y="772227"/>
                </a:cubicBezTo>
                <a:lnTo>
                  <a:pt x="3755474" y="772941"/>
                </a:lnTo>
                <a:lnTo>
                  <a:pt x="3755474" y="1742921"/>
                </a:lnTo>
                <a:cubicBezTo>
                  <a:pt x="3755474" y="1935444"/>
                  <a:pt x="3599404" y="2091514"/>
                  <a:pt x="3406881" y="2091514"/>
                </a:cubicBezTo>
                <a:lnTo>
                  <a:pt x="348593" y="2091514"/>
                </a:lnTo>
                <a:cubicBezTo>
                  <a:pt x="156070" y="2091514"/>
                  <a:pt x="0" y="1935444"/>
                  <a:pt x="0" y="1742921"/>
                </a:cubicBezTo>
                <a:lnTo>
                  <a:pt x="0" y="348593"/>
                </a:lnTo>
                <a:cubicBezTo>
                  <a:pt x="0" y="156070"/>
                  <a:pt x="156070" y="0"/>
                  <a:pt x="348593" y="0"/>
                </a:cubicBezTo>
                <a:close/>
              </a:path>
            </a:pathLst>
          </a:custGeom>
          <a:noFill/>
          <a:ln w="38100">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685800" rtl="0" eaLnBrk="1" fontAlgn="auto" latinLnBrk="0" hangingPunct="1">
              <a:lnSpc>
                <a:spcPct val="10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6" name="QDWI">
            <a:extLst>
              <a:ext uri="{FF2B5EF4-FFF2-40B4-BE49-F238E27FC236}">
                <a16:creationId xmlns:a16="http://schemas.microsoft.com/office/drawing/2014/main" id="{B62ECBAC-BFEE-33A5-1F67-4657D33AF8DB}"/>
              </a:ext>
              <a:ext uri="{C183D7F6-B498-43B3-948B-1728B52AA6E4}">
                <adec:decorative xmlns:adec="http://schemas.microsoft.com/office/drawing/2017/decorative" val="1"/>
              </a:ext>
            </a:extLst>
          </p:cNvPr>
          <p:cNvSpPr/>
          <p:nvPr/>
        </p:nvSpPr>
        <p:spPr>
          <a:xfrm>
            <a:off x="6755073" y="4142634"/>
            <a:ext cx="4082267" cy="1517904"/>
          </a:xfrm>
          <a:custGeom>
            <a:avLst/>
            <a:gdLst>
              <a:gd name="connsiteX0" fmla="*/ 838352 w 3755474"/>
              <a:gd name="connsiteY0" fmla="*/ 0 h 2091514"/>
              <a:gd name="connsiteX1" fmla="*/ 3406881 w 3755474"/>
              <a:gd name="connsiteY1" fmla="*/ 0 h 2091514"/>
              <a:gd name="connsiteX2" fmla="*/ 3755474 w 3755474"/>
              <a:gd name="connsiteY2" fmla="*/ 348593 h 2091514"/>
              <a:gd name="connsiteX3" fmla="*/ 3755474 w 3755474"/>
              <a:gd name="connsiteY3" fmla="*/ 1742921 h 2091514"/>
              <a:gd name="connsiteX4" fmla="*/ 3406881 w 3755474"/>
              <a:gd name="connsiteY4" fmla="*/ 2091514 h 2091514"/>
              <a:gd name="connsiteX5" fmla="*/ 348593 w 3755474"/>
              <a:gd name="connsiteY5" fmla="*/ 2091514 h 2091514"/>
              <a:gd name="connsiteX6" fmla="*/ 0 w 3755474"/>
              <a:gd name="connsiteY6" fmla="*/ 1742921 h 2091514"/>
              <a:gd name="connsiteX7" fmla="*/ 0 w 3755474"/>
              <a:gd name="connsiteY7" fmla="*/ 776974 h 2091514"/>
              <a:gd name="connsiteX8" fmla="*/ 14270 w 3755474"/>
              <a:gd name="connsiteY8" fmla="*/ 772227 h 2091514"/>
              <a:gd name="connsiteX9" fmla="*/ 836802 w 3755474"/>
              <a:gd name="connsiteY9" fmla="*/ 7013 h 2091514"/>
              <a:gd name="connsiteX10" fmla="*/ 838352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838352" y="0"/>
                </a:moveTo>
                <a:lnTo>
                  <a:pt x="3406881" y="0"/>
                </a:lnTo>
                <a:cubicBezTo>
                  <a:pt x="3599404" y="0"/>
                  <a:pt x="3755474" y="156070"/>
                  <a:pt x="3755474" y="348593"/>
                </a:cubicBezTo>
                <a:lnTo>
                  <a:pt x="3755474" y="1742921"/>
                </a:lnTo>
                <a:cubicBezTo>
                  <a:pt x="3755474" y="1935444"/>
                  <a:pt x="3599404" y="2091514"/>
                  <a:pt x="3406881" y="2091514"/>
                </a:cubicBezTo>
                <a:lnTo>
                  <a:pt x="348593" y="2091514"/>
                </a:lnTo>
                <a:cubicBezTo>
                  <a:pt x="156070" y="2091514"/>
                  <a:pt x="0" y="1935444"/>
                  <a:pt x="0" y="1742921"/>
                </a:cubicBezTo>
                <a:lnTo>
                  <a:pt x="0" y="776974"/>
                </a:lnTo>
                <a:lnTo>
                  <a:pt x="14270" y="772227"/>
                </a:lnTo>
                <a:cubicBezTo>
                  <a:pt x="431318" y="615801"/>
                  <a:pt x="738783" y="337746"/>
                  <a:pt x="836802" y="7013"/>
                </a:cubicBezTo>
                <a:lnTo>
                  <a:pt x="838352" y="0"/>
                </a:lnTo>
                <a:close/>
              </a:path>
            </a:pathLst>
          </a:custGeom>
          <a:noFill/>
          <a:ln w="38100">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lIns="274320" rIns="91440" bIns="18288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11" name="Text Placeholder 10">
            <a:extLst>
              <a:ext uri="{FF2B5EF4-FFF2-40B4-BE49-F238E27FC236}">
                <a16:creationId xmlns:a16="http://schemas.microsoft.com/office/drawing/2014/main" id="{94E8CC71-BEA1-90B0-9051-FBA40AF10716}"/>
              </a:ext>
            </a:extLst>
          </p:cNvPr>
          <p:cNvSpPr>
            <a:spLocks noGrp="1"/>
          </p:cNvSpPr>
          <p:nvPr>
            <p:ph type="body" sz="quarter" idx="13"/>
          </p:nvPr>
        </p:nvSpPr>
        <p:spPr>
          <a:xfrm>
            <a:off x="4615918" y="3154958"/>
            <a:ext cx="3006942" cy="1211262"/>
          </a:xfrm>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We provide </a:t>
            </a:r>
            <a:br>
              <a:rPr kumimoji="0" lang="en-US"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br>
            <a:r>
              <a:rPr kumimoji="0" lang="en-US"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training &amp; resources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for partners about these programs</a:t>
            </a:r>
          </a:p>
        </p:txBody>
      </p:sp>
    </p:spTree>
    <p:custDataLst>
      <p:tags r:id="rId1"/>
    </p:custDataLst>
    <p:extLst>
      <p:ext uri="{BB962C8B-B14F-4D97-AF65-F5344CB8AC3E}">
        <p14:creationId xmlns:p14="http://schemas.microsoft.com/office/powerpoint/2010/main" val="3648692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“Medicare &amp; You” Handbook</a:t>
            </a:r>
          </a:p>
        </p:txBody>
      </p:sp>
      <p:sp>
        <p:nvSpPr>
          <p:cNvPr id="5" name="Content Placeholder 4"/>
          <p:cNvSpPr>
            <a:spLocks noGrp="1"/>
          </p:cNvSpPr>
          <p:nvPr>
            <p:ph idx="1"/>
          </p:nvPr>
        </p:nvSpPr>
        <p:spPr>
          <a:xfrm>
            <a:off x="838200" y="1513424"/>
            <a:ext cx="6172200" cy="4645152"/>
          </a:xfrm>
        </p:spPr>
        <p:txBody>
          <a:bodyPr>
            <a:normAutofit/>
          </a:bodyPr>
          <a:lstStyle/>
          <a:p>
            <a:pPr>
              <a:defRPr/>
            </a:pPr>
            <a:r>
              <a:rPr lang="en-US" sz="2800" dirty="0"/>
              <a:t>Has basic plan information</a:t>
            </a:r>
          </a:p>
          <a:p>
            <a:pPr marL="548640" lvl="1">
              <a:defRPr/>
            </a:pPr>
            <a:r>
              <a:rPr lang="en-US" sz="2400" dirty="0"/>
              <a:t>Mailed to people with Medicare each September</a:t>
            </a:r>
          </a:p>
          <a:p>
            <a:pPr marL="548640" lvl="1">
              <a:defRPr/>
            </a:pPr>
            <a:r>
              <a:rPr lang="en-US" sz="2400" dirty="0"/>
              <a:t>Good for quick comparison</a:t>
            </a:r>
          </a:p>
          <a:p>
            <a:pPr marL="548640" lvl="1">
              <a:defRPr/>
            </a:pPr>
            <a:r>
              <a:rPr lang="en-US" sz="2400" dirty="0"/>
              <a:t>Plan information isn’t comprehensive </a:t>
            </a:r>
          </a:p>
          <a:p>
            <a:pPr>
              <a:defRPr/>
            </a:pPr>
            <a:r>
              <a:rPr lang="en-US" sz="2800" dirty="0"/>
              <a:t>CMS Product No. 10050</a:t>
            </a:r>
          </a:p>
        </p:txBody>
      </p:sp>
      <p:sp>
        <p:nvSpPr>
          <p:cNvPr id="6" name="Text Placeholder 5">
            <a:extLst>
              <a:ext uri="{FF2B5EF4-FFF2-40B4-BE49-F238E27FC236}">
                <a16:creationId xmlns:a16="http://schemas.microsoft.com/office/drawing/2014/main" id="{76163EBA-BEC0-1421-123B-44BF9BF9C85C}"/>
              </a:ext>
            </a:extLst>
          </p:cNvPr>
          <p:cNvSpPr>
            <a:spLocks noGrp="1"/>
          </p:cNvSpPr>
          <p:nvPr>
            <p:ph type="body" sz="half" idx="2"/>
          </p:nvPr>
        </p:nvSpPr>
        <p:spPr>
          <a:xfrm>
            <a:off x="850120" y="5040040"/>
            <a:ext cx="7266066" cy="987425"/>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NOTE: </a:t>
            </a:r>
            <a:r>
              <a:rPr kumimoji="0" lang="en-US" sz="18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The quality rating in the handbook is the “Members’ Rating of Plan</a:t>
            </a:r>
            <a:r>
              <a:rPr kumimoji="0" lang="en-US" sz="1800" b="1"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(how plan members rated the plan from the 2020 Consumer Assessment of Healthcare Providers and Systems [CAHPS] survey). </a:t>
            </a:r>
          </a:p>
          <a:p>
            <a:endParaRPr lang="en-US" dirty="0"/>
          </a:p>
        </p:txBody>
      </p:sp>
      <p:sp>
        <p:nvSpPr>
          <p:cNvPr id="8" name="Freeform: Shape 7">
            <a:extLst>
              <a:ext uri="{FF2B5EF4-FFF2-40B4-BE49-F238E27FC236}">
                <a16:creationId xmlns:a16="http://schemas.microsoft.com/office/drawing/2014/main" id="{6A7345A3-F5ED-4212-A1FA-5B1D2CCD7127}"/>
              </a:ext>
              <a:ext uri="{C183D7F6-B498-43B3-948B-1728B52AA6E4}">
                <adec:decorative xmlns:adec="http://schemas.microsoft.com/office/drawing/2017/decorative" val="1"/>
              </a:ext>
            </a:extLst>
          </p:cNvPr>
          <p:cNvSpPr>
            <a:spLocks noChangeAspect="1"/>
          </p:cNvSpPr>
          <p:nvPr/>
        </p:nvSpPr>
        <p:spPr>
          <a:xfrm>
            <a:off x="552453" y="5045859"/>
            <a:ext cx="325290" cy="32529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he cover page of the 2024 Medicare &amp; You handbook">
            <a:extLst>
              <a:ext uri="{FF2B5EF4-FFF2-40B4-BE49-F238E27FC236}">
                <a16:creationId xmlns:a16="http://schemas.microsoft.com/office/drawing/2014/main" id="{E040A960-BAAE-EA9D-1A97-B5AD5949F176}"/>
              </a:ext>
            </a:extLst>
          </p:cNvPr>
          <p:cNvPicPr>
            <a:picLocks noChangeAspect="1"/>
          </p:cNvPicPr>
          <p:nvPr/>
        </p:nvPicPr>
        <p:blipFill>
          <a:blip r:embed="rId4"/>
          <a:stretch>
            <a:fillRect/>
          </a:stretch>
        </p:blipFill>
        <p:spPr>
          <a:xfrm>
            <a:off x="8182238" y="1213219"/>
            <a:ext cx="3632835" cy="4706301"/>
          </a:xfrm>
          <a:prstGeom prst="rect">
            <a:avLst/>
          </a:prstGeom>
          <a:ln w="6350">
            <a:solidFill>
              <a:schemeClr val="tx1"/>
            </a:solidFill>
          </a:ln>
          <a:effectLst>
            <a:outerShdw blurRad="292100" dist="139700" dir="2700000" algn="ctr" rotWithShape="0">
              <a:srgbClr val="000000">
                <a:alpha val="65000"/>
              </a:srgbClr>
            </a:outerShdw>
          </a:effectLst>
        </p:spPr>
      </p:pic>
      <p:sp>
        <p:nvSpPr>
          <p:cNvPr id="9" name="Slide Number Placeholder 8">
            <a:extLst>
              <a:ext uri="{FF2B5EF4-FFF2-40B4-BE49-F238E27FC236}">
                <a16:creationId xmlns:a16="http://schemas.microsoft.com/office/drawing/2014/main" id="{B08BD412-9347-4351-BB90-F1C53FD5624C}"/>
              </a:ext>
            </a:extLst>
          </p:cNvPr>
          <p:cNvSpPr>
            <a:spLocks noGrp="1"/>
          </p:cNvSpPr>
          <p:nvPr>
            <p:ph type="sldNum" sz="quarter" idx="12"/>
          </p:nvPr>
        </p:nvSpPr>
        <p:spPr/>
        <p:txBody>
          <a:bodyPr/>
          <a:lstStyle/>
          <a:p>
            <a:fld id="{0B2D781D-8844-5940-92D1-06EF0A7F581E}" type="slidenum">
              <a:rPr lang="en-US" smtClean="0"/>
              <a:t>20</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456372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Plan Websites</a:t>
            </a:r>
          </a:p>
        </p:txBody>
      </p:sp>
      <p:sp>
        <p:nvSpPr>
          <p:cNvPr id="5" name="Content Placeholder 4"/>
          <p:cNvSpPr>
            <a:spLocks noGrp="1"/>
          </p:cNvSpPr>
          <p:nvPr>
            <p:ph sz="quarter" idx="13"/>
          </p:nvPr>
        </p:nvSpPr>
        <p:spPr>
          <a:xfrm>
            <a:off x="914400" y="1371600"/>
            <a:ext cx="8408894" cy="4537075"/>
          </a:xfrm>
        </p:spPr>
        <p:txBody>
          <a:bodyPr>
            <a:normAutofit fontScale="92500" lnSpcReduction="20000"/>
          </a:bodyPr>
          <a:lstStyle/>
          <a:p>
            <a:r>
              <a:rPr lang="en-US" sz="2800" dirty="0"/>
              <a:t>Plan websites have the most comprehensive information</a:t>
            </a:r>
          </a:p>
          <a:p>
            <a:pPr lvl="1"/>
            <a:r>
              <a:rPr lang="en-US" sz="2400" dirty="0"/>
              <a:t>Unlike Medicare Plan Finder, you can’t use a plan’s website to compare their coverage to other companies or organizations</a:t>
            </a:r>
          </a:p>
          <a:p>
            <a:r>
              <a:rPr lang="en-US" sz="2800" dirty="0"/>
              <a:t>Find the plan phone number and website information  </a:t>
            </a:r>
          </a:p>
          <a:p>
            <a:pPr lvl="1"/>
            <a:r>
              <a:rPr lang="en-US" sz="2400" dirty="0"/>
              <a:t>On Medicare Plan Finder</a:t>
            </a:r>
          </a:p>
          <a:p>
            <a:pPr lvl="1"/>
            <a:r>
              <a:rPr lang="en-US" sz="2400" dirty="0"/>
              <a:t>Contact information in the “Medicare &amp; You</a:t>
            </a:r>
            <a:r>
              <a:rPr lang="en-US" sz="2400" i="1" dirty="0"/>
              <a:t>”</a:t>
            </a:r>
            <a:r>
              <a:rPr lang="en-US" sz="2400" dirty="0"/>
              <a:t> handbook</a:t>
            </a:r>
          </a:p>
          <a:p>
            <a:pPr marL="231775">
              <a:buSzPct val="100000"/>
            </a:pPr>
            <a:r>
              <a:rPr lang="en-US" sz="2800" dirty="0"/>
              <a:t>Plans send a plan “ANOC” each fall showing changes in coverage, costs, or service area</a:t>
            </a:r>
          </a:p>
          <a:p>
            <a:pPr lvl="1">
              <a:buSzPct val="100000"/>
            </a:pPr>
            <a:r>
              <a:rPr lang="en-US" sz="2400" dirty="0"/>
              <a:t>Changes are effective January 1</a:t>
            </a:r>
          </a:p>
          <a:p>
            <a:endParaRPr lang="en-US" dirty="0"/>
          </a:p>
          <a:p>
            <a:endParaRPr lang="en-US" dirty="0"/>
          </a:p>
        </p:txBody>
      </p:sp>
      <p:pic>
        <p:nvPicPr>
          <p:cNvPr id="6" name="Picture 5">
            <a:extLst>
              <a:ext uri="{FF2B5EF4-FFF2-40B4-BE49-F238E27FC236}">
                <a16:creationId xmlns:a16="http://schemas.microsoft.com/office/drawing/2014/main" id="{95EF9A66-8D97-40B8-8840-728CD764D828}"/>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23294" y="1625370"/>
            <a:ext cx="2309850" cy="3159724"/>
          </a:xfrm>
          <a:prstGeom prst="rect">
            <a:avLst/>
          </a:prstGeom>
          <a:ln>
            <a:noFill/>
          </a:ln>
          <a:effectLst>
            <a:softEdge rad="112500"/>
          </a:effectLst>
        </p:spPr>
      </p:pic>
      <p:sp>
        <p:nvSpPr>
          <p:cNvPr id="8" name="Slide Number Placeholder 7">
            <a:extLst>
              <a:ext uri="{FF2B5EF4-FFF2-40B4-BE49-F238E27FC236}">
                <a16:creationId xmlns:a16="http://schemas.microsoft.com/office/drawing/2014/main" id="{2051C323-9866-4D4C-AFFC-D3CBB94D5978}"/>
              </a:ext>
            </a:extLst>
          </p:cNvPr>
          <p:cNvSpPr>
            <a:spLocks noGrp="1"/>
          </p:cNvSpPr>
          <p:nvPr>
            <p:ph type="sldNum" sz="quarter" idx="12"/>
          </p:nvPr>
        </p:nvSpPr>
        <p:spPr/>
        <p:txBody>
          <a:bodyPr/>
          <a:lstStyle/>
          <a:p>
            <a:fld id="{0B2D781D-8844-5940-92D1-06EF0A7F581E}" type="slidenum">
              <a:rPr lang="en-US" smtClean="0"/>
              <a:t>21</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293561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Join a New Plan</a:t>
            </a:r>
          </a:p>
        </p:txBody>
      </p:sp>
      <p:sp>
        <p:nvSpPr>
          <p:cNvPr id="5" name="Content Placeholder 4"/>
          <p:cNvSpPr>
            <a:spLocks noGrp="1"/>
          </p:cNvSpPr>
          <p:nvPr>
            <p:ph sz="quarter" idx="13"/>
          </p:nvPr>
        </p:nvSpPr>
        <p:spPr/>
        <p:txBody>
          <a:bodyPr/>
          <a:lstStyle/>
          <a:p>
            <a:pPr>
              <a:defRPr/>
            </a:pPr>
            <a:r>
              <a:rPr lang="en-US" dirty="0"/>
              <a:t>May be able to enroll in a Medicare health or drug plan by</a:t>
            </a:r>
          </a:p>
          <a:p>
            <a:pPr lvl="1">
              <a:buSzPct val="120000"/>
              <a:defRPr/>
            </a:pPr>
            <a:r>
              <a:rPr lang="en-US" dirty="0"/>
              <a:t>Calling the plan</a:t>
            </a:r>
          </a:p>
          <a:p>
            <a:pPr lvl="1">
              <a:buSzPct val="120000"/>
              <a:defRPr/>
            </a:pPr>
            <a:r>
              <a:rPr lang="en-US" dirty="0"/>
              <a:t>Enrolling on the plan’s website or on </a:t>
            </a:r>
            <a:r>
              <a:rPr lang="en-US" dirty="0">
                <a:hlinkClick r:id="rId4"/>
              </a:rPr>
              <a:t>Medicare.gov/plan-compare </a:t>
            </a:r>
            <a:endParaRPr lang="en-US" dirty="0"/>
          </a:p>
          <a:p>
            <a:pPr lvl="1">
              <a:buSzPct val="120000"/>
              <a:defRPr/>
            </a:pPr>
            <a:r>
              <a:rPr lang="en-US" dirty="0"/>
              <a:t>Call 1-800-MEDICARE (1-800-633-4227); TTY: 1-877-486-2048</a:t>
            </a:r>
          </a:p>
          <a:p>
            <a:pPr lvl="1">
              <a:buSzPct val="120000"/>
              <a:defRPr/>
            </a:pPr>
            <a:r>
              <a:rPr lang="en-US" dirty="0"/>
              <a:t>Paper application</a:t>
            </a:r>
          </a:p>
          <a:p>
            <a:pPr>
              <a:defRPr/>
            </a:pPr>
            <a:r>
              <a:rPr lang="en-US" dirty="0"/>
              <a:t>Enrolling in a new plan will disenroll you from your previous plan</a:t>
            </a:r>
          </a:p>
          <a:p>
            <a:pPr>
              <a:lnSpc>
                <a:spcPct val="120000"/>
              </a:lnSpc>
              <a:defRPr/>
            </a:pPr>
            <a:endParaRPr lang="en-US" dirty="0"/>
          </a:p>
          <a:p>
            <a:endParaRPr lang="en-US" dirty="0"/>
          </a:p>
        </p:txBody>
      </p:sp>
      <p:sp>
        <p:nvSpPr>
          <p:cNvPr id="7" name="Slide Number Placeholder 6">
            <a:extLst>
              <a:ext uri="{FF2B5EF4-FFF2-40B4-BE49-F238E27FC236}">
                <a16:creationId xmlns:a16="http://schemas.microsoft.com/office/drawing/2014/main" id="{4A20C6DE-C996-4308-8296-647962695622}"/>
              </a:ext>
            </a:extLst>
          </p:cNvPr>
          <p:cNvSpPr>
            <a:spLocks noGrp="1"/>
          </p:cNvSpPr>
          <p:nvPr>
            <p:ph type="sldNum" sz="quarter" idx="12"/>
          </p:nvPr>
        </p:nvSpPr>
        <p:spPr/>
        <p:txBody>
          <a:bodyPr/>
          <a:lstStyle/>
          <a:p>
            <a:fld id="{0B2D781D-8844-5940-92D1-06EF0A7F581E}" type="slidenum">
              <a:rPr lang="en-US" smtClean="0"/>
              <a:t>22</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2618902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Need a Service or a Prescription Before </a:t>
            </a:r>
            <a:br>
              <a:rPr lang="en-US" sz="2800" dirty="0"/>
            </a:br>
            <a:r>
              <a:rPr lang="en-US" sz="2800" dirty="0"/>
              <a:t>Getting Your Membership Materials?</a:t>
            </a:r>
          </a:p>
        </p:txBody>
      </p:sp>
      <p:sp>
        <p:nvSpPr>
          <p:cNvPr id="5" name="Content Placeholder 4"/>
          <p:cNvSpPr>
            <a:spLocks noGrp="1"/>
          </p:cNvSpPr>
          <p:nvPr>
            <p:ph sz="quarter" idx="13"/>
          </p:nvPr>
        </p:nvSpPr>
        <p:spPr/>
        <p:txBody>
          <a:bodyPr/>
          <a:lstStyle/>
          <a:p>
            <a:pPr>
              <a:defRPr/>
            </a:pPr>
            <a:r>
              <a:rPr lang="en-US" dirty="0"/>
              <a:t>Take as much information to the pharmacy/provider as possible, including:</a:t>
            </a:r>
          </a:p>
          <a:p>
            <a:pPr lvl="1">
              <a:buSzPct val="100000"/>
              <a:defRPr/>
            </a:pPr>
            <a:r>
              <a:rPr lang="en-US" dirty="0"/>
              <a:t>Red, white, and blue Medicare card</a:t>
            </a:r>
          </a:p>
          <a:p>
            <a:pPr lvl="1">
              <a:buSzPct val="100000"/>
              <a:defRPr/>
            </a:pPr>
            <a:r>
              <a:rPr lang="en-US" dirty="0"/>
              <a:t>A photo ID</a:t>
            </a:r>
          </a:p>
          <a:p>
            <a:pPr lvl="1">
              <a:buSzPct val="100000"/>
              <a:defRPr/>
            </a:pPr>
            <a:r>
              <a:rPr lang="en-US" dirty="0"/>
              <a:t>An acknowledgement or confirmation letter, or an enrollment confirmation number from the plan</a:t>
            </a:r>
          </a:p>
          <a:p>
            <a:pPr lvl="1">
              <a:buSzPct val="100000"/>
              <a:defRPr/>
            </a:pPr>
            <a:r>
              <a:rPr lang="en-US" dirty="0"/>
              <a:t>Medicaid card or letter showing eligibility for Extra Help</a:t>
            </a:r>
          </a:p>
          <a:p>
            <a:pPr>
              <a:buSzPct val="100000"/>
              <a:defRPr/>
            </a:pPr>
            <a:r>
              <a:rPr lang="en-US" dirty="0"/>
              <a:t>If enrollment can’t be confirmed, can pay out of pocket and work with the plan to get reimbursed </a:t>
            </a:r>
          </a:p>
          <a:p>
            <a:endParaRPr lang="en-US" dirty="0"/>
          </a:p>
          <a:p>
            <a:endParaRPr lang="en-US" dirty="0"/>
          </a:p>
        </p:txBody>
      </p:sp>
      <p:sp>
        <p:nvSpPr>
          <p:cNvPr id="7" name="Slide Number Placeholder 6">
            <a:extLst>
              <a:ext uri="{FF2B5EF4-FFF2-40B4-BE49-F238E27FC236}">
                <a16:creationId xmlns:a16="http://schemas.microsoft.com/office/drawing/2014/main" id="{DDF355C7-8334-441E-8A97-9DB928219DD1}"/>
              </a:ext>
            </a:extLst>
          </p:cNvPr>
          <p:cNvSpPr>
            <a:spLocks noGrp="1"/>
          </p:cNvSpPr>
          <p:nvPr>
            <p:ph type="sldNum" sz="quarter" idx="12"/>
          </p:nvPr>
        </p:nvSpPr>
        <p:spPr/>
        <p:txBody>
          <a:bodyPr/>
          <a:lstStyle/>
          <a:p>
            <a:fld id="{0B2D781D-8844-5940-92D1-06EF0A7F581E}" type="slidenum">
              <a:rPr lang="en-US" smtClean="0"/>
              <a:t>23</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168562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Calendar Highlights</a:t>
            </a:r>
          </a:p>
        </p:txBody>
      </p:sp>
      <p:graphicFrame>
        <p:nvGraphicFramePr>
          <p:cNvPr id="6" name="Table 5" descr="Chart showing calendar highlights for Medicare Part C and Part D plans" title="Chart showing calendar highlights for Medicare Part C and Part D plans"/>
          <p:cNvGraphicFramePr>
            <a:graphicFrameLocks noGrp="1"/>
          </p:cNvGraphicFramePr>
          <p:nvPr>
            <p:extLst>
              <p:ext uri="{D42A27DB-BD31-4B8C-83A1-F6EECF244321}">
                <p14:modId xmlns:p14="http://schemas.microsoft.com/office/powerpoint/2010/main" val="164267929"/>
              </p:ext>
            </p:extLst>
          </p:nvPr>
        </p:nvGraphicFramePr>
        <p:xfrm>
          <a:off x="340511" y="1155889"/>
          <a:ext cx="11510978" cy="5181320"/>
        </p:xfrm>
        <a:graphic>
          <a:graphicData uri="http://schemas.openxmlformats.org/drawingml/2006/table">
            <a:tbl>
              <a:tblPr firstRow="1" bandRow="1">
                <a:tableStyleId>{5FD0F851-EC5A-4D38-B0AD-8093EC10F338}</a:tableStyleId>
              </a:tblPr>
              <a:tblGrid>
                <a:gridCol w="2524609">
                  <a:extLst>
                    <a:ext uri="{9D8B030D-6E8A-4147-A177-3AD203B41FA5}">
                      <a16:colId xmlns:a16="http://schemas.microsoft.com/office/drawing/2014/main" val="20000"/>
                    </a:ext>
                  </a:extLst>
                </a:gridCol>
                <a:gridCol w="8986369">
                  <a:extLst>
                    <a:ext uri="{9D8B030D-6E8A-4147-A177-3AD203B41FA5}">
                      <a16:colId xmlns:a16="http://schemas.microsoft.com/office/drawing/2014/main" val="20001"/>
                    </a:ext>
                  </a:extLst>
                </a:gridCol>
              </a:tblGrid>
              <a:tr h="368347">
                <a:tc>
                  <a:txBody>
                    <a:bodyPr/>
                    <a:lstStyle/>
                    <a:p>
                      <a:r>
                        <a:rPr lang="en-US" sz="1900" b="1" dirty="0">
                          <a:solidFill>
                            <a:srgbClr val="00539A"/>
                          </a:solidFill>
                        </a:rPr>
                        <a:t>September </a:t>
                      </a:r>
                    </a:p>
                  </a:txBody>
                  <a:tcPr/>
                </a:tc>
                <a:tc>
                  <a:txBody>
                    <a:bodyPr/>
                    <a:lstStyle/>
                    <a:p>
                      <a:r>
                        <a:rPr lang="en-US" sz="1900" b="0" dirty="0">
                          <a:solidFill>
                            <a:srgbClr val="00539A"/>
                          </a:solidFill>
                        </a:rPr>
                        <a:t>“Medicare &amp;</a:t>
                      </a:r>
                      <a:r>
                        <a:rPr lang="en-US" sz="1900" b="0" baseline="0" dirty="0">
                          <a:solidFill>
                            <a:srgbClr val="00539A"/>
                          </a:solidFill>
                        </a:rPr>
                        <a:t> You” handbooks mailed to households with Medicare</a:t>
                      </a:r>
                      <a:endParaRPr lang="en-US" sz="1900" b="0" dirty="0">
                        <a:solidFill>
                          <a:srgbClr val="00539A"/>
                        </a:solidFill>
                      </a:endParaRPr>
                    </a:p>
                  </a:txBody>
                  <a:tcPr/>
                </a:tc>
                <a:extLst>
                  <a:ext uri="{0D108BD9-81ED-4DB2-BD59-A6C34878D82A}">
                    <a16:rowId xmlns:a16="http://schemas.microsoft.com/office/drawing/2014/main" val="10001"/>
                  </a:ext>
                </a:extLst>
              </a:tr>
              <a:tr h="453559">
                <a:tc>
                  <a:txBody>
                    <a:bodyPr/>
                    <a:lstStyle/>
                    <a:p>
                      <a:r>
                        <a:rPr lang="en-US" sz="1900" b="1" dirty="0">
                          <a:solidFill>
                            <a:srgbClr val="00539A"/>
                          </a:solidFill>
                        </a:rPr>
                        <a:t>September  </a:t>
                      </a:r>
                    </a:p>
                  </a:txBody>
                  <a:tcPr/>
                </a:tc>
                <a:tc>
                  <a:txBody>
                    <a:bodyPr/>
                    <a:lstStyle/>
                    <a:p>
                      <a:r>
                        <a:rPr lang="en-US" sz="1900" b="0" dirty="0">
                          <a:solidFill>
                            <a:srgbClr val="00539A"/>
                          </a:solidFill>
                        </a:rPr>
                        <a:t>Announce health/drug plan offerings</a:t>
                      </a:r>
                      <a:r>
                        <a:rPr lang="en-US" sz="1900" b="0" baseline="0" dirty="0">
                          <a:solidFill>
                            <a:srgbClr val="00539A"/>
                          </a:solidFill>
                        </a:rPr>
                        <a:t> and MA Plan premiums (Landscape of Plans)</a:t>
                      </a:r>
                      <a:endParaRPr lang="en-US" sz="1900" b="0" dirty="0">
                        <a:solidFill>
                          <a:srgbClr val="00539A"/>
                        </a:solidFill>
                      </a:endParaRPr>
                    </a:p>
                  </a:txBody>
                  <a:tcPr/>
                </a:tc>
                <a:extLst>
                  <a:ext uri="{0D108BD9-81ED-4DB2-BD59-A6C34878D82A}">
                    <a16:rowId xmlns:a16="http://schemas.microsoft.com/office/drawing/2014/main" val="10002"/>
                  </a:ext>
                </a:extLst>
              </a:tr>
              <a:tr h="648292">
                <a:tc>
                  <a:txBody>
                    <a:bodyPr/>
                    <a:lstStyle/>
                    <a:p>
                      <a:r>
                        <a:rPr lang="en-US" sz="1900" b="1" dirty="0">
                          <a:solidFill>
                            <a:srgbClr val="00539A"/>
                          </a:solidFill>
                        </a:rPr>
                        <a:t>September 30</a:t>
                      </a:r>
                    </a:p>
                  </a:txBody>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1900" b="0" dirty="0">
                          <a:solidFill>
                            <a:srgbClr val="00539A"/>
                          </a:solidFill>
                        </a:rPr>
                        <a:t>All Medicare drug plans must send an Annual Notice Of Change (ANOC) to members to get no later than September 30</a:t>
                      </a:r>
                    </a:p>
                  </a:txBody>
                  <a:tcPr/>
                </a:tc>
                <a:extLst>
                  <a:ext uri="{0D108BD9-81ED-4DB2-BD59-A6C34878D82A}">
                    <a16:rowId xmlns:a16="http://schemas.microsoft.com/office/drawing/2014/main" val="421242144"/>
                  </a:ext>
                </a:extLst>
              </a:tr>
              <a:tr h="389502">
                <a:tc>
                  <a:txBody>
                    <a:bodyPr/>
                    <a:lstStyle/>
                    <a:p>
                      <a:r>
                        <a:rPr lang="en-US" sz="1900" b="1" dirty="0">
                          <a:solidFill>
                            <a:srgbClr val="00539A"/>
                          </a:solidFill>
                        </a:rPr>
                        <a:t>September/October</a:t>
                      </a:r>
                    </a:p>
                  </a:txBody>
                  <a:tcPr/>
                </a:tc>
                <a:tc>
                  <a:txBody>
                    <a:bodyPr/>
                    <a:lstStyle/>
                    <a:p>
                      <a:r>
                        <a:rPr lang="en-US" sz="1900" b="0" dirty="0">
                          <a:solidFill>
                            <a:srgbClr val="00539A"/>
                          </a:solidFill>
                        </a:rPr>
                        <a:t>Part A and Part B 2024 amounts </a:t>
                      </a:r>
                      <a:r>
                        <a:rPr lang="en-US" sz="1900" b="0" baseline="0" dirty="0">
                          <a:solidFill>
                            <a:srgbClr val="00539A"/>
                          </a:solidFill>
                        </a:rPr>
                        <a:t>announced</a:t>
                      </a:r>
                      <a:endParaRPr lang="en-US" sz="1900" b="0" dirty="0">
                        <a:solidFill>
                          <a:srgbClr val="00539A"/>
                        </a:solidFill>
                      </a:endParaRPr>
                    </a:p>
                  </a:txBody>
                  <a:tcPr/>
                </a:tc>
                <a:extLst>
                  <a:ext uri="{0D108BD9-81ED-4DB2-BD59-A6C34878D82A}">
                    <a16:rowId xmlns:a16="http://schemas.microsoft.com/office/drawing/2014/main" val="10003"/>
                  </a:ext>
                </a:extLst>
              </a:tr>
              <a:tr h="368347">
                <a:tc>
                  <a:txBody>
                    <a:bodyPr/>
                    <a:lstStyle/>
                    <a:p>
                      <a:r>
                        <a:rPr lang="en-US" sz="1900" b="1" dirty="0">
                          <a:solidFill>
                            <a:srgbClr val="00539A"/>
                          </a:solidFill>
                        </a:rPr>
                        <a:t>October 1</a:t>
                      </a:r>
                    </a:p>
                  </a:txBody>
                  <a:tcPr/>
                </a:tc>
                <a:tc>
                  <a:txBody>
                    <a:bodyPr/>
                    <a:lstStyle/>
                    <a:p>
                      <a:r>
                        <a:rPr lang="en-US" sz="1900" b="0" dirty="0">
                          <a:solidFill>
                            <a:srgbClr val="00539A"/>
                          </a:solidFill>
                        </a:rPr>
                        <a:t>Plans may begin marketing Calendar</a:t>
                      </a:r>
                      <a:r>
                        <a:rPr lang="en-US" sz="1900" b="0" baseline="0" dirty="0">
                          <a:solidFill>
                            <a:srgbClr val="00539A"/>
                          </a:solidFill>
                        </a:rPr>
                        <a:t> </a:t>
                      </a:r>
                      <a:r>
                        <a:rPr lang="en-US" sz="1900" b="0" dirty="0">
                          <a:solidFill>
                            <a:srgbClr val="00539A"/>
                          </a:solidFill>
                        </a:rPr>
                        <a:t>Year 2023 plan options</a:t>
                      </a:r>
                    </a:p>
                  </a:txBody>
                  <a:tcPr/>
                </a:tc>
                <a:extLst>
                  <a:ext uri="{0D108BD9-81ED-4DB2-BD59-A6C34878D82A}">
                    <a16:rowId xmlns:a16="http://schemas.microsoft.com/office/drawing/2014/main" val="10005"/>
                  </a:ext>
                </a:extLst>
              </a:tr>
              <a:tr h="368347">
                <a:tc>
                  <a:txBody>
                    <a:bodyPr/>
                    <a:lstStyle/>
                    <a:p>
                      <a:r>
                        <a:rPr lang="en-US" sz="1900" b="1" dirty="0">
                          <a:solidFill>
                            <a:srgbClr val="00539A"/>
                          </a:solidFill>
                        </a:rPr>
                        <a:t>Early October  </a:t>
                      </a:r>
                    </a:p>
                  </a:txBody>
                  <a:tcPr/>
                </a:tc>
                <a:tc>
                  <a:txBody>
                    <a:bodyPr/>
                    <a:lstStyle/>
                    <a:p>
                      <a:r>
                        <a:rPr lang="en-US" sz="1900" b="0" dirty="0">
                          <a:solidFill>
                            <a:srgbClr val="00539A"/>
                          </a:solidFill>
                        </a:rPr>
                        <a:t>2024 plan data displayed</a:t>
                      </a:r>
                      <a:r>
                        <a:rPr lang="en-US" sz="1900" b="0" baseline="0" dirty="0">
                          <a:solidFill>
                            <a:srgbClr val="00539A"/>
                          </a:solidFill>
                        </a:rPr>
                        <a:t> on Medicare Plan Finder</a:t>
                      </a:r>
                      <a:endParaRPr lang="en-US" sz="1900" b="0" dirty="0">
                        <a:solidFill>
                          <a:srgbClr val="00539A"/>
                        </a:solidFill>
                      </a:endParaRPr>
                    </a:p>
                  </a:txBody>
                  <a:tcPr/>
                </a:tc>
                <a:extLst>
                  <a:ext uri="{0D108BD9-81ED-4DB2-BD59-A6C34878D82A}">
                    <a16:rowId xmlns:a16="http://schemas.microsoft.com/office/drawing/2014/main" val="10006"/>
                  </a:ext>
                </a:extLst>
              </a:tr>
              <a:tr h="368347">
                <a:tc>
                  <a:txBody>
                    <a:bodyPr/>
                    <a:lstStyle/>
                    <a:p>
                      <a:r>
                        <a:rPr lang="en-US" sz="1900" b="1" dirty="0">
                          <a:solidFill>
                            <a:srgbClr val="00539A"/>
                          </a:solidFill>
                        </a:rPr>
                        <a:t>October 2</a:t>
                      </a:r>
                    </a:p>
                  </a:txBody>
                  <a:tcPr/>
                </a:tc>
                <a:tc>
                  <a:txBody>
                    <a:bodyPr/>
                    <a:lstStyle/>
                    <a:p>
                      <a:r>
                        <a:rPr lang="en-US" sz="1900" b="0" dirty="0">
                          <a:solidFill>
                            <a:srgbClr val="00539A"/>
                          </a:solidFill>
                        </a:rPr>
                        <a:t>Plan members notified of plan non-renewals by CMS</a:t>
                      </a:r>
                    </a:p>
                  </a:txBody>
                  <a:tcPr/>
                </a:tc>
                <a:extLst>
                  <a:ext uri="{0D108BD9-81ED-4DB2-BD59-A6C34878D82A}">
                    <a16:rowId xmlns:a16="http://schemas.microsoft.com/office/drawing/2014/main" val="10007"/>
                  </a:ext>
                </a:extLst>
              </a:tr>
              <a:tr h="368347">
                <a:tc>
                  <a:txBody>
                    <a:bodyPr/>
                    <a:lstStyle/>
                    <a:p>
                      <a:r>
                        <a:rPr lang="en-US" sz="1900" b="1" dirty="0">
                          <a:solidFill>
                            <a:srgbClr val="00539A"/>
                          </a:solidFill>
                        </a:rPr>
                        <a:t>October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0" dirty="0">
                          <a:solidFill>
                            <a:srgbClr val="00539A"/>
                          </a:solidFill>
                        </a:rPr>
                        <a:t>Updated plan star ratings displayed on Medicare Plan Finder</a:t>
                      </a:r>
                    </a:p>
                  </a:txBody>
                  <a:tcPr/>
                </a:tc>
                <a:extLst>
                  <a:ext uri="{0D108BD9-81ED-4DB2-BD59-A6C34878D82A}">
                    <a16:rowId xmlns:a16="http://schemas.microsoft.com/office/drawing/2014/main" val="10008"/>
                  </a:ext>
                </a:extLst>
              </a:tr>
              <a:tr h="619699">
                <a:tc>
                  <a:txBody>
                    <a:bodyPr/>
                    <a:lstStyle/>
                    <a:p>
                      <a:r>
                        <a:rPr lang="en-US" sz="1900" b="1" dirty="0">
                          <a:solidFill>
                            <a:srgbClr val="00539A"/>
                          </a:solidFill>
                        </a:rPr>
                        <a:t>October 15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0" dirty="0">
                          <a:solidFill>
                            <a:srgbClr val="00539A"/>
                          </a:solidFill>
                        </a:rPr>
                        <a:t>OEP</a:t>
                      </a:r>
                      <a:r>
                        <a:rPr lang="en-US" sz="1900" b="0" baseline="0" dirty="0">
                          <a:solidFill>
                            <a:srgbClr val="00539A"/>
                          </a:solidFill>
                        </a:rPr>
                        <a:t> begins; ANOC posted to plan websites; </a:t>
                      </a:r>
                      <a:r>
                        <a:rPr lang="en-US" sz="1900" b="0" dirty="0">
                          <a:solidFill>
                            <a:srgbClr val="00539A"/>
                          </a:solidFill>
                        </a:rPr>
                        <a:t>Evidence of Coverage (EOC) due</a:t>
                      </a:r>
                      <a:r>
                        <a:rPr lang="en-US" sz="1900" b="0" baseline="0" dirty="0">
                          <a:solidFill>
                            <a:srgbClr val="00539A"/>
                          </a:solidFill>
                        </a:rPr>
                        <a:t> to enrollees</a:t>
                      </a:r>
                      <a:endParaRPr lang="en-US" sz="1900" b="0" dirty="0">
                        <a:solidFill>
                          <a:srgbClr val="00539A"/>
                        </a:solidFill>
                      </a:endParaRPr>
                    </a:p>
                  </a:txBody>
                  <a:tcPr/>
                </a:tc>
                <a:extLst>
                  <a:ext uri="{0D108BD9-81ED-4DB2-BD59-A6C34878D82A}">
                    <a16:rowId xmlns:a16="http://schemas.microsoft.com/office/drawing/2014/main" val="10009"/>
                  </a:ext>
                </a:extLst>
              </a:tr>
              <a:tr h="368347">
                <a:tc>
                  <a:txBody>
                    <a:bodyPr/>
                    <a:lstStyle/>
                    <a:p>
                      <a:r>
                        <a:rPr lang="en-US" sz="1900" b="1" dirty="0">
                          <a:solidFill>
                            <a:srgbClr val="00539A"/>
                          </a:solidFill>
                        </a:rPr>
                        <a:t>December 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0" dirty="0">
                          <a:solidFill>
                            <a:srgbClr val="00539A"/>
                          </a:solidFill>
                        </a:rPr>
                        <a:t>OEP ends</a:t>
                      </a:r>
                    </a:p>
                  </a:txBody>
                  <a:tcPr/>
                </a:tc>
                <a:extLst>
                  <a:ext uri="{0D108BD9-81ED-4DB2-BD59-A6C34878D82A}">
                    <a16:rowId xmlns:a16="http://schemas.microsoft.com/office/drawing/2014/main" val="685019667"/>
                  </a:ext>
                </a:extLst>
              </a:tr>
              <a:tr h="368347">
                <a:tc>
                  <a:txBody>
                    <a:bodyPr/>
                    <a:lstStyle/>
                    <a:p>
                      <a:r>
                        <a:rPr lang="en-US" sz="1900" b="1" dirty="0">
                          <a:solidFill>
                            <a:srgbClr val="00539A"/>
                          </a:solidFill>
                        </a:rPr>
                        <a:t>January 1, 2024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0" dirty="0">
                          <a:solidFill>
                            <a:srgbClr val="00539A"/>
                          </a:solidFill>
                        </a:rPr>
                        <a:t>Coverage</a:t>
                      </a:r>
                      <a:r>
                        <a:rPr lang="en-US" sz="1900" b="0" baseline="0" dirty="0">
                          <a:solidFill>
                            <a:srgbClr val="00539A"/>
                          </a:solidFill>
                        </a:rPr>
                        <a:t> begins; most members will have their new plan materials</a:t>
                      </a:r>
                      <a:endParaRPr lang="en-US" sz="1900" b="0" dirty="0">
                        <a:solidFill>
                          <a:srgbClr val="00539A"/>
                        </a:solidFill>
                      </a:endParaRPr>
                    </a:p>
                  </a:txBody>
                  <a:tcPr/>
                </a:tc>
                <a:extLst>
                  <a:ext uri="{0D108BD9-81ED-4DB2-BD59-A6C34878D82A}">
                    <a16:rowId xmlns:a16="http://schemas.microsoft.com/office/drawing/2014/main" val="3554954315"/>
                  </a:ext>
                </a:extLst>
              </a:tr>
              <a:tr h="368347">
                <a:tc>
                  <a:txBody>
                    <a:bodyPr/>
                    <a:lstStyle/>
                    <a:p>
                      <a:r>
                        <a:rPr lang="en-US" sz="1900" b="1" dirty="0">
                          <a:solidFill>
                            <a:srgbClr val="00539A"/>
                          </a:solidFill>
                        </a:rPr>
                        <a:t>January</a:t>
                      </a:r>
                      <a:r>
                        <a:rPr lang="en-US" sz="1900" b="1" baseline="0" dirty="0">
                          <a:solidFill>
                            <a:srgbClr val="00539A"/>
                          </a:solidFill>
                        </a:rPr>
                        <a:t> 1-March 31</a:t>
                      </a:r>
                      <a:endParaRPr lang="en-US" sz="1900" b="1" dirty="0">
                        <a:solidFill>
                          <a:srgbClr val="00539A"/>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0" dirty="0">
                          <a:solidFill>
                            <a:srgbClr val="00539A"/>
                          </a:solidFill>
                        </a:rPr>
                        <a:t>Medicare Advantage Open Enrollment Period (MA OEP)</a:t>
                      </a:r>
                    </a:p>
                  </a:txBody>
                  <a:tcPr/>
                </a:tc>
                <a:extLst>
                  <a:ext uri="{0D108BD9-81ED-4DB2-BD59-A6C34878D82A}">
                    <a16:rowId xmlns:a16="http://schemas.microsoft.com/office/drawing/2014/main" val="1807199495"/>
                  </a:ext>
                </a:extLst>
              </a:tr>
            </a:tbl>
          </a:graphicData>
        </a:graphic>
      </p:graphicFrame>
      <p:sp>
        <p:nvSpPr>
          <p:cNvPr id="7" name="Slide Number Placeholder 6">
            <a:extLst>
              <a:ext uri="{FF2B5EF4-FFF2-40B4-BE49-F238E27FC236}">
                <a16:creationId xmlns:a16="http://schemas.microsoft.com/office/drawing/2014/main" id="{6FFB4273-4ED5-405D-8CF3-658988B54954}"/>
              </a:ext>
            </a:extLst>
          </p:cNvPr>
          <p:cNvSpPr>
            <a:spLocks noGrp="1"/>
          </p:cNvSpPr>
          <p:nvPr>
            <p:ph type="sldNum" sz="quarter" idx="12"/>
          </p:nvPr>
        </p:nvSpPr>
        <p:spPr/>
        <p:txBody>
          <a:bodyPr/>
          <a:lstStyle/>
          <a:p>
            <a:fld id="{48F63A3B-78C7-47BE-AE5E-E10140E04643}" type="slidenum">
              <a:rPr lang="en-US" smtClean="0"/>
              <a:pPr/>
              <a:t>24</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341633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61B9B-E273-4A17-A5FC-57FC67EBC854}"/>
              </a:ext>
            </a:extLst>
          </p:cNvPr>
          <p:cNvSpPr>
            <a:spLocks noGrp="1"/>
          </p:cNvSpPr>
          <p:nvPr>
            <p:ph type="title"/>
          </p:nvPr>
        </p:nvSpPr>
        <p:spPr>
          <a:xfrm>
            <a:off x="3993063" y="2021756"/>
            <a:ext cx="5647327" cy="1716570"/>
          </a:xfrm>
        </p:spPr>
        <p:txBody>
          <a:bodyPr>
            <a:normAutofit/>
          </a:bodyPr>
          <a:lstStyle/>
          <a:p>
            <a:r>
              <a:rPr lang="en-US" dirty="0"/>
              <a:t>Part D 2024 Program Updates &amp; Costs</a:t>
            </a:r>
          </a:p>
        </p:txBody>
      </p:sp>
      <p:sp>
        <p:nvSpPr>
          <p:cNvPr id="8" name="Text Placeholder 4">
            <a:extLst>
              <a:ext uri="{FF2B5EF4-FFF2-40B4-BE49-F238E27FC236}">
                <a16:creationId xmlns:a16="http://schemas.microsoft.com/office/drawing/2014/main" id="{C835596D-3EF1-4B43-A0FB-DE030FD45CC1}"/>
              </a:ext>
            </a:extLst>
          </p:cNvPr>
          <p:cNvSpPr txBox="1">
            <a:spLocks/>
          </p:cNvSpPr>
          <p:nvPr/>
        </p:nvSpPr>
        <p:spPr>
          <a:xfrm>
            <a:off x="4046851" y="3738326"/>
            <a:ext cx="6966675" cy="171657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spcAft>
                <a:spcPts val="1200"/>
              </a:spcAft>
              <a:buClr>
                <a:srgbClr val="00539A"/>
              </a:buClr>
              <a:buFont typeface="Wingdings" pitchFamily="2" charset="2"/>
              <a:buNone/>
              <a:defRPr sz="3600" b="1" i="0" kern="1200">
                <a:solidFill>
                  <a:srgbClr val="00539A"/>
                </a:solidFill>
                <a:latin typeface="Arial Black" panose="020B0604020202020204" pitchFamily="34" charset="0"/>
                <a:ea typeface="+mn-ea"/>
                <a:cs typeface="Arial Black" panose="020B0604020202020204" pitchFamily="34" charset="0"/>
              </a:defRPr>
            </a:lvl1pPr>
            <a:lvl2pPr marL="45720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0"/>
              </a:spcBef>
              <a:spcAft>
                <a:spcPts val="600"/>
              </a:spcAft>
              <a:buSzPct val="50000"/>
              <a:buFont typeface="Wingdings" panose="05000000000000000000" pitchFamily="2" charset="2"/>
              <a:buNone/>
              <a:defRPr sz="1800"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Courier New" panose="02070309020205020404" pitchFamily="49"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spcAft>
                <a:spcPts val="600"/>
              </a:spcAft>
            </a:pPr>
            <a:r>
              <a:rPr lang="en-US" sz="2400" dirty="0">
                <a:latin typeface="Arial" panose="020B0604020202020204" pitchFamily="34" charset="0"/>
                <a:cs typeface="Arial" panose="020B0604020202020204" pitchFamily="34" charset="0"/>
              </a:rPr>
              <a:t>Sylvia Gary</a:t>
            </a:r>
          </a:p>
          <a:p>
            <a:pPr>
              <a:spcAft>
                <a:spcPts val="600"/>
              </a:spcAft>
            </a:pPr>
            <a:r>
              <a:rPr lang="en-US" sz="2400" b="0" dirty="0">
                <a:latin typeface="Arial" panose="020B0604020202020204" pitchFamily="34" charset="0"/>
                <a:cs typeface="Arial" panose="020B0604020202020204" pitchFamily="34" charset="0"/>
              </a:rPr>
              <a:t>Program Training Specialist</a:t>
            </a:r>
          </a:p>
          <a:p>
            <a:pPr>
              <a:spcAft>
                <a:spcPts val="600"/>
              </a:spcAft>
            </a:pPr>
            <a:r>
              <a:rPr lang="en-US" sz="2400" b="0" dirty="0">
                <a:latin typeface="Arial" panose="020B0604020202020204" pitchFamily="34" charset="0"/>
                <a:cs typeface="Arial" panose="020B0604020202020204" pitchFamily="34" charset="0"/>
              </a:rPr>
              <a:t>Office of Communications</a:t>
            </a:r>
          </a:p>
        </p:txBody>
      </p:sp>
      <p:pic>
        <p:nvPicPr>
          <p:cNvPr id="9" name="Picture 8">
            <a:extLst>
              <a:ext uri="{FF2B5EF4-FFF2-40B4-BE49-F238E27FC236}">
                <a16:creationId xmlns:a16="http://schemas.microsoft.com/office/drawing/2014/main" id="{2C1D2033-77FA-4353-A1AF-95FDAA7F4210}"/>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640390" y="3119674"/>
            <a:ext cx="1885950" cy="20273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04706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Prescription Drug 2024: Overview</a:t>
            </a:r>
          </a:p>
        </p:txBody>
      </p:sp>
      <p:sp>
        <p:nvSpPr>
          <p:cNvPr id="5" name="Content Placeholder 4"/>
          <p:cNvSpPr>
            <a:spLocks noGrp="1"/>
          </p:cNvSpPr>
          <p:nvPr>
            <p:ph sz="quarter" idx="4294967295"/>
          </p:nvPr>
        </p:nvSpPr>
        <p:spPr>
          <a:xfrm>
            <a:off x="838200" y="1160463"/>
            <a:ext cx="10515600" cy="5331777"/>
          </a:xfrm>
        </p:spPr>
        <p:txBody>
          <a:bodyPr>
            <a:normAutofit/>
          </a:bodyPr>
          <a:lstStyle/>
          <a:p>
            <a:pPr marL="274320" lvl="1">
              <a:buFont typeface="Wingdings" pitchFamily="2" charset="2"/>
              <a:buChar char="§"/>
              <a:defRPr/>
            </a:pPr>
            <a:r>
              <a:rPr lang="en-US" sz="2400" dirty="0">
                <a:solidFill>
                  <a:srgbClr val="00539A"/>
                </a:solidFill>
              </a:rPr>
              <a:t>The Part D estimated average basic premium  </a:t>
            </a:r>
          </a:p>
          <a:p>
            <a:pPr marL="822960" lvl="2">
              <a:buSzPct val="100000"/>
              <a:buFont typeface="Arial" panose="020B0604020202020204" pitchFamily="34" charset="0"/>
              <a:buChar char="•"/>
              <a:defRPr/>
            </a:pPr>
            <a:r>
              <a:rPr lang="en-US" dirty="0">
                <a:solidFill>
                  <a:srgbClr val="00539A"/>
                </a:solidFill>
                <a:latin typeface="Arial" panose="020B0604020202020204" pitchFamily="34" charset="0"/>
                <a:cs typeface="Arial" panose="020B0604020202020204" pitchFamily="34" charset="0"/>
              </a:rPr>
              <a:t>Projected to be $34.50 in 2024 ($32.09 in 2023)</a:t>
            </a:r>
          </a:p>
          <a:p>
            <a:pPr marL="822960" lvl="2">
              <a:buSzPct val="100000"/>
              <a:buFont typeface="Arial" panose="020B0604020202020204" pitchFamily="34" charset="0"/>
              <a:buChar char="•"/>
              <a:defRPr/>
            </a:pPr>
            <a:r>
              <a:rPr lang="en-US" dirty="0">
                <a:solidFill>
                  <a:srgbClr val="00539A"/>
                </a:solidFill>
                <a:latin typeface="Arial" panose="020B0604020202020204" pitchFamily="34" charset="0"/>
                <a:cs typeface="Arial" panose="020B0604020202020204" pitchFamily="34" charset="0"/>
              </a:rPr>
              <a:t>Announced on July 31, 2023</a:t>
            </a:r>
          </a:p>
          <a:p>
            <a:pPr marL="274320" lvl="1">
              <a:buFont typeface="Wingdings" pitchFamily="2" charset="2"/>
              <a:buChar char="§"/>
              <a:defRPr/>
            </a:pPr>
            <a:r>
              <a:rPr lang="en-US" sz="2400" dirty="0">
                <a:solidFill>
                  <a:srgbClr val="00539A"/>
                </a:solidFill>
              </a:rPr>
              <a:t>People who reach the coverage gap or “donut hole” in 2023 pay</a:t>
            </a:r>
          </a:p>
          <a:p>
            <a:pPr lvl="1" fontAlgn="t"/>
            <a:r>
              <a:rPr lang="en-US" sz="2000" dirty="0">
                <a:solidFill>
                  <a:srgbClr val="00539A"/>
                </a:solidFill>
              </a:rPr>
              <a:t>25% of covered brand-name drugs</a:t>
            </a:r>
          </a:p>
          <a:p>
            <a:pPr lvl="1" fontAlgn="t"/>
            <a:r>
              <a:rPr lang="en-US" sz="2000" dirty="0">
                <a:solidFill>
                  <a:srgbClr val="00539A"/>
                </a:solidFill>
              </a:rPr>
              <a:t>25% of covered generic drugs </a:t>
            </a:r>
          </a:p>
          <a:p>
            <a:pPr marL="284163" lvl="1" indent="-284163" fontAlgn="t">
              <a:buFont typeface="Wingdings" panose="05000000000000000000" pitchFamily="2" charset="2"/>
              <a:buChar char="§"/>
            </a:pPr>
            <a:r>
              <a:rPr lang="en-US" sz="2400" dirty="0">
                <a:solidFill>
                  <a:srgbClr val="00539A"/>
                </a:solidFill>
              </a:rPr>
              <a:t>People with very high prescription drug costs will no longer pay once they reach the “catastrophic phase”</a:t>
            </a:r>
          </a:p>
          <a:p>
            <a:pPr marL="151804" lvl="1" indent="0">
              <a:buNone/>
            </a:pPr>
            <a:endParaRPr lang="en-US" sz="2400" dirty="0">
              <a:solidFill>
                <a:srgbClr val="00539A"/>
              </a:solidFill>
            </a:endParaRPr>
          </a:p>
          <a:p>
            <a:pPr marL="411480" lvl="1" indent="0" fontAlgn="t">
              <a:buNone/>
            </a:pPr>
            <a:endParaRPr lang="en-US" sz="2400" dirty="0">
              <a:solidFill>
                <a:srgbClr val="00539A"/>
              </a:solidFill>
            </a:endParaRPr>
          </a:p>
        </p:txBody>
      </p:sp>
      <p:graphicFrame>
        <p:nvGraphicFramePr>
          <p:cNvPr id="7" name="Table 6">
            <a:extLst>
              <a:ext uri="{FF2B5EF4-FFF2-40B4-BE49-F238E27FC236}">
                <a16:creationId xmlns:a16="http://schemas.microsoft.com/office/drawing/2014/main" id="{B1D20971-611F-4BDF-A6DE-CC8D43709EAD}"/>
              </a:ext>
            </a:extLst>
          </p:cNvPr>
          <p:cNvGraphicFramePr>
            <a:graphicFrameLocks noGrp="1" noChangeAspect="1"/>
          </p:cNvGraphicFramePr>
          <p:nvPr>
            <p:extLst>
              <p:ext uri="{D42A27DB-BD31-4B8C-83A1-F6EECF244321}">
                <p14:modId xmlns:p14="http://schemas.microsoft.com/office/powerpoint/2010/main" val="2279839145"/>
              </p:ext>
            </p:extLst>
          </p:nvPr>
        </p:nvGraphicFramePr>
        <p:xfrm>
          <a:off x="2209800" y="4487866"/>
          <a:ext cx="7086395" cy="1833260"/>
        </p:xfrm>
        <a:graphic>
          <a:graphicData uri="http://schemas.openxmlformats.org/drawingml/2006/table">
            <a:tbl>
              <a:tblPr firstRow="1" firstCol="1" bandRow="1">
                <a:tableStyleId>{5FD0F851-EC5A-4D38-B0AD-8093EC10F338}</a:tableStyleId>
              </a:tblPr>
              <a:tblGrid>
                <a:gridCol w="3505517">
                  <a:extLst>
                    <a:ext uri="{9D8B030D-6E8A-4147-A177-3AD203B41FA5}">
                      <a16:colId xmlns:a16="http://schemas.microsoft.com/office/drawing/2014/main" val="2224834888"/>
                    </a:ext>
                  </a:extLst>
                </a:gridCol>
                <a:gridCol w="2180016">
                  <a:extLst>
                    <a:ext uri="{9D8B030D-6E8A-4147-A177-3AD203B41FA5}">
                      <a16:colId xmlns:a16="http://schemas.microsoft.com/office/drawing/2014/main" val="5073771"/>
                    </a:ext>
                  </a:extLst>
                </a:gridCol>
                <a:gridCol w="1400862">
                  <a:extLst>
                    <a:ext uri="{9D8B030D-6E8A-4147-A177-3AD203B41FA5}">
                      <a16:colId xmlns:a16="http://schemas.microsoft.com/office/drawing/2014/main" val="3101064623"/>
                    </a:ext>
                  </a:extLst>
                </a:gridCol>
              </a:tblGrid>
              <a:tr h="458315">
                <a:tc>
                  <a:txBody>
                    <a:bodyPr/>
                    <a:lstStyle/>
                    <a:p>
                      <a:pPr marL="0" marR="0">
                        <a:lnSpc>
                          <a:spcPct val="107000"/>
                        </a:lnSpc>
                        <a:spcBef>
                          <a:spcPts val="0"/>
                        </a:spcBef>
                        <a:spcAft>
                          <a:spcPts val="0"/>
                        </a:spcAft>
                      </a:pPr>
                      <a:r>
                        <a:rPr lang="en-US" sz="1100" dirty="0">
                          <a:solidFill>
                            <a:srgbClr val="00529B"/>
                          </a:solidFill>
                          <a:effectLst/>
                        </a:rPr>
                        <a:t> </a:t>
                      </a:r>
                      <a:endParaRPr lang="en-US" sz="11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dirty="0">
                          <a:solidFill>
                            <a:srgbClr val="00529B"/>
                          </a:solidFill>
                          <a:effectLst/>
                        </a:rPr>
                        <a:t>2023</a:t>
                      </a:r>
                      <a:endParaRPr lang="en-US" sz="28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dirty="0">
                          <a:solidFill>
                            <a:srgbClr val="00529B"/>
                          </a:solidFill>
                          <a:effectLst/>
                        </a:rPr>
                        <a:t>2024</a:t>
                      </a:r>
                      <a:endParaRPr lang="en-US" sz="28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14751883"/>
                  </a:ext>
                </a:extLst>
              </a:tr>
              <a:tr h="458315">
                <a:tc>
                  <a:txBody>
                    <a:bodyPr/>
                    <a:lstStyle/>
                    <a:p>
                      <a:pPr marL="0" marR="0">
                        <a:lnSpc>
                          <a:spcPct val="107000"/>
                        </a:lnSpc>
                        <a:spcBef>
                          <a:spcPts val="0"/>
                        </a:spcBef>
                        <a:spcAft>
                          <a:spcPts val="0"/>
                        </a:spcAft>
                      </a:pPr>
                      <a:r>
                        <a:rPr lang="en-US" sz="2000">
                          <a:solidFill>
                            <a:srgbClr val="00529B"/>
                          </a:solidFill>
                          <a:effectLst/>
                        </a:rPr>
                        <a:t>Standard Benefit</a:t>
                      </a:r>
                      <a:endParaRPr lang="en-US" sz="200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dirty="0">
                          <a:solidFill>
                            <a:srgbClr val="00529B"/>
                          </a:solidFill>
                          <a:effectLst/>
                        </a:rPr>
                        <a:t> </a:t>
                      </a:r>
                      <a:endParaRPr lang="en-US" sz="11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solidFill>
                            <a:srgbClr val="00529B"/>
                          </a:solidFill>
                          <a:effectLst/>
                        </a:rPr>
                        <a:t> </a:t>
                      </a:r>
                      <a:endParaRPr lang="en-US" sz="110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79059346"/>
                  </a:ext>
                </a:extLst>
              </a:tr>
              <a:tr h="458315">
                <a:tc>
                  <a:txBody>
                    <a:bodyPr/>
                    <a:lstStyle/>
                    <a:p>
                      <a:pPr marL="0" marR="0">
                        <a:lnSpc>
                          <a:spcPct val="107000"/>
                        </a:lnSpc>
                        <a:spcBef>
                          <a:spcPts val="0"/>
                        </a:spcBef>
                        <a:spcAft>
                          <a:spcPts val="0"/>
                        </a:spcAft>
                      </a:pPr>
                      <a:r>
                        <a:rPr lang="en-US" sz="2000">
                          <a:solidFill>
                            <a:srgbClr val="00529B"/>
                          </a:solidFill>
                          <a:effectLst/>
                        </a:rPr>
                        <a:t>       Deductible</a:t>
                      </a:r>
                      <a:endParaRPr lang="en-US" sz="200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solidFill>
                            <a:srgbClr val="00529B"/>
                          </a:solidFill>
                          <a:effectLst/>
                        </a:rPr>
                        <a:t>$505</a:t>
                      </a:r>
                      <a:endParaRPr lang="en-US" sz="24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solidFill>
                            <a:srgbClr val="00529B"/>
                          </a:solidFill>
                          <a:effectLst/>
                        </a:rPr>
                        <a:t>$545</a:t>
                      </a:r>
                      <a:endParaRPr lang="en-US" sz="24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83876893"/>
                  </a:ext>
                </a:extLst>
              </a:tr>
              <a:tr h="458315">
                <a:tc>
                  <a:txBody>
                    <a:bodyPr/>
                    <a:lstStyle/>
                    <a:p>
                      <a:pPr marL="0" marR="0">
                        <a:lnSpc>
                          <a:spcPct val="107000"/>
                        </a:lnSpc>
                        <a:spcBef>
                          <a:spcPts val="0"/>
                        </a:spcBef>
                        <a:spcAft>
                          <a:spcPts val="0"/>
                        </a:spcAft>
                      </a:pPr>
                      <a:r>
                        <a:rPr lang="en-US" sz="2000" dirty="0">
                          <a:solidFill>
                            <a:srgbClr val="00529B"/>
                          </a:solidFill>
                          <a:effectLst/>
                        </a:rPr>
                        <a:t>       Initial Coverage Limit</a:t>
                      </a:r>
                      <a:endParaRPr lang="en-US" sz="20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solidFill>
                            <a:srgbClr val="00529B"/>
                          </a:solidFill>
                          <a:effectLst/>
                        </a:rPr>
                        <a:t>$4,660</a:t>
                      </a:r>
                      <a:endParaRPr lang="en-US" sz="24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solidFill>
                            <a:srgbClr val="00529B"/>
                          </a:solidFill>
                          <a:effectLst/>
                        </a:rPr>
                        <a:t>$5,030</a:t>
                      </a:r>
                      <a:endParaRPr lang="en-US" sz="24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41943965"/>
                  </a:ext>
                </a:extLst>
              </a:tr>
            </a:tbl>
          </a:graphicData>
        </a:graphic>
      </p:graphicFrame>
      <p:sp>
        <p:nvSpPr>
          <p:cNvPr id="10" name="Slide Number Placeholder 9">
            <a:extLst>
              <a:ext uri="{FF2B5EF4-FFF2-40B4-BE49-F238E27FC236}">
                <a16:creationId xmlns:a16="http://schemas.microsoft.com/office/drawing/2014/main" id="{F92B1481-6C13-43E3-BDAB-C1B0E54628B5}"/>
              </a:ext>
            </a:extLst>
          </p:cNvPr>
          <p:cNvSpPr>
            <a:spLocks noGrp="1"/>
          </p:cNvSpPr>
          <p:nvPr>
            <p:ph type="sldNum" sz="quarter" idx="12"/>
          </p:nvPr>
        </p:nvSpPr>
        <p:spPr/>
        <p:txBody>
          <a:bodyPr/>
          <a:lstStyle/>
          <a:p>
            <a:fld id="{0B2D781D-8844-5940-92D1-06EF0A7F581E}" type="slidenum">
              <a:rPr lang="en-US" smtClean="0"/>
              <a:t>26</a:t>
            </a:fld>
            <a:endParaRPr lang="en-US"/>
          </a:p>
        </p:txBody>
      </p:sp>
      <p:sp>
        <p:nvSpPr>
          <p:cNvPr id="3" name="Footer Placeholder 2"/>
          <p:cNvSpPr>
            <a:spLocks noGrp="1"/>
          </p:cNvSpPr>
          <p:nvPr>
            <p:ph type="ftr" sz="quarter" idx="11"/>
          </p:nvPr>
        </p:nvSpPr>
        <p:spPr/>
        <p:txBody>
          <a:bodyPr/>
          <a:lstStyle/>
          <a:p>
            <a:r>
              <a:rPr lang="en-US" dirty="0"/>
              <a:t>NTP Medicare OEP Bootcamp 2023</a:t>
            </a:r>
          </a:p>
        </p:txBody>
      </p:sp>
      <p:sp>
        <p:nvSpPr>
          <p:cNvPr id="2" name="Date Placeholder 1"/>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241550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Prescription Drug 2024: Overview (continued)</a:t>
            </a:r>
          </a:p>
        </p:txBody>
      </p:sp>
      <p:sp>
        <p:nvSpPr>
          <p:cNvPr id="5" name="Content Placeholder 4"/>
          <p:cNvSpPr>
            <a:spLocks noGrp="1"/>
          </p:cNvSpPr>
          <p:nvPr>
            <p:ph sz="quarter" idx="13"/>
          </p:nvPr>
        </p:nvSpPr>
        <p:spPr/>
        <p:txBody>
          <a:bodyPr/>
          <a:lstStyle/>
          <a:p>
            <a:r>
              <a:rPr lang="en-US" dirty="0"/>
              <a:t>The 2024 Part D base beneficiary premium is $34.70</a:t>
            </a:r>
          </a:p>
          <a:p>
            <a:pPr lvl="1"/>
            <a:r>
              <a:rPr lang="en-US" dirty="0"/>
              <a:t>De minimis amount is $2 </a:t>
            </a:r>
          </a:p>
          <a:p>
            <a:r>
              <a:rPr lang="en-US" dirty="0"/>
              <a:t>For regional benchmark amounts and Extra Help (also called low-income premium subsidy) amounts, visit </a:t>
            </a:r>
          </a:p>
          <a:p>
            <a:pPr lvl="1"/>
            <a:r>
              <a:rPr lang="en-US" sz="2400" u="sng" dirty="0">
                <a:solidFill>
                  <a:srgbClr val="000000"/>
                </a:solidFill>
                <a:effectLst/>
                <a:latin typeface="Calibri" panose="020F0502020204030204" pitchFamily="34" charset="0"/>
                <a:ea typeface="Calibri" panose="020F0502020204030204" pitchFamily="34" charset="0"/>
                <a:hlinkClick r:id="rId4"/>
              </a:rPr>
              <a:t>CMS.gov/files/document/regional-rates-and-benchmarks-2024.pdf</a:t>
            </a:r>
            <a:endParaRPr lang="en-US" dirty="0"/>
          </a:p>
        </p:txBody>
      </p:sp>
      <p:sp>
        <p:nvSpPr>
          <p:cNvPr id="7" name="Slide Number Placeholder 6">
            <a:extLst>
              <a:ext uri="{FF2B5EF4-FFF2-40B4-BE49-F238E27FC236}">
                <a16:creationId xmlns:a16="http://schemas.microsoft.com/office/drawing/2014/main" id="{40435FD3-9B32-4893-86C0-8FD5740C8847}"/>
              </a:ext>
            </a:extLst>
          </p:cNvPr>
          <p:cNvSpPr>
            <a:spLocks noGrp="1"/>
          </p:cNvSpPr>
          <p:nvPr>
            <p:ph type="sldNum" sz="quarter" idx="12"/>
          </p:nvPr>
        </p:nvSpPr>
        <p:spPr/>
        <p:txBody>
          <a:bodyPr/>
          <a:lstStyle/>
          <a:p>
            <a:fld id="{0B2D781D-8844-5940-92D1-06EF0A7F581E}" type="slidenum">
              <a:rPr lang="en-US" smtClean="0"/>
              <a:t>27</a:t>
            </a:fld>
            <a:endParaRPr lang="en-US"/>
          </a:p>
        </p:txBody>
      </p:sp>
      <p:sp>
        <p:nvSpPr>
          <p:cNvPr id="3" name="Footer Placeholder 2"/>
          <p:cNvSpPr>
            <a:spLocks noGrp="1"/>
          </p:cNvSpPr>
          <p:nvPr>
            <p:ph type="ftr" sz="quarter" idx="11"/>
          </p:nvPr>
        </p:nvSpPr>
        <p:spPr/>
        <p:txBody>
          <a:bodyPr/>
          <a:lstStyle/>
          <a:p>
            <a:r>
              <a:rPr lang="en-US" dirty="0"/>
              <a:t>NTP Medicare OEP Bootcamp 2023</a:t>
            </a:r>
          </a:p>
        </p:txBody>
      </p:sp>
      <p:sp>
        <p:nvSpPr>
          <p:cNvPr id="2" name="Date Placeholder 1"/>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037257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Using the General Enrollment Period (GEP) to get </a:t>
            </a:r>
            <a:br>
              <a:rPr lang="en-US" sz="2800" dirty="0"/>
            </a:br>
            <a:r>
              <a:rPr lang="en-US" sz="2800" dirty="0"/>
              <a:t>Medicare Drug Coverage: Change in 2024</a:t>
            </a:r>
          </a:p>
        </p:txBody>
      </p:sp>
      <p:pic>
        <p:nvPicPr>
          <p:cNvPr id="46" name="Content Placeholder 45" descr="Graphic showing three calendar icons labeled: Starts Jan 1, Continues Feb, ends Mar 31. next to the three calendars there a box labeled: Coverage begins the first of the month after you sign up">
            <a:extLst>
              <a:ext uri="{FF2B5EF4-FFF2-40B4-BE49-F238E27FC236}">
                <a16:creationId xmlns:a16="http://schemas.microsoft.com/office/drawing/2014/main" id="{705EA210-DC81-CEB4-30AA-B93C20173EA5}"/>
              </a:ext>
            </a:extLst>
          </p:cNvPr>
          <p:cNvPicPr>
            <a:picLocks noGrp="1" noChangeAspect="1"/>
          </p:cNvPicPr>
          <p:nvPr>
            <p:ph sz="quarter" idx="13"/>
          </p:nvPr>
        </p:nvPicPr>
        <p:blipFill>
          <a:blip r:embed="rId4"/>
          <a:stretch>
            <a:fillRect/>
          </a:stretch>
        </p:blipFill>
        <p:spPr>
          <a:xfrm>
            <a:off x="2681214" y="1915763"/>
            <a:ext cx="6667194" cy="1924049"/>
          </a:xfrm>
          <a:prstGeom prst="rect">
            <a:avLst/>
          </a:prstGeom>
        </p:spPr>
      </p:pic>
      <p:sp>
        <p:nvSpPr>
          <p:cNvPr id="39" name="Content Placeholder 38">
            <a:extLst>
              <a:ext uri="{FF2B5EF4-FFF2-40B4-BE49-F238E27FC236}">
                <a16:creationId xmlns:a16="http://schemas.microsoft.com/office/drawing/2014/main" id="{02C15B25-4F9D-D4F0-5A93-F35BFD858EA1}"/>
              </a:ext>
            </a:extLst>
          </p:cNvPr>
          <p:cNvSpPr>
            <a:spLocks noGrp="1"/>
          </p:cNvSpPr>
          <p:nvPr>
            <p:ph sz="quarter" idx="14"/>
          </p:nvPr>
        </p:nvSpPr>
        <p:spPr>
          <a:xfrm>
            <a:off x="469641" y="3886353"/>
            <a:ext cx="11552237" cy="402591"/>
          </a:xfrm>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If you get Part B during the GEP, you can get an SEP for Medicare drug coverage:</a:t>
            </a:r>
          </a:p>
          <a:p>
            <a:pPr marL="0" indent="0">
              <a:buNone/>
            </a:pPr>
            <a:endParaRPr lang="en-US" dirty="0"/>
          </a:p>
        </p:txBody>
      </p:sp>
      <p:pic>
        <p:nvPicPr>
          <p:cNvPr id="40" name="Content Placeholder 39" descr="Graphic showing three calendar icons labeled: Starts Submit Part B application, Continues month 1 or Part B, Ends end of month 2 Part B. Next to the three calendars there a box labeled: Coverage begins the first of the month after month application is received">
            <a:extLst>
              <a:ext uri="{FF2B5EF4-FFF2-40B4-BE49-F238E27FC236}">
                <a16:creationId xmlns:a16="http://schemas.microsoft.com/office/drawing/2014/main" id="{87E18B58-3E9F-EDA2-BE2A-86CAF95AC4D5}"/>
              </a:ext>
            </a:extLst>
          </p:cNvPr>
          <p:cNvPicPr>
            <a:picLocks noGrp="1" noChangeAspect="1"/>
          </p:cNvPicPr>
          <p:nvPr>
            <p:ph sz="quarter" idx="15"/>
          </p:nvPr>
        </p:nvPicPr>
        <p:blipFill>
          <a:blip r:embed="rId5"/>
          <a:stretch>
            <a:fillRect/>
          </a:stretch>
        </p:blipFill>
        <p:spPr>
          <a:xfrm>
            <a:off x="2681214" y="4382026"/>
            <a:ext cx="7113522" cy="1924050"/>
          </a:xfrm>
          <a:prstGeom prst="rect">
            <a:avLst/>
          </a:prstGeom>
        </p:spPr>
      </p:pic>
      <p:grpSp>
        <p:nvGrpSpPr>
          <p:cNvPr id="100" name="Group 99">
            <a:extLst>
              <a:ext uri="{FF2B5EF4-FFF2-40B4-BE49-F238E27FC236}">
                <a16:creationId xmlns:a16="http://schemas.microsoft.com/office/drawing/2014/main" id="{CA803A86-CC9A-4D49-9EAF-72C651B81349}"/>
              </a:ext>
              <a:ext uri="{C183D7F6-B498-43B3-948B-1728B52AA6E4}">
                <adec:decorative xmlns:adec="http://schemas.microsoft.com/office/drawing/2017/decorative" val="1"/>
              </a:ext>
            </a:extLst>
          </p:cNvPr>
          <p:cNvGrpSpPr/>
          <p:nvPr/>
        </p:nvGrpSpPr>
        <p:grpSpPr>
          <a:xfrm rot="10800000">
            <a:off x="0" y="930726"/>
            <a:ext cx="4989904" cy="1221809"/>
            <a:chOff x="8057778" y="4165880"/>
            <a:chExt cx="4196850" cy="1221809"/>
          </a:xfrm>
        </p:grpSpPr>
        <p:sp>
          <p:nvSpPr>
            <p:cNvPr id="101" name="Arrow: Pentagon 100">
              <a:extLst>
                <a:ext uri="{FF2B5EF4-FFF2-40B4-BE49-F238E27FC236}">
                  <a16:creationId xmlns:a16="http://schemas.microsoft.com/office/drawing/2014/main" id="{32EFB23A-E861-48EC-8718-0E5FEA6842E7}"/>
                </a:ext>
              </a:extLst>
            </p:cNvPr>
            <p:cNvSpPr/>
            <p:nvPr/>
          </p:nvSpPr>
          <p:spPr>
            <a:xfrm rot="10800000">
              <a:off x="8057778" y="4397730"/>
              <a:ext cx="4196850" cy="82296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2" name="Graphic 111">
              <a:extLst>
                <a:ext uri="{FF2B5EF4-FFF2-40B4-BE49-F238E27FC236}">
                  <a16:creationId xmlns:a16="http://schemas.microsoft.com/office/drawing/2014/main" id="{6A2A9088-CEC3-4434-8D71-2CBBF0B68C7B}"/>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flipH="1">
              <a:off x="8378540" y="4165880"/>
              <a:ext cx="1221809" cy="1221809"/>
            </a:xfrm>
            <a:prstGeom prst="rect">
              <a:avLst/>
            </a:prstGeom>
          </p:spPr>
        </p:pic>
      </p:grpSp>
      <p:sp>
        <p:nvSpPr>
          <p:cNvPr id="14" name="Text Placeholder 13">
            <a:extLst>
              <a:ext uri="{FF2B5EF4-FFF2-40B4-BE49-F238E27FC236}">
                <a16:creationId xmlns:a16="http://schemas.microsoft.com/office/drawing/2014/main" id="{2DEDF110-C341-72F7-1016-7F093589E9E4}"/>
              </a:ext>
            </a:extLst>
          </p:cNvPr>
          <p:cNvSpPr>
            <a:spLocks noGrp="1"/>
          </p:cNvSpPr>
          <p:nvPr>
            <p:ph sz="quarter" idx="16"/>
          </p:nvPr>
        </p:nvSpPr>
        <p:spPr>
          <a:xfrm>
            <a:off x="139162" y="1187026"/>
            <a:ext cx="3106703" cy="770860"/>
          </a:xfrm>
        </p:spPr>
        <p:txBody>
          <a:bodyPr>
            <a:normAutofit/>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00529B"/>
                </a:solidFill>
                <a:effectLst/>
                <a:uLnTx/>
                <a:uFillTx/>
                <a:latin typeface="Calibri" panose="020F0502020204030204"/>
                <a:ea typeface="+mn-ea"/>
                <a:cs typeface="Arial" panose="020B0604020202020204" pitchFamily="34" charset="0"/>
              </a:rPr>
              <a:t>If you enroll after your IEP, you may pay a late enrollment penalty</a:t>
            </a:r>
          </a:p>
        </p:txBody>
      </p:sp>
      <p:sp>
        <p:nvSpPr>
          <p:cNvPr id="6" name="Slide Number Placeholder 5">
            <a:extLst>
              <a:ext uri="{FF2B5EF4-FFF2-40B4-BE49-F238E27FC236}">
                <a16:creationId xmlns:a16="http://schemas.microsoft.com/office/drawing/2014/main" id="{A632C6F4-F494-4731-A74C-F6FB16AA5D74}"/>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NTP Medicare OEP Bootcamp 2023</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September 2023</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14202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xEl>
                                              <p:pRg st="0" end="0"/>
                                            </p:txEl>
                                          </p:spTgt>
                                        </p:tgtEl>
                                        <p:attrNameLst>
                                          <p:attrName>style.visibility</p:attrName>
                                        </p:attrNameLst>
                                      </p:cBhvr>
                                      <p:to>
                                        <p:strVal val="visible"/>
                                      </p:to>
                                    </p:set>
                                  </p:childTnLst>
                                </p:cTn>
                              </p:par>
                              <p:par>
                                <p:cTn id="12" presetID="2" presetClass="entr" presetSubtype="8"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 calcmode="lin" valueType="num">
                                      <p:cBhvr additive="base">
                                        <p:cTn id="14"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14">
                                            <p:txEl>
                                              <p:pRg st="0" end="0"/>
                                            </p:txEl>
                                          </p:spTgt>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100"/>
                                        </p:tgtEl>
                                        <p:attrNameLst>
                                          <p:attrName>style.visibility</p:attrName>
                                        </p:attrNameLst>
                                      </p:cBhvr>
                                      <p:to>
                                        <p:strVal val="visible"/>
                                      </p:to>
                                    </p:set>
                                    <p:anim calcmode="lin" valueType="num">
                                      <p:cBhvr additive="base">
                                        <p:cTn id="18" dur="500" fill="hold"/>
                                        <p:tgtEl>
                                          <p:spTgt spid="100"/>
                                        </p:tgtEl>
                                        <p:attrNameLst>
                                          <p:attrName>ppt_x</p:attrName>
                                        </p:attrNameLst>
                                      </p:cBhvr>
                                      <p:tavLst>
                                        <p:tav tm="0">
                                          <p:val>
                                            <p:strVal val="0-#ppt_w/2"/>
                                          </p:val>
                                        </p:tav>
                                        <p:tav tm="100000">
                                          <p:val>
                                            <p:strVal val="#ppt_x"/>
                                          </p:val>
                                        </p:tav>
                                      </p:tavLst>
                                    </p:anim>
                                    <p:anim calcmode="lin" valueType="num">
                                      <p:cBhvr additive="base">
                                        <p:cTn id="19" dur="500" fill="hold"/>
                                        <p:tgtEl>
                                          <p:spTgt spid="10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up)">
                                      <p:cBhvr>
                                        <p:cTn id="2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p"/>
      <p:bldP spid="1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0913-3C31-42BD-91B8-A3779C386B9C}"/>
              </a:ext>
            </a:extLst>
          </p:cNvPr>
          <p:cNvSpPr>
            <a:spLocks noGrp="1"/>
          </p:cNvSpPr>
          <p:nvPr>
            <p:ph type="title"/>
          </p:nvPr>
        </p:nvSpPr>
        <p:spPr/>
        <p:txBody>
          <a:bodyPr/>
          <a:lstStyle/>
          <a:p>
            <a:r>
              <a:rPr lang="en-US" dirty="0"/>
              <a:t>LI NET Permanent (CY24 Final Rule)</a:t>
            </a:r>
          </a:p>
        </p:txBody>
      </p:sp>
      <p:sp>
        <p:nvSpPr>
          <p:cNvPr id="6" name="Content Placeholder 5">
            <a:extLst>
              <a:ext uri="{FF2B5EF4-FFF2-40B4-BE49-F238E27FC236}">
                <a16:creationId xmlns:a16="http://schemas.microsoft.com/office/drawing/2014/main" id="{4D4F1B30-9979-4A99-BDD0-C47DD1E1D093}"/>
              </a:ext>
            </a:extLst>
          </p:cNvPr>
          <p:cNvSpPr>
            <a:spLocks noGrp="1"/>
          </p:cNvSpPr>
          <p:nvPr>
            <p:ph sz="quarter" idx="13"/>
          </p:nvPr>
        </p:nvSpPr>
        <p:spPr/>
        <p:txBody>
          <a:bodyPr>
            <a:normAutofit/>
          </a:bodyPr>
          <a:lstStyle/>
          <a:p>
            <a:r>
              <a:rPr lang="en-US" sz="2400" dirty="0"/>
              <a:t>Medicare’s Limited Income (LI) Newly Eligible Transition (NET) Program currently operates as a demonstration program that provides immediate and retroactive Part D coverage for eligible low-income beneficiaries who do not yet have prescription drug coverage</a:t>
            </a:r>
          </a:p>
          <a:p>
            <a:r>
              <a:rPr lang="en-US" sz="2400" dirty="0"/>
              <a:t>Effective January 1, 2024, the LI NET program will be a permanent part of Medicare Part D, as required by section 118 of the Consolidated Appropriations Act (CAA)</a:t>
            </a:r>
          </a:p>
        </p:txBody>
      </p:sp>
      <p:sp>
        <p:nvSpPr>
          <p:cNvPr id="5" name="Slide Number Placeholder 4">
            <a:extLst>
              <a:ext uri="{FF2B5EF4-FFF2-40B4-BE49-F238E27FC236}">
                <a16:creationId xmlns:a16="http://schemas.microsoft.com/office/drawing/2014/main" id="{BBA33AFD-D719-432C-836B-D5E5830E776B}"/>
              </a:ext>
            </a:extLst>
          </p:cNvPr>
          <p:cNvSpPr>
            <a:spLocks noGrp="1"/>
          </p:cNvSpPr>
          <p:nvPr>
            <p:ph type="sldNum" sz="quarter" idx="12"/>
          </p:nvPr>
        </p:nvSpPr>
        <p:spPr/>
        <p:txBody>
          <a:bodyPr/>
          <a:lstStyle/>
          <a:p>
            <a:fld id="{0B2D781D-8844-5940-92D1-06EF0A7F581E}" type="slidenum">
              <a:rPr lang="en-US" smtClean="0"/>
              <a:t>29</a:t>
            </a:fld>
            <a:endParaRPr lang="en-US" dirty="0"/>
          </a:p>
        </p:txBody>
      </p:sp>
      <p:sp>
        <p:nvSpPr>
          <p:cNvPr id="4" name="Footer Placeholder 3">
            <a:extLst>
              <a:ext uri="{FF2B5EF4-FFF2-40B4-BE49-F238E27FC236}">
                <a16:creationId xmlns:a16="http://schemas.microsoft.com/office/drawing/2014/main" id="{8B93AB6B-1DE5-4FED-A84A-7BCD76BC1C01}"/>
              </a:ext>
            </a:extLst>
          </p:cNvPr>
          <p:cNvSpPr>
            <a:spLocks noGrp="1"/>
          </p:cNvSpPr>
          <p:nvPr>
            <p:ph type="ftr" sz="quarter" idx="11"/>
          </p:nvPr>
        </p:nvSpPr>
        <p:spPr/>
        <p:txBody>
          <a:bodyPr/>
          <a:lstStyle/>
          <a:p>
            <a:r>
              <a:rPr lang="en-US"/>
              <a:t>NTP Medicare OEP Bootcamp 2023</a:t>
            </a:r>
            <a:endParaRPr lang="en-US" dirty="0"/>
          </a:p>
        </p:txBody>
      </p:sp>
      <p:sp>
        <p:nvSpPr>
          <p:cNvPr id="3" name="Date Placeholder 2">
            <a:extLst>
              <a:ext uri="{FF2B5EF4-FFF2-40B4-BE49-F238E27FC236}">
                <a16:creationId xmlns:a16="http://schemas.microsoft.com/office/drawing/2014/main" id="{AFE29500-1556-42CA-ABE0-B290BADB88F3}"/>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257156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ADD3D-2698-4C5D-B97E-A572F4C73443}"/>
              </a:ext>
            </a:extLst>
          </p:cNvPr>
          <p:cNvSpPr>
            <a:spLocks noGrp="1"/>
          </p:cNvSpPr>
          <p:nvPr>
            <p:ph type="title"/>
          </p:nvPr>
        </p:nvSpPr>
        <p:spPr/>
        <p:txBody>
          <a:bodyPr/>
          <a:lstStyle/>
          <a:p>
            <a:r>
              <a:rPr lang="en-US" dirty="0"/>
              <a:t>Refreshed NTP Website &amp; Word Mark</a:t>
            </a:r>
          </a:p>
        </p:txBody>
      </p:sp>
      <p:pic>
        <p:nvPicPr>
          <p:cNvPr id="9" name="Content Placeholder 8" descr="Screenshot from the NTP website showing the Full Catalog page">
            <a:extLst>
              <a:ext uri="{FF2B5EF4-FFF2-40B4-BE49-F238E27FC236}">
                <a16:creationId xmlns:a16="http://schemas.microsoft.com/office/drawing/2014/main" id="{E5A1011B-D681-FBCB-F1A7-8704AA0099B9}"/>
              </a:ext>
            </a:extLst>
          </p:cNvPr>
          <p:cNvPicPr>
            <a:picLocks noGrp="1" noChangeAspect="1"/>
          </p:cNvPicPr>
          <p:nvPr>
            <p:ph sz="quarter" idx="13"/>
          </p:nvPr>
        </p:nvPicPr>
        <p:blipFill>
          <a:blip r:embed="rId4"/>
          <a:stretch>
            <a:fillRect/>
          </a:stretch>
        </p:blipFill>
        <p:spPr>
          <a:xfrm>
            <a:off x="292108" y="833983"/>
            <a:ext cx="7640930" cy="6054620"/>
          </a:xfrm>
          <a:prstGeom prst="rect">
            <a:avLst/>
          </a:prstGeom>
        </p:spPr>
      </p:pic>
      <p:sp>
        <p:nvSpPr>
          <p:cNvPr id="10" name="Rectangle: Rounded Corners 9">
            <a:extLst>
              <a:ext uri="{FF2B5EF4-FFF2-40B4-BE49-F238E27FC236}">
                <a16:creationId xmlns:a16="http://schemas.microsoft.com/office/drawing/2014/main" id="{D323086F-12DE-B115-120D-683742C66F95}"/>
              </a:ext>
              <a:ext uri="{C183D7F6-B498-43B3-948B-1728B52AA6E4}">
                <adec:decorative xmlns:adec="http://schemas.microsoft.com/office/drawing/2017/decorative" val="1"/>
              </a:ext>
            </a:extLst>
          </p:cNvPr>
          <p:cNvSpPr/>
          <p:nvPr/>
        </p:nvSpPr>
        <p:spPr>
          <a:xfrm>
            <a:off x="425803" y="981240"/>
            <a:ext cx="1313792" cy="1005840"/>
          </a:xfrm>
          <a:prstGeom prst="roundRect">
            <a:avLst/>
          </a:prstGeom>
          <a:no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D73C5A74-265B-4F1D-A18D-65AA22A72CE2}"/>
              </a:ext>
              <a:ext uri="{C183D7F6-B498-43B3-948B-1728B52AA6E4}">
                <adec:decorative xmlns:adec="http://schemas.microsoft.com/office/drawing/2017/decorative" val="1"/>
              </a:ext>
            </a:extLst>
          </p:cNvPr>
          <p:cNvSpPr/>
          <p:nvPr/>
        </p:nvSpPr>
        <p:spPr>
          <a:xfrm>
            <a:off x="8039100" y="1655471"/>
            <a:ext cx="3886200" cy="2809910"/>
          </a:xfrm>
          <a:prstGeom prst="roundRect">
            <a:avLst/>
          </a:pr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spcAft>
                <a:spcPts val="1200"/>
              </a:spcAft>
            </a:pPr>
            <a:endParaRPr lang="en-US" dirty="0">
              <a:cs typeface="Calibri" panose="020F0502020204030204"/>
            </a:endParaRPr>
          </a:p>
        </p:txBody>
      </p:sp>
      <p:sp>
        <p:nvSpPr>
          <p:cNvPr id="8" name="Content Placeholder 7">
            <a:extLst>
              <a:ext uri="{FF2B5EF4-FFF2-40B4-BE49-F238E27FC236}">
                <a16:creationId xmlns:a16="http://schemas.microsoft.com/office/drawing/2014/main" id="{7A6BE294-5555-625F-DDFD-21147F425BDF}"/>
              </a:ext>
            </a:extLst>
          </p:cNvPr>
          <p:cNvSpPr>
            <a:spLocks noGrp="1"/>
          </p:cNvSpPr>
          <p:nvPr>
            <p:ph sz="quarter" idx="14"/>
          </p:nvPr>
        </p:nvSpPr>
        <p:spPr>
          <a:xfrm>
            <a:off x="8153400" y="1717533"/>
            <a:ext cx="3771900" cy="3451212"/>
          </a:xfrm>
        </p:spPr>
        <p: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You can:</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Download documents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Watch videos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Access tools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Take courses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Sign up for the CMS NTP Listserv</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Register for live events</a:t>
            </a:r>
          </a:p>
          <a:p>
            <a:pPr marL="285750" marR="0" lvl="0" indent="-285750" algn="l" defTabSz="914400" rtl="0" eaLnBrk="1" fontAlgn="auto" latinLnBrk="0" hangingPunct="1">
              <a:lnSpc>
                <a:spcPct val="100000"/>
              </a:lnSpc>
              <a:spcBef>
                <a:spcPts val="0"/>
              </a:spcBef>
              <a:spcAft>
                <a:spcPts val="48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rPr>
              <a:t>View webinar recordings</a:t>
            </a:r>
          </a:p>
          <a:p>
            <a:pPr marL="0" indent="0" defTabSz="914400">
              <a:spcAft>
                <a:spcPts val="0"/>
              </a:spcAft>
              <a:buClrTx/>
              <a:buNone/>
              <a:defRPr/>
            </a:pPr>
            <a:r>
              <a:rPr lang="en-US" sz="1600" dirty="0">
                <a:hlinkClick r:id="rId5"/>
              </a:rPr>
              <a:t>CMSnationaltrainingprogram.cms.gov</a:t>
            </a:r>
            <a:endParaRPr lang="en-US" sz="1600" b="1" dirty="0">
              <a:solidFill>
                <a:schemeClr val="tx2">
                  <a:lumMod val="50000"/>
                </a:schemeClr>
              </a:solidFill>
            </a:endParaRPr>
          </a:p>
        </p:txBody>
      </p:sp>
      <p:sp>
        <p:nvSpPr>
          <p:cNvPr id="5" name="Slide Number Placeholder 4">
            <a:extLst>
              <a:ext uri="{FF2B5EF4-FFF2-40B4-BE49-F238E27FC236}">
                <a16:creationId xmlns:a16="http://schemas.microsoft.com/office/drawing/2014/main" id="{015DCEE3-1501-47BF-B20B-2464B1C1334E}"/>
              </a:ext>
            </a:extLst>
          </p:cNvPr>
          <p:cNvSpPr>
            <a:spLocks noGrp="1"/>
          </p:cNvSpPr>
          <p:nvPr>
            <p:ph type="sldNum" sz="quarter" idx="12"/>
          </p:nvPr>
        </p:nvSpPr>
        <p:spPr/>
        <p:txBody>
          <a:bodyPr/>
          <a:lstStyle/>
          <a:p>
            <a:fld id="{0B2D781D-8844-5940-92D1-06EF0A7F581E}" type="slidenum">
              <a:rPr lang="en-US">
                <a:solidFill>
                  <a:srgbClr val="8FAADC"/>
                </a:solidFill>
              </a:rPr>
              <a:pPr/>
              <a:t>3</a:t>
            </a:fld>
            <a:endParaRPr lang="en-US" dirty="0">
              <a:solidFill>
                <a:srgbClr val="8FAADC"/>
              </a:solidFill>
            </a:endParaRPr>
          </a:p>
        </p:txBody>
      </p:sp>
      <p:sp>
        <p:nvSpPr>
          <p:cNvPr id="4" name="Footer Placeholder 3">
            <a:extLst>
              <a:ext uri="{FF2B5EF4-FFF2-40B4-BE49-F238E27FC236}">
                <a16:creationId xmlns:a16="http://schemas.microsoft.com/office/drawing/2014/main" id="{1E8B6F0A-2520-4C1A-A27F-11A0D377A662}"/>
              </a:ext>
            </a:extLst>
          </p:cNvPr>
          <p:cNvSpPr>
            <a:spLocks noGrp="1"/>
          </p:cNvSpPr>
          <p:nvPr>
            <p:ph type="ftr" sz="quarter" idx="11"/>
          </p:nvPr>
        </p:nvSpPr>
        <p:spPr/>
        <p:txBody>
          <a:bodyPr/>
          <a:lstStyle/>
          <a:p>
            <a:r>
              <a:rPr lang="en-US" dirty="0">
                <a:solidFill>
                  <a:srgbClr val="8FAADC"/>
                </a:solidFill>
              </a:rPr>
              <a:t>NTP Medicare OEP Bootcamp 2023</a:t>
            </a:r>
          </a:p>
        </p:txBody>
      </p:sp>
      <p:sp>
        <p:nvSpPr>
          <p:cNvPr id="3" name="Date Placeholder 2">
            <a:extLst>
              <a:ext uri="{FF2B5EF4-FFF2-40B4-BE49-F238E27FC236}">
                <a16:creationId xmlns:a16="http://schemas.microsoft.com/office/drawing/2014/main" id="{DE197C95-F996-41AF-93E8-BF613358AB34}"/>
              </a:ext>
            </a:extLst>
          </p:cNvPr>
          <p:cNvSpPr>
            <a:spLocks noGrp="1"/>
          </p:cNvSpPr>
          <p:nvPr>
            <p:ph type="dt" sz="half" idx="10"/>
          </p:nvPr>
        </p:nvSpPr>
        <p:spPr/>
        <p:txBody>
          <a:bodyPr/>
          <a:lstStyle/>
          <a:p>
            <a:r>
              <a:rPr lang="en-US" dirty="0">
                <a:solidFill>
                  <a:srgbClr val="8FAADC"/>
                </a:solidFill>
              </a:rPr>
              <a:t>September 2023</a:t>
            </a:r>
          </a:p>
        </p:txBody>
      </p:sp>
    </p:spTree>
    <p:custDataLst>
      <p:tags r:id="rId1"/>
    </p:custDataLst>
    <p:extLst>
      <p:ext uri="{BB962C8B-B14F-4D97-AF65-F5344CB8AC3E}">
        <p14:creationId xmlns:p14="http://schemas.microsoft.com/office/powerpoint/2010/main" val="6926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F349B-AFFF-469C-B501-D8548300DEF1}"/>
              </a:ext>
            </a:extLst>
          </p:cNvPr>
          <p:cNvSpPr>
            <a:spLocks noGrp="1"/>
          </p:cNvSpPr>
          <p:nvPr>
            <p:ph type="title"/>
          </p:nvPr>
        </p:nvSpPr>
        <p:spPr>
          <a:xfrm>
            <a:off x="0" y="12930"/>
            <a:ext cx="12192000" cy="928766"/>
          </a:xfrm>
        </p:spPr>
        <p:txBody>
          <a:bodyPr anchor="ctr" anchorCtr="0">
            <a:normAutofit/>
          </a:bodyPr>
          <a:lstStyle/>
          <a:p>
            <a:r>
              <a:rPr lang="en-US" sz="3000" dirty="0"/>
              <a:t>2024 Specialty Tiers Threshold</a:t>
            </a:r>
          </a:p>
        </p:txBody>
      </p:sp>
      <p:sp>
        <p:nvSpPr>
          <p:cNvPr id="3" name="Text Placeholder 2">
            <a:extLst>
              <a:ext uri="{FF2B5EF4-FFF2-40B4-BE49-F238E27FC236}">
                <a16:creationId xmlns:a16="http://schemas.microsoft.com/office/drawing/2014/main" id="{ACB0F35F-38A6-41BC-9BE6-4A16B7A568D8}"/>
              </a:ext>
            </a:extLst>
          </p:cNvPr>
          <p:cNvSpPr>
            <a:spLocks noGrp="1"/>
          </p:cNvSpPr>
          <p:nvPr>
            <p:ph type="body" sz="quarter" idx="13"/>
          </p:nvPr>
        </p:nvSpPr>
        <p:spPr>
          <a:xfrm>
            <a:off x="914400" y="1371600"/>
            <a:ext cx="9817768" cy="4167187"/>
          </a:xfrm>
        </p:spPr>
        <p:txBody>
          <a:bodyPr>
            <a:normAutofit/>
          </a:bodyPr>
          <a:lstStyle/>
          <a:p>
            <a:pPr marL="0" indent="0">
              <a:lnSpc>
                <a:spcPct val="100000"/>
              </a:lnSpc>
              <a:spcBef>
                <a:spcPts val="0"/>
              </a:spcBef>
              <a:spcAft>
                <a:spcPts val="1200"/>
              </a:spcAft>
              <a:buNone/>
            </a:pPr>
            <a:r>
              <a:rPr lang="en-US" sz="2800" b="1" dirty="0">
                <a:solidFill>
                  <a:srgbClr val="00529B"/>
                </a:solidFill>
              </a:rPr>
              <a:t>Medicare drug coverage (Part D) sponsors may exempt a formulary tier from its tiering exceptions process</a:t>
            </a:r>
          </a:p>
          <a:p>
            <a:pPr marL="548640" indent="-274320">
              <a:lnSpc>
                <a:spcPct val="100000"/>
              </a:lnSpc>
              <a:spcBef>
                <a:spcPts val="0"/>
              </a:spcBef>
              <a:spcAft>
                <a:spcPts val="1200"/>
              </a:spcAft>
            </a:pPr>
            <a:r>
              <a:rPr lang="en-US" sz="2400" dirty="0">
                <a:solidFill>
                  <a:srgbClr val="00529B"/>
                </a:solidFill>
              </a:rPr>
              <a:t>Sponsor-negotiated price must exceed a dollar-per-month threshold established by CMS</a:t>
            </a:r>
          </a:p>
          <a:p>
            <a:pPr marL="548640" indent="-274320">
              <a:lnSpc>
                <a:spcPct val="100000"/>
              </a:lnSpc>
              <a:spcBef>
                <a:spcPts val="0"/>
              </a:spcBef>
              <a:spcAft>
                <a:spcPts val="1200"/>
              </a:spcAft>
            </a:pPr>
            <a:r>
              <a:rPr lang="en-US" sz="2400" dirty="0">
                <a:solidFill>
                  <a:srgbClr val="00529B"/>
                </a:solidFill>
              </a:rPr>
              <a:t>2024 specialty tier threshold is $950 for the ingredient cost of a 30-day equivalent supply</a:t>
            </a:r>
          </a:p>
          <a:p>
            <a:pPr marL="548640"/>
            <a:endParaRPr lang="en-US" sz="2000" dirty="0">
              <a:solidFill>
                <a:srgbClr val="00529B"/>
              </a:solidFill>
            </a:endParaRPr>
          </a:p>
          <a:p>
            <a:endParaRPr lang="en-US" sz="2400" dirty="0"/>
          </a:p>
        </p:txBody>
      </p:sp>
      <p:sp>
        <p:nvSpPr>
          <p:cNvPr id="6" name="Slide Number Placeholder 5">
            <a:extLst>
              <a:ext uri="{FF2B5EF4-FFF2-40B4-BE49-F238E27FC236}">
                <a16:creationId xmlns:a16="http://schemas.microsoft.com/office/drawing/2014/main" id="{FBB58619-933C-472A-AE49-29A02023346C}"/>
              </a:ext>
            </a:extLst>
          </p:cNvPr>
          <p:cNvSpPr>
            <a:spLocks noGrp="1"/>
          </p:cNvSpPr>
          <p:nvPr>
            <p:ph type="sldNum" sz="quarter" idx="12"/>
          </p:nvPr>
        </p:nvSpPr>
        <p:spPr/>
        <p:txBody>
          <a:bodyPr/>
          <a:lstStyle/>
          <a:p>
            <a:fld id="{0B2D781D-8844-5940-92D1-06EF0A7F581E}" type="slidenum">
              <a:rPr lang="en-US" smtClean="0"/>
              <a:pPr/>
              <a:t>30</a:t>
            </a:fld>
            <a:endParaRPr lang="en-US" dirty="0"/>
          </a:p>
        </p:txBody>
      </p:sp>
      <p:sp>
        <p:nvSpPr>
          <p:cNvPr id="5" name="Footer Placeholder 4">
            <a:extLst>
              <a:ext uri="{FF2B5EF4-FFF2-40B4-BE49-F238E27FC236}">
                <a16:creationId xmlns:a16="http://schemas.microsoft.com/office/drawing/2014/main" id="{2D6EF21C-F79D-4E29-8862-6F9BD44CC09E}"/>
              </a:ext>
            </a:extLst>
          </p:cNvPr>
          <p:cNvSpPr>
            <a:spLocks noGrp="1"/>
          </p:cNvSpPr>
          <p:nvPr>
            <p:ph type="ftr" sz="quarter" idx="11"/>
          </p:nvPr>
        </p:nvSpPr>
        <p:spPr/>
        <p:txBody>
          <a:bodyPr/>
          <a:lstStyle/>
          <a:p>
            <a:r>
              <a:rPr lang="en-US"/>
              <a:t>NTP Medicare OEP Bootcamp 2023</a:t>
            </a:r>
            <a:endParaRPr lang="en-US" dirty="0"/>
          </a:p>
        </p:txBody>
      </p:sp>
      <p:sp>
        <p:nvSpPr>
          <p:cNvPr id="4" name="Date Placeholder 3">
            <a:extLst>
              <a:ext uri="{FF2B5EF4-FFF2-40B4-BE49-F238E27FC236}">
                <a16:creationId xmlns:a16="http://schemas.microsoft.com/office/drawing/2014/main" id="{7C19A5C1-232A-4AA6-8095-8BD8085BF2F7}"/>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529407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1376-D932-4EB5-AE98-363C54169967}"/>
              </a:ext>
            </a:extLst>
          </p:cNvPr>
          <p:cNvSpPr>
            <a:spLocks noGrp="1"/>
          </p:cNvSpPr>
          <p:nvPr>
            <p:ph type="title"/>
          </p:nvPr>
        </p:nvSpPr>
        <p:spPr>
          <a:xfrm>
            <a:off x="0" y="12929"/>
            <a:ext cx="12192000" cy="956061"/>
          </a:xfrm>
        </p:spPr>
        <p:txBody>
          <a:bodyPr>
            <a:noAutofit/>
          </a:bodyPr>
          <a:lstStyle/>
          <a:p>
            <a:r>
              <a:rPr lang="en-US" sz="2800" dirty="0"/>
              <a:t>Lowering Beneficiary Cost Sharing </a:t>
            </a:r>
            <a:br>
              <a:rPr lang="en-US" sz="2800" dirty="0"/>
            </a:br>
            <a:r>
              <a:rPr lang="en-US" sz="2800" dirty="0"/>
              <a:t>at the Pharmacy Counter</a:t>
            </a:r>
          </a:p>
        </p:txBody>
      </p:sp>
      <p:sp>
        <p:nvSpPr>
          <p:cNvPr id="3" name="Text Placeholder 2">
            <a:extLst>
              <a:ext uri="{FF2B5EF4-FFF2-40B4-BE49-F238E27FC236}">
                <a16:creationId xmlns:a16="http://schemas.microsoft.com/office/drawing/2014/main" id="{BBA40F20-5B90-4BD2-AC6C-BDF757B1E7AC}"/>
              </a:ext>
            </a:extLst>
          </p:cNvPr>
          <p:cNvSpPr>
            <a:spLocks noGrp="1"/>
          </p:cNvSpPr>
          <p:nvPr>
            <p:ph type="body" sz="quarter" idx="13"/>
          </p:nvPr>
        </p:nvSpPr>
        <p:spPr>
          <a:xfrm>
            <a:off x="914400" y="1371600"/>
            <a:ext cx="10644188" cy="4167187"/>
          </a:xfrm>
        </p:spPr>
        <p:txBody>
          <a:bodyPr>
            <a:normAutofit/>
          </a:bodyPr>
          <a:lstStyle/>
          <a:p>
            <a:pPr marL="274320" indent="-274320">
              <a:lnSpc>
                <a:spcPct val="100000"/>
              </a:lnSpc>
              <a:spcBef>
                <a:spcPts val="0"/>
              </a:spcBef>
              <a:spcAft>
                <a:spcPts val="1200"/>
              </a:spcAft>
            </a:pPr>
            <a:r>
              <a:rPr lang="en-US" sz="2400" dirty="0">
                <a:solidFill>
                  <a:srgbClr val="00529B"/>
                </a:solidFill>
              </a:rPr>
              <a:t>Requires Medicare drug plans to apply all price concessions they get from network pharmacies to the negotiated price at the point of sale</a:t>
            </a:r>
          </a:p>
          <a:p>
            <a:r>
              <a:rPr lang="en-US" sz="2400" dirty="0"/>
              <a:t>Redefining the negotiated price as the lowest possible reimbursement a network pharmacy will receive, in total, for a particular drug</a:t>
            </a:r>
          </a:p>
          <a:p>
            <a:r>
              <a:rPr lang="en-US" sz="2400" dirty="0">
                <a:solidFill>
                  <a:srgbClr val="00529B"/>
                </a:solidFill>
              </a:rPr>
              <a:t>Reduces the out-of-pocket costs for a person with Medicare and improves price transparency and market competition in the Part D program</a:t>
            </a:r>
          </a:p>
          <a:p>
            <a:pPr marL="274320" indent="-274320">
              <a:lnSpc>
                <a:spcPct val="100000"/>
              </a:lnSpc>
              <a:spcBef>
                <a:spcPts val="0"/>
              </a:spcBef>
              <a:spcAft>
                <a:spcPts val="1200"/>
              </a:spcAft>
            </a:pPr>
            <a:r>
              <a:rPr lang="en-US" sz="2400" dirty="0">
                <a:solidFill>
                  <a:srgbClr val="00529B"/>
                </a:solidFill>
              </a:rPr>
              <a:t>Effective January 1, 2024</a:t>
            </a:r>
          </a:p>
          <a:p>
            <a:pPr marL="274320" indent="-274320"/>
            <a:endParaRPr lang="en-US" sz="2400" dirty="0"/>
          </a:p>
        </p:txBody>
      </p:sp>
      <p:sp>
        <p:nvSpPr>
          <p:cNvPr id="6" name="Slide Number Placeholder 5">
            <a:extLst>
              <a:ext uri="{FF2B5EF4-FFF2-40B4-BE49-F238E27FC236}">
                <a16:creationId xmlns:a16="http://schemas.microsoft.com/office/drawing/2014/main" id="{A73701C3-53D0-40AA-A8DB-F9DCAF373351}"/>
              </a:ext>
            </a:extLst>
          </p:cNvPr>
          <p:cNvSpPr>
            <a:spLocks noGrp="1"/>
          </p:cNvSpPr>
          <p:nvPr>
            <p:ph type="sldNum" sz="quarter" idx="12"/>
          </p:nvPr>
        </p:nvSpPr>
        <p:spPr/>
        <p:txBody>
          <a:bodyPr/>
          <a:lstStyle/>
          <a:p>
            <a:fld id="{0B2D781D-8844-5940-92D1-06EF0A7F581E}" type="slidenum">
              <a:rPr lang="en-US" smtClean="0"/>
              <a:pPr/>
              <a:t>31</a:t>
            </a:fld>
            <a:endParaRPr lang="en-US" dirty="0"/>
          </a:p>
        </p:txBody>
      </p:sp>
      <p:sp>
        <p:nvSpPr>
          <p:cNvPr id="5" name="Footer Placeholder 4">
            <a:extLst>
              <a:ext uri="{FF2B5EF4-FFF2-40B4-BE49-F238E27FC236}">
                <a16:creationId xmlns:a16="http://schemas.microsoft.com/office/drawing/2014/main" id="{E706F36C-AEFC-48E2-990C-BAF52EC9ADA5}"/>
              </a:ext>
            </a:extLst>
          </p:cNvPr>
          <p:cNvSpPr>
            <a:spLocks noGrp="1"/>
          </p:cNvSpPr>
          <p:nvPr>
            <p:ph type="ftr" sz="quarter" idx="11"/>
          </p:nvPr>
        </p:nvSpPr>
        <p:spPr/>
        <p:txBody>
          <a:bodyPr/>
          <a:lstStyle/>
          <a:p>
            <a:r>
              <a:rPr lang="en-US"/>
              <a:t>NTP Medicare OEP Bootcamp 2023</a:t>
            </a:r>
            <a:endParaRPr lang="en-US" dirty="0"/>
          </a:p>
        </p:txBody>
      </p:sp>
      <p:sp>
        <p:nvSpPr>
          <p:cNvPr id="4" name="Date Placeholder 3">
            <a:extLst>
              <a:ext uri="{FF2B5EF4-FFF2-40B4-BE49-F238E27FC236}">
                <a16:creationId xmlns:a16="http://schemas.microsoft.com/office/drawing/2014/main" id="{70518B98-0307-4B06-8AFF-FF6530E0CA14}"/>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38787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EF6EA-B936-4579-A361-E9C669642655}"/>
              </a:ext>
            </a:extLst>
          </p:cNvPr>
          <p:cNvSpPr>
            <a:spLocks noGrp="1"/>
          </p:cNvSpPr>
          <p:nvPr>
            <p:ph type="title"/>
          </p:nvPr>
        </p:nvSpPr>
        <p:spPr>
          <a:xfrm>
            <a:off x="4151559" y="2178801"/>
            <a:ext cx="5647327" cy="688931"/>
          </a:xfrm>
        </p:spPr>
        <p:txBody>
          <a:bodyPr>
            <a:noAutofit/>
          </a:bodyPr>
          <a:lstStyle/>
          <a:p>
            <a:r>
              <a:rPr lang="en-US" dirty="0"/>
              <a:t>Medicare Advantage Program Updates</a:t>
            </a:r>
          </a:p>
        </p:txBody>
      </p:sp>
    </p:spTree>
    <p:custDataLst>
      <p:tags r:id="rId1"/>
    </p:custDataLst>
    <p:extLst>
      <p:ext uri="{BB962C8B-B14F-4D97-AF65-F5344CB8AC3E}">
        <p14:creationId xmlns:p14="http://schemas.microsoft.com/office/powerpoint/2010/main" val="1297423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Using the General Enrollment Period (GEP) to get </a:t>
            </a:r>
            <a:br>
              <a:rPr lang="en-US" sz="2800" dirty="0"/>
            </a:br>
            <a:r>
              <a:rPr lang="en-US" sz="2800" dirty="0"/>
              <a:t>Medicare Drug Coverage: Change in 2024 </a:t>
            </a:r>
          </a:p>
        </p:txBody>
      </p:sp>
      <p:pic>
        <p:nvPicPr>
          <p:cNvPr id="46" name="Content Placeholder 45" descr="Graphic showing three calendar icons labeled: Starts Jan 1, Continues Feb, ends Mar 31. next to the three calendars there a box labeled: Coverage begins the first of the month after you sign up">
            <a:extLst>
              <a:ext uri="{FF2B5EF4-FFF2-40B4-BE49-F238E27FC236}">
                <a16:creationId xmlns:a16="http://schemas.microsoft.com/office/drawing/2014/main" id="{705EA210-DC81-CEB4-30AA-B93C20173EA5}"/>
              </a:ext>
            </a:extLst>
          </p:cNvPr>
          <p:cNvPicPr>
            <a:picLocks noGrp="1" noChangeAspect="1"/>
          </p:cNvPicPr>
          <p:nvPr>
            <p:ph sz="quarter" idx="13"/>
          </p:nvPr>
        </p:nvPicPr>
        <p:blipFill>
          <a:blip r:embed="rId4"/>
          <a:stretch>
            <a:fillRect/>
          </a:stretch>
        </p:blipFill>
        <p:spPr>
          <a:xfrm>
            <a:off x="2681214" y="1915763"/>
            <a:ext cx="6667194" cy="1924049"/>
          </a:xfrm>
          <a:prstGeom prst="rect">
            <a:avLst/>
          </a:prstGeom>
        </p:spPr>
      </p:pic>
      <p:sp>
        <p:nvSpPr>
          <p:cNvPr id="39" name="Content Placeholder 38">
            <a:extLst>
              <a:ext uri="{FF2B5EF4-FFF2-40B4-BE49-F238E27FC236}">
                <a16:creationId xmlns:a16="http://schemas.microsoft.com/office/drawing/2014/main" id="{02C15B25-4F9D-D4F0-5A93-F35BFD858EA1}"/>
              </a:ext>
            </a:extLst>
          </p:cNvPr>
          <p:cNvSpPr>
            <a:spLocks noGrp="1"/>
          </p:cNvSpPr>
          <p:nvPr>
            <p:ph sz="quarter" idx="14"/>
          </p:nvPr>
        </p:nvSpPr>
        <p:spPr>
          <a:xfrm>
            <a:off x="469641" y="3886353"/>
            <a:ext cx="11552237" cy="402591"/>
          </a:xfrm>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If you get Part B during the GEP, you can get an SEP for Medicare drug coverage:</a:t>
            </a:r>
          </a:p>
          <a:p>
            <a:pPr marL="0" indent="0">
              <a:buNone/>
            </a:pPr>
            <a:endParaRPr lang="en-US" dirty="0"/>
          </a:p>
        </p:txBody>
      </p:sp>
      <p:pic>
        <p:nvPicPr>
          <p:cNvPr id="40" name="Content Placeholder 39" descr="Graphic showing three calendar icons labeled: Starts Submit Part B application, Continues month 1 or Part B, Ends end of month 2 Part B. Next to the three calendars there a box labeled: Coverage begins the first of the month after month application is received">
            <a:extLst>
              <a:ext uri="{FF2B5EF4-FFF2-40B4-BE49-F238E27FC236}">
                <a16:creationId xmlns:a16="http://schemas.microsoft.com/office/drawing/2014/main" id="{87E18B58-3E9F-EDA2-BE2A-86CAF95AC4D5}"/>
              </a:ext>
            </a:extLst>
          </p:cNvPr>
          <p:cNvPicPr>
            <a:picLocks noGrp="1" noChangeAspect="1"/>
          </p:cNvPicPr>
          <p:nvPr>
            <p:ph sz="quarter" idx="15"/>
          </p:nvPr>
        </p:nvPicPr>
        <p:blipFill>
          <a:blip r:embed="rId5"/>
          <a:stretch>
            <a:fillRect/>
          </a:stretch>
        </p:blipFill>
        <p:spPr>
          <a:xfrm>
            <a:off x="2681214" y="4382026"/>
            <a:ext cx="7113522" cy="1924050"/>
          </a:xfrm>
          <a:prstGeom prst="rect">
            <a:avLst/>
          </a:prstGeom>
        </p:spPr>
      </p:pic>
      <p:grpSp>
        <p:nvGrpSpPr>
          <p:cNvPr id="100" name="Group 99">
            <a:extLst>
              <a:ext uri="{FF2B5EF4-FFF2-40B4-BE49-F238E27FC236}">
                <a16:creationId xmlns:a16="http://schemas.microsoft.com/office/drawing/2014/main" id="{CA803A86-CC9A-4D49-9EAF-72C651B81349}"/>
              </a:ext>
              <a:ext uri="{C183D7F6-B498-43B3-948B-1728B52AA6E4}">
                <adec:decorative xmlns:adec="http://schemas.microsoft.com/office/drawing/2017/decorative" val="1"/>
              </a:ext>
            </a:extLst>
          </p:cNvPr>
          <p:cNvGrpSpPr/>
          <p:nvPr/>
        </p:nvGrpSpPr>
        <p:grpSpPr>
          <a:xfrm rot="10800000">
            <a:off x="0" y="930726"/>
            <a:ext cx="4989904" cy="1221809"/>
            <a:chOff x="8057778" y="4165880"/>
            <a:chExt cx="4196850" cy="1221809"/>
          </a:xfrm>
        </p:grpSpPr>
        <p:sp>
          <p:nvSpPr>
            <p:cNvPr id="101" name="Arrow: Pentagon 100">
              <a:extLst>
                <a:ext uri="{FF2B5EF4-FFF2-40B4-BE49-F238E27FC236}">
                  <a16:creationId xmlns:a16="http://schemas.microsoft.com/office/drawing/2014/main" id="{32EFB23A-E861-48EC-8718-0E5FEA6842E7}"/>
                </a:ext>
              </a:extLst>
            </p:cNvPr>
            <p:cNvSpPr/>
            <p:nvPr/>
          </p:nvSpPr>
          <p:spPr>
            <a:xfrm rot="10800000">
              <a:off x="8057778" y="4397730"/>
              <a:ext cx="4196850" cy="82296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2" name="Graphic 111">
              <a:extLst>
                <a:ext uri="{FF2B5EF4-FFF2-40B4-BE49-F238E27FC236}">
                  <a16:creationId xmlns:a16="http://schemas.microsoft.com/office/drawing/2014/main" id="{6A2A9088-CEC3-4434-8D71-2CBBF0B68C7B}"/>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flipH="1">
              <a:off x="8378540" y="4165880"/>
              <a:ext cx="1221809" cy="1221809"/>
            </a:xfrm>
            <a:prstGeom prst="rect">
              <a:avLst/>
            </a:prstGeom>
          </p:spPr>
        </p:pic>
      </p:grpSp>
      <p:sp>
        <p:nvSpPr>
          <p:cNvPr id="14" name="Text Placeholder 13">
            <a:extLst>
              <a:ext uri="{FF2B5EF4-FFF2-40B4-BE49-F238E27FC236}">
                <a16:creationId xmlns:a16="http://schemas.microsoft.com/office/drawing/2014/main" id="{2DEDF110-C341-72F7-1016-7F093589E9E4}"/>
              </a:ext>
            </a:extLst>
          </p:cNvPr>
          <p:cNvSpPr>
            <a:spLocks noGrp="1"/>
          </p:cNvSpPr>
          <p:nvPr>
            <p:ph sz="quarter" idx="16"/>
          </p:nvPr>
        </p:nvSpPr>
        <p:spPr>
          <a:xfrm>
            <a:off x="139162" y="1187026"/>
            <a:ext cx="3106703" cy="770860"/>
          </a:xfrm>
        </p:spPr>
        <p:txBody>
          <a:bodyPr>
            <a:normAutofit/>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00529B"/>
                </a:solidFill>
                <a:effectLst/>
                <a:uLnTx/>
                <a:uFillTx/>
                <a:latin typeface="Calibri" panose="020F0502020204030204"/>
                <a:ea typeface="+mn-ea"/>
                <a:cs typeface="Arial" panose="020B0604020202020204" pitchFamily="34" charset="0"/>
              </a:rPr>
              <a:t>If you enroll after your IEP, you may pay a late enrollment penalty</a:t>
            </a:r>
          </a:p>
        </p:txBody>
      </p:sp>
      <p:sp>
        <p:nvSpPr>
          <p:cNvPr id="6" name="Slide Number Placeholder 5">
            <a:extLst>
              <a:ext uri="{FF2B5EF4-FFF2-40B4-BE49-F238E27FC236}">
                <a16:creationId xmlns:a16="http://schemas.microsoft.com/office/drawing/2014/main" id="{A632C6F4-F494-4731-A74C-F6FB16AA5D74}"/>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NTP Medicare OEP Bootcamp 2023</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September 2023</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21110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xEl>
                                              <p:pRg st="0" end="0"/>
                                            </p:txEl>
                                          </p:spTgt>
                                        </p:tgtEl>
                                        <p:attrNameLst>
                                          <p:attrName>style.visibility</p:attrName>
                                        </p:attrNameLst>
                                      </p:cBhvr>
                                      <p:to>
                                        <p:strVal val="visible"/>
                                      </p:to>
                                    </p:set>
                                  </p:childTnLst>
                                </p:cTn>
                              </p:par>
                              <p:par>
                                <p:cTn id="12" presetID="2" presetClass="entr" presetSubtype="8"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 calcmode="lin" valueType="num">
                                      <p:cBhvr additive="base">
                                        <p:cTn id="14"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14">
                                            <p:txEl>
                                              <p:pRg st="0" end="0"/>
                                            </p:txEl>
                                          </p:spTgt>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100"/>
                                        </p:tgtEl>
                                        <p:attrNameLst>
                                          <p:attrName>style.visibility</p:attrName>
                                        </p:attrNameLst>
                                      </p:cBhvr>
                                      <p:to>
                                        <p:strVal val="visible"/>
                                      </p:to>
                                    </p:set>
                                    <p:anim calcmode="lin" valueType="num">
                                      <p:cBhvr additive="base">
                                        <p:cTn id="18" dur="500" fill="hold"/>
                                        <p:tgtEl>
                                          <p:spTgt spid="100"/>
                                        </p:tgtEl>
                                        <p:attrNameLst>
                                          <p:attrName>ppt_x</p:attrName>
                                        </p:attrNameLst>
                                      </p:cBhvr>
                                      <p:tavLst>
                                        <p:tav tm="0">
                                          <p:val>
                                            <p:strVal val="0-#ppt_w/2"/>
                                          </p:val>
                                        </p:tav>
                                        <p:tav tm="100000">
                                          <p:val>
                                            <p:strVal val="#ppt_x"/>
                                          </p:val>
                                        </p:tav>
                                      </p:tavLst>
                                    </p:anim>
                                    <p:anim calcmode="lin" valueType="num">
                                      <p:cBhvr additive="base">
                                        <p:cTn id="19" dur="500" fill="hold"/>
                                        <p:tgtEl>
                                          <p:spTgt spid="10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up)">
                                      <p:cBhvr>
                                        <p:cTn id="2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p"/>
      <p:bldP spid="1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2D9E0-9724-400D-8F28-0F8653612196}"/>
              </a:ext>
            </a:extLst>
          </p:cNvPr>
          <p:cNvSpPr>
            <a:spLocks noGrp="1"/>
          </p:cNvSpPr>
          <p:nvPr>
            <p:ph type="title"/>
          </p:nvPr>
        </p:nvSpPr>
        <p:spPr>
          <a:xfrm>
            <a:off x="3993063" y="2090056"/>
            <a:ext cx="6943161" cy="688931"/>
          </a:xfrm>
        </p:spPr>
        <p:txBody>
          <a:bodyPr>
            <a:noAutofit/>
          </a:bodyPr>
          <a:lstStyle/>
          <a:p>
            <a:r>
              <a:rPr lang="en-US" dirty="0"/>
              <a:t>Medicaid &amp; the Children’s Health Insurance Program (CHIP) Updates</a:t>
            </a:r>
            <a:br>
              <a:rPr lang="en-US" dirty="0"/>
            </a:br>
            <a:endParaRPr lang="en-US" dirty="0"/>
          </a:p>
        </p:txBody>
      </p:sp>
    </p:spTree>
    <p:custDataLst>
      <p:tags r:id="rId1"/>
    </p:custDataLst>
    <p:extLst>
      <p:ext uri="{BB962C8B-B14F-4D97-AF65-F5344CB8AC3E}">
        <p14:creationId xmlns:p14="http://schemas.microsoft.com/office/powerpoint/2010/main" val="1932366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ACD3B-9399-676D-8CF7-900DC71DF2CA}"/>
              </a:ext>
            </a:extLst>
          </p:cNvPr>
          <p:cNvSpPr>
            <a:spLocks noGrp="1"/>
          </p:cNvSpPr>
          <p:nvPr>
            <p:ph type="title"/>
          </p:nvPr>
        </p:nvSpPr>
        <p:spPr>
          <a:xfrm>
            <a:off x="0" y="121024"/>
            <a:ext cx="12192000" cy="809254"/>
          </a:xfrm>
        </p:spPr>
        <p:txBody>
          <a:bodyPr>
            <a:noAutofit/>
          </a:bodyPr>
          <a:lstStyle/>
          <a:p>
            <a:r>
              <a:rPr lang="en-US" dirty="0"/>
              <a:t>What Is Happening Right Now With Medicaid?</a:t>
            </a:r>
          </a:p>
        </p:txBody>
      </p:sp>
      <p:sp>
        <p:nvSpPr>
          <p:cNvPr id="6" name="Text Placeholder 5">
            <a:extLst>
              <a:ext uri="{FF2B5EF4-FFF2-40B4-BE49-F238E27FC236}">
                <a16:creationId xmlns:a16="http://schemas.microsoft.com/office/drawing/2014/main" id="{1953CCDF-E12A-B235-8AFF-B467A25B188B}"/>
              </a:ext>
            </a:extLst>
          </p:cNvPr>
          <p:cNvSpPr>
            <a:spLocks noGrp="1"/>
          </p:cNvSpPr>
          <p:nvPr>
            <p:ph type="body" sz="quarter" idx="13"/>
          </p:nvPr>
        </p:nvSpPr>
        <p:spPr/>
        <p:txBody>
          <a:bodyPr>
            <a:normAutofit/>
          </a:bodyPr>
          <a:lstStyle/>
          <a:p>
            <a:r>
              <a:rPr lang="en-US" sz="2800" dirty="0"/>
              <a:t>All states have initiated unwinding-related renewals.</a:t>
            </a:r>
          </a:p>
          <a:p>
            <a:r>
              <a:rPr lang="en-US" sz="2800" dirty="0"/>
              <a:t>Some individuals might not qualify for Medicaid and will lose coverage.</a:t>
            </a:r>
          </a:p>
          <a:p>
            <a:r>
              <a:rPr lang="en-US" sz="2800" dirty="0"/>
              <a:t>During a 12-month period, states will be spreading out renewals. Not everyone will have their Medicaid coverage renewed at the same time.</a:t>
            </a:r>
          </a:p>
          <a:p>
            <a:pPr marL="0" indent="0">
              <a:buNone/>
            </a:pPr>
            <a:endParaRPr lang="en-US" sz="2800" dirty="0"/>
          </a:p>
        </p:txBody>
      </p:sp>
      <p:sp>
        <p:nvSpPr>
          <p:cNvPr id="5" name="Slide Number Placeholder 4">
            <a:extLst>
              <a:ext uri="{FF2B5EF4-FFF2-40B4-BE49-F238E27FC236}">
                <a16:creationId xmlns:a16="http://schemas.microsoft.com/office/drawing/2014/main" id="{6485166C-8985-EF40-FF98-FC4DFDEE3341}"/>
              </a:ext>
            </a:extLst>
          </p:cNvPr>
          <p:cNvSpPr>
            <a:spLocks noGrp="1"/>
          </p:cNvSpPr>
          <p:nvPr>
            <p:ph type="sldNum" sz="quarter" idx="12"/>
          </p:nvPr>
        </p:nvSpPr>
        <p:spPr/>
        <p:txBody>
          <a:bodyPr/>
          <a:lstStyle/>
          <a:p>
            <a:fld id="{0B2D781D-8844-5940-92D1-06EF0A7F581E}" type="slidenum">
              <a:rPr lang="en-US" smtClean="0"/>
              <a:pPr/>
              <a:t>35</a:t>
            </a:fld>
            <a:endParaRPr lang="en-US" dirty="0"/>
          </a:p>
        </p:txBody>
      </p:sp>
      <p:sp>
        <p:nvSpPr>
          <p:cNvPr id="4" name="Footer Placeholder 3">
            <a:extLst>
              <a:ext uri="{FF2B5EF4-FFF2-40B4-BE49-F238E27FC236}">
                <a16:creationId xmlns:a16="http://schemas.microsoft.com/office/drawing/2014/main" id="{4646D903-FA2C-2D68-6CB6-200B650C22C2}"/>
              </a:ext>
            </a:extLst>
          </p:cNvPr>
          <p:cNvSpPr>
            <a:spLocks noGrp="1"/>
          </p:cNvSpPr>
          <p:nvPr>
            <p:ph type="ftr" sz="quarter" idx="11"/>
          </p:nvPr>
        </p:nvSpPr>
        <p:spPr/>
        <p:txBody>
          <a:bodyPr/>
          <a:lstStyle/>
          <a:p>
            <a:r>
              <a:rPr lang="en-US"/>
              <a:t>NTP Medicare OEP Bootcamp 2023</a:t>
            </a:r>
            <a:endParaRPr lang="en-US" dirty="0"/>
          </a:p>
        </p:txBody>
      </p:sp>
      <p:sp>
        <p:nvSpPr>
          <p:cNvPr id="3" name="Date Placeholder 2">
            <a:extLst>
              <a:ext uri="{FF2B5EF4-FFF2-40B4-BE49-F238E27FC236}">
                <a16:creationId xmlns:a16="http://schemas.microsoft.com/office/drawing/2014/main" id="{4972C381-DB65-0585-874B-B7D43F1C833C}"/>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630700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8DD76-1653-40C9-B631-29FA2A4C4F17}"/>
              </a:ext>
            </a:extLst>
          </p:cNvPr>
          <p:cNvSpPr>
            <a:spLocks noGrp="1"/>
          </p:cNvSpPr>
          <p:nvPr>
            <p:ph type="title"/>
          </p:nvPr>
        </p:nvSpPr>
        <p:spPr>
          <a:xfrm>
            <a:off x="838200" y="0"/>
            <a:ext cx="10515600" cy="1031876"/>
          </a:xfrm>
        </p:spPr>
        <p:txBody>
          <a:bodyPr>
            <a:normAutofit/>
          </a:bodyPr>
          <a:lstStyle/>
          <a:p>
            <a:r>
              <a:rPr lang="en-US" sz="2800" dirty="0"/>
              <a:t>What Partners Can Do NOW</a:t>
            </a:r>
            <a:br>
              <a:rPr lang="en-US" sz="2800" dirty="0"/>
            </a:br>
            <a:r>
              <a:rPr lang="en-US" sz="2800" dirty="0"/>
              <a:t>To Help Prepare for the Renewal Process</a:t>
            </a:r>
          </a:p>
        </p:txBody>
      </p:sp>
      <p:sp>
        <p:nvSpPr>
          <p:cNvPr id="6" name="Text Placeholder 5">
            <a:extLst>
              <a:ext uri="{FF2B5EF4-FFF2-40B4-BE49-F238E27FC236}">
                <a16:creationId xmlns:a16="http://schemas.microsoft.com/office/drawing/2014/main" id="{A3F16FF6-5782-4C34-AF6B-59E77248A416}"/>
              </a:ext>
            </a:extLst>
          </p:cNvPr>
          <p:cNvSpPr>
            <a:spLocks noGrp="1"/>
          </p:cNvSpPr>
          <p:nvPr>
            <p:ph type="body" sz="quarter" idx="13"/>
          </p:nvPr>
        </p:nvSpPr>
        <p:spPr>
          <a:xfrm>
            <a:off x="914400" y="1371600"/>
            <a:ext cx="10644188" cy="4682359"/>
          </a:xfrm>
        </p:spPr>
        <p:txBody>
          <a:bodyPr>
            <a:normAutofit fontScale="77500" lnSpcReduction="20000"/>
          </a:bodyPr>
          <a:lstStyle/>
          <a:p>
            <a:pPr marL="274320" indent="-274320">
              <a:lnSpc>
                <a:spcPct val="120000"/>
              </a:lnSpc>
              <a:spcBef>
                <a:spcPts val="0"/>
              </a:spcBef>
            </a:pPr>
            <a:r>
              <a:rPr lang="en-US" sz="2800" dirty="0">
                <a:solidFill>
                  <a:srgbClr val="00539A"/>
                </a:solidFill>
              </a:rPr>
              <a:t>Partners can inform Medicaid and CHIP beneficiaries what they can do to prepare for renewing their coverage and available health coverage options</a:t>
            </a:r>
          </a:p>
          <a:p>
            <a:pPr marL="274320" indent="-274320">
              <a:lnSpc>
                <a:spcPct val="120000"/>
              </a:lnSpc>
              <a:spcBef>
                <a:spcPts val="0"/>
              </a:spcBef>
            </a:pPr>
            <a:r>
              <a:rPr lang="en-US" sz="2800" dirty="0">
                <a:solidFill>
                  <a:srgbClr val="00539A"/>
                </a:solidFill>
              </a:rPr>
              <a:t>There are 3 main messages that partners should focus on now when communicating with people that are enrolled in Medicaid and CHIP: </a:t>
            </a:r>
          </a:p>
          <a:p>
            <a:pPr lvl="1" indent="-274320">
              <a:lnSpc>
                <a:spcPct val="120000"/>
              </a:lnSpc>
              <a:spcBef>
                <a:spcPts val="0"/>
              </a:spcBef>
              <a:spcAft>
                <a:spcPts val="1200"/>
              </a:spcAft>
              <a:buFont typeface="+mj-lt"/>
              <a:buAutoNum type="arabicPeriod"/>
            </a:pPr>
            <a:r>
              <a:rPr lang="en-US" sz="2300" b="1" dirty="0">
                <a:solidFill>
                  <a:srgbClr val="00539A"/>
                </a:solidFill>
              </a:rPr>
              <a:t>Update your contact information </a:t>
            </a:r>
            <a:r>
              <a:rPr lang="en-US" sz="2300" dirty="0">
                <a:solidFill>
                  <a:srgbClr val="00539A"/>
                </a:solidFill>
              </a:rPr>
              <a:t>– Make sure the state has your current mailing address, phone number, email, or other contact information</a:t>
            </a:r>
          </a:p>
          <a:p>
            <a:pPr lvl="1" indent="-274320">
              <a:lnSpc>
                <a:spcPct val="120000"/>
              </a:lnSpc>
              <a:spcBef>
                <a:spcPts val="0"/>
              </a:spcBef>
              <a:spcAft>
                <a:spcPts val="1200"/>
              </a:spcAft>
              <a:buFont typeface="+mj-lt"/>
              <a:buAutoNum type="arabicPeriod"/>
            </a:pPr>
            <a:r>
              <a:rPr lang="en-US" sz="2300" b="1" dirty="0">
                <a:solidFill>
                  <a:srgbClr val="00539A"/>
                </a:solidFill>
              </a:rPr>
              <a:t>Check your mail </a:t>
            </a:r>
            <a:r>
              <a:rPr lang="en-US" sz="2300" dirty="0">
                <a:solidFill>
                  <a:srgbClr val="00539A"/>
                </a:solidFill>
              </a:rPr>
              <a:t>– State will mail you a letter about your Medicaid or CHIP coverage</a:t>
            </a:r>
          </a:p>
          <a:p>
            <a:pPr lvl="1" indent="-274320">
              <a:lnSpc>
                <a:spcPct val="120000"/>
              </a:lnSpc>
              <a:spcBef>
                <a:spcPts val="0"/>
              </a:spcBef>
              <a:spcAft>
                <a:spcPts val="1200"/>
              </a:spcAft>
              <a:buFont typeface="+mj-lt"/>
              <a:buAutoNum type="arabicPeriod"/>
            </a:pPr>
            <a:r>
              <a:rPr lang="en-US" sz="2300" b="1" dirty="0">
                <a:solidFill>
                  <a:srgbClr val="00539A"/>
                </a:solidFill>
              </a:rPr>
              <a:t>Complete your renewal form (if you get one</a:t>
            </a:r>
            <a:r>
              <a:rPr lang="en-US" sz="2300" dirty="0">
                <a:solidFill>
                  <a:srgbClr val="00539A"/>
                </a:solidFill>
              </a:rPr>
              <a:t>) – Fill out the form and return it to the State Medicaid or CHIP program right away to help avoid a gap in your Medicaid or CHIP coverage</a:t>
            </a:r>
          </a:p>
          <a:p>
            <a:pPr marL="274320" indent="-274320">
              <a:lnSpc>
                <a:spcPct val="120000"/>
              </a:lnSpc>
              <a:spcBef>
                <a:spcPts val="0"/>
              </a:spcBef>
            </a:pPr>
            <a:r>
              <a:rPr lang="en-US" sz="2800" b="1" dirty="0">
                <a:solidFill>
                  <a:srgbClr val="00529B"/>
                </a:solidFill>
              </a:rPr>
              <a:t>If they no longer qualify for Medicaid or CHIP, </a:t>
            </a:r>
            <a:r>
              <a:rPr lang="en-US" sz="2800" dirty="0">
                <a:solidFill>
                  <a:srgbClr val="00529B"/>
                </a:solidFill>
              </a:rPr>
              <a:t>they may be able to buy a health plan through the Health Insurance Marketplace</a:t>
            </a:r>
            <a:r>
              <a:rPr lang="en-US" sz="2800" baseline="30000" dirty="0">
                <a:solidFill>
                  <a:srgbClr val="00529B"/>
                </a:solidFill>
              </a:rPr>
              <a:t>®</a:t>
            </a:r>
            <a:r>
              <a:rPr lang="en-US" sz="2800" dirty="0">
                <a:solidFill>
                  <a:srgbClr val="00529B"/>
                </a:solidFill>
              </a:rPr>
              <a:t>, and get help paying for it</a:t>
            </a:r>
          </a:p>
        </p:txBody>
      </p:sp>
      <p:sp>
        <p:nvSpPr>
          <p:cNvPr id="5" name="Slide Number Placeholder 4">
            <a:extLst>
              <a:ext uri="{FF2B5EF4-FFF2-40B4-BE49-F238E27FC236}">
                <a16:creationId xmlns:a16="http://schemas.microsoft.com/office/drawing/2014/main" id="{0F633CD7-4158-4B06-900A-02CBC5AB6069}"/>
              </a:ext>
            </a:extLst>
          </p:cNvPr>
          <p:cNvSpPr>
            <a:spLocks noGrp="1"/>
          </p:cNvSpPr>
          <p:nvPr>
            <p:ph type="sldNum" sz="quarter" idx="12"/>
          </p:nvPr>
        </p:nvSpPr>
        <p:spPr/>
        <p:txBody>
          <a:bodyPr/>
          <a:lstStyle/>
          <a:p>
            <a:fld id="{0B2D781D-8844-5940-92D1-06EF0A7F581E}" type="slidenum">
              <a:rPr lang="en-US" smtClean="0"/>
              <a:pPr/>
              <a:t>36</a:t>
            </a:fld>
            <a:endParaRPr lang="en-US" dirty="0"/>
          </a:p>
        </p:txBody>
      </p:sp>
      <p:sp>
        <p:nvSpPr>
          <p:cNvPr id="4" name="Footer Placeholder 3">
            <a:extLst>
              <a:ext uri="{FF2B5EF4-FFF2-40B4-BE49-F238E27FC236}">
                <a16:creationId xmlns:a16="http://schemas.microsoft.com/office/drawing/2014/main" id="{CE90E826-0441-4E85-B862-10039174251D}"/>
              </a:ext>
            </a:extLst>
          </p:cNvPr>
          <p:cNvSpPr>
            <a:spLocks noGrp="1"/>
          </p:cNvSpPr>
          <p:nvPr>
            <p:ph type="ftr" sz="quarter" idx="11"/>
          </p:nvPr>
        </p:nvSpPr>
        <p:spPr/>
        <p:txBody>
          <a:bodyPr/>
          <a:lstStyle/>
          <a:p>
            <a:r>
              <a:rPr lang="en-US"/>
              <a:t>NTP Medicare OEP Bootcamp 2023</a:t>
            </a:r>
            <a:endParaRPr lang="en-US" dirty="0"/>
          </a:p>
        </p:txBody>
      </p:sp>
      <p:sp>
        <p:nvSpPr>
          <p:cNvPr id="3" name="Date Placeholder 2">
            <a:extLst>
              <a:ext uri="{FF2B5EF4-FFF2-40B4-BE49-F238E27FC236}">
                <a16:creationId xmlns:a16="http://schemas.microsoft.com/office/drawing/2014/main" id="{95845C69-CC5C-4DE9-BA8D-D9F53805934A}"/>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49550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5A23-3702-4CDF-9910-E8B800920D50}"/>
              </a:ext>
            </a:extLst>
          </p:cNvPr>
          <p:cNvSpPr>
            <a:spLocks noGrp="1"/>
          </p:cNvSpPr>
          <p:nvPr>
            <p:ph type="title"/>
          </p:nvPr>
        </p:nvSpPr>
        <p:spPr>
          <a:xfrm>
            <a:off x="0" y="89890"/>
            <a:ext cx="12192000" cy="809254"/>
          </a:xfrm>
        </p:spPr>
        <p:txBody>
          <a:bodyPr>
            <a:normAutofit fontScale="90000"/>
          </a:bodyPr>
          <a:lstStyle/>
          <a:p>
            <a:r>
              <a:rPr lang="en-US" dirty="0"/>
              <a:t>Medigap Enrollment Opportunities Due to Unwinding: </a:t>
            </a:r>
            <a:br>
              <a:rPr lang="en-US" dirty="0"/>
            </a:br>
            <a:r>
              <a:rPr lang="en-US" dirty="0"/>
              <a:t>Vary by State</a:t>
            </a:r>
          </a:p>
        </p:txBody>
      </p:sp>
      <p:sp>
        <p:nvSpPr>
          <p:cNvPr id="6" name="Text Placeholder 5">
            <a:extLst>
              <a:ext uri="{FF2B5EF4-FFF2-40B4-BE49-F238E27FC236}">
                <a16:creationId xmlns:a16="http://schemas.microsoft.com/office/drawing/2014/main" id="{12B8E962-78CB-4396-839D-9A57EEA74BBF}"/>
              </a:ext>
            </a:extLst>
          </p:cNvPr>
          <p:cNvSpPr>
            <a:spLocks noGrp="1"/>
          </p:cNvSpPr>
          <p:nvPr>
            <p:ph type="body" sz="quarter" idx="13"/>
          </p:nvPr>
        </p:nvSpPr>
        <p:spPr>
          <a:xfrm>
            <a:off x="838200" y="1219200"/>
            <a:ext cx="10644188" cy="4730496"/>
          </a:xfrm>
        </p:spPr>
        <p:txBody>
          <a:bodyPr>
            <a:normAutofit fontScale="77500" lnSpcReduction="20000"/>
          </a:bodyPr>
          <a:lstStyle/>
          <a:p>
            <a:pPr indent="-284163" algn="l">
              <a:lnSpc>
                <a:spcPct val="120000"/>
              </a:lnSpc>
            </a:pPr>
            <a:r>
              <a:rPr lang="en-US" dirty="0"/>
              <a:t>Medicare Supplement Insurance (Medigap) is extra insurance you can buy from a private health insurance company to help pay your share of out-of-pocket costs in Original Medicare  </a:t>
            </a:r>
          </a:p>
          <a:p>
            <a:pPr>
              <a:lnSpc>
                <a:spcPct val="120000"/>
              </a:lnSpc>
            </a:pPr>
            <a:r>
              <a:rPr lang="en-US" dirty="0"/>
              <a:t>In most cases, you have a guaranteed issue right to buy a Medigap policy when your other health coverage changes in some way, like if you lose your other coverage </a:t>
            </a:r>
          </a:p>
          <a:p>
            <a:pPr>
              <a:lnSpc>
                <a:spcPct val="120000"/>
              </a:lnSpc>
            </a:pPr>
            <a:r>
              <a:rPr lang="en-US" dirty="0"/>
              <a:t>If you have a guaranteed issue right, an insurance company:</a:t>
            </a:r>
          </a:p>
          <a:p>
            <a:pPr marL="548640" lvl="1">
              <a:lnSpc>
                <a:spcPct val="110000"/>
              </a:lnSpc>
              <a:spcAft>
                <a:spcPts val="1200"/>
              </a:spcAft>
            </a:pPr>
            <a:r>
              <a:rPr lang="en-US" sz="2100" dirty="0"/>
              <a:t>Must sell you a Medigap policy</a:t>
            </a:r>
          </a:p>
          <a:p>
            <a:pPr marL="548640" lvl="1">
              <a:lnSpc>
                <a:spcPct val="110000"/>
              </a:lnSpc>
              <a:spcAft>
                <a:spcPts val="1200"/>
              </a:spcAft>
            </a:pPr>
            <a:r>
              <a:rPr lang="en-US" sz="2100" dirty="0"/>
              <a:t>Must cover all your pre-existing health conditions</a:t>
            </a:r>
          </a:p>
          <a:p>
            <a:pPr marL="548640" lvl="1">
              <a:lnSpc>
                <a:spcPct val="110000"/>
              </a:lnSpc>
              <a:spcAft>
                <a:spcPts val="1200"/>
              </a:spcAft>
            </a:pPr>
            <a:r>
              <a:rPr lang="en-US" sz="2100" dirty="0"/>
              <a:t>Can't charge you more for a Medigap policy because of past or present health problems</a:t>
            </a:r>
          </a:p>
          <a:p>
            <a:pPr>
              <a:lnSpc>
                <a:spcPct val="120000"/>
              </a:lnSpc>
            </a:pPr>
            <a:r>
              <a:rPr lang="en-US" dirty="0"/>
              <a:t>Some states may provide Medigap flexibilities to coordinate with those losing Medicaid coverage due to the end of the public health emergency (PHE)</a:t>
            </a:r>
          </a:p>
          <a:p>
            <a:pPr>
              <a:lnSpc>
                <a:spcPct val="120000"/>
              </a:lnSpc>
            </a:pPr>
            <a:r>
              <a:rPr lang="en-US" dirty="0"/>
              <a:t>Check with your state’s Department of Insurance: </a:t>
            </a:r>
            <a:r>
              <a:rPr lang="en-US" dirty="0">
                <a:solidFill>
                  <a:srgbClr val="00529B"/>
                </a:solidFill>
                <a:hlinkClick r:id="rId4">
                  <a:extLst>
                    <a:ext uri="{A12FA001-AC4F-418D-AE19-62706E023703}">
                      <ahyp:hlinkClr xmlns:ahyp="http://schemas.microsoft.com/office/drawing/2018/hyperlinkcolor" val="tx"/>
                    </a:ext>
                  </a:extLst>
                </a:hlinkClick>
              </a:rPr>
              <a:t>naic.org/state-insurance-departments</a:t>
            </a:r>
            <a:endParaRPr lang="en-US" dirty="0"/>
          </a:p>
        </p:txBody>
      </p:sp>
      <p:sp>
        <p:nvSpPr>
          <p:cNvPr id="5" name="Slide Number Placeholder 4">
            <a:extLst>
              <a:ext uri="{FF2B5EF4-FFF2-40B4-BE49-F238E27FC236}">
                <a16:creationId xmlns:a16="http://schemas.microsoft.com/office/drawing/2014/main" id="{529CBA44-1238-490C-9C10-E3706FEE2883}"/>
              </a:ext>
            </a:extLst>
          </p:cNvPr>
          <p:cNvSpPr>
            <a:spLocks noGrp="1"/>
          </p:cNvSpPr>
          <p:nvPr>
            <p:ph type="sldNum" sz="quarter" idx="12"/>
          </p:nvPr>
        </p:nvSpPr>
        <p:spPr/>
        <p:txBody>
          <a:bodyPr/>
          <a:lstStyle/>
          <a:p>
            <a:fld id="{0B2D781D-8844-5940-92D1-06EF0A7F581E}" type="slidenum">
              <a:rPr lang="en-US" smtClean="0"/>
              <a:pPr/>
              <a:t>37</a:t>
            </a:fld>
            <a:endParaRPr lang="en-US" dirty="0"/>
          </a:p>
        </p:txBody>
      </p:sp>
      <p:sp>
        <p:nvSpPr>
          <p:cNvPr id="4" name="Footer Placeholder 3">
            <a:extLst>
              <a:ext uri="{FF2B5EF4-FFF2-40B4-BE49-F238E27FC236}">
                <a16:creationId xmlns:a16="http://schemas.microsoft.com/office/drawing/2014/main" id="{3333F287-5E19-446F-886D-F0A1280274BE}"/>
              </a:ext>
            </a:extLst>
          </p:cNvPr>
          <p:cNvSpPr>
            <a:spLocks noGrp="1"/>
          </p:cNvSpPr>
          <p:nvPr>
            <p:ph type="ftr" sz="quarter" idx="11"/>
          </p:nvPr>
        </p:nvSpPr>
        <p:spPr/>
        <p:txBody>
          <a:bodyPr/>
          <a:lstStyle/>
          <a:p>
            <a:r>
              <a:rPr lang="en-US"/>
              <a:t>NTP Medicare OEP Bootcamp 2023</a:t>
            </a:r>
            <a:endParaRPr lang="en-US" dirty="0"/>
          </a:p>
        </p:txBody>
      </p:sp>
      <p:sp>
        <p:nvSpPr>
          <p:cNvPr id="3" name="Date Placeholder 2">
            <a:extLst>
              <a:ext uri="{FF2B5EF4-FFF2-40B4-BE49-F238E27FC236}">
                <a16:creationId xmlns:a16="http://schemas.microsoft.com/office/drawing/2014/main" id="{EFAA486F-9314-4BE2-8E43-78FD420DC77C}"/>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40640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0FC9-1510-6925-BA4E-AD1C3995545B}"/>
              </a:ext>
            </a:extLst>
          </p:cNvPr>
          <p:cNvSpPr>
            <a:spLocks noGrp="1"/>
          </p:cNvSpPr>
          <p:nvPr>
            <p:ph type="title"/>
          </p:nvPr>
        </p:nvSpPr>
        <p:spPr/>
        <p:txBody>
          <a:bodyPr/>
          <a:lstStyle/>
          <a:p>
            <a:r>
              <a:rPr lang="en-US" dirty="0"/>
              <a:t>Q</a:t>
            </a:r>
            <a:r>
              <a:rPr lang="en-US" b="0" dirty="0"/>
              <a:t>&amp;</a:t>
            </a:r>
            <a:r>
              <a:rPr lang="en-US" dirty="0"/>
              <a:t>A</a:t>
            </a:r>
          </a:p>
        </p:txBody>
      </p:sp>
      <p:sp>
        <p:nvSpPr>
          <p:cNvPr id="3" name="Content Placeholder 2">
            <a:extLst>
              <a:ext uri="{FF2B5EF4-FFF2-40B4-BE49-F238E27FC236}">
                <a16:creationId xmlns:a16="http://schemas.microsoft.com/office/drawing/2014/main" id="{DB844CBB-A08E-A82D-DB6C-1F09DE4DA16C}"/>
              </a:ext>
            </a:extLst>
          </p:cNvPr>
          <p:cNvSpPr>
            <a:spLocks noGrp="1"/>
          </p:cNvSpPr>
          <p:nvPr>
            <p:ph idx="1"/>
          </p:nvPr>
        </p:nvSpPr>
        <p:spPr>
          <a:xfrm>
            <a:off x="135815" y="1149601"/>
            <a:ext cx="11920369" cy="1550670"/>
          </a:xfrm>
        </p:spPr>
        <p:txBody>
          <a:bodyPr/>
          <a:lstStyle/>
          <a:p>
            <a:pPr marL="182880" indent="0">
              <a:buNone/>
            </a:pPr>
            <a:r>
              <a:rPr lang="en-US" dirty="0">
                <a:solidFill>
                  <a:srgbClr val="00529B"/>
                </a:solidFill>
                <a:latin typeface="Arial" panose="020B0604020202020204" pitchFamily="34" charset="0"/>
                <a:cs typeface="Arial" panose="020B0604020202020204" pitchFamily="34" charset="0"/>
              </a:rPr>
              <a:t>To submit a question, select the Q&amp;A icon           on your Zoom control bar.</a:t>
            </a:r>
          </a:p>
        </p:txBody>
      </p:sp>
      <p:pic>
        <p:nvPicPr>
          <p:cNvPr id="4" name="Picture 3" descr="Q &amp; A icon">
            <a:extLst>
              <a:ext uri="{FF2B5EF4-FFF2-40B4-BE49-F238E27FC236}">
                <a16:creationId xmlns:a16="http://schemas.microsoft.com/office/drawing/2014/main" id="{17C7FA85-BCB0-FEFB-39F6-B056A0B48392}"/>
              </a:ext>
            </a:extLst>
          </p:cNvPr>
          <p:cNvPicPr>
            <a:picLocks noChangeAspect="1"/>
          </p:cNvPicPr>
          <p:nvPr/>
        </p:nvPicPr>
        <p:blipFill>
          <a:blip r:embed="rId4"/>
          <a:stretch>
            <a:fillRect/>
          </a:stretch>
        </p:blipFill>
        <p:spPr>
          <a:xfrm>
            <a:off x="6626846" y="1015889"/>
            <a:ext cx="783394" cy="779955"/>
          </a:xfrm>
          <a:prstGeom prst="rect">
            <a:avLst/>
          </a:prstGeom>
        </p:spPr>
      </p:pic>
    </p:spTree>
    <p:custDataLst>
      <p:tags r:id="rId1"/>
    </p:custDataLst>
    <p:extLst>
      <p:ext uri="{BB962C8B-B14F-4D97-AF65-F5344CB8AC3E}">
        <p14:creationId xmlns:p14="http://schemas.microsoft.com/office/powerpoint/2010/main" val="15001034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063" y="1361937"/>
            <a:ext cx="8101401" cy="688931"/>
          </a:xfrm>
        </p:spPr>
        <p:txBody>
          <a:bodyPr>
            <a:noAutofit/>
          </a:bodyPr>
          <a:lstStyle/>
          <a:p>
            <a:r>
              <a:rPr lang="en-US" dirty="0"/>
              <a:t>Medicare Savings Programs</a:t>
            </a:r>
            <a:br>
              <a:rPr lang="en-US" dirty="0"/>
            </a:br>
            <a:r>
              <a:rPr lang="en-US" dirty="0"/>
              <a:t>(MSPs)</a:t>
            </a:r>
          </a:p>
        </p:txBody>
      </p:sp>
      <p:sp>
        <p:nvSpPr>
          <p:cNvPr id="6" name="Text Placeholder 6">
            <a:extLst>
              <a:ext uri="{FF2B5EF4-FFF2-40B4-BE49-F238E27FC236}">
                <a16:creationId xmlns:a16="http://schemas.microsoft.com/office/drawing/2014/main" id="{E1B28832-2C42-44CD-AA05-8CB9AE28583A}"/>
              </a:ext>
            </a:extLst>
          </p:cNvPr>
          <p:cNvSpPr txBox="1">
            <a:spLocks/>
          </p:cNvSpPr>
          <p:nvPr/>
        </p:nvSpPr>
        <p:spPr>
          <a:xfrm>
            <a:off x="3993063" y="3249556"/>
            <a:ext cx="6966675" cy="275626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spcAft>
                <a:spcPts val="1200"/>
              </a:spcAft>
              <a:buClr>
                <a:srgbClr val="00539A"/>
              </a:buClr>
              <a:buFont typeface="Wingdings" pitchFamily="2" charset="2"/>
              <a:buNone/>
              <a:defRPr sz="3600" b="1" i="0" kern="1200">
                <a:solidFill>
                  <a:srgbClr val="00539A"/>
                </a:solidFill>
                <a:latin typeface="Arial Black" panose="020B0604020202020204" pitchFamily="34" charset="0"/>
                <a:ea typeface="+mn-ea"/>
                <a:cs typeface="Arial Black" panose="020B0604020202020204" pitchFamily="34" charset="0"/>
              </a:defRPr>
            </a:lvl1pPr>
            <a:lvl2pPr marL="45720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0"/>
              </a:spcBef>
              <a:spcAft>
                <a:spcPts val="600"/>
              </a:spcAft>
              <a:buSzPct val="50000"/>
              <a:buFont typeface="Wingdings" panose="05000000000000000000" pitchFamily="2" charset="2"/>
              <a:buNone/>
              <a:defRPr sz="1800"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Courier New" panose="02070309020205020404" pitchFamily="49"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spcAft>
                <a:spcPts val="600"/>
              </a:spcAft>
            </a:pPr>
            <a:r>
              <a:rPr lang="en-US" sz="2400" dirty="0">
                <a:latin typeface="Arial" panose="020B0604020202020204" pitchFamily="34" charset="0"/>
                <a:cs typeface="Arial" panose="020B0604020202020204" pitchFamily="34" charset="0"/>
              </a:rPr>
              <a:t>Kim Glaun</a:t>
            </a:r>
          </a:p>
          <a:p>
            <a:pPr>
              <a:spcAft>
                <a:spcPts val="600"/>
              </a:spcAft>
            </a:pPr>
            <a:r>
              <a:rPr lang="en-US" sz="2400" b="0" dirty="0">
                <a:latin typeface="Arial" panose="020B0604020202020204" pitchFamily="34" charset="0"/>
                <a:cs typeface="Arial" panose="020B0604020202020204" pitchFamily="34" charset="0"/>
              </a:rPr>
              <a:t>Technical Director</a:t>
            </a:r>
          </a:p>
          <a:p>
            <a:pPr>
              <a:spcAft>
                <a:spcPts val="600"/>
              </a:spcAft>
            </a:pPr>
            <a:r>
              <a:rPr lang="en-US" sz="2400" b="0" dirty="0">
                <a:latin typeface="Arial" panose="020B0604020202020204" pitchFamily="34" charset="0"/>
                <a:cs typeface="Arial" panose="020B0604020202020204" pitchFamily="34" charset="0"/>
              </a:rPr>
              <a:t>Program Alignment Group </a:t>
            </a:r>
          </a:p>
          <a:p>
            <a:pPr>
              <a:spcAft>
                <a:spcPts val="600"/>
              </a:spcAft>
            </a:pPr>
            <a:r>
              <a:rPr lang="en-US" sz="2400" b="0" dirty="0">
                <a:latin typeface="Arial" panose="020B0604020202020204" pitchFamily="34" charset="0"/>
                <a:cs typeface="Arial" panose="020B0604020202020204" pitchFamily="34" charset="0"/>
              </a:rPr>
              <a:t>Medicare-Medicaid </a:t>
            </a:r>
            <a:br>
              <a:rPr lang="en-US" sz="2400" b="0" dirty="0">
                <a:latin typeface="Arial" panose="020B0604020202020204" pitchFamily="34" charset="0"/>
                <a:cs typeface="Arial" panose="020B0604020202020204" pitchFamily="34" charset="0"/>
              </a:rPr>
            </a:br>
            <a:r>
              <a:rPr lang="en-US" sz="2400" b="0" dirty="0">
                <a:latin typeface="Arial" panose="020B0604020202020204" pitchFamily="34" charset="0"/>
                <a:cs typeface="Arial" panose="020B0604020202020204" pitchFamily="34" charset="0"/>
              </a:rPr>
              <a:t>Coordination Office </a:t>
            </a:r>
          </a:p>
        </p:txBody>
      </p:sp>
      <p:pic>
        <p:nvPicPr>
          <p:cNvPr id="4" name="Picture 3">
            <a:extLst>
              <a:ext uri="{FF2B5EF4-FFF2-40B4-BE49-F238E27FC236}">
                <a16:creationId xmlns:a16="http://schemas.microsoft.com/office/drawing/2014/main" id="{203411BB-C4FF-6189-66A1-121947EF28A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36220" y="2957597"/>
            <a:ext cx="1978558" cy="2376119"/>
          </a:xfrm>
          <a:prstGeom prst="rect">
            <a:avLst/>
          </a:prstGeom>
        </p:spPr>
      </p:pic>
    </p:spTree>
    <p:custDataLst>
      <p:tags r:id="rId1"/>
    </p:custDataLst>
    <p:extLst>
      <p:ext uri="{BB962C8B-B14F-4D97-AF65-F5344CB8AC3E}">
        <p14:creationId xmlns:p14="http://schemas.microsoft.com/office/powerpoint/2010/main" val="3656970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B259D-C2D2-6469-A5F3-B7BAA62D7973}"/>
              </a:ext>
            </a:extLst>
          </p:cNvPr>
          <p:cNvSpPr>
            <a:spLocks noGrp="1"/>
          </p:cNvSpPr>
          <p:nvPr>
            <p:ph type="title"/>
          </p:nvPr>
        </p:nvSpPr>
        <p:spPr/>
        <p:txBody>
          <a:bodyPr>
            <a:normAutofit/>
          </a:bodyPr>
          <a:lstStyle/>
          <a:p>
            <a:r>
              <a:rPr lang="en-US" dirty="0"/>
              <a:t>Webinar Audio</a:t>
            </a:r>
          </a:p>
        </p:txBody>
      </p:sp>
      <p:sp>
        <p:nvSpPr>
          <p:cNvPr id="8" name="Content Placeholder 2">
            <a:extLst>
              <a:ext uri="{FF2B5EF4-FFF2-40B4-BE49-F238E27FC236}">
                <a16:creationId xmlns:a16="http://schemas.microsoft.com/office/drawing/2014/main" id="{3AC3CC45-F640-30D8-5259-E86741B50634}"/>
              </a:ext>
            </a:extLst>
          </p:cNvPr>
          <p:cNvSpPr>
            <a:spLocks noGrp="1"/>
          </p:cNvSpPr>
          <p:nvPr>
            <p:ph idx="1"/>
          </p:nvPr>
        </p:nvSpPr>
        <p:spPr>
          <a:xfrm>
            <a:off x="780298" y="1380308"/>
            <a:ext cx="4962938" cy="4351338"/>
          </a:xfrm>
        </p:spPr>
        <p:txBody>
          <a:bodyPr vert="horz" lIns="91440" tIns="45720" rIns="91440" bIns="45720" rtlCol="0" anchor="t">
            <a:normAutofit/>
          </a:bodyPr>
          <a:lstStyle/>
          <a:p>
            <a:pPr marL="0" indent="0">
              <a:buNone/>
            </a:pPr>
            <a:r>
              <a:rPr lang="en-US" b="1" dirty="0">
                <a:latin typeface="Arial" panose="020B0604020202020204" pitchFamily="34" charset="0"/>
                <a:cs typeface="Arial" panose="020B0604020202020204" pitchFamily="34" charset="0"/>
              </a:rPr>
              <a:t>Lines have been muted</a:t>
            </a:r>
            <a:endParaRPr lang="en-US" b="1" dirty="0"/>
          </a:p>
          <a:p>
            <a:pPr marL="461963" indent="-461963"/>
            <a:r>
              <a:rPr lang="en-US" dirty="0">
                <a:latin typeface="Arial" panose="020B0604020202020204" pitchFamily="34" charset="0"/>
                <a:cs typeface="Arial" panose="020B0604020202020204" pitchFamily="34" charset="0"/>
              </a:rPr>
              <a:t>Audio depends on what option you’ve chosen</a:t>
            </a:r>
          </a:p>
          <a:p>
            <a:pPr marL="461963" indent="-461963"/>
            <a:r>
              <a:rPr lang="en-US" dirty="0">
                <a:latin typeface="Arial" panose="020B0604020202020204" pitchFamily="34" charset="0"/>
                <a:cs typeface="Arial" panose="020B0604020202020204" pitchFamily="34" charset="0"/>
              </a:rPr>
              <a:t>You can change your selection if desired</a:t>
            </a:r>
          </a:p>
        </p:txBody>
      </p:sp>
      <p:pic>
        <p:nvPicPr>
          <p:cNvPr id="5" name="Picture 4">
            <a:extLst>
              <a:ext uri="{FF2B5EF4-FFF2-40B4-BE49-F238E27FC236}">
                <a16:creationId xmlns:a16="http://schemas.microsoft.com/office/drawing/2014/main" id="{6962DC38-6240-4B19-11FA-EAE9B763FB9C}"/>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6314663" y="1629380"/>
            <a:ext cx="5097039" cy="3599239"/>
          </a:xfrm>
          <a:prstGeom prst="rect">
            <a:avLst/>
          </a:prstGeom>
          <a:ln w="38100">
            <a:solidFill>
              <a:srgbClr val="FFDE16"/>
            </a:solidFill>
          </a:ln>
          <a:effectLst>
            <a:outerShdw blurRad="292100" dist="139700" dir="2700000" algn="tl" rotWithShape="0">
              <a:srgbClr val="333333">
                <a:alpha val="65000"/>
              </a:srgbClr>
            </a:outerShdw>
          </a:effectLst>
        </p:spPr>
      </p:pic>
      <p:grpSp>
        <p:nvGrpSpPr>
          <p:cNvPr id="10" name="Group 9">
            <a:extLst>
              <a:ext uri="{FF2B5EF4-FFF2-40B4-BE49-F238E27FC236}">
                <a16:creationId xmlns:a16="http://schemas.microsoft.com/office/drawing/2014/main" id="{93D7B152-9954-7EB3-A0FA-52F6D7C9E0C0}"/>
              </a:ext>
              <a:ext uri="{C183D7F6-B498-43B3-948B-1728B52AA6E4}">
                <adec:decorative xmlns:adec="http://schemas.microsoft.com/office/drawing/2017/decorative" val="1"/>
              </a:ext>
            </a:extLst>
          </p:cNvPr>
          <p:cNvGrpSpPr/>
          <p:nvPr/>
        </p:nvGrpSpPr>
        <p:grpSpPr>
          <a:xfrm>
            <a:off x="7916019" y="4749647"/>
            <a:ext cx="519584" cy="478972"/>
            <a:chOff x="7916019" y="4720190"/>
            <a:chExt cx="519584" cy="478972"/>
          </a:xfrm>
        </p:grpSpPr>
        <p:sp>
          <p:nvSpPr>
            <p:cNvPr id="7" name="Flowchart: Connector 6">
              <a:extLst>
                <a:ext uri="{FF2B5EF4-FFF2-40B4-BE49-F238E27FC236}">
                  <a16:creationId xmlns:a16="http://schemas.microsoft.com/office/drawing/2014/main" id="{B407619A-E42E-8D1D-F01C-28651F1505E0}"/>
                </a:ext>
                <a:ext uri="{C183D7F6-B498-43B3-948B-1728B52AA6E4}">
                  <adec:decorative xmlns:adec="http://schemas.microsoft.com/office/drawing/2017/decorative" val="1"/>
                </a:ext>
              </a:extLst>
            </p:cNvPr>
            <p:cNvSpPr/>
            <p:nvPr/>
          </p:nvSpPr>
          <p:spPr>
            <a:xfrm>
              <a:off x="7992931" y="4776796"/>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0DDB178B-7848-CD63-F227-6EA57BABADB3}"/>
                </a:ext>
                <a:ext uri="{C183D7F6-B498-43B3-948B-1728B52AA6E4}">
                  <adec:decorative xmlns:adec="http://schemas.microsoft.com/office/drawing/2017/decorative" val="1"/>
                </a:ext>
              </a:extLst>
            </p:cNvPr>
            <p:cNvSpPr txBox="1">
              <a:spLocks/>
            </p:cNvSpPr>
            <p:nvPr/>
          </p:nvSpPr>
          <p:spPr>
            <a:xfrm>
              <a:off x="7916019" y="4720190"/>
              <a:ext cx="519584" cy="478972"/>
            </a:xfrm>
            <a:prstGeom prst="rect">
              <a:avLst/>
            </a:prstGeom>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solidFill>
                </a:rPr>
                <a:t>1</a:t>
              </a:r>
            </a:p>
          </p:txBody>
        </p:sp>
      </p:grpSp>
      <p:grpSp>
        <p:nvGrpSpPr>
          <p:cNvPr id="11" name="Group 10">
            <a:extLst>
              <a:ext uri="{FF2B5EF4-FFF2-40B4-BE49-F238E27FC236}">
                <a16:creationId xmlns:a16="http://schemas.microsoft.com/office/drawing/2014/main" id="{BD454828-BDD1-CBA1-B910-FD8C43DB4BF3}"/>
              </a:ext>
              <a:ext uri="{C183D7F6-B498-43B3-948B-1728B52AA6E4}">
                <adec:decorative xmlns:adec="http://schemas.microsoft.com/office/drawing/2017/decorative" val="1"/>
              </a:ext>
            </a:extLst>
          </p:cNvPr>
          <p:cNvGrpSpPr/>
          <p:nvPr/>
        </p:nvGrpSpPr>
        <p:grpSpPr>
          <a:xfrm>
            <a:off x="7197049" y="3750979"/>
            <a:ext cx="519584" cy="478972"/>
            <a:chOff x="7916019" y="4720190"/>
            <a:chExt cx="519584" cy="478972"/>
          </a:xfrm>
        </p:grpSpPr>
        <p:sp>
          <p:nvSpPr>
            <p:cNvPr id="12" name="Flowchart: Connector 11">
              <a:extLst>
                <a:ext uri="{FF2B5EF4-FFF2-40B4-BE49-F238E27FC236}">
                  <a16:creationId xmlns:a16="http://schemas.microsoft.com/office/drawing/2014/main" id="{3D360A59-86CF-74F1-5474-356EB485BC83}"/>
                </a:ext>
                <a:ext uri="{C183D7F6-B498-43B3-948B-1728B52AA6E4}">
                  <adec:decorative xmlns:adec="http://schemas.microsoft.com/office/drawing/2017/decorative" val="1"/>
                </a:ext>
              </a:extLst>
            </p:cNvPr>
            <p:cNvSpPr/>
            <p:nvPr/>
          </p:nvSpPr>
          <p:spPr>
            <a:xfrm>
              <a:off x="7992931" y="4776796"/>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A522D6EA-491A-5C8C-17EB-900667BEE28A}"/>
                </a:ext>
                <a:ext uri="{C183D7F6-B498-43B3-948B-1728B52AA6E4}">
                  <adec:decorative xmlns:adec="http://schemas.microsoft.com/office/drawing/2017/decorative" val="1"/>
                </a:ext>
              </a:extLst>
            </p:cNvPr>
            <p:cNvSpPr txBox="1">
              <a:spLocks/>
            </p:cNvSpPr>
            <p:nvPr/>
          </p:nvSpPr>
          <p:spPr>
            <a:xfrm>
              <a:off x="7916019" y="4720190"/>
              <a:ext cx="519584" cy="478972"/>
            </a:xfrm>
            <a:prstGeom prst="rect">
              <a:avLst/>
            </a:prstGeom>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solidFill>
                </a:rPr>
                <a:t>2</a:t>
              </a:r>
            </a:p>
          </p:txBody>
        </p:sp>
      </p:grpSp>
      <p:sp>
        <p:nvSpPr>
          <p:cNvPr id="4" name="Flowchart: Connector 3">
            <a:extLst>
              <a:ext uri="{FF2B5EF4-FFF2-40B4-BE49-F238E27FC236}">
                <a16:creationId xmlns:a16="http://schemas.microsoft.com/office/drawing/2014/main" id="{8A84CF5E-C0A9-C751-348A-10D5569B09B9}"/>
              </a:ext>
              <a:ext uri="{C183D7F6-B498-43B3-948B-1728B52AA6E4}">
                <adec:decorative xmlns:adec="http://schemas.microsoft.com/office/drawing/2017/decorative" val="1"/>
              </a:ext>
            </a:extLst>
          </p:cNvPr>
          <p:cNvSpPr/>
          <p:nvPr/>
        </p:nvSpPr>
        <p:spPr>
          <a:xfrm>
            <a:off x="826737" y="2001937"/>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800" b="1" dirty="0">
                <a:solidFill>
                  <a:schemeClr val="tx1"/>
                </a:solidFill>
              </a:rPr>
              <a:t>1</a:t>
            </a:r>
          </a:p>
        </p:txBody>
      </p:sp>
      <p:sp>
        <p:nvSpPr>
          <p:cNvPr id="14" name="Flowchart: Connector 13">
            <a:extLst>
              <a:ext uri="{FF2B5EF4-FFF2-40B4-BE49-F238E27FC236}">
                <a16:creationId xmlns:a16="http://schemas.microsoft.com/office/drawing/2014/main" id="{6AF89F78-5D08-1B42-27CC-D337F04FEA9B}"/>
              </a:ext>
              <a:ext uri="{C183D7F6-B498-43B3-948B-1728B52AA6E4}">
                <adec:decorative xmlns:adec="http://schemas.microsoft.com/office/drawing/2017/decorative" val="1"/>
              </a:ext>
            </a:extLst>
          </p:cNvPr>
          <p:cNvSpPr/>
          <p:nvPr/>
        </p:nvSpPr>
        <p:spPr>
          <a:xfrm>
            <a:off x="842593" y="2979739"/>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800" b="1" dirty="0">
                <a:solidFill>
                  <a:schemeClr val="tx1"/>
                </a:solidFill>
              </a:rPr>
              <a:t>2</a:t>
            </a:r>
          </a:p>
        </p:txBody>
      </p:sp>
      <p:sp>
        <p:nvSpPr>
          <p:cNvPr id="15" name="Slide Number Placeholder 14">
            <a:extLst>
              <a:ext uri="{FF2B5EF4-FFF2-40B4-BE49-F238E27FC236}">
                <a16:creationId xmlns:a16="http://schemas.microsoft.com/office/drawing/2014/main" id="{82C8F031-73BB-4825-8C79-10960C18F088}"/>
              </a:ext>
              <a:ext uri="{C183D7F6-B498-43B3-948B-1728B52AA6E4}">
                <adec:decorative xmlns:adec="http://schemas.microsoft.com/office/drawing/2017/decorative" val="1"/>
              </a:ext>
            </a:extLst>
          </p:cNvPr>
          <p:cNvSpPr>
            <a:spLocks noGrp="1"/>
          </p:cNvSpPr>
          <p:nvPr>
            <p:ph type="sldNum" sz="quarter" idx="12"/>
          </p:nvPr>
        </p:nvSpPr>
        <p:spPr/>
        <p:txBody>
          <a:bodyPr/>
          <a:lstStyle/>
          <a:p>
            <a:fld id="{0B2D781D-8844-5940-92D1-06EF0A7F581E}" type="slidenum">
              <a:rPr lang="en-US" smtClean="0"/>
              <a:t>4</a:t>
            </a:fld>
            <a:endParaRPr lang="en-US" dirty="0"/>
          </a:p>
        </p:txBody>
      </p:sp>
      <p:sp>
        <p:nvSpPr>
          <p:cNvPr id="16" name="Date Placeholder 2">
            <a:extLst>
              <a:ext uri="{FF2B5EF4-FFF2-40B4-BE49-F238E27FC236}">
                <a16:creationId xmlns:a16="http://schemas.microsoft.com/office/drawing/2014/main" id="{FF9F722D-1D0E-5841-FB3C-556DC1073675}"/>
              </a:ext>
            </a:extLst>
          </p:cNvPr>
          <p:cNvSpPr>
            <a:spLocks noGrp="1"/>
          </p:cNvSpPr>
          <p:nvPr>
            <p:ph type="dt" sz="half" idx="10"/>
          </p:nvPr>
        </p:nvSpPr>
        <p:spPr>
          <a:xfrm>
            <a:off x="838200" y="6492240"/>
            <a:ext cx="2743200" cy="365125"/>
          </a:xfrm>
        </p:spPr>
        <p:txBody>
          <a:bodyPr/>
          <a:lstStyle/>
          <a:p>
            <a:r>
              <a:rPr lang="en-US"/>
              <a:t>September 2023</a:t>
            </a:r>
            <a:endParaRPr lang="en-US" dirty="0"/>
          </a:p>
        </p:txBody>
      </p:sp>
      <p:sp>
        <p:nvSpPr>
          <p:cNvPr id="17" name="Footer Placeholder 3">
            <a:extLst>
              <a:ext uri="{FF2B5EF4-FFF2-40B4-BE49-F238E27FC236}">
                <a16:creationId xmlns:a16="http://schemas.microsoft.com/office/drawing/2014/main" id="{0A290986-8416-87A2-81B1-5E5F64EE87B1}"/>
              </a:ext>
            </a:extLst>
          </p:cNvPr>
          <p:cNvSpPr>
            <a:spLocks noGrp="1"/>
          </p:cNvSpPr>
          <p:nvPr>
            <p:ph type="ftr" sz="quarter" idx="11"/>
          </p:nvPr>
        </p:nvSpPr>
        <p:spPr>
          <a:xfrm>
            <a:off x="4038600" y="6492240"/>
            <a:ext cx="4114800" cy="365125"/>
          </a:xfrm>
        </p:spPr>
        <p:txBody>
          <a:bodyPr/>
          <a:lstStyle/>
          <a:p>
            <a:r>
              <a:rPr lang="en-US"/>
              <a:t>NTP Medicare OEP Bootcamp 2023</a:t>
            </a:r>
            <a:endParaRPr lang="en-US" dirty="0"/>
          </a:p>
        </p:txBody>
      </p:sp>
    </p:spTree>
    <p:custDataLst>
      <p:tags r:id="rId1"/>
    </p:custDataLst>
    <p:extLst>
      <p:ext uri="{BB962C8B-B14F-4D97-AF65-F5344CB8AC3E}">
        <p14:creationId xmlns:p14="http://schemas.microsoft.com/office/powerpoint/2010/main" val="10911378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818639-A97C-4784-B473-4A6EC670B283}"/>
              </a:ext>
            </a:extLst>
          </p:cNvPr>
          <p:cNvSpPr>
            <a:spLocks noGrp="1"/>
          </p:cNvSpPr>
          <p:nvPr>
            <p:ph type="title"/>
          </p:nvPr>
        </p:nvSpPr>
        <p:spPr/>
        <p:txBody>
          <a:bodyPr/>
          <a:lstStyle/>
          <a:p>
            <a:r>
              <a:rPr lang="en-US" dirty="0"/>
              <a:t>Poverty is Pervasive in Medicare</a:t>
            </a:r>
          </a:p>
        </p:txBody>
      </p:sp>
      <p:sp>
        <p:nvSpPr>
          <p:cNvPr id="5" name="Content Placeholder 4">
            <a:extLst>
              <a:ext uri="{FF2B5EF4-FFF2-40B4-BE49-F238E27FC236}">
                <a16:creationId xmlns:a16="http://schemas.microsoft.com/office/drawing/2014/main" id="{2AC31F07-FD85-4426-A4A9-8AE1606F14EB}"/>
              </a:ext>
            </a:extLst>
          </p:cNvPr>
          <p:cNvSpPr>
            <a:spLocks noGrp="1"/>
          </p:cNvSpPr>
          <p:nvPr>
            <p:ph idx="4294967295"/>
          </p:nvPr>
        </p:nvSpPr>
        <p:spPr>
          <a:xfrm>
            <a:off x="1068780" y="1074304"/>
            <a:ext cx="10683950" cy="5295739"/>
          </a:xfrm>
        </p:spPr>
        <p:txBody>
          <a:bodyPr>
            <a:normAutofit lnSpcReduction="10000"/>
          </a:bodyPr>
          <a:lstStyle/>
          <a:p>
            <a:pPr marL="0" indent="0">
              <a:spcAft>
                <a:spcPts val="31800"/>
              </a:spcAft>
              <a:buNone/>
            </a:pPr>
            <a:r>
              <a:rPr lang="en-US" sz="1800" dirty="0">
                <a:solidFill>
                  <a:srgbClr val="00539A"/>
                </a:solidFill>
                <a:latin typeface="Arial" panose="020B0604020202020204" pitchFamily="34" charset="0"/>
                <a:cs typeface="Arial" panose="020B0604020202020204" pitchFamily="34" charset="0"/>
              </a:rPr>
              <a:t>Distribution of Medicare Beneficiaries Living with Income under the Poverty Level</a:t>
            </a:r>
            <a:endParaRPr lang="en-US" sz="1800" kern="0" dirty="0">
              <a:ea typeface="Times New Roman" panose="02020603050405020304" pitchFamily="18" charset="0"/>
              <a:cs typeface="Times New Roman" panose="02020603050405020304" pitchFamily="18" charset="0"/>
            </a:endParaRPr>
          </a:p>
          <a:p>
            <a:pPr marL="0" indent="0">
              <a:buNone/>
            </a:pPr>
            <a:r>
              <a:rPr lang="en-US" sz="1800" kern="0" dirty="0">
                <a:ea typeface="Times New Roman" panose="02020603050405020304" pitchFamily="18" charset="0"/>
                <a:cs typeface="Times New Roman" panose="02020603050405020304" pitchFamily="18" charset="0"/>
              </a:rPr>
              <a:t>In</a:t>
            </a:r>
            <a:r>
              <a:rPr lang="en-US" sz="2000" kern="0" dirty="0">
                <a:ea typeface="Times New Roman" panose="02020603050405020304" pitchFamily="18" charset="0"/>
                <a:cs typeface="Times New Roman" panose="02020603050405020304" pitchFamily="18" charset="0"/>
              </a:rPr>
              <a:t> 2021,13% of Medicare beneficiaries (7.5 million) are living under the poverty line, and </a:t>
            </a:r>
            <a:br>
              <a:rPr lang="en-US" sz="2000" kern="0" dirty="0">
                <a:ea typeface="Times New Roman" panose="02020603050405020304" pitchFamily="18" charset="0"/>
                <a:cs typeface="Times New Roman" panose="02020603050405020304" pitchFamily="18" charset="0"/>
              </a:rPr>
            </a:br>
            <a:r>
              <a:rPr lang="en-US" sz="2000" kern="0" dirty="0">
                <a:ea typeface="Times New Roman" panose="02020603050405020304" pitchFamily="18" charset="0"/>
                <a:cs typeface="Times New Roman" panose="02020603050405020304" pitchFamily="18" charset="0"/>
              </a:rPr>
              <a:t>another 19% (another 11 million) are living just above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Kaiser Family Foundation’s State Health Facts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Distribution of Medicare Beneficiaries by Federal Poverty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en-US" sz="2000" kern="0" dirty="0">
              <a:ea typeface="Times New Roman" panose="02020603050405020304" pitchFamily="18" charset="0"/>
              <a:cs typeface="Times New Roman" panose="02020603050405020304" pitchFamily="18" charset="0"/>
            </a:endParaRPr>
          </a:p>
          <a:p>
            <a:pPr marL="0" indent="0">
              <a:buNone/>
            </a:pPr>
            <a:endParaRPr lang="en-US" sz="2000" kern="0" dirty="0">
              <a:ea typeface="Times New Roman" panose="02020603050405020304" pitchFamily="18" charset="0"/>
              <a:cs typeface="Times New Roman" panose="02020603050405020304" pitchFamily="18" charset="0"/>
            </a:endParaRPr>
          </a:p>
        </p:txBody>
      </p:sp>
      <p:pic>
        <p:nvPicPr>
          <p:cNvPr id="6" name="Picture 5" descr="Map">
            <a:extLst>
              <a:ext uri="{FF2B5EF4-FFF2-40B4-BE49-F238E27FC236}">
                <a16:creationId xmlns:a16="http://schemas.microsoft.com/office/drawing/2014/main" id="{0C63EF0E-8E6C-44A0-8602-1A7FE435C6F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18974" y="1441317"/>
            <a:ext cx="5974222" cy="3975366"/>
          </a:xfrm>
          <a:prstGeom prst="rect">
            <a:avLst/>
          </a:prstGeom>
        </p:spPr>
      </p:pic>
      <p:sp>
        <p:nvSpPr>
          <p:cNvPr id="10" name="Slide Number Placeholder 9">
            <a:extLst>
              <a:ext uri="{FF2B5EF4-FFF2-40B4-BE49-F238E27FC236}">
                <a16:creationId xmlns:a16="http://schemas.microsoft.com/office/drawing/2014/main" id="{04D30ABA-D491-4CBB-B043-AB813525466D}"/>
              </a:ext>
            </a:extLst>
          </p:cNvPr>
          <p:cNvSpPr>
            <a:spLocks noGrp="1"/>
          </p:cNvSpPr>
          <p:nvPr>
            <p:ph type="sldNum" sz="quarter" idx="12"/>
          </p:nvPr>
        </p:nvSpPr>
        <p:spPr/>
        <p:txBody>
          <a:bodyPr/>
          <a:lstStyle/>
          <a:p>
            <a:fld id="{48F63A3B-78C7-47BE-AE5E-E10140E04643}" type="slidenum">
              <a:rPr lang="en-US" smtClean="0"/>
              <a:pPr/>
              <a:t>40</a:t>
            </a:fld>
            <a:endParaRPr lang="en-US"/>
          </a:p>
        </p:txBody>
      </p:sp>
      <p:sp>
        <p:nvSpPr>
          <p:cNvPr id="3" name="Footer Placeholder 2">
            <a:extLst>
              <a:ext uri="{FF2B5EF4-FFF2-40B4-BE49-F238E27FC236}">
                <a16:creationId xmlns:a16="http://schemas.microsoft.com/office/drawing/2014/main" id="{570B7EFD-F697-42DF-BE69-AAF6D7787921}"/>
              </a:ext>
            </a:extLst>
          </p:cNvPr>
          <p:cNvSpPr>
            <a:spLocks noGrp="1"/>
          </p:cNvSpPr>
          <p:nvPr>
            <p:ph type="ftr" sz="quarter" idx="11"/>
          </p:nvPr>
        </p:nvSpPr>
        <p:spPr/>
        <p:txBody>
          <a:bodyPr/>
          <a:lstStyle/>
          <a:p>
            <a:r>
              <a:rPr lang="en-US"/>
              <a:t>NTP Medicare OEP Bootcamp 2023</a:t>
            </a:r>
            <a:endParaRPr lang="en-US" dirty="0"/>
          </a:p>
        </p:txBody>
      </p:sp>
      <p:sp>
        <p:nvSpPr>
          <p:cNvPr id="2" name="Date Placeholder 1">
            <a:extLst>
              <a:ext uri="{FF2B5EF4-FFF2-40B4-BE49-F238E27FC236}">
                <a16:creationId xmlns:a16="http://schemas.microsoft.com/office/drawing/2014/main" id="{DC717971-3FA5-4F2D-AAE7-E5A66A654EFB}"/>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596055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759889-41E2-0144-9DF6-29FFD801F7BF}"/>
              </a:ext>
            </a:extLst>
          </p:cNvPr>
          <p:cNvSpPr>
            <a:spLocks noGrp="1"/>
          </p:cNvSpPr>
          <p:nvPr>
            <p:ph type="ctrTitle"/>
          </p:nvPr>
        </p:nvSpPr>
        <p:spPr/>
        <p:txBody>
          <a:bodyPr anchor="t">
            <a:noAutofit/>
          </a:bodyPr>
          <a:lstStyle/>
          <a:p>
            <a:pPr algn="ctr"/>
            <a:r>
              <a:rPr lang="en-US" sz="2800" dirty="0">
                <a:solidFill>
                  <a:schemeClr val="bg1"/>
                </a:solidFill>
              </a:rPr>
              <a:t>Medicare Savings Programs </a:t>
            </a:r>
            <a:br>
              <a:rPr lang="en-US" sz="2800" dirty="0">
                <a:solidFill>
                  <a:schemeClr val="bg1"/>
                </a:solidFill>
              </a:rPr>
            </a:br>
            <a:r>
              <a:rPr lang="en-US" sz="2800" dirty="0">
                <a:solidFill>
                  <a:schemeClr val="bg1"/>
                </a:solidFill>
              </a:rPr>
              <a:t>Offer Significant Benefits</a:t>
            </a:r>
          </a:p>
        </p:txBody>
      </p:sp>
      <p:sp>
        <p:nvSpPr>
          <p:cNvPr id="5" name="Content Placeholder 4">
            <a:extLst>
              <a:ext uri="{FF2B5EF4-FFF2-40B4-BE49-F238E27FC236}">
                <a16:creationId xmlns:a16="http://schemas.microsoft.com/office/drawing/2014/main" id="{0C879130-F4AF-7045-3718-4B813E68AA89}"/>
              </a:ext>
            </a:extLst>
          </p:cNvPr>
          <p:cNvSpPr>
            <a:spLocks noGrp="1"/>
          </p:cNvSpPr>
          <p:nvPr>
            <p:ph sz="quarter" idx="13"/>
          </p:nvPr>
        </p:nvSpPr>
        <p:spPr>
          <a:xfrm>
            <a:off x="699744" y="1016918"/>
            <a:ext cx="10278605" cy="7032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5">
                    <a:lumMod val="50000"/>
                  </a:schemeClr>
                </a:solidFill>
                <a:effectLst/>
                <a:uLnTx/>
                <a:uFillTx/>
              </a:rPr>
              <a:t>The MSPs promote access to health care and free up individuals’ limited income for food, housing &amp; other necessities. </a:t>
            </a:r>
          </a:p>
        </p:txBody>
      </p:sp>
      <p:graphicFrame>
        <p:nvGraphicFramePr>
          <p:cNvPr id="12" name="Content Placeholder 11">
            <a:extLst>
              <a:ext uri="{FF2B5EF4-FFF2-40B4-BE49-F238E27FC236}">
                <a16:creationId xmlns:a16="http://schemas.microsoft.com/office/drawing/2014/main" id="{4F862F0A-46D4-D35D-09E7-1B7F2CD5B662}"/>
              </a:ext>
            </a:extLst>
          </p:cNvPr>
          <p:cNvGraphicFramePr>
            <a:graphicFrameLocks noGrp="1"/>
          </p:cNvGraphicFramePr>
          <p:nvPr>
            <p:ph sz="quarter" idx="14"/>
            <p:extLst>
              <p:ext uri="{D42A27DB-BD31-4B8C-83A1-F6EECF244321}">
                <p14:modId xmlns:p14="http://schemas.microsoft.com/office/powerpoint/2010/main" val="1415392177"/>
              </p:ext>
            </p:extLst>
          </p:nvPr>
        </p:nvGraphicFramePr>
        <p:xfrm>
          <a:off x="1050919" y="1720181"/>
          <a:ext cx="10078432" cy="3169920"/>
        </p:xfrm>
        <a:graphic>
          <a:graphicData uri="http://schemas.openxmlformats.org/drawingml/2006/table">
            <a:tbl>
              <a:tblPr firstRow="1" bandRow="1">
                <a:tableStyleId>{3B4B98B0-60AC-42C2-AFA5-B58CD77FA1E5}</a:tableStyleId>
              </a:tblPr>
              <a:tblGrid>
                <a:gridCol w="3342106">
                  <a:extLst>
                    <a:ext uri="{9D8B030D-6E8A-4147-A177-3AD203B41FA5}">
                      <a16:colId xmlns:a16="http://schemas.microsoft.com/office/drawing/2014/main" val="763960169"/>
                    </a:ext>
                  </a:extLst>
                </a:gridCol>
                <a:gridCol w="2255338">
                  <a:extLst>
                    <a:ext uri="{9D8B030D-6E8A-4147-A177-3AD203B41FA5}">
                      <a16:colId xmlns:a16="http://schemas.microsoft.com/office/drawing/2014/main" val="2570571105"/>
                    </a:ext>
                  </a:extLst>
                </a:gridCol>
                <a:gridCol w="3307049">
                  <a:extLst>
                    <a:ext uri="{9D8B030D-6E8A-4147-A177-3AD203B41FA5}">
                      <a16:colId xmlns:a16="http://schemas.microsoft.com/office/drawing/2014/main" val="141294501"/>
                    </a:ext>
                  </a:extLst>
                </a:gridCol>
                <a:gridCol w="1173939">
                  <a:extLst>
                    <a:ext uri="{9D8B030D-6E8A-4147-A177-3AD203B41FA5}">
                      <a16:colId xmlns:a16="http://schemas.microsoft.com/office/drawing/2014/main" val="2648606090"/>
                    </a:ext>
                  </a:extLst>
                </a:gridCol>
              </a:tblGrid>
              <a:tr h="565481">
                <a:tc>
                  <a:txBody>
                    <a:bodyPr/>
                    <a:lstStyle/>
                    <a:p>
                      <a:pPr algn="l"/>
                      <a:r>
                        <a:rPr lang="en-US" sz="1600" dirty="0"/>
                        <a:t>MSP Eligibility </a:t>
                      </a:r>
                      <a:r>
                        <a:rPr lang="en-US" sz="1600" baseline="0" dirty="0"/>
                        <a:t>Group</a:t>
                      </a:r>
                      <a:r>
                        <a:rPr lang="en-US" sz="1800" baseline="0" dirty="0"/>
                        <a:t>°</a:t>
                      </a:r>
                      <a:endParaRPr lang="en-US" sz="1800" dirty="0"/>
                    </a:p>
                  </a:txBody>
                  <a:tcPr marL="121920" marR="121920" marT="60960" marB="60960"/>
                </a:tc>
                <a:tc>
                  <a:txBody>
                    <a:bodyPr/>
                    <a:lstStyle/>
                    <a:p>
                      <a:pPr algn="l"/>
                      <a:r>
                        <a:rPr lang="en-US" sz="1600" dirty="0"/>
                        <a:t>Benefit</a:t>
                      </a:r>
                    </a:p>
                  </a:txBody>
                  <a:tcPr marL="121920" marR="121920" marT="60960" marB="60960"/>
                </a:tc>
                <a:tc>
                  <a:txBody>
                    <a:bodyPr/>
                    <a:lstStyle/>
                    <a:p>
                      <a:pPr algn="l"/>
                      <a:r>
                        <a:rPr lang="en-US" sz="1600" dirty="0"/>
                        <a:t>Financial Eligibility 2023 (single/couple)</a:t>
                      </a:r>
                      <a:r>
                        <a:rPr lang="en-US" sz="1600" baseline="0" dirty="0"/>
                        <a:t>*</a:t>
                      </a:r>
                      <a:endParaRPr lang="en-US" sz="1600" dirty="0"/>
                    </a:p>
                  </a:txBody>
                  <a:tcPr marL="121920" marR="121920" marT="60960" marB="60960"/>
                </a:tc>
                <a:tc>
                  <a:txBody>
                    <a:bodyPr/>
                    <a:lstStyle/>
                    <a:p>
                      <a:pPr algn="l"/>
                      <a:r>
                        <a:rPr lang="en-US" sz="1600" dirty="0"/>
                        <a:t>Enrollees</a:t>
                      </a:r>
                      <a:endParaRPr lang="en-US" sz="1600" baseline="0" dirty="0"/>
                    </a:p>
                    <a:p>
                      <a:pPr algn="l"/>
                      <a:r>
                        <a:rPr lang="en-US" sz="1600" baseline="0" dirty="0"/>
                        <a:t>June 2022</a:t>
                      </a:r>
                      <a:endParaRPr lang="en-US" sz="1600" dirty="0"/>
                    </a:p>
                  </a:txBody>
                  <a:tcPr marL="121920" marR="121920" marT="60960" marB="60960"/>
                </a:tc>
                <a:extLst>
                  <a:ext uri="{0D108BD9-81ED-4DB2-BD59-A6C34878D82A}">
                    <a16:rowId xmlns:a16="http://schemas.microsoft.com/office/drawing/2014/main" val="178873101"/>
                  </a:ext>
                </a:extLst>
              </a:tr>
              <a:tr h="791673">
                <a:tc>
                  <a:txBody>
                    <a:bodyPr/>
                    <a:lstStyle/>
                    <a:p>
                      <a:r>
                        <a:rPr lang="en-US" sz="1600" dirty="0"/>
                        <a:t>Qualified Medicare Beneficiary (QMB)</a:t>
                      </a:r>
                    </a:p>
                  </a:txBody>
                  <a:tcPr marL="121920" marR="121920" marT="60960" marB="60960"/>
                </a:tc>
                <a:tc>
                  <a:txBody>
                    <a:bodyPr/>
                    <a:lstStyle/>
                    <a:p>
                      <a:r>
                        <a:rPr lang="en-US" sz="1600" kern="1200" dirty="0">
                          <a:effectLst/>
                        </a:rPr>
                        <a:t>Part A &amp; B premiums,</a:t>
                      </a:r>
                    </a:p>
                    <a:p>
                      <a:r>
                        <a:rPr lang="en-US" sz="1600" kern="1200" dirty="0">
                          <a:effectLst/>
                        </a:rPr>
                        <a:t>deductibles,</a:t>
                      </a:r>
                      <a:r>
                        <a:rPr lang="en-US" sz="1600" kern="1200" baseline="0" dirty="0">
                          <a:effectLst/>
                        </a:rPr>
                        <a:t> </a:t>
                      </a:r>
                      <a:r>
                        <a:rPr lang="en-US" sz="1600" kern="1200" dirty="0">
                          <a:effectLst/>
                        </a:rPr>
                        <a:t>cost-sharing</a:t>
                      </a:r>
                      <a:endParaRPr lang="en-US" sz="1600" b="0" i="0" kern="1200" dirty="0">
                        <a:solidFill>
                          <a:schemeClr val="dk1"/>
                        </a:solidFill>
                        <a:effectLst/>
                        <a:latin typeface="+mn-lt"/>
                        <a:ea typeface="+mn-ea"/>
                        <a:cs typeface="+mn-cs"/>
                      </a:endParaRPr>
                    </a:p>
                  </a:txBody>
                  <a:tcPr marL="121920" marR="121920" marT="60960" marB="60960"/>
                </a:tc>
                <a:tc>
                  <a:txBody>
                    <a:bodyPr/>
                    <a:lstStyle/>
                    <a:p>
                      <a:r>
                        <a:rPr lang="en-US" sz="1600" dirty="0"/>
                        <a:t>Monthly Income: 100% FPL</a:t>
                      </a:r>
                    </a:p>
                    <a:p>
                      <a:r>
                        <a:rPr lang="en-US" sz="1600" b="1" dirty="0">
                          <a:solidFill>
                            <a:srgbClr val="006FC0"/>
                          </a:solidFill>
                        </a:rPr>
                        <a:t>$1,133/$1,525**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rPr>
                        <a:t>Resources: </a:t>
                      </a:r>
                      <a:r>
                        <a:rPr lang="en-US" sz="1600" b="1" dirty="0">
                          <a:solidFill>
                            <a:srgbClr val="006FC0"/>
                          </a:solidFill>
                        </a:rPr>
                        <a:t>$9,090/$13,630</a:t>
                      </a:r>
                    </a:p>
                  </a:txBody>
                  <a:tcPr marL="121920" marR="121920" marT="60960" marB="60960"/>
                </a:tc>
                <a:tc>
                  <a:txBody>
                    <a:bodyPr/>
                    <a:lstStyle/>
                    <a:p>
                      <a:r>
                        <a:rPr lang="en-US" sz="1600" b="1" dirty="0">
                          <a:solidFill>
                            <a:srgbClr val="006FC0"/>
                          </a:solidFill>
                        </a:rPr>
                        <a:t>8.1m</a:t>
                      </a:r>
                    </a:p>
                  </a:txBody>
                  <a:tcPr marL="121920" marR="121920" marT="60960" marB="60960"/>
                </a:tc>
                <a:extLst>
                  <a:ext uri="{0D108BD9-81ED-4DB2-BD59-A6C34878D82A}">
                    <a16:rowId xmlns:a16="http://schemas.microsoft.com/office/drawing/2014/main" val="581995062"/>
                  </a:ext>
                </a:extLst>
              </a:tr>
              <a:tr h="791673">
                <a:tc>
                  <a:txBody>
                    <a:bodyPr/>
                    <a:lstStyle/>
                    <a:p>
                      <a:r>
                        <a:rPr lang="en-US" sz="1600" dirty="0"/>
                        <a:t>Specified Low Income Beneficiary</a:t>
                      </a:r>
                      <a:r>
                        <a:rPr lang="en-US" sz="1600" baseline="0" dirty="0"/>
                        <a:t> (SLMB)</a:t>
                      </a:r>
                      <a:endParaRPr lang="en-US" sz="1600" dirty="0"/>
                    </a:p>
                  </a:txBody>
                  <a:tcPr marL="121920" marR="121920" marT="60960" marB="60960"/>
                </a:tc>
                <a:tc>
                  <a:txBody>
                    <a:bodyPr/>
                    <a:lstStyle/>
                    <a:p>
                      <a:r>
                        <a:rPr lang="en-US" sz="1600" dirty="0"/>
                        <a:t>Part B premium</a:t>
                      </a:r>
                    </a:p>
                  </a:txBody>
                  <a:tcPr marL="121920" marR="121920" marT="60960" marB="60960"/>
                </a:tc>
                <a:tc>
                  <a:txBody>
                    <a:bodyPr/>
                    <a:lstStyle/>
                    <a:p>
                      <a:r>
                        <a:rPr lang="en-US" sz="1600" dirty="0"/>
                        <a:t>Monthly Income: 101</a:t>
                      </a:r>
                      <a:r>
                        <a:rPr lang="en-US" sz="1600" baseline="0" dirty="0"/>
                        <a:t> to 120% FPL</a:t>
                      </a:r>
                    </a:p>
                    <a:p>
                      <a:r>
                        <a:rPr lang="en-US" sz="1600" b="1" baseline="0" dirty="0">
                          <a:solidFill>
                            <a:srgbClr val="006FC0"/>
                          </a:solidFill>
                        </a:rPr>
                        <a:t>$1,478/$1,992**</a:t>
                      </a:r>
                    </a:p>
                    <a:p>
                      <a:r>
                        <a:rPr lang="en-US" sz="1600" kern="1200" dirty="0">
                          <a:solidFill>
                            <a:schemeClr val="tx1"/>
                          </a:solidFill>
                          <a:latin typeface="+mn-lt"/>
                          <a:ea typeface="+mn-ea"/>
                          <a:cs typeface="+mn-cs"/>
                        </a:rPr>
                        <a:t>Resources: </a:t>
                      </a:r>
                      <a:r>
                        <a:rPr lang="en-US" sz="1600" b="1" dirty="0">
                          <a:solidFill>
                            <a:srgbClr val="006FC0"/>
                          </a:solidFill>
                        </a:rPr>
                        <a:t>$9,090/$13,630</a:t>
                      </a:r>
                    </a:p>
                  </a:txBody>
                  <a:tcPr marL="121920" marR="121920" marT="60960" marB="60960"/>
                </a:tc>
                <a:tc>
                  <a:txBody>
                    <a:bodyPr/>
                    <a:lstStyle/>
                    <a:p>
                      <a:r>
                        <a:rPr lang="en-US" sz="1600" b="1" dirty="0">
                          <a:solidFill>
                            <a:srgbClr val="006FC0"/>
                          </a:solidFill>
                        </a:rPr>
                        <a:t>1.4m</a:t>
                      </a:r>
                    </a:p>
                  </a:txBody>
                  <a:tcPr marL="121920" marR="121920" marT="60960" marB="60960"/>
                </a:tc>
                <a:extLst>
                  <a:ext uri="{0D108BD9-81ED-4DB2-BD59-A6C34878D82A}">
                    <a16:rowId xmlns:a16="http://schemas.microsoft.com/office/drawing/2014/main" val="1843277769"/>
                  </a:ext>
                </a:extLst>
              </a:tr>
              <a:tr h="791673">
                <a:tc>
                  <a:txBody>
                    <a:bodyPr/>
                    <a:lstStyle/>
                    <a:p>
                      <a:r>
                        <a:rPr lang="en-US" sz="1600" dirty="0"/>
                        <a:t>Qualifying Individual (QI)</a:t>
                      </a:r>
                    </a:p>
                  </a:txBody>
                  <a:tcPr marL="121920" marR="121920" marT="60960" marB="60960"/>
                </a:tc>
                <a:tc>
                  <a:txBody>
                    <a:bodyPr/>
                    <a:lstStyle/>
                    <a:p>
                      <a:r>
                        <a:rPr lang="en-US" sz="1600" dirty="0"/>
                        <a:t>Part B premium </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Monthly Income: 121 to 135% FPL</a:t>
                      </a:r>
                    </a:p>
                    <a:p>
                      <a:r>
                        <a:rPr lang="en-US" sz="1600" b="1" dirty="0">
                          <a:solidFill>
                            <a:srgbClr val="006FC0"/>
                          </a:solidFill>
                        </a:rPr>
                        <a:t>$1,660/$2,239**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rPr>
                        <a:t>Resources: </a:t>
                      </a:r>
                      <a:r>
                        <a:rPr lang="en-US" sz="1600" b="1" dirty="0">
                          <a:solidFill>
                            <a:srgbClr val="006FC0"/>
                          </a:solidFill>
                        </a:rPr>
                        <a:t>$9,090/$13,630</a:t>
                      </a:r>
                    </a:p>
                  </a:txBody>
                  <a:tcPr marL="121920" marR="121920" marT="60960" marB="60960"/>
                </a:tc>
                <a:tc>
                  <a:txBody>
                    <a:bodyPr/>
                    <a:lstStyle/>
                    <a:p>
                      <a:r>
                        <a:rPr lang="en-US" sz="1600" b="1" dirty="0">
                          <a:solidFill>
                            <a:srgbClr val="006FC0"/>
                          </a:solidFill>
                        </a:rPr>
                        <a:t>0.6m</a:t>
                      </a:r>
                    </a:p>
                  </a:txBody>
                  <a:tcPr marL="121920" marR="121920" marT="60960" marB="60960"/>
                </a:tc>
                <a:extLst>
                  <a:ext uri="{0D108BD9-81ED-4DB2-BD59-A6C34878D82A}">
                    <a16:rowId xmlns:a16="http://schemas.microsoft.com/office/drawing/2014/main" val="26566204"/>
                  </a:ext>
                </a:extLst>
              </a:tr>
            </a:tbl>
          </a:graphicData>
        </a:graphic>
      </p:graphicFrame>
      <p:sp>
        <p:nvSpPr>
          <p:cNvPr id="8" name="Content Placeholder 7">
            <a:extLst>
              <a:ext uri="{FF2B5EF4-FFF2-40B4-BE49-F238E27FC236}">
                <a16:creationId xmlns:a16="http://schemas.microsoft.com/office/drawing/2014/main" id="{A92EE32E-AA96-62B2-E2D7-4852D09006D5}"/>
              </a:ext>
            </a:extLst>
          </p:cNvPr>
          <p:cNvSpPr>
            <a:spLocks noGrp="1"/>
          </p:cNvSpPr>
          <p:nvPr>
            <p:ph sz="quarter" idx="15"/>
          </p:nvPr>
        </p:nvSpPr>
        <p:spPr>
          <a:xfrm>
            <a:off x="699745" y="4959956"/>
            <a:ext cx="10278604" cy="782469"/>
          </a:xfrm>
        </p:spPr>
        <p:txBody>
          <a:bodyPr>
            <a:normAutofit lnSpcReduction="10000"/>
          </a:bodyPr>
          <a:lstStyle/>
          <a:p>
            <a:pPr marL="114300" marR="0" lvl="0" indent="-11430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5">
                    <a:lumMod val="50000"/>
                  </a:schemeClr>
                </a:solidFill>
                <a:effectLst/>
                <a:uLnTx/>
                <a:uFillTx/>
              </a:rPr>
              <a:t>* Some states have effectively expanded MSP financial eligibility beyond the limits listed here. Check with your  Medicaid agency for eligibility in your state.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5">
                    <a:lumMod val="50000"/>
                  </a:schemeClr>
                </a:solidFill>
                <a:effectLst/>
                <a:uLnTx/>
                <a:uFillTx/>
              </a:rPr>
              <a:t>** </a:t>
            </a:r>
            <a:r>
              <a:rPr kumimoji="0" lang="en-US" sz="1600" b="0" i="0" u="none" strike="noStrike" kern="1200" cap="none" spc="0" normalizeH="0" baseline="0" noProof="0" dirty="0">
                <a:ln>
                  <a:noFill/>
                </a:ln>
                <a:solidFill>
                  <a:schemeClr val="accent5">
                    <a:lumMod val="50000"/>
                  </a:schemeClr>
                </a:solidFill>
                <a:effectLst/>
                <a:uLnTx/>
                <a:uFillTx/>
              </a:rPr>
              <a:t>Includes a $20 standard income disregard.  Limits slightly higher in Alaska and Hawaii. </a:t>
            </a:r>
          </a:p>
        </p:txBody>
      </p:sp>
      <p:sp>
        <p:nvSpPr>
          <p:cNvPr id="11" name="Content Placeholder 10">
            <a:extLst>
              <a:ext uri="{FF2B5EF4-FFF2-40B4-BE49-F238E27FC236}">
                <a16:creationId xmlns:a16="http://schemas.microsoft.com/office/drawing/2014/main" id="{0401A8EC-C0BA-48EA-D6A9-A8929082A043}"/>
              </a:ext>
            </a:extLst>
          </p:cNvPr>
          <p:cNvSpPr>
            <a:spLocks noGrp="1"/>
          </p:cNvSpPr>
          <p:nvPr>
            <p:ph sz="quarter" idx="16"/>
          </p:nvPr>
        </p:nvSpPr>
        <p:spPr>
          <a:xfrm>
            <a:off x="176010" y="5791317"/>
            <a:ext cx="9036174" cy="703263"/>
          </a:xfrm>
        </p:spPr>
        <p:txBody>
          <a:bodyPr>
            <a:normAutofit lnSpcReduction="10000"/>
          </a:bodyPr>
          <a:lstStyle/>
          <a:p>
            <a:pPr marL="0" indent="0">
              <a:buNone/>
            </a:pPr>
            <a:r>
              <a:rPr lang="en-US" sz="1400" dirty="0">
                <a:solidFill>
                  <a:schemeClr val="bg1"/>
                </a:solidFill>
              </a:rPr>
              <a:t>° A fourth MSP, the Qualified Disabled Working Individual (QDWI) group, pays the Part A premium for individuals under 65 with limited incomes and resources who are otherwise ineligible for Medicaid, have a qualifying disability, and have lost premium-free Part A coverage after returning to work.</a:t>
            </a:r>
          </a:p>
        </p:txBody>
      </p:sp>
      <p:sp>
        <p:nvSpPr>
          <p:cNvPr id="18" name="Slide Number Placeholder 17">
            <a:extLst>
              <a:ext uri="{FF2B5EF4-FFF2-40B4-BE49-F238E27FC236}">
                <a16:creationId xmlns:a16="http://schemas.microsoft.com/office/drawing/2014/main" id="{D367510C-1254-4E44-9265-B4769051FA8C}"/>
              </a:ext>
            </a:extLst>
          </p:cNvPr>
          <p:cNvSpPr>
            <a:spLocks noGrp="1"/>
          </p:cNvSpPr>
          <p:nvPr>
            <p:ph type="sldNum" sz="quarter" idx="4"/>
          </p:nvPr>
        </p:nvSpPr>
        <p:spPr/>
        <p:txBody>
          <a:bodyPr/>
          <a:lstStyle/>
          <a:p>
            <a:r>
              <a:rPr lang="en-US" dirty="0">
                <a:solidFill>
                  <a:srgbClr val="00539A"/>
                </a:solidFill>
              </a:rPr>
              <a:t>42</a:t>
            </a:r>
          </a:p>
        </p:txBody>
      </p:sp>
      <p:sp>
        <p:nvSpPr>
          <p:cNvPr id="9" name="Footer Placeholder 16">
            <a:extLst>
              <a:ext uri="{FF2B5EF4-FFF2-40B4-BE49-F238E27FC236}">
                <a16:creationId xmlns:a16="http://schemas.microsoft.com/office/drawing/2014/main" id="{DDB06833-06F8-4ECA-A2F4-F8D2E4216995}"/>
              </a:ext>
            </a:extLst>
          </p:cNvPr>
          <p:cNvSpPr>
            <a:spLocks noGrp="1"/>
          </p:cNvSpPr>
          <p:nvPr>
            <p:ph type="ftr" sz="quarter" idx="12"/>
          </p:nvPr>
        </p:nvSpPr>
        <p:spPr/>
        <p:txBody>
          <a:bodyPr/>
          <a:lstStyle/>
          <a:p>
            <a:r>
              <a:rPr lang="en-US" dirty="0"/>
              <a:t>NTP Medicare OEP Bootcamp 2023</a:t>
            </a:r>
          </a:p>
        </p:txBody>
      </p:sp>
      <p:sp>
        <p:nvSpPr>
          <p:cNvPr id="3" name="Date Placeholder 2">
            <a:extLst>
              <a:ext uri="{FF2B5EF4-FFF2-40B4-BE49-F238E27FC236}">
                <a16:creationId xmlns:a16="http://schemas.microsoft.com/office/drawing/2014/main" id="{0FAE313F-86DD-96F1-F1C0-6D670CE09D27}"/>
              </a:ext>
            </a:extLst>
          </p:cNvPr>
          <p:cNvSpPr>
            <a:spLocks noGrp="1"/>
          </p:cNvSpPr>
          <p:nvPr>
            <p:ph type="dt" sz="half" idx="11"/>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765169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818639-A97C-4784-B473-4A6EC670B283}"/>
              </a:ext>
            </a:extLst>
          </p:cNvPr>
          <p:cNvSpPr>
            <a:spLocks noGrp="1"/>
          </p:cNvSpPr>
          <p:nvPr>
            <p:ph type="title"/>
          </p:nvPr>
        </p:nvSpPr>
        <p:spPr/>
        <p:txBody>
          <a:bodyPr/>
          <a:lstStyle/>
          <a:p>
            <a:r>
              <a:rPr lang="en-US" dirty="0"/>
              <a:t>Medicare Savings Programs (MSPs) are Underutilized</a:t>
            </a:r>
          </a:p>
        </p:txBody>
      </p:sp>
      <p:sp>
        <p:nvSpPr>
          <p:cNvPr id="5" name="Content Placeholder 4">
            <a:extLst>
              <a:ext uri="{FF2B5EF4-FFF2-40B4-BE49-F238E27FC236}">
                <a16:creationId xmlns:a16="http://schemas.microsoft.com/office/drawing/2014/main" id="{2AC31F07-FD85-4426-A4A9-8AE1606F14EB}"/>
              </a:ext>
            </a:extLst>
          </p:cNvPr>
          <p:cNvSpPr>
            <a:spLocks noGrp="1"/>
          </p:cNvSpPr>
          <p:nvPr>
            <p:ph sz="half" idx="1"/>
          </p:nvPr>
        </p:nvSpPr>
        <p:spPr>
          <a:xfrm>
            <a:off x="838199" y="1545062"/>
            <a:ext cx="5181600" cy="4351338"/>
          </a:xfrm>
        </p:spPr>
        <p:txBody>
          <a:bodyPr/>
          <a:lstStyle/>
          <a:p>
            <a:pPr marL="0" indent="0">
              <a:buNone/>
            </a:pPr>
            <a:r>
              <a:rPr lang="en-US" sz="2400" kern="0" dirty="0">
                <a:solidFill>
                  <a:srgbClr val="00539A"/>
                </a:solidFill>
                <a:ea typeface="Times New Roman" panose="02020603050405020304" pitchFamily="18" charset="0"/>
                <a:cs typeface="Times New Roman" panose="02020603050405020304" pitchFamily="18" charset="0"/>
              </a:rPr>
              <a:t>Although the MSPs are essential to the economic health and security of millions of Americans, millions more are eligible but not enrolled</a:t>
            </a:r>
            <a:r>
              <a:rPr lang="en-US" kern="0" dirty="0">
                <a:solidFill>
                  <a:srgbClr val="00539A"/>
                </a:solidFill>
                <a:ea typeface="Times New Roman" panose="02020603050405020304" pitchFamily="18" charset="0"/>
                <a:cs typeface="Times New Roman" panose="02020603050405020304" pitchFamily="18" charset="0"/>
              </a:rPr>
              <a:t>. </a:t>
            </a:r>
            <a:r>
              <a:rPr lang="en-US" sz="2000" dirty="0">
                <a:solidFill>
                  <a:srgbClr val="00539A"/>
                </a:solidFill>
                <a:hlinkClick r:id="rId4">
                  <a:extLst>
                    <a:ext uri="{A12FA001-AC4F-418D-AE19-62706E023703}">
                      <ahyp:hlinkClr xmlns:ahyp="http://schemas.microsoft.com/office/drawing/2018/hyperlinkcolor" val="tx"/>
                    </a:ext>
                  </a:extLst>
                </a:hlinkClick>
              </a:rPr>
              <a:t>macpac.gov/wp-content/uploads/2017/08/MSP-Enrollees-and-Eligible-Non-Enrollees.pdf</a:t>
            </a:r>
            <a:r>
              <a:rPr lang="en-US" sz="2000" dirty="0">
                <a:solidFill>
                  <a:srgbClr val="00539A"/>
                </a:solidFill>
              </a:rPr>
              <a:t> </a:t>
            </a:r>
          </a:p>
          <a:p>
            <a:endParaRPr lang="en-US" kern="0" dirty="0">
              <a:solidFill>
                <a:srgbClr val="00539A"/>
              </a:solidFill>
              <a:ea typeface="Times New Roman" panose="02020603050405020304" pitchFamily="18" charset="0"/>
              <a:cs typeface="Times New Roman" panose="02020603050405020304" pitchFamily="18" charset="0"/>
            </a:endParaRPr>
          </a:p>
          <a:p>
            <a:endParaRPr lang="en-US" kern="0" dirty="0">
              <a:solidFill>
                <a:srgbClr val="00539A"/>
              </a:solidFill>
              <a:ea typeface="Times New Roman" panose="02020603050405020304" pitchFamily="18" charset="0"/>
              <a:cs typeface="Times New Roman" panose="02020603050405020304" pitchFamily="18" charset="0"/>
            </a:endParaRPr>
          </a:p>
          <a:p>
            <a:endParaRPr lang="en-US" dirty="0">
              <a:solidFill>
                <a:srgbClr val="00539A"/>
              </a:solidFill>
            </a:endParaRPr>
          </a:p>
        </p:txBody>
      </p:sp>
      <p:pic>
        <p:nvPicPr>
          <p:cNvPr id="11" name="Content Placeholder 10" descr="Bar chart showing participation rates in the Medicare Savings Programs like QMB, SLMB and QI. Comparing enrolled vs eligible but not enrolled s">
            <a:extLst>
              <a:ext uri="{FF2B5EF4-FFF2-40B4-BE49-F238E27FC236}">
                <a16:creationId xmlns:a16="http://schemas.microsoft.com/office/drawing/2014/main" id="{8EB86379-9F8A-E5C5-5D00-53434ABA0989}"/>
              </a:ext>
            </a:extLst>
          </p:cNvPr>
          <p:cNvPicPr>
            <a:picLocks noGrp="1" noChangeAspect="1"/>
          </p:cNvPicPr>
          <p:nvPr>
            <p:ph sz="half" idx="2"/>
          </p:nvPr>
        </p:nvPicPr>
        <p:blipFill>
          <a:blip r:embed="rId5"/>
          <a:stretch>
            <a:fillRect/>
          </a:stretch>
        </p:blipFill>
        <p:spPr>
          <a:xfrm>
            <a:off x="6172202" y="1502532"/>
            <a:ext cx="5619307" cy="4089474"/>
          </a:xfrm>
          <a:prstGeom prst="rect">
            <a:avLst/>
          </a:prstGeom>
        </p:spPr>
      </p:pic>
      <p:sp>
        <p:nvSpPr>
          <p:cNvPr id="9" name="Slide Number Placeholder 8">
            <a:extLst>
              <a:ext uri="{FF2B5EF4-FFF2-40B4-BE49-F238E27FC236}">
                <a16:creationId xmlns:a16="http://schemas.microsoft.com/office/drawing/2014/main" id="{15F94983-F0B7-418B-894D-1A88B9825DA3}"/>
              </a:ext>
            </a:extLst>
          </p:cNvPr>
          <p:cNvSpPr>
            <a:spLocks noGrp="1"/>
          </p:cNvSpPr>
          <p:nvPr>
            <p:ph type="sldNum" sz="quarter" idx="12"/>
          </p:nvPr>
        </p:nvSpPr>
        <p:spPr/>
        <p:txBody>
          <a:bodyPr/>
          <a:lstStyle/>
          <a:p>
            <a:fld id="{0B2D781D-8844-5940-92D1-06EF0A7F581E}" type="slidenum">
              <a:rPr lang="en-US" smtClean="0"/>
              <a:t>42</a:t>
            </a:fld>
            <a:endParaRPr lang="en-US"/>
          </a:p>
        </p:txBody>
      </p:sp>
      <p:sp>
        <p:nvSpPr>
          <p:cNvPr id="3" name="Footer Placeholder 2">
            <a:extLst>
              <a:ext uri="{FF2B5EF4-FFF2-40B4-BE49-F238E27FC236}">
                <a16:creationId xmlns:a16="http://schemas.microsoft.com/office/drawing/2014/main" id="{570B7EFD-F697-42DF-BE69-AAF6D7787921}"/>
              </a:ext>
            </a:extLst>
          </p:cNvPr>
          <p:cNvSpPr>
            <a:spLocks noGrp="1"/>
          </p:cNvSpPr>
          <p:nvPr>
            <p:ph type="ftr" sz="quarter" idx="11"/>
          </p:nvPr>
        </p:nvSpPr>
        <p:spPr/>
        <p:txBody>
          <a:bodyPr/>
          <a:lstStyle/>
          <a:p>
            <a:r>
              <a:rPr lang="en-US"/>
              <a:t>NTP Medicare OEP Bootcamp 2023</a:t>
            </a:r>
            <a:endParaRPr lang="en-US" dirty="0"/>
          </a:p>
        </p:txBody>
      </p:sp>
      <p:sp>
        <p:nvSpPr>
          <p:cNvPr id="2" name="Date Placeholder 1">
            <a:extLst>
              <a:ext uri="{FF2B5EF4-FFF2-40B4-BE49-F238E27FC236}">
                <a16:creationId xmlns:a16="http://schemas.microsoft.com/office/drawing/2014/main" id="{DC717971-3FA5-4F2D-AAE7-E5A66A654EFB}"/>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7740736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0FC9-1510-6925-BA4E-AD1C3995545B}"/>
              </a:ext>
            </a:extLst>
          </p:cNvPr>
          <p:cNvSpPr>
            <a:spLocks noGrp="1"/>
          </p:cNvSpPr>
          <p:nvPr>
            <p:ph type="title"/>
          </p:nvPr>
        </p:nvSpPr>
        <p:spPr/>
        <p:txBody>
          <a:bodyPr/>
          <a:lstStyle/>
          <a:p>
            <a:r>
              <a:rPr lang="en-US" dirty="0"/>
              <a:t>Q</a:t>
            </a:r>
            <a:r>
              <a:rPr lang="en-US" b="0" dirty="0"/>
              <a:t>&amp;</a:t>
            </a:r>
            <a:r>
              <a:rPr lang="en-US" dirty="0"/>
              <a:t>A  </a:t>
            </a:r>
          </a:p>
        </p:txBody>
      </p:sp>
      <p:sp>
        <p:nvSpPr>
          <p:cNvPr id="3" name="Content Placeholder 2">
            <a:extLst>
              <a:ext uri="{FF2B5EF4-FFF2-40B4-BE49-F238E27FC236}">
                <a16:creationId xmlns:a16="http://schemas.microsoft.com/office/drawing/2014/main" id="{DB844CBB-A08E-A82D-DB6C-1F09DE4DA16C}"/>
              </a:ext>
            </a:extLst>
          </p:cNvPr>
          <p:cNvSpPr>
            <a:spLocks noGrp="1"/>
          </p:cNvSpPr>
          <p:nvPr>
            <p:ph idx="1"/>
          </p:nvPr>
        </p:nvSpPr>
        <p:spPr>
          <a:xfrm>
            <a:off x="135815" y="1149601"/>
            <a:ext cx="11920369" cy="1550670"/>
          </a:xfrm>
        </p:spPr>
        <p:txBody>
          <a:bodyPr/>
          <a:lstStyle/>
          <a:p>
            <a:pPr marL="182880" indent="0">
              <a:buNone/>
            </a:pPr>
            <a:r>
              <a:rPr lang="en-US" dirty="0">
                <a:solidFill>
                  <a:srgbClr val="00529B"/>
                </a:solidFill>
                <a:latin typeface="Arial" panose="020B0604020202020204" pitchFamily="34" charset="0"/>
                <a:cs typeface="Arial" panose="020B0604020202020204" pitchFamily="34" charset="0"/>
              </a:rPr>
              <a:t>To submit a question, select the Q&amp;A icon           on your Zoom control bar.</a:t>
            </a:r>
          </a:p>
        </p:txBody>
      </p:sp>
      <p:pic>
        <p:nvPicPr>
          <p:cNvPr id="4" name="Picture 3" descr="Q &amp; A icon">
            <a:extLst>
              <a:ext uri="{FF2B5EF4-FFF2-40B4-BE49-F238E27FC236}">
                <a16:creationId xmlns:a16="http://schemas.microsoft.com/office/drawing/2014/main" id="{17C7FA85-BCB0-FEFB-39F6-B056A0B48392}"/>
              </a:ext>
            </a:extLst>
          </p:cNvPr>
          <p:cNvPicPr>
            <a:picLocks noChangeAspect="1"/>
          </p:cNvPicPr>
          <p:nvPr/>
        </p:nvPicPr>
        <p:blipFill>
          <a:blip r:embed="rId4"/>
          <a:stretch>
            <a:fillRect/>
          </a:stretch>
        </p:blipFill>
        <p:spPr>
          <a:xfrm>
            <a:off x="6626846" y="1015889"/>
            <a:ext cx="783394" cy="779955"/>
          </a:xfrm>
          <a:prstGeom prst="rect">
            <a:avLst/>
          </a:prstGeom>
        </p:spPr>
      </p:pic>
    </p:spTree>
    <p:custDataLst>
      <p:tags r:id="rId1"/>
    </p:custDataLst>
    <p:extLst>
      <p:ext uri="{BB962C8B-B14F-4D97-AF65-F5344CB8AC3E}">
        <p14:creationId xmlns:p14="http://schemas.microsoft.com/office/powerpoint/2010/main" val="20967351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1-800-MEDICARE</a:t>
            </a:r>
          </a:p>
        </p:txBody>
      </p:sp>
      <p:sp>
        <p:nvSpPr>
          <p:cNvPr id="7" name="Text Placeholder 6">
            <a:extLst>
              <a:ext uri="{FF2B5EF4-FFF2-40B4-BE49-F238E27FC236}">
                <a16:creationId xmlns:a16="http://schemas.microsoft.com/office/drawing/2014/main" id="{09389E9E-93BF-48DA-BFFA-2FED448BE0A4}"/>
              </a:ext>
            </a:extLst>
          </p:cNvPr>
          <p:cNvSpPr>
            <a:spLocks noGrp="1"/>
          </p:cNvSpPr>
          <p:nvPr>
            <p:ph type="body" idx="1"/>
          </p:nvPr>
        </p:nvSpPr>
        <p:spPr>
          <a:xfrm>
            <a:off x="4081198" y="3240690"/>
            <a:ext cx="6966675" cy="2756265"/>
          </a:xfrm>
        </p:spPr>
        <p:txBody>
          <a:bodyPr>
            <a:normAutofit/>
          </a:bodyPr>
          <a:lstStyle/>
          <a:p>
            <a:pPr>
              <a:spcAft>
                <a:spcPts val="600"/>
              </a:spcAft>
            </a:pPr>
            <a:endParaRPr lang="en-US" sz="2400" dirty="0">
              <a:latin typeface="Arial" panose="020B0604020202020204" pitchFamily="34" charset="0"/>
              <a:cs typeface="Arial" panose="020B0604020202020204" pitchFamily="34" charset="0"/>
            </a:endParaRPr>
          </a:p>
          <a:p>
            <a:pPr>
              <a:spcAft>
                <a:spcPts val="600"/>
              </a:spcAft>
            </a:pPr>
            <a:r>
              <a:rPr lang="en-US" sz="2400" dirty="0">
                <a:latin typeface="Arial" panose="020B0604020202020204" pitchFamily="34" charset="0"/>
                <a:cs typeface="Arial" panose="020B0604020202020204" pitchFamily="34" charset="0"/>
              </a:rPr>
              <a:t>Maria Fe Franciscus</a:t>
            </a:r>
          </a:p>
          <a:p>
            <a:pPr>
              <a:spcAft>
                <a:spcPts val="600"/>
              </a:spcAft>
            </a:pPr>
            <a:r>
              <a:rPr lang="en-US" sz="2400" b="0" dirty="0">
                <a:latin typeface="Arial" panose="020B0604020202020204" pitchFamily="34" charset="0"/>
                <a:cs typeface="Arial" panose="020B0604020202020204" pitchFamily="34" charset="0"/>
              </a:rPr>
              <a:t>Health Communications Specialist</a:t>
            </a:r>
          </a:p>
          <a:p>
            <a:pPr>
              <a:spcAft>
                <a:spcPts val="600"/>
              </a:spcAft>
            </a:pPr>
            <a:r>
              <a:rPr lang="en-US" sz="2400" b="0" dirty="0">
                <a:latin typeface="Arial" panose="020B0604020202020204" pitchFamily="34" charset="0"/>
                <a:cs typeface="Arial" panose="020B0604020202020204" pitchFamily="34" charset="0"/>
              </a:rPr>
              <a:t>Office of Communications</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40390" y="3114371"/>
            <a:ext cx="2032585" cy="1981770"/>
          </a:xfrm>
          <a:prstGeom prst="rect">
            <a:avLst/>
          </a:prstGeom>
        </p:spPr>
      </p:pic>
    </p:spTree>
    <p:custDataLst>
      <p:tags r:id="rId1"/>
    </p:custDataLst>
    <p:extLst>
      <p:ext uri="{BB962C8B-B14F-4D97-AF65-F5344CB8AC3E}">
        <p14:creationId xmlns:p14="http://schemas.microsoft.com/office/powerpoint/2010/main" val="3369428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1-800-MEDICARE Overview</a:t>
            </a:r>
          </a:p>
        </p:txBody>
      </p:sp>
      <p:sp>
        <p:nvSpPr>
          <p:cNvPr id="5" name="Content Placeholder 4">
            <a:extLst>
              <a:ext uri="{FF2B5EF4-FFF2-40B4-BE49-F238E27FC236}">
                <a16:creationId xmlns:a16="http://schemas.microsoft.com/office/drawing/2014/main" id="{36BF149D-9966-4422-9B0A-474AD3CDA9FA}"/>
              </a:ext>
            </a:extLst>
          </p:cNvPr>
          <p:cNvSpPr>
            <a:spLocks noGrp="1"/>
          </p:cNvSpPr>
          <p:nvPr>
            <p:ph sz="quarter" idx="13"/>
          </p:nvPr>
        </p:nvSpPr>
        <p:spPr>
          <a:xfrm>
            <a:off x="609601" y="1468529"/>
            <a:ext cx="7206375" cy="4537075"/>
          </a:xfrm>
        </p:spPr>
        <p:txBody>
          <a:bodyPr>
            <a:normAutofit/>
          </a:bodyPr>
          <a:lstStyle/>
          <a:p>
            <a:pPr lvl="0"/>
            <a:r>
              <a:rPr lang="en-US" sz="2400" dirty="0">
                <a:solidFill>
                  <a:srgbClr val="00539A"/>
                </a:solidFill>
              </a:rPr>
              <a:t>Call centers &amp; Web Chat available 24 x 7</a:t>
            </a:r>
          </a:p>
          <a:p>
            <a:pPr lvl="0"/>
            <a:r>
              <a:rPr lang="en-US" sz="2400" dirty="0">
                <a:solidFill>
                  <a:srgbClr val="00539A"/>
                </a:solidFill>
              </a:rPr>
              <a:t>1-800-MEDICARE receives about 25 million calls annually and another 1.5 million web chats</a:t>
            </a:r>
          </a:p>
          <a:p>
            <a:pPr lvl="1"/>
            <a:r>
              <a:rPr lang="en-US" sz="2400" dirty="0">
                <a:solidFill>
                  <a:srgbClr val="00539A"/>
                </a:solidFill>
              </a:rPr>
              <a:t>English, Spanish and TTY</a:t>
            </a:r>
          </a:p>
          <a:p>
            <a:pPr lvl="1"/>
            <a:r>
              <a:rPr lang="en-US" sz="2400" dirty="0">
                <a:solidFill>
                  <a:srgbClr val="00539A"/>
                </a:solidFill>
              </a:rPr>
              <a:t>Provides support for over 200 languages</a:t>
            </a:r>
          </a:p>
          <a:p>
            <a:pPr marL="274320" lvl="1">
              <a:buFont typeface="Wingdings" panose="05000000000000000000" pitchFamily="2" charset="2"/>
              <a:buChar char="§"/>
            </a:pPr>
            <a:r>
              <a:rPr lang="en-US" sz="2400" dirty="0">
                <a:solidFill>
                  <a:srgbClr val="00539A"/>
                </a:solidFill>
              </a:rPr>
              <a:t>Mondays and Tuesdays are busiest days</a:t>
            </a:r>
          </a:p>
          <a:p>
            <a:pPr marL="274320" lvl="1">
              <a:buFont typeface="Wingdings" panose="05000000000000000000" pitchFamily="2" charset="2"/>
              <a:buChar char="§"/>
            </a:pPr>
            <a:r>
              <a:rPr lang="en-US" sz="2400" dirty="0">
                <a:solidFill>
                  <a:srgbClr val="00539A"/>
                </a:solidFill>
              </a:rPr>
              <a:t>10:00am – 4:00pm EST are busiest hours</a:t>
            </a:r>
          </a:p>
        </p:txBody>
      </p:sp>
      <p:pic>
        <p:nvPicPr>
          <p:cNvPr id="9" name="Picture 3">
            <a:extLs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8050" y="1134739"/>
            <a:ext cx="3051776" cy="19698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le 14" descr="Web Chat&#10;&#10;Provides answers to General Medicare questions and technical support to users of the MyMedicare.gov website.&#10;&#10;Provides support via electronic real-time web chat or phone between end user and specially trained web chat CSRs.&#10;">
            <a:extLst>
              <a:ext uri="{FF2B5EF4-FFF2-40B4-BE49-F238E27FC236}">
                <a16:creationId xmlns:a16="http://schemas.microsoft.com/office/drawing/2014/main" id="{9F075DE6-B6E8-4610-AF5B-39EE37B1F24B}"/>
              </a:ext>
            </a:extLst>
          </p:cNvPr>
          <p:cNvSpPr/>
          <p:nvPr/>
        </p:nvSpPr>
        <p:spPr>
          <a:xfrm>
            <a:off x="8153400" y="3179168"/>
            <a:ext cx="3766423" cy="2826436"/>
          </a:xfrm>
          <a:prstGeom prst="roundRect">
            <a:avLst>
              <a:gd name="adj" fmla="val 10000"/>
            </a:avLst>
          </a:prstGeom>
          <a:solidFill>
            <a:srgbClr val="0070C0"/>
          </a:solidFill>
          <a:ln w="48000" cap="flat" cmpd="thickThin" algn="ctr">
            <a:solidFill>
              <a:sysClr val="window" lastClr="FFFFFF">
                <a:hueOff val="0"/>
                <a:satOff val="0"/>
                <a:lumOff val="0"/>
                <a:alphaOff val="0"/>
              </a:sysClr>
            </a:solidFill>
            <a:prstDash val="solid"/>
          </a:ln>
          <a:effectLst/>
        </p:spPr>
      </p:sp>
      <p:sp>
        <p:nvSpPr>
          <p:cNvPr id="10" name="Oval 9">
            <a:extLst>
              <a:ext uri="{FF2B5EF4-FFF2-40B4-BE49-F238E27FC236}">
                <a16:creationId xmlns:a16="http://schemas.microsoft.com/office/drawing/2014/main" id="{9AD91BD5-7D4E-4C30-BE13-D87F377A3F47}"/>
              </a:ext>
              <a:ext uri="{C183D7F6-B498-43B3-948B-1728B52AA6E4}">
                <adec:decorative xmlns:adec="http://schemas.microsoft.com/office/drawing/2017/decorative" val="1"/>
              </a:ext>
            </a:extLst>
          </p:cNvPr>
          <p:cNvSpPr/>
          <p:nvPr/>
        </p:nvSpPr>
        <p:spPr>
          <a:xfrm>
            <a:off x="9492037" y="3333670"/>
            <a:ext cx="942031" cy="785021"/>
          </a:xfrm>
          <a:prstGeom prst="ellipse">
            <a:avLst/>
          </a:prstGeom>
          <a:blipFill rotWithShape="1">
            <a:blip r:embed="rId5"/>
            <a:stretch>
              <a:fillRect/>
            </a:stretch>
          </a:blipFill>
          <a:ln w="48000" cap="flat" cmpd="thickThin" algn="ctr">
            <a:solidFill>
              <a:sysClr val="window" lastClr="FFFFFF">
                <a:hueOff val="0"/>
                <a:satOff val="0"/>
                <a:lumOff val="0"/>
                <a:alphaOff val="0"/>
              </a:sysClr>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B61E9AD-ABD9-4BE5-9DCB-AF50E1E09390}"/>
              </a:ext>
            </a:extLst>
          </p:cNvPr>
          <p:cNvSpPr txBox="1"/>
          <p:nvPr/>
        </p:nvSpPr>
        <p:spPr>
          <a:xfrm>
            <a:off x="9365760" y="4208020"/>
            <a:ext cx="13417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Web Chat</a:t>
            </a:r>
          </a:p>
        </p:txBody>
      </p:sp>
      <p:sp>
        <p:nvSpPr>
          <p:cNvPr id="12" name="TextBox 11">
            <a:extLst>
              <a:ext uri="{FF2B5EF4-FFF2-40B4-BE49-F238E27FC236}">
                <a16:creationId xmlns:a16="http://schemas.microsoft.com/office/drawing/2014/main" id="{9AEDED99-BDDF-4F69-B9FE-68DD4E25A973}"/>
              </a:ext>
            </a:extLst>
          </p:cNvPr>
          <p:cNvSpPr txBox="1"/>
          <p:nvPr/>
        </p:nvSpPr>
        <p:spPr>
          <a:xfrm>
            <a:off x="8255723" y="4557676"/>
            <a:ext cx="356177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Provides answers to Medicare questions and technical support to users of the Medicare.gov website.</a:t>
            </a:r>
          </a:p>
        </p:txBody>
      </p:sp>
      <p:sp>
        <p:nvSpPr>
          <p:cNvPr id="13" name="Slide Number Placeholder 12">
            <a:extLst>
              <a:ext uri="{FF2B5EF4-FFF2-40B4-BE49-F238E27FC236}">
                <a16:creationId xmlns:a16="http://schemas.microsoft.com/office/drawing/2014/main" id="{9618F433-6378-454C-AE1D-A21EE36F9F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September 2023</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2805120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Call Topics</a:t>
            </a:r>
          </a:p>
        </p:txBody>
      </p:sp>
      <p:sp>
        <p:nvSpPr>
          <p:cNvPr id="5" name="Content Placeholder 4">
            <a:extLst>
              <a:ext uri="{FF2B5EF4-FFF2-40B4-BE49-F238E27FC236}">
                <a16:creationId xmlns:a16="http://schemas.microsoft.com/office/drawing/2014/main" id="{A6214E42-5A97-4868-8818-64F552D881F1}"/>
              </a:ext>
            </a:extLst>
          </p:cNvPr>
          <p:cNvSpPr>
            <a:spLocks noGrp="1"/>
          </p:cNvSpPr>
          <p:nvPr>
            <p:ph sz="quarter" idx="13"/>
          </p:nvPr>
        </p:nvSpPr>
        <p:spPr>
          <a:xfrm>
            <a:off x="598715" y="1528057"/>
            <a:ext cx="5573486" cy="4537075"/>
          </a:xfrm>
        </p:spPr>
        <p:txBody>
          <a:bodyPr>
            <a:normAutofit/>
          </a:bodyPr>
          <a:lstStyle/>
          <a:p>
            <a:pPr lvl="0">
              <a:spcBef>
                <a:spcPct val="20000"/>
              </a:spcBef>
            </a:pPr>
            <a:r>
              <a:rPr lang="en-US" sz="2000" dirty="0">
                <a:solidFill>
                  <a:srgbClr val="00539A"/>
                </a:solidFill>
              </a:rPr>
              <a:t>In addition to supporting the annual Medicare Open Enrollment, 1-800-MEDICARE also continues to support other Medicare inquiries</a:t>
            </a:r>
          </a:p>
          <a:p>
            <a:pPr lvl="0">
              <a:spcBef>
                <a:spcPct val="20000"/>
              </a:spcBef>
            </a:pPr>
            <a:r>
              <a:rPr lang="en-US" sz="2000" dirty="0">
                <a:solidFill>
                  <a:srgbClr val="00539A"/>
                </a:solidFill>
              </a:rPr>
              <a:t>The most common calls are related to Medicare Premiums, Part B coverage, Part C/D Enrollment Periods, Medicare numbers and cards, and Original Medicare claims</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NTP Medicare </a:t>
            </a: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OEP Bootcamp 2023</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graphicFrame>
        <p:nvGraphicFramePr>
          <p:cNvPr id="16" name="Chart 15" descr="Distribution of call topics pie graph">
            <a:extLst>
              <a:ext uri="{FF2B5EF4-FFF2-40B4-BE49-F238E27FC236}">
                <a16:creationId xmlns:a16="http://schemas.microsoft.com/office/drawing/2014/main" id="{88A63A5D-089A-41D1-BA72-D0047CC99927}"/>
              </a:ext>
            </a:extLst>
          </p:cNvPr>
          <p:cNvGraphicFramePr>
            <a:graphicFrameLocks/>
          </p:cNvGraphicFramePr>
          <p:nvPr/>
        </p:nvGraphicFramePr>
        <p:xfrm>
          <a:off x="6538584" y="1319918"/>
          <a:ext cx="5054701" cy="4745214"/>
        </p:xfrm>
        <a:graphic>
          <a:graphicData uri="http://schemas.openxmlformats.org/drawingml/2006/chart">
            <c:chart xmlns:c="http://schemas.openxmlformats.org/drawingml/2006/chart" xmlns:r="http://schemas.openxmlformats.org/officeDocument/2006/relationships" r:id="rId4"/>
          </a:graphicData>
        </a:graphic>
      </p:graphicFrame>
      <p:sp>
        <p:nvSpPr>
          <p:cNvPr id="7" name="Slide Number Placeholder 6">
            <a:extLst>
              <a:ext uri="{FF2B5EF4-FFF2-40B4-BE49-F238E27FC236}">
                <a16:creationId xmlns:a16="http://schemas.microsoft.com/office/drawing/2014/main" id="{ED79869B-B67D-4F19-B728-DC4A194A96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graphicFrame>
        <p:nvGraphicFramePr>
          <p:cNvPr id="6" name="Chart 5" descr="Distribution of call topics pie graph">
            <a:extLst>
              <a:ext uri="{FF2B5EF4-FFF2-40B4-BE49-F238E27FC236}">
                <a16:creationId xmlns:a16="http://schemas.microsoft.com/office/drawing/2014/main" id="{742191CD-3577-6E4C-1809-DC3D5725797E}"/>
              </a:ext>
            </a:extLst>
          </p:cNvPr>
          <p:cNvGraphicFramePr>
            <a:graphicFrameLocks/>
          </p:cNvGraphicFramePr>
          <p:nvPr/>
        </p:nvGraphicFramePr>
        <p:xfrm>
          <a:off x="6435168" y="1353573"/>
          <a:ext cx="5054701" cy="4745214"/>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22947971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1-800-MEDICARE OEP Overview</a:t>
            </a:r>
          </a:p>
        </p:txBody>
      </p:sp>
      <p:sp>
        <p:nvSpPr>
          <p:cNvPr id="5" name="Content Placeholder 4"/>
          <p:cNvSpPr>
            <a:spLocks noGrp="1"/>
          </p:cNvSpPr>
          <p:nvPr>
            <p:ph sz="quarter" idx="13"/>
          </p:nvPr>
        </p:nvSpPr>
        <p:spPr/>
        <p:txBody>
          <a:bodyPr>
            <a:normAutofit fontScale="85000" lnSpcReduction="10000"/>
          </a:bodyPr>
          <a:lstStyle/>
          <a:p>
            <a:pPr lvl="0" defTabSz="514350">
              <a:lnSpc>
                <a:spcPct val="120000"/>
              </a:lnSpc>
              <a:spcAft>
                <a:spcPts val="600"/>
              </a:spcAft>
            </a:pPr>
            <a:r>
              <a:rPr lang="en-US" altLang="en-US" sz="2200" dirty="0"/>
              <a:t>1-800-MEDICARE will continue to follow all of the best practices used in previous years to ensure a successful Open Enrollment Period.</a:t>
            </a:r>
          </a:p>
          <a:p>
            <a:pPr lvl="0" defTabSz="514350">
              <a:lnSpc>
                <a:spcPct val="120000"/>
              </a:lnSpc>
              <a:spcAft>
                <a:spcPts val="600"/>
              </a:spcAft>
            </a:pPr>
            <a:r>
              <a:rPr lang="en-US" sz="2200" dirty="0"/>
              <a:t>Pace of enrollments increases each year the week after Thanksgiving then surges during the final week of OEP as beneficiaries make their final decisions.</a:t>
            </a:r>
          </a:p>
          <a:p>
            <a:pPr lvl="0" defTabSz="514350">
              <a:lnSpc>
                <a:spcPct val="120000"/>
              </a:lnSpc>
              <a:spcAft>
                <a:spcPts val="600"/>
              </a:spcAft>
            </a:pPr>
            <a:r>
              <a:rPr lang="en-US" altLang="en-US" sz="2200" dirty="0"/>
              <a:t>The Call Center is ramping up to support the projected call volumes based on previous years. </a:t>
            </a:r>
            <a:r>
              <a:rPr lang="en-US" sz="2200" dirty="0"/>
              <a:t>We are projecting a slight increase over last year to 4.5 million calls.</a:t>
            </a:r>
            <a:endParaRPr lang="en-US" altLang="en-US" sz="2200" dirty="0"/>
          </a:p>
          <a:p>
            <a:pPr lvl="0" defTabSz="514350">
              <a:lnSpc>
                <a:spcPct val="120000"/>
              </a:lnSpc>
              <a:spcAft>
                <a:spcPts val="600"/>
              </a:spcAft>
            </a:pPr>
            <a:r>
              <a:rPr lang="en-US" sz="2200" dirty="0"/>
              <a:t>Plan Year 2024 (October 15 – December 7, 2023) – Projected calls forecasted   4,518,278</a:t>
            </a:r>
          </a:p>
          <a:p>
            <a:pPr lvl="0" defTabSz="514350">
              <a:lnSpc>
                <a:spcPct val="120000"/>
              </a:lnSpc>
              <a:spcAft>
                <a:spcPts val="600"/>
              </a:spcAft>
            </a:pPr>
            <a:r>
              <a:rPr lang="en-US" sz="2200" dirty="0"/>
              <a:t>Plan Year 2023 (October 15 – December 7, 2022) – Calls Offered was 4,256,444</a:t>
            </a:r>
          </a:p>
          <a:p>
            <a:pPr lvl="0" defTabSz="514350">
              <a:lnSpc>
                <a:spcPct val="120000"/>
              </a:lnSpc>
              <a:spcAft>
                <a:spcPts val="600"/>
              </a:spcAft>
            </a:pPr>
            <a:r>
              <a:rPr lang="en-US" sz="2200" dirty="0"/>
              <a:t>Plan Year 2022 (October 15 – December 7, 2021) – Calls Offered was 4,898,516</a:t>
            </a:r>
          </a:p>
          <a:p>
            <a:pPr lvl="0" defTabSz="514350">
              <a:lnSpc>
                <a:spcPct val="120000"/>
              </a:lnSpc>
              <a:spcAft>
                <a:spcPts val="600"/>
              </a:spcAft>
            </a:pPr>
            <a:r>
              <a:rPr lang="en-US" sz="2200" dirty="0"/>
              <a:t>Plan Year 2021 (October 15 – December 7, 2020) – Calls Offered was 4,824,897</a:t>
            </a:r>
          </a:p>
          <a:p>
            <a:pPr lvl="0" defTabSz="514350">
              <a:lnSpc>
                <a:spcPct val="120000"/>
              </a:lnSpc>
              <a:spcAft>
                <a:spcPts val="600"/>
              </a:spcAft>
            </a:pPr>
            <a:r>
              <a:rPr lang="en-US" sz="2200" dirty="0"/>
              <a:t>Plan Year 2020 (October 15 – December 7, 2019) – Calls Offered was 4,747,102</a:t>
            </a:r>
          </a:p>
          <a:p>
            <a:pPr lvl="0" defTabSz="514350">
              <a:lnSpc>
                <a:spcPct val="120000"/>
              </a:lnSpc>
              <a:spcAft>
                <a:spcPts val="600"/>
              </a:spcAft>
            </a:pPr>
            <a:endParaRPr lang="en-US" sz="2200" dirty="0"/>
          </a:p>
          <a:p>
            <a:pPr defTabSz="514350">
              <a:lnSpc>
                <a:spcPct val="120000"/>
              </a:lnSpc>
              <a:spcAft>
                <a:spcPts val="600"/>
              </a:spcAft>
            </a:pPr>
            <a:endParaRPr lang="en-US" altLang="en-US" sz="2200" dirty="0"/>
          </a:p>
          <a:p>
            <a:pPr lvl="0" defTabSz="514350">
              <a:lnSpc>
                <a:spcPct val="120000"/>
              </a:lnSpc>
              <a:spcAft>
                <a:spcPts val="600"/>
              </a:spcAft>
            </a:pPr>
            <a:endParaRPr lang="en-US" altLang="en-US" sz="2200" dirty="0"/>
          </a:p>
          <a:p>
            <a:pPr marL="742950" lvl="1" indent="-285750" defTabSz="514350">
              <a:spcBef>
                <a:spcPts val="450"/>
              </a:spcBef>
            </a:pPr>
            <a:endParaRPr lang="en-US" altLang="en-US" sz="1800" dirty="0"/>
          </a:p>
          <a:p>
            <a:endParaRPr lang="en-US" dirty="0"/>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NTP Medicare </a:t>
            </a: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OEP Bootcamp 2023</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
        <p:nvSpPr>
          <p:cNvPr id="7" name="Slide Number Placeholder 6">
            <a:extLst>
              <a:ext uri="{FF2B5EF4-FFF2-40B4-BE49-F238E27FC236}">
                <a16:creationId xmlns:a16="http://schemas.microsoft.com/office/drawing/2014/main" id="{8A354E0A-7652-46D7-A621-ABF9F69521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1297740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Things to Remember for OEP</a:t>
            </a:r>
          </a:p>
        </p:txBody>
      </p:sp>
      <p:sp>
        <p:nvSpPr>
          <p:cNvPr id="5" name="Content Placeholder 4"/>
          <p:cNvSpPr>
            <a:spLocks noGrp="1"/>
          </p:cNvSpPr>
          <p:nvPr>
            <p:ph sz="quarter" idx="13"/>
          </p:nvPr>
        </p:nvSpPr>
        <p:spPr>
          <a:xfrm>
            <a:off x="914400" y="1371600"/>
            <a:ext cx="9717088" cy="4974771"/>
          </a:xfrm>
        </p:spPr>
        <p:txBody>
          <a:bodyPr>
            <a:normAutofit fontScale="77500" lnSpcReduction="20000"/>
          </a:bodyPr>
          <a:lstStyle/>
          <a:p>
            <a:pPr marL="199133" lvl="0" indent="-199133" defTabSz="514350">
              <a:spcBef>
                <a:spcPts val="450"/>
              </a:spcBef>
              <a:buNone/>
            </a:pPr>
            <a:r>
              <a:rPr lang="en-US" sz="3100" b="1" dirty="0"/>
              <a:t>General Tips:</a:t>
            </a:r>
          </a:p>
          <a:p>
            <a:pPr lvl="0" defTabSz="514350">
              <a:lnSpc>
                <a:spcPct val="120000"/>
              </a:lnSpc>
            </a:pPr>
            <a:r>
              <a:rPr lang="en-US" sz="2800" dirty="0"/>
              <a:t>Remember to have all the beneficiary’s prescriptions and dosages available when calling to enroll. This expedites the enrollment process and ensures the individual is getting the best plan to meet their needs. </a:t>
            </a:r>
          </a:p>
          <a:p>
            <a:pPr lvl="0" defTabSz="514350">
              <a:lnSpc>
                <a:spcPct val="120000"/>
              </a:lnSpc>
            </a:pPr>
            <a:r>
              <a:rPr lang="en-US" sz="2800" dirty="0"/>
              <a:t>To obtain Part D information or submit an enrollment, beneficiary must verify their identity or authorize anyone calling on their behalf.</a:t>
            </a:r>
          </a:p>
          <a:p>
            <a:pPr lvl="0" defTabSz="514350">
              <a:lnSpc>
                <a:spcPct val="120000"/>
              </a:lnSpc>
            </a:pPr>
            <a:r>
              <a:rPr lang="en-US" sz="2800" dirty="0"/>
              <a:t>1-800-MEDICARE CSRs are only permitted to provide information to beneficiaries about plan options. They are not permitted to advise beneficiaries on which plan may be the best for them.     </a:t>
            </a:r>
          </a:p>
          <a:p>
            <a:pPr lvl="0" defTabSz="514350">
              <a:lnSpc>
                <a:spcPct val="120000"/>
              </a:lnSpc>
            </a:pPr>
            <a:r>
              <a:rPr lang="en-US" sz="2800" dirty="0"/>
              <a:t>Historically, due to a surge in volume on the last day, we tend to have longer than expected waits. We encourage callers to not wait until the last minute if needing assistance.</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NTP Medicare </a:t>
            </a: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OEP Bootcamp 2023</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
        <p:nvSpPr>
          <p:cNvPr id="7" name="Slide Number Placeholder 6">
            <a:extLst>
              <a:ext uri="{FF2B5EF4-FFF2-40B4-BE49-F238E27FC236}">
                <a16:creationId xmlns:a16="http://schemas.microsoft.com/office/drawing/2014/main" id="{F2DB059D-92B5-4BE6-B67F-2C2402F8CE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4519133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0FC9-1510-6925-BA4E-AD1C3995545B}"/>
              </a:ext>
            </a:extLst>
          </p:cNvPr>
          <p:cNvSpPr>
            <a:spLocks noGrp="1"/>
          </p:cNvSpPr>
          <p:nvPr>
            <p:ph type="title"/>
          </p:nvPr>
        </p:nvSpPr>
        <p:spPr/>
        <p:txBody>
          <a:bodyPr/>
          <a:lstStyle/>
          <a:p>
            <a:r>
              <a:rPr lang="en-US" dirty="0"/>
              <a:t>Q</a:t>
            </a:r>
            <a:r>
              <a:rPr lang="en-US" b="0" dirty="0"/>
              <a:t>&amp;</a:t>
            </a:r>
            <a:r>
              <a:rPr lang="en-US" dirty="0"/>
              <a:t>A </a:t>
            </a:r>
            <a:r>
              <a:rPr lang="en-US" dirty="0">
                <a:solidFill>
                  <a:srgbClr val="00529B"/>
                </a:solidFill>
              </a:rPr>
              <a:t>2</a:t>
            </a:r>
          </a:p>
        </p:txBody>
      </p:sp>
      <p:sp>
        <p:nvSpPr>
          <p:cNvPr id="3" name="Content Placeholder 2">
            <a:extLst>
              <a:ext uri="{FF2B5EF4-FFF2-40B4-BE49-F238E27FC236}">
                <a16:creationId xmlns:a16="http://schemas.microsoft.com/office/drawing/2014/main" id="{DB844CBB-A08E-A82D-DB6C-1F09DE4DA16C}"/>
              </a:ext>
            </a:extLst>
          </p:cNvPr>
          <p:cNvSpPr>
            <a:spLocks noGrp="1"/>
          </p:cNvSpPr>
          <p:nvPr>
            <p:ph idx="1"/>
          </p:nvPr>
        </p:nvSpPr>
        <p:spPr>
          <a:xfrm>
            <a:off x="135815" y="1149601"/>
            <a:ext cx="11920369" cy="1550670"/>
          </a:xfrm>
        </p:spPr>
        <p:txBody>
          <a:bodyPr/>
          <a:lstStyle/>
          <a:p>
            <a:pPr marL="182880" indent="0">
              <a:buNone/>
            </a:pPr>
            <a:r>
              <a:rPr lang="en-US" dirty="0">
                <a:solidFill>
                  <a:srgbClr val="00529B"/>
                </a:solidFill>
                <a:latin typeface="Arial" panose="020B0604020202020204" pitchFamily="34" charset="0"/>
                <a:cs typeface="Arial" panose="020B0604020202020204" pitchFamily="34" charset="0"/>
              </a:rPr>
              <a:t>To submit a question, select the Q&amp;A icon           on your Zoom control bar.</a:t>
            </a:r>
          </a:p>
        </p:txBody>
      </p:sp>
      <p:pic>
        <p:nvPicPr>
          <p:cNvPr id="4" name="Picture 3" descr="Q &amp; A icon">
            <a:extLst>
              <a:ext uri="{FF2B5EF4-FFF2-40B4-BE49-F238E27FC236}">
                <a16:creationId xmlns:a16="http://schemas.microsoft.com/office/drawing/2014/main" id="{17C7FA85-BCB0-FEFB-39F6-B056A0B48392}"/>
              </a:ext>
            </a:extLst>
          </p:cNvPr>
          <p:cNvPicPr>
            <a:picLocks noChangeAspect="1"/>
          </p:cNvPicPr>
          <p:nvPr/>
        </p:nvPicPr>
        <p:blipFill>
          <a:blip r:embed="rId4"/>
          <a:stretch>
            <a:fillRect/>
          </a:stretch>
        </p:blipFill>
        <p:spPr>
          <a:xfrm>
            <a:off x="6626846" y="1015889"/>
            <a:ext cx="783394" cy="779955"/>
          </a:xfrm>
          <a:prstGeom prst="rect">
            <a:avLst/>
          </a:prstGeom>
        </p:spPr>
      </p:pic>
    </p:spTree>
    <p:custDataLst>
      <p:tags r:id="rId1"/>
    </p:custDataLst>
    <p:extLst>
      <p:ext uri="{BB962C8B-B14F-4D97-AF65-F5344CB8AC3E}">
        <p14:creationId xmlns:p14="http://schemas.microsoft.com/office/powerpoint/2010/main" val="3920234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0DDE-82B7-259A-BEE8-CFED987412B8}"/>
              </a:ext>
            </a:extLst>
          </p:cNvPr>
          <p:cNvSpPr>
            <a:spLocks noGrp="1"/>
          </p:cNvSpPr>
          <p:nvPr>
            <p:ph type="title"/>
          </p:nvPr>
        </p:nvSpPr>
        <p:spPr/>
        <p:txBody>
          <a:bodyPr/>
          <a:lstStyle/>
          <a:p>
            <a:r>
              <a:rPr lang="en-US" dirty="0"/>
              <a:t>Webinar Viewing Tips</a:t>
            </a:r>
          </a:p>
        </p:txBody>
      </p:sp>
      <p:sp>
        <p:nvSpPr>
          <p:cNvPr id="3" name="Content Placeholder 2">
            <a:extLst>
              <a:ext uri="{FF2B5EF4-FFF2-40B4-BE49-F238E27FC236}">
                <a16:creationId xmlns:a16="http://schemas.microsoft.com/office/drawing/2014/main" id="{E95871A6-94C2-BD97-7F8C-8BCD138BF6F5}"/>
              </a:ext>
            </a:extLst>
          </p:cNvPr>
          <p:cNvSpPr>
            <a:spLocks noGrp="1"/>
          </p:cNvSpPr>
          <p:nvPr>
            <p:ph idx="1"/>
          </p:nvPr>
        </p:nvSpPr>
        <p:spPr>
          <a:xfrm>
            <a:off x="748709" y="1371599"/>
            <a:ext cx="5085857" cy="4913697"/>
          </a:xfrm>
        </p:spPr>
        <p:txBody>
          <a:bodyPr/>
          <a:lstStyle/>
          <a:p>
            <a:r>
              <a:rPr lang="en-US" dirty="0">
                <a:latin typeface="Arial" panose="020B0604020202020204" pitchFamily="34" charset="0"/>
                <a:cs typeface="Arial" panose="020B0604020202020204" pitchFamily="34" charset="0"/>
              </a:rPr>
              <a:t>You can adjust your view</a:t>
            </a:r>
          </a:p>
          <a:p>
            <a:r>
              <a:rPr lang="en-US" dirty="0">
                <a:latin typeface="Arial" panose="020B0604020202020204" pitchFamily="34" charset="0"/>
                <a:cs typeface="Arial" panose="020B0604020202020204" pitchFamily="34" charset="0"/>
              </a:rPr>
              <a:t>To view slides in “full screen,” select </a:t>
            </a:r>
          </a:p>
          <a:p>
            <a:pPr marL="914400" lvl="1" indent="-365125"/>
            <a:r>
              <a:rPr lang="en-US" dirty="0"/>
              <a:t>Q&amp;A</a:t>
            </a:r>
          </a:p>
          <a:p>
            <a:pPr marL="914400" lvl="1" indent="-365125"/>
            <a:r>
              <a:rPr lang="en-US" dirty="0"/>
              <a:t>Closed Captioning (CC)</a:t>
            </a:r>
          </a:p>
        </p:txBody>
      </p:sp>
      <p:pic>
        <p:nvPicPr>
          <p:cNvPr id="10" name="Picture 9" descr="&quot;View&quot; button">
            <a:extLst>
              <a:ext uri="{FF2B5EF4-FFF2-40B4-BE49-F238E27FC236}">
                <a16:creationId xmlns:a16="http://schemas.microsoft.com/office/drawing/2014/main" id="{0CEE636F-5936-C0EB-F657-72C49B88B5B2}"/>
              </a:ext>
            </a:extLst>
          </p:cNvPr>
          <p:cNvPicPr>
            <a:picLocks noChangeAspect="1"/>
          </p:cNvPicPr>
          <p:nvPr/>
        </p:nvPicPr>
        <p:blipFill>
          <a:blip r:embed="rId4"/>
          <a:stretch>
            <a:fillRect/>
          </a:stretch>
        </p:blipFill>
        <p:spPr>
          <a:xfrm>
            <a:off x="2052065" y="2341780"/>
            <a:ext cx="957943" cy="476801"/>
          </a:xfrm>
          <a:prstGeom prst="rect">
            <a:avLst/>
          </a:prstGeom>
        </p:spPr>
      </p:pic>
      <p:grpSp>
        <p:nvGrpSpPr>
          <p:cNvPr id="18" name="Group 17">
            <a:extLst>
              <a:ext uri="{FF2B5EF4-FFF2-40B4-BE49-F238E27FC236}">
                <a16:creationId xmlns:a16="http://schemas.microsoft.com/office/drawing/2014/main" id="{9A7D6556-08E5-EDF8-FD82-B3F18D9D8B79}"/>
              </a:ext>
              <a:ext uri="{C183D7F6-B498-43B3-948B-1728B52AA6E4}">
                <adec:decorative xmlns:adec="http://schemas.microsoft.com/office/drawing/2017/decorative" val="1"/>
              </a:ext>
            </a:extLst>
          </p:cNvPr>
          <p:cNvGrpSpPr/>
          <p:nvPr/>
        </p:nvGrpSpPr>
        <p:grpSpPr>
          <a:xfrm>
            <a:off x="1114091" y="2805045"/>
            <a:ext cx="519584" cy="478972"/>
            <a:chOff x="7916019" y="4720190"/>
            <a:chExt cx="519584" cy="478972"/>
          </a:xfrm>
        </p:grpSpPr>
        <p:sp>
          <p:nvSpPr>
            <p:cNvPr id="19" name="Flowchart: Connector 18">
              <a:extLst>
                <a:ext uri="{FF2B5EF4-FFF2-40B4-BE49-F238E27FC236}">
                  <a16:creationId xmlns:a16="http://schemas.microsoft.com/office/drawing/2014/main" id="{548BCEDA-DC7C-890F-E11B-90E09518D43E}"/>
                </a:ext>
              </a:extLst>
            </p:cNvPr>
            <p:cNvSpPr/>
            <p:nvPr/>
          </p:nvSpPr>
          <p:spPr>
            <a:xfrm>
              <a:off x="7992931" y="4776796"/>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ntent Placeholder 2">
              <a:extLst>
                <a:ext uri="{FF2B5EF4-FFF2-40B4-BE49-F238E27FC236}">
                  <a16:creationId xmlns:a16="http://schemas.microsoft.com/office/drawing/2014/main" id="{54CC0534-7107-742E-8F24-851671FF8C4A}"/>
                </a:ext>
              </a:extLst>
            </p:cNvPr>
            <p:cNvSpPr txBox="1">
              <a:spLocks/>
            </p:cNvSpPr>
            <p:nvPr/>
          </p:nvSpPr>
          <p:spPr>
            <a:xfrm>
              <a:off x="7916019" y="4720190"/>
              <a:ext cx="519584" cy="478972"/>
            </a:xfrm>
            <a:prstGeom prst="rect">
              <a:avLst/>
            </a:prstGeom>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solidFill>
                </a:rPr>
                <a:t>1</a:t>
              </a:r>
            </a:p>
          </p:txBody>
        </p:sp>
      </p:grpSp>
      <p:grpSp>
        <p:nvGrpSpPr>
          <p:cNvPr id="21" name="Group 20">
            <a:extLst>
              <a:ext uri="{FF2B5EF4-FFF2-40B4-BE49-F238E27FC236}">
                <a16:creationId xmlns:a16="http://schemas.microsoft.com/office/drawing/2014/main" id="{857B174C-67D5-516D-0332-3835A13196B3}"/>
              </a:ext>
              <a:ext uri="{C183D7F6-B498-43B3-948B-1728B52AA6E4}">
                <adec:decorative xmlns:adec="http://schemas.microsoft.com/office/drawing/2017/decorative" val="1"/>
              </a:ext>
            </a:extLst>
          </p:cNvPr>
          <p:cNvGrpSpPr/>
          <p:nvPr/>
        </p:nvGrpSpPr>
        <p:grpSpPr>
          <a:xfrm>
            <a:off x="1114091" y="3336415"/>
            <a:ext cx="519584" cy="478972"/>
            <a:chOff x="7916019" y="4720190"/>
            <a:chExt cx="519584" cy="478972"/>
          </a:xfrm>
        </p:grpSpPr>
        <p:sp>
          <p:nvSpPr>
            <p:cNvPr id="22" name="Flowchart: Connector 21">
              <a:extLst>
                <a:ext uri="{FF2B5EF4-FFF2-40B4-BE49-F238E27FC236}">
                  <a16:creationId xmlns:a16="http://schemas.microsoft.com/office/drawing/2014/main" id="{23EA1CA9-8E19-4715-07B6-EA6619C27225}"/>
                </a:ext>
              </a:extLst>
            </p:cNvPr>
            <p:cNvSpPr/>
            <p:nvPr/>
          </p:nvSpPr>
          <p:spPr>
            <a:xfrm>
              <a:off x="7992931" y="4776796"/>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ntent Placeholder 2">
              <a:extLst>
                <a:ext uri="{FF2B5EF4-FFF2-40B4-BE49-F238E27FC236}">
                  <a16:creationId xmlns:a16="http://schemas.microsoft.com/office/drawing/2014/main" id="{2D12A58F-23AF-DC25-C375-561837C9B2AE}"/>
                </a:ext>
              </a:extLst>
            </p:cNvPr>
            <p:cNvSpPr txBox="1">
              <a:spLocks/>
            </p:cNvSpPr>
            <p:nvPr/>
          </p:nvSpPr>
          <p:spPr>
            <a:xfrm>
              <a:off x="7916019" y="4720190"/>
              <a:ext cx="519584" cy="478972"/>
            </a:xfrm>
            <a:prstGeom prst="rect">
              <a:avLst/>
            </a:prstGeom>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solidFill>
                </a:rPr>
                <a:t>2</a:t>
              </a:r>
            </a:p>
          </p:txBody>
        </p:sp>
      </p:grpSp>
      <p:pic>
        <p:nvPicPr>
          <p:cNvPr id="24" name="Picture 23">
            <a:extLst>
              <a:ext uri="{FF2B5EF4-FFF2-40B4-BE49-F238E27FC236}">
                <a16:creationId xmlns:a16="http://schemas.microsoft.com/office/drawing/2014/main" id="{FAC9C630-9FA9-62C3-BA2A-EB1BBF874F2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911477" y="2604475"/>
            <a:ext cx="6095998" cy="1887866"/>
          </a:xfrm>
          <a:prstGeom prst="rect">
            <a:avLst/>
          </a:prstGeom>
          <a:ln w="38100">
            <a:solidFill>
              <a:srgbClr val="FFDE16"/>
            </a:solidFill>
          </a:ln>
        </p:spPr>
      </p:pic>
      <p:sp>
        <p:nvSpPr>
          <p:cNvPr id="25" name="Rectangle: Rounded Corners 24">
            <a:extLst>
              <a:ext uri="{FF2B5EF4-FFF2-40B4-BE49-F238E27FC236}">
                <a16:creationId xmlns:a16="http://schemas.microsoft.com/office/drawing/2014/main" id="{F99EF82B-6EFB-D0F1-491D-A2133375C0C0}"/>
              </a:ext>
              <a:ext uri="{C183D7F6-B498-43B3-948B-1728B52AA6E4}">
                <adec:decorative xmlns:adec="http://schemas.microsoft.com/office/drawing/2017/decorative" val="1"/>
              </a:ext>
            </a:extLst>
          </p:cNvPr>
          <p:cNvSpPr/>
          <p:nvPr/>
        </p:nvSpPr>
        <p:spPr>
          <a:xfrm>
            <a:off x="9511645" y="2914235"/>
            <a:ext cx="1649691" cy="206037"/>
          </a:xfrm>
          <a:prstGeom prst="roundRect">
            <a:avLst/>
          </a:prstGeom>
          <a:noFill/>
          <a:ln w="38100">
            <a:solidFill>
              <a:srgbClr val="FFD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id="{B2CA315A-A6F1-BF99-2DCB-222816EC579D}"/>
              </a:ext>
              <a:ext uri="{C183D7F6-B498-43B3-948B-1728B52AA6E4}">
                <adec:decorative xmlns:adec="http://schemas.microsoft.com/office/drawing/2017/decorative" val="1"/>
              </a:ext>
            </a:extLst>
          </p:cNvPr>
          <p:cNvSpPr/>
          <p:nvPr/>
        </p:nvSpPr>
        <p:spPr>
          <a:xfrm>
            <a:off x="6171269" y="3756583"/>
            <a:ext cx="682018" cy="449604"/>
          </a:xfrm>
          <a:prstGeom prst="roundRect">
            <a:avLst/>
          </a:prstGeom>
          <a:noFill/>
          <a:ln w="38100">
            <a:solidFill>
              <a:srgbClr val="FFD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Rounded Corners 25">
            <a:extLst>
              <a:ext uri="{FF2B5EF4-FFF2-40B4-BE49-F238E27FC236}">
                <a16:creationId xmlns:a16="http://schemas.microsoft.com/office/drawing/2014/main" id="{FBA6AC2A-95A5-A364-4FBB-BB507B920E4E}"/>
              </a:ext>
              <a:ext uri="{C183D7F6-B498-43B3-948B-1728B52AA6E4}">
                <adec:decorative xmlns:adec="http://schemas.microsoft.com/office/drawing/2017/decorative" val="1"/>
              </a:ext>
            </a:extLst>
          </p:cNvPr>
          <p:cNvSpPr/>
          <p:nvPr/>
        </p:nvSpPr>
        <p:spPr>
          <a:xfrm>
            <a:off x="9502217" y="3756583"/>
            <a:ext cx="857841" cy="449604"/>
          </a:xfrm>
          <a:prstGeom prst="roundRect">
            <a:avLst/>
          </a:prstGeom>
          <a:noFill/>
          <a:ln w="38100">
            <a:solidFill>
              <a:srgbClr val="FFD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1A2BA542-9AF5-66C8-6AB0-47F7A005947A}"/>
              </a:ext>
              <a:ext uri="{C183D7F6-B498-43B3-948B-1728B52AA6E4}">
                <adec:decorative xmlns:adec="http://schemas.microsoft.com/office/drawing/2017/decorative" val="1"/>
              </a:ext>
            </a:extLst>
          </p:cNvPr>
          <p:cNvGrpSpPr/>
          <p:nvPr/>
        </p:nvGrpSpPr>
        <p:grpSpPr>
          <a:xfrm>
            <a:off x="6252486" y="4235398"/>
            <a:ext cx="519584" cy="478972"/>
            <a:chOff x="7916019" y="4720190"/>
            <a:chExt cx="519584" cy="478972"/>
          </a:xfrm>
        </p:grpSpPr>
        <p:sp>
          <p:nvSpPr>
            <p:cNvPr id="7" name="Flowchart: Connector 6">
              <a:extLst>
                <a:ext uri="{FF2B5EF4-FFF2-40B4-BE49-F238E27FC236}">
                  <a16:creationId xmlns:a16="http://schemas.microsoft.com/office/drawing/2014/main" id="{59423803-313D-F52C-A135-E949B49A6272}"/>
                </a:ext>
                <a:ext uri="{C183D7F6-B498-43B3-948B-1728B52AA6E4}">
                  <adec:decorative xmlns:adec="http://schemas.microsoft.com/office/drawing/2017/decorative" val="1"/>
                </a:ext>
              </a:extLst>
            </p:cNvPr>
            <p:cNvSpPr/>
            <p:nvPr/>
          </p:nvSpPr>
          <p:spPr>
            <a:xfrm>
              <a:off x="7992931" y="4776796"/>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C0CFF115-3D4D-CF7E-58FC-1A94C0C62631}"/>
                </a:ext>
                <a:ext uri="{C183D7F6-B498-43B3-948B-1728B52AA6E4}">
                  <adec:decorative xmlns:adec="http://schemas.microsoft.com/office/drawing/2017/decorative" val="1"/>
                </a:ext>
              </a:extLst>
            </p:cNvPr>
            <p:cNvSpPr txBox="1">
              <a:spLocks/>
            </p:cNvSpPr>
            <p:nvPr/>
          </p:nvSpPr>
          <p:spPr>
            <a:xfrm>
              <a:off x="7916019" y="4720190"/>
              <a:ext cx="519584" cy="478972"/>
            </a:xfrm>
            <a:prstGeom prst="rect">
              <a:avLst/>
            </a:prstGeom>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solidFill>
                </a:rPr>
                <a:t>1</a:t>
              </a:r>
            </a:p>
          </p:txBody>
        </p:sp>
      </p:grpSp>
      <p:grpSp>
        <p:nvGrpSpPr>
          <p:cNvPr id="12" name="Group 11">
            <a:extLst>
              <a:ext uri="{FF2B5EF4-FFF2-40B4-BE49-F238E27FC236}">
                <a16:creationId xmlns:a16="http://schemas.microsoft.com/office/drawing/2014/main" id="{A67C34D9-32A0-D392-41D3-CBD56FAA3C16}"/>
              </a:ext>
              <a:ext uri="{C183D7F6-B498-43B3-948B-1728B52AA6E4}">
                <adec:decorative xmlns:adec="http://schemas.microsoft.com/office/drawing/2017/decorative" val="1"/>
              </a:ext>
            </a:extLst>
          </p:cNvPr>
          <p:cNvGrpSpPr/>
          <p:nvPr/>
        </p:nvGrpSpPr>
        <p:grpSpPr>
          <a:xfrm>
            <a:off x="9671345" y="4235398"/>
            <a:ext cx="519584" cy="478972"/>
            <a:chOff x="7916019" y="4720190"/>
            <a:chExt cx="519584" cy="478972"/>
          </a:xfrm>
        </p:grpSpPr>
        <p:sp>
          <p:nvSpPr>
            <p:cNvPr id="13" name="Flowchart: Connector 12">
              <a:extLst>
                <a:ext uri="{FF2B5EF4-FFF2-40B4-BE49-F238E27FC236}">
                  <a16:creationId xmlns:a16="http://schemas.microsoft.com/office/drawing/2014/main" id="{FEB1AE89-5A86-8DAF-544A-6C1DFE17F7FC}"/>
                </a:ext>
                <a:ext uri="{C183D7F6-B498-43B3-948B-1728B52AA6E4}">
                  <adec:decorative xmlns:adec="http://schemas.microsoft.com/office/drawing/2017/decorative" val="1"/>
                </a:ext>
              </a:extLst>
            </p:cNvPr>
            <p:cNvSpPr/>
            <p:nvPr/>
          </p:nvSpPr>
          <p:spPr>
            <a:xfrm>
              <a:off x="7992931" y="4776796"/>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70F791EA-42CE-18DC-D770-34E7A989B96E}"/>
                </a:ext>
                <a:ext uri="{C183D7F6-B498-43B3-948B-1728B52AA6E4}">
                  <adec:decorative xmlns:adec="http://schemas.microsoft.com/office/drawing/2017/decorative" val="1"/>
                </a:ext>
              </a:extLst>
            </p:cNvPr>
            <p:cNvSpPr txBox="1">
              <a:spLocks/>
            </p:cNvSpPr>
            <p:nvPr/>
          </p:nvSpPr>
          <p:spPr>
            <a:xfrm>
              <a:off x="7916019" y="4720190"/>
              <a:ext cx="519584" cy="478972"/>
            </a:xfrm>
            <a:prstGeom prst="rect">
              <a:avLst/>
            </a:prstGeom>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solidFill>
                </a:rPr>
                <a:t>2</a:t>
              </a:r>
            </a:p>
          </p:txBody>
        </p:sp>
      </p:grpSp>
      <p:sp>
        <p:nvSpPr>
          <p:cNvPr id="8" name="Slide Number Placeholder 7">
            <a:extLst>
              <a:ext uri="{FF2B5EF4-FFF2-40B4-BE49-F238E27FC236}">
                <a16:creationId xmlns:a16="http://schemas.microsoft.com/office/drawing/2014/main" id="{001F4264-2C7C-4173-AB82-B74B707DD3E1}"/>
              </a:ext>
              <a:ext uri="{C183D7F6-B498-43B3-948B-1728B52AA6E4}">
                <adec:decorative xmlns:adec="http://schemas.microsoft.com/office/drawing/2017/decorative" val="1"/>
              </a:ext>
            </a:extLst>
          </p:cNvPr>
          <p:cNvSpPr>
            <a:spLocks noGrp="1"/>
          </p:cNvSpPr>
          <p:nvPr>
            <p:ph type="sldNum" sz="quarter" idx="12"/>
          </p:nvPr>
        </p:nvSpPr>
        <p:spPr/>
        <p:txBody>
          <a:bodyPr/>
          <a:lstStyle/>
          <a:p>
            <a:fld id="{0B2D781D-8844-5940-92D1-06EF0A7F581E}" type="slidenum">
              <a:rPr lang="en-US" smtClean="0"/>
              <a:t>5</a:t>
            </a:fld>
            <a:endParaRPr lang="en-US" dirty="0"/>
          </a:p>
        </p:txBody>
      </p:sp>
      <p:sp>
        <p:nvSpPr>
          <p:cNvPr id="9" name="Footer Placeholder 3">
            <a:extLst>
              <a:ext uri="{FF2B5EF4-FFF2-40B4-BE49-F238E27FC236}">
                <a16:creationId xmlns:a16="http://schemas.microsoft.com/office/drawing/2014/main" id="{44AA5F2A-593C-A21C-F707-5FB06CEB6432}"/>
              </a:ext>
            </a:extLst>
          </p:cNvPr>
          <p:cNvSpPr>
            <a:spLocks noGrp="1"/>
          </p:cNvSpPr>
          <p:nvPr>
            <p:ph type="ftr" sz="quarter" idx="11"/>
          </p:nvPr>
        </p:nvSpPr>
        <p:spPr>
          <a:xfrm>
            <a:off x="4038600" y="6492240"/>
            <a:ext cx="4114800" cy="365125"/>
          </a:xfrm>
        </p:spPr>
        <p:txBody>
          <a:bodyPr/>
          <a:lstStyle/>
          <a:p>
            <a:r>
              <a:rPr lang="en-US"/>
              <a:t>NTP Medicare OEP Bootcamp 2023</a:t>
            </a:r>
            <a:endParaRPr lang="en-US" dirty="0"/>
          </a:p>
        </p:txBody>
      </p:sp>
      <p:sp>
        <p:nvSpPr>
          <p:cNvPr id="15" name="Date Placeholder 2">
            <a:extLst>
              <a:ext uri="{FF2B5EF4-FFF2-40B4-BE49-F238E27FC236}">
                <a16:creationId xmlns:a16="http://schemas.microsoft.com/office/drawing/2014/main" id="{F1EC8185-FCA5-D975-4B60-A82ACFF7373F}"/>
              </a:ext>
            </a:extLst>
          </p:cNvPr>
          <p:cNvSpPr>
            <a:spLocks noGrp="1"/>
          </p:cNvSpPr>
          <p:nvPr>
            <p:ph type="dt" sz="half" idx="10"/>
          </p:nvPr>
        </p:nvSpPr>
        <p:spPr>
          <a:xfrm>
            <a:off x="838200" y="6492240"/>
            <a:ext cx="2743200" cy="365125"/>
          </a:xfrm>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3122991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965438-DEF6-2462-55FB-7B7A04C95E5E}"/>
              </a:ext>
              <a:ext uri="{C183D7F6-B498-43B3-948B-1728B52AA6E4}">
                <adec:decorative xmlns:adec="http://schemas.microsoft.com/office/drawing/2017/decorative" val="1"/>
              </a:ext>
            </a:extLst>
          </p:cNvPr>
          <p:cNvSpPr>
            <a:spLocks noGrp="1"/>
          </p:cNvSpPr>
          <p:nvPr>
            <p:ph type="title"/>
          </p:nvPr>
        </p:nvSpPr>
        <p:spPr/>
        <p:txBody>
          <a:bodyPr/>
          <a:lstStyle/>
          <a:p>
            <a:r>
              <a:rPr lang="en-US">
                <a:latin typeface="Arial Black"/>
              </a:rPr>
              <a:t>5-Minute Break</a:t>
            </a:r>
          </a:p>
        </p:txBody>
      </p:sp>
    </p:spTree>
    <p:custDataLst>
      <p:tags r:id="rId1"/>
    </p:custDataLst>
    <p:extLst>
      <p:ext uri="{BB962C8B-B14F-4D97-AF65-F5344CB8AC3E}">
        <p14:creationId xmlns:p14="http://schemas.microsoft.com/office/powerpoint/2010/main" val="12710820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062" y="1706403"/>
            <a:ext cx="7371623" cy="688930"/>
          </a:xfrm>
        </p:spPr>
        <p:txBody>
          <a:bodyPr>
            <a:normAutofit fontScale="90000"/>
          </a:bodyPr>
          <a:lstStyle/>
          <a:p>
            <a:r>
              <a:rPr lang="en-US" dirty="0"/>
              <a:t>OEP Outreach Messages, Paid &amp; Earned Media</a:t>
            </a:r>
          </a:p>
        </p:txBody>
      </p:sp>
      <p:sp>
        <p:nvSpPr>
          <p:cNvPr id="7" name="Text Placeholder 6">
            <a:extLst>
              <a:ext uri="{FF2B5EF4-FFF2-40B4-BE49-F238E27FC236}">
                <a16:creationId xmlns:a16="http://schemas.microsoft.com/office/drawing/2014/main" id="{1935B94B-0639-46BC-BC93-81F249A8DC49}"/>
              </a:ext>
            </a:extLst>
          </p:cNvPr>
          <p:cNvSpPr>
            <a:spLocks noGrp="1"/>
          </p:cNvSpPr>
          <p:nvPr>
            <p:ph type="body" idx="1"/>
          </p:nvPr>
        </p:nvSpPr>
        <p:spPr>
          <a:xfrm>
            <a:off x="4114800" y="3606181"/>
            <a:ext cx="6966675" cy="2756265"/>
          </a:xfrm>
        </p:spPr>
        <p:txBody>
          <a:bodyPr>
            <a:normAutofit/>
          </a:bodyPr>
          <a:lstStyle/>
          <a:p>
            <a:pPr>
              <a:lnSpc>
                <a:spcPct val="110000"/>
              </a:lnSpc>
              <a:spcAft>
                <a:spcPts val="600"/>
              </a:spcAft>
            </a:pPr>
            <a:r>
              <a:rPr lang="en-US" sz="2400" dirty="0">
                <a:latin typeface="Arial" panose="020B0604020202020204" pitchFamily="34" charset="0"/>
                <a:cs typeface="Arial" panose="020B0604020202020204" pitchFamily="34" charset="0"/>
              </a:rPr>
              <a:t>Maya Owens</a:t>
            </a:r>
          </a:p>
          <a:p>
            <a:pPr>
              <a:lnSpc>
                <a:spcPct val="110000"/>
              </a:lnSpc>
              <a:spcAft>
                <a:spcPts val="600"/>
              </a:spcAft>
            </a:pPr>
            <a:r>
              <a:rPr lang="en-US" sz="2400" b="0" dirty="0">
                <a:latin typeface="Arial" panose="020B0604020202020204" pitchFamily="34" charset="0"/>
                <a:cs typeface="Arial" panose="020B0604020202020204" pitchFamily="34" charset="0"/>
              </a:rPr>
              <a:t>Public Affairs Specialist</a:t>
            </a:r>
          </a:p>
          <a:p>
            <a:pPr>
              <a:lnSpc>
                <a:spcPct val="110000"/>
              </a:lnSpc>
              <a:spcAft>
                <a:spcPts val="600"/>
              </a:spcAft>
            </a:pPr>
            <a:r>
              <a:rPr lang="en-US" sz="2400" b="0" dirty="0">
                <a:latin typeface="Arial" panose="020B0604020202020204" pitchFamily="34" charset="0"/>
                <a:cs typeface="Arial" panose="020B0604020202020204" pitchFamily="34" charset="0"/>
              </a:rPr>
              <a:t>Office of Communications</a:t>
            </a:r>
          </a:p>
        </p:txBody>
      </p:sp>
      <p:pic>
        <p:nvPicPr>
          <p:cNvPr id="4" name="Picture 3">
            <a:extLst>
              <a:ext uri="{FF2B5EF4-FFF2-40B4-BE49-F238E27FC236}">
                <a16:creationId xmlns:a16="http://schemas.microsoft.com/office/drawing/2014/main" id="{97004C97-BE14-440E-B6FE-00BD345E835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66042" y="2989238"/>
            <a:ext cx="2218944" cy="2291060"/>
          </a:xfrm>
          <a:prstGeom prst="rect">
            <a:avLst/>
          </a:prstGeom>
        </p:spPr>
      </p:pic>
    </p:spTree>
    <p:custDataLst>
      <p:tags r:id="rId1"/>
    </p:custDataLst>
    <p:extLst>
      <p:ext uri="{BB962C8B-B14F-4D97-AF65-F5344CB8AC3E}">
        <p14:creationId xmlns:p14="http://schemas.microsoft.com/office/powerpoint/2010/main" val="30534587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Open Enrollment Goals </a:t>
            </a:r>
          </a:p>
        </p:txBody>
      </p:sp>
      <p:sp>
        <p:nvSpPr>
          <p:cNvPr id="5" name="Content Placeholder 4"/>
          <p:cNvSpPr>
            <a:spLocks noGrp="1"/>
          </p:cNvSpPr>
          <p:nvPr>
            <p:ph sz="quarter" idx="13"/>
          </p:nvPr>
        </p:nvSpPr>
        <p:spPr>
          <a:xfrm>
            <a:off x="914400" y="1257300"/>
            <a:ext cx="9717088" cy="4815840"/>
          </a:xfrm>
        </p:spPr>
        <p:txBody>
          <a:bodyPr>
            <a:normAutofit fontScale="92500"/>
          </a:bodyPr>
          <a:lstStyle/>
          <a:p>
            <a:r>
              <a:rPr lang="en-US" sz="2400" dirty="0"/>
              <a:t>Encourage people with Medicare to review and compare Medicare drug and health coverage options  </a:t>
            </a:r>
          </a:p>
          <a:p>
            <a:r>
              <a:rPr lang="en-US" sz="2400" dirty="0"/>
              <a:t>Emphasize the October 15 – December 7 dates</a:t>
            </a:r>
          </a:p>
          <a:p>
            <a:pPr marL="228600" lvl="1" indent="-228600">
              <a:buFont typeface="Wingdings" pitchFamily="2" charset="2"/>
              <a:buChar char="§"/>
            </a:pPr>
            <a:r>
              <a:rPr lang="en-US" sz="2400" dirty="0"/>
              <a:t>Promote the Medicare Plan Finder tool that makes it easy to compare coverage options and shop for Medicare health and drug plans</a:t>
            </a:r>
          </a:p>
          <a:p>
            <a:pPr marL="228600" lvl="1" indent="-228600">
              <a:buFont typeface="Wingdings" pitchFamily="2" charset="2"/>
              <a:buChar char="§"/>
            </a:pPr>
            <a:r>
              <a:rPr lang="en-US" sz="2400" dirty="0">
                <a:effectLst/>
                <a:ea typeface="Times New Roman" panose="02020603050405020304" pitchFamily="18" charset="0"/>
              </a:rPr>
              <a:t>Emphasize Medicare.gov as the </a:t>
            </a:r>
            <a:r>
              <a:rPr lang="en-US" sz="2400" dirty="0">
                <a:ea typeface="Times New Roman" panose="02020603050405020304" pitchFamily="18" charset="0"/>
              </a:rPr>
              <a:t>official </a:t>
            </a:r>
            <a:r>
              <a:rPr lang="en-US" sz="2400" dirty="0">
                <a:effectLst/>
                <a:ea typeface="Times New Roman" panose="02020603050405020304" pitchFamily="18" charset="0"/>
              </a:rPr>
              <a:t>source for information </a:t>
            </a:r>
            <a:r>
              <a:rPr lang="en-US" sz="2400" dirty="0">
                <a:ea typeface="Times New Roman" panose="02020603050405020304" pitchFamily="18" charset="0"/>
              </a:rPr>
              <a:t>about</a:t>
            </a:r>
            <a:r>
              <a:rPr lang="en-US" sz="2400" dirty="0">
                <a:effectLst/>
                <a:ea typeface="Times New Roman" panose="02020603050405020304" pitchFamily="18" charset="0"/>
              </a:rPr>
              <a:t> Medicare and Open Enrollment</a:t>
            </a:r>
          </a:p>
          <a:p>
            <a:pPr marL="228600" lvl="1" indent="-228600">
              <a:buFont typeface="Wingdings" pitchFamily="2" charset="2"/>
              <a:buChar char="§"/>
            </a:pPr>
            <a:r>
              <a:rPr lang="en-US" sz="2400" dirty="0"/>
              <a:t>Promote enrollment in the Low Income Subsidy or “Extra Help” program</a:t>
            </a:r>
          </a:p>
          <a:p>
            <a:pPr marL="228600" lvl="1" indent="-228600">
              <a:buFont typeface="Wingdings" pitchFamily="2" charset="2"/>
              <a:buChar char="§"/>
            </a:pPr>
            <a:r>
              <a:rPr lang="en-US" sz="2400" dirty="0"/>
              <a:t>Educate people with Medicare who take insulin that they will pay no more than $35 for a month’s supply of each covered insulin</a:t>
            </a:r>
          </a:p>
          <a:p>
            <a:pPr marL="228600" lvl="1" indent="-228600">
              <a:buFont typeface="Wingdings" pitchFamily="2" charset="2"/>
              <a:buChar char="§"/>
            </a:pPr>
            <a:r>
              <a:rPr lang="en-US" sz="2400" dirty="0"/>
              <a:t>Target audiences with traditionally lower access to health care</a:t>
            </a:r>
          </a:p>
        </p:txBody>
      </p:sp>
      <p:sp>
        <p:nvSpPr>
          <p:cNvPr id="7" name="Slide Number Placeholder 6">
            <a:extLst>
              <a:ext uri="{FF2B5EF4-FFF2-40B4-BE49-F238E27FC236}">
                <a16:creationId xmlns:a16="http://schemas.microsoft.com/office/drawing/2014/main" id="{4B1A4EBB-AD81-43D2-B583-DF67EB39A58D}"/>
              </a:ext>
            </a:extLst>
          </p:cNvPr>
          <p:cNvSpPr>
            <a:spLocks noGrp="1"/>
          </p:cNvSpPr>
          <p:nvPr>
            <p:ph type="sldNum" sz="quarter" idx="12"/>
          </p:nvPr>
        </p:nvSpPr>
        <p:spPr/>
        <p:txBody>
          <a:bodyPr/>
          <a:lstStyle/>
          <a:p>
            <a:fld id="{0B2D781D-8844-5940-92D1-06EF0A7F581E}" type="slidenum">
              <a:rPr lang="en-US" smtClean="0"/>
              <a:t>52</a:t>
            </a:fld>
            <a:endParaRPr lang="en-US"/>
          </a:p>
        </p:txBody>
      </p:sp>
      <p:sp>
        <p:nvSpPr>
          <p:cNvPr id="3" name="Footer Placeholder 2"/>
          <p:cNvSpPr>
            <a:spLocks noGrp="1"/>
          </p:cNvSpPr>
          <p:nvPr>
            <p:ph type="ftr" sz="quarter" idx="11"/>
          </p:nvPr>
        </p:nvSpPr>
        <p:spPr/>
        <p:txBody>
          <a:bodyPr/>
          <a:lstStyle/>
          <a:p>
            <a:r>
              <a:rPr lang="en-US" dirty="0"/>
              <a:t>NTP Medicare OEP Bootcamp 2023</a:t>
            </a:r>
          </a:p>
        </p:txBody>
      </p:sp>
      <p:sp>
        <p:nvSpPr>
          <p:cNvPr id="2" name="Date Placeholder 1"/>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683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Key Media Messages</a:t>
            </a:r>
          </a:p>
        </p:txBody>
      </p:sp>
      <p:sp>
        <p:nvSpPr>
          <p:cNvPr id="5" name="Content Placeholder 4"/>
          <p:cNvSpPr>
            <a:spLocks noGrp="1"/>
          </p:cNvSpPr>
          <p:nvPr>
            <p:ph sz="quarter" idx="13"/>
          </p:nvPr>
        </p:nvSpPr>
        <p:spPr>
          <a:xfrm>
            <a:off x="714375" y="1038225"/>
            <a:ext cx="10639425" cy="5038725"/>
          </a:xfrm>
        </p:spPr>
        <p:txBody>
          <a:bodyPr>
            <a:noAutofit/>
          </a:bodyPr>
          <a:lstStyle/>
          <a:p>
            <a:r>
              <a:rPr lang="en-US" sz="2200" dirty="0"/>
              <a:t>Open Enrollment is the time to review your current health and drug coverage options and make changes if you want.</a:t>
            </a:r>
          </a:p>
          <a:p>
            <a:r>
              <a:rPr lang="en-US" sz="2200" dirty="0"/>
              <a:t>Plans can change their offerings every year, and so can your health or finances so review to make sure your plan still works for you.</a:t>
            </a:r>
          </a:p>
          <a:p>
            <a:r>
              <a:rPr lang="en-US" sz="2200" dirty="0"/>
              <a:t>Even if you’re happy with your current coverage, you might find a better fit for your budget or health needs – you might be able to save money.</a:t>
            </a:r>
          </a:p>
          <a:p>
            <a:r>
              <a:rPr lang="en-US" sz="2200" dirty="0"/>
              <a:t>Comparing drug and health options is easy at Medicare.gov. You can input the list of prescriptions you’re taking and do a side-by-side comparison of plan coverage, costs, and quality ratings.</a:t>
            </a:r>
          </a:p>
          <a:p>
            <a:r>
              <a:rPr lang="en-US" sz="2200" dirty="0"/>
              <a:t>If you are struggling with your prescription drug costs, Extra Help is a program that can pay for your drug coverage (Part D), premiums, deductibles, coinsurance, and other costs.  Visit ssa.gov/</a:t>
            </a:r>
            <a:r>
              <a:rPr lang="en-US" sz="2200" dirty="0" err="1"/>
              <a:t>extrahelp</a:t>
            </a:r>
            <a:r>
              <a:rPr lang="en-US" sz="2200" dirty="0"/>
              <a:t> or call Social Security at 1-800-772-1213 to apply. </a:t>
            </a:r>
          </a:p>
        </p:txBody>
      </p:sp>
      <p:sp>
        <p:nvSpPr>
          <p:cNvPr id="7" name="Slide Number Placeholder 6">
            <a:extLst>
              <a:ext uri="{FF2B5EF4-FFF2-40B4-BE49-F238E27FC236}">
                <a16:creationId xmlns:a16="http://schemas.microsoft.com/office/drawing/2014/main" id="{F4E0530B-F563-4C05-B363-A0032B65EB4D}"/>
              </a:ext>
            </a:extLst>
          </p:cNvPr>
          <p:cNvSpPr>
            <a:spLocks noGrp="1"/>
          </p:cNvSpPr>
          <p:nvPr>
            <p:ph type="sldNum" sz="quarter" idx="12"/>
          </p:nvPr>
        </p:nvSpPr>
        <p:spPr/>
        <p:txBody>
          <a:bodyPr/>
          <a:lstStyle/>
          <a:p>
            <a:fld id="{0B2D781D-8844-5940-92D1-06EF0A7F581E}" type="slidenum">
              <a:rPr lang="en-US" smtClean="0"/>
              <a:t>53</a:t>
            </a:fld>
            <a:endParaRPr lang="en-US"/>
          </a:p>
        </p:txBody>
      </p:sp>
      <p:sp>
        <p:nvSpPr>
          <p:cNvPr id="3" name="Footer Placeholder 2"/>
          <p:cNvSpPr>
            <a:spLocks noGrp="1"/>
          </p:cNvSpPr>
          <p:nvPr>
            <p:ph type="ftr" sz="quarter" idx="11"/>
          </p:nvPr>
        </p:nvSpPr>
        <p:spPr/>
        <p:txBody>
          <a:bodyPr/>
          <a:lstStyle/>
          <a:p>
            <a:r>
              <a:rPr lang="en-US" dirty="0"/>
              <a:t>NTP Medicare OEP Bootcamp 2023</a:t>
            </a:r>
          </a:p>
        </p:txBody>
      </p:sp>
      <p:sp>
        <p:nvSpPr>
          <p:cNvPr id="2" name="Date Placeholder 1"/>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58890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Key Media Messages (continued)</a:t>
            </a:r>
          </a:p>
        </p:txBody>
      </p:sp>
      <p:sp>
        <p:nvSpPr>
          <p:cNvPr id="5" name="Content Placeholder 4"/>
          <p:cNvSpPr>
            <a:spLocks noGrp="1"/>
          </p:cNvSpPr>
          <p:nvPr>
            <p:ph sz="quarter" idx="13"/>
          </p:nvPr>
        </p:nvSpPr>
        <p:spPr>
          <a:xfrm>
            <a:off x="776287" y="1367409"/>
            <a:ext cx="10639425" cy="5038725"/>
          </a:xfrm>
        </p:spPr>
        <p:txBody>
          <a:bodyPr>
            <a:noAutofit/>
          </a:bodyPr>
          <a:lstStyle/>
          <a:p>
            <a:pPr marR="0" lvl="0"/>
            <a:r>
              <a:rPr lang="en-US" sz="2200" dirty="0"/>
              <a:t>If you take insulin, you’ll pay no more than $35 for a month’s supply of each covered insulin. Go to Medicare.gov, enter all your drugs, and make sure your plan still covers your insulin in 2024.</a:t>
            </a:r>
          </a:p>
          <a:p>
            <a:pPr marR="0" lvl="0"/>
            <a:r>
              <a:rPr lang="en-US" sz="2200" dirty="0"/>
              <a:t>If you need further assistance, call 1-800-MEDICARE. We’re here to help 24 hours a day, including weekends. You can also find free, personalized health insurance counseling in your community from your State Health Insurance Assistance Program (or SHIP). Visit shiphelp.org for locations near you. </a:t>
            </a:r>
          </a:p>
          <a:p>
            <a:pPr marR="0" lvl="0"/>
            <a:r>
              <a:rPr lang="en-US" sz="2200" dirty="0"/>
              <a:t>Medicare.gov is the official source for Medicare. Start here to get unbiased information to find the type of coverage that best meets your needs.</a:t>
            </a:r>
          </a:p>
          <a:p>
            <a:pPr marR="0" lvl="0"/>
            <a:r>
              <a:rPr lang="en-US" sz="2200" dirty="0"/>
              <a:t>Open Enrollment ends December 7</a:t>
            </a:r>
            <a:r>
              <a:rPr lang="en-US" sz="2200" baseline="30000" dirty="0"/>
              <a:t>th</a:t>
            </a:r>
            <a:r>
              <a:rPr lang="en-US" sz="2200" dirty="0"/>
              <a:t> so review and compare your options now.</a:t>
            </a:r>
          </a:p>
          <a:p>
            <a:pPr marL="342900" marR="0" lvl="0" indent="-342900">
              <a:lnSpc>
                <a:spcPct val="107000"/>
              </a:lnSpc>
              <a:spcBef>
                <a:spcPts val="0"/>
              </a:spcBef>
              <a:spcAft>
                <a:spcPts val="0"/>
              </a:spcAft>
              <a:buFont typeface="Symbol" panose="05050102010706020507" pitchFamily="18" charset="2"/>
              <a:buChar char=""/>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Slide Number Placeholder 6">
            <a:extLst>
              <a:ext uri="{FF2B5EF4-FFF2-40B4-BE49-F238E27FC236}">
                <a16:creationId xmlns:a16="http://schemas.microsoft.com/office/drawing/2014/main" id="{F4E0530B-F563-4C05-B363-A0032B65EB4D}"/>
              </a:ext>
            </a:extLst>
          </p:cNvPr>
          <p:cNvSpPr>
            <a:spLocks noGrp="1"/>
          </p:cNvSpPr>
          <p:nvPr>
            <p:ph type="sldNum" sz="quarter" idx="12"/>
          </p:nvPr>
        </p:nvSpPr>
        <p:spPr/>
        <p:txBody>
          <a:bodyPr/>
          <a:lstStyle/>
          <a:p>
            <a:fld id="{0B2D781D-8844-5940-92D1-06EF0A7F581E}" type="slidenum">
              <a:rPr lang="en-US" smtClean="0"/>
              <a:t>54</a:t>
            </a:fld>
            <a:endParaRPr lang="en-US"/>
          </a:p>
        </p:txBody>
      </p:sp>
      <p:sp>
        <p:nvSpPr>
          <p:cNvPr id="3" name="Footer Placeholder 2"/>
          <p:cNvSpPr>
            <a:spLocks noGrp="1"/>
          </p:cNvSpPr>
          <p:nvPr>
            <p:ph type="ftr" sz="quarter" idx="11"/>
          </p:nvPr>
        </p:nvSpPr>
        <p:spPr/>
        <p:txBody>
          <a:bodyPr/>
          <a:lstStyle/>
          <a:p>
            <a:r>
              <a:rPr lang="en-US" dirty="0"/>
              <a:t>NTP Medicare OEP Bootcamp 2023</a:t>
            </a:r>
          </a:p>
        </p:txBody>
      </p:sp>
      <p:sp>
        <p:nvSpPr>
          <p:cNvPr id="2" name="Date Placeholder 1"/>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402523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Paid Media Campaign</a:t>
            </a:r>
          </a:p>
        </p:txBody>
      </p:sp>
      <p:sp>
        <p:nvSpPr>
          <p:cNvPr id="5" name="Content Placeholder 4" title="Medicare Open Enrollment Period Flyer"/>
          <p:cNvSpPr>
            <a:spLocks noGrp="1"/>
          </p:cNvSpPr>
          <p:nvPr>
            <p:ph sz="quarter" idx="13"/>
          </p:nvPr>
        </p:nvSpPr>
        <p:spPr>
          <a:xfrm>
            <a:off x="620486" y="1371600"/>
            <a:ext cx="6437539" cy="4537075"/>
          </a:xfrm>
        </p:spPr>
        <p:txBody>
          <a:bodyPr>
            <a:normAutofit lnSpcReduction="10000"/>
          </a:bodyPr>
          <a:lstStyle/>
          <a:p>
            <a:pPr marL="0" indent="0">
              <a:spcBef>
                <a:spcPts val="0"/>
              </a:spcBef>
              <a:spcAft>
                <a:spcPts val="600"/>
              </a:spcAft>
              <a:buNone/>
            </a:pPr>
            <a:r>
              <a:rPr lang="en-US" sz="1600" b="1" dirty="0">
                <a:solidFill>
                  <a:srgbClr val="00539A"/>
                </a:solidFill>
              </a:rPr>
              <a:t>Builds on considerable message testing over 10+ years</a:t>
            </a:r>
          </a:p>
          <a:p>
            <a:pPr marL="548640">
              <a:spcBef>
                <a:spcPts val="0"/>
              </a:spcBef>
              <a:spcAft>
                <a:spcPts val="600"/>
              </a:spcAft>
            </a:pPr>
            <a:r>
              <a:rPr lang="en-US" sz="1600" dirty="0">
                <a:solidFill>
                  <a:srgbClr val="00539A"/>
                </a:solidFill>
              </a:rPr>
              <a:t>Major drivers of plan review include idea that plan options change every year and that people may find a better plan at a lower cost.</a:t>
            </a:r>
          </a:p>
          <a:p>
            <a:pPr marL="0" indent="0">
              <a:spcBef>
                <a:spcPts val="0"/>
              </a:spcBef>
              <a:spcAft>
                <a:spcPts val="600"/>
              </a:spcAft>
              <a:buNone/>
            </a:pPr>
            <a:r>
              <a:rPr lang="en-US" sz="1600" b="1" dirty="0">
                <a:solidFill>
                  <a:srgbClr val="00539A"/>
                </a:solidFill>
              </a:rPr>
              <a:t>General Market</a:t>
            </a:r>
          </a:p>
          <a:p>
            <a:pPr marL="548640">
              <a:spcBef>
                <a:spcPts val="0"/>
              </a:spcBef>
              <a:spcAft>
                <a:spcPts val="600"/>
              </a:spcAft>
            </a:pPr>
            <a:r>
              <a:rPr lang="en-US" sz="1600" dirty="0">
                <a:solidFill>
                  <a:srgbClr val="00539A"/>
                </a:solidFill>
              </a:rPr>
              <a:t>National broadcast (network TV, cable TV and streaming)</a:t>
            </a:r>
          </a:p>
          <a:p>
            <a:pPr marL="548640">
              <a:spcBef>
                <a:spcPts val="0"/>
              </a:spcBef>
              <a:spcAft>
                <a:spcPts val="600"/>
              </a:spcAft>
            </a:pPr>
            <a:r>
              <a:rPr lang="en-US" sz="1600" dirty="0">
                <a:solidFill>
                  <a:srgbClr val="00539A"/>
                </a:solidFill>
              </a:rPr>
              <a:t>National search, digital video, social, display </a:t>
            </a:r>
          </a:p>
          <a:p>
            <a:pPr marL="548640">
              <a:spcBef>
                <a:spcPts val="0"/>
              </a:spcBef>
              <a:spcAft>
                <a:spcPts val="600"/>
              </a:spcAft>
            </a:pPr>
            <a:r>
              <a:rPr lang="en-US" sz="1600" dirty="0">
                <a:solidFill>
                  <a:srgbClr val="00539A"/>
                </a:solidFill>
              </a:rPr>
              <a:t>National print </a:t>
            </a:r>
          </a:p>
          <a:p>
            <a:pPr marL="0" indent="0">
              <a:spcBef>
                <a:spcPts val="0"/>
              </a:spcBef>
              <a:spcAft>
                <a:spcPts val="600"/>
              </a:spcAft>
              <a:buNone/>
            </a:pPr>
            <a:r>
              <a:rPr lang="en-US" sz="1600" b="1" dirty="0">
                <a:solidFill>
                  <a:srgbClr val="00539A"/>
                </a:solidFill>
              </a:rPr>
              <a:t>African American</a:t>
            </a:r>
          </a:p>
          <a:p>
            <a:pPr marL="548640">
              <a:spcBef>
                <a:spcPts val="0"/>
              </a:spcBef>
              <a:spcAft>
                <a:spcPts val="600"/>
              </a:spcAft>
            </a:pPr>
            <a:r>
              <a:rPr lang="en-US" sz="1600" dirty="0">
                <a:solidFill>
                  <a:srgbClr val="00539A"/>
                </a:solidFill>
              </a:rPr>
              <a:t>National broadcast (cable TV, radio)</a:t>
            </a:r>
          </a:p>
          <a:p>
            <a:pPr marL="548640">
              <a:spcBef>
                <a:spcPts val="0"/>
              </a:spcBef>
              <a:spcAft>
                <a:spcPts val="600"/>
              </a:spcAft>
            </a:pPr>
            <a:r>
              <a:rPr lang="en-US" sz="1600" dirty="0">
                <a:solidFill>
                  <a:srgbClr val="00539A"/>
                </a:solidFill>
              </a:rPr>
              <a:t>National digital video, social, display </a:t>
            </a:r>
          </a:p>
          <a:p>
            <a:pPr marL="548640">
              <a:spcBef>
                <a:spcPts val="0"/>
              </a:spcBef>
              <a:spcAft>
                <a:spcPts val="600"/>
              </a:spcAft>
            </a:pPr>
            <a:r>
              <a:rPr lang="en-US" sz="1600" dirty="0">
                <a:solidFill>
                  <a:srgbClr val="00539A"/>
                </a:solidFill>
              </a:rPr>
              <a:t>Local print</a:t>
            </a:r>
          </a:p>
          <a:p>
            <a:pPr marL="0" indent="0">
              <a:spcBef>
                <a:spcPts val="0"/>
              </a:spcBef>
              <a:spcAft>
                <a:spcPts val="600"/>
              </a:spcAft>
              <a:buNone/>
            </a:pPr>
            <a:r>
              <a:rPr lang="en-US" sz="1600" b="1" dirty="0">
                <a:solidFill>
                  <a:srgbClr val="00539A"/>
                </a:solidFill>
              </a:rPr>
              <a:t>Hispanic</a:t>
            </a:r>
          </a:p>
          <a:p>
            <a:pPr marL="548640">
              <a:spcBef>
                <a:spcPts val="0"/>
              </a:spcBef>
              <a:spcAft>
                <a:spcPts val="600"/>
              </a:spcAft>
            </a:pPr>
            <a:r>
              <a:rPr lang="en-US" sz="1600" dirty="0">
                <a:solidFill>
                  <a:srgbClr val="00539A"/>
                </a:solidFill>
              </a:rPr>
              <a:t>National TV, streaming, radio, search, digital video, social display</a:t>
            </a:r>
          </a:p>
          <a:p>
            <a:pPr marL="548640">
              <a:spcBef>
                <a:spcPts val="0"/>
              </a:spcBef>
              <a:spcAft>
                <a:spcPts val="600"/>
              </a:spcAft>
            </a:pPr>
            <a:r>
              <a:rPr lang="en-US" sz="1600" dirty="0">
                <a:solidFill>
                  <a:srgbClr val="00539A"/>
                </a:solidFill>
              </a:rPr>
              <a:t>Local TV, Local print</a:t>
            </a:r>
          </a:p>
        </p:txBody>
      </p:sp>
      <p:pic>
        <p:nvPicPr>
          <p:cNvPr id="7" name="Picture 6" descr="Medicare.gov marketing flyer for the Medicare Open Enrollment season">
            <a:extLst>
              <a:ext uri="{FF2B5EF4-FFF2-40B4-BE49-F238E27FC236}">
                <a16:creationId xmlns:a16="http://schemas.microsoft.com/office/drawing/2014/main" id="{AC99454B-FC49-A9E8-75DD-E8BF2F8E58A3}"/>
              </a:ext>
            </a:extLst>
          </p:cNvPr>
          <p:cNvPicPr>
            <a:picLocks noChangeAspect="1"/>
          </p:cNvPicPr>
          <p:nvPr/>
        </p:nvPicPr>
        <p:blipFill>
          <a:blip r:embed="rId4"/>
          <a:stretch>
            <a:fillRect/>
          </a:stretch>
        </p:blipFill>
        <p:spPr>
          <a:xfrm>
            <a:off x="7598229" y="985675"/>
            <a:ext cx="4288054" cy="5132645"/>
          </a:xfrm>
          <a:prstGeom prst="rect">
            <a:avLst/>
          </a:prstGeom>
        </p:spPr>
      </p:pic>
      <p:sp>
        <p:nvSpPr>
          <p:cNvPr id="8" name="Slide Number Placeholder 7">
            <a:extLst>
              <a:ext uri="{FF2B5EF4-FFF2-40B4-BE49-F238E27FC236}">
                <a16:creationId xmlns:a16="http://schemas.microsoft.com/office/drawing/2014/main" id="{F7A85ECB-8F9B-463B-8D51-DE38AE82FF30}"/>
              </a:ext>
            </a:extLst>
          </p:cNvPr>
          <p:cNvSpPr>
            <a:spLocks noGrp="1"/>
          </p:cNvSpPr>
          <p:nvPr>
            <p:ph type="sldNum" sz="quarter" idx="12"/>
          </p:nvPr>
        </p:nvSpPr>
        <p:spPr/>
        <p:txBody>
          <a:bodyPr/>
          <a:lstStyle/>
          <a:p>
            <a:fld id="{0B2D781D-8844-5940-92D1-06EF0A7F581E}" type="slidenum">
              <a:rPr lang="en-US" smtClean="0"/>
              <a:t>55</a:t>
            </a:fld>
            <a:endParaRPr lang="en-US"/>
          </a:p>
        </p:txBody>
      </p:sp>
      <p:sp>
        <p:nvSpPr>
          <p:cNvPr id="3" name="Footer Placeholder 2"/>
          <p:cNvSpPr>
            <a:spLocks noGrp="1"/>
          </p:cNvSpPr>
          <p:nvPr>
            <p:ph type="ftr" sz="quarter" idx="11"/>
          </p:nvPr>
        </p:nvSpPr>
        <p:spPr/>
        <p:txBody>
          <a:bodyPr/>
          <a:lstStyle/>
          <a:p>
            <a:r>
              <a:rPr lang="en-US" dirty="0"/>
              <a:t>NTP Medicare OEP Bootcamp 2023</a:t>
            </a:r>
          </a:p>
        </p:txBody>
      </p:sp>
      <p:sp>
        <p:nvSpPr>
          <p:cNvPr id="2" name="Date Placeholder 1"/>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42608871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Earned Media</a:t>
            </a:r>
          </a:p>
        </p:txBody>
      </p:sp>
      <p:sp>
        <p:nvSpPr>
          <p:cNvPr id="5" name="Content Placeholder 4"/>
          <p:cNvSpPr>
            <a:spLocks noGrp="1"/>
          </p:cNvSpPr>
          <p:nvPr>
            <p:ph sz="quarter" idx="13"/>
          </p:nvPr>
        </p:nvSpPr>
        <p:spPr/>
        <p:txBody>
          <a:bodyPr/>
          <a:lstStyle/>
          <a:p>
            <a:pPr marL="0" indent="0">
              <a:buNone/>
            </a:pPr>
            <a:r>
              <a:rPr lang="en-US" b="1" dirty="0"/>
              <a:t>National</a:t>
            </a:r>
          </a:p>
          <a:p>
            <a:r>
              <a:rPr lang="en-US" dirty="0"/>
              <a:t>Launch of Open Enrollment </a:t>
            </a:r>
          </a:p>
          <a:p>
            <a:pPr lvl="1"/>
            <a:r>
              <a:rPr lang="en-US" dirty="0"/>
              <a:t>National/Regional SMT/RMT</a:t>
            </a:r>
          </a:p>
          <a:p>
            <a:r>
              <a:rPr lang="en-US" dirty="0"/>
              <a:t>Pre-Thanksgiving Week</a:t>
            </a:r>
          </a:p>
          <a:p>
            <a:pPr lvl="1"/>
            <a:r>
              <a:rPr lang="en-US" dirty="0"/>
              <a:t>National/Regional SMT/RMT</a:t>
            </a:r>
          </a:p>
          <a:p>
            <a:r>
              <a:rPr lang="en-US" dirty="0"/>
              <a:t>Push the week before December 7 deadline</a:t>
            </a:r>
          </a:p>
          <a:p>
            <a:pPr lvl="1"/>
            <a:r>
              <a:rPr lang="en-US" dirty="0"/>
              <a:t>National/Regional SMT/RMT late Nov./Early Dec. </a:t>
            </a:r>
          </a:p>
          <a:p>
            <a:r>
              <a:rPr lang="en-US" dirty="0"/>
              <a:t>Drop-in article distribution </a:t>
            </a:r>
          </a:p>
        </p:txBody>
      </p:sp>
      <p:sp>
        <p:nvSpPr>
          <p:cNvPr id="7" name="Slide Number Placeholder 6">
            <a:extLst>
              <a:ext uri="{FF2B5EF4-FFF2-40B4-BE49-F238E27FC236}">
                <a16:creationId xmlns:a16="http://schemas.microsoft.com/office/drawing/2014/main" id="{4268D8BD-2633-4C20-8FEB-C2E3150C7E2F}"/>
              </a:ext>
            </a:extLst>
          </p:cNvPr>
          <p:cNvSpPr>
            <a:spLocks noGrp="1"/>
          </p:cNvSpPr>
          <p:nvPr>
            <p:ph type="sldNum" sz="quarter" idx="12"/>
          </p:nvPr>
        </p:nvSpPr>
        <p:spPr/>
        <p:txBody>
          <a:bodyPr/>
          <a:lstStyle/>
          <a:p>
            <a:fld id="{0B2D781D-8844-5940-92D1-06EF0A7F581E}" type="slidenum">
              <a:rPr lang="en-US" smtClean="0"/>
              <a:t>56</a:t>
            </a:fld>
            <a:endParaRPr lang="en-US"/>
          </a:p>
        </p:txBody>
      </p:sp>
      <p:sp>
        <p:nvSpPr>
          <p:cNvPr id="3" name="Footer Placeholder 2"/>
          <p:cNvSpPr>
            <a:spLocks noGrp="1"/>
          </p:cNvSpPr>
          <p:nvPr>
            <p:ph type="ftr" sz="quarter" idx="11"/>
          </p:nvPr>
        </p:nvSpPr>
        <p:spPr/>
        <p:txBody>
          <a:bodyPr/>
          <a:lstStyle/>
          <a:p>
            <a:r>
              <a:rPr lang="en-US" dirty="0"/>
              <a:t>NTP Medicare OEP Bootcamp 2023</a:t>
            </a:r>
          </a:p>
        </p:txBody>
      </p:sp>
      <p:sp>
        <p:nvSpPr>
          <p:cNvPr id="2" name="Date Placeholder 1"/>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7010842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Communications Materials</a:t>
            </a:r>
          </a:p>
        </p:txBody>
      </p:sp>
      <p:sp>
        <p:nvSpPr>
          <p:cNvPr id="5" name="Content Placeholder 4"/>
          <p:cNvSpPr>
            <a:spLocks noGrp="1"/>
          </p:cNvSpPr>
          <p:nvPr>
            <p:ph sz="quarter" idx="13"/>
          </p:nvPr>
        </p:nvSpPr>
        <p:spPr/>
        <p:txBody>
          <a:bodyPr>
            <a:normAutofit/>
          </a:bodyPr>
          <a:lstStyle/>
          <a:p>
            <a:r>
              <a:rPr lang="en-US" dirty="0"/>
              <a:t>2023 OEP outreach materials will be posted at </a:t>
            </a:r>
            <a:r>
              <a:rPr lang="en-US" u="sng" dirty="0">
                <a:solidFill>
                  <a:srgbClr val="000000"/>
                </a:solidFill>
                <a:effectLst/>
                <a:latin typeface="Calibri" panose="020F0502020204030204" pitchFamily="34" charset="0"/>
                <a:ea typeface="Calibri" panose="020F0502020204030204" pitchFamily="34" charset="0"/>
                <a:hlinkClick r:id="rId4"/>
              </a:rPr>
              <a:t>CMS.gov/outreach-and-education/reach-out/find-tools-to-help-you-help-others/open-enrollment-outreach-and-media-materials</a:t>
            </a:r>
            <a:endParaRPr lang="en-US" u="sng" dirty="0">
              <a:solidFill>
                <a:srgbClr val="000000"/>
              </a:solidFill>
              <a:effectLst/>
              <a:latin typeface="Calibri" panose="020F0502020204030204" pitchFamily="34" charset="0"/>
              <a:ea typeface="Calibri" panose="020F0502020204030204" pitchFamily="34" charset="0"/>
            </a:endParaRPr>
          </a:p>
          <a:p>
            <a:pPr lvl="1"/>
            <a:r>
              <a:rPr lang="en-US" sz="2400" dirty="0"/>
              <a:t>Ready-made articles (English &amp; Spanish)</a:t>
            </a:r>
          </a:p>
          <a:p>
            <a:pPr lvl="1"/>
            <a:r>
              <a:rPr lang="en-US" sz="2400" dirty="0"/>
              <a:t>Live read public service announcement scripts (English &amp; Spanish)</a:t>
            </a:r>
          </a:p>
          <a:p>
            <a:pPr lvl="1"/>
            <a:r>
              <a:rPr lang="en-US" sz="2400" dirty="0"/>
              <a:t>Social media graphics</a:t>
            </a:r>
          </a:p>
          <a:p>
            <a:pPr lvl="1"/>
            <a:r>
              <a:rPr lang="en-US" sz="2400" dirty="0"/>
              <a:t>Flyer</a:t>
            </a:r>
          </a:p>
          <a:p>
            <a:pPr lvl="1"/>
            <a:r>
              <a:rPr lang="en-US" sz="2400" dirty="0"/>
              <a:t>Open Enrollment Palm Card</a:t>
            </a:r>
          </a:p>
        </p:txBody>
      </p:sp>
      <p:sp>
        <p:nvSpPr>
          <p:cNvPr id="7" name="Slide Number Placeholder 6">
            <a:extLst>
              <a:ext uri="{FF2B5EF4-FFF2-40B4-BE49-F238E27FC236}">
                <a16:creationId xmlns:a16="http://schemas.microsoft.com/office/drawing/2014/main" id="{B1470E17-B6C7-418C-BB49-2A0EC5AEF2F2}"/>
              </a:ext>
            </a:extLst>
          </p:cNvPr>
          <p:cNvSpPr>
            <a:spLocks noGrp="1"/>
          </p:cNvSpPr>
          <p:nvPr>
            <p:ph type="sldNum" sz="quarter" idx="12"/>
          </p:nvPr>
        </p:nvSpPr>
        <p:spPr/>
        <p:txBody>
          <a:bodyPr/>
          <a:lstStyle/>
          <a:p>
            <a:fld id="{0B2D781D-8844-5940-92D1-06EF0A7F581E}" type="slidenum">
              <a:rPr lang="en-US" smtClean="0"/>
              <a:t>57</a:t>
            </a:fld>
            <a:endParaRPr lang="en-US"/>
          </a:p>
        </p:txBody>
      </p:sp>
      <p:sp>
        <p:nvSpPr>
          <p:cNvPr id="3" name="Footer Placeholder 2"/>
          <p:cNvSpPr>
            <a:spLocks noGrp="1"/>
          </p:cNvSpPr>
          <p:nvPr>
            <p:ph type="ftr" sz="quarter" idx="11"/>
          </p:nvPr>
        </p:nvSpPr>
        <p:spPr/>
        <p:txBody>
          <a:bodyPr/>
          <a:lstStyle/>
          <a:p>
            <a:r>
              <a:rPr lang="en-US" dirty="0"/>
              <a:t>NTP Medicare OEP Bootcamp 2023</a:t>
            </a:r>
          </a:p>
        </p:txBody>
      </p:sp>
      <p:sp>
        <p:nvSpPr>
          <p:cNvPr id="2" name="Date Placeholder 1"/>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8956253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063" y="1910577"/>
            <a:ext cx="5647327" cy="688931"/>
          </a:xfrm>
        </p:spPr>
        <p:txBody>
          <a:bodyPr>
            <a:normAutofit/>
          </a:bodyPr>
          <a:lstStyle/>
          <a:p>
            <a:r>
              <a:rPr lang="en-US" sz="3200" dirty="0"/>
              <a:t>OEP SOCIAL MEDIA</a:t>
            </a:r>
          </a:p>
        </p:txBody>
      </p:sp>
      <p:sp>
        <p:nvSpPr>
          <p:cNvPr id="7" name="Text Placeholder 6">
            <a:extLst>
              <a:ext uri="{FF2B5EF4-FFF2-40B4-BE49-F238E27FC236}">
                <a16:creationId xmlns:a16="http://schemas.microsoft.com/office/drawing/2014/main" id="{B1B17C6D-BA08-4BA9-BCBE-78ED946F5F04}"/>
              </a:ext>
            </a:extLst>
          </p:cNvPr>
          <p:cNvSpPr>
            <a:spLocks noGrp="1"/>
          </p:cNvSpPr>
          <p:nvPr>
            <p:ph type="body" idx="1"/>
          </p:nvPr>
        </p:nvSpPr>
        <p:spPr>
          <a:xfrm>
            <a:off x="4081199" y="3682369"/>
            <a:ext cx="6966675" cy="2156571"/>
          </a:xfrm>
        </p:spPr>
        <p:txBody>
          <a:bodyPr>
            <a:normAutofit/>
          </a:bodyPr>
          <a:lstStyle/>
          <a:p>
            <a:pPr>
              <a:spcAft>
                <a:spcPts val="600"/>
              </a:spcAft>
            </a:pPr>
            <a:r>
              <a:rPr lang="en-US" sz="2400" dirty="0">
                <a:latin typeface="Arial" panose="020B0604020202020204" pitchFamily="34" charset="0"/>
                <a:cs typeface="Arial" panose="020B0604020202020204" pitchFamily="34" charset="0"/>
              </a:rPr>
              <a:t>Courtney Hyde </a:t>
            </a:r>
          </a:p>
          <a:p>
            <a:pPr>
              <a:spcAft>
                <a:spcPts val="600"/>
              </a:spcAft>
            </a:pPr>
            <a:r>
              <a:rPr lang="en-US" sz="2400" b="0" dirty="0">
                <a:latin typeface="Arial" panose="020B0604020202020204" pitchFamily="34" charset="0"/>
                <a:cs typeface="Arial" panose="020B0604020202020204" pitchFamily="34" charset="0"/>
              </a:rPr>
              <a:t>Health Communications Specialist</a:t>
            </a:r>
          </a:p>
          <a:p>
            <a:pPr>
              <a:spcAft>
                <a:spcPts val="600"/>
              </a:spcAft>
            </a:pPr>
            <a:r>
              <a:rPr lang="en-US" sz="2400" b="0" dirty="0">
                <a:latin typeface="Arial" panose="020B0604020202020204" pitchFamily="34" charset="0"/>
                <a:cs typeface="Arial" panose="020B0604020202020204" pitchFamily="34" charset="0"/>
              </a:rPr>
              <a:t>Office of Communications</a:t>
            </a:r>
          </a:p>
        </p:txBody>
      </p:sp>
      <p:pic>
        <p:nvPicPr>
          <p:cNvPr id="4" name="Picture 3">
            <a:extLst>
              <a:ext uri="{FF2B5EF4-FFF2-40B4-BE49-F238E27FC236}">
                <a16:creationId xmlns:a16="http://schemas.microsoft.com/office/drawing/2014/main" id="{7FB5F4D5-0904-FDEC-D093-46B524C5E520}"/>
              </a:ext>
              <a:ext uri="{C183D7F6-B498-43B3-948B-1728B52AA6E4}">
                <adec:decorative xmlns:adec="http://schemas.microsoft.com/office/drawing/2017/decorative" val="1"/>
              </a:ext>
            </a:extLst>
          </p:cNvPr>
          <p:cNvPicPr>
            <a:picLocks noChangeAspect="1"/>
          </p:cNvPicPr>
          <p:nvPr/>
        </p:nvPicPr>
        <p:blipFill rotWithShape="1">
          <a:blip r:embed="rId4"/>
          <a:srcRect r="7815"/>
          <a:stretch/>
        </p:blipFill>
        <p:spPr>
          <a:xfrm>
            <a:off x="9680024" y="2820838"/>
            <a:ext cx="1890029" cy="2374392"/>
          </a:xfrm>
          <a:prstGeom prst="rect">
            <a:avLst/>
          </a:prstGeom>
        </p:spPr>
      </p:pic>
    </p:spTree>
    <p:custDataLst>
      <p:tags r:id="rId1"/>
    </p:custDataLst>
    <p:extLst>
      <p:ext uri="{BB962C8B-B14F-4D97-AF65-F5344CB8AC3E}">
        <p14:creationId xmlns:p14="http://schemas.microsoft.com/office/powerpoint/2010/main" val="32945221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2023 Social Media Objectives</a:t>
            </a:r>
          </a:p>
        </p:txBody>
      </p:sp>
      <p:sp>
        <p:nvSpPr>
          <p:cNvPr id="5" name="Content Placeholder 4"/>
          <p:cNvSpPr>
            <a:spLocks noGrp="1"/>
          </p:cNvSpPr>
          <p:nvPr>
            <p:ph sz="quarter" idx="13"/>
          </p:nvPr>
        </p:nvSpPr>
        <p:spPr>
          <a:xfrm>
            <a:off x="838200" y="1134427"/>
            <a:ext cx="11394337" cy="4992688"/>
          </a:xfrm>
        </p:spPr>
        <p:txBody>
          <a:bodyPr>
            <a:normAutofit/>
          </a:bodyPr>
          <a:lstStyle/>
          <a:p>
            <a:r>
              <a:rPr lang="en-US" sz="2200" dirty="0"/>
              <a:t>Encourage Medicare beneficiaries to </a:t>
            </a:r>
            <a:r>
              <a:rPr lang="en-US" sz="2200" b="1" dirty="0"/>
              <a:t>review &amp; compare coverage options</a:t>
            </a:r>
          </a:p>
          <a:p>
            <a:r>
              <a:rPr lang="en-US" sz="2200" dirty="0"/>
              <a:t>Create sharable content to </a:t>
            </a:r>
            <a:r>
              <a:rPr lang="en-US" sz="2200" b="1" dirty="0"/>
              <a:t>maximize posts’ reach </a:t>
            </a:r>
            <a:r>
              <a:rPr lang="en-US" sz="2200" dirty="0"/>
              <a:t>&amp; </a:t>
            </a:r>
            <a:r>
              <a:rPr lang="en-US" sz="2200" b="1" dirty="0"/>
              <a:t>engagement</a:t>
            </a:r>
          </a:p>
          <a:p>
            <a:r>
              <a:rPr lang="en-US" sz="2200" dirty="0"/>
              <a:t>Drive beneficiaries to </a:t>
            </a:r>
            <a:r>
              <a:rPr lang="en-US" sz="2200" b="1" dirty="0"/>
              <a:t>use the Plan Finder </a:t>
            </a:r>
            <a:r>
              <a:rPr lang="en-US" sz="2200" dirty="0"/>
              <a:t>to compare drug &amp; health options</a:t>
            </a:r>
          </a:p>
          <a:p>
            <a:r>
              <a:rPr lang="en-US" sz="2200" dirty="0"/>
              <a:t>Remind beneficiaries how to </a:t>
            </a:r>
            <a:r>
              <a:rPr lang="en-US" sz="2200" b="1" dirty="0"/>
              <a:t>identify &amp; avoid fraud</a:t>
            </a:r>
          </a:p>
          <a:p>
            <a:r>
              <a:rPr lang="en-US" sz="2200" dirty="0"/>
              <a:t>Inform beneficiaries how to </a:t>
            </a:r>
            <a:r>
              <a:rPr lang="en-US" sz="2200" b="1" dirty="0"/>
              <a:t>get help with Medicare drug costs through </a:t>
            </a:r>
            <a:br>
              <a:rPr lang="en-US" sz="2200" b="1" dirty="0"/>
            </a:br>
            <a:r>
              <a:rPr lang="en-US" sz="2200" b="1" dirty="0"/>
              <a:t>Extra Help</a:t>
            </a:r>
          </a:p>
          <a:p>
            <a:endParaRPr lang="en-US" sz="2200" dirty="0"/>
          </a:p>
        </p:txBody>
      </p:sp>
      <p:pic>
        <p:nvPicPr>
          <p:cNvPr id="9" name="Content Placeholder 8" descr="Screenshot of different Medicare social campaign graphics">
            <a:extLst>
              <a:ext uri="{FF2B5EF4-FFF2-40B4-BE49-F238E27FC236}">
                <a16:creationId xmlns:a16="http://schemas.microsoft.com/office/drawing/2014/main" id="{1D330580-B256-6DB8-4A2E-252EB5D9D774}"/>
              </a:ext>
            </a:extLst>
          </p:cNvPr>
          <p:cNvPicPr>
            <a:picLocks noGrp="1" noChangeAspect="1"/>
          </p:cNvPicPr>
          <p:nvPr>
            <p:ph sz="quarter" idx="14"/>
          </p:nvPr>
        </p:nvPicPr>
        <p:blipFill>
          <a:blip r:embed="rId4"/>
          <a:stretch>
            <a:fillRect/>
          </a:stretch>
        </p:blipFill>
        <p:spPr>
          <a:xfrm>
            <a:off x="620712" y="4053195"/>
            <a:ext cx="10950575" cy="2364614"/>
          </a:xfrm>
          <a:prstGeom prst="rect">
            <a:avLst/>
          </a:prstGeom>
        </p:spPr>
      </p:pic>
      <p:sp>
        <p:nvSpPr>
          <p:cNvPr id="7" name="Slide Number Placeholder 6">
            <a:extLst>
              <a:ext uri="{FF2B5EF4-FFF2-40B4-BE49-F238E27FC236}">
                <a16:creationId xmlns:a16="http://schemas.microsoft.com/office/drawing/2014/main" id="{791B2A36-3F1F-4C3C-A7A2-8144700572DC}"/>
              </a:ext>
            </a:extLst>
          </p:cNvPr>
          <p:cNvSpPr>
            <a:spLocks noGrp="1"/>
          </p:cNvSpPr>
          <p:nvPr>
            <p:ph type="sldNum" sz="quarter" idx="12"/>
          </p:nvPr>
        </p:nvSpPr>
        <p:spPr/>
        <p:txBody>
          <a:bodyPr/>
          <a:lstStyle/>
          <a:p>
            <a:fld id="{48F63A3B-78C7-47BE-AE5E-E10140E04643}" type="slidenum">
              <a:rPr lang="en-US" smtClean="0"/>
              <a:pPr/>
              <a:t>59</a:t>
            </a:fld>
            <a:endParaRPr lang="en-US"/>
          </a:p>
        </p:txBody>
      </p:sp>
      <p:sp>
        <p:nvSpPr>
          <p:cNvPr id="3" name="Footer Placeholder 2"/>
          <p:cNvSpPr>
            <a:spLocks noGrp="1"/>
          </p:cNvSpPr>
          <p:nvPr>
            <p:ph type="ftr" sz="quarter" idx="11"/>
          </p:nvPr>
        </p:nvSpPr>
        <p:spPr/>
        <p:txBody>
          <a:bodyPr/>
          <a:lstStyle/>
          <a:p>
            <a:r>
              <a:rPr lang="en-US" dirty="0"/>
              <a:t>NTP Medicare OEP Bootcamp 2023</a:t>
            </a:r>
          </a:p>
        </p:txBody>
      </p:sp>
      <p:sp>
        <p:nvSpPr>
          <p:cNvPr id="2" name="Date Placeholder 1"/>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57610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3520"/>
            <a:ext cx="10515600" cy="937456"/>
          </a:xfrm>
        </p:spPr>
        <p:txBody>
          <a:bodyPr>
            <a:normAutofit/>
          </a:bodyPr>
          <a:lstStyle/>
          <a:p>
            <a:r>
              <a:rPr lang="en-US" sz="3000" dirty="0"/>
              <a:t>More Webinar Tips</a:t>
            </a:r>
          </a:p>
        </p:txBody>
      </p:sp>
      <p:sp>
        <p:nvSpPr>
          <p:cNvPr id="5" name="Text Placeholder 4">
            <a:extLst>
              <a:ext uri="{FF2B5EF4-FFF2-40B4-BE49-F238E27FC236}">
                <a16:creationId xmlns:a16="http://schemas.microsoft.com/office/drawing/2014/main" id="{2FA8F31B-B77D-49AA-B5C8-83AAB3655750}"/>
              </a:ext>
            </a:extLst>
          </p:cNvPr>
          <p:cNvSpPr>
            <a:spLocks noGrp="1"/>
          </p:cNvSpPr>
          <p:nvPr>
            <p:ph type="body" sz="quarter" idx="13"/>
          </p:nvPr>
        </p:nvSpPr>
        <p:spPr>
          <a:xfrm>
            <a:off x="1371600" y="1371600"/>
            <a:ext cx="9167446" cy="4167187"/>
          </a:xfrm>
        </p:spPr>
        <p:txBody>
          <a:bodyPr>
            <a:normAutofit/>
          </a:bodyPr>
          <a:lstStyle/>
          <a:p>
            <a:pPr marL="548640"/>
            <a:r>
              <a:rPr lang="en-US" sz="2800" dirty="0">
                <a:solidFill>
                  <a:srgbClr val="00539A"/>
                </a:solidFill>
              </a:rPr>
              <a:t>Today’s presentation is available for download at the same location you launched today’s webinar</a:t>
            </a:r>
          </a:p>
          <a:p>
            <a:pPr marL="548640">
              <a:spcAft>
                <a:spcPts val="1200"/>
              </a:spcAft>
            </a:pPr>
            <a:r>
              <a:rPr lang="en-US" sz="2800" dirty="0"/>
              <a:t>This webinar is being recorded</a:t>
            </a:r>
          </a:p>
        </p:txBody>
      </p:sp>
      <p:sp>
        <p:nvSpPr>
          <p:cNvPr id="7" name="Slide Number Placeholder 6">
            <a:extLst>
              <a:ext uri="{FF2B5EF4-FFF2-40B4-BE49-F238E27FC236}">
                <a16:creationId xmlns:a16="http://schemas.microsoft.com/office/drawing/2014/main" id="{529B13CE-BCF7-4CD6-BEBD-7C652BC20E6E}"/>
              </a:ext>
            </a:extLst>
          </p:cNvPr>
          <p:cNvSpPr>
            <a:spLocks noGrp="1"/>
          </p:cNvSpPr>
          <p:nvPr>
            <p:ph type="sldNum" sz="quarter" idx="12"/>
          </p:nvPr>
        </p:nvSpPr>
        <p:spPr/>
        <p:txBody>
          <a:bodyPr/>
          <a:lstStyle/>
          <a:p>
            <a:fld id="{0B2D781D-8844-5940-92D1-06EF0A7F581E}" type="slidenum">
              <a:rPr lang="en-US" smtClean="0"/>
              <a:pPr/>
              <a:t>6</a:t>
            </a:fld>
            <a:endParaRPr lang="en-US" dirty="0"/>
          </a:p>
        </p:txBody>
      </p:sp>
      <p:sp>
        <p:nvSpPr>
          <p:cNvPr id="3" name="Footer Placeholder 2"/>
          <p:cNvSpPr>
            <a:spLocks noGrp="1"/>
          </p:cNvSpPr>
          <p:nvPr>
            <p:ph type="ftr" sz="quarter" idx="11"/>
          </p:nvPr>
        </p:nvSpPr>
        <p:spPr/>
        <p:txBody>
          <a:bodyPr/>
          <a:lstStyle/>
          <a:p>
            <a:r>
              <a:rPr lang="en-US">
                <a:solidFill>
                  <a:srgbClr val="8FAADC"/>
                </a:solidFill>
              </a:rPr>
              <a:t>NTP Medicare OEP Bootcamp 2023</a:t>
            </a:r>
            <a:endParaRPr lang="en-US" dirty="0">
              <a:solidFill>
                <a:srgbClr val="8FAADC"/>
              </a:solidFill>
            </a:endParaRPr>
          </a:p>
        </p:txBody>
      </p:sp>
      <p:sp>
        <p:nvSpPr>
          <p:cNvPr id="2" name="Date Placeholder 1"/>
          <p:cNvSpPr>
            <a:spLocks noGrp="1"/>
          </p:cNvSpPr>
          <p:nvPr>
            <p:ph type="dt" sz="half" idx="10"/>
          </p:nvPr>
        </p:nvSpPr>
        <p:spPr/>
        <p:txBody>
          <a:bodyPr/>
          <a:lstStyle/>
          <a:p>
            <a:r>
              <a:rPr lang="en-US"/>
              <a:t>September 2023</a:t>
            </a:r>
            <a:endParaRPr lang="en-US" dirty="0">
              <a:solidFill>
                <a:srgbClr val="8FAADC"/>
              </a:solidFill>
            </a:endParaRPr>
          </a:p>
        </p:txBody>
      </p:sp>
    </p:spTree>
    <p:custDataLst>
      <p:tags r:id="rId1"/>
    </p:custDataLst>
    <p:extLst>
      <p:ext uri="{BB962C8B-B14F-4D97-AF65-F5344CB8AC3E}">
        <p14:creationId xmlns:p14="http://schemas.microsoft.com/office/powerpoint/2010/main" val="36513689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Social Media</a:t>
            </a:r>
          </a:p>
        </p:txBody>
      </p:sp>
      <p:sp>
        <p:nvSpPr>
          <p:cNvPr id="5" name="Content Placeholder 4"/>
          <p:cNvSpPr>
            <a:spLocks noGrp="1"/>
          </p:cNvSpPr>
          <p:nvPr>
            <p:ph sz="half" idx="2"/>
          </p:nvPr>
        </p:nvSpPr>
        <p:spPr>
          <a:xfrm>
            <a:off x="1261553" y="1454275"/>
            <a:ext cx="5157787" cy="3684588"/>
          </a:xfrm>
        </p:spPr>
        <p:txBody>
          <a:bodyPr>
            <a:normAutofit fontScale="92500" lnSpcReduction="20000"/>
          </a:bodyPr>
          <a:lstStyle/>
          <a:p>
            <a:pPr marL="0" indent="0">
              <a:buNone/>
            </a:pPr>
            <a:r>
              <a:rPr lang="en-US" b="1" dirty="0"/>
              <a:t>As of September 2023:</a:t>
            </a:r>
          </a:p>
          <a:p>
            <a:r>
              <a:rPr lang="en-US" dirty="0"/>
              <a:t>Medicare Facebook</a:t>
            </a:r>
          </a:p>
          <a:p>
            <a:pPr lvl="1"/>
            <a:r>
              <a:rPr lang="en-US" dirty="0"/>
              <a:t>485,813 followers</a:t>
            </a:r>
          </a:p>
          <a:p>
            <a:r>
              <a:rPr lang="en-US" dirty="0"/>
              <a:t>@MedicareGov X/Twitter</a:t>
            </a:r>
          </a:p>
          <a:p>
            <a:pPr lvl="1"/>
            <a:r>
              <a:rPr lang="en-US" dirty="0"/>
              <a:t> 54,817 followers</a:t>
            </a:r>
          </a:p>
          <a:p>
            <a:r>
              <a:rPr lang="en-US" dirty="0"/>
              <a:t>Social Media Toolkit</a:t>
            </a:r>
          </a:p>
          <a:p>
            <a:pPr lvl="1"/>
            <a:r>
              <a:rPr lang="en-US" dirty="0"/>
              <a:t>Will be available soon in English &amp; Spanish</a:t>
            </a:r>
          </a:p>
          <a:p>
            <a:pPr lvl="1"/>
            <a:r>
              <a:rPr lang="en-US" dirty="0"/>
              <a:t>Graphics available for download</a:t>
            </a:r>
          </a:p>
          <a:p>
            <a:pPr lvl="1"/>
            <a:r>
              <a:rPr lang="en-US" dirty="0"/>
              <a:t>#MedicareOE</a:t>
            </a:r>
          </a:p>
        </p:txBody>
      </p:sp>
      <p:pic>
        <p:nvPicPr>
          <p:cNvPr id="12" name="Content Placeholder 11" descr="Medicare.gov 2023 Open Enrollment Social Media Toolkit graphic">
            <a:extLst>
              <a:ext uri="{FF2B5EF4-FFF2-40B4-BE49-F238E27FC236}">
                <a16:creationId xmlns:a16="http://schemas.microsoft.com/office/drawing/2014/main" id="{DA7730F8-F2B0-D795-4E5A-7A99AEF3DB5B}"/>
              </a:ext>
            </a:extLst>
          </p:cNvPr>
          <p:cNvPicPr>
            <a:picLocks noGrp="1" noChangeAspect="1"/>
          </p:cNvPicPr>
          <p:nvPr>
            <p:ph sz="quarter" idx="4"/>
          </p:nvPr>
        </p:nvPicPr>
        <p:blipFill>
          <a:blip r:embed="rId4"/>
          <a:stretch>
            <a:fillRect/>
          </a:stretch>
        </p:blipFill>
        <p:spPr>
          <a:xfrm>
            <a:off x="6741068" y="1144186"/>
            <a:ext cx="4029713" cy="4905739"/>
          </a:xfrm>
          <a:prstGeom prst="rect">
            <a:avLst/>
          </a:prstGeom>
        </p:spPr>
      </p:pic>
      <p:sp>
        <p:nvSpPr>
          <p:cNvPr id="8" name="Text Placeholder 7">
            <a:extLst>
              <a:ext uri="{FF2B5EF4-FFF2-40B4-BE49-F238E27FC236}">
                <a16:creationId xmlns:a16="http://schemas.microsoft.com/office/drawing/2014/main" id="{BE4D7DAC-F05D-A466-793A-4025356944D6}"/>
              </a:ext>
            </a:extLst>
          </p:cNvPr>
          <p:cNvSpPr>
            <a:spLocks noGrp="1"/>
          </p:cNvSpPr>
          <p:nvPr>
            <p:ph type="body" sz="quarter" idx="3"/>
          </p:nvPr>
        </p:nvSpPr>
        <p:spPr>
          <a:xfrm>
            <a:off x="10935668" y="5199641"/>
            <a:ext cx="1016997" cy="823912"/>
          </a:xfrm>
          <a:prstGeom prst="roundRect">
            <a:avLst/>
          </a:prstGeom>
          <a:solidFill>
            <a:srgbClr val="002060"/>
          </a:solidFill>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1"/>
                </a:solidFill>
                <a:effectLst/>
                <a:uLnTx/>
                <a:uFillTx/>
                <a:latin typeface="Calibri" panose="020F0502020204030204"/>
                <a:ea typeface="+mn-ea"/>
                <a:cs typeface="+mn-cs"/>
              </a:rPr>
              <a:t>*2023 Open Enrollment social media toolkit</a:t>
            </a:r>
          </a:p>
        </p:txBody>
      </p:sp>
      <p:sp>
        <p:nvSpPr>
          <p:cNvPr id="7" name="Slide Number Placeholder 6">
            <a:extLst>
              <a:ext uri="{FF2B5EF4-FFF2-40B4-BE49-F238E27FC236}">
                <a16:creationId xmlns:a16="http://schemas.microsoft.com/office/drawing/2014/main" id="{3AB74FE4-DCD1-4B11-A1C7-F448C864070F}"/>
              </a:ext>
            </a:extLst>
          </p:cNvPr>
          <p:cNvSpPr>
            <a:spLocks noGrp="1"/>
          </p:cNvSpPr>
          <p:nvPr>
            <p:ph type="sldNum" sz="quarter" idx="12"/>
          </p:nvPr>
        </p:nvSpPr>
        <p:spPr/>
        <p:txBody>
          <a:bodyPr/>
          <a:lstStyle/>
          <a:p>
            <a:fld id="{0B2D781D-8844-5940-92D1-06EF0A7F581E}" type="slidenum">
              <a:rPr lang="en-US" smtClean="0"/>
              <a:t>60</a:t>
            </a:fld>
            <a:endParaRPr lang="en-US"/>
          </a:p>
        </p:txBody>
      </p:sp>
      <p:sp>
        <p:nvSpPr>
          <p:cNvPr id="3" name="Footer Placeholder 2"/>
          <p:cNvSpPr>
            <a:spLocks noGrp="1"/>
          </p:cNvSpPr>
          <p:nvPr>
            <p:ph type="ftr" sz="quarter" idx="11"/>
          </p:nvPr>
        </p:nvSpPr>
        <p:spPr/>
        <p:txBody>
          <a:bodyPr/>
          <a:lstStyle/>
          <a:p>
            <a:r>
              <a:rPr lang="en-US" dirty="0"/>
              <a:t>NTP Medicare OEP Bootcamp 2023</a:t>
            </a:r>
          </a:p>
        </p:txBody>
      </p:sp>
      <p:sp>
        <p:nvSpPr>
          <p:cNvPr id="2" name="Date Placeholder 1"/>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178595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5734" y="1858048"/>
            <a:ext cx="5647327" cy="688931"/>
          </a:xfrm>
        </p:spPr>
        <p:txBody>
          <a:bodyPr>
            <a:normAutofit fontScale="90000"/>
          </a:bodyPr>
          <a:lstStyle/>
          <a:p>
            <a:r>
              <a:rPr lang="en-US" dirty="0"/>
              <a:t>OEP EMAIL OUTREACH</a:t>
            </a:r>
          </a:p>
        </p:txBody>
      </p:sp>
      <p:sp>
        <p:nvSpPr>
          <p:cNvPr id="7" name="Text Placeholder 6">
            <a:extLst>
              <a:ext uri="{FF2B5EF4-FFF2-40B4-BE49-F238E27FC236}">
                <a16:creationId xmlns:a16="http://schemas.microsoft.com/office/drawing/2014/main" id="{B1B17C6D-BA08-4BA9-BCBE-78ED946F5F04}"/>
              </a:ext>
            </a:extLst>
          </p:cNvPr>
          <p:cNvSpPr>
            <a:spLocks noGrp="1"/>
          </p:cNvSpPr>
          <p:nvPr>
            <p:ph type="body" idx="1"/>
          </p:nvPr>
        </p:nvSpPr>
        <p:spPr>
          <a:xfrm>
            <a:off x="3993063" y="3722500"/>
            <a:ext cx="6966675" cy="2182542"/>
          </a:xfrm>
        </p:spPr>
        <p:txBody>
          <a:bodyPr>
            <a:normAutofit/>
          </a:bodyPr>
          <a:lstStyle/>
          <a:p>
            <a:pPr>
              <a:spcAft>
                <a:spcPts val="600"/>
              </a:spcAft>
            </a:pPr>
            <a:r>
              <a:rPr lang="en-US" sz="2400" dirty="0">
                <a:latin typeface="Arial" panose="020B0604020202020204" pitchFamily="34" charset="0"/>
                <a:cs typeface="Arial" panose="020B0604020202020204" pitchFamily="34" charset="0"/>
              </a:rPr>
              <a:t>Aditi Jhaveri</a:t>
            </a:r>
          </a:p>
          <a:p>
            <a:pPr>
              <a:spcAft>
                <a:spcPts val="600"/>
              </a:spcAft>
            </a:pPr>
            <a:r>
              <a:rPr lang="en-US" sz="2400" b="0" dirty="0">
                <a:latin typeface="Arial" panose="020B0604020202020204" pitchFamily="34" charset="0"/>
                <a:cs typeface="Arial" panose="020B0604020202020204" pitchFamily="34" charset="0"/>
              </a:rPr>
              <a:t>Health Communications Specialist</a:t>
            </a:r>
          </a:p>
          <a:p>
            <a:pPr>
              <a:spcAft>
                <a:spcPts val="600"/>
              </a:spcAft>
            </a:pPr>
            <a:r>
              <a:rPr lang="en-US" sz="2400" b="0" dirty="0">
                <a:latin typeface="Arial" panose="020B0604020202020204" pitchFamily="34" charset="0"/>
                <a:cs typeface="Arial" panose="020B0604020202020204" pitchFamily="34" charset="0"/>
              </a:rPr>
              <a:t>Office of Communications</a:t>
            </a:r>
          </a:p>
        </p:txBody>
      </p:sp>
      <p:pic>
        <p:nvPicPr>
          <p:cNvPr id="4" name="Picture 3">
            <a:extLst>
              <a:ext uri="{FF2B5EF4-FFF2-40B4-BE49-F238E27FC236}">
                <a16:creationId xmlns:a16="http://schemas.microsoft.com/office/drawing/2014/main" id="{B182678E-B42F-D6BB-49C2-9CF21055284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23061" y="2857046"/>
            <a:ext cx="1927098" cy="2328291"/>
          </a:xfrm>
          <a:prstGeom prst="rect">
            <a:avLst/>
          </a:prstGeom>
        </p:spPr>
      </p:pic>
    </p:spTree>
    <p:custDataLst>
      <p:tags r:id="rId1"/>
    </p:custDataLst>
    <p:extLst>
      <p:ext uri="{BB962C8B-B14F-4D97-AF65-F5344CB8AC3E}">
        <p14:creationId xmlns:p14="http://schemas.microsoft.com/office/powerpoint/2010/main" val="18599951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Email Outreach</a:t>
            </a:r>
          </a:p>
        </p:txBody>
      </p:sp>
      <p:sp>
        <p:nvSpPr>
          <p:cNvPr id="5" name="Content Placeholder 4"/>
          <p:cNvSpPr>
            <a:spLocks noGrp="1"/>
          </p:cNvSpPr>
          <p:nvPr>
            <p:ph sz="quarter" idx="13"/>
          </p:nvPr>
        </p:nvSpPr>
        <p:spPr>
          <a:xfrm>
            <a:off x="639763" y="1219200"/>
            <a:ext cx="6771130" cy="5181600"/>
          </a:xfrm>
        </p:spPr>
        <p:txBody>
          <a:bodyPr>
            <a:noAutofit/>
          </a:bodyPr>
          <a:lstStyle/>
          <a:p>
            <a:pPr marL="346075" indent="-230188"/>
            <a:r>
              <a:rPr lang="en-US" sz="1800" dirty="0"/>
              <a:t>Continue segmentation/personalization efforts to send tailored emails to beneficiaries</a:t>
            </a:r>
          </a:p>
          <a:p>
            <a:pPr marL="346075" indent="-230188"/>
            <a:r>
              <a:rPr lang="en-US" sz="1800" b="1" dirty="0"/>
              <a:t>Targeted messages including emails to beneficiaries: </a:t>
            </a:r>
          </a:p>
          <a:p>
            <a:pPr marL="894715" lvl="1" indent="-230188"/>
            <a:r>
              <a:rPr lang="en-US" sz="1800" dirty="0"/>
              <a:t>Whose plan is leaving their area</a:t>
            </a:r>
          </a:p>
          <a:p>
            <a:pPr marL="894715" lvl="1" indent="-230188"/>
            <a:r>
              <a:rPr lang="en-US" sz="1800" dirty="0"/>
              <a:t>Who don’t have drug coverage to avoid the Part D Lifetime Late Enrollment Penalty </a:t>
            </a:r>
          </a:p>
          <a:p>
            <a:pPr marL="894715" lvl="1" indent="-230188"/>
            <a:r>
              <a:rPr lang="en-US" sz="1800" dirty="0"/>
              <a:t>Who use insulin and may not already be in a plan with insulin covered at $35 per month</a:t>
            </a:r>
          </a:p>
          <a:p>
            <a:pPr marL="894715" lvl="1" indent="-230188"/>
            <a:r>
              <a:rPr lang="en-US" sz="1800" dirty="0"/>
              <a:t>Who are experiencing Open Enrollment for the first time</a:t>
            </a:r>
          </a:p>
          <a:p>
            <a:pPr marL="346075" indent="-230188"/>
            <a:r>
              <a:rPr lang="en-US" sz="1800" dirty="0"/>
              <a:t>Explain how beneficiaries can use the Plan Finder to compare coverage options</a:t>
            </a:r>
          </a:p>
          <a:p>
            <a:pPr marL="346075" indent="-230188"/>
            <a:r>
              <a:rPr lang="en-US" sz="1800" dirty="0"/>
              <a:t>Highlight how people can get help with Medicare drug costs through Extra Help</a:t>
            </a:r>
          </a:p>
          <a:p>
            <a:pPr marL="346075" indent="-230188"/>
            <a:r>
              <a:rPr lang="en-US" sz="1800" b="1" dirty="0"/>
              <a:t>Frequency:</a:t>
            </a:r>
            <a:r>
              <a:rPr lang="en-US" sz="1800" dirty="0"/>
              <a:t> ~1 email/week per 10 audience segments</a:t>
            </a:r>
          </a:p>
          <a:p>
            <a:pPr marL="346075" indent="-230188"/>
            <a:r>
              <a:rPr lang="en-US" sz="1800" b="1" dirty="0"/>
              <a:t>Audience:</a:t>
            </a:r>
            <a:r>
              <a:rPr lang="en-US" sz="1800" dirty="0"/>
              <a:t> ~19 million unique email subscribers</a:t>
            </a:r>
          </a:p>
        </p:txBody>
      </p:sp>
      <p:pic>
        <p:nvPicPr>
          <p:cNvPr id="11" name="Content Placeholder 10" descr="Screenshot showing a sample email to beneficiaries who are experiencing Open Enrollment for the first time">
            <a:extLst>
              <a:ext uri="{FF2B5EF4-FFF2-40B4-BE49-F238E27FC236}">
                <a16:creationId xmlns:a16="http://schemas.microsoft.com/office/drawing/2014/main" id="{4F0B9200-0F55-E892-64EC-77F12FD1C9F3}"/>
              </a:ext>
            </a:extLst>
          </p:cNvPr>
          <p:cNvPicPr>
            <a:picLocks noGrp="1" noChangeAspect="1"/>
          </p:cNvPicPr>
          <p:nvPr>
            <p:ph sz="quarter" idx="14"/>
          </p:nvPr>
        </p:nvPicPr>
        <p:blipFill>
          <a:blip r:embed="rId4"/>
          <a:stretch>
            <a:fillRect/>
          </a:stretch>
        </p:blipFill>
        <p:spPr>
          <a:xfrm>
            <a:off x="7538484" y="952107"/>
            <a:ext cx="2825788" cy="5706166"/>
          </a:xfrm>
          <a:prstGeom prst="rect">
            <a:avLst/>
          </a:prstGeom>
          <a:ln>
            <a:noFill/>
          </a:ln>
          <a:effectLst>
            <a:outerShdw blurRad="292100" dist="139700" dir="2700000" algn="tl" rotWithShape="0">
              <a:srgbClr val="333333">
                <a:alpha val="65000"/>
              </a:srgbClr>
            </a:outerShdw>
          </a:effectLst>
        </p:spPr>
      </p:pic>
      <p:sp>
        <p:nvSpPr>
          <p:cNvPr id="9" name="Text Placeholder 8">
            <a:extLst>
              <a:ext uri="{FF2B5EF4-FFF2-40B4-BE49-F238E27FC236}">
                <a16:creationId xmlns:a16="http://schemas.microsoft.com/office/drawing/2014/main" id="{ACA327B8-8B96-63E1-11F6-59BB49555D12}"/>
              </a:ext>
            </a:extLst>
          </p:cNvPr>
          <p:cNvSpPr>
            <a:spLocks noGrp="1"/>
          </p:cNvSpPr>
          <p:nvPr>
            <p:ph sz="quarter" idx="15"/>
          </p:nvPr>
        </p:nvSpPr>
        <p:spPr>
          <a:xfrm>
            <a:off x="10674221" y="4849017"/>
            <a:ext cx="1359158" cy="770860"/>
          </a:xfrm>
          <a:solidFill>
            <a:srgbClr val="002060"/>
          </a:solidFill>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1"/>
                </a:solidFill>
                <a:effectLst/>
                <a:uLnTx/>
                <a:uFillTx/>
                <a:latin typeface="Calibri" panose="020F0502020204030204"/>
                <a:ea typeface="+mn-ea"/>
                <a:cs typeface="+mn-cs"/>
              </a:rPr>
              <a:t>*Sample email to beneficiaries who are experiencing Open Enrollment for the first time</a:t>
            </a:r>
          </a:p>
        </p:txBody>
      </p:sp>
      <p:sp>
        <p:nvSpPr>
          <p:cNvPr id="8" name="Slide Number Placeholder 7">
            <a:extLst>
              <a:ext uri="{FF2B5EF4-FFF2-40B4-BE49-F238E27FC236}">
                <a16:creationId xmlns:a16="http://schemas.microsoft.com/office/drawing/2014/main" id="{35303962-9E2D-490F-A4D6-E1098AD11A2C}"/>
              </a:ext>
            </a:extLst>
          </p:cNvPr>
          <p:cNvSpPr>
            <a:spLocks noGrp="1"/>
          </p:cNvSpPr>
          <p:nvPr>
            <p:ph type="sldNum" sz="quarter" idx="12"/>
          </p:nvPr>
        </p:nvSpPr>
        <p:spPr/>
        <p:txBody>
          <a:bodyPr/>
          <a:lstStyle/>
          <a:p>
            <a:fld id="{48F63A3B-78C7-47BE-AE5E-E10140E04643}" type="slidenum">
              <a:rPr lang="en-US" smtClean="0"/>
              <a:pPr/>
              <a:t>62</a:t>
            </a:fld>
            <a:endParaRPr lang="en-US"/>
          </a:p>
        </p:txBody>
      </p:sp>
      <p:sp>
        <p:nvSpPr>
          <p:cNvPr id="3" name="Footer Placeholder 2"/>
          <p:cNvSpPr>
            <a:spLocks noGrp="1"/>
          </p:cNvSpPr>
          <p:nvPr>
            <p:ph type="ftr" sz="quarter" idx="11"/>
          </p:nvPr>
        </p:nvSpPr>
        <p:spPr/>
        <p:txBody>
          <a:bodyPr/>
          <a:lstStyle/>
          <a:p>
            <a:r>
              <a:rPr lang="en-US" dirty="0"/>
              <a:t>NTP Medicare OEP Bootcamp 2023</a:t>
            </a:r>
          </a:p>
        </p:txBody>
      </p:sp>
      <p:sp>
        <p:nvSpPr>
          <p:cNvPr id="2" name="Date Placeholder 1"/>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12994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0FC9-1510-6925-BA4E-AD1C3995545B}"/>
              </a:ext>
            </a:extLst>
          </p:cNvPr>
          <p:cNvSpPr>
            <a:spLocks noGrp="1"/>
          </p:cNvSpPr>
          <p:nvPr>
            <p:ph type="title"/>
          </p:nvPr>
        </p:nvSpPr>
        <p:spPr/>
        <p:txBody>
          <a:bodyPr/>
          <a:lstStyle/>
          <a:p>
            <a:r>
              <a:rPr lang="en-US" dirty="0"/>
              <a:t>Q</a:t>
            </a:r>
            <a:r>
              <a:rPr lang="en-US" b="0" dirty="0"/>
              <a:t>&amp;</a:t>
            </a:r>
            <a:r>
              <a:rPr lang="en-US" dirty="0"/>
              <a:t>A </a:t>
            </a:r>
            <a:r>
              <a:rPr lang="en-US" dirty="0">
                <a:solidFill>
                  <a:srgbClr val="00529B"/>
                </a:solidFill>
              </a:rPr>
              <a:t>3</a:t>
            </a:r>
            <a:endParaRPr lang="en-US" dirty="0"/>
          </a:p>
        </p:txBody>
      </p:sp>
      <p:sp>
        <p:nvSpPr>
          <p:cNvPr id="3" name="Content Placeholder 2">
            <a:extLst>
              <a:ext uri="{FF2B5EF4-FFF2-40B4-BE49-F238E27FC236}">
                <a16:creationId xmlns:a16="http://schemas.microsoft.com/office/drawing/2014/main" id="{DB844CBB-A08E-A82D-DB6C-1F09DE4DA16C}"/>
              </a:ext>
            </a:extLst>
          </p:cNvPr>
          <p:cNvSpPr>
            <a:spLocks noGrp="1"/>
          </p:cNvSpPr>
          <p:nvPr>
            <p:ph idx="1"/>
          </p:nvPr>
        </p:nvSpPr>
        <p:spPr>
          <a:xfrm>
            <a:off x="135815" y="1149601"/>
            <a:ext cx="11920369" cy="1550670"/>
          </a:xfrm>
        </p:spPr>
        <p:txBody>
          <a:bodyPr/>
          <a:lstStyle/>
          <a:p>
            <a:pPr marL="182880" indent="0">
              <a:buNone/>
            </a:pPr>
            <a:r>
              <a:rPr lang="en-US" dirty="0">
                <a:solidFill>
                  <a:srgbClr val="00529B"/>
                </a:solidFill>
                <a:latin typeface="Arial" panose="020B0604020202020204" pitchFamily="34" charset="0"/>
                <a:cs typeface="Arial" panose="020B0604020202020204" pitchFamily="34" charset="0"/>
              </a:rPr>
              <a:t>To submit a question, select the Q&amp;A icon           on your Zoom control bar.</a:t>
            </a:r>
          </a:p>
        </p:txBody>
      </p:sp>
      <p:pic>
        <p:nvPicPr>
          <p:cNvPr id="4" name="Picture 3" descr="Q &amp; A icon">
            <a:extLst>
              <a:ext uri="{FF2B5EF4-FFF2-40B4-BE49-F238E27FC236}">
                <a16:creationId xmlns:a16="http://schemas.microsoft.com/office/drawing/2014/main" id="{17C7FA85-BCB0-FEFB-39F6-B056A0B48392}"/>
              </a:ext>
            </a:extLst>
          </p:cNvPr>
          <p:cNvPicPr>
            <a:picLocks noChangeAspect="1"/>
          </p:cNvPicPr>
          <p:nvPr/>
        </p:nvPicPr>
        <p:blipFill>
          <a:blip r:embed="rId4"/>
          <a:stretch>
            <a:fillRect/>
          </a:stretch>
        </p:blipFill>
        <p:spPr>
          <a:xfrm>
            <a:off x="6626846" y="1015889"/>
            <a:ext cx="783394" cy="779955"/>
          </a:xfrm>
          <a:prstGeom prst="rect">
            <a:avLst/>
          </a:prstGeom>
        </p:spPr>
      </p:pic>
    </p:spTree>
    <p:custDataLst>
      <p:tags r:id="rId1"/>
    </p:custDataLst>
    <p:extLst>
      <p:ext uri="{BB962C8B-B14F-4D97-AF65-F5344CB8AC3E}">
        <p14:creationId xmlns:p14="http://schemas.microsoft.com/office/powerpoint/2010/main" val="34210792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063" y="1706402"/>
            <a:ext cx="6479865" cy="688931"/>
          </a:xfrm>
        </p:spPr>
        <p:txBody>
          <a:bodyPr>
            <a:normAutofit fontScale="90000"/>
          </a:bodyPr>
          <a:lstStyle/>
          <a:p>
            <a:r>
              <a:rPr lang="en-US" dirty="0"/>
              <a:t>Community Partners &amp; Virtual Counseling Toolkit</a:t>
            </a:r>
          </a:p>
        </p:txBody>
      </p:sp>
      <p:sp>
        <p:nvSpPr>
          <p:cNvPr id="7" name="Text Placeholder 6">
            <a:extLst>
              <a:ext uri="{FF2B5EF4-FFF2-40B4-BE49-F238E27FC236}">
                <a16:creationId xmlns:a16="http://schemas.microsoft.com/office/drawing/2014/main" id="{51D6F83F-9FFE-44BB-B9C3-898C4E19096F}"/>
              </a:ext>
            </a:extLst>
          </p:cNvPr>
          <p:cNvSpPr>
            <a:spLocks noGrp="1"/>
          </p:cNvSpPr>
          <p:nvPr>
            <p:ph type="body" idx="1"/>
          </p:nvPr>
        </p:nvSpPr>
        <p:spPr>
          <a:xfrm>
            <a:off x="3993063" y="3976082"/>
            <a:ext cx="6966675" cy="1557963"/>
          </a:xfrm>
        </p:spPr>
        <p:txBody>
          <a:bodyPr>
            <a:normAutofit/>
          </a:bodyPr>
          <a:lstStyle/>
          <a:p>
            <a:pPr>
              <a:spcAft>
                <a:spcPts val="600"/>
              </a:spcAft>
            </a:pPr>
            <a:r>
              <a:rPr lang="en-US" sz="2400" dirty="0">
                <a:latin typeface="Arial" panose="020B0604020202020204" pitchFamily="34" charset="0"/>
                <a:cs typeface="Arial" panose="020B0604020202020204" pitchFamily="34" charset="0"/>
              </a:rPr>
              <a:t>Maggie Flowers</a:t>
            </a:r>
          </a:p>
          <a:p>
            <a:pPr>
              <a:spcAft>
                <a:spcPts val="600"/>
              </a:spcAft>
            </a:pPr>
            <a:r>
              <a:rPr lang="en-US" sz="2400" b="0" dirty="0">
                <a:latin typeface="Arial" panose="020B0604020202020204" pitchFamily="34" charset="0"/>
                <a:cs typeface="Arial" panose="020B0604020202020204" pitchFamily="34" charset="0"/>
              </a:rPr>
              <a:t>SHIP/MIPPA Program Manager</a:t>
            </a:r>
          </a:p>
          <a:p>
            <a:pPr>
              <a:spcAft>
                <a:spcPts val="600"/>
              </a:spcAft>
            </a:pPr>
            <a:r>
              <a:rPr lang="en-US" sz="2400" b="0" dirty="0">
                <a:latin typeface="Arial" panose="020B0604020202020204" pitchFamily="34" charset="0"/>
                <a:cs typeface="Arial" panose="020B0604020202020204" pitchFamily="34" charset="0"/>
              </a:rPr>
              <a:t>Administration for Community Living (ACL)</a:t>
            </a:r>
          </a:p>
        </p:txBody>
      </p:sp>
      <p:pic>
        <p:nvPicPr>
          <p:cNvPr id="6" name="Picture 5">
            <a:extLst>
              <a:ext uri="{FF2B5EF4-FFF2-40B4-BE49-F238E27FC236}">
                <a16:creationId xmlns:a16="http://schemas.microsoft.com/office/drawing/2014/main" id="{3C7572DA-8301-492E-8D1A-B4CE9A7A4B58}"/>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118327" y="3087625"/>
            <a:ext cx="1895612" cy="2254545"/>
          </a:xfrm>
          <a:prstGeom prst="rect">
            <a:avLst/>
          </a:prstGeom>
        </p:spPr>
      </p:pic>
    </p:spTree>
    <p:custDataLst>
      <p:tags r:id="rId1"/>
    </p:custDataLst>
    <p:extLst>
      <p:ext uri="{BB962C8B-B14F-4D97-AF65-F5344CB8AC3E}">
        <p14:creationId xmlns:p14="http://schemas.microsoft.com/office/powerpoint/2010/main" val="12307114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810D-2D0A-4DA3-A8B5-AFD4ABF5E52A}"/>
              </a:ext>
            </a:extLst>
          </p:cNvPr>
          <p:cNvSpPr>
            <a:spLocks noGrp="1"/>
          </p:cNvSpPr>
          <p:nvPr>
            <p:ph type="title"/>
          </p:nvPr>
        </p:nvSpPr>
        <p:spPr/>
        <p:txBody>
          <a:bodyPr>
            <a:noAutofit/>
          </a:bodyPr>
          <a:lstStyle/>
          <a:p>
            <a:br>
              <a:rPr lang="en-US" sz="2000" dirty="0"/>
            </a:br>
            <a:r>
              <a:rPr lang="en-US" sz="3600" dirty="0"/>
              <a:t>Administration for Community Living (ACL) </a:t>
            </a:r>
            <a:br>
              <a:rPr lang="en-US" sz="2000" dirty="0"/>
            </a:br>
            <a:endParaRPr lang="en-US" sz="2000" dirty="0"/>
          </a:p>
        </p:txBody>
      </p:sp>
      <p:pic>
        <p:nvPicPr>
          <p:cNvPr id="9" name="Content Placeholder 8" descr="ACL graphic highlighting how ACL support community living">
            <a:extLst>
              <a:ext uri="{FF2B5EF4-FFF2-40B4-BE49-F238E27FC236}">
                <a16:creationId xmlns:a16="http://schemas.microsoft.com/office/drawing/2014/main" id="{6A75B77F-DD48-4EE5-BD29-C5C84058FD3E}"/>
              </a:ext>
            </a:extLst>
          </p:cNvPr>
          <p:cNvPicPr>
            <a:picLocks noGrp="1" noChangeAspect="1"/>
          </p:cNvPicPr>
          <p:nvPr>
            <p:ph sz="quarter" idx="13"/>
          </p:nvPr>
        </p:nvPicPr>
        <p:blipFill>
          <a:blip r:embed="rId4"/>
          <a:stretch>
            <a:fillRect/>
          </a:stretch>
        </p:blipFill>
        <p:spPr>
          <a:xfrm>
            <a:off x="333374" y="1067940"/>
            <a:ext cx="11628253" cy="4701467"/>
          </a:xfrm>
          <a:prstGeom prst="rect">
            <a:avLst/>
          </a:prstGeom>
        </p:spPr>
      </p:pic>
      <p:sp>
        <p:nvSpPr>
          <p:cNvPr id="8" name="Content Placeholder 7">
            <a:extLst>
              <a:ext uri="{FF2B5EF4-FFF2-40B4-BE49-F238E27FC236}">
                <a16:creationId xmlns:a16="http://schemas.microsoft.com/office/drawing/2014/main" id="{9B6CCA3B-2A1A-B5A9-18CA-463EDE319B44}"/>
              </a:ext>
            </a:extLst>
          </p:cNvPr>
          <p:cNvSpPr>
            <a:spLocks noGrp="1"/>
          </p:cNvSpPr>
          <p:nvPr>
            <p:ph sz="quarter" idx="14"/>
          </p:nvPr>
        </p:nvSpPr>
        <p:spPr>
          <a:xfrm>
            <a:off x="4231133" y="5885240"/>
            <a:ext cx="4856162" cy="528121"/>
          </a:xfr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Learn more: </a:t>
            </a: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www.acl.gov</a:t>
            </a:r>
            <a:endPar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pic>
        <p:nvPicPr>
          <p:cNvPr id="28" name="Picture 27">
            <a:extLst>
              <a:ext uri="{FF2B5EF4-FFF2-40B4-BE49-F238E27FC236}">
                <a16:creationId xmlns:a16="http://schemas.microsoft.com/office/drawing/2014/main" id="{00FD7374-663A-4741-8116-454A2F60E7BE}"/>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57030"/>
          <a:stretch/>
        </p:blipFill>
        <p:spPr>
          <a:xfrm>
            <a:off x="2654666" y="5859404"/>
            <a:ext cx="1383934" cy="553958"/>
          </a:xfrm>
          <a:prstGeom prst="rect">
            <a:avLst/>
          </a:prstGeom>
        </p:spPr>
      </p:pic>
      <p:sp>
        <p:nvSpPr>
          <p:cNvPr id="7" name="Slide Number Placeholder 4">
            <a:extLst>
              <a:ext uri="{FF2B5EF4-FFF2-40B4-BE49-F238E27FC236}">
                <a16:creationId xmlns:a16="http://schemas.microsoft.com/office/drawing/2014/main" id="{1A1F2219-936E-49A4-A978-BF972643ECF9}"/>
              </a:ext>
            </a:extLst>
          </p:cNvPr>
          <p:cNvSpPr>
            <a:spLocks noGrp="1"/>
          </p:cNvSpPr>
          <p:nvPr>
            <p:ph type="sldNum" sz="quarter" idx="12"/>
          </p:nvPr>
        </p:nvSpPr>
        <p:spPr/>
        <p:txBody>
          <a:bodyPr/>
          <a:lstStyle/>
          <a:p>
            <a:fld id="{0B2D781D-8844-5940-92D1-06EF0A7F581E}" type="slidenum">
              <a:rPr lang="en-US" smtClean="0">
                <a:solidFill>
                  <a:schemeClr val="accent5">
                    <a:lumMod val="60000"/>
                    <a:lumOff val="40000"/>
                  </a:schemeClr>
                </a:solidFill>
              </a:rPr>
              <a:pPr/>
              <a:t>65</a:t>
            </a:fld>
            <a:endParaRPr lang="en-US" dirty="0">
              <a:solidFill>
                <a:schemeClr val="accent5">
                  <a:lumMod val="60000"/>
                  <a:lumOff val="40000"/>
                </a:schemeClr>
              </a:solidFill>
            </a:endParaRPr>
          </a:p>
        </p:txBody>
      </p:sp>
      <p:sp>
        <p:nvSpPr>
          <p:cNvPr id="5" name="Footer Placeholder 4">
            <a:extLst>
              <a:ext uri="{FF2B5EF4-FFF2-40B4-BE49-F238E27FC236}">
                <a16:creationId xmlns:a16="http://schemas.microsoft.com/office/drawing/2014/main" id="{7BEC7CF2-11A5-CBB5-0796-6AB7DC6AD9FF}"/>
              </a:ext>
            </a:extLst>
          </p:cNvPr>
          <p:cNvSpPr>
            <a:spLocks noGrp="1"/>
          </p:cNvSpPr>
          <p:nvPr>
            <p:ph type="ftr" sz="quarter" idx="11"/>
          </p:nvPr>
        </p:nvSpPr>
        <p:spPr/>
        <p:txBody>
          <a:bodyPr/>
          <a:lstStyle/>
          <a:p>
            <a:r>
              <a:rPr lang="en-US" dirty="0"/>
              <a:t>NTP Medicare OEP Bootcamp 2023</a:t>
            </a:r>
          </a:p>
        </p:txBody>
      </p:sp>
      <p:sp>
        <p:nvSpPr>
          <p:cNvPr id="3" name="Date Placeholder 2">
            <a:extLst>
              <a:ext uri="{FF2B5EF4-FFF2-40B4-BE49-F238E27FC236}">
                <a16:creationId xmlns:a16="http://schemas.microsoft.com/office/drawing/2014/main" id="{966680FE-85C0-9082-1A40-D336AFE5ECDA}"/>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8096291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latin typeface="Arial Black" panose="020B0A04020102020204" pitchFamily="34" charset="0"/>
                <a:cs typeface="Arial" panose="020B0604020202020204" pitchFamily="34" charset="0"/>
              </a:rPr>
              <a:t>State Health Insurance Assistance Program (SHIP)</a:t>
            </a:r>
            <a:br>
              <a:rPr lang="en-US" sz="2800" dirty="0">
                <a:latin typeface="Arial Black" panose="020B0A04020102020204" pitchFamily="34" charset="0"/>
                <a:cs typeface="Arial" panose="020B0604020202020204" pitchFamily="34" charset="0"/>
              </a:rPr>
            </a:br>
            <a:r>
              <a:rPr lang="en-US" sz="2800" dirty="0">
                <a:latin typeface="Arial Black" panose="020B0A04020102020204" pitchFamily="34" charset="0"/>
                <a:cs typeface="Arial" panose="020B0604020202020204" pitchFamily="34" charset="0"/>
              </a:rPr>
              <a:t>Overview</a:t>
            </a:r>
          </a:p>
        </p:txBody>
      </p:sp>
      <p:pic>
        <p:nvPicPr>
          <p:cNvPr id="6" name="Content Placeholder 5" descr="a graphics from the Shiphelp.org website should 4 ways SHIP can help you:&#10;1- Understand costs and coverage.&#10;2-compare options.&#10;3- Enroll in or change plans.&#10;4- Correct billing issues.">
            <a:extLst>
              <a:ext uri="{FF2B5EF4-FFF2-40B4-BE49-F238E27FC236}">
                <a16:creationId xmlns:a16="http://schemas.microsoft.com/office/drawing/2014/main" id="{19CF60B9-CC26-B8AB-219F-2511F9541406}"/>
              </a:ext>
            </a:extLst>
          </p:cNvPr>
          <p:cNvPicPr>
            <a:picLocks noGrp="1" noChangeAspect="1"/>
          </p:cNvPicPr>
          <p:nvPr>
            <p:ph sz="half" idx="1"/>
          </p:nvPr>
        </p:nvPicPr>
        <p:blipFill>
          <a:blip r:embed="rId4"/>
          <a:stretch>
            <a:fillRect/>
          </a:stretch>
        </p:blipFill>
        <p:spPr>
          <a:xfrm>
            <a:off x="264824" y="1300791"/>
            <a:ext cx="11662352" cy="4484974"/>
          </a:xfrm>
          <a:prstGeom prst="rect">
            <a:avLst/>
          </a:prstGeom>
        </p:spPr>
      </p:pic>
      <p:sp>
        <p:nvSpPr>
          <p:cNvPr id="9" name="Slide Number Placeholder 8">
            <a:extLst>
              <a:ext uri="{FF2B5EF4-FFF2-40B4-BE49-F238E27FC236}">
                <a16:creationId xmlns:a16="http://schemas.microsoft.com/office/drawing/2014/main" id="{4F09241B-3DC8-4BDF-8BAE-9CB1B2A23689}"/>
              </a:ext>
            </a:extLst>
          </p:cNvPr>
          <p:cNvSpPr>
            <a:spLocks noGrp="1"/>
          </p:cNvSpPr>
          <p:nvPr>
            <p:ph type="sldNum" sz="quarter" idx="12"/>
          </p:nvPr>
        </p:nvSpPr>
        <p:spPr/>
        <p:txBody>
          <a:bodyPr/>
          <a:lstStyle/>
          <a:p>
            <a:fld id="{0B2D781D-8844-5940-92D1-06EF0A7F581E}" type="slidenum">
              <a:rPr lang="en-US" smtClean="0">
                <a:solidFill>
                  <a:schemeClr val="accent5">
                    <a:lumMod val="60000"/>
                    <a:lumOff val="40000"/>
                  </a:schemeClr>
                </a:solidFill>
              </a:rPr>
              <a:t>66</a:t>
            </a:fld>
            <a:endParaRPr lang="en-US" dirty="0">
              <a:solidFill>
                <a:schemeClr val="accent5">
                  <a:lumMod val="60000"/>
                  <a:lumOff val="40000"/>
                </a:schemeClr>
              </a:solidFil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NTP Medicare OEP Bootcamp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
        <p:nvSpPr>
          <p:cNvPr id="2" name="Date Placeholder 1"/>
          <p:cNvSpPr>
            <a:spLocks noGrp="1"/>
          </p:cNvSpPr>
          <p:nvPr>
            <p:ph type="dt" sz="half" idx="10"/>
          </p:nvPr>
        </p:nvSpPr>
        <p:spPr/>
        <p:txBody>
          <a:bodyPr/>
          <a:lstStyle/>
          <a:p>
            <a:pPr lvl="0">
              <a:defRPr/>
            </a:pPr>
            <a:r>
              <a:rPr lang="en-US">
                <a:solidFill>
                  <a:schemeClr val="accent5">
                    <a:lumMod val="60000"/>
                    <a:lumOff val="40000"/>
                  </a:schemeClr>
                </a:solidFill>
              </a:rPr>
              <a:t>September 2023</a:t>
            </a:r>
            <a:endParaRPr lang="en-US" dirty="0">
              <a:solidFill>
                <a:schemeClr val="accent5">
                  <a:lumMod val="60000"/>
                  <a:lumOff val="40000"/>
                </a:schemeClr>
              </a:solidFill>
            </a:endParaRPr>
          </a:p>
        </p:txBody>
      </p:sp>
    </p:spTree>
    <p:custDataLst>
      <p:tags r:id="rId1"/>
    </p:custDataLst>
    <p:extLst>
      <p:ext uri="{BB962C8B-B14F-4D97-AF65-F5344CB8AC3E}">
        <p14:creationId xmlns:p14="http://schemas.microsoft.com/office/powerpoint/2010/main" val="30908766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0400" y="28575"/>
            <a:ext cx="10871200" cy="990600"/>
          </a:xfrm>
        </p:spPr>
        <p:txBody>
          <a:bodyPr>
            <a:noAutofit/>
          </a:bodyPr>
          <a:lstStyle/>
          <a:p>
            <a:r>
              <a:rPr lang="en-US" sz="2800" dirty="0"/>
              <a:t>State Health Insurance Assistance Program (SHIP)</a:t>
            </a:r>
          </a:p>
        </p:txBody>
      </p:sp>
      <p:sp>
        <p:nvSpPr>
          <p:cNvPr id="5" name="Content Placeholder 4">
            <a:extLst>
              <a:ext uri="{FF2B5EF4-FFF2-40B4-BE49-F238E27FC236}">
                <a16:creationId xmlns:a16="http://schemas.microsoft.com/office/drawing/2014/main" id="{117568EA-D0E9-44FE-8000-3249FD8A4CD5}"/>
              </a:ext>
            </a:extLst>
          </p:cNvPr>
          <p:cNvSpPr>
            <a:spLocks noGrp="1"/>
          </p:cNvSpPr>
          <p:nvPr>
            <p:ph idx="1"/>
          </p:nvPr>
        </p:nvSpPr>
        <p:spPr>
          <a:xfrm>
            <a:off x="501650" y="1853387"/>
            <a:ext cx="5695950" cy="3935752"/>
          </a:xfrm>
          <a:solidFill>
            <a:schemeClr val="bg1"/>
          </a:solidFill>
        </p:spPr>
        <p:txBody>
          <a:bodyPr>
            <a:noAutofit/>
          </a:bodyPr>
          <a:lstStyle/>
          <a:p>
            <a:r>
              <a:rPr lang="en-US" sz="2800" b="1" dirty="0">
                <a:solidFill>
                  <a:schemeClr val="tx1"/>
                </a:solidFill>
              </a:rPr>
              <a:t>54 </a:t>
            </a:r>
            <a:r>
              <a:rPr lang="en-US" sz="2800" dirty="0">
                <a:solidFill>
                  <a:schemeClr val="tx1"/>
                </a:solidFill>
              </a:rPr>
              <a:t>SHIPs</a:t>
            </a:r>
          </a:p>
          <a:p>
            <a:pPr lvl="1"/>
            <a:r>
              <a:rPr lang="en-US" sz="2400" dirty="0">
                <a:solidFill>
                  <a:schemeClr val="tx1"/>
                </a:solidFill>
              </a:rPr>
              <a:t>One in every state, Puerto Rico, Guam, DC, and US Virgin Islands</a:t>
            </a:r>
          </a:p>
          <a:p>
            <a:r>
              <a:rPr lang="en-US" sz="2800" b="1" dirty="0">
                <a:solidFill>
                  <a:schemeClr val="tx1"/>
                </a:solidFill>
              </a:rPr>
              <a:t>2,200 </a:t>
            </a:r>
            <a:r>
              <a:rPr lang="en-US" sz="2800" dirty="0">
                <a:solidFill>
                  <a:schemeClr val="tx1"/>
                </a:solidFill>
              </a:rPr>
              <a:t>local programs </a:t>
            </a:r>
          </a:p>
          <a:p>
            <a:r>
              <a:rPr lang="en-US" sz="2800" b="1" dirty="0">
                <a:solidFill>
                  <a:schemeClr val="tx1"/>
                </a:solidFill>
              </a:rPr>
              <a:t>12,500 </a:t>
            </a:r>
            <a:r>
              <a:rPr lang="en-US" sz="2800" dirty="0">
                <a:solidFill>
                  <a:schemeClr val="tx1"/>
                </a:solidFill>
              </a:rPr>
              <a:t>counselors</a:t>
            </a:r>
          </a:p>
          <a:p>
            <a:r>
              <a:rPr lang="en-US" sz="2800" b="1" dirty="0">
                <a:solidFill>
                  <a:schemeClr val="tx1"/>
                </a:solidFill>
              </a:rPr>
              <a:t>4 million</a:t>
            </a:r>
            <a:r>
              <a:rPr lang="en-US" sz="2800" dirty="0">
                <a:solidFill>
                  <a:schemeClr val="tx1"/>
                </a:solidFill>
              </a:rPr>
              <a:t> individuals educated</a:t>
            </a:r>
          </a:p>
          <a:p>
            <a:r>
              <a:rPr lang="en-US" sz="2800" b="1" dirty="0">
                <a:solidFill>
                  <a:schemeClr val="tx1"/>
                </a:solidFill>
              </a:rPr>
              <a:t>2.5 million </a:t>
            </a:r>
            <a:r>
              <a:rPr lang="en-US" sz="2800" dirty="0">
                <a:solidFill>
                  <a:schemeClr val="tx1"/>
                </a:solidFill>
              </a:rPr>
              <a:t>counseling sessions</a:t>
            </a:r>
          </a:p>
        </p:txBody>
      </p:sp>
      <p:pic>
        <p:nvPicPr>
          <p:cNvPr id="6" name="Picture 5">
            <a:extLst>
              <a:ext uri="{FF2B5EF4-FFF2-40B4-BE49-F238E27FC236}">
                <a16:creationId xmlns:a16="http://schemas.microsoft.com/office/drawing/2014/main" id="{8160BCE8-2E36-F069-1DB3-3A13AC2BC0D3}"/>
              </a:ext>
              <a:ext uri="{C183D7F6-B498-43B3-948B-1728B52AA6E4}">
                <adec:decorative xmlns:adec="http://schemas.microsoft.com/office/drawing/2017/decorative" val="1"/>
              </a:ext>
            </a:extLst>
          </p:cNvPr>
          <p:cNvPicPr>
            <a:picLocks noChangeAspect="1"/>
          </p:cNvPicPr>
          <p:nvPr/>
        </p:nvPicPr>
        <p:blipFill rotWithShape="1">
          <a:blip r:embed="rId4"/>
          <a:srcRect l="4502" b="2007"/>
          <a:stretch/>
        </p:blipFill>
        <p:spPr>
          <a:xfrm>
            <a:off x="6540500" y="1057275"/>
            <a:ext cx="5467501" cy="4959125"/>
          </a:xfrm>
          <a:prstGeom prst="rect">
            <a:avLst/>
          </a:prstGeom>
        </p:spPr>
      </p:pic>
      <p:sp>
        <p:nvSpPr>
          <p:cNvPr id="9" name="Slide Number Placeholder 8">
            <a:extLst>
              <a:ext uri="{FF2B5EF4-FFF2-40B4-BE49-F238E27FC236}">
                <a16:creationId xmlns:a16="http://schemas.microsoft.com/office/drawing/2014/main" id="{E4D4BACF-ED1B-19D9-A94B-C6400B9FA8EB}"/>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solidFill>
                  <a:schemeClr val="accent5">
                    <a:lumMod val="60000"/>
                    <a:lumOff val="40000"/>
                  </a:schemeClr>
                </a:solidFill>
              </a:rPr>
              <a:t>67</a:t>
            </a:fld>
            <a:endParaRPr lang="en-US" dirty="0">
              <a:solidFill>
                <a:schemeClr val="accent5">
                  <a:lumMod val="60000"/>
                  <a:lumOff val="40000"/>
                </a:schemeClr>
              </a:solidFill>
            </a:endParaRPr>
          </a:p>
        </p:txBody>
      </p:sp>
      <p:sp>
        <p:nvSpPr>
          <p:cNvPr id="3" name="Footer Placeholder 2">
            <a:extLst>
              <a:ext uri="{FF2B5EF4-FFF2-40B4-BE49-F238E27FC236}">
                <a16:creationId xmlns:a16="http://schemas.microsoft.com/office/drawing/2014/main" id="{5A2D198E-EE23-EA39-0DEE-608F8D2CE2D0}"/>
              </a:ext>
            </a:extLst>
          </p:cNvPr>
          <p:cNvSpPr>
            <a:spLocks noGrp="1"/>
          </p:cNvSpPr>
          <p:nvPr>
            <p:ph type="ftr" sz="quarter" idx="11"/>
          </p:nvPr>
        </p:nvSpPr>
        <p:spPr/>
        <p:txBody>
          <a:bodyPr/>
          <a:lstStyle/>
          <a:p>
            <a:r>
              <a:rPr lang="en-US"/>
              <a:t>NTP Medicare OEP Bootcamp 2023</a:t>
            </a:r>
          </a:p>
        </p:txBody>
      </p:sp>
      <p:sp>
        <p:nvSpPr>
          <p:cNvPr id="2" name="Date Placeholder 1">
            <a:extLst>
              <a:ext uri="{FF2B5EF4-FFF2-40B4-BE49-F238E27FC236}">
                <a16:creationId xmlns:a16="http://schemas.microsoft.com/office/drawing/2014/main" id="{6AB553DE-F960-F4F4-8FA5-7F13B9DF1D9C}"/>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10571105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26463-7409-80B6-3C95-D407C145EFAB}"/>
              </a:ext>
            </a:extLst>
          </p:cNvPr>
          <p:cNvSpPr>
            <a:spLocks noGrp="1"/>
          </p:cNvSpPr>
          <p:nvPr>
            <p:ph type="title"/>
          </p:nvPr>
        </p:nvSpPr>
        <p:spPr/>
        <p:txBody>
          <a:bodyPr/>
          <a:lstStyle/>
          <a:p>
            <a:r>
              <a:rPr lang="en-US" dirty="0"/>
              <a:t>SHIP Contact Information</a:t>
            </a:r>
          </a:p>
        </p:txBody>
      </p:sp>
      <p:pic>
        <p:nvPicPr>
          <p:cNvPr id="9" name="Picture 8" descr="Screenshot from the Shiphelp.org website showing SHIP contact information">
            <a:extLst>
              <a:ext uri="{FF2B5EF4-FFF2-40B4-BE49-F238E27FC236}">
                <a16:creationId xmlns:a16="http://schemas.microsoft.com/office/drawing/2014/main" id="{5B5262F1-45A5-5483-62B8-125BCC7FB5FD}"/>
              </a:ext>
            </a:extLst>
          </p:cNvPr>
          <p:cNvPicPr>
            <a:picLocks noChangeAspect="1"/>
          </p:cNvPicPr>
          <p:nvPr/>
        </p:nvPicPr>
        <p:blipFill rotWithShape="1">
          <a:blip r:embed="rId4"/>
          <a:srcRect r="4657"/>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FA97FB9A-5AB2-4D78-B446-38F2F52E5592}"/>
              </a:ext>
            </a:extLst>
          </p:cNvPr>
          <p:cNvSpPr>
            <a:spLocks noGrp="1"/>
          </p:cNvSpPr>
          <p:nvPr>
            <p:ph idx="4294967295"/>
          </p:nvPr>
        </p:nvSpPr>
        <p:spPr>
          <a:xfrm>
            <a:off x="8280400" y="2969925"/>
            <a:ext cx="3270376" cy="2457747"/>
          </a:xfrm>
          <a:solidFill>
            <a:schemeClr val="bg1"/>
          </a:solidFill>
        </p:spPr>
        <p:txBody>
          <a:bodyPr>
            <a:normAutofit/>
          </a:bodyPr>
          <a:lstStyle/>
          <a:p>
            <a:pPr marL="0" lvl="0" indent="-182880" defTabSz="609630">
              <a:lnSpc>
                <a:spcPct val="90000"/>
              </a:lnSpc>
              <a:spcAft>
                <a:spcPts val="400"/>
              </a:spcAft>
              <a:buClrTx/>
              <a:defRPr/>
            </a:pPr>
            <a:r>
              <a:rPr lang="en-US" sz="2000" b="1" dirty="0">
                <a:solidFill>
                  <a:schemeClr val="tx1"/>
                </a:solidFill>
              </a:rPr>
              <a:t>Use the orange buttons </a:t>
            </a:r>
            <a:r>
              <a:rPr lang="en-US" sz="2000" dirty="0">
                <a:solidFill>
                  <a:schemeClr val="tx1"/>
                </a:solidFill>
              </a:rPr>
              <a:t>at www.shiphelp.org to find the SHIP in your state.</a:t>
            </a:r>
            <a:br>
              <a:rPr lang="en-US" sz="2000" dirty="0">
                <a:solidFill>
                  <a:schemeClr val="tx1"/>
                </a:solidFill>
              </a:rPr>
            </a:br>
            <a:endParaRPr lang="en-US" sz="2000" dirty="0">
              <a:solidFill>
                <a:schemeClr val="tx1"/>
              </a:solidFill>
            </a:endParaRPr>
          </a:p>
          <a:p>
            <a:pPr marL="0" lvl="0" indent="-182880" defTabSz="609630">
              <a:lnSpc>
                <a:spcPct val="90000"/>
              </a:lnSpc>
              <a:spcAft>
                <a:spcPts val="400"/>
              </a:spcAft>
              <a:buClrTx/>
              <a:defRPr/>
            </a:pPr>
            <a:r>
              <a:rPr lang="en-US" sz="2000" b="1" dirty="0">
                <a:solidFill>
                  <a:schemeClr val="tx1"/>
                </a:solidFill>
              </a:rPr>
              <a:t>If you call</a:t>
            </a:r>
            <a:r>
              <a:rPr lang="en-US" sz="2000" dirty="0">
                <a:solidFill>
                  <a:schemeClr val="tx1"/>
                </a:solidFill>
              </a:rPr>
              <a:t>, say “Medicare” when prompted to be transferred to your state SHIP.</a:t>
            </a:r>
            <a:endParaRPr lang="en-US" sz="1800" dirty="0">
              <a:solidFill>
                <a:schemeClr val="tx1"/>
              </a:solidFill>
            </a:endParaRPr>
          </a:p>
        </p:txBody>
      </p:sp>
      <p:pic>
        <p:nvPicPr>
          <p:cNvPr id="10" name="Picture 2" descr="Image of the orange button on the SHIPhelp.org website for Find local Medicare help">
            <a:extLst>
              <a:ext uri="{FF2B5EF4-FFF2-40B4-BE49-F238E27FC236}">
                <a16:creationId xmlns:a16="http://schemas.microsoft.com/office/drawing/2014/main" id="{9E7F6BDE-C7BA-46CD-8EA7-A23857A00EE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80399" y="2016675"/>
            <a:ext cx="3270376" cy="839425"/>
          </a:xfrm>
          <a:prstGeom prst="rect">
            <a:avLst/>
          </a:prstGeom>
        </p:spPr>
      </p:pic>
      <p:sp>
        <p:nvSpPr>
          <p:cNvPr id="6" name="Slide Number Placeholder 4">
            <a:extLst>
              <a:ext uri="{FF2B5EF4-FFF2-40B4-BE49-F238E27FC236}">
                <a16:creationId xmlns:a16="http://schemas.microsoft.com/office/drawing/2014/main" id="{E58A4974-ABEB-4667-B929-6F70936B3CE8}"/>
              </a:ext>
            </a:extLst>
          </p:cNvPr>
          <p:cNvSpPr>
            <a:spLocks noGrp="1"/>
          </p:cNvSpPr>
          <p:nvPr>
            <p:ph type="sldNum" sz="quarter" idx="12"/>
          </p:nvPr>
        </p:nvSpPr>
        <p:spPr/>
        <p:txBody>
          <a:bodyPr/>
          <a:lstStyle/>
          <a:p>
            <a:fld id="{0B2D781D-8844-5940-92D1-06EF0A7F581E}" type="slidenum">
              <a:rPr lang="en-US" smtClean="0"/>
              <a:pPr/>
              <a:t>68</a:t>
            </a:fld>
            <a:endParaRPr lang="en-US" dirty="0"/>
          </a:p>
        </p:txBody>
      </p:sp>
      <p:sp>
        <p:nvSpPr>
          <p:cNvPr id="8" name="Footer Placeholder 7">
            <a:extLst>
              <a:ext uri="{FF2B5EF4-FFF2-40B4-BE49-F238E27FC236}">
                <a16:creationId xmlns:a16="http://schemas.microsoft.com/office/drawing/2014/main" id="{38FAEC99-0520-4D44-83F1-D30EC6E94578}"/>
              </a:ext>
            </a:extLst>
          </p:cNvPr>
          <p:cNvSpPr>
            <a:spLocks noGrp="1"/>
          </p:cNvSpPr>
          <p:nvPr>
            <p:ph type="ftr" sz="quarter" idx="11"/>
          </p:nvPr>
        </p:nvSpPr>
        <p:spPr/>
        <p:txBody>
          <a:bodyPr/>
          <a:lstStyle/>
          <a:p>
            <a:r>
              <a:rPr lang="en-US"/>
              <a:t>NTP Medicare OEP Bootcamp 2023</a:t>
            </a:r>
            <a:endParaRPr lang="en-US" dirty="0"/>
          </a:p>
        </p:txBody>
      </p:sp>
      <p:sp>
        <p:nvSpPr>
          <p:cNvPr id="4" name="Date Placeholder 3">
            <a:extLst>
              <a:ext uri="{FF2B5EF4-FFF2-40B4-BE49-F238E27FC236}">
                <a16:creationId xmlns:a16="http://schemas.microsoft.com/office/drawing/2014/main" id="{05CB5654-6D44-479D-8D48-DC42E8A4F489}"/>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24045091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5790449-206C-33A2-CB09-70C234D6689C}"/>
              </a:ext>
            </a:extLst>
          </p:cNvPr>
          <p:cNvSpPr>
            <a:spLocks noGrp="1"/>
          </p:cNvSpPr>
          <p:nvPr>
            <p:ph type="title"/>
          </p:nvPr>
        </p:nvSpPr>
        <p:spPr/>
        <p:txBody>
          <a:bodyPr/>
          <a:lstStyle/>
          <a:p>
            <a:r>
              <a:rPr lang="en-US" dirty="0">
                <a:latin typeface="Arial Black" panose="020B0A04020102020204" pitchFamily="34" charset="0"/>
              </a:rPr>
              <a:t>Senior Medicare Patrol (SMP)</a:t>
            </a:r>
          </a:p>
        </p:txBody>
      </p:sp>
      <p:sp>
        <p:nvSpPr>
          <p:cNvPr id="5" name="Content Placeholder 4">
            <a:extLst>
              <a:ext uri="{FF2B5EF4-FFF2-40B4-BE49-F238E27FC236}">
                <a16:creationId xmlns:a16="http://schemas.microsoft.com/office/drawing/2014/main" id="{E574B582-1EA0-D8CC-37DC-A2D238FBA4C4}"/>
              </a:ext>
            </a:extLst>
          </p:cNvPr>
          <p:cNvSpPr>
            <a:spLocks noGrp="1"/>
          </p:cNvSpPr>
          <p:nvPr>
            <p:ph sz="half" idx="1"/>
          </p:nvPr>
        </p:nvSpPr>
        <p:spPr>
          <a:xfrm>
            <a:off x="5297240" y="1452502"/>
            <a:ext cx="5916477" cy="4757195"/>
          </a:xfrm>
        </p:spPr>
        <p:txBody>
          <a:bodyPr>
            <a:normAutofit/>
          </a:bodyPr>
          <a:lstStyle/>
          <a:p>
            <a:pPr marR="0" lvl="0" algn="l" defTabSz="457200" rtl="0" eaLnBrk="0" fontAlgn="base" latinLnBrk="0" hangingPunct="0">
              <a:lnSpc>
                <a:spcPct val="100000"/>
              </a:lnSpc>
              <a:spcAft>
                <a:spcPts val="1200"/>
              </a:spcAft>
              <a:buClrTx/>
              <a:buSzTx/>
              <a:tabLst/>
              <a:defRPr/>
            </a:pPr>
            <a:r>
              <a:rPr kumimoji="0" lang="en-US" sz="2400" b="1" i="0" u="none" strike="noStrike" kern="1200" cap="none" spc="0" normalizeH="0" baseline="0" noProof="0" dirty="0">
                <a:ln>
                  <a:noFill/>
                </a:ln>
                <a:effectLst/>
                <a:uLnTx/>
                <a:uFillTx/>
                <a:latin typeface="Arial" panose="020B0604020202020204"/>
                <a:ea typeface="+mn-ea"/>
                <a:cs typeface="+mn-cs"/>
              </a:rPr>
              <a:t>SMP goals:</a:t>
            </a:r>
          </a:p>
          <a:p>
            <a:pPr marL="800100" marR="0" lvl="1" indent="-342900" algn="l" defTabSz="457200" rtl="0" eaLnBrk="0" fontAlgn="base" latinLnBrk="0" hangingPunct="0">
              <a:lnSpc>
                <a:spcPct val="100000"/>
              </a:lnSpc>
              <a:spcAft>
                <a:spcPts val="1200"/>
              </a:spcAft>
              <a:buClrTx/>
              <a:buSzTx/>
              <a:tabLst/>
              <a:defRPr/>
            </a:pPr>
            <a:r>
              <a:rPr kumimoji="0" lang="en-US" sz="2000" b="0" i="0" u="none" strike="noStrike" kern="1200" cap="none" spc="0" normalizeH="0" baseline="0" noProof="0" dirty="0">
                <a:ln>
                  <a:noFill/>
                </a:ln>
                <a:effectLst/>
                <a:uLnTx/>
                <a:uFillTx/>
                <a:latin typeface="Arial" panose="020B0604020202020204"/>
                <a:ea typeface="+mn-ea"/>
                <a:cs typeface="+mn-cs"/>
              </a:rPr>
              <a:t>To prevent Medicare fraud before it happens via public outreach and one-on-one assistance and </a:t>
            </a:r>
          </a:p>
          <a:p>
            <a:pPr marL="800100" marR="0" lvl="1" indent="-342900" algn="l" defTabSz="457200" rtl="0" eaLnBrk="0" fontAlgn="base" latinLnBrk="0" hangingPunct="0">
              <a:lnSpc>
                <a:spcPct val="100000"/>
              </a:lnSpc>
              <a:spcAft>
                <a:spcPts val="1200"/>
              </a:spcAft>
              <a:buClrTx/>
              <a:buSzTx/>
              <a:tabLst/>
              <a:defRPr/>
            </a:pPr>
            <a:r>
              <a:rPr kumimoji="0" lang="en-US" sz="2000" b="0" i="0" u="none" strike="noStrike" kern="1200" cap="none" spc="0" normalizeH="0" baseline="0" noProof="0" dirty="0">
                <a:ln>
                  <a:noFill/>
                </a:ln>
                <a:effectLst/>
                <a:uLnTx/>
                <a:uFillTx/>
                <a:latin typeface="Arial" panose="020B0604020202020204"/>
                <a:ea typeface="+mn-ea"/>
                <a:cs typeface="+mn-cs"/>
              </a:rPr>
              <a:t>To report suspected issues as quickly as possible to the proper investigators </a:t>
            </a:r>
          </a:p>
          <a:p>
            <a:pPr marR="0" lvl="0" algn="l" defTabSz="457200" rtl="0" eaLnBrk="0" fontAlgn="base" latinLnBrk="0" hangingPunct="0">
              <a:lnSpc>
                <a:spcPct val="100000"/>
              </a:lnSpc>
              <a:spcAft>
                <a:spcPts val="1200"/>
              </a:spcAft>
              <a:buClrTx/>
              <a:buSzTx/>
              <a:tabLst/>
              <a:defRPr/>
            </a:pPr>
            <a:r>
              <a:rPr kumimoji="0" lang="en-US" sz="2400" b="0" i="0" u="none" strike="noStrike" kern="1200" cap="none" spc="0" normalizeH="0" baseline="0" noProof="0" dirty="0">
                <a:ln>
                  <a:noFill/>
                </a:ln>
                <a:effectLst/>
                <a:uLnTx/>
                <a:uFillTx/>
                <a:latin typeface="Arial" panose="020B0604020202020204"/>
                <a:ea typeface="+mn-ea"/>
                <a:cs typeface="+mn-cs"/>
              </a:rPr>
              <a:t>SMP is known as a </a:t>
            </a:r>
            <a:r>
              <a:rPr kumimoji="0" lang="en-US" sz="2400" b="1" i="0" u="none" strike="noStrike" kern="1200" cap="none" spc="0" normalizeH="0" baseline="0" noProof="0" dirty="0">
                <a:ln>
                  <a:noFill/>
                </a:ln>
                <a:effectLst/>
                <a:uLnTx/>
                <a:uFillTx/>
                <a:latin typeface="Arial" panose="020B0604020202020204"/>
                <a:ea typeface="+mn-ea"/>
                <a:cs typeface="+mn-cs"/>
              </a:rPr>
              <a:t>trusted OIG &amp; CMS partner </a:t>
            </a:r>
            <a:r>
              <a:rPr kumimoji="0" lang="en-US" sz="2400" b="0" i="0" u="none" strike="noStrike" kern="1200" cap="none" spc="0" normalizeH="0" baseline="0" noProof="0" dirty="0">
                <a:ln>
                  <a:noFill/>
                </a:ln>
                <a:effectLst/>
                <a:uLnTx/>
                <a:uFillTx/>
                <a:latin typeface="Arial" panose="020B0604020202020204"/>
                <a:ea typeface="+mn-ea"/>
                <a:cs typeface="+mn-cs"/>
              </a:rPr>
              <a:t>and provides a direct link from Medicare beneficiaries to fraud investigators</a:t>
            </a:r>
          </a:p>
          <a:p>
            <a:pPr marL="0" indent="0">
              <a:buNone/>
            </a:pPr>
            <a:endParaRPr lang="en-US" sz="2400" dirty="0"/>
          </a:p>
        </p:txBody>
      </p:sp>
      <p:pic>
        <p:nvPicPr>
          <p:cNvPr id="13" name="Picture 12">
            <a:extLst>
              <a:ext uri="{FF2B5EF4-FFF2-40B4-BE49-F238E27FC236}">
                <a16:creationId xmlns:a16="http://schemas.microsoft.com/office/drawing/2014/main" id="{A6B65522-B4F8-852D-ADAF-B75EEBC344F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32355" y="2561622"/>
            <a:ext cx="3886200" cy="3648075"/>
          </a:xfrm>
          <a:prstGeom prst="rect">
            <a:avLst/>
          </a:prstGeom>
        </p:spPr>
      </p:pic>
      <p:pic>
        <p:nvPicPr>
          <p:cNvPr id="3" name="Picture 1">
            <a:extLst>
              <a:ext uri="{FF2B5EF4-FFF2-40B4-BE49-F238E27FC236}">
                <a16:creationId xmlns:a16="http://schemas.microsoft.com/office/drawing/2014/main" id="{0FFC8FB8-7213-5F6A-ECD8-4CD41D9B357A}"/>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1455" y="1158597"/>
            <a:ext cx="3048000" cy="1286716"/>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3"/>
          <p:cNvSpPr>
            <a:spLocks noGrp="1"/>
          </p:cNvSpPr>
          <p:nvPr>
            <p:ph type="sldNum" sz="quarter" idx="12"/>
          </p:nvPr>
        </p:nvSpPr>
        <p:spPr/>
        <p:txBody>
          <a:bodyPr/>
          <a:lstStyle/>
          <a:p>
            <a:fld id="{C975D62D-676E-48B9-A120-086361D59758}" type="slidenum">
              <a:rPr lang="en-US" smtClean="0"/>
              <a:t>69</a:t>
            </a:fld>
            <a:endParaRPr lang="en-US" dirty="0"/>
          </a:p>
        </p:txBody>
      </p:sp>
      <p:sp>
        <p:nvSpPr>
          <p:cNvPr id="4" name="Footer Placeholder 3">
            <a:extLst>
              <a:ext uri="{FF2B5EF4-FFF2-40B4-BE49-F238E27FC236}">
                <a16:creationId xmlns:a16="http://schemas.microsoft.com/office/drawing/2014/main" id="{11647E53-FACF-B024-A639-6A6FE8AEE13B}"/>
              </a:ext>
            </a:extLst>
          </p:cNvPr>
          <p:cNvSpPr>
            <a:spLocks noGrp="1"/>
          </p:cNvSpPr>
          <p:nvPr>
            <p:ph type="ftr" sz="quarter" idx="11"/>
          </p:nvPr>
        </p:nvSpPr>
        <p:spPr/>
        <p:txBody>
          <a:bodyPr/>
          <a:lstStyle/>
          <a:p>
            <a:r>
              <a:rPr lang="en-US" dirty="0"/>
              <a:t>NTP Medicare OEP Bootcamp 2023</a:t>
            </a:r>
          </a:p>
        </p:txBody>
      </p:sp>
      <p:sp>
        <p:nvSpPr>
          <p:cNvPr id="2" name="Date Placeholder 1">
            <a:extLst>
              <a:ext uri="{FF2B5EF4-FFF2-40B4-BE49-F238E27FC236}">
                <a16:creationId xmlns:a16="http://schemas.microsoft.com/office/drawing/2014/main" id="{ABC9AD37-CFF3-A8AB-6D39-D538B934D3C1}"/>
              </a:ext>
            </a:extLst>
          </p:cNvPr>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461641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5C8DD-DCBB-4FD5-9C74-73FDFB129A89}"/>
              </a:ext>
            </a:extLst>
          </p:cNvPr>
          <p:cNvSpPr>
            <a:spLocks noGrp="1"/>
          </p:cNvSpPr>
          <p:nvPr>
            <p:ph type="title"/>
          </p:nvPr>
        </p:nvSpPr>
        <p:spPr/>
        <p:txBody>
          <a:bodyPr/>
          <a:lstStyle/>
          <a:p>
            <a:r>
              <a:rPr lang="en-US" dirty="0"/>
              <a:t>Evaluations</a:t>
            </a:r>
          </a:p>
        </p:txBody>
      </p:sp>
      <p:sp>
        <p:nvSpPr>
          <p:cNvPr id="6" name="Content Placeholder 5">
            <a:extLst>
              <a:ext uri="{FF2B5EF4-FFF2-40B4-BE49-F238E27FC236}">
                <a16:creationId xmlns:a16="http://schemas.microsoft.com/office/drawing/2014/main" id="{8EBFCEEB-4F6A-412B-ACC5-D0FAA650AE42}"/>
              </a:ext>
            </a:extLst>
          </p:cNvPr>
          <p:cNvSpPr>
            <a:spLocks noGrp="1"/>
          </p:cNvSpPr>
          <p:nvPr>
            <p:ph sz="quarter" idx="4294967295"/>
          </p:nvPr>
        </p:nvSpPr>
        <p:spPr>
          <a:xfrm>
            <a:off x="1236576" y="1139825"/>
            <a:ext cx="9717088" cy="4537075"/>
          </a:xfrm>
        </p:spPr>
        <p:txBody>
          <a:bodyPr/>
          <a:lstStyle/>
          <a:p>
            <a:r>
              <a:rPr lang="en-US" dirty="0"/>
              <a:t>One for each date you attend (Day 1 and/or Day 2)</a:t>
            </a:r>
          </a:p>
          <a:p>
            <a:r>
              <a:rPr lang="en-US" dirty="0"/>
              <a:t>Available in the NTP LMS—at the same location you launched today’s webinar</a:t>
            </a:r>
          </a:p>
        </p:txBody>
      </p:sp>
      <p:sp>
        <p:nvSpPr>
          <p:cNvPr id="5" name="Slide Number Placeholder 4">
            <a:extLst>
              <a:ext uri="{FF2B5EF4-FFF2-40B4-BE49-F238E27FC236}">
                <a16:creationId xmlns:a16="http://schemas.microsoft.com/office/drawing/2014/main" id="{18AA73A2-6113-4A7F-A8DB-B5658403EE82}"/>
              </a:ext>
            </a:extLst>
          </p:cNvPr>
          <p:cNvSpPr>
            <a:spLocks noGrp="1"/>
          </p:cNvSpPr>
          <p:nvPr>
            <p:ph type="sldNum" sz="quarter" idx="12"/>
          </p:nvPr>
        </p:nvSpPr>
        <p:spPr/>
        <p:txBody>
          <a:bodyPr/>
          <a:lstStyle/>
          <a:p>
            <a:fld id="{0B2D781D-8844-5940-92D1-06EF0A7F581E}" type="slidenum">
              <a:rPr lang="en-US" smtClean="0"/>
              <a:t>7</a:t>
            </a:fld>
            <a:endParaRPr lang="en-US"/>
          </a:p>
        </p:txBody>
      </p:sp>
      <p:sp>
        <p:nvSpPr>
          <p:cNvPr id="4" name="Footer Placeholder 3">
            <a:extLst>
              <a:ext uri="{FF2B5EF4-FFF2-40B4-BE49-F238E27FC236}">
                <a16:creationId xmlns:a16="http://schemas.microsoft.com/office/drawing/2014/main" id="{A2A82924-875A-4436-A86D-F7A5F1AFBC4A}"/>
              </a:ext>
            </a:extLst>
          </p:cNvPr>
          <p:cNvSpPr>
            <a:spLocks noGrp="1"/>
          </p:cNvSpPr>
          <p:nvPr>
            <p:ph type="ftr" sz="quarter" idx="11"/>
          </p:nvPr>
        </p:nvSpPr>
        <p:spPr/>
        <p:txBody>
          <a:bodyPr/>
          <a:lstStyle/>
          <a:p>
            <a:r>
              <a:rPr lang="en-US"/>
              <a:t>NTP Medicare OEP Bootcamp 2023</a:t>
            </a:r>
            <a:endParaRPr lang="en-US" dirty="0"/>
          </a:p>
        </p:txBody>
      </p:sp>
      <p:sp>
        <p:nvSpPr>
          <p:cNvPr id="3" name="Date Placeholder 2">
            <a:extLst>
              <a:ext uri="{FF2B5EF4-FFF2-40B4-BE49-F238E27FC236}">
                <a16:creationId xmlns:a16="http://schemas.microsoft.com/office/drawing/2014/main" id="{9F11A441-82F9-4474-B87F-A628F1CEF2BA}"/>
              </a:ext>
            </a:extLst>
          </p:cNvPr>
          <p:cNvSpPr>
            <a:spLocks noGrp="1"/>
          </p:cNvSpPr>
          <p:nvPr>
            <p:ph type="dt" sz="half" idx="10"/>
          </p:nvPr>
        </p:nvSpPr>
        <p:spPr/>
        <p:txBody>
          <a:bodyPr/>
          <a:lstStyle/>
          <a:p>
            <a:r>
              <a:rPr lang="en-US"/>
              <a:t>September 2023</a:t>
            </a:r>
          </a:p>
        </p:txBody>
      </p:sp>
      <p:pic>
        <p:nvPicPr>
          <p:cNvPr id="1026" name="Picture 2">
            <a:extLst>
              <a:ext uri="{FF2B5EF4-FFF2-40B4-BE49-F238E27FC236}">
                <a16:creationId xmlns:a16="http://schemas.microsoft.com/office/drawing/2014/main" id="{A1825595-4B5C-4127-4BCD-9799E42F1C6B}"/>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6208" y="2763520"/>
            <a:ext cx="7399584" cy="36420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324970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SMP</a:t>
            </a:r>
          </a:p>
        </p:txBody>
      </p:sp>
      <p:pic>
        <p:nvPicPr>
          <p:cNvPr id="18" name="Picture Placeholder 17">
            <a:extLst>
              <a:ext uri="{FF2B5EF4-FFF2-40B4-BE49-F238E27FC236}">
                <a16:creationId xmlns:a16="http://schemas.microsoft.com/office/drawing/2014/main" id="{9544BECF-21E5-BF8C-35B3-DB9112DF3928}"/>
              </a:ext>
              <a:ext uri="{C183D7F6-B498-43B3-948B-1728B52AA6E4}">
                <adec:decorative xmlns:adec="http://schemas.microsoft.com/office/drawing/2017/decorative" val="1"/>
              </a:ext>
            </a:extLst>
          </p:cNvPr>
          <p:cNvPicPr>
            <a:picLocks noGrp="1" noChangeAspect="1"/>
          </p:cNvPicPr>
          <p:nvPr>
            <p:ph sz="quarter" idx="13"/>
          </p:nvPr>
        </p:nvPicPr>
        <p:blipFill>
          <a:blip r:embed="rId4"/>
          <a:stretch/>
        </p:blipFill>
        <p:spPr>
          <a:xfrm>
            <a:off x="1220972" y="1271053"/>
            <a:ext cx="1579121" cy="745399"/>
          </a:xfrm>
        </p:spPr>
      </p:pic>
      <p:sp>
        <p:nvSpPr>
          <p:cNvPr id="8" name="Content Placeholder 6"/>
          <p:cNvSpPr txBox="1">
            <a:spLocks/>
          </p:cNvSpPr>
          <p:nvPr/>
        </p:nvSpPr>
        <p:spPr>
          <a:xfrm>
            <a:off x="2949310" y="1173079"/>
            <a:ext cx="8404490" cy="941348"/>
          </a:xfrm>
          <a:prstGeom prst="rect">
            <a:avLst/>
          </a:prstGeom>
        </p:spPr>
        <p:txBody>
          <a:bodyPr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88445" marR="0" lvl="0" algn="l" defTabSz="609630" rtl="0" eaLnBrk="1" fontAlgn="auto" latinLnBrk="0" hangingPunct="1">
              <a:spcBef>
                <a:spcPts val="0"/>
              </a:spcBef>
              <a:spcAft>
                <a:spcPts val="1200"/>
              </a:spcAft>
              <a:buClrTx/>
              <a:buSzTx/>
              <a:buFont typeface="Wingdings" panose="05000000000000000000" pitchFamily="2" charset="2"/>
              <a:buChar char="§"/>
              <a:tabLst/>
              <a:defRPr/>
            </a:pPr>
            <a:r>
              <a:rPr kumimoji="0" lang="en-US" sz="2000" i="0" u="none" strike="noStrike" kern="1200" cap="none" spc="0" normalizeH="0" baseline="0" noProof="0" dirty="0">
                <a:ln>
                  <a:noFill/>
                </a:ln>
                <a:solidFill>
                  <a:srgbClr val="00529B"/>
                </a:solidFill>
                <a:effectLst/>
                <a:uLnTx/>
                <a:uFillTx/>
                <a:latin typeface="Calibri"/>
                <a:ea typeface="+mn-ea"/>
                <a:cs typeface="+mn-cs"/>
              </a:rPr>
              <a:t>Visit smpresource.org and use the orange button to find your state’s SMP.</a:t>
            </a:r>
            <a:endParaRPr kumimoji="0" lang="en-US" sz="2000" b="0" i="0" u="none" strike="noStrike" kern="1200" cap="none" spc="0" normalizeH="0" baseline="0" noProof="0" dirty="0">
              <a:ln>
                <a:noFill/>
              </a:ln>
              <a:solidFill>
                <a:srgbClr val="00529B"/>
              </a:solidFill>
              <a:effectLst/>
              <a:uLnTx/>
              <a:uFillTx/>
              <a:latin typeface="Calibri"/>
              <a:ea typeface="+mn-ea"/>
              <a:cs typeface="+mn-cs"/>
            </a:endParaRPr>
          </a:p>
          <a:p>
            <a:pPr marL="588445" marR="0" lvl="0" algn="l" defTabSz="609630" rtl="0" eaLnBrk="1" fontAlgn="auto" latinLnBrk="0" hangingPunct="1">
              <a:spcBef>
                <a:spcPts val="0"/>
              </a:spcBef>
              <a:spcAft>
                <a:spcPts val="1200"/>
              </a:spcAft>
              <a:buClrTx/>
              <a:buSzTx/>
              <a:buFont typeface="Wingdings" panose="05000000000000000000" pitchFamily="2" charset="2"/>
              <a:buChar char="§"/>
              <a:tabLst/>
              <a:defRPr/>
            </a:pPr>
            <a:r>
              <a:rPr lang="en-US" sz="2000" i="0" strike="noStrike" dirty="0">
                <a:solidFill>
                  <a:srgbClr val="00529B"/>
                </a:solidFill>
                <a:effectLst/>
                <a:latin typeface="Calibri" panose="020F0502020204030204" pitchFamily="34" charset="0"/>
                <a:cs typeface="Calibri" panose="020F0502020204030204" pitchFamily="34" charset="0"/>
              </a:rPr>
              <a:t>Or call 877-808-2468 to </a:t>
            </a:r>
            <a:r>
              <a:rPr lang="en-US" sz="2000" dirty="0">
                <a:solidFill>
                  <a:srgbClr val="00529B"/>
                </a:solidFill>
                <a:latin typeface="Calibri" panose="020F0502020204030204" pitchFamily="34" charset="0"/>
                <a:cs typeface="Calibri" panose="020F0502020204030204" pitchFamily="34" charset="0"/>
              </a:rPr>
              <a:t>be c</a:t>
            </a:r>
            <a:r>
              <a:rPr lang="en-US" sz="2000" i="0" strike="noStrike" dirty="0">
                <a:solidFill>
                  <a:srgbClr val="00529B"/>
                </a:solidFill>
                <a:effectLst/>
                <a:latin typeface="Calibri" panose="020F0502020204030204" pitchFamily="34" charset="0"/>
                <a:cs typeface="Calibri" panose="020F0502020204030204" pitchFamily="34" charset="0"/>
              </a:rPr>
              <a:t>onnected to the SMP in your state.</a:t>
            </a:r>
            <a:endParaRPr kumimoji="0" lang="en-US" sz="2000" i="0" strike="noStrike" kern="1200" cap="none" spc="0" normalizeH="0" baseline="0" noProof="0" dirty="0">
              <a:ln>
                <a:noFill/>
              </a:ln>
              <a:solidFill>
                <a:srgbClr val="00529B"/>
              </a:solidFill>
              <a:effectLst/>
              <a:uLnTx/>
              <a:uFillTx/>
              <a:latin typeface="Calibri" panose="020F0502020204030204" pitchFamily="34" charset="0"/>
              <a:cs typeface="Calibri" panose="020F0502020204030204" pitchFamily="34" charset="0"/>
            </a:endParaRPr>
          </a:p>
        </p:txBody>
      </p:sp>
      <p:pic>
        <p:nvPicPr>
          <p:cNvPr id="7" name="Content Placeholder 6" descr="Screenshot  of the home page from the smpresource.org website">
            <a:extLst>
              <a:ext uri="{FF2B5EF4-FFF2-40B4-BE49-F238E27FC236}">
                <a16:creationId xmlns:a16="http://schemas.microsoft.com/office/drawing/2014/main" id="{8344C45E-9429-144F-C65B-2655147A9E5C}"/>
              </a:ext>
            </a:extLst>
          </p:cNvPr>
          <p:cNvPicPr>
            <a:picLocks noGrp="1" noChangeAspect="1"/>
          </p:cNvPicPr>
          <p:nvPr>
            <p:ph sz="quarter" idx="14"/>
          </p:nvPr>
        </p:nvPicPr>
        <p:blipFill>
          <a:blip r:embed="rId5"/>
          <a:stretch>
            <a:fillRect/>
          </a:stretch>
        </p:blipFill>
        <p:spPr>
          <a:xfrm>
            <a:off x="1134807" y="2162238"/>
            <a:ext cx="10326352" cy="4234379"/>
          </a:xfrm>
          <a:prstGeom prst="rect">
            <a:avLst/>
          </a:prstGeom>
        </p:spPr>
      </p:pic>
      <p:sp>
        <p:nvSpPr>
          <p:cNvPr id="10" name="Slide Number Placeholder 4"/>
          <p:cNvSpPr>
            <a:spLocks noGrp="1"/>
          </p:cNvSpPr>
          <p:nvPr>
            <p:ph type="sldNum" sz="quarter" idx="12"/>
          </p:nvPr>
        </p:nvSpPr>
        <p:spPr/>
        <p:txBody>
          <a:bodyPr/>
          <a:lstStyle/>
          <a:p>
            <a:fld id="{A2606392-2EB7-4DBC-9688-B6CCB54D41CC}" type="slidenum">
              <a:rPr lang="en-US" smtClean="0"/>
              <a:pPr/>
              <a:t>70</a:t>
            </a:fld>
            <a:endParaRPr lang="en-US" dirty="0"/>
          </a:p>
        </p:txBody>
      </p:sp>
      <p:sp>
        <p:nvSpPr>
          <p:cNvPr id="2" name="Footer Placeholder 4">
            <a:extLst>
              <a:ext uri="{FF2B5EF4-FFF2-40B4-BE49-F238E27FC236}">
                <a16:creationId xmlns:a16="http://schemas.microsoft.com/office/drawing/2014/main" id="{2E4B799D-59C3-7F0C-9225-60D1180A1B4E}"/>
              </a:ext>
            </a:extLst>
          </p:cNvPr>
          <p:cNvSpPr>
            <a:spLocks noGrp="1"/>
          </p:cNvSpPr>
          <p:nvPr>
            <p:ph type="ftr" sz="quarter" idx="11"/>
          </p:nvPr>
        </p:nvSpPr>
        <p:spPr/>
        <p:txBody>
          <a:bodyPr/>
          <a:lstStyle/>
          <a:p>
            <a:r>
              <a:rPr lang="en-US" dirty="0"/>
              <a:t>NTP Medicare OEP Bootcamp 2023</a:t>
            </a:r>
          </a:p>
        </p:txBody>
      </p:sp>
      <p:sp>
        <p:nvSpPr>
          <p:cNvPr id="5" name="Date Placeholder 1">
            <a:extLst>
              <a:ext uri="{FF2B5EF4-FFF2-40B4-BE49-F238E27FC236}">
                <a16:creationId xmlns:a16="http://schemas.microsoft.com/office/drawing/2014/main" id="{51535F54-C0E6-1E91-B057-8B11D5C47EC5}"/>
              </a:ext>
            </a:extLst>
          </p:cNvPr>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5958237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2023 Medicare Open Enrollment </a:t>
            </a:r>
          </a:p>
        </p:txBody>
      </p:sp>
      <p:sp>
        <p:nvSpPr>
          <p:cNvPr id="5" name="Content Placeholder 4"/>
          <p:cNvSpPr>
            <a:spLocks noGrp="1"/>
          </p:cNvSpPr>
          <p:nvPr>
            <p:ph sz="quarter" idx="13"/>
          </p:nvPr>
        </p:nvSpPr>
        <p:spPr>
          <a:xfrm>
            <a:off x="5892962" y="1490969"/>
            <a:ext cx="5854700" cy="4392473"/>
          </a:xfrm>
        </p:spPr>
        <p:txBody>
          <a:bodyPr>
            <a:noAutofit/>
          </a:bodyPr>
          <a:lstStyle/>
          <a:p>
            <a:pPr marL="0" indent="0">
              <a:lnSpc>
                <a:spcPct val="120000"/>
              </a:lnSpc>
              <a:buNone/>
            </a:pPr>
            <a:r>
              <a:rPr lang="en-US" sz="2400" b="1" dirty="0">
                <a:solidFill>
                  <a:schemeClr val="accent2"/>
                </a:solidFill>
                <a:latin typeface="+mn-lt"/>
                <a:cs typeface="Aparajita" panose="020B0502040204020203" pitchFamily="18" charset="0"/>
              </a:rPr>
              <a:t>DELIVERING SERVICES REMOTELY</a:t>
            </a:r>
          </a:p>
          <a:p>
            <a:pPr marL="0" indent="0">
              <a:spcAft>
                <a:spcPts val="2400"/>
              </a:spcAft>
              <a:buNone/>
            </a:pPr>
            <a:r>
              <a:rPr lang="en-US" sz="3600" b="1" dirty="0" err="1">
                <a:solidFill>
                  <a:schemeClr val="tx1"/>
                </a:solidFill>
                <a:latin typeface="+mn-lt"/>
                <a:cs typeface="Aparajita" panose="020B0502040204020203" pitchFamily="18" charset="0"/>
              </a:rPr>
              <a:t>Toollkit</a:t>
            </a:r>
            <a:endParaRPr lang="en-US" sz="3600" b="1" dirty="0">
              <a:solidFill>
                <a:schemeClr val="tx1"/>
              </a:solidFill>
              <a:latin typeface="+mn-lt"/>
              <a:cs typeface="Aparajita" panose="020B0502040204020203" pitchFamily="18" charset="0"/>
            </a:endParaRPr>
          </a:p>
          <a:p>
            <a:pPr>
              <a:spcBef>
                <a:spcPts val="2400"/>
              </a:spcBef>
              <a:spcAft>
                <a:spcPts val="2400"/>
              </a:spcAft>
            </a:pPr>
            <a:r>
              <a:rPr lang="en-US" sz="2000" b="1" dirty="0">
                <a:solidFill>
                  <a:schemeClr val="accent5">
                    <a:lumMod val="50000"/>
                  </a:schemeClr>
                </a:solidFill>
              </a:rPr>
              <a:t>Partner Toolkit:                      </a:t>
            </a:r>
            <a:r>
              <a:rPr lang="en-US" sz="2000" dirty="0">
                <a:solidFill>
                  <a:schemeClr val="accent5">
                    <a:lumMod val="50000"/>
                  </a:schemeClr>
                </a:solidFill>
                <a:hlinkClick r:id="rId4">
                  <a:extLst>
                    <a:ext uri="{A12FA001-AC4F-418D-AE19-62706E023703}">
                      <ahyp:hlinkClr xmlns:ahyp="http://schemas.microsoft.com/office/drawing/2018/hyperlinkcolor" val="tx"/>
                    </a:ext>
                  </a:extLst>
                </a:hlinkClick>
              </a:rPr>
              <a:t>shiphelp.org/ship-resources/covid-19/toolkit</a:t>
            </a:r>
            <a:endParaRPr lang="en-US" sz="2000" dirty="0">
              <a:solidFill>
                <a:schemeClr val="accent5">
                  <a:lumMod val="50000"/>
                </a:schemeClr>
              </a:solidFill>
            </a:endParaRPr>
          </a:p>
          <a:p>
            <a:pPr>
              <a:spcAft>
                <a:spcPts val="2400"/>
              </a:spcAft>
            </a:pPr>
            <a:r>
              <a:rPr lang="en-US" sz="2000" b="1" dirty="0">
                <a:solidFill>
                  <a:schemeClr val="accent5">
                    <a:lumMod val="50000"/>
                  </a:schemeClr>
                </a:solidFill>
              </a:rPr>
              <a:t>Contents: </a:t>
            </a:r>
            <a:r>
              <a:rPr lang="en-US" sz="2000" dirty="0">
                <a:solidFill>
                  <a:schemeClr val="accent5">
                    <a:lumMod val="50000"/>
                  </a:schemeClr>
                </a:solidFill>
              </a:rPr>
              <a:t>Best practices, templates, and checklists created by ACL’s grantee network</a:t>
            </a:r>
          </a:p>
          <a:p>
            <a:endParaRPr lang="en-US" sz="2000" dirty="0">
              <a:solidFill>
                <a:schemeClr val="tx1"/>
              </a:solidFill>
            </a:endParaRPr>
          </a:p>
          <a:p>
            <a:pPr marL="0" indent="0">
              <a:buNone/>
            </a:pPr>
            <a:endParaRPr lang="en-US" sz="2000" dirty="0">
              <a:solidFill>
                <a:schemeClr val="tx1"/>
              </a:solidFill>
            </a:endParaRPr>
          </a:p>
          <a:p>
            <a:pPr lvl="1"/>
            <a:endParaRPr lang="en-US" sz="1800" dirty="0">
              <a:solidFill>
                <a:schemeClr val="tx1"/>
              </a:solidFill>
            </a:endParaRPr>
          </a:p>
          <a:p>
            <a:pPr marL="443777" lvl="1" indent="0">
              <a:buNone/>
            </a:pPr>
            <a:endParaRPr lang="en-US" sz="1800" dirty="0">
              <a:solidFill>
                <a:schemeClr val="tx1"/>
              </a:solidFill>
            </a:endParaRPr>
          </a:p>
          <a:p>
            <a:pPr marL="0" indent="0">
              <a:buNone/>
              <a:tabLst>
                <a:tab pos="3206750" algn="l"/>
              </a:tabLst>
            </a:pPr>
            <a:endParaRPr lang="en-US" sz="2000" dirty="0">
              <a:solidFill>
                <a:schemeClr val="tx1"/>
              </a:solidFill>
            </a:endParaRPr>
          </a:p>
          <a:p>
            <a:endParaRPr lang="en-US" sz="2000" dirty="0">
              <a:solidFill>
                <a:schemeClr val="tx1"/>
              </a:solidFill>
            </a:endParaRPr>
          </a:p>
        </p:txBody>
      </p:sp>
      <p:pic>
        <p:nvPicPr>
          <p:cNvPr id="11" name="Picture 10">
            <a:extLst>
              <a:ext uri="{FF2B5EF4-FFF2-40B4-BE49-F238E27FC236}">
                <a16:creationId xmlns:a16="http://schemas.microsoft.com/office/drawing/2014/main" id="{FA1C6AFA-7B6D-6A77-EE50-A12D777D455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69900" y="1443189"/>
            <a:ext cx="5386971" cy="40202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p:spPr>
      </p:pic>
      <p:cxnSp>
        <p:nvCxnSpPr>
          <p:cNvPr id="9" name="Straight Connector 8">
            <a:extLst>
              <a:ext uri="{FF2B5EF4-FFF2-40B4-BE49-F238E27FC236}">
                <a16:creationId xmlns:a16="http://schemas.microsoft.com/office/drawing/2014/main" id="{DC49944C-52F8-245B-B8E6-14453EA23019}"/>
              </a:ext>
              <a:ext uri="{C183D7F6-B498-43B3-948B-1728B52AA6E4}">
                <adec:decorative xmlns:adec="http://schemas.microsoft.com/office/drawing/2017/decorative" val="1"/>
              </a:ext>
            </a:extLst>
          </p:cNvPr>
          <p:cNvCxnSpPr/>
          <p:nvPr/>
        </p:nvCxnSpPr>
        <p:spPr>
          <a:xfrm>
            <a:off x="6009772" y="2862569"/>
            <a:ext cx="1371600" cy="0"/>
          </a:xfrm>
          <a:prstGeom prst="line">
            <a:avLst/>
          </a:prstGeom>
          <a:ln w="57150">
            <a:solidFill>
              <a:schemeClr val="accent2"/>
            </a:solidFill>
          </a:ln>
        </p:spPr>
        <p:style>
          <a:lnRef idx="1">
            <a:schemeClr val="accent2"/>
          </a:lnRef>
          <a:fillRef idx="0">
            <a:schemeClr val="accent2"/>
          </a:fillRef>
          <a:effectRef idx="0">
            <a:schemeClr val="accent2"/>
          </a:effectRef>
          <a:fontRef idx="minor">
            <a:schemeClr val="tx1"/>
          </a:fontRef>
        </p:style>
      </p:cxnSp>
      <p:sp>
        <p:nvSpPr>
          <p:cNvPr id="8" name="Slide Number Placeholder 7">
            <a:extLst>
              <a:ext uri="{FF2B5EF4-FFF2-40B4-BE49-F238E27FC236}">
                <a16:creationId xmlns:a16="http://schemas.microsoft.com/office/drawing/2014/main" id="{FF74A160-2F26-44B0-A61A-DA61342EDEED}"/>
              </a:ext>
            </a:extLst>
          </p:cNvPr>
          <p:cNvSpPr>
            <a:spLocks noGrp="1"/>
          </p:cNvSpPr>
          <p:nvPr>
            <p:ph type="sldNum" sz="quarter" idx="12"/>
          </p:nvPr>
        </p:nvSpPr>
        <p:spPr/>
        <p:txBody>
          <a:bodyPr/>
          <a:lstStyle/>
          <a:p>
            <a:fld id="{0B2D781D-8844-5940-92D1-06EF0A7F581E}" type="slidenum">
              <a:rPr lang="en-US" smtClean="0"/>
              <a:t>71</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pPr lvl="0">
              <a:defRPr/>
            </a:pPr>
            <a:r>
              <a:rPr lang="en-US">
                <a:solidFill>
                  <a:schemeClr val="accent5">
                    <a:lumMod val="60000"/>
                    <a:lumOff val="40000"/>
                  </a:schemeClr>
                </a:solidFill>
              </a:rPr>
              <a:t>September 2023</a:t>
            </a:r>
            <a:endParaRPr lang="en-US" dirty="0">
              <a:solidFill>
                <a:schemeClr val="accent5">
                  <a:lumMod val="60000"/>
                  <a:lumOff val="40000"/>
                </a:schemeClr>
              </a:solidFill>
            </a:endParaRPr>
          </a:p>
        </p:txBody>
      </p:sp>
    </p:spTree>
    <p:custDataLst>
      <p:tags r:id="rId1"/>
    </p:custDataLst>
    <p:extLst>
      <p:ext uri="{BB962C8B-B14F-4D97-AF65-F5344CB8AC3E}">
        <p14:creationId xmlns:p14="http://schemas.microsoft.com/office/powerpoint/2010/main" val="3771398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Toolkit Contents</a:t>
            </a:r>
          </a:p>
        </p:txBody>
      </p:sp>
      <p:sp>
        <p:nvSpPr>
          <p:cNvPr id="5" name="Content Placeholder 4"/>
          <p:cNvSpPr>
            <a:spLocks noGrp="1"/>
          </p:cNvSpPr>
          <p:nvPr>
            <p:ph sz="half" idx="1"/>
          </p:nvPr>
        </p:nvSpPr>
        <p:spPr>
          <a:xfrm>
            <a:off x="838200" y="1521280"/>
            <a:ext cx="5181600" cy="4351338"/>
          </a:xfrm>
        </p:spPr>
        <p:txBody>
          <a:bodyPr numCol="1" spcCol="182880">
            <a:noAutofit/>
          </a:bodyPr>
          <a:lstStyle/>
          <a:p>
            <a:pPr marL="0" indent="0">
              <a:buNone/>
            </a:pPr>
            <a:r>
              <a:rPr lang="en-US" sz="2800" b="1" dirty="0"/>
              <a:t>Virtual Service Delivery</a:t>
            </a:r>
          </a:p>
          <a:p>
            <a:pPr marL="457200" indent="-457200">
              <a:buFont typeface="+mj-lt"/>
              <a:buAutoNum type="arabicPeriod"/>
            </a:pPr>
            <a:r>
              <a:rPr lang="en-US" sz="2800" dirty="0"/>
              <a:t>Confidentiality</a:t>
            </a:r>
          </a:p>
          <a:p>
            <a:pPr marL="457200" indent="-457200">
              <a:buFont typeface="+mj-lt"/>
              <a:buAutoNum type="arabicPeriod"/>
            </a:pPr>
            <a:r>
              <a:rPr lang="en-US" sz="2800" dirty="0"/>
              <a:t>Virtual Counseling</a:t>
            </a:r>
          </a:p>
          <a:p>
            <a:pPr marL="457200" indent="-457200">
              <a:buFont typeface="+mj-lt"/>
              <a:buAutoNum type="arabicPeriod"/>
            </a:pPr>
            <a:r>
              <a:rPr lang="en-US" sz="2800" dirty="0"/>
              <a:t>Virtual Events </a:t>
            </a:r>
          </a:p>
          <a:p>
            <a:pPr marL="457200" indent="-457200">
              <a:buFont typeface="+mj-lt"/>
              <a:buAutoNum type="arabicPeriod"/>
            </a:pPr>
            <a:r>
              <a:rPr lang="en-US" sz="2800" dirty="0"/>
              <a:t>Volunteer and Staff Support</a:t>
            </a:r>
          </a:p>
        </p:txBody>
      </p:sp>
      <p:sp>
        <p:nvSpPr>
          <p:cNvPr id="7" name="Content Placeholder 6">
            <a:extLst>
              <a:ext uri="{FF2B5EF4-FFF2-40B4-BE49-F238E27FC236}">
                <a16:creationId xmlns:a16="http://schemas.microsoft.com/office/drawing/2014/main" id="{B8A98553-5DCB-926D-BE26-E9C5EC8A6472}"/>
              </a:ext>
            </a:extLst>
          </p:cNvPr>
          <p:cNvSpPr>
            <a:spLocks noGrp="1"/>
          </p:cNvSpPr>
          <p:nvPr>
            <p:ph sz="half" idx="2"/>
          </p:nvPr>
        </p:nvSpPr>
        <p:spPr>
          <a:xfrm>
            <a:off x="1270590" y="5042327"/>
            <a:ext cx="9138683" cy="1361222"/>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Find the toolkit at </a:t>
            </a: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shiphelp.org/ship-resources/covid-19/toolkit</a:t>
            </a:r>
            <a:endPar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indent="0">
              <a:buNone/>
            </a:pPr>
            <a:endParaRPr lang="en-US" sz="2400" dirty="0"/>
          </a:p>
        </p:txBody>
      </p:sp>
      <p:pic>
        <p:nvPicPr>
          <p:cNvPr id="6" name="Picture 5">
            <a:extLst>
              <a:ext uri="{FF2B5EF4-FFF2-40B4-BE49-F238E27FC236}">
                <a16:creationId xmlns:a16="http://schemas.microsoft.com/office/drawing/2014/main" id="{D70BB625-2C43-658B-4E44-CF1A4FC78AA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26273" y="1489382"/>
            <a:ext cx="5432910" cy="3314075"/>
          </a:xfrm>
          <a:prstGeom prst="rect">
            <a:avLst/>
          </a:prstGeom>
          <a:ln>
            <a:noFill/>
          </a:ln>
          <a:effectLst>
            <a:outerShdw blurRad="292100" dist="139700" dir="2700000" algn="tl" rotWithShape="0">
              <a:srgbClr val="333333">
                <a:alpha val="65000"/>
              </a:srgbClr>
            </a:outerShdw>
          </a:effectLst>
        </p:spPr>
      </p:pic>
      <p:sp>
        <p:nvSpPr>
          <p:cNvPr id="9" name="Slide Number Placeholder 8">
            <a:extLst>
              <a:ext uri="{FF2B5EF4-FFF2-40B4-BE49-F238E27FC236}">
                <a16:creationId xmlns:a16="http://schemas.microsoft.com/office/drawing/2014/main" id="{694753DC-9EEE-4812-8D98-5B8E2A30BD25}"/>
              </a:ext>
            </a:extLst>
          </p:cNvPr>
          <p:cNvSpPr>
            <a:spLocks noGrp="1"/>
          </p:cNvSpPr>
          <p:nvPr>
            <p:ph type="sldNum" sz="quarter" idx="12"/>
          </p:nvPr>
        </p:nvSpPr>
        <p:spPr/>
        <p:txBody>
          <a:bodyPr/>
          <a:lstStyle/>
          <a:p>
            <a:fld id="{0B2D781D-8844-5940-92D1-06EF0A7F581E}" type="slidenum">
              <a:rPr lang="en-US" smtClean="0"/>
              <a:t>72</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pPr lvl="0">
              <a:defRPr/>
            </a:pPr>
            <a:r>
              <a:rPr lang="en-US">
                <a:solidFill>
                  <a:schemeClr val="accent5">
                    <a:lumMod val="60000"/>
                    <a:lumOff val="40000"/>
                  </a:schemeClr>
                </a:solidFill>
              </a:rPr>
              <a:t>September 2023</a:t>
            </a:r>
            <a:endParaRPr lang="en-US" dirty="0">
              <a:solidFill>
                <a:schemeClr val="accent5">
                  <a:lumMod val="60000"/>
                  <a:lumOff val="40000"/>
                </a:schemeClr>
              </a:solidFill>
            </a:endParaRPr>
          </a:p>
        </p:txBody>
      </p:sp>
    </p:spTree>
    <p:custDataLst>
      <p:tags r:id="rId1"/>
    </p:custDataLst>
    <p:extLst>
      <p:ext uri="{BB962C8B-B14F-4D97-AF65-F5344CB8AC3E}">
        <p14:creationId xmlns:p14="http://schemas.microsoft.com/office/powerpoint/2010/main" val="42784716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Example: Tips for Privacy and Confidentiality</a:t>
            </a:r>
          </a:p>
        </p:txBody>
      </p:sp>
      <p:pic>
        <p:nvPicPr>
          <p:cNvPr id="7" name="Content Placeholder 6" descr="Screenshot showing a tip sheet that provides tips and questions to consider related to privacy and confidentiality when working online vs. offline in programs where grantees and clients would typically meet face-to-face, in the same physical space. &#10;&#10;Source: https://www.shiphelp.org/ship-resources/covid-19/toolkit">
            <a:extLst>
              <a:ext uri="{FF2B5EF4-FFF2-40B4-BE49-F238E27FC236}">
                <a16:creationId xmlns:a16="http://schemas.microsoft.com/office/drawing/2014/main" id="{AB08C0BC-A603-1457-84CB-A1BC888AB056}"/>
              </a:ext>
            </a:extLst>
          </p:cNvPr>
          <p:cNvPicPr>
            <a:picLocks noGrp="1" noChangeAspect="1"/>
          </p:cNvPicPr>
          <p:nvPr>
            <p:ph sz="quarter" idx="13"/>
          </p:nvPr>
        </p:nvPicPr>
        <p:blipFill>
          <a:blip r:embed="rId4"/>
          <a:stretch>
            <a:fillRect/>
          </a:stretch>
        </p:blipFill>
        <p:spPr>
          <a:xfrm>
            <a:off x="514128" y="1278097"/>
            <a:ext cx="8805238" cy="3968831"/>
          </a:xfrm>
          <a:prstGeom prst="rect">
            <a:avLst/>
          </a:prstGeom>
        </p:spPr>
      </p:pic>
      <p:pic>
        <p:nvPicPr>
          <p:cNvPr id="9" name="Content Placeholder 8" descr="another screenshot showing tech tips to ensure privacy in a virtual setting.&#10;&#10;Source: https://www.shiphelp.org/ship-resources/covid-19/toolkit">
            <a:extLst>
              <a:ext uri="{FF2B5EF4-FFF2-40B4-BE49-F238E27FC236}">
                <a16:creationId xmlns:a16="http://schemas.microsoft.com/office/drawing/2014/main" id="{610294D4-C783-3DFA-6BE4-C8AD013E51FF}"/>
              </a:ext>
            </a:extLst>
          </p:cNvPr>
          <p:cNvPicPr>
            <a:picLocks noGrp="1" noChangeAspect="1"/>
          </p:cNvPicPr>
          <p:nvPr>
            <p:ph sz="quarter" idx="14"/>
          </p:nvPr>
        </p:nvPicPr>
        <p:blipFill>
          <a:blip r:embed="rId5"/>
          <a:stretch>
            <a:fillRect/>
          </a:stretch>
        </p:blipFill>
        <p:spPr>
          <a:xfrm>
            <a:off x="4420596" y="3370521"/>
            <a:ext cx="7465608" cy="2722075"/>
          </a:xfrm>
          <a:prstGeom prst="rect">
            <a:avLst/>
          </a:prstGeom>
        </p:spPr>
      </p:pic>
      <p:sp>
        <p:nvSpPr>
          <p:cNvPr id="8" name="Slide Number Placeholder 7">
            <a:extLst>
              <a:ext uri="{FF2B5EF4-FFF2-40B4-BE49-F238E27FC236}">
                <a16:creationId xmlns:a16="http://schemas.microsoft.com/office/drawing/2014/main" id="{31A3DBC9-89BB-4D4F-9CA1-923CA4ED0A59}"/>
              </a:ext>
            </a:extLst>
          </p:cNvPr>
          <p:cNvSpPr>
            <a:spLocks noGrp="1"/>
          </p:cNvSpPr>
          <p:nvPr>
            <p:ph type="sldNum" sz="quarter" idx="12"/>
          </p:nvPr>
        </p:nvSpPr>
        <p:spPr/>
        <p:txBody>
          <a:bodyPr/>
          <a:lstStyle/>
          <a:p>
            <a:fld id="{48F63A3B-78C7-47BE-AE5E-E10140E04643}" type="slidenum">
              <a:rPr lang="en-US" smtClean="0"/>
              <a:pPr/>
              <a:t>73</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vert="horz" lIns="91440" tIns="45720" rIns="91440" bIns="45720" rtlCol="0" anchor="ctr"/>
          <a:lstStyle/>
          <a:p>
            <a:r>
              <a:rPr lang="en-US"/>
              <a:t>September 2023</a:t>
            </a:r>
            <a:endParaRPr lang="en-US" dirty="0"/>
          </a:p>
        </p:txBody>
      </p:sp>
    </p:spTree>
    <p:custDataLst>
      <p:tags r:id="rId1"/>
    </p:custDataLst>
    <p:extLst>
      <p:ext uri="{BB962C8B-B14F-4D97-AF65-F5344CB8AC3E}">
        <p14:creationId xmlns:p14="http://schemas.microsoft.com/office/powerpoint/2010/main" val="18063612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8865D-D324-F2AE-FADF-8A79BEE16853}"/>
              </a:ext>
            </a:extLst>
          </p:cNvPr>
          <p:cNvSpPr>
            <a:spLocks noGrp="1"/>
          </p:cNvSpPr>
          <p:nvPr>
            <p:ph type="title"/>
          </p:nvPr>
        </p:nvSpPr>
        <p:spPr/>
        <p:txBody>
          <a:bodyPr/>
          <a:lstStyle/>
          <a:p>
            <a:r>
              <a:rPr lang="en-US" dirty="0"/>
              <a:t>Example: Getting Ready for a Virtual Counseling Session</a:t>
            </a:r>
          </a:p>
        </p:txBody>
      </p:sp>
      <p:pic>
        <p:nvPicPr>
          <p:cNvPr id="8" name="Content Placeholder 7" descr="Screenshot showing a checklist for scheduling a remote counselling session&#10;Source: https://www.shiphelp.org/ship-resources/covid-19/toolkit">
            <a:extLst>
              <a:ext uri="{FF2B5EF4-FFF2-40B4-BE49-F238E27FC236}">
                <a16:creationId xmlns:a16="http://schemas.microsoft.com/office/drawing/2014/main" id="{2115CCC8-26F8-3E72-C580-3FCEA409C3AE}"/>
              </a:ext>
            </a:extLst>
          </p:cNvPr>
          <p:cNvPicPr>
            <a:picLocks noGrp="1" noChangeAspect="1"/>
          </p:cNvPicPr>
          <p:nvPr>
            <p:ph sz="quarter" idx="13"/>
          </p:nvPr>
        </p:nvPicPr>
        <p:blipFill>
          <a:blip r:embed="rId4"/>
          <a:stretch>
            <a:fillRect/>
          </a:stretch>
        </p:blipFill>
        <p:spPr>
          <a:xfrm>
            <a:off x="2425937" y="1219200"/>
            <a:ext cx="7390927" cy="5089525"/>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43EC3ACD-4701-13F7-8639-A64E36E57C9F}"/>
              </a:ext>
            </a:extLst>
          </p:cNvPr>
          <p:cNvSpPr>
            <a:spLocks noGrp="1"/>
          </p:cNvSpPr>
          <p:nvPr>
            <p:ph type="sldNum" sz="quarter" idx="12"/>
          </p:nvPr>
        </p:nvSpPr>
        <p:spPr/>
        <p:txBody>
          <a:bodyPr/>
          <a:lstStyle/>
          <a:p>
            <a:fld id="{48F63A3B-78C7-47BE-AE5E-E10140E04643}" type="slidenum">
              <a:rPr lang="en-US" smtClean="0"/>
              <a:pPr/>
              <a:t>74</a:t>
            </a:fld>
            <a:endParaRPr lang="en-US"/>
          </a:p>
        </p:txBody>
      </p:sp>
      <p:sp>
        <p:nvSpPr>
          <p:cNvPr id="4" name="Footer Placeholder 3">
            <a:extLst>
              <a:ext uri="{FF2B5EF4-FFF2-40B4-BE49-F238E27FC236}">
                <a16:creationId xmlns:a16="http://schemas.microsoft.com/office/drawing/2014/main" id="{7DD2562F-476E-058C-6910-854942FD72BF}"/>
              </a:ext>
            </a:extLst>
          </p:cNvPr>
          <p:cNvSpPr>
            <a:spLocks noGrp="1"/>
          </p:cNvSpPr>
          <p:nvPr>
            <p:ph type="ftr" sz="quarter" idx="11"/>
          </p:nvPr>
        </p:nvSpPr>
        <p:spPr/>
        <p:txBody>
          <a:bodyPr/>
          <a:lstStyle/>
          <a:p>
            <a:r>
              <a:rPr lang="en-US"/>
              <a:t>NTP Medicare OEP Bootcamp 2023</a:t>
            </a:r>
            <a:endParaRPr lang="en-US" dirty="0"/>
          </a:p>
        </p:txBody>
      </p:sp>
      <p:sp>
        <p:nvSpPr>
          <p:cNvPr id="5" name="Date Placeholder 4">
            <a:extLst>
              <a:ext uri="{FF2B5EF4-FFF2-40B4-BE49-F238E27FC236}">
                <a16:creationId xmlns:a16="http://schemas.microsoft.com/office/drawing/2014/main" id="{A4F9C645-9D00-E776-251F-AB7132FBD534}"/>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27371729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Use and Feedback</a:t>
            </a:r>
          </a:p>
        </p:txBody>
      </p:sp>
      <p:sp>
        <p:nvSpPr>
          <p:cNvPr id="5" name="Content Placeholder 4">
            <a:extLst>
              <a:ext uri="{FF2B5EF4-FFF2-40B4-BE49-F238E27FC236}">
                <a16:creationId xmlns:a16="http://schemas.microsoft.com/office/drawing/2014/main" id="{A436400C-6276-42AB-8BDC-7D572145D668}"/>
              </a:ext>
            </a:extLst>
          </p:cNvPr>
          <p:cNvSpPr>
            <a:spLocks noGrp="1"/>
          </p:cNvSpPr>
          <p:nvPr>
            <p:ph sz="quarter" idx="13"/>
          </p:nvPr>
        </p:nvSpPr>
        <p:spPr>
          <a:xfrm>
            <a:off x="1085850" y="3880054"/>
            <a:ext cx="10680700" cy="2077098"/>
          </a:xfrm>
        </p:spPr>
        <p:txBody>
          <a:bodyPr>
            <a:normAutofit/>
          </a:bodyPr>
          <a:lstStyle/>
          <a:p>
            <a:r>
              <a:rPr lang="en-US" sz="2800" dirty="0"/>
              <a:t>Available to all community-based organizations and state agencies serving Medicare beneficiaries</a:t>
            </a:r>
          </a:p>
          <a:p>
            <a:r>
              <a:rPr lang="en-US" sz="2800" dirty="0"/>
              <a:t>Ideas, comments, or questions related to the toolkit? </a:t>
            </a:r>
          </a:p>
          <a:p>
            <a:pPr lvl="1"/>
            <a:r>
              <a:rPr lang="en-US" sz="2400" dirty="0"/>
              <a:t>Email me at </a:t>
            </a:r>
            <a:r>
              <a:rPr lang="en-US" sz="2400" dirty="0">
                <a:hlinkClick r:id="rId4">
                  <a:extLst>
                    <a:ext uri="{A12FA001-AC4F-418D-AE19-62706E023703}">
                      <ahyp:hlinkClr xmlns:ahyp="http://schemas.microsoft.com/office/drawing/2018/hyperlinkcolor" val="tx"/>
                    </a:ext>
                  </a:extLst>
                </a:hlinkClick>
              </a:rPr>
              <a:t>Margaret.flowers@acl.hhs.gov</a:t>
            </a:r>
            <a:r>
              <a:rPr lang="en-US" sz="2400" dirty="0"/>
              <a:t> </a:t>
            </a:r>
            <a:endParaRPr lang="en-US" sz="2800" dirty="0"/>
          </a:p>
        </p:txBody>
      </p:sp>
      <p:pic>
        <p:nvPicPr>
          <p:cNvPr id="7" name="Picture 6">
            <a:extLst>
              <a:ext uri="{FF2B5EF4-FFF2-40B4-BE49-F238E27FC236}">
                <a16:creationId xmlns:a16="http://schemas.microsoft.com/office/drawing/2014/main" id="{CCE68EC1-614E-4042-BE4D-7A1771843C92}"/>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81400" y="1180346"/>
            <a:ext cx="4189041" cy="2479483"/>
          </a:xfrm>
          <a:prstGeom prst="rect">
            <a:avLst/>
          </a:prstGeom>
        </p:spPr>
      </p:pic>
      <p:sp>
        <p:nvSpPr>
          <p:cNvPr id="8" name="Slide Number Placeholder 7">
            <a:extLst>
              <a:ext uri="{FF2B5EF4-FFF2-40B4-BE49-F238E27FC236}">
                <a16:creationId xmlns:a16="http://schemas.microsoft.com/office/drawing/2014/main" id="{7CFA8A98-2EB6-4F3B-B20F-C38B1539AD2F}"/>
              </a:ext>
            </a:extLst>
          </p:cNvPr>
          <p:cNvSpPr>
            <a:spLocks noGrp="1"/>
          </p:cNvSpPr>
          <p:nvPr>
            <p:ph type="sldNum" sz="quarter" idx="12"/>
          </p:nvPr>
        </p:nvSpPr>
        <p:spPr/>
        <p:txBody>
          <a:bodyPr/>
          <a:lstStyle/>
          <a:p>
            <a:fld id="{0B2D781D-8844-5940-92D1-06EF0A7F581E}" type="slidenum">
              <a:rPr lang="en-US" smtClean="0"/>
              <a:t>75</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pPr lvl="0">
              <a:defRPr/>
            </a:pPr>
            <a:r>
              <a:rPr lang="en-US">
                <a:solidFill>
                  <a:schemeClr val="accent5">
                    <a:lumMod val="60000"/>
                    <a:lumOff val="40000"/>
                  </a:schemeClr>
                </a:solidFill>
              </a:rPr>
              <a:t>September 2023</a:t>
            </a:r>
            <a:endParaRPr lang="en-US" dirty="0">
              <a:solidFill>
                <a:schemeClr val="accent5">
                  <a:lumMod val="60000"/>
                  <a:lumOff val="40000"/>
                </a:schemeClr>
              </a:solidFill>
            </a:endParaRPr>
          </a:p>
        </p:txBody>
      </p:sp>
    </p:spTree>
    <p:custDataLst>
      <p:tags r:id="rId1"/>
    </p:custDataLst>
    <p:extLst>
      <p:ext uri="{BB962C8B-B14F-4D97-AF65-F5344CB8AC3E}">
        <p14:creationId xmlns:p14="http://schemas.microsoft.com/office/powerpoint/2010/main" val="23405767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0FC9-1510-6925-BA4E-AD1C3995545B}"/>
              </a:ext>
            </a:extLst>
          </p:cNvPr>
          <p:cNvSpPr>
            <a:spLocks noGrp="1"/>
          </p:cNvSpPr>
          <p:nvPr>
            <p:ph type="title"/>
          </p:nvPr>
        </p:nvSpPr>
        <p:spPr/>
        <p:txBody>
          <a:bodyPr/>
          <a:lstStyle/>
          <a:p>
            <a:r>
              <a:rPr lang="en-US" dirty="0"/>
              <a:t>Q</a:t>
            </a:r>
            <a:r>
              <a:rPr lang="en-US" b="0" dirty="0"/>
              <a:t>&amp;</a:t>
            </a:r>
            <a:r>
              <a:rPr lang="en-US" dirty="0"/>
              <a:t>A </a:t>
            </a:r>
            <a:r>
              <a:rPr lang="en-US" dirty="0">
                <a:solidFill>
                  <a:srgbClr val="00529B"/>
                </a:solidFill>
              </a:rPr>
              <a:t>4</a:t>
            </a:r>
            <a:endParaRPr lang="en-US" dirty="0"/>
          </a:p>
        </p:txBody>
      </p:sp>
      <p:sp>
        <p:nvSpPr>
          <p:cNvPr id="3" name="Content Placeholder 2">
            <a:extLst>
              <a:ext uri="{FF2B5EF4-FFF2-40B4-BE49-F238E27FC236}">
                <a16:creationId xmlns:a16="http://schemas.microsoft.com/office/drawing/2014/main" id="{DB844CBB-A08E-A82D-DB6C-1F09DE4DA16C}"/>
              </a:ext>
            </a:extLst>
          </p:cNvPr>
          <p:cNvSpPr>
            <a:spLocks noGrp="1"/>
          </p:cNvSpPr>
          <p:nvPr>
            <p:ph idx="1"/>
          </p:nvPr>
        </p:nvSpPr>
        <p:spPr>
          <a:xfrm>
            <a:off x="135815" y="1149601"/>
            <a:ext cx="11920369" cy="1550670"/>
          </a:xfrm>
        </p:spPr>
        <p:txBody>
          <a:bodyPr/>
          <a:lstStyle/>
          <a:p>
            <a:pPr marL="182880" indent="0">
              <a:buNone/>
            </a:pPr>
            <a:r>
              <a:rPr lang="en-US" dirty="0">
                <a:solidFill>
                  <a:srgbClr val="00529B"/>
                </a:solidFill>
                <a:latin typeface="Arial" panose="020B0604020202020204" pitchFamily="34" charset="0"/>
                <a:cs typeface="Arial" panose="020B0604020202020204" pitchFamily="34" charset="0"/>
              </a:rPr>
              <a:t>To submit a question, select the Q&amp;A icon           on your Zoom control bar.</a:t>
            </a:r>
          </a:p>
        </p:txBody>
      </p:sp>
      <p:pic>
        <p:nvPicPr>
          <p:cNvPr id="4" name="Picture 3" descr="Q &amp; A icon">
            <a:extLst>
              <a:ext uri="{FF2B5EF4-FFF2-40B4-BE49-F238E27FC236}">
                <a16:creationId xmlns:a16="http://schemas.microsoft.com/office/drawing/2014/main" id="{17C7FA85-BCB0-FEFB-39F6-B056A0B48392}"/>
              </a:ext>
            </a:extLst>
          </p:cNvPr>
          <p:cNvPicPr>
            <a:picLocks noChangeAspect="1"/>
          </p:cNvPicPr>
          <p:nvPr/>
        </p:nvPicPr>
        <p:blipFill>
          <a:blip r:embed="rId4"/>
          <a:stretch>
            <a:fillRect/>
          </a:stretch>
        </p:blipFill>
        <p:spPr>
          <a:xfrm>
            <a:off x="6626846" y="1015889"/>
            <a:ext cx="783394" cy="779955"/>
          </a:xfrm>
          <a:prstGeom prst="rect">
            <a:avLst/>
          </a:prstGeom>
        </p:spPr>
      </p:pic>
    </p:spTree>
    <p:custDataLst>
      <p:tags r:id="rId1"/>
    </p:custDataLst>
    <p:extLst>
      <p:ext uri="{BB962C8B-B14F-4D97-AF65-F5344CB8AC3E}">
        <p14:creationId xmlns:p14="http://schemas.microsoft.com/office/powerpoint/2010/main" val="8069049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6759" y="2050868"/>
            <a:ext cx="5647327" cy="688931"/>
          </a:xfrm>
        </p:spPr>
        <p:txBody>
          <a:bodyPr>
            <a:normAutofit fontScale="90000"/>
          </a:bodyPr>
          <a:lstStyle/>
          <a:p>
            <a:r>
              <a:rPr lang="en-US" sz="3200" dirty="0"/>
              <a:t>Medicare Account Experience</a:t>
            </a:r>
          </a:p>
        </p:txBody>
      </p:sp>
      <p:sp>
        <p:nvSpPr>
          <p:cNvPr id="7" name="Text Placeholder 6">
            <a:extLst>
              <a:ext uri="{FF2B5EF4-FFF2-40B4-BE49-F238E27FC236}">
                <a16:creationId xmlns:a16="http://schemas.microsoft.com/office/drawing/2014/main" id="{E69CECFC-236A-469C-BE6A-4645A2F85EBC}"/>
              </a:ext>
            </a:extLst>
          </p:cNvPr>
          <p:cNvSpPr>
            <a:spLocks noGrp="1"/>
          </p:cNvSpPr>
          <p:nvPr>
            <p:ph type="body" idx="1"/>
          </p:nvPr>
        </p:nvSpPr>
        <p:spPr>
          <a:xfrm>
            <a:off x="3993064" y="3846094"/>
            <a:ext cx="6966675" cy="2058948"/>
          </a:xfrm>
        </p:spPr>
        <p:txBody>
          <a:bodyPr>
            <a:normAutofit/>
          </a:bodyPr>
          <a:lstStyle/>
          <a:p>
            <a:pPr>
              <a:spcAft>
                <a:spcPts val="600"/>
              </a:spcAft>
            </a:pPr>
            <a:r>
              <a:rPr lang="en-US" sz="2400" dirty="0">
                <a:latin typeface="Arial" panose="020B0604020202020204" pitchFamily="34" charset="0"/>
                <a:cs typeface="Arial" panose="020B0604020202020204" pitchFamily="34" charset="0"/>
              </a:rPr>
              <a:t>Aaron Lartey</a:t>
            </a:r>
            <a:endParaRPr lang="en-US" sz="2400" b="0" dirty="0">
              <a:latin typeface="Arial" panose="020B0604020202020204" pitchFamily="34" charset="0"/>
              <a:cs typeface="Arial" panose="020B0604020202020204" pitchFamily="34" charset="0"/>
            </a:endParaRPr>
          </a:p>
          <a:p>
            <a:pPr>
              <a:spcAft>
                <a:spcPts val="600"/>
              </a:spcAft>
            </a:pPr>
            <a:r>
              <a:rPr lang="en-US" sz="2400" b="0" dirty="0">
                <a:latin typeface="Arial" panose="020B0604020202020204" pitchFamily="34" charset="0"/>
                <a:cs typeface="Arial" panose="020B0604020202020204" pitchFamily="34" charset="0"/>
              </a:rPr>
              <a:t>Product Manager, </a:t>
            </a:r>
            <a:br>
              <a:rPr lang="en-US" sz="2400" b="0" dirty="0">
                <a:latin typeface="Arial" panose="020B0604020202020204" pitchFamily="34" charset="0"/>
                <a:cs typeface="Arial" panose="020B0604020202020204" pitchFamily="34" charset="0"/>
              </a:rPr>
            </a:br>
            <a:r>
              <a:rPr lang="en-US" sz="2400" b="0" dirty="0">
                <a:latin typeface="Arial" panose="020B0604020202020204" pitchFamily="34" charset="0"/>
                <a:cs typeface="Arial" panose="020B0604020202020204" pitchFamily="34" charset="0"/>
              </a:rPr>
              <a:t>Web Development Team</a:t>
            </a:r>
          </a:p>
          <a:p>
            <a:pPr>
              <a:spcAft>
                <a:spcPts val="600"/>
              </a:spcAft>
            </a:pPr>
            <a:r>
              <a:rPr lang="en-US" sz="2400" b="0" dirty="0">
                <a:latin typeface="Arial" panose="020B0604020202020204" pitchFamily="34" charset="0"/>
                <a:cs typeface="Arial" panose="020B0604020202020204" pitchFamily="34" charset="0"/>
              </a:rPr>
              <a:t>Office of Communications</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94086" y="3163049"/>
            <a:ext cx="2114337" cy="2131162"/>
          </a:xfrm>
          <a:prstGeom prst="rect">
            <a:avLst/>
          </a:prstGeom>
        </p:spPr>
      </p:pic>
    </p:spTree>
    <p:custDataLst>
      <p:tags r:id="rId1"/>
    </p:custDataLst>
    <p:extLst>
      <p:ext uri="{BB962C8B-B14F-4D97-AF65-F5344CB8AC3E}">
        <p14:creationId xmlns:p14="http://schemas.microsoft.com/office/powerpoint/2010/main" val="39649285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C8A60F-33A6-4F12-8B6D-A007D8AF4169}"/>
              </a:ext>
            </a:extLst>
          </p:cNvPr>
          <p:cNvSpPr>
            <a:spLocks noGrp="1"/>
          </p:cNvSpPr>
          <p:nvPr>
            <p:ph type="title"/>
          </p:nvPr>
        </p:nvSpPr>
        <p:spPr/>
        <p:txBody>
          <a:bodyPr/>
          <a:lstStyle/>
          <a:p>
            <a:r>
              <a:rPr lang="en-US" dirty="0"/>
              <a:t>Live Demo</a:t>
            </a:r>
          </a:p>
        </p:txBody>
      </p:sp>
      <p:sp>
        <p:nvSpPr>
          <p:cNvPr id="5" name="Content Placeholder 4">
            <a:extLst>
              <a:ext uri="{FF2B5EF4-FFF2-40B4-BE49-F238E27FC236}">
                <a16:creationId xmlns:a16="http://schemas.microsoft.com/office/drawing/2014/main" id="{EEBCFCE4-E686-490A-9062-96E4C47408C5}"/>
              </a:ext>
            </a:extLst>
          </p:cNvPr>
          <p:cNvSpPr>
            <a:spLocks noGrp="1"/>
          </p:cNvSpPr>
          <p:nvPr>
            <p:ph sz="quarter" idx="13"/>
          </p:nvPr>
        </p:nvSpPr>
        <p:spPr/>
        <p:txBody>
          <a:bodyPr/>
          <a:lstStyle/>
          <a:p>
            <a:pPr marL="0" indent="0">
              <a:buNone/>
            </a:pPr>
            <a:r>
              <a:rPr lang="en-US" dirty="0"/>
              <a:t>This portion of the presentation will be a live demonstration of the Medicare Account experience.</a:t>
            </a:r>
          </a:p>
        </p:txBody>
      </p:sp>
      <p:sp>
        <p:nvSpPr>
          <p:cNvPr id="7" name="Slide Number Placeholder 6">
            <a:extLst>
              <a:ext uri="{FF2B5EF4-FFF2-40B4-BE49-F238E27FC236}">
                <a16:creationId xmlns:a16="http://schemas.microsoft.com/office/drawing/2014/main" id="{F97C704F-BBCF-432C-99FE-CFCD98485692}"/>
              </a:ext>
            </a:extLst>
          </p:cNvPr>
          <p:cNvSpPr>
            <a:spLocks noGrp="1"/>
          </p:cNvSpPr>
          <p:nvPr>
            <p:ph type="sldNum" sz="quarter" idx="12"/>
          </p:nvPr>
        </p:nvSpPr>
        <p:spPr/>
        <p:txBody>
          <a:bodyPr/>
          <a:lstStyle/>
          <a:p>
            <a:fld id="{0B2D781D-8844-5940-92D1-06EF0A7F581E}" type="slidenum">
              <a:rPr lang="en-US" smtClean="0"/>
              <a:t>78</a:t>
            </a:fld>
            <a:endParaRPr lang="en-US"/>
          </a:p>
        </p:txBody>
      </p:sp>
      <p:sp>
        <p:nvSpPr>
          <p:cNvPr id="3" name="Footer Placeholder 2">
            <a:extLst>
              <a:ext uri="{FF2B5EF4-FFF2-40B4-BE49-F238E27FC236}">
                <a16:creationId xmlns:a16="http://schemas.microsoft.com/office/drawing/2014/main" id="{A57022AC-9203-4464-B4E6-F7AB447A0992}"/>
              </a:ext>
            </a:extLst>
          </p:cNvPr>
          <p:cNvSpPr>
            <a:spLocks noGrp="1"/>
          </p:cNvSpPr>
          <p:nvPr>
            <p:ph type="ftr" sz="quarter" idx="11"/>
          </p:nvPr>
        </p:nvSpPr>
        <p:spPr/>
        <p:txBody>
          <a:bodyPr/>
          <a:lstStyle/>
          <a:p>
            <a:r>
              <a:rPr lang="en-US"/>
              <a:t>NTP Medicare OEP Bootcamp 2023</a:t>
            </a:r>
            <a:endParaRPr lang="en-US" dirty="0"/>
          </a:p>
        </p:txBody>
      </p:sp>
      <p:sp>
        <p:nvSpPr>
          <p:cNvPr id="2" name="Date Placeholder 1">
            <a:extLst>
              <a:ext uri="{FF2B5EF4-FFF2-40B4-BE49-F238E27FC236}">
                <a16:creationId xmlns:a16="http://schemas.microsoft.com/office/drawing/2014/main" id="{201A680E-58DB-420D-B316-3C891CA7CD77}"/>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0009254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0FC9-1510-6925-BA4E-AD1C3995545B}"/>
              </a:ext>
            </a:extLst>
          </p:cNvPr>
          <p:cNvSpPr>
            <a:spLocks noGrp="1"/>
          </p:cNvSpPr>
          <p:nvPr>
            <p:ph type="title"/>
          </p:nvPr>
        </p:nvSpPr>
        <p:spPr/>
        <p:txBody>
          <a:bodyPr/>
          <a:lstStyle/>
          <a:p>
            <a:r>
              <a:rPr lang="en-US" dirty="0"/>
              <a:t>Q</a:t>
            </a:r>
            <a:r>
              <a:rPr lang="en-US" b="0" dirty="0"/>
              <a:t>&amp;</a:t>
            </a:r>
            <a:r>
              <a:rPr lang="en-US" dirty="0"/>
              <a:t>A </a:t>
            </a:r>
            <a:r>
              <a:rPr lang="en-US" dirty="0">
                <a:solidFill>
                  <a:srgbClr val="00529B"/>
                </a:solidFill>
              </a:rPr>
              <a:t>6</a:t>
            </a:r>
            <a:endParaRPr lang="en-US" dirty="0"/>
          </a:p>
        </p:txBody>
      </p:sp>
      <p:sp>
        <p:nvSpPr>
          <p:cNvPr id="3" name="Content Placeholder 2">
            <a:extLst>
              <a:ext uri="{FF2B5EF4-FFF2-40B4-BE49-F238E27FC236}">
                <a16:creationId xmlns:a16="http://schemas.microsoft.com/office/drawing/2014/main" id="{DB844CBB-A08E-A82D-DB6C-1F09DE4DA16C}"/>
              </a:ext>
            </a:extLst>
          </p:cNvPr>
          <p:cNvSpPr>
            <a:spLocks noGrp="1"/>
          </p:cNvSpPr>
          <p:nvPr>
            <p:ph idx="1"/>
          </p:nvPr>
        </p:nvSpPr>
        <p:spPr>
          <a:xfrm>
            <a:off x="135815" y="1149601"/>
            <a:ext cx="11920369" cy="1550670"/>
          </a:xfrm>
        </p:spPr>
        <p:txBody>
          <a:bodyPr/>
          <a:lstStyle/>
          <a:p>
            <a:pPr marL="182880" indent="0">
              <a:buNone/>
            </a:pPr>
            <a:r>
              <a:rPr lang="en-US" dirty="0">
                <a:solidFill>
                  <a:srgbClr val="00529B"/>
                </a:solidFill>
                <a:latin typeface="Arial" panose="020B0604020202020204" pitchFamily="34" charset="0"/>
                <a:cs typeface="Arial" panose="020B0604020202020204" pitchFamily="34" charset="0"/>
              </a:rPr>
              <a:t>To submit a question, select the Q&amp;A icon           on your Zoom control bar.</a:t>
            </a:r>
          </a:p>
        </p:txBody>
      </p:sp>
      <p:pic>
        <p:nvPicPr>
          <p:cNvPr id="4" name="Picture 3" descr="Q &amp; A icon">
            <a:extLst>
              <a:ext uri="{FF2B5EF4-FFF2-40B4-BE49-F238E27FC236}">
                <a16:creationId xmlns:a16="http://schemas.microsoft.com/office/drawing/2014/main" id="{17C7FA85-BCB0-FEFB-39F6-B056A0B48392}"/>
              </a:ext>
            </a:extLst>
          </p:cNvPr>
          <p:cNvPicPr>
            <a:picLocks noChangeAspect="1"/>
          </p:cNvPicPr>
          <p:nvPr/>
        </p:nvPicPr>
        <p:blipFill>
          <a:blip r:embed="rId4"/>
          <a:stretch>
            <a:fillRect/>
          </a:stretch>
        </p:blipFill>
        <p:spPr>
          <a:xfrm>
            <a:off x="6626846" y="1015889"/>
            <a:ext cx="783394" cy="779955"/>
          </a:xfrm>
          <a:prstGeom prst="rect">
            <a:avLst/>
          </a:prstGeom>
        </p:spPr>
      </p:pic>
    </p:spTree>
    <p:custDataLst>
      <p:tags r:id="rId1"/>
    </p:custDataLst>
    <p:extLst>
      <p:ext uri="{BB962C8B-B14F-4D97-AF65-F5344CB8AC3E}">
        <p14:creationId xmlns:p14="http://schemas.microsoft.com/office/powerpoint/2010/main" val="2921793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C60A8-4645-1712-5165-E80F3AA20DBD}"/>
              </a:ext>
            </a:extLst>
          </p:cNvPr>
          <p:cNvSpPr>
            <a:spLocks noGrp="1"/>
          </p:cNvSpPr>
          <p:nvPr>
            <p:ph type="title"/>
          </p:nvPr>
        </p:nvSpPr>
        <p:spPr/>
        <p:txBody>
          <a:bodyPr/>
          <a:lstStyle/>
          <a:p>
            <a:r>
              <a:rPr lang="en-US" dirty="0"/>
              <a:t>Checking In</a:t>
            </a:r>
          </a:p>
        </p:txBody>
      </p:sp>
      <p:sp>
        <p:nvSpPr>
          <p:cNvPr id="8" name="TextBox 7" descr="Chat-What are you hoping to learn today?" title="Text Box">
            <a:extLst>
              <a:ext uri="{FF2B5EF4-FFF2-40B4-BE49-F238E27FC236}">
                <a16:creationId xmlns:a16="http://schemas.microsoft.com/office/drawing/2014/main" id="{6B840AAE-13DE-3DC9-47BC-63D7A65360F3}"/>
              </a:ext>
            </a:extLst>
          </p:cNvPr>
          <p:cNvSpPr txBox="1"/>
          <p:nvPr/>
        </p:nvSpPr>
        <p:spPr>
          <a:xfrm rot="312774">
            <a:off x="497511" y="1318111"/>
            <a:ext cx="1796892" cy="784830"/>
          </a:xfrm>
          <a:prstGeom prst="rect">
            <a:avLst/>
          </a:prstGeom>
          <a:noFill/>
        </p:spPr>
        <p:txBody>
          <a:bodyPr wrap="square" rtlCol="0">
            <a:spAutoFit/>
          </a:bodyPr>
          <a:lstStyle/>
          <a:p>
            <a:pPr algn="ctr"/>
            <a:r>
              <a:rPr lang="en-US" sz="1500" b="1" dirty="0">
                <a:solidFill>
                  <a:srgbClr val="08569B"/>
                </a:solidFill>
                <a:latin typeface="Arial" panose="020B0604020202020204" pitchFamily="34" charset="0"/>
                <a:cs typeface="Arial" panose="020B0604020202020204" pitchFamily="34" charset="0"/>
              </a:rPr>
              <a:t>Where are you joining us from today? </a:t>
            </a:r>
          </a:p>
        </p:txBody>
      </p:sp>
      <p:sp>
        <p:nvSpPr>
          <p:cNvPr id="7" name="TextBox 6" descr="thanks for joining!" title="text box">
            <a:extLst>
              <a:ext uri="{FF2B5EF4-FFF2-40B4-BE49-F238E27FC236}">
                <a16:creationId xmlns:a16="http://schemas.microsoft.com/office/drawing/2014/main" id="{744D680D-AFDC-BDCA-F646-CE1CAD7C0E13}"/>
              </a:ext>
            </a:extLst>
          </p:cNvPr>
          <p:cNvSpPr txBox="1"/>
          <p:nvPr/>
        </p:nvSpPr>
        <p:spPr>
          <a:xfrm rot="21235421">
            <a:off x="2585709" y="3424104"/>
            <a:ext cx="1631556" cy="553998"/>
          </a:xfrm>
          <a:prstGeom prst="rect">
            <a:avLst/>
          </a:prstGeom>
          <a:noFill/>
        </p:spPr>
        <p:txBody>
          <a:bodyPr wrap="square" lIns="91440" tIns="45720" rIns="91440" bIns="45720" rtlCol="0" anchor="t">
            <a:spAutoFit/>
          </a:bodyPr>
          <a:lstStyle/>
          <a:p>
            <a:pPr algn="ctr"/>
            <a:r>
              <a:rPr lang="en-US" sz="1500" b="1" dirty="0">
                <a:solidFill>
                  <a:schemeClr val="bg1"/>
                </a:solidFill>
                <a:latin typeface="Arial"/>
                <a:cs typeface="Arial"/>
              </a:rPr>
              <a:t>Thanks for joining!</a:t>
            </a:r>
            <a:endParaRPr lang="en-US" sz="1500" b="1" dirty="0">
              <a:solidFill>
                <a:schemeClr val="bg1"/>
              </a:solidFill>
              <a:latin typeface="Arial" panose="020B0604020202020204" pitchFamily="34" charset="0"/>
              <a:cs typeface="Arial" panose="020B0604020202020204" pitchFamily="34" charset="0"/>
            </a:endParaRPr>
          </a:p>
        </p:txBody>
      </p:sp>
      <p:sp>
        <p:nvSpPr>
          <p:cNvPr id="9" name="TextBox 8" descr="We'll cover as much as we can!" title="text box">
            <a:extLst>
              <a:ext uri="{FF2B5EF4-FFF2-40B4-BE49-F238E27FC236}">
                <a16:creationId xmlns:a16="http://schemas.microsoft.com/office/drawing/2014/main" id="{2AD042B2-D610-06C6-3457-3C39D04E641E}"/>
              </a:ext>
            </a:extLst>
          </p:cNvPr>
          <p:cNvSpPr txBox="1"/>
          <p:nvPr/>
        </p:nvSpPr>
        <p:spPr>
          <a:xfrm rot="20855347">
            <a:off x="3982535" y="1444704"/>
            <a:ext cx="1976686" cy="784830"/>
          </a:xfrm>
          <a:prstGeom prst="rect">
            <a:avLst/>
          </a:prstGeom>
          <a:noFill/>
        </p:spPr>
        <p:txBody>
          <a:bodyPr wrap="square" rtlCol="0">
            <a:spAutoFit/>
          </a:bodyPr>
          <a:lstStyle/>
          <a:p>
            <a:pPr algn="ctr"/>
            <a:r>
              <a:rPr lang="en-US" sz="1500" b="1" dirty="0">
                <a:solidFill>
                  <a:schemeClr val="bg1"/>
                </a:solidFill>
                <a:latin typeface="Arial" panose="020B0604020202020204" pitchFamily="34" charset="0"/>
                <a:cs typeface="Arial" panose="020B0604020202020204" pitchFamily="34" charset="0"/>
              </a:rPr>
              <a:t>What’s your experience with the Medicare OEP?</a:t>
            </a:r>
          </a:p>
        </p:txBody>
      </p:sp>
      <p:pic>
        <p:nvPicPr>
          <p:cNvPr id="3" name="Picture 2" descr="Map of the United States of America.">
            <a:extLst>
              <a:ext uri="{FF2B5EF4-FFF2-40B4-BE49-F238E27FC236}">
                <a16:creationId xmlns:a16="http://schemas.microsoft.com/office/drawing/2014/main" id="{3ABA4553-DAD1-0871-D8B7-3A58DC92537D}"/>
              </a:ext>
            </a:extLst>
          </p:cNvPr>
          <p:cNvPicPr>
            <a:picLocks noChangeAspect="1"/>
          </p:cNvPicPr>
          <p:nvPr/>
        </p:nvPicPr>
        <p:blipFill>
          <a:blip r:embed="rId4"/>
          <a:stretch>
            <a:fillRect/>
          </a:stretch>
        </p:blipFill>
        <p:spPr>
          <a:xfrm>
            <a:off x="7393906" y="1176492"/>
            <a:ext cx="3869198" cy="2454939"/>
          </a:xfrm>
          <a:prstGeom prst="rect">
            <a:avLst/>
          </a:prstGeom>
        </p:spPr>
      </p:pic>
      <p:pic>
        <p:nvPicPr>
          <p:cNvPr id="4" name="Picture 3" descr="Clipboard illustration.">
            <a:extLst>
              <a:ext uri="{FF2B5EF4-FFF2-40B4-BE49-F238E27FC236}">
                <a16:creationId xmlns:a16="http://schemas.microsoft.com/office/drawing/2014/main" id="{825785A6-598E-FB0D-479C-07041C506F7E}"/>
              </a:ext>
            </a:extLst>
          </p:cNvPr>
          <p:cNvPicPr>
            <a:picLocks noChangeAspect="1"/>
          </p:cNvPicPr>
          <p:nvPr/>
        </p:nvPicPr>
        <p:blipFill>
          <a:blip r:embed="rId5"/>
          <a:stretch>
            <a:fillRect/>
          </a:stretch>
        </p:blipFill>
        <p:spPr>
          <a:xfrm>
            <a:off x="7635929" y="3863484"/>
            <a:ext cx="1410459" cy="1803243"/>
          </a:xfrm>
          <a:prstGeom prst="rect">
            <a:avLst/>
          </a:prstGeom>
        </p:spPr>
      </p:pic>
      <p:pic>
        <p:nvPicPr>
          <p:cNvPr id="5" name="Picture 4" descr="Idea illustration.">
            <a:extLst>
              <a:ext uri="{FF2B5EF4-FFF2-40B4-BE49-F238E27FC236}">
                <a16:creationId xmlns:a16="http://schemas.microsoft.com/office/drawing/2014/main" id="{EECFF36A-99AE-08D6-FCA0-AB5F053C89DB}"/>
              </a:ext>
            </a:extLst>
          </p:cNvPr>
          <p:cNvPicPr>
            <a:picLocks noChangeAspect="1"/>
          </p:cNvPicPr>
          <p:nvPr/>
        </p:nvPicPr>
        <p:blipFill>
          <a:blip r:embed="rId6"/>
          <a:stretch>
            <a:fillRect/>
          </a:stretch>
        </p:blipFill>
        <p:spPr>
          <a:xfrm>
            <a:off x="9527930" y="3900522"/>
            <a:ext cx="1739404" cy="1719746"/>
          </a:xfrm>
          <a:prstGeom prst="rect">
            <a:avLst/>
          </a:prstGeom>
        </p:spPr>
      </p:pic>
      <p:sp>
        <p:nvSpPr>
          <p:cNvPr id="14" name="Slide Number Placeholder 4">
            <a:extLst>
              <a:ext uri="{FF2B5EF4-FFF2-40B4-BE49-F238E27FC236}">
                <a16:creationId xmlns:a16="http://schemas.microsoft.com/office/drawing/2014/main" id="{BC0972F5-A185-8870-6FE3-8BB3051705EA}"/>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8</a:t>
            </a:fld>
            <a:endParaRPr lang="en-US" dirty="0"/>
          </a:p>
        </p:txBody>
      </p:sp>
      <p:sp>
        <p:nvSpPr>
          <p:cNvPr id="13" name="Footer Placeholder 3">
            <a:extLst>
              <a:ext uri="{FF2B5EF4-FFF2-40B4-BE49-F238E27FC236}">
                <a16:creationId xmlns:a16="http://schemas.microsoft.com/office/drawing/2014/main" id="{0F5A199E-84A8-E593-F901-82E8F7FB951C}"/>
              </a:ext>
            </a:extLst>
          </p:cNvPr>
          <p:cNvSpPr>
            <a:spLocks noGrp="1"/>
          </p:cNvSpPr>
          <p:nvPr>
            <p:ph type="ftr" sz="quarter" idx="11"/>
          </p:nvPr>
        </p:nvSpPr>
        <p:spPr>
          <a:xfrm>
            <a:off x="4038600" y="6492240"/>
            <a:ext cx="4114800" cy="365125"/>
          </a:xfrm>
        </p:spPr>
        <p:txBody>
          <a:bodyPr/>
          <a:lstStyle/>
          <a:p>
            <a:r>
              <a:rPr lang="en-US"/>
              <a:t>NTP Medicare OEP Bootcamp 2023</a:t>
            </a:r>
            <a:endParaRPr lang="en-US" dirty="0"/>
          </a:p>
        </p:txBody>
      </p:sp>
      <p:sp>
        <p:nvSpPr>
          <p:cNvPr id="12" name="Date Placeholder 2">
            <a:extLst>
              <a:ext uri="{FF2B5EF4-FFF2-40B4-BE49-F238E27FC236}">
                <a16:creationId xmlns:a16="http://schemas.microsoft.com/office/drawing/2014/main" id="{22B2A1ED-CED4-22B8-C584-3E243D27A23C}"/>
              </a:ext>
            </a:extLst>
          </p:cNvPr>
          <p:cNvSpPr>
            <a:spLocks noGrp="1"/>
          </p:cNvSpPr>
          <p:nvPr>
            <p:ph type="dt" sz="half" idx="10"/>
          </p:nvPr>
        </p:nvSpPr>
        <p:spPr>
          <a:xfrm>
            <a:off x="838200" y="6492240"/>
            <a:ext cx="2743200" cy="365125"/>
          </a:xfrm>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10705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dissolv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9"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9"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4295" y="1922769"/>
            <a:ext cx="5647327" cy="688931"/>
          </a:xfrm>
        </p:spPr>
        <p:txBody>
          <a:bodyPr>
            <a:normAutofit fontScale="90000"/>
          </a:bodyPr>
          <a:lstStyle/>
          <a:p>
            <a:r>
              <a:rPr lang="en-US" dirty="0"/>
              <a:t>FRAUD AWARENESS </a:t>
            </a:r>
            <a:br>
              <a:rPr lang="en-US" dirty="0"/>
            </a:br>
            <a:endParaRPr lang="en-US" dirty="0"/>
          </a:p>
        </p:txBody>
      </p:sp>
      <p:sp>
        <p:nvSpPr>
          <p:cNvPr id="7" name="Text Placeholder 6">
            <a:extLst>
              <a:ext uri="{FF2B5EF4-FFF2-40B4-BE49-F238E27FC236}">
                <a16:creationId xmlns:a16="http://schemas.microsoft.com/office/drawing/2014/main" id="{8E2F59F7-4423-4D34-94CF-18E636716E85}"/>
              </a:ext>
            </a:extLst>
          </p:cNvPr>
          <p:cNvSpPr>
            <a:spLocks noGrp="1"/>
          </p:cNvSpPr>
          <p:nvPr>
            <p:ph type="body" idx="1"/>
          </p:nvPr>
        </p:nvSpPr>
        <p:spPr>
          <a:xfrm>
            <a:off x="3974236" y="3828008"/>
            <a:ext cx="6966675" cy="2129028"/>
          </a:xfrm>
        </p:spPr>
        <p:txBody>
          <a:bodyPr>
            <a:normAutofit/>
          </a:bodyPr>
          <a:lstStyle/>
          <a:p>
            <a:pPr>
              <a:spcAft>
                <a:spcPts val="600"/>
              </a:spcAft>
            </a:pPr>
            <a:r>
              <a:rPr lang="en-US" sz="2400" dirty="0">
                <a:latin typeface="Arial" panose="020B0604020202020204" pitchFamily="34" charset="0"/>
                <a:cs typeface="Arial" panose="020B0604020202020204" pitchFamily="34" charset="0"/>
              </a:rPr>
              <a:t>Althea Matthews</a:t>
            </a:r>
          </a:p>
          <a:p>
            <a:pPr>
              <a:spcAft>
                <a:spcPts val="600"/>
              </a:spcAft>
            </a:pPr>
            <a:r>
              <a:rPr lang="en-US" sz="2400" b="0" dirty="0">
                <a:latin typeface="Arial" panose="020B0604020202020204" pitchFamily="34" charset="0"/>
                <a:cs typeface="Arial" panose="020B0604020202020204" pitchFamily="34" charset="0"/>
              </a:rPr>
              <a:t>Statistician (Health)</a:t>
            </a:r>
          </a:p>
          <a:p>
            <a:pPr>
              <a:spcAft>
                <a:spcPts val="600"/>
              </a:spcAft>
            </a:pPr>
            <a:r>
              <a:rPr lang="en-US" sz="2400" b="0" dirty="0">
                <a:latin typeface="Arial" panose="020B0604020202020204" pitchFamily="34" charset="0"/>
                <a:cs typeface="Arial" panose="020B0604020202020204" pitchFamily="34" charset="0"/>
              </a:rPr>
              <a:t>Division of Modeling and Analytics</a:t>
            </a:r>
          </a:p>
          <a:p>
            <a:pPr>
              <a:spcAft>
                <a:spcPts val="600"/>
              </a:spcAft>
            </a:pPr>
            <a:r>
              <a:rPr lang="en-US" sz="2400" b="0" dirty="0">
                <a:latin typeface="Arial" panose="020B0604020202020204" pitchFamily="34" charset="0"/>
                <a:cs typeface="Arial" panose="020B0604020202020204" pitchFamily="34" charset="0"/>
              </a:rPr>
              <a:t>CMS Center for Program Integrity (CPI)</a:t>
            </a:r>
          </a:p>
          <a:p>
            <a:pPr>
              <a:spcAft>
                <a:spcPts val="600"/>
              </a:spcAft>
            </a:pPr>
            <a:endParaRPr lang="en-US" sz="2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6D024B9-6980-352D-1C92-6BA889EDFE6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28365" y="3054780"/>
            <a:ext cx="2025091" cy="2129028"/>
          </a:xfrm>
          <a:prstGeom prst="rect">
            <a:avLst/>
          </a:prstGeom>
        </p:spPr>
      </p:pic>
    </p:spTree>
    <p:custDataLst>
      <p:tags r:id="rId1"/>
    </p:custDataLst>
    <p:extLst>
      <p:ext uri="{BB962C8B-B14F-4D97-AF65-F5344CB8AC3E}">
        <p14:creationId xmlns:p14="http://schemas.microsoft.com/office/powerpoint/2010/main" val="1934160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F23284-0AF1-4ED9-86B7-68A1C0AA937A}"/>
              </a:ext>
            </a:extLst>
          </p:cNvPr>
          <p:cNvSpPr>
            <a:spLocks noGrp="1"/>
          </p:cNvSpPr>
          <p:nvPr>
            <p:ph type="title"/>
          </p:nvPr>
        </p:nvSpPr>
        <p:spPr/>
        <p:txBody>
          <a:bodyPr/>
          <a:lstStyle/>
          <a:p>
            <a:r>
              <a:rPr lang="en-US" dirty="0"/>
              <a:t>New Card Scheme Examples</a:t>
            </a:r>
          </a:p>
        </p:txBody>
      </p:sp>
      <p:sp>
        <p:nvSpPr>
          <p:cNvPr id="5" name="Content Placeholder 4">
            <a:extLst>
              <a:ext uri="{FF2B5EF4-FFF2-40B4-BE49-F238E27FC236}">
                <a16:creationId xmlns:a16="http://schemas.microsoft.com/office/drawing/2014/main" id="{0864DBF0-FBAC-40C9-9011-56306A617302}"/>
              </a:ext>
            </a:extLst>
          </p:cNvPr>
          <p:cNvSpPr>
            <a:spLocks noGrp="1"/>
          </p:cNvSpPr>
          <p:nvPr>
            <p:ph sz="quarter" idx="13"/>
          </p:nvPr>
        </p:nvSpPr>
        <p:spPr>
          <a:xfrm>
            <a:off x="807128" y="1358283"/>
            <a:ext cx="10546672" cy="4537075"/>
          </a:xfrm>
        </p:spPr>
        <p:txBody>
          <a:bodyPr>
            <a:normAutofit/>
          </a:bodyPr>
          <a:lstStyle/>
          <a:p>
            <a:r>
              <a:rPr lang="en-US" dirty="0"/>
              <a:t>“New card for free, add dental, vision, </a:t>
            </a:r>
            <a:r>
              <a:rPr lang="en-US" u="sng" dirty="0"/>
              <a:t>offered coverage of a Medicare Advantage Plan with out calling it MA.</a:t>
            </a:r>
            <a:r>
              <a:rPr lang="en-US" dirty="0"/>
              <a:t>”</a:t>
            </a:r>
          </a:p>
          <a:p>
            <a:pPr>
              <a:spcAft>
                <a:spcPts val="0"/>
              </a:spcAft>
            </a:pPr>
            <a:r>
              <a:rPr lang="en-US" dirty="0"/>
              <a:t>“Someone saying they were from Medicare asking for the </a:t>
            </a:r>
          </a:p>
          <a:p>
            <a:pPr marL="0" indent="0">
              <a:spcAft>
                <a:spcPts val="600"/>
              </a:spcAft>
              <a:buNone/>
            </a:pPr>
            <a:r>
              <a:rPr lang="en-US" dirty="0"/>
              <a:t>    Medicare Number to get a new card with better benefits.”</a:t>
            </a:r>
            <a:endParaRPr lang="en-US" u="sng" dirty="0"/>
          </a:p>
          <a:p>
            <a:r>
              <a:rPr lang="en-US" dirty="0"/>
              <a:t>“Female named Jerri called the person with Medicare </a:t>
            </a:r>
            <a:r>
              <a:rPr lang="en-US" u="sng" dirty="0"/>
              <a:t>asking for her Medicare Number in exchange for a new card with extra benefits, </a:t>
            </a:r>
            <a:r>
              <a:rPr lang="en-US" dirty="0"/>
              <a:t>so person gave her number and then the caller gave her a new Medicare Number (i.e., #xx#xx#xx##).”</a:t>
            </a:r>
          </a:p>
        </p:txBody>
      </p:sp>
      <p:sp>
        <p:nvSpPr>
          <p:cNvPr id="7" name="Slide Number Placeholder 6">
            <a:extLst>
              <a:ext uri="{FF2B5EF4-FFF2-40B4-BE49-F238E27FC236}">
                <a16:creationId xmlns:a16="http://schemas.microsoft.com/office/drawing/2014/main" id="{A40E27C8-79CC-4618-B604-EECD25CB47F1}"/>
              </a:ext>
            </a:extLst>
          </p:cNvPr>
          <p:cNvSpPr>
            <a:spLocks noGrp="1"/>
          </p:cNvSpPr>
          <p:nvPr>
            <p:ph type="sldNum" sz="quarter" idx="12"/>
          </p:nvPr>
        </p:nvSpPr>
        <p:spPr/>
        <p:txBody>
          <a:bodyPr/>
          <a:lstStyle/>
          <a:p>
            <a:fld id="{0B2D781D-8844-5940-92D1-06EF0A7F581E}" type="slidenum">
              <a:rPr lang="en-US" smtClean="0"/>
              <a:t>81</a:t>
            </a:fld>
            <a:endParaRPr lang="en-US"/>
          </a:p>
        </p:txBody>
      </p:sp>
      <p:sp>
        <p:nvSpPr>
          <p:cNvPr id="3" name="Footer Placeholder 2">
            <a:extLst>
              <a:ext uri="{FF2B5EF4-FFF2-40B4-BE49-F238E27FC236}">
                <a16:creationId xmlns:a16="http://schemas.microsoft.com/office/drawing/2014/main" id="{821DC02A-F452-48EA-A2F1-D42DFC4E66F0}"/>
              </a:ext>
            </a:extLst>
          </p:cNvPr>
          <p:cNvSpPr>
            <a:spLocks noGrp="1"/>
          </p:cNvSpPr>
          <p:nvPr>
            <p:ph type="ftr" sz="quarter" idx="11"/>
          </p:nvPr>
        </p:nvSpPr>
        <p:spPr/>
        <p:txBody>
          <a:bodyPr/>
          <a:lstStyle/>
          <a:p>
            <a:r>
              <a:rPr lang="en-US"/>
              <a:t>NTP Medicare OEP Bootcamp 2023</a:t>
            </a:r>
            <a:endParaRPr lang="en-US" dirty="0"/>
          </a:p>
        </p:txBody>
      </p:sp>
      <p:sp>
        <p:nvSpPr>
          <p:cNvPr id="2" name="Date Placeholder 1">
            <a:extLst>
              <a:ext uri="{FF2B5EF4-FFF2-40B4-BE49-F238E27FC236}">
                <a16:creationId xmlns:a16="http://schemas.microsoft.com/office/drawing/2014/main" id="{D267689C-481B-4491-9B28-B9BF3F6691E9}"/>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21241319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F23284-0AF1-4ED9-86B7-68A1C0AA937A}"/>
              </a:ext>
            </a:extLst>
          </p:cNvPr>
          <p:cNvSpPr>
            <a:spLocks noGrp="1"/>
          </p:cNvSpPr>
          <p:nvPr>
            <p:ph type="title"/>
          </p:nvPr>
        </p:nvSpPr>
        <p:spPr/>
        <p:txBody>
          <a:bodyPr/>
          <a:lstStyle/>
          <a:p>
            <a:r>
              <a:rPr lang="en-US" dirty="0"/>
              <a:t>Flex cards and Grocery Cards Scams</a:t>
            </a:r>
          </a:p>
        </p:txBody>
      </p:sp>
      <p:pic>
        <p:nvPicPr>
          <p:cNvPr id="14" name="Content Placeholder 13" descr="A screenshot of the social media posting showing a company using unethical sales practices to lure people to claim the flex card and grocery card">
            <a:extLst>
              <a:ext uri="{FF2B5EF4-FFF2-40B4-BE49-F238E27FC236}">
                <a16:creationId xmlns:a16="http://schemas.microsoft.com/office/drawing/2014/main" id="{55FFCA24-EF60-DB80-2195-5CC7A2359C23}"/>
              </a:ext>
            </a:extLst>
          </p:cNvPr>
          <p:cNvPicPr>
            <a:picLocks noGrp="1" noChangeAspect="1"/>
          </p:cNvPicPr>
          <p:nvPr>
            <p:ph sz="half" idx="1"/>
          </p:nvPr>
        </p:nvPicPr>
        <p:blipFill rotWithShape="1">
          <a:blip r:embed="rId4"/>
          <a:srcRect l="2598" r="6978"/>
          <a:stretch/>
        </p:blipFill>
        <p:spPr>
          <a:xfrm>
            <a:off x="636181" y="1395239"/>
            <a:ext cx="5036882" cy="4067521"/>
          </a:xfrm>
          <a:prstGeom prst="rect">
            <a:avLst/>
          </a:prstGeom>
          <a:ln>
            <a:noFill/>
          </a:ln>
          <a:effectLst>
            <a:outerShdw blurRad="292100" dist="139700" dir="2700000" algn="tl" rotWithShape="0">
              <a:srgbClr val="333333">
                <a:alpha val="65000"/>
              </a:srgbClr>
            </a:outerShdw>
          </a:effectLst>
        </p:spPr>
      </p:pic>
      <p:sp>
        <p:nvSpPr>
          <p:cNvPr id="13" name="Content Placeholder 12">
            <a:extLst>
              <a:ext uri="{FF2B5EF4-FFF2-40B4-BE49-F238E27FC236}">
                <a16:creationId xmlns:a16="http://schemas.microsoft.com/office/drawing/2014/main" id="{BE2D5A29-4564-7B96-1043-73563FB40FD0}"/>
              </a:ext>
            </a:extLst>
          </p:cNvPr>
          <p:cNvSpPr>
            <a:spLocks noGrp="1"/>
          </p:cNvSpPr>
          <p:nvPr>
            <p:ph sz="half" idx="2"/>
          </p:nvPr>
        </p:nvSpPr>
        <p:spPr>
          <a:xfrm>
            <a:off x="6374219" y="1371600"/>
            <a:ext cx="5181600" cy="43513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5">
                    <a:lumMod val="50000"/>
                  </a:schemeClr>
                </a:solidFill>
                <a:effectLst/>
                <a:uLnTx/>
                <a:uFillTx/>
              </a:rPr>
              <a:t>Some advertisements claim that Medicare is giving out flex cards containing several hundred dollars to apply toward food and other items.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5">
                    <a:lumMod val="50000"/>
                  </a:schemeClr>
                </a:solidFill>
                <a:effectLst/>
                <a:uLnTx/>
                <a:uFillTx/>
              </a:rPr>
              <a:t>This scam directs you to a website where you’ll be asked to provide personal information that can be stolen, such as a Social Security Number, credit card number or bank account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accent5">
                  <a:lumMod val="50000"/>
                </a:schemeClr>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chemeClr val="accent5">
                    <a:lumMod val="50000"/>
                  </a:schemeClr>
                </a:solidFill>
                <a:effectLst/>
                <a:uLnTx/>
                <a:uFillTx/>
              </a:rPr>
              <a:t>If a caller offers a flex card from Medicare, it’s a scam. </a:t>
            </a:r>
            <a:r>
              <a:rPr kumimoji="0" lang="en-US" sz="1800" b="0" i="0" u="none" strike="noStrike" kern="1200" cap="none" spc="0" normalizeH="0" baseline="0" noProof="0" dirty="0">
                <a:ln>
                  <a:noFill/>
                </a:ln>
                <a:solidFill>
                  <a:schemeClr val="accent5">
                    <a:lumMod val="50000"/>
                  </a:schemeClr>
                </a:solidFill>
                <a:effectLst/>
                <a:uLnTx/>
                <a:uFillTx/>
              </a:rPr>
              <a:t>Medicare doesn’t issue flex cards. Some private Medicare Advantage Plans offer flex cards, but you must first qualify for 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accent5">
                  <a:lumMod val="50000"/>
                </a:schemeClr>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5">
                    <a:lumMod val="50000"/>
                  </a:schemeClr>
                </a:solidFill>
                <a:effectLst/>
                <a:uLnTx/>
                <a:uFillTx/>
                <a:hlinkClick r:id="rId5">
                  <a:extLst>
                    <a:ext uri="{A12FA001-AC4F-418D-AE19-62706E023703}">
                      <ahyp:hlinkClr xmlns:ahyp="http://schemas.microsoft.com/office/drawing/2018/hyperlinkcolor" val="tx"/>
                    </a:ext>
                  </a:extLst>
                </a:hlinkClick>
              </a:rPr>
              <a:t>Medicare Flex Card Scams by AARP</a:t>
            </a:r>
            <a:endParaRPr lang="en-US" dirty="0">
              <a:solidFill>
                <a:schemeClr val="accent5">
                  <a:lumMod val="50000"/>
                </a:schemeClr>
              </a:solidFill>
            </a:endParaRPr>
          </a:p>
        </p:txBody>
      </p:sp>
      <p:sp>
        <p:nvSpPr>
          <p:cNvPr id="7" name="Slide Number Placeholder 6">
            <a:extLst>
              <a:ext uri="{FF2B5EF4-FFF2-40B4-BE49-F238E27FC236}">
                <a16:creationId xmlns:a16="http://schemas.microsoft.com/office/drawing/2014/main" id="{2435C74E-AB8A-4AA7-9AD0-E7475E85675D}"/>
              </a:ext>
            </a:extLst>
          </p:cNvPr>
          <p:cNvSpPr>
            <a:spLocks noGrp="1"/>
          </p:cNvSpPr>
          <p:nvPr>
            <p:ph type="sldNum" sz="quarter" idx="12"/>
          </p:nvPr>
        </p:nvSpPr>
        <p:spPr/>
        <p:txBody>
          <a:bodyPr/>
          <a:lstStyle/>
          <a:p>
            <a:fld id="{0B2D781D-8844-5940-92D1-06EF0A7F581E}" type="slidenum">
              <a:rPr lang="en-US" smtClean="0"/>
              <a:t>82</a:t>
            </a:fld>
            <a:endParaRPr lang="en-US"/>
          </a:p>
        </p:txBody>
      </p:sp>
      <p:sp>
        <p:nvSpPr>
          <p:cNvPr id="3" name="Footer Placeholder 2">
            <a:extLst>
              <a:ext uri="{FF2B5EF4-FFF2-40B4-BE49-F238E27FC236}">
                <a16:creationId xmlns:a16="http://schemas.microsoft.com/office/drawing/2014/main" id="{821DC02A-F452-48EA-A2F1-D42DFC4E66F0}"/>
              </a:ext>
            </a:extLst>
          </p:cNvPr>
          <p:cNvSpPr>
            <a:spLocks noGrp="1"/>
          </p:cNvSpPr>
          <p:nvPr>
            <p:ph type="ftr" sz="quarter" idx="11"/>
          </p:nvPr>
        </p:nvSpPr>
        <p:spPr/>
        <p:txBody>
          <a:bodyPr/>
          <a:lstStyle/>
          <a:p>
            <a:r>
              <a:rPr lang="en-US"/>
              <a:t>NTP Medicare OEP Bootcamp 2023</a:t>
            </a:r>
            <a:endParaRPr lang="en-US" dirty="0"/>
          </a:p>
        </p:txBody>
      </p:sp>
      <p:sp>
        <p:nvSpPr>
          <p:cNvPr id="2" name="Date Placeholder 1">
            <a:extLst>
              <a:ext uri="{FF2B5EF4-FFF2-40B4-BE49-F238E27FC236}">
                <a16:creationId xmlns:a16="http://schemas.microsoft.com/office/drawing/2014/main" id="{D267689C-481B-4491-9B28-B9BF3F6691E9}"/>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3164107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F23284-0AF1-4ED9-86B7-68A1C0AA937A}"/>
              </a:ext>
            </a:extLst>
          </p:cNvPr>
          <p:cNvSpPr>
            <a:spLocks noGrp="1"/>
          </p:cNvSpPr>
          <p:nvPr>
            <p:ph type="title"/>
          </p:nvPr>
        </p:nvSpPr>
        <p:spPr/>
        <p:txBody>
          <a:bodyPr/>
          <a:lstStyle/>
          <a:p>
            <a:r>
              <a:rPr lang="en-US" dirty="0"/>
              <a:t>Unethical Sales Practices: Unsolicited Calls and Visits</a:t>
            </a:r>
          </a:p>
        </p:txBody>
      </p:sp>
      <p:sp>
        <p:nvSpPr>
          <p:cNvPr id="5" name="Content Placeholder 4">
            <a:extLst>
              <a:ext uri="{FF2B5EF4-FFF2-40B4-BE49-F238E27FC236}">
                <a16:creationId xmlns:a16="http://schemas.microsoft.com/office/drawing/2014/main" id="{0864DBF0-FBAC-40C9-9011-56306A617302}"/>
              </a:ext>
            </a:extLst>
          </p:cNvPr>
          <p:cNvSpPr>
            <a:spLocks noGrp="1"/>
          </p:cNvSpPr>
          <p:nvPr>
            <p:ph sz="quarter" idx="13"/>
          </p:nvPr>
        </p:nvSpPr>
        <p:spPr>
          <a:xfrm>
            <a:off x="914400" y="1371600"/>
            <a:ext cx="10234246" cy="4537075"/>
          </a:xfrm>
        </p:spPr>
        <p:txBody>
          <a:bodyPr>
            <a:normAutofit lnSpcReduction="10000"/>
          </a:bodyPr>
          <a:lstStyle/>
          <a:p>
            <a:r>
              <a:rPr lang="en-US" dirty="0"/>
              <a:t>“Woman called trying to say that she was with a Medicare insurance company and wanted to enroll them in a plan with extra benefits. </a:t>
            </a:r>
            <a:r>
              <a:rPr lang="en-US" u="sng" dirty="0"/>
              <a:t>Unsolicited caller.</a:t>
            </a:r>
            <a:r>
              <a:rPr lang="en-US" dirty="0"/>
              <a:t>”</a:t>
            </a:r>
          </a:p>
          <a:p>
            <a:r>
              <a:rPr lang="en-US" dirty="0"/>
              <a:t>“Someone came by the beneficiary’s home…his name was PF…offered the bene that he can give his $148.50 back on his SSA through the plan they offer. </a:t>
            </a:r>
            <a:r>
              <a:rPr lang="en-US" u="sng" dirty="0"/>
              <a:t>PF stated Medicare is sending him to door-to-door to offer this benefit.</a:t>
            </a:r>
            <a:r>
              <a:rPr lang="en-US" dirty="0"/>
              <a:t>”</a:t>
            </a:r>
          </a:p>
          <a:p>
            <a:r>
              <a:rPr lang="en-US" dirty="0"/>
              <a:t>“A woman and a man knocked on the beneficiary’s door saying they were </a:t>
            </a:r>
            <a:r>
              <a:rPr lang="en-US" u="sng" dirty="0"/>
              <a:t>going door-to-door </a:t>
            </a:r>
            <a:r>
              <a:rPr lang="en-US" dirty="0"/>
              <a:t>and that her ZIP code qualified her for benefits to help her keep the $144 from being taken out of her check. </a:t>
            </a:r>
            <a:r>
              <a:rPr lang="en-US" u="sng" dirty="0"/>
              <a:t>They told her they were with SSA.</a:t>
            </a:r>
            <a:r>
              <a:rPr lang="en-US" dirty="0"/>
              <a:t>”</a:t>
            </a:r>
          </a:p>
        </p:txBody>
      </p:sp>
      <p:sp>
        <p:nvSpPr>
          <p:cNvPr id="7" name="Slide Number Placeholder 6">
            <a:extLst>
              <a:ext uri="{FF2B5EF4-FFF2-40B4-BE49-F238E27FC236}">
                <a16:creationId xmlns:a16="http://schemas.microsoft.com/office/drawing/2014/main" id="{2435C74E-AB8A-4AA7-9AD0-E7475E85675D}"/>
              </a:ext>
            </a:extLst>
          </p:cNvPr>
          <p:cNvSpPr>
            <a:spLocks noGrp="1"/>
          </p:cNvSpPr>
          <p:nvPr>
            <p:ph type="sldNum" sz="quarter" idx="12"/>
          </p:nvPr>
        </p:nvSpPr>
        <p:spPr/>
        <p:txBody>
          <a:bodyPr/>
          <a:lstStyle/>
          <a:p>
            <a:fld id="{0B2D781D-8844-5940-92D1-06EF0A7F581E}" type="slidenum">
              <a:rPr lang="en-US" smtClean="0"/>
              <a:t>83</a:t>
            </a:fld>
            <a:endParaRPr lang="en-US"/>
          </a:p>
        </p:txBody>
      </p:sp>
      <p:sp>
        <p:nvSpPr>
          <p:cNvPr id="3" name="Footer Placeholder 2">
            <a:extLst>
              <a:ext uri="{FF2B5EF4-FFF2-40B4-BE49-F238E27FC236}">
                <a16:creationId xmlns:a16="http://schemas.microsoft.com/office/drawing/2014/main" id="{821DC02A-F452-48EA-A2F1-D42DFC4E66F0}"/>
              </a:ext>
            </a:extLst>
          </p:cNvPr>
          <p:cNvSpPr>
            <a:spLocks noGrp="1"/>
          </p:cNvSpPr>
          <p:nvPr>
            <p:ph type="ftr" sz="quarter" idx="11"/>
          </p:nvPr>
        </p:nvSpPr>
        <p:spPr/>
        <p:txBody>
          <a:bodyPr/>
          <a:lstStyle/>
          <a:p>
            <a:r>
              <a:rPr lang="en-US"/>
              <a:t>NTP Medicare OEP Bootcamp 2023</a:t>
            </a:r>
            <a:endParaRPr lang="en-US" dirty="0"/>
          </a:p>
        </p:txBody>
      </p:sp>
      <p:sp>
        <p:nvSpPr>
          <p:cNvPr id="2" name="Date Placeholder 1">
            <a:extLst>
              <a:ext uri="{FF2B5EF4-FFF2-40B4-BE49-F238E27FC236}">
                <a16:creationId xmlns:a16="http://schemas.microsoft.com/office/drawing/2014/main" id="{D267689C-481B-4491-9B28-B9BF3F6691E9}"/>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59988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F23284-0AF1-4ED9-86B7-68A1C0AA937A}"/>
              </a:ext>
            </a:extLst>
          </p:cNvPr>
          <p:cNvSpPr>
            <a:spLocks noGrp="1"/>
          </p:cNvSpPr>
          <p:nvPr>
            <p:ph type="title"/>
          </p:nvPr>
        </p:nvSpPr>
        <p:spPr/>
        <p:txBody>
          <a:bodyPr/>
          <a:lstStyle/>
          <a:p>
            <a:r>
              <a:rPr lang="en-US" dirty="0"/>
              <a:t>Unethical Sales Practices: Lack of Consent</a:t>
            </a:r>
          </a:p>
        </p:txBody>
      </p:sp>
      <p:sp>
        <p:nvSpPr>
          <p:cNvPr id="5" name="Content Placeholder 4">
            <a:extLst>
              <a:ext uri="{FF2B5EF4-FFF2-40B4-BE49-F238E27FC236}">
                <a16:creationId xmlns:a16="http://schemas.microsoft.com/office/drawing/2014/main" id="{0864DBF0-FBAC-40C9-9011-56306A617302}"/>
              </a:ext>
            </a:extLst>
          </p:cNvPr>
          <p:cNvSpPr>
            <a:spLocks noGrp="1"/>
          </p:cNvSpPr>
          <p:nvPr>
            <p:ph sz="quarter" idx="13"/>
          </p:nvPr>
        </p:nvSpPr>
        <p:spPr>
          <a:xfrm>
            <a:off x="532660" y="1371600"/>
            <a:ext cx="11070455" cy="4537075"/>
          </a:xfrm>
        </p:spPr>
        <p:txBody>
          <a:bodyPr>
            <a:normAutofit fontScale="92500" lnSpcReduction="10000"/>
          </a:bodyPr>
          <a:lstStyle/>
          <a:p>
            <a:r>
              <a:rPr lang="en-US" sz="2000" dirty="0"/>
              <a:t>“Ms. D received an in-person visit from "Medicare health ins." who wanted to talk to her about extra benefits available. Ms. D declined any services but did give the visitor her Medicare card when asked. Days later, she had a </a:t>
            </a:r>
            <a:r>
              <a:rPr lang="en-US" sz="2000" u="sng" dirty="0"/>
              <a:t>MyMedicare.gov account opened w/out her consent.</a:t>
            </a:r>
            <a:r>
              <a:rPr lang="en-US" sz="2000" dirty="0"/>
              <a:t>”</a:t>
            </a:r>
          </a:p>
          <a:p>
            <a:r>
              <a:rPr lang="en-US" sz="2000" dirty="0"/>
              <a:t>“</a:t>
            </a:r>
            <a:r>
              <a:rPr lang="en-US" sz="2000" u="sng" dirty="0"/>
              <a:t>Your application to the XXX plan has been approved. Letter says </a:t>
            </a:r>
            <a:r>
              <a:rPr lang="en-US" sz="2000" dirty="0"/>
              <a:t>that they called, and beneficiary says she did not receive a call from XXX. She did not enroll in XXX plan and wants to stay with her current coverage due to the dental coverage.”</a:t>
            </a:r>
          </a:p>
          <a:p>
            <a:r>
              <a:rPr lang="en-US" dirty="0"/>
              <a:t>“</a:t>
            </a:r>
            <a:r>
              <a:rPr lang="en-US" sz="2100" dirty="0"/>
              <a:t>Callers from the offshore call center…</a:t>
            </a:r>
            <a:r>
              <a:rPr lang="en-US" sz="2100" u="sng" dirty="0"/>
              <a:t>caller asks for the beneficiary by name. If bene responds “yes,” the caller transfers the bene to another representative who’s a licensed agent who enrolls the bene into a MA Plan. Caller then has beneficiary on record as saying “yes” and company uses that as permission to switch the bene’s plan. </a:t>
            </a:r>
            <a:r>
              <a:rPr lang="en-US" sz="2100" dirty="0"/>
              <a:t>Company switches people from MA Plans without the knowledge or permission of the beneficiary, then drags out the process of switching the beneficiary back to the original MA Plan when the bene discovers that their original plan has been changed.”</a:t>
            </a:r>
          </a:p>
          <a:p>
            <a:r>
              <a:rPr lang="en-US" sz="2100" dirty="0"/>
              <a:t>Frank from unknown company called </a:t>
            </a:r>
            <a:r>
              <a:rPr lang="en-US" sz="2100" u="sng" dirty="0"/>
              <a:t>telling Mrs. P she will be switched to XXX even though she stated she was happy with her current XXXX plan and told her he already had her information</a:t>
            </a:r>
            <a:r>
              <a:rPr lang="en-US" sz="2100" dirty="0"/>
              <a:t>.</a:t>
            </a:r>
          </a:p>
        </p:txBody>
      </p:sp>
      <p:sp>
        <p:nvSpPr>
          <p:cNvPr id="7" name="Slide Number Placeholder 6">
            <a:extLst>
              <a:ext uri="{FF2B5EF4-FFF2-40B4-BE49-F238E27FC236}">
                <a16:creationId xmlns:a16="http://schemas.microsoft.com/office/drawing/2014/main" id="{0096D23B-1B97-4137-ABE1-7A1CC85FD732}"/>
              </a:ext>
            </a:extLst>
          </p:cNvPr>
          <p:cNvSpPr>
            <a:spLocks noGrp="1"/>
          </p:cNvSpPr>
          <p:nvPr>
            <p:ph type="sldNum" sz="quarter" idx="12"/>
          </p:nvPr>
        </p:nvSpPr>
        <p:spPr/>
        <p:txBody>
          <a:bodyPr/>
          <a:lstStyle/>
          <a:p>
            <a:fld id="{0B2D781D-8844-5940-92D1-06EF0A7F581E}" type="slidenum">
              <a:rPr lang="en-US" smtClean="0"/>
              <a:t>84</a:t>
            </a:fld>
            <a:endParaRPr lang="en-US"/>
          </a:p>
        </p:txBody>
      </p:sp>
      <p:sp>
        <p:nvSpPr>
          <p:cNvPr id="3" name="Footer Placeholder 2">
            <a:extLst>
              <a:ext uri="{FF2B5EF4-FFF2-40B4-BE49-F238E27FC236}">
                <a16:creationId xmlns:a16="http://schemas.microsoft.com/office/drawing/2014/main" id="{821DC02A-F452-48EA-A2F1-D42DFC4E66F0}"/>
              </a:ext>
            </a:extLst>
          </p:cNvPr>
          <p:cNvSpPr>
            <a:spLocks noGrp="1"/>
          </p:cNvSpPr>
          <p:nvPr>
            <p:ph type="ftr" sz="quarter" idx="11"/>
          </p:nvPr>
        </p:nvSpPr>
        <p:spPr/>
        <p:txBody>
          <a:bodyPr/>
          <a:lstStyle/>
          <a:p>
            <a:r>
              <a:rPr lang="en-US"/>
              <a:t>NTP Medicare OEP Bootcamp 2023</a:t>
            </a:r>
            <a:endParaRPr lang="en-US" dirty="0"/>
          </a:p>
        </p:txBody>
      </p:sp>
      <p:sp>
        <p:nvSpPr>
          <p:cNvPr id="2" name="Date Placeholder 1">
            <a:extLst>
              <a:ext uri="{FF2B5EF4-FFF2-40B4-BE49-F238E27FC236}">
                <a16:creationId xmlns:a16="http://schemas.microsoft.com/office/drawing/2014/main" id="{D267689C-481B-4491-9B28-B9BF3F6691E9}"/>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260154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F23284-0AF1-4ED9-86B7-68A1C0AA937A}"/>
              </a:ext>
            </a:extLst>
          </p:cNvPr>
          <p:cNvSpPr>
            <a:spLocks noGrp="1"/>
          </p:cNvSpPr>
          <p:nvPr>
            <p:ph type="title"/>
          </p:nvPr>
        </p:nvSpPr>
        <p:spPr/>
        <p:txBody>
          <a:bodyPr/>
          <a:lstStyle/>
          <a:p>
            <a:r>
              <a:rPr lang="en-US" dirty="0"/>
              <a:t>Unethical Sales Practices: Misrepresentation</a:t>
            </a:r>
          </a:p>
        </p:txBody>
      </p:sp>
      <p:sp>
        <p:nvSpPr>
          <p:cNvPr id="5" name="Content Placeholder 4">
            <a:extLst>
              <a:ext uri="{FF2B5EF4-FFF2-40B4-BE49-F238E27FC236}">
                <a16:creationId xmlns:a16="http://schemas.microsoft.com/office/drawing/2014/main" id="{0864DBF0-FBAC-40C9-9011-56306A617302}"/>
              </a:ext>
            </a:extLst>
          </p:cNvPr>
          <p:cNvSpPr>
            <a:spLocks noGrp="1"/>
          </p:cNvSpPr>
          <p:nvPr>
            <p:ph sz="quarter" idx="13"/>
          </p:nvPr>
        </p:nvSpPr>
        <p:spPr>
          <a:xfrm>
            <a:off x="914400" y="1371600"/>
            <a:ext cx="10271464" cy="4537075"/>
          </a:xfrm>
        </p:spPr>
        <p:txBody>
          <a:bodyPr>
            <a:normAutofit/>
          </a:bodyPr>
          <a:lstStyle/>
          <a:p>
            <a:r>
              <a:rPr lang="en-US" dirty="0"/>
              <a:t>“</a:t>
            </a:r>
            <a:r>
              <a:rPr lang="en-US" u="sng" dirty="0"/>
              <a:t>Medicare Savings Program </a:t>
            </a:r>
            <a:r>
              <a:rPr lang="en-US" dirty="0"/>
              <a:t>of $170.10 each month from SSA…beneficiary states JB is going to come tomorrow at 11am to go over how to sign up for these </a:t>
            </a:r>
            <a:r>
              <a:rPr lang="en-US" u="sng" dirty="0"/>
              <a:t>savings services</a:t>
            </a:r>
            <a:r>
              <a:rPr lang="en-US" dirty="0"/>
              <a:t>.” </a:t>
            </a:r>
          </a:p>
          <a:p>
            <a:r>
              <a:rPr lang="en-US" dirty="0"/>
              <a:t>“Received card in the mail stating that she would be </a:t>
            </a:r>
            <a:r>
              <a:rPr lang="en-US" u="sng" dirty="0"/>
              <a:t>charged a late penalty for a lifetime</a:t>
            </a:r>
            <a:r>
              <a:rPr lang="en-US" dirty="0"/>
              <a:t> if she didn't provider her personal information so an insurance agent could contact her.”</a:t>
            </a:r>
          </a:p>
          <a:p>
            <a:r>
              <a:rPr lang="en-US" dirty="0"/>
              <a:t>“The caller said that she was from Medicare... the caller said that the beneficiary had Medicare Part A and Part B and wanted to know if she wanted to </a:t>
            </a:r>
            <a:r>
              <a:rPr lang="en-US" u="sng" dirty="0"/>
              <a:t>upgrade her plan.</a:t>
            </a:r>
            <a:r>
              <a:rPr lang="en-US" dirty="0"/>
              <a:t>”</a:t>
            </a:r>
          </a:p>
        </p:txBody>
      </p:sp>
      <p:sp>
        <p:nvSpPr>
          <p:cNvPr id="7" name="Slide Number Placeholder 6">
            <a:extLst>
              <a:ext uri="{FF2B5EF4-FFF2-40B4-BE49-F238E27FC236}">
                <a16:creationId xmlns:a16="http://schemas.microsoft.com/office/drawing/2014/main" id="{F4556FB4-21CD-440B-A0C4-37A83C4713F8}"/>
              </a:ext>
            </a:extLst>
          </p:cNvPr>
          <p:cNvSpPr>
            <a:spLocks noGrp="1"/>
          </p:cNvSpPr>
          <p:nvPr>
            <p:ph type="sldNum" sz="quarter" idx="12"/>
          </p:nvPr>
        </p:nvSpPr>
        <p:spPr/>
        <p:txBody>
          <a:bodyPr/>
          <a:lstStyle/>
          <a:p>
            <a:fld id="{0B2D781D-8844-5940-92D1-06EF0A7F581E}" type="slidenum">
              <a:rPr lang="en-US" smtClean="0"/>
              <a:t>85</a:t>
            </a:fld>
            <a:endParaRPr lang="en-US"/>
          </a:p>
        </p:txBody>
      </p:sp>
      <p:sp>
        <p:nvSpPr>
          <p:cNvPr id="3" name="Footer Placeholder 2">
            <a:extLst>
              <a:ext uri="{FF2B5EF4-FFF2-40B4-BE49-F238E27FC236}">
                <a16:creationId xmlns:a16="http://schemas.microsoft.com/office/drawing/2014/main" id="{821DC02A-F452-48EA-A2F1-D42DFC4E66F0}"/>
              </a:ext>
            </a:extLst>
          </p:cNvPr>
          <p:cNvSpPr>
            <a:spLocks noGrp="1"/>
          </p:cNvSpPr>
          <p:nvPr>
            <p:ph type="ftr" sz="quarter" idx="11"/>
          </p:nvPr>
        </p:nvSpPr>
        <p:spPr/>
        <p:txBody>
          <a:bodyPr/>
          <a:lstStyle/>
          <a:p>
            <a:r>
              <a:rPr lang="en-US"/>
              <a:t>NTP Medicare OEP Bootcamp 2023</a:t>
            </a:r>
            <a:endParaRPr lang="en-US" dirty="0"/>
          </a:p>
        </p:txBody>
      </p:sp>
      <p:sp>
        <p:nvSpPr>
          <p:cNvPr id="2" name="Date Placeholder 1">
            <a:extLst>
              <a:ext uri="{FF2B5EF4-FFF2-40B4-BE49-F238E27FC236}">
                <a16:creationId xmlns:a16="http://schemas.microsoft.com/office/drawing/2014/main" id="{D267689C-481B-4491-9B28-B9BF3F6691E9}"/>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99874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0FC9-1510-6925-BA4E-AD1C3995545B}"/>
              </a:ext>
            </a:extLst>
          </p:cNvPr>
          <p:cNvSpPr>
            <a:spLocks noGrp="1"/>
          </p:cNvSpPr>
          <p:nvPr>
            <p:ph type="title"/>
          </p:nvPr>
        </p:nvSpPr>
        <p:spPr/>
        <p:txBody>
          <a:bodyPr/>
          <a:lstStyle/>
          <a:p>
            <a:r>
              <a:rPr lang="en-US" dirty="0"/>
              <a:t>Q</a:t>
            </a:r>
            <a:r>
              <a:rPr lang="en-US" b="0" dirty="0"/>
              <a:t>&amp;</a:t>
            </a:r>
            <a:r>
              <a:rPr lang="en-US" dirty="0"/>
              <a:t>A </a:t>
            </a:r>
            <a:r>
              <a:rPr lang="en-US" dirty="0">
                <a:solidFill>
                  <a:srgbClr val="00529B"/>
                </a:solidFill>
              </a:rPr>
              <a:t>7</a:t>
            </a:r>
            <a:endParaRPr lang="en-US" dirty="0"/>
          </a:p>
        </p:txBody>
      </p:sp>
      <p:sp>
        <p:nvSpPr>
          <p:cNvPr id="3" name="Content Placeholder 2">
            <a:extLst>
              <a:ext uri="{FF2B5EF4-FFF2-40B4-BE49-F238E27FC236}">
                <a16:creationId xmlns:a16="http://schemas.microsoft.com/office/drawing/2014/main" id="{DB844CBB-A08E-A82D-DB6C-1F09DE4DA16C}"/>
              </a:ext>
            </a:extLst>
          </p:cNvPr>
          <p:cNvSpPr>
            <a:spLocks noGrp="1"/>
          </p:cNvSpPr>
          <p:nvPr>
            <p:ph idx="1"/>
          </p:nvPr>
        </p:nvSpPr>
        <p:spPr>
          <a:xfrm>
            <a:off x="135815" y="1149601"/>
            <a:ext cx="11920369" cy="1550670"/>
          </a:xfrm>
        </p:spPr>
        <p:txBody>
          <a:bodyPr/>
          <a:lstStyle/>
          <a:p>
            <a:pPr marL="182880" indent="0">
              <a:buNone/>
            </a:pPr>
            <a:r>
              <a:rPr lang="en-US" dirty="0">
                <a:solidFill>
                  <a:srgbClr val="00529B"/>
                </a:solidFill>
                <a:latin typeface="Arial" panose="020B0604020202020204" pitchFamily="34" charset="0"/>
                <a:cs typeface="Arial" panose="020B0604020202020204" pitchFamily="34" charset="0"/>
              </a:rPr>
              <a:t>To submit a question, select the Q&amp;A icon           on your Zoom control bar.</a:t>
            </a:r>
          </a:p>
        </p:txBody>
      </p:sp>
      <p:pic>
        <p:nvPicPr>
          <p:cNvPr id="4" name="Picture 3" descr="Q &amp; A icon">
            <a:extLst>
              <a:ext uri="{FF2B5EF4-FFF2-40B4-BE49-F238E27FC236}">
                <a16:creationId xmlns:a16="http://schemas.microsoft.com/office/drawing/2014/main" id="{17C7FA85-BCB0-FEFB-39F6-B056A0B48392}"/>
              </a:ext>
            </a:extLst>
          </p:cNvPr>
          <p:cNvPicPr>
            <a:picLocks noChangeAspect="1"/>
          </p:cNvPicPr>
          <p:nvPr/>
        </p:nvPicPr>
        <p:blipFill>
          <a:blip r:embed="rId4"/>
          <a:stretch>
            <a:fillRect/>
          </a:stretch>
        </p:blipFill>
        <p:spPr>
          <a:xfrm>
            <a:off x="6626846" y="1015889"/>
            <a:ext cx="783394" cy="779955"/>
          </a:xfrm>
          <a:prstGeom prst="rect">
            <a:avLst/>
          </a:prstGeom>
        </p:spPr>
      </p:pic>
    </p:spTree>
    <p:custDataLst>
      <p:tags r:id="rId1"/>
    </p:custDataLst>
    <p:extLst>
      <p:ext uri="{BB962C8B-B14F-4D97-AF65-F5344CB8AC3E}">
        <p14:creationId xmlns:p14="http://schemas.microsoft.com/office/powerpoint/2010/main" val="3565396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B5C063-664D-4BB0-B9BA-AADCBAC8E783}"/>
              </a:ext>
            </a:extLst>
          </p:cNvPr>
          <p:cNvSpPr>
            <a:spLocks noGrp="1"/>
          </p:cNvSpPr>
          <p:nvPr>
            <p:ph type="title"/>
          </p:nvPr>
        </p:nvSpPr>
        <p:spPr>
          <a:xfrm>
            <a:off x="3993063" y="1899105"/>
            <a:ext cx="6284793" cy="688931"/>
          </a:xfrm>
        </p:spPr>
        <p:txBody>
          <a:bodyPr>
            <a:noAutofit/>
          </a:bodyPr>
          <a:lstStyle/>
          <a:p>
            <a:r>
              <a:rPr lang="en-US" sz="3200" dirty="0"/>
              <a:t>2023 Medicare Advantage Marketing Updates</a:t>
            </a:r>
            <a:br>
              <a:rPr lang="en-US" sz="3200" b="0" dirty="0">
                <a:solidFill>
                  <a:schemeClr val="tx1"/>
                </a:solidFill>
              </a:rPr>
            </a:br>
            <a:endParaRPr lang="en-US" sz="3200" dirty="0"/>
          </a:p>
        </p:txBody>
      </p:sp>
      <p:sp>
        <p:nvSpPr>
          <p:cNvPr id="9" name="Title 1">
            <a:extLst>
              <a:ext uri="{FF2B5EF4-FFF2-40B4-BE49-F238E27FC236}">
                <a16:creationId xmlns:a16="http://schemas.microsoft.com/office/drawing/2014/main" id="{74824858-78A3-40BE-98EF-F880388B0252}"/>
              </a:ext>
            </a:extLst>
          </p:cNvPr>
          <p:cNvSpPr txBox="1">
            <a:spLocks/>
          </p:cNvSpPr>
          <p:nvPr/>
        </p:nvSpPr>
        <p:spPr>
          <a:xfrm>
            <a:off x="3993062" y="4238421"/>
            <a:ext cx="6781433" cy="1902552"/>
          </a:xfrm>
          <a:prstGeom prst="rect">
            <a:avLst/>
          </a:prstGeom>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4000" b="1" i="0" u="none" kern="1200">
                <a:solidFill>
                  <a:srgbClr val="0755B7"/>
                </a:solidFill>
                <a:latin typeface="Calibri "/>
                <a:ea typeface="+mj-ea"/>
                <a:cs typeface="Calibri" panose="020F0502020204030204" pitchFamily="34" charset="0"/>
              </a:defRPr>
            </a:lvl1pPr>
          </a:lstStyle>
          <a:p>
            <a:pPr>
              <a:lnSpc>
                <a:spcPct val="110000"/>
              </a:lnSpc>
              <a:spcBef>
                <a:spcPts val="600"/>
              </a:spcBef>
            </a:pPr>
            <a:r>
              <a:rPr lang="en-US" sz="2400" dirty="0">
                <a:solidFill>
                  <a:srgbClr val="00539A"/>
                </a:solidFill>
                <a:latin typeface="Arial" panose="020B0604020202020204" pitchFamily="34" charset="0"/>
                <a:cs typeface="Arial" panose="020B0604020202020204" pitchFamily="34" charset="0"/>
              </a:rPr>
              <a:t>Jim Canavan</a:t>
            </a:r>
          </a:p>
          <a:p>
            <a:pPr>
              <a:lnSpc>
                <a:spcPct val="110000"/>
              </a:lnSpc>
              <a:spcBef>
                <a:spcPts val="600"/>
              </a:spcBef>
            </a:pPr>
            <a:r>
              <a:rPr lang="en-US" sz="2400" b="0" dirty="0">
                <a:solidFill>
                  <a:srgbClr val="00539A"/>
                </a:solidFill>
                <a:latin typeface="Arial" panose="020B0604020202020204" pitchFamily="34" charset="0"/>
                <a:cs typeface="Arial" panose="020B0604020202020204" pitchFamily="34" charset="0"/>
              </a:rPr>
              <a:t>Health Insurance Specialist</a:t>
            </a:r>
          </a:p>
          <a:p>
            <a:pPr>
              <a:lnSpc>
                <a:spcPct val="110000"/>
              </a:lnSpc>
              <a:spcBef>
                <a:spcPts val="600"/>
              </a:spcBef>
            </a:pPr>
            <a:r>
              <a:rPr lang="en-US" sz="2400" b="0" dirty="0">
                <a:solidFill>
                  <a:srgbClr val="00539A"/>
                </a:solidFill>
                <a:latin typeface="Arial" panose="020B0604020202020204" pitchFamily="34" charset="0"/>
                <a:cs typeface="Arial" panose="020B0604020202020204" pitchFamily="34" charset="0"/>
              </a:rPr>
              <a:t>Division of Surveillance, Compliance, &amp; Marketing</a:t>
            </a:r>
          </a:p>
        </p:txBody>
      </p:sp>
      <p:pic>
        <p:nvPicPr>
          <p:cNvPr id="6" name="Picture 5">
            <a:extLst>
              <a:ext uri="{FF2B5EF4-FFF2-40B4-BE49-F238E27FC236}">
                <a16:creationId xmlns:a16="http://schemas.microsoft.com/office/drawing/2014/main" id="{8A23CE14-A9D8-4193-A3E8-9F9502B608AE}"/>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73598" y="2991572"/>
            <a:ext cx="1617582" cy="1902552"/>
          </a:xfrm>
          <a:prstGeom prst="rect">
            <a:avLst/>
          </a:prstGeom>
        </p:spPr>
      </p:pic>
    </p:spTree>
    <p:custDataLst>
      <p:tags r:id="rId1"/>
    </p:custDataLst>
    <p:extLst>
      <p:ext uri="{BB962C8B-B14F-4D97-AF65-F5344CB8AC3E}">
        <p14:creationId xmlns:p14="http://schemas.microsoft.com/office/powerpoint/2010/main" val="37241120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New Regulatory Changes</a:t>
            </a:r>
          </a:p>
        </p:txBody>
      </p:sp>
      <p:sp>
        <p:nvSpPr>
          <p:cNvPr id="5" name="Content Placeholder 4"/>
          <p:cNvSpPr>
            <a:spLocks noGrp="1"/>
          </p:cNvSpPr>
          <p:nvPr>
            <p:ph idx="1"/>
          </p:nvPr>
        </p:nvSpPr>
        <p:spPr/>
        <p:txBody>
          <a:bodyPr>
            <a:normAutofit/>
          </a:bodyPr>
          <a:lstStyle/>
          <a:p>
            <a:r>
              <a:rPr lang="en-US" dirty="0"/>
              <a:t>CMS-4201-F Marketing Provisions</a:t>
            </a:r>
          </a:p>
          <a:p>
            <a:r>
              <a:rPr lang="en-US" dirty="0"/>
              <a:t>Published April 12, 2023</a:t>
            </a:r>
          </a:p>
          <a:p>
            <a:r>
              <a:rPr lang="en-US" dirty="0"/>
              <a:t>Effective June 5, 2023</a:t>
            </a:r>
          </a:p>
          <a:p>
            <a:r>
              <a:rPr lang="en-US" dirty="0"/>
              <a:t>Applicable September 30, 2023, for calendar year 2024</a:t>
            </a:r>
          </a:p>
          <a:p>
            <a:pPr marL="411480" lvl="1" indent="0" fontAlgn="t">
              <a:buNone/>
            </a:pPr>
            <a:endParaRPr lang="en-US" sz="2400" dirty="0"/>
          </a:p>
          <a:p>
            <a:endParaRPr lang="en-US" dirty="0"/>
          </a:p>
        </p:txBody>
      </p:sp>
      <p:sp>
        <p:nvSpPr>
          <p:cNvPr id="6" name="Slide Number Placeholder 4">
            <a:extLst>
              <a:ext uri="{FF2B5EF4-FFF2-40B4-BE49-F238E27FC236}">
                <a16:creationId xmlns:a16="http://schemas.microsoft.com/office/drawing/2014/main" id="{6DE05AED-9DCA-4A6F-9362-8B9E9AA34852}"/>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pPr/>
              <a:t>88</a:t>
            </a:fld>
            <a:endParaRPr lang="en-US" dirty="0"/>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8808959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Categories of Changes</a:t>
            </a:r>
          </a:p>
        </p:txBody>
      </p:sp>
      <p:sp>
        <p:nvSpPr>
          <p:cNvPr id="5" name="Content Placeholder 4"/>
          <p:cNvSpPr>
            <a:spLocks noGrp="1"/>
          </p:cNvSpPr>
          <p:nvPr>
            <p:ph idx="1"/>
          </p:nvPr>
        </p:nvSpPr>
        <p:spPr/>
        <p:txBody>
          <a:bodyPr>
            <a:normAutofit/>
          </a:bodyPr>
          <a:lstStyle/>
          <a:p>
            <a:r>
              <a:rPr lang="en-US" dirty="0"/>
              <a:t>Beneficiary Contact</a:t>
            </a:r>
          </a:p>
          <a:p>
            <a:r>
              <a:rPr lang="en-US" dirty="0"/>
              <a:t>Marketing Requirements</a:t>
            </a:r>
          </a:p>
          <a:p>
            <a:r>
              <a:rPr lang="en-US" dirty="0"/>
              <a:t>Third-Party Marketing Organization (TPMO) Requirements</a:t>
            </a:r>
          </a:p>
        </p:txBody>
      </p:sp>
      <p:sp>
        <p:nvSpPr>
          <p:cNvPr id="6" name="Slide Number Placeholder 4">
            <a:extLst>
              <a:ext uri="{FF2B5EF4-FFF2-40B4-BE49-F238E27FC236}">
                <a16:creationId xmlns:a16="http://schemas.microsoft.com/office/drawing/2014/main" id="{AB30AACB-5D06-490E-B874-C0F4F5D72670}"/>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pPr/>
              <a:t>89</a:t>
            </a:fld>
            <a:endParaRPr lang="en-US" dirty="0"/>
          </a:p>
        </p:txBody>
      </p:sp>
      <p:sp>
        <p:nvSpPr>
          <p:cNvPr id="3" name="Footer Placeholder 2"/>
          <p:cNvSpPr>
            <a:spLocks noGrp="1"/>
          </p:cNvSpPr>
          <p:nvPr>
            <p:ph type="ftr" sz="quarter" idx="11"/>
          </p:nvPr>
        </p:nvSpPr>
        <p:spPr>
          <a:xfrm>
            <a:off x="4038600" y="6516624"/>
            <a:ext cx="4114800" cy="365125"/>
          </a:xfrm>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397917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7E05FE6-E3AA-4401-B41D-D33F314BFBB2}"/>
              </a:ext>
            </a:extLst>
          </p:cNvPr>
          <p:cNvSpPr>
            <a:spLocks noGrp="1"/>
          </p:cNvSpPr>
          <p:nvPr>
            <p:ph type="title"/>
          </p:nvPr>
        </p:nvSpPr>
        <p:spPr/>
        <p:txBody>
          <a:bodyPr/>
          <a:lstStyle/>
          <a:p>
            <a:r>
              <a:rPr lang="en-US" dirty="0"/>
              <a:t>Today’s NTP Team</a:t>
            </a:r>
          </a:p>
        </p:txBody>
      </p:sp>
      <p:sp>
        <p:nvSpPr>
          <p:cNvPr id="16" name="Content Placeholder 15" descr="Click to edit name">
            <a:extLst>
              <a:ext uri="{FF2B5EF4-FFF2-40B4-BE49-F238E27FC236}">
                <a16:creationId xmlns:a16="http://schemas.microsoft.com/office/drawing/2014/main" id="{668658E8-3D26-5E76-B035-7ED8818840E3}"/>
              </a:ext>
            </a:extLst>
          </p:cNvPr>
          <p:cNvSpPr>
            <a:spLocks noGrp="1"/>
          </p:cNvSpPr>
          <p:nvPr>
            <p:ph sz="quarter" idx="13"/>
          </p:nvPr>
        </p:nvSpPr>
        <p:spPr/>
        <p:txBody>
          <a:bodyPr/>
          <a:lstStyle/>
          <a:p>
            <a:r>
              <a:rPr lang="en-US" dirty="0"/>
              <a:t>Sylvia Gary</a:t>
            </a:r>
          </a:p>
        </p:txBody>
      </p:sp>
      <p:pic>
        <p:nvPicPr>
          <p:cNvPr id="42" name="Picture Placeholder 41" descr="Portrait of Sylvia Gary">
            <a:extLst>
              <a:ext uri="{FF2B5EF4-FFF2-40B4-BE49-F238E27FC236}">
                <a16:creationId xmlns:a16="http://schemas.microsoft.com/office/drawing/2014/main" id="{E29B2222-E7AE-770E-51E2-0599400525F2}"/>
              </a:ext>
            </a:extLst>
          </p:cNvPr>
          <p:cNvPicPr>
            <a:picLocks noGrp="1" noChangeAspect="1"/>
          </p:cNvPicPr>
          <p:nvPr>
            <p:ph type="pic" sz="quarter" idx="24"/>
          </p:nvPr>
        </p:nvPicPr>
        <p:blipFill rotWithShape="1">
          <a:blip r:embed="rId4"/>
          <a:srcRect t="-1160" b="8135"/>
          <a:stretch/>
        </p:blipFill>
        <p:spPr>
          <a:xfrm>
            <a:off x="2592565" y="1195101"/>
            <a:ext cx="1830555" cy="1829741"/>
          </a:xfrm>
        </p:spPr>
      </p:pic>
      <p:sp>
        <p:nvSpPr>
          <p:cNvPr id="17" name="Content Placeholder 16" descr="Click to edit name">
            <a:extLst>
              <a:ext uri="{FF2B5EF4-FFF2-40B4-BE49-F238E27FC236}">
                <a16:creationId xmlns:a16="http://schemas.microsoft.com/office/drawing/2014/main" id="{B88AC0B6-2349-E683-D72E-766EAB7A758C}"/>
              </a:ext>
            </a:extLst>
          </p:cNvPr>
          <p:cNvSpPr>
            <a:spLocks noGrp="1"/>
          </p:cNvSpPr>
          <p:nvPr>
            <p:ph sz="quarter" idx="15"/>
          </p:nvPr>
        </p:nvSpPr>
        <p:spPr>
          <a:xfrm>
            <a:off x="5129896" y="3081671"/>
            <a:ext cx="1849507" cy="307777"/>
          </a:xfrm>
        </p:spPr>
        <p:txBody>
          <a:bodyPr/>
          <a:lstStyle/>
          <a:p>
            <a:r>
              <a:rPr lang="en-US" dirty="0"/>
              <a:t>Mohamad Al-Issa</a:t>
            </a:r>
          </a:p>
        </p:txBody>
      </p:sp>
      <p:pic>
        <p:nvPicPr>
          <p:cNvPr id="31" name="Picture Placeholder 30" descr="Portrait of Mohamad Al-issa">
            <a:extLst>
              <a:ext uri="{FF2B5EF4-FFF2-40B4-BE49-F238E27FC236}">
                <a16:creationId xmlns:a16="http://schemas.microsoft.com/office/drawing/2014/main" id="{BA9850D9-A426-AC72-4816-62718E8388FC}"/>
              </a:ext>
            </a:extLst>
          </p:cNvPr>
          <p:cNvPicPr>
            <a:picLocks noGrp="1" noChangeAspect="1"/>
          </p:cNvPicPr>
          <p:nvPr>
            <p:ph type="pic" sz="quarter" idx="21"/>
          </p:nvPr>
        </p:nvPicPr>
        <p:blipFill rotWithShape="1">
          <a:blip r:embed="rId5"/>
          <a:srcRect t="-1100" b="29551"/>
          <a:stretch/>
        </p:blipFill>
        <p:spPr>
          <a:xfrm>
            <a:off x="5071308" y="1195101"/>
            <a:ext cx="1830555" cy="1829741"/>
          </a:xfrm>
        </p:spPr>
      </p:pic>
      <p:sp>
        <p:nvSpPr>
          <p:cNvPr id="18" name="Content Placeholder 17" descr="Click to edit name">
            <a:extLst>
              <a:ext uri="{FF2B5EF4-FFF2-40B4-BE49-F238E27FC236}">
                <a16:creationId xmlns:a16="http://schemas.microsoft.com/office/drawing/2014/main" id="{88351D58-1AD7-BD70-BB11-BAD62C5DFB97}"/>
              </a:ext>
            </a:extLst>
          </p:cNvPr>
          <p:cNvSpPr>
            <a:spLocks noGrp="1"/>
          </p:cNvSpPr>
          <p:nvPr>
            <p:ph sz="quarter" idx="16"/>
          </p:nvPr>
        </p:nvSpPr>
        <p:spPr/>
        <p:txBody>
          <a:bodyPr/>
          <a:lstStyle/>
          <a:p>
            <a:r>
              <a:rPr lang="en-US" dirty="0"/>
              <a:t>Joseph Warden</a:t>
            </a:r>
          </a:p>
        </p:txBody>
      </p:sp>
      <p:pic>
        <p:nvPicPr>
          <p:cNvPr id="44" name="Picture Placeholder 43" descr="Portrait of Joe Warden">
            <a:extLst>
              <a:ext uri="{FF2B5EF4-FFF2-40B4-BE49-F238E27FC236}">
                <a16:creationId xmlns:a16="http://schemas.microsoft.com/office/drawing/2014/main" id="{D774AF8E-1FC1-B148-3EA8-6DA704D8D8EC}"/>
              </a:ext>
            </a:extLst>
          </p:cNvPr>
          <p:cNvPicPr>
            <a:picLocks noGrp="1" noChangeAspect="1"/>
          </p:cNvPicPr>
          <p:nvPr>
            <p:ph type="pic" sz="quarter" idx="23"/>
          </p:nvPr>
        </p:nvPicPr>
        <p:blipFill rotWithShape="1">
          <a:blip r:embed="rId6"/>
          <a:srcRect l="-784" t="-3116" r="784" b="28060"/>
          <a:stretch/>
        </p:blipFill>
        <p:spPr>
          <a:xfrm>
            <a:off x="7768880" y="1192976"/>
            <a:ext cx="1830555" cy="1829741"/>
          </a:xfrm>
        </p:spPr>
      </p:pic>
      <p:sp>
        <p:nvSpPr>
          <p:cNvPr id="26" name="Content Placeholder 25" descr="Click to edit name">
            <a:extLst>
              <a:ext uri="{FF2B5EF4-FFF2-40B4-BE49-F238E27FC236}">
                <a16:creationId xmlns:a16="http://schemas.microsoft.com/office/drawing/2014/main" id="{8F5E9149-0568-3B3A-1052-E6FDC25C94EE}"/>
              </a:ext>
            </a:extLst>
          </p:cNvPr>
          <p:cNvSpPr>
            <a:spLocks noGrp="1"/>
          </p:cNvSpPr>
          <p:nvPr>
            <p:ph sz="quarter" idx="30"/>
          </p:nvPr>
        </p:nvSpPr>
        <p:spPr/>
        <p:txBody>
          <a:bodyPr/>
          <a:lstStyle/>
          <a:p>
            <a:r>
              <a:rPr lang="en-US" dirty="0"/>
              <a:t>Karie Watson </a:t>
            </a:r>
          </a:p>
        </p:txBody>
      </p:sp>
      <p:pic>
        <p:nvPicPr>
          <p:cNvPr id="12" name="Picture Placeholder 6" descr="Portrait of Karie Watson">
            <a:extLst>
              <a:ext uri="{FF2B5EF4-FFF2-40B4-BE49-F238E27FC236}">
                <a16:creationId xmlns:a16="http://schemas.microsoft.com/office/drawing/2014/main" id="{6236F892-593D-06BC-6A33-D3139ADE033E}"/>
              </a:ext>
            </a:extLst>
          </p:cNvPr>
          <p:cNvPicPr>
            <a:picLocks noGrp="1" noChangeAspect="1"/>
          </p:cNvPicPr>
          <p:nvPr>
            <p:ph type="pic" sz="quarter" idx="31"/>
          </p:nvPr>
        </p:nvPicPr>
        <p:blipFill rotWithShape="1">
          <a:blip r:embed="rId7"/>
          <a:srcRect t="7030" b="36722"/>
          <a:stretch/>
        </p:blipFill>
        <p:spPr>
          <a:xfrm>
            <a:off x="2560638" y="3683021"/>
            <a:ext cx="1830387" cy="1828800"/>
          </a:xfrm>
        </p:spPr>
      </p:pic>
      <p:sp>
        <p:nvSpPr>
          <p:cNvPr id="24" name="Content Placeholder 23" descr="Click to edit name">
            <a:extLst>
              <a:ext uri="{FF2B5EF4-FFF2-40B4-BE49-F238E27FC236}">
                <a16:creationId xmlns:a16="http://schemas.microsoft.com/office/drawing/2014/main" id="{E5966E69-D645-7D5B-1CE7-487EC5096FD9}"/>
              </a:ext>
            </a:extLst>
          </p:cNvPr>
          <p:cNvSpPr>
            <a:spLocks noGrp="1"/>
          </p:cNvSpPr>
          <p:nvPr>
            <p:ph sz="quarter" idx="28"/>
          </p:nvPr>
        </p:nvSpPr>
        <p:spPr/>
        <p:txBody>
          <a:bodyPr/>
          <a:lstStyle/>
          <a:p>
            <a:r>
              <a:rPr lang="en-US" dirty="0"/>
              <a:t>Doria Diacogiannis</a:t>
            </a:r>
          </a:p>
        </p:txBody>
      </p:sp>
      <p:pic>
        <p:nvPicPr>
          <p:cNvPr id="23" name="Picture Placeholder 14" descr="Portrait of Doria Diacogiannis">
            <a:extLst>
              <a:ext uri="{FF2B5EF4-FFF2-40B4-BE49-F238E27FC236}">
                <a16:creationId xmlns:a16="http://schemas.microsoft.com/office/drawing/2014/main" id="{084F0171-B432-32AA-62FB-D6BEF23CCEBE}"/>
              </a:ext>
            </a:extLst>
          </p:cNvPr>
          <p:cNvPicPr>
            <a:picLocks noGrp="1" noChangeAspect="1"/>
          </p:cNvPicPr>
          <p:nvPr>
            <p:ph type="pic" sz="quarter" idx="29"/>
          </p:nvPr>
        </p:nvPicPr>
        <p:blipFill>
          <a:blip r:embed="rId8"/>
          <a:srcRect t="8220" b="8220"/>
          <a:stretch>
            <a:fillRect/>
          </a:stretch>
        </p:blipFill>
        <p:spPr>
          <a:xfrm>
            <a:off x="5111750" y="3714750"/>
            <a:ext cx="1831975" cy="1828800"/>
          </a:xfrm>
        </p:spPr>
      </p:pic>
      <p:sp>
        <p:nvSpPr>
          <p:cNvPr id="22" name="Content Placeholder 21" descr="Click to edit name">
            <a:extLst>
              <a:ext uri="{FF2B5EF4-FFF2-40B4-BE49-F238E27FC236}">
                <a16:creationId xmlns:a16="http://schemas.microsoft.com/office/drawing/2014/main" id="{19F32A52-0D2C-958F-7F79-058998225EDC}"/>
              </a:ext>
            </a:extLst>
          </p:cNvPr>
          <p:cNvSpPr>
            <a:spLocks noGrp="1"/>
          </p:cNvSpPr>
          <p:nvPr>
            <p:ph sz="quarter" idx="26"/>
          </p:nvPr>
        </p:nvSpPr>
        <p:spPr/>
        <p:txBody>
          <a:bodyPr/>
          <a:lstStyle/>
          <a:p>
            <a:r>
              <a:rPr lang="en-US" dirty="0"/>
              <a:t>Melissa Moreno</a:t>
            </a:r>
          </a:p>
        </p:txBody>
      </p:sp>
      <p:pic>
        <p:nvPicPr>
          <p:cNvPr id="10" name="Picture Placeholder 9" descr="Portrait of Melissa Moreno">
            <a:extLst>
              <a:ext uri="{FF2B5EF4-FFF2-40B4-BE49-F238E27FC236}">
                <a16:creationId xmlns:a16="http://schemas.microsoft.com/office/drawing/2014/main" id="{BA5AC5DF-409F-81B6-42A6-B922F1A30465}"/>
              </a:ext>
            </a:extLst>
          </p:cNvPr>
          <p:cNvPicPr>
            <a:picLocks noGrp="1" noChangeAspect="1"/>
          </p:cNvPicPr>
          <p:nvPr>
            <p:ph type="pic" sz="quarter" idx="27"/>
          </p:nvPr>
        </p:nvPicPr>
        <p:blipFill>
          <a:blip r:embed="rId9"/>
          <a:srcRect t="992" b="992"/>
          <a:stretch>
            <a:fillRect/>
          </a:stretch>
        </p:blipFill>
        <p:spPr/>
      </p:pic>
      <p:sp>
        <p:nvSpPr>
          <p:cNvPr id="4" name="Slide Number Placeholder 3">
            <a:extLst>
              <a:ext uri="{FF2B5EF4-FFF2-40B4-BE49-F238E27FC236}">
                <a16:creationId xmlns:a16="http://schemas.microsoft.com/office/drawing/2014/main" id="{1E5F901D-9BAB-4D4D-B085-56F2A301AC3A}"/>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chemeClr val="accent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sp>
        <p:nvSpPr>
          <p:cNvPr id="3" name="Footer Placeholder 2">
            <a:extLst>
              <a:ext uri="{FF2B5EF4-FFF2-40B4-BE49-F238E27FC236}">
                <a16:creationId xmlns:a16="http://schemas.microsoft.com/office/drawing/2014/main" id="{EA98AAA5-6691-4076-8EB8-CD751428989B}"/>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NTP Medicare OEP Bootcamp 2023</a:t>
            </a:r>
          </a:p>
        </p:txBody>
      </p:sp>
      <p:sp>
        <p:nvSpPr>
          <p:cNvPr id="2" name="Date Placeholder 1">
            <a:extLst>
              <a:ext uri="{FF2B5EF4-FFF2-40B4-BE49-F238E27FC236}">
                <a16:creationId xmlns:a16="http://schemas.microsoft.com/office/drawing/2014/main" id="{F450404F-9F06-4A7C-A7C3-4A31DA3AD192}"/>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25071084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Beneficiary Contact</a:t>
            </a:r>
          </a:p>
        </p:txBody>
      </p:sp>
      <p:sp>
        <p:nvSpPr>
          <p:cNvPr id="5" name="Content Placeholder 4"/>
          <p:cNvSpPr>
            <a:spLocks noGrp="1"/>
          </p:cNvSpPr>
          <p:nvPr>
            <p:ph idx="1"/>
          </p:nvPr>
        </p:nvSpPr>
        <p:spPr/>
        <p:txBody>
          <a:bodyPr>
            <a:normAutofit/>
          </a:bodyPr>
          <a:lstStyle/>
          <a:p>
            <a:r>
              <a:rPr lang="en-US" sz="2400" dirty="0"/>
              <a:t>Prohibiting distribution of Business Reply Cards (BRC) and Scope of Appointments (SOAs) at educational events. May leave out BRCs in a common area and collect them.</a:t>
            </a:r>
          </a:p>
          <a:p>
            <a:r>
              <a:rPr lang="en-US" sz="2400" dirty="0"/>
              <a:t>Prohibition on marketing events following within 12 hours of an educational event at the same venue.</a:t>
            </a:r>
          </a:p>
          <a:p>
            <a:r>
              <a:rPr lang="en-US" sz="2400" dirty="0"/>
              <a:t>Requiring that enrollees be notified annually in writing of the ability to opt-out of plan business calls.</a:t>
            </a:r>
          </a:p>
          <a:p>
            <a:pPr marL="0" indent="0">
              <a:buNone/>
            </a:pPr>
            <a:endParaRPr lang="en-US" dirty="0"/>
          </a:p>
        </p:txBody>
      </p:sp>
      <p:sp>
        <p:nvSpPr>
          <p:cNvPr id="6" name="Slide Number Placeholder 4">
            <a:extLst>
              <a:ext uri="{FF2B5EF4-FFF2-40B4-BE49-F238E27FC236}">
                <a16:creationId xmlns:a16="http://schemas.microsoft.com/office/drawing/2014/main" id="{E39132DE-009F-41AB-916A-C789FADC83C1}"/>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pPr/>
              <a:t>90</a:t>
            </a:fld>
            <a:endParaRPr lang="en-US" dirty="0"/>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1497884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Beneficiary Contact (continued)</a:t>
            </a:r>
          </a:p>
        </p:txBody>
      </p:sp>
      <p:sp>
        <p:nvSpPr>
          <p:cNvPr id="5" name="Content Placeholder 4"/>
          <p:cNvSpPr>
            <a:spLocks noGrp="1"/>
          </p:cNvSpPr>
          <p:nvPr>
            <p:ph idx="1"/>
          </p:nvPr>
        </p:nvSpPr>
        <p:spPr/>
        <p:txBody>
          <a:bodyPr/>
          <a:lstStyle/>
          <a:p>
            <a:pPr>
              <a:lnSpc>
                <a:spcPct val="110000"/>
              </a:lnSpc>
            </a:pPr>
            <a:r>
              <a:rPr lang="en-US" dirty="0"/>
              <a:t>Requiring 48 hours between scheduling a personal marketing appointment/filling out the SOA and the meeting with the beneficiary. </a:t>
            </a:r>
          </a:p>
          <a:p>
            <a:pPr>
              <a:lnSpc>
                <a:spcPct val="110000"/>
              </a:lnSpc>
            </a:pPr>
            <a:r>
              <a:rPr lang="en-US" dirty="0"/>
              <a:t>Limiting the authority for an agent to talk to a member based on a request for more information (e.g., BRC or SOA) to 12 months.</a:t>
            </a:r>
          </a:p>
        </p:txBody>
      </p:sp>
      <p:sp>
        <p:nvSpPr>
          <p:cNvPr id="6" name="Slide Number Placeholder 4">
            <a:extLst>
              <a:ext uri="{FF2B5EF4-FFF2-40B4-BE49-F238E27FC236}">
                <a16:creationId xmlns:a16="http://schemas.microsoft.com/office/drawing/2014/main" id="{7A477946-5FB9-4A48-AA64-F599D7758CBD}"/>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pPr/>
              <a:t>91</a:t>
            </a:fld>
            <a:endParaRPr lang="en-US" dirty="0"/>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8302337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Marketing Requirements</a:t>
            </a:r>
          </a:p>
        </p:txBody>
      </p:sp>
      <p:sp>
        <p:nvSpPr>
          <p:cNvPr id="5" name="Content Placeholder 4"/>
          <p:cNvSpPr>
            <a:spLocks noGrp="1"/>
          </p:cNvSpPr>
          <p:nvPr>
            <p:ph idx="1"/>
          </p:nvPr>
        </p:nvSpPr>
        <p:spPr>
          <a:xfrm>
            <a:off x="960120" y="1371600"/>
            <a:ext cx="10515600" cy="4351338"/>
          </a:xfrm>
        </p:spPr>
        <p:txBody>
          <a:bodyPr>
            <a:normAutofit fontScale="70000" lnSpcReduction="20000"/>
          </a:bodyPr>
          <a:lstStyle/>
          <a:p>
            <a:pPr marL="274320" lvl="1">
              <a:lnSpc>
                <a:spcPct val="130000"/>
              </a:lnSpc>
              <a:buClr>
                <a:srgbClr val="00539A"/>
              </a:buClr>
              <a:buFont typeface="Wingdings" pitchFamily="2" charset="2"/>
              <a:buChar char="§"/>
            </a:pPr>
            <a:r>
              <a:rPr lang="en-US" sz="3400" dirty="0"/>
              <a:t>Prohibition on marketing unrealistic savings (e.g., touting $9600 in drug savings when it would only apply to the uninsured – very rare circumstance).</a:t>
            </a:r>
          </a:p>
          <a:p>
            <a:pPr marL="274320" lvl="1">
              <a:lnSpc>
                <a:spcPct val="130000"/>
              </a:lnSpc>
              <a:buClr>
                <a:srgbClr val="00539A"/>
              </a:buClr>
              <a:buFont typeface="Wingdings" pitchFamily="2" charset="2"/>
              <a:buChar char="§"/>
            </a:pPr>
            <a:r>
              <a:rPr lang="en-US" sz="3400" dirty="0"/>
              <a:t>Limits placed on marketing use of the Medicare name and logo as well as the image of the Medicare ID card.</a:t>
            </a:r>
          </a:p>
          <a:p>
            <a:pPr marL="274320" lvl="1">
              <a:lnSpc>
                <a:spcPct val="130000"/>
              </a:lnSpc>
              <a:buClr>
                <a:srgbClr val="00539A"/>
              </a:buClr>
              <a:buFont typeface="Wingdings" pitchFamily="2" charset="2"/>
              <a:buChar char="§"/>
            </a:pPr>
            <a:r>
              <a:rPr lang="en-US" sz="3400" dirty="0"/>
              <a:t>Door-to-door contact considered unsolicited even when a BRC or SOA is in effect (prohibited).</a:t>
            </a:r>
          </a:p>
          <a:p>
            <a:pPr marL="274320" lvl="1">
              <a:lnSpc>
                <a:spcPct val="130000"/>
              </a:lnSpc>
              <a:buClr>
                <a:srgbClr val="00539A"/>
              </a:buClr>
              <a:buFont typeface="Wingdings" pitchFamily="2" charset="2"/>
              <a:buChar char="§"/>
            </a:pPr>
            <a:r>
              <a:rPr lang="en-US" sz="3400" dirty="0"/>
              <a:t>Prohibiting superlatives in marketing copy without accompanying evidence to support the statement.</a:t>
            </a:r>
            <a:endParaRPr lang="en-US" dirty="0"/>
          </a:p>
        </p:txBody>
      </p:sp>
      <p:sp>
        <p:nvSpPr>
          <p:cNvPr id="6" name="Slide Number Placeholder 4">
            <a:extLst>
              <a:ext uri="{FF2B5EF4-FFF2-40B4-BE49-F238E27FC236}">
                <a16:creationId xmlns:a16="http://schemas.microsoft.com/office/drawing/2014/main" id="{7A477946-5FB9-4A48-AA64-F599D7758CBD}"/>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pPr/>
              <a:t>92</a:t>
            </a:fld>
            <a:endParaRPr lang="en-US" dirty="0"/>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11568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Marketing Requirements (continued)</a:t>
            </a:r>
          </a:p>
        </p:txBody>
      </p:sp>
      <p:sp>
        <p:nvSpPr>
          <p:cNvPr id="5" name="Content Placeholder 4"/>
          <p:cNvSpPr>
            <a:spLocks noGrp="1"/>
          </p:cNvSpPr>
          <p:nvPr>
            <p:ph idx="1"/>
          </p:nvPr>
        </p:nvSpPr>
        <p:spPr>
          <a:xfrm>
            <a:off x="960120" y="1371600"/>
            <a:ext cx="10515600" cy="4351338"/>
          </a:xfrm>
        </p:spPr>
        <p:txBody>
          <a:bodyPr>
            <a:normAutofit/>
          </a:bodyPr>
          <a:lstStyle/>
          <a:p>
            <a:pPr marL="274320" lvl="1">
              <a:lnSpc>
                <a:spcPct val="120000"/>
              </a:lnSpc>
              <a:buClr>
                <a:srgbClr val="00539A"/>
              </a:buClr>
              <a:buFont typeface="Wingdings" pitchFamily="2" charset="2"/>
              <a:buChar char="§"/>
            </a:pPr>
            <a:r>
              <a:rPr lang="en-US" sz="2400" dirty="0"/>
              <a:t>Prohibiting marketing of benefits not available by any of the plans in that service area.</a:t>
            </a:r>
          </a:p>
          <a:p>
            <a:pPr marL="274320" lvl="1">
              <a:lnSpc>
                <a:spcPct val="120000"/>
              </a:lnSpc>
              <a:buClr>
                <a:srgbClr val="00539A"/>
              </a:buClr>
              <a:buFont typeface="Wingdings" pitchFamily="2" charset="2"/>
              <a:buChar char="§"/>
            </a:pPr>
            <a:r>
              <a:rPr lang="en-US" sz="2400" dirty="0"/>
              <a:t>To provide meaningful comparisons, requiring medical benefits to be in a specific order and listed at the top of a plan’s Summary of Benefits (SB).</a:t>
            </a:r>
          </a:p>
          <a:p>
            <a:pPr marL="274320" lvl="1">
              <a:lnSpc>
                <a:spcPct val="120000"/>
              </a:lnSpc>
              <a:buClr>
                <a:srgbClr val="00539A"/>
              </a:buClr>
              <a:buFont typeface="Wingdings" pitchFamily="2" charset="2"/>
              <a:buChar char="§"/>
            </a:pPr>
            <a:r>
              <a:rPr lang="en-US" sz="2400" dirty="0"/>
              <a:t>Prohibiting marketing of any product/plan unless the marketing names are identified in the material.</a:t>
            </a:r>
          </a:p>
          <a:p>
            <a:pPr marL="274320" lvl="1">
              <a:lnSpc>
                <a:spcPct val="120000"/>
              </a:lnSpc>
              <a:buClr>
                <a:srgbClr val="00539A"/>
              </a:buClr>
              <a:buFont typeface="Wingdings" pitchFamily="2" charset="2"/>
              <a:buChar char="§"/>
            </a:pPr>
            <a:r>
              <a:rPr lang="en-US" sz="2400" dirty="0"/>
              <a:t>Requiring (online) provider directories to be searchable by every element.</a:t>
            </a:r>
            <a:endParaRPr lang="en-US" dirty="0"/>
          </a:p>
        </p:txBody>
      </p:sp>
      <p:sp>
        <p:nvSpPr>
          <p:cNvPr id="6" name="Slide Number Placeholder 4">
            <a:extLst>
              <a:ext uri="{FF2B5EF4-FFF2-40B4-BE49-F238E27FC236}">
                <a16:creationId xmlns:a16="http://schemas.microsoft.com/office/drawing/2014/main" id="{7A477946-5FB9-4A48-AA64-F599D7758CBD}"/>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pPr/>
              <a:t>93</a:t>
            </a:fld>
            <a:endParaRPr lang="en-US" dirty="0"/>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58016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Third-Party Marketing Organization Requirements</a:t>
            </a:r>
          </a:p>
        </p:txBody>
      </p:sp>
      <p:sp>
        <p:nvSpPr>
          <p:cNvPr id="5" name="Content Placeholder 4"/>
          <p:cNvSpPr>
            <a:spLocks noGrp="1"/>
          </p:cNvSpPr>
          <p:nvPr>
            <p:ph idx="1"/>
          </p:nvPr>
        </p:nvSpPr>
        <p:spPr>
          <a:xfrm>
            <a:off x="960120" y="1371600"/>
            <a:ext cx="10515600" cy="4351338"/>
          </a:xfrm>
        </p:spPr>
        <p:txBody>
          <a:bodyPr>
            <a:normAutofit/>
          </a:bodyPr>
          <a:lstStyle/>
          <a:p>
            <a:pPr marL="274320" lvl="1">
              <a:lnSpc>
                <a:spcPct val="120000"/>
              </a:lnSpc>
              <a:buClr>
                <a:srgbClr val="00539A"/>
              </a:buClr>
              <a:buFont typeface="Wingdings" pitchFamily="2" charset="2"/>
              <a:buChar char="§"/>
            </a:pPr>
            <a:r>
              <a:rPr lang="en-US" sz="2400" dirty="0"/>
              <a:t>Requiring plans to have an oversight program to monitor agent/broker activity and report incidences of non-compliance to CMS.</a:t>
            </a:r>
          </a:p>
          <a:p>
            <a:pPr marL="274320" lvl="1">
              <a:lnSpc>
                <a:spcPct val="120000"/>
              </a:lnSpc>
              <a:buClr>
                <a:srgbClr val="00539A"/>
              </a:buClr>
              <a:buFont typeface="Wingdings" pitchFamily="2" charset="2"/>
              <a:buChar char="§"/>
            </a:pPr>
            <a:r>
              <a:rPr lang="en-US" sz="2400" dirty="0"/>
              <a:t>Clarifying that the requirement to ensure that TPMOs record all marketing calls with beneficiaries includes technology like Zoom.</a:t>
            </a:r>
          </a:p>
          <a:p>
            <a:pPr marL="274320" lvl="1">
              <a:lnSpc>
                <a:spcPct val="120000"/>
              </a:lnSpc>
              <a:buClr>
                <a:srgbClr val="00539A"/>
              </a:buClr>
              <a:buFont typeface="Wingdings" pitchFamily="2" charset="2"/>
              <a:buChar char="§"/>
            </a:pPr>
            <a:r>
              <a:rPr lang="en-US" sz="2400" dirty="0"/>
              <a:t>Requiring TPMO disclaimer to include all plans the TPMO sells (in print) or mention how many organizations the TPMO sells (when spoken).</a:t>
            </a:r>
            <a:endParaRPr lang="en-US" dirty="0"/>
          </a:p>
        </p:txBody>
      </p:sp>
      <p:sp>
        <p:nvSpPr>
          <p:cNvPr id="6" name="Slide Number Placeholder 4">
            <a:extLst>
              <a:ext uri="{FF2B5EF4-FFF2-40B4-BE49-F238E27FC236}">
                <a16:creationId xmlns:a16="http://schemas.microsoft.com/office/drawing/2014/main" id="{7A477946-5FB9-4A48-AA64-F599D7758CBD}"/>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pPr/>
              <a:t>94</a:t>
            </a:fld>
            <a:endParaRPr lang="en-US" dirty="0"/>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63292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Third-Party Marketing Organization Requirements: (continued)</a:t>
            </a:r>
          </a:p>
        </p:txBody>
      </p:sp>
      <p:sp>
        <p:nvSpPr>
          <p:cNvPr id="5" name="Content Placeholder 4"/>
          <p:cNvSpPr>
            <a:spLocks noGrp="1"/>
          </p:cNvSpPr>
          <p:nvPr>
            <p:ph idx="1"/>
          </p:nvPr>
        </p:nvSpPr>
        <p:spPr>
          <a:xfrm>
            <a:off x="960120" y="1371600"/>
            <a:ext cx="10515600" cy="4351338"/>
          </a:xfrm>
        </p:spPr>
        <p:txBody>
          <a:bodyPr>
            <a:normAutofit/>
          </a:bodyPr>
          <a:lstStyle/>
          <a:p>
            <a:pPr marL="274320" lvl="1">
              <a:lnSpc>
                <a:spcPct val="120000"/>
              </a:lnSpc>
              <a:buClr>
                <a:srgbClr val="00539A"/>
              </a:buClr>
              <a:buFont typeface="Wingdings" pitchFamily="2" charset="2"/>
              <a:buChar char="§"/>
            </a:pPr>
            <a:r>
              <a:rPr lang="en-US" sz="2400" dirty="0"/>
              <a:t>Adding the Senior Health Insurance Assistance Program (SHIP) to the TPMO disclaimer.</a:t>
            </a:r>
          </a:p>
          <a:p>
            <a:pPr marL="274320" lvl="1">
              <a:lnSpc>
                <a:spcPct val="120000"/>
              </a:lnSpc>
              <a:buClr>
                <a:srgbClr val="00539A"/>
              </a:buClr>
              <a:buFont typeface="Wingdings" pitchFamily="2" charset="2"/>
              <a:buChar char="§"/>
            </a:pPr>
            <a:r>
              <a:rPr lang="en-US" sz="2400" dirty="0"/>
              <a:t>Requiring agents to explain the effect of enrollment on current coverage (e.g., primary care provider status). </a:t>
            </a:r>
          </a:p>
          <a:p>
            <a:pPr marL="274320" lvl="1">
              <a:lnSpc>
                <a:spcPct val="120000"/>
              </a:lnSpc>
              <a:buClr>
                <a:srgbClr val="00539A"/>
              </a:buClr>
              <a:buFont typeface="Wingdings" pitchFamily="2" charset="2"/>
              <a:buChar char="§"/>
            </a:pPr>
            <a:r>
              <a:rPr lang="en-US" sz="2400" dirty="0"/>
              <a:t>Requiring agents to go through a CMS-developed list of items with beneficiaries before enrollment.</a:t>
            </a:r>
          </a:p>
          <a:p>
            <a:pPr marL="274320" lvl="1">
              <a:lnSpc>
                <a:spcPct val="120000"/>
              </a:lnSpc>
              <a:buClr>
                <a:srgbClr val="00539A"/>
              </a:buClr>
              <a:buFont typeface="Wingdings" pitchFamily="2" charset="2"/>
              <a:buChar char="§"/>
            </a:pPr>
            <a:r>
              <a:rPr lang="en-US" sz="2400" dirty="0"/>
              <a:t>Requiring TPMOs to submit their plan marketing materials to CMS for approval.</a:t>
            </a:r>
            <a:endParaRPr lang="en-US" dirty="0"/>
          </a:p>
        </p:txBody>
      </p:sp>
      <p:sp>
        <p:nvSpPr>
          <p:cNvPr id="6" name="Slide Number Placeholder 4">
            <a:extLst>
              <a:ext uri="{FF2B5EF4-FFF2-40B4-BE49-F238E27FC236}">
                <a16:creationId xmlns:a16="http://schemas.microsoft.com/office/drawing/2014/main" id="{7A477946-5FB9-4A48-AA64-F599D7758CBD}"/>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pPr/>
              <a:t>95</a:t>
            </a:fld>
            <a:endParaRPr lang="en-US" dirty="0"/>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47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New MCMS</a:t>
            </a:r>
          </a:p>
        </p:txBody>
      </p:sp>
      <p:sp>
        <p:nvSpPr>
          <p:cNvPr id="5" name="Content Placeholder 4"/>
          <p:cNvSpPr>
            <a:spLocks noGrp="1"/>
          </p:cNvSpPr>
          <p:nvPr>
            <p:ph idx="1"/>
          </p:nvPr>
        </p:nvSpPr>
        <p:spPr>
          <a:xfrm>
            <a:off x="1094232" y="1253331"/>
            <a:ext cx="10515600" cy="4351338"/>
          </a:xfrm>
        </p:spPr>
        <p:txBody>
          <a:bodyPr>
            <a:normAutofit/>
          </a:bodyPr>
          <a:lstStyle/>
          <a:p>
            <a:pPr marL="274320" lvl="1">
              <a:lnSpc>
                <a:spcPct val="120000"/>
              </a:lnSpc>
              <a:buClr>
                <a:srgbClr val="00539A"/>
              </a:buClr>
              <a:buFont typeface="Wingdings" pitchFamily="2" charset="2"/>
              <a:buChar char="§"/>
            </a:pPr>
            <a:r>
              <a:rPr lang="en-US" sz="2400" dirty="0"/>
              <a:t>Medicare Communications &amp; Marketing Guidelines</a:t>
            </a:r>
          </a:p>
          <a:p>
            <a:pPr marL="274320" lvl="1">
              <a:lnSpc>
                <a:spcPct val="120000"/>
              </a:lnSpc>
              <a:buClr>
                <a:srgbClr val="00539A"/>
              </a:buClr>
              <a:buFont typeface="Wingdings" pitchFamily="2" charset="2"/>
              <a:buChar char="§"/>
            </a:pPr>
            <a:r>
              <a:rPr lang="en-US" sz="2400" dirty="0"/>
              <a:t>Currently in development</a:t>
            </a:r>
          </a:p>
          <a:p>
            <a:pPr marL="274320" lvl="1">
              <a:lnSpc>
                <a:spcPct val="120000"/>
              </a:lnSpc>
              <a:buClr>
                <a:srgbClr val="00539A"/>
              </a:buClr>
              <a:buFont typeface="Wingdings" pitchFamily="2" charset="2"/>
              <a:buChar char="§"/>
            </a:pPr>
            <a:r>
              <a:rPr lang="en-US" sz="2400" dirty="0"/>
              <a:t>Target date for release – Prior to October 1, 2023.</a:t>
            </a:r>
            <a:endParaRPr lang="en-US" dirty="0"/>
          </a:p>
        </p:txBody>
      </p:sp>
      <p:sp>
        <p:nvSpPr>
          <p:cNvPr id="6" name="Slide Number Placeholder 4">
            <a:extLst>
              <a:ext uri="{FF2B5EF4-FFF2-40B4-BE49-F238E27FC236}">
                <a16:creationId xmlns:a16="http://schemas.microsoft.com/office/drawing/2014/main" id="{7A477946-5FB9-4A48-AA64-F599D7758CBD}"/>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pPr/>
              <a:t>96</a:t>
            </a:fld>
            <a:endParaRPr lang="en-US" dirty="0"/>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20920451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0FC9-1510-6925-BA4E-AD1C3995545B}"/>
              </a:ext>
            </a:extLst>
          </p:cNvPr>
          <p:cNvSpPr>
            <a:spLocks noGrp="1"/>
          </p:cNvSpPr>
          <p:nvPr>
            <p:ph type="title"/>
          </p:nvPr>
        </p:nvSpPr>
        <p:spPr/>
        <p:txBody>
          <a:bodyPr/>
          <a:lstStyle/>
          <a:p>
            <a:r>
              <a:rPr lang="en-US" dirty="0"/>
              <a:t>Q</a:t>
            </a:r>
            <a:r>
              <a:rPr lang="en-US" b="0" dirty="0"/>
              <a:t>&amp;</a:t>
            </a:r>
            <a:r>
              <a:rPr lang="en-US" dirty="0"/>
              <a:t>A </a:t>
            </a:r>
            <a:r>
              <a:rPr lang="en-US" dirty="0">
                <a:solidFill>
                  <a:srgbClr val="00529B"/>
                </a:solidFill>
              </a:rPr>
              <a:t>8</a:t>
            </a:r>
            <a:endParaRPr lang="en-US" dirty="0"/>
          </a:p>
        </p:txBody>
      </p:sp>
      <p:sp>
        <p:nvSpPr>
          <p:cNvPr id="3" name="Content Placeholder 2">
            <a:extLst>
              <a:ext uri="{FF2B5EF4-FFF2-40B4-BE49-F238E27FC236}">
                <a16:creationId xmlns:a16="http://schemas.microsoft.com/office/drawing/2014/main" id="{DB844CBB-A08E-A82D-DB6C-1F09DE4DA16C}"/>
              </a:ext>
            </a:extLst>
          </p:cNvPr>
          <p:cNvSpPr>
            <a:spLocks noGrp="1"/>
          </p:cNvSpPr>
          <p:nvPr>
            <p:ph idx="1"/>
          </p:nvPr>
        </p:nvSpPr>
        <p:spPr>
          <a:xfrm>
            <a:off x="135815" y="1149601"/>
            <a:ext cx="11920369" cy="1550670"/>
          </a:xfrm>
        </p:spPr>
        <p:txBody>
          <a:bodyPr/>
          <a:lstStyle/>
          <a:p>
            <a:pPr marL="182880" indent="0">
              <a:buNone/>
            </a:pPr>
            <a:r>
              <a:rPr lang="en-US" dirty="0">
                <a:solidFill>
                  <a:srgbClr val="00529B"/>
                </a:solidFill>
                <a:latin typeface="Arial" panose="020B0604020202020204" pitchFamily="34" charset="0"/>
                <a:cs typeface="Arial" panose="020B0604020202020204" pitchFamily="34" charset="0"/>
              </a:rPr>
              <a:t>To submit a question, select the Q&amp;A icon           on your Zoom control bar.</a:t>
            </a:r>
          </a:p>
        </p:txBody>
      </p:sp>
      <p:pic>
        <p:nvPicPr>
          <p:cNvPr id="4" name="Picture 3" descr="Q &amp; A icon">
            <a:extLst>
              <a:ext uri="{FF2B5EF4-FFF2-40B4-BE49-F238E27FC236}">
                <a16:creationId xmlns:a16="http://schemas.microsoft.com/office/drawing/2014/main" id="{17C7FA85-BCB0-FEFB-39F6-B056A0B48392}"/>
              </a:ext>
            </a:extLst>
          </p:cNvPr>
          <p:cNvPicPr>
            <a:picLocks noChangeAspect="1"/>
          </p:cNvPicPr>
          <p:nvPr/>
        </p:nvPicPr>
        <p:blipFill>
          <a:blip r:embed="rId4"/>
          <a:stretch>
            <a:fillRect/>
          </a:stretch>
        </p:blipFill>
        <p:spPr>
          <a:xfrm>
            <a:off x="6626846" y="1015889"/>
            <a:ext cx="783394" cy="779955"/>
          </a:xfrm>
          <a:prstGeom prst="rect">
            <a:avLst/>
          </a:prstGeom>
        </p:spPr>
      </p:pic>
    </p:spTree>
    <p:custDataLst>
      <p:tags r:id="rId1"/>
    </p:custDataLst>
    <p:extLst>
      <p:ext uri="{BB962C8B-B14F-4D97-AF65-F5344CB8AC3E}">
        <p14:creationId xmlns:p14="http://schemas.microsoft.com/office/powerpoint/2010/main" val="10221580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Appendices</a:t>
            </a:r>
          </a:p>
        </p:txBody>
      </p:sp>
      <p:sp>
        <p:nvSpPr>
          <p:cNvPr id="5" name="Text Placeholder 4"/>
          <p:cNvSpPr>
            <a:spLocks noGrp="1"/>
          </p:cNvSpPr>
          <p:nvPr>
            <p:ph type="body" idx="1"/>
          </p:nvPr>
        </p:nvSpPr>
        <p:spPr/>
        <p:txBody>
          <a:bodyPr>
            <a:normAutofit/>
          </a:bodyPr>
          <a:lstStyle/>
          <a:p>
            <a:r>
              <a:rPr lang="en-US" dirty="0"/>
              <a:t>Resources &amp; Products</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0E270-2213-626C-CB66-C86ED7F8E05A}"/>
              </a:ext>
            </a:extLst>
          </p:cNvPr>
          <p:cNvSpPr>
            <a:spLocks noGrp="1"/>
          </p:cNvSpPr>
          <p:nvPr>
            <p:ph type="title"/>
          </p:nvPr>
        </p:nvSpPr>
        <p:spPr/>
        <p:txBody>
          <a:bodyPr>
            <a:normAutofit/>
          </a:bodyPr>
          <a:lstStyle/>
          <a:p>
            <a:r>
              <a:rPr lang="en-US" dirty="0"/>
              <a:t>Appendix A</a:t>
            </a:r>
            <a:br>
              <a:rPr lang="en-US" dirty="0"/>
            </a:br>
            <a:r>
              <a:rPr lang="en-US" dirty="0"/>
              <a:t>Your Medicare Options</a:t>
            </a:r>
          </a:p>
        </p:txBody>
      </p:sp>
      <p:sp>
        <p:nvSpPr>
          <p:cNvPr id="4" name="Content Placeholder 3">
            <a:extLst>
              <a:ext uri="{FF2B5EF4-FFF2-40B4-BE49-F238E27FC236}">
                <a16:creationId xmlns:a16="http://schemas.microsoft.com/office/drawing/2014/main" id="{C697BC1E-DEC8-B210-C66B-0BB1FED00EEB}"/>
              </a:ext>
            </a:extLst>
          </p:cNvPr>
          <p:cNvSpPr>
            <a:spLocks noGrp="1"/>
          </p:cNvSpPr>
          <p:nvPr>
            <p:ph sz="quarter" idx="13"/>
          </p:nvPr>
        </p:nvSpPr>
        <p:spPr>
          <a:xfrm>
            <a:off x="1072509" y="1069791"/>
            <a:ext cx="3923127" cy="346104"/>
          </a:xfrm>
          <a:solidFill>
            <a:srgbClr val="DEEBF7"/>
          </a:solidFill>
        </p:spPr>
        <p:txBody>
          <a:bodyPr>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529B"/>
                </a:solidFill>
                <a:effectLst/>
                <a:uLnTx/>
                <a:uFillTx/>
                <a:latin typeface="Calibri" panose="020F0502020204030204"/>
                <a:ea typeface="+mn-ea"/>
                <a:cs typeface="+mn-cs"/>
              </a:rPr>
              <a:t>Original Medicare</a:t>
            </a:r>
          </a:p>
        </p:txBody>
      </p:sp>
      <p:pic>
        <p:nvPicPr>
          <p:cNvPr id="15" name="Content Placeholder 14" descr="Original Medicare includes Part A, Part B. You can add Part D. You can also add Supplemental coverage">
            <a:extLst>
              <a:ext uri="{FF2B5EF4-FFF2-40B4-BE49-F238E27FC236}">
                <a16:creationId xmlns:a16="http://schemas.microsoft.com/office/drawing/2014/main" id="{89255668-8C2B-0CEE-53A5-BDCF9BC93C25}"/>
              </a:ext>
            </a:extLst>
          </p:cNvPr>
          <p:cNvPicPr>
            <a:picLocks noGrp="1" noChangeAspect="1"/>
          </p:cNvPicPr>
          <p:nvPr>
            <p:ph sz="quarter" idx="14"/>
          </p:nvPr>
        </p:nvPicPr>
        <p:blipFill>
          <a:blip r:embed="rId4"/>
          <a:stretch>
            <a:fillRect/>
          </a:stretch>
        </p:blipFill>
        <p:spPr>
          <a:xfrm>
            <a:off x="1611055" y="1555070"/>
            <a:ext cx="3322436" cy="4890680"/>
          </a:xfrm>
          <a:prstGeom prst="rect">
            <a:avLst/>
          </a:prstGeom>
        </p:spPr>
      </p:pic>
      <p:sp>
        <p:nvSpPr>
          <p:cNvPr id="6" name="Content Placeholder 5">
            <a:extLst>
              <a:ext uri="{FF2B5EF4-FFF2-40B4-BE49-F238E27FC236}">
                <a16:creationId xmlns:a16="http://schemas.microsoft.com/office/drawing/2014/main" id="{F686644A-7A42-C321-0DCF-200299203F2D}"/>
              </a:ext>
            </a:extLst>
          </p:cNvPr>
          <p:cNvSpPr>
            <a:spLocks noGrp="1"/>
          </p:cNvSpPr>
          <p:nvPr>
            <p:ph sz="quarter" idx="15"/>
          </p:nvPr>
        </p:nvSpPr>
        <p:spPr>
          <a:xfrm>
            <a:off x="6239371" y="1069791"/>
            <a:ext cx="4778220" cy="400110"/>
          </a:xfrm>
          <a:solidFill>
            <a:srgbClr val="DEEBF7"/>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529B"/>
                </a:solidFill>
                <a:effectLst/>
                <a:uLnTx/>
                <a:uFillTx/>
                <a:latin typeface="Calibri" panose="020F0502020204030204"/>
                <a:ea typeface="+mn-ea"/>
                <a:cs typeface="+mn-cs"/>
              </a:rPr>
              <a:t>Medicare Advantage (also known as Part C)</a:t>
            </a:r>
          </a:p>
          <a:p>
            <a:pPr marL="0" indent="0">
              <a:buNone/>
            </a:pPr>
            <a:endParaRPr lang="en-US" dirty="0"/>
          </a:p>
        </p:txBody>
      </p:sp>
      <p:pic>
        <p:nvPicPr>
          <p:cNvPr id="11" name="Content Placeholder 10" descr="Medicare Advantage includes Part A, Part B. Most plans include Part D and some extra benefits. Some plans also include lower out-of-pocket costs">
            <a:extLst>
              <a:ext uri="{FF2B5EF4-FFF2-40B4-BE49-F238E27FC236}">
                <a16:creationId xmlns:a16="http://schemas.microsoft.com/office/drawing/2014/main" id="{315A0801-4262-1BD5-3DAD-39FB1183E5CF}"/>
              </a:ext>
            </a:extLst>
          </p:cNvPr>
          <p:cNvPicPr>
            <a:picLocks noGrp="1" noChangeAspect="1"/>
          </p:cNvPicPr>
          <p:nvPr>
            <p:ph sz="quarter" idx="16"/>
          </p:nvPr>
        </p:nvPicPr>
        <p:blipFill>
          <a:blip r:embed="rId5"/>
          <a:stretch>
            <a:fillRect/>
          </a:stretch>
        </p:blipFill>
        <p:spPr>
          <a:xfrm>
            <a:off x="7157720" y="1587585"/>
            <a:ext cx="3322438" cy="4648936"/>
          </a:xfrm>
          <a:prstGeom prst="rect">
            <a:avLst/>
          </a:prstGeom>
        </p:spPr>
      </p:pic>
      <p:cxnSp>
        <p:nvCxnSpPr>
          <p:cNvPr id="10" name="Straight Connector 9">
            <a:extLst>
              <a:ext uri="{C183D7F6-B498-43B3-948B-1728B52AA6E4}">
                <adec:decorative xmlns:adec="http://schemas.microsoft.com/office/drawing/2017/decorative" val="1"/>
              </a:ext>
            </a:extLst>
          </p:cNvPr>
          <p:cNvCxnSpPr/>
          <p:nvPr/>
        </p:nvCxnSpPr>
        <p:spPr>
          <a:xfrm>
            <a:off x="5742240" y="1415895"/>
            <a:ext cx="0" cy="4278128"/>
          </a:xfrm>
          <a:prstGeom prst="line">
            <a:avLst/>
          </a:prstGeom>
          <a:noFill/>
          <a:ln w="12700" cap="flat" cmpd="sng" algn="ctr">
            <a:solidFill>
              <a:schemeClr val="accent5">
                <a:lumMod val="60000"/>
                <a:lumOff val="40000"/>
              </a:schemeClr>
            </a:solidFill>
            <a:prstDash val="solid"/>
            <a:miter lim="800000"/>
          </a:ln>
          <a:effectLst/>
        </p:spPr>
      </p:cxnSp>
      <p:sp>
        <p:nvSpPr>
          <p:cNvPr id="14" name="Slide Number Placeholder 8">
            <a:extLst>
              <a:ext uri="{FF2B5EF4-FFF2-40B4-BE49-F238E27FC236}">
                <a16:creationId xmlns:a16="http://schemas.microsoft.com/office/drawing/2014/main" id="{A8C00561-AC89-A8BD-F327-FC2DCFFF2F40}"/>
              </a:ext>
            </a:extLst>
          </p:cNvPr>
          <p:cNvSpPr>
            <a:spLocks noGrp="1"/>
          </p:cNvSpPr>
          <p:nvPr>
            <p:ph type="sldNum" sz="quarter" idx="12"/>
          </p:nvPr>
        </p:nvSpPr>
        <p:spPr/>
        <p:txBody>
          <a:bodyPr/>
          <a:lstStyle/>
          <a:p>
            <a:fld id="{0B2D781D-8844-5940-92D1-06EF0A7F581E}" type="slidenum">
              <a:rPr lang="en-US" smtClean="0">
                <a:solidFill>
                  <a:schemeClr val="accent5">
                    <a:lumMod val="60000"/>
                    <a:lumOff val="40000"/>
                  </a:schemeClr>
                </a:solidFill>
              </a:rPr>
              <a:t>99</a:t>
            </a:fld>
            <a:endParaRPr lang="en-US" dirty="0">
              <a:solidFill>
                <a:schemeClr val="accent5">
                  <a:lumMod val="60000"/>
                  <a:lumOff val="40000"/>
                </a:schemeClr>
              </a:solidFill>
            </a:endParaRPr>
          </a:p>
        </p:txBody>
      </p:sp>
      <p:sp>
        <p:nvSpPr>
          <p:cNvPr id="13" name="Footer Placeholder 2">
            <a:extLst>
              <a:ext uri="{FF2B5EF4-FFF2-40B4-BE49-F238E27FC236}">
                <a16:creationId xmlns:a16="http://schemas.microsoft.com/office/drawing/2014/main" id="{2B700BAC-31DE-278D-A7C9-7F1D16CEAAA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NTP Medicare OEP Bootcamp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
        <p:nvSpPr>
          <p:cNvPr id="12" name="Date Placeholder 1">
            <a:extLst>
              <a:ext uri="{FF2B5EF4-FFF2-40B4-BE49-F238E27FC236}">
                <a16:creationId xmlns:a16="http://schemas.microsoft.com/office/drawing/2014/main" id="{7D58EDBE-46ED-8FA9-F935-1958D17FAF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September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Tree>
    <p:custDataLst>
      <p:tags r:id="rId1"/>
    </p:custDataLst>
    <p:extLst>
      <p:ext uri="{BB962C8B-B14F-4D97-AF65-F5344CB8AC3E}">
        <p14:creationId xmlns:p14="http://schemas.microsoft.com/office/powerpoint/2010/main" val="9960838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Zpb6kJHr"/>
  <p:tag name="ARTICULATE_DESIGN_ID_1_OFFICE THEME" val="zGDT5yF9"/>
  <p:tag name="ARTICULATE_DESIGN_ID_3_OFFICE THEME" val="bixuk3sg"/>
  <p:tag name="ARTICULATE_SLIDE_COUNT" val="11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5778</TotalTime>
  <Words>16000</Words>
  <Application>Microsoft Office PowerPoint</Application>
  <PresentationFormat>Widescreen</PresentationFormat>
  <Paragraphs>1250</Paragraphs>
  <Slides>115</Slides>
  <Notes>115</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115</vt:i4>
      </vt:variant>
    </vt:vector>
  </HeadingPairs>
  <TitlesOfParts>
    <vt:vector size="127" baseType="lpstr">
      <vt:lpstr>Arial</vt:lpstr>
      <vt:lpstr>Arial Black</vt:lpstr>
      <vt:lpstr>Calibri</vt:lpstr>
      <vt:lpstr>Calibri </vt:lpstr>
      <vt:lpstr>Courier New</vt:lpstr>
      <vt:lpstr>Muli</vt:lpstr>
      <vt:lpstr>Symbol</vt:lpstr>
      <vt:lpstr>Wingdings</vt:lpstr>
      <vt:lpstr>Office Theme</vt:lpstr>
      <vt:lpstr>1_Office Theme</vt:lpstr>
      <vt:lpstr>3_Office Theme</vt:lpstr>
      <vt:lpstr>6_Office Theme</vt:lpstr>
      <vt:lpstr>NTP Medicare Open Enrollment Period (OEP) Bootcamp 2023 (Day 2)</vt:lpstr>
      <vt:lpstr>CMS National Training Program  </vt:lpstr>
      <vt:lpstr>Refreshed NTP Website &amp; Word Mark</vt:lpstr>
      <vt:lpstr>Webinar Audio</vt:lpstr>
      <vt:lpstr>Webinar Viewing Tips</vt:lpstr>
      <vt:lpstr>More Webinar Tips</vt:lpstr>
      <vt:lpstr>Evaluations</vt:lpstr>
      <vt:lpstr>Checking In</vt:lpstr>
      <vt:lpstr>Today’s NTP Team</vt:lpstr>
      <vt:lpstr>Today’s Agenda </vt:lpstr>
      <vt:lpstr>A Note</vt:lpstr>
      <vt:lpstr>NTP Medicare Open Enrollment Period (OEP) Bootcamp 2023 (Day 2)  </vt:lpstr>
      <vt:lpstr>Medicare OEP Overview &amp;  Original Medicare 2024 Updates</vt:lpstr>
      <vt:lpstr>Resources for 2024 Medicare Cost Updates</vt:lpstr>
      <vt:lpstr>Yearly OEP for People with Medicare</vt:lpstr>
      <vt:lpstr>Comparing Plans</vt:lpstr>
      <vt:lpstr>Things to Consider</vt:lpstr>
      <vt:lpstr>If You Have Other Coverage</vt:lpstr>
      <vt:lpstr>Research, Compare, &amp; Choose</vt:lpstr>
      <vt:lpstr>The “Medicare &amp; You” Handbook</vt:lpstr>
      <vt:lpstr>Plan Websites</vt:lpstr>
      <vt:lpstr>How to Join a New Plan</vt:lpstr>
      <vt:lpstr>Need a Service or a Prescription Before  Getting Your Membership Materials?</vt:lpstr>
      <vt:lpstr>Calendar Highlights</vt:lpstr>
      <vt:lpstr>Part D 2024 Program Updates &amp; Costs</vt:lpstr>
      <vt:lpstr>Prescription Drug 2024: Overview</vt:lpstr>
      <vt:lpstr>Prescription Drug 2024: Overview (continued)</vt:lpstr>
      <vt:lpstr>Using the General Enrollment Period (GEP) to get  Medicare Drug Coverage: Change in 2024</vt:lpstr>
      <vt:lpstr>LI NET Permanent (CY24 Final Rule)</vt:lpstr>
      <vt:lpstr>2024 Specialty Tiers Threshold</vt:lpstr>
      <vt:lpstr>Lowering Beneficiary Cost Sharing  at the Pharmacy Counter</vt:lpstr>
      <vt:lpstr>Medicare Advantage Program Updates</vt:lpstr>
      <vt:lpstr>Using the General Enrollment Period (GEP) to get  Medicare Drug Coverage: Change in 2024 </vt:lpstr>
      <vt:lpstr>Medicaid &amp; the Children’s Health Insurance Program (CHIP) Updates </vt:lpstr>
      <vt:lpstr>What Is Happening Right Now With Medicaid?</vt:lpstr>
      <vt:lpstr>What Partners Can Do NOW To Help Prepare for the Renewal Process</vt:lpstr>
      <vt:lpstr>Medigap Enrollment Opportunities Due to Unwinding:  Vary by State</vt:lpstr>
      <vt:lpstr>Q&amp;A</vt:lpstr>
      <vt:lpstr>Medicare Savings Programs (MSPs)</vt:lpstr>
      <vt:lpstr>Poverty is Pervasive in Medicare</vt:lpstr>
      <vt:lpstr>Medicare Savings Programs  Offer Significant Benefits</vt:lpstr>
      <vt:lpstr>Medicare Savings Programs (MSPs) are Underutilized</vt:lpstr>
      <vt:lpstr>Q&amp;A  </vt:lpstr>
      <vt:lpstr>1-800-MEDICARE</vt:lpstr>
      <vt:lpstr>1-800-MEDICARE Overview</vt:lpstr>
      <vt:lpstr>Call Topics</vt:lpstr>
      <vt:lpstr>1-800-MEDICARE OEP Overview</vt:lpstr>
      <vt:lpstr>Things to Remember for OEP</vt:lpstr>
      <vt:lpstr>Q&amp;A 2</vt:lpstr>
      <vt:lpstr>5-Minute Break</vt:lpstr>
      <vt:lpstr>OEP Outreach Messages, Paid &amp; Earned Media</vt:lpstr>
      <vt:lpstr>Open Enrollment Goals </vt:lpstr>
      <vt:lpstr>Key Media Messages</vt:lpstr>
      <vt:lpstr>Key Media Messages (continued)</vt:lpstr>
      <vt:lpstr>Paid Media Campaign</vt:lpstr>
      <vt:lpstr>Earned Media</vt:lpstr>
      <vt:lpstr>Communications Materials</vt:lpstr>
      <vt:lpstr>OEP SOCIAL MEDIA</vt:lpstr>
      <vt:lpstr>2023 Social Media Objectives</vt:lpstr>
      <vt:lpstr>Social Media</vt:lpstr>
      <vt:lpstr>OEP EMAIL OUTREACH</vt:lpstr>
      <vt:lpstr>Email Outreach</vt:lpstr>
      <vt:lpstr>Q&amp;A 3</vt:lpstr>
      <vt:lpstr>Community Partners &amp; Virtual Counseling Toolkit</vt:lpstr>
      <vt:lpstr> Administration for Community Living (ACL)  </vt:lpstr>
      <vt:lpstr>State Health Insurance Assistance Program (SHIP) Overview</vt:lpstr>
      <vt:lpstr>State Health Insurance Assistance Program (SHIP)</vt:lpstr>
      <vt:lpstr>SHIP Contact Information</vt:lpstr>
      <vt:lpstr>Senior Medicare Patrol (SMP)</vt:lpstr>
      <vt:lpstr>SMP</vt:lpstr>
      <vt:lpstr>2023 Medicare Open Enrollment </vt:lpstr>
      <vt:lpstr>Toolkit Contents</vt:lpstr>
      <vt:lpstr>Example: Tips for Privacy and Confidentiality</vt:lpstr>
      <vt:lpstr>Example: Getting Ready for a Virtual Counseling Session</vt:lpstr>
      <vt:lpstr>Use and Feedback</vt:lpstr>
      <vt:lpstr>Q&amp;A 4</vt:lpstr>
      <vt:lpstr>Medicare Account Experience</vt:lpstr>
      <vt:lpstr>Live Demo</vt:lpstr>
      <vt:lpstr>Q&amp;A 6</vt:lpstr>
      <vt:lpstr>FRAUD AWARENESS  </vt:lpstr>
      <vt:lpstr>New Card Scheme Examples</vt:lpstr>
      <vt:lpstr>Flex cards and Grocery Cards Scams</vt:lpstr>
      <vt:lpstr>Unethical Sales Practices: Unsolicited Calls and Visits</vt:lpstr>
      <vt:lpstr>Unethical Sales Practices: Lack of Consent</vt:lpstr>
      <vt:lpstr>Unethical Sales Practices: Misrepresentation</vt:lpstr>
      <vt:lpstr>Q&amp;A 7</vt:lpstr>
      <vt:lpstr>2023 Medicare Advantage Marketing Updates </vt:lpstr>
      <vt:lpstr>New Regulatory Changes</vt:lpstr>
      <vt:lpstr>Categories of Changes</vt:lpstr>
      <vt:lpstr>Beneficiary Contact</vt:lpstr>
      <vt:lpstr>Beneficiary Contact (continued)</vt:lpstr>
      <vt:lpstr>Marketing Requirements</vt:lpstr>
      <vt:lpstr>Marketing Requirements (continued)</vt:lpstr>
      <vt:lpstr>Third-Party Marketing Organization Requirements</vt:lpstr>
      <vt:lpstr>Third-Party Marketing Organization Requirements: (continued)</vt:lpstr>
      <vt:lpstr>New MCMS</vt:lpstr>
      <vt:lpstr>Q&amp;A 8</vt:lpstr>
      <vt:lpstr>Appendices</vt:lpstr>
      <vt:lpstr>Appendix A Your Medicare Options</vt:lpstr>
      <vt:lpstr>Appendix A Original Medicare vs. Medicare Advantage: Doctor &amp; Hospital Choice</vt:lpstr>
      <vt:lpstr>Appendix A Original Medicare vs. Medicare Advantage: Cost </vt:lpstr>
      <vt:lpstr>Appendix A Original Medicare vs. Medicare Advantage: Coverage </vt:lpstr>
      <vt:lpstr>Appendix A  Original Medicare vs. Medicare Advantage: Foreign Travel </vt:lpstr>
      <vt:lpstr>Appendix B Guide to Consumer Mailings</vt:lpstr>
      <vt:lpstr>Appendix B Guide to Consumer Mailings (continued 1)</vt:lpstr>
      <vt:lpstr>Appendix B Guide to Consumer Mailings (continued 2)</vt:lpstr>
      <vt:lpstr>Appendix B Guide to Consumer Mailings (continued 3)</vt:lpstr>
      <vt:lpstr>Appendix B Guide to Consumer Mailings (continued 4)</vt:lpstr>
      <vt:lpstr>Appendix C Enrollment Periods</vt:lpstr>
      <vt:lpstr>Appendix C Special Enrollment Periods (SEPs)</vt:lpstr>
      <vt:lpstr>Appendix D Medicare Resources</vt:lpstr>
      <vt:lpstr>Appendix D Medicare Resources (continued)</vt:lpstr>
      <vt:lpstr>Appendix E Medicare Products</vt:lpstr>
      <vt:lpstr>Appendix F NTP Workshop Recordings</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Shea, Diane P. (CMS/OC)</dc:creator>
  <cp:lastModifiedBy>Moreno, Melissa (CMS/OC)</cp:lastModifiedBy>
  <cp:revision>322</cp:revision>
  <cp:lastPrinted>2023-08-31T16:22:44Z</cp:lastPrinted>
  <dcterms:created xsi:type="dcterms:W3CDTF">2021-07-29T18:28:43Z</dcterms:created>
  <dcterms:modified xsi:type="dcterms:W3CDTF">2023-09-28T20:28:29Z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BB9C9ECE-8080-4B0D-808C-990A7FB803FF</vt:lpwstr>
  </property>
  <property fmtid="{D5CDD505-2E9C-101B-9397-08002B2CF9AE}" pid="3" name="ArticulatePath">
    <vt:lpwstr>NTPSwooshthemeREVISE-02-16-2022</vt:lpwstr>
  </property>
</Properties>
</file>