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notesSlides/notesSlide3.xml" ContentType="application/vnd.openxmlformats-officedocument.presentationml.notesSlide+xml"/>
  <Override PartName="/ppt/tags/tag47.xml" ContentType="application/vnd.openxmlformats-officedocument.presentationml.tags+xml"/>
  <Override PartName="/ppt/notesSlides/notesSlide4.xml" ContentType="application/vnd.openxmlformats-officedocument.presentationml.notesSlide+xml"/>
  <Override PartName="/ppt/tags/tag48.xml" ContentType="application/vnd.openxmlformats-officedocument.presentationml.tags+xml"/>
  <Override PartName="/ppt/notesSlides/notesSlide5.xml" ContentType="application/vnd.openxmlformats-officedocument.presentationml.notesSlide+xml"/>
  <Override PartName="/ppt/tags/tag49.xml" ContentType="application/vnd.openxmlformats-officedocument.presentationml.tags+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ppt/tags/tag51.xml" ContentType="application/vnd.openxmlformats-officedocument.presentationml.tags+xml"/>
  <Override PartName="/ppt/notesSlides/notesSlide8.xml" ContentType="application/vnd.openxmlformats-officedocument.presentationml.notesSlide+xml"/>
  <Override PartName="/ppt/tags/tag52.xml" ContentType="application/vnd.openxmlformats-officedocument.presentationml.tags+xml"/>
  <Override PartName="/ppt/notesSlides/notesSlide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notesSlides/notesSlide11.xml" ContentType="application/vnd.openxmlformats-officedocument.presentationml.notesSlide+xml"/>
  <Override PartName="/ppt/tags/tag56.xml" ContentType="application/vnd.openxmlformats-officedocument.presentationml.tags+xml"/>
  <Override PartName="/ppt/notesSlides/notesSlide12.xml" ContentType="application/vnd.openxmlformats-officedocument.presentationml.notesSlide+xml"/>
  <Override PartName="/ppt/tags/tag57.xml" ContentType="application/vnd.openxmlformats-officedocument.presentationml.tags+xml"/>
  <Override PartName="/ppt/notesSlides/notesSlide13.xml" ContentType="application/vnd.openxmlformats-officedocument.presentationml.notesSlide+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notesSlides/notesSlide15.xml" ContentType="application/vnd.openxmlformats-officedocument.presentationml.notesSlide+xml"/>
  <Override PartName="/ppt/tags/tag60.xml" ContentType="application/vnd.openxmlformats-officedocument.presentationml.tags+xml"/>
  <Override PartName="/ppt/notesSlides/notesSlide16.xml" ContentType="application/vnd.openxmlformats-officedocument.presentationml.notesSlide+xml"/>
  <Override PartName="/ppt/tags/tag61.xml" ContentType="application/vnd.openxmlformats-officedocument.presentationml.tags+xml"/>
  <Override PartName="/ppt/notesSlides/notesSlide17.xml" ContentType="application/vnd.openxmlformats-officedocument.presentationml.notesSlide+xml"/>
  <Override PartName="/ppt/tags/tag62.xml" ContentType="application/vnd.openxmlformats-officedocument.presentationml.tags+xml"/>
  <Override PartName="/ppt/notesSlides/notesSlide18.xml" ContentType="application/vnd.openxmlformats-officedocument.presentationml.notesSlide+xml"/>
  <Override PartName="/ppt/tags/tag63.xml" ContentType="application/vnd.openxmlformats-officedocument.presentationml.tags+xml"/>
  <Override PartName="/ppt/notesSlides/notesSlide19.xml" ContentType="application/vnd.openxmlformats-officedocument.presentationml.notesSlide+xml"/>
  <Override PartName="/ppt/tags/tag64.xml" ContentType="application/vnd.openxmlformats-officedocument.presentationml.tags+xml"/>
  <Override PartName="/ppt/notesSlides/notesSlide20.xml" ContentType="application/vnd.openxmlformats-officedocument.presentationml.notesSlide+xml"/>
  <Override PartName="/ppt/tags/tag65.xml" ContentType="application/vnd.openxmlformats-officedocument.presentationml.tags+xml"/>
  <Override PartName="/ppt/notesSlides/notesSlide21.xml" ContentType="application/vnd.openxmlformats-officedocument.presentationml.notesSlide+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notesSlides/notesSlide23.xml" ContentType="application/vnd.openxmlformats-officedocument.presentationml.notesSlide+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notesSlides/notesSlide25.xml" ContentType="application/vnd.openxmlformats-officedocument.presentationml.notesSlide+xml"/>
  <Override PartName="/ppt/tags/tag70.xml" ContentType="application/vnd.openxmlformats-officedocument.presentationml.tags+xml"/>
  <Override PartName="/ppt/notesSlides/notesSlide26.xml" ContentType="application/vnd.openxmlformats-officedocument.presentationml.notesSlide+xml"/>
  <Override PartName="/ppt/tags/tag71.xml" ContentType="application/vnd.openxmlformats-officedocument.presentationml.tags+xml"/>
  <Override PartName="/ppt/notesSlides/notesSlide27.xml" ContentType="application/vnd.openxmlformats-officedocument.presentationml.notesSlide+xml"/>
  <Override PartName="/ppt/tags/tag72.xml" ContentType="application/vnd.openxmlformats-officedocument.presentationml.tags+xml"/>
  <Override PartName="/ppt/notesSlides/notesSlide28.xml" ContentType="application/vnd.openxmlformats-officedocument.presentationml.notesSlide+xml"/>
  <Override PartName="/ppt/tags/tag73.xml" ContentType="application/vnd.openxmlformats-officedocument.presentationml.tags+xml"/>
  <Override PartName="/ppt/notesSlides/notesSlide29.xml" ContentType="application/vnd.openxmlformats-officedocument.presentationml.notesSlide+xml"/>
  <Override PartName="/ppt/tags/tag74.xml" ContentType="application/vnd.openxmlformats-officedocument.presentationml.tags+xml"/>
  <Override PartName="/ppt/notesSlides/notesSlide3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1.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2.xml" ContentType="application/vnd.openxmlformats-officedocument.presentationml.notesSlide+xml"/>
  <Override PartName="/ppt/tags/tag79.xml" ContentType="application/vnd.openxmlformats-officedocument.presentationml.tags+xml"/>
  <Override PartName="/ppt/notesSlides/notesSlide33.xml" ContentType="application/vnd.openxmlformats-officedocument.presentationml.notesSlide+xml"/>
  <Override PartName="/ppt/tags/tag80.xml" ContentType="application/vnd.openxmlformats-officedocument.presentationml.tags+xml"/>
  <Override PartName="/ppt/notesSlides/notesSlide34.xml" ContentType="application/vnd.openxmlformats-officedocument.presentationml.notesSlide+xml"/>
  <Override PartName="/ppt/tags/tag81.xml" ContentType="application/vnd.openxmlformats-officedocument.presentationml.tags+xml"/>
  <Override PartName="/ppt/notesSlides/notesSlide35.xml" ContentType="application/vnd.openxmlformats-officedocument.presentationml.notesSlide+xml"/>
  <Override PartName="/ppt/tags/tag82.xml" ContentType="application/vnd.openxmlformats-officedocument.presentationml.tags+xml"/>
  <Override PartName="/ppt/notesSlides/notesSlide36.xml" ContentType="application/vnd.openxmlformats-officedocument.presentationml.notesSlide+xml"/>
  <Override PartName="/ppt/tags/tag83.xml" ContentType="application/vnd.openxmlformats-officedocument.presentationml.tags+xml"/>
  <Override PartName="/ppt/notesSlides/notesSlide37.xml" ContentType="application/vnd.openxmlformats-officedocument.presentationml.notesSlide+xml"/>
  <Override PartName="/ppt/tags/tag84.xml" ContentType="application/vnd.openxmlformats-officedocument.presentationml.tags+xml"/>
  <Override PartName="/ppt/notesSlides/notesSlide38.xml" ContentType="application/vnd.openxmlformats-officedocument.presentationml.notesSlide+xml"/>
  <Override PartName="/ppt/tags/tag85.xml" ContentType="application/vnd.openxmlformats-officedocument.presentationml.tags+xml"/>
  <Override PartName="/ppt/notesSlides/notesSlide39.xml" ContentType="application/vnd.openxmlformats-officedocument.presentationml.notesSlide+xml"/>
  <Override PartName="/ppt/tags/tag86.xml" ContentType="application/vnd.openxmlformats-officedocument.presentationml.tags+xml"/>
  <Override PartName="/ppt/notesSlides/notesSlide40.xml" ContentType="application/vnd.openxmlformats-officedocument.presentationml.notesSlide+xml"/>
  <Override PartName="/ppt/tags/tag87.xml" ContentType="application/vnd.openxmlformats-officedocument.presentationml.tags+xml"/>
  <Override PartName="/ppt/notesSlides/notesSlide41.xml" ContentType="application/vnd.openxmlformats-officedocument.presentationml.notesSlide+xml"/>
  <Override PartName="/ppt/tags/tag88.xml" ContentType="application/vnd.openxmlformats-officedocument.presentationml.tags+xml"/>
  <Override PartName="/ppt/notesSlides/notesSlide42.xml" ContentType="application/vnd.openxmlformats-officedocument.presentationml.notesSlide+xml"/>
  <Override PartName="/ppt/tags/tag89.xml" ContentType="application/vnd.openxmlformats-officedocument.presentationml.tags+xml"/>
  <Override PartName="/ppt/notesSlides/notesSlide4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44.xml" ContentType="application/vnd.openxmlformats-officedocument.presentationml.notesSlide+xml"/>
  <Override PartName="/ppt/tags/tag92.xml" ContentType="application/vnd.openxmlformats-officedocument.presentationml.tags+xml"/>
  <Override PartName="/ppt/notesSlides/notesSlide45.xml" ContentType="application/vnd.openxmlformats-officedocument.presentationml.notesSlide+xml"/>
  <Override PartName="/ppt/tags/tag93.xml" ContentType="application/vnd.openxmlformats-officedocument.presentationml.tags+xml"/>
  <Override PartName="/ppt/notesSlides/notesSlide46.xml" ContentType="application/vnd.openxmlformats-officedocument.presentationml.notesSlide+xml"/>
  <Override PartName="/ppt/tags/tag94.xml" ContentType="application/vnd.openxmlformats-officedocument.presentationml.tags+xml"/>
  <Override PartName="/ppt/notesSlides/notesSlide47.xml" ContentType="application/vnd.openxmlformats-officedocument.presentationml.notesSlide+xml"/>
  <Override PartName="/ppt/tags/tag95.xml" ContentType="application/vnd.openxmlformats-officedocument.presentationml.tags+xml"/>
  <Override PartName="/ppt/notesSlides/notesSlide48.xml" ContentType="application/vnd.openxmlformats-officedocument.presentationml.notesSlide+xml"/>
  <Override PartName="/ppt/tags/tag96.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4"/>
    <p:sldMasterId id="2147483734" r:id="rId5"/>
  </p:sldMasterIdLst>
  <p:notesMasterIdLst>
    <p:notesMasterId r:id="rId55"/>
  </p:notesMasterIdLst>
  <p:handoutMasterIdLst>
    <p:handoutMasterId r:id="rId56"/>
  </p:handoutMasterIdLst>
  <p:sldIdLst>
    <p:sldId id="359" r:id="rId6"/>
    <p:sldId id="479" r:id="rId7"/>
    <p:sldId id="378" r:id="rId8"/>
    <p:sldId id="363" r:id="rId9"/>
    <p:sldId id="472" r:id="rId10"/>
    <p:sldId id="379" r:id="rId11"/>
    <p:sldId id="424" r:id="rId12"/>
    <p:sldId id="385" r:id="rId13"/>
    <p:sldId id="387" r:id="rId14"/>
    <p:sldId id="371" r:id="rId15"/>
    <p:sldId id="365" r:id="rId16"/>
    <p:sldId id="473" r:id="rId17"/>
    <p:sldId id="389" r:id="rId18"/>
    <p:sldId id="388" r:id="rId19"/>
    <p:sldId id="391" r:id="rId20"/>
    <p:sldId id="394" r:id="rId21"/>
    <p:sldId id="392" r:id="rId22"/>
    <p:sldId id="393" r:id="rId23"/>
    <p:sldId id="396" r:id="rId24"/>
    <p:sldId id="395" r:id="rId25"/>
    <p:sldId id="415" r:id="rId26"/>
    <p:sldId id="411" r:id="rId27"/>
    <p:sldId id="399" r:id="rId28"/>
    <p:sldId id="477" r:id="rId29"/>
    <p:sldId id="422" r:id="rId30"/>
    <p:sldId id="400" r:id="rId31"/>
    <p:sldId id="401" r:id="rId32"/>
    <p:sldId id="414" r:id="rId33"/>
    <p:sldId id="480" r:id="rId34"/>
    <p:sldId id="475" r:id="rId35"/>
    <p:sldId id="381" r:id="rId36"/>
    <p:sldId id="402" r:id="rId37"/>
    <p:sldId id="367" r:id="rId38"/>
    <p:sldId id="474" r:id="rId39"/>
    <p:sldId id="382" r:id="rId40"/>
    <p:sldId id="403" r:id="rId41"/>
    <p:sldId id="404" r:id="rId42"/>
    <p:sldId id="407" r:id="rId43"/>
    <p:sldId id="417" r:id="rId44"/>
    <p:sldId id="405" r:id="rId45"/>
    <p:sldId id="413" r:id="rId46"/>
    <p:sldId id="481" r:id="rId47"/>
    <p:sldId id="482" r:id="rId48"/>
    <p:sldId id="373" r:id="rId49"/>
    <p:sldId id="375" r:id="rId50"/>
    <p:sldId id="412" r:id="rId51"/>
    <p:sldId id="384" r:id="rId52"/>
    <p:sldId id="376" r:id="rId53"/>
    <p:sldId id="362" r:id="rId54"/>
  </p:sldIdLst>
  <p:sldSz cx="12192000" cy="6858000"/>
  <p:notesSz cx="7315200" cy="9601200"/>
  <p:custDataLst>
    <p:tags r:id="rId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icia Lew" initials="AL" lastIdx="17" clrIdx="6">
    <p:extLst>
      <p:ext uri="{19B8F6BF-5375-455C-9EA6-DF929625EA0E}">
        <p15:presenceInfo xmlns:p15="http://schemas.microsoft.com/office/powerpoint/2012/main" userId="S-1-5-21-4095628063-3556742122-3606576086-224763" providerId="AD"/>
      </p:ext>
    </p:extLst>
  </p:cmAuthor>
  <p:cmAuthor id="1" name="Leslie Long" initials="LL" lastIdx="12" clrIdx="0">
    <p:extLst>
      <p:ext uri="{19B8F6BF-5375-455C-9EA6-DF929625EA0E}">
        <p15:presenceInfo xmlns:p15="http://schemas.microsoft.com/office/powerpoint/2012/main" userId="S-1-5-21-4095628063-3556742122-3606576086-120535" providerId="AD"/>
      </p:ext>
    </p:extLst>
  </p:cmAuthor>
  <p:cmAuthor id="8" name="Santana, David P. (CMS/OC)" initials="SDP(" lastIdx="9" clrIdx="7">
    <p:extLst>
      <p:ext uri="{19B8F6BF-5375-455C-9EA6-DF929625EA0E}">
        <p15:presenceInfo xmlns:p15="http://schemas.microsoft.com/office/powerpoint/2012/main" userId="S-1-5-21-4095628063-3556742122-3606576086-6751" providerId="AD"/>
      </p:ext>
    </p:extLst>
  </p:cmAuthor>
  <p:cmAuthor id="2" name="Carla McClure" initials="CM" lastIdx="39" clrIdx="1">
    <p:extLst>
      <p:ext uri="{19B8F6BF-5375-455C-9EA6-DF929625EA0E}">
        <p15:presenceInfo xmlns:p15="http://schemas.microsoft.com/office/powerpoint/2012/main" userId="Carla McClure" providerId="None"/>
      </p:ext>
    </p:extLst>
  </p:cmAuthor>
  <p:cmAuthor id="9" name="Doria Diacogiannis" initials="DD" lastIdx="2" clrIdx="8">
    <p:extLst>
      <p:ext uri="{19B8F6BF-5375-455C-9EA6-DF929625EA0E}">
        <p15:presenceInfo xmlns:p15="http://schemas.microsoft.com/office/powerpoint/2012/main" userId="S-1-5-21-4095628063-3556742122-3606576086-197501" providerId="AD"/>
      </p:ext>
    </p:extLst>
  </p:cmAuthor>
  <p:cmAuthor id="3" name="Chelsea Heffernan" initials="CH" lastIdx="10" clrIdx="2">
    <p:extLst>
      <p:ext uri="{19B8F6BF-5375-455C-9EA6-DF929625EA0E}">
        <p15:presenceInfo xmlns:p15="http://schemas.microsoft.com/office/powerpoint/2012/main" userId="S::CHeffernan@seiservices.com::7050c5c2-1bd2-4717-9519-2d7b917433fa" providerId="AD"/>
      </p:ext>
    </p:extLst>
  </p:cmAuthor>
  <p:cmAuthor id="10" name="Joseph Warden" initials="JW" lastIdx="3" clrIdx="9">
    <p:extLst>
      <p:ext uri="{19B8F6BF-5375-455C-9EA6-DF929625EA0E}">
        <p15:presenceInfo xmlns:p15="http://schemas.microsoft.com/office/powerpoint/2012/main" userId="S-1-5-21-4095628063-3556742122-3606576086-104789" providerId="AD"/>
      </p:ext>
    </p:extLst>
  </p:cmAuthor>
  <p:cmAuthor id="4" name="Carla McClure" initials="CM [2]" lastIdx="3" clrIdx="3">
    <p:extLst>
      <p:ext uri="{19B8F6BF-5375-455C-9EA6-DF929625EA0E}">
        <p15:presenceInfo xmlns:p15="http://schemas.microsoft.com/office/powerpoint/2012/main" userId="S::cmcclure@seiservices.com::fde6e194-4821-4e48-b273-ef3313c9dc98" providerId="AD"/>
      </p:ext>
    </p:extLst>
  </p:cmAuthor>
  <p:cmAuthor id="5" name="Mohamad Al-Issa" initials="MA" lastIdx="51" clrIdx="4">
    <p:extLst>
      <p:ext uri="{19B8F6BF-5375-455C-9EA6-DF929625EA0E}">
        <p15:presenceInfo xmlns:p15="http://schemas.microsoft.com/office/powerpoint/2012/main" userId="S-1-5-21-4095628063-3556742122-3606576086-234970" providerId="AD"/>
      </p:ext>
    </p:extLst>
  </p:cmAuthor>
  <p:cmAuthor id="6" name="Kathleen Bethke" initials="KB" lastIdx="1" clrIdx="5">
    <p:extLst>
      <p:ext uri="{19B8F6BF-5375-455C-9EA6-DF929625EA0E}">
        <p15:presenceInfo xmlns:p15="http://schemas.microsoft.com/office/powerpoint/2012/main" userId="S::kbethke@seiservices.com::597e6176-bd2f-46eb-aaca-c344fe83e2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4F81BD"/>
    <a:srgbClr val="8FAADC"/>
    <a:srgbClr val="FEC736"/>
    <a:srgbClr val="D3DFEE"/>
    <a:srgbClr val="C0DFFF"/>
    <a:srgbClr val="FFFFFF"/>
    <a:srgbClr val="E9EBF5"/>
    <a:srgbClr val="00B050"/>
    <a:srgbClr val="075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18" autoAdjust="0"/>
    <p:restoredTop sz="94971" autoAdjust="0"/>
  </p:normalViewPr>
  <p:slideViewPr>
    <p:cSldViewPr snapToGrid="0" snapToObjects="1" showGuides="1">
      <p:cViewPr varScale="1">
        <p:scale>
          <a:sx n="110" d="100"/>
          <a:sy n="110" d="100"/>
        </p:scale>
        <p:origin x="246" y="108"/>
      </p:cViewPr>
      <p:guideLst>
        <p:guide orient="horz" pos="2160"/>
        <p:guide pos="3840"/>
      </p:guideLst>
    </p:cSldViewPr>
  </p:slideViewPr>
  <p:outlineViewPr>
    <p:cViewPr>
      <p:scale>
        <a:sx n="33" d="100"/>
        <a:sy n="33" d="100"/>
      </p:scale>
      <p:origin x="0" y="-1935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80" d="100"/>
          <a:sy n="80" d="100"/>
        </p:scale>
        <p:origin x="380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gs" Target="tags/tag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43.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06/15/2023</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a:p>
        </p:txBody>
      </p:sp>
    </p:spTree>
    <p:custDataLst>
      <p:tags r:id="rId2"/>
    </p:custDataLst>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rtlCol="0"/>
          <a:lstStyle/>
          <a:p>
            <a:pPr lvl="0"/>
            <a:r>
              <a:rPr lang="en-US" dirty="0"/>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Medicare/Coordination-of-Benefits-and-Recovery/Workers-Compensation-Medicare-Set-Aside-Arrangements/WCMSA-Overview.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sa.gov/OP_Home/ssact/title18/1862.htm"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edicare.gov/pharmaceutical-assistance-program/#state-program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publication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68442" y="3712464"/>
            <a:ext cx="6954253" cy="5547424"/>
          </a:xfrm>
        </p:spPr>
        <p:txBody>
          <a:bodyPr/>
          <a:lstStyle/>
          <a:p>
            <a:pPr marL="0" indent="0">
              <a:spcBef>
                <a:spcPts val="651"/>
              </a:spcBef>
              <a:spcAft>
                <a:spcPts val="600"/>
              </a:spcAft>
              <a:buNone/>
              <a:defRPr/>
            </a:pPr>
            <a:r>
              <a:rPr lang="en-US" sz="1100" b="1" dirty="0">
                <a:cs typeface="Arial" panose="020B0604020202020204" pitchFamily="34" charset="0"/>
              </a:rPr>
              <a:t>Presenter Notes</a:t>
            </a:r>
            <a:endParaRPr lang="en-US" sz="1100" dirty="0">
              <a:cs typeface="Arial" panose="020B0604020202020204" pitchFamily="34" charset="0"/>
            </a:endParaRPr>
          </a:p>
          <a:p>
            <a:pPr marL="123512" indent="-123512">
              <a:spcBef>
                <a:spcPts val="651"/>
              </a:spcBef>
              <a:spcAft>
                <a:spcPts val="600"/>
              </a:spcAft>
              <a:buFont typeface="Wingdings,Sans-Serif"/>
              <a:buChar char="§"/>
              <a:defRPr/>
            </a:pPr>
            <a:r>
              <a:rPr lang="en-US" sz="1100" dirty="0">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Bef>
                <a:spcPts val="651"/>
              </a:spcBef>
              <a:spcAft>
                <a:spcPts val="600"/>
              </a:spcAft>
              <a:buFont typeface="Wingdings,Sans-Serif"/>
              <a:buChar char="§"/>
              <a:defRPr/>
            </a:pPr>
            <a:r>
              <a:rPr lang="en-US" sz="1100" dirty="0">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sz="1100" u="sng" dirty="0">
                <a:cs typeface="Arial" panose="020B0604020202020204" pitchFamily="34" charset="0"/>
                <a:hlinkClick r:id="rId3"/>
              </a:rPr>
              <a:t>support.microsoft.com/en-us/office/start-the-presentation-and-see-your-notes-in-presenter-view-4de90e28-487e-435c-9401-eb49a3801257</a:t>
            </a:r>
            <a:endParaRPr lang="en-US" sz="1100" dirty="0">
              <a:cs typeface="Arial" panose="020B0604020202020204" pitchFamily="34" charset="0"/>
            </a:endParaRPr>
          </a:p>
          <a:p>
            <a:pPr marL="0" indent="0">
              <a:spcBef>
                <a:spcPts val="651"/>
              </a:spcBef>
              <a:spcAft>
                <a:spcPts val="600"/>
              </a:spcAft>
              <a:buNone/>
              <a:defRPr/>
            </a:pPr>
            <a:r>
              <a:rPr lang="en-US" sz="1100" b="1" dirty="0">
                <a:cs typeface="Arial" panose="020B0604020202020204" pitchFamily="34" charset="0"/>
              </a:rPr>
              <a:t>Introduction to Module Content</a:t>
            </a:r>
            <a:endParaRPr lang="en-US" sz="1100" dirty="0">
              <a:cs typeface="Arial" panose="020B0604020202020204" pitchFamily="34" charset="0"/>
            </a:endParaRPr>
          </a:p>
          <a:p>
            <a:pPr marL="0" indent="0">
              <a:spcBef>
                <a:spcPts val="634"/>
              </a:spcBef>
              <a:spcAft>
                <a:spcPts val="600"/>
              </a:spcAft>
              <a:buNone/>
              <a:defRPr/>
            </a:pPr>
            <a:r>
              <a:rPr lang="en-US" sz="1100" dirty="0">
                <a:solidFill>
                  <a:prstClr val="black"/>
                </a:solidFill>
                <a:cs typeface="Arial" panose="020B0604020202020204" pitchFamily="34" charset="0"/>
              </a:rPr>
              <a:t>“Coordination of Benefits (COB),” explains the different payers’ responsibilities when people have both Medicare and certain other types of health and/or prescription drug coverage. </a:t>
            </a:r>
            <a:endParaRPr lang="en-US" sz="1100" b="1" dirty="0">
              <a:solidFill>
                <a:prstClr val="black"/>
              </a:solidFill>
              <a:cs typeface="Arial" panose="020B0604020202020204" pitchFamily="34" charset="0"/>
            </a:endParaRPr>
          </a:p>
          <a:p>
            <a:pPr marL="0" indent="0">
              <a:spcBef>
                <a:spcPts val="634"/>
              </a:spcBef>
              <a:spcAft>
                <a:spcPts val="600"/>
              </a:spcAft>
              <a:buNone/>
              <a:defRPr/>
            </a:pPr>
            <a:r>
              <a:rPr lang="en-US" sz="1100" b="1" dirty="0">
                <a:solidFill>
                  <a:prstClr val="black"/>
                </a:solidFill>
                <a:cs typeface="Arial" panose="020B0604020202020204" pitchFamily="34" charset="0"/>
              </a:rPr>
              <a:t>Disclaimer</a:t>
            </a:r>
            <a:endParaRPr lang="en-US" sz="1100" dirty="0">
              <a:solidFill>
                <a:prstClr val="black"/>
              </a:solidFill>
              <a:cs typeface="Arial" panose="020B0604020202020204" pitchFamily="34" charset="0"/>
            </a:endParaRPr>
          </a:p>
          <a:p>
            <a:pPr marL="0" indent="0">
              <a:spcBef>
                <a:spcPts val="634"/>
              </a:spcBef>
              <a:spcAft>
                <a:spcPts val="600"/>
              </a:spcAft>
              <a:buNone/>
              <a:defRPr/>
            </a:pPr>
            <a:r>
              <a:rPr lang="en-US" sz="1100"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endParaRPr lang="en-US" sz="1100" dirty="0">
              <a:cs typeface="Arial" panose="020B0604020202020204" pitchFamily="34" charset="0"/>
            </a:endParaRPr>
          </a:p>
          <a:p>
            <a:pPr marL="0" indent="0">
              <a:spcBef>
                <a:spcPts val="634"/>
              </a:spcBef>
              <a:spcAft>
                <a:spcPts val="600"/>
              </a:spcAft>
              <a:buNone/>
              <a:defRPr/>
            </a:pPr>
            <a:r>
              <a:rPr lang="en-US" sz="1100" dirty="0">
                <a:solidFill>
                  <a:prstClr val="black"/>
                </a:solidFill>
                <a:cs typeface="Arial" panose="020B0604020202020204" pitchFamily="34" charset="0"/>
              </a:rPr>
              <a:t>The information in this module was correct as of March 2023. To check for an updated version, visit </a:t>
            </a:r>
            <a:r>
              <a:rPr lang="en-US" sz="1100" dirty="0">
                <a:solidFill>
                  <a:prstClr val="black"/>
                </a:solidFill>
                <a:cs typeface="Arial" panose="020B0604020202020204" pitchFamily="34" charset="0"/>
                <a:hlinkClick r:id="rId4"/>
              </a:rPr>
              <a:t>CMSnationaltrainingprogram.cms.gov</a:t>
            </a:r>
            <a:r>
              <a:rPr lang="en-US" sz="1100" dirty="0">
                <a:solidFill>
                  <a:prstClr val="black"/>
                </a:solidFill>
                <a:cs typeface="Arial" panose="020B0604020202020204" pitchFamily="34" charset="0"/>
              </a:rPr>
              <a:t>. </a:t>
            </a:r>
            <a:r>
              <a:rPr lang="en-US" sz="1100" dirty="0">
                <a:cs typeface="Arial" panose="020B0604020202020204" pitchFamily="34" charset="0"/>
              </a:rPr>
              <a:t>The CMS National Training Program provides this information as a resource for our partners. </a:t>
            </a:r>
            <a:r>
              <a:rPr lang="en-US" sz="1100" dirty="0">
                <a:solidFill>
                  <a:prstClr val="black"/>
                </a:solidFill>
                <a:cs typeface="Arial" panose="020B0604020202020204" pitchFamily="34" charset="0"/>
              </a:rPr>
              <a:t>It’s not a legal document or intended for press purposes. The press can contact the CMS Press Office at </a:t>
            </a:r>
            <a:r>
              <a:rPr lang="en-US" sz="1100" dirty="0">
                <a:solidFill>
                  <a:prstClr val="black"/>
                </a:solidFill>
                <a:cs typeface="Arial" panose="020B0604020202020204" pitchFamily="34" charset="0"/>
                <a:hlinkClick r:id="rId5"/>
              </a:rPr>
              <a:t>press@cms.hhs.gov</a:t>
            </a:r>
            <a:r>
              <a:rPr lang="en-US" sz="1100" dirty="0">
                <a:solidFill>
                  <a:prstClr val="black"/>
                </a:solidFill>
                <a:cs typeface="Arial" panose="020B0604020202020204" pitchFamily="34" charset="0"/>
              </a:rPr>
              <a:t>. Official Medicare Program legal guidance is contained in the relevant statutes, regulations, and rulings.</a:t>
            </a:r>
          </a:p>
          <a:p>
            <a:pPr marL="0" indent="0" defTabSz="966612">
              <a:spcBef>
                <a:spcPts val="634"/>
              </a:spcBef>
              <a:spcAft>
                <a:spcPts val="600"/>
              </a:spcAft>
              <a:buNone/>
              <a:defRPr/>
            </a:pPr>
            <a:r>
              <a:rPr lang="en-US" sz="1100" dirty="0">
                <a:solidFill>
                  <a:prstClr val="black"/>
                </a:solidFill>
                <a:cs typeface="Arial" panose="020B0604020202020204" pitchFamily="34" charset="0"/>
              </a:rPr>
              <a:t>This communication was printed, published, or produced and disseminated at U.S. taxpayer expense.</a:t>
            </a:r>
          </a:p>
          <a:p>
            <a:pPr marL="0" indent="0" defTabSz="966612">
              <a:spcBef>
                <a:spcPts val="634"/>
              </a:spcBef>
              <a:spcAft>
                <a:spcPts val="600"/>
              </a:spcAft>
              <a:buNone/>
              <a:defRPr/>
            </a:pPr>
            <a:r>
              <a:rPr lang="en-US" sz="1100" dirty="0"/>
              <a:t>Health Insurance Marketplace® </a:t>
            </a:r>
            <a:r>
              <a:rPr lang="en-US" sz="1100" dirty="0">
                <a:solidFill>
                  <a:prstClr val="black"/>
                </a:solidFill>
                <a:cs typeface="Arial" panose="020B0604020202020204" pitchFamily="34" charset="0"/>
              </a:rPr>
              <a:t>is a registered service mark of the U.S. Department of Health &amp; Human Services (HHS).</a:t>
            </a: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Knowledge—Question 1</a:t>
            </a:r>
            <a:endParaRPr lang="en-US" dirty="0">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When does Medicare pay for claims?</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Medicare may pay as a primary or secondary payer</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Medicare may not pay at all</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Both a and b are true</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Medicare is always the primary payer</a:t>
            </a:r>
          </a:p>
          <a:p>
            <a:pPr marL="0" indent="0">
              <a:spcBef>
                <a:spcPts val="634"/>
              </a:spcBef>
              <a:spcAft>
                <a:spcPts val="600"/>
              </a:spcAft>
              <a:buNone/>
              <a:defRPr/>
            </a:pPr>
            <a:r>
              <a:rPr lang="en-US" b="1" dirty="0">
                <a:solidFill>
                  <a:prstClr val="black"/>
                </a:solidFill>
                <a:cs typeface="Arial" panose="020B0604020202020204" pitchFamily="34" charset="0"/>
              </a:rPr>
              <a:t>Answer: c. Both a and b are true. </a:t>
            </a:r>
          </a:p>
          <a:p>
            <a:pPr marL="0" indent="0" defTabSz="966612">
              <a:spcBef>
                <a:spcPts val="634"/>
              </a:spcBef>
              <a:spcAft>
                <a:spcPts val="600"/>
              </a:spcAft>
              <a:buNone/>
              <a:defRPr/>
            </a:pPr>
            <a:r>
              <a:rPr lang="en-US" dirty="0">
                <a:solidFill>
                  <a:prstClr val="black"/>
                </a:solidFill>
                <a:cs typeface="Arial" panose="020B0604020202020204" pitchFamily="34" charset="0"/>
              </a:rPr>
              <a:t>Medicare can be the primary payer, the secondary payer, or sometimes Medicare may not pay at all.</a:t>
            </a:r>
          </a:p>
        </p:txBody>
      </p:sp>
    </p:spTree>
    <p:extLst>
      <p:ext uri="{BB962C8B-B14F-4D97-AF65-F5344CB8AC3E}">
        <p14:creationId xmlns:p14="http://schemas.microsoft.com/office/powerpoint/2010/main" val="3372648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2, “Medicare &amp; Other Types of Health Coverage,” explains possible health claims payers other than Medicare, and who pays first.</a:t>
            </a:r>
            <a:endParaRPr lang="en-US" dirty="0">
              <a:ea typeface="+mn-ea"/>
              <a:cs typeface="Arial" panose="020B0604020202020204" pitchFamily="34" charset="0"/>
            </a:endParaRPr>
          </a:p>
        </p:txBody>
      </p:sp>
    </p:spTree>
    <p:extLst>
      <p:ext uri="{BB962C8B-B14F-4D97-AF65-F5344CB8AC3E}">
        <p14:creationId xmlns:p14="http://schemas.microsoft.com/office/powerpoint/2010/main" val="88398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14300" indent="-114300">
              <a:spcAft>
                <a:spcPts val="600"/>
              </a:spcAft>
            </a:pPr>
            <a:r>
              <a:rPr lang="en-US" b="0" dirty="0">
                <a:cs typeface="Arial" panose="020B0604020202020204" pitchFamily="34" charset="0"/>
              </a:rPr>
              <a:t>Identify possible health claim payers </a:t>
            </a:r>
          </a:p>
          <a:p>
            <a:pPr marL="114300" indent="-114300">
              <a:spcAft>
                <a:spcPts val="600"/>
              </a:spcAft>
            </a:pPr>
            <a:r>
              <a:rPr lang="en-US" b="0" dirty="0">
                <a:cs typeface="Arial" panose="020B0604020202020204" pitchFamily="34" charset="0"/>
              </a:rPr>
              <a:t>Explain when Medicare pays first</a:t>
            </a:r>
          </a:p>
          <a:p>
            <a:pPr marL="114300" indent="-114300">
              <a:spcAft>
                <a:spcPts val="600"/>
              </a:spcAft>
            </a:pPr>
            <a:r>
              <a:rPr lang="en-US" b="0" dirty="0">
                <a:cs typeface="Arial" panose="020B0604020202020204" pitchFamily="34" charset="0"/>
              </a:rPr>
              <a:t>Explain Medicare and Health Insurance Marketplace coordination</a:t>
            </a:r>
          </a:p>
        </p:txBody>
      </p:sp>
    </p:spTree>
    <p:extLst>
      <p:ext uri="{BB962C8B-B14F-4D97-AF65-F5344CB8AC3E}">
        <p14:creationId xmlns:p14="http://schemas.microsoft.com/office/powerpoint/2010/main" val="1409612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05805" cy="5314304"/>
          </a:xfrm>
        </p:spPr>
        <p:txBody>
          <a:bodyPr/>
          <a:lstStyle/>
          <a:p>
            <a:pPr marL="0" indent="0">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It’s important to know whether your medical costs are payable by other insurance payers first. This information helps health care providers figure out who to bill and how to file claims with Medicare. </a:t>
            </a:r>
            <a:endParaRPr lang="en-US" dirty="0">
              <a:ea typeface="+mn-ea"/>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There are many insurance benefits and you could have many combinations of insurance coverage. Your particular combination will affect who pays and when. </a:t>
            </a:r>
          </a:p>
          <a:p>
            <a:pPr marL="0" indent="0" defTabSz="966612">
              <a:spcAft>
                <a:spcPts val="600"/>
              </a:spcAft>
              <a:buNone/>
              <a:defRPr/>
            </a:pPr>
            <a:r>
              <a:rPr lang="en-US" b="1" dirty="0">
                <a:solidFill>
                  <a:prstClr val="black"/>
                </a:solidFill>
                <a:cs typeface="Arial" panose="020B0604020202020204" pitchFamily="34" charset="0"/>
              </a:rPr>
              <a:t>Here’s a list of possible health claims payers other than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Medicaid</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Group Health Plan (GHP)</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Retiree Group Health Plan</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No-Fault Insurance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Liability Insurance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Workers’ Compensation Insurance </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Federal Black Lung Benefits Program</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Consolidated Omnibus Budget Reconciliation Act (COBRA) continuation coverage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Veterans’ Coverage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TRICARE for Life</a:t>
            </a:r>
          </a:p>
          <a:p>
            <a:pPr marL="0" indent="0" defTabSz="966612">
              <a:spcAft>
                <a:spcPts val="600"/>
              </a:spcAft>
              <a:buNone/>
              <a:defRPr/>
            </a:pPr>
            <a:r>
              <a:rPr lang="en-US" dirty="0">
                <a:solidFill>
                  <a:prstClr val="black"/>
                </a:solidFill>
                <a:cs typeface="Arial" panose="020B0604020202020204" pitchFamily="34" charset="0"/>
              </a:rPr>
              <a:t>Depending on the type of additional insurance coverage you may have, Medicare may be the primary payer or secondary payer for your claim.</a:t>
            </a:r>
          </a:p>
        </p:txBody>
      </p:sp>
    </p:spTree>
    <p:extLst>
      <p:ext uri="{BB962C8B-B14F-4D97-AF65-F5344CB8AC3E}">
        <p14:creationId xmlns:p14="http://schemas.microsoft.com/office/powerpoint/2010/main" val="2425420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8"/>
            <a:ext cx="5852160" cy="4327714"/>
          </a:xfrm>
        </p:spPr>
        <p:txBody>
          <a:bodyPr/>
          <a:lstStyle/>
          <a:p>
            <a:pPr marL="0" indent="0">
              <a:spcBef>
                <a:spcPts val="664"/>
              </a:spcBef>
              <a:spcAft>
                <a:spcPts val="600"/>
              </a:spcAft>
              <a:buNone/>
              <a:defRPr/>
            </a:pPr>
            <a:r>
              <a:rPr lang="en-US" b="1" dirty="0">
                <a:cs typeface="Arial" panose="020B0604020202020204" pitchFamily="34" charset="0"/>
              </a:rPr>
              <a:t>This slide has animation.</a:t>
            </a: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125660" indent="-125660">
              <a:spcBef>
                <a:spcPts val="634"/>
              </a:spcBef>
              <a:spcAft>
                <a:spcPts val="600"/>
              </a:spcAft>
              <a:defRPr/>
            </a:pPr>
            <a:r>
              <a:rPr lang="en-US" dirty="0">
                <a:solidFill>
                  <a:prstClr val="black"/>
                </a:solidFill>
                <a:cs typeface="Arial" panose="020B0604020202020204" pitchFamily="34" charset="0"/>
              </a:rPr>
              <a:t>Medicaid is a joint federal and state program that helps pay medical costs for people and families who have limited income and resources, and meet other requirements. If you meet certain conditions, Medicaid can also help you pay Medicare costs like premiums, deductibles, copayments, and/or coinsurance through the Medicare Savings Programs (MSPs). </a:t>
            </a:r>
            <a:endParaRPr lang="en-US" dirty="0">
              <a:cs typeface="Arial" panose="020B0604020202020204" pitchFamily="34" charset="0"/>
            </a:endParaRPr>
          </a:p>
          <a:p>
            <a:pPr marL="125660" indent="-125660">
              <a:spcBef>
                <a:spcPts val="634"/>
              </a:spcBef>
              <a:spcAft>
                <a:spcPts val="600"/>
              </a:spcAft>
              <a:defRPr/>
            </a:pPr>
            <a:r>
              <a:rPr lang="en-US" dirty="0">
                <a:solidFill>
                  <a:prstClr val="black"/>
                </a:solidFill>
                <a:cs typeface="Arial" panose="020B0604020202020204" pitchFamily="34" charset="0"/>
              </a:rPr>
              <a:t>Medicaid never pays first for services covered by Medicare. It only pays after Medicare has paid. </a:t>
            </a:r>
          </a:p>
          <a:p>
            <a:pPr marL="125660" indent="-125660">
              <a:spcBef>
                <a:spcPts val="634"/>
              </a:spcBef>
              <a:spcAft>
                <a:spcPts val="600"/>
              </a:spcAft>
              <a:defRPr/>
            </a:pPr>
            <a:r>
              <a:rPr lang="en-US" dirty="0">
                <a:solidFill>
                  <a:prstClr val="black"/>
                </a:solidFill>
                <a:cs typeface="Arial" panose="020B0604020202020204" pitchFamily="34" charset="0"/>
              </a:rPr>
              <a:t>Medicaid is the payer of last resort—it pays after all other coverages have been exhausted.</a:t>
            </a:r>
            <a:endParaRPr lang="en-US" dirty="0">
              <a:cs typeface="Arial" panose="020B0604020202020204" pitchFamily="34" charset="0"/>
            </a:endParaRPr>
          </a:p>
        </p:txBody>
      </p:sp>
    </p:spTree>
    <p:extLst>
      <p:ext uri="{BB962C8B-B14F-4D97-AF65-F5344CB8AC3E}">
        <p14:creationId xmlns:p14="http://schemas.microsoft.com/office/powerpoint/2010/main" val="70920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64"/>
              </a:spcBef>
              <a:spcAft>
                <a:spcPts val="600"/>
              </a:spcAft>
              <a:buNone/>
              <a:tabLst>
                <a:tab pos="124183" algn="l"/>
              </a:tabLst>
              <a:defRPr/>
            </a:pPr>
            <a:r>
              <a:rPr lang="en-US" b="1" dirty="0">
                <a:cs typeface="Arial" panose="020B0604020202020204" pitchFamily="34" charset="0"/>
              </a:rPr>
              <a:t>This slide has animation.</a:t>
            </a:r>
          </a:p>
          <a:p>
            <a:pPr marL="0" lvl="1" defTabSz="966612">
              <a:spcAft>
                <a:spcPts val="600"/>
              </a:spcAft>
              <a:tabLst>
                <a:tab pos="124183" algn="l"/>
              </a:tabLst>
              <a:defRPr/>
            </a:pPr>
            <a:r>
              <a:rPr lang="en-US" b="1" dirty="0">
                <a:cs typeface="Arial" panose="020B0604020202020204" pitchFamily="34" charset="0"/>
              </a:rPr>
              <a:t>Presenter Notes</a:t>
            </a:r>
            <a:endParaRPr lang="en-US" dirty="0">
              <a:cs typeface="Arial" panose="020B0604020202020204" pitchFamily="34" charset="0"/>
            </a:endParaRPr>
          </a:p>
          <a:p>
            <a:pPr marL="0" lvl="1" defTabSz="966612">
              <a:spcAft>
                <a:spcPts val="600"/>
              </a:spcAft>
              <a:tabLst>
                <a:tab pos="124183" algn="l"/>
              </a:tabLst>
              <a:defRPr/>
            </a:pPr>
            <a:r>
              <a:rPr lang="en-US" dirty="0">
                <a:solidFill>
                  <a:prstClr val="black"/>
                </a:solidFill>
                <a:cs typeface="Arial" panose="020B0604020202020204" pitchFamily="34" charset="0"/>
              </a:rPr>
              <a:t>Coordination of benefits depends on whether you, your spouse or a family member is currently working or retired, and on the number of employees your current employer has.</a:t>
            </a:r>
            <a:endParaRPr lang="en-US" dirty="0">
              <a:cs typeface="Arial" panose="020B0604020202020204" pitchFamily="34" charset="0"/>
            </a:endParaRPr>
          </a:p>
          <a:p>
            <a:pPr marL="125660" lvl="1" indent="-125660"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Many employers and unions offer GHP coverage to current employees and/or retirees. In general, a GHP gives health coverage to employees and their families. For example, the Federal Employees Health Benefits (FEHB) Program plan is a type of GHP. You may also get group health coverage through the employer of a spouse or family member. If you have Medicare and you’re offered coverage under a GHP, usually you can choose to accept or reject the plan. The GHP may be a fee-for-service plan or a managed care plan, like an Health Maintenance Organization (HMO) or Preferred Provider Organization (PPO).</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Employers/unions may also arrange for their Medicare-eligible retirees, spouses, and dependents to get Medicare Advantage (Part C) managed health care and/or Medicare drug coverage (Part D) through employer group waiver plans.</a:t>
            </a:r>
          </a:p>
          <a:p>
            <a:pPr marL="125660" indent="-125660" defTabSz="966612">
              <a:spcBef>
                <a:spcPts val="634"/>
              </a:spcBef>
              <a:spcAft>
                <a:spcPts val="600"/>
              </a:spcAft>
              <a:buFont typeface="Wingdings"/>
              <a:buChar char="§"/>
              <a:defRPr/>
            </a:pPr>
            <a:r>
              <a:rPr lang="en-US" dirty="0">
                <a:solidFill>
                  <a:prstClr val="black"/>
                </a:solidFill>
                <a:cs typeface="Arial" panose="020B0604020202020204" pitchFamily="34" charset="0"/>
              </a:rPr>
              <a:t>Businesses with 50 or fewer employees can offer Small Business Health Options Program (SHOP) plans from the Marketplace.</a:t>
            </a:r>
          </a:p>
        </p:txBody>
      </p:sp>
    </p:spTree>
    <p:extLst>
      <p:ext uri="{BB962C8B-B14F-4D97-AF65-F5344CB8AC3E}">
        <p14:creationId xmlns:p14="http://schemas.microsoft.com/office/powerpoint/2010/main" val="111184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Medicare pays first if you have GHP coverage, and you’re:</a:t>
            </a:r>
            <a:endParaRPr lang="en-US" dirty="0">
              <a:ea typeface="+mn-ea"/>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65 or older and have retiree coverage.</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65 or older with GHP coverage through current active employment, either yours or your spouse’s, and the employer has fewer than 20 employees.</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Under 65, have a disability, and are covered by a GHP through current employment (either yours or a family member’s), and your/their employer has fewer than 100 employees.</a:t>
            </a:r>
          </a:p>
          <a:p>
            <a:pPr marL="125861" lvl="1" indent="-125861" defTabSz="966612">
              <a:spcBef>
                <a:spcPts val="0"/>
              </a:spcBef>
              <a:spcAft>
                <a:spcPts val="600"/>
              </a:spcAft>
              <a:buFont typeface="Wingdings" panose="05000000000000000000" pitchFamily="2" charset="2"/>
              <a:buChar char="§"/>
              <a:tabLst>
                <a:tab pos="120827" algn="l"/>
              </a:tabLst>
              <a:defRPr/>
            </a:pPr>
            <a:r>
              <a:rPr lang="en-US" dirty="0">
                <a:solidFill>
                  <a:prstClr val="black"/>
                </a:solidFill>
                <a:cs typeface="Arial" panose="020B0604020202020204" pitchFamily="34" charset="0"/>
              </a:rPr>
              <a:t>Eligible for Medicare due to End-Stage Renal Disease (ESRD) and have GHP coverage, either yours or your spouse’s, of as a dependent child and the 30-month coordination period has ended. If Medicare was your primary payer before the 30-month coordination period, Medicare will continue to be the primary insurance throughout the coordination period. </a:t>
            </a:r>
          </a:p>
        </p:txBody>
      </p:sp>
    </p:spTree>
    <p:extLst>
      <p:ext uri="{BB962C8B-B14F-4D97-AF65-F5344CB8AC3E}">
        <p14:creationId xmlns:p14="http://schemas.microsoft.com/office/powerpoint/2010/main" val="2520579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buNone/>
              <a:defRPr/>
            </a:pPr>
            <a:r>
              <a:rPr lang="en-US" b="1" dirty="0">
                <a:cs typeface="Arial" panose="020B0604020202020204" pitchFamily="34" charset="0"/>
              </a:rPr>
              <a:t>This slide has animation.</a:t>
            </a:r>
          </a:p>
          <a:p>
            <a:pPr marL="0" indent="0">
              <a:spcBef>
                <a:spcPts val="634"/>
              </a:spcBef>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buNone/>
              <a:defRPr/>
            </a:pPr>
            <a:r>
              <a:rPr lang="en-US" dirty="0">
                <a:solidFill>
                  <a:prstClr val="black"/>
                </a:solidFill>
                <a:cs typeface="Arial" panose="020B0604020202020204" pitchFamily="34" charset="0"/>
              </a:rPr>
              <a:t>Medicare doesn’t usually pay for services when your Medicare record and/or claim indicates that other insurers may provide coverage. These issuers include:</a:t>
            </a:r>
            <a:endParaRPr lang="en-US" dirty="0">
              <a:ea typeface="+mn-ea"/>
              <a:cs typeface="Arial" panose="020B0604020202020204" pitchFamily="34" charset="0"/>
            </a:endParaRPr>
          </a:p>
          <a:p>
            <a:pPr marL="125861" lvl="1" indent="-125861" defTabSz="966612">
              <a:spcBef>
                <a:spcPts val="634"/>
              </a:spcBef>
              <a:buFont typeface="Wingdings" panose="05000000000000000000" pitchFamily="2" charset="2"/>
              <a:buChar char="§"/>
              <a:tabLst>
                <a:tab pos="124183" algn="l"/>
              </a:tabLst>
              <a:defRPr/>
            </a:pPr>
            <a:r>
              <a:rPr lang="en-US" dirty="0">
                <a:solidFill>
                  <a:prstClr val="black"/>
                </a:solidFill>
                <a:cs typeface="Arial" panose="020B0604020202020204" pitchFamily="34" charset="0"/>
              </a:rPr>
              <a:t>No-fault insurance</a:t>
            </a:r>
          </a:p>
          <a:p>
            <a:pPr marL="125861" lvl="1" indent="-125861" defTabSz="966612">
              <a:spcBef>
                <a:spcPts val="634"/>
              </a:spcBef>
              <a:buFont typeface="Wingdings" panose="05000000000000000000" pitchFamily="2" charset="2"/>
              <a:buChar char="§"/>
              <a:tabLst>
                <a:tab pos="124183" algn="l"/>
              </a:tabLst>
              <a:defRPr/>
            </a:pPr>
            <a:r>
              <a:rPr lang="en-US" dirty="0">
                <a:solidFill>
                  <a:prstClr val="black"/>
                </a:solidFill>
                <a:cs typeface="Arial" panose="020B0604020202020204" pitchFamily="34" charset="0"/>
              </a:rPr>
              <a:t>Liability insurance (including self-insurance)</a:t>
            </a:r>
          </a:p>
          <a:p>
            <a:pPr marL="125861" lvl="1" indent="-125861" defTabSz="966612">
              <a:buFont typeface="Wingdings" panose="05000000000000000000" pitchFamily="2" charset="2"/>
              <a:buChar char="§"/>
              <a:tabLst>
                <a:tab pos="124183" algn="l"/>
              </a:tabLst>
              <a:defRPr/>
            </a:pPr>
            <a:r>
              <a:rPr lang="en-US" dirty="0">
                <a:solidFill>
                  <a:prstClr val="black"/>
                </a:solidFill>
                <a:cs typeface="Arial" panose="020B0604020202020204" pitchFamily="34" charset="0"/>
              </a:rPr>
              <a:t>Workers’ compensation (work-related injury or illness)</a:t>
            </a:r>
          </a:p>
          <a:p>
            <a:pPr marL="125861" lvl="1" indent="-125861" defTabSz="966612">
              <a:buFont typeface="Wingdings" panose="05000000000000000000" pitchFamily="2" charset="2"/>
              <a:buChar char="§"/>
              <a:tabLst>
                <a:tab pos="124183" algn="l"/>
              </a:tabLst>
              <a:defRPr/>
            </a:pPr>
            <a:r>
              <a:rPr lang="en-US" dirty="0">
                <a:solidFill>
                  <a:prstClr val="black"/>
                </a:solidFill>
                <a:cs typeface="Arial" panose="020B0604020202020204" pitchFamily="34" charset="0"/>
              </a:rPr>
              <a:t>Federal Black Lung Benefits Program (illness related to mining)</a:t>
            </a:r>
          </a:p>
        </p:txBody>
      </p:sp>
    </p:spTree>
    <p:extLst>
      <p:ext uri="{BB962C8B-B14F-4D97-AF65-F5344CB8AC3E}">
        <p14:creationId xmlns:p14="http://schemas.microsoft.com/office/powerpoint/2010/main" val="1628115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No-fault insurance may pay for health care services you get because you get injured or your property gets damaged in an accident, regardless of who’s at fault for causing the accident. Some types of no-fault insurance include:</a:t>
            </a:r>
            <a:endParaRPr lang="en-US" dirty="0">
              <a:ea typeface="+mn-ea"/>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Automobile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Homeowners</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Commercial insurance plans</a:t>
            </a:r>
          </a:p>
          <a:p>
            <a:pPr marL="0" indent="0" defTabSz="966612">
              <a:spcAft>
                <a:spcPts val="600"/>
              </a:spcAft>
              <a:buNone/>
              <a:defRPr/>
            </a:pPr>
            <a:r>
              <a:rPr lang="en-US" dirty="0">
                <a:solidFill>
                  <a:prstClr val="black"/>
                </a:solidFill>
                <a:cs typeface="Arial" panose="020B0604020202020204" pitchFamily="34" charset="0"/>
              </a:rPr>
              <a:t>Medicare is the secondary payer when no-fault insurance is available. Medicare generally won’t pay for medical expenses covered by no-fault insurance. However, Medicare may pay for medical expenses if the claim is denied for reasons other than not being a proper claim. Medicare will make payment only if the services are covered under Medicare. Also, if the no-fault insurance doesn’t pay promptly (within 120 days), Medicare may make a conditional payment for which Medicare has the right to seek recovery.</a:t>
            </a:r>
          </a:p>
          <a:p>
            <a:pPr marL="0" indent="0" defTabSz="966612">
              <a:spcAft>
                <a:spcPts val="600"/>
              </a:spcAft>
              <a:buNone/>
              <a:defRPr/>
            </a:pPr>
            <a:r>
              <a:rPr lang="en-US" dirty="0">
                <a:solidFill>
                  <a:prstClr val="black"/>
                </a:solidFill>
                <a:cs typeface="Arial" panose="020B0604020202020204" pitchFamily="34" charset="0"/>
              </a:rPr>
              <a:t>If the insurance company doesn’t pay the claim promptly (usually within 120 days), your doctor or other provider may bill Medicare. Medicare may make a conditional payment for services for which another payer is responsible, so you generally won't have to use your own money to pay the bill. If Medicare makes a conditional payment, and you get a settlement from an insurance company later, the conditional payment from your settlement needs to go to Medicare. You're responsible for making sure Medicare gets repaid for the conditional payment.</a:t>
            </a:r>
            <a:endParaRPr lang="en-US" dirty="0">
              <a:ea typeface="+mn-ea"/>
              <a:cs typeface="Arial" panose="020B0604020202020204" pitchFamily="34" charset="0"/>
            </a:endParaRPr>
          </a:p>
        </p:txBody>
      </p:sp>
    </p:spTree>
    <p:extLst>
      <p:ext uri="{BB962C8B-B14F-4D97-AF65-F5344CB8AC3E}">
        <p14:creationId xmlns:p14="http://schemas.microsoft.com/office/powerpoint/2010/main" val="55498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6"/>
            <a:ext cx="5852160" cy="4917262"/>
          </a:xfrm>
        </p:spPr>
        <p:txBody>
          <a:bodyPr/>
          <a:lstStyle/>
          <a:p>
            <a:pPr marL="0" indent="0">
              <a:spcAft>
                <a:spcPts val="600"/>
              </a:spcAft>
              <a:buNone/>
              <a:defRPr/>
            </a:pPr>
            <a:r>
              <a:rPr lang="en-US" b="1" dirty="0">
                <a:cs typeface="Arial" panose="020B0604020202020204" pitchFamily="34" charset="0"/>
              </a:rPr>
              <a:t>This slide has animation.</a:t>
            </a: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Liability insurance is coverage that protects you against claims based on negligence, inappropriate action, or inaction that results in personal injury or damage to property. Liability insurance includes, but isn’t limited to:</a:t>
            </a:r>
            <a:endParaRPr lang="en-US" dirty="0">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Homeowners’</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Automobile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Product</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Malpractice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Uninsured/underinsured motorist</a:t>
            </a:r>
          </a:p>
          <a:p>
            <a:pPr marL="0" indent="0">
              <a:spcAft>
                <a:spcPts val="600"/>
              </a:spcAft>
              <a:buNone/>
              <a:defRPr/>
            </a:pPr>
            <a:r>
              <a:rPr lang="en-US" dirty="0">
                <a:solidFill>
                  <a:prstClr val="black"/>
                </a:solidFill>
                <a:cs typeface="Arial" panose="020B0604020202020204" pitchFamily="34" charset="0"/>
              </a:rPr>
              <a:t>Medicare is the secondary payer in cases where liability insurance is available. If health care professionals find that a liability insurer can pay for the services they gave you, they must attempt to collect from that insurer before billing Medicare. Providers must bill the liability insurer first, even though the liability insurer may not make a prompt payment. </a:t>
            </a:r>
            <a:endParaRPr lang="en-US" dirty="0">
              <a:ea typeface="+mn-ea"/>
              <a:cs typeface="Arial" panose="020B0604020202020204" pitchFamily="34" charset="0"/>
            </a:endParaRPr>
          </a:p>
          <a:p>
            <a:pPr marL="0" indent="0" fontAlgn="base">
              <a:spcAft>
                <a:spcPts val="600"/>
              </a:spcAft>
              <a:buNone/>
              <a:defRPr/>
            </a:pPr>
            <a:r>
              <a:rPr lang="en-US" dirty="0">
                <a:solidFill>
                  <a:prstClr val="black"/>
                </a:solidFill>
                <a:cs typeface="Arial" panose="020B0604020202020204" pitchFamily="34" charset="0"/>
              </a:rPr>
              <a:t>If the insurance company doesn’t pay the claim promptly (usually within 120 days), your doctor or other provider may bill Medicare. Medicare may make a conditional payment for services for which another payer is responsible, so you generally won't have to use your own money to pay the bill. If Medicare makes a conditional payment, and you get a settlement from an insurance company later, the Medicare conditional payment may need to be repaid from your settlement. You're responsible for making sure Medicare gets repaid for the conditional payment. </a:t>
            </a:r>
          </a:p>
        </p:txBody>
      </p:sp>
    </p:spTree>
    <p:extLst>
      <p:ext uri="{BB962C8B-B14F-4D97-AF65-F5344CB8AC3E}">
        <p14:creationId xmlns:p14="http://schemas.microsoft.com/office/powerpoint/2010/main" val="92364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a:spcAft>
                <a:spcPts val="600"/>
              </a:spcAft>
              <a:buNone/>
              <a:defRPr/>
            </a:pPr>
            <a:r>
              <a:rPr lang="en-US" b="1" dirty="0">
                <a:solidFill>
                  <a:prstClr val="black"/>
                </a:solidFill>
                <a:cs typeface="Arial" panose="020B0604020202020204" pitchFamily="34" charset="0"/>
              </a:rPr>
              <a:t>Presenter Notes</a:t>
            </a:r>
          </a:p>
          <a:p>
            <a:pPr marL="0" indent="0" defTabSz="966612">
              <a:spcAft>
                <a:spcPts val="600"/>
              </a:spcAft>
              <a:buNone/>
              <a:defRPr/>
            </a:pPr>
            <a:r>
              <a:rPr lang="en-US" dirty="0">
                <a:solidFill>
                  <a:prstClr val="black"/>
                </a:solidFill>
                <a:cs typeface="Arial" panose="020B0604020202020204" pitchFamily="34" charset="0"/>
              </a:rPr>
              <a:t>These materials are for information givers/trainers who are familiar with the Medicare Program, and who use the information for their presentations.</a:t>
            </a:r>
          </a:p>
          <a:p>
            <a:pPr marL="0" indent="0">
              <a:spcAft>
                <a:spcPts val="600"/>
              </a:spcAft>
              <a:buNone/>
              <a:defRPr/>
            </a:pPr>
            <a:r>
              <a:rPr lang="en-US" dirty="0">
                <a:solidFill>
                  <a:prstClr val="black"/>
                </a:solidFill>
                <a:cs typeface="Arial" panose="020B0604020202020204" pitchFamily="34" charset="0"/>
              </a:rPr>
              <a:t>The module consists of 47 slides and speaker’s notes and includes resource links and 4 check your knowledge questions. </a:t>
            </a:r>
          </a:p>
          <a:p>
            <a:pPr marL="0" indent="0" defTabSz="966612">
              <a:spcAft>
                <a:spcPts val="600"/>
              </a:spcAft>
              <a:buNone/>
              <a:defRPr/>
            </a:pPr>
            <a:r>
              <a:rPr lang="en-US" dirty="0">
                <a:solidFill>
                  <a:prstClr val="black"/>
                </a:solidFill>
                <a:cs typeface="Arial" panose="020B0604020202020204" pitchFamily="34" charset="0"/>
              </a:rPr>
              <a:t>It takes about 45 minutes to present. Allow approximately 15 more minutes for discussion, questions, and answers. You should consider adding more time for additional activities you want to include.</a:t>
            </a:r>
            <a:endParaRPr lang="en-US" dirty="0">
              <a:ea typeface="+mn-ea"/>
              <a:cs typeface="Arial" panose="020B0604020202020204" pitchFamily="34" charset="0"/>
            </a:endParaRPr>
          </a:p>
          <a:p>
            <a:pPr marL="0" indent="0">
              <a:spcAft>
                <a:spcPts val="600"/>
              </a:spcAft>
              <a:buNone/>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030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cs typeface="Arial" panose="020B0604020202020204" pitchFamily="34" charset="0"/>
              </a:rPr>
              <a:t>Workers’ compensation is a law or plan requiring employers to cover employees who get sick or injured on the job. Workers’ compensation plans cover most employees.</a:t>
            </a:r>
          </a:p>
          <a:p>
            <a:pPr marL="0" indent="0">
              <a:spcAft>
                <a:spcPts val="600"/>
              </a:spcAft>
              <a:buNone/>
              <a:defRPr/>
            </a:pPr>
            <a:r>
              <a:rPr lang="en-US" dirty="0">
                <a:cs typeface="Arial" panose="020B0604020202020204" pitchFamily="34" charset="0"/>
              </a:rPr>
              <a:t>If you have Medicare and get injured on the job, workers’ compensation pays first on health care items or services you got because of your work-related illness or injury. There can be a delay between when a bill is filed for the work-related illness or injury and when the state workers’ compensation insurance decides if they should pay the bill. Medicare can’t pay for items or services that workers’ compensation will pay for promptly (generally within 120 days).</a:t>
            </a:r>
          </a:p>
          <a:p>
            <a:pPr marL="0" indent="0">
              <a:spcAft>
                <a:spcPts val="600"/>
              </a:spcAft>
              <a:buNone/>
              <a:defRPr/>
            </a:pPr>
            <a:r>
              <a:rPr lang="en-US" dirty="0">
                <a:cs typeface="Arial" panose="020B0604020202020204" pitchFamily="34" charset="0"/>
              </a:rPr>
              <a:t>Medicare may make a conditional payment if the workers’ compensation insurance company denies payment for your medical bills pending a review of your claim (generally 120 days or longer).</a:t>
            </a:r>
          </a:p>
        </p:txBody>
      </p:sp>
    </p:spTree>
    <p:extLst>
      <p:ext uri="{BB962C8B-B14F-4D97-AF65-F5344CB8AC3E}">
        <p14:creationId xmlns:p14="http://schemas.microsoft.com/office/powerpoint/2010/main" val="4185679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Medicare generally won’t pay for an injury, illness, or disease covered by workers’ compensation. If workers’ compensation denies all or part of a claim on the grounds that it’s not covered by workers’ compensation, you may file a claim with Medicare. Medicare may pay the denied claim for a medical service or item otherwise payable by Medicare.</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Workers’ compensation claims can be resolved by settlements, judgments, awards, or other payments. </a:t>
            </a:r>
          </a:p>
          <a:p>
            <a:pPr marL="0" indent="0">
              <a:spcAft>
                <a:spcPts val="600"/>
              </a:spcAft>
              <a:buNone/>
              <a:defRPr/>
            </a:pPr>
            <a:r>
              <a:rPr lang="en-US" dirty="0">
                <a:cs typeface="Arial" panose="020B0604020202020204" pitchFamily="34" charset="0"/>
              </a:rPr>
              <a:t>If you think you have a work-related illness or injury, tell your employer, and file a workers’ compensation claim. You or your lawyer also need to call the Benefits Coordination &amp; Recovery Center (BCRC) at 1-855-798-2627 (TTY: 1-855-797-2627) as soon as you file your workers’ compensation claim.</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455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91680" y="3757507"/>
            <a:ext cx="5759450" cy="5097735"/>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A Workers’ Compensation Medicare Set-Aside Arrangement (WCMSA) is a financial agreement that assigns a portion of a workers’ compensation settlement to pay for future medical services related to the workers’ compensation injury, illness, or disease. </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You can only use money placed in your WCMSA for paying future medical and/or prescription drug expenses related to your work injury, illness, or disease, and only if the expense is for a treatment that Medicare would cover.</a:t>
            </a:r>
          </a:p>
          <a:p>
            <a:pPr marL="125660" indent="-125660" defTabSz="966612">
              <a:spcAft>
                <a:spcPts val="600"/>
              </a:spcAft>
              <a:buFont typeface="Wingdings"/>
              <a:buChar char="§"/>
              <a:defRPr/>
            </a:pPr>
            <a:r>
              <a:rPr lang="en-US" dirty="0">
                <a:solidFill>
                  <a:prstClr val="black"/>
                </a:solidFill>
                <a:cs typeface="Arial" panose="020B0604020202020204" pitchFamily="34" charset="0"/>
              </a:rPr>
              <a:t>You can't use the WCMSA to pay for any other work injury, care unrelated to workers’ compensation settlement, or any medical items or services that Medicare doesn't cover (like dental services).</a:t>
            </a:r>
          </a:p>
          <a:p>
            <a:pPr marL="125660" indent="-125660" defTabSz="966612">
              <a:spcAft>
                <a:spcPts val="600"/>
              </a:spcAft>
              <a:buFont typeface="Wingdings"/>
              <a:buChar char="§"/>
              <a:defRPr/>
            </a:pPr>
            <a:r>
              <a:rPr lang="en-US" dirty="0">
                <a:solidFill>
                  <a:prstClr val="black"/>
                </a:solidFill>
                <a:cs typeface="Arial" panose="020B0604020202020204" pitchFamily="34" charset="0"/>
              </a:rPr>
              <a:t>If you’re not sure what type of services Medicare covers, contact your local Area Agency on Aging or State Health Insurance Assistance Program (SHIP) or call 1-800-MEDICARE (1-800-633-4227, TTY: 1-877-486-2048), before you use any of the money that was placed in your WCMSA account.</a:t>
            </a:r>
          </a:p>
          <a:p>
            <a:pPr marL="125660" indent="-125660" defTabSz="966612">
              <a:spcAft>
                <a:spcPts val="600"/>
              </a:spcAft>
              <a:buFont typeface="Wingdings"/>
              <a:buChar char="§"/>
              <a:defRPr/>
            </a:pPr>
            <a:r>
              <a:rPr lang="en-US" dirty="0">
                <a:solidFill>
                  <a:prstClr val="black"/>
                </a:solidFill>
                <a:cs typeface="Arial" panose="020B0604020202020204" pitchFamily="34" charset="0"/>
              </a:rPr>
              <a:t>After you use all of your WCMSA money appropriately, Medicare can start paying for Medicare-covered services related to your work-related injury, illness, or disease.</a:t>
            </a:r>
          </a:p>
          <a:p>
            <a:pPr marL="125660" indent="-125660" defTabSz="966612">
              <a:spcAft>
                <a:spcPts val="600"/>
              </a:spcAft>
              <a:buFont typeface="Wingdings"/>
              <a:buChar char="§"/>
              <a:defRPr/>
            </a:pPr>
            <a:r>
              <a:rPr lang="en-US" dirty="0">
                <a:solidFill>
                  <a:prstClr val="black"/>
                </a:solidFill>
                <a:cs typeface="Arial" panose="020B0604020202020204" pitchFamily="34" charset="0"/>
              </a:rPr>
              <a:t>Learn more about WCMSAs at </a:t>
            </a:r>
            <a:r>
              <a:rPr lang="en-US" dirty="0">
                <a:solidFill>
                  <a:prstClr val="black"/>
                </a:solidFill>
                <a:cs typeface="Arial" panose="020B0604020202020204" pitchFamily="34" charset="0"/>
                <a:hlinkClick r:id="rId3"/>
              </a:rPr>
              <a:t>CMS.gov/Medicare/Coordination-of-Benefits-and-Recovery/Workers-Compensation-Medicare-Set-Aside-Arrangements/WCMSA-Overview.html</a:t>
            </a:r>
            <a:r>
              <a:rPr lang="en-US" dirty="0">
                <a:solidFill>
                  <a:prstClr val="black"/>
                </a:solidFill>
                <a:cs typeface="Arial" panose="020B0604020202020204" pitchFamily="34" charset="0"/>
              </a:rPr>
              <a:t>.</a:t>
            </a:r>
          </a:p>
          <a:p>
            <a:pPr marL="125660" indent="-125660" defTabSz="966612">
              <a:spcAft>
                <a:spcPts val="600"/>
              </a:spcAft>
              <a:buFont typeface="Wingdings"/>
              <a:buChar char="§"/>
              <a:defRPr/>
            </a:pPr>
            <a:r>
              <a:rPr lang="en-US" dirty="0">
                <a:solidFill>
                  <a:prstClr val="black"/>
                </a:solidFill>
                <a:cs typeface="Arial" panose="020B0604020202020204" pitchFamily="34" charset="0"/>
              </a:rPr>
              <a:t>For more information, see Section 1862(b)(2) of the Social Security Act of 1954 (42 USC 1395y(b)(2)) at </a:t>
            </a:r>
            <a:r>
              <a:rPr lang="en-US" dirty="0">
                <a:solidFill>
                  <a:prstClr val="black"/>
                </a:solidFill>
                <a:cs typeface="Arial" panose="020B0604020202020204" pitchFamily="34" charset="0"/>
                <a:hlinkClick r:id="rId4"/>
              </a:rPr>
              <a:t>ssa.gov/OP_Home/ssact/title18/1862.htm</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319352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Some people with Medicare can get medical benefits through the Federal Black Lung Benefits Program for services related to lung disease and other conditions caused by coal mining. Medicare doesn’t pay for health services covered under this program. Black lung claims are considered workers’ compensation claims. All claims for services that relate to a diagnosis of black lung disease are referred to the Division of Coal Mine workers’ compensation in the U.S. Department of Labor (DOL). </a:t>
            </a:r>
            <a:endParaRPr lang="en-US" dirty="0">
              <a:ea typeface="+mn-ea"/>
              <a:cs typeface="Arial" panose="020B0604020202020204" pitchFamily="34" charset="0"/>
            </a:endParaRPr>
          </a:p>
          <a:p>
            <a:pPr marL="0" indent="0" defTabSz="966612">
              <a:spcAft>
                <a:spcPts val="600"/>
              </a:spcAft>
              <a:buNone/>
              <a:defRPr/>
            </a:pPr>
            <a:r>
              <a:rPr lang="en-US" b="1" dirty="0">
                <a:solidFill>
                  <a:prstClr val="black"/>
                </a:solidFill>
                <a:cs typeface="Arial" panose="020B0604020202020204" pitchFamily="34" charset="0"/>
              </a:rPr>
              <a:t>However, if the services aren’t related to black lung, Medicare will serve as the primary payer when all the following are true: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no other insurance primary to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eligible for and entitled to Medicare</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The services you get are covered by Medicare</a:t>
            </a:r>
          </a:p>
          <a:p>
            <a:pPr marL="0" indent="0">
              <a:spcAft>
                <a:spcPts val="600"/>
              </a:spcAft>
              <a:buNone/>
              <a:defRPr/>
            </a:pPr>
            <a:r>
              <a:rPr lang="en-US" dirty="0">
                <a:solidFill>
                  <a:prstClr val="black"/>
                </a:solidFill>
                <a:cs typeface="Arial" panose="020B0604020202020204" pitchFamily="34" charset="0"/>
              </a:rPr>
              <a:t>If you get Federal Black Lung Benefits, you’re eligible for prescription drugs, inpatient and outpatient services, and doctors’ visits. In addition, home oxygen and other medical equipment, home nursing services, and pulmonary rehabilitation may be covered with a doctor’s prescription. </a:t>
            </a:r>
            <a:endParaRPr lang="en-US" dirty="0">
              <a:ea typeface="+mn-ea"/>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For more information, call the U.S. DOL at 1-800-638-7072; TTY: 1-877-889-5627.</a:t>
            </a:r>
          </a:p>
        </p:txBody>
      </p:sp>
    </p:spTree>
    <p:extLst>
      <p:ext uri="{BB962C8B-B14F-4D97-AF65-F5344CB8AC3E}">
        <p14:creationId xmlns:p14="http://schemas.microsoft.com/office/powerpoint/2010/main" val="434342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cs typeface="Arial" panose="020B0604020202020204" pitchFamily="34" charset="0"/>
              </a:rPr>
              <a:t>COBRA is a federal law that may allow you to temporarily keep employer or union health coverage after the employment ends or after you lose coverage as a dependent of the covered employee. This is called “continuation coverage.” </a:t>
            </a:r>
          </a:p>
          <a:p>
            <a:pPr marL="125660" indent="-125660">
              <a:spcAft>
                <a:spcPts val="600"/>
              </a:spcAft>
              <a:defRPr/>
            </a:pPr>
            <a:r>
              <a:rPr lang="en-US" dirty="0">
                <a:cs typeface="Arial" panose="020B0604020202020204" pitchFamily="34" charset="0"/>
              </a:rPr>
              <a:t>In general, COBRA only applies to employers with 20 or more employees.</a:t>
            </a:r>
          </a:p>
          <a:p>
            <a:pPr marL="125660" indent="-125660" defTabSz="966612">
              <a:spcAft>
                <a:spcPts val="600"/>
              </a:spcAft>
              <a:buFont typeface="Wingdings"/>
              <a:buChar char="§"/>
              <a:defRPr/>
            </a:pPr>
            <a:r>
              <a:rPr lang="en-US" dirty="0">
                <a:solidFill>
                  <a:prstClr val="black"/>
                </a:solidFill>
                <a:cs typeface="Arial" panose="020B0604020202020204" pitchFamily="34" charset="0"/>
              </a:rPr>
              <a:t>The law applies to private sector plans, and to state and local government-sponsored plans. It doesn’t apply to federal government-sponsored plans, the government of the District of Columbia, any territory or possession of the U.S., or certain church-related organizations. The FEHB Program is subject to similar temporary continuation-of-coverage provisions under the Federal Employees Health Benefits Amendments Act of 1988.</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COBRA coverage can begin due to certain events, like loss of employment or reduced working hours, divorce, death of an employee, or a child ceasing to be a dependent under the terms of the plan. For loss of employment or reduced working hours, COBRA coverage generally continues for 18 months. Certain disabled individuals and their non-disabled family members may qualify for an 11-month extension of coverage from 18–29 months. Other qualifying events call for continued coverage up to 36 months.</a:t>
            </a:r>
          </a:p>
          <a:p>
            <a:pPr marL="125660" indent="-125660" defTabSz="966612">
              <a:spcAft>
                <a:spcPts val="600"/>
              </a:spcAft>
              <a:buFont typeface="Wingdings"/>
              <a:buChar char="§"/>
              <a:defRPr/>
            </a:pPr>
            <a:r>
              <a:rPr lang="en-US" dirty="0">
                <a:solidFill>
                  <a:prstClr val="black"/>
                </a:solidFill>
                <a:cs typeface="Arial" panose="020B0604020202020204" pitchFamily="34" charset="0"/>
              </a:rPr>
              <a:t>GHP coverage for COBRA is usually more expensive than health coverage when you’re an active employee, since you pay both your part and the part of the premium your employer paid while you still worked. </a:t>
            </a:r>
          </a:p>
        </p:txBody>
      </p:sp>
    </p:spTree>
    <p:extLst>
      <p:ext uri="{BB962C8B-B14F-4D97-AF65-F5344CB8AC3E}">
        <p14:creationId xmlns:p14="http://schemas.microsoft.com/office/powerpoint/2010/main" val="3994069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If you’re 65 or older or have a disability, Medicare usually pays first before COBRA continuation coverage. Medicare pays second to the extent COBRA coverage overlaps the first 30 months of Medicare eligibility or entitlement based on ESRD.</a:t>
            </a:r>
            <a:endParaRPr lang="en-US" dirty="0">
              <a:ea typeface="+mn-ea"/>
              <a:cs typeface="Arial" panose="020B0604020202020204" pitchFamily="34" charset="0"/>
            </a:endParaRPr>
          </a:p>
          <a:p>
            <a:pPr marL="125660" indent="-125660">
              <a:spcAft>
                <a:spcPts val="600"/>
              </a:spcAft>
              <a:defRPr/>
            </a:pPr>
            <a:r>
              <a:rPr lang="en-US" dirty="0">
                <a:solidFill>
                  <a:prstClr val="black"/>
                </a:solidFill>
                <a:cs typeface="Arial" panose="020B0604020202020204" pitchFamily="34" charset="0"/>
              </a:rPr>
              <a:t>Before electing COBRA coverage, you may find it helpful to talk with a SHIP counselor to understand your options better. For example, if you already have Medicare Part A (Hospital Insurance) and choose COBRA, but wait to sign up for Medicare Part B (Medical Insurance) until the last part of the 8-month Special Enrollment Period (SEP) following the end of employment, your employer can make you pay for services that Medicare would have covered if you had signed up for Part B earlier. You won’t qualify for a Medicare SEP if you only have COBRA. If you don't get Part B when you're first eligible, and you don’t qualify for an SEP, your monthly premium may go up 10% for each 12-month period you could've had Part B, but didn't sign up.</a:t>
            </a:r>
          </a:p>
          <a:p>
            <a:pPr marL="125660" indent="-125660" defTabSz="966612">
              <a:spcAft>
                <a:spcPts val="600"/>
              </a:spcAft>
              <a:defRPr/>
            </a:pPr>
            <a:r>
              <a:rPr lang="en-US" dirty="0">
                <a:solidFill>
                  <a:prstClr val="black"/>
                </a:solidFill>
                <a:cs typeface="Arial" panose="020B0604020202020204" pitchFamily="34" charset="0"/>
              </a:rPr>
              <a:t>In some states, SHIP counselors can also give information about time frames on COBRA and Medicare Supplement Insurance (Medigap) policy guaranteed issue rights in a given state. Time frames may differ depending on state law.</a:t>
            </a:r>
          </a:p>
          <a:p>
            <a:pPr marL="125660" indent="-125660" defTabSz="966612">
              <a:spcAft>
                <a:spcPts val="600"/>
              </a:spcAft>
              <a:defRPr/>
            </a:pPr>
            <a:r>
              <a:rPr lang="en-US" dirty="0">
                <a:solidFill>
                  <a:prstClr val="black"/>
                </a:solidFill>
                <a:cs typeface="Arial" panose="020B0604020202020204" pitchFamily="34" charset="0"/>
              </a:rPr>
              <a:t>Medicare drug plans generally pay first before COBRA coverage for people 65 and older and for those who have a disability.</a:t>
            </a:r>
          </a:p>
          <a:p>
            <a:pPr marL="125660" indent="-125660" defTabSz="966612">
              <a:spcAft>
                <a:spcPts val="600"/>
              </a:spcAft>
              <a:defRPr/>
            </a:pPr>
            <a:r>
              <a:rPr lang="en-US" dirty="0">
                <a:solidFill>
                  <a:prstClr val="black"/>
                </a:solidFill>
                <a:cs typeface="Arial" panose="020B0604020202020204" pitchFamily="34" charset="0"/>
              </a:rPr>
              <a:t>If you have COBRA, ESRD, and Part D, Part D pays first for covered prescription drugs once you’re out of your 30-month coordination period.</a:t>
            </a:r>
          </a:p>
        </p:txBody>
      </p:sp>
    </p:spTree>
    <p:extLst>
      <p:ext uri="{BB962C8B-B14F-4D97-AF65-F5344CB8AC3E}">
        <p14:creationId xmlns:p14="http://schemas.microsoft.com/office/powerpoint/2010/main" val="3771232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125660" indent="-125660">
              <a:spcAft>
                <a:spcPts val="600"/>
              </a:spcAft>
              <a:defRPr/>
            </a:pPr>
            <a:r>
              <a:rPr lang="en-US" dirty="0">
                <a:solidFill>
                  <a:prstClr val="black"/>
                </a:solidFill>
                <a:cs typeface="Arial" panose="020B0604020202020204" pitchFamily="34" charset="0"/>
              </a:rPr>
              <a:t>If you have both Medicare and Veterans’ coverage, you can get health care treatment under either program. However, you must choose which benefit you’ll use each time you see a doctor or get health care. Medicare generally won’t pay for the same service that was covered by Veterans’ benefits. Additionally, Veterans’ benefits won’t pay for the same service that was covered by Medicare. </a:t>
            </a:r>
            <a:r>
              <a:rPr lang="en-US" dirty="0">
                <a:cs typeface="Arial" panose="020B0604020202020204" pitchFamily="34" charset="0"/>
              </a:rPr>
              <a:t>Medicare generally doesn’t pay secondary after the Department of Veterans Affairs (VA).</a:t>
            </a:r>
          </a:p>
          <a:p>
            <a:pPr marL="125660" indent="-125660" defTabSz="966612">
              <a:spcAft>
                <a:spcPts val="600"/>
              </a:spcAft>
              <a:buFont typeface="Wingdings"/>
              <a:buChar char="§"/>
              <a:defRPr/>
            </a:pPr>
            <a:r>
              <a:rPr lang="en-US" dirty="0">
                <a:solidFill>
                  <a:prstClr val="black"/>
                </a:solidFill>
                <a:cs typeface="Arial" panose="020B0604020202020204" pitchFamily="34" charset="0"/>
              </a:rPr>
              <a:t>To get VA services, you must get your health care at a VA facility or have the VA authorize services in a non-VA facility. Veterans could be subject to a penalty for enrolling late for Part B, even if they’re enrolled in VA health care. </a:t>
            </a:r>
          </a:p>
          <a:p>
            <a:pPr marL="125660" indent="-125660" defTabSz="966612">
              <a:spcAft>
                <a:spcPts val="600"/>
              </a:spcAft>
              <a:buFont typeface="Wingdings"/>
              <a:buChar char="§"/>
              <a:defRPr/>
            </a:pPr>
            <a:r>
              <a:rPr lang="en-US" dirty="0">
                <a:solidFill>
                  <a:prstClr val="black"/>
                </a:solidFill>
                <a:cs typeface="Arial" panose="020B0604020202020204" pitchFamily="34" charset="0"/>
              </a:rPr>
              <a:t>Veterans of the U.S. Armed Forces may be eligible for a broad range of programs and services provided by the VA. Eligibility for most VA benefits is based on the service member’s discharge from active military service under other than dishonorable conditions. Active service means full-time service, other than active duty for training, as a member of the Army, Navy, Air Force, Marine Corps, Coast Guard, or as a commissioned officer of the Public Health Service, Environmental Science Services Administration, or National Oceanic &amp; Atmospheric Administration.</a:t>
            </a:r>
          </a:p>
        </p:txBody>
      </p:sp>
    </p:spTree>
    <p:extLst>
      <p:ext uri="{BB962C8B-B14F-4D97-AF65-F5344CB8AC3E}">
        <p14:creationId xmlns:p14="http://schemas.microsoft.com/office/powerpoint/2010/main" val="3292908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285484"/>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TRICARE for Life (TFL) is expanded medical coverage for Medicare-eligible uniformed services retirees 65 or older, their eligible family members and survivors, and certain former spouses. </a:t>
            </a:r>
            <a:r>
              <a:rPr lang="en-US" dirty="0">
                <a:cs typeface="Arial" panose="020B0604020202020204" pitchFamily="34" charset="0"/>
              </a:rPr>
              <a:t>You must have Part A and Part B to get TFL benefits. </a:t>
            </a:r>
          </a:p>
          <a:p>
            <a:pPr marL="125660" indent="-125660">
              <a:spcAft>
                <a:spcPts val="600"/>
              </a:spcAft>
              <a:defRPr/>
            </a:pPr>
            <a:r>
              <a:rPr lang="en-US" dirty="0">
                <a:solidFill>
                  <a:prstClr val="black"/>
                </a:solidFill>
                <a:cs typeface="Arial" panose="020B0604020202020204" pitchFamily="34" charset="0"/>
              </a:rPr>
              <a:t>If you have Medicare and TFL, Medicare is your primary insurance. TFL acts as your secondary payer, minimizing your out-of-pocket expenses. </a:t>
            </a:r>
          </a:p>
          <a:p>
            <a:pPr marL="125660" indent="-125660">
              <a:spcAft>
                <a:spcPts val="600"/>
              </a:spcAft>
              <a:defRPr/>
            </a:pPr>
            <a:r>
              <a:rPr lang="en-US" dirty="0">
                <a:solidFill>
                  <a:prstClr val="black"/>
                </a:solidFill>
                <a:cs typeface="Arial" panose="020B0604020202020204" pitchFamily="34" charset="0"/>
              </a:rPr>
              <a:t>TFL benefits include covering Medicare’s coinsurance and deductibles. </a:t>
            </a:r>
          </a:p>
          <a:p>
            <a:pPr marL="125660" indent="-125660">
              <a:spcAft>
                <a:spcPts val="600"/>
              </a:spcAft>
              <a:defRPr/>
            </a:pPr>
            <a:r>
              <a:rPr lang="en-US" dirty="0">
                <a:solidFill>
                  <a:prstClr val="black"/>
                </a:solidFill>
                <a:cs typeface="Arial" panose="020B0604020202020204" pitchFamily="34" charset="0"/>
              </a:rPr>
              <a:t>Coordination of benefits situations concerning TRICARE should be handled like other GHPs. However, Medicare may pay secondary to TRICARE in situations where people who get Medicare are serving on active duty.</a:t>
            </a:r>
            <a:endParaRPr lang="en-US" dirty="0">
              <a:cs typeface="Arial" panose="020B0604020202020204" pitchFamily="34" charset="0"/>
            </a:endParaRPr>
          </a:p>
        </p:txBody>
      </p:sp>
    </p:spTree>
    <p:extLst>
      <p:ext uri="{BB962C8B-B14F-4D97-AF65-F5344CB8AC3E}">
        <p14:creationId xmlns:p14="http://schemas.microsoft.com/office/powerpoint/2010/main" val="357852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If you use a Medicare provider, the provider will file your claims with Medicare. Medicare pays its portion and electronically forwards the claim to the TFL claims processor. TFL pays the provider directly for TFL-covered services. </a:t>
            </a:r>
            <a:endParaRPr lang="en-US" dirty="0">
              <a:cs typeface="Arial" panose="020B0604020202020204" pitchFamily="34" charset="0"/>
            </a:endParaRPr>
          </a:p>
          <a:p>
            <a:pPr>
              <a:spcAft>
                <a:spcPts val="600"/>
              </a:spcAft>
              <a:defRPr/>
            </a:pPr>
            <a:r>
              <a:rPr lang="en-US" dirty="0">
                <a:solidFill>
                  <a:prstClr val="black"/>
                </a:solidFill>
                <a:cs typeface="Arial" panose="020B0604020202020204" pitchFamily="34" charset="0"/>
              </a:rPr>
              <a:t>For services covered by both Medicare and TFL, Medicare pays first and TFL pays the remaining coinsurance for TRICARE-covered services. </a:t>
            </a:r>
          </a:p>
          <a:p>
            <a:pPr>
              <a:spcAft>
                <a:spcPts val="600"/>
              </a:spcAft>
              <a:defRPr/>
            </a:pPr>
            <a:r>
              <a:rPr lang="en-US" dirty="0">
                <a:solidFill>
                  <a:prstClr val="black"/>
                </a:solidFill>
                <a:cs typeface="Arial" panose="020B0604020202020204" pitchFamily="34" charset="0"/>
              </a:rPr>
              <a:t>For services covered by TFL but not by Medicare, TFL pays first and Medicare pays nothing. You must pay the TFL fiscal year deductible and cost shares. </a:t>
            </a:r>
          </a:p>
          <a:p>
            <a:pPr>
              <a:spcAft>
                <a:spcPts val="600"/>
              </a:spcAft>
              <a:defRPr/>
            </a:pPr>
            <a:r>
              <a:rPr lang="en-US" dirty="0">
                <a:solidFill>
                  <a:prstClr val="black"/>
                </a:solidFill>
                <a:cs typeface="Arial" panose="020B0604020202020204" pitchFamily="34" charset="0"/>
              </a:rPr>
              <a:t>For services covered by Medicare, but not by TFL, Medicare pays first and TFL pays nothing. You must pay the Medicare deductible and coinsurance. </a:t>
            </a:r>
          </a:p>
          <a:p>
            <a:pPr>
              <a:spcAft>
                <a:spcPts val="600"/>
              </a:spcAft>
              <a:defRPr/>
            </a:pPr>
            <a:r>
              <a:rPr lang="en-US" dirty="0">
                <a:solidFill>
                  <a:prstClr val="black"/>
                </a:solidFill>
                <a:cs typeface="Arial" panose="020B0604020202020204" pitchFamily="34" charset="0"/>
              </a:rPr>
              <a:t>For services not covered by Medicare or TFL, Medicare and TFL pay nothing and you must pay the entire bill. </a:t>
            </a:r>
          </a:p>
          <a:p>
            <a:pPr>
              <a:spcAft>
                <a:spcPts val="600"/>
              </a:spcAft>
              <a:defRPr/>
            </a:pPr>
            <a:r>
              <a:rPr lang="en-US" dirty="0">
                <a:solidFill>
                  <a:prstClr val="black"/>
                </a:solidFill>
                <a:cs typeface="Arial" panose="020B0604020202020204" pitchFamily="34" charset="0"/>
              </a:rPr>
              <a:t>When you get services from a military hospital or any other federal provider, TFL will pay the bills. Medicare doesn’t usually pay for services you get from a federal provider or from another federal agency.</a:t>
            </a:r>
          </a:p>
          <a:p>
            <a:pPr>
              <a:spcAft>
                <a:spcPts val="6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2160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t>Medicare isn’t part of the Health Insurance Marketplace. If you have Medicare Part A, you don’t need to do anything related to the Marketplace. </a:t>
            </a:r>
          </a:p>
          <a:p>
            <a:pPr>
              <a:spcAft>
                <a:spcPts val="600"/>
              </a:spcAft>
              <a:defRPr/>
            </a:pPr>
            <a:r>
              <a:rPr lang="en-US" dirty="0">
                <a:solidFill>
                  <a:prstClr val="black"/>
                </a:solidFill>
                <a:cs typeface="Arial" panose="020B0604020202020204" pitchFamily="34" charset="0"/>
              </a:rPr>
              <a:t>If you have Medicare, it’s illegal for someone to knowingly sell you a Marketplace plan. </a:t>
            </a:r>
          </a:p>
          <a:p>
            <a:pPr>
              <a:spcAft>
                <a:spcPts val="600"/>
              </a:spcAft>
            </a:pPr>
            <a:r>
              <a:rPr lang="en-US" dirty="0"/>
              <a:t>Generally, there’s no coordination of benefits (COB) between Medicare and an individual Marketplace Qualified Health Plan (QHP) that you buy through the Health Insurance Marketplace, unless you’re enrolled in an employer-sponsored SHOP plan. The QHP isn’t secondary insurance, and it isn’t required to pay any costs toward your coverage if you have Medicare. </a:t>
            </a:r>
          </a:p>
          <a:p>
            <a:pPr>
              <a:spcAft>
                <a:spcPts val="600"/>
              </a:spcAft>
            </a:pPr>
            <a:r>
              <a:rPr lang="en-US" dirty="0">
                <a:solidFill>
                  <a:prstClr val="black"/>
                </a:solidFill>
                <a:cs typeface="Arial" panose="020B0604020202020204" pitchFamily="34" charset="0"/>
              </a:rPr>
              <a:t>Individuals enrolled in the SHOP in the Marketplace will have coordination of benefits because SHOP coverage is based on current employment. These individuals have GHP coverage and Medicare may pay primary or secondary as explained in slide 14. In addition, if these individuals consider delaying enrollment in Part B, they won’t get a late enrollment penalty because SHOP employer-sponsored coverage is based on current employment. Visit </a:t>
            </a:r>
            <a:r>
              <a:rPr lang="en-US" dirty="0">
                <a:solidFill>
                  <a:prstClr val="black"/>
                </a:solidFill>
                <a:cs typeface="Arial" panose="020B0604020202020204" pitchFamily="34" charset="0"/>
                <a:hlinkClick r:id="rId3"/>
              </a:rPr>
              <a:t>HealthCare.gov</a:t>
            </a:r>
            <a:r>
              <a:rPr lang="en-US" dirty="0">
                <a:solidFill>
                  <a:prstClr val="black"/>
                </a:solidFill>
                <a:cs typeface="Arial" panose="020B0604020202020204" pitchFamily="34" charset="0"/>
              </a:rPr>
              <a:t> for more information about the Marketplace.</a:t>
            </a:r>
            <a:endParaRPr lang="en-US" dirty="0"/>
          </a:p>
          <a:p>
            <a:pPr>
              <a:spcAft>
                <a:spcPts val="600"/>
              </a:spcAft>
            </a:pPr>
            <a:endParaRPr lang="en-US" dirty="0"/>
          </a:p>
        </p:txBody>
      </p:sp>
    </p:spTree>
    <p:extLst>
      <p:ext uri="{BB962C8B-B14F-4D97-AF65-F5344CB8AC3E}">
        <p14:creationId xmlns:p14="http://schemas.microsoft.com/office/powerpoint/2010/main" val="18786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b="1" dirty="0">
                <a:latin typeface="+mn-lt"/>
                <a:cs typeface="Arial"/>
              </a:rPr>
              <a:t>At the end of this session, you’ll be able to:</a:t>
            </a:r>
            <a:endParaRPr lang="en-US" dirty="0">
              <a:latin typeface="+mn-lt"/>
              <a:cs typeface="Arial" panose="020B0604020202020204" pitchFamily="34" charset="0"/>
            </a:endParaRP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Explain health and drug coverage coordination </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Determine who pays first</a:t>
            </a:r>
          </a:p>
          <a:p>
            <a:pPr marL="125861" lvl="1" indent="-125861" defTabSz="966612">
              <a:spcBef>
                <a:spcPts val="0"/>
              </a:spcBef>
              <a:spcAft>
                <a:spcPts val="600"/>
              </a:spcAft>
              <a:buFont typeface="Wingdings" panose="05000000000000000000" pitchFamily="2" charset="2"/>
              <a:buChar char="§"/>
              <a:tabLst>
                <a:tab pos="124183" algn="l"/>
              </a:tabLst>
              <a:defRPr/>
            </a:pPr>
            <a:r>
              <a:rPr lang="en-US" dirty="0">
                <a:cs typeface="Arial" panose="020B0604020202020204" pitchFamily="34" charset="0"/>
              </a:rPr>
              <a:t>Identify where to get more information</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32933" y="3757506"/>
            <a:ext cx="6266725" cy="4604441"/>
          </a:xfrm>
        </p:spPr>
        <p:txBody>
          <a:bodyPr/>
          <a:lstStyle/>
          <a:p>
            <a:pPr marL="0" indent="0">
              <a:spcAft>
                <a:spcPts val="600"/>
              </a:spcAft>
              <a:buNone/>
              <a:defRPr/>
            </a:pPr>
            <a:r>
              <a:rPr lang="en-US" sz="1100" b="1" dirty="0"/>
              <a:t>This slide has animation</a:t>
            </a:r>
            <a:r>
              <a:rPr lang="en-US" sz="1100" dirty="0"/>
              <a:t>.</a:t>
            </a:r>
            <a:endParaRPr lang="en-US" sz="1100" b="1" dirty="0">
              <a:cs typeface="Arial" panose="020B0604020202020204" pitchFamily="34" charset="0"/>
            </a:endParaRPr>
          </a:p>
          <a:p>
            <a:pPr marL="0" indent="0">
              <a:spcAft>
                <a:spcPts val="600"/>
              </a:spcAft>
              <a:buNone/>
              <a:defRPr/>
            </a:pPr>
            <a:r>
              <a:rPr lang="en-US" sz="1100" b="1" dirty="0">
                <a:cs typeface="Arial" panose="020B0604020202020204" pitchFamily="34" charset="0"/>
              </a:rPr>
              <a:t>Presenter Notes</a:t>
            </a:r>
            <a:endParaRPr lang="en-US" sz="1100" dirty="0">
              <a:cs typeface="Arial" panose="020B0604020202020204" pitchFamily="34" charset="0"/>
            </a:endParaRPr>
          </a:p>
          <a:p>
            <a:pPr marL="0" indent="0">
              <a:spcAft>
                <a:spcPts val="600"/>
              </a:spcAft>
              <a:buNone/>
              <a:defRPr/>
            </a:pPr>
            <a:r>
              <a:rPr lang="en-US" sz="1100" dirty="0">
                <a:solidFill>
                  <a:prstClr val="black"/>
                </a:solidFill>
                <a:cs typeface="Arial" panose="020B0604020202020204" pitchFamily="34" charset="0"/>
              </a:rPr>
              <a:t>Generally, there’s no coordination of benefits between Medicare and an individual Marketplace Quality Health Plan (QHP) that you buy through the Marketplace. You should consider several important factors when deciding whether to stay in a QHP after you enroll in Part A.</a:t>
            </a:r>
            <a:endParaRPr lang="en-US" sz="1100" dirty="0">
              <a:cs typeface="Arial" panose="020B0604020202020204" pitchFamily="34" charset="0"/>
            </a:endParaRPr>
          </a:p>
          <a:p>
            <a:pPr marL="125861" indent="-125861" defTabSz="966612">
              <a:spcAft>
                <a:spcPts val="600"/>
              </a:spcAft>
              <a:defRPr/>
            </a:pPr>
            <a:r>
              <a:rPr lang="en-US" sz="1100" dirty="0">
                <a:solidFill>
                  <a:prstClr val="black"/>
                </a:solidFill>
                <a:cs typeface="Arial" panose="020B0604020202020204" pitchFamily="34" charset="0"/>
              </a:rPr>
              <a:t>The QHP isn’t secondary insurance, and it isn’t required to pay any costs toward your coverage if you have Medicare. </a:t>
            </a:r>
          </a:p>
          <a:p>
            <a:pPr marL="125861" indent="-125861" defTabSz="966612">
              <a:spcAft>
                <a:spcPts val="600"/>
              </a:spcAft>
              <a:defRPr/>
            </a:pPr>
            <a:r>
              <a:rPr lang="en-US" sz="1100" dirty="0">
                <a:solidFill>
                  <a:prstClr val="black"/>
                </a:solidFill>
                <a:cs typeface="Arial" panose="020B0604020202020204" pitchFamily="34" charset="0"/>
              </a:rPr>
              <a:t>Individual Marketplace coverage isn’t employer-sponsored coverage and it isn’t based on current employment. If you have individual Marketplace coverage and only enroll in Part A during your Medicare Initial Enrollment Period (IEP), you won’t be able to enroll in Part B later using an SEP. You’ll have to wait for the General Enrollment Period (GEP) (January 1–March 31 each year), and you’ll have to pay a lifetime Part B late enrollment penalty if you went without Part B for more than 12 months. </a:t>
            </a:r>
          </a:p>
          <a:p>
            <a:pPr marL="125861" indent="-125861" defTabSz="966612">
              <a:spcAft>
                <a:spcPts val="600"/>
              </a:spcAft>
              <a:defRPr/>
            </a:pPr>
            <a:r>
              <a:rPr lang="en-US" sz="1100" dirty="0">
                <a:solidFill>
                  <a:prstClr val="black"/>
                </a:solidFill>
                <a:cs typeface="Arial" panose="020B0604020202020204" pitchFamily="34" charset="0"/>
              </a:rPr>
              <a:t>Once your Part A coverage starts, any premium tax credits and cost-sharing reductions you may have qualified for through the Marketplace will stop. That’s because Part A is considered minimum essential coverage, not Part B. </a:t>
            </a:r>
          </a:p>
          <a:p>
            <a:pPr marL="120827" indent="-120827" defTabSz="966612">
              <a:spcAft>
                <a:spcPts val="600"/>
              </a:spcAft>
              <a:defRPr/>
            </a:pPr>
            <a:r>
              <a:rPr lang="en-US" sz="1100" dirty="0">
                <a:solidFill>
                  <a:prstClr val="black"/>
                </a:solidFill>
                <a:cs typeface="Arial" panose="020B0604020202020204" pitchFamily="34" charset="0"/>
              </a:rPr>
              <a:t>If you have to pay for Part A, you should compare your Medicare benefits and premiums with your Marketplace plan to see which one best meets your needs and budget.</a:t>
            </a:r>
          </a:p>
          <a:p>
            <a:pPr marL="241653" lvl="1" indent="-120827" defTabSz="966612">
              <a:spcBef>
                <a:spcPts val="0"/>
              </a:spcBef>
              <a:spcAft>
                <a:spcPts val="600"/>
              </a:spcAft>
              <a:buFont typeface="Arial" panose="020B0604020202020204" pitchFamily="34" charset="0"/>
              <a:buChar char="•"/>
              <a:tabLst>
                <a:tab pos="124183" algn="l"/>
              </a:tabLst>
              <a:defRPr/>
            </a:pPr>
            <a:r>
              <a:rPr lang="en-US" sz="1100" dirty="0">
                <a:solidFill>
                  <a:prstClr val="black"/>
                </a:solidFill>
                <a:cs typeface="Arial" panose="020B0604020202020204" pitchFamily="34" charset="0"/>
              </a:rPr>
              <a:t>You may have the option to stop Medicare coverage and continue your Marketplace coverage with premium tax credits, if otherwise eligible.</a:t>
            </a:r>
          </a:p>
          <a:p>
            <a:pPr marL="241653" lvl="1" indent="-120827" defTabSz="966612">
              <a:spcBef>
                <a:spcPts val="0"/>
              </a:spcBef>
              <a:spcAft>
                <a:spcPts val="600"/>
              </a:spcAft>
              <a:buFont typeface="Arial" panose="020B0604020202020204" pitchFamily="34" charset="0"/>
              <a:buChar char="•"/>
              <a:tabLst>
                <a:tab pos="124183" algn="l"/>
              </a:tabLst>
              <a:defRPr/>
            </a:pPr>
            <a:r>
              <a:rPr lang="en-US" sz="1100" dirty="0">
                <a:solidFill>
                  <a:prstClr val="black"/>
                </a:solidFill>
                <a:cs typeface="Arial" panose="020B0604020202020204" pitchFamily="34" charset="0"/>
              </a:rPr>
              <a:t>You may have to pay back all or some of your premium tax credits paid on your behalf for the months you were also enrolled in Part A, when you file your federal income tax.</a:t>
            </a:r>
          </a:p>
        </p:txBody>
      </p:sp>
    </p:spTree>
    <p:extLst>
      <p:ext uri="{BB962C8B-B14F-4D97-AF65-F5344CB8AC3E}">
        <p14:creationId xmlns:p14="http://schemas.microsoft.com/office/powerpoint/2010/main" val="4067659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Knowledge—Question 2</a:t>
            </a:r>
            <a:endParaRPr lang="en-US" dirty="0">
              <a:cs typeface="Arial" panose="020B0604020202020204" pitchFamily="34" charset="0"/>
            </a:endParaRPr>
          </a:p>
          <a:p>
            <a:pPr marL="0" lvl="1" defTabSz="966612">
              <a:spcBef>
                <a:spcPts val="634"/>
              </a:spcBef>
              <a:spcAft>
                <a:spcPts val="600"/>
              </a:spcAft>
              <a:tabLst>
                <a:tab pos="124183" algn="l"/>
              </a:tabLst>
              <a:defRPr/>
            </a:pPr>
            <a:r>
              <a:rPr lang="en-US" b="1" dirty="0">
                <a:solidFill>
                  <a:prstClr val="black"/>
                </a:solidFill>
                <a:cs typeface="Arial" panose="020B0604020202020204" pitchFamily="34" charset="0"/>
              </a:rPr>
              <a:t>If you’re 65 or older and have group health plan (GHP) coverage through your current employer, Medicare pays first when your employer has</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More than 30 employees</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Fewer than 20 employees</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50 or more employees</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100 or more employees </a:t>
            </a:r>
          </a:p>
          <a:p>
            <a:pPr marL="0" indent="0" defTabSz="966612">
              <a:spcBef>
                <a:spcPts val="634"/>
              </a:spcBef>
              <a:spcAft>
                <a:spcPts val="600"/>
              </a:spcAft>
              <a:buNone/>
              <a:defRPr/>
            </a:pPr>
            <a:r>
              <a:rPr lang="en-US" b="1" dirty="0">
                <a:solidFill>
                  <a:prstClr val="black"/>
                </a:solidFill>
                <a:cs typeface="Arial" panose="020B0604020202020204" pitchFamily="34" charset="0"/>
              </a:rPr>
              <a:t>Answer: b. Fewer than 20 employees</a:t>
            </a:r>
          </a:p>
          <a:p>
            <a:pPr marL="0" lvl="1" defTabSz="966612">
              <a:spcBef>
                <a:spcPts val="634"/>
              </a:spcBef>
              <a:spcAft>
                <a:spcPts val="600"/>
              </a:spcAft>
              <a:tabLst>
                <a:tab pos="124183" algn="l"/>
              </a:tabLst>
              <a:defRPr/>
            </a:pPr>
            <a:r>
              <a:rPr lang="en-US" dirty="0">
                <a:solidFill>
                  <a:prstClr val="black"/>
                </a:solidFill>
                <a:cs typeface="Arial" panose="020B0604020202020204" pitchFamily="34" charset="0"/>
              </a:rPr>
              <a:t>Medicare will pay first if you’re 65 or older with GHP coverage through current active employment (either yours or your spouse’s) and the employer has fewer than 20 employees.</a:t>
            </a:r>
          </a:p>
        </p:txBody>
      </p:sp>
    </p:spTree>
    <p:extLst>
      <p:ext uri="{BB962C8B-B14F-4D97-AF65-F5344CB8AC3E}">
        <p14:creationId xmlns:p14="http://schemas.microsoft.com/office/powerpoint/2010/main" val="3607463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Check Your Knowledge—Question 3</a:t>
            </a:r>
            <a:endParaRPr lang="en-US" dirty="0">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Medicare is usually the secondary payer for claims that involve no-fault insurance.</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79562" indent="-179562"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marL="0" indent="0" defTabSz="966612">
              <a:spcBef>
                <a:spcPts val="634"/>
              </a:spcBef>
              <a:spcAft>
                <a:spcPts val="600"/>
              </a:spcAft>
              <a:buNone/>
              <a:defRPr/>
            </a:pPr>
            <a:r>
              <a:rPr lang="en-US" b="1" dirty="0">
                <a:solidFill>
                  <a:prstClr val="black"/>
                </a:solidFill>
                <a:cs typeface="Arial" panose="020B0604020202020204" pitchFamily="34" charset="0"/>
              </a:rPr>
              <a:t>Answer: a. True</a:t>
            </a:r>
          </a:p>
          <a:p>
            <a:pPr marL="0" indent="0" defTabSz="966612">
              <a:spcBef>
                <a:spcPts val="634"/>
              </a:spcBef>
              <a:spcAft>
                <a:spcPts val="600"/>
              </a:spcAft>
              <a:buNone/>
              <a:defRPr/>
            </a:pPr>
            <a:r>
              <a:rPr lang="en-US" dirty="0">
                <a:solidFill>
                  <a:prstClr val="black"/>
                </a:solidFill>
                <a:cs typeface="Arial" panose="020B0604020202020204" pitchFamily="34" charset="0"/>
              </a:rPr>
              <a:t>Medicare is the secondary payer when no-fault insurance is available. Medicare generally won’t pay for medical expenses covered by no-fault insurance. However, Medicare may pay for medical expenses if the claim is denied for reasons other than not being a proper claim. Medicare will make payment only to the extent that the services are covered under Medicare. Also, if the no-fault insurance doesn’t pay promptly (within 120 days), Medicare may make a conditional payment. A conditional payment is a payment for which Medicare has the right to seek recovery.</a:t>
            </a:r>
          </a:p>
        </p:txBody>
      </p:sp>
    </p:spTree>
    <p:extLst>
      <p:ext uri="{BB962C8B-B14F-4D97-AF65-F5344CB8AC3E}">
        <p14:creationId xmlns:p14="http://schemas.microsoft.com/office/powerpoint/2010/main" val="2185749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3, “Medicare Drug Coverage (Part D) Coordination of Benefits,” explains the following:</a:t>
            </a:r>
            <a:endParaRPr lang="en-US" dirty="0">
              <a:cs typeface="Arial" panose="020B0604020202020204" pitchFamily="34" charset="0"/>
            </a:endParaRP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Coordination of prescription drug benefits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Other possible payers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When Medicare drug coverage (Part D) pays first</a:t>
            </a:r>
          </a:p>
        </p:txBody>
      </p:sp>
    </p:spTree>
    <p:extLst>
      <p:ext uri="{BB962C8B-B14F-4D97-AF65-F5344CB8AC3E}">
        <p14:creationId xmlns:p14="http://schemas.microsoft.com/office/powerpoint/2010/main" val="4084720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14300" indent="-114300">
              <a:spcAft>
                <a:spcPts val="600"/>
              </a:spcAft>
            </a:pPr>
            <a:r>
              <a:rPr lang="en-US" b="0" dirty="0">
                <a:cs typeface="Arial" panose="020B0604020202020204" pitchFamily="34" charset="0"/>
              </a:rPr>
              <a:t>Identify possible drug coverage payers</a:t>
            </a:r>
          </a:p>
          <a:p>
            <a:pPr marL="114300" indent="-114300">
              <a:spcAft>
                <a:spcPts val="600"/>
              </a:spcAft>
            </a:pPr>
            <a:r>
              <a:rPr lang="en-US" b="0" dirty="0">
                <a:cs typeface="Arial" panose="020B0604020202020204" pitchFamily="34" charset="0"/>
              </a:rPr>
              <a:t>Explain important retiree drug coverage considerations</a:t>
            </a:r>
          </a:p>
          <a:p>
            <a:pPr marL="114300" indent="-114300">
              <a:spcAft>
                <a:spcPts val="600"/>
              </a:spcAft>
            </a:pPr>
            <a:r>
              <a:rPr lang="en-US" b="0" dirty="0">
                <a:cs typeface="Arial" panose="020B0604020202020204" pitchFamily="34" charset="0"/>
              </a:rPr>
              <a:t>Explain when Medicare drug coverage (Part D) pays first</a:t>
            </a:r>
          </a:p>
        </p:txBody>
      </p:sp>
    </p:spTree>
    <p:extLst>
      <p:ext uri="{BB962C8B-B14F-4D97-AF65-F5344CB8AC3E}">
        <p14:creationId xmlns:p14="http://schemas.microsoft.com/office/powerpoint/2010/main" val="2002133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7358" y="3757507"/>
            <a:ext cx="6232356" cy="5144347"/>
          </a:xfrm>
        </p:spPr>
        <p:txBody>
          <a:bodyPr/>
          <a:lstStyle/>
          <a:p>
            <a:pPr marL="0" indent="0">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Coordination of prescription drug benefits ensures proper payment by Medicare drug coverage (Part D) </a:t>
            </a:r>
          </a:p>
          <a:p>
            <a:pPr marL="125660" indent="-125660">
              <a:spcAft>
                <a:spcPts val="600"/>
              </a:spcAft>
              <a:defRPr/>
            </a:pPr>
            <a:r>
              <a:rPr lang="en-US" dirty="0">
                <a:solidFill>
                  <a:prstClr val="black"/>
                </a:solidFill>
                <a:cs typeface="Arial" panose="020B0604020202020204" pitchFamily="34" charset="0"/>
              </a:rPr>
              <a:t>Whenever Medicare is primary, the Medicare drug coverage is billed and will pay first.</a:t>
            </a:r>
            <a:endParaRPr lang="en-US" dirty="0">
              <a:cs typeface="Arial" panose="020B0604020202020204" pitchFamily="34" charset="0"/>
            </a:endParaRPr>
          </a:p>
          <a:p>
            <a:pPr marL="125660" indent="-125660" defTabSz="966612">
              <a:spcAft>
                <a:spcPts val="600"/>
              </a:spcAft>
              <a:buFont typeface="Wingdings"/>
              <a:buChar char="§"/>
              <a:defRPr/>
            </a:pPr>
            <a:r>
              <a:rPr lang="en-US" dirty="0">
                <a:solidFill>
                  <a:prstClr val="black"/>
                </a:solidFill>
                <a:cs typeface="Arial" panose="020B0604020202020204" pitchFamily="34" charset="0"/>
              </a:rPr>
              <a:t>When Medicare is the secondary payer, Medicare drug plans will generally deny primary claims. </a:t>
            </a:r>
          </a:p>
          <a:p>
            <a:pPr marL="125660" indent="-125660" defTabSz="966612">
              <a:spcAft>
                <a:spcPts val="600"/>
              </a:spcAft>
              <a:buFont typeface="Wingdings"/>
              <a:buChar char="§"/>
              <a:defRPr/>
            </a:pPr>
            <a:r>
              <a:rPr lang="en-US" dirty="0">
                <a:solidFill>
                  <a:prstClr val="black"/>
                </a:solidFill>
                <a:cs typeface="Arial" panose="020B0604020202020204" pitchFamily="34" charset="0"/>
              </a:rPr>
              <a:t>When Medicare is the secondary payer to a non-group health plan (non-GHP), or when a plan doesn’t know whether a covered drug is related to an injury, Medicare drug plans will usually make a conditional primary payment to ease the burden on you, unless certain situations apply. </a:t>
            </a:r>
          </a:p>
          <a:p>
            <a:pPr marL="125660" indent="-125660" defTabSz="966612">
              <a:spcAft>
                <a:spcPts val="600"/>
              </a:spcAft>
              <a:buFont typeface="Wingdings"/>
              <a:buChar char="§"/>
              <a:defRPr/>
            </a:pPr>
            <a:r>
              <a:rPr lang="en-US" dirty="0">
                <a:solidFill>
                  <a:prstClr val="black"/>
                </a:solidFill>
                <a:cs typeface="Arial" panose="020B0604020202020204" pitchFamily="34" charset="0"/>
              </a:rPr>
              <a:t>Medicare drug plan coverage won’t pay if it’s aware that you have workers’ compensation, Federal Black Lung Program benefits, or no-fault/liability coverage, and has previously established that a certain drug is being used exclusively to treat a related illness or injury. For example, when you refill a prescription previously paid for by workers’ compensation, the Medicare drug plan may deny primary payment and default to Medicare secondary payer. The payment is conditional because it must be repaid to Medicare once a settlement, judgment, or award is reached. You should report the proposed settlement or update to Medicare by calling the Benefits Coordination &amp; Recovery Center (BCRC) at 1-855-798-2627; TTY: 1-855-797-2627, or by mailing relevant documents to the BCRC at </a:t>
            </a:r>
            <a:r>
              <a:rPr lang="pl-PL" dirty="0">
                <a:solidFill>
                  <a:prstClr val="black"/>
                </a:solidFill>
                <a:cs typeface="Arial" panose="020B0604020202020204" pitchFamily="34" charset="0"/>
              </a:rPr>
              <a:t>P.O. Box 138832</a:t>
            </a:r>
            <a:r>
              <a:rPr lang="en-US" dirty="0">
                <a:solidFill>
                  <a:prstClr val="black"/>
                </a:solidFill>
                <a:cs typeface="Arial" panose="020B0604020202020204" pitchFamily="34" charset="0"/>
              </a:rPr>
              <a:t>, </a:t>
            </a:r>
            <a:r>
              <a:rPr lang="pl-PL" dirty="0">
                <a:solidFill>
                  <a:prstClr val="black"/>
                </a:solidFill>
                <a:cs typeface="Arial" panose="020B0604020202020204" pitchFamily="34" charset="0"/>
              </a:rPr>
              <a:t>Oklahoma City, OK 73113</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430857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100" y="3733443"/>
            <a:ext cx="6543676" cy="5724882"/>
          </a:xfrm>
        </p:spPr>
        <p:txBody>
          <a:bodyPr/>
          <a:lstStyle/>
          <a:p>
            <a:pPr marL="0" indent="0">
              <a:spcAft>
                <a:spcPts val="600"/>
              </a:spcAft>
              <a:buNone/>
              <a:tabLst>
                <a:tab pos="672400" algn="r"/>
              </a:tabLst>
              <a:defRPr/>
            </a:pPr>
            <a:r>
              <a:rPr lang="en-US" b="1" dirty="0"/>
              <a:t>This slide has animation</a:t>
            </a:r>
            <a:r>
              <a:rPr lang="en-US" dirty="0"/>
              <a:t>.</a:t>
            </a:r>
            <a:endParaRPr lang="en-US" dirty="0">
              <a:cs typeface="Arial" panose="020B0604020202020204" pitchFamily="34" charset="0"/>
            </a:endParaRPr>
          </a:p>
          <a:p>
            <a:pPr marL="0" indent="0">
              <a:spcAft>
                <a:spcPts val="600"/>
              </a:spcAft>
              <a:buNone/>
              <a:tabLst>
                <a:tab pos="672400" algn="r"/>
              </a:tabLst>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tabLst>
                <a:tab pos="672400" algn="r"/>
              </a:tabLst>
              <a:defRPr/>
            </a:pPr>
            <a:r>
              <a:rPr lang="en-US" dirty="0">
                <a:solidFill>
                  <a:prstClr val="black"/>
                </a:solidFill>
                <a:cs typeface="Arial" panose="020B0604020202020204" pitchFamily="34" charset="0"/>
              </a:rPr>
              <a:t>Possible drug coverage payers include:</a:t>
            </a:r>
            <a:endParaRPr lang="en-US" dirty="0">
              <a:cs typeface="Arial" panose="020B0604020202020204" pitchFamily="34" charset="0"/>
            </a:endParaRP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Group Health Plans (GHPs)</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Retiree</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Active employment</a:t>
            </a:r>
          </a:p>
          <a:p>
            <a:pPr marL="125861" lvl="1" indent="-125861" defTabSz="966612" eaLnBrk="0" hangingPunct="0">
              <a:spcBef>
                <a:spcPts val="0"/>
              </a:spcBef>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COBRA (</a:t>
            </a:r>
            <a:r>
              <a:rPr lang="en-US" dirty="0">
                <a:solidFill>
                  <a:prstClr val="black"/>
                </a:solidFill>
                <a:cs typeface="Arial" panose="020B0604020202020204" pitchFamily="34" charset="0"/>
              </a:rPr>
              <a:t>Consolidated Omnibus Budget Reconciliation Act) </a:t>
            </a:r>
            <a:r>
              <a:rPr lang="en-US" dirty="0">
                <a:solidFill>
                  <a:srgbClr val="000000"/>
                </a:solidFill>
                <a:ea typeface="MS PGothic"/>
                <a:cs typeface="Arial" panose="020B0604020202020204" pitchFamily="34" charset="0"/>
              </a:rPr>
              <a:t>continuation coverage</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State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Medicaid programs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State Pharmaceutical Assistance Programs (SPAPs)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AIDS Drug Assistance Programs (ADAPs)</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Federal</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Medicare Part A (Hospital Insurance) or Part B (Medical Insurance) (in limited situations)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Federal Black Lung Program</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Indian Health Services (IHS)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Veterans benefits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TRICARE for Life (TFL) benefits</a:t>
            </a:r>
          </a:p>
          <a:p>
            <a:pPr marL="0" indent="0" defTabSz="966612">
              <a:spcAft>
                <a:spcPts val="600"/>
              </a:spcAft>
              <a:buNone/>
              <a:tabLst>
                <a:tab pos="672400" algn="r"/>
              </a:tabLst>
              <a:defRPr/>
            </a:pPr>
            <a:r>
              <a:rPr lang="en-US" b="1" dirty="0">
                <a:solidFill>
                  <a:prstClr val="black"/>
                </a:solidFill>
                <a:ea typeface="Times New Roman"/>
                <a:cs typeface="Arial" panose="020B0604020202020204" pitchFamily="34" charset="0"/>
              </a:rPr>
              <a:t>Other</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No-Fault/Liability insurance</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Workers’ compensation</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Patient Assistance Programs (PAPs)</a:t>
            </a:r>
          </a:p>
          <a:p>
            <a:pPr marL="125861" indent="-125861" defTabSz="966612" eaLnBrk="0" hangingPunct="0">
              <a:spcAft>
                <a:spcPts val="600"/>
              </a:spcAft>
              <a:buFont typeface="Wingdings"/>
              <a:buChar char=""/>
              <a:tabLst>
                <a:tab pos="427891" algn="l"/>
                <a:tab pos="855782" algn="l"/>
              </a:tabLst>
              <a:defRPr/>
            </a:pPr>
            <a:r>
              <a:rPr lang="en-US" dirty="0">
                <a:solidFill>
                  <a:srgbClr val="000000"/>
                </a:solidFill>
                <a:ea typeface="MS PGothic"/>
                <a:cs typeface="Arial" panose="020B0604020202020204" pitchFamily="34" charset="0"/>
              </a:rPr>
              <a:t>Charities</a:t>
            </a:r>
          </a:p>
        </p:txBody>
      </p:sp>
    </p:spTree>
    <p:extLst>
      <p:ext uri="{BB962C8B-B14F-4D97-AF65-F5344CB8AC3E}">
        <p14:creationId xmlns:p14="http://schemas.microsoft.com/office/powerpoint/2010/main" val="475539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95909" y="3757506"/>
            <a:ext cx="6138718" cy="5374798"/>
          </a:xfrm>
        </p:spPr>
        <p:txBody>
          <a:bodyPr/>
          <a:lstStyle/>
          <a:p>
            <a:pPr marL="0" indent="0">
              <a:spcAft>
                <a:spcPts val="600"/>
              </a:spcAft>
              <a:buNone/>
              <a:defRPr/>
            </a:pPr>
            <a:r>
              <a:rPr lang="en-US" b="1" dirty="0"/>
              <a:t>This slide has animation</a:t>
            </a:r>
            <a:r>
              <a:rPr lang="en-US" dirty="0"/>
              <a:t>.</a:t>
            </a:r>
            <a:endParaRPr lang="en-US" dirty="0">
              <a:cs typeface="Arial" panose="020B0604020202020204" pitchFamily="34" charset="0"/>
            </a:endParaRPr>
          </a:p>
          <a:p>
            <a:pPr marL="0" indent="0">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Creditable coverage is coverage that’s expected to pay, on average, at least as much as Medicare’s standard drug coverage. Each year, your plan is required to notify you if your drug coverage is still creditable. If you lose creditable coverage, you’ll have a Special Enrollment Period (SEP) to get Medicare drug coverage. The SEP starts when you’re notified of the loss of creditable coverage and ends either 2 months after the notification or 2 months after the end of the coverage, whichever is later. Contact your GHP’s benefits administrator to find out how your plan works with Medicare drug coverage. When making a decision on whether to keep or drop coverage through an employer or union retirement plan, consider these important points:</a:t>
            </a:r>
            <a:endParaRPr lang="en-US" dirty="0">
              <a:cs typeface="Arial" panose="020B0604020202020204" pitchFamily="34" charset="0"/>
            </a:endParaRPr>
          </a:p>
          <a:p>
            <a:pPr marL="125525" lvl="1" indent="-125525"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Employer/union retirement plans may offer drug coverage comparable to Medicare drug coverage and often offer generous hospitalization and medical insurance for the entire family, which is particularly important for those who are chronically ill or have frequent hospitalizations</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If you drop retiree group health coverage, you may not be able to get it back</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If you drop drug coverage, you may also lose doctor and hospital coverage</a:t>
            </a:r>
          </a:p>
          <a:p>
            <a:pPr marL="125861" lvl="1" indent="-125861" defTabSz="966612" eaLnBrk="0" hangingPunct="0">
              <a:spcBef>
                <a:spcPts val="0"/>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Family members covered by the same policy may also be affected, so any decision about drug coverage should consider the entire family’s health status and coverage needs</a:t>
            </a:r>
          </a:p>
          <a:p>
            <a:pPr marL="0" lvl="1" defTabSz="966612" eaLnBrk="0" hangingPunct="0">
              <a:spcBef>
                <a:spcPts val="0"/>
              </a:spcBef>
              <a:spcAft>
                <a:spcPts val="600"/>
              </a:spcAft>
              <a:tabLst>
                <a:tab pos="124183" algn="l"/>
              </a:tabLst>
              <a:defRPr/>
            </a:pPr>
            <a:r>
              <a:rPr lang="en-US" dirty="0">
                <a:solidFill>
                  <a:prstClr val="black"/>
                </a:solidFill>
                <a:cs typeface="Arial" panose="020B0604020202020204" pitchFamily="34" charset="0"/>
              </a:rPr>
              <a:t>People with Medicare who have employer or union retirement plans that cover prescription drugs must carefully consider their options. Your needs may vary from year to year based on factors like health status and financial considerations. Employer or union retirement plans may also vary their options each year. You'll get a notice of creditable coverage each year if you have drug coverage from an employer/union or other group health plan. This notice will let you know whether your drug coverage is “creditable.”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830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buNone/>
              <a:defRPr/>
            </a:pPr>
            <a:r>
              <a:rPr lang="en-US" dirty="0">
                <a:solidFill>
                  <a:prstClr val="black"/>
                </a:solidFill>
                <a:cs typeface="Arial" panose="020B0604020202020204" pitchFamily="34" charset="0"/>
              </a:rPr>
              <a:t>This slide and the next ones describe when Medicare drug coverage pays first for medically necessary Part D-covered prescription drugs.</a:t>
            </a:r>
            <a:endParaRPr lang="en-US" dirty="0">
              <a:cs typeface="Arial" panose="020B0604020202020204" pitchFamily="34" charset="0"/>
            </a:endParaRPr>
          </a:p>
          <a:p>
            <a:pPr marL="0" indent="0" defTabSz="966612">
              <a:spcBef>
                <a:spcPts val="634"/>
              </a:spcBef>
              <a:buNone/>
              <a:defRPr/>
            </a:pPr>
            <a:r>
              <a:rPr lang="en-US" dirty="0">
                <a:solidFill>
                  <a:prstClr val="black"/>
                </a:solidFill>
                <a:cs typeface="Arial" panose="020B0604020202020204" pitchFamily="34" charset="0"/>
              </a:rPr>
              <a:t>Medicare drug coverage usually pays first if you’re 65 or older and have retiree coverage.</a:t>
            </a:r>
          </a:p>
          <a:p>
            <a:pPr marL="0" indent="0" defTabSz="966612">
              <a:spcBef>
                <a:spcPts val="634"/>
              </a:spcBef>
              <a:buNone/>
              <a:defRPr/>
            </a:pPr>
            <a:r>
              <a:rPr lang="en-US" dirty="0">
                <a:solidFill>
                  <a:prstClr val="black"/>
                </a:solidFill>
                <a:cs typeface="Arial" panose="020B0604020202020204" pitchFamily="34" charset="0"/>
              </a:rPr>
              <a:t>If you have GHP coverage—Medicare drug coverage pays first if:</a:t>
            </a:r>
          </a:p>
          <a:p>
            <a:pPr marL="125861" lvl="1" indent="-125861" defTabSz="966612" eaLnBrk="0" hangingPunct="0">
              <a:spcBef>
                <a:spcPts val="634"/>
              </a:spcBef>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65 or older; you or your covered spouse is still working and you have Medicare</a:t>
            </a:r>
            <a:r>
              <a:rPr lang="en-US" b="1" dirty="0">
                <a:solidFill>
                  <a:prstClr val="black"/>
                </a:solidFill>
                <a:cs typeface="Arial" panose="020B0604020202020204" pitchFamily="34" charset="0"/>
              </a:rPr>
              <a:t> and have </a:t>
            </a:r>
            <a:r>
              <a:rPr lang="en-US" dirty="0">
                <a:solidFill>
                  <a:prstClr val="black"/>
                </a:solidFill>
                <a:cs typeface="Arial" panose="020B0604020202020204" pitchFamily="34" charset="0"/>
              </a:rPr>
              <a:t>GHP coverage from an employer with </a:t>
            </a:r>
            <a:r>
              <a:rPr lang="en-US" b="1" dirty="0">
                <a:solidFill>
                  <a:prstClr val="black"/>
                </a:solidFill>
                <a:cs typeface="Arial" panose="020B0604020202020204" pitchFamily="34" charset="0"/>
              </a:rPr>
              <a:t>fewer than 20</a:t>
            </a:r>
            <a:r>
              <a:rPr lang="en-US" dirty="0">
                <a:solidFill>
                  <a:prstClr val="black"/>
                </a:solidFill>
                <a:cs typeface="Arial" panose="020B0604020202020204" pitchFamily="34" charset="0"/>
              </a:rPr>
              <a:t> employees </a:t>
            </a:r>
          </a:p>
          <a:p>
            <a:pPr marL="125861" lvl="1" indent="-125861" defTabSz="966612" eaLnBrk="0" hangingPunct="0">
              <a:spcBef>
                <a:spcPts val="634"/>
              </a:spcBef>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under 65 with a disability and have GHP coverage—if the employer has </a:t>
            </a:r>
            <a:r>
              <a:rPr lang="en-US" b="1" dirty="0">
                <a:solidFill>
                  <a:prstClr val="black"/>
                </a:solidFill>
                <a:cs typeface="Arial" panose="020B0604020202020204" pitchFamily="34" charset="0"/>
              </a:rPr>
              <a:t>fewer than 100 </a:t>
            </a:r>
            <a:r>
              <a:rPr lang="en-US" dirty="0">
                <a:solidFill>
                  <a:prstClr val="black"/>
                </a:solidFill>
                <a:cs typeface="Arial" panose="020B0604020202020204" pitchFamily="34" charset="0"/>
              </a:rPr>
              <a:t>employees</a:t>
            </a:r>
          </a:p>
          <a:p>
            <a:pPr marL="125861" lvl="1" indent="-125861" defTabSz="966612" eaLnBrk="0" hangingPunct="0">
              <a:spcBef>
                <a:spcPts val="634"/>
              </a:spcBef>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eligible for Medicare due to End-Stage Renal Disease (ESRD) and have GHP coverage—</a:t>
            </a:r>
            <a:r>
              <a:rPr lang="en-US" b="1" dirty="0">
                <a:solidFill>
                  <a:prstClr val="black"/>
                </a:solidFill>
                <a:cs typeface="Arial" panose="020B0604020202020204" pitchFamily="34" charset="0"/>
              </a:rPr>
              <a:t>after</a:t>
            </a:r>
            <a:r>
              <a:rPr lang="en-US" dirty="0">
                <a:solidFill>
                  <a:prstClr val="black"/>
                </a:solidFill>
                <a:cs typeface="Arial" panose="020B0604020202020204" pitchFamily="34" charset="0"/>
              </a:rPr>
              <a:t> the 30-month coordination period ends, or if you had Medicare before you had ESRD and Medicare was the primary payer</a:t>
            </a:r>
          </a:p>
          <a:p>
            <a:pPr marL="0" indent="0" defTabSz="966612">
              <a:spcBef>
                <a:spcPts val="634"/>
              </a:spcBef>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Federal Employees Health Benefits (FEHB) is a type of GHP. It covers participating current and retired federal employees. There’s usually not much benefit to having both drug coverage and FEHB coverage, unless you qualify for Extra Help. If you have both, and are retired, drug coverage would pay first.</a:t>
            </a:r>
          </a:p>
        </p:txBody>
      </p:sp>
    </p:spTree>
    <p:extLst>
      <p:ext uri="{BB962C8B-B14F-4D97-AF65-F5344CB8AC3E}">
        <p14:creationId xmlns:p14="http://schemas.microsoft.com/office/powerpoint/2010/main" val="2732365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endParaRPr lang="en-US" dirty="0">
              <a:cs typeface="Arial" panose="020B0604020202020204" pitchFamily="34" charset="0"/>
            </a:endParaRPr>
          </a:p>
          <a:p>
            <a:pPr marL="0" lvl="1">
              <a:spcAft>
                <a:spcPts val="600"/>
              </a:spcAft>
            </a:pPr>
            <a:r>
              <a:rPr lang="en-US" dirty="0">
                <a:cs typeface="Arial" panose="020B0604020202020204" pitchFamily="34" charset="0"/>
              </a:rPr>
              <a:t>If you have COBRA continuation coverage—Medicare drug coverage pays first:</a:t>
            </a:r>
          </a:p>
          <a:p>
            <a:pPr marL="125525" lvl="1" indent="-125525">
              <a:spcAft>
                <a:spcPts val="600"/>
              </a:spcAft>
              <a:buFont typeface="Wingdings,Sans-Serif"/>
              <a:buChar char="§"/>
            </a:pPr>
            <a:r>
              <a:rPr lang="en-US" dirty="0">
                <a:cs typeface="Arial" panose="020B0604020202020204" pitchFamily="34" charset="0"/>
              </a:rPr>
              <a:t>Generally for people 65 and older as well as those under 65 who have a disability</a:t>
            </a:r>
          </a:p>
          <a:p>
            <a:pPr marL="125525" lvl="1" indent="-125525">
              <a:spcAft>
                <a:spcPts val="600"/>
              </a:spcAft>
              <a:buFont typeface="Wingdings,Sans-Serif"/>
              <a:buChar char="§"/>
            </a:pPr>
            <a:r>
              <a:rPr lang="en-US" dirty="0">
                <a:cs typeface="Arial" panose="020B0604020202020204" pitchFamily="34" charset="0"/>
              </a:rPr>
              <a:t>If you’re eligible for Medicare due to ESRD—once your 30-month coordination period ends</a:t>
            </a:r>
          </a:p>
        </p:txBody>
      </p:sp>
    </p:spTree>
    <p:extLst>
      <p:ext uri="{BB962C8B-B14F-4D97-AF65-F5344CB8AC3E}">
        <p14:creationId xmlns:p14="http://schemas.microsoft.com/office/powerpoint/2010/main" val="4057332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b="1" dirty="0">
                <a:solidFill>
                  <a:prstClr val="black"/>
                </a:solidFill>
                <a:cs typeface="Arial" panose="020B0604020202020204" pitchFamily="34" charset="0"/>
              </a:rPr>
              <a:t>Presenter Notes</a:t>
            </a:r>
            <a:endParaRPr lang="en-US" b="1" dirty="0">
              <a:cs typeface="Arial" panose="020B0604020202020204" pitchFamily="34" charset="0"/>
            </a:endParaRPr>
          </a:p>
          <a:p>
            <a:pPr marL="0" indent="0">
              <a:spcAft>
                <a:spcPts val="600"/>
              </a:spcAft>
              <a:buNone/>
              <a:defRPr/>
            </a:pPr>
            <a:r>
              <a:rPr lang="en-US" dirty="0">
                <a:solidFill>
                  <a:prstClr val="black"/>
                </a:solidFill>
                <a:cs typeface="Arial" panose="020B0604020202020204" pitchFamily="34" charset="0"/>
              </a:rPr>
              <a:t>Lesson 1, “Coordination of Benefits Overview,” covers:</a:t>
            </a:r>
            <a:endParaRPr lang="en-US" dirty="0">
              <a:ea typeface="+mn-ea"/>
              <a:cs typeface="Arial" panose="020B0604020202020204" pitchFamily="34" charset="0"/>
            </a:endParaRPr>
          </a:p>
          <a:p>
            <a:pPr marL="125861" indent="-125861" defTabSz="966612">
              <a:spcAft>
                <a:spcPts val="600"/>
              </a:spcAft>
              <a:defRPr/>
            </a:pPr>
            <a:r>
              <a:rPr lang="en-US" dirty="0">
                <a:solidFill>
                  <a:prstClr val="black"/>
                </a:solidFill>
                <a:cs typeface="Arial" panose="020B0604020202020204" pitchFamily="34" charset="0"/>
              </a:rPr>
              <a:t>Coordination of benefits </a:t>
            </a:r>
          </a:p>
          <a:p>
            <a:pPr marL="125861" indent="-125861" defTabSz="966612">
              <a:spcAft>
                <a:spcPts val="600"/>
              </a:spcAft>
              <a:defRPr/>
            </a:pPr>
            <a:r>
              <a:rPr lang="en-US" dirty="0">
                <a:solidFill>
                  <a:prstClr val="black"/>
                </a:solidFill>
                <a:cs typeface="Arial" panose="020B0604020202020204" pitchFamily="34" charset="0"/>
              </a:rPr>
              <a:t>Medicare as the primary payer</a:t>
            </a:r>
          </a:p>
          <a:p>
            <a:pPr marL="125861" indent="-125861" defTabSz="966612">
              <a:spcAft>
                <a:spcPts val="600"/>
              </a:spcAft>
              <a:defRPr/>
            </a:pPr>
            <a:r>
              <a:rPr lang="en-US" dirty="0">
                <a:solidFill>
                  <a:prstClr val="black"/>
                </a:solidFill>
                <a:cs typeface="Arial" panose="020B0604020202020204" pitchFamily="34" charset="0"/>
              </a:rPr>
              <a:t>Medicare as the secondary payer</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144347"/>
          </a:xfrm>
        </p:spPr>
        <p:txBody>
          <a:bodyPr/>
          <a:lstStyle/>
          <a:p>
            <a:pPr marL="0" indent="0">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dirty="0">
                <a:solidFill>
                  <a:prstClr val="black"/>
                </a:solidFill>
                <a:cs typeface="Arial" panose="020B0604020202020204" pitchFamily="34" charset="0"/>
              </a:rPr>
              <a:t>The </a:t>
            </a:r>
            <a:r>
              <a:rPr lang="en-US" sz="1200" b="1" dirty="0">
                <a:solidFill>
                  <a:prstClr val="black"/>
                </a:solidFill>
                <a:cs typeface="Arial" panose="020B0604020202020204" pitchFamily="34" charset="0"/>
              </a:rPr>
              <a:t>Federal Black Lung Program </a:t>
            </a:r>
            <a:r>
              <a:rPr lang="en-US" sz="1200" dirty="0">
                <a:solidFill>
                  <a:prstClr val="black"/>
                </a:solidFill>
                <a:cs typeface="Arial" panose="020B0604020202020204" pitchFamily="34" charset="0"/>
              </a:rPr>
              <a:t>covers people with lung disease from coal mining. If you get Federal Black Lung Program benefits, Medicare drug coverage won’t cover prescriptions related to lung disease and other conditions caused by coal mining. It will pay first for all other covered prescriptions.</a:t>
            </a:r>
          </a:p>
          <a:p>
            <a:pPr marL="0" indent="0" defTabSz="966612">
              <a:spcAft>
                <a:spcPts val="600"/>
              </a:spcAft>
              <a:buNone/>
              <a:defRPr/>
            </a:pPr>
            <a:r>
              <a:rPr lang="en-US" sz="1200" dirty="0">
                <a:solidFill>
                  <a:prstClr val="black"/>
                </a:solidFill>
                <a:cs typeface="Arial" panose="020B0604020202020204" pitchFamily="34" charset="0"/>
              </a:rPr>
              <a:t>The </a:t>
            </a:r>
            <a:r>
              <a:rPr lang="en-US" sz="1200" b="1" dirty="0">
                <a:solidFill>
                  <a:prstClr val="black"/>
                </a:solidFill>
                <a:cs typeface="Arial" panose="020B0604020202020204" pitchFamily="34" charset="0"/>
              </a:rPr>
              <a:t>Indian Health Service </a:t>
            </a:r>
            <a:r>
              <a:rPr lang="en-US" sz="1200" dirty="0">
                <a:solidFill>
                  <a:prstClr val="black"/>
                </a:solidFill>
                <a:cs typeface="Arial" panose="020B0604020202020204" pitchFamily="34" charset="0"/>
              </a:rPr>
              <a:t>(IHS) is the primary provider for the American Indian/Alaska Native (AI/AN) Medicare population. AI/AN people with Medicare can’t be charged any cost-sharing. IHS, Tribal, and Urban Indian (I/T/U) pharmacies—that is, a pharmacy operated by IHS, an Indian tribe or tribal organization, or an Urban Indian organization, all of which are defined in Section 4 of the Indian Health Care Improvement Act of 1976, 25 USC 1603—must waive any copayments or deductibles that would’ve been applied by a Medicare drug plan.</a:t>
            </a:r>
          </a:p>
          <a:p>
            <a:pPr marL="0" indent="0" defTabSz="966612">
              <a:spcAft>
                <a:spcPts val="600"/>
              </a:spcAft>
              <a:buNone/>
              <a:defRPr/>
            </a:pPr>
            <a:r>
              <a:rPr lang="en-US" sz="1200" dirty="0">
                <a:solidFill>
                  <a:prstClr val="black"/>
                </a:solidFill>
                <a:cs typeface="Arial" panose="020B0604020202020204" pitchFamily="34" charset="0"/>
              </a:rPr>
              <a:t>Many Indian health facilities participate in the Medicare drug program. If you get prescription drugs through an Indian health facility, you pay nothing, and your coverage won’t be interrupted. Coordination of benefits with IHS and tribes is tied to pharmacy network contracting. Regulations require all Medicare drug coverage sponsors to offer network contracts to all I/T/U pharmacies operating in their service area. Plans also must prove to Medicare that they offer AI/AN enrollees convenient access to I/T/U pharmacies. IHS is creditable coverage and individuals eligible for services from IHS aren’t subject to Part D late enrollment penalty.</a:t>
            </a:r>
          </a:p>
          <a:p>
            <a:pPr marL="0" marR="0" lvl="0" indent="0" algn="l" defTabSz="914400" rtl="0" eaLnBrk="1" fontAlgn="auto" latinLnBrk="0" hangingPunct="1">
              <a:spcAft>
                <a:spcPts val="600"/>
              </a:spcAft>
              <a:buClrTx/>
              <a:buSzTx/>
              <a:buFont typeface="Wingdings" panose="05000000000000000000" pitchFamily="2" charset="2"/>
              <a:buNone/>
              <a:tabLst/>
              <a:defRPr/>
            </a:pPr>
            <a:endParaRPr lang="en-US" b="0" dirty="0">
              <a:cs typeface="Arial" panose="020B0604020202020204" pitchFamily="34" charset="0"/>
            </a:endParaRPr>
          </a:p>
        </p:txBody>
      </p:sp>
    </p:spTree>
    <p:extLst>
      <p:ext uri="{BB962C8B-B14F-4D97-AF65-F5344CB8AC3E}">
        <p14:creationId xmlns:p14="http://schemas.microsoft.com/office/powerpoint/2010/main" val="2422584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19760" y="3757505"/>
            <a:ext cx="6305884" cy="5502382"/>
          </a:xfrm>
        </p:spPr>
        <p:txBody>
          <a:bodyPr/>
          <a:lstStyle/>
          <a:p>
            <a:pPr marL="0" indent="0">
              <a:spcAft>
                <a:spcPts val="600"/>
              </a:spcAft>
              <a:buNone/>
              <a:defRPr/>
            </a:pPr>
            <a:r>
              <a:rPr lang="en-US" b="1" dirty="0">
                <a:solidFill>
                  <a:prstClr val="black"/>
                </a:solidFill>
                <a:cs typeface="Arial" panose="020B0604020202020204" pitchFamily="34" charset="0"/>
              </a:rPr>
              <a:t>Presenter Notes</a:t>
            </a:r>
            <a:endParaRPr lang="en-US" dirty="0">
              <a:solidFill>
                <a:prstClr val="black"/>
              </a:solidFill>
              <a:cs typeface="Arial" panose="020B0604020202020204" pitchFamily="34" charset="0"/>
            </a:endParaRPr>
          </a:p>
          <a:p>
            <a:pPr marL="0" indent="0" defTabSz="966612">
              <a:spcAft>
                <a:spcPts val="600"/>
              </a:spcAft>
              <a:buNone/>
              <a:defRPr/>
            </a:pPr>
            <a:r>
              <a:rPr lang="en-US" b="1" dirty="0">
                <a:solidFill>
                  <a:prstClr val="black"/>
                </a:solidFill>
                <a:cs typeface="Arial" panose="020B0604020202020204" pitchFamily="34" charset="0"/>
              </a:rPr>
              <a:t>Veterans Affairs (VA) benefits</a:t>
            </a:r>
            <a:r>
              <a:rPr lang="en-US" dirty="0">
                <a:solidFill>
                  <a:prstClr val="black"/>
                </a:solidFill>
                <a:cs typeface="Arial" panose="020B0604020202020204" pitchFamily="34" charset="0"/>
              </a:rPr>
              <a:t>, including prescription drug coverage, are separate and distinct from benefits provided under Medicare drug coverage. Legally, VA can’t bill Medicare. Although a person with Medicare may be eligible to get VA prescription drug benefits and enroll in a Medicare drug plan, he or she can’t use both benefits for a single prescription. VA prescriptions generally must be written by a VA physician and can only be filled in a VA facility or through VA’s Consolidated Mail Outpatient Pharmacy operations. The VA doesn’t fill prescriptions for drug coverage sponsors. Since VA and drug coverage benefits are separate and distinct, a veteran’s payment of a VA medication copayment doesn’t count toward his or her gross covered drug costs, or true out-of-pocket (</a:t>
            </a:r>
            <a:r>
              <a:rPr lang="en-US" dirty="0" err="1">
                <a:solidFill>
                  <a:prstClr val="black"/>
                </a:solidFill>
                <a:cs typeface="Arial" panose="020B0604020202020204" pitchFamily="34" charset="0"/>
              </a:rPr>
              <a:t>TrOOP</a:t>
            </a:r>
            <a:r>
              <a:rPr lang="en-US" dirty="0">
                <a:solidFill>
                  <a:prstClr val="black"/>
                </a:solidFill>
                <a:cs typeface="Arial" panose="020B0604020202020204" pitchFamily="34" charset="0"/>
              </a:rPr>
              <a:t>) costs, under his or her drug coverage benefit. Since VA prescription drug coverage is creditable coverage, you won’t face a penalty if you delay enrolling in a Medicare drug plan. However, if you receive less than full VA prescription drug benefits, you may benefit from enrollment in a Medicare drug plan—particularly if you’re eligible for Extra Help.</a:t>
            </a:r>
          </a:p>
          <a:p>
            <a:pPr marL="0" indent="0" defTabSz="966612">
              <a:spcAft>
                <a:spcPts val="600"/>
              </a:spcAft>
              <a:buNone/>
              <a:defRPr/>
            </a:pPr>
            <a:r>
              <a:rPr lang="en-US" b="1" dirty="0">
                <a:solidFill>
                  <a:prstClr val="black"/>
                </a:solidFill>
                <a:cs typeface="Arial" panose="020B0604020202020204" pitchFamily="34" charset="0"/>
              </a:rPr>
              <a:t>TRICARE for Life (TFL) coverage </a:t>
            </a:r>
            <a:r>
              <a:rPr lang="en-US" dirty="0">
                <a:solidFill>
                  <a:prstClr val="black"/>
                </a:solidFill>
                <a:cs typeface="Arial" panose="020B0604020202020204" pitchFamily="34" charset="0"/>
              </a:rPr>
              <a:t>includes prescription drug benefits. </a:t>
            </a:r>
            <a:r>
              <a:rPr lang="en-US" dirty="0"/>
              <a:t>TFL pays secondary to Medicare to the extent that a benefit is payable by both Medicare and TRICARE. TRICARE for Life’s pharmacy benefit wraps around Medicare drug coverage and will pay any beneficiary cost-sharing remaining, up through the cost sharing that beneficiary would have had otherwise paid under TRICARE. However, this applies only if an individual is enrolled in a Medicare drug plan, the drug is a covered Part D drug, the covered Part D drug is also covered by TRICARE, and the drug is obtained at a pharmacy participating in both the Medicare drug plan’s and TRICARE’s network. </a:t>
            </a:r>
            <a:endParaRPr lang="en-US" dirty="0">
              <a:solidFill>
                <a:prstClr val="black"/>
              </a:solidFill>
              <a:cs typeface="Arial" panose="020B0604020202020204" pitchFamily="34" charset="0"/>
            </a:endParaRPr>
          </a:p>
          <a:p>
            <a:pPr marL="0" indent="0" defTabSz="966612">
              <a:spcAft>
                <a:spcPts val="600"/>
              </a:spcAft>
              <a:buNone/>
              <a:defRPr/>
            </a:pPr>
            <a:r>
              <a:rPr lang="en-US" dirty="0">
                <a:solidFill>
                  <a:prstClr val="black"/>
                </a:solidFill>
                <a:cs typeface="Arial" panose="020B0604020202020204" pitchFamily="34" charset="0"/>
              </a:rPr>
              <a:t>These benefits qualify as creditable coverage (meaning they’re as good as or better than the Medicare drug coverage benefit). People with TFL don’t need to enroll in a Medicare drug plan when they have the TFL pharmacy benefit. If they choose to enroll in a Medicare drug plan at a later date, they won’t be charged a Part D late enrollment penalty.</a:t>
            </a:r>
            <a:endParaRPr 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467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18686" y="3744873"/>
            <a:ext cx="5852160" cy="5338969"/>
          </a:xfrm>
        </p:spPr>
        <p:txBody>
          <a:bodyPr>
            <a:normAutofit/>
          </a:bodyPr>
          <a:lstStyle/>
          <a:p>
            <a:pPr marL="0" indent="0">
              <a:spcBef>
                <a:spcPts val="634"/>
              </a:spcBef>
              <a:spcAft>
                <a:spcPts val="600"/>
              </a:spcAft>
              <a:buNone/>
              <a:defRPr/>
            </a:pPr>
            <a:r>
              <a:rPr lang="en-US" b="1" dirty="0">
                <a:cs typeface="Arial" panose="020B0604020202020204" pitchFamily="34" charset="0"/>
              </a:rPr>
              <a:t>Presenter Notes</a:t>
            </a:r>
          </a:p>
          <a:p>
            <a:pPr marL="0" marR="0" lvl="0" indent="0" algn="l" defTabSz="914400" rtl="0" eaLnBrk="1" fontAlgn="auto" latinLnBrk="0" hangingPunct="1">
              <a:spcBef>
                <a:spcPts val="60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Under the Medicare Modernization Act (MMA), people with both </a:t>
            </a:r>
            <a:r>
              <a:rPr kumimoji="0" lang="en-US" sz="1200" b="1" i="0" u="none" strike="noStrike" kern="1200" cap="none" spc="0" normalizeH="0" baseline="0" noProof="0" dirty="0">
                <a:ln>
                  <a:noFill/>
                </a:ln>
                <a:solidFill>
                  <a:prstClr val="black"/>
                </a:solidFill>
                <a:effectLst/>
                <a:uLnTx/>
                <a:uFillTx/>
                <a:ea typeface="+mn-ea"/>
                <a:cs typeface="+mn-cs"/>
              </a:rPr>
              <a:t>Medicare and full Medicaid benefits</a:t>
            </a:r>
            <a:r>
              <a:rPr kumimoji="0" lang="en-US" sz="1200" b="0" i="0" u="none" strike="noStrike" kern="1200" cap="none" spc="0" normalizeH="0" baseline="0" noProof="0" dirty="0">
                <a:ln>
                  <a:noFill/>
                </a:ln>
                <a:solidFill>
                  <a:prstClr val="black"/>
                </a:solidFill>
                <a:effectLst/>
                <a:uLnTx/>
                <a:uFillTx/>
                <a:ea typeface="+mn-ea"/>
                <a:cs typeface="+mn-cs"/>
              </a:rPr>
              <a:t> get drug coverage from Medicare instead of Medicaid. States may choose to provide Medicaid coverage for drugs the MMA excludes from Medicare drug coverage. Some Medicare Special Needs Plans (SNPs) coordinate Medicare-covered services, including drug coverage, for people with both Medicare and Medicaid.</a:t>
            </a:r>
          </a:p>
          <a:p>
            <a:pPr marL="0" marR="0" indent="0">
              <a:spcBef>
                <a:spcPts val="0"/>
              </a:spcBef>
              <a:spcAft>
                <a:spcPts val="600"/>
              </a:spcAft>
              <a:buNone/>
            </a:pPr>
            <a:r>
              <a:rPr kumimoji="0" lang="en-US" sz="1200" b="0" i="0" u="none" strike="noStrike" kern="1200" cap="none" spc="0" normalizeH="0" baseline="0" noProof="0" dirty="0">
                <a:ln>
                  <a:noFill/>
                </a:ln>
                <a:solidFill>
                  <a:prstClr val="black"/>
                </a:solidFill>
                <a:effectLst/>
                <a:uLnTx/>
                <a:uFillTx/>
                <a:ea typeface="+mn-ea"/>
                <a:cs typeface="+mn-cs"/>
              </a:rPr>
              <a:t>If you get help from a </a:t>
            </a:r>
            <a:r>
              <a:rPr kumimoji="0" lang="en-US" sz="1200" b="1" i="0" u="none" strike="noStrike" kern="1200" cap="none" spc="0" normalizeH="0" baseline="0" noProof="0" dirty="0">
                <a:ln>
                  <a:noFill/>
                </a:ln>
                <a:solidFill>
                  <a:prstClr val="black"/>
                </a:solidFill>
                <a:effectLst/>
                <a:uLnTx/>
                <a:uFillTx/>
                <a:ea typeface="+mn-ea"/>
                <a:cs typeface="+mn-cs"/>
              </a:rPr>
              <a:t>State Pharmaceutical Assistance Program (SPAP)</a:t>
            </a:r>
            <a:r>
              <a:rPr kumimoji="0" lang="en-US" sz="1200" b="0" i="0" u="none" strike="noStrike" kern="1200" cap="none" spc="0" normalizeH="0" baseline="0" noProof="0" dirty="0">
                <a:ln>
                  <a:noFill/>
                </a:ln>
                <a:solidFill>
                  <a:prstClr val="black"/>
                </a:solidFill>
                <a:effectLst/>
                <a:uLnTx/>
                <a:uFillTx/>
                <a:ea typeface="+mn-ea"/>
                <a:cs typeface="+mn-cs"/>
              </a:rPr>
              <a:t>, Medicare pays first. The state may help pay your Part D costs for prescriptions, drug plan premium's and/or other drug costs. Find out if your state has a State Pharmaceutical Assistance Program </a:t>
            </a:r>
            <a:r>
              <a:rPr lang="en-US" dirty="0">
                <a:solidFill>
                  <a:prstClr val="black"/>
                </a:solidFill>
              </a:rPr>
              <a:t>by visiting </a:t>
            </a:r>
            <a:r>
              <a:rPr lang="en-US" dirty="0">
                <a:solidFill>
                  <a:prstClr val="black"/>
                </a:solidFill>
                <a:hlinkClick r:id="rId3"/>
              </a:rPr>
              <a:t>Medicare.gov/pharmaceutical-assistance-program/#state-programs</a:t>
            </a:r>
            <a:r>
              <a:rPr lang="en-US" dirty="0">
                <a:solidFill>
                  <a:srgbClr val="0563C1"/>
                </a:solidFill>
                <a:ea typeface="Calibri" panose="020F0502020204030204" pitchFamily="34" charset="0"/>
                <a:cs typeface="Times New Roman" panose="02020603050405020304" pitchFamily="18" charset="0"/>
              </a:rPr>
              <a:t>.</a:t>
            </a:r>
          </a:p>
          <a:p>
            <a:pPr marL="0" marR="0" indent="0">
              <a:spcBef>
                <a:spcPts val="0"/>
              </a:spcBef>
              <a:spcAft>
                <a:spcPts val="600"/>
              </a:spcAft>
              <a:buNone/>
            </a:pPr>
            <a:r>
              <a:rPr lang="en-US" b="1" dirty="0"/>
              <a:t>AIDS Drug Assistance Program (ADAP)</a:t>
            </a:r>
            <a:r>
              <a:rPr lang="en-US" dirty="0"/>
              <a:t>: A State-administered program authorized under Title II of the CARE Act that provides Food &amp; Drug Administration (FDA)-approved medications to low-income individuals with HIV disease who have limited or no coverage from private insurance or Medicaid. ADAPs are an integral component of the safety-net for HIV/AIDS patients because they fill coverage gaps in public and private insurance for critical HIV/AIDS drug treatments. If you get help from the ADAPs, Medicare pays first. Costs paid for by an ADAP counts toward a beneficiary’s </a:t>
            </a:r>
            <a:r>
              <a:rPr lang="en-US" dirty="0" err="1"/>
              <a:t>TrOOP</a:t>
            </a:r>
            <a:r>
              <a:rPr lang="en-US" dirty="0"/>
              <a:t>.</a:t>
            </a:r>
          </a:p>
        </p:txBody>
      </p:sp>
    </p:spTree>
    <p:extLst>
      <p:ext uri="{BB962C8B-B14F-4D97-AF65-F5344CB8AC3E}">
        <p14:creationId xmlns:p14="http://schemas.microsoft.com/office/powerpoint/2010/main" val="460534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14325" y="3744873"/>
            <a:ext cx="6696075" cy="5742027"/>
          </a:xfrm>
        </p:spPr>
        <p:txBody>
          <a:bodyPr>
            <a:normAutofit/>
          </a:bodyPr>
          <a:lstStyle/>
          <a:p>
            <a:pPr marL="0" indent="0">
              <a:spcBef>
                <a:spcPts val="634"/>
              </a:spcBef>
              <a:spcAft>
                <a:spcPts val="600"/>
              </a:spcAft>
              <a:buNone/>
              <a:defRPr/>
            </a:pPr>
            <a:r>
              <a:rPr lang="en-US" sz="1100" b="1" dirty="0">
                <a:cs typeface="Arial" panose="020B0604020202020204" pitchFamily="34" charset="0"/>
              </a:rPr>
              <a:t>Presenter Notes</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kumimoji="0" lang="en-US" sz="1100" b="0" i="0" u="none" strike="noStrike" kern="1200" cap="none" spc="0" normalizeH="0" baseline="0" noProof="0" dirty="0">
                <a:ln>
                  <a:noFill/>
                </a:ln>
                <a:solidFill>
                  <a:prstClr val="black"/>
                </a:solidFill>
                <a:effectLst/>
                <a:uLnTx/>
                <a:uFillTx/>
              </a:rPr>
              <a:t>If you’re covered by </a:t>
            </a:r>
            <a:r>
              <a:rPr kumimoji="0" lang="en-US" sz="1100" b="1" i="0" u="none" strike="noStrike" kern="1200" cap="none" spc="0" normalizeH="0" baseline="0" noProof="0" dirty="0">
                <a:ln>
                  <a:noFill/>
                </a:ln>
                <a:solidFill>
                  <a:prstClr val="black"/>
                </a:solidFill>
                <a:effectLst/>
                <a:uLnTx/>
                <a:uFillTx/>
              </a:rPr>
              <a:t>no-fault/liability insurance</a:t>
            </a:r>
            <a:r>
              <a:rPr kumimoji="0" lang="en-US" sz="1100" b="0" i="0" u="none" strike="noStrike" kern="1200" cap="none" spc="0" normalizeH="0" baseline="0" noProof="0" dirty="0">
                <a:ln>
                  <a:noFill/>
                </a:ln>
                <a:solidFill>
                  <a:prstClr val="black"/>
                </a:solidFill>
                <a:effectLst/>
                <a:uLnTx/>
                <a:uFillTx/>
              </a:rPr>
              <a:t>, like an automobile accident, injury in a public place, or malpractice, Medicare pays first for prescriptions covered by Part D that aren’t related to the accident or injury.</a:t>
            </a:r>
            <a:endParaRPr lang="en-US" sz="1100" dirty="0">
              <a:ea typeface="Calibri" panose="020F0502020204030204" pitchFamily="34" charset="0"/>
              <a:cs typeface="Times New Roman" panose="02020603050405020304" pitchFamily="18" charset="0"/>
            </a:endParaRPr>
          </a:p>
          <a:p>
            <a:pPr marL="0" lvl="0" indent="0">
              <a:spcBef>
                <a:spcPts val="611"/>
              </a:spcBef>
              <a:spcAft>
                <a:spcPts val="600"/>
              </a:spcAft>
              <a:buNone/>
              <a:defRPr/>
            </a:pPr>
            <a:r>
              <a:rPr lang="en-US" sz="1100" b="1" dirty="0">
                <a:solidFill>
                  <a:prstClr val="black"/>
                </a:solidFill>
              </a:rPr>
              <a:t>Pharmaceutical Manufacturer-sponsored Patient Assistance Programs (PAPs) </a:t>
            </a:r>
            <a:r>
              <a:rPr lang="en-US" sz="1100" dirty="0">
                <a:solidFill>
                  <a:prstClr val="black"/>
                </a:solidFill>
              </a:rPr>
              <a:t>are considered separate from the Part D benefit. A person who is enrolled in a PAP, obtains a particular drug from the manufacturer and does not use their Part D benefit for that drug. When a manufacturer provides a drug through a PAP, the Medicare drug plan no longer pays for the drug once the plan is notified that the enrollee is obtaining the drug through a PAP. If you get help from a manufacturer-sponsored</a:t>
            </a:r>
            <a:r>
              <a:rPr lang="en-US" sz="1100" b="1" dirty="0">
                <a:solidFill>
                  <a:prstClr val="black"/>
                </a:solidFill>
              </a:rPr>
              <a:t> </a:t>
            </a:r>
            <a:r>
              <a:rPr lang="en-US" sz="1100" dirty="0">
                <a:solidFill>
                  <a:prstClr val="black"/>
                </a:solidFill>
              </a:rPr>
              <a:t>PAP, that assistance won’t count toward your </a:t>
            </a:r>
            <a:r>
              <a:rPr lang="en-US" sz="1100" dirty="0" err="1">
                <a:solidFill>
                  <a:prstClr val="black"/>
                </a:solidFill>
              </a:rPr>
              <a:t>TrOOP</a:t>
            </a:r>
            <a:r>
              <a:rPr lang="en-US" sz="1100" dirty="0">
                <a:solidFill>
                  <a:prstClr val="black"/>
                </a:solidFill>
              </a:rPr>
              <a:t> costs. Medicare encourages PAPs to exchange eligibility files with Medicare so that Medicare drug plans are aware of your eligibility for PAP assistance and can set their computer system’s edits to show when you get the drugs for free under the PAP. PAPs may charge a small copayment when giving this in-kind assistance, and this amount may count toward </a:t>
            </a:r>
            <a:r>
              <a:rPr lang="en-US" sz="1100" dirty="0" err="1">
                <a:solidFill>
                  <a:prstClr val="black"/>
                </a:solidFill>
              </a:rPr>
              <a:t>TrOOP</a:t>
            </a:r>
            <a:r>
              <a:rPr lang="en-US" sz="1100" dirty="0">
                <a:solidFill>
                  <a:prstClr val="black"/>
                </a:solidFill>
              </a:rPr>
              <a:t>. You’ll need to submit a paper claim to the drug plan, along with copayment documentation.</a:t>
            </a:r>
          </a:p>
          <a:p>
            <a:pPr marL="0" lvl="0" indent="0">
              <a:spcBef>
                <a:spcPts val="611"/>
              </a:spcBef>
              <a:spcAft>
                <a:spcPts val="600"/>
              </a:spcAft>
              <a:buNone/>
              <a:defRPr/>
            </a:pPr>
            <a:r>
              <a:rPr lang="en-US" sz="1100" dirty="0">
                <a:solidFill>
                  <a:prstClr val="black"/>
                </a:solidFill>
              </a:rPr>
              <a:t>If you get help from a </a:t>
            </a:r>
            <a:r>
              <a:rPr lang="en-US" sz="1100" b="1" dirty="0">
                <a:solidFill>
                  <a:prstClr val="black"/>
                </a:solidFill>
              </a:rPr>
              <a:t>charitable program</a:t>
            </a:r>
            <a:r>
              <a:rPr lang="en-US" sz="1100" dirty="0">
                <a:solidFill>
                  <a:prstClr val="black"/>
                </a:solidFill>
              </a:rPr>
              <a:t>, you may present a retail ID card at the point of sale to get financial help. Charities that choose to participate in electronic data exchange can speed up the settlement of claims at the point of sale. Some charities require you to submit a paper claim and then send claims to the </a:t>
            </a:r>
            <a:r>
              <a:rPr lang="en-US" sz="1100" dirty="0" err="1">
                <a:solidFill>
                  <a:prstClr val="black"/>
                </a:solidFill>
              </a:rPr>
              <a:t>TrOOP</a:t>
            </a:r>
            <a:r>
              <a:rPr lang="en-US" sz="1100" dirty="0">
                <a:solidFill>
                  <a:prstClr val="black"/>
                </a:solidFill>
              </a:rPr>
              <a:t> contractor in a batch form so that the </a:t>
            </a:r>
            <a:r>
              <a:rPr lang="en-US" sz="1100" dirty="0" err="1">
                <a:solidFill>
                  <a:prstClr val="black"/>
                </a:solidFill>
              </a:rPr>
              <a:t>TrOOP</a:t>
            </a:r>
            <a:r>
              <a:rPr lang="en-US" sz="1100" dirty="0">
                <a:solidFill>
                  <a:prstClr val="black"/>
                </a:solidFill>
              </a:rPr>
              <a:t> costs can be calculated accurately. Any financial help a charity gives on your behalf will count toward the </a:t>
            </a:r>
            <a:r>
              <a:rPr lang="en-US" sz="1100" dirty="0" err="1">
                <a:solidFill>
                  <a:prstClr val="black"/>
                </a:solidFill>
              </a:rPr>
              <a:t>TrOOP</a:t>
            </a:r>
            <a:r>
              <a:rPr lang="en-US" sz="1100" dirty="0">
                <a:solidFill>
                  <a:prstClr val="black"/>
                </a:solidFill>
              </a:rPr>
              <a:t> catastrophic threshold, unless it’s a GHP, government-funded health program, or other third-party payment arrangement.</a:t>
            </a:r>
          </a:p>
          <a:p>
            <a:pPr marL="0" indent="0">
              <a:spcBef>
                <a:spcPts val="611"/>
              </a:spcBef>
              <a:spcAft>
                <a:spcPts val="600"/>
              </a:spcAft>
              <a:buNone/>
              <a:defRPr/>
            </a:pPr>
            <a:r>
              <a:rPr lang="en-US" sz="1100" dirty="0">
                <a:solidFill>
                  <a:prstClr val="black"/>
                </a:solidFill>
              </a:rPr>
              <a:t>If you’re covered under </a:t>
            </a:r>
            <a:r>
              <a:rPr lang="en-US" sz="1100" b="1" dirty="0">
                <a:solidFill>
                  <a:prstClr val="black"/>
                </a:solidFill>
              </a:rPr>
              <a:t>Workers’ Compensation</a:t>
            </a:r>
            <a:r>
              <a:rPr lang="en-US" sz="1100" dirty="0">
                <a:solidFill>
                  <a:prstClr val="black"/>
                </a:solidFill>
              </a:rPr>
              <a:t>, Medicare will pay first for covered prescriptions that aren’t related to the job-related illness or injury. Medicare drug plans will always make a conditional primary payment to ease the burden on the policyholder, unless certain situations apply. The Medicare drug plan won’t pay if it’s aware that you have workers’ compensation, Federal Black Lung Program benefits, or no-fault/liability coverage and has previously established that a certain drug is being used exclusively to treat a related illness or injury. For example, when you refill a prescription previously paid for by workers’ compensation, the Medicare drug plan may deny primary payment and default to Medicare secondary payer. The payment is conditional because it must be repaid to Medicare once a settlement, judgment, or award is reached. </a:t>
            </a:r>
          </a:p>
          <a:p>
            <a:pPr marL="0" lvl="0" indent="0">
              <a:spcBef>
                <a:spcPts val="611"/>
              </a:spcBef>
              <a:spcAft>
                <a:spcPts val="600"/>
              </a:spcAft>
              <a:buNone/>
              <a:defRPr/>
            </a:pPr>
            <a:endParaRPr lang="en-US" sz="1100" dirty="0">
              <a:solidFill>
                <a:prstClr val="black"/>
              </a:solidFill>
            </a:endParaRPr>
          </a:p>
        </p:txBody>
      </p:sp>
    </p:spTree>
    <p:extLst>
      <p:ext uri="{BB962C8B-B14F-4D97-AF65-F5344CB8AC3E}">
        <p14:creationId xmlns:p14="http://schemas.microsoft.com/office/powerpoint/2010/main" val="3612359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185267" defTabSz="999048">
              <a:spcBef>
                <a:spcPts val="664"/>
              </a:spcBef>
              <a:spcAft>
                <a:spcPts val="600"/>
              </a:spcAft>
              <a:buNone/>
              <a:defRPr/>
            </a:pPr>
            <a:r>
              <a:rPr lang="en-US" b="1" dirty="0"/>
              <a:t>This slide has animation</a:t>
            </a:r>
            <a:r>
              <a:rPr lang="en-US" dirty="0"/>
              <a:t>.</a:t>
            </a:r>
            <a:endParaRPr lang="en-US" dirty="0">
              <a:cs typeface="Arial" panose="020B0604020202020204" pitchFamily="34" charset="0"/>
            </a:endParaRPr>
          </a:p>
          <a:p>
            <a:pPr marL="0" indent="-185267" defTabSz="999048">
              <a:spcBef>
                <a:spcPts val="66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98004" indent="-119484" defTabSz="999048">
              <a:spcBef>
                <a:spcPts val="634"/>
              </a:spcBef>
              <a:spcAft>
                <a:spcPts val="600"/>
              </a:spcAft>
              <a:buNone/>
              <a:defRPr/>
            </a:pPr>
            <a:r>
              <a:rPr lang="en-US" dirty="0">
                <a:solidFill>
                  <a:prstClr val="black"/>
                </a:solidFill>
                <a:cs typeface="Arial" panose="020B0604020202020204" pitchFamily="34" charset="0"/>
              </a:rPr>
              <a:t>Check Your Knowledge—Question 4</a:t>
            </a:r>
            <a:endParaRPr lang="en-US" dirty="0">
              <a:ea typeface="+mn-ea"/>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For people covered by Medicare </a:t>
            </a:r>
            <a:r>
              <a:rPr lang="en-US" b="1" i="1" dirty="0">
                <a:solidFill>
                  <a:prstClr val="black"/>
                </a:solidFill>
                <a:cs typeface="Arial" panose="020B0604020202020204" pitchFamily="34" charset="0"/>
              </a:rPr>
              <a:t>and</a:t>
            </a:r>
            <a:r>
              <a:rPr lang="en-US" b="1" dirty="0">
                <a:solidFill>
                  <a:prstClr val="black"/>
                </a:solidFill>
                <a:cs typeface="Arial" panose="020B0604020202020204" pitchFamily="34" charset="0"/>
              </a:rPr>
              <a:t> full Medicaid benefits who have a medical issue that’s covered by workers’ compensation insurance, Medicare pays for:</a:t>
            </a:r>
          </a:p>
          <a:p>
            <a:pPr marL="199868" indent="-199868" defTabSz="966612">
              <a:spcBef>
                <a:spcPts val="634"/>
              </a:spcBef>
              <a:spcAft>
                <a:spcPts val="600"/>
              </a:spcAft>
              <a:buFontTx/>
              <a:buAutoNum type="alphaLcPeriod"/>
              <a:defRPr/>
            </a:pPr>
            <a:r>
              <a:rPr lang="en-US" dirty="0">
                <a:solidFill>
                  <a:prstClr val="black"/>
                </a:solidFill>
                <a:cs typeface="Arial" panose="020B0604020202020204" pitchFamily="34" charset="0"/>
              </a:rPr>
              <a:t>All prescriptions</a:t>
            </a:r>
          </a:p>
          <a:p>
            <a:pPr marL="199868" indent="-199868" defTabSz="980842">
              <a:spcBef>
                <a:spcPts val="634"/>
              </a:spcBef>
              <a:spcAft>
                <a:spcPts val="600"/>
              </a:spcAft>
              <a:buFontTx/>
              <a:buAutoNum type="alphaLcPeriod"/>
              <a:defRPr/>
            </a:pPr>
            <a:r>
              <a:rPr lang="en-US" dirty="0">
                <a:solidFill>
                  <a:prstClr val="black"/>
                </a:solidFill>
                <a:cs typeface="Arial" panose="020B0604020202020204" pitchFamily="34" charset="0"/>
              </a:rPr>
              <a:t>Prescriptions other than those for the job-related injury or illness</a:t>
            </a:r>
          </a:p>
          <a:p>
            <a:pPr marL="0" indent="0">
              <a:spcBef>
                <a:spcPts val="634"/>
              </a:spcBef>
              <a:spcAft>
                <a:spcPts val="600"/>
              </a:spcAft>
              <a:buNone/>
              <a:defRPr/>
            </a:pPr>
            <a:r>
              <a:rPr lang="en-US" b="1" dirty="0">
                <a:solidFill>
                  <a:prstClr val="black"/>
                </a:solidFill>
                <a:cs typeface="Arial" panose="020B0604020202020204" pitchFamily="34" charset="0"/>
              </a:rPr>
              <a:t>Answer: b. [Medicare pays for] prescriptions other than those for the job-related injury or illness </a:t>
            </a:r>
          </a:p>
          <a:p>
            <a:pPr marL="0" indent="0" defTabSz="966612">
              <a:spcBef>
                <a:spcPts val="634"/>
              </a:spcBef>
              <a:spcAft>
                <a:spcPts val="600"/>
              </a:spcAft>
              <a:buNone/>
              <a:defRPr/>
            </a:pPr>
            <a:r>
              <a:rPr lang="en-US" dirty="0">
                <a:solidFill>
                  <a:prstClr val="black"/>
                </a:solidFill>
                <a:cs typeface="Arial" panose="020B0604020202020204" pitchFamily="34" charset="0"/>
              </a:rPr>
              <a:t>The Medicare Modernization Act (MMA) established that people with both Medicare and full Medicaid benefits get drug coverage from Medicare rather than Medicaid.</a:t>
            </a:r>
          </a:p>
        </p:txBody>
      </p:sp>
    </p:spTree>
    <p:extLst>
      <p:ext uri="{BB962C8B-B14F-4D97-AF65-F5344CB8AC3E}">
        <p14:creationId xmlns:p14="http://schemas.microsoft.com/office/powerpoint/2010/main" val="1722448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51"/>
              </a:spcBef>
              <a:spcAft>
                <a:spcPts val="600"/>
              </a:spcAft>
              <a:buNone/>
            </a:pPr>
            <a:r>
              <a:rPr lang="en-US" dirty="0">
                <a:cs typeface="Arial" panose="020B0604020202020204" pitchFamily="34" charset="0"/>
              </a:rPr>
              <a:t>This slide (and the two that follow) provides information about additional resources and products. You may want to highlight those that are most relevant to your audience.</a:t>
            </a:r>
          </a:p>
          <a:p>
            <a:pPr marL="0" indent="0">
              <a:spcBef>
                <a:spcPts val="621"/>
              </a:spcBef>
              <a:spcAft>
                <a:spcPts val="600"/>
              </a:spcAft>
              <a:buNone/>
            </a:pPr>
            <a:r>
              <a:rPr lang="en-US" i="1" dirty="0">
                <a:cs typeface="Arial" panose="020B0604020202020204" pitchFamily="34" charset="0"/>
              </a:rPr>
              <a:t>Continued on next slide.</a:t>
            </a:r>
            <a:endParaRPr lang="en-US" dirty="0">
              <a:cs typeface="Arial" panose="020B0604020202020204" pitchFamily="34" charset="0"/>
            </a:endParaRPr>
          </a:p>
        </p:txBody>
      </p:sp>
    </p:spTree>
    <p:extLst>
      <p:ext uri="{BB962C8B-B14F-4D97-AF65-F5344CB8AC3E}">
        <p14:creationId xmlns:p14="http://schemas.microsoft.com/office/powerpoint/2010/main" val="4052137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 </a:t>
            </a:r>
            <a:endParaRPr lang="en-US" dirty="0">
              <a:cs typeface="Arial" panose="020B0604020202020204" pitchFamily="34" charset="0"/>
            </a:endParaRPr>
          </a:p>
          <a:p>
            <a:pPr marL="0" indent="0">
              <a:spcAft>
                <a:spcPts val="600"/>
              </a:spcAft>
              <a:buNone/>
            </a:pPr>
            <a:r>
              <a:rPr lang="en-US" i="1" dirty="0">
                <a:cs typeface="Arial" panose="020B0604020202020204" pitchFamily="34" charset="0"/>
              </a:rPr>
              <a:t>See next slide for selected Medicare products.</a:t>
            </a:r>
            <a:endParaRPr lang="en-US" dirty="0">
              <a:cs typeface="Arial" panose="020B0604020202020204" pitchFamily="34" charset="0"/>
            </a:endParaRPr>
          </a:p>
        </p:txBody>
      </p:sp>
    </p:spTree>
    <p:extLst>
      <p:ext uri="{BB962C8B-B14F-4D97-AF65-F5344CB8AC3E}">
        <p14:creationId xmlns:p14="http://schemas.microsoft.com/office/powerpoint/2010/main" val="3531720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644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9165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pPr>
            <a:r>
              <a:rPr lang="en-US" b="1" dirty="0">
                <a:cs typeface="Arial" panose="020B0604020202020204" pitchFamily="34" charset="0"/>
              </a:rPr>
              <a:t>Presenter Notes</a:t>
            </a:r>
          </a:p>
          <a:p>
            <a:pPr marL="0" indent="0">
              <a:spcAft>
                <a:spcPts val="600"/>
              </a:spcAft>
              <a:buNone/>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dirty="0">
                <a:cs typeface="Arial" panose="020B0604020202020204" pitchFamily="34" charset="0"/>
              </a:rPr>
              <a:t> to view NTP training materials and to subscribe to our email list. Contact us at training@cms.hhs.gov. </a:t>
            </a:r>
          </a:p>
        </p:txBody>
      </p:sp>
    </p:spTree>
    <p:extLst>
      <p:ext uri="{BB962C8B-B14F-4D97-AF65-F5344CB8AC3E}">
        <p14:creationId xmlns:p14="http://schemas.microsoft.com/office/powerpoint/2010/main" val="60956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118813" indent="-118813">
              <a:spcAft>
                <a:spcPts val="600"/>
              </a:spcAft>
              <a:buNone/>
            </a:pPr>
            <a:r>
              <a:rPr lang="en-US" b="1" dirty="0">
                <a:cs typeface="Arial" panose="020B0604020202020204" pitchFamily="34" charset="0"/>
              </a:rPr>
              <a:t>Presenter Notes</a:t>
            </a:r>
          </a:p>
          <a:p>
            <a:pPr marL="118813" indent="-118813">
              <a:spcAft>
                <a:spcPts val="600"/>
              </a:spcAft>
              <a:buNone/>
            </a:pPr>
            <a:r>
              <a:rPr lang="en-US" b="0" dirty="0">
                <a:cs typeface="Arial" panose="020B0604020202020204" pitchFamily="34" charset="0"/>
              </a:rPr>
              <a:t>At the end of this lesson, you’ll be able to:</a:t>
            </a:r>
          </a:p>
          <a:p>
            <a:pPr marL="120650" indent="-120650">
              <a:spcAft>
                <a:spcPts val="600"/>
              </a:spcAft>
            </a:pPr>
            <a:r>
              <a:rPr lang="en-US" b="0" dirty="0">
                <a:cs typeface="Arial" panose="020B0604020202020204" pitchFamily="34" charset="0"/>
              </a:rPr>
              <a:t>Explain coordination of benefits and related terms</a:t>
            </a:r>
          </a:p>
          <a:p>
            <a:pPr marL="120650" indent="-120650">
              <a:spcAft>
                <a:spcPts val="600"/>
              </a:spcAft>
            </a:pPr>
            <a:r>
              <a:rPr lang="en-US" b="0" dirty="0">
                <a:cs typeface="Arial" panose="020B0604020202020204" pitchFamily="34" charset="0"/>
              </a:rPr>
              <a:t>Discuss guidelines on when Medicare is the primary or secondary payer on a claim </a:t>
            </a:r>
          </a:p>
          <a:p>
            <a:pPr marL="120650" indent="-120650">
              <a:spcAft>
                <a:spcPts val="600"/>
              </a:spcAft>
            </a:pPr>
            <a:r>
              <a:rPr lang="en-US" b="0" dirty="0">
                <a:cs typeface="Arial" panose="020B0604020202020204" pitchFamily="34" charset="0"/>
              </a:rPr>
              <a:t>Describe the Benefits Coordination &amp; Recovery Center (BCRC) and its role</a:t>
            </a:r>
          </a:p>
        </p:txBody>
      </p:sp>
    </p:spTree>
    <p:extLst>
      <p:ext uri="{BB962C8B-B14F-4D97-AF65-F5344CB8AC3E}">
        <p14:creationId xmlns:p14="http://schemas.microsoft.com/office/powerpoint/2010/main" val="127385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Aft>
                <a:spcPts val="600"/>
              </a:spcAft>
              <a:buNone/>
              <a:defRPr/>
            </a:pPr>
            <a:r>
              <a:rPr lang="en-US" sz="1200" b="1" dirty="0"/>
              <a:t>This slide has animation</a:t>
            </a:r>
            <a:r>
              <a:rPr lang="en-US" sz="1200" dirty="0"/>
              <a:t>.</a:t>
            </a:r>
            <a:endParaRPr lang="en-US" sz="1200" b="1" dirty="0">
              <a:cs typeface="Arial" panose="020B0604020202020204" pitchFamily="34" charset="0"/>
            </a:endParaRPr>
          </a:p>
          <a:p>
            <a:pPr marL="0" indent="0">
              <a:spcAft>
                <a:spcPts val="600"/>
              </a:spcAft>
              <a:buNone/>
              <a:defRPr/>
            </a:pPr>
            <a:r>
              <a:rPr lang="en-US" sz="1200" b="1" dirty="0">
                <a:cs typeface="Arial" panose="020B0604020202020204" pitchFamily="34" charset="0"/>
              </a:rPr>
              <a:t>Presenter Notes</a:t>
            </a:r>
            <a:endParaRPr lang="en-US" sz="1200" dirty="0">
              <a:cs typeface="Arial" panose="020B0604020202020204" pitchFamily="34" charset="0"/>
            </a:endParaRPr>
          </a:p>
          <a:p>
            <a:pPr marL="0" indent="0">
              <a:spcAft>
                <a:spcPts val="600"/>
              </a:spcAft>
              <a:buNone/>
              <a:defRPr/>
            </a:pPr>
            <a:r>
              <a:rPr lang="en-US" sz="1200" dirty="0">
                <a:solidFill>
                  <a:prstClr val="black"/>
                </a:solidFill>
                <a:cs typeface="Arial" panose="020B0604020202020204" pitchFamily="34" charset="0"/>
              </a:rPr>
              <a:t>If you have both Medicare and other health coverage and/or drug coverage, each type of coverage is called a “payer.” When there’s more than one payer, coordination of benefits rules determine who pays first. The primary payer pays what it owes on your bills first, up to the limits of its coverage, and then you or your provider submits the claim to the secondary payer if there are costs the primary payer didn’t cover. In some rare cases, there may also be a third payer. Medicare doesn’t automatically know if you have other coverage. However, insurers must report to Medicare when they’re responsible to pay first on your medical claims. </a:t>
            </a:r>
            <a:endParaRPr lang="en-US" sz="1200" dirty="0">
              <a:ea typeface="+mn-ea"/>
              <a:cs typeface="Arial" panose="020B0604020202020204" pitchFamily="34" charset="0"/>
            </a:endParaRPr>
          </a:p>
          <a:p>
            <a:pPr marL="120650" indent="-120650">
              <a:spcAft>
                <a:spcPts val="600"/>
              </a:spcAft>
              <a:defRPr/>
            </a:pPr>
            <a:r>
              <a:rPr lang="en-US" sz="1200" dirty="0">
                <a:cs typeface="Arial" panose="020B0604020202020204" pitchFamily="34" charset="0"/>
              </a:rPr>
              <a:t>Medicare may be the primary payer or the secondary payer—it depends on the circumstances.</a:t>
            </a:r>
          </a:p>
          <a:p>
            <a:pPr marL="120650" indent="-120650">
              <a:spcAft>
                <a:spcPts val="600"/>
              </a:spcAft>
              <a:defRPr/>
            </a:pPr>
            <a:r>
              <a:rPr lang="en-US" sz="1200" dirty="0">
                <a:cs typeface="Arial" panose="020B0604020202020204" pitchFamily="34" charset="0"/>
              </a:rPr>
              <a:t>In some circumstances, Medicare may make no payment.</a:t>
            </a:r>
          </a:p>
          <a:p>
            <a:pPr marL="120650" indent="-120650">
              <a:spcAft>
                <a:spcPts val="600"/>
              </a:spcAft>
              <a:defRPr/>
            </a:pPr>
            <a:r>
              <a:rPr lang="en-US" sz="1200" dirty="0">
                <a:cs typeface="Arial" panose="020B0604020202020204" pitchFamily="34" charset="0"/>
              </a:rPr>
              <a:t>Tell your doctor and other providers if you have health coverage in addition to Medicare.</a:t>
            </a:r>
          </a:p>
        </p:txBody>
      </p:sp>
    </p:spTree>
    <p:extLst>
      <p:ext uri="{BB962C8B-B14F-4D97-AF65-F5344CB8AC3E}">
        <p14:creationId xmlns:p14="http://schemas.microsoft.com/office/powerpoint/2010/main" val="384378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00789" y="3757506"/>
            <a:ext cx="6641431" cy="5723377"/>
          </a:xfrm>
        </p:spPr>
        <p:txBody>
          <a:bodyPr/>
          <a:lstStyle/>
          <a:p>
            <a:pPr marL="0" indent="0">
              <a:spcBef>
                <a:spcPts val="664"/>
              </a:spcBef>
              <a:spcAft>
                <a:spcPts val="600"/>
              </a:spcAft>
              <a:buNone/>
              <a:defRPr/>
            </a:pPr>
            <a:r>
              <a:rPr lang="en-US" b="1" dirty="0"/>
              <a:t>This slide has animation</a:t>
            </a:r>
            <a:r>
              <a:rPr lang="en-US" dirty="0"/>
              <a:t>.</a:t>
            </a:r>
            <a:endParaRPr lang="en-US" b="1" dirty="0">
              <a:cs typeface="Arial" panose="020B0604020202020204" pitchFamily="34" charset="0"/>
            </a:endParaRPr>
          </a:p>
          <a:p>
            <a:pPr marL="0" indent="0">
              <a:spcBef>
                <a:spcPts val="634"/>
              </a:spcBef>
              <a:spcAft>
                <a:spcPts val="600"/>
              </a:spcAft>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spcAft>
                <a:spcPts val="600"/>
              </a:spcAft>
              <a:buNone/>
              <a:defRPr/>
            </a:pPr>
            <a:r>
              <a:rPr lang="en-US" dirty="0">
                <a:solidFill>
                  <a:prstClr val="black"/>
                </a:solidFill>
                <a:cs typeface="Arial" panose="020B0604020202020204" pitchFamily="34" charset="0"/>
              </a:rPr>
              <a:t>Medicare is the primary payer for most people with Medicare. This means Medicare pays first on health care claims. </a:t>
            </a:r>
            <a:endParaRPr lang="en-US" dirty="0">
              <a:cs typeface="Arial" panose="020B0604020202020204" pitchFamily="34" charset="0"/>
            </a:endParaRPr>
          </a:p>
          <a:p>
            <a:pPr marL="0" indent="0" defTabSz="966612">
              <a:spcBef>
                <a:spcPts val="634"/>
              </a:spcBef>
              <a:spcAft>
                <a:spcPts val="600"/>
              </a:spcAft>
              <a:buNone/>
              <a:defRPr/>
            </a:pPr>
            <a:r>
              <a:rPr lang="en-US" b="1" dirty="0">
                <a:solidFill>
                  <a:prstClr val="black"/>
                </a:solidFill>
                <a:cs typeface="Arial" panose="020B0604020202020204" pitchFamily="34" charset="0"/>
              </a:rPr>
              <a:t>Generally, Medicare pays first when:</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Medicare is your only source of medical, hospital, or drug coverage. </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a Medicare Supplement Insurance (Medigap) policy or other privately purchased insurance policy that isn’t related to current employment. A Medigap policy may cover amounts not fully covered by Medicare.</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both Medicaid and Medicare coverage—with no other coverage that may be primary to Medicare. </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retiree coverage, in most cases. To know how a plan works with Medicare, check the plan’s benefits booklet, or plan description provided by the employer or union, or call the benefits administrator.</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get health care services from the Indian Health Service (IHS).</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have TRICARE for Life (TFL) and you’re retired from the uniformed services. </a:t>
            </a: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TRICARE is a health care plan for uniformed service members, military retirees, and their families. TFL provides expanded medical coverage to Medicare-eligible uniformed services retirees 65 or older, to their eligible family members and survivors, and to certain spouses.</a:t>
            </a:r>
          </a:p>
          <a:p>
            <a:pPr marL="125861" lvl="1" indent="-125861"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You’re covered under the Consolidated Omnibus Budget Reconciliation Act (COBRA), like from an employer. The exception is during the 30-month coordination period for people with End-Stage Renal Disease (ESRD).</a:t>
            </a:r>
          </a:p>
        </p:txBody>
      </p:sp>
    </p:spTree>
    <p:extLst>
      <p:ext uri="{BB962C8B-B14F-4D97-AF65-F5344CB8AC3E}">
        <p14:creationId xmlns:p14="http://schemas.microsoft.com/office/powerpoint/2010/main" val="278846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64"/>
              </a:spcBef>
              <a:buNone/>
              <a:defRPr/>
            </a:pPr>
            <a:r>
              <a:rPr lang="en-US" b="1" dirty="0">
                <a:cs typeface="Arial" panose="020B0604020202020204" pitchFamily="34" charset="0"/>
              </a:rPr>
              <a:t>This slide has animation.</a:t>
            </a:r>
            <a:endParaRPr lang="en-US" dirty="0">
              <a:cs typeface="Arial" panose="020B0604020202020204" pitchFamily="34" charset="0"/>
            </a:endParaRPr>
          </a:p>
          <a:p>
            <a:pPr marL="0" indent="0">
              <a:spcBef>
                <a:spcPts val="634"/>
              </a:spcBef>
              <a:buNone/>
              <a:defRPr/>
            </a:pPr>
            <a:r>
              <a:rPr lang="en-US" b="1" dirty="0">
                <a:cs typeface="Arial" panose="020B0604020202020204" pitchFamily="34" charset="0"/>
              </a:rPr>
              <a:t>Presenter Notes</a:t>
            </a:r>
            <a:endParaRPr lang="en-US" dirty="0">
              <a:cs typeface="Arial" panose="020B0604020202020204" pitchFamily="34" charset="0"/>
            </a:endParaRPr>
          </a:p>
          <a:p>
            <a:pPr marL="0" indent="0">
              <a:spcBef>
                <a:spcPts val="634"/>
              </a:spcBef>
              <a:buNone/>
              <a:defRPr/>
            </a:pPr>
            <a:r>
              <a:rPr lang="en-US" dirty="0">
                <a:solidFill>
                  <a:prstClr val="black"/>
                </a:solidFill>
                <a:cs typeface="Arial" panose="020B0604020202020204" pitchFamily="34" charset="0"/>
              </a:rPr>
              <a:t>Medicare is the secondary payer when Medicare isn’t legally responsible for paying a claim first. </a:t>
            </a:r>
          </a:p>
          <a:p>
            <a:pPr marL="125660" indent="-125660">
              <a:spcBef>
                <a:spcPts val="634"/>
              </a:spcBef>
              <a:defRPr/>
            </a:pPr>
            <a:r>
              <a:rPr lang="en-US" dirty="0">
                <a:solidFill>
                  <a:prstClr val="black"/>
                </a:solidFill>
                <a:cs typeface="Arial" panose="020B0604020202020204" pitchFamily="34" charset="0"/>
              </a:rPr>
              <a:t>When Medicare started providing coverage in 1966, it was the primary payer for all claims except for those covered by workers’ compensation, and Federal Black Lung benefits. </a:t>
            </a:r>
          </a:p>
          <a:p>
            <a:pPr marL="125660" indent="-125660">
              <a:spcBef>
                <a:spcPts val="634"/>
              </a:spcBef>
              <a:defRPr/>
            </a:pPr>
            <a:r>
              <a:rPr lang="en-US" dirty="0">
                <a:solidFill>
                  <a:prstClr val="black"/>
                </a:solidFill>
                <a:cs typeface="Arial" panose="020B0604020202020204" pitchFamily="34" charset="0"/>
              </a:rPr>
              <a:t>In 1980, Congress passed legislation that made Medicare the secondary payer to certain primary plans in an effort to shift costs from Medicare to the other appropriate sources of payment.</a:t>
            </a:r>
          </a:p>
          <a:p>
            <a:pPr marL="125660" indent="-125660" defTabSz="966612">
              <a:spcBef>
                <a:spcPts val="634"/>
              </a:spcBef>
              <a:buFont typeface="Wingdings"/>
              <a:buChar char="§"/>
              <a:defRPr/>
            </a:pPr>
            <a:r>
              <a:rPr lang="en-US" dirty="0">
                <a:solidFill>
                  <a:prstClr val="black"/>
                </a:solidFill>
                <a:cs typeface="Arial" panose="020B0604020202020204" pitchFamily="34" charset="0"/>
              </a:rPr>
              <a:t>The Medicare secondary payer provisions have protected Medicare’s Trust Funds by making sure that Medicare doesn’t pay for services and items that certain health coverage is primarily responsible for paying. These provisions apply to situations when Medicare isn’t the person’s primary health insurance coverage, or in situations where another entity has been identified as the primary payer.</a:t>
            </a:r>
          </a:p>
          <a:p>
            <a:pPr marL="125660" indent="-125660" defTabSz="966612">
              <a:spcBef>
                <a:spcPts val="634"/>
              </a:spcBef>
              <a:buFont typeface="Wingdings"/>
              <a:buChar char="§"/>
              <a:defRPr/>
            </a:pPr>
            <a:r>
              <a:rPr lang="en-US" dirty="0">
                <a:solidFill>
                  <a:prstClr val="black"/>
                </a:solidFill>
                <a:cs typeface="Arial" panose="020B0604020202020204" pitchFamily="34" charset="0"/>
              </a:rPr>
              <a:t>Medicare saved $9.7 billion in fiscal year 2021 on claims where another insurer is the primary payer before Medicare. </a:t>
            </a:r>
          </a:p>
          <a:p>
            <a:pPr marL="125660" indent="-125660">
              <a:spcBef>
                <a:spcPts val="634"/>
              </a:spcBef>
              <a:defRPr/>
            </a:pPr>
            <a:r>
              <a:rPr lang="en-US" dirty="0">
                <a:solidFill>
                  <a:prstClr val="black"/>
                </a:solidFill>
                <a:cs typeface="Arial" panose="020B0604020202020204" pitchFamily="34" charset="0"/>
              </a:rPr>
              <a:t>For detailed examples of when Medicare is the secondary payer, view the “How Medicare works with other coverage” chart in the Medicare publication “Your Guide to Who Pays First” by visiting </a:t>
            </a:r>
            <a:r>
              <a:rPr lang="en-US" dirty="0">
                <a:solidFill>
                  <a:prstClr val="black"/>
                </a:solidFill>
                <a:cs typeface="Arial" panose="020B0604020202020204" pitchFamily="34" charset="0"/>
                <a:hlinkClick r:id="rId3"/>
              </a:rPr>
              <a:t>Medicare.gov/publications</a:t>
            </a:r>
            <a:r>
              <a:rPr lang="en-US" dirty="0">
                <a:solidFill>
                  <a:prstClr val="black"/>
                </a:solidFill>
                <a:cs typeface="Arial" panose="020B0604020202020204" pitchFamily="34" charset="0"/>
              </a:rPr>
              <a:t> (CMS Product No. 02179).</a:t>
            </a:r>
          </a:p>
        </p:txBody>
      </p:sp>
    </p:spTree>
    <p:extLst>
      <p:ext uri="{BB962C8B-B14F-4D97-AF65-F5344CB8AC3E}">
        <p14:creationId xmlns:p14="http://schemas.microsoft.com/office/powerpoint/2010/main" val="4224795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11096" y="3662257"/>
            <a:ext cx="6230773" cy="5502379"/>
          </a:xfrm>
        </p:spPr>
        <p:txBody>
          <a:bodyPr/>
          <a:lstStyle/>
          <a:p>
            <a:pPr marL="0" indent="0">
              <a:spcBef>
                <a:spcPts val="664"/>
              </a:spcBef>
              <a:spcAft>
                <a:spcPts val="600"/>
              </a:spcAft>
              <a:buNone/>
              <a:defRPr/>
            </a:pPr>
            <a:r>
              <a:rPr lang="en-US" sz="1150" b="1" dirty="0">
                <a:cs typeface="Arial" panose="020B0604020202020204" pitchFamily="34" charset="0"/>
              </a:rPr>
              <a:t>This slide has animation.</a:t>
            </a:r>
          </a:p>
          <a:p>
            <a:pPr marL="0" indent="0">
              <a:spcBef>
                <a:spcPts val="634"/>
              </a:spcBef>
              <a:spcAft>
                <a:spcPts val="600"/>
              </a:spcAft>
              <a:buNone/>
              <a:defRPr/>
            </a:pPr>
            <a:r>
              <a:rPr lang="en-US" sz="1150" b="1" dirty="0">
                <a:cs typeface="Arial" panose="020B0604020202020204" pitchFamily="34" charset="0"/>
              </a:rPr>
              <a:t>Presenter Notes</a:t>
            </a:r>
            <a:endParaRPr lang="en-US" sz="1150" dirty="0">
              <a:cs typeface="Arial" panose="020B0604020202020204" pitchFamily="34" charset="0"/>
            </a:endParaRPr>
          </a:p>
          <a:p>
            <a:pPr marL="0" indent="0">
              <a:spcBef>
                <a:spcPts val="634"/>
              </a:spcBef>
              <a:spcAft>
                <a:spcPts val="600"/>
              </a:spcAft>
              <a:buNone/>
              <a:defRPr/>
            </a:pPr>
            <a:r>
              <a:rPr lang="en-US" sz="1150" b="1" dirty="0">
                <a:cs typeface="Arial" panose="020B0604020202020204" pitchFamily="34" charset="0"/>
              </a:rPr>
              <a:t>The Benefits Coordination &amp; Recovery Center (BCRC)</a:t>
            </a:r>
          </a:p>
          <a:p>
            <a:pPr marL="0" indent="0">
              <a:spcBef>
                <a:spcPts val="634"/>
              </a:spcBef>
              <a:spcAft>
                <a:spcPts val="600"/>
              </a:spcAft>
              <a:buNone/>
              <a:defRPr/>
            </a:pPr>
            <a:r>
              <a:rPr lang="en-US" sz="1150" b="1" dirty="0">
                <a:cs typeface="Arial" panose="020B0604020202020204" pitchFamily="34" charset="0"/>
              </a:rPr>
              <a:t>Determines who pays first </a:t>
            </a:r>
            <a:r>
              <a:rPr lang="en-US" sz="1150" dirty="0">
                <a:solidFill>
                  <a:prstClr val="black"/>
                </a:solidFill>
                <a:cs typeface="Arial" panose="020B0604020202020204" pitchFamily="34" charset="0"/>
              </a:rPr>
              <a:t>–</a:t>
            </a:r>
            <a:r>
              <a:rPr lang="en-US" sz="1150" dirty="0">
                <a:cs typeface="Arial" panose="020B0604020202020204" pitchFamily="34" charset="0"/>
              </a:rPr>
              <a:t> The BCRC acts on behalf of Medicare to collect and manage information on other types of insurance or coverage that a person with Medicare may have, and determines whether the coverage pays before or after Medicare. </a:t>
            </a:r>
          </a:p>
          <a:p>
            <a:pPr marL="0" indent="0">
              <a:spcBef>
                <a:spcPts val="634"/>
              </a:spcBef>
              <a:spcAft>
                <a:spcPts val="600"/>
              </a:spcAft>
              <a:buNone/>
              <a:defRPr/>
            </a:pPr>
            <a:r>
              <a:rPr lang="en-US" sz="1150" b="1" dirty="0">
                <a:cs typeface="Arial" panose="020B0604020202020204" pitchFamily="34" charset="0"/>
              </a:rPr>
              <a:t>Gets repayment </a:t>
            </a:r>
            <a:r>
              <a:rPr lang="en-US" sz="1150" dirty="0">
                <a:solidFill>
                  <a:prstClr val="black"/>
                </a:solidFill>
                <a:cs typeface="Arial" panose="020B0604020202020204" pitchFamily="34" charset="0"/>
              </a:rPr>
              <a:t>– </a:t>
            </a:r>
            <a:r>
              <a:rPr lang="en-US" sz="1150" dirty="0">
                <a:cs typeface="Arial" panose="020B0604020202020204" pitchFamily="34" charset="0"/>
              </a:rPr>
              <a:t>This contractor also acts on behalf of Medicare to get repayment when Medicare makes a conditional payment, and another payer is determined to be primary.</a:t>
            </a:r>
          </a:p>
          <a:p>
            <a:pPr marL="0" indent="0" defTabSz="966612">
              <a:spcBef>
                <a:spcPts val="634"/>
              </a:spcBef>
              <a:spcAft>
                <a:spcPts val="600"/>
              </a:spcAft>
              <a:buNone/>
              <a:defRPr/>
            </a:pPr>
            <a:r>
              <a:rPr lang="en-US" sz="1150" dirty="0">
                <a:solidFill>
                  <a:prstClr val="black"/>
                </a:solidFill>
                <a:cs typeface="Arial" panose="020B0604020202020204" pitchFamily="34" charset="0"/>
              </a:rPr>
              <a:t>The coordination of benefits process determines the correct primary payer. </a:t>
            </a:r>
          </a:p>
          <a:p>
            <a:pPr marL="0" indent="0" defTabSz="966612">
              <a:spcBef>
                <a:spcPts val="634"/>
              </a:spcBef>
              <a:spcAft>
                <a:spcPts val="600"/>
              </a:spcAft>
              <a:buNone/>
              <a:defRPr/>
            </a:pPr>
            <a:r>
              <a:rPr lang="en-US" sz="1150" b="1" dirty="0">
                <a:solidFill>
                  <a:prstClr val="black"/>
                </a:solidFill>
                <a:cs typeface="Arial" panose="020B0604020202020204" pitchFamily="34" charset="0"/>
              </a:rPr>
              <a:t>Medicare crossover process </a:t>
            </a:r>
            <a:r>
              <a:rPr lang="en-US" sz="1150" dirty="0">
                <a:solidFill>
                  <a:prstClr val="black"/>
                </a:solidFill>
                <a:cs typeface="Arial" panose="020B0604020202020204" pitchFamily="34" charset="0"/>
              </a:rPr>
              <a:t>– To help Medicare coordinate benefits with private insurance companies and other entities that pay after Medicare, the BCRC signs a Coordination of Benefits Agreement (COBA) with employer retiree plans, private insurance companies, and other entities, like Medicaid. Then these entities submit a bi-weekly or monthly eligibility file containing their covered members to the BCRC. The BCRC then makes this information available to Medicare’s Common Working File (CWF) which causes the transfer of Medicare Part A (Hospital Insurance) and Part B (Medical Insurance) Fee-for-Service claims to responsible payers. This process is commonly called the “Medicare crossover process,” and it happens on a daily basis. If there’s no agreement, the person with Medicare must coordinate secondary or supplemental payment of benefits with any other insurers he or she may have in addition to Medicare. In some cases, their provider may do this for them.</a:t>
            </a:r>
          </a:p>
          <a:p>
            <a:pPr marL="0" indent="0" defTabSz="966612">
              <a:spcBef>
                <a:spcPts val="634"/>
              </a:spcBef>
              <a:spcAft>
                <a:spcPts val="600"/>
              </a:spcAft>
              <a:buNone/>
              <a:defRPr/>
            </a:pPr>
            <a:r>
              <a:rPr lang="en-US" sz="1150" b="1" dirty="0">
                <a:solidFill>
                  <a:prstClr val="black"/>
                </a:solidFill>
                <a:cs typeface="Arial" panose="020B0604020202020204" pitchFamily="34" charset="0"/>
              </a:rPr>
              <a:t>Medicare Secondary Payer claims investigation </a:t>
            </a:r>
            <a:r>
              <a:rPr lang="en-US" sz="1150" dirty="0">
                <a:solidFill>
                  <a:prstClr val="black"/>
                </a:solidFill>
                <a:cs typeface="Arial" panose="020B0604020202020204" pitchFamily="34" charset="0"/>
              </a:rPr>
              <a:t>– The BCRC initiates an investigation when it learns that a person with Medicare has other insurance. The investigation determines which insurance pays first. Medicare Secondary Payer information-gathering activities identify Medicare Secondary Payer situations quickly, making sure responsible parties are making correct payments. When another insurer is primary to Medicare, the BCRC creates a Medicare Secondary Payer record on Medicare’s CWF to make sure Medicare pays secondary when appropriate.</a:t>
            </a:r>
          </a:p>
        </p:txBody>
      </p:sp>
    </p:spTree>
    <p:extLst>
      <p:ext uri="{BB962C8B-B14F-4D97-AF65-F5344CB8AC3E}">
        <p14:creationId xmlns:p14="http://schemas.microsoft.com/office/powerpoint/2010/main" val="1422553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March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Coordination of Benefits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911061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114473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96703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36788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11257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21320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88432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46699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899516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1077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53831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981535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30248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13856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4349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00240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49091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559318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24253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65838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60190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9080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34457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88032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49867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806938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566071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54569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7626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33440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53248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75150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31684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026542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253884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168361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March 2023</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3324446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March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251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a:t>March 2023</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dirty="0"/>
              <a:t>Coordination of Benefits</a:t>
            </a:r>
          </a:p>
        </p:txBody>
      </p:sp>
    </p:spTree>
    <p:custDataLst>
      <p:tags r:id="rId1"/>
    </p:custDataLst>
    <p:extLst>
      <p:ext uri="{BB962C8B-B14F-4D97-AF65-F5344CB8AC3E}">
        <p14:creationId xmlns:p14="http://schemas.microsoft.com/office/powerpoint/2010/main" val="49712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image" Target="../media/image4.jpe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tags" Target="../tags/tag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March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Coordination of Benefits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2"/>
    </p:custDataLst>
    <p:extLst>
      <p:ext uri="{BB962C8B-B14F-4D97-AF65-F5344CB8AC3E}">
        <p14:creationId xmlns:p14="http://schemas.microsoft.com/office/powerpoint/2010/main" val="1591965962"/>
      </p:ext>
    </p:extLst>
  </p:cSld>
  <p:clrMap bg1="lt1" tx1="dk1" bg2="lt2" tx2="dk2" accent1="accent1" accent2="accent2" accent3="accent3" accent4="accent4" accent5="accent5" accent6="accent6" hlink="hlink" folHlink="folHlink"/>
  <p:sldLayoutIdLst>
    <p:sldLayoutId id="2147483690" r:id="rId1"/>
    <p:sldLayoutId id="2147483696" r:id="rId2"/>
    <p:sldLayoutId id="2147483697" r:id="rId3"/>
    <p:sldLayoutId id="2147483698" r:id="rId4"/>
    <p:sldLayoutId id="2147483699" r:id="rId5"/>
    <p:sldLayoutId id="2147483700" r:id="rId6"/>
    <p:sldLayoutId id="2147483701" r:id="rId7"/>
    <p:sldLayoutId id="2147483710" r:id="rId8"/>
    <p:sldLayoutId id="2147483733" r:id="rId9"/>
    <p:sldLayoutId id="2147483706" r:id="rId10"/>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Month YYYY</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Module title</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1"/>
    </p:custDataLst>
    <p:extLst>
      <p:ext uri="{BB962C8B-B14F-4D97-AF65-F5344CB8AC3E}">
        <p14:creationId xmlns:p14="http://schemas.microsoft.com/office/powerpoint/2010/main" val="206048462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4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1.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63.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64.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8.sv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67.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71.xml"/><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7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3.xml"/><Relationship Id="rId1" Type="http://schemas.openxmlformats.org/officeDocument/2006/relationships/tags" Target="../tags/tag7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8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8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8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8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4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8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8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8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hyperlink" Target="http://www.opm.gov/healthcare-insurance/healthcare/" TargetMode="External"/><Relationship Id="rId3" Type="http://schemas.openxmlformats.org/officeDocument/2006/relationships/notesSlide" Target="../notesSlides/notesSlide45.xml"/><Relationship Id="rId7" Type="http://schemas.openxmlformats.org/officeDocument/2006/relationships/hyperlink" Target="https://www.dol.gov/owcp/dcmwc/" TargetMode="External"/><Relationship Id="rId2" Type="http://schemas.openxmlformats.org/officeDocument/2006/relationships/slideLayout" Target="../slideLayouts/slideLayout6.xml"/><Relationship Id="rId1" Type="http://schemas.openxmlformats.org/officeDocument/2006/relationships/tags" Target="../tags/tag92.xml"/><Relationship Id="rId6" Type="http://schemas.openxmlformats.org/officeDocument/2006/relationships/hyperlink" Target="http://www.dol.gov/dol/topic/health-plans/cobra.htm" TargetMode="External"/><Relationship Id="rId5" Type="http://schemas.openxmlformats.org/officeDocument/2006/relationships/hyperlink" Target="http://www.cms.gov/" TargetMode="External"/><Relationship Id="rId4" Type="http://schemas.openxmlformats.org/officeDocument/2006/relationships/hyperlink" Target="https://www.medicare.gov/supplements-other-insurance/how-medicare-works-with-other-insurance"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benefits.va.gov/benefits/" TargetMode="External"/><Relationship Id="rId3" Type="http://schemas.openxmlformats.org/officeDocument/2006/relationships/notesSlide" Target="../notesSlides/notesSlide46.xml"/><Relationship Id="rId7" Type="http://schemas.openxmlformats.org/officeDocument/2006/relationships/hyperlink" Target="http://www.va.gov/opa/publications/benefits_book.asp" TargetMode="External"/><Relationship Id="rId2" Type="http://schemas.openxmlformats.org/officeDocument/2006/relationships/slideLayout" Target="../slideLayouts/slideLayout6.xml"/><Relationship Id="rId1" Type="http://schemas.openxmlformats.org/officeDocument/2006/relationships/tags" Target="../tags/tag93.xml"/><Relationship Id="rId6" Type="http://schemas.openxmlformats.org/officeDocument/2006/relationships/hyperlink" Target="http://www.tricare.mil/" TargetMode="External"/><Relationship Id="rId5" Type="http://schemas.openxmlformats.org/officeDocument/2006/relationships/hyperlink" Target="https://tricare.mil/Plans/Eligibility?sc_database=web" TargetMode="External"/><Relationship Id="rId4" Type="http://schemas.openxmlformats.org/officeDocument/2006/relationships/hyperlink" Target="http://www.rxassist.org/"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94.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95.xml"/></Relationships>
</file>

<file path=ppt/slides/_rels/slide4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49.xml"/><Relationship Id="rId7" Type="http://schemas.openxmlformats.org/officeDocument/2006/relationships/image" Target="../media/image55.png"/><Relationship Id="rId2" Type="http://schemas.openxmlformats.org/officeDocument/2006/relationships/slideLayout" Target="../slideLayouts/slideLayout10.xml"/><Relationship Id="rId1" Type="http://schemas.openxmlformats.org/officeDocument/2006/relationships/tags" Target="../tags/tag96.xml"/><Relationship Id="rId6" Type="http://schemas.openxmlformats.org/officeDocument/2006/relationships/hyperlink" Target="mailto:training@cms.hhs.gov" TargetMode="External"/><Relationship Id="rId5" Type="http://schemas.openxmlformats.org/officeDocument/2006/relationships/image" Target="../media/image54.png"/><Relationship Id="rId4" Type="http://schemas.openxmlformats.org/officeDocument/2006/relationships/hyperlink" Target="https://cmsnationaltrainingprogram.cms.gov/"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4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51.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52.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Coordination of Benefits (COB)</a:t>
            </a:r>
            <a:endParaRPr lang="en-US" dirty="0">
              <a:latin typeface="Calibri "/>
            </a:endParaRP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587" y="265486"/>
            <a:ext cx="9102826" cy="719643"/>
          </a:xfrm>
        </p:spPr>
        <p:txBody>
          <a:bodyPr>
            <a:normAutofit/>
          </a:bodyPr>
          <a:lstStyle/>
          <a:p>
            <a:pPr algn="ctr"/>
            <a:r>
              <a:rPr lang="en-US" sz="3000" dirty="0">
                <a:latin typeface="Arial Black"/>
              </a:rPr>
              <a:t>Check Your Knowledge: Question 1 </a:t>
            </a:r>
            <a:endParaRPr lang="en-US" sz="3000" dirty="0"/>
          </a:p>
        </p:txBody>
      </p:sp>
      <p:sp>
        <p:nvSpPr>
          <p:cNvPr id="9" name="Content Placeholder 8"/>
          <p:cNvSpPr>
            <a:spLocks noGrp="1"/>
          </p:cNvSpPr>
          <p:nvPr>
            <p:ph idx="4294967295"/>
          </p:nvPr>
        </p:nvSpPr>
        <p:spPr>
          <a:xfrm>
            <a:off x="1215933" y="1944346"/>
            <a:ext cx="9760134" cy="2779766"/>
          </a:xfrm>
        </p:spPr>
        <p:txBody>
          <a:bodyPr vert="horz" lIns="91440" tIns="45720" rIns="91440" bIns="45720" rtlCol="0" anchor="t">
            <a:normAutofit/>
          </a:bodyPr>
          <a:lstStyle/>
          <a:p>
            <a:pPr marL="0" lvl="0" indent="0" defTabSz="685800">
              <a:lnSpc>
                <a:spcPct val="100000"/>
              </a:lnSpc>
              <a:spcBef>
                <a:spcPts val="1200"/>
              </a:spcBef>
              <a:buNone/>
            </a:pPr>
            <a:r>
              <a:rPr lang="en-US" sz="2400" b="1" dirty="0">
                <a:solidFill>
                  <a:srgbClr val="00529B"/>
                </a:solidFill>
                <a:latin typeface="Arial"/>
                <a:cs typeface="Arial"/>
              </a:rPr>
              <a:t>When does Medicare pay for claims?</a:t>
            </a:r>
          </a:p>
          <a:p>
            <a:pPr marL="346075" lvl="0" indent="-346075" defTabSz="685800">
              <a:lnSpc>
                <a:spcPct val="100000"/>
              </a:lnSpc>
              <a:spcBef>
                <a:spcPts val="1200"/>
              </a:spcBef>
              <a:buFont typeface="Wingdings" panose="05000000000000000000" pitchFamily="2" charset="2"/>
              <a:buAutoNum type="alphaLcPeriod"/>
            </a:pPr>
            <a:r>
              <a:rPr lang="en-US" sz="2400" dirty="0">
                <a:solidFill>
                  <a:srgbClr val="00529B"/>
                </a:solidFill>
              </a:rPr>
              <a:t>Medicare may pay as a primary or secondary payer</a:t>
            </a:r>
          </a:p>
          <a:p>
            <a:pPr marL="346075" lvl="0" indent="-346075" defTabSz="685800">
              <a:lnSpc>
                <a:spcPct val="100000"/>
              </a:lnSpc>
              <a:spcBef>
                <a:spcPts val="1200"/>
              </a:spcBef>
              <a:buFont typeface="Wingdings" panose="05000000000000000000" pitchFamily="2" charset="2"/>
              <a:buAutoNum type="alphaLcPeriod"/>
            </a:pPr>
            <a:r>
              <a:rPr lang="en-US" sz="2400" dirty="0">
                <a:solidFill>
                  <a:srgbClr val="00529B"/>
                </a:solidFill>
              </a:rPr>
              <a:t>Medicare may not pay at all</a:t>
            </a:r>
          </a:p>
          <a:p>
            <a:pPr marL="346075" lvl="0" indent="-346075" defTabSz="685800">
              <a:lnSpc>
                <a:spcPct val="100000"/>
              </a:lnSpc>
              <a:spcBef>
                <a:spcPts val="1200"/>
              </a:spcBef>
              <a:buFont typeface="Wingdings" panose="05000000000000000000" pitchFamily="2" charset="2"/>
              <a:buAutoNum type="alphaLcPeriod"/>
            </a:pPr>
            <a:r>
              <a:rPr lang="en-US" sz="2400" dirty="0">
                <a:solidFill>
                  <a:srgbClr val="00529B"/>
                </a:solidFill>
              </a:rPr>
              <a:t>Both a and b are true</a:t>
            </a:r>
          </a:p>
          <a:p>
            <a:pPr marL="346075" lvl="0" indent="-346075" defTabSz="685800">
              <a:lnSpc>
                <a:spcPct val="100000"/>
              </a:lnSpc>
              <a:spcBef>
                <a:spcPts val="1200"/>
              </a:spcBef>
              <a:buFont typeface="Wingdings" panose="05000000000000000000" pitchFamily="2" charset="2"/>
              <a:buAutoNum type="alphaLcPeriod"/>
            </a:pPr>
            <a:r>
              <a:rPr lang="en-US" sz="2400" dirty="0">
                <a:solidFill>
                  <a:srgbClr val="00529B"/>
                </a:solidFill>
              </a:rPr>
              <a:t>Medicare is always the primary payer</a:t>
            </a:r>
          </a:p>
        </p:txBody>
      </p:sp>
      <p:sp>
        <p:nvSpPr>
          <p:cNvPr id="6" name="GreenBox" descr="Green box highlighting &quot;C&quot; as the correct answer"/>
          <p:cNvSpPr/>
          <p:nvPr>
            <p:custDataLst>
              <p:tags r:id="rId2"/>
            </p:custDataLst>
          </p:nvPr>
        </p:nvSpPr>
        <p:spPr>
          <a:xfrm>
            <a:off x="1215933" y="3469442"/>
            <a:ext cx="4256059" cy="511050"/>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00B050"/>
              </a:solidFill>
            </a:endParaRPr>
          </a:p>
        </p:txBody>
      </p:sp>
      <p:sp>
        <p:nvSpPr>
          <p:cNvPr id="5" name="Slide Number Placeholder 4">
            <a:extLst>
              <a:ext uri="{FF2B5EF4-FFF2-40B4-BE49-F238E27FC236}">
                <a16:creationId xmlns:a16="http://schemas.microsoft.com/office/drawing/2014/main" id="{CD0F9DA8-5250-4539-8A4A-0CF0456B6795}"/>
              </a:ext>
            </a:extLst>
          </p:cNvPr>
          <p:cNvSpPr>
            <a:spLocks noGrp="1"/>
          </p:cNvSpPr>
          <p:nvPr>
            <p:ph type="sldNum" sz="quarter" idx="12"/>
          </p:nvPr>
        </p:nvSpPr>
        <p:spPr/>
        <p:txBody>
          <a:bodyPr/>
          <a:lstStyle/>
          <a:p>
            <a:pPr>
              <a:defRPr/>
            </a:pPr>
            <a:fld id="{11E79EF6-0C0E-43E6-8FB3-918BC522CC5A}" type="slidenum">
              <a:rPr lang="en-US" smtClean="0"/>
              <a:pPr>
                <a:defRPr/>
              </a:pPr>
              <a:t>10</a:t>
            </a:fld>
            <a:endParaRPr lang="en-US" dirty="0"/>
          </a:p>
        </p:txBody>
      </p:sp>
      <p:sp>
        <p:nvSpPr>
          <p:cNvPr id="4" name="Footer Placeholder 3">
            <a:extLst>
              <a:ext uri="{FF2B5EF4-FFF2-40B4-BE49-F238E27FC236}">
                <a16:creationId xmlns:a16="http://schemas.microsoft.com/office/drawing/2014/main" id="{31846F15-822F-4DA8-A952-E3915478B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vert="horz" lIns="91440" tIns="45720" rIns="91440" bIns="45720" rtlCol="0" anchor="t">
            <a:normAutofit/>
          </a:bodyPr>
          <a:lstStyle/>
          <a:p>
            <a:pPr>
              <a:lnSpc>
                <a:spcPct val="100000"/>
              </a:lnSpc>
              <a:spcBef>
                <a:spcPts val="0"/>
              </a:spcBef>
              <a:spcAft>
                <a:spcPts val="1200"/>
              </a:spcAft>
            </a:pPr>
            <a:r>
              <a:rPr lang="en-US" cap="none" dirty="0">
                <a:latin typeface="Arial Black" panose="020B0A04020102020204" pitchFamily="34" charset="0"/>
                <a:cs typeface="Arial" panose="020B0604020202020204" pitchFamily="34" charset="0"/>
              </a:rPr>
              <a:t>Medicare &amp; Other Types </a:t>
            </a:r>
            <a:br>
              <a:rPr lang="en-US" cap="none" dirty="0">
                <a:latin typeface="Arial Black" panose="020B0A04020102020204" pitchFamily="34" charset="0"/>
                <a:cs typeface="Arial" panose="020B0604020202020204" pitchFamily="34" charset="0"/>
              </a:rPr>
            </a:br>
            <a:r>
              <a:rPr lang="en-US" cap="none" dirty="0">
                <a:latin typeface="Arial Black" panose="020B0A04020102020204" pitchFamily="34" charset="0"/>
                <a:cs typeface="Arial" panose="020B0604020202020204" pitchFamily="34" charset="0"/>
              </a:rPr>
              <a:t>of Health Coverage</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2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Identify possible health claim payers </a:t>
            </a:r>
          </a:p>
          <a:p>
            <a:pPr marL="548640" indent="-274320">
              <a:lnSpc>
                <a:spcPct val="100000"/>
              </a:lnSpc>
              <a:spcBef>
                <a:spcPts val="0"/>
              </a:spcBef>
              <a:spcAft>
                <a:spcPts val="1200"/>
              </a:spcAft>
            </a:pPr>
            <a:r>
              <a:rPr lang="en-US" sz="2400" dirty="0">
                <a:solidFill>
                  <a:srgbClr val="00529B"/>
                </a:solidFill>
                <a:latin typeface="Arial"/>
                <a:cs typeface="Arial"/>
              </a:rPr>
              <a:t>Explain when Medicare pays first</a:t>
            </a:r>
          </a:p>
          <a:p>
            <a:pPr marL="548640" indent="-274320">
              <a:lnSpc>
                <a:spcPct val="100000"/>
              </a:lnSpc>
              <a:spcBef>
                <a:spcPts val="0"/>
              </a:spcBef>
              <a:spcAft>
                <a:spcPts val="1200"/>
              </a:spcAft>
            </a:pPr>
            <a:r>
              <a:rPr lang="en-US" sz="2400" dirty="0">
                <a:solidFill>
                  <a:srgbClr val="00529B"/>
                </a:solidFill>
                <a:latin typeface="Arial"/>
                <a:cs typeface="Arial"/>
              </a:rPr>
              <a:t>Explain Medicare and Health Insurance Marketplace coordination</a:t>
            </a:r>
          </a:p>
        </p:txBody>
      </p:sp>
      <p:sp>
        <p:nvSpPr>
          <p:cNvPr id="2" name="Slide Number Placeholder 1">
            <a:extLst>
              <a:ext uri="{FF2B5EF4-FFF2-40B4-BE49-F238E27FC236}">
                <a16:creationId xmlns:a16="http://schemas.microsoft.com/office/drawing/2014/main" id="{440EE71A-5F2C-4841-AC2E-3B8DFA856AD0}"/>
              </a:ext>
            </a:extLst>
          </p:cNvPr>
          <p:cNvSpPr>
            <a:spLocks noGrp="1"/>
          </p:cNvSpPr>
          <p:nvPr>
            <p:ph type="sldNum" sz="quarter" idx="12"/>
          </p:nvPr>
        </p:nvSpPr>
        <p:spPr/>
        <p:txBody>
          <a:bodyPr/>
          <a:lstStyle/>
          <a:p>
            <a:pPr>
              <a:defRPr/>
            </a:pPr>
            <a:fld id="{11E79EF6-0C0E-43E6-8FB3-918BC522CC5A}" type="slidenum">
              <a:rPr lang="en-US" smtClean="0"/>
              <a:pPr>
                <a:defRPr/>
              </a:pPr>
              <a:t>12</a:t>
            </a:fld>
            <a:endParaRPr lang="en-US" dirty="0"/>
          </a:p>
        </p:txBody>
      </p:sp>
      <p:sp>
        <p:nvSpPr>
          <p:cNvPr id="3" name="Footer Placeholder 2">
            <a:extLst>
              <a:ext uri="{FF2B5EF4-FFF2-40B4-BE49-F238E27FC236}">
                <a16:creationId xmlns:a16="http://schemas.microsoft.com/office/drawing/2014/main" id="{9AE64FEC-CEBD-43C3-A6DB-094209ABE3B3}"/>
              </a:ext>
            </a:extLst>
          </p:cNvPr>
          <p:cNvSpPr>
            <a:spLocks noGrp="1"/>
          </p:cNvSpPr>
          <p:nvPr>
            <p:ph type="ftr" sz="quarter" idx="11"/>
          </p:nvPr>
        </p:nvSpPr>
        <p:spPr/>
        <p:txBody>
          <a:bodyPr/>
          <a:lstStyle/>
          <a:p>
            <a:pPr>
              <a:defRPr/>
            </a:pPr>
            <a:r>
              <a:rPr lang="en-US"/>
              <a:t>Coordination of Benefits</a:t>
            </a:r>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447875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60272"/>
          </a:xfrm>
        </p:spPr>
        <p:txBody>
          <a:bodyPr>
            <a:normAutofit/>
          </a:bodyPr>
          <a:lstStyle/>
          <a:p>
            <a:r>
              <a:rPr lang="en-US" sz="3000" dirty="0"/>
              <a:t>Possible Payers Other than Medicare</a:t>
            </a:r>
          </a:p>
        </p:txBody>
      </p:sp>
      <p:grpSp>
        <p:nvGrpSpPr>
          <p:cNvPr id="249" name="Group 248">
            <a:extLst>
              <a:ext uri="{FF2B5EF4-FFF2-40B4-BE49-F238E27FC236}">
                <a16:creationId xmlns:a16="http://schemas.microsoft.com/office/drawing/2014/main" id="{75F9ABC0-0FAF-4B13-B896-1F95F45EAE52}"/>
              </a:ext>
              <a:ext uri="{C183D7F6-B498-43B3-948B-1728B52AA6E4}">
                <adec:decorative xmlns:adec="http://schemas.microsoft.com/office/drawing/2017/decorative" val="1"/>
              </a:ext>
            </a:extLst>
          </p:cNvPr>
          <p:cNvGrpSpPr/>
          <p:nvPr/>
        </p:nvGrpSpPr>
        <p:grpSpPr>
          <a:xfrm>
            <a:off x="6669780" y="5195367"/>
            <a:ext cx="2714636" cy="1036217"/>
            <a:chOff x="6669780" y="5238656"/>
            <a:chExt cx="2714636" cy="1036217"/>
          </a:xfrm>
        </p:grpSpPr>
        <p:sp>
          <p:nvSpPr>
            <p:cNvPr id="326" name="Isosceles Triangle 325">
              <a:extLst>
                <a:ext uri="{FF2B5EF4-FFF2-40B4-BE49-F238E27FC236}">
                  <a16:creationId xmlns:a16="http://schemas.microsoft.com/office/drawing/2014/main" id="{F718E91A-04EC-4DFE-9AC8-AC53DFEE43B0}"/>
                </a:ext>
                <a:ext uri="{C183D7F6-B498-43B3-948B-1728B52AA6E4}">
                  <adec:decorative xmlns:adec="http://schemas.microsoft.com/office/drawing/2017/decorative" val="1"/>
                </a:ext>
              </a:extLst>
            </p:cNvPr>
            <p:cNvSpPr/>
            <p:nvPr/>
          </p:nvSpPr>
          <p:spPr bwMode="auto">
            <a:xfrm rot="10800000" flipH="1">
              <a:off x="6686768"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7" name="Rectangle 326">
              <a:extLst>
                <a:ext uri="{FF2B5EF4-FFF2-40B4-BE49-F238E27FC236}">
                  <a16:creationId xmlns:a16="http://schemas.microsoft.com/office/drawing/2014/main" id="{C74A1B3B-9466-461A-B299-3097D9B192C2}"/>
                </a:ext>
                <a:ext uri="{C183D7F6-B498-43B3-948B-1728B52AA6E4}">
                  <adec:decorative xmlns:adec="http://schemas.microsoft.com/office/drawing/2017/decorative" val="1"/>
                </a:ext>
              </a:extLst>
            </p:cNvPr>
            <p:cNvSpPr/>
            <p:nvPr/>
          </p:nvSpPr>
          <p:spPr bwMode="auto">
            <a:xfrm flipH="1">
              <a:off x="7046621" y="5238656"/>
              <a:ext cx="2337795"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8" name="Rectangle 327">
              <a:extLst>
                <a:ext uri="{FF2B5EF4-FFF2-40B4-BE49-F238E27FC236}">
                  <a16:creationId xmlns:a16="http://schemas.microsoft.com/office/drawing/2014/main" id="{4C856BA1-274F-477D-A8D8-1ECC882424DD}"/>
                </a:ext>
                <a:ext uri="{C183D7F6-B498-43B3-948B-1728B52AA6E4}">
                  <adec:decorative xmlns:adec="http://schemas.microsoft.com/office/drawing/2017/decorative" val="1"/>
                </a:ext>
              </a:extLst>
            </p:cNvPr>
            <p:cNvSpPr/>
            <p:nvPr/>
          </p:nvSpPr>
          <p:spPr bwMode="auto">
            <a:xfrm flipH="1">
              <a:off x="6669780" y="5238656"/>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50" name="Rectangle 249" descr="A blue rectangular box shape with the label on it">
            <a:extLst>
              <a:ext uri="{FF2B5EF4-FFF2-40B4-BE49-F238E27FC236}">
                <a16:creationId xmlns:a16="http://schemas.microsoft.com/office/drawing/2014/main" id="{86B85890-F5A7-467C-83FB-3D04BBE9F92B}"/>
              </a:ext>
            </a:extLst>
          </p:cNvPr>
          <p:cNvSpPr/>
          <p:nvPr/>
        </p:nvSpPr>
        <p:spPr>
          <a:xfrm flipH="1">
            <a:off x="7448585" y="5404243"/>
            <a:ext cx="1935831"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TRICARE </a:t>
            </a:r>
          </a:p>
          <a:p>
            <a:pPr algn="ctr"/>
            <a:r>
              <a:rPr lang="en-IN" dirty="0">
                <a:solidFill>
                  <a:schemeClr val="bg1"/>
                </a:solidFill>
                <a:latin typeface="Arial" panose="020B0604020202020204" pitchFamily="34" charset="0"/>
                <a:cs typeface="Arial" panose="020B0604020202020204" pitchFamily="34" charset="0"/>
              </a:rPr>
              <a:t>for Life</a:t>
            </a:r>
          </a:p>
        </p:txBody>
      </p:sp>
      <p:grpSp>
        <p:nvGrpSpPr>
          <p:cNvPr id="252" name="Group 251">
            <a:extLst>
              <a:ext uri="{FF2B5EF4-FFF2-40B4-BE49-F238E27FC236}">
                <a16:creationId xmlns:a16="http://schemas.microsoft.com/office/drawing/2014/main" id="{80F21DD1-7723-4865-B31C-0498D0FA0A48}"/>
              </a:ext>
              <a:ext uri="{C183D7F6-B498-43B3-948B-1728B52AA6E4}">
                <adec:decorative xmlns:adec="http://schemas.microsoft.com/office/drawing/2017/decorative" val="1"/>
              </a:ext>
            </a:extLst>
          </p:cNvPr>
          <p:cNvGrpSpPr/>
          <p:nvPr/>
        </p:nvGrpSpPr>
        <p:grpSpPr>
          <a:xfrm>
            <a:off x="2428597" y="5241087"/>
            <a:ext cx="2714635" cy="1036217"/>
            <a:chOff x="2428597" y="5238656"/>
            <a:chExt cx="2714635" cy="1036217"/>
          </a:xfrm>
        </p:grpSpPr>
        <p:sp>
          <p:nvSpPr>
            <p:cNvPr id="321" name="Isosceles Triangle 320">
              <a:extLst>
                <a:ext uri="{FF2B5EF4-FFF2-40B4-BE49-F238E27FC236}">
                  <a16:creationId xmlns:a16="http://schemas.microsoft.com/office/drawing/2014/main" id="{5307CE09-D2ED-4F39-9100-E240436781F9}"/>
                </a:ext>
                <a:ext uri="{C183D7F6-B498-43B3-948B-1728B52AA6E4}">
                  <adec:decorative xmlns:adec="http://schemas.microsoft.com/office/drawing/2017/decorative" val="1"/>
                </a:ext>
              </a:extLst>
            </p:cNvPr>
            <p:cNvSpPr/>
            <p:nvPr/>
          </p:nvSpPr>
          <p:spPr bwMode="auto">
            <a:xfrm rot="10800000" flipH="1">
              <a:off x="2445584" y="6144483"/>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22" name="Rectangle 321">
              <a:extLst>
                <a:ext uri="{FF2B5EF4-FFF2-40B4-BE49-F238E27FC236}">
                  <a16:creationId xmlns:a16="http://schemas.microsoft.com/office/drawing/2014/main" id="{5999E015-58E3-4D0A-86D4-F5AE45041E9E}"/>
                </a:ext>
                <a:ext uri="{C183D7F6-B498-43B3-948B-1728B52AA6E4}">
                  <adec:decorative xmlns:adec="http://schemas.microsoft.com/office/drawing/2017/decorative" val="1"/>
                </a:ext>
              </a:extLst>
            </p:cNvPr>
            <p:cNvSpPr/>
            <p:nvPr/>
          </p:nvSpPr>
          <p:spPr bwMode="auto">
            <a:xfrm flipH="1">
              <a:off x="2805437" y="5238656"/>
              <a:ext cx="2337795"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23" name="Rectangle 322">
              <a:extLst>
                <a:ext uri="{FF2B5EF4-FFF2-40B4-BE49-F238E27FC236}">
                  <a16:creationId xmlns:a16="http://schemas.microsoft.com/office/drawing/2014/main" id="{59EDF1C2-B85C-4B21-B0C0-F15327567DD2}"/>
                </a:ext>
                <a:ext uri="{C183D7F6-B498-43B3-948B-1728B52AA6E4}">
                  <adec:decorative xmlns:adec="http://schemas.microsoft.com/office/drawing/2017/decorative" val="1"/>
                </a:ext>
              </a:extLst>
            </p:cNvPr>
            <p:cNvSpPr/>
            <p:nvPr/>
          </p:nvSpPr>
          <p:spPr bwMode="auto">
            <a:xfrm flipH="1">
              <a:off x="2428597" y="5238656"/>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53" name="Rectangle 252" descr="A blue rectangular box shape with the label Liability Insurance&#10; on it">
            <a:extLst>
              <a:ext uri="{FF2B5EF4-FFF2-40B4-BE49-F238E27FC236}">
                <a16:creationId xmlns:a16="http://schemas.microsoft.com/office/drawing/2014/main" id="{4CB4B0F7-95E4-49FB-8F45-9ADD6804BAE6}"/>
              </a:ext>
            </a:extLst>
          </p:cNvPr>
          <p:cNvSpPr/>
          <p:nvPr/>
        </p:nvSpPr>
        <p:spPr>
          <a:xfrm flipH="1">
            <a:off x="3529136" y="5436030"/>
            <a:ext cx="1316076"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Liability Insurance</a:t>
            </a:r>
          </a:p>
        </p:txBody>
      </p:sp>
      <p:grpSp>
        <p:nvGrpSpPr>
          <p:cNvPr id="255" name="Group 254">
            <a:extLst>
              <a:ext uri="{FF2B5EF4-FFF2-40B4-BE49-F238E27FC236}">
                <a16:creationId xmlns:a16="http://schemas.microsoft.com/office/drawing/2014/main" id="{F0CB886A-0032-4B5A-8BF8-3C59B63EDB72}"/>
              </a:ext>
              <a:ext uri="{C183D7F6-B498-43B3-948B-1728B52AA6E4}">
                <adec:decorative xmlns:adec="http://schemas.microsoft.com/office/drawing/2017/decorative" val="1"/>
              </a:ext>
            </a:extLst>
          </p:cNvPr>
          <p:cNvGrpSpPr/>
          <p:nvPr/>
        </p:nvGrpSpPr>
        <p:grpSpPr>
          <a:xfrm>
            <a:off x="7041354" y="4169045"/>
            <a:ext cx="2722052" cy="1036217"/>
            <a:chOff x="7041354" y="4201514"/>
            <a:chExt cx="2722052" cy="1036217"/>
          </a:xfrm>
        </p:grpSpPr>
        <p:sp>
          <p:nvSpPr>
            <p:cNvPr id="316" name="Isosceles Triangle 315">
              <a:extLst>
                <a:ext uri="{FF2B5EF4-FFF2-40B4-BE49-F238E27FC236}">
                  <a16:creationId xmlns:a16="http://schemas.microsoft.com/office/drawing/2014/main" id="{8403D71B-3A0E-427F-9574-FB37E5B2C127}"/>
                </a:ext>
                <a:ext uri="{C183D7F6-B498-43B3-948B-1728B52AA6E4}">
                  <adec:decorative xmlns:adec="http://schemas.microsoft.com/office/drawing/2017/decorative" val="1"/>
                </a:ext>
              </a:extLst>
            </p:cNvPr>
            <p:cNvSpPr/>
            <p:nvPr/>
          </p:nvSpPr>
          <p:spPr bwMode="auto">
            <a:xfrm rot="10800000" flipH="1">
              <a:off x="7041354"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7" name="Rectangle 316">
              <a:extLst>
                <a:ext uri="{FF2B5EF4-FFF2-40B4-BE49-F238E27FC236}">
                  <a16:creationId xmlns:a16="http://schemas.microsoft.com/office/drawing/2014/main" id="{4B10E15D-0863-449F-844D-C21F0683700F}"/>
                </a:ext>
                <a:ext uri="{C183D7F6-B498-43B3-948B-1728B52AA6E4}">
                  <adec:decorative xmlns:adec="http://schemas.microsoft.com/office/drawing/2017/decorative" val="1"/>
                </a:ext>
              </a:extLst>
            </p:cNvPr>
            <p:cNvSpPr/>
            <p:nvPr/>
          </p:nvSpPr>
          <p:spPr bwMode="auto">
            <a:xfrm flipH="1">
              <a:off x="7425611" y="4201514"/>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8" name="Rectangle 317">
              <a:extLst>
                <a:ext uri="{FF2B5EF4-FFF2-40B4-BE49-F238E27FC236}">
                  <a16:creationId xmlns:a16="http://schemas.microsoft.com/office/drawing/2014/main" id="{07BD7C53-8EB9-407B-AAF0-85D098D9DEFD}"/>
                </a:ext>
                <a:ext uri="{C183D7F6-B498-43B3-948B-1728B52AA6E4}">
                  <adec:decorative xmlns:adec="http://schemas.microsoft.com/office/drawing/2017/decorative" val="1"/>
                </a:ext>
              </a:extLst>
            </p:cNvPr>
            <p:cNvSpPr/>
            <p:nvPr/>
          </p:nvSpPr>
          <p:spPr bwMode="auto">
            <a:xfrm flipH="1">
              <a:off x="7071996" y="4201514"/>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256" name="Rectangle 255" descr="A blue rectangular box shape with the label Veterans coverage  on it">
            <a:extLst>
              <a:ext uri="{FF2B5EF4-FFF2-40B4-BE49-F238E27FC236}">
                <a16:creationId xmlns:a16="http://schemas.microsoft.com/office/drawing/2014/main" id="{180ACD7A-6851-4C3B-93E6-33749FE30FB8}"/>
              </a:ext>
            </a:extLst>
          </p:cNvPr>
          <p:cNvSpPr/>
          <p:nvPr/>
        </p:nvSpPr>
        <p:spPr>
          <a:xfrm flipH="1">
            <a:off x="7874512" y="4398888"/>
            <a:ext cx="1888893"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Veterans’ Coverage</a:t>
            </a:r>
          </a:p>
        </p:txBody>
      </p:sp>
      <p:grpSp>
        <p:nvGrpSpPr>
          <p:cNvPr id="258" name="Group 257">
            <a:extLst>
              <a:ext uri="{FF2B5EF4-FFF2-40B4-BE49-F238E27FC236}">
                <a16:creationId xmlns:a16="http://schemas.microsoft.com/office/drawing/2014/main" id="{337C9444-AD27-4FF5-B28F-C7E00455524F}"/>
              </a:ext>
              <a:ext uri="{C183D7F6-B498-43B3-948B-1728B52AA6E4}">
                <adec:decorative xmlns:adec="http://schemas.microsoft.com/office/drawing/2017/decorative" val="1"/>
              </a:ext>
            </a:extLst>
          </p:cNvPr>
          <p:cNvGrpSpPr/>
          <p:nvPr/>
        </p:nvGrpSpPr>
        <p:grpSpPr>
          <a:xfrm>
            <a:off x="2830813" y="4203945"/>
            <a:ext cx="2691409" cy="1036217"/>
            <a:chOff x="2830813" y="4201514"/>
            <a:chExt cx="2691409" cy="1036217"/>
          </a:xfrm>
        </p:grpSpPr>
        <p:sp>
          <p:nvSpPr>
            <p:cNvPr id="311" name="Isosceles Triangle 310">
              <a:extLst>
                <a:ext uri="{FF2B5EF4-FFF2-40B4-BE49-F238E27FC236}">
                  <a16:creationId xmlns:a16="http://schemas.microsoft.com/office/drawing/2014/main" id="{672AF758-A552-481F-8F38-E6DEC52094D2}"/>
                </a:ext>
                <a:ext uri="{C183D7F6-B498-43B3-948B-1728B52AA6E4}">
                  <adec:decorative xmlns:adec="http://schemas.microsoft.com/office/drawing/2017/decorative" val="1"/>
                </a:ext>
              </a:extLst>
            </p:cNvPr>
            <p:cNvSpPr/>
            <p:nvPr/>
          </p:nvSpPr>
          <p:spPr bwMode="auto">
            <a:xfrm rot="10800000" flipH="1">
              <a:off x="2838270" y="5112104"/>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12" name="Rectangle 311">
              <a:extLst>
                <a:ext uri="{FF2B5EF4-FFF2-40B4-BE49-F238E27FC236}">
                  <a16:creationId xmlns:a16="http://schemas.microsoft.com/office/drawing/2014/main" id="{C0211D3E-1305-4A8D-93E4-72739320F9B0}"/>
                </a:ext>
                <a:ext uri="{C183D7F6-B498-43B3-948B-1728B52AA6E4}">
                  <adec:decorative xmlns:adec="http://schemas.microsoft.com/office/drawing/2017/decorative" val="1"/>
                </a:ext>
              </a:extLst>
            </p:cNvPr>
            <p:cNvSpPr/>
            <p:nvPr/>
          </p:nvSpPr>
          <p:spPr bwMode="auto">
            <a:xfrm flipH="1">
              <a:off x="3184427" y="4201514"/>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13" name="Rectangle 312">
              <a:extLst>
                <a:ext uri="{FF2B5EF4-FFF2-40B4-BE49-F238E27FC236}">
                  <a16:creationId xmlns:a16="http://schemas.microsoft.com/office/drawing/2014/main" id="{7D631FE4-C838-45C4-A23D-CF3DD778AB56}"/>
                </a:ext>
                <a:ext uri="{C183D7F6-B498-43B3-948B-1728B52AA6E4}">
                  <adec:decorative xmlns:adec="http://schemas.microsoft.com/office/drawing/2017/decorative" val="1"/>
                </a:ext>
              </a:extLst>
            </p:cNvPr>
            <p:cNvSpPr/>
            <p:nvPr/>
          </p:nvSpPr>
          <p:spPr bwMode="auto">
            <a:xfrm flipH="1">
              <a:off x="2830813" y="4201514"/>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59" name="Rectangle 258" descr="A blue rectangular box shape with the label No-Fault Insurance&#10; on it">
            <a:extLst>
              <a:ext uri="{FF2B5EF4-FFF2-40B4-BE49-F238E27FC236}">
                <a16:creationId xmlns:a16="http://schemas.microsoft.com/office/drawing/2014/main" id="{61615D8C-004A-4E81-BEF5-739A1B8B5C89}"/>
              </a:ext>
            </a:extLst>
          </p:cNvPr>
          <p:cNvSpPr/>
          <p:nvPr/>
        </p:nvSpPr>
        <p:spPr>
          <a:xfrm flipH="1">
            <a:off x="3829937" y="4398888"/>
            <a:ext cx="1526549"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No-Fault Insurance</a:t>
            </a:r>
          </a:p>
        </p:txBody>
      </p:sp>
      <p:grpSp>
        <p:nvGrpSpPr>
          <p:cNvPr id="261" name="Group 260">
            <a:extLst>
              <a:ext uri="{FF2B5EF4-FFF2-40B4-BE49-F238E27FC236}">
                <a16:creationId xmlns:a16="http://schemas.microsoft.com/office/drawing/2014/main" id="{8D417C2A-37AC-49A5-9A80-42A0409DD7AF}"/>
              </a:ext>
              <a:ext uri="{C183D7F6-B498-43B3-948B-1728B52AA6E4}">
                <adec:decorative xmlns:adec="http://schemas.microsoft.com/office/drawing/2017/decorative" val="1"/>
              </a:ext>
            </a:extLst>
          </p:cNvPr>
          <p:cNvGrpSpPr/>
          <p:nvPr/>
        </p:nvGrpSpPr>
        <p:grpSpPr>
          <a:xfrm>
            <a:off x="6669780" y="3166802"/>
            <a:ext cx="2714636" cy="1036217"/>
            <a:chOff x="6669780" y="3164371"/>
            <a:chExt cx="2714636" cy="1036217"/>
          </a:xfrm>
        </p:grpSpPr>
        <p:sp>
          <p:nvSpPr>
            <p:cNvPr id="306" name="Isosceles Triangle 305">
              <a:extLst>
                <a:ext uri="{FF2B5EF4-FFF2-40B4-BE49-F238E27FC236}">
                  <a16:creationId xmlns:a16="http://schemas.microsoft.com/office/drawing/2014/main" id="{F504EB2B-1B24-4553-84B0-8BAA2E90D3AD}"/>
                </a:ext>
                <a:ext uri="{C183D7F6-B498-43B3-948B-1728B52AA6E4}">
                  <adec:decorative xmlns:adec="http://schemas.microsoft.com/office/drawing/2017/decorative" val="1"/>
                </a:ext>
              </a:extLst>
            </p:cNvPr>
            <p:cNvSpPr/>
            <p:nvPr/>
          </p:nvSpPr>
          <p:spPr bwMode="auto">
            <a:xfrm rot="10800000" flipH="1">
              <a:off x="6686768" y="4070198"/>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7" name="Rectangle 306">
              <a:extLst>
                <a:ext uri="{FF2B5EF4-FFF2-40B4-BE49-F238E27FC236}">
                  <a16:creationId xmlns:a16="http://schemas.microsoft.com/office/drawing/2014/main" id="{D3A93BBD-B9BD-4EBA-B1CB-05FAC059BFA2}"/>
                </a:ext>
                <a:ext uri="{C183D7F6-B498-43B3-948B-1728B52AA6E4}">
                  <adec:decorative xmlns:adec="http://schemas.microsoft.com/office/drawing/2017/decorative" val="1"/>
                </a:ext>
              </a:extLst>
            </p:cNvPr>
            <p:cNvSpPr/>
            <p:nvPr/>
          </p:nvSpPr>
          <p:spPr bwMode="auto">
            <a:xfrm flipH="1">
              <a:off x="7046621" y="3164371"/>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8" name="Rectangle 307">
              <a:extLst>
                <a:ext uri="{FF2B5EF4-FFF2-40B4-BE49-F238E27FC236}">
                  <a16:creationId xmlns:a16="http://schemas.microsoft.com/office/drawing/2014/main" id="{BCC1F207-0C4C-4A7F-86EE-8C3C96F10607}"/>
                </a:ext>
                <a:ext uri="{C183D7F6-B498-43B3-948B-1728B52AA6E4}">
                  <adec:decorative xmlns:adec="http://schemas.microsoft.com/office/drawing/2017/decorative" val="1"/>
                </a:ext>
              </a:extLst>
            </p:cNvPr>
            <p:cNvSpPr/>
            <p:nvPr/>
          </p:nvSpPr>
          <p:spPr bwMode="auto">
            <a:xfrm flipH="1">
              <a:off x="6669780"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262" name="Rectangle 261" descr="A blue rectangular box shape with the label COBRA  on it">
            <a:extLst>
              <a:ext uri="{FF2B5EF4-FFF2-40B4-BE49-F238E27FC236}">
                <a16:creationId xmlns:a16="http://schemas.microsoft.com/office/drawing/2014/main" id="{6F77E5F2-92FE-48D9-BE0A-7FE1BF93B33F}"/>
              </a:ext>
            </a:extLst>
          </p:cNvPr>
          <p:cNvSpPr/>
          <p:nvPr/>
        </p:nvSpPr>
        <p:spPr>
          <a:xfrm flipH="1">
            <a:off x="7661157" y="3500244"/>
            <a:ext cx="1534400" cy="369332"/>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COBRA</a:t>
            </a:r>
          </a:p>
        </p:txBody>
      </p:sp>
      <p:grpSp>
        <p:nvGrpSpPr>
          <p:cNvPr id="264" name="Group 263">
            <a:extLst>
              <a:ext uri="{FF2B5EF4-FFF2-40B4-BE49-F238E27FC236}">
                <a16:creationId xmlns:a16="http://schemas.microsoft.com/office/drawing/2014/main" id="{82E9AEFD-ADFA-4CE2-9A09-A99168AFA6C2}"/>
              </a:ext>
              <a:ext uri="{C183D7F6-B498-43B3-948B-1728B52AA6E4}">
                <adec:decorative xmlns:adec="http://schemas.microsoft.com/office/drawing/2017/decorative" val="1"/>
              </a:ext>
            </a:extLst>
          </p:cNvPr>
          <p:cNvGrpSpPr/>
          <p:nvPr/>
        </p:nvGrpSpPr>
        <p:grpSpPr>
          <a:xfrm>
            <a:off x="2428597" y="3166802"/>
            <a:ext cx="2714635" cy="1036217"/>
            <a:chOff x="2428597" y="3164371"/>
            <a:chExt cx="2714635" cy="1036217"/>
          </a:xfrm>
        </p:grpSpPr>
        <p:sp>
          <p:nvSpPr>
            <p:cNvPr id="301" name="Isosceles Triangle 300">
              <a:extLst>
                <a:ext uri="{FF2B5EF4-FFF2-40B4-BE49-F238E27FC236}">
                  <a16:creationId xmlns:a16="http://schemas.microsoft.com/office/drawing/2014/main" id="{08A586D5-F571-4B6D-A7B4-D55C125F1AEF}"/>
                </a:ext>
                <a:ext uri="{C183D7F6-B498-43B3-948B-1728B52AA6E4}">
                  <adec:decorative xmlns:adec="http://schemas.microsoft.com/office/drawing/2017/decorative" val="1"/>
                </a:ext>
              </a:extLst>
            </p:cNvPr>
            <p:cNvSpPr/>
            <p:nvPr/>
          </p:nvSpPr>
          <p:spPr bwMode="auto">
            <a:xfrm rot="10800000" flipH="1">
              <a:off x="2445584" y="4070198"/>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302" name="Rectangle 301">
              <a:extLst>
                <a:ext uri="{FF2B5EF4-FFF2-40B4-BE49-F238E27FC236}">
                  <a16:creationId xmlns:a16="http://schemas.microsoft.com/office/drawing/2014/main" id="{FEC1C203-C013-433F-8D5D-5290129E1C68}"/>
                </a:ext>
                <a:ext uri="{C183D7F6-B498-43B3-948B-1728B52AA6E4}">
                  <adec:decorative xmlns:adec="http://schemas.microsoft.com/office/drawing/2017/decorative" val="1"/>
                </a:ext>
              </a:extLst>
            </p:cNvPr>
            <p:cNvSpPr/>
            <p:nvPr/>
          </p:nvSpPr>
          <p:spPr bwMode="auto">
            <a:xfrm flipH="1">
              <a:off x="2805437" y="3164371"/>
              <a:ext cx="2337795" cy="1036217"/>
            </a:xfrm>
            <a:prstGeom prst="rect">
              <a:avLst/>
            </a:prstGeom>
            <a:gradFill flip="none" rotWithShape="1">
              <a:gsLst>
                <a:gs pos="34000">
                  <a:srgbClr val="0070C0"/>
                </a:gs>
                <a:gs pos="100000">
                  <a:srgbClr val="005A9A"/>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303" name="Rectangle 302">
              <a:extLst>
                <a:ext uri="{FF2B5EF4-FFF2-40B4-BE49-F238E27FC236}">
                  <a16:creationId xmlns:a16="http://schemas.microsoft.com/office/drawing/2014/main" id="{AADDDDC7-0AAD-43F6-906B-CF9409626B34}"/>
                </a:ext>
                <a:ext uri="{C183D7F6-B498-43B3-948B-1728B52AA6E4}">
                  <adec:decorative xmlns:adec="http://schemas.microsoft.com/office/drawing/2017/decorative" val="1"/>
                </a:ext>
              </a:extLst>
            </p:cNvPr>
            <p:cNvSpPr/>
            <p:nvPr/>
          </p:nvSpPr>
          <p:spPr bwMode="auto">
            <a:xfrm flipH="1">
              <a:off x="2428597" y="3164371"/>
              <a:ext cx="802518" cy="1036217"/>
            </a:xfrm>
            <a:prstGeom prst="rect">
              <a:avLst/>
            </a:prstGeom>
            <a:solidFill>
              <a:srgbClr val="328CC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65" name="Rectangle 264" descr="A blue rectangular box shape with the label Retiree Group Health Plan&#10;on it">
            <a:extLst>
              <a:ext uri="{FF2B5EF4-FFF2-40B4-BE49-F238E27FC236}">
                <a16:creationId xmlns:a16="http://schemas.microsoft.com/office/drawing/2014/main" id="{260594EA-F682-48FA-BD3C-E497FAAD649E}"/>
              </a:ext>
            </a:extLst>
          </p:cNvPr>
          <p:cNvSpPr/>
          <p:nvPr/>
        </p:nvSpPr>
        <p:spPr>
          <a:xfrm flipH="1">
            <a:off x="3225840" y="3360954"/>
            <a:ext cx="1906617"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Retiree Group Health Plan</a:t>
            </a:r>
          </a:p>
        </p:txBody>
      </p:sp>
      <p:grpSp>
        <p:nvGrpSpPr>
          <p:cNvPr id="267" name="Group 266">
            <a:extLst>
              <a:ext uri="{FF2B5EF4-FFF2-40B4-BE49-F238E27FC236}">
                <a16:creationId xmlns:a16="http://schemas.microsoft.com/office/drawing/2014/main" id="{62AA4F66-361F-4B73-8E3B-71C7AA71BB3A}"/>
              </a:ext>
              <a:ext uri="{C183D7F6-B498-43B3-948B-1728B52AA6E4}">
                <adec:decorative xmlns:adec="http://schemas.microsoft.com/office/drawing/2017/decorative" val="1"/>
              </a:ext>
            </a:extLst>
          </p:cNvPr>
          <p:cNvGrpSpPr/>
          <p:nvPr/>
        </p:nvGrpSpPr>
        <p:grpSpPr>
          <a:xfrm>
            <a:off x="7071996" y="2129659"/>
            <a:ext cx="2691410" cy="1036217"/>
            <a:chOff x="7071996" y="2127228"/>
            <a:chExt cx="2691410" cy="1036217"/>
          </a:xfrm>
        </p:grpSpPr>
        <p:sp>
          <p:nvSpPr>
            <p:cNvPr id="296" name="Isosceles Triangle 295">
              <a:extLst>
                <a:ext uri="{FF2B5EF4-FFF2-40B4-BE49-F238E27FC236}">
                  <a16:creationId xmlns:a16="http://schemas.microsoft.com/office/drawing/2014/main" id="{04E41441-0BFB-47B1-ACB1-96156F54BDE1}"/>
                </a:ext>
                <a:ext uri="{C183D7F6-B498-43B3-948B-1728B52AA6E4}">
                  <adec:decorative xmlns:adec="http://schemas.microsoft.com/office/drawing/2017/decorative" val="1"/>
                </a:ext>
              </a:extLst>
            </p:cNvPr>
            <p:cNvSpPr/>
            <p:nvPr/>
          </p:nvSpPr>
          <p:spPr bwMode="auto">
            <a:xfrm rot="10800000" flipH="1">
              <a:off x="7079454" y="3037818"/>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7" name="Rectangle 296">
              <a:extLst>
                <a:ext uri="{FF2B5EF4-FFF2-40B4-BE49-F238E27FC236}">
                  <a16:creationId xmlns:a16="http://schemas.microsoft.com/office/drawing/2014/main" id="{3D73922D-A616-4695-A615-8847865E74E9}"/>
                </a:ext>
                <a:ext uri="{C183D7F6-B498-43B3-948B-1728B52AA6E4}">
                  <adec:decorative xmlns:adec="http://schemas.microsoft.com/office/drawing/2017/decorative" val="1"/>
                </a:ext>
              </a:extLst>
            </p:cNvPr>
            <p:cNvSpPr/>
            <p:nvPr/>
          </p:nvSpPr>
          <p:spPr bwMode="auto">
            <a:xfrm flipH="1">
              <a:off x="7425611" y="2127228"/>
              <a:ext cx="2337795" cy="1036217"/>
            </a:xfrm>
            <a:prstGeom prst="rect">
              <a:avLst/>
            </a:prstGeom>
            <a:gradFill flip="none" rotWithShape="1">
              <a:gsLst>
                <a:gs pos="34000">
                  <a:srgbClr val="005490"/>
                </a:gs>
                <a:gs pos="100000">
                  <a:srgbClr val="004474"/>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8" name="Rectangle 297">
              <a:extLst>
                <a:ext uri="{FF2B5EF4-FFF2-40B4-BE49-F238E27FC236}">
                  <a16:creationId xmlns:a16="http://schemas.microsoft.com/office/drawing/2014/main" id="{6CFA4ED6-7CA8-4D5D-8CDD-CA5982ED143C}"/>
                </a:ext>
                <a:ext uri="{C183D7F6-B498-43B3-948B-1728B52AA6E4}">
                  <adec:decorative xmlns:adec="http://schemas.microsoft.com/office/drawing/2017/decorative" val="1"/>
                </a:ext>
              </a:extLst>
            </p:cNvPr>
            <p:cNvSpPr/>
            <p:nvPr/>
          </p:nvSpPr>
          <p:spPr bwMode="auto">
            <a:xfrm flipH="1">
              <a:off x="7071996" y="2127228"/>
              <a:ext cx="802518" cy="1036217"/>
            </a:xfrm>
            <a:prstGeom prst="rect">
              <a:avLst/>
            </a:prstGeom>
            <a:solidFill>
              <a:srgbClr val="3276A6"/>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268" name="Rectangle 267" descr="A blue rectangular box shape with the label Federal Black Lung Benefits Program on it">
            <a:extLst>
              <a:ext uri="{FF2B5EF4-FFF2-40B4-BE49-F238E27FC236}">
                <a16:creationId xmlns:a16="http://schemas.microsoft.com/office/drawing/2014/main" id="{C29866AD-7F06-48DB-8502-F23CC3DAF84E}"/>
              </a:ext>
            </a:extLst>
          </p:cNvPr>
          <p:cNvSpPr/>
          <p:nvPr/>
        </p:nvSpPr>
        <p:spPr>
          <a:xfrm flipH="1">
            <a:off x="7718132" y="2186102"/>
            <a:ext cx="2218222" cy="923330"/>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Federal </a:t>
            </a:r>
          </a:p>
          <a:p>
            <a:pPr algn="ctr"/>
            <a:r>
              <a:rPr lang="en-IN" dirty="0">
                <a:solidFill>
                  <a:schemeClr val="bg1"/>
                </a:solidFill>
                <a:latin typeface="Arial" panose="020B0604020202020204" pitchFamily="34" charset="0"/>
                <a:cs typeface="Arial" panose="020B0604020202020204" pitchFamily="34" charset="0"/>
              </a:rPr>
              <a:t>Black Lung </a:t>
            </a:r>
          </a:p>
          <a:p>
            <a:pPr algn="ctr"/>
            <a:r>
              <a:rPr lang="en-IN" dirty="0">
                <a:solidFill>
                  <a:schemeClr val="bg1"/>
                </a:solidFill>
                <a:latin typeface="Arial" panose="020B0604020202020204" pitchFamily="34" charset="0"/>
                <a:cs typeface="Arial" panose="020B0604020202020204" pitchFamily="34" charset="0"/>
              </a:rPr>
              <a:t>Benefits Program</a:t>
            </a:r>
          </a:p>
        </p:txBody>
      </p:sp>
      <p:grpSp>
        <p:nvGrpSpPr>
          <p:cNvPr id="270" name="Group 269">
            <a:extLst>
              <a:ext uri="{FF2B5EF4-FFF2-40B4-BE49-F238E27FC236}">
                <a16:creationId xmlns:a16="http://schemas.microsoft.com/office/drawing/2014/main" id="{53D75537-14B5-4265-8B6B-64ABD8E98DF9}"/>
              </a:ext>
              <a:ext uri="{C183D7F6-B498-43B3-948B-1728B52AA6E4}">
                <adec:decorative xmlns:adec="http://schemas.microsoft.com/office/drawing/2017/decorative" val="1"/>
              </a:ext>
            </a:extLst>
          </p:cNvPr>
          <p:cNvGrpSpPr/>
          <p:nvPr/>
        </p:nvGrpSpPr>
        <p:grpSpPr>
          <a:xfrm>
            <a:off x="2830813" y="2129659"/>
            <a:ext cx="2691409" cy="1036217"/>
            <a:chOff x="2830813" y="2127228"/>
            <a:chExt cx="2691409" cy="1036217"/>
          </a:xfrm>
        </p:grpSpPr>
        <p:sp>
          <p:nvSpPr>
            <p:cNvPr id="291" name="Isosceles Triangle 290">
              <a:extLst>
                <a:ext uri="{FF2B5EF4-FFF2-40B4-BE49-F238E27FC236}">
                  <a16:creationId xmlns:a16="http://schemas.microsoft.com/office/drawing/2014/main" id="{CCA36717-C48E-4D3B-BDB8-A3B54EC18E99}"/>
                </a:ext>
                <a:ext uri="{C183D7F6-B498-43B3-948B-1728B52AA6E4}">
                  <adec:decorative xmlns:adec="http://schemas.microsoft.com/office/drawing/2017/decorative" val="1"/>
                </a:ext>
              </a:extLst>
            </p:cNvPr>
            <p:cNvSpPr/>
            <p:nvPr/>
          </p:nvSpPr>
          <p:spPr bwMode="auto">
            <a:xfrm rot="10800000" flipH="1">
              <a:off x="2847800" y="3033055"/>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92" name="Rectangle 291">
              <a:extLst>
                <a:ext uri="{FF2B5EF4-FFF2-40B4-BE49-F238E27FC236}">
                  <a16:creationId xmlns:a16="http://schemas.microsoft.com/office/drawing/2014/main" id="{165A7FA1-E0DD-4172-84EA-6BEBE81BDBC5}"/>
                </a:ext>
                <a:ext uri="{C183D7F6-B498-43B3-948B-1728B52AA6E4}">
                  <adec:decorative xmlns:adec="http://schemas.microsoft.com/office/drawing/2017/decorative" val="1"/>
                </a:ext>
              </a:extLst>
            </p:cNvPr>
            <p:cNvSpPr/>
            <p:nvPr/>
          </p:nvSpPr>
          <p:spPr bwMode="auto">
            <a:xfrm flipH="1">
              <a:off x="3184427" y="2127228"/>
              <a:ext cx="2337795" cy="1036217"/>
            </a:xfrm>
            <a:prstGeom prst="rect">
              <a:avLst/>
            </a:prstGeom>
            <a:gradFill flip="none" rotWithShape="1">
              <a:gsLst>
                <a:gs pos="34000">
                  <a:srgbClr val="2A93FB"/>
                </a:gs>
                <a:gs pos="100000">
                  <a:srgbClr val="2276CA"/>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93" name="Rectangle 292">
              <a:extLst>
                <a:ext uri="{FF2B5EF4-FFF2-40B4-BE49-F238E27FC236}">
                  <a16:creationId xmlns:a16="http://schemas.microsoft.com/office/drawing/2014/main" id="{11A3C136-C45C-48F5-AC6A-BA59291B80E1}"/>
                </a:ext>
                <a:ext uri="{C183D7F6-B498-43B3-948B-1728B52AA6E4}">
                  <adec:decorative xmlns:adec="http://schemas.microsoft.com/office/drawing/2017/decorative" val="1"/>
                </a:ext>
              </a:extLst>
            </p:cNvPr>
            <p:cNvSpPr/>
            <p:nvPr/>
          </p:nvSpPr>
          <p:spPr bwMode="auto">
            <a:xfrm flipH="1">
              <a:off x="2830813" y="2127228"/>
              <a:ext cx="802518" cy="1036217"/>
            </a:xfrm>
            <a:prstGeom prst="rect">
              <a:avLst/>
            </a:prstGeom>
            <a:solidFill>
              <a:srgbClr val="54A8FC"/>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71" name="Rectangle 270" descr="A blue rectangular box shape with the label Group Health Plan on it">
            <a:extLst>
              <a:ext uri="{FF2B5EF4-FFF2-40B4-BE49-F238E27FC236}">
                <a16:creationId xmlns:a16="http://schemas.microsoft.com/office/drawing/2014/main" id="{DDA8D0B7-715C-4077-87BA-25E11FA65779}"/>
              </a:ext>
            </a:extLst>
          </p:cNvPr>
          <p:cNvSpPr/>
          <p:nvPr/>
        </p:nvSpPr>
        <p:spPr>
          <a:xfrm flipH="1">
            <a:off x="3915374" y="2186102"/>
            <a:ext cx="1316076" cy="923330"/>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Group Health Plan</a:t>
            </a:r>
          </a:p>
        </p:txBody>
      </p:sp>
      <p:grpSp>
        <p:nvGrpSpPr>
          <p:cNvPr id="273" name="Group 272">
            <a:extLst>
              <a:ext uri="{FF2B5EF4-FFF2-40B4-BE49-F238E27FC236}">
                <a16:creationId xmlns:a16="http://schemas.microsoft.com/office/drawing/2014/main" id="{0988B9B6-C2DB-43C5-BE9B-59124BA9805B}"/>
              </a:ext>
              <a:ext uri="{C183D7F6-B498-43B3-948B-1728B52AA6E4}">
                <adec:decorative xmlns:adec="http://schemas.microsoft.com/office/drawing/2017/decorative" val="1"/>
              </a:ext>
            </a:extLst>
          </p:cNvPr>
          <p:cNvGrpSpPr/>
          <p:nvPr/>
        </p:nvGrpSpPr>
        <p:grpSpPr>
          <a:xfrm>
            <a:off x="6669780" y="1092516"/>
            <a:ext cx="2714637" cy="1036217"/>
            <a:chOff x="6669780" y="1090085"/>
            <a:chExt cx="2714637" cy="1036217"/>
          </a:xfrm>
        </p:grpSpPr>
        <p:sp>
          <p:nvSpPr>
            <p:cNvPr id="286" name="Isosceles Triangle 285">
              <a:extLst>
                <a:ext uri="{FF2B5EF4-FFF2-40B4-BE49-F238E27FC236}">
                  <a16:creationId xmlns:a16="http://schemas.microsoft.com/office/drawing/2014/main" id="{63E28AD1-CB47-4549-B6B4-08D248848C44}"/>
                </a:ext>
                <a:ext uri="{C183D7F6-B498-43B3-948B-1728B52AA6E4}">
                  <adec:decorative xmlns:adec="http://schemas.microsoft.com/office/drawing/2017/decorative" val="1"/>
                </a:ext>
              </a:extLst>
            </p:cNvPr>
            <p:cNvSpPr/>
            <p:nvPr/>
          </p:nvSpPr>
          <p:spPr bwMode="auto">
            <a:xfrm rot="10800000" flipH="1">
              <a:off x="6686768" y="1995912"/>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7" name="Rectangle 286">
              <a:extLst>
                <a:ext uri="{FF2B5EF4-FFF2-40B4-BE49-F238E27FC236}">
                  <a16:creationId xmlns:a16="http://schemas.microsoft.com/office/drawing/2014/main" id="{72F0BBDD-867D-4F7B-8FA1-A1E55B1EFF78}"/>
                </a:ext>
                <a:ext uri="{C183D7F6-B498-43B3-948B-1728B52AA6E4}">
                  <adec:decorative xmlns:adec="http://schemas.microsoft.com/office/drawing/2017/decorative" val="1"/>
                </a:ext>
              </a:extLst>
            </p:cNvPr>
            <p:cNvSpPr/>
            <p:nvPr/>
          </p:nvSpPr>
          <p:spPr bwMode="auto">
            <a:xfrm flipH="1">
              <a:off x="7046623" y="1090085"/>
              <a:ext cx="2337794" cy="1036217"/>
            </a:xfrm>
            <a:prstGeom prst="rect">
              <a:avLst/>
            </a:prstGeom>
            <a:gradFill flip="none" rotWithShape="1">
              <a:gsLst>
                <a:gs pos="34000">
                  <a:srgbClr val="003860"/>
                </a:gs>
                <a:gs pos="100000">
                  <a:srgbClr val="002D4D"/>
                </a:gs>
              </a:gsLst>
              <a:lin ang="10800000" scaled="1"/>
              <a:tileRect/>
            </a:gra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sp>
          <p:nvSpPr>
            <p:cNvPr id="288" name="Rectangle 287">
              <a:extLst>
                <a:ext uri="{FF2B5EF4-FFF2-40B4-BE49-F238E27FC236}">
                  <a16:creationId xmlns:a16="http://schemas.microsoft.com/office/drawing/2014/main" id="{8EBAC9C1-E5EF-4470-9F45-BEEF7FEA96E9}"/>
                </a:ext>
                <a:ext uri="{C183D7F6-B498-43B3-948B-1728B52AA6E4}">
                  <adec:decorative xmlns:adec="http://schemas.microsoft.com/office/drawing/2017/decorative" val="1"/>
                </a:ext>
              </a:extLst>
            </p:cNvPr>
            <p:cNvSpPr/>
            <p:nvPr/>
          </p:nvSpPr>
          <p:spPr bwMode="auto">
            <a:xfrm flipH="1">
              <a:off x="6669780" y="1090085"/>
              <a:ext cx="802518" cy="1036217"/>
            </a:xfrm>
            <a:prstGeom prst="rect">
              <a:avLst/>
            </a:prstGeom>
            <a:solidFill>
              <a:srgbClr val="325F7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dirty="0">
                <a:solidFill>
                  <a:schemeClr val="bg1"/>
                </a:solidFill>
              </a:endParaRPr>
            </a:p>
          </p:txBody>
        </p:sp>
      </p:grpSp>
      <p:sp>
        <p:nvSpPr>
          <p:cNvPr id="274" name="Rectangle 273" descr="A blue rectangular box shape with the label Worker's compensation&#10; on it ">
            <a:extLst>
              <a:ext uri="{FF2B5EF4-FFF2-40B4-BE49-F238E27FC236}">
                <a16:creationId xmlns:a16="http://schemas.microsoft.com/office/drawing/2014/main" id="{9088ADB7-325B-4314-A060-90E67EB0CDE1}"/>
              </a:ext>
            </a:extLst>
          </p:cNvPr>
          <p:cNvSpPr/>
          <p:nvPr/>
        </p:nvSpPr>
        <p:spPr>
          <a:xfrm flipH="1">
            <a:off x="7272920" y="1243866"/>
            <a:ext cx="2267953" cy="646331"/>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Workers’ Compensation</a:t>
            </a:r>
          </a:p>
        </p:txBody>
      </p:sp>
      <p:grpSp>
        <p:nvGrpSpPr>
          <p:cNvPr id="276" name="Group 275">
            <a:extLst>
              <a:ext uri="{FF2B5EF4-FFF2-40B4-BE49-F238E27FC236}">
                <a16:creationId xmlns:a16="http://schemas.microsoft.com/office/drawing/2014/main" id="{A4DA35BB-DD29-43AC-8C02-57AC3EBDEBE7}"/>
              </a:ext>
              <a:ext uri="{C183D7F6-B498-43B3-948B-1728B52AA6E4}">
                <adec:decorative xmlns:adec="http://schemas.microsoft.com/office/drawing/2017/decorative" val="1"/>
              </a:ext>
            </a:extLst>
          </p:cNvPr>
          <p:cNvGrpSpPr/>
          <p:nvPr/>
        </p:nvGrpSpPr>
        <p:grpSpPr>
          <a:xfrm>
            <a:off x="2428595" y="1092516"/>
            <a:ext cx="2714636" cy="1036217"/>
            <a:chOff x="2428595" y="1090085"/>
            <a:chExt cx="2714636" cy="1036217"/>
          </a:xfrm>
        </p:grpSpPr>
        <p:sp>
          <p:nvSpPr>
            <p:cNvPr id="281" name="Isosceles Triangle 280">
              <a:extLst>
                <a:ext uri="{FF2B5EF4-FFF2-40B4-BE49-F238E27FC236}">
                  <a16:creationId xmlns:a16="http://schemas.microsoft.com/office/drawing/2014/main" id="{06CA059D-CB33-40FD-B3B1-FB0A0C6109F8}"/>
                </a:ext>
                <a:ext uri="{C183D7F6-B498-43B3-948B-1728B52AA6E4}">
                  <adec:decorative xmlns:adec="http://schemas.microsoft.com/office/drawing/2017/decorative" val="1"/>
                </a:ext>
              </a:extLst>
            </p:cNvPr>
            <p:cNvSpPr/>
            <p:nvPr/>
          </p:nvSpPr>
          <p:spPr bwMode="auto">
            <a:xfrm rot="10800000" flipH="1">
              <a:off x="2445582" y="1995912"/>
              <a:ext cx="1848133" cy="96416"/>
            </a:xfrm>
            <a:prstGeom prst="triangle">
              <a:avLst>
                <a:gd name="adj" fmla="val 38029"/>
              </a:avLst>
            </a:prstGeom>
            <a:solidFill>
              <a:srgbClr val="FF0000"/>
            </a:solidFill>
            <a:ln>
              <a:noFill/>
            </a:ln>
            <a:effectLst>
              <a:outerShdw blurRad="50800" dist="101600" dir="5400000" algn="t" rotWithShape="0">
                <a:prstClr val="black">
                  <a:alpha val="75000"/>
                </a:prstClr>
              </a:outerShdw>
            </a:effectLst>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b="1">
                <a:solidFill>
                  <a:schemeClr val="bg1"/>
                </a:solidFill>
              </a:endParaRPr>
            </a:p>
          </p:txBody>
        </p:sp>
        <p:sp>
          <p:nvSpPr>
            <p:cNvPr id="282" name="Rectangle 281">
              <a:extLst>
                <a:ext uri="{FF2B5EF4-FFF2-40B4-BE49-F238E27FC236}">
                  <a16:creationId xmlns:a16="http://schemas.microsoft.com/office/drawing/2014/main" id="{614D881F-08D2-4CA1-85D8-C0FF2A2FFFA0}"/>
                </a:ext>
                <a:ext uri="{C183D7F6-B498-43B3-948B-1728B52AA6E4}">
                  <adec:decorative xmlns:adec="http://schemas.microsoft.com/office/drawing/2017/decorative" val="1"/>
                </a:ext>
              </a:extLst>
            </p:cNvPr>
            <p:cNvSpPr/>
            <p:nvPr/>
          </p:nvSpPr>
          <p:spPr bwMode="auto">
            <a:xfrm flipH="1">
              <a:off x="2805437" y="1090085"/>
              <a:ext cx="2337794" cy="1036217"/>
            </a:xfrm>
            <a:prstGeom prst="rect">
              <a:avLst/>
            </a:prstGeom>
            <a:gradFill flip="none" rotWithShape="1">
              <a:gsLst>
                <a:gs pos="34000">
                  <a:srgbClr val="40B0FF"/>
                </a:gs>
                <a:gs pos="100000">
                  <a:srgbClr val="338DCD"/>
                </a:gs>
              </a:gsLst>
              <a:lin ang="10800000" scaled="1"/>
              <a:tileRect/>
            </a:gradFill>
            <a:ln>
              <a:noFill/>
            </a:ln>
          </p:spPr>
          <p:txBody>
            <a:bodyPr vert="horz" wrap="square" lIns="91440" tIns="45720" rIns="91440" bIns="45720" numCol="1" rtlCol="0" anchor="ctr" anchorCtr="0" compatLnSpc="1">
              <a:prstTxWarp prst="textNoShape">
                <a:avLst/>
              </a:prstTxWarp>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sp>
          <p:nvSpPr>
            <p:cNvPr id="283" name="Rectangle 282">
              <a:extLst>
                <a:ext uri="{FF2B5EF4-FFF2-40B4-BE49-F238E27FC236}">
                  <a16:creationId xmlns:a16="http://schemas.microsoft.com/office/drawing/2014/main" id="{3303073B-2976-49E0-860A-5700F78E1275}"/>
                </a:ext>
                <a:ext uri="{C183D7F6-B498-43B3-948B-1728B52AA6E4}">
                  <adec:decorative xmlns:adec="http://schemas.microsoft.com/office/drawing/2017/decorative" val="1"/>
                </a:ext>
              </a:extLst>
            </p:cNvPr>
            <p:cNvSpPr/>
            <p:nvPr/>
          </p:nvSpPr>
          <p:spPr bwMode="auto">
            <a:xfrm flipH="1">
              <a:off x="2428595" y="1090085"/>
              <a:ext cx="802518" cy="1036217"/>
            </a:xfrm>
            <a:prstGeom prst="rect">
              <a:avLst/>
            </a:prstGeom>
            <a:solidFill>
              <a:srgbClr val="65BFFF"/>
            </a:solidFill>
            <a:ln>
              <a:noFill/>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000">
                <a:solidFill>
                  <a:schemeClr val="bg1"/>
                </a:solidFill>
              </a:endParaRPr>
            </a:p>
          </p:txBody>
        </p:sp>
      </p:grpSp>
      <p:sp>
        <p:nvSpPr>
          <p:cNvPr id="278" name="Rectangle 277" descr="A blue rectangular box shape with the label  Medicaid  on it">
            <a:extLst>
              <a:ext uri="{FF2B5EF4-FFF2-40B4-BE49-F238E27FC236}">
                <a16:creationId xmlns:a16="http://schemas.microsoft.com/office/drawing/2014/main" id="{373BEB7C-4877-4725-A9EC-7929CF0B2F24}"/>
              </a:ext>
            </a:extLst>
          </p:cNvPr>
          <p:cNvSpPr/>
          <p:nvPr/>
        </p:nvSpPr>
        <p:spPr>
          <a:xfrm flipH="1">
            <a:off x="3406113" y="1425958"/>
            <a:ext cx="1562117" cy="369332"/>
          </a:xfrm>
          <a:prstGeom prst="rect">
            <a:avLst/>
          </a:prstGeom>
        </p:spPr>
        <p:txBody>
          <a:bodyPr wrap="square" anchor="ctr">
            <a:spAutoFit/>
          </a:bodyPr>
          <a:ls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dirty="0">
                <a:solidFill>
                  <a:schemeClr val="bg1"/>
                </a:solidFill>
                <a:latin typeface="Arial" panose="020B0604020202020204" pitchFamily="34" charset="0"/>
                <a:cs typeface="Arial" panose="020B0604020202020204" pitchFamily="34" charset="0"/>
              </a:rPr>
              <a:t>Medicaid</a:t>
            </a:r>
          </a:p>
        </p:txBody>
      </p:sp>
      <p:sp>
        <p:nvSpPr>
          <p:cNvPr id="3" name="Slide Number Placeholder 2">
            <a:extLst>
              <a:ext uri="{FF2B5EF4-FFF2-40B4-BE49-F238E27FC236}">
                <a16:creationId xmlns:a16="http://schemas.microsoft.com/office/drawing/2014/main" id="{9B2AAF65-75EE-4130-9029-DCE398231474}"/>
              </a:ext>
            </a:extLst>
          </p:cNvPr>
          <p:cNvSpPr>
            <a:spLocks noGrp="1"/>
          </p:cNvSpPr>
          <p:nvPr>
            <p:ph type="sldNum" sz="quarter" idx="12"/>
          </p:nvPr>
        </p:nvSpPr>
        <p:spPr/>
        <p:txBody>
          <a:bodyPr/>
          <a:lstStyle/>
          <a:p>
            <a:pPr>
              <a:defRPr/>
            </a:pPr>
            <a:fld id="{11E79EF6-0C0E-43E6-8FB3-918BC522CC5A}" type="slidenum">
              <a:rPr lang="en-US" smtClean="0"/>
              <a:pPr>
                <a:defRPr/>
              </a:pPr>
              <a:t>13</a:t>
            </a:fld>
            <a:endParaRPr lang="en-US" dirty="0"/>
          </a:p>
        </p:txBody>
      </p:sp>
      <p:sp>
        <p:nvSpPr>
          <p:cNvPr id="5" name="Footer Placeholder 4">
            <a:extLst>
              <a:ext uri="{FF2B5EF4-FFF2-40B4-BE49-F238E27FC236}">
                <a16:creationId xmlns:a16="http://schemas.microsoft.com/office/drawing/2014/main" id="{418E0878-DD85-49FC-9198-45E846E21862}"/>
              </a:ext>
            </a:extLst>
          </p:cNvPr>
          <p:cNvSpPr>
            <a:spLocks noGrp="1"/>
          </p:cNvSpPr>
          <p:nvPr>
            <p:ph type="ftr" sz="quarter" idx="11"/>
          </p:nvPr>
        </p:nvSpPr>
        <p:spPr/>
        <p:txBody>
          <a:bodyPr/>
          <a:lstStyle/>
          <a:p>
            <a:r>
              <a:rPr lang="en-US"/>
              <a:t>Coordination of Benefits</a:t>
            </a:r>
            <a:endParaRPr lang="en-US" dirty="0"/>
          </a:p>
        </p:txBody>
      </p:sp>
      <p:sp>
        <p:nvSpPr>
          <p:cNvPr id="2" name="Date Placeholder 1">
            <a:extLst>
              <a:ext uri="{FF2B5EF4-FFF2-40B4-BE49-F238E27FC236}">
                <a16:creationId xmlns:a16="http://schemas.microsoft.com/office/drawing/2014/main" id="{53BD78C8-4FED-4A6C-B319-E1F94A3676BF}"/>
              </a:ext>
            </a:extLst>
          </p:cNvPr>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2023</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66218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fill="hold"/>
                                        <p:tgtEl>
                                          <p:spTgt spid="249"/>
                                        </p:tgtEl>
                                        <p:attrNameLst>
                                          <p:attrName>ppt_x</p:attrName>
                                        </p:attrNameLst>
                                      </p:cBhvr>
                                      <p:tavLst>
                                        <p:tav tm="0">
                                          <p:val>
                                            <p:strVal val="#ppt_x"/>
                                          </p:val>
                                        </p:tav>
                                        <p:tav tm="100000">
                                          <p:val>
                                            <p:strVal val="#ppt_x"/>
                                          </p:val>
                                        </p:tav>
                                      </p:tavLst>
                                    </p:anim>
                                    <p:anim calcmode="lin" valueType="num">
                                      <p:cBhvr additive="base">
                                        <p:cTn id="8" dur="500" fill="hold"/>
                                        <p:tgtEl>
                                          <p:spTgt spid="24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252"/>
                                        </p:tgtEl>
                                        <p:attrNameLst>
                                          <p:attrName>style.visibility</p:attrName>
                                        </p:attrNameLst>
                                      </p:cBhvr>
                                      <p:to>
                                        <p:strVal val="visible"/>
                                      </p:to>
                                    </p:set>
                                    <p:anim calcmode="lin" valueType="num">
                                      <p:cBhvr additive="base">
                                        <p:cTn id="16" dur="500" fill="hold"/>
                                        <p:tgtEl>
                                          <p:spTgt spid="252"/>
                                        </p:tgtEl>
                                        <p:attrNameLst>
                                          <p:attrName>ppt_x</p:attrName>
                                        </p:attrNameLst>
                                      </p:cBhvr>
                                      <p:tavLst>
                                        <p:tav tm="0">
                                          <p:val>
                                            <p:strVal val="#ppt_x"/>
                                          </p:val>
                                        </p:tav>
                                        <p:tav tm="100000">
                                          <p:val>
                                            <p:strVal val="#ppt_x"/>
                                          </p:val>
                                        </p:tav>
                                      </p:tavLst>
                                    </p:anim>
                                    <p:anim calcmode="lin" valueType="num">
                                      <p:cBhvr additive="base">
                                        <p:cTn id="17" dur="500" fill="hold"/>
                                        <p:tgtEl>
                                          <p:spTgt spid="252"/>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253"/>
                                        </p:tgtEl>
                                        <p:attrNameLst>
                                          <p:attrName>style.visibility</p:attrName>
                                        </p:attrNameLst>
                                      </p:cBhvr>
                                      <p:to>
                                        <p:strVal val="visible"/>
                                      </p:to>
                                    </p:set>
                                    <p:anim calcmode="lin" valueType="num">
                                      <p:cBhvr additive="base">
                                        <p:cTn id="20" dur="500" fill="hold"/>
                                        <p:tgtEl>
                                          <p:spTgt spid="253"/>
                                        </p:tgtEl>
                                        <p:attrNameLst>
                                          <p:attrName>ppt_x</p:attrName>
                                        </p:attrNameLst>
                                      </p:cBhvr>
                                      <p:tavLst>
                                        <p:tav tm="0">
                                          <p:val>
                                            <p:strVal val="#ppt_x"/>
                                          </p:val>
                                        </p:tav>
                                        <p:tav tm="100000">
                                          <p:val>
                                            <p:strVal val="#ppt_x"/>
                                          </p:val>
                                        </p:tav>
                                      </p:tavLst>
                                    </p:anim>
                                    <p:anim calcmode="lin" valueType="num">
                                      <p:cBhvr additive="base">
                                        <p:cTn id="21" dur="500" fill="hold"/>
                                        <p:tgtEl>
                                          <p:spTgt spid="25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255"/>
                                        </p:tgtEl>
                                        <p:attrNameLst>
                                          <p:attrName>style.visibility</p:attrName>
                                        </p:attrNameLst>
                                      </p:cBhvr>
                                      <p:to>
                                        <p:strVal val="visible"/>
                                      </p:to>
                                    </p:set>
                                    <p:anim calcmode="lin" valueType="num">
                                      <p:cBhvr additive="base">
                                        <p:cTn id="25" dur="500" fill="hold"/>
                                        <p:tgtEl>
                                          <p:spTgt spid="255"/>
                                        </p:tgtEl>
                                        <p:attrNameLst>
                                          <p:attrName>ppt_x</p:attrName>
                                        </p:attrNameLst>
                                      </p:cBhvr>
                                      <p:tavLst>
                                        <p:tav tm="0">
                                          <p:val>
                                            <p:strVal val="#ppt_x"/>
                                          </p:val>
                                        </p:tav>
                                        <p:tav tm="100000">
                                          <p:val>
                                            <p:strVal val="#ppt_x"/>
                                          </p:val>
                                        </p:tav>
                                      </p:tavLst>
                                    </p:anim>
                                    <p:anim calcmode="lin" valueType="num">
                                      <p:cBhvr additive="base">
                                        <p:cTn id="26" dur="500" fill="hold"/>
                                        <p:tgtEl>
                                          <p:spTgt spid="255"/>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256"/>
                                        </p:tgtEl>
                                        <p:attrNameLst>
                                          <p:attrName>style.visibility</p:attrName>
                                        </p:attrNameLst>
                                      </p:cBhvr>
                                      <p:to>
                                        <p:strVal val="visible"/>
                                      </p:to>
                                    </p:set>
                                    <p:anim calcmode="lin" valueType="num">
                                      <p:cBhvr additive="base">
                                        <p:cTn id="29" dur="500" fill="hold"/>
                                        <p:tgtEl>
                                          <p:spTgt spid="256"/>
                                        </p:tgtEl>
                                        <p:attrNameLst>
                                          <p:attrName>ppt_x</p:attrName>
                                        </p:attrNameLst>
                                      </p:cBhvr>
                                      <p:tavLst>
                                        <p:tav tm="0">
                                          <p:val>
                                            <p:strVal val="#ppt_x"/>
                                          </p:val>
                                        </p:tav>
                                        <p:tav tm="100000">
                                          <p:val>
                                            <p:strVal val="#ppt_x"/>
                                          </p:val>
                                        </p:tav>
                                      </p:tavLst>
                                    </p:anim>
                                    <p:anim calcmode="lin" valueType="num">
                                      <p:cBhvr additive="base">
                                        <p:cTn id="30" dur="500" fill="hold"/>
                                        <p:tgtEl>
                                          <p:spTgt spid="256"/>
                                        </p:tgtEl>
                                        <p:attrNameLst>
                                          <p:attrName>ppt_y</p:attrName>
                                        </p:attrNameLst>
                                      </p:cBhvr>
                                      <p:tavLst>
                                        <p:tav tm="0">
                                          <p:val>
                                            <p:strVal val="0-#ppt_h/2"/>
                                          </p:val>
                                        </p:tav>
                                        <p:tav tm="100000">
                                          <p:val>
                                            <p:strVal val="#ppt_y"/>
                                          </p:val>
                                        </p:tav>
                                      </p:tavLst>
                                    </p:anim>
                                  </p:childTnLst>
                                </p:cTn>
                              </p:par>
                            </p:childTnLst>
                          </p:cTn>
                        </p:par>
                        <p:par>
                          <p:cTn id="31" fill="hold">
                            <p:stCondLst>
                              <p:cond delay="1500"/>
                            </p:stCondLst>
                            <p:childTnLst>
                              <p:par>
                                <p:cTn id="32" presetID="2" presetClass="entr" presetSubtype="1" fill="hold" nodeType="afterEffect">
                                  <p:stCondLst>
                                    <p:cond delay="0"/>
                                  </p:stCondLst>
                                  <p:childTnLst>
                                    <p:set>
                                      <p:cBhvr>
                                        <p:cTn id="33" dur="1" fill="hold">
                                          <p:stCondLst>
                                            <p:cond delay="0"/>
                                          </p:stCondLst>
                                        </p:cTn>
                                        <p:tgtEl>
                                          <p:spTgt spid="258"/>
                                        </p:tgtEl>
                                        <p:attrNameLst>
                                          <p:attrName>style.visibility</p:attrName>
                                        </p:attrNameLst>
                                      </p:cBhvr>
                                      <p:to>
                                        <p:strVal val="visible"/>
                                      </p:to>
                                    </p:set>
                                    <p:anim calcmode="lin" valueType="num">
                                      <p:cBhvr additive="base">
                                        <p:cTn id="34" dur="500" fill="hold"/>
                                        <p:tgtEl>
                                          <p:spTgt spid="258"/>
                                        </p:tgtEl>
                                        <p:attrNameLst>
                                          <p:attrName>ppt_x</p:attrName>
                                        </p:attrNameLst>
                                      </p:cBhvr>
                                      <p:tavLst>
                                        <p:tav tm="0">
                                          <p:val>
                                            <p:strVal val="#ppt_x"/>
                                          </p:val>
                                        </p:tav>
                                        <p:tav tm="100000">
                                          <p:val>
                                            <p:strVal val="#ppt_x"/>
                                          </p:val>
                                        </p:tav>
                                      </p:tavLst>
                                    </p:anim>
                                    <p:anim calcmode="lin" valueType="num">
                                      <p:cBhvr additive="base">
                                        <p:cTn id="35" dur="500" fill="hold"/>
                                        <p:tgtEl>
                                          <p:spTgt spid="258"/>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259"/>
                                        </p:tgtEl>
                                        <p:attrNameLst>
                                          <p:attrName>style.visibility</p:attrName>
                                        </p:attrNameLst>
                                      </p:cBhvr>
                                      <p:to>
                                        <p:strVal val="visible"/>
                                      </p:to>
                                    </p:set>
                                    <p:anim calcmode="lin" valueType="num">
                                      <p:cBhvr additive="base">
                                        <p:cTn id="38" dur="500" fill="hold"/>
                                        <p:tgtEl>
                                          <p:spTgt spid="259"/>
                                        </p:tgtEl>
                                        <p:attrNameLst>
                                          <p:attrName>ppt_x</p:attrName>
                                        </p:attrNameLst>
                                      </p:cBhvr>
                                      <p:tavLst>
                                        <p:tav tm="0">
                                          <p:val>
                                            <p:strVal val="#ppt_x"/>
                                          </p:val>
                                        </p:tav>
                                        <p:tav tm="100000">
                                          <p:val>
                                            <p:strVal val="#ppt_x"/>
                                          </p:val>
                                        </p:tav>
                                      </p:tavLst>
                                    </p:anim>
                                    <p:anim calcmode="lin" valueType="num">
                                      <p:cBhvr additive="base">
                                        <p:cTn id="39" dur="500" fill="hold"/>
                                        <p:tgtEl>
                                          <p:spTgt spid="259"/>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 presetClass="entr" presetSubtype="1" fill="hold" nodeType="afterEffect">
                                  <p:stCondLst>
                                    <p:cond delay="0"/>
                                  </p:stCondLst>
                                  <p:childTnLst>
                                    <p:set>
                                      <p:cBhvr>
                                        <p:cTn id="42" dur="1" fill="hold">
                                          <p:stCondLst>
                                            <p:cond delay="0"/>
                                          </p:stCondLst>
                                        </p:cTn>
                                        <p:tgtEl>
                                          <p:spTgt spid="261"/>
                                        </p:tgtEl>
                                        <p:attrNameLst>
                                          <p:attrName>style.visibility</p:attrName>
                                        </p:attrNameLst>
                                      </p:cBhvr>
                                      <p:to>
                                        <p:strVal val="visible"/>
                                      </p:to>
                                    </p:set>
                                    <p:anim calcmode="lin" valueType="num">
                                      <p:cBhvr additive="base">
                                        <p:cTn id="43" dur="500" fill="hold"/>
                                        <p:tgtEl>
                                          <p:spTgt spid="261"/>
                                        </p:tgtEl>
                                        <p:attrNameLst>
                                          <p:attrName>ppt_x</p:attrName>
                                        </p:attrNameLst>
                                      </p:cBhvr>
                                      <p:tavLst>
                                        <p:tav tm="0">
                                          <p:val>
                                            <p:strVal val="#ppt_x"/>
                                          </p:val>
                                        </p:tav>
                                        <p:tav tm="100000">
                                          <p:val>
                                            <p:strVal val="#ppt_x"/>
                                          </p:val>
                                        </p:tav>
                                      </p:tavLst>
                                    </p:anim>
                                    <p:anim calcmode="lin" valueType="num">
                                      <p:cBhvr additive="base">
                                        <p:cTn id="44" dur="500" fill="hold"/>
                                        <p:tgtEl>
                                          <p:spTgt spid="26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500" fill="hold"/>
                                        <p:tgtEl>
                                          <p:spTgt spid="262"/>
                                        </p:tgtEl>
                                        <p:attrNameLst>
                                          <p:attrName>ppt_x</p:attrName>
                                        </p:attrNameLst>
                                      </p:cBhvr>
                                      <p:tavLst>
                                        <p:tav tm="0">
                                          <p:val>
                                            <p:strVal val="#ppt_x"/>
                                          </p:val>
                                        </p:tav>
                                        <p:tav tm="100000">
                                          <p:val>
                                            <p:strVal val="#ppt_x"/>
                                          </p:val>
                                        </p:tav>
                                      </p:tavLst>
                                    </p:anim>
                                    <p:anim calcmode="lin" valueType="num">
                                      <p:cBhvr additive="base">
                                        <p:cTn id="48" dur="500" fill="hold"/>
                                        <p:tgtEl>
                                          <p:spTgt spid="262"/>
                                        </p:tgtEl>
                                        <p:attrNameLst>
                                          <p:attrName>ppt_y</p:attrName>
                                        </p:attrNameLst>
                                      </p:cBhvr>
                                      <p:tavLst>
                                        <p:tav tm="0">
                                          <p:val>
                                            <p:strVal val="0-#ppt_h/2"/>
                                          </p:val>
                                        </p:tav>
                                        <p:tav tm="100000">
                                          <p:val>
                                            <p:strVal val="#ppt_y"/>
                                          </p:val>
                                        </p:tav>
                                      </p:tavLst>
                                    </p:anim>
                                  </p:childTnLst>
                                </p:cTn>
                              </p:par>
                            </p:childTnLst>
                          </p:cTn>
                        </p:par>
                        <p:par>
                          <p:cTn id="49" fill="hold">
                            <p:stCondLst>
                              <p:cond delay="2500"/>
                            </p:stCondLst>
                            <p:childTnLst>
                              <p:par>
                                <p:cTn id="50" presetID="2" presetClass="entr" presetSubtype="1" fill="hold" nodeType="afterEffect">
                                  <p:stCondLst>
                                    <p:cond delay="0"/>
                                  </p:stCondLst>
                                  <p:childTnLst>
                                    <p:set>
                                      <p:cBhvr>
                                        <p:cTn id="51" dur="1" fill="hold">
                                          <p:stCondLst>
                                            <p:cond delay="0"/>
                                          </p:stCondLst>
                                        </p:cTn>
                                        <p:tgtEl>
                                          <p:spTgt spid="264"/>
                                        </p:tgtEl>
                                        <p:attrNameLst>
                                          <p:attrName>style.visibility</p:attrName>
                                        </p:attrNameLst>
                                      </p:cBhvr>
                                      <p:to>
                                        <p:strVal val="visible"/>
                                      </p:to>
                                    </p:set>
                                    <p:anim calcmode="lin" valueType="num">
                                      <p:cBhvr additive="base">
                                        <p:cTn id="52" dur="500" fill="hold"/>
                                        <p:tgtEl>
                                          <p:spTgt spid="264"/>
                                        </p:tgtEl>
                                        <p:attrNameLst>
                                          <p:attrName>ppt_x</p:attrName>
                                        </p:attrNameLst>
                                      </p:cBhvr>
                                      <p:tavLst>
                                        <p:tav tm="0">
                                          <p:val>
                                            <p:strVal val="#ppt_x"/>
                                          </p:val>
                                        </p:tav>
                                        <p:tav tm="100000">
                                          <p:val>
                                            <p:strVal val="#ppt_x"/>
                                          </p:val>
                                        </p:tav>
                                      </p:tavLst>
                                    </p:anim>
                                    <p:anim calcmode="lin" valueType="num">
                                      <p:cBhvr additive="base">
                                        <p:cTn id="53" dur="500" fill="hold"/>
                                        <p:tgtEl>
                                          <p:spTgt spid="26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65"/>
                                        </p:tgtEl>
                                        <p:attrNameLst>
                                          <p:attrName>style.visibility</p:attrName>
                                        </p:attrNameLst>
                                      </p:cBhvr>
                                      <p:to>
                                        <p:strVal val="visible"/>
                                      </p:to>
                                    </p:set>
                                    <p:anim calcmode="lin" valueType="num">
                                      <p:cBhvr additive="base">
                                        <p:cTn id="56" dur="500" fill="hold"/>
                                        <p:tgtEl>
                                          <p:spTgt spid="265"/>
                                        </p:tgtEl>
                                        <p:attrNameLst>
                                          <p:attrName>ppt_x</p:attrName>
                                        </p:attrNameLst>
                                      </p:cBhvr>
                                      <p:tavLst>
                                        <p:tav tm="0">
                                          <p:val>
                                            <p:strVal val="#ppt_x"/>
                                          </p:val>
                                        </p:tav>
                                        <p:tav tm="100000">
                                          <p:val>
                                            <p:strVal val="#ppt_x"/>
                                          </p:val>
                                        </p:tav>
                                      </p:tavLst>
                                    </p:anim>
                                    <p:anim calcmode="lin" valueType="num">
                                      <p:cBhvr additive="base">
                                        <p:cTn id="57" dur="500" fill="hold"/>
                                        <p:tgtEl>
                                          <p:spTgt spid="265"/>
                                        </p:tgtEl>
                                        <p:attrNameLst>
                                          <p:attrName>ppt_y</p:attrName>
                                        </p:attrNameLst>
                                      </p:cBhvr>
                                      <p:tavLst>
                                        <p:tav tm="0">
                                          <p:val>
                                            <p:strVal val="0-#ppt_h/2"/>
                                          </p:val>
                                        </p:tav>
                                        <p:tav tm="100000">
                                          <p:val>
                                            <p:strVal val="#ppt_y"/>
                                          </p:val>
                                        </p:tav>
                                      </p:tavLst>
                                    </p:anim>
                                  </p:childTnLst>
                                </p:cTn>
                              </p:par>
                            </p:childTnLst>
                          </p:cTn>
                        </p:par>
                        <p:par>
                          <p:cTn id="58" fill="hold">
                            <p:stCondLst>
                              <p:cond delay="3000"/>
                            </p:stCondLst>
                            <p:childTnLst>
                              <p:par>
                                <p:cTn id="59" presetID="2" presetClass="entr" presetSubtype="1" fill="hold" nodeType="afterEffect">
                                  <p:stCondLst>
                                    <p:cond delay="0"/>
                                  </p:stCondLst>
                                  <p:childTnLst>
                                    <p:set>
                                      <p:cBhvr>
                                        <p:cTn id="60" dur="1" fill="hold">
                                          <p:stCondLst>
                                            <p:cond delay="0"/>
                                          </p:stCondLst>
                                        </p:cTn>
                                        <p:tgtEl>
                                          <p:spTgt spid="267"/>
                                        </p:tgtEl>
                                        <p:attrNameLst>
                                          <p:attrName>style.visibility</p:attrName>
                                        </p:attrNameLst>
                                      </p:cBhvr>
                                      <p:to>
                                        <p:strVal val="visible"/>
                                      </p:to>
                                    </p:set>
                                    <p:anim calcmode="lin" valueType="num">
                                      <p:cBhvr additive="base">
                                        <p:cTn id="61" dur="500" fill="hold"/>
                                        <p:tgtEl>
                                          <p:spTgt spid="267"/>
                                        </p:tgtEl>
                                        <p:attrNameLst>
                                          <p:attrName>ppt_x</p:attrName>
                                        </p:attrNameLst>
                                      </p:cBhvr>
                                      <p:tavLst>
                                        <p:tav tm="0">
                                          <p:val>
                                            <p:strVal val="#ppt_x"/>
                                          </p:val>
                                        </p:tav>
                                        <p:tav tm="100000">
                                          <p:val>
                                            <p:strVal val="#ppt_x"/>
                                          </p:val>
                                        </p:tav>
                                      </p:tavLst>
                                    </p:anim>
                                    <p:anim calcmode="lin" valueType="num">
                                      <p:cBhvr additive="base">
                                        <p:cTn id="62" dur="500" fill="hold"/>
                                        <p:tgtEl>
                                          <p:spTgt spid="267"/>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0"/>
                                  </p:stCondLst>
                                  <p:childTnLst>
                                    <p:set>
                                      <p:cBhvr>
                                        <p:cTn id="64" dur="1" fill="hold">
                                          <p:stCondLst>
                                            <p:cond delay="0"/>
                                          </p:stCondLst>
                                        </p:cTn>
                                        <p:tgtEl>
                                          <p:spTgt spid="268"/>
                                        </p:tgtEl>
                                        <p:attrNameLst>
                                          <p:attrName>style.visibility</p:attrName>
                                        </p:attrNameLst>
                                      </p:cBhvr>
                                      <p:to>
                                        <p:strVal val="visible"/>
                                      </p:to>
                                    </p:set>
                                    <p:anim calcmode="lin" valueType="num">
                                      <p:cBhvr additive="base">
                                        <p:cTn id="65" dur="500" fill="hold"/>
                                        <p:tgtEl>
                                          <p:spTgt spid="268"/>
                                        </p:tgtEl>
                                        <p:attrNameLst>
                                          <p:attrName>ppt_x</p:attrName>
                                        </p:attrNameLst>
                                      </p:cBhvr>
                                      <p:tavLst>
                                        <p:tav tm="0">
                                          <p:val>
                                            <p:strVal val="#ppt_x"/>
                                          </p:val>
                                        </p:tav>
                                        <p:tav tm="100000">
                                          <p:val>
                                            <p:strVal val="#ppt_x"/>
                                          </p:val>
                                        </p:tav>
                                      </p:tavLst>
                                    </p:anim>
                                    <p:anim calcmode="lin" valueType="num">
                                      <p:cBhvr additive="base">
                                        <p:cTn id="66" dur="500" fill="hold"/>
                                        <p:tgtEl>
                                          <p:spTgt spid="268"/>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70"/>
                                        </p:tgtEl>
                                        <p:attrNameLst>
                                          <p:attrName>style.visibility</p:attrName>
                                        </p:attrNameLst>
                                      </p:cBhvr>
                                      <p:to>
                                        <p:strVal val="visible"/>
                                      </p:to>
                                    </p:set>
                                    <p:anim calcmode="lin" valueType="num">
                                      <p:cBhvr additive="base">
                                        <p:cTn id="70" dur="500" fill="hold"/>
                                        <p:tgtEl>
                                          <p:spTgt spid="270"/>
                                        </p:tgtEl>
                                        <p:attrNameLst>
                                          <p:attrName>ppt_x</p:attrName>
                                        </p:attrNameLst>
                                      </p:cBhvr>
                                      <p:tavLst>
                                        <p:tav tm="0">
                                          <p:val>
                                            <p:strVal val="#ppt_x"/>
                                          </p:val>
                                        </p:tav>
                                        <p:tav tm="100000">
                                          <p:val>
                                            <p:strVal val="#ppt_x"/>
                                          </p:val>
                                        </p:tav>
                                      </p:tavLst>
                                    </p:anim>
                                    <p:anim calcmode="lin" valueType="num">
                                      <p:cBhvr additive="base">
                                        <p:cTn id="71" dur="500" fill="hold"/>
                                        <p:tgtEl>
                                          <p:spTgt spid="270"/>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stCondLst>
                                    <p:cond delay="0"/>
                                  </p:stCondLst>
                                  <p:childTnLst>
                                    <p:set>
                                      <p:cBhvr>
                                        <p:cTn id="73" dur="1" fill="hold">
                                          <p:stCondLst>
                                            <p:cond delay="0"/>
                                          </p:stCondLst>
                                        </p:cTn>
                                        <p:tgtEl>
                                          <p:spTgt spid="271"/>
                                        </p:tgtEl>
                                        <p:attrNameLst>
                                          <p:attrName>style.visibility</p:attrName>
                                        </p:attrNameLst>
                                      </p:cBhvr>
                                      <p:to>
                                        <p:strVal val="visible"/>
                                      </p:to>
                                    </p:set>
                                    <p:anim calcmode="lin" valueType="num">
                                      <p:cBhvr additive="base">
                                        <p:cTn id="74" dur="500" fill="hold"/>
                                        <p:tgtEl>
                                          <p:spTgt spid="271"/>
                                        </p:tgtEl>
                                        <p:attrNameLst>
                                          <p:attrName>ppt_x</p:attrName>
                                        </p:attrNameLst>
                                      </p:cBhvr>
                                      <p:tavLst>
                                        <p:tav tm="0">
                                          <p:val>
                                            <p:strVal val="#ppt_x"/>
                                          </p:val>
                                        </p:tav>
                                        <p:tav tm="100000">
                                          <p:val>
                                            <p:strVal val="#ppt_x"/>
                                          </p:val>
                                        </p:tav>
                                      </p:tavLst>
                                    </p:anim>
                                    <p:anim calcmode="lin" valueType="num">
                                      <p:cBhvr additive="base">
                                        <p:cTn id="75" dur="500" fill="hold"/>
                                        <p:tgtEl>
                                          <p:spTgt spid="271"/>
                                        </p:tgtEl>
                                        <p:attrNameLst>
                                          <p:attrName>ppt_y</p:attrName>
                                        </p:attrNameLst>
                                      </p:cBhvr>
                                      <p:tavLst>
                                        <p:tav tm="0">
                                          <p:val>
                                            <p:strVal val="0-#ppt_h/2"/>
                                          </p:val>
                                        </p:tav>
                                        <p:tav tm="100000">
                                          <p:val>
                                            <p:strVal val="#ppt_y"/>
                                          </p:val>
                                        </p:tav>
                                      </p:tavLst>
                                    </p:anim>
                                  </p:childTnLst>
                                </p:cTn>
                              </p:par>
                            </p:childTnLst>
                          </p:cTn>
                        </p:par>
                        <p:par>
                          <p:cTn id="76" fill="hold">
                            <p:stCondLst>
                              <p:cond delay="4000"/>
                            </p:stCondLst>
                            <p:childTnLst>
                              <p:par>
                                <p:cTn id="77" presetID="2" presetClass="entr" presetSubtype="1" fill="hold" nodeType="afterEffect">
                                  <p:stCondLst>
                                    <p:cond delay="0"/>
                                  </p:stCondLst>
                                  <p:childTnLst>
                                    <p:set>
                                      <p:cBhvr>
                                        <p:cTn id="78" dur="1" fill="hold">
                                          <p:stCondLst>
                                            <p:cond delay="0"/>
                                          </p:stCondLst>
                                        </p:cTn>
                                        <p:tgtEl>
                                          <p:spTgt spid="273"/>
                                        </p:tgtEl>
                                        <p:attrNameLst>
                                          <p:attrName>style.visibility</p:attrName>
                                        </p:attrNameLst>
                                      </p:cBhvr>
                                      <p:to>
                                        <p:strVal val="visible"/>
                                      </p:to>
                                    </p:set>
                                    <p:anim calcmode="lin" valueType="num">
                                      <p:cBhvr additive="base">
                                        <p:cTn id="79" dur="500" fill="hold"/>
                                        <p:tgtEl>
                                          <p:spTgt spid="273"/>
                                        </p:tgtEl>
                                        <p:attrNameLst>
                                          <p:attrName>ppt_x</p:attrName>
                                        </p:attrNameLst>
                                      </p:cBhvr>
                                      <p:tavLst>
                                        <p:tav tm="0">
                                          <p:val>
                                            <p:strVal val="#ppt_x"/>
                                          </p:val>
                                        </p:tav>
                                        <p:tav tm="100000">
                                          <p:val>
                                            <p:strVal val="#ppt_x"/>
                                          </p:val>
                                        </p:tav>
                                      </p:tavLst>
                                    </p:anim>
                                    <p:anim calcmode="lin" valueType="num">
                                      <p:cBhvr additive="base">
                                        <p:cTn id="80" dur="500" fill="hold"/>
                                        <p:tgtEl>
                                          <p:spTgt spid="273"/>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274"/>
                                        </p:tgtEl>
                                        <p:attrNameLst>
                                          <p:attrName>style.visibility</p:attrName>
                                        </p:attrNameLst>
                                      </p:cBhvr>
                                      <p:to>
                                        <p:strVal val="visible"/>
                                      </p:to>
                                    </p:set>
                                    <p:anim calcmode="lin" valueType="num">
                                      <p:cBhvr additive="base">
                                        <p:cTn id="83" dur="500" fill="hold"/>
                                        <p:tgtEl>
                                          <p:spTgt spid="274"/>
                                        </p:tgtEl>
                                        <p:attrNameLst>
                                          <p:attrName>ppt_x</p:attrName>
                                        </p:attrNameLst>
                                      </p:cBhvr>
                                      <p:tavLst>
                                        <p:tav tm="0">
                                          <p:val>
                                            <p:strVal val="#ppt_x"/>
                                          </p:val>
                                        </p:tav>
                                        <p:tav tm="100000">
                                          <p:val>
                                            <p:strVal val="#ppt_x"/>
                                          </p:val>
                                        </p:tav>
                                      </p:tavLst>
                                    </p:anim>
                                    <p:anim calcmode="lin" valueType="num">
                                      <p:cBhvr additive="base">
                                        <p:cTn id="84" dur="500" fill="hold"/>
                                        <p:tgtEl>
                                          <p:spTgt spid="274"/>
                                        </p:tgtEl>
                                        <p:attrNameLst>
                                          <p:attrName>ppt_y</p:attrName>
                                        </p:attrNameLst>
                                      </p:cBhvr>
                                      <p:tavLst>
                                        <p:tav tm="0">
                                          <p:val>
                                            <p:strVal val="0-#ppt_h/2"/>
                                          </p:val>
                                        </p:tav>
                                        <p:tav tm="100000">
                                          <p:val>
                                            <p:strVal val="#ppt_y"/>
                                          </p:val>
                                        </p:tav>
                                      </p:tavLst>
                                    </p:anim>
                                  </p:childTnLst>
                                </p:cTn>
                              </p:par>
                            </p:childTnLst>
                          </p:cTn>
                        </p:par>
                        <p:par>
                          <p:cTn id="85" fill="hold">
                            <p:stCondLst>
                              <p:cond delay="4500"/>
                            </p:stCondLst>
                            <p:childTnLst>
                              <p:par>
                                <p:cTn id="86" presetID="2" presetClass="entr" presetSubtype="1" fill="hold" nodeType="afterEffect">
                                  <p:stCondLst>
                                    <p:cond delay="0"/>
                                  </p:stCondLst>
                                  <p:childTnLst>
                                    <p:set>
                                      <p:cBhvr>
                                        <p:cTn id="87" dur="1" fill="hold">
                                          <p:stCondLst>
                                            <p:cond delay="0"/>
                                          </p:stCondLst>
                                        </p:cTn>
                                        <p:tgtEl>
                                          <p:spTgt spid="276"/>
                                        </p:tgtEl>
                                        <p:attrNameLst>
                                          <p:attrName>style.visibility</p:attrName>
                                        </p:attrNameLst>
                                      </p:cBhvr>
                                      <p:to>
                                        <p:strVal val="visible"/>
                                      </p:to>
                                    </p:set>
                                    <p:anim calcmode="lin" valueType="num">
                                      <p:cBhvr additive="base">
                                        <p:cTn id="88" dur="500" fill="hold"/>
                                        <p:tgtEl>
                                          <p:spTgt spid="276"/>
                                        </p:tgtEl>
                                        <p:attrNameLst>
                                          <p:attrName>ppt_x</p:attrName>
                                        </p:attrNameLst>
                                      </p:cBhvr>
                                      <p:tavLst>
                                        <p:tav tm="0">
                                          <p:val>
                                            <p:strVal val="#ppt_x"/>
                                          </p:val>
                                        </p:tav>
                                        <p:tav tm="100000">
                                          <p:val>
                                            <p:strVal val="#ppt_x"/>
                                          </p:val>
                                        </p:tav>
                                      </p:tavLst>
                                    </p:anim>
                                    <p:anim calcmode="lin" valueType="num">
                                      <p:cBhvr additive="base">
                                        <p:cTn id="89" dur="500" fill="hold"/>
                                        <p:tgtEl>
                                          <p:spTgt spid="276"/>
                                        </p:tgtEl>
                                        <p:attrNameLst>
                                          <p:attrName>ppt_y</p:attrName>
                                        </p:attrNameLst>
                                      </p:cBhvr>
                                      <p:tavLst>
                                        <p:tav tm="0">
                                          <p:val>
                                            <p:strVal val="0-#ppt_h/2"/>
                                          </p:val>
                                        </p:tav>
                                        <p:tav tm="100000">
                                          <p:val>
                                            <p:strVal val="#ppt_y"/>
                                          </p:val>
                                        </p:tav>
                                      </p:tavLst>
                                    </p:anim>
                                  </p:childTnLst>
                                </p:cTn>
                              </p:par>
                              <p:par>
                                <p:cTn id="90" presetID="2" presetClass="entr" presetSubtype="1" fill="hold" grpId="0" nodeType="withEffect">
                                  <p:stCondLst>
                                    <p:cond delay="0"/>
                                  </p:stCondLst>
                                  <p:childTnLst>
                                    <p:set>
                                      <p:cBhvr>
                                        <p:cTn id="91" dur="1" fill="hold">
                                          <p:stCondLst>
                                            <p:cond delay="0"/>
                                          </p:stCondLst>
                                        </p:cTn>
                                        <p:tgtEl>
                                          <p:spTgt spid="278"/>
                                        </p:tgtEl>
                                        <p:attrNameLst>
                                          <p:attrName>style.visibility</p:attrName>
                                        </p:attrNameLst>
                                      </p:cBhvr>
                                      <p:to>
                                        <p:strVal val="visible"/>
                                      </p:to>
                                    </p:set>
                                    <p:anim calcmode="lin" valueType="num">
                                      <p:cBhvr additive="base">
                                        <p:cTn id="92" dur="500" fill="hold"/>
                                        <p:tgtEl>
                                          <p:spTgt spid="278"/>
                                        </p:tgtEl>
                                        <p:attrNameLst>
                                          <p:attrName>ppt_x</p:attrName>
                                        </p:attrNameLst>
                                      </p:cBhvr>
                                      <p:tavLst>
                                        <p:tav tm="0">
                                          <p:val>
                                            <p:strVal val="#ppt_x"/>
                                          </p:val>
                                        </p:tav>
                                        <p:tav tm="100000">
                                          <p:val>
                                            <p:strVal val="#ppt_x"/>
                                          </p:val>
                                        </p:tav>
                                      </p:tavLst>
                                    </p:anim>
                                    <p:anim calcmode="lin" valueType="num">
                                      <p:cBhvr additive="base">
                                        <p:cTn id="93" dur="500" fill="hold"/>
                                        <p:tgtEl>
                                          <p:spTgt spid="2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p:bldP spid="253" grpId="0"/>
      <p:bldP spid="256" grpId="0"/>
      <p:bldP spid="259" grpId="0"/>
      <p:bldP spid="262" grpId="0"/>
      <p:bldP spid="265" grpId="0"/>
      <p:bldP spid="268" grpId="0"/>
      <p:bldP spid="271" grpId="0"/>
      <p:bldP spid="274" grpId="0"/>
      <p:bldP spid="2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59370"/>
          </a:xfrm>
        </p:spPr>
        <p:txBody>
          <a:bodyPr>
            <a:normAutofit/>
          </a:bodyPr>
          <a:lstStyle/>
          <a:p>
            <a:r>
              <a:rPr lang="en-US" sz="3000" dirty="0"/>
              <a:t>Medicaid</a:t>
            </a:r>
          </a:p>
        </p:txBody>
      </p:sp>
      <p:sp>
        <p:nvSpPr>
          <p:cNvPr id="5" name="Content Placeholder 4"/>
          <p:cNvSpPr>
            <a:spLocks noGrp="1"/>
          </p:cNvSpPr>
          <p:nvPr>
            <p:ph type="body" sz="quarter" idx="13"/>
          </p:nvPr>
        </p:nvSpPr>
        <p:spPr>
          <a:xfrm>
            <a:off x="838200" y="1371600"/>
            <a:ext cx="10644188" cy="4167187"/>
          </a:xfrm>
        </p:spPr>
        <p:txBody>
          <a:bodyPr>
            <a:normAutofit/>
          </a:bodyPr>
          <a:lstStyle/>
          <a:p>
            <a:pPr marL="0" lvl="0" indent="0" defTabSz="685800">
              <a:lnSpc>
                <a:spcPct val="110000"/>
              </a:lnSpc>
              <a:spcBef>
                <a:spcPts val="600"/>
              </a:spcBef>
              <a:spcAft>
                <a:spcPts val="1200"/>
              </a:spcAft>
              <a:buNone/>
            </a:pPr>
            <a:r>
              <a:rPr lang="en-US" sz="2800" b="1" dirty="0">
                <a:solidFill>
                  <a:srgbClr val="00529B"/>
                </a:solidFill>
              </a:rPr>
              <a:t>Joint federal and state program that helps to pay:</a:t>
            </a:r>
          </a:p>
          <a:p>
            <a:pPr marL="548640" lvl="1" indent="-274320" defTabSz="685800">
              <a:lnSpc>
                <a:spcPct val="110000"/>
              </a:lnSpc>
              <a:spcBef>
                <a:spcPts val="0"/>
              </a:spcBef>
              <a:spcAft>
                <a:spcPts val="600"/>
              </a:spcAft>
              <a:buFont typeface="Wingdings" panose="05000000000000000000" pitchFamily="2" charset="2"/>
              <a:buChar char="§"/>
            </a:pPr>
            <a:r>
              <a:rPr lang="en-US" sz="2400" dirty="0">
                <a:solidFill>
                  <a:srgbClr val="00529B"/>
                </a:solidFill>
              </a:rPr>
              <a:t>Medical costs for individuals and families with limited income and resources</a:t>
            </a:r>
          </a:p>
          <a:p>
            <a:pPr marL="548640" lvl="1" indent="-274320" defTabSz="685800">
              <a:lnSpc>
                <a:spcPct val="110000"/>
              </a:lnSpc>
              <a:spcBef>
                <a:spcPts val="0"/>
              </a:spcBef>
              <a:spcAft>
                <a:spcPts val="600"/>
              </a:spcAft>
              <a:buFont typeface="Wingdings" panose="05000000000000000000" pitchFamily="2" charset="2"/>
              <a:buChar char="§"/>
            </a:pPr>
            <a:r>
              <a:rPr lang="en-US" sz="2400" dirty="0">
                <a:solidFill>
                  <a:srgbClr val="00529B"/>
                </a:solidFill>
              </a:rPr>
              <a:t>Medicare costs—premiums, deductibles, copayments, and/or coinsurance</a:t>
            </a:r>
          </a:p>
          <a:p>
            <a:pPr marL="463550" lvl="1" indent="0" defTabSz="685800">
              <a:lnSpc>
                <a:spcPct val="110000"/>
              </a:lnSpc>
              <a:spcBef>
                <a:spcPts val="0"/>
              </a:spcBef>
              <a:spcAft>
                <a:spcPts val="600"/>
              </a:spcAft>
              <a:buNone/>
            </a:pPr>
            <a:r>
              <a:rPr lang="en-US" sz="2800" dirty="0">
                <a:solidFill>
                  <a:srgbClr val="00529B"/>
                </a:solidFill>
              </a:rPr>
              <a:t>Never pays first for services covered by Medicare</a:t>
            </a:r>
          </a:p>
          <a:p>
            <a:pPr marL="463550" lvl="0" indent="0" defTabSz="685800">
              <a:lnSpc>
                <a:spcPct val="110000"/>
              </a:lnSpc>
              <a:spcBef>
                <a:spcPts val="0"/>
              </a:spcBef>
              <a:spcAft>
                <a:spcPts val="600"/>
              </a:spcAft>
              <a:buNone/>
            </a:pPr>
            <a:r>
              <a:rPr lang="en-US" sz="2800" dirty="0">
                <a:solidFill>
                  <a:srgbClr val="00529B"/>
                </a:solidFill>
              </a:rPr>
              <a:t>Is the payer of last resort </a:t>
            </a:r>
          </a:p>
        </p:txBody>
      </p:sp>
      <p:sp>
        <p:nvSpPr>
          <p:cNvPr id="9" name="Freeform: Shape 8">
            <a:extLst>
              <a:ext uri="{FF2B5EF4-FFF2-40B4-BE49-F238E27FC236}">
                <a16:creationId xmlns:a16="http://schemas.microsoft.com/office/drawing/2014/main" id="{DA24D0D5-7DCF-4C95-BA4A-E13A37AF8CF7}"/>
              </a:ext>
              <a:ext uri="{C183D7F6-B498-43B3-948B-1728B52AA6E4}">
                <adec:decorative xmlns:adec="http://schemas.microsoft.com/office/drawing/2017/decorative" val="1"/>
              </a:ext>
            </a:extLst>
          </p:cNvPr>
          <p:cNvSpPr>
            <a:spLocks noChangeAspect="1"/>
          </p:cNvSpPr>
          <p:nvPr/>
        </p:nvSpPr>
        <p:spPr>
          <a:xfrm>
            <a:off x="853967" y="4355322"/>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73C43C8-D81A-40D4-994D-F9AA1E37201A}"/>
              </a:ext>
              <a:ext uri="{C183D7F6-B498-43B3-948B-1728B52AA6E4}">
                <adec:decorative xmlns:adec="http://schemas.microsoft.com/office/drawing/2017/decorative" val="1"/>
              </a:ext>
            </a:extLst>
          </p:cNvPr>
          <p:cNvSpPr>
            <a:spLocks noChangeAspect="1"/>
          </p:cNvSpPr>
          <p:nvPr/>
        </p:nvSpPr>
        <p:spPr>
          <a:xfrm>
            <a:off x="855580" y="3805806"/>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2006892D-701B-4B67-8ED8-DFB649F7B79C}"/>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dirty="0"/>
          </a:p>
        </p:txBody>
      </p:sp>
      <p:sp>
        <p:nvSpPr>
          <p:cNvPr id="3" name="Footer Placeholder 2">
            <a:extLst>
              <a:ext uri="{FF2B5EF4-FFF2-40B4-BE49-F238E27FC236}">
                <a16:creationId xmlns:a16="http://schemas.microsoft.com/office/drawing/2014/main" id="{5FAFE771-1006-4F15-B221-A62D07504D08}"/>
              </a:ext>
            </a:extLst>
          </p:cNvPr>
          <p:cNvSpPr>
            <a:spLocks noGrp="1"/>
          </p:cNvSpPr>
          <p:nvPr>
            <p:ph type="ftr" sz="quarter" idx="11"/>
          </p:nvPr>
        </p:nvSpPr>
        <p:spPr/>
        <p:txBody>
          <a:bodyPr/>
          <a:lstStyle/>
          <a:p>
            <a:pPr>
              <a:defRPr/>
            </a:pPr>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957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1999" cy="912662"/>
          </a:xfrm>
        </p:spPr>
        <p:txBody>
          <a:bodyPr>
            <a:normAutofit/>
          </a:bodyPr>
          <a:lstStyle/>
          <a:p>
            <a:r>
              <a:rPr lang="en-US" sz="3000" dirty="0"/>
              <a:t>Group Health Plans (GHPs)</a:t>
            </a:r>
          </a:p>
        </p:txBody>
      </p:sp>
      <p:sp>
        <p:nvSpPr>
          <p:cNvPr id="10" name="Text Placeholder 19">
            <a:extLst>
              <a:ext uri="{FF2B5EF4-FFF2-40B4-BE49-F238E27FC236}">
                <a16:creationId xmlns:a16="http://schemas.microsoft.com/office/drawing/2014/main" id="{4183E9DC-C367-45B3-917F-48108EC469DA}"/>
              </a:ext>
            </a:extLst>
          </p:cNvPr>
          <p:cNvSpPr txBox="1">
            <a:spLocks/>
          </p:cNvSpPr>
          <p:nvPr/>
        </p:nvSpPr>
        <p:spPr>
          <a:xfrm>
            <a:off x="914400" y="1371600"/>
            <a:ext cx="10419821" cy="484458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00539A"/>
              </a:buClr>
              <a:buFont typeface="Wingdings" pitchFamily="2" charset="2"/>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spcBef>
                <a:spcPts val="0"/>
              </a:spcBef>
              <a:spcAft>
                <a:spcPts val="1200"/>
              </a:spcAft>
            </a:pPr>
            <a:r>
              <a:rPr lang="en-US" sz="2800" dirty="0">
                <a:solidFill>
                  <a:srgbClr val="00529B"/>
                </a:solidFill>
              </a:rPr>
              <a:t>Coverage offered by many employers and unions to current employees and their families, and/or retirees</a:t>
            </a:r>
          </a:p>
          <a:p>
            <a:pPr marL="548640" indent="-274320">
              <a:lnSpc>
                <a:spcPct val="100000"/>
              </a:lnSpc>
              <a:spcBef>
                <a:spcPts val="0"/>
              </a:spcBef>
              <a:spcAft>
                <a:spcPts val="1200"/>
              </a:spcAft>
              <a:buFont typeface="Wingdings" pitchFamily="2" charset="2"/>
              <a:buChar char="§"/>
            </a:pPr>
            <a:r>
              <a:rPr lang="en-US" dirty="0">
                <a:solidFill>
                  <a:srgbClr val="00529B"/>
                </a:solidFill>
              </a:rPr>
              <a:t>Plan Types: </a:t>
            </a:r>
            <a:r>
              <a:rPr lang="en-US" b="0" dirty="0">
                <a:solidFill>
                  <a:srgbClr val="00529B"/>
                </a:solidFill>
              </a:rPr>
              <a:t>Fee-for-service, managed care</a:t>
            </a:r>
          </a:p>
          <a:p>
            <a:pPr marL="548640" indent="-274320">
              <a:lnSpc>
                <a:spcPct val="100000"/>
              </a:lnSpc>
              <a:spcBef>
                <a:spcPts val="0"/>
              </a:spcBef>
              <a:spcAft>
                <a:spcPts val="1200"/>
              </a:spcAft>
              <a:buFont typeface="Wingdings" pitchFamily="2" charset="2"/>
              <a:buChar char="§"/>
            </a:pPr>
            <a:r>
              <a:rPr lang="en-US" dirty="0">
                <a:solidFill>
                  <a:srgbClr val="00529B"/>
                </a:solidFill>
              </a:rPr>
              <a:t>Employee Decision: </a:t>
            </a:r>
            <a:r>
              <a:rPr lang="en-US" b="0" dirty="0">
                <a:solidFill>
                  <a:srgbClr val="00529B"/>
                </a:solidFill>
              </a:rPr>
              <a:t>Employees usually can choose to keep or reject</a:t>
            </a:r>
          </a:p>
          <a:p>
            <a:pPr marL="548640" indent="-274320">
              <a:lnSpc>
                <a:spcPct val="100000"/>
              </a:lnSpc>
              <a:spcBef>
                <a:spcPts val="0"/>
              </a:spcBef>
              <a:spcAft>
                <a:spcPts val="1200"/>
              </a:spcAft>
              <a:buFont typeface="Wingdings" pitchFamily="2" charset="2"/>
              <a:buChar char="§"/>
            </a:pPr>
            <a:r>
              <a:rPr lang="en-US" dirty="0">
                <a:solidFill>
                  <a:srgbClr val="00529B"/>
                </a:solidFill>
              </a:rPr>
              <a:t>Businesses with 50 or fewer employees: </a:t>
            </a:r>
            <a:r>
              <a:rPr lang="en-US" b="0" dirty="0">
                <a:solidFill>
                  <a:srgbClr val="00529B"/>
                </a:solidFill>
              </a:rPr>
              <a:t>Can offer Small Business Health Options Program (SHOP) plans from the Marketplace.</a:t>
            </a:r>
          </a:p>
        </p:txBody>
      </p:sp>
      <p:sp>
        <p:nvSpPr>
          <p:cNvPr id="5" name="Slide Number Placeholder 4">
            <a:extLst>
              <a:ext uri="{FF2B5EF4-FFF2-40B4-BE49-F238E27FC236}">
                <a16:creationId xmlns:a16="http://schemas.microsoft.com/office/drawing/2014/main" id="{996E44FF-2F54-45F5-B016-391C741A7E68}"/>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dirty="0"/>
          </a:p>
        </p:txBody>
      </p:sp>
      <p:sp>
        <p:nvSpPr>
          <p:cNvPr id="3" name="Footer Placeholder 2">
            <a:extLst>
              <a:ext uri="{FF2B5EF4-FFF2-40B4-BE49-F238E27FC236}">
                <a16:creationId xmlns:a16="http://schemas.microsoft.com/office/drawing/2014/main" id="{59C16AC8-56A6-4535-8B5F-622C59145D25}"/>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12234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198"/>
            <a:ext cx="12192000" cy="914400"/>
          </a:xfrm>
        </p:spPr>
        <p:txBody>
          <a:bodyPr>
            <a:normAutofit/>
          </a:bodyPr>
          <a:lstStyle/>
          <a:p>
            <a:r>
              <a:rPr lang="en-US" sz="3000" dirty="0">
                <a:latin typeface="Arial Black"/>
              </a:rPr>
              <a:t>Group Health Plans (GHPs) &amp; Medicare</a:t>
            </a:r>
          </a:p>
        </p:txBody>
      </p:sp>
      <p:graphicFrame>
        <p:nvGraphicFramePr>
          <p:cNvPr id="6" name="Content Placeholder 6" descr="Chart information included in speakers' notes." title="When Medicare Pays First for People with Employer Group Health Plans"/>
          <p:cNvGraphicFramePr>
            <a:graphicFrameLocks/>
          </p:cNvGraphicFramePr>
          <p:nvPr>
            <p:extLst>
              <p:ext uri="{D42A27DB-BD31-4B8C-83A1-F6EECF244321}">
                <p14:modId xmlns:p14="http://schemas.microsoft.com/office/powerpoint/2010/main" val="1902559771"/>
              </p:ext>
            </p:extLst>
          </p:nvPr>
        </p:nvGraphicFramePr>
        <p:xfrm>
          <a:off x="998220" y="1301204"/>
          <a:ext cx="10195560" cy="4255591"/>
        </p:xfrm>
        <a:graphic>
          <a:graphicData uri="http://schemas.openxmlformats.org/drawingml/2006/table">
            <a:tbl>
              <a:tblPr firstRow="1" bandRow="1">
                <a:tableStyleId>{5FD0F851-EC5A-4D38-B0AD-8093EC10F338}</a:tableStyleId>
              </a:tblPr>
              <a:tblGrid>
                <a:gridCol w="5506097">
                  <a:extLst>
                    <a:ext uri="{9D8B030D-6E8A-4147-A177-3AD203B41FA5}">
                      <a16:colId xmlns:a16="http://schemas.microsoft.com/office/drawing/2014/main" val="20000"/>
                    </a:ext>
                  </a:extLst>
                </a:gridCol>
                <a:gridCol w="4689463">
                  <a:extLst>
                    <a:ext uri="{9D8B030D-6E8A-4147-A177-3AD203B41FA5}">
                      <a16:colId xmlns:a16="http://schemas.microsoft.com/office/drawing/2014/main" val="20001"/>
                    </a:ext>
                  </a:extLst>
                </a:gridCol>
              </a:tblGrid>
              <a:tr h="345682">
                <a:tc>
                  <a:txBody>
                    <a:bodyPr/>
                    <a:lstStyle/>
                    <a:p>
                      <a:pPr marL="0" marR="0" algn="l">
                        <a:lnSpc>
                          <a:spcPct val="100000"/>
                        </a:lnSpc>
                        <a:spcBef>
                          <a:spcPts val="0"/>
                        </a:spcBef>
                        <a:spcAft>
                          <a:spcPts val="0"/>
                        </a:spcAft>
                      </a:pPr>
                      <a:r>
                        <a:rPr lang="en-US" sz="2200" dirty="0">
                          <a:solidFill>
                            <a:srgbClr val="00529B"/>
                          </a:solidFill>
                        </a:rPr>
                        <a:t>If You’re: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Does Medicare Pay First?</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0"/>
                  </a:ext>
                </a:extLst>
              </a:tr>
              <a:tr h="778889">
                <a:tc>
                  <a:txBody>
                    <a:bodyPr/>
                    <a:lstStyle/>
                    <a:p>
                      <a:pPr marL="114300" marR="0" lvl="0" indent="0">
                        <a:lnSpc>
                          <a:spcPct val="100000"/>
                        </a:lnSpc>
                        <a:spcBef>
                          <a:spcPts val="0"/>
                        </a:spcBef>
                        <a:spcAft>
                          <a:spcPts val="0"/>
                        </a:spcAft>
                        <a:buFont typeface="+mj-lt"/>
                        <a:buNone/>
                      </a:pPr>
                      <a:r>
                        <a:rPr lang="en-US" sz="2200" dirty="0">
                          <a:solidFill>
                            <a:srgbClr val="00529B"/>
                          </a:solidFill>
                        </a:rPr>
                        <a:t>65 or older and have retiree coverage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gn="l" defTabSz="914400" rtl="0" eaLnBrk="1" latinLnBrk="0" hangingPunct="1">
                        <a:lnSpc>
                          <a:spcPct val="100000"/>
                        </a:lnSpc>
                        <a:spcBef>
                          <a:spcPts val="0"/>
                        </a:spcBef>
                        <a:spcAft>
                          <a:spcPts val="0"/>
                        </a:spcAft>
                        <a:tabLst/>
                      </a:pPr>
                      <a:r>
                        <a:rPr lang="en-US" sz="2200" kern="1200" dirty="0">
                          <a:solidFill>
                            <a:srgbClr val="00529B"/>
                          </a:solidFill>
                          <a:latin typeface="+mn-lt"/>
                          <a:ea typeface="+mn-ea"/>
                          <a:cs typeface="+mn-cs"/>
                        </a:rPr>
                        <a:t>Medicare pays primary to retiree coverage</a:t>
                      </a:r>
                    </a:p>
                  </a:txBody>
                  <a:tcPr marL="51435" marR="51435" marT="0" marB="0"/>
                </a:tc>
                <a:extLst>
                  <a:ext uri="{0D108BD9-81ED-4DB2-BD59-A6C34878D82A}">
                    <a16:rowId xmlns:a16="http://schemas.microsoft.com/office/drawing/2014/main" val="10001"/>
                  </a:ext>
                </a:extLst>
              </a:tr>
              <a:tr h="966159">
                <a:tc>
                  <a:txBody>
                    <a:bodyPr/>
                    <a:lstStyle/>
                    <a:p>
                      <a:pPr marL="114300" marR="0" lvl="0" indent="0">
                        <a:lnSpc>
                          <a:spcPct val="100000"/>
                        </a:lnSpc>
                        <a:spcBef>
                          <a:spcPts val="0"/>
                        </a:spcBef>
                        <a:spcAft>
                          <a:spcPts val="0"/>
                        </a:spcAft>
                        <a:buFont typeface="+mj-lt"/>
                        <a:buNone/>
                      </a:pPr>
                      <a:r>
                        <a:rPr lang="en-US" sz="2200" dirty="0">
                          <a:solidFill>
                            <a:srgbClr val="00529B"/>
                          </a:solidFill>
                        </a:rPr>
                        <a:t>65 or older with GHP coverage through current employment (yours or your spouse’s) </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If the employer has fewer than</a:t>
                      </a:r>
                    </a:p>
                    <a:p>
                      <a:pPr marL="0" marR="0" lvl="0">
                        <a:lnSpc>
                          <a:spcPct val="100000"/>
                        </a:lnSpc>
                        <a:spcBef>
                          <a:spcPts val="0"/>
                        </a:spcBef>
                        <a:spcAft>
                          <a:spcPts val="0"/>
                        </a:spcAft>
                        <a:buNone/>
                      </a:pPr>
                      <a:r>
                        <a:rPr lang="en-US" sz="2200" dirty="0">
                          <a:solidFill>
                            <a:srgbClr val="00529B"/>
                          </a:solidFill>
                        </a:rPr>
                        <a:t>20 employees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2"/>
                  </a:ext>
                </a:extLst>
              </a:tr>
              <a:tr h="1094822">
                <a:tc>
                  <a:txBody>
                    <a:bodyPr/>
                    <a:lstStyle/>
                    <a:p>
                      <a:pPr marL="114300" marR="0" lvl="0" indent="0">
                        <a:lnSpc>
                          <a:spcPct val="100000"/>
                        </a:lnSpc>
                        <a:spcBef>
                          <a:spcPts val="0"/>
                        </a:spcBef>
                        <a:spcAft>
                          <a:spcPts val="0"/>
                        </a:spcAft>
                        <a:buFont typeface="+mj-lt"/>
                        <a:buNone/>
                      </a:pPr>
                      <a:r>
                        <a:rPr lang="en-US" sz="2200" dirty="0">
                          <a:solidFill>
                            <a:srgbClr val="00529B"/>
                          </a:solidFill>
                        </a:rPr>
                        <a:t>Under 65 with a disability and have GHP coverage through current employment (yours or a family member’s)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If the employer has fewer than </a:t>
                      </a:r>
                    </a:p>
                    <a:p>
                      <a:pPr marL="0" marR="0" lvl="0">
                        <a:lnSpc>
                          <a:spcPct val="100000"/>
                        </a:lnSpc>
                        <a:spcBef>
                          <a:spcPts val="0"/>
                        </a:spcBef>
                        <a:spcAft>
                          <a:spcPts val="0"/>
                        </a:spcAft>
                        <a:buNone/>
                      </a:pPr>
                      <a:r>
                        <a:rPr lang="en-US" sz="2200" dirty="0">
                          <a:solidFill>
                            <a:srgbClr val="00529B"/>
                          </a:solidFill>
                        </a:rPr>
                        <a:t>100 employees</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3"/>
                  </a:ext>
                </a:extLst>
              </a:tr>
              <a:tr h="1070039">
                <a:tc>
                  <a:txBody>
                    <a:bodyPr/>
                    <a:lstStyle/>
                    <a:p>
                      <a:pPr marL="114300" marR="0" lvl="0" indent="0">
                        <a:lnSpc>
                          <a:spcPct val="100000"/>
                        </a:lnSpc>
                        <a:spcBef>
                          <a:spcPts val="0"/>
                        </a:spcBef>
                        <a:spcAft>
                          <a:spcPts val="0"/>
                        </a:spcAft>
                        <a:buFont typeface="+mj-lt"/>
                        <a:buNone/>
                      </a:pPr>
                      <a:r>
                        <a:rPr lang="en-US" sz="2200" dirty="0">
                          <a:solidFill>
                            <a:srgbClr val="00529B"/>
                          </a:solidFill>
                        </a:rPr>
                        <a:t>Eligible for Medicare due to End-Stage</a:t>
                      </a:r>
                      <a:r>
                        <a:rPr lang="en-US" sz="2200" baseline="0" dirty="0">
                          <a:solidFill>
                            <a:srgbClr val="00529B"/>
                          </a:solidFill>
                        </a:rPr>
                        <a:t> Renal Disease (</a:t>
                      </a:r>
                      <a:r>
                        <a:rPr lang="en-US" sz="2200" dirty="0">
                          <a:solidFill>
                            <a:srgbClr val="00529B"/>
                          </a:solidFill>
                        </a:rPr>
                        <a:t>ESRD) and you have GHP coverage</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p>
                      <a:pPr marL="0" marR="0">
                        <a:lnSpc>
                          <a:spcPct val="100000"/>
                        </a:lnSpc>
                        <a:spcBef>
                          <a:spcPts val="0"/>
                        </a:spcBef>
                        <a:spcAft>
                          <a:spcPts val="0"/>
                        </a:spcAft>
                      </a:pPr>
                      <a:r>
                        <a:rPr lang="en-US" sz="2200" dirty="0">
                          <a:solidFill>
                            <a:srgbClr val="00529B"/>
                          </a:solidFill>
                        </a:rPr>
                        <a:t>When the 30-month coordination period ends, or if you had Medicare primary</a:t>
                      </a:r>
                      <a:r>
                        <a:rPr lang="en-US" sz="2200" baseline="0" dirty="0">
                          <a:solidFill>
                            <a:srgbClr val="00529B"/>
                          </a:solidFill>
                        </a:rPr>
                        <a:t> </a:t>
                      </a:r>
                      <a:r>
                        <a:rPr lang="en-US" sz="2200" dirty="0">
                          <a:solidFill>
                            <a:srgbClr val="00529B"/>
                          </a:solidFill>
                        </a:rPr>
                        <a:t>before you had ESRD</a:t>
                      </a:r>
                      <a:endParaRPr lang="en-US" sz="220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4"/>
                  </a:ext>
                </a:extLst>
              </a:tr>
            </a:tbl>
          </a:graphicData>
        </a:graphic>
      </p:graphicFrame>
      <p:sp>
        <p:nvSpPr>
          <p:cNvPr id="5" name="Slide Number Placeholder 4">
            <a:extLst>
              <a:ext uri="{FF2B5EF4-FFF2-40B4-BE49-F238E27FC236}">
                <a16:creationId xmlns:a16="http://schemas.microsoft.com/office/drawing/2014/main" id="{60739F10-16B0-408F-999E-E5A4F5950EB1}"/>
              </a:ext>
            </a:extLst>
          </p:cNvPr>
          <p:cNvSpPr>
            <a:spLocks noGrp="1"/>
          </p:cNvSpPr>
          <p:nvPr>
            <p:ph type="sldNum" sz="quarter" idx="12"/>
          </p:nvPr>
        </p:nvSpPr>
        <p:spPr/>
        <p:txBody>
          <a:bodyPr/>
          <a:lstStyle/>
          <a:p>
            <a:pPr>
              <a:defRPr/>
            </a:pPr>
            <a:fld id="{11E79EF6-0C0E-43E6-8FB3-918BC522CC5A}" type="slidenum">
              <a:rPr lang="en-US" smtClean="0"/>
              <a:pPr>
                <a:defRPr/>
              </a:pPr>
              <a:t>16</a:t>
            </a:fld>
            <a:endParaRPr lang="en-US" dirty="0"/>
          </a:p>
        </p:txBody>
      </p:sp>
      <p:sp>
        <p:nvSpPr>
          <p:cNvPr id="3" name="Footer Placeholder 2">
            <a:extLst>
              <a:ext uri="{FF2B5EF4-FFF2-40B4-BE49-F238E27FC236}">
                <a16:creationId xmlns:a16="http://schemas.microsoft.com/office/drawing/2014/main" id="{B077BE8F-62EF-425B-B108-081ACA352317}"/>
              </a:ext>
            </a:extLst>
          </p:cNvPr>
          <p:cNvSpPr>
            <a:spLocks noGrp="1"/>
          </p:cNvSpPr>
          <p:nvPr>
            <p:ph type="ftr" sz="quarter" idx="11"/>
          </p:nvPr>
        </p:nvSpPr>
        <p:spPr/>
        <p:txBody>
          <a:bodyPr/>
          <a:lstStyle/>
          <a:p>
            <a:pPr>
              <a:defRPr/>
            </a:pPr>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71027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01624"/>
          </a:xfrm>
        </p:spPr>
        <p:txBody>
          <a:bodyPr>
            <a:normAutofit/>
          </a:bodyPr>
          <a:lstStyle/>
          <a:p>
            <a:r>
              <a:rPr lang="en-US" sz="3000" dirty="0"/>
              <a:t>Non-Group Health Plans </a:t>
            </a:r>
          </a:p>
        </p:txBody>
      </p:sp>
      <p:sp>
        <p:nvSpPr>
          <p:cNvPr id="16" name="Text Placeholder 19">
            <a:extLst>
              <a:ext uri="{FF2B5EF4-FFF2-40B4-BE49-F238E27FC236}">
                <a16:creationId xmlns:a16="http://schemas.microsoft.com/office/drawing/2014/main" id="{CBA8645C-3178-40F6-BBD2-C09FA6B81871}"/>
              </a:ext>
            </a:extLst>
          </p:cNvPr>
          <p:cNvSpPr>
            <a:spLocks noGrp="1"/>
          </p:cNvSpPr>
          <p:nvPr>
            <p:ph type="body" idx="1"/>
          </p:nvPr>
        </p:nvSpPr>
        <p:spPr>
          <a:xfrm>
            <a:off x="842964" y="1360449"/>
            <a:ext cx="10512424" cy="3936379"/>
          </a:xfrm>
        </p:spPr>
        <p:txBody>
          <a:bodyPr anchor="t">
            <a:normAutofit/>
          </a:bodyPr>
          <a:lstStyle/>
          <a:p>
            <a:pPr>
              <a:lnSpc>
                <a:spcPct val="100000"/>
              </a:lnSpc>
              <a:spcBef>
                <a:spcPts val="0"/>
              </a:spcBef>
              <a:spcAft>
                <a:spcPts val="1200"/>
              </a:spcAft>
            </a:pPr>
            <a:r>
              <a:rPr lang="en-US" sz="2800" dirty="0">
                <a:solidFill>
                  <a:srgbClr val="00529B"/>
                </a:solidFill>
              </a:rPr>
              <a:t>Medicare doesn’t usually pay for services when other insurers may provide coverage, including:</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No-fault insurance </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Liability insurance</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Workers’ compensation</a:t>
            </a:r>
          </a:p>
          <a:p>
            <a:pPr marL="548640" lvl="1" indent="-274320" defTabSz="685800">
              <a:lnSpc>
                <a:spcPct val="100000"/>
              </a:lnSpc>
              <a:spcBef>
                <a:spcPts val="0"/>
              </a:spcBef>
              <a:spcAft>
                <a:spcPts val="1200"/>
              </a:spcAft>
              <a:buFont typeface="Wingdings" panose="05000000000000000000" pitchFamily="2" charset="2"/>
              <a:buChar char="§"/>
            </a:pPr>
            <a:r>
              <a:rPr lang="en-US" sz="2400" b="0" dirty="0">
                <a:solidFill>
                  <a:srgbClr val="00529B"/>
                </a:solidFill>
              </a:rPr>
              <a:t>Federal Black Lung Benefits Program</a:t>
            </a:r>
          </a:p>
          <a:p>
            <a:endParaRPr lang="en-US" dirty="0"/>
          </a:p>
        </p:txBody>
      </p:sp>
      <p:sp>
        <p:nvSpPr>
          <p:cNvPr id="5" name="Slide Number Placeholder 4">
            <a:extLst>
              <a:ext uri="{FF2B5EF4-FFF2-40B4-BE49-F238E27FC236}">
                <a16:creationId xmlns:a16="http://schemas.microsoft.com/office/drawing/2014/main" id="{8574C9AC-EBE7-4205-8957-0D369A51DF3F}"/>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dirty="0"/>
          </a:p>
        </p:txBody>
      </p:sp>
      <p:sp>
        <p:nvSpPr>
          <p:cNvPr id="3" name="Footer Placeholder 2">
            <a:extLst>
              <a:ext uri="{FF2B5EF4-FFF2-40B4-BE49-F238E27FC236}">
                <a16:creationId xmlns:a16="http://schemas.microsoft.com/office/drawing/2014/main" id="{4760624A-121A-4956-90B5-F3EA213D47B6}"/>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9679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No-Fault Insurance</a:t>
            </a:r>
          </a:p>
        </p:txBody>
      </p:sp>
      <p:sp>
        <p:nvSpPr>
          <p:cNvPr id="9" name="Content Placeholder 4">
            <a:extLst>
              <a:ext uri="{FF2B5EF4-FFF2-40B4-BE49-F238E27FC236}">
                <a16:creationId xmlns:a16="http://schemas.microsoft.com/office/drawing/2014/main" id="{B92AF6F7-B10C-481E-A08D-49C19E359DBD}"/>
              </a:ext>
            </a:extLst>
          </p:cNvPr>
          <p:cNvSpPr txBox="1">
            <a:spLocks/>
          </p:cNvSpPr>
          <p:nvPr/>
        </p:nvSpPr>
        <p:spPr>
          <a:xfrm>
            <a:off x="1297198" y="3979589"/>
            <a:ext cx="3008354" cy="1507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1800" dirty="0">
                <a:solidFill>
                  <a:srgbClr val="00529B"/>
                </a:solidFill>
              </a:rPr>
              <a:t>Includes automobile, homeowners, and commercial insurance plans</a:t>
            </a:r>
          </a:p>
        </p:txBody>
      </p:sp>
      <p:sp>
        <p:nvSpPr>
          <p:cNvPr id="15" name="Rectangle: Rounded Corners 14">
            <a:extLst>
              <a:ext uri="{FF2B5EF4-FFF2-40B4-BE49-F238E27FC236}">
                <a16:creationId xmlns:a16="http://schemas.microsoft.com/office/drawing/2014/main" id="{50A2A0C5-A46E-4D12-BC38-66C89886D157}"/>
              </a:ext>
              <a:ext uri="{C183D7F6-B498-43B3-948B-1728B52AA6E4}">
                <adec:decorative xmlns:adec="http://schemas.microsoft.com/office/drawing/2017/decorative" val="1"/>
              </a:ext>
            </a:extLst>
          </p:cNvPr>
          <p:cNvSpPr/>
          <p:nvPr/>
        </p:nvSpPr>
        <p:spPr>
          <a:xfrm>
            <a:off x="1369811" y="1586944"/>
            <a:ext cx="2874899" cy="375280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4">
            <a:extLst>
              <a:ext uri="{FF2B5EF4-FFF2-40B4-BE49-F238E27FC236}">
                <a16:creationId xmlns:a16="http://schemas.microsoft.com/office/drawing/2014/main" id="{947C9E7E-92F4-47DD-A393-D925674BE441}"/>
              </a:ext>
            </a:extLst>
          </p:cNvPr>
          <p:cNvSpPr txBox="1">
            <a:spLocks/>
          </p:cNvSpPr>
          <p:nvPr/>
        </p:nvSpPr>
        <p:spPr>
          <a:xfrm>
            <a:off x="4644320" y="3983585"/>
            <a:ext cx="3008354" cy="1507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1800" dirty="0">
                <a:solidFill>
                  <a:srgbClr val="00529B"/>
                </a:solidFill>
              </a:rPr>
              <a:t>May pay regardless of who’s at fault</a:t>
            </a:r>
          </a:p>
        </p:txBody>
      </p:sp>
      <p:sp>
        <p:nvSpPr>
          <p:cNvPr id="7" name="Rectangle: Rounded Corners 6">
            <a:extLst>
              <a:ext uri="{FF2B5EF4-FFF2-40B4-BE49-F238E27FC236}">
                <a16:creationId xmlns:a16="http://schemas.microsoft.com/office/drawing/2014/main" id="{9A214274-10C5-4619-BC07-9A48743FB25B}"/>
              </a:ext>
              <a:ext uri="{C183D7F6-B498-43B3-948B-1728B52AA6E4}">
                <adec:decorative xmlns:adec="http://schemas.microsoft.com/office/drawing/2017/decorative" val="1"/>
              </a:ext>
            </a:extLst>
          </p:cNvPr>
          <p:cNvSpPr/>
          <p:nvPr/>
        </p:nvSpPr>
        <p:spPr>
          <a:xfrm>
            <a:off x="4711048" y="1586944"/>
            <a:ext cx="2874899" cy="375280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4">
            <a:extLst>
              <a:ext uri="{FF2B5EF4-FFF2-40B4-BE49-F238E27FC236}">
                <a16:creationId xmlns:a16="http://schemas.microsoft.com/office/drawing/2014/main" id="{B03E1CA1-BDD1-49ED-BC48-F967F16327E6}"/>
              </a:ext>
            </a:extLst>
          </p:cNvPr>
          <p:cNvSpPr txBox="1">
            <a:spLocks/>
          </p:cNvSpPr>
          <p:nvPr/>
        </p:nvSpPr>
        <p:spPr>
          <a:xfrm>
            <a:off x="8086246" y="3982148"/>
            <a:ext cx="3008354" cy="1507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1800" dirty="0">
                <a:solidFill>
                  <a:srgbClr val="00529B"/>
                </a:solidFill>
              </a:rPr>
              <a:t>Medicare may make a conditional payment</a:t>
            </a:r>
          </a:p>
        </p:txBody>
      </p:sp>
      <p:sp>
        <p:nvSpPr>
          <p:cNvPr id="8" name="Rectangle: Rounded Corners 7">
            <a:extLst>
              <a:ext uri="{FF2B5EF4-FFF2-40B4-BE49-F238E27FC236}">
                <a16:creationId xmlns:a16="http://schemas.microsoft.com/office/drawing/2014/main" id="{F20C3259-C1DE-44F8-8504-67178C644FFC}"/>
              </a:ext>
              <a:ext uri="{C183D7F6-B498-43B3-948B-1728B52AA6E4}">
                <adec:decorative xmlns:adec="http://schemas.microsoft.com/office/drawing/2017/decorative" val="1"/>
              </a:ext>
            </a:extLst>
          </p:cNvPr>
          <p:cNvSpPr/>
          <p:nvPr/>
        </p:nvSpPr>
        <p:spPr>
          <a:xfrm>
            <a:off x="8152974" y="1586944"/>
            <a:ext cx="2874899" cy="3752807"/>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B7E9825-74DA-420F-87EA-6564F9800FF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94235" y="2019985"/>
            <a:ext cx="2825496" cy="1771111"/>
          </a:xfrm>
          <a:prstGeom prst="rect">
            <a:avLst/>
          </a:prstGeom>
          <a:ln>
            <a:noFill/>
          </a:ln>
          <a:effectLst>
            <a:softEdge rad="112500"/>
          </a:effectLst>
        </p:spPr>
      </p:pic>
      <p:pic>
        <p:nvPicPr>
          <p:cNvPr id="22" name="Picture 21">
            <a:extLst>
              <a:ext uri="{FF2B5EF4-FFF2-40B4-BE49-F238E27FC236}">
                <a16:creationId xmlns:a16="http://schemas.microsoft.com/office/drawing/2014/main" id="{408C7BC2-FCC8-45F0-B028-401D13904AF6}"/>
              </a:ext>
              <a:ext uri="{C183D7F6-B498-43B3-948B-1728B52AA6E4}">
                <adec:decorative xmlns:adec="http://schemas.microsoft.com/office/drawing/2017/decorative" val="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36926" y="2019985"/>
            <a:ext cx="2825496" cy="1780055"/>
          </a:xfrm>
          <a:prstGeom prst="rect">
            <a:avLst/>
          </a:prstGeom>
          <a:ln>
            <a:noFill/>
          </a:ln>
          <a:effectLst>
            <a:softEdge rad="112500"/>
          </a:effectLst>
        </p:spPr>
      </p:pic>
      <p:pic>
        <p:nvPicPr>
          <p:cNvPr id="20" name="Picture 19">
            <a:extLst>
              <a:ext uri="{FF2B5EF4-FFF2-40B4-BE49-F238E27FC236}">
                <a16:creationId xmlns:a16="http://schemas.microsoft.com/office/drawing/2014/main" id="{2F6DC922-EF10-4D8B-84A9-495B392776F4}"/>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176754" y="2011041"/>
            <a:ext cx="2827338" cy="1788999"/>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FE48CB98-1B40-468B-957C-471F691898D6}"/>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dirty="0"/>
          </a:p>
        </p:txBody>
      </p:sp>
      <p:sp>
        <p:nvSpPr>
          <p:cNvPr id="3" name="Footer Placeholder 2">
            <a:extLst>
              <a:ext uri="{FF2B5EF4-FFF2-40B4-BE49-F238E27FC236}">
                <a16:creationId xmlns:a16="http://schemas.microsoft.com/office/drawing/2014/main" id="{47540BDF-478E-4B42-9429-F823237B57E3}"/>
              </a:ext>
            </a:extLst>
          </p:cNvPr>
          <p:cNvSpPr>
            <a:spLocks noGrp="1"/>
          </p:cNvSpPr>
          <p:nvPr>
            <p:ph type="ftr" sz="quarter" idx="11"/>
          </p:nvPr>
        </p:nvSpPr>
        <p:spPr/>
        <p:txBody>
          <a:bodyPr/>
          <a:lstStyle/>
          <a:p>
            <a:pPr>
              <a:defRPr/>
            </a:pPr>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82888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Liability Insurance</a:t>
            </a:r>
          </a:p>
        </p:txBody>
      </p:sp>
      <p:sp>
        <p:nvSpPr>
          <p:cNvPr id="16" name="Content Placeholder 4">
            <a:extLst>
              <a:ext uri="{FF2B5EF4-FFF2-40B4-BE49-F238E27FC236}">
                <a16:creationId xmlns:a16="http://schemas.microsoft.com/office/drawing/2014/main" id="{57A164E3-3CAA-4938-AC9A-F0A6C1EFBB76}"/>
              </a:ext>
            </a:extLst>
          </p:cNvPr>
          <p:cNvSpPr txBox="1">
            <a:spLocks/>
          </p:cNvSpPr>
          <p:nvPr/>
        </p:nvSpPr>
        <p:spPr>
          <a:xfrm>
            <a:off x="4778737" y="1944671"/>
            <a:ext cx="6416485" cy="10062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800" dirty="0">
                <a:solidFill>
                  <a:srgbClr val="00529B"/>
                </a:solidFill>
              </a:rPr>
              <a:t>Protects you against claims for potential wrongdoings, like negligence</a:t>
            </a:r>
          </a:p>
        </p:txBody>
      </p:sp>
      <p:sp>
        <p:nvSpPr>
          <p:cNvPr id="13" name="Rectangle: Rounded Corners 12">
            <a:extLst>
              <a:ext uri="{FF2B5EF4-FFF2-40B4-BE49-F238E27FC236}">
                <a16:creationId xmlns:a16="http://schemas.microsoft.com/office/drawing/2014/main" id="{D7D34C57-0458-44C8-973A-979A67312573}"/>
              </a:ext>
              <a:ext uri="{C183D7F6-B498-43B3-948B-1728B52AA6E4}">
                <adec:decorative xmlns:adec="http://schemas.microsoft.com/office/drawing/2017/decorative" val="1"/>
              </a:ext>
            </a:extLst>
          </p:cNvPr>
          <p:cNvSpPr/>
          <p:nvPr/>
        </p:nvSpPr>
        <p:spPr>
          <a:xfrm>
            <a:off x="1977866" y="1378237"/>
            <a:ext cx="2609480" cy="205076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4">
            <a:extLst>
              <a:ext uri="{FF2B5EF4-FFF2-40B4-BE49-F238E27FC236}">
                <a16:creationId xmlns:a16="http://schemas.microsoft.com/office/drawing/2014/main" id="{D9AFAFC2-CA88-4242-BD3F-C903C5F5EB23}"/>
              </a:ext>
            </a:extLst>
          </p:cNvPr>
          <p:cNvSpPr txBox="1">
            <a:spLocks/>
          </p:cNvSpPr>
          <p:nvPr/>
        </p:nvSpPr>
        <p:spPr>
          <a:xfrm>
            <a:off x="4778737" y="4121309"/>
            <a:ext cx="6280560" cy="13563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800" dirty="0">
                <a:solidFill>
                  <a:srgbClr val="00529B"/>
                </a:solidFill>
              </a:rPr>
              <a:t>Medicare may make a conditional payment to pay the bill, and then will recover the payment</a:t>
            </a:r>
          </a:p>
        </p:txBody>
      </p:sp>
      <p:sp>
        <p:nvSpPr>
          <p:cNvPr id="14" name="Rectangle: Rounded Corners 13">
            <a:extLst>
              <a:ext uri="{FF2B5EF4-FFF2-40B4-BE49-F238E27FC236}">
                <a16:creationId xmlns:a16="http://schemas.microsoft.com/office/drawing/2014/main" id="{19058D12-5C89-4F8F-9F3A-0208ACAE73EA}"/>
              </a:ext>
              <a:ext uri="{C183D7F6-B498-43B3-948B-1728B52AA6E4}">
                <adec:decorative xmlns:adec="http://schemas.microsoft.com/office/drawing/2017/decorative" val="1"/>
              </a:ext>
            </a:extLst>
          </p:cNvPr>
          <p:cNvSpPr/>
          <p:nvPr/>
        </p:nvSpPr>
        <p:spPr>
          <a:xfrm>
            <a:off x="1977866" y="3775361"/>
            <a:ext cx="2609480" cy="204825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660B0B5D-1674-4112-A00C-844C8D5FC60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8196" y="3775361"/>
            <a:ext cx="1984248" cy="1984248"/>
          </a:xfrm>
          <a:prstGeom prst="rect">
            <a:avLst/>
          </a:prstGeom>
        </p:spPr>
      </p:pic>
      <p:pic>
        <p:nvPicPr>
          <p:cNvPr id="8" name="Picture 7">
            <a:extLst>
              <a:ext uri="{FF2B5EF4-FFF2-40B4-BE49-F238E27FC236}">
                <a16:creationId xmlns:a16="http://schemas.microsoft.com/office/drawing/2014/main" id="{B03CA885-ED19-404E-8987-F56B0E284E7B}"/>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405118" y="1548148"/>
            <a:ext cx="1750404" cy="1799310"/>
          </a:xfrm>
          <a:prstGeom prst="rect">
            <a:avLst/>
          </a:prstGeom>
        </p:spPr>
      </p:pic>
      <p:sp>
        <p:nvSpPr>
          <p:cNvPr id="5" name="Slide Number Placeholder 4">
            <a:extLst>
              <a:ext uri="{FF2B5EF4-FFF2-40B4-BE49-F238E27FC236}">
                <a16:creationId xmlns:a16="http://schemas.microsoft.com/office/drawing/2014/main" id="{AB5BB2CB-D918-4973-B1E8-4847B36FB887}"/>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dirty="0"/>
          </a:p>
        </p:txBody>
      </p:sp>
      <p:sp>
        <p:nvSpPr>
          <p:cNvPr id="3" name="Footer Placeholder 2">
            <a:extLst>
              <a:ext uri="{FF2B5EF4-FFF2-40B4-BE49-F238E27FC236}">
                <a16:creationId xmlns:a16="http://schemas.microsoft.com/office/drawing/2014/main" id="{F8DFCEC8-E778-4C8E-B0CD-520F7D52F418}"/>
              </a:ext>
            </a:extLst>
          </p:cNvPr>
          <p:cNvSpPr>
            <a:spLocks noGrp="1"/>
          </p:cNvSpPr>
          <p:nvPr>
            <p:ph type="ftr" sz="quarter" idx="11"/>
          </p:nvPr>
        </p:nvSpPr>
        <p:spPr/>
        <p:txBody>
          <a:bodyPr/>
          <a:lstStyle/>
          <a:p>
            <a:pPr>
              <a:defRPr/>
            </a:pPr>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88921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Table of Contents</a:t>
            </a:r>
          </a:p>
        </p:txBody>
      </p:sp>
      <p:sp>
        <p:nvSpPr>
          <p:cNvPr id="6" name="Content Placeholder 2"/>
          <p:cNvSpPr>
            <a:spLocks noGrp="1"/>
          </p:cNvSpPr>
          <p:nvPr>
            <p:ph type="body" sz="quarter" idx="13"/>
          </p:nvPr>
        </p:nvSpPr>
        <p:spPr>
          <a:xfrm>
            <a:off x="884550" y="2000582"/>
            <a:ext cx="10837757" cy="4182504"/>
          </a:xfrm>
        </p:spPr>
        <p:txBody>
          <a:bodyPr>
            <a:noAutofit/>
          </a:bodyPr>
          <a:lstStyle/>
          <a:p>
            <a:pPr>
              <a:spcBef>
                <a:spcPts val="0"/>
              </a:spcBef>
              <a:spcAft>
                <a:spcPts val="1200"/>
              </a:spcAft>
            </a:pPr>
            <a:r>
              <a:rPr lang="en-US" sz="2400" b="1" dirty="0">
                <a:solidFill>
                  <a:srgbClr val="00529B"/>
                </a:solidFill>
              </a:rPr>
              <a:t>Lesson 1</a:t>
            </a:r>
            <a:r>
              <a:rPr lang="en-US" sz="2400" dirty="0">
                <a:solidFill>
                  <a:srgbClr val="00529B"/>
                </a:solidFill>
              </a:rPr>
              <a:t>:</a:t>
            </a:r>
            <a:r>
              <a:rPr lang="en-US" sz="2400" b="1" dirty="0">
                <a:solidFill>
                  <a:srgbClr val="00529B"/>
                </a:solidFill>
              </a:rPr>
              <a:t> </a:t>
            </a:r>
            <a:r>
              <a:rPr lang="en-US" sz="2400" dirty="0">
                <a:solidFill>
                  <a:srgbClr val="00529B"/>
                </a:solidFill>
              </a:rPr>
              <a:t>Coordination of Benefits Overview……..........................4–10</a:t>
            </a:r>
          </a:p>
          <a:p>
            <a:pPr>
              <a:spcBef>
                <a:spcPts val="0"/>
              </a:spcBef>
              <a:spcAft>
                <a:spcPts val="1200"/>
              </a:spcAft>
            </a:pPr>
            <a:r>
              <a:rPr lang="en-US" sz="2400" b="1" dirty="0">
                <a:solidFill>
                  <a:srgbClr val="00529B"/>
                </a:solidFill>
              </a:rPr>
              <a:t>Lesson 2</a:t>
            </a:r>
            <a:r>
              <a:rPr lang="en-US" sz="2400" dirty="0">
                <a:solidFill>
                  <a:srgbClr val="00529B"/>
                </a:solidFill>
              </a:rPr>
              <a:t>:</a:t>
            </a:r>
            <a:r>
              <a:rPr lang="en-US" sz="2400" b="1" dirty="0">
                <a:solidFill>
                  <a:srgbClr val="00529B"/>
                </a:solidFill>
              </a:rPr>
              <a:t> </a:t>
            </a:r>
            <a:r>
              <a:rPr lang="en-US" sz="2400" dirty="0">
                <a:solidFill>
                  <a:srgbClr val="00529B"/>
                </a:solidFill>
              </a:rPr>
              <a:t>Medicare and Other Types of Health Coverage.............11–32</a:t>
            </a:r>
          </a:p>
          <a:p>
            <a:pPr marL="274320" indent="-548640">
              <a:spcBef>
                <a:spcPts val="0"/>
              </a:spcBef>
              <a:spcAft>
                <a:spcPts val="1200"/>
              </a:spcAft>
            </a:pPr>
            <a:r>
              <a:rPr lang="en-US" sz="2400" b="1" dirty="0">
                <a:solidFill>
                  <a:srgbClr val="00529B"/>
                </a:solidFill>
              </a:rPr>
              <a:t>Lesson 3</a:t>
            </a:r>
            <a:r>
              <a:rPr lang="en-US" sz="2400" dirty="0">
                <a:solidFill>
                  <a:srgbClr val="00529B"/>
                </a:solidFill>
              </a:rPr>
              <a:t>: Medicare Drug Coverage (Part D) Coordination of Benefits..........................................................................................33–44</a:t>
            </a:r>
          </a:p>
          <a:p>
            <a:pPr>
              <a:spcBef>
                <a:spcPts val="0"/>
              </a:spcBef>
              <a:spcAft>
                <a:spcPts val="1200"/>
              </a:spcAft>
              <a:tabLst>
                <a:tab pos="1550988" algn="l"/>
              </a:tabLst>
            </a:pPr>
            <a:r>
              <a:rPr lang="en-US" sz="2400" b="1" dirty="0">
                <a:solidFill>
                  <a:srgbClr val="00529B"/>
                </a:solidFill>
              </a:rPr>
              <a:t>Appendices</a:t>
            </a:r>
            <a:r>
              <a:rPr lang="en-US" sz="2400" dirty="0">
                <a:solidFill>
                  <a:srgbClr val="00529B"/>
                </a:solidFill>
              </a:rPr>
              <a:t>……………………………………………………………..45–48</a:t>
            </a:r>
          </a:p>
          <a:p>
            <a:pPr indent="290513">
              <a:spcBef>
                <a:spcPts val="0"/>
              </a:spcBef>
              <a:spcAft>
                <a:spcPts val="1200"/>
              </a:spcAft>
              <a:tabLst>
                <a:tab pos="1550988" algn="l"/>
              </a:tabLst>
            </a:pPr>
            <a:r>
              <a:rPr lang="en-US" sz="2400" dirty="0">
                <a:solidFill>
                  <a:srgbClr val="00529B"/>
                </a:solidFill>
              </a:rPr>
              <a:t>Coordination of Benefits Resource Guide.....................................45–46</a:t>
            </a:r>
          </a:p>
          <a:p>
            <a:pPr indent="290513">
              <a:spcBef>
                <a:spcPts val="0"/>
              </a:spcBef>
              <a:spcAft>
                <a:spcPts val="1200"/>
              </a:spcAft>
            </a:pPr>
            <a:r>
              <a:rPr lang="en-US" sz="2400" dirty="0">
                <a:solidFill>
                  <a:srgbClr val="00529B"/>
                </a:solidFill>
              </a:rPr>
              <a:t>Coordination of Benefits-related Medicare Products.....................47</a:t>
            </a:r>
          </a:p>
          <a:p>
            <a:pPr indent="290513">
              <a:spcBef>
                <a:spcPts val="0"/>
              </a:spcBef>
              <a:spcAft>
                <a:spcPts val="1200"/>
              </a:spcAft>
            </a:pPr>
            <a:r>
              <a:rPr lang="en-US" sz="2400" dirty="0">
                <a:solidFill>
                  <a:srgbClr val="00529B"/>
                </a:solidFill>
              </a:rPr>
              <a:t>Acronyms.......................................................................................48</a:t>
            </a:r>
          </a:p>
        </p:txBody>
      </p:sp>
      <p:sp>
        <p:nvSpPr>
          <p:cNvPr id="4" name="Slide Number Placeholder 3">
            <a:extLst>
              <a:ext uri="{FF2B5EF4-FFF2-40B4-BE49-F238E27FC236}">
                <a16:creationId xmlns:a16="http://schemas.microsoft.com/office/drawing/2014/main" id="{15C62C84-5696-476A-9E04-62804C7FF5C3}"/>
              </a:ext>
            </a:extLst>
          </p:cNvPr>
          <p:cNvSpPr>
            <a:spLocks noGrp="1"/>
          </p:cNvSpPr>
          <p:nvPr>
            <p:ph type="sldNum" sz="quarter" idx="12"/>
          </p:nvPr>
        </p:nvSpPr>
        <p:spPr/>
        <p:txBody>
          <a:bodyPr/>
          <a:lstStyle/>
          <a:p>
            <a:pPr>
              <a:defRPr/>
            </a:pPr>
            <a:fld id="{11E79EF6-0C0E-43E6-8FB3-918BC522CC5A}" type="slidenum">
              <a:rPr lang="en-US" smtClean="0"/>
              <a:pPr>
                <a:defRPr/>
              </a:pPr>
              <a:t>2</a:t>
            </a:fld>
            <a:endParaRPr lang="en-US" dirty="0"/>
          </a:p>
        </p:txBody>
      </p:sp>
      <p:sp>
        <p:nvSpPr>
          <p:cNvPr id="3" name="Footer Placeholder 2">
            <a:extLst>
              <a:ext uri="{FF2B5EF4-FFF2-40B4-BE49-F238E27FC236}">
                <a16:creationId xmlns:a16="http://schemas.microsoft.com/office/drawing/2014/main" id="{78A7BBD6-0D59-4AFA-B55A-28ABA6B07A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59773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7854"/>
          </a:xfrm>
        </p:spPr>
        <p:txBody>
          <a:bodyPr>
            <a:normAutofit/>
          </a:bodyPr>
          <a:lstStyle/>
          <a:p>
            <a:r>
              <a:rPr lang="en-US" sz="3000" dirty="0"/>
              <a:t>Workers’ Compensation</a:t>
            </a:r>
          </a:p>
        </p:txBody>
      </p:sp>
      <p:sp>
        <p:nvSpPr>
          <p:cNvPr id="5" name="Content Placeholder 4"/>
          <p:cNvSpPr>
            <a:spLocks noGrp="1"/>
          </p:cNvSpPr>
          <p:nvPr>
            <p:ph sz="half" idx="1"/>
          </p:nvPr>
        </p:nvSpPr>
        <p:spPr>
          <a:xfrm>
            <a:off x="709097" y="1703749"/>
            <a:ext cx="5561073" cy="3782651"/>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sz="2800" b="1" dirty="0">
                <a:solidFill>
                  <a:srgbClr val="00529B"/>
                </a:solidFill>
              </a:rPr>
              <a:t>Requires employers to cover employees who get sick or injured on the job:</a:t>
            </a:r>
          </a:p>
          <a:p>
            <a:pPr marL="548640" lvl="0" indent="-274320" defTabSz="685800">
              <a:lnSpc>
                <a:spcPct val="100000"/>
              </a:lnSpc>
              <a:spcBef>
                <a:spcPts val="0"/>
              </a:spcBef>
              <a:spcAft>
                <a:spcPts val="1200"/>
              </a:spcAft>
            </a:pPr>
            <a:r>
              <a:rPr lang="en-US" sz="2400" dirty="0">
                <a:solidFill>
                  <a:srgbClr val="00529B"/>
                </a:solidFill>
              </a:rPr>
              <a:t>If you have Medicare and get injured on the job, workers’ compensation pays first</a:t>
            </a:r>
          </a:p>
          <a:p>
            <a:pPr marL="548640" lvl="0" indent="-274320" defTabSz="685800">
              <a:lnSpc>
                <a:spcPct val="100000"/>
              </a:lnSpc>
              <a:spcBef>
                <a:spcPts val="0"/>
              </a:spcBef>
              <a:spcAft>
                <a:spcPts val="1200"/>
              </a:spcAft>
            </a:pPr>
            <a:r>
              <a:rPr lang="en-US" sz="2400" dirty="0">
                <a:solidFill>
                  <a:srgbClr val="00529B"/>
                </a:solidFill>
                <a:latin typeface="Arial"/>
                <a:cs typeface="Arial"/>
              </a:rPr>
              <a:t>Medicare may make a conditional payment, in some cases</a:t>
            </a:r>
          </a:p>
        </p:txBody>
      </p:sp>
      <p:pic>
        <p:nvPicPr>
          <p:cNvPr id="8" name="Picture 7">
            <a:extLst>
              <a:ext uri="{FF2B5EF4-FFF2-40B4-BE49-F238E27FC236}">
                <a16:creationId xmlns:a16="http://schemas.microsoft.com/office/drawing/2014/main" id="{A75A2121-F5C5-45B5-9286-638625704AD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28062" y="1910127"/>
            <a:ext cx="5054841" cy="3369894"/>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F66A2556-A9B9-4DDA-A19A-03FBBA053FCF}"/>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dirty="0"/>
          </a:p>
        </p:txBody>
      </p:sp>
      <p:sp>
        <p:nvSpPr>
          <p:cNvPr id="3" name="Footer Placeholder 2">
            <a:extLst>
              <a:ext uri="{FF2B5EF4-FFF2-40B4-BE49-F238E27FC236}">
                <a16:creationId xmlns:a16="http://schemas.microsoft.com/office/drawing/2014/main" id="{62387AC6-7BB9-4A84-8B88-33783EFD8627}"/>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73087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34E606-F29E-4878-97A1-D3852E322D8B}"/>
              </a:ext>
            </a:extLst>
          </p:cNvPr>
          <p:cNvSpPr>
            <a:spLocks noGrp="1"/>
          </p:cNvSpPr>
          <p:nvPr>
            <p:ph type="title"/>
          </p:nvPr>
        </p:nvSpPr>
        <p:spPr/>
        <p:txBody>
          <a:bodyPr>
            <a:normAutofit/>
          </a:bodyPr>
          <a:lstStyle/>
          <a:p>
            <a:r>
              <a:rPr lang="en-US" sz="3000" dirty="0"/>
              <a:t>Workers’ Compensation (continued)</a:t>
            </a:r>
          </a:p>
        </p:txBody>
      </p:sp>
      <p:sp>
        <p:nvSpPr>
          <p:cNvPr id="8" name="Content Placeholder 4">
            <a:extLst>
              <a:ext uri="{FF2B5EF4-FFF2-40B4-BE49-F238E27FC236}">
                <a16:creationId xmlns:a16="http://schemas.microsoft.com/office/drawing/2014/main" id="{4E259177-378D-47C2-8DD1-8377BC8EF9E8}"/>
              </a:ext>
            </a:extLst>
          </p:cNvPr>
          <p:cNvSpPr txBox="1">
            <a:spLocks/>
          </p:cNvSpPr>
          <p:nvPr/>
        </p:nvSpPr>
        <p:spPr>
          <a:xfrm>
            <a:off x="2379259" y="3760417"/>
            <a:ext cx="3200400" cy="1686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685800">
              <a:lnSpc>
                <a:spcPct val="100000"/>
              </a:lnSpc>
              <a:spcBef>
                <a:spcPts val="0"/>
              </a:spcBef>
              <a:spcAft>
                <a:spcPts val="600"/>
              </a:spcAft>
              <a:buNone/>
            </a:pPr>
            <a:r>
              <a:rPr lang="en-US" sz="2400" dirty="0">
                <a:solidFill>
                  <a:srgbClr val="00529B"/>
                </a:solidFill>
              </a:rPr>
              <a:t>If your workers’ compensation claim is denied, you may file a claim with Medicare</a:t>
            </a:r>
          </a:p>
        </p:txBody>
      </p:sp>
      <p:sp>
        <p:nvSpPr>
          <p:cNvPr id="10" name="Rectangle: Rounded Corners 9">
            <a:extLst>
              <a:ext uri="{FF2B5EF4-FFF2-40B4-BE49-F238E27FC236}">
                <a16:creationId xmlns:a16="http://schemas.microsoft.com/office/drawing/2014/main" id="{E21C5DF8-04F5-45BA-9B9B-CC51F620B261}"/>
              </a:ext>
              <a:ext uri="{C183D7F6-B498-43B3-948B-1728B52AA6E4}">
                <adec:decorative xmlns:adec="http://schemas.microsoft.com/office/drawing/2017/decorative" val="1"/>
              </a:ext>
            </a:extLst>
          </p:cNvPr>
          <p:cNvSpPr/>
          <p:nvPr/>
        </p:nvSpPr>
        <p:spPr>
          <a:xfrm>
            <a:off x="2287819" y="1410315"/>
            <a:ext cx="3383280" cy="4343503"/>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4">
            <a:extLst>
              <a:ext uri="{FF2B5EF4-FFF2-40B4-BE49-F238E27FC236}">
                <a16:creationId xmlns:a16="http://schemas.microsoft.com/office/drawing/2014/main" id="{B4C3D3A8-C73C-4611-A728-EA176CFEA45C}"/>
              </a:ext>
            </a:extLst>
          </p:cNvPr>
          <p:cNvSpPr txBox="1">
            <a:spLocks/>
          </p:cNvSpPr>
          <p:nvPr/>
        </p:nvSpPr>
        <p:spPr>
          <a:xfrm>
            <a:off x="6405403" y="3756421"/>
            <a:ext cx="3383279" cy="16861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defTabSz="685800">
              <a:lnSpc>
                <a:spcPct val="100000"/>
              </a:lnSpc>
              <a:spcBef>
                <a:spcPts val="0"/>
              </a:spcBef>
              <a:spcAft>
                <a:spcPts val="600"/>
              </a:spcAft>
              <a:buNone/>
            </a:pPr>
            <a:r>
              <a:rPr lang="en-US" sz="2400" dirty="0">
                <a:solidFill>
                  <a:srgbClr val="00529B"/>
                </a:solidFill>
              </a:rPr>
              <a:t>Workers’ compensation claims can be resolved by settlements, judgments, awards, or other payments</a:t>
            </a:r>
          </a:p>
        </p:txBody>
      </p:sp>
      <p:sp>
        <p:nvSpPr>
          <p:cNvPr id="7" name="Rectangle: Rounded Corners 6">
            <a:extLst>
              <a:ext uri="{FF2B5EF4-FFF2-40B4-BE49-F238E27FC236}">
                <a16:creationId xmlns:a16="http://schemas.microsoft.com/office/drawing/2014/main" id="{4475B462-BA18-42F9-93EC-0EF5F07C4079}"/>
              </a:ext>
              <a:ext uri="{C183D7F6-B498-43B3-948B-1728B52AA6E4}">
                <adec:decorative xmlns:adec="http://schemas.microsoft.com/office/drawing/2017/decorative" val="1"/>
              </a:ext>
            </a:extLst>
          </p:cNvPr>
          <p:cNvSpPr/>
          <p:nvPr/>
        </p:nvSpPr>
        <p:spPr>
          <a:xfrm>
            <a:off x="6405403" y="1414312"/>
            <a:ext cx="3383280" cy="4339506"/>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7515DCB1-1083-4D98-B659-D2C09CDCB4E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2106" y="1915103"/>
            <a:ext cx="1909872" cy="1909872"/>
          </a:xfrm>
          <a:prstGeom prst="rect">
            <a:avLst/>
          </a:prstGeom>
        </p:spPr>
      </p:pic>
      <p:pic>
        <p:nvPicPr>
          <p:cNvPr id="11" name="Graphic 10">
            <a:extLst>
              <a:ext uri="{FF2B5EF4-FFF2-40B4-BE49-F238E27FC236}">
                <a16:creationId xmlns:a16="http://schemas.microsoft.com/office/drawing/2014/main" id="{21F63B7F-96E7-49DF-93DE-A2F0C055B76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7467" y="1593375"/>
            <a:ext cx="1983984" cy="1983984"/>
          </a:xfrm>
          <a:prstGeom prst="rect">
            <a:avLst/>
          </a:prstGeom>
        </p:spPr>
      </p:pic>
      <p:sp>
        <p:nvSpPr>
          <p:cNvPr id="5" name="Slide Number Placeholder 4">
            <a:extLst>
              <a:ext uri="{FF2B5EF4-FFF2-40B4-BE49-F238E27FC236}">
                <a16:creationId xmlns:a16="http://schemas.microsoft.com/office/drawing/2014/main" id="{6DA82C76-390F-422E-8F11-66CF405617A1}"/>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dirty="0"/>
          </a:p>
        </p:txBody>
      </p:sp>
      <p:sp>
        <p:nvSpPr>
          <p:cNvPr id="3" name="Footer Placeholder 2">
            <a:extLst>
              <a:ext uri="{FF2B5EF4-FFF2-40B4-BE49-F238E27FC236}">
                <a16:creationId xmlns:a16="http://schemas.microsoft.com/office/drawing/2014/main" id="{13822256-F39F-46EF-9A26-246F6952745D}"/>
              </a:ext>
            </a:extLst>
          </p:cNvPr>
          <p:cNvSpPr>
            <a:spLocks noGrp="1"/>
          </p:cNvSpPr>
          <p:nvPr>
            <p:ph type="ftr" sz="quarter" idx="11"/>
          </p:nvPr>
        </p:nvSpPr>
        <p:spPr/>
        <p:txBody>
          <a:bodyPr/>
          <a:lstStyle/>
          <a:p>
            <a:pPr>
              <a:defRPr/>
            </a:pPr>
            <a:r>
              <a:rPr lang="en-US"/>
              <a:t>Coordination of Benefits</a:t>
            </a:r>
            <a:endParaRPr lang="en-US" dirty="0"/>
          </a:p>
        </p:txBody>
      </p:sp>
      <p:sp>
        <p:nvSpPr>
          <p:cNvPr id="2" name="Date Placeholder 1">
            <a:extLst>
              <a:ext uri="{FF2B5EF4-FFF2-40B4-BE49-F238E27FC236}">
                <a16:creationId xmlns:a16="http://schemas.microsoft.com/office/drawing/2014/main" id="{4DB7AB81-3D36-4750-9C2B-89F7A5C97215}"/>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161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9"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74361"/>
          </a:xfrm>
        </p:spPr>
        <p:txBody>
          <a:bodyPr>
            <a:normAutofit/>
          </a:bodyPr>
          <a:lstStyle/>
          <a:p>
            <a:r>
              <a:rPr lang="en-US" sz="2800" dirty="0"/>
              <a:t>Workers’ Compensation Medicare Set-Aside </a:t>
            </a:r>
            <a:br>
              <a:rPr lang="en-US" sz="2800" dirty="0"/>
            </a:br>
            <a:r>
              <a:rPr lang="en-US" sz="2800" dirty="0"/>
              <a:t>Arrangement (WCMSA)</a:t>
            </a:r>
          </a:p>
        </p:txBody>
      </p:sp>
      <p:sp>
        <p:nvSpPr>
          <p:cNvPr id="5" name="Content Placeholder 4"/>
          <p:cNvSpPr>
            <a:spLocks noGrp="1"/>
          </p:cNvSpPr>
          <p:nvPr>
            <p:ph sz="half" idx="1"/>
          </p:nvPr>
        </p:nvSpPr>
        <p:spPr>
          <a:xfrm>
            <a:off x="810632" y="1920954"/>
            <a:ext cx="5495693" cy="4734931"/>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Settlement funds set aside to pay for future medical or prescription drug services related to your work injury, illness, or disease</a:t>
            </a:r>
          </a:p>
          <a:p>
            <a:pPr marL="548640" lvl="0" indent="-274320" defTabSz="685800">
              <a:lnSpc>
                <a:spcPct val="100000"/>
              </a:lnSpc>
              <a:spcBef>
                <a:spcPts val="0"/>
              </a:spcBef>
              <a:spcAft>
                <a:spcPts val="1200"/>
              </a:spcAft>
            </a:pPr>
            <a:r>
              <a:rPr lang="en-US" sz="2000" dirty="0">
                <a:solidFill>
                  <a:srgbClr val="00529B"/>
                </a:solidFill>
              </a:rPr>
              <a:t>Only used for Medicare-covered services</a:t>
            </a:r>
          </a:p>
          <a:p>
            <a:pPr marL="548640" lvl="0" indent="-274320" defTabSz="685800">
              <a:lnSpc>
                <a:spcPct val="100000"/>
              </a:lnSpc>
              <a:spcBef>
                <a:spcPts val="0"/>
              </a:spcBef>
              <a:spcAft>
                <a:spcPts val="1200"/>
              </a:spcAft>
            </a:pPr>
            <a:r>
              <a:rPr lang="en-US" sz="2000" dirty="0">
                <a:solidFill>
                  <a:srgbClr val="00529B"/>
                </a:solidFill>
              </a:rPr>
              <a:t>Medicare pays for Medicare-covered services after WCMSA funds are used up</a:t>
            </a:r>
          </a:p>
        </p:txBody>
      </p:sp>
      <p:pic>
        <p:nvPicPr>
          <p:cNvPr id="8" name="Picture 7">
            <a:extLst>
              <a:ext uri="{FF2B5EF4-FFF2-40B4-BE49-F238E27FC236}">
                <a16:creationId xmlns:a16="http://schemas.microsoft.com/office/drawing/2014/main" id="{7C92D7D9-6AC4-47E2-97E4-26D439F82DC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4925" y="1934531"/>
            <a:ext cx="4818875" cy="3212583"/>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5F284C78-3F54-4A4B-9869-BC975C8AE4E3}"/>
              </a:ext>
            </a:extLst>
          </p:cNvPr>
          <p:cNvSpPr>
            <a:spLocks noGrp="1"/>
          </p:cNvSpPr>
          <p:nvPr>
            <p:ph type="sldNum" sz="quarter" idx="12"/>
          </p:nvPr>
        </p:nvSpPr>
        <p:spPr/>
        <p:txBody>
          <a:bodyPr/>
          <a:lstStyle/>
          <a:p>
            <a:pPr>
              <a:defRPr/>
            </a:pPr>
            <a:fld id="{11E79EF6-0C0E-43E6-8FB3-918BC522CC5A}" type="slidenum">
              <a:rPr lang="en-US" smtClean="0"/>
              <a:pPr>
                <a:defRPr/>
              </a:pPr>
              <a:t>22</a:t>
            </a:fld>
            <a:endParaRPr lang="en-US" dirty="0"/>
          </a:p>
        </p:txBody>
      </p:sp>
      <p:sp>
        <p:nvSpPr>
          <p:cNvPr id="3" name="Footer Placeholder 2">
            <a:extLst>
              <a:ext uri="{FF2B5EF4-FFF2-40B4-BE49-F238E27FC236}">
                <a16:creationId xmlns:a16="http://schemas.microsoft.com/office/drawing/2014/main" id="{2CFA7146-100E-47CC-BAB3-B5DC2EA4E91D}"/>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68687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Federal Black Lung Benefits Program</a:t>
            </a:r>
          </a:p>
        </p:txBody>
      </p:sp>
      <p:sp>
        <p:nvSpPr>
          <p:cNvPr id="5" name="Content Placeholder 4"/>
          <p:cNvSpPr>
            <a:spLocks noGrp="1"/>
          </p:cNvSpPr>
          <p:nvPr>
            <p:ph sz="half" idx="1"/>
          </p:nvPr>
        </p:nvSpPr>
        <p:spPr>
          <a:xfrm>
            <a:off x="5572152" y="2304446"/>
            <a:ext cx="5781648" cy="2249105"/>
          </a:xfrm>
        </p:spPr>
        <p:txBody>
          <a:bodyPr>
            <a:normAutofit/>
          </a:bodyPr>
          <a:lstStyle/>
          <a:p>
            <a:pPr marL="548640" lvl="0" indent="-274320" defTabSz="685800">
              <a:lnSpc>
                <a:spcPct val="100000"/>
              </a:lnSpc>
              <a:spcBef>
                <a:spcPts val="0"/>
              </a:spcBef>
              <a:spcAft>
                <a:spcPts val="1200"/>
              </a:spcAft>
            </a:pPr>
            <a:r>
              <a:rPr lang="en-US" sz="2400" dirty="0">
                <a:solidFill>
                  <a:srgbClr val="00529B"/>
                </a:solidFill>
              </a:rPr>
              <a:t>Pays first for health care services related to lung disease and other conditions caused by coal mining </a:t>
            </a:r>
          </a:p>
          <a:p>
            <a:pPr marL="548640" lvl="0" indent="-274320" defTabSz="685800">
              <a:lnSpc>
                <a:spcPct val="100000"/>
              </a:lnSpc>
              <a:spcBef>
                <a:spcPts val="0"/>
              </a:spcBef>
              <a:spcAft>
                <a:spcPts val="1200"/>
              </a:spcAft>
            </a:pPr>
            <a:r>
              <a:rPr lang="en-US" sz="2400" dirty="0">
                <a:solidFill>
                  <a:srgbClr val="00529B"/>
                </a:solidFill>
              </a:rPr>
              <a:t>Black lung claims are considered workers’ compensation claims</a:t>
            </a:r>
          </a:p>
        </p:txBody>
      </p:sp>
      <p:pic>
        <p:nvPicPr>
          <p:cNvPr id="11" name="Content Placeholder 10">
            <a:extLst>
              <a:ext uri="{FF2B5EF4-FFF2-40B4-BE49-F238E27FC236}">
                <a16:creationId xmlns:a16="http://schemas.microsoft.com/office/drawing/2014/main" id="{DB23C60C-A72B-4742-BF55-EE72E910CAB1}"/>
              </a:ext>
              <a:ext uri="{C183D7F6-B498-43B3-948B-1728B52AA6E4}">
                <adec:decorative xmlns:adec="http://schemas.microsoft.com/office/drawing/2017/decorative" val="1"/>
              </a:ext>
            </a:extLst>
          </p:cNvPr>
          <p:cNvPicPr>
            <a:picLocks noGrp="1" noChangeAspect="1"/>
          </p:cNvPicPr>
          <p:nvPr>
            <p:ph sz="half" idx="2"/>
          </p:nvPr>
        </p:nvPicPr>
        <p:blipFill>
          <a:blip r:embed="rId4" cstate="hqprint">
            <a:extLst>
              <a:ext uri="{28A0092B-C50C-407E-A947-70E740481C1C}">
                <a14:useLocalDpi xmlns:a14="http://schemas.microsoft.com/office/drawing/2010/main"/>
              </a:ext>
            </a:extLst>
          </a:blip>
          <a:stretch>
            <a:fillRect/>
          </a:stretch>
        </p:blipFill>
        <p:spPr>
          <a:xfrm>
            <a:off x="538176" y="1825345"/>
            <a:ext cx="5181600" cy="345475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6B77AD17-FB1F-4571-BE35-3F6347DB029F}"/>
              </a:ext>
            </a:extLst>
          </p:cNvPr>
          <p:cNvSpPr>
            <a:spLocks noGrp="1"/>
          </p:cNvSpPr>
          <p:nvPr>
            <p:ph type="sldNum" sz="quarter" idx="12"/>
          </p:nvPr>
        </p:nvSpPr>
        <p:spPr/>
        <p:txBody>
          <a:bodyPr/>
          <a:lstStyle/>
          <a:p>
            <a:pPr>
              <a:defRPr/>
            </a:pPr>
            <a:fld id="{11E79EF6-0C0E-43E6-8FB3-918BC522CC5A}" type="slidenum">
              <a:rPr lang="en-US" smtClean="0"/>
              <a:pPr>
                <a:defRPr/>
              </a:pPr>
              <a:t>23</a:t>
            </a:fld>
            <a:endParaRPr lang="en-US" dirty="0"/>
          </a:p>
        </p:txBody>
      </p:sp>
      <p:sp>
        <p:nvSpPr>
          <p:cNvPr id="3" name="Footer Placeholder 2">
            <a:extLst>
              <a:ext uri="{FF2B5EF4-FFF2-40B4-BE49-F238E27FC236}">
                <a16:creationId xmlns:a16="http://schemas.microsoft.com/office/drawing/2014/main" id="{ADCB8E64-3488-41AF-AC94-AE6975ECFBA8}"/>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4823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92000" cy="944380"/>
          </a:xfrm>
        </p:spPr>
        <p:txBody>
          <a:bodyPr>
            <a:normAutofit/>
          </a:bodyPr>
          <a:lstStyle/>
          <a:p>
            <a:r>
              <a:rPr lang="en-US" sz="2800" dirty="0"/>
              <a:t>Consolidated Omnibus Budget Reconciliation Act </a:t>
            </a:r>
            <a:br>
              <a:rPr lang="en-US" sz="2800" dirty="0"/>
            </a:br>
            <a:r>
              <a:rPr lang="en-US" sz="2800" dirty="0"/>
              <a:t>(COBRA) </a:t>
            </a:r>
          </a:p>
        </p:txBody>
      </p:sp>
      <p:sp>
        <p:nvSpPr>
          <p:cNvPr id="9" name="Text Placeholder 8">
            <a:extLst>
              <a:ext uri="{FF2B5EF4-FFF2-40B4-BE49-F238E27FC236}">
                <a16:creationId xmlns:a16="http://schemas.microsoft.com/office/drawing/2014/main" id="{DC6FA00B-05D2-4E77-8077-E2B85D4F73D1}"/>
              </a:ext>
            </a:extLst>
          </p:cNvPr>
          <p:cNvSpPr>
            <a:spLocks noGrp="1"/>
          </p:cNvSpPr>
          <p:nvPr>
            <p:ph type="body" idx="1"/>
          </p:nvPr>
        </p:nvSpPr>
        <p:spPr>
          <a:xfrm>
            <a:off x="838200" y="1465117"/>
            <a:ext cx="10028419" cy="3936381"/>
          </a:xfrm>
        </p:spPr>
        <p:txBody>
          <a:bodyPr anchor="t">
            <a:noAutofit/>
          </a:bodyPr>
          <a:lstStyle/>
          <a:p>
            <a:pPr>
              <a:lnSpc>
                <a:spcPct val="100000"/>
              </a:lnSpc>
              <a:spcBef>
                <a:spcPts val="0"/>
              </a:spcBef>
              <a:spcAft>
                <a:spcPts val="1200"/>
              </a:spcAft>
            </a:pPr>
            <a:r>
              <a:rPr lang="en-US" dirty="0">
                <a:solidFill>
                  <a:srgbClr val="00529B"/>
                </a:solidFill>
              </a:rPr>
              <a:t>May allow you to temporarily keep employer/union health coverage after employment ends or after you lose coverage as a dependent of the covered employee</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Employer Size: </a:t>
            </a:r>
            <a:r>
              <a:rPr lang="en-US" sz="2000" b="0" dirty="0">
                <a:solidFill>
                  <a:srgbClr val="00529B"/>
                </a:solidFill>
              </a:rPr>
              <a:t>Only applies to </a:t>
            </a:r>
            <a:br>
              <a:rPr lang="en-US" sz="2000" b="0" dirty="0">
                <a:solidFill>
                  <a:srgbClr val="00529B"/>
                </a:solidFill>
              </a:rPr>
            </a:br>
            <a:r>
              <a:rPr lang="en-US" sz="2000" b="0" dirty="0">
                <a:solidFill>
                  <a:srgbClr val="00529B"/>
                </a:solidFill>
              </a:rPr>
              <a:t>employers with 20 or more employees </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Qualifying Events: </a:t>
            </a:r>
            <a:r>
              <a:rPr lang="en-US" sz="2000" b="0" dirty="0">
                <a:solidFill>
                  <a:srgbClr val="00529B"/>
                </a:solidFill>
              </a:rPr>
              <a:t>Coverage can only </a:t>
            </a:r>
            <a:br>
              <a:rPr lang="en-US" sz="2000" b="0" dirty="0">
                <a:solidFill>
                  <a:srgbClr val="00529B"/>
                </a:solidFill>
              </a:rPr>
            </a:br>
            <a:r>
              <a:rPr lang="en-US" sz="2000" b="0" dirty="0">
                <a:solidFill>
                  <a:srgbClr val="00529B"/>
                </a:solidFill>
              </a:rPr>
              <a:t>begin when coverage is lost due to certain</a:t>
            </a:r>
            <a:br>
              <a:rPr lang="en-US" sz="2000" b="0" dirty="0">
                <a:solidFill>
                  <a:srgbClr val="00529B"/>
                </a:solidFill>
              </a:rPr>
            </a:br>
            <a:r>
              <a:rPr lang="en-US" sz="2000" b="0" dirty="0">
                <a:solidFill>
                  <a:srgbClr val="00529B"/>
                </a:solidFill>
              </a:rPr>
              <a:t>specific events</a:t>
            </a:r>
          </a:p>
          <a:p>
            <a:pPr marL="548640" indent="-274320">
              <a:lnSpc>
                <a:spcPct val="100000"/>
              </a:lnSpc>
              <a:spcBef>
                <a:spcPts val="0"/>
              </a:spcBef>
              <a:spcAft>
                <a:spcPts val="1200"/>
              </a:spcAft>
              <a:buFont typeface="Wingdings" panose="05000000000000000000" pitchFamily="2" charset="2"/>
              <a:buChar char="§"/>
            </a:pPr>
            <a:r>
              <a:rPr lang="en-US" sz="2000" dirty="0">
                <a:solidFill>
                  <a:srgbClr val="00529B"/>
                </a:solidFill>
              </a:rPr>
              <a:t>Premium Payment: </a:t>
            </a:r>
            <a:r>
              <a:rPr lang="en-US" sz="2000" b="0" dirty="0">
                <a:solidFill>
                  <a:srgbClr val="00529B"/>
                </a:solidFill>
              </a:rPr>
              <a:t>You must pay the </a:t>
            </a:r>
            <a:br>
              <a:rPr lang="en-US" sz="2000" b="0" dirty="0">
                <a:solidFill>
                  <a:srgbClr val="00529B"/>
                </a:solidFill>
              </a:rPr>
            </a:br>
            <a:r>
              <a:rPr lang="en-US" sz="2000" b="0" dirty="0">
                <a:solidFill>
                  <a:srgbClr val="00529B"/>
                </a:solidFill>
              </a:rPr>
              <a:t>entire insurance premium</a:t>
            </a:r>
          </a:p>
          <a:p>
            <a:pPr>
              <a:lnSpc>
                <a:spcPct val="100000"/>
              </a:lnSpc>
              <a:spcBef>
                <a:spcPts val="0"/>
              </a:spcBef>
              <a:spcAft>
                <a:spcPts val="1200"/>
              </a:spcAft>
            </a:pPr>
            <a:endParaRPr lang="en-US" sz="2600" b="0" dirty="0">
              <a:solidFill>
                <a:srgbClr val="00529B"/>
              </a:solidFill>
            </a:endParaRPr>
          </a:p>
        </p:txBody>
      </p:sp>
      <p:pic>
        <p:nvPicPr>
          <p:cNvPr id="8" name="Picture 7">
            <a:extLst>
              <a:ext uri="{FF2B5EF4-FFF2-40B4-BE49-F238E27FC236}">
                <a16:creationId xmlns:a16="http://schemas.microsoft.com/office/drawing/2014/main" id="{AFB3F1AE-4F35-4CA2-A05C-D80E16BF149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797942" y="2682361"/>
            <a:ext cx="4379163" cy="2719137"/>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7BC89CA3-8A65-4ECA-9AE5-5C384B10895A}"/>
              </a:ext>
            </a:extLst>
          </p:cNvPr>
          <p:cNvSpPr>
            <a:spLocks noGrp="1"/>
          </p:cNvSpPr>
          <p:nvPr>
            <p:ph type="sldNum" sz="quarter" idx="12"/>
          </p:nvPr>
        </p:nvSpPr>
        <p:spPr/>
        <p:txBody>
          <a:bodyPr/>
          <a:lstStyle/>
          <a:p>
            <a:pPr>
              <a:defRPr/>
            </a:pPr>
            <a:fld id="{11E79EF6-0C0E-43E6-8FB3-918BC522CC5A}" type="slidenum">
              <a:rPr lang="en-US" smtClean="0"/>
              <a:pPr>
                <a:defRPr/>
              </a:pPr>
              <a:t>24</a:t>
            </a:fld>
            <a:endParaRPr lang="en-US" dirty="0"/>
          </a:p>
        </p:txBody>
      </p:sp>
      <p:sp>
        <p:nvSpPr>
          <p:cNvPr id="3" name="Footer Placeholder 2">
            <a:extLst>
              <a:ext uri="{FF2B5EF4-FFF2-40B4-BE49-F238E27FC236}">
                <a16:creationId xmlns:a16="http://schemas.microsoft.com/office/drawing/2014/main" id="{AE725DD0-28A8-4969-A5B8-AACD25813D56}"/>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3967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04799" y="50697"/>
            <a:ext cx="11582400" cy="907080"/>
          </a:xfrm>
        </p:spPr>
        <p:txBody>
          <a:bodyPr>
            <a:normAutofit/>
          </a:bodyPr>
          <a:lstStyle/>
          <a:p>
            <a:r>
              <a:rPr lang="en-US" sz="2800" dirty="0"/>
              <a:t> Consolidated Omnibus Budget </a:t>
            </a:r>
            <a:br>
              <a:rPr lang="en-US" sz="2800" dirty="0"/>
            </a:br>
            <a:r>
              <a:rPr lang="en-US" sz="2800" dirty="0"/>
              <a:t>Reconciliation Act (COBRA) (continued)</a:t>
            </a:r>
          </a:p>
        </p:txBody>
      </p:sp>
      <p:cxnSp>
        <p:nvCxnSpPr>
          <p:cNvPr id="29" name="Straight Connector 28">
            <a:extLst>
              <a:ext uri="{FF2B5EF4-FFF2-40B4-BE49-F238E27FC236}">
                <a16:creationId xmlns:a16="http://schemas.microsoft.com/office/drawing/2014/main" id="{2EC8E1C2-EE94-4809-AC59-19093140AF40}"/>
              </a:ext>
              <a:ext uri="{C183D7F6-B498-43B3-948B-1728B52AA6E4}">
                <adec:decorative xmlns:adec="http://schemas.microsoft.com/office/drawing/2017/decorative" val="1"/>
              </a:ext>
            </a:extLst>
          </p:cNvPr>
          <p:cNvCxnSpPr>
            <a:cxnSpLocks/>
          </p:cNvCxnSpPr>
          <p:nvPr/>
        </p:nvCxnSpPr>
        <p:spPr>
          <a:xfrm flipH="1">
            <a:off x="5648171" y="1719393"/>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49C7B82-E30C-4FF3-862D-D559DF1B6945}"/>
              </a:ext>
              <a:ext uri="{C183D7F6-B498-43B3-948B-1728B52AA6E4}">
                <adec:decorative xmlns:adec="http://schemas.microsoft.com/office/drawing/2017/decorative" val="1"/>
              </a:ext>
            </a:extLst>
          </p:cNvPr>
          <p:cNvCxnSpPr>
            <a:cxnSpLocks/>
          </p:cNvCxnSpPr>
          <p:nvPr/>
        </p:nvCxnSpPr>
        <p:spPr>
          <a:xfrm flipH="1">
            <a:off x="1908046" y="1718949"/>
            <a:ext cx="39020" cy="3949187"/>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56808F-CA2F-43EE-86EA-261EF7BEB3E2}"/>
              </a:ext>
              <a:ext uri="{C183D7F6-B498-43B3-948B-1728B52AA6E4}">
                <adec:decorative xmlns:adec="http://schemas.microsoft.com/office/drawing/2017/decorative" val="1"/>
              </a:ext>
            </a:extLst>
          </p:cNvPr>
          <p:cNvCxnSpPr>
            <a:cxnSpLocks/>
          </p:cNvCxnSpPr>
          <p:nvPr/>
        </p:nvCxnSpPr>
        <p:spPr>
          <a:xfrm flipH="1">
            <a:off x="10468182" y="1702538"/>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482DD-8795-4BCE-870A-2BDBA8243114}"/>
              </a:ext>
              <a:ext uri="{C183D7F6-B498-43B3-948B-1728B52AA6E4}">
                <adec:decorative xmlns:adec="http://schemas.microsoft.com/office/drawing/2017/decorative" val="1"/>
              </a:ext>
            </a:extLst>
          </p:cNvPr>
          <p:cNvCxnSpPr>
            <a:cxnSpLocks/>
          </p:cNvCxnSpPr>
          <p:nvPr/>
        </p:nvCxnSpPr>
        <p:spPr>
          <a:xfrm flipH="1">
            <a:off x="5847589" y="1702096"/>
            <a:ext cx="48123" cy="3936721"/>
          </a:xfrm>
          <a:prstGeom prst="line">
            <a:avLst/>
          </a:prstGeom>
          <a:ln w="38100">
            <a:solidFill>
              <a:srgbClr val="D3DFEE"/>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55ACC188-03B1-41BA-B655-515A5ECC0FD7}"/>
              </a:ext>
              <a:ext uri="{C183D7F6-B498-43B3-948B-1728B52AA6E4}">
                <adec:decorative xmlns:adec="http://schemas.microsoft.com/office/drawing/2017/decorative" val="1"/>
              </a:ext>
            </a:extLst>
          </p:cNvPr>
          <p:cNvSpPr/>
          <p:nvPr/>
        </p:nvSpPr>
        <p:spPr>
          <a:xfrm rot="16200000">
            <a:off x="8025962" y="3465537"/>
            <a:ext cx="26841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Rounded Corners 8" descr="Box 1: Medicare Pays first in most cases">
            <a:extLst>
              <a:ext uri="{FF2B5EF4-FFF2-40B4-BE49-F238E27FC236}">
                <a16:creationId xmlns:a16="http://schemas.microsoft.com/office/drawing/2014/main" id="{3D0DE357-CE71-4AE6-A61E-FB705A709D49}"/>
              </a:ext>
            </a:extLst>
          </p:cNvPr>
          <p:cNvSpPr/>
          <p:nvPr/>
        </p:nvSpPr>
        <p:spPr>
          <a:xfrm>
            <a:off x="1589718" y="2056634"/>
            <a:ext cx="4347409"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Arial" panose="020B0604020202020204" pitchFamily="34" charset="0"/>
                <a:cs typeface="Arial" panose="020B0604020202020204" pitchFamily="34" charset="0"/>
              </a:rPr>
              <a:t>In most cases</a:t>
            </a:r>
          </a:p>
        </p:txBody>
      </p:sp>
      <p:sp>
        <p:nvSpPr>
          <p:cNvPr id="5" name="Rectangle: Rounded Corners 4" descr="Box 1 condition: if you are 65 or older or have a disability and have COBRA continuation coverage">
            <a:extLst>
              <a:ext uri="{FF2B5EF4-FFF2-40B4-BE49-F238E27FC236}">
                <a16:creationId xmlns:a16="http://schemas.microsoft.com/office/drawing/2014/main" id="{1A1D7CAF-1E29-499D-9261-3769E13B8403}"/>
              </a:ext>
            </a:extLst>
          </p:cNvPr>
          <p:cNvSpPr/>
          <p:nvPr/>
        </p:nvSpPr>
        <p:spPr>
          <a:xfrm>
            <a:off x="5652182" y="1856978"/>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a:spcBef>
                <a:spcPts val="600"/>
              </a:spcBef>
            </a:pPr>
            <a:r>
              <a:rPr lang="en-US" sz="2400" dirty="0">
                <a:latin typeface="Arial" panose="020B0604020202020204" pitchFamily="34" charset="0"/>
                <a:cs typeface="Arial" panose="020B0604020202020204" pitchFamily="34" charset="0"/>
              </a:rPr>
              <a:t>Are 65 or older or have a disability and have COBRA continuation coverage</a:t>
            </a:r>
          </a:p>
        </p:txBody>
      </p:sp>
      <p:sp>
        <p:nvSpPr>
          <p:cNvPr id="11" name="Rectangle: Rounded Corners 10" descr="Box 2: Medicare pays first When your 30-month coordination period ends&#10;">
            <a:extLst>
              <a:ext uri="{FF2B5EF4-FFF2-40B4-BE49-F238E27FC236}">
                <a16:creationId xmlns:a16="http://schemas.microsoft.com/office/drawing/2014/main" id="{6EE66DB5-8A74-4315-B9FA-D11C7150D706}"/>
              </a:ext>
            </a:extLst>
          </p:cNvPr>
          <p:cNvSpPr/>
          <p:nvPr/>
        </p:nvSpPr>
        <p:spPr>
          <a:xfrm>
            <a:off x="1585707" y="4059946"/>
            <a:ext cx="4351421" cy="1460593"/>
          </a:xfrm>
          <a:prstGeom prst="roundRect">
            <a:avLst/>
          </a:prstGeom>
          <a:solidFill>
            <a:srgbClr val="C0D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400" dirty="0">
                <a:solidFill>
                  <a:srgbClr val="002060"/>
                </a:solidFill>
                <a:latin typeface="Arial" panose="020B0604020202020204" pitchFamily="34" charset="0"/>
                <a:cs typeface="Arial" panose="020B0604020202020204" pitchFamily="34" charset="0"/>
              </a:rPr>
              <a:t>When your 30-month coordination period ends</a:t>
            </a:r>
            <a:endParaRPr lang="en-US" sz="2400" dirty="0">
              <a:solidFill>
                <a:srgbClr val="002060"/>
              </a:solidFill>
              <a:latin typeface="Arial" panose="020B0604020202020204" pitchFamily="34" charset="0"/>
              <a:ea typeface="Calibri"/>
              <a:cs typeface="Arial" panose="020B0604020202020204" pitchFamily="34" charset="0"/>
            </a:endParaRPr>
          </a:p>
        </p:txBody>
      </p:sp>
      <p:sp>
        <p:nvSpPr>
          <p:cNvPr id="12" name="Rectangle: Rounded Corners 11" descr="Box 2 condition: If you Have COBRA continuation coverage and are eligible for Medicare due to ESRD &#10;">
            <a:extLst>
              <a:ext uri="{FF2B5EF4-FFF2-40B4-BE49-F238E27FC236}">
                <a16:creationId xmlns:a16="http://schemas.microsoft.com/office/drawing/2014/main" id="{F54EC48F-CCC8-4566-AF6E-20F248D28B96}"/>
              </a:ext>
            </a:extLst>
          </p:cNvPr>
          <p:cNvSpPr/>
          <p:nvPr/>
        </p:nvSpPr>
        <p:spPr>
          <a:xfrm>
            <a:off x="5648171" y="3848959"/>
            <a:ext cx="5089358" cy="1864895"/>
          </a:xfrm>
          <a:prstGeom prst="roundRect">
            <a:avLst/>
          </a:prstGeom>
          <a:solidFill>
            <a:srgbClr val="00529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lvl="0">
              <a:spcBef>
                <a:spcPts val="600"/>
              </a:spcBef>
            </a:pPr>
            <a:r>
              <a:rPr lang="en-US" sz="2400" dirty="0">
                <a:latin typeface="Arial" panose="020B0604020202020204" pitchFamily="34" charset="0"/>
                <a:cs typeface="Arial" panose="020B0604020202020204" pitchFamily="34" charset="0"/>
              </a:rPr>
              <a:t>Have </a:t>
            </a:r>
            <a:r>
              <a:rPr lang="en-US" sz="2400" b="1" dirty="0">
                <a:latin typeface="Arial" panose="020B0604020202020204" pitchFamily="34" charset="0"/>
                <a:cs typeface="Arial" panose="020B0604020202020204" pitchFamily="34" charset="0"/>
              </a:rPr>
              <a:t>COBRA </a:t>
            </a:r>
            <a:r>
              <a:rPr lang="en-US" sz="2400" dirty="0">
                <a:latin typeface="Arial" panose="020B0604020202020204" pitchFamily="34" charset="0"/>
                <a:cs typeface="Arial" panose="020B0604020202020204" pitchFamily="34" charset="0"/>
              </a:rPr>
              <a:t>continuation coverage and are eligible for Medicare due to ESRD </a:t>
            </a:r>
            <a:endParaRPr lang="en-US" sz="2400" dirty="0">
              <a:latin typeface="Arial" panose="020B0604020202020204" pitchFamily="34" charset="0"/>
              <a:ea typeface="Calibri"/>
              <a:cs typeface="Arial" panose="020B0604020202020204" pitchFamily="34" charset="0"/>
            </a:endParaRPr>
          </a:p>
        </p:txBody>
      </p:sp>
      <p:sp>
        <p:nvSpPr>
          <p:cNvPr id="14" name="Left Bracket 13">
            <a:extLst>
              <a:ext uri="{FF2B5EF4-FFF2-40B4-BE49-F238E27FC236}">
                <a16:creationId xmlns:a16="http://schemas.microsoft.com/office/drawing/2014/main" id="{04A969D5-94E7-415B-928F-B57E1B41C9FD}"/>
              </a:ext>
              <a:ext uri="{C183D7F6-B498-43B3-948B-1728B52AA6E4}">
                <adec:decorative xmlns:adec="http://schemas.microsoft.com/office/drawing/2017/decorative" val="1"/>
              </a:ext>
            </a:extLst>
          </p:cNvPr>
          <p:cNvSpPr/>
          <p:nvPr/>
        </p:nvSpPr>
        <p:spPr>
          <a:xfrm rot="5400000">
            <a:off x="7995359" y="-805901"/>
            <a:ext cx="425773" cy="4616119"/>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Left Bracket 26">
            <a:extLst>
              <a:ext uri="{FF2B5EF4-FFF2-40B4-BE49-F238E27FC236}">
                <a16:creationId xmlns:a16="http://schemas.microsoft.com/office/drawing/2014/main" id="{A080E0F2-6EF6-4FA5-AD84-24FF9D36B7D2}"/>
              </a:ext>
              <a:ext uri="{C183D7F6-B498-43B3-948B-1728B52AA6E4}">
                <adec:decorative xmlns:adec="http://schemas.microsoft.com/office/drawing/2017/decorative" val="1"/>
              </a:ext>
            </a:extLst>
          </p:cNvPr>
          <p:cNvSpPr/>
          <p:nvPr/>
        </p:nvSpPr>
        <p:spPr>
          <a:xfrm rot="5400000">
            <a:off x="3602158" y="-353094"/>
            <a:ext cx="427121"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Left Bracket 27">
            <a:extLst>
              <a:ext uri="{FF2B5EF4-FFF2-40B4-BE49-F238E27FC236}">
                <a16:creationId xmlns:a16="http://schemas.microsoft.com/office/drawing/2014/main" id="{211A863F-B183-4145-9F5F-8D17963F1D59}"/>
              </a:ext>
              <a:ext uri="{C183D7F6-B498-43B3-948B-1728B52AA6E4}">
                <adec:decorative xmlns:adec="http://schemas.microsoft.com/office/drawing/2017/decorative" val="1"/>
              </a:ext>
            </a:extLst>
          </p:cNvPr>
          <p:cNvSpPr/>
          <p:nvPr/>
        </p:nvSpPr>
        <p:spPr>
          <a:xfrm rot="16200000">
            <a:off x="3642104" y="3923919"/>
            <a:ext cx="269263" cy="3742944"/>
          </a:xfrm>
          <a:prstGeom prst="leftBracket">
            <a:avLst/>
          </a:prstGeom>
          <a:ln w="38100">
            <a:solidFill>
              <a:srgbClr val="D3DF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85E3AE8-A6DE-4867-BE12-4D241DC222F1}"/>
              </a:ext>
              <a:ext uri="{C183D7F6-B498-43B3-948B-1728B52AA6E4}">
                <adec:decorative xmlns:adec="http://schemas.microsoft.com/office/drawing/2017/decorative" val="1"/>
              </a:ext>
            </a:extLst>
          </p:cNvPr>
          <p:cNvSpPr txBox="1"/>
          <p:nvPr/>
        </p:nvSpPr>
        <p:spPr>
          <a:xfrm>
            <a:off x="5892813" y="1293806"/>
            <a:ext cx="4567989"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If You:</a:t>
            </a:r>
          </a:p>
        </p:txBody>
      </p:sp>
      <p:sp>
        <p:nvSpPr>
          <p:cNvPr id="17" name="TextBox 16">
            <a:extLst>
              <a:ext uri="{FF2B5EF4-FFF2-40B4-BE49-F238E27FC236}">
                <a16:creationId xmlns:a16="http://schemas.microsoft.com/office/drawing/2014/main" id="{D78E1609-499A-4562-803C-7DFB1D97278A}"/>
              </a:ext>
              <a:ext uri="{C183D7F6-B498-43B3-948B-1728B52AA6E4}">
                <adec:decorative xmlns:adec="http://schemas.microsoft.com/office/drawing/2017/decorative" val="1"/>
              </a:ext>
            </a:extLst>
          </p:cNvPr>
          <p:cNvSpPr txBox="1"/>
          <p:nvPr/>
        </p:nvSpPr>
        <p:spPr>
          <a:xfrm>
            <a:off x="1967679" y="1309288"/>
            <a:ext cx="3669634"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Medicare Pays First:</a:t>
            </a:r>
          </a:p>
        </p:txBody>
      </p:sp>
      <p:sp>
        <p:nvSpPr>
          <p:cNvPr id="6" name="Slide Number Placeholder 5">
            <a:extLst>
              <a:ext uri="{FF2B5EF4-FFF2-40B4-BE49-F238E27FC236}">
                <a16:creationId xmlns:a16="http://schemas.microsoft.com/office/drawing/2014/main" id="{9E891005-7C5F-43D0-BBA7-56106BFB2F5E}"/>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dirty="0"/>
          </a:p>
        </p:txBody>
      </p:sp>
      <p:sp>
        <p:nvSpPr>
          <p:cNvPr id="3" name="Footer Placeholder 2">
            <a:extLst>
              <a:ext uri="{FF2B5EF4-FFF2-40B4-BE49-F238E27FC236}">
                <a16:creationId xmlns:a16="http://schemas.microsoft.com/office/drawing/2014/main" id="{E11EA7DF-5EF0-4C91-A2B9-6415A79C06CA}"/>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82450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25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Veterans Coverage</a:t>
            </a:r>
          </a:p>
        </p:txBody>
      </p:sp>
      <p:sp>
        <p:nvSpPr>
          <p:cNvPr id="15" name="Rectangle: Rounded Corners 14" descr="Box 1: If you have Medicare and Veterans’ benefits,&#10;you can get treatment under either program&#10;">
            <a:extLst>
              <a:ext uri="{FF2B5EF4-FFF2-40B4-BE49-F238E27FC236}">
                <a16:creationId xmlns:a16="http://schemas.microsoft.com/office/drawing/2014/main" id="{88A7FCE9-0EBF-4CF2-9506-E1792CE64CA4}"/>
              </a:ext>
            </a:extLst>
          </p:cNvPr>
          <p:cNvSpPr/>
          <p:nvPr/>
        </p:nvSpPr>
        <p:spPr>
          <a:xfrm>
            <a:off x="1844040" y="1325945"/>
            <a:ext cx="8503920" cy="128016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600"/>
              </a:spcAft>
            </a:pPr>
            <a:r>
              <a:rPr lang="en-US" sz="2400" b="1" dirty="0">
                <a:solidFill>
                  <a:srgbClr val="00529B"/>
                </a:solidFill>
                <a:latin typeface="Arial" panose="020B0604020202020204" pitchFamily="34" charset="0"/>
                <a:cs typeface="Arial" panose="020B0604020202020204" pitchFamily="34" charset="0"/>
              </a:rPr>
              <a:t>If you have Medicare and Veterans’ benefits,</a:t>
            </a:r>
          </a:p>
          <a:p>
            <a:pPr algn="ctr" defTabSz="685800">
              <a:spcAft>
                <a:spcPts val="600"/>
              </a:spcAft>
            </a:pPr>
            <a:r>
              <a:rPr lang="en-US" sz="2400" dirty="0">
                <a:solidFill>
                  <a:srgbClr val="00529B"/>
                </a:solidFill>
                <a:latin typeface="Arial" panose="020B0604020202020204" pitchFamily="34" charset="0"/>
                <a:cs typeface="Arial" panose="020B0604020202020204" pitchFamily="34" charset="0"/>
              </a:rPr>
              <a:t>you can get treatment under either program</a:t>
            </a:r>
          </a:p>
        </p:txBody>
      </p:sp>
      <p:sp>
        <p:nvSpPr>
          <p:cNvPr id="16" name="Rectangle: Rounded Corners 15" descr="Box 2: Medicare pays when you choose to get your benefits from non-Veterans Affairs (VA) providers&#10;">
            <a:extLst>
              <a:ext uri="{FF2B5EF4-FFF2-40B4-BE49-F238E27FC236}">
                <a16:creationId xmlns:a16="http://schemas.microsoft.com/office/drawing/2014/main" id="{EF284B4C-BF88-47E8-A96D-09F2385A81B4}"/>
              </a:ext>
            </a:extLst>
          </p:cNvPr>
          <p:cNvSpPr/>
          <p:nvPr/>
        </p:nvSpPr>
        <p:spPr>
          <a:xfrm>
            <a:off x="1849340" y="2810417"/>
            <a:ext cx="8503920" cy="128016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600"/>
              </a:spcAft>
            </a:pPr>
            <a:r>
              <a:rPr lang="en-US" sz="2400" b="1" dirty="0">
                <a:solidFill>
                  <a:srgbClr val="00529B"/>
                </a:solidFill>
                <a:latin typeface="Arial" panose="020B0604020202020204" pitchFamily="34" charset="0"/>
                <a:cs typeface="Arial" panose="020B0604020202020204" pitchFamily="34" charset="0"/>
              </a:rPr>
              <a:t>Medicare pays when </a:t>
            </a:r>
            <a:r>
              <a:rPr lang="en-US" sz="2400" dirty="0">
                <a:solidFill>
                  <a:srgbClr val="00529B"/>
                </a:solidFill>
                <a:latin typeface="Arial" panose="020B0604020202020204" pitchFamily="34" charset="0"/>
                <a:cs typeface="Arial" panose="020B0604020202020204" pitchFamily="34" charset="0"/>
              </a:rPr>
              <a:t>you choose to get your benefits from non-Veterans Affairs (VA) providers</a:t>
            </a:r>
          </a:p>
        </p:txBody>
      </p:sp>
      <p:sp>
        <p:nvSpPr>
          <p:cNvPr id="17" name="Rectangle: Rounded Corners 16" descr="Box 3: To get the VA to pay for services, you must go to a VA facility or have the VA authorize services in a non-VA facility&#10;">
            <a:extLst>
              <a:ext uri="{FF2B5EF4-FFF2-40B4-BE49-F238E27FC236}">
                <a16:creationId xmlns:a16="http://schemas.microsoft.com/office/drawing/2014/main" id="{6C104844-C4DB-48BF-B9C4-646B343DD05E}"/>
              </a:ext>
            </a:extLst>
          </p:cNvPr>
          <p:cNvSpPr/>
          <p:nvPr/>
        </p:nvSpPr>
        <p:spPr>
          <a:xfrm>
            <a:off x="1849340" y="4294889"/>
            <a:ext cx="8503920" cy="1280160"/>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600"/>
              </a:spcAft>
            </a:pPr>
            <a:r>
              <a:rPr lang="en-US" sz="2400" b="1" dirty="0">
                <a:solidFill>
                  <a:srgbClr val="00529B"/>
                </a:solidFill>
                <a:latin typeface="Arial" panose="020B0604020202020204" pitchFamily="34" charset="0"/>
                <a:cs typeface="Arial" panose="020B0604020202020204" pitchFamily="34" charset="0"/>
              </a:rPr>
              <a:t>To get the VA to pay for services,</a:t>
            </a:r>
            <a:r>
              <a:rPr lang="en-US" sz="2400" dirty="0">
                <a:solidFill>
                  <a:srgbClr val="00529B"/>
                </a:solidFill>
                <a:latin typeface="Arial" panose="020B0604020202020204" pitchFamily="34" charset="0"/>
                <a:cs typeface="Arial" panose="020B0604020202020204" pitchFamily="34" charset="0"/>
              </a:rPr>
              <a:t> you must go to a VA facility or have the VA authorize services in a non-VA facility</a:t>
            </a:r>
          </a:p>
        </p:txBody>
      </p:sp>
      <p:sp>
        <p:nvSpPr>
          <p:cNvPr id="5" name="Slide Number Placeholder 4">
            <a:extLst>
              <a:ext uri="{FF2B5EF4-FFF2-40B4-BE49-F238E27FC236}">
                <a16:creationId xmlns:a16="http://schemas.microsoft.com/office/drawing/2014/main" id="{D63D7237-28F5-4029-B66E-E2780E45D932}"/>
              </a:ext>
            </a:extLst>
          </p:cNvPr>
          <p:cNvSpPr>
            <a:spLocks noGrp="1"/>
          </p:cNvSpPr>
          <p:nvPr>
            <p:ph type="sldNum" sz="quarter" idx="12"/>
          </p:nvPr>
        </p:nvSpPr>
        <p:spPr/>
        <p:txBody>
          <a:bodyPr/>
          <a:lstStyle/>
          <a:p>
            <a:pPr>
              <a:defRPr/>
            </a:pPr>
            <a:fld id="{11E79EF6-0C0E-43E6-8FB3-918BC522CC5A}" type="slidenum">
              <a:rPr lang="en-US" smtClean="0"/>
              <a:pPr>
                <a:defRPr/>
              </a:pPr>
              <a:t>26</a:t>
            </a:fld>
            <a:endParaRPr lang="en-US" dirty="0"/>
          </a:p>
        </p:txBody>
      </p:sp>
      <p:sp>
        <p:nvSpPr>
          <p:cNvPr id="3" name="Footer Placeholder 2">
            <a:extLst>
              <a:ext uri="{FF2B5EF4-FFF2-40B4-BE49-F238E27FC236}">
                <a16:creationId xmlns:a16="http://schemas.microsoft.com/office/drawing/2014/main" id="{024EFB19-8236-4692-AE95-49949A5636C7}"/>
              </a:ext>
            </a:extLst>
          </p:cNvPr>
          <p:cNvSpPr>
            <a:spLocks noGrp="1"/>
          </p:cNvSpPr>
          <p:nvPr>
            <p:ph type="ftr" sz="quarter" idx="11"/>
          </p:nvPr>
        </p:nvSpPr>
        <p:spPr/>
        <p:txBody>
          <a:bodyPr/>
          <a:lstStyle/>
          <a:p>
            <a:pPr>
              <a:defRPr/>
            </a:pPr>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0210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036348"/>
          </a:xfrm>
        </p:spPr>
        <p:txBody>
          <a:bodyPr>
            <a:normAutofit/>
          </a:bodyPr>
          <a:lstStyle/>
          <a:p>
            <a:r>
              <a:rPr lang="en-US" sz="3000" dirty="0"/>
              <a:t>TRICARE for Life Coverage (TFL)</a:t>
            </a:r>
          </a:p>
        </p:txBody>
      </p:sp>
      <p:sp>
        <p:nvSpPr>
          <p:cNvPr id="8" name="Text Placeholder 7">
            <a:extLst>
              <a:ext uri="{FF2B5EF4-FFF2-40B4-BE49-F238E27FC236}">
                <a16:creationId xmlns:a16="http://schemas.microsoft.com/office/drawing/2014/main" id="{7628BF33-8134-4A47-8534-8BB3D84A4167}"/>
              </a:ext>
            </a:extLst>
          </p:cNvPr>
          <p:cNvSpPr>
            <a:spLocks noGrp="1"/>
          </p:cNvSpPr>
          <p:nvPr>
            <p:ph type="body" idx="1"/>
          </p:nvPr>
        </p:nvSpPr>
        <p:spPr>
          <a:xfrm>
            <a:off x="842964" y="1036348"/>
            <a:ext cx="10512424" cy="1325187"/>
          </a:xfrm>
        </p:spPr>
        <p:txBody>
          <a:bodyPr>
            <a:noAutofit/>
          </a:bodyPr>
          <a:lstStyle/>
          <a:p>
            <a:pPr>
              <a:lnSpc>
                <a:spcPct val="100000"/>
              </a:lnSpc>
              <a:spcBef>
                <a:spcPts val="0"/>
              </a:spcBef>
              <a:spcAft>
                <a:spcPts val="600"/>
              </a:spcAft>
            </a:pPr>
            <a:r>
              <a:rPr lang="en-US" dirty="0">
                <a:solidFill>
                  <a:srgbClr val="00529B"/>
                </a:solidFill>
              </a:rPr>
              <a:t>Medical coverage for Medicare-eligible uniformed services retirees 65 or older, their eligible family members and survivors, and certain former spouses</a:t>
            </a:r>
            <a:endParaRPr lang="en-US" dirty="0"/>
          </a:p>
        </p:txBody>
      </p:sp>
      <p:sp>
        <p:nvSpPr>
          <p:cNvPr id="5" name="Content Placeholder 4"/>
          <p:cNvSpPr>
            <a:spLocks noGrp="1"/>
          </p:cNvSpPr>
          <p:nvPr>
            <p:ph sz="half" idx="2"/>
          </p:nvPr>
        </p:nvSpPr>
        <p:spPr>
          <a:xfrm>
            <a:off x="5779698" y="2585640"/>
            <a:ext cx="5316670" cy="2968969"/>
          </a:xfrm>
        </p:spPr>
        <p:txBody>
          <a:bodyPr>
            <a:normAutofit/>
          </a:bodyPr>
          <a:lstStyle/>
          <a:p>
            <a:pPr marL="548640" lvl="0" indent="-274320" defTabSz="685800">
              <a:lnSpc>
                <a:spcPct val="100000"/>
              </a:lnSpc>
              <a:spcBef>
                <a:spcPts val="0"/>
              </a:spcBef>
              <a:spcAft>
                <a:spcPts val="1200"/>
              </a:spcAft>
            </a:pPr>
            <a:r>
              <a:rPr lang="en-US" sz="2000" b="1" dirty="0">
                <a:solidFill>
                  <a:srgbClr val="00529B"/>
                </a:solidFill>
              </a:rPr>
              <a:t>Must have </a:t>
            </a:r>
            <a:r>
              <a:rPr lang="en-US" sz="2000" dirty="0">
                <a:solidFill>
                  <a:srgbClr val="00529B"/>
                </a:solidFill>
              </a:rPr>
              <a:t>Medicare Part A (Hospital Insurance) and Part B (Medical Insurance)</a:t>
            </a:r>
          </a:p>
          <a:p>
            <a:pPr marL="548640" lvl="0" indent="-274320" defTabSz="685800">
              <a:lnSpc>
                <a:spcPct val="100000"/>
              </a:lnSpc>
              <a:spcBef>
                <a:spcPts val="0"/>
              </a:spcBef>
              <a:spcAft>
                <a:spcPts val="1200"/>
              </a:spcAft>
            </a:pPr>
            <a:r>
              <a:rPr lang="en-US" sz="2000" b="1" dirty="0">
                <a:solidFill>
                  <a:srgbClr val="00529B"/>
                </a:solidFill>
              </a:rPr>
              <a:t>If you have Medicare and TFL,</a:t>
            </a:r>
            <a:r>
              <a:rPr lang="en-US" sz="2000" dirty="0">
                <a:solidFill>
                  <a:srgbClr val="00529B"/>
                </a:solidFill>
              </a:rPr>
              <a:t> Medicare is your primary insurance</a:t>
            </a:r>
          </a:p>
          <a:p>
            <a:pPr marL="548640" lvl="0" indent="-274320" defTabSz="685800">
              <a:lnSpc>
                <a:spcPct val="100000"/>
              </a:lnSpc>
              <a:spcBef>
                <a:spcPts val="0"/>
              </a:spcBef>
              <a:spcAft>
                <a:spcPts val="1200"/>
              </a:spcAft>
            </a:pPr>
            <a:r>
              <a:rPr lang="en-US" sz="2000" b="1" dirty="0">
                <a:solidFill>
                  <a:srgbClr val="00529B"/>
                </a:solidFill>
              </a:rPr>
              <a:t>TFL benefits </a:t>
            </a:r>
            <a:r>
              <a:rPr lang="en-US" sz="2000" dirty="0">
                <a:solidFill>
                  <a:srgbClr val="00529B"/>
                </a:solidFill>
              </a:rPr>
              <a:t>include covering Medicare’s coinsurance and deductibles</a:t>
            </a:r>
          </a:p>
          <a:p>
            <a:pPr marL="346075" lvl="0" indent="-346075" defTabSz="685800">
              <a:lnSpc>
                <a:spcPct val="100000"/>
              </a:lnSpc>
              <a:spcBef>
                <a:spcPts val="600"/>
              </a:spcBef>
            </a:pPr>
            <a:endParaRPr lang="en-US" dirty="0"/>
          </a:p>
        </p:txBody>
      </p:sp>
      <p:pic>
        <p:nvPicPr>
          <p:cNvPr id="11" name="Picture 10">
            <a:extLst>
              <a:ext uri="{FF2B5EF4-FFF2-40B4-BE49-F238E27FC236}">
                <a16:creationId xmlns:a16="http://schemas.microsoft.com/office/drawing/2014/main" id="{E22F083A-44C9-48B7-A68F-63E214EE2CF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11352" y="2505075"/>
            <a:ext cx="4707672" cy="3130101"/>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E9140453-A5BA-46BD-A27A-6DC4E28D35CF}"/>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dirty="0"/>
          </a:p>
        </p:txBody>
      </p:sp>
      <p:sp>
        <p:nvSpPr>
          <p:cNvPr id="3" name="Footer Placeholder 2">
            <a:extLst>
              <a:ext uri="{FF2B5EF4-FFF2-40B4-BE49-F238E27FC236}">
                <a16:creationId xmlns:a16="http://schemas.microsoft.com/office/drawing/2014/main" id="{1EB99D4E-E36D-42C0-AC48-1A1205075403}"/>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3458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6554ED-01B7-40F8-8AF8-69F822F804DF}"/>
              </a:ext>
            </a:extLst>
          </p:cNvPr>
          <p:cNvSpPr>
            <a:spLocks noGrp="1"/>
          </p:cNvSpPr>
          <p:nvPr>
            <p:ph type="title"/>
          </p:nvPr>
        </p:nvSpPr>
        <p:spPr/>
        <p:txBody>
          <a:bodyPr>
            <a:normAutofit/>
          </a:bodyPr>
          <a:lstStyle/>
          <a:p>
            <a:r>
              <a:rPr lang="en-US" sz="3000" dirty="0"/>
              <a:t>TRICARE for Life Coverage (TFL) (continued)</a:t>
            </a:r>
          </a:p>
        </p:txBody>
      </p:sp>
      <p:graphicFrame>
        <p:nvGraphicFramePr>
          <p:cNvPr id="6" name="Table 5">
            <a:extLst>
              <a:ext uri="{FF2B5EF4-FFF2-40B4-BE49-F238E27FC236}">
                <a16:creationId xmlns:a16="http://schemas.microsoft.com/office/drawing/2014/main" id="{997FA9C0-37D7-4A77-B2FA-84E45B7AFC88}"/>
              </a:ext>
            </a:extLst>
          </p:cNvPr>
          <p:cNvGraphicFramePr>
            <a:graphicFrameLocks noGrp="1"/>
          </p:cNvGraphicFramePr>
          <p:nvPr>
            <p:extLst>
              <p:ext uri="{D42A27DB-BD31-4B8C-83A1-F6EECF244321}">
                <p14:modId xmlns:p14="http://schemas.microsoft.com/office/powerpoint/2010/main" val="1035304398"/>
              </p:ext>
            </p:extLst>
          </p:nvPr>
        </p:nvGraphicFramePr>
        <p:xfrm>
          <a:off x="1011421" y="1572838"/>
          <a:ext cx="10117785" cy="3914636"/>
        </p:xfrm>
        <a:graphic>
          <a:graphicData uri="http://schemas.openxmlformats.org/drawingml/2006/table">
            <a:tbl>
              <a:tblPr firstRow="1" bandRow="1">
                <a:tableStyleId>{5FD0F851-EC5A-4D38-B0AD-8093EC10F338}</a:tableStyleId>
              </a:tblPr>
              <a:tblGrid>
                <a:gridCol w="6401712">
                  <a:extLst>
                    <a:ext uri="{9D8B030D-6E8A-4147-A177-3AD203B41FA5}">
                      <a16:colId xmlns:a16="http://schemas.microsoft.com/office/drawing/2014/main" val="984640479"/>
                    </a:ext>
                  </a:extLst>
                </a:gridCol>
                <a:gridCol w="3716073">
                  <a:extLst>
                    <a:ext uri="{9D8B030D-6E8A-4147-A177-3AD203B41FA5}">
                      <a16:colId xmlns:a16="http://schemas.microsoft.com/office/drawing/2014/main" val="560238784"/>
                    </a:ext>
                  </a:extLst>
                </a:gridCol>
              </a:tblGrid>
              <a:tr h="567430">
                <a:tc>
                  <a:txBody>
                    <a:bodyPr/>
                    <a:lstStyle/>
                    <a:p>
                      <a:r>
                        <a:rPr lang="en-US" sz="2400" dirty="0">
                          <a:solidFill>
                            <a:srgbClr val="00529B"/>
                          </a:solidFill>
                          <a:latin typeface="Arial" panose="020B0604020202020204" pitchFamily="34" charset="0"/>
                          <a:cs typeface="Arial" panose="020B0604020202020204" pitchFamily="34" charset="0"/>
                        </a:rPr>
                        <a:t>If types of services are…</a:t>
                      </a:r>
                      <a:endParaRPr lang="en-US" sz="2400" b="1" dirty="0">
                        <a:solidFill>
                          <a:srgbClr val="00529B"/>
                        </a:solidFill>
                        <a:latin typeface="Arial" panose="020B0604020202020204" pitchFamily="34" charset="0"/>
                        <a:cs typeface="Arial" panose="020B0604020202020204" pitchFamily="34" charset="0"/>
                      </a:endParaRPr>
                    </a:p>
                  </a:txBody>
                  <a:tcPr/>
                </a:tc>
                <a:tc>
                  <a:txBody>
                    <a:bodyPr/>
                    <a:lstStyle/>
                    <a:p>
                      <a:r>
                        <a:rPr lang="en-US" sz="2400" dirty="0">
                          <a:solidFill>
                            <a:srgbClr val="00529B"/>
                          </a:solidFill>
                          <a:latin typeface="Arial" panose="020B0604020202020204" pitchFamily="34" charset="0"/>
                          <a:cs typeface="Arial" panose="020B0604020202020204" pitchFamily="34" charset="0"/>
                        </a:rPr>
                        <a:t>Primary payer is…</a:t>
                      </a:r>
                      <a:endParaRPr lang="en-US" sz="2400" b="1"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32986587"/>
                  </a:ext>
                </a:extLst>
              </a:tr>
              <a:tr h="567430">
                <a:tc>
                  <a:txBody>
                    <a:bodyPr/>
                    <a:lstStyle/>
                    <a:p>
                      <a:r>
                        <a:rPr lang="en-US" sz="2400" dirty="0">
                          <a:solidFill>
                            <a:srgbClr val="00529B"/>
                          </a:solidFill>
                          <a:latin typeface="Arial" panose="020B0604020202020204" pitchFamily="34" charset="0"/>
                          <a:cs typeface="Arial" panose="020B0604020202020204" pitchFamily="34" charset="0"/>
                        </a:rPr>
                        <a:t>Covered by Medicare and TFL</a:t>
                      </a:r>
                      <a:endParaRPr lang="en-US" sz="2400" b="0" dirty="0">
                        <a:solidFill>
                          <a:srgbClr val="00529B"/>
                        </a:solidFill>
                        <a:latin typeface="Arial" panose="020B0604020202020204" pitchFamily="34" charset="0"/>
                        <a:cs typeface="Arial" panose="020B0604020202020204" pitchFamily="34" charset="0"/>
                      </a:endParaRPr>
                    </a:p>
                  </a:txBody>
                  <a:tcPr/>
                </a:tc>
                <a:tc>
                  <a:txBody>
                    <a:bodyPr/>
                    <a:lstStyle/>
                    <a:p>
                      <a:r>
                        <a:rPr lang="en-US" sz="2400" dirty="0">
                          <a:solidFill>
                            <a:srgbClr val="00529B"/>
                          </a:solidFill>
                          <a:latin typeface="Arial" panose="020B0604020202020204" pitchFamily="34" charset="0"/>
                          <a:cs typeface="Arial" panose="020B0604020202020204" pitchFamily="34" charset="0"/>
                        </a:rPr>
                        <a:t>Medicare</a:t>
                      </a:r>
                      <a:endParaRPr lang="en-US" sz="2400" b="0" dirty="0">
                        <a:solidFill>
                          <a:srgbClr val="00529B"/>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05700737"/>
                  </a:ext>
                </a:extLst>
              </a:tr>
              <a:tr h="566928">
                <a:tc>
                  <a:txBody>
                    <a:bodyPr/>
                    <a:lstStyle/>
                    <a:p>
                      <a:r>
                        <a:rPr lang="en-US" sz="2400" dirty="0">
                          <a:solidFill>
                            <a:srgbClr val="00529B"/>
                          </a:solidFill>
                          <a:latin typeface="Arial" panose="020B0604020202020204" pitchFamily="34" charset="0"/>
                          <a:cs typeface="Arial" panose="020B0604020202020204" pitchFamily="34" charset="0"/>
                        </a:rPr>
                        <a:t>Covered by TFL, but not Medicare</a:t>
                      </a:r>
                    </a:p>
                  </a:txBody>
                  <a:tcPr/>
                </a:tc>
                <a:tc>
                  <a:txBody>
                    <a:bodyPr/>
                    <a:lstStyle/>
                    <a:p>
                      <a:r>
                        <a:rPr lang="en-US" sz="2400" dirty="0">
                          <a:solidFill>
                            <a:srgbClr val="00529B"/>
                          </a:solidFill>
                          <a:latin typeface="Arial" panose="020B0604020202020204" pitchFamily="34" charset="0"/>
                          <a:cs typeface="Arial" panose="020B0604020202020204" pitchFamily="34" charset="0"/>
                        </a:rPr>
                        <a:t>TFL</a:t>
                      </a:r>
                    </a:p>
                  </a:txBody>
                  <a:tcPr/>
                </a:tc>
                <a:extLst>
                  <a:ext uri="{0D108BD9-81ED-4DB2-BD59-A6C34878D82A}">
                    <a16:rowId xmlns:a16="http://schemas.microsoft.com/office/drawing/2014/main" val="811165551"/>
                  </a:ext>
                </a:extLst>
              </a:tr>
              <a:tr h="566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latin typeface="Arial" panose="020B0604020202020204" pitchFamily="34" charset="0"/>
                          <a:cs typeface="Arial" panose="020B0604020202020204" pitchFamily="34" charset="0"/>
                        </a:rPr>
                        <a:t>Covered by Medicare, but not TFL</a:t>
                      </a:r>
                    </a:p>
                  </a:txBody>
                  <a:tcPr/>
                </a:tc>
                <a:tc>
                  <a:txBody>
                    <a:bodyPr/>
                    <a:lstStyle/>
                    <a:p>
                      <a:r>
                        <a:rPr lang="en-US" sz="2400" dirty="0">
                          <a:solidFill>
                            <a:srgbClr val="00529B"/>
                          </a:solidFill>
                          <a:latin typeface="Arial" panose="020B0604020202020204" pitchFamily="34" charset="0"/>
                          <a:cs typeface="Arial" panose="020B0604020202020204" pitchFamily="34" charset="0"/>
                        </a:rPr>
                        <a:t>Medicare</a:t>
                      </a:r>
                    </a:p>
                  </a:txBody>
                  <a:tcPr/>
                </a:tc>
                <a:extLst>
                  <a:ext uri="{0D108BD9-81ED-4DB2-BD59-A6C34878D82A}">
                    <a16:rowId xmlns:a16="http://schemas.microsoft.com/office/drawing/2014/main" val="3104166511"/>
                  </a:ext>
                </a:extLst>
              </a:tr>
              <a:tr h="566928">
                <a:tc>
                  <a:txBody>
                    <a:bodyPr/>
                    <a:lstStyle/>
                    <a:p>
                      <a:r>
                        <a:rPr lang="en-US" sz="2400" dirty="0">
                          <a:solidFill>
                            <a:srgbClr val="00529B"/>
                          </a:solidFill>
                          <a:latin typeface="Arial" panose="020B0604020202020204" pitchFamily="34" charset="0"/>
                          <a:cs typeface="Arial" panose="020B0604020202020204" pitchFamily="34" charset="0"/>
                        </a:rPr>
                        <a:t>Not covered by Medicare or TFL</a:t>
                      </a:r>
                    </a:p>
                  </a:txBody>
                  <a:tcPr/>
                </a:tc>
                <a:tc>
                  <a:txBody>
                    <a:bodyPr/>
                    <a:lstStyle/>
                    <a:p>
                      <a:r>
                        <a:rPr lang="en-US" sz="2400" dirty="0">
                          <a:solidFill>
                            <a:srgbClr val="00529B"/>
                          </a:solidFill>
                          <a:latin typeface="Arial" panose="020B0604020202020204" pitchFamily="34" charset="0"/>
                          <a:cs typeface="Arial" panose="020B0604020202020204" pitchFamily="34" charset="0"/>
                        </a:rPr>
                        <a:t>You must pay the entire bill</a:t>
                      </a:r>
                    </a:p>
                  </a:txBody>
                  <a:tcPr/>
                </a:tc>
                <a:extLst>
                  <a:ext uri="{0D108BD9-81ED-4DB2-BD59-A6C34878D82A}">
                    <a16:rowId xmlns:a16="http://schemas.microsoft.com/office/drawing/2014/main" val="2751087909"/>
                  </a:ext>
                </a:extLst>
              </a:tr>
              <a:tr h="566928">
                <a:tc>
                  <a:txBody>
                    <a:bodyPr/>
                    <a:lstStyle/>
                    <a:p>
                      <a:r>
                        <a:rPr lang="en-US" sz="2400" dirty="0">
                          <a:solidFill>
                            <a:srgbClr val="00529B"/>
                          </a:solidFill>
                          <a:latin typeface="Arial" panose="020B0604020202020204" pitchFamily="34" charset="0"/>
                          <a:cs typeface="Arial" panose="020B0604020202020204" pitchFamily="34" charset="0"/>
                        </a:rPr>
                        <a:t>Provided in military hospital or federal provider</a:t>
                      </a:r>
                    </a:p>
                  </a:txBody>
                  <a:tcPr/>
                </a:tc>
                <a:tc>
                  <a:txBody>
                    <a:bodyPr/>
                    <a:lstStyle/>
                    <a:p>
                      <a:r>
                        <a:rPr lang="en-US" sz="2400" dirty="0">
                          <a:solidFill>
                            <a:srgbClr val="00529B"/>
                          </a:solidFill>
                          <a:latin typeface="Arial" panose="020B0604020202020204" pitchFamily="34" charset="0"/>
                          <a:cs typeface="Arial" panose="020B0604020202020204" pitchFamily="34" charset="0"/>
                        </a:rPr>
                        <a:t>TFL</a:t>
                      </a:r>
                    </a:p>
                  </a:txBody>
                  <a:tcPr/>
                </a:tc>
                <a:extLst>
                  <a:ext uri="{0D108BD9-81ED-4DB2-BD59-A6C34878D82A}">
                    <a16:rowId xmlns:a16="http://schemas.microsoft.com/office/drawing/2014/main" val="474840646"/>
                  </a:ext>
                </a:extLst>
              </a:tr>
            </a:tbl>
          </a:graphicData>
        </a:graphic>
      </p:graphicFrame>
      <p:sp>
        <p:nvSpPr>
          <p:cNvPr id="5" name="Slide Number Placeholder 4">
            <a:extLst>
              <a:ext uri="{FF2B5EF4-FFF2-40B4-BE49-F238E27FC236}">
                <a16:creationId xmlns:a16="http://schemas.microsoft.com/office/drawing/2014/main" id="{9B4F7B7C-53FF-47D2-872B-7A17D02B96B0}"/>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dirty="0"/>
          </a:p>
        </p:txBody>
      </p:sp>
      <p:sp>
        <p:nvSpPr>
          <p:cNvPr id="3" name="Footer Placeholder 2">
            <a:extLst>
              <a:ext uri="{FF2B5EF4-FFF2-40B4-BE49-F238E27FC236}">
                <a16:creationId xmlns:a16="http://schemas.microsoft.com/office/drawing/2014/main" id="{F4695173-5AF1-4648-ABD0-F1E260654B11}"/>
              </a:ext>
            </a:extLst>
          </p:cNvPr>
          <p:cNvSpPr>
            <a:spLocks noGrp="1"/>
          </p:cNvSpPr>
          <p:nvPr>
            <p:ph type="ftr" sz="quarter" idx="11"/>
          </p:nvPr>
        </p:nvSpPr>
        <p:spPr/>
        <p:txBody>
          <a:bodyPr/>
          <a:lstStyle/>
          <a:p>
            <a:pPr>
              <a:defRPr/>
            </a:pPr>
            <a:r>
              <a:rPr lang="en-US"/>
              <a:t>Coordination of Benefits</a:t>
            </a:r>
            <a:endParaRPr lang="en-US" dirty="0"/>
          </a:p>
        </p:txBody>
      </p:sp>
      <p:sp>
        <p:nvSpPr>
          <p:cNvPr id="2" name="Date Placeholder 1">
            <a:extLst>
              <a:ext uri="{FF2B5EF4-FFF2-40B4-BE49-F238E27FC236}">
                <a16:creationId xmlns:a16="http://schemas.microsoft.com/office/drawing/2014/main" id="{D9A6851B-45B0-48A3-BF2C-B9395AC44B31}"/>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8943389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Medicare &amp; the Health Insurance Marketplace</a:t>
            </a:r>
            <a:endParaRPr lang="en-US" sz="3000" baseline="30000" dirty="0">
              <a:latin typeface="Arial Black"/>
            </a:endParaRPr>
          </a:p>
        </p:txBody>
      </p:sp>
      <p:sp>
        <p:nvSpPr>
          <p:cNvPr id="10" name="Content Placeholder 4">
            <a:extLst>
              <a:ext uri="{FF2B5EF4-FFF2-40B4-BE49-F238E27FC236}">
                <a16:creationId xmlns:a16="http://schemas.microsoft.com/office/drawing/2014/main" id="{2CEF85D4-F7AD-4779-A098-C0C52C28B64C}"/>
              </a:ext>
            </a:extLst>
          </p:cNvPr>
          <p:cNvSpPr txBox="1">
            <a:spLocks/>
          </p:cNvSpPr>
          <p:nvPr/>
        </p:nvSpPr>
        <p:spPr>
          <a:xfrm>
            <a:off x="863377" y="1393050"/>
            <a:ext cx="10557294" cy="4137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lnSpc>
                <a:spcPct val="100000"/>
              </a:lnSpc>
              <a:spcBef>
                <a:spcPts val="0"/>
              </a:spcBef>
              <a:spcAft>
                <a:spcPts val="1200"/>
              </a:spcAft>
            </a:pPr>
            <a:r>
              <a:rPr lang="en-US" sz="2800" dirty="0">
                <a:solidFill>
                  <a:srgbClr val="00529B"/>
                </a:solidFill>
                <a:latin typeface="Arial"/>
                <a:cs typeface="Arial"/>
              </a:rPr>
              <a:t>Medicare isn’t part of the Marketplace</a:t>
            </a:r>
          </a:p>
          <a:p>
            <a:pPr marL="274320" indent="-274320" defTabSz="685800">
              <a:lnSpc>
                <a:spcPct val="100000"/>
              </a:lnSpc>
              <a:spcBef>
                <a:spcPts val="0"/>
              </a:spcBef>
              <a:spcAft>
                <a:spcPts val="1200"/>
              </a:spcAft>
            </a:pPr>
            <a:r>
              <a:rPr lang="en-US" sz="2800" dirty="0">
                <a:solidFill>
                  <a:srgbClr val="00529B"/>
                </a:solidFill>
              </a:rPr>
              <a:t>If you have Medicare it’s illegal for someone to knowingly sell you a Marketplace plan</a:t>
            </a:r>
          </a:p>
          <a:p>
            <a:pPr marL="274320" indent="-274320" defTabSz="685800">
              <a:lnSpc>
                <a:spcPct val="100000"/>
              </a:lnSpc>
              <a:spcBef>
                <a:spcPts val="0"/>
              </a:spcBef>
              <a:spcAft>
                <a:spcPts val="1200"/>
              </a:spcAft>
            </a:pPr>
            <a:r>
              <a:rPr lang="en-US" sz="2800" dirty="0">
                <a:solidFill>
                  <a:srgbClr val="00529B"/>
                </a:solidFill>
              </a:rPr>
              <a:t>Generally, there’s no coordination of benefits between Marketplace plans and Medicare, unless you’re enrolled in an employer-sponsored Small Business Health Options Program (SHOP)</a:t>
            </a:r>
          </a:p>
          <a:p>
            <a:pPr marL="274320" indent="-274320" defTabSz="685800">
              <a:lnSpc>
                <a:spcPct val="100000"/>
              </a:lnSpc>
              <a:spcBef>
                <a:spcPts val="0"/>
              </a:spcBef>
              <a:spcAft>
                <a:spcPts val="1200"/>
              </a:spcAft>
            </a:pPr>
            <a:r>
              <a:rPr lang="en-US" sz="2800" dirty="0">
                <a:solidFill>
                  <a:srgbClr val="00529B"/>
                </a:solidFill>
              </a:rPr>
              <a:t>There is Coordination of benefits between SHOP and Medicare</a:t>
            </a:r>
          </a:p>
          <a:p>
            <a:pPr marL="0" indent="0" defTabSz="685800">
              <a:lnSpc>
                <a:spcPct val="100000"/>
              </a:lnSpc>
              <a:spcBef>
                <a:spcPts val="0"/>
              </a:spcBef>
              <a:spcAft>
                <a:spcPts val="1200"/>
              </a:spcAft>
              <a:buNone/>
            </a:pPr>
            <a:endParaRPr lang="en-US" sz="2800" dirty="0">
              <a:solidFill>
                <a:srgbClr val="00529B"/>
              </a:solidFill>
            </a:endParaRPr>
          </a:p>
          <a:p>
            <a:pPr marL="274320" indent="-274320" defTabSz="685800">
              <a:lnSpc>
                <a:spcPct val="100000"/>
              </a:lnSpc>
              <a:spcBef>
                <a:spcPts val="0"/>
              </a:spcBef>
              <a:spcAft>
                <a:spcPts val="1200"/>
              </a:spcAft>
            </a:pPr>
            <a:endParaRPr lang="en-US" sz="2800" dirty="0">
              <a:solidFill>
                <a:srgbClr val="00529B"/>
              </a:solidFill>
            </a:endParaRPr>
          </a:p>
          <a:p>
            <a:pPr marL="548640" indent="-274320" defTabSz="685800">
              <a:lnSpc>
                <a:spcPct val="100000"/>
              </a:lnSpc>
              <a:spcBef>
                <a:spcPts val="0"/>
              </a:spcBef>
              <a:spcAft>
                <a:spcPts val="1200"/>
              </a:spcAft>
            </a:pPr>
            <a:endParaRPr lang="en-US" sz="2800" dirty="0">
              <a:solidFill>
                <a:srgbClr val="00529B"/>
              </a:solidFill>
            </a:endParaRPr>
          </a:p>
          <a:p>
            <a:pPr defTabSz="685800">
              <a:lnSpc>
                <a:spcPct val="100000"/>
              </a:lnSpc>
              <a:spcBef>
                <a:spcPts val="600"/>
              </a:spcBef>
              <a:spcAft>
                <a:spcPts val="1200"/>
              </a:spcAft>
            </a:pPr>
            <a:endParaRPr lang="en-US" sz="2800" dirty="0">
              <a:solidFill>
                <a:srgbClr val="00529B"/>
              </a:solidFill>
            </a:endParaRPr>
          </a:p>
          <a:p>
            <a:pPr defTabSz="685800">
              <a:lnSpc>
                <a:spcPct val="100000"/>
              </a:lnSpc>
              <a:spcBef>
                <a:spcPts val="600"/>
              </a:spcBef>
              <a:spcAft>
                <a:spcPts val="1200"/>
              </a:spcAft>
            </a:pPr>
            <a:endParaRPr lang="en-US" sz="2800" dirty="0">
              <a:solidFill>
                <a:srgbClr val="00529B"/>
              </a:solidFill>
              <a:latin typeface="Arial"/>
              <a:cs typeface="Arial"/>
            </a:endParaRPr>
          </a:p>
          <a:p>
            <a:pPr defTabSz="685800">
              <a:lnSpc>
                <a:spcPct val="100000"/>
              </a:lnSpc>
              <a:spcBef>
                <a:spcPts val="600"/>
              </a:spcBef>
              <a:spcAft>
                <a:spcPts val="1200"/>
              </a:spcAft>
            </a:pPr>
            <a:endParaRPr lang="en-US" sz="2800" dirty="0">
              <a:cs typeface="Calibri"/>
            </a:endParaRPr>
          </a:p>
          <a:p>
            <a:pPr lvl="0" defTabSz="685800">
              <a:lnSpc>
                <a:spcPct val="100000"/>
              </a:lnSpc>
              <a:spcBef>
                <a:spcPts val="600"/>
              </a:spcBef>
              <a:spcAft>
                <a:spcPts val="1200"/>
              </a:spcAft>
            </a:pPr>
            <a:endParaRPr lang="en-US" sz="2800" b="1" dirty="0">
              <a:solidFill>
                <a:srgbClr val="00529B"/>
              </a:solidFill>
              <a:latin typeface="Arial"/>
              <a:cs typeface="Arial"/>
            </a:endParaRPr>
          </a:p>
          <a:p>
            <a:pPr marL="0" lvl="0" indent="0" defTabSz="685800">
              <a:lnSpc>
                <a:spcPct val="100000"/>
              </a:lnSpc>
              <a:spcBef>
                <a:spcPts val="600"/>
              </a:spcBef>
              <a:spcAft>
                <a:spcPts val="1200"/>
              </a:spcAft>
              <a:buNone/>
            </a:pPr>
            <a:endParaRPr lang="en-US" sz="2800" b="1" baseline="30000" dirty="0">
              <a:solidFill>
                <a:srgbClr val="00529B"/>
              </a:solidFill>
              <a:latin typeface="Arial"/>
              <a:cs typeface="Arial"/>
            </a:endParaRPr>
          </a:p>
        </p:txBody>
      </p:sp>
      <p:sp>
        <p:nvSpPr>
          <p:cNvPr id="5" name="Slide Number Placeholder 4">
            <a:extLst>
              <a:ext uri="{FF2B5EF4-FFF2-40B4-BE49-F238E27FC236}">
                <a16:creationId xmlns:a16="http://schemas.microsoft.com/office/drawing/2014/main" id="{8034DEBA-472F-464F-9EA0-3B5C974CFDDA}"/>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dirty="0"/>
          </a:p>
        </p:txBody>
      </p:sp>
      <p:sp>
        <p:nvSpPr>
          <p:cNvPr id="3" name="Footer Placeholder 2">
            <a:extLst>
              <a:ext uri="{FF2B5EF4-FFF2-40B4-BE49-F238E27FC236}">
                <a16:creationId xmlns:a16="http://schemas.microsoft.com/office/drawing/2014/main" id="{6235E910-0181-4A06-BD73-DB5E07650154}"/>
              </a:ext>
            </a:extLst>
          </p:cNvPr>
          <p:cNvSpPr>
            <a:spLocks noGrp="1"/>
          </p:cNvSpPr>
          <p:nvPr>
            <p:ph type="ftr" sz="quarter" idx="11"/>
          </p:nvPr>
        </p:nvSpPr>
        <p:spPr/>
        <p:txBody>
          <a:bodyPr/>
          <a:lstStyle/>
          <a:p>
            <a:pPr>
              <a:defRPr/>
            </a:pPr>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394315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Session Objectives</a:t>
            </a:r>
          </a:p>
        </p:txBody>
      </p:sp>
      <p:sp>
        <p:nvSpPr>
          <p:cNvPr id="7" name="Content Placeholder 12">
            <a:extLst>
              <a:ext uri="{FF2B5EF4-FFF2-40B4-BE49-F238E27FC236}">
                <a16:creationId xmlns:a16="http://schemas.microsoft.com/office/drawing/2014/main" id="{D9D5EA9A-8A37-4F3A-ABEF-99A5F7FF420E}"/>
              </a:ext>
            </a:extLst>
          </p:cNvPr>
          <p:cNvSpPr txBox="1">
            <a:spLocks/>
          </p:cNvSpPr>
          <p:nvPr/>
        </p:nvSpPr>
        <p:spPr>
          <a:xfrm>
            <a:off x="1253894" y="1371600"/>
            <a:ext cx="9836150" cy="50212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session, you’ll be able to: </a:t>
            </a:r>
            <a:endParaRPr lang="en-US" sz="2800" b="1" dirty="0">
              <a:solidFill>
                <a:srgbClr val="00529B"/>
              </a:solidFill>
            </a:endParaRPr>
          </a:p>
          <a:p>
            <a:pPr marL="548640" indent="-274320" defTabSz="685800">
              <a:lnSpc>
                <a:spcPct val="100000"/>
              </a:lnSpc>
              <a:spcBef>
                <a:spcPts val="0"/>
              </a:spcBef>
              <a:spcAft>
                <a:spcPts val="1200"/>
              </a:spcAft>
            </a:pPr>
            <a:r>
              <a:rPr lang="en-US" sz="2400" dirty="0">
                <a:solidFill>
                  <a:srgbClr val="00529B"/>
                </a:solidFill>
              </a:rPr>
              <a:t>Explain health and drug coverage coordination</a:t>
            </a:r>
          </a:p>
          <a:p>
            <a:pPr marL="548640" indent="-274320" defTabSz="685800">
              <a:lnSpc>
                <a:spcPct val="100000"/>
              </a:lnSpc>
              <a:spcBef>
                <a:spcPts val="0"/>
              </a:spcBef>
              <a:spcAft>
                <a:spcPts val="1200"/>
              </a:spcAft>
            </a:pPr>
            <a:r>
              <a:rPr lang="en-US" sz="2400" dirty="0">
                <a:solidFill>
                  <a:srgbClr val="00529B"/>
                </a:solidFill>
              </a:rPr>
              <a:t>Determine who pays first</a:t>
            </a:r>
          </a:p>
          <a:p>
            <a:pPr marL="548640" indent="-274320" defTabSz="685800">
              <a:lnSpc>
                <a:spcPct val="100000"/>
              </a:lnSpc>
              <a:spcBef>
                <a:spcPts val="0"/>
              </a:spcBef>
              <a:spcAft>
                <a:spcPts val="1200"/>
              </a:spcAft>
            </a:pPr>
            <a:r>
              <a:rPr lang="en-US" sz="2400" dirty="0">
                <a:solidFill>
                  <a:srgbClr val="00529B"/>
                </a:solidFill>
              </a:rPr>
              <a:t>Identify where to get more information</a:t>
            </a:r>
          </a:p>
        </p:txBody>
      </p:sp>
      <p:sp>
        <p:nvSpPr>
          <p:cNvPr id="3" name="Slide Number Placeholder 2">
            <a:extLst>
              <a:ext uri="{FF2B5EF4-FFF2-40B4-BE49-F238E27FC236}">
                <a16:creationId xmlns:a16="http://schemas.microsoft.com/office/drawing/2014/main" id="{EAB19606-37F5-4B6E-9C87-BE59119AB457}"/>
              </a:ext>
            </a:extLst>
          </p:cNvPr>
          <p:cNvSpPr>
            <a:spLocks noGrp="1"/>
          </p:cNvSpPr>
          <p:nvPr>
            <p:ph type="sldNum" sz="quarter" idx="12"/>
          </p:nvPr>
        </p:nvSpPr>
        <p:spPr/>
        <p:txBody>
          <a:bodyPr/>
          <a:lstStyle/>
          <a:p>
            <a:pPr>
              <a:defRPr/>
            </a:pPr>
            <a:fld id="{11E79EF6-0C0E-43E6-8FB3-918BC522CC5A}" type="slidenum">
              <a:rPr lang="en-US" smtClean="0"/>
              <a:pPr>
                <a:defRPr/>
              </a:pPr>
              <a:t>3</a:t>
            </a:fld>
            <a:endParaRPr lang="en-US" dirty="0"/>
          </a:p>
        </p:txBody>
      </p:sp>
      <p:sp>
        <p:nvSpPr>
          <p:cNvPr id="5" name="Footer Placeholder 4">
            <a:extLst>
              <a:ext uri="{FF2B5EF4-FFF2-40B4-BE49-F238E27FC236}">
                <a16:creationId xmlns:a16="http://schemas.microsoft.com/office/drawing/2014/main" id="{94EA4CEB-CE62-46F0-8418-85F217792DBC}"/>
              </a:ext>
            </a:extLst>
          </p:cNvPr>
          <p:cNvSpPr>
            <a:spLocks noGrp="1"/>
          </p:cNvSpPr>
          <p:nvPr>
            <p:ph type="ftr" sz="quarter" idx="11"/>
          </p:nvPr>
        </p:nvSpPr>
        <p:spPr/>
        <p:txBody>
          <a:bodyPr/>
          <a:lstStyle/>
          <a:p>
            <a:pPr>
              <a:defRPr/>
            </a:pPr>
            <a:r>
              <a:rPr lang="en-US"/>
              <a:t>Coordination of Benefits</a:t>
            </a:r>
            <a:endParaRPr lang="en-US" dirty="0"/>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a:rPr>
              <a:t>Medicare &amp; Marketplace Considerations</a:t>
            </a:r>
          </a:p>
        </p:txBody>
      </p:sp>
      <p:grpSp>
        <p:nvGrpSpPr>
          <p:cNvPr id="15" name="Item 1 - Q" descr="Blue text box">
            <a:extLst>
              <a:ext uri="{FF2B5EF4-FFF2-40B4-BE49-F238E27FC236}">
                <a16:creationId xmlns:a16="http://schemas.microsoft.com/office/drawing/2014/main" id="{52442110-0BC1-4C5C-AE83-47495DC2A118}"/>
              </a:ext>
            </a:extLst>
          </p:cNvPr>
          <p:cNvGrpSpPr/>
          <p:nvPr/>
        </p:nvGrpSpPr>
        <p:grpSpPr>
          <a:xfrm>
            <a:off x="505091" y="1104319"/>
            <a:ext cx="4127869" cy="1268122"/>
            <a:chOff x="1030705" y="1174112"/>
            <a:chExt cx="5196752" cy="914400"/>
          </a:xfrm>
        </p:grpSpPr>
        <p:sp>
          <p:nvSpPr>
            <p:cNvPr id="16" name="Rectangle: Rounded Corners 15" descr="Blue box with an arrow with the text: What about coordination&#10;of benefits?&#10;">
              <a:extLst>
                <a:ext uri="{FF2B5EF4-FFF2-40B4-BE49-F238E27FC236}">
                  <a16:creationId xmlns:a16="http://schemas.microsoft.com/office/drawing/2014/main" id="{7A81AC11-5DBF-44D8-BAC2-82932F36B4CA}"/>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n-US" b="1" dirty="0">
                  <a:solidFill>
                    <a:srgbClr val="2F5597"/>
                  </a:solidFill>
                  <a:latin typeface="Arial" panose="020B0604020202020204" pitchFamily="34" charset="0"/>
                  <a:cs typeface="Arial" panose="020B0604020202020204" pitchFamily="34" charset="0"/>
                </a:rPr>
                <a:t>What about coordination</a:t>
              </a:r>
              <a:br>
                <a:rPr lang="en-US" b="1" dirty="0">
                  <a:solidFill>
                    <a:srgbClr val="2F5597"/>
                  </a:solidFill>
                  <a:latin typeface="Arial" panose="020B0604020202020204" pitchFamily="34" charset="0"/>
                  <a:cs typeface="Arial" panose="020B0604020202020204" pitchFamily="34" charset="0"/>
                </a:rPr>
              </a:br>
              <a:r>
                <a:rPr lang="en-US" b="1" dirty="0">
                  <a:solidFill>
                    <a:srgbClr val="2F5597"/>
                  </a:solidFill>
                  <a:latin typeface="Arial" panose="020B0604020202020204" pitchFamily="34" charset="0"/>
                  <a:cs typeface="Arial" panose="020B0604020202020204" pitchFamily="34" charset="0"/>
                </a:rPr>
                <a:t>of benefits?</a:t>
              </a:r>
            </a:p>
          </p:txBody>
        </p:sp>
        <p:grpSp>
          <p:nvGrpSpPr>
            <p:cNvPr id="17" name="Group 16">
              <a:extLst>
                <a:ext uri="{FF2B5EF4-FFF2-40B4-BE49-F238E27FC236}">
                  <a16:creationId xmlns:a16="http://schemas.microsoft.com/office/drawing/2014/main" id="{BCD3C165-AF48-4618-9584-8ACBA364E011}"/>
                </a:ext>
              </a:extLst>
            </p:cNvPr>
            <p:cNvGrpSpPr/>
            <p:nvPr/>
          </p:nvGrpSpPr>
          <p:grpSpPr>
            <a:xfrm>
              <a:off x="5935479" y="1305979"/>
              <a:ext cx="291978" cy="640080"/>
              <a:chOff x="5732904" y="1273307"/>
              <a:chExt cx="291978" cy="701186"/>
            </a:xfrm>
          </p:grpSpPr>
          <p:sp>
            <p:nvSpPr>
              <p:cNvPr id="18" name="Isosceles Triangle 17">
                <a:extLst>
                  <a:ext uri="{FF2B5EF4-FFF2-40B4-BE49-F238E27FC236}">
                    <a16:creationId xmlns:a16="http://schemas.microsoft.com/office/drawing/2014/main" id="{20B73B0C-B92F-4589-8582-F6E4B4F61F38}"/>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FE06718-38B0-4D5D-AAFE-D7674DC1BC99}"/>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3" name="Item 1 - A">
            <a:extLst>
              <a:ext uri="{FF2B5EF4-FFF2-40B4-BE49-F238E27FC236}">
                <a16:creationId xmlns:a16="http://schemas.microsoft.com/office/drawing/2014/main" id="{F866CB06-EF5E-47E2-8079-D3B9B15DD7A2}"/>
              </a:ext>
            </a:extLst>
          </p:cNvPr>
          <p:cNvSpPr/>
          <p:nvPr/>
        </p:nvSpPr>
        <p:spPr>
          <a:xfrm>
            <a:off x="4871804" y="1132181"/>
            <a:ext cx="6838472" cy="1244682"/>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180" lvl="2">
              <a:spcAft>
                <a:spcPts val="600"/>
              </a:spcAft>
              <a:defRPr/>
            </a:pPr>
            <a:r>
              <a:rPr lang="en-US" dirty="0">
                <a:solidFill>
                  <a:srgbClr val="00529B"/>
                </a:solidFill>
                <a:latin typeface="Arial" panose="020B0604020202020204" pitchFamily="34" charset="0"/>
                <a:ea typeface="Calibri" panose="020F0502020204030204" pitchFamily="34" charset="0"/>
                <a:cs typeface="Arial" panose="020B0604020202020204" pitchFamily="34" charset="0"/>
              </a:rPr>
              <a:t>Unless you’re enrolled in an employer-sponsored SHOP, </a:t>
            </a:r>
            <a:r>
              <a:rPr lang="en-US" b="1" dirty="0">
                <a:solidFill>
                  <a:srgbClr val="00529B"/>
                </a:solidFill>
                <a:latin typeface="Arial" panose="020B0604020202020204" pitchFamily="34" charset="0"/>
                <a:ea typeface="Calibri" panose="020F0502020204030204" pitchFamily="34" charset="0"/>
                <a:cs typeface="Arial" panose="020B0604020202020204" pitchFamily="34" charset="0"/>
              </a:rPr>
              <a:t>generally, there’s no coordination of benefits between Marketplace Qualified Health Plans (QHPs) and Medicare</a:t>
            </a:r>
          </a:p>
        </p:txBody>
      </p:sp>
      <p:grpSp>
        <p:nvGrpSpPr>
          <p:cNvPr id="42" name="Item 2 - Q" descr="Blue box with an arrow with the text: ">
            <a:extLst>
              <a:ext uri="{FF2B5EF4-FFF2-40B4-BE49-F238E27FC236}">
                <a16:creationId xmlns:a16="http://schemas.microsoft.com/office/drawing/2014/main" id="{A7311C51-E278-4FC3-854D-A7D2FA7A1A1F}"/>
              </a:ext>
            </a:extLst>
          </p:cNvPr>
          <p:cNvGrpSpPr/>
          <p:nvPr/>
        </p:nvGrpSpPr>
        <p:grpSpPr>
          <a:xfrm>
            <a:off x="505092" y="2481403"/>
            <a:ext cx="4127868" cy="1268122"/>
            <a:chOff x="1030705" y="1174112"/>
            <a:chExt cx="5196752" cy="914400"/>
          </a:xfrm>
        </p:grpSpPr>
        <p:sp>
          <p:nvSpPr>
            <p:cNvPr id="43" name="Rectangle: Rounded Corners 42" descr="What if you don’t enroll in Part B During Your Medicare Initial Enrollment Period (IEP)?&#10;">
              <a:extLst>
                <a:ext uri="{FF2B5EF4-FFF2-40B4-BE49-F238E27FC236}">
                  <a16:creationId xmlns:a16="http://schemas.microsoft.com/office/drawing/2014/main" id="{7875E1D3-5B3D-4D26-8EE3-2DC3072DF7A4}"/>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n-US" b="1" dirty="0">
                  <a:solidFill>
                    <a:srgbClr val="2F5597"/>
                  </a:solidFill>
                  <a:latin typeface="Arial" panose="020B0604020202020204" pitchFamily="34" charset="0"/>
                  <a:cs typeface="Arial" panose="020B0604020202020204" pitchFamily="34" charset="0"/>
                </a:rPr>
                <a:t>What if you don’t enroll in </a:t>
              </a:r>
              <a:br>
                <a:rPr lang="en-US" b="1" dirty="0">
                  <a:solidFill>
                    <a:srgbClr val="2F5597"/>
                  </a:solidFill>
                  <a:latin typeface="Arial" panose="020B0604020202020204" pitchFamily="34" charset="0"/>
                  <a:cs typeface="Arial" panose="020B0604020202020204" pitchFamily="34" charset="0"/>
                </a:rPr>
              </a:br>
              <a:r>
                <a:rPr lang="en-US" b="1" dirty="0">
                  <a:solidFill>
                    <a:srgbClr val="2F5597"/>
                  </a:solidFill>
                  <a:latin typeface="Arial" panose="020B0604020202020204" pitchFamily="34" charset="0"/>
                  <a:cs typeface="Arial" panose="020B0604020202020204" pitchFamily="34" charset="0"/>
                </a:rPr>
                <a:t>Part B during your Medicare Initial Enrollment Period (IEP)?</a:t>
              </a:r>
            </a:p>
          </p:txBody>
        </p:sp>
        <p:grpSp>
          <p:nvGrpSpPr>
            <p:cNvPr id="44" name="Group 43">
              <a:extLst>
                <a:ext uri="{FF2B5EF4-FFF2-40B4-BE49-F238E27FC236}">
                  <a16:creationId xmlns:a16="http://schemas.microsoft.com/office/drawing/2014/main" id="{B2B6C2DA-4FB3-4AF8-BA18-C7CD749D25B6}"/>
                </a:ext>
              </a:extLst>
            </p:cNvPr>
            <p:cNvGrpSpPr/>
            <p:nvPr/>
          </p:nvGrpSpPr>
          <p:grpSpPr>
            <a:xfrm>
              <a:off x="5935479" y="1305979"/>
              <a:ext cx="291978" cy="640080"/>
              <a:chOff x="5732904" y="1273307"/>
              <a:chExt cx="291978" cy="701186"/>
            </a:xfrm>
          </p:grpSpPr>
          <p:sp>
            <p:nvSpPr>
              <p:cNvPr id="45" name="Isosceles Triangle 44">
                <a:extLst>
                  <a:ext uri="{FF2B5EF4-FFF2-40B4-BE49-F238E27FC236}">
                    <a16:creationId xmlns:a16="http://schemas.microsoft.com/office/drawing/2014/main" id="{E2B77AD6-131E-4C49-A0F4-9DCA91CAC2B1}"/>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67BF38E3-4D9F-4D42-8095-B1CCA987374B}"/>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7" name="Item 2 - A">
            <a:extLst>
              <a:ext uri="{FF2B5EF4-FFF2-40B4-BE49-F238E27FC236}">
                <a16:creationId xmlns:a16="http://schemas.microsoft.com/office/drawing/2014/main" id="{C16889C5-1F81-4B2D-8F17-72272954E1AA}"/>
              </a:ext>
            </a:extLst>
          </p:cNvPr>
          <p:cNvSpPr/>
          <p:nvPr/>
        </p:nvSpPr>
        <p:spPr>
          <a:xfrm>
            <a:off x="4871804" y="2509265"/>
            <a:ext cx="6861838" cy="1244682"/>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180" lvl="2">
              <a:spcAft>
                <a:spcPts val="600"/>
              </a:spcAft>
              <a:defRPr/>
            </a:pPr>
            <a:r>
              <a:rPr lang="en-US" dirty="0">
                <a:solidFill>
                  <a:srgbClr val="00529B"/>
                </a:solidFill>
                <a:latin typeface="Arial" panose="020B0604020202020204" pitchFamily="34" charset="0"/>
                <a:ea typeface="Calibri" panose="020F0502020204030204" pitchFamily="34" charset="0"/>
                <a:cs typeface="Arial" panose="020B0604020202020204" pitchFamily="34" charset="0"/>
              </a:rPr>
              <a:t>You may pay a lifetime Part B late enrollment penalty </a:t>
            </a:r>
            <a:r>
              <a:rPr lang="en-US" b="1" dirty="0">
                <a:solidFill>
                  <a:srgbClr val="00529B"/>
                </a:solidFill>
                <a:latin typeface="Arial" panose="020B0604020202020204" pitchFamily="34" charset="0"/>
                <a:ea typeface="Calibri" panose="020F0502020204030204" pitchFamily="34" charset="0"/>
                <a:cs typeface="Arial" panose="020B0604020202020204" pitchFamily="34" charset="0"/>
              </a:rPr>
              <a:t>if you don’t enroll in Part B during your IEP</a:t>
            </a:r>
          </a:p>
        </p:txBody>
      </p:sp>
      <p:grpSp>
        <p:nvGrpSpPr>
          <p:cNvPr id="48" name="Item 3 - Q" descr="Blue box with an arrow with the text: What happens once your &#10;Part A coverage starts?&#10;">
            <a:extLst>
              <a:ext uri="{FF2B5EF4-FFF2-40B4-BE49-F238E27FC236}">
                <a16:creationId xmlns:a16="http://schemas.microsoft.com/office/drawing/2014/main" id="{C62CEFF2-D134-4FBD-BCEE-6801024AB346}"/>
              </a:ext>
            </a:extLst>
          </p:cNvPr>
          <p:cNvGrpSpPr/>
          <p:nvPr/>
        </p:nvGrpSpPr>
        <p:grpSpPr>
          <a:xfrm>
            <a:off x="505093" y="3870215"/>
            <a:ext cx="4127868" cy="1243584"/>
            <a:chOff x="1030705" y="1174112"/>
            <a:chExt cx="5196752" cy="914400"/>
          </a:xfrm>
        </p:grpSpPr>
        <p:sp>
          <p:nvSpPr>
            <p:cNvPr id="49" name="Rectangle: Rounded Corners 48">
              <a:extLst>
                <a:ext uri="{FF2B5EF4-FFF2-40B4-BE49-F238E27FC236}">
                  <a16:creationId xmlns:a16="http://schemas.microsoft.com/office/drawing/2014/main" id="{6BEAF39C-BA1C-46E0-8D33-8CB273B9BF57}"/>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n-US" b="1" dirty="0">
                  <a:solidFill>
                    <a:srgbClr val="2F5597"/>
                  </a:solidFill>
                  <a:latin typeface="Arial" panose="020B0604020202020204" pitchFamily="34" charset="0"/>
                  <a:cs typeface="Arial" panose="020B0604020202020204" pitchFamily="34" charset="0"/>
                </a:rPr>
                <a:t>What happens once your </a:t>
              </a:r>
              <a:br>
                <a:rPr lang="en-US" b="1" dirty="0">
                  <a:solidFill>
                    <a:srgbClr val="2F5597"/>
                  </a:solidFill>
                  <a:latin typeface="Arial" panose="020B0604020202020204" pitchFamily="34" charset="0"/>
                  <a:cs typeface="Arial" panose="020B0604020202020204" pitchFamily="34" charset="0"/>
                </a:rPr>
              </a:br>
              <a:r>
                <a:rPr lang="en-US" b="1" dirty="0">
                  <a:solidFill>
                    <a:srgbClr val="2F5597"/>
                  </a:solidFill>
                  <a:latin typeface="Arial" panose="020B0604020202020204" pitchFamily="34" charset="0"/>
                  <a:cs typeface="Arial" panose="020B0604020202020204" pitchFamily="34" charset="0"/>
                </a:rPr>
                <a:t>Part A coverage starts?</a:t>
              </a:r>
            </a:p>
          </p:txBody>
        </p:sp>
        <p:grpSp>
          <p:nvGrpSpPr>
            <p:cNvPr id="50" name="Group 49">
              <a:extLst>
                <a:ext uri="{FF2B5EF4-FFF2-40B4-BE49-F238E27FC236}">
                  <a16:creationId xmlns:a16="http://schemas.microsoft.com/office/drawing/2014/main" id="{60D1DD78-6DB0-411F-AA7B-4B800ADD6DA7}"/>
                </a:ext>
              </a:extLst>
            </p:cNvPr>
            <p:cNvGrpSpPr/>
            <p:nvPr/>
          </p:nvGrpSpPr>
          <p:grpSpPr>
            <a:xfrm>
              <a:off x="5935479" y="1305979"/>
              <a:ext cx="291978" cy="640080"/>
              <a:chOff x="5732904" y="1273307"/>
              <a:chExt cx="291978" cy="701186"/>
            </a:xfrm>
          </p:grpSpPr>
          <p:sp>
            <p:nvSpPr>
              <p:cNvPr id="51" name="Isosceles Triangle 50">
                <a:extLst>
                  <a:ext uri="{FF2B5EF4-FFF2-40B4-BE49-F238E27FC236}">
                    <a16:creationId xmlns:a16="http://schemas.microsoft.com/office/drawing/2014/main" id="{F4984674-E274-4C61-B093-8A591B92A0F4}"/>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6C54EF80-CB01-4C6B-9B39-5894E10F724B}"/>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3" name="Item 3 - A">
            <a:extLst>
              <a:ext uri="{FF2B5EF4-FFF2-40B4-BE49-F238E27FC236}">
                <a16:creationId xmlns:a16="http://schemas.microsoft.com/office/drawing/2014/main" id="{5D8A2B3C-A409-477B-BC47-47957F24F5CF}"/>
              </a:ext>
            </a:extLst>
          </p:cNvPr>
          <p:cNvSpPr/>
          <p:nvPr/>
        </p:nvSpPr>
        <p:spPr>
          <a:xfrm>
            <a:off x="4871804" y="3890197"/>
            <a:ext cx="6861838" cy="1243584"/>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180" lvl="2">
              <a:spcAft>
                <a:spcPts val="600"/>
              </a:spcAft>
              <a:defRPr/>
            </a:pPr>
            <a:r>
              <a:rPr lang="en-US" dirty="0">
                <a:solidFill>
                  <a:srgbClr val="00529B"/>
                </a:solidFill>
                <a:latin typeface="Arial" panose="020B0604020202020204" pitchFamily="34" charset="0"/>
                <a:ea typeface="Calibri" panose="020F0502020204030204" pitchFamily="34" charset="0"/>
                <a:cs typeface="Arial" panose="020B0604020202020204" pitchFamily="34" charset="0"/>
              </a:rPr>
              <a:t>Marketplace premium tax credits and cost-sharing reductions will stop </a:t>
            </a:r>
            <a:r>
              <a:rPr lang="en-US" b="1" dirty="0">
                <a:solidFill>
                  <a:srgbClr val="00529B"/>
                </a:solidFill>
                <a:latin typeface="Arial" panose="020B0604020202020204" pitchFamily="34" charset="0"/>
                <a:ea typeface="Calibri" panose="020F0502020204030204" pitchFamily="34" charset="0"/>
                <a:cs typeface="Arial" panose="020B0604020202020204" pitchFamily="34" charset="0"/>
              </a:rPr>
              <a:t>once your Part A coverage starts</a:t>
            </a:r>
          </a:p>
        </p:txBody>
      </p:sp>
      <p:grpSp>
        <p:nvGrpSpPr>
          <p:cNvPr id="54" name="Item 4 - Q" descr="Blue box with an arrow with the text: What if you have to pay for &#10;Part A?&#10;">
            <a:extLst>
              <a:ext uri="{FF2B5EF4-FFF2-40B4-BE49-F238E27FC236}">
                <a16:creationId xmlns:a16="http://schemas.microsoft.com/office/drawing/2014/main" id="{C36C6C7E-5C7C-4F9B-A4A9-789E4ECFDB5D}"/>
              </a:ext>
            </a:extLst>
          </p:cNvPr>
          <p:cNvGrpSpPr/>
          <p:nvPr/>
        </p:nvGrpSpPr>
        <p:grpSpPr>
          <a:xfrm>
            <a:off x="458358" y="5241740"/>
            <a:ext cx="4174604" cy="1268122"/>
            <a:chOff x="1030705" y="1174112"/>
            <a:chExt cx="5196752" cy="914400"/>
          </a:xfrm>
        </p:grpSpPr>
        <p:sp>
          <p:nvSpPr>
            <p:cNvPr id="55" name="Rectangle: Rounded Corners 54">
              <a:extLst>
                <a:ext uri="{FF2B5EF4-FFF2-40B4-BE49-F238E27FC236}">
                  <a16:creationId xmlns:a16="http://schemas.microsoft.com/office/drawing/2014/main" id="{DB402636-1D41-46D5-87C4-95DEAAB9D5E0}"/>
                </a:ext>
              </a:extLst>
            </p:cNvPr>
            <p:cNvSpPr/>
            <p:nvPr/>
          </p:nvSpPr>
          <p:spPr>
            <a:xfrm>
              <a:off x="1030705" y="1174112"/>
              <a:ext cx="4846320" cy="9144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defRPr/>
              </a:pPr>
              <a:r>
                <a:rPr lang="en-US" b="1" dirty="0">
                  <a:solidFill>
                    <a:srgbClr val="2F5597"/>
                  </a:solidFill>
                  <a:latin typeface="Arial" panose="020B0604020202020204" pitchFamily="34" charset="0"/>
                  <a:cs typeface="Arial" panose="020B0604020202020204" pitchFamily="34" charset="0"/>
                </a:rPr>
                <a:t>What if you have to pay for </a:t>
              </a:r>
              <a:br>
                <a:rPr lang="en-US" b="1" dirty="0">
                  <a:solidFill>
                    <a:srgbClr val="2F5597"/>
                  </a:solidFill>
                  <a:latin typeface="Arial" panose="020B0604020202020204" pitchFamily="34" charset="0"/>
                  <a:cs typeface="Arial" panose="020B0604020202020204" pitchFamily="34" charset="0"/>
                </a:rPr>
              </a:br>
              <a:r>
                <a:rPr lang="en-US" b="1" dirty="0">
                  <a:solidFill>
                    <a:srgbClr val="2F5597"/>
                  </a:solidFill>
                  <a:latin typeface="Arial" panose="020B0604020202020204" pitchFamily="34" charset="0"/>
                  <a:cs typeface="Arial" panose="020B0604020202020204" pitchFamily="34" charset="0"/>
                </a:rPr>
                <a:t>Part A?</a:t>
              </a:r>
            </a:p>
          </p:txBody>
        </p:sp>
        <p:grpSp>
          <p:nvGrpSpPr>
            <p:cNvPr id="56" name="Group 55">
              <a:extLst>
                <a:ext uri="{FF2B5EF4-FFF2-40B4-BE49-F238E27FC236}">
                  <a16:creationId xmlns:a16="http://schemas.microsoft.com/office/drawing/2014/main" id="{4E91FB95-190C-473F-A7D0-2EA9F7B91EC3}"/>
                </a:ext>
              </a:extLst>
            </p:cNvPr>
            <p:cNvGrpSpPr/>
            <p:nvPr/>
          </p:nvGrpSpPr>
          <p:grpSpPr>
            <a:xfrm>
              <a:off x="5935479" y="1305979"/>
              <a:ext cx="291978" cy="640080"/>
              <a:chOff x="5732904" y="1273307"/>
              <a:chExt cx="291978" cy="701186"/>
            </a:xfrm>
          </p:grpSpPr>
          <p:sp>
            <p:nvSpPr>
              <p:cNvPr id="57" name="Isosceles Triangle 56">
                <a:extLst>
                  <a:ext uri="{FF2B5EF4-FFF2-40B4-BE49-F238E27FC236}">
                    <a16:creationId xmlns:a16="http://schemas.microsoft.com/office/drawing/2014/main" id="{1D0E55A5-76B4-4DDE-B333-C4D45036E59F}"/>
                  </a:ext>
                  <a:ext uri="{C183D7F6-B498-43B3-948B-1728B52AA6E4}">
                    <adec:decorative xmlns:adec="http://schemas.microsoft.com/office/drawing/2017/decorative" val="1"/>
                  </a:ext>
                </a:extLst>
              </p:cNvPr>
              <p:cNvSpPr/>
              <p:nvPr/>
            </p:nvSpPr>
            <p:spPr>
              <a:xfrm rot="5400000">
                <a:off x="5528300" y="1477911"/>
                <a:ext cx="701186" cy="291978"/>
              </a:xfrm>
              <a:prstGeom prst="triangl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2E501917-F4ED-40D1-AB46-D14A56ED516C}"/>
                  </a:ext>
                  <a:ext uri="{C183D7F6-B498-43B3-948B-1728B52AA6E4}">
                    <adec:decorative xmlns:adec="http://schemas.microsoft.com/office/drawing/2017/decorative" val="1"/>
                  </a:ext>
                </a:extLst>
              </p:cNvPr>
              <p:cNvCxnSpPr/>
              <p:nvPr/>
            </p:nvCxnSpPr>
            <p:spPr>
              <a:xfrm>
                <a:off x="5878893" y="1395300"/>
                <a:ext cx="0" cy="457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9" name="Item 4 - A">
            <a:extLst>
              <a:ext uri="{FF2B5EF4-FFF2-40B4-BE49-F238E27FC236}">
                <a16:creationId xmlns:a16="http://schemas.microsoft.com/office/drawing/2014/main" id="{1A20D7EA-3551-41BE-8502-CAF36D3A9AB1}"/>
              </a:ext>
            </a:extLst>
          </p:cNvPr>
          <p:cNvSpPr/>
          <p:nvPr/>
        </p:nvSpPr>
        <p:spPr>
          <a:xfrm>
            <a:off x="4871805" y="5241740"/>
            <a:ext cx="6861838" cy="1244682"/>
          </a:xfrm>
          <a:prstGeom prst="roundRect">
            <a:avLst/>
          </a:prstGeom>
          <a:noFill/>
          <a:ln w="38100">
            <a:solidFill>
              <a:srgbClr val="FEBF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7180" lvl="2">
              <a:spcAft>
                <a:spcPts val="600"/>
              </a:spcAft>
              <a:defRPr/>
            </a:pPr>
            <a:r>
              <a:rPr lang="en-US" b="1" dirty="0">
                <a:solidFill>
                  <a:srgbClr val="00529B"/>
                </a:solidFill>
                <a:latin typeface="Arial" panose="020B0604020202020204" pitchFamily="34" charset="0"/>
                <a:cs typeface="Arial" panose="020B0604020202020204" pitchFamily="34" charset="0"/>
              </a:rPr>
              <a:t>If you have to pay for Part A, </a:t>
            </a:r>
            <a:r>
              <a:rPr lang="en-US" dirty="0">
                <a:solidFill>
                  <a:srgbClr val="00529B"/>
                </a:solidFill>
                <a:latin typeface="Arial" panose="020B0604020202020204" pitchFamily="34" charset="0"/>
                <a:cs typeface="Arial" panose="020B0604020202020204" pitchFamily="34" charset="0"/>
              </a:rPr>
              <a:t>you should compare your Medicare benefits and premiums with your Marketplace plan to see which one best meets your needs and budget</a:t>
            </a:r>
          </a:p>
        </p:txBody>
      </p:sp>
      <p:sp>
        <p:nvSpPr>
          <p:cNvPr id="7" name="Slide Number Placeholder 6">
            <a:extLst>
              <a:ext uri="{FF2B5EF4-FFF2-40B4-BE49-F238E27FC236}">
                <a16:creationId xmlns:a16="http://schemas.microsoft.com/office/drawing/2014/main" id="{3C169D48-F21F-4AAF-91FF-2CFFF38D07BF}"/>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dirty="0"/>
          </a:p>
        </p:txBody>
      </p:sp>
      <p:sp>
        <p:nvSpPr>
          <p:cNvPr id="3" name="Footer Placeholder 2">
            <a:extLst>
              <a:ext uri="{FF2B5EF4-FFF2-40B4-BE49-F238E27FC236}">
                <a16:creationId xmlns:a16="http://schemas.microsoft.com/office/drawing/2014/main" id="{41E173CE-84B2-47EA-AEEF-0831F03BBCBC}"/>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7649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left)">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left)">
                                      <p:cBhvr>
                                        <p:cTn id="3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7" grpId="0" animBg="1"/>
      <p:bldP spid="53" grpId="0" animBg="1"/>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1368" y="259225"/>
            <a:ext cx="8929554" cy="719643"/>
          </a:xfrm>
        </p:spPr>
        <p:txBody>
          <a:bodyPr>
            <a:normAutofit/>
          </a:bodyPr>
          <a:lstStyle/>
          <a:p>
            <a:pPr algn="ctr"/>
            <a:r>
              <a:rPr lang="en-US" sz="3000" dirty="0">
                <a:latin typeface="Arial Black"/>
              </a:rPr>
              <a:t>Check Your Knowledge: Question 2 </a:t>
            </a:r>
            <a:endParaRPr lang="en-US" sz="3000" dirty="0"/>
          </a:p>
        </p:txBody>
      </p:sp>
      <p:sp>
        <p:nvSpPr>
          <p:cNvPr id="5" name="Content Placeholder 4"/>
          <p:cNvSpPr>
            <a:spLocks noGrp="1"/>
          </p:cNvSpPr>
          <p:nvPr>
            <p:ph idx="4294967295"/>
          </p:nvPr>
        </p:nvSpPr>
        <p:spPr>
          <a:xfrm>
            <a:off x="716139" y="1720148"/>
            <a:ext cx="10759722" cy="4465320"/>
          </a:xfrm>
        </p:spPr>
        <p:txBody>
          <a:bodyPr>
            <a:normAutofit/>
          </a:bodyPr>
          <a:lstStyle/>
          <a:p>
            <a:pPr marL="0" lvl="0" indent="0" defTabSz="685800">
              <a:lnSpc>
                <a:spcPct val="100000"/>
              </a:lnSpc>
              <a:spcBef>
                <a:spcPts val="1200"/>
              </a:spcBef>
              <a:buNone/>
            </a:pPr>
            <a:r>
              <a:rPr lang="en-US" sz="2400" b="1" dirty="0">
                <a:solidFill>
                  <a:srgbClr val="00529B"/>
                </a:solidFill>
              </a:rPr>
              <a:t>If you’re 65 or older and have group health plan (GHP) coverage through your current employer, Medicare pays first when your employer has</a:t>
            </a:r>
          </a:p>
          <a:p>
            <a:pPr marL="346075" lvl="0" indent="-346075" defTabSz="685800">
              <a:lnSpc>
                <a:spcPct val="110000"/>
              </a:lnSpc>
              <a:spcBef>
                <a:spcPts val="1200"/>
              </a:spcBef>
              <a:buFont typeface="Wingdings" panose="05000000000000000000" pitchFamily="2" charset="2"/>
              <a:buAutoNum type="alphaLcPeriod"/>
            </a:pPr>
            <a:r>
              <a:rPr lang="en-US" sz="2400" dirty="0">
                <a:solidFill>
                  <a:srgbClr val="00529B"/>
                </a:solidFill>
              </a:rPr>
              <a:t>More than 30 employees</a:t>
            </a:r>
          </a:p>
          <a:p>
            <a:pPr marL="346075" lvl="0" indent="-346075" defTabSz="685800">
              <a:lnSpc>
                <a:spcPct val="110000"/>
              </a:lnSpc>
              <a:spcBef>
                <a:spcPts val="1200"/>
              </a:spcBef>
              <a:buFont typeface="Wingdings" panose="05000000000000000000" pitchFamily="2" charset="2"/>
              <a:buAutoNum type="alphaLcPeriod"/>
            </a:pPr>
            <a:r>
              <a:rPr lang="en-US" sz="2400" dirty="0">
                <a:solidFill>
                  <a:srgbClr val="00529B"/>
                </a:solidFill>
              </a:rPr>
              <a:t>Fewer than 20 employees</a:t>
            </a:r>
          </a:p>
          <a:p>
            <a:pPr marL="346075" lvl="0" indent="-346075" defTabSz="685800">
              <a:lnSpc>
                <a:spcPct val="110000"/>
              </a:lnSpc>
              <a:spcBef>
                <a:spcPts val="1200"/>
              </a:spcBef>
              <a:buFont typeface="Wingdings" panose="05000000000000000000" pitchFamily="2" charset="2"/>
              <a:buAutoNum type="alphaLcPeriod"/>
            </a:pPr>
            <a:r>
              <a:rPr lang="en-US" sz="2400" dirty="0">
                <a:solidFill>
                  <a:srgbClr val="00529B"/>
                </a:solidFill>
              </a:rPr>
              <a:t>50 or more employees</a:t>
            </a:r>
          </a:p>
          <a:p>
            <a:pPr marL="346075" lvl="0" indent="-346075" defTabSz="685800">
              <a:lnSpc>
                <a:spcPct val="110000"/>
              </a:lnSpc>
              <a:spcBef>
                <a:spcPts val="1200"/>
              </a:spcBef>
              <a:buFont typeface="Wingdings" panose="05000000000000000000" pitchFamily="2" charset="2"/>
              <a:buAutoNum type="alphaLcPeriod"/>
            </a:pPr>
            <a:r>
              <a:rPr lang="en-US" sz="2400" dirty="0">
                <a:solidFill>
                  <a:srgbClr val="00529B"/>
                </a:solidFill>
              </a:rPr>
              <a:t>100 or more employees </a:t>
            </a:r>
          </a:p>
        </p:txBody>
      </p:sp>
      <p:sp>
        <p:nvSpPr>
          <p:cNvPr id="6" name="GreenBox" descr="Green box highlighting &quot;B&quot; as the correct answer"/>
          <p:cNvSpPr/>
          <p:nvPr>
            <p:custDataLst>
              <p:tags r:id="rId2"/>
            </p:custDataLst>
          </p:nvPr>
        </p:nvSpPr>
        <p:spPr>
          <a:xfrm>
            <a:off x="716139" y="3177955"/>
            <a:ext cx="4057291" cy="468162"/>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6">
            <a:extLst>
              <a:ext uri="{FF2B5EF4-FFF2-40B4-BE49-F238E27FC236}">
                <a16:creationId xmlns:a16="http://schemas.microsoft.com/office/drawing/2014/main" id="{16BE36AA-CB72-468F-945D-41BB5B73BA1D}"/>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dirty="0"/>
          </a:p>
        </p:txBody>
      </p:sp>
      <p:sp>
        <p:nvSpPr>
          <p:cNvPr id="3" name="Footer Placeholder 2">
            <a:extLst>
              <a:ext uri="{FF2B5EF4-FFF2-40B4-BE49-F238E27FC236}">
                <a16:creationId xmlns:a16="http://schemas.microsoft.com/office/drawing/2014/main" id="{DA24DCA2-4087-4536-BEB9-6FED10A2EB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91287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0227" y="258188"/>
            <a:ext cx="8933688" cy="719643"/>
          </a:xfrm>
        </p:spPr>
        <p:txBody>
          <a:bodyPr>
            <a:normAutofit/>
          </a:bodyPr>
          <a:lstStyle/>
          <a:p>
            <a:pPr algn="ctr"/>
            <a:r>
              <a:rPr lang="en-US" sz="3000" dirty="0">
                <a:latin typeface="Arial Black"/>
              </a:rPr>
              <a:t>Check Your Knowledge: Question 3 </a:t>
            </a:r>
            <a:endParaRPr lang="en-US" sz="3000" dirty="0"/>
          </a:p>
        </p:txBody>
      </p:sp>
      <p:sp>
        <p:nvSpPr>
          <p:cNvPr id="5" name="Content Placeholder 4"/>
          <p:cNvSpPr>
            <a:spLocks noGrp="1"/>
          </p:cNvSpPr>
          <p:nvPr>
            <p:ph idx="4294967295"/>
          </p:nvPr>
        </p:nvSpPr>
        <p:spPr>
          <a:xfrm>
            <a:off x="1009271" y="1991742"/>
            <a:ext cx="10173458" cy="3489960"/>
          </a:xfrm>
        </p:spPr>
        <p:txBody>
          <a:bodyPr>
            <a:normAutofit/>
          </a:bodyPr>
          <a:lstStyle/>
          <a:p>
            <a:pPr marL="0" indent="0">
              <a:lnSpc>
                <a:spcPct val="100000"/>
              </a:lnSpc>
              <a:spcBef>
                <a:spcPts val="1200"/>
              </a:spcBef>
              <a:buFont typeface="Wingdings" pitchFamily="2" charset="2"/>
              <a:buNone/>
            </a:pPr>
            <a:r>
              <a:rPr lang="en-US" sz="2400" b="1" dirty="0">
                <a:solidFill>
                  <a:srgbClr val="00529B"/>
                </a:solidFill>
              </a:rPr>
              <a:t>Medicare is usually the secondary payer for claims that involve no-fault insurance.</a:t>
            </a:r>
          </a:p>
          <a:p>
            <a:pPr marL="346075" indent="-346075">
              <a:lnSpc>
                <a:spcPct val="100000"/>
              </a:lnSpc>
              <a:spcBef>
                <a:spcPts val="1200"/>
              </a:spcBef>
              <a:buFont typeface="Wingdings" pitchFamily="2" charset="2"/>
              <a:buAutoNum type="alphaLcPeriod"/>
            </a:pPr>
            <a:r>
              <a:rPr lang="en-US" sz="2400" dirty="0">
                <a:solidFill>
                  <a:srgbClr val="00529B"/>
                </a:solidFill>
              </a:rPr>
              <a:t>True</a:t>
            </a:r>
          </a:p>
          <a:p>
            <a:pPr marL="346075" indent="-346075">
              <a:lnSpc>
                <a:spcPct val="100000"/>
              </a:lnSpc>
              <a:spcBef>
                <a:spcPts val="1200"/>
              </a:spcBef>
              <a:buFont typeface="Wingdings" pitchFamily="2" charset="2"/>
              <a:buAutoNum type="alphaLcPeriod"/>
            </a:pPr>
            <a:r>
              <a:rPr lang="en-US" sz="2400" dirty="0">
                <a:solidFill>
                  <a:srgbClr val="00529B"/>
                </a:solidFill>
              </a:rPr>
              <a:t>False</a:t>
            </a:r>
          </a:p>
        </p:txBody>
      </p:sp>
      <p:sp>
        <p:nvSpPr>
          <p:cNvPr id="6" name="GreenBox" descr="Green box highlighting &quot;A&quot; as the correct answer"/>
          <p:cNvSpPr/>
          <p:nvPr>
            <p:custDataLst>
              <p:tags r:id="rId2"/>
            </p:custDataLst>
          </p:nvPr>
        </p:nvSpPr>
        <p:spPr>
          <a:xfrm>
            <a:off x="1009271" y="2886463"/>
            <a:ext cx="1487021" cy="430305"/>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6">
            <a:extLst>
              <a:ext uri="{FF2B5EF4-FFF2-40B4-BE49-F238E27FC236}">
                <a16:creationId xmlns:a16="http://schemas.microsoft.com/office/drawing/2014/main" id="{C89EA6C0-AC13-4D36-B5B5-6F090F4F2891}"/>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dirty="0"/>
          </a:p>
        </p:txBody>
      </p:sp>
      <p:sp>
        <p:nvSpPr>
          <p:cNvPr id="3" name="Footer Placeholder 2">
            <a:extLst>
              <a:ext uri="{FF2B5EF4-FFF2-40B4-BE49-F238E27FC236}">
                <a16:creationId xmlns:a16="http://schemas.microsoft.com/office/drawing/2014/main" id="{91CF898F-03A1-4E31-B332-F9A69B7B95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22411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r>
              <a:rPr lang="en-US" cap="none" dirty="0">
                <a:latin typeface="Arial Black" panose="020B0A04020102020204" pitchFamily="34" charset="0"/>
              </a:rPr>
              <a:t>Medicare Drug Coverage (Part D) Coordination of Benefits </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3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type="body" sz="quarter" idx="13"/>
          </p:nvPr>
        </p:nvSpPr>
        <p:spPr>
          <a:xfrm>
            <a:off x="945572" y="1691995"/>
            <a:ext cx="10300855" cy="4124056"/>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Identify possible drug coverage payers</a:t>
            </a:r>
          </a:p>
          <a:p>
            <a:pPr marL="548640" indent="-274320">
              <a:lnSpc>
                <a:spcPct val="100000"/>
              </a:lnSpc>
              <a:spcBef>
                <a:spcPts val="0"/>
              </a:spcBef>
              <a:spcAft>
                <a:spcPts val="1200"/>
              </a:spcAft>
            </a:pPr>
            <a:r>
              <a:rPr lang="en-US" sz="2400" dirty="0">
                <a:solidFill>
                  <a:srgbClr val="00529B"/>
                </a:solidFill>
                <a:latin typeface="Arial"/>
                <a:cs typeface="Arial"/>
              </a:rPr>
              <a:t>Explain important retiree drug coverage considerations</a:t>
            </a:r>
          </a:p>
          <a:p>
            <a:pPr marL="548640" indent="-274320">
              <a:lnSpc>
                <a:spcPct val="100000"/>
              </a:lnSpc>
              <a:spcBef>
                <a:spcPts val="0"/>
              </a:spcBef>
              <a:spcAft>
                <a:spcPts val="1200"/>
              </a:spcAft>
            </a:pPr>
            <a:r>
              <a:rPr lang="en-US" sz="2400" dirty="0">
                <a:solidFill>
                  <a:srgbClr val="00529B"/>
                </a:solidFill>
                <a:latin typeface="Arial"/>
                <a:cs typeface="Arial"/>
              </a:rPr>
              <a:t>Explain when Medicare drug coverage (Part D) pays first</a:t>
            </a:r>
          </a:p>
        </p:txBody>
      </p:sp>
      <p:sp>
        <p:nvSpPr>
          <p:cNvPr id="2" name="Slide Number Placeholder 1">
            <a:extLst>
              <a:ext uri="{FF2B5EF4-FFF2-40B4-BE49-F238E27FC236}">
                <a16:creationId xmlns:a16="http://schemas.microsoft.com/office/drawing/2014/main" id="{92A63B23-F477-433E-B00E-89025AA93BED}"/>
              </a:ext>
            </a:extLst>
          </p:cNvPr>
          <p:cNvSpPr>
            <a:spLocks noGrp="1"/>
          </p:cNvSpPr>
          <p:nvPr>
            <p:ph type="sldNum" sz="quarter" idx="12"/>
          </p:nvPr>
        </p:nvSpPr>
        <p:spPr>
          <a:xfrm>
            <a:off x="8610600" y="6484714"/>
            <a:ext cx="2743200" cy="365125"/>
          </a:xfrm>
        </p:spPr>
        <p:txBody>
          <a:bodyPr/>
          <a:lstStyle/>
          <a:p>
            <a:pPr>
              <a:defRPr/>
            </a:pPr>
            <a:fld id="{11E79EF6-0C0E-43E6-8FB3-918BC522CC5A}" type="slidenum">
              <a:rPr lang="en-US" smtClean="0"/>
              <a:pPr>
                <a:defRPr/>
              </a:pPr>
              <a:t>34</a:t>
            </a:fld>
            <a:endParaRPr lang="en-US" dirty="0"/>
          </a:p>
        </p:txBody>
      </p:sp>
      <p:sp>
        <p:nvSpPr>
          <p:cNvPr id="3" name="Footer Placeholder 2">
            <a:extLst>
              <a:ext uri="{FF2B5EF4-FFF2-40B4-BE49-F238E27FC236}">
                <a16:creationId xmlns:a16="http://schemas.microsoft.com/office/drawing/2014/main" id="{0D378614-0A43-4F7E-9D4F-43AB82D255BB}"/>
              </a:ext>
            </a:extLst>
          </p:cNvPr>
          <p:cNvSpPr>
            <a:spLocks noGrp="1"/>
          </p:cNvSpPr>
          <p:nvPr>
            <p:ph type="ftr" sz="quarter" idx="11"/>
          </p:nvPr>
        </p:nvSpPr>
        <p:spPr/>
        <p:txBody>
          <a:bodyPr/>
          <a:lstStyle/>
          <a:p>
            <a:pPr>
              <a:defRPr/>
            </a:pPr>
            <a:r>
              <a:rPr lang="en-US"/>
              <a:t>Coordination of Benefits</a:t>
            </a:r>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990666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Coordination of Prescription Drug Benefits</a:t>
            </a:r>
          </a:p>
        </p:txBody>
      </p:sp>
      <p:sp>
        <p:nvSpPr>
          <p:cNvPr id="13" name="Content Placeholder 12">
            <a:extLst>
              <a:ext uri="{FF2B5EF4-FFF2-40B4-BE49-F238E27FC236}">
                <a16:creationId xmlns:a16="http://schemas.microsoft.com/office/drawing/2014/main" id="{DA80CD73-5165-4A6D-8B15-475CD056FDFB}"/>
              </a:ext>
            </a:extLst>
          </p:cNvPr>
          <p:cNvSpPr>
            <a:spLocks noGrp="1"/>
          </p:cNvSpPr>
          <p:nvPr>
            <p:ph sz="half" idx="2"/>
          </p:nvPr>
        </p:nvSpPr>
        <p:spPr>
          <a:xfrm>
            <a:off x="5838593" y="1548184"/>
            <a:ext cx="6108993" cy="4306516"/>
          </a:xfrm>
        </p:spPr>
        <p:txBody>
          <a:bodyPr>
            <a:normAutofit lnSpcReduction="10000"/>
          </a:bodyPr>
          <a:lstStyle/>
          <a:p>
            <a:pPr marL="0" lvl="0" indent="0" defTabSz="685800">
              <a:lnSpc>
                <a:spcPct val="100000"/>
              </a:lnSpc>
              <a:spcBef>
                <a:spcPts val="0"/>
              </a:spcBef>
              <a:spcAft>
                <a:spcPts val="1200"/>
              </a:spcAft>
              <a:buClrTx/>
              <a:buNone/>
              <a:defRPr/>
            </a:pPr>
            <a:r>
              <a:rPr lang="en-US" sz="2800" b="1" dirty="0">
                <a:solidFill>
                  <a:srgbClr val="00529B"/>
                </a:solidFill>
              </a:rPr>
              <a:t>Ensures proper payment by Medicare drug coverage (Part D)</a:t>
            </a:r>
            <a:endParaRPr kumimoji="0" lang="en-US" sz="2800" b="1" i="0" u="none" strike="noStrike" kern="1200" cap="none" spc="0" normalizeH="0" baseline="0" noProof="0" dirty="0">
              <a:ln>
                <a:noFill/>
              </a:ln>
              <a:solidFill>
                <a:srgbClr val="00529B"/>
              </a:solidFill>
              <a:effectLst/>
              <a:uLnTx/>
              <a:uFillTx/>
            </a:endParaRPr>
          </a:p>
          <a:p>
            <a:pPr marL="548640" lvl="0" indent="-274320" defTabSz="685800">
              <a:lnSpc>
                <a:spcPct val="100000"/>
              </a:lnSpc>
              <a:spcBef>
                <a:spcPts val="0"/>
              </a:spcBef>
              <a:spcAft>
                <a:spcPts val="1200"/>
              </a:spcAft>
              <a:buClrTx/>
              <a:defRPr/>
            </a:pPr>
            <a:r>
              <a:rPr lang="en-US" sz="2400" dirty="0">
                <a:solidFill>
                  <a:schemeClr val="accent1">
                    <a:lumMod val="75000"/>
                  </a:schemeClr>
                </a:solidFill>
              </a:rPr>
              <a:t>Whenever Medicare is primary, the Medicare drug coverage is billed and will pay first</a:t>
            </a:r>
            <a:endParaRPr kumimoji="0" lang="en-US" sz="2400" b="0" i="0" u="none" strike="noStrike" kern="1200" cap="none" spc="0" normalizeH="0" baseline="0" noProof="0" dirty="0">
              <a:ln>
                <a:noFill/>
              </a:ln>
              <a:solidFill>
                <a:schemeClr val="accent1">
                  <a:lumMod val="75000"/>
                </a:schemeClr>
              </a:solidFill>
              <a:effectLst/>
              <a:uLnTx/>
              <a:uFillTx/>
            </a:endParaRPr>
          </a:p>
          <a:p>
            <a:pPr marL="548640" marR="0" lvl="0" indent="-274320" algn="l" defTabSz="6858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srgbClr val="00529B"/>
                </a:solidFill>
                <a:effectLst/>
                <a:uLnTx/>
                <a:uFillTx/>
              </a:rPr>
              <a:t>If Medicare is the secondary payer Medicare drug </a:t>
            </a:r>
            <a:r>
              <a:rPr lang="en-US" sz="2400" dirty="0">
                <a:solidFill>
                  <a:srgbClr val="00529B"/>
                </a:solidFill>
              </a:rPr>
              <a:t>coverage</a:t>
            </a:r>
            <a:r>
              <a:rPr kumimoji="0" lang="en-US" sz="2400" b="0" i="0" u="none" strike="noStrike" kern="1200" cap="none" spc="0" normalizeH="0" baseline="0" noProof="0" dirty="0">
                <a:ln>
                  <a:noFill/>
                </a:ln>
                <a:solidFill>
                  <a:srgbClr val="00529B"/>
                </a:solidFill>
                <a:effectLst/>
                <a:uLnTx/>
                <a:uFillTx/>
              </a:rPr>
              <a:t> will generally deny primary claims</a:t>
            </a:r>
          </a:p>
          <a:p>
            <a:pPr marL="548640" marR="0" lvl="0" indent="-274320" algn="l" defTabSz="6858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srgbClr val="00529B"/>
                </a:solidFill>
                <a:effectLst/>
                <a:uLnTx/>
                <a:uFillTx/>
              </a:rPr>
              <a:t>Medicare drug </a:t>
            </a:r>
            <a:r>
              <a:rPr lang="en-US" sz="2400" dirty="0">
                <a:solidFill>
                  <a:srgbClr val="00529B"/>
                </a:solidFill>
              </a:rPr>
              <a:t>coverage</a:t>
            </a:r>
            <a:r>
              <a:rPr kumimoji="0" lang="en-US" sz="2400" b="0" i="0" u="none" strike="noStrike" kern="1200" cap="none" spc="0" normalizeH="0" baseline="0" noProof="0" dirty="0">
                <a:ln>
                  <a:noFill/>
                </a:ln>
                <a:solidFill>
                  <a:srgbClr val="00529B"/>
                </a:solidFill>
                <a:effectLst/>
                <a:uLnTx/>
                <a:uFillTx/>
              </a:rPr>
              <a:t> may make a conditional primary payment in some cases</a:t>
            </a:r>
          </a:p>
        </p:txBody>
      </p:sp>
      <p:pic>
        <p:nvPicPr>
          <p:cNvPr id="9" name="Picture 8">
            <a:extLst>
              <a:ext uri="{FF2B5EF4-FFF2-40B4-BE49-F238E27FC236}">
                <a16:creationId xmlns:a16="http://schemas.microsoft.com/office/drawing/2014/main" id="{F1BBA112-84C4-4190-B359-9573879DC41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7411" y="1953885"/>
            <a:ext cx="5143500" cy="3429000"/>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446FC47B-7479-4D1D-A7FD-4105F5405B00}"/>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dirty="0"/>
          </a:p>
        </p:txBody>
      </p:sp>
      <p:sp>
        <p:nvSpPr>
          <p:cNvPr id="3" name="Footer Placeholder 2">
            <a:extLst>
              <a:ext uri="{FF2B5EF4-FFF2-40B4-BE49-F238E27FC236}">
                <a16:creationId xmlns:a16="http://schemas.microsoft.com/office/drawing/2014/main" id="{A566E1ED-439F-4AD4-8C2E-79FDF1B5F1CF}"/>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65977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505"/>
            <a:ext cx="12192000" cy="937828"/>
          </a:xfrm>
        </p:spPr>
        <p:txBody>
          <a:bodyPr anchor="ctr">
            <a:normAutofit/>
          </a:bodyPr>
          <a:lstStyle/>
          <a:p>
            <a:r>
              <a:rPr lang="en-US" sz="3000" dirty="0">
                <a:latin typeface="Arial Black" panose="020B0A04020102020204" pitchFamily="34" charset="0"/>
                <a:cs typeface="Arial" charset="0"/>
              </a:rPr>
              <a:t>Possible Drug Coverage Payers</a:t>
            </a:r>
            <a:endParaRPr lang="en-US" sz="3000" dirty="0">
              <a:latin typeface="Arial Black" panose="020B0A04020102020204" pitchFamily="34" charset="0"/>
            </a:endParaRPr>
          </a:p>
        </p:txBody>
      </p:sp>
      <p:sp>
        <p:nvSpPr>
          <p:cNvPr id="8" name="Rectangle: Rounded Corners 7">
            <a:extLst>
              <a:ext uri="{FF2B5EF4-FFF2-40B4-BE49-F238E27FC236}">
                <a16:creationId xmlns:a16="http://schemas.microsoft.com/office/drawing/2014/main" id="{A121A492-386B-4830-9A74-DE4C1863D8DE}"/>
              </a:ext>
              <a:ext uri="{C183D7F6-B498-43B3-948B-1728B52AA6E4}">
                <adec:decorative xmlns:adec="http://schemas.microsoft.com/office/drawing/2017/decorative" val="1"/>
              </a:ext>
            </a:extLst>
          </p:cNvPr>
          <p:cNvSpPr/>
          <p:nvPr/>
        </p:nvSpPr>
        <p:spPr>
          <a:xfrm>
            <a:off x="1364343" y="1104715"/>
            <a:ext cx="9989457" cy="4900288"/>
          </a:xfrm>
          <a:prstGeom prst="roundRect">
            <a:avLst>
              <a:gd name="adj" fmla="val 12571"/>
            </a:avLst>
          </a:prstGeom>
          <a:noFill/>
          <a:ln w="28575">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96AD36-2268-4873-A2EB-E025552116A2}"/>
              </a:ext>
            </a:extLst>
          </p:cNvPr>
          <p:cNvSpPr txBox="1"/>
          <p:nvPr/>
        </p:nvSpPr>
        <p:spPr>
          <a:xfrm>
            <a:off x="1534884" y="1207286"/>
            <a:ext cx="4586518" cy="1692771"/>
          </a:xfrm>
          <a:prstGeom prst="rect">
            <a:avLst/>
          </a:prstGeom>
          <a:noFill/>
        </p:spPr>
        <p:txBody>
          <a:bodyPr wrap="square">
            <a:spAutoFit/>
          </a:bodyPr>
          <a:lstStyle/>
          <a:p>
            <a:pPr marL="0" marR="0" lvl="1" algn="l" defTabSz="914400" rtl="0" eaLnBrk="1" fontAlgn="auto" latinLnBrk="0" hangingPunct="1">
              <a:lnSpc>
                <a:spcPct val="100000"/>
              </a:lnSpc>
              <a:spcAft>
                <a:spcPts val="1200"/>
              </a:spcAft>
              <a:buClrTx/>
              <a:buSzTx/>
              <a:tabLst/>
              <a:defRPr/>
            </a:pPr>
            <a:r>
              <a:rPr lang="en-US"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Group Health Plans (GHPs)</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Retiree</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dirty="0">
                <a:solidFill>
                  <a:srgbClr val="00529B"/>
                </a:solidFill>
                <a:latin typeface="Arial" panose="020B0604020202020204" pitchFamily="34" charset="0"/>
                <a:ea typeface="Calibri" panose="020F0502020204030204" pitchFamily="34" charset="0"/>
                <a:cs typeface="Arial" panose="020B0604020202020204" pitchFamily="34" charset="0"/>
              </a:rPr>
              <a:t>Active employment</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dirty="0">
                <a:solidFill>
                  <a:srgbClr val="00529B"/>
                </a:solidFill>
                <a:latin typeface="Arial" panose="020B0604020202020204" pitchFamily="34" charset="0"/>
                <a:ea typeface="Calibri" panose="020F0502020204030204" pitchFamily="34" charset="0"/>
                <a:cs typeface="Arial" panose="020B0604020202020204" pitchFamily="34" charset="0"/>
              </a:rPr>
              <a:t>COBRA (Consolidated Omnibus Budget Reconciliation Act) continuation coverage</a:t>
            </a:r>
            <a:endParaRPr lang="en-US" sz="14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9A778F3-77ED-4B74-BB83-5B7426774E95}"/>
              </a:ext>
            </a:extLst>
          </p:cNvPr>
          <p:cNvSpPr txBox="1"/>
          <p:nvPr/>
        </p:nvSpPr>
        <p:spPr>
          <a:xfrm>
            <a:off x="6121402" y="1185127"/>
            <a:ext cx="5257787" cy="2431435"/>
          </a:xfrm>
          <a:prstGeom prst="rect">
            <a:avLst/>
          </a:prstGeom>
          <a:noFill/>
        </p:spPr>
        <p:txBody>
          <a:bodyPr wrap="square">
            <a:spAutoFit/>
          </a:bodyPr>
          <a:lstStyle/>
          <a:p>
            <a:pPr marL="0" marR="0" lvl="1" algn="l" defTabSz="914400" rtl="0" eaLnBrk="1" fontAlgn="auto" latinLnBrk="0" hangingPunct="1">
              <a:lnSpc>
                <a:spcPct val="100000"/>
              </a:lnSpc>
              <a:spcAft>
                <a:spcPts val="1200"/>
              </a:spcAft>
              <a:buClrTx/>
              <a:buSzTx/>
              <a:tabLst/>
              <a:defRPr/>
            </a:pPr>
            <a:r>
              <a:rPr lang="en-US" b="1"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Federal</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Medicare Part A (Hospital Insurance) or Part B (Medical Insurance)</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dirty="0">
                <a:solidFill>
                  <a:srgbClr val="00529B"/>
                </a:solidFill>
                <a:latin typeface="Arial" panose="020B0604020202020204" pitchFamily="34" charset="0"/>
                <a:ea typeface="Calibri" panose="020F0502020204030204" pitchFamily="34" charset="0"/>
                <a:cs typeface="Arial" panose="020B0604020202020204" pitchFamily="34" charset="0"/>
              </a:rPr>
              <a:t>Federal Black Lung Program</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Indian Health Services (IHS)</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dirty="0">
                <a:solidFill>
                  <a:srgbClr val="00529B"/>
                </a:solidFill>
                <a:latin typeface="Arial" panose="020B0604020202020204" pitchFamily="34" charset="0"/>
                <a:ea typeface="Calibri" panose="020F0502020204030204" pitchFamily="34" charset="0"/>
                <a:cs typeface="Arial" panose="020B0604020202020204" pitchFamily="34" charset="0"/>
              </a:rPr>
              <a:t>Veterans’ benefits</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TRICARE for Life (TFL) benefits</a:t>
            </a:r>
          </a:p>
        </p:txBody>
      </p:sp>
      <p:sp>
        <p:nvSpPr>
          <p:cNvPr id="12" name="TextBox 11">
            <a:extLst>
              <a:ext uri="{FF2B5EF4-FFF2-40B4-BE49-F238E27FC236}">
                <a16:creationId xmlns:a16="http://schemas.microsoft.com/office/drawing/2014/main" id="{86D80190-4710-4EF1-A322-533DEF8AD0CA}"/>
              </a:ext>
            </a:extLst>
          </p:cNvPr>
          <p:cNvSpPr txBox="1"/>
          <p:nvPr/>
        </p:nvSpPr>
        <p:spPr>
          <a:xfrm>
            <a:off x="1534884" y="4110923"/>
            <a:ext cx="4586519" cy="1828060"/>
          </a:xfrm>
          <a:prstGeom prst="rect">
            <a:avLst/>
          </a:prstGeom>
          <a:noFill/>
        </p:spPr>
        <p:txBody>
          <a:bodyPr wrap="square">
            <a:normAutofit lnSpcReduction="10000"/>
          </a:bodyPr>
          <a:lstStyle/>
          <a:p>
            <a:pPr marL="0" lvl="1">
              <a:spcAft>
                <a:spcPts val="1200"/>
              </a:spcAft>
              <a:defRPr/>
            </a:pPr>
            <a:r>
              <a:rPr lang="en-US" b="1" dirty="0">
                <a:solidFill>
                  <a:srgbClr val="00529B"/>
                </a:solidFill>
                <a:latin typeface="Arial" panose="020B0604020202020204" pitchFamily="34" charset="0"/>
                <a:cs typeface="Arial" panose="020B0604020202020204" pitchFamily="34" charset="0"/>
              </a:rPr>
              <a:t>State</a:t>
            </a:r>
          </a:p>
          <a:p>
            <a:pPr marL="548640" lvl="2" indent="-274320">
              <a:spcAft>
                <a:spcPts val="1200"/>
              </a:spcAft>
              <a:buFont typeface="Wingdings" panose="05000000000000000000" pitchFamily="2" charset="2"/>
              <a:buChar char="§"/>
              <a:defRPr/>
            </a:pPr>
            <a:r>
              <a:rPr lang="en-US" sz="1400" dirty="0">
                <a:solidFill>
                  <a:srgbClr val="00529B"/>
                </a:solidFill>
                <a:latin typeface="Arial" panose="020B0604020202020204" pitchFamily="34" charset="0"/>
                <a:cs typeface="Arial" panose="020B0604020202020204" pitchFamily="34" charset="0"/>
              </a:rPr>
              <a:t>Medicaid programs</a:t>
            </a:r>
          </a:p>
          <a:p>
            <a:pPr marL="548640" lvl="2" indent="-274320">
              <a:spcAft>
                <a:spcPts val="1200"/>
              </a:spcAft>
              <a:buFont typeface="Wingdings" panose="05000000000000000000" pitchFamily="2" charset="2"/>
              <a:buChar char="§"/>
              <a:defRPr/>
            </a:pPr>
            <a:r>
              <a:rPr lang="en-US" sz="1400" dirty="0">
                <a:solidFill>
                  <a:srgbClr val="00529B"/>
                </a:solidFill>
                <a:latin typeface="Arial" panose="020B0604020202020204" pitchFamily="34" charset="0"/>
                <a:cs typeface="Arial" panose="020B0604020202020204" pitchFamily="34" charset="0"/>
              </a:rPr>
              <a:t>State Pharmaceutical Assistance Programs (SPAPs)</a:t>
            </a:r>
          </a:p>
          <a:p>
            <a:pPr marL="548640" lvl="2" indent="-274320">
              <a:spcAft>
                <a:spcPts val="1200"/>
              </a:spcAft>
              <a:buFont typeface="Wingdings" panose="05000000000000000000" pitchFamily="2" charset="2"/>
              <a:buChar char="§"/>
              <a:defRPr/>
            </a:pPr>
            <a:r>
              <a:rPr lang="en-US" sz="1400" dirty="0">
                <a:solidFill>
                  <a:srgbClr val="00529B"/>
                </a:solidFill>
                <a:latin typeface="Arial" panose="020B0604020202020204" pitchFamily="34" charset="0"/>
                <a:ea typeface="Calibri" panose="020F0502020204030204" pitchFamily="34" charset="0"/>
                <a:cs typeface="Arial" panose="020B0604020202020204" pitchFamily="34" charset="0"/>
              </a:rPr>
              <a:t>AIDS Drug Assistance Programs (ADAPs)</a:t>
            </a:r>
          </a:p>
          <a:p>
            <a:pPr marL="548640" lvl="2" indent="-274320">
              <a:spcAft>
                <a:spcPts val="1200"/>
              </a:spcAft>
              <a:buFont typeface="Wingdings" panose="05000000000000000000" pitchFamily="2" charset="2"/>
              <a:buChar char="§"/>
              <a:defRPr/>
            </a:pPr>
            <a:endParaRPr lang="en-US" sz="2400" dirty="0">
              <a:solidFill>
                <a:srgbClr val="00529B"/>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F233558-C38F-477D-B304-643AB51115C1}"/>
              </a:ext>
            </a:extLst>
          </p:cNvPr>
          <p:cNvSpPr txBox="1"/>
          <p:nvPr/>
        </p:nvSpPr>
        <p:spPr>
          <a:xfrm>
            <a:off x="6121403" y="4110922"/>
            <a:ext cx="5087258" cy="1846659"/>
          </a:xfrm>
          <a:prstGeom prst="rect">
            <a:avLst/>
          </a:prstGeom>
          <a:noFill/>
        </p:spPr>
        <p:txBody>
          <a:bodyPr wrap="square">
            <a:spAutoFit/>
          </a:bodyPr>
          <a:lstStyle/>
          <a:p>
            <a:pPr marL="0" marR="0" lvl="1" algn="l" defTabSz="914400" rtl="0" eaLnBrk="1" fontAlgn="auto" latinLnBrk="0" hangingPunct="1">
              <a:lnSpc>
                <a:spcPct val="100000"/>
              </a:lnSpc>
              <a:spcAft>
                <a:spcPts val="1200"/>
              </a:spcAft>
              <a:buClrTx/>
              <a:buSzTx/>
              <a:tabLst/>
              <a:defRPr/>
            </a:pPr>
            <a:r>
              <a:rPr lang="en-US" b="1" dirty="0">
                <a:solidFill>
                  <a:srgbClr val="00529B"/>
                </a:solidFill>
                <a:latin typeface="Arial" panose="020B0604020202020204" pitchFamily="34" charset="0"/>
                <a:ea typeface="Calibri" panose="020F0502020204030204" pitchFamily="34" charset="0"/>
                <a:cs typeface="Arial" panose="020B0604020202020204" pitchFamily="34" charset="0"/>
              </a:rPr>
              <a:t>Other</a:t>
            </a:r>
            <a:endParaRPr lang="en-US" b="1" u="none" dirty="0">
              <a:solidFill>
                <a:srgbClr val="00529B"/>
              </a:solidFill>
              <a:effectLst/>
              <a:latin typeface="Arial" panose="020B0604020202020204" pitchFamily="34" charset="0"/>
              <a:ea typeface="Calibri" panose="020F0502020204030204" pitchFamily="34" charset="0"/>
              <a:cs typeface="Arial" panose="020B0604020202020204" pitchFamily="34" charset="0"/>
            </a:endParaRP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No-Fault/Liability</a:t>
            </a:r>
          </a:p>
          <a:p>
            <a:pPr marL="548640" lvl="2" indent="-274320">
              <a:spcAft>
                <a:spcPts val="1200"/>
              </a:spcAft>
              <a:buFont typeface="Wingdings" panose="05000000000000000000" pitchFamily="2" charset="2"/>
              <a:buChar char="§"/>
              <a:defRPr/>
            </a:pPr>
            <a:r>
              <a:rPr lang="en-US" sz="1400" dirty="0">
                <a:solidFill>
                  <a:srgbClr val="00529B"/>
                </a:solidFill>
                <a:latin typeface="Arial" panose="020B0604020202020204" pitchFamily="34" charset="0"/>
                <a:cs typeface="Arial" panose="020B0604020202020204" pitchFamily="34" charset="0"/>
              </a:rPr>
              <a:t>Workers’ Compensation</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b="0" u="none" dirty="0">
                <a:solidFill>
                  <a:srgbClr val="00529B"/>
                </a:solidFill>
                <a:effectLst/>
                <a:latin typeface="Arial" panose="020B0604020202020204" pitchFamily="34" charset="0"/>
                <a:ea typeface="Calibri" panose="020F0502020204030204" pitchFamily="34" charset="0"/>
                <a:cs typeface="Arial" panose="020B0604020202020204" pitchFamily="34" charset="0"/>
              </a:rPr>
              <a:t>Charities</a:t>
            </a:r>
          </a:p>
          <a:p>
            <a:pPr marL="548640" marR="0" lvl="2" indent="-274320" algn="l" defTabSz="914400" rtl="0" eaLnBrk="1" fontAlgn="auto" latinLnBrk="0" hangingPunct="1">
              <a:lnSpc>
                <a:spcPct val="100000"/>
              </a:lnSpc>
              <a:spcAft>
                <a:spcPts val="1200"/>
              </a:spcAft>
              <a:buClrTx/>
              <a:buSzTx/>
              <a:buFont typeface="Wingdings" panose="05000000000000000000" pitchFamily="2" charset="2"/>
              <a:buChar char="§"/>
              <a:tabLst/>
              <a:defRPr/>
            </a:pPr>
            <a:r>
              <a:rPr lang="en-US" sz="1400" dirty="0">
                <a:solidFill>
                  <a:srgbClr val="00529B"/>
                </a:solidFill>
                <a:latin typeface="Arial" panose="020B0604020202020204" pitchFamily="34" charset="0"/>
                <a:ea typeface="Calibri" panose="020F0502020204030204" pitchFamily="34" charset="0"/>
                <a:cs typeface="Arial" panose="020B0604020202020204" pitchFamily="34" charset="0"/>
              </a:rPr>
              <a:t>Patient Assistance Programs (PAPs)</a:t>
            </a:r>
          </a:p>
        </p:txBody>
      </p:sp>
      <p:cxnSp>
        <p:nvCxnSpPr>
          <p:cNvPr id="15" name="Straight Connector 14">
            <a:extLst>
              <a:ext uri="{FF2B5EF4-FFF2-40B4-BE49-F238E27FC236}">
                <a16:creationId xmlns:a16="http://schemas.microsoft.com/office/drawing/2014/main" id="{FD2DDCA5-0913-4F13-83C0-8A372D099D34}"/>
              </a:ext>
              <a:ext uri="{C183D7F6-B498-43B3-948B-1728B52AA6E4}">
                <adec:decorative xmlns:adec="http://schemas.microsoft.com/office/drawing/2017/decorative" val="1"/>
              </a:ext>
            </a:extLst>
          </p:cNvPr>
          <p:cNvCxnSpPr>
            <a:cxnSpLocks/>
          </p:cNvCxnSpPr>
          <p:nvPr/>
        </p:nvCxnSpPr>
        <p:spPr>
          <a:xfrm>
            <a:off x="1364343" y="4022022"/>
            <a:ext cx="9989457" cy="0"/>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28CF94D-9924-4091-807B-FBC114ED6187}"/>
              </a:ext>
              <a:ext uri="{C183D7F6-B498-43B3-948B-1728B52AA6E4}">
                <adec:decorative xmlns:adec="http://schemas.microsoft.com/office/drawing/2017/decorative" val="1"/>
              </a:ext>
            </a:extLst>
          </p:cNvPr>
          <p:cNvCxnSpPr/>
          <p:nvPr/>
        </p:nvCxnSpPr>
        <p:spPr>
          <a:xfrm>
            <a:off x="6121402" y="1104715"/>
            <a:ext cx="0" cy="4900288"/>
          </a:xfrm>
          <a:prstGeom prst="line">
            <a:avLst/>
          </a:prstGeom>
          <a:ln w="28575">
            <a:solidFill>
              <a:srgbClr val="FEC736"/>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ADD5922-E65F-47AC-9303-C181526BE4DF}"/>
              </a:ext>
            </a:extLst>
          </p:cNvPr>
          <p:cNvSpPr>
            <a:spLocks noGrp="1"/>
          </p:cNvSpPr>
          <p:nvPr>
            <p:ph type="sldNum" sz="quarter" idx="12"/>
          </p:nvPr>
        </p:nvSpPr>
        <p:spPr/>
        <p:txBody>
          <a:bodyPr/>
          <a:lstStyle/>
          <a:p>
            <a:pPr>
              <a:defRPr/>
            </a:pPr>
            <a:fld id="{11E79EF6-0C0E-43E6-8FB3-918BC522CC5A}" type="slidenum">
              <a:rPr lang="en-US" smtClean="0"/>
              <a:pPr>
                <a:defRPr/>
              </a:pPr>
              <a:t>36</a:t>
            </a:fld>
            <a:endParaRPr lang="en-US" dirty="0"/>
          </a:p>
        </p:txBody>
      </p:sp>
      <p:sp>
        <p:nvSpPr>
          <p:cNvPr id="3" name="Footer Placeholder 2">
            <a:extLst>
              <a:ext uri="{FF2B5EF4-FFF2-40B4-BE49-F238E27FC236}">
                <a16:creationId xmlns:a16="http://schemas.microsoft.com/office/drawing/2014/main" id="{305E3162-4CD3-4EF1-AEB4-4420AF1E67F3}"/>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18765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1"/>
            <a:ext cx="10515600" cy="632817"/>
          </a:xfrm>
        </p:spPr>
        <p:txBody>
          <a:bodyPr>
            <a:normAutofit/>
          </a:bodyPr>
          <a:lstStyle/>
          <a:p>
            <a:r>
              <a:rPr lang="en-US" sz="3000" dirty="0"/>
              <a:t>Important Retiree Drug Coverage Considerations</a:t>
            </a:r>
          </a:p>
        </p:txBody>
      </p:sp>
      <p:sp>
        <p:nvSpPr>
          <p:cNvPr id="5" name="Content Placeholder 4"/>
          <p:cNvSpPr>
            <a:spLocks noGrp="1"/>
          </p:cNvSpPr>
          <p:nvPr>
            <p:ph sz="half" idx="1"/>
          </p:nvPr>
        </p:nvSpPr>
        <p:spPr>
          <a:xfrm>
            <a:off x="640080" y="1284999"/>
            <a:ext cx="5494679" cy="1915401"/>
          </a:xfrm>
        </p:spPr>
        <p:txBody>
          <a:bodyPr>
            <a:normAutofit/>
          </a:bodyPr>
          <a:lstStyle/>
          <a:p>
            <a:pPr marL="273050" indent="-273050" defTabSz="685800">
              <a:lnSpc>
                <a:spcPct val="100000"/>
              </a:lnSpc>
              <a:spcBef>
                <a:spcPts val="0"/>
              </a:spcBef>
              <a:spcAft>
                <a:spcPts val="1200"/>
              </a:spcAft>
            </a:pPr>
            <a:r>
              <a:rPr lang="en-US" dirty="0">
                <a:solidFill>
                  <a:srgbClr val="00529B"/>
                </a:solidFill>
              </a:rPr>
              <a:t>If you lose your creditable drug coverage, you’ll get a Special Enrollment Period (SEP) to get Medicare drug coverage</a:t>
            </a:r>
          </a:p>
        </p:txBody>
      </p:sp>
      <p:sp>
        <p:nvSpPr>
          <p:cNvPr id="9" name="Content Placeholder 4">
            <a:extLst>
              <a:ext uri="{FF2B5EF4-FFF2-40B4-BE49-F238E27FC236}">
                <a16:creationId xmlns:a16="http://schemas.microsoft.com/office/drawing/2014/main" id="{4517FF93-9566-48B7-A589-7C560BDBC68A}"/>
              </a:ext>
            </a:extLst>
          </p:cNvPr>
          <p:cNvSpPr txBox="1">
            <a:spLocks/>
          </p:cNvSpPr>
          <p:nvPr/>
        </p:nvSpPr>
        <p:spPr>
          <a:xfrm>
            <a:off x="5859121" y="1284999"/>
            <a:ext cx="5494679" cy="25859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defTabSz="685800">
              <a:lnSpc>
                <a:spcPct val="100000"/>
              </a:lnSpc>
              <a:spcBef>
                <a:spcPts val="0"/>
              </a:spcBef>
              <a:spcAft>
                <a:spcPts val="1200"/>
              </a:spcAft>
            </a:pPr>
            <a:r>
              <a:rPr lang="en-US" dirty="0">
                <a:solidFill>
                  <a:srgbClr val="00529B"/>
                </a:solidFill>
              </a:rPr>
              <a:t>People who drop retiree drug coverage may:</a:t>
            </a:r>
          </a:p>
          <a:p>
            <a:pPr marL="548640" lvl="1" indent="-274320" defTabSz="685800">
              <a:lnSpc>
                <a:spcPct val="100000"/>
              </a:lnSpc>
              <a:spcBef>
                <a:spcPts val="0"/>
              </a:spcBef>
              <a:spcAft>
                <a:spcPts val="1200"/>
              </a:spcAft>
            </a:pPr>
            <a:r>
              <a:rPr lang="en-US" dirty="0">
                <a:solidFill>
                  <a:srgbClr val="00529B"/>
                </a:solidFill>
              </a:rPr>
              <a:t>Lose other health coverage</a:t>
            </a:r>
          </a:p>
          <a:p>
            <a:pPr marL="548640" lvl="1" indent="-274320" defTabSz="685800">
              <a:lnSpc>
                <a:spcPct val="100000"/>
              </a:lnSpc>
              <a:spcBef>
                <a:spcPts val="0"/>
              </a:spcBef>
              <a:spcAft>
                <a:spcPts val="1200"/>
              </a:spcAft>
            </a:pPr>
            <a:r>
              <a:rPr lang="en-US" dirty="0">
                <a:solidFill>
                  <a:srgbClr val="00529B"/>
                </a:solidFill>
              </a:rPr>
              <a:t>Not be able to get it back</a:t>
            </a:r>
          </a:p>
          <a:p>
            <a:pPr marL="548640" lvl="1" indent="-274320" defTabSz="685800">
              <a:lnSpc>
                <a:spcPct val="100000"/>
              </a:lnSpc>
              <a:spcBef>
                <a:spcPts val="0"/>
              </a:spcBef>
              <a:spcAft>
                <a:spcPts val="1200"/>
              </a:spcAft>
            </a:pPr>
            <a:r>
              <a:rPr lang="en-US" dirty="0">
                <a:solidFill>
                  <a:srgbClr val="00529B"/>
                </a:solidFill>
              </a:rPr>
              <a:t>Cause family members to lose their coverage</a:t>
            </a:r>
          </a:p>
        </p:txBody>
      </p:sp>
      <p:sp>
        <p:nvSpPr>
          <p:cNvPr id="10" name="Content Placeholder 4">
            <a:extLst>
              <a:ext uri="{FF2B5EF4-FFF2-40B4-BE49-F238E27FC236}">
                <a16:creationId xmlns:a16="http://schemas.microsoft.com/office/drawing/2014/main" id="{72A3713A-A40F-4D79-9676-6D438282821B}"/>
              </a:ext>
            </a:extLst>
          </p:cNvPr>
          <p:cNvSpPr txBox="1">
            <a:spLocks/>
          </p:cNvSpPr>
          <p:nvPr/>
        </p:nvSpPr>
        <p:spPr>
          <a:xfrm>
            <a:off x="872309" y="3903438"/>
            <a:ext cx="10283372" cy="500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0"/>
              </a:spcBef>
              <a:spcAft>
                <a:spcPts val="600"/>
              </a:spcAft>
              <a:buNone/>
            </a:pPr>
            <a:r>
              <a:rPr lang="en-US" sz="2500" b="1" dirty="0">
                <a:solidFill>
                  <a:srgbClr val="00529B"/>
                </a:solidFill>
              </a:rPr>
              <a:t>Most retiree plans offer creditable coverage for the entire family</a:t>
            </a:r>
          </a:p>
        </p:txBody>
      </p:sp>
      <p:sp>
        <p:nvSpPr>
          <p:cNvPr id="12" name="Rectangle: Rounded Corners 11" descr="Box 1:You’ll get a yearly notice if you have drug coverage from an employer/union or other GHP&#10;">
            <a:extLst>
              <a:ext uri="{FF2B5EF4-FFF2-40B4-BE49-F238E27FC236}">
                <a16:creationId xmlns:a16="http://schemas.microsoft.com/office/drawing/2014/main" id="{EFAE06B6-2DCA-4816-92F8-362ADCF8C0D8}"/>
              </a:ext>
            </a:extLst>
          </p:cNvPr>
          <p:cNvSpPr/>
          <p:nvPr/>
        </p:nvSpPr>
        <p:spPr>
          <a:xfrm>
            <a:off x="838200" y="4556760"/>
            <a:ext cx="3341578" cy="14935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2000" dirty="0">
                <a:solidFill>
                  <a:srgbClr val="00529B"/>
                </a:solidFill>
                <a:latin typeface="Arial" panose="020B0604020202020204" pitchFamily="34" charset="0"/>
                <a:cs typeface="Arial" panose="020B0604020202020204" pitchFamily="34" charset="0"/>
              </a:rPr>
              <a:t>You’ll get a yearly notice if you have drug coverage from an employer/union or other GHP</a:t>
            </a:r>
          </a:p>
        </p:txBody>
      </p:sp>
      <p:sp>
        <p:nvSpPr>
          <p:cNvPr id="13" name="Rectangle: Rounded Corners 12" descr="Box 2: This notice lets you know if your drug coverage is “creditable”&#10;">
            <a:extLst>
              <a:ext uri="{FF2B5EF4-FFF2-40B4-BE49-F238E27FC236}">
                <a16:creationId xmlns:a16="http://schemas.microsoft.com/office/drawing/2014/main" id="{750C3A19-E492-44C7-AAC9-92C0791B123D}"/>
              </a:ext>
            </a:extLst>
          </p:cNvPr>
          <p:cNvSpPr/>
          <p:nvPr/>
        </p:nvSpPr>
        <p:spPr>
          <a:xfrm>
            <a:off x="4425211" y="4556760"/>
            <a:ext cx="3341578" cy="14935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600"/>
              </a:spcAft>
            </a:pPr>
            <a:r>
              <a:rPr lang="en-US" sz="2000" dirty="0">
                <a:solidFill>
                  <a:srgbClr val="00529B"/>
                </a:solidFill>
                <a:latin typeface="Arial"/>
                <a:cs typeface="Arial"/>
              </a:rPr>
              <a:t>This notice lets you know if your drug coverage is “creditable”</a:t>
            </a:r>
          </a:p>
        </p:txBody>
      </p:sp>
      <p:sp>
        <p:nvSpPr>
          <p:cNvPr id="14" name="Rectangle: Rounded Corners 13" descr="Box 3: Talk to your benefits administrator for more information&#10;">
            <a:extLst>
              <a:ext uri="{FF2B5EF4-FFF2-40B4-BE49-F238E27FC236}">
                <a16:creationId xmlns:a16="http://schemas.microsoft.com/office/drawing/2014/main" id="{3DEE7F3E-AE56-45AE-BB83-218F53239F20}"/>
              </a:ext>
            </a:extLst>
          </p:cNvPr>
          <p:cNvSpPr/>
          <p:nvPr/>
        </p:nvSpPr>
        <p:spPr>
          <a:xfrm>
            <a:off x="8012223" y="4556761"/>
            <a:ext cx="3341578" cy="149351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600"/>
              </a:spcAft>
            </a:pPr>
            <a:r>
              <a:rPr lang="en-US" sz="2000" dirty="0">
                <a:solidFill>
                  <a:srgbClr val="00529B"/>
                </a:solidFill>
                <a:latin typeface="Arial" panose="020B0604020202020204" pitchFamily="34" charset="0"/>
                <a:cs typeface="Arial" panose="020B0604020202020204" pitchFamily="34" charset="0"/>
              </a:rPr>
              <a:t>Talk to your benefits administrator for more information</a:t>
            </a:r>
          </a:p>
        </p:txBody>
      </p:sp>
      <p:sp>
        <p:nvSpPr>
          <p:cNvPr id="7" name="Slide Number Placeholder 6">
            <a:extLst>
              <a:ext uri="{FF2B5EF4-FFF2-40B4-BE49-F238E27FC236}">
                <a16:creationId xmlns:a16="http://schemas.microsoft.com/office/drawing/2014/main" id="{D6FE83FB-BE8C-4370-A3E9-BFA63EFC1F8E}"/>
              </a:ext>
            </a:extLst>
          </p:cNvPr>
          <p:cNvSpPr>
            <a:spLocks noGrp="1"/>
          </p:cNvSpPr>
          <p:nvPr>
            <p:ph type="sldNum" sz="quarter" idx="12"/>
          </p:nvPr>
        </p:nvSpPr>
        <p:spPr/>
        <p:txBody>
          <a:bodyPr/>
          <a:lstStyle/>
          <a:p>
            <a:pPr>
              <a:defRPr/>
            </a:pPr>
            <a:fld id="{11E79EF6-0C0E-43E6-8FB3-918BC522CC5A}" type="slidenum">
              <a:rPr lang="en-US" smtClean="0"/>
              <a:pPr>
                <a:defRPr/>
              </a:pPr>
              <a:t>37</a:t>
            </a:fld>
            <a:endParaRPr lang="en-US" dirty="0"/>
          </a:p>
        </p:txBody>
      </p:sp>
      <p:sp>
        <p:nvSpPr>
          <p:cNvPr id="3" name="Footer Placeholder 2">
            <a:extLst>
              <a:ext uri="{FF2B5EF4-FFF2-40B4-BE49-F238E27FC236}">
                <a16:creationId xmlns:a16="http://schemas.microsoft.com/office/drawing/2014/main" id="{B891B3AC-4110-4CBC-8248-1176FEA28617}"/>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75990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lstStyle/>
          <a:p>
            <a:r>
              <a:rPr lang="en-US" sz="2800" dirty="0"/>
              <a:t>Coordination of Drug Benefits with Medicare Drug Coverage (Part D)</a:t>
            </a:r>
            <a:r>
              <a:rPr lang="en-US" sz="3000" dirty="0"/>
              <a:t> </a:t>
            </a:r>
            <a:r>
              <a:rPr lang="en-US" sz="2000" dirty="0"/>
              <a:t>(1 of 6)</a:t>
            </a:r>
          </a:p>
        </p:txBody>
      </p:sp>
      <p:graphicFrame>
        <p:nvGraphicFramePr>
          <p:cNvPr id="8" name="Content Placeholder 7" descr="Table displaying resources related to the coordination of benefits topic." title="Coordination of Benefits--Resource Guide">
            <a:extLst>
              <a:ext uri="{FF2B5EF4-FFF2-40B4-BE49-F238E27FC236}">
                <a16:creationId xmlns:a16="http://schemas.microsoft.com/office/drawing/2014/main" id="{2B42AF94-00DC-4458-96FB-669CA2D057B0}"/>
              </a:ext>
            </a:extLst>
          </p:cNvPr>
          <p:cNvGraphicFramePr>
            <a:graphicFrameLocks/>
          </p:cNvGraphicFramePr>
          <p:nvPr>
            <p:extLst>
              <p:ext uri="{D42A27DB-BD31-4B8C-83A1-F6EECF244321}">
                <p14:modId xmlns:p14="http://schemas.microsoft.com/office/powerpoint/2010/main" val="3349055304"/>
              </p:ext>
            </p:extLst>
          </p:nvPr>
        </p:nvGraphicFramePr>
        <p:xfrm>
          <a:off x="1162608" y="1319578"/>
          <a:ext cx="10061164" cy="4870139"/>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Situation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682187">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kern="1200" dirty="0">
                          <a:solidFill>
                            <a:srgbClr val="00529B"/>
                          </a:solidFill>
                          <a:effectLst/>
                          <a:latin typeface="+mn-lt"/>
                          <a:ea typeface="+mn-ea"/>
                          <a:cs typeface="+mn-cs"/>
                        </a:rPr>
                        <a:t>Retiree Coverage</a:t>
                      </a: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65 or older and have retiree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Yes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1032166">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Group Health Plan (GHP)</a:t>
                      </a:r>
                      <a:endParaRPr lang="en-US" sz="2000" dirty="0">
                        <a:solidFill>
                          <a:srgbClr val="00529B"/>
                        </a:solidFill>
                        <a:effectLst/>
                        <a:latin typeface="Arial" panose="020B0604020202020204" pitchFamily="34" charset="0"/>
                        <a:ea typeface="Calibri"/>
                        <a:cs typeface="Arial" panose="020B0604020202020204" pitchFamily="34" charset="0"/>
                      </a:endParaRPr>
                    </a:p>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65 or older with GHP coverage through current active employment (yours or your spouse’s)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If the employer has fewer than 20 employees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r h="682187">
                <a:tc>
                  <a:txBody>
                    <a:bodyPr/>
                    <a:lstStyle/>
                    <a:p>
                      <a:pPr marL="0" marR="0">
                        <a:lnSpc>
                          <a:spcPct val="100000"/>
                        </a:lnSpc>
                        <a:spcBef>
                          <a:spcPts val="600"/>
                        </a:spcBef>
                        <a:spcAft>
                          <a:spcPts val="0"/>
                        </a:spcAft>
                      </a:pPr>
                      <a:r>
                        <a:rPr lang="en-US" sz="2000" dirty="0">
                          <a:solidFill>
                            <a:srgbClr val="00529B"/>
                          </a:solidFill>
                          <a:effectLst/>
                        </a:rPr>
                        <a:t> </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under 65 with a disability and have GHP coverage through current employment (yours or a family member’s)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If the employer has fewer than 100 employees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3"/>
                  </a:ext>
                </a:extLst>
              </a:tr>
              <a:tr h="682187">
                <a:tc>
                  <a:txBody>
                    <a:bodyPr/>
                    <a:lstStyle/>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You’re eligible for Medicare due to End-Stage Renal Disease (ESRD) and you have GHP coverage</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When the 30-month coordination period ends, or if you had Medicare before you had ESRD and Medicare was the primary payer</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2765724214"/>
                  </a:ext>
                </a:extLst>
              </a:tr>
            </a:tbl>
          </a:graphicData>
        </a:graphic>
      </p:graphicFrame>
      <p:sp>
        <p:nvSpPr>
          <p:cNvPr id="4" name="Slide Number Placeholder 3">
            <a:extLst>
              <a:ext uri="{FF2B5EF4-FFF2-40B4-BE49-F238E27FC236}">
                <a16:creationId xmlns:a16="http://schemas.microsoft.com/office/drawing/2014/main" id="{8088D851-7122-46C5-B326-BFF0B07A8FEB}"/>
              </a:ext>
            </a:extLst>
          </p:cNvPr>
          <p:cNvSpPr>
            <a:spLocks noGrp="1"/>
          </p:cNvSpPr>
          <p:nvPr>
            <p:ph type="sldNum" sz="quarter" idx="12"/>
          </p:nvPr>
        </p:nvSpPr>
        <p:spPr/>
        <p:txBody>
          <a:bodyPr/>
          <a:lstStyle/>
          <a:p>
            <a:pPr>
              <a:defRPr/>
            </a:pPr>
            <a:fld id="{11E79EF6-0C0E-43E6-8FB3-918BC522CC5A}" type="slidenum">
              <a:rPr lang="en-US" smtClean="0"/>
              <a:pPr>
                <a:defRPr/>
              </a:pPr>
              <a:t>38</a:t>
            </a:fld>
            <a:endParaRPr lang="en-US" dirty="0"/>
          </a:p>
        </p:txBody>
      </p:sp>
      <p:sp>
        <p:nvSpPr>
          <p:cNvPr id="3" name="Footer Placeholder 2">
            <a:extLst>
              <a:ext uri="{FF2B5EF4-FFF2-40B4-BE49-F238E27FC236}">
                <a16:creationId xmlns:a16="http://schemas.microsoft.com/office/drawing/2014/main" id="{2F23AFEA-2EA4-404C-91E9-2BB32BB22C4E}"/>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4712744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AA75BD-8024-4F28-BD0F-87EFCA6ECC84}"/>
              </a:ext>
            </a:extLst>
          </p:cNvPr>
          <p:cNvSpPr>
            <a:spLocks noGrp="1"/>
          </p:cNvSpPr>
          <p:nvPr>
            <p:ph type="title"/>
          </p:nvPr>
        </p:nvSpPr>
        <p:spPr/>
        <p:txBody>
          <a:bodyPr/>
          <a:lstStyle/>
          <a:p>
            <a:r>
              <a:rPr lang="en-US" sz="2800" dirty="0"/>
              <a:t>Coordination of Drug Benefits with Medicare Drug Coverage </a:t>
            </a:r>
            <a:br>
              <a:rPr lang="en-US" sz="2800" dirty="0"/>
            </a:br>
            <a:r>
              <a:rPr lang="en-US" sz="2800" dirty="0"/>
              <a:t>(Part D) </a:t>
            </a:r>
            <a:r>
              <a:rPr lang="en-US" sz="2000" dirty="0"/>
              <a:t>(2 of 6)</a:t>
            </a:r>
            <a:endParaRPr lang="en-US" dirty="0"/>
          </a:p>
        </p:txBody>
      </p:sp>
      <p:graphicFrame>
        <p:nvGraphicFramePr>
          <p:cNvPr id="11" name="Content Placeholder 7" descr="Table displaying resources related to the coordination of benefits topic." title="Coordination of Benefits--Resource Guide">
            <a:extLst>
              <a:ext uri="{FF2B5EF4-FFF2-40B4-BE49-F238E27FC236}">
                <a16:creationId xmlns:a16="http://schemas.microsoft.com/office/drawing/2014/main" id="{84046603-175B-4A1D-BCC5-BCA2AC316E68}"/>
              </a:ext>
            </a:extLst>
          </p:cNvPr>
          <p:cNvGraphicFramePr>
            <a:graphicFrameLocks/>
          </p:cNvGraphicFramePr>
          <p:nvPr>
            <p:extLst>
              <p:ext uri="{D42A27DB-BD31-4B8C-83A1-F6EECF244321}">
                <p14:modId xmlns:p14="http://schemas.microsoft.com/office/powerpoint/2010/main" val="1745215377"/>
              </p:ext>
            </p:extLst>
          </p:nvPr>
        </p:nvGraphicFramePr>
        <p:xfrm>
          <a:off x="1065418" y="1264919"/>
          <a:ext cx="10061164" cy="3057631"/>
        </p:xfrm>
        <a:graphic>
          <a:graphicData uri="http://schemas.openxmlformats.org/drawingml/2006/table">
            <a:tbl>
              <a:tblPr firstRow="1" bandRow="1">
                <a:tableStyleId>{5FD0F851-EC5A-4D38-B0AD-8093EC10F338}</a:tableStyleId>
              </a:tblPr>
              <a:tblGrid>
                <a:gridCol w="2386054">
                  <a:extLst>
                    <a:ext uri="{9D8B030D-6E8A-4147-A177-3AD203B41FA5}">
                      <a16:colId xmlns:a16="http://schemas.microsoft.com/office/drawing/2014/main" val="20000"/>
                    </a:ext>
                  </a:extLst>
                </a:gridCol>
                <a:gridCol w="3837555">
                  <a:extLst>
                    <a:ext uri="{9D8B030D-6E8A-4147-A177-3AD203B41FA5}">
                      <a16:colId xmlns:a16="http://schemas.microsoft.com/office/drawing/2014/main" val="20001"/>
                    </a:ext>
                  </a:extLst>
                </a:gridCol>
                <a:gridCol w="3837555">
                  <a:extLst>
                    <a:ext uri="{9D8B030D-6E8A-4147-A177-3AD203B41FA5}">
                      <a16:colId xmlns:a16="http://schemas.microsoft.com/office/drawing/2014/main" val="155795955"/>
                    </a:ext>
                  </a:extLst>
                </a:gridCol>
              </a:tblGrid>
              <a:tr h="528255">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Situation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178069">
                <a:tc>
                  <a:txBody>
                    <a:bodyPr/>
                    <a:lstStyle/>
                    <a:p>
                      <a:pPr marL="0" marR="0">
                        <a:lnSpc>
                          <a:spcPct val="100000"/>
                        </a:lnSpc>
                        <a:spcBef>
                          <a:spcPts val="600"/>
                        </a:spcBef>
                        <a:spcAft>
                          <a:spcPts val="0"/>
                        </a:spcAft>
                      </a:pPr>
                      <a:r>
                        <a:rPr lang="en-US" sz="2000" dirty="0">
                          <a:solidFill>
                            <a:srgbClr val="00529B"/>
                          </a:solidFill>
                          <a:effectLst/>
                        </a:rPr>
                        <a:t>COBRA continuation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8890" marR="0" indent="8890">
                        <a:lnSpc>
                          <a:spcPct val="100000"/>
                        </a:lnSpc>
                        <a:spcBef>
                          <a:spcPts val="0"/>
                        </a:spcBef>
                        <a:spcAft>
                          <a:spcPts val="600"/>
                        </a:spcAft>
                      </a:pPr>
                      <a:r>
                        <a:rPr lang="en-US" sz="2000" dirty="0">
                          <a:solidFill>
                            <a:srgbClr val="00529B"/>
                          </a:solidFill>
                          <a:effectLst/>
                        </a:rPr>
                        <a:t>You’re 65 or older as well as if you’re under 65 and have a disability</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In most cases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1"/>
                  </a:ext>
                </a:extLst>
              </a:tr>
              <a:tr h="1351307">
                <a:tc>
                  <a:txBody>
                    <a:bodyPr/>
                    <a:lstStyle/>
                    <a:p>
                      <a:pPr marL="0" marR="0">
                        <a:lnSpc>
                          <a:spcPct val="100000"/>
                        </a:lnSpc>
                        <a:spcBef>
                          <a:spcPts val="600"/>
                        </a:spcBef>
                        <a:spcAft>
                          <a:spcPts val="0"/>
                        </a:spcAft>
                      </a:pP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0"/>
                        </a:spcBef>
                        <a:spcAft>
                          <a:spcPts val="600"/>
                        </a:spcAft>
                      </a:pPr>
                      <a:r>
                        <a:rPr lang="en-US" sz="2000" dirty="0">
                          <a:solidFill>
                            <a:srgbClr val="00529B"/>
                          </a:solidFill>
                          <a:effectLst/>
                        </a:rPr>
                        <a:t>You have COBRA continuation coverage and are eligible for Medicare due to ESRD</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marL="0" marR="0">
                        <a:lnSpc>
                          <a:spcPct val="100000"/>
                        </a:lnSpc>
                        <a:spcBef>
                          <a:spcPts val="600"/>
                        </a:spcBef>
                        <a:spcAft>
                          <a:spcPts val="0"/>
                        </a:spcAft>
                      </a:pPr>
                      <a:r>
                        <a:rPr lang="en-US" sz="2000" dirty="0">
                          <a:solidFill>
                            <a:srgbClr val="00529B"/>
                          </a:solidFill>
                          <a:effectLst/>
                        </a:rPr>
                        <a:t>When your 30-month coordination period ends</a:t>
                      </a:r>
                      <a:endParaRPr lang="en-US" sz="2000" dirty="0">
                        <a:solidFill>
                          <a:srgbClr val="00529B"/>
                        </a:solidFill>
                        <a:effectLst/>
                        <a:latin typeface="Arial" panose="020B0604020202020204" pitchFamily="34" charset="0"/>
                        <a:ea typeface="Times New Roman"/>
                        <a:cs typeface="Arial" panose="020B0604020202020204" pitchFamily="34" charset="0"/>
                      </a:endParaRPr>
                    </a:p>
                  </a:txBody>
                  <a:tcPr marL="68580" marR="68580" marT="0" marB="0"/>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287423CB-7B8B-48BB-8A90-89E85B1D5C6A}"/>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dirty="0"/>
          </a:p>
        </p:txBody>
      </p:sp>
      <p:sp>
        <p:nvSpPr>
          <p:cNvPr id="3" name="Footer Placeholder 2">
            <a:extLst>
              <a:ext uri="{FF2B5EF4-FFF2-40B4-BE49-F238E27FC236}">
                <a16:creationId xmlns:a16="http://schemas.microsoft.com/office/drawing/2014/main" id="{A981CAEC-947B-4145-870E-B12AA2BF0946}"/>
              </a:ext>
            </a:extLst>
          </p:cNvPr>
          <p:cNvSpPr>
            <a:spLocks noGrp="1"/>
          </p:cNvSpPr>
          <p:nvPr>
            <p:ph type="ftr" sz="quarter" idx="11"/>
          </p:nvPr>
        </p:nvSpPr>
        <p:spPr/>
        <p:txBody>
          <a:bodyPr/>
          <a:lstStyle/>
          <a:p>
            <a:r>
              <a:rPr lang="en-US"/>
              <a:t>Coordination of Benefits</a:t>
            </a:r>
            <a:endParaRPr lang="en-US" dirty="0"/>
          </a:p>
        </p:txBody>
      </p:sp>
      <p:sp>
        <p:nvSpPr>
          <p:cNvPr id="8" name="Date Placeholder 1">
            <a:extLst>
              <a:ext uri="{FF2B5EF4-FFF2-40B4-BE49-F238E27FC236}">
                <a16:creationId xmlns:a16="http://schemas.microsoft.com/office/drawing/2014/main" id="{D3AE712F-1B57-43AC-88E8-FDE81D6ECE1F}"/>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95113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lstStyle/>
          <a:p>
            <a:r>
              <a:rPr lang="en-US" cap="none" dirty="0"/>
              <a:t>Coordination of Benefits Overview</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(3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655848483"/>
              </p:ext>
            </p:extLst>
          </p:nvPr>
        </p:nvGraphicFramePr>
        <p:xfrm>
          <a:off x="1271849" y="1131515"/>
          <a:ext cx="9648302" cy="2039937"/>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766538">
                <a:tc>
                  <a:txBody>
                    <a:bodyPr/>
                    <a:lstStyle/>
                    <a:p>
                      <a:pPr marL="0" marR="0">
                        <a:lnSpc>
                          <a:spcPct val="100000"/>
                        </a:lnSpc>
                        <a:spcBef>
                          <a:spcPts val="600"/>
                        </a:spcBef>
                        <a:spcAft>
                          <a:spcPts val="0"/>
                        </a:spcAft>
                      </a:pPr>
                      <a:r>
                        <a:rPr lang="en-US" sz="2000" dirty="0">
                          <a:solidFill>
                            <a:srgbClr val="00529B"/>
                          </a:solidFill>
                          <a:effectLst/>
                        </a:rPr>
                        <a:t>Federal Black Lung Program</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a:t>
                      </a:r>
                      <a:r>
                        <a:rPr lang="en-US" sz="2000" baseline="0" dirty="0">
                          <a:solidFill>
                            <a:srgbClr val="00529B"/>
                          </a:solidFill>
                          <a:effectLst/>
                        </a:rPr>
                        <a:t> f</a:t>
                      </a:r>
                      <a:r>
                        <a:rPr lang="en-US" sz="2000" dirty="0">
                          <a:solidFill>
                            <a:srgbClr val="00529B"/>
                          </a:solidFill>
                          <a:effectLst/>
                        </a:rPr>
                        <a:t>or prescription drugs not related to lung disease and other conditions caused by coal mining.</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1"/>
                  </a:ext>
                </a:extLst>
              </a:tr>
              <a:tr h="743047">
                <a:tc>
                  <a:txBody>
                    <a:bodyPr/>
                    <a:lstStyle/>
                    <a:p>
                      <a:pPr marL="0" marR="0">
                        <a:lnSpc>
                          <a:spcPct val="100000"/>
                        </a:lnSpc>
                        <a:spcBef>
                          <a:spcPts val="600"/>
                        </a:spcBef>
                        <a:spcAft>
                          <a:spcPts val="0"/>
                        </a:spcAft>
                      </a:pPr>
                      <a:r>
                        <a:rPr lang="en-US" sz="2000" dirty="0">
                          <a:solidFill>
                            <a:srgbClr val="00529B"/>
                          </a:solidFill>
                          <a:effectLst/>
                        </a:rPr>
                        <a:t>Indian Health Insurance Services</a:t>
                      </a:r>
                      <a:r>
                        <a:rPr lang="en-US" sz="2000" baseline="0" dirty="0">
                          <a:solidFill>
                            <a:srgbClr val="00529B"/>
                          </a:solidFill>
                          <a:effectLst/>
                        </a:rPr>
                        <a:t> (</a:t>
                      </a:r>
                      <a:r>
                        <a:rPr lang="en-US" sz="2000" dirty="0">
                          <a:solidFill>
                            <a:srgbClr val="00529B"/>
                          </a:solidFill>
                          <a:effectLst/>
                        </a:rPr>
                        <a:t>IHS)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a:t>
                      </a:r>
                      <a:r>
                        <a:rPr lang="en-US" sz="2000" baseline="0" dirty="0">
                          <a:solidFill>
                            <a:srgbClr val="00529B"/>
                          </a:solidFill>
                          <a:effectLst/>
                        </a:rPr>
                        <a:t> e</a:t>
                      </a:r>
                      <a:r>
                        <a:rPr lang="en-US" sz="2000" dirty="0">
                          <a:solidFill>
                            <a:srgbClr val="00529B"/>
                          </a:solidFill>
                          <a:effectLst/>
                        </a:rPr>
                        <a:t>ven if you get your drugs from IHS, Tribal, or Urban Indian clinics.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dirty="0"/>
          </a:p>
        </p:txBody>
      </p:sp>
      <p:sp>
        <p:nvSpPr>
          <p:cNvPr id="3" name="Footer Placeholder 2">
            <a:extLst>
              <a:ext uri="{FF2B5EF4-FFF2-40B4-BE49-F238E27FC236}">
                <a16:creationId xmlns:a16="http://schemas.microsoft.com/office/drawing/2014/main" id="{7B64A8E9-D588-4CAD-9882-5456CAA91A3C}"/>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038282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13355"/>
            <a:ext cx="12192000" cy="901045"/>
          </a:xfrm>
        </p:spPr>
        <p:txBody>
          <a:bodyPr>
            <a:normAutofit fontScale="90000"/>
          </a:bodyPr>
          <a:lstStyle/>
          <a:p>
            <a:r>
              <a:rPr lang="en-US" sz="3100" dirty="0"/>
              <a:t>Coordination of Drug Benefits with Medicare Drug Coverage (Part D)</a:t>
            </a:r>
            <a:r>
              <a:rPr lang="en-US" sz="3000" dirty="0"/>
              <a:t> </a:t>
            </a:r>
            <a:r>
              <a:rPr lang="en-US" sz="2200" dirty="0"/>
              <a:t>(4 of 6)</a:t>
            </a:r>
            <a:endParaRPr lang="en-US" sz="2000" dirty="0"/>
          </a:p>
        </p:txBody>
      </p:sp>
      <p:graphicFrame>
        <p:nvGraphicFramePr>
          <p:cNvPr id="9" name="Content Placeholder 7" descr="Table displaying resources related to the coordination of benefits topic." title="Coordination of Benefits--Resource Guide">
            <a:extLst>
              <a:ext uri="{FF2B5EF4-FFF2-40B4-BE49-F238E27FC236}">
                <a16:creationId xmlns:a16="http://schemas.microsoft.com/office/drawing/2014/main" id="{D724C51A-CB8B-43C3-8A18-C881A033E333}"/>
              </a:ext>
            </a:extLst>
          </p:cNvPr>
          <p:cNvGraphicFramePr>
            <a:graphicFrameLocks/>
          </p:cNvGraphicFramePr>
          <p:nvPr>
            <p:extLst>
              <p:ext uri="{D42A27DB-BD31-4B8C-83A1-F6EECF244321}">
                <p14:modId xmlns:p14="http://schemas.microsoft.com/office/powerpoint/2010/main" val="3682697064"/>
              </p:ext>
            </p:extLst>
          </p:nvPr>
        </p:nvGraphicFramePr>
        <p:xfrm>
          <a:off x="1271849" y="1179663"/>
          <a:ext cx="9648302" cy="1941671"/>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13206">
                <a:tc>
                  <a:txBody>
                    <a:bodyPr/>
                    <a:lstStyle/>
                    <a:p>
                      <a:pPr marL="0" marR="0">
                        <a:lnSpc>
                          <a:spcPct val="100000"/>
                        </a:lnSpc>
                        <a:spcBef>
                          <a:spcPts val="600"/>
                        </a:spcBef>
                        <a:spcAft>
                          <a:spcPts val="0"/>
                        </a:spcAft>
                      </a:pPr>
                      <a:r>
                        <a:rPr lang="en-US" sz="2000" dirty="0">
                          <a:solidFill>
                            <a:srgbClr val="00529B"/>
                          </a:solidFill>
                          <a:effectLst/>
                        </a:rPr>
                        <a:t>Veterans Affairs</a:t>
                      </a:r>
                      <a:r>
                        <a:rPr lang="en-US" sz="2000" baseline="0" dirty="0">
                          <a:solidFill>
                            <a:srgbClr val="00529B"/>
                          </a:solidFill>
                          <a:effectLst/>
                        </a:rPr>
                        <a:t> (VA)</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There’s no coordination of benefits. A prescription must be covered solely by either the VA or Medicare.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1"/>
                  </a:ext>
                </a:extLst>
              </a:tr>
              <a:tr h="598113">
                <a:tc>
                  <a:txBody>
                    <a:bodyPr/>
                    <a:lstStyle/>
                    <a:p>
                      <a:pPr marL="0" marR="0">
                        <a:lnSpc>
                          <a:spcPct val="100000"/>
                        </a:lnSpc>
                        <a:spcBef>
                          <a:spcPts val="600"/>
                        </a:spcBef>
                        <a:spcAft>
                          <a:spcPts val="0"/>
                        </a:spcAft>
                      </a:pPr>
                      <a:r>
                        <a:rPr lang="en-US" sz="2000" dirty="0">
                          <a:solidFill>
                            <a:srgbClr val="00529B"/>
                          </a:solidFill>
                          <a:effectLst/>
                        </a:rPr>
                        <a:t>TRICARE for Life (TFL)</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spc="-40" baseline="0" dirty="0">
                          <a:solidFill>
                            <a:srgbClr val="00529B"/>
                          </a:solidFill>
                          <a:effectLst/>
                        </a:rPr>
                        <a:t>Yes.</a:t>
                      </a:r>
                      <a:endParaRPr lang="en-US" sz="2000" spc="-40" baseline="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059152E4-432E-4B57-83A5-6E28AF8B259B}"/>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dirty="0"/>
          </a:p>
        </p:txBody>
      </p:sp>
      <p:sp>
        <p:nvSpPr>
          <p:cNvPr id="3" name="Footer Placeholder 2">
            <a:extLst>
              <a:ext uri="{FF2B5EF4-FFF2-40B4-BE49-F238E27FC236}">
                <a16:creationId xmlns:a16="http://schemas.microsoft.com/office/drawing/2014/main" id="{78AD1C74-85D5-452E-82B1-D6BE3C592611}"/>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442828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(5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2033804625"/>
              </p:ext>
            </p:extLst>
          </p:nvPr>
        </p:nvGraphicFramePr>
        <p:xfrm>
          <a:off x="1271849" y="1131515"/>
          <a:ext cx="9648302" cy="3593286"/>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020978">
                <a:tc>
                  <a:txBody>
                    <a:bodyPr/>
                    <a:lstStyle/>
                    <a:p>
                      <a:pPr marL="0" marR="0">
                        <a:lnSpc>
                          <a:spcPct val="100000"/>
                        </a:lnSpc>
                        <a:spcBef>
                          <a:spcPts val="600"/>
                        </a:spcBef>
                        <a:spcAft>
                          <a:spcPts val="0"/>
                        </a:spcAft>
                      </a:pPr>
                      <a:r>
                        <a:rPr lang="en-US" sz="2000" dirty="0">
                          <a:solidFill>
                            <a:srgbClr val="00529B"/>
                          </a:solidFill>
                          <a:effectLst/>
                        </a:rPr>
                        <a:t>State Medicaid Programs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 for all Part D-covered drugs. States may provide Medicaid coverage of drugs excluded from Medicare drug coverage.</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3726366114"/>
                  </a:ext>
                </a:extLst>
              </a:tr>
              <a:tr h="1020978">
                <a:tc>
                  <a:txBody>
                    <a:bodyPr/>
                    <a:lstStyle/>
                    <a:p>
                      <a:pPr marL="0" marR="0">
                        <a:lnSpc>
                          <a:spcPct val="100000"/>
                        </a:lnSpc>
                        <a:spcBef>
                          <a:spcPts val="600"/>
                        </a:spcBef>
                        <a:spcAft>
                          <a:spcPts val="0"/>
                        </a:spcAft>
                      </a:pPr>
                      <a:r>
                        <a:rPr lang="en-US" sz="2000" dirty="0">
                          <a:solidFill>
                            <a:srgbClr val="00529B"/>
                          </a:solidFill>
                          <a:effectLst/>
                        </a:rPr>
                        <a:t>State Pharmaceutical Assistance Programs (SPAPs)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rPr>
                        <a:t>Yes. The state may help pay some Part D</a:t>
                      </a:r>
                      <a:r>
                        <a:rPr lang="en-US" sz="2000" baseline="0" dirty="0">
                          <a:solidFill>
                            <a:srgbClr val="00529B"/>
                          </a:solidFill>
                          <a:effectLst/>
                        </a:rPr>
                        <a:t> </a:t>
                      </a:r>
                      <a:r>
                        <a:rPr lang="en-US" sz="2000" dirty="0">
                          <a:solidFill>
                            <a:srgbClr val="00529B"/>
                          </a:solidFill>
                          <a:effectLst/>
                        </a:rPr>
                        <a:t>costs</a:t>
                      </a:r>
                      <a:r>
                        <a:rPr lang="en-US" sz="2000" baseline="0" dirty="0">
                          <a:solidFill>
                            <a:srgbClr val="00529B"/>
                          </a:solidFill>
                          <a:effectLst/>
                        </a:rPr>
                        <a:t> </a:t>
                      </a:r>
                      <a:r>
                        <a:rPr kumimoji="0" lang="en-US" sz="2000" u="none" strike="noStrike" kern="1200" cap="none" spc="0" normalizeH="0" baseline="0" noProof="0" dirty="0">
                          <a:ln>
                            <a:noFill/>
                          </a:ln>
                          <a:solidFill>
                            <a:srgbClr val="00529B"/>
                          </a:solidFill>
                          <a:effectLst/>
                          <a:uLnTx/>
                          <a:uFillTx/>
                        </a:rPr>
                        <a:t>for drugs</a:t>
                      </a:r>
                      <a:r>
                        <a:rPr lang="en-US" sz="2000" baseline="0" dirty="0">
                          <a:solidFill>
                            <a:srgbClr val="00529B"/>
                          </a:solidFill>
                          <a:effectLst/>
                        </a:rPr>
                        <a:t>, deductibles, and copayments.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10003"/>
                  </a:ext>
                </a:extLst>
              </a:tr>
              <a:tr h="1020978">
                <a:tc>
                  <a:txBody>
                    <a:bodyPr/>
                    <a:lstStyle/>
                    <a:p>
                      <a:pPr marL="0" marR="0">
                        <a:lnSpc>
                          <a:spcPct val="100000"/>
                        </a:lnSpc>
                        <a:spcBef>
                          <a:spcPts val="600"/>
                        </a:spcBef>
                        <a:spcAft>
                          <a:spcPts val="0"/>
                        </a:spcAft>
                      </a:pPr>
                      <a:r>
                        <a:rPr lang="en-US" sz="2000" b="0" dirty="0">
                          <a:solidFill>
                            <a:srgbClr val="00529B"/>
                          </a:solidFill>
                        </a:rPr>
                        <a:t>AIDS Drug Assistance Program (ADAP)</a:t>
                      </a:r>
                      <a:endParaRPr lang="en-US" sz="2000" b="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a:lnSpc>
                          <a:spcPct val="100000"/>
                        </a:lnSpc>
                        <a:spcBef>
                          <a:spcPts val="600"/>
                        </a:spcBef>
                        <a:spcAft>
                          <a:spcPts val="0"/>
                        </a:spcAft>
                      </a:pPr>
                      <a:r>
                        <a:rPr lang="en-US" sz="2000" dirty="0">
                          <a:solidFill>
                            <a:srgbClr val="00529B"/>
                          </a:solidFill>
                          <a:effectLst/>
                          <a:latin typeface="+mn-lt"/>
                          <a:ea typeface="Calibri"/>
                          <a:cs typeface="Arial" panose="020B0604020202020204" pitchFamily="34" charset="0"/>
                        </a:rPr>
                        <a:t>Yes, for Part D-covered drugs.</a:t>
                      </a:r>
                    </a:p>
                  </a:txBody>
                  <a:tcPr marL="63282" marR="63282" marT="0" marB="0"/>
                </a:tc>
                <a:extLst>
                  <a:ext uri="{0D108BD9-81ED-4DB2-BD59-A6C34878D82A}">
                    <a16:rowId xmlns:a16="http://schemas.microsoft.com/office/drawing/2014/main" val="3755263143"/>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dirty="0"/>
          </a:p>
        </p:txBody>
      </p:sp>
      <p:sp>
        <p:nvSpPr>
          <p:cNvPr id="3" name="Footer Placeholder 2">
            <a:extLst>
              <a:ext uri="{FF2B5EF4-FFF2-40B4-BE49-F238E27FC236}">
                <a16:creationId xmlns:a16="http://schemas.microsoft.com/office/drawing/2014/main" id="{AF6D523E-6391-4C34-8A94-60D1F3AC63A4}"/>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9726090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7E3E2-9B9D-4479-97EA-48C8701F7EA0}"/>
              </a:ext>
            </a:extLst>
          </p:cNvPr>
          <p:cNvSpPr>
            <a:spLocks noGrp="1"/>
          </p:cNvSpPr>
          <p:nvPr>
            <p:ph type="title"/>
          </p:nvPr>
        </p:nvSpPr>
        <p:spPr>
          <a:xfrm>
            <a:off x="0" y="0"/>
            <a:ext cx="12192000" cy="922605"/>
          </a:xfrm>
        </p:spPr>
        <p:txBody>
          <a:bodyPr/>
          <a:lstStyle/>
          <a:p>
            <a:r>
              <a:rPr lang="en-US" sz="2800" dirty="0"/>
              <a:t>Coordination of Drug Benefits with Medicare Drug Coverage (Part D) </a:t>
            </a:r>
            <a:r>
              <a:rPr lang="en-US" sz="2000" dirty="0"/>
              <a:t>(6 of 6)</a:t>
            </a:r>
            <a:endParaRPr lang="en-US" dirty="0"/>
          </a:p>
        </p:txBody>
      </p:sp>
      <p:graphicFrame>
        <p:nvGraphicFramePr>
          <p:cNvPr id="14" name="Content Placeholder 7" descr="Table displaying resources related to the coordination of benefits topic." title="Coordination of Benefits--Resource Guide">
            <a:extLst>
              <a:ext uri="{FF2B5EF4-FFF2-40B4-BE49-F238E27FC236}">
                <a16:creationId xmlns:a16="http://schemas.microsoft.com/office/drawing/2014/main" id="{063759B3-9CE1-4D75-878D-0DF740793693}"/>
              </a:ext>
            </a:extLst>
          </p:cNvPr>
          <p:cNvGraphicFramePr>
            <a:graphicFrameLocks/>
          </p:cNvGraphicFramePr>
          <p:nvPr>
            <p:extLst>
              <p:ext uri="{D42A27DB-BD31-4B8C-83A1-F6EECF244321}">
                <p14:modId xmlns:p14="http://schemas.microsoft.com/office/powerpoint/2010/main" val="1278586381"/>
              </p:ext>
            </p:extLst>
          </p:nvPr>
        </p:nvGraphicFramePr>
        <p:xfrm>
          <a:off x="1271849" y="1131515"/>
          <a:ext cx="9648302" cy="4146668"/>
        </p:xfrm>
        <a:graphic>
          <a:graphicData uri="http://schemas.openxmlformats.org/drawingml/2006/table">
            <a:tbl>
              <a:tblPr firstRow="1" bandRow="1">
                <a:tableStyleId>{5FD0F851-EC5A-4D38-B0AD-8093EC10F338}</a:tableStyleId>
              </a:tblPr>
              <a:tblGrid>
                <a:gridCol w="3699039">
                  <a:extLst>
                    <a:ext uri="{9D8B030D-6E8A-4147-A177-3AD203B41FA5}">
                      <a16:colId xmlns:a16="http://schemas.microsoft.com/office/drawing/2014/main" val="20000"/>
                    </a:ext>
                  </a:extLst>
                </a:gridCol>
                <a:gridCol w="5949263">
                  <a:extLst>
                    <a:ext uri="{9D8B030D-6E8A-4147-A177-3AD203B41FA5}">
                      <a16:colId xmlns:a16="http://schemas.microsoft.com/office/drawing/2014/main" val="20001"/>
                    </a:ext>
                  </a:extLst>
                </a:gridCol>
              </a:tblGrid>
              <a:tr h="530352">
                <a:tc>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u="none" strike="noStrike" kern="1200" cap="none" spc="0" normalizeH="0" baseline="0" noProof="0" dirty="0">
                          <a:ln>
                            <a:noFill/>
                          </a:ln>
                          <a:solidFill>
                            <a:srgbClr val="00529B"/>
                          </a:solidFill>
                          <a:effectLst/>
                          <a:uLnTx/>
                          <a:uFillTx/>
                        </a:rPr>
                        <a:t>Type of Plan</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2400" u="none" strike="noStrike" kern="1200" cap="none" spc="0" normalizeH="0" baseline="0" noProof="0" dirty="0">
                          <a:ln>
                            <a:noFill/>
                          </a:ln>
                          <a:solidFill>
                            <a:srgbClr val="00529B"/>
                          </a:solidFill>
                          <a:effectLst/>
                          <a:uLnTx/>
                          <a:uFillTx/>
                        </a:rPr>
                        <a:t>Does Part D Pay First?</a:t>
                      </a:r>
                      <a:endPar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1020978">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No-fault/Liability Insurance</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For prescriptions covered by drug coverage not related to the accident or injury.</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2365735468"/>
                  </a:ext>
                </a:extLst>
              </a:tr>
              <a:tr h="901843">
                <a:tc>
                  <a:txBody>
                    <a:bodyPr/>
                    <a:lstStyle/>
                    <a:p>
                      <a:pPr marL="0" marR="0">
                        <a:lnSpc>
                          <a:spcPct val="100000"/>
                        </a:lnSpc>
                        <a:spcBef>
                          <a:spcPts val="600"/>
                        </a:spcBef>
                        <a:spcAft>
                          <a:spcPts val="0"/>
                        </a:spcAft>
                      </a:pPr>
                      <a:r>
                        <a:rPr lang="en-US" sz="2000" dirty="0">
                          <a:solidFill>
                            <a:srgbClr val="00529B"/>
                          </a:solidFill>
                          <a:effectLst/>
                        </a:rPr>
                        <a:t>Pharmaceutical Manufacturer-sponsored Patient Assistance Program (PAP)</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tc>
                  <a:txBody>
                    <a:bodyPr/>
                    <a:lstStyle/>
                    <a:p>
                      <a:pPr marL="0" marR="0">
                        <a:lnSpc>
                          <a:spcPct val="100000"/>
                        </a:lnSpc>
                        <a:spcBef>
                          <a:spcPts val="600"/>
                        </a:spcBef>
                        <a:spcAft>
                          <a:spcPts val="1000"/>
                        </a:spcAft>
                      </a:pPr>
                      <a:r>
                        <a:rPr lang="en-US" sz="2000" dirty="0">
                          <a:solidFill>
                            <a:srgbClr val="00529B"/>
                          </a:solidFill>
                          <a:effectLst/>
                        </a:rPr>
                        <a:t>For prescriptions covered by drug coverage that aren’t provided through the PAP. Medicare drug plans don’t pay claims for drugs provided by a PAP.</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extLst>
                  <a:ext uri="{0D108BD9-81ED-4DB2-BD59-A6C34878D82A}">
                    <a16:rowId xmlns:a16="http://schemas.microsoft.com/office/drawing/2014/main" val="2765724214"/>
                  </a:ext>
                </a:extLst>
              </a:tr>
              <a:tr h="766538">
                <a:tc>
                  <a:txBody>
                    <a:bodyPr/>
                    <a:lstStyle/>
                    <a:p>
                      <a:pPr marL="0" marR="0">
                        <a:lnSpc>
                          <a:spcPct val="100000"/>
                        </a:lnSpc>
                        <a:spcBef>
                          <a:spcPts val="600"/>
                        </a:spcBef>
                        <a:spcAft>
                          <a:spcPts val="0"/>
                        </a:spcAft>
                      </a:pPr>
                      <a:r>
                        <a:rPr lang="en-US" sz="2000" dirty="0">
                          <a:solidFill>
                            <a:srgbClr val="00529B"/>
                          </a:solidFill>
                          <a:effectLst/>
                        </a:rPr>
                        <a:t>Charities</a:t>
                      </a:r>
                      <a:endParaRPr lang="en-US" sz="2000" b="1"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dirty="0">
                          <a:solidFill>
                            <a:srgbClr val="00529B"/>
                          </a:solidFill>
                          <a:effectLst/>
                        </a:rPr>
                        <a:t>Yes</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3282" marR="63282" marT="0" marB="0"/>
                </a:tc>
                <a:extLst>
                  <a:ext uri="{0D108BD9-81ED-4DB2-BD59-A6C34878D82A}">
                    <a16:rowId xmlns:a16="http://schemas.microsoft.com/office/drawing/2014/main" val="3644273684"/>
                  </a:ext>
                </a:extLst>
              </a:tr>
              <a:tr h="766538">
                <a:tc>
                  <a:txBody>
                    <a:bodyPr/>
                    <a:lstStyle/>
                    <a:p>
                      <a:pPr marL="0" marR="0">
                        <a:lnSpc>
                          <a:spcPct val="100000"/>
                        </a:lnSpc>
                        <a:spcBef>
                          <a:spcPts val="600"/>
                        </a:spcBef>
                        <a:spcAft>
                          <a:spcPts val="1000"/>
                        </a:spcAft>
                      </a:pPr>
                      <a:r>
                        <a:rPr lang="en-US" sz="2000" dirty="0">
                          <a:solidFill>
                            <a:srgbClr val="00529B"/>
                          </a:solidFill>
                          <a:effectLst/>
                        </a:rPr>
                        <a:t>Workers’ Compensation</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tc>
                  <a:txBody>
                    <a:bodyPr/>
                    <a:lstStyle/>
                    <a:p>
                      <a:pPr marL="0" marR="0">
                        <a:lnSpc>
                          <a:spcPct val="100000"/>
                        </a:lnSpc>
                        <a:spcBef>
                          <a:spcPts val="600"/>
                        </a:spcBef>
                        <a:spcAft>
                          <a:spcPts val="1000"/>
                        </a:spcAft>
                      </a:pPr>
                      <a:r>
                        <a:rPr lang="en-US" sz="2000" dirty="0">
                          <a:solidFill>
                            <a:srgbClr val="00529B"/>
                          </a:solidFill>
                          <a:effectLst/>
                        </a:rPr>
                        <a:t>Yes, for prescriptions other than those for the job-related illness or injury. Medicare may make a conditional payment.</a:t>
                      </a:r>
                      <a:endParaRPr lang="en-US" sz="2000" dirty="0">
                        <a:solidFill>
                          <a:srgbClr val="00529B"/>
                        </a:solidFill>
                        <a:effectLst/>
                        <a:latin typeface="Arial" panose="020B0604020202020204" pitchFamily="34" charset="0"/>
                        <a:ea typeface="Calibri"/>
                        <a:cs typeface="Arial" panose="020B0604020202020204" pitchFamily="34" charset="0"/>
                      </a:endParaRPr>
                    </a:p>
                  </a:txBody>
                  <a:tcPr marL="61722" marR="61722" marT="0" marB="0"/>
                </a:tc>
                <a:extLst>
                  <a:ext uri="{0D108BD9-81ED-4DB2-BD59-A6C34878D82A}">
                    <a16:rowId xmlns:a16="http://schemas.microsoft.com/office/drawing/2014/main" val="1600402927"/>
                  </a:ext>
                </a:extLst>
              </a:tr>
            </a:tbl>
          </a:graphicData>
        </a:graphic>
      </p:graphicFrame>
      <p:sp>
        <p:nvSpPr>
          <p:cNvPr id="4" name="Slide Number Placeholder 3">
            <a:extLst>
              <a:ext uri="{FF2B5EF4-FFF2-40B4-BE49-F238E27FC236}">
                <a16:creationId xmlns:a16="http://schemas.microsoft.com/office/drawing/2014/main" id="{E1FE92C3-F6BA-4A38-82AC-43B01C9F286A}"/>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dirty="0"/>
          </a:p>
        </p:txBody>
      </p:sp>
      <p:sp>
        <p:nvSpPr>
          <p:cNvPr id="3" name="Footer Placeholder 2">
            <a:extLst>
              <a:ext uri="{FF2B5EF4-FFF2-40B4-BE49-F238E27FC236}">
                <a16:creationId xmlns:a16="http://schemas.microsoft.com/office/drawing/2014/main" id="{1957DE4E-D95D-48FC-A5A1-89A4099BE199}"/>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999790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13" y="307472"/>
            <a:ext cx="9470574" cy="719643"/>
          </a:xfrm>
        </p:spPr>
        <p:txBody>
          <a:bodyPr>
            <a:normAutofit/>
          </a:bodyPr>
          <a:lstStyle/>
          <a:p>
            <a:pPr algn="ctr"/>
            <a:r>
              <a:rPr lang="en-US" sz="3000" dirty="0">
                <a:latin typeface="Arial Black"/>
              </a:rPr>
              <a:t>Check Your Knowledge: Question 4</a:t>
            </a:r>
          </a:p>
        </p:txBody>
      </p:sp>
      <p:sp>
        <p:nvSpPr>
          <p:cNvPr id="9" name="Content Placeholder 8"/>
          <p:cNvSpPr>
            <a:spLocks noGrp="1"/>
          </p:cNvSpPr>
          <p:nvPr>
            <p:ph type="body" sz="quarter" idx="4294967295"/>
          </p:nvPr>
        </p:nvSpPr>
        <p:spPr>
          <a:xfrm>
            <a:off x="773906" y="1896230"/>
            <a:ext cx="10644187" cy="4167187"/>
          </a:xfrm>
        </p:spPr>
        <p:txBody>
          <a:bodyPr>
            <a:normAutofit/>
          </a:bodyPr>
          <a:lstStyle/>
          <a:p>
            <a:pPr marL="0" lvl="0" indent="0">
              <a:lnSpc>
                <a:spcPct val="100000"/>
              </a:lnSpc>
              <a:spcBef>
                <a:spcPts val="1200"/>
              </a:spcBef>
              <a:buNone/>
              <a:defRPr/>
            </a:pPr>
            <a:r>
              <a:rPr lang="en-US" sz="2400" b="1" dirty="0">
                <a:solidFill>
                  <a:srgbClr val="00529B"/>
                </a:solidFill>
              </a:rPr>
              <a:t>For people covered by Medicare and full Medicaid benefits who have a medical issue that’s covered by workers’ compensation insurance, Medicare pays for:</a:t>
            </a:r>
          </a:p>
          <a:p>
            <a:pPr marL="346075" lvl="0" indent="-346075">
              <a:lnSpc>
                <a:spcPct val="100000"/>
              </a:lnSpc>
              <a:spcBef>
                <a:spcPts val="1200"/>
              </a:spcBef>
              <a:buFontTx/>
              <a:buAutoNum type="alphaLcPeriod"/>
              <a:defRPr/>
            </a:pPr>
            <a:r>
              <a:rPr lang="en-US" sz="2400" dirty="0">
                <a:solidFill>
                  <a:srgbClr val="00529B"/>
                </a:solidFill>
              </a:rPr>
              <a:t>All prescriptions</a:t>
            </a:r>
          </a:p>
          <a:p>
            <a:pPr marL="346075" lvl="0" indent="-346075">
              <a:lnSpc>
                <a:spcPct val="100000"/>
              </a:lnSpc>
              <a:spcBef>
                <a:spcPts val="1200"/>
              </a:spcBef>
              <a:buFontTx/>
              <a:buAutoNum type="alphaLcPeriod"/>
              <a:defRPr/>
            </a:pPr>
            <a:r>
              <a:rPr lang="en-US" sz="2400" dirty="0">
                <a:solidFill>
                  <a:srgbClr val="00529B"/>
                </a:solidFill>
              </a:rPr>
              <a:t>Prescriptions other than those for the job-related injury or illness</a:t>
            </a:r>
          </a:p>
        </p:txBody>
      </p:sp>
      <p:sp>
        <p:nvSpPr>
          <p:cNvPr id="6" name="GreenBox" descr="Green box highlighting &quot;B&quot; as the correct answer"/>
          <p:cNvSpPr/>
          <p:nvPr>
            <p:custDataLst>
              <p:tags r:id="rId2"/>
            </p:custDataLst>
          </p:nvPr>
        </p:nvSpPr>
        <p:spPr>
          <a:xfrm>
            <a:off x="773906" y="3631792"/>
            <a:ext cx="9208294" cy="584099"/>
          </a:xfrm>
          <a:prstGeom prst="roundRect">
            <a:avLst/>
          </a:prstGeom>
          <a:noFill/>
          <a:ln w="38100" cap="flat" cmpd="sng" algn="ctr">
            <a:solidFill>
              <a:srgbClr val="00B050"/>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prstClr val="white"/>
              </a:solidFill>
            </a:endParaRPr>
          </a:p>
        </p:txBody>
      </p:sp>
      <p:sp>
        <p:nvSpPr>
          <p:cNvPr id="5" name="Slide Number Placeholder 4">
            <a:extLst>
              <a:ext uri="{FF2B5EF4-FFF2-40B4-BE49-F238E27FC236}">
                <a16:creationId xmlns:a16="http://schemas.microsoft.com/office/drawing/2014/main" id="{93F4A4CC-8FF0-4028-9796-276583538E7E}"/>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dirty="0"/>
          </a:p>
        </p:txBody>
      </p:sp>
      <p:sp>
        <p:nvSpPr>
          <p:cNvPr id="4" name="Footer Placeholder 3">
            <a:extLst>
              <a:ext uri="{FF2B5EF4-FFF2-40B4-BE49-F238E27FC236}">
                <a16:creationId xmlns:a16="http://schemas.microsoft.com/office/drawing/2014/main" id="{C59512D3-B8E3-48D5-8A87-947A78D965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Coordination of Benefits</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Date Placeholder 2"/>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91559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Black"/>
              </a:rPr>
              <a:t>Coordination of Benefits: Resource Guide</a:t>
            </a:r>
          </a:p>
        </p:txBody>
      </p:sp>
      <p:graphicFrame>
        <p:nvGraphicFramePr>
          <p:cNvPr id="5" name="Content Placeholder 7" descr="Table displaying resources related to the coordination of benefits topic." title="Coordination of Benefits--Resource Guide"/>
          <p:cNvGraphicFramePr>
            <a:graphicFrameLocks/>
          </p:cNvGraphicFramePr>
          <p:nvPr>
            <p:extLst>
              <p:ext uri="{D42A27DB-BD31-4B8C-83A1-F6EECF244321}">
                <p14:modId xmlns:p14="http://schemas.microsoft.com/office/powerpoint/2010/main" val="3102306544"/>
              </p:ext>
            </p:extLst>
          </p:nvPr>
        </p:nvGraphicFramePr>
        <p:xfrm>
          <a:off x="1272540" y="1220636"/>
          <a:ext cx="9646920" cy="5148072"/>
        </p:xfrm>
        <a:graphic>
          <a:graphicData uri="http://schemas.openxmlformats.org/drawingml/2006/table">
            <a:tbl>
              <a:tblPr firstRow="1" bandRow="1">
                <a:tableStyleId>{5FD0F851-EC5A-4D38-B0AD-8093EC10F338}</a:tableStyleId>
              </a:tblPr>
              <a:tblGrid>
                <a:gridCol w="3698510">
                  <a:extLst>
                    <a:ext uri="{9D8B030D-6E8A-4147-A177-3AD203B41FA5}">
                      <a16:colId xmlns:a16="http://schemas.microsoft.com/office/drawing/2014/main" val="20000"/>
                    </a:ext>
                  </a:extLst>
                </a:gridCol>
                <a:gridCol w="5948410">
                  <a:extLst>
                    <a:ext uri="{9D8B030D-6E8A-4147-A177-3AD203B41FA5}">
                      <a16:colId xmlns:a16="http://schemas.microsoft.com/office/drawing/2014/main" val="20001"/>
                    </a:ext>
                  </a:extLst>
                </a:gridCol>
              </a:tblGrid>
              <a:tr h="1742425">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u="none" strike="noStrike" kern="1200" cap="none" spc="0" normalizeH="0" baseline="0" noProof="0" dirty="0">
                          <a:ln>
                            <a:noFill/>
                          </a:ln>
                          <a:solidFill>
                            <a:srgbClr val="00529B"/>
                          </a:solidFill>
                          <a:effectLst/>
                          <a:uLnTx/>
                          <a:uFillTx/>
                        </a:rPr>
                        <a:t>Centers for Medicare &amp; Medicaid Services (CMS)</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Call 1-800-633-4227 (1-800-MEDICARE); </a:t>
                      </a:r>
                      <a:br>
                        <a:rPr kumimoji="0" lang="en-US" sz="1800" b="0" u="none" strike="noStrike" kern="1200" cap="none" spc="0" normalizeH="0" baseline="0" noProof="0" dirty="0">
                          <a:ln>
                            <a:noFill/>
                          </a:ln>
                          <a:solidFill>
                            <a:srgbClr val="00529B"/>
                          </a:solidFill>
                          <a:effectLst/>
                          <a:uLnTx/>
                          <a:uFillTx/>
                        </a:rPr>
                      </a:br>
                      <a:r>
                        <a:rPr kumimoji="0" lang="en-US" sz="1800" b="0" u="none" strike="noStrike" kern="1200" cap="none" spc="0" normalizeH="0" baseline="0" noProof="0" dirty="0">
                          <a:ln>
                            <a:noFill/>
                          </a:ln>
                          <a:solidFill>
                            <a:srgbClr val="00529B"/>
                          </a:solidFill>
                          <a:effectLst/>
                          <a:uLnTx/>
                          <a:uFillTx/>
                        </a:rPr>
                        <a:t>TTY: 1-877-486-2048</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800" b="0" dirty="0">
                          <a:solidFill>
                            <a:srgbClr val="00529B"/>
                          </a:solidFill>
                          <a:hlinkClick r:id="rId4">
                            <a:extLst>
                              <a:ext uri="{A12FA001-AC4F-418D-AE19-62706E023703}">
                                <ahyp:hlinkClr xmlns:ahyp="http://schemas.microsoft.com/office/drawing/2018/hyperlinkcolor" val="tx"/>
                              </a:ext>
                            </a:extLst>
                          </a:hlinkClick>
                        </a:rPr>
                        <a:t>Medicare.gov/supplements-other-insurance/how-</a:t>
                      </a:r>
                      <a:r>
                        <a:rPr lang="en-US" sz="1800" b="0" dirty="0" err="1">
                          <a:solidFill>
                            <a:srgbClr val="00529B"/>
                          </a:solidFill>
                          <a:hlinkClick r:id="rId4">
                            <a:extLst>
                              <a:ext uri="{A12FA001-AC4F-418D-AE19-62706E023703}">
                                <ahyp:hlinkClr xmlns:ahyp="http://schemas.microsoft.com/office/drawing/2018/hyperlinkcolor" val="tx"/>
                              </a:ext>
                            </a:extLst>
                          </a:hlinkClick>
                        </a:rPr>
                        <a:t>medicare</a:t>
                      </a:r>
                      <a:r>
                        <a:rPr lang="en-US" sz="1800" b="0" dirty="0">
                          <a:solidFill>
                            <a:srgbClr val="00529B"/>
                          </a:solidFill>
                          <a:hlinkClick r:id="rId4">
                            <a:extLst>
                              <a:ext uri="{A12FA001-AC4F-418D-AE19-62706E023703}">
                                <ahyp:hlinkClr xmlns:ahyp="http://schemas.microsoft.com/office/drawing/2018/hyperlinkcolor" val="tx"/>
                              </a:ext>
                            </a:extLst>
                          </a:hlinkClick>
                        </a:rPr>
                        <a:t>-works-with-other-insurance</a:t>
                      </a:r>
                      <a:endParaRPr lang="en-US" sz="1800" b="0" dirty="0">
                        <a:solidFill>
                          <a:srgbClr val="00529B"/>
                        </a:solidFill>
                      </a:endParaRP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CMS.gov</a:t>
                      </a:r>
                      <a:r>
                        <a:rPr kumimoji="0" lang="en-US" sz="1800" b="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0"/>
                  </a:ext>
                </a:extLst>
              </a:tr>
              <a:tr h="831611">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u="none" strike="noStrike" kern="1200" cap="none" spc="-40" normalizeH="0" baseline="0" noProof="0" dirty="0">
                          <a:ln>
                            <a:noFill/>
                          </a:ln>
                          <a:solidFill>
                            <a:srgbClr val="00529B"/>
                          </a:solidFill>
                          <a:effectLst/>
                          <a:uLnTx/>
                          <a:uFillTx/>
                        </a:rPr>
                        <a:t>Benefits Coordination &amp; Recovery Center</a:t>
                      </a:r>
                      <a:endParaRPr kumimoji="0" lang="en-US" sz="1800" b="0" i="0" u="none" strike="noStrike" kern="1200" cap="none" spc="-4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1-855-798-2627; TTY</a:t>
                      </a:r>
                      <a:r>
                        <a:rPr kumimoji="0" lang="en-US" sz="1800" u="none" strike="noStrike" kern="1200" cap="none" spc="0" normalizeH="0" baseline="0" noProof="0">
                          <a:ln>
                            <a:noFill/>
                          </a:ln>
                          <a:solidFill>
                            <a:srgbClr val="00529B"/>
                          </a:solidFill>
                          <a:effectLst/>
                          <a:uLnTx/>
                          <a:uFillTx/>
                        </a:rPr>
                        <a:t>: 1-855-797-2627 </a:t>
                      </a:r>
                      <a:br>
                        <a:rPr kumimoji="0" lang="en-US" sz="1800" u="none" strike="noStrike" kern="1200" cap="none" spc="0" normalizeH="0" baseline="0" noProof="0" dirty="0">
                          <a:ln>
                            <a:noFill/>
                          </a:ln>
                          <a:solidFill>
                            <a:srgbClr val="00529B"/>
                          </a:solidFill>
                          <a:effectLst/>
                          <a:uLnTx/>
                          <a:uFillTx/>
                        </a:rPr>
                      </a:br>
                      <a:r>
                        <a:rPr kumimoji="0" lang="en-US" sz="1800" u="none" strike="noStrike" kern="1200" cap="none" spc="0" normalizeH="0" baseline="0" noProof="0" dirty="0">
                          <a:ln>
                            <a:noFill/>
                          </a:ln>
                          <a:solidFill>
                            <a:srgbClr val="00529B"/>
                          </a:solidFill>
                          <a:effectLst/>
                          <a:uLnTx/>
                          <a:uFillTx/>
                        </a:rPr>
                        <a:t>Mail: P.O. Box 138832 Oklahoma City, OK 73113</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1386019">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u="none" strike="noStrike" kern="1200" cap="none" spc="0" normalizeH="0" baseline="0" noProof="0" dirty="0">
                          <a:ln>
                            <a:noFill/>
                          </a:ln>
                          <a:solidFill>
                            <a:srgbClr val="00529B"/>
                          </a:solidFill>
                          <a:effectLst/>
                          <a:uLnTx/>
                          <a:uFillTx/>
                        </a:rPr>
                        <a:t>U.S. Department of Labor</a:t>
                      </a: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COBRA</a:t>
                      </a:r>
                    </a:p>
                    <a:p>
                      <a:pPr marL="28575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rPr>
                        <a:t>Black Lung Program</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1‑866-4-USA-DOL (1‑866‑487-2365); </a:t>
                      </a:r>
                      <a:br>
                        <a:rPr kumimoji="0" lang="en-US" sz="1800" u="none" strike="noStrike" kern="1200" cap="none" spc="0" normalizeH="0" baseline="0" noProof="0" dirty="0">
                          <a:ln>
                            <a:noFill/>
                          </a:ln>
                          <a:solidFill>
                            <a:srgbClr val="00529B"/>
                          </a:solidFill>
                          <a:effectLst/>
                          <a:uLnTx/>
                          <a:uFillTx/>
                        </a:rPr>
                      </a:br>
                      <a:r>
                        <a:rPr kumimoji="0" lang="en-US" sz="1800" u="none" strike="noStrike" kern="1200" cap="none" spc="0" normalizeH="0" baseline="0" noProof="0" dirty="0">
                          <a:ln>
                            <a:noFill/>
                          </a:ln>
                          <a:solidFill>
                            <a:srgbClr val="00529B"/>
                          </a:solidFill>
                          <a:effectLst/>
                          <a:uLnTx/>
                          <a:uFillTx/>
                        </a:rPr>
                        <a:t>TTY: 1-877-889-5627</a:t>
                      </a: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DOL.gov/</a:t>
                      </a:r>
                      <a:r>
                        <a:rPr kumimoji="0" lang="en-US" sz="1800" u="none" strike="noStrike" kern="1200" cap="none" spc="0" normalizeH="0" baseline="0" noProof="0" dirty="0" err="1">
                          <a:ln>
                            <a:noFill/>
                          </a:ln>
                          <a:solidFill>
                            <a:srgbClr val="00529B"/>
                          </a:solidFill>
                          <a:effectLst/>
                          <a:uLnTx/>
                          <a:uFillTx/>
                          <a:hlinkClick r:id="rId6">
                            <a:extLst>
                              <a:ext uri="{A12FA001-AC4F-418D-AE19-62706E023703}">
                                <ahyp:hlinkClr xmlns:ahyp="http://schemas.microsoft.com/office/drawing/2018/hyperlinkcolor" val="tx"/>
                              </a:ext>
                            </a:extLst>
                          </a:hlinkClick>
                        </a:rPr>
                        <a:t>dol</a:t>
                      </a: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/topic/health-plans/cobra.htm</a:t>
                      </a:r>
                      <a:endParaRPr kumimoji="0" lang="en-US" sz="1800" u="none" strike="noStrike" kern="1200" cap="none" spc="0" normalizeH="0" baseline="0" noProof="0" dirty="0">
                        <a:ln>
                          <a:noFill/>
                        </a:ln>
                        <a:solidFill>
                          <a:srgbClr val="00529B"/>
                        </a:solidFill>
                        <a:effectLst/>
                        <a:uLnTx/>
                        <a:uFillTx/>
                      </a:endParaRPr>
                    </a:p>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DOL.gov/</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owcp</a:t>
                      </a: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dcmwc</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1188017">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529B"/>
                          </a:solidFill>
                          <a:effectLst/>
                          <a:uLnTx/>
                          <a:uFillTx/>
                        </a:rPr>
                        <a:t>Office of Personnel Management (Federal Employees Health Benefit Program (FEHB))</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8">
                            <a:extLst>
                              <a:ext uri="{A12FA001-AC4F-418D-AE19-62706E023703}">
                                <ahyp:hlinkClr xmlns:ahyp="http://schemas.microsoft.com/office/drawing/2018/hyperlinkcolor" val="tx"/>
                              </a:ext>
                            </a:extLst>
                          </a:hlinkClick>
                        </a:rPr>
                        <a:t>OPM.gov/healthcare-insurance/healthcare</a:t>
                      </a:r>
                      <a:r>
                        <a:rPr kumimoji="0" lang="en-US" sz="1800" u="sng" strike="noStrike" kern="1200" cap="none" spc="0" normalizeH="0" baseline="0" noProof="0" dirty="0">
                          <a:ln>
                            <a:noFill/>
                          </a:ln>
                          <a:solidFill>
                            <a:srgbClr val="00529B"/>
                          </a:solidFill>
                          <a:effectLst/>
                          <a:uLnTx/>
                          <a:uFillTx/>
                        </a:rPr>
                        <a:t> </a:t>
                      </a:r>
                      <a:endParaRPr kumimoji="0" lang="en-US" sz="1800" b="0" i="0" u="sng"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7" name="Slide Number Placeholder 6">
            <a:extLst>
              <a:ext uri="{FF2B5EF4-FFF2-40B4-BE49-F238E27FC236}">
                <a16:creationId xmlns:a16="http://schemas.microsoft.com/office/drawing/2014/main" id="{D020AAF4-2285-4C26-84C9-FE66C10E52E2}"/>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dirty="0"/>
          </a:p>
        </p:txBody>
      </p:sp>
      <p:sp>
        <p:nvSpPr>
          <p:cNvPr id="3" name="Footer Placeholder 2">
            <a:extLst>
              <a:ext uri="{FF2B5EF4-FFF2-40B4-BE49-F238E27FC236}">
                <a16:creationId xmlns:a16="http://schemas.microsoft.com/office/drawing/2014/main" id="{217C590D-74F9-4127-BF32-653130D1D294}"/>
              </a:ext>
            </a:extLst>
          </p:cNvPr>
          <p:cNvSpPr>
            <a:spLocks noGrp="1"/>
          </p:cNvSpPr>
          <p:nvPr>
            <p:ph type="ftr" sz="quarter" idx="11"/>
          </p:nvPr>
        </p:nvSpPr>
        <p:spPr/>
        <p:txBody>
          <a:bodyPr/>
          <a:lstStyle/>
          <a:p>
            <a:r>
              <a:rPr lang="en-US"/>
              <a:t>Coordination of Benefits</a:t>
            </a:r>
            <a:endParaRPr lang="en-US" dirty="0"/>
          </a:p>
        </p:txBody>
      </p:sp>
      <p:sp>
        <p:nvSpPr>
          <p:cNvPr id="4" name="Date Placeholder 3"/>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96" y="169494"/>
            <a:ext cx="11620407" cy="666848"/>
          </a:xfrm>
        </p:spPr>
        <p:txBody>
          <a:bodyPr>
            <a:normAutofit/>
          </a:bodyPr>
          <a:lstStyle/>
          <a:p>
            <a:r>
              <a:rPr lang="en-US" sz="3000" dirty="0">
                <a:latin typeface="Arial Black"/>
              </a:rPr>
              <a:t>Coordination of Benefits: Resource Guide (continued)</a:t>
            </a:r>
          </a:p>
        </p:txBody>
      </p:sp>
      <p:graphicFrame>
        <p:nvGraphicFramePr>
          <p:cNvPr id="7" name="Content Placeholder 7" descr="Table displaying resources related to the coordination of benefits topic." title="Coordination of Benefits--Resource Guide">
            <a:extLst>
              <a:ext uri="{FF2B5EF4-FFF2-40B4-BE49-F238E27FC236}">
                <a16:creationId xmlns:a16="http://schemas.microsoft.com/office/drawing/2014/main" id="{F6FEDCBA-9A5F-4564-B3A4-71F93EC30E9C}"/>
              </a:ext>
            </a:extLst>
          </p:cNvPr>
          <p:cNvGraphicFramePr>
            <a:graphicFrameLocks/>
          </p:cNvGraphicFramePr>
          <p:nvPr>
            <p:extLst>
              <p:ext uri="{D42A27DB-BD31-4B8C-83A1-F6EECF244321}">
                <p14:modId xmlns:p14="http://schemas.microsoft.com/office/powerpoint/2010/main" val="2763326054"/>
              </p:ext>
            </p:extLst>
          </p:nvPr>
        </p:nvGraphicFramePr>
        <p:xfrm>
          <a:off x="1272540" y="1241918"/>
          <a:ext cx="9646920" cy="3873142"/>
        </p:xfrm>
        <a:graphic>
          <a:graphicData uri="http://schemas.openxmlformats.org/drawingml/2006/table">
            <a:tbl>
              <a:tblPr firstRow="1" bandRow="1">
                <a:tableStyleId>{5FD0F851-EC5A-4D38-B0AD-8093EC10F338}</a:tableStyleId>
              </a:tblPr>
              <a:tblGrid>
                <a:gridCol w="3698510">
                  <a:extLst>
                    <a:ext uri="{9D8B030D-6E8A-4147-A177-3AD203B41FA5}">
                      <a16:colId xmlns:a16="http://schemas.microsoft.com/office/drawing/2014/main" val="20000"/>
                    </a:ext>
                  </a:extLst>
                </a:gridCol>
                <a:gridCol w="5948410">
                  <a:extLst>
                    <a:ext uri="{9D8B030D-6E8A-4147-A177-3AD203B41FA5}">
                      <a16:colId xmlns:a16="http://schemas.microsoft.com/office/drawing/2014/main" val="20001"/>
                    </a:ext>
                  </a:extLst>
                </a:gridCol>
              </a:tblGrid>
              <a:tr h="1234791">
                <a:tc>
                  <a:txBody>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529B"/>
                          </a:solidFill>
                          <a:effectLst/>
                          <a:uLnTx/>
                          <a:uFillTx/>
                        </a:rPr>
                        <a:t>Patient Assistance Program Center</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rgbClr val="00529B"/>
                          </a:solidFill>
                          <a:effectLst/>
                          <a:uLnTx/>
                          <a:uFillTx/>
                          <a:hlinkClick r:id="rId4">
                            <a:extLst>
                              <a:ext uri="{A12FA001-AC4F-418D-AE19-62706E023703}">
                                <ahyp:hlinkClr xmlns:ahyp="http://schemas.microsoft.com/office/drawing/2018/hyperlinkcolor" val="tx"/>
                              </a:ext>
                            </a:extLst>
                          </a:hlinkClick>
                        </a:rPr>
                        <a:t>rxassist.org</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0"/>
                  </a:ext>
                </a:extLst>
              </a:tr>
              <a:tr h="589331">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Medicare/TRICARE Benefit Overview</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tricare.mil/Plans/</a:t>
                      </a:r>
                      <a:r>
                        <a:rPr kumimoji="0" lang="en-US" sz="1800" u="sng" strike="noStrike" kern="1200" cap="none" spc="0" normalizeH="0" baseline="0" noProof="0" dirty="0" err="1">
                          <a:ln>
                            <a:noFill/>
                          </a:ln>
                          <a:solidFill>
                            <a:srgbClr val="00529B"/>
                          </a:solidFill>
                          <a:effectLst/>
                          <a:uLnTx/>
                          <a:uFillTx/>
                          <a:hlinkClick r:id="rId5">
                            <a:extLst>
                              <a:ext uri="{A12FA001-AC4F-418D-AE19-62706E023703}">
                                <ahyp:hlinkClr xmlns:ahyp="http://schemas.microsoft.com/office/drawing/2018/hyperlinkcolor" val="tx"/>
                              </a:ext>
                            </a:extLst>
                          </a:hlinkClick>
                        </a:rPr>
                        <a:t>Eligibility?sc_database</a:t>
                      </a:r>
                      <a:r>
                        <a:rPr kumimoji="0" lang="en-US" sz="1800" u="sng" strike="noStrike" kern="1200" cap="none" spc="0" normalizeH="0" baseline="0" noProof="0" dirty="0">
                          <a:ln>
                            <a:noFill/>
                          </a:ln>
                          <a:solidFill>
                            <a:srgbClr val="00529B"/>
                          </a:solidFill>
                          <a:effectLst/>
                          <a:uLnTx/>
                          <a:uFillTx/>
                          <a:hlinkClick r:id="rId5">
                            <a:extLst>
                              <a:ext uri="{A12FA001-AC4F-418D-AE19-62706E023703}">
                                <ahyp:hlinkClr xmlns:ahyp="http://schemas.microsoft.com/office/drawing/2018/hyperlinkcolor" val="tx"/>
                              </a:ext>
                            </a:extLst>
                          </a:hlinkClick>
                        </a:rPr>
                        <a:t>=web</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r h="982220">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TRICARE</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base"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hlinkClick r:id="rId6">
                            <a:extLst>
                              <a:ext uri="{A12FA001-AC4F-418D-AE19-62706E023703}">
                                <ahyp:hlinkClr xmlns:ahyp="http://schemas.microsoft.com/office/drawing/2018/hyperlinkcolor" val="tx"/>
                              </a:ext>
                            </a:extLst>
                          </a:hlinkClick>
                        </a:rPr>
                        <a:t>tricare.mil</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1024477">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u="none" strike="noStrike" kern="1200" cap="none" spc="0" normalizeH="0" baseline="0" noProof="0" dirty="0">
                          <a:ln>
                            <a:noFill/>
                          </a:ln>
                          <a:solidFill>
                            <a:srgbClr val="00529B"/>
                          </a:solidFill>
                          <a:effectLst/>
                          <a:uLnTx/>
                          <a:uFillTx/>
                        </a:rPr>
                        <a:t>Department of Veterans Affairs </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none" strike="noStrike" kern="1200" cap="none" spc="0" normalizeH="0" baseline="0" noProof="0" dirty="0">
                          <a:ln>
                            <a:noFill/>
                          </a:ln>
                          <a:solidFill>
                            <a:srgbClr val="00529B"/>
                          </a:solidFill>
                          <a:effectLst/>
                          <a:uLnTx/>
                          <a:uFillTx/>
                        </a:rPr>
                        <a:t>Call 1-800-827-1000. TTY: 1-800-829-4833</a:t>
                      </a:r>
                    </a:p>
                    <a:p>
                      <a:pPr marL="233363" marR="0" lvl="0" indent="-233363"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VA.gov/</a:t>
                      </a:r>
                      <a:r>
                        <a:rPr kumimoji="0" lang="en-US" sz="1800" u="sng" strike="noStrike" kern="1200" cap="none" spc="0" normalizeH="0" baseline="0" noProof="0" dirty="0" err="1">
                          <a:ln>
                            <a:noFill/>
                          </a:ln>
                          <a:solidFill>
                            <a:srgbClr val="00529B"/>
                          </a:solidFill>
                          <a:effectLst/>
                          <a:uLnTx/>
                          <a:uFillTx/>
                          <a:hlinkClick r:id="rId7">
                            <a:extLst>
                              <a:ext uri="{A12FA001-AC4F-418D-AE19-62706E023703}">
                                <ahyp:hlinkClr xmlns:ahyp="http://schemas.microsoft.com/office/drawing/2018/hyperlinkcolor" val="tx"/>
                              </a:ext>
                            </a:extLst>
                          </a:hlinkClick>
                        </a:rPr>
                        <a:t>opa</a:t>
                      </a:r>
                      <a:r>
                        <a:rPr kumimoji="0" lang="en-US" sz="1800" u="sng" strike="noStrike" kern="1200" cap="none" spc="0" normalizeH="0" baseline="0" noProof="0" dirty="0">
                          <a:ln>
                            <a:noFill/>
                          </a:ln>
                          <a:solidFill>
                            <a:srgbClr val="00529B"/>
                          </a:solidFill>
                          <a:effectLst/>
                          <a:uLnTx/>
                          <a:uFillTx/>
                          <a:hlinkClick r:id="rId7">
                            <a:extLst>
                              <a:ext uri="{A12FA001-AC4F-418D-AE19-62706E023703}">
                                <ahyp:hlinkClr xmlns:ahyp="http://schemas.microsoft.com/office/drawing/2018/hyperlinkcolor" val="tx"/>
                              </a:ext>
                            </a:extLst>
                          </a:hlinkClick>
                        </a:rPr>
                        <a:t>/publications/benefits_book.asp</a:t>
                      </a:r>
                      <a:endParaRPr kumimoji="0" lang="en-US" sz="1800" u="none" strike="noStrike" kern="1200" cap="none" spc="0" normalizeH="0" baseline="0" noProof="0" dirty="0">
                        <a:ln>
                          <a:noFill/>
                        </a:ln>
                        <a:solidFill>
                          <a:srgbClr val="00529B"/>
                        </a:solidFill>
                        <a:effectLst/>
                        <a:uLnTx/>
                        <a:uFillTx/>
                      </a:endParaRPr>
                    </a:p>
                    <a:p>
                      <a:pPr marL="228600" marR="0" lvl="0" indent="-2286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u="sng" kern="1200" dirty="0">
                          <a:solidFill>
                            <a:srgbClr val="00529B"/>
                          </a:solidFill>
                          <a:effectLst/>
                          <a:hlinkClick r:id="rId8">
                            <a:extLst>
                              <a:ext uri="{A12FA001-AC4F-418D-AE19-62706E023703}">
                                <ahyp:hlinkClr xmlns:ahyp="http://schemas.microsoft.com/office/drawing/2018/hyperlinkcolor" val="tx"/>
                              </a:ext>
                            </a:extLst>
                          </a:hlinkClick>
                        </a:rPr>
                        <a:t>benefits.VA.gov/benefits</a:t>
                      </a:r>
                      <a:endParaRPr lang="en-US" sz="1800" b="0" u="sng"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5" name="Slide Number Placeholder 4">
            <a:extLst>
              <a:ext uri="{FF2B5EF4-FFF2-40B4-BE49-F238E27FC236}">
                <a16:creationId xmlns:a16="http://schemas.microsoft.com/office/drawing/2014/main" id="{4332C145-A4BE-483E-A908-B96B5DD52022}"/>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dirty="0"/>
          </a:p>
        </p:txBody>
      </p:sp>
      <p:sp>
        <p:nvSpPr>
          <p:cNvPr id="3" name="Footer Placeholder 2">
            <a:extLst>
              <a:ext uri="{FF2B5EF4-FFF2-40B4-BE49-F238E27FC236}">
                <a16:creationId xmlns:a16="http://schemas.microsoft.com/office/drawing/2014/main" id="{B851E261-24AA-4CC6-A8AD-BD0690159061}"/>
              </a:ext>
            </a:extLst>
          </p:cNvPr>
          <p:cNvSpPr>
            <a:spLocks noGrp="1"/>
          </p:cNvSpPr>
          <p:nvPr>
            <p:ph type="ftr" sz="quarter" idx="11"/>
          </p:nvPr>
        </p:nvSpPr>
        <p:spPr/>
        <p:txBody>
          <a:bodyPr/>
          <a:lstStyle/>
          <a:p>
            <a:r>
              <a:rPr lang="en-US"/>
              <a:t>Coordination of Benefits</a:t>
            </a:r>
            <a:endParaRPr lang="en-US" dirty="0"/>
          </a:p>
        </p:txBody>
      </p:sp>
      <p:sp>
        <p:nvSpPr>
          <p:cNvPr id="4" name="Date Placeholder 3"/>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683358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Black"/>
              </a:rPr>
              <a:t>Coordination of Benefits: Medicare Products</a:t>
            </a:r>
          </a:p>
        </p:txBody>
      </p:sp>
      <p:sp>
        <p:nvSpPr>
          <p:cNvPr id="9" name="TextBox 8">
            <a:extLst>
              <a:ext uri="{FF2B5EF4-FFF2-40B4-BE49-F238E27FC236}">
                <a16:creationId xmlns:a16="http://schemas.microsoft.com/office/drawing/2014/main" id="{0DF586A1-45A2-4FFF-A000-1083227D777C}"/>
              </a:ext>
            </a:extLst>
          </p:cNvPr>
          <p:cNvSpPr txBox="1"/>
          <p:nvPr/>
        </p:nvSpPr>
        <p:spPr>
          <a:xfrm>
            <a:off x="1103252" y="1534149"/>
            <a:ext cx="10379311" cy="1077218"/>
          </a:xfrm>
          <a:prstGeom prst="rect">
            <a:avLst/>
          </a:prstGeom>
          <a:noFill/>
        </p:spPr>
        <p:txBody>
          <a:bodyPr wrap="square" rtlCol="0">
            <a:spAutoFit/>
          </a:bodyPr>
          <a:lstStyle/>
          <a:p>
            <a:pPr>
              <a:spcAft>
                <a:spcPts val="1200"/>
              </a:spcAft>
            </a:pPr>
            <a:r>
              <a:rPr lang="en-US" dirty="0">
                <a:solidFill>
                  <a:srgbClr val="00529B"/>
                </a:solidFill>
                <a:cs typeface="Arial" panose="020B0604020202020204" pitchFamily="34" charset="0"/>
              </a:rPr>
              <a:t>To review the Medicare products listed in this table and other helpful products, visit </a:t>
            </a:r>
            <a:r>
              <a:rPr lang="en-US" u="sng" dirty="0">
                <a:solidFill>
                  <a:srgbClr val="00529B"/>
                </a:solidFill>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dirty="0">
                <a:solidFill>
                  <a:srgbClr val="00529B"/>
                </a:solidFill>
                <a:cs typeface="Arial" panose="020B0604020202020204" pitchFamily="34" charset="0"/>
              </a:rPr>
              <a:t> and search by keyword or product number.</a:t>
            </a:r>
          </a:p>
          <a:p>
            <a:pPr>
              <a:spcAft>
                <a:spcPts val="1200"/>
              </a:spcAft>
            </a:pPr>
            <a:endParaRPr lang="en-US" dirty="0"/>
          </a:p>
        </p:txBody>
      </p:sp>
      <p:graphicFrame>
        <p:nvGraphicFramePr>
          <p:cNvPr id="6" name="Content Placeholder 7" descr="Table displaying Medicare products related to the coordination of benefits topic." title="Coordination of Benefits--Medicare Products"/>
          <p:cNvGraphicFramePr>
            <a:graphicFrameLocks/>
          </p:cNvGraphicFramePr>
          <p:nvPr>
            <p:extLst>
              <p:ext uri="{D42A27DB-BD31-4B8C-83A1-F6EECF244321}">
                <p14:modId xmlns:p14="http://schemas.microsoft.com/office/powerpoint/2010/main" val="3490281528"/>
              </p:ext>
            </p:extLst>
          </p:nvPr>
        </p:nvGraphicFramePr>
        <p:xfrm>
          <a:off x="1103252" y="2456037"/>
          <a:ext cx="9985496" cy="1010920"/>
        </p:xfrm>
        <a:graphic>
          <a:graphicData uri="http://schemas.openxmlformats.org/drawingml/2006/table">
            <a:tbl>
              <a:tblPr firstRow="1" bandRow="1">
                <a:tableStyleId>{5FD0F851-EC5A-4D38-B0AD-8093EC10F338}</a:tableStyleId>
              </a:tblPr>
              <a:tblGrid>
                <a:gridCol w="4135498">
                  <a:extLst>
                    <a:ext uri="{9D8B030D-6E8A-4147-A177-3AD203B41FA5}">
                      <a16:colId xmlns:a16="http://schemas.microsoft.com/office/drawing/2014/main" val="20000"/>
                    </a:ext>
                  </a:extLst>
                </a:gridCol>
                <a:gridCol w="5849998">
                  <a:extLst>
                    <a:ext uri="{9D8B030D-6E8A-4147-A177-3AD203B41FA5}">
                      <a16:colId xmlns:a16="http://schemas.microsoft.com/office/drawing/2014/main" val="20001"/>
                    </a:ext>
                  </a:extLst>
                </a:gridCol>
              </a:tblGrid>
              <a:tr h="372428">
                <a:tc>
                  <a:txBody>
                    <a:body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800" b="0" u="none" strike="noStrike" kern="1200" cap="none" spc="0" normalizeH="0" baseline="0" noProof="0" dirty="0">
                          <a:ln>
                            <a:noFill/>
                          </a:ln>
                          <a:solidFill>
                            <a:srgbClr val="00529B"/>
                          </a:solidFill>
                          <a:effectLst/>
                          <a:uLnTx/>
                          <a:uFillTx/>
                        </a:rPr>
                        <a:t>“Medicare &amp; Other Health Benefits: Your Guide to Who Pays First”</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1800" b="0" u="none" strike="noStrike" kern="1200" cap="none" spc="0" normalizeH="0" baseline="0" noProof="0" dirty="0">
                          <a:ln>
                            <a:noFill/>
                          </a:ln>
                          <a:solidFill>
                            <a:srgbClr val="00529B"/>
                          </a:solidFill>
                          <a:effectLst/>
                          <a:uLnTx/>
                          <a:uFillTx/>
                        </a:rPr>
                        <a:t>CMS Product No. 02179</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600"/>
                        </a:spcBef>
                        <a:spcAft>
                          <a:spcPts val="0"/>
                        </a:spcAft>
                        <a:buClrTx/>
                        <a:buSzTx/>
                        <a:buFont typeface="+mj-lt"/>
                        <a:buNone/>
                        <a:tabLst/>
                        <a:defRPr/>
                      </a:pPr>
                      <a:r>
                        <a:rPr kumimoji="0" lang="en-US" sz="1800" u="none" strike="noStrike" kern="1200" cap="none" spc="0" normalizeH="0" baseline="0" noProof="0" dirty="0">
                          <a:ln>
                            <a:noFill/>
                          </a:ln>
                          <a:solidFill>
                            <a:srgbClr val="00529B"/>
                          </a:solidFill>
                          <a:effectLst/>
                          <a:uLnTx/>
                          <a:uFillTx/>
                        </a:rPr>
                        <a:t>“Medicare &amp; You” handbook</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txBody>
                  <a:tcPr/>
                </a:tc>
                <a:tc>
                  <a:txBody>
                    <a:bodyPr/>
                    <a:lstStyle/>
                    <a:p>
                      <a:pPr marL="0" marR="0" lvl="2"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0" lang="en-US" sz="1800" u="none" strike="noStrike" kern="1200" cap="none" spc="0" normalizeH="0" baseline="0" noProof="0" dirty="0">
                          <a:ln>
                            <a:noFill/>
                          </a:ln>
                          <a:solidFill>
                            <a:srgbClr val="00529B"/>
                          </a:solidFill>
                          <a:effectLst/>
                          <a:uLnTx/>
                          <a:uFillTx/>
                        </a:rPr>
                        <a:t>CMS Product No. 10050</a:t>
                      </a:r>
                      <a:endParaRPr lang="en-US" sz="1800" b="0" u="sng" kern="1200" dirty="0">
                        <a:solidFill>
                          <a:srgbClr val="00529B"/>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10" name="Content Placeholder 9">
            <a:extLst>
              <a:ext uri="{FF2B5EF4-FFF2-40B4-BE49-F238E27FC236}">
                <a16:creationId xmlns:a16="http://schemas.microsoft.com/office/drawing/2014/main" id="{C2A6FE1E-A18F-4C54-A985-B503407974BA}"/>
              </a:ext>
            </a:extLst>
          </p:cNvPr>
          <p:cNvSpPr txBox="1">
            <a:spLocks/>
          </p:cNvSpPr>
          <p:nvPr/>
        </p:nvSpPr>
        <p:spPr>
          <a:xfrm>
            <a:off x="1103252" y="3982815"/>
            <a:ext cx="9985496"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BD4255F2-CAE6-44AA-ADD5-D87B8CD78903}"/>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dirty="0"/>
          </a:p>
        </p:txBody>
      </p:sp>
      <p:sp>
        <p:nvSpPr>
          <p:cNvPr id="3" name="Footer Placeholder 2">
            <a:extLst>
              <a:ext uri="{FF2B5EF4-FFF2-40B4-BE49-F238E27FC236}">
                <a16:creationId xmlns:a16="http://schemas.microsoft.com/office/drawing/2014/main" id="{38C20241-A5E1-4C18-8C72-721B5B0EEEE8}"/>
              </a:ext>
            </a:extLst>
          </p:cNvPr>
          <p:cNvSpPr>
            <a:spLocks noGrp="1"/>
          </p:cNvSpPr>
          <p:nvPr>
            <p:ph type="ftr" sz="quarter" idx="11"/>
          </p:nvPr>
        </p:nvSpPr>
        <p:spPr/>
        <p:txBody>
          <a:bodyPr/>
          <a:lstStyle/>
          <a:p>
            <a:r>
              <a:rPr lang="en-US"/>
              <a:t>Coordination of Benefits</a:t>
            </a:r>
            <a:endParaRPr lang="en-US" dirty="0"/>
          </a:p>
        </p:txBody>
      </p:sp>
      <p:sp>
        <p:nvSpPr>
          <p:cNvPr id="4" name="Date Placeholder 3"/>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621"/>
            <a:ext cx="10515600" cy="692465"/>
          </a:xfrm>
        </p:spPr>
        <p:txBody>
          <a:bodyPr>
            <a:normAutofit/>
          </a:bodyPr>
          <a:lstStyle/>
          <a:p>
            <a:r>
              <a:rPr lang="en-US" sz="3000" dirty="0"/>
              <a:t>Acronyms</a:t>
            </a:r>
          </a:p>
        </p:txBody>
      </p:sp>
      <p:sp>
        <p:nvSpPr>
          <p:cNvPr id="6" name="Content Placeholder 2"/>
          <p:cNvSpPr>
            <a:spLocks noGrp="1"/>
          </p:cNvSpPr>
          <p:nvPr>
            <p:ph type="body" sz="quarter" idx="4294967295"/>
          </p:nvPr>
        </p:nvSpPr>
        <p:spPr>
          <a:xfrm>
            <a:off x="617220" y="1200492"/>
            <a:ext cx="10957560" cy="4972050"/>
          </a:xfrm>
        </p:spPr>
        <p:txBody>
          <a:bodyPr numCol="2">
            <a:noAutofit/>
          </a:bodyPr>
          <a:lstStyle/>
          <a:p>
            <a:pPr marL="0" indent="0">
              <a:buNone/>
            </a:pPr>
            <a:r>
              <a:rPr lang="en-US" sz="1800" b="1" dirty="0">
                <a:solidFill>
                  <a:srgbClr val="00529B"/>
                </a:solidFill>
              </a:rPr>
              <a:t>AI/AN</a:t>
            </a:r>
            <a:r>
              <a:rPr lang="en-US" sz="1800" dirty="0">
                <a:solidFill>
                  <a:srgbClr val="00529B"/>
                </a:solidFill>
              </a:rPr>
              <a:t> American Indian/Alaska Native </a:t>
            </a:r>
          </a:p>
          <a:p>
            <a:pPr marL="0" indent="0">
              <a:buNone/>
            </a:pPr>
            <a:r>
              <a:rPr lang="en-US" sz="1800" b="1" dirty="0">
                <a:solidFill>
                  <a:srgbClr val="00529B"/>
                </a:solidFill>
              </a:rPr>
              <a:t>BCRC</a:t>
            </a:r>
            <a:r>
              <a:rPr lang="en-US" sz="1800" dirty="0">
                <a:solidFill>
                  <a:srgbClr val="00529B"/>
                </a:solidFill>
              </a:rPr>
              <a:t> Benefits Coordination &amp; Recovery Center </a:t>
            </a:r>
          </a:p>
          <a:p>
            <a:pPr marL="0" indent="0">
              <a:buNone/>
            </a:pPr>
            <a:r>
              <a:rPr lang="en-US" sz="1800" b="1" dirty="0">
                <a:solidFill>
                  <a:srgbClr val="00529B"/>
                </a:solidFill>
              </a:rPr>
              <a:t>CMS</a:t>
            </a:r>
            <a:r>
              <a:rPr lang="en-US" sz="1800" dirty="0">
                <a:solidFill>
                  <a:srgbClr val="00529B"/>
                </a:solidFill>
              </a:rPr>
              <a:t> Centers for Medicare &amp; Medicaid Services </a:t>
            </a:r>
          </a:p>
          <a:p>
            <a:pPr marL="0" indent="0">
              <a:buNone/>
            </a:pPr>
            <a:r>
              <a:rPr lang="en-US" sz="1800" b="1" dirty="0">
                <a:solidFill>
                  <a:srgbClr val="00529B"/>
                </a:solidFill>
              </a:rPr>
              <a:t>COB</a:t>
            </a:r>
            <a:r>
              <a:rPr lang="en-US" sz="1800" dirty="0">
                <a:solidFill>
                  <a:srgbClr val="00529B"/>
                </a:solidFill>
              </a:rPr>
              <a:t> Coordination of Benefits</a:t>
            </a:r>
          </a:p>
          <a:p>
            <a:pPr marL="0" indent="0">
              <a:buNone/>
            </a:pPr>
            <a:r>
              <a:rPr lang="en-US" sz="1800" b="1" dirty="0">
                <a:solidFill>
                  <a:srgbClr val="00529B"/>
                </a:solidFill>
              </a:rPr>
              <a:t>COBA</a:t>
            </a:r>
            <a:r>
              <a:rPr lang="en-US" sz="1800" dirty="0">
                <a:solidFill>
                  <a:srgbClr val="00529B"/>
                </a:solidFill>
              </a:rPr>
              <a:t> Coordination of Benefits Agreement</a:t>
            </a:r>
          </a:p>
          <a:p>
            <a:pPr marL="0" indent="0">
              <a:buNone/>
            </a:pPr>
            <a:r>
              <a:rPr lang="en-US" sz="1800" b="1" dirty="0">
                <a:solidFill>
                  <a:srgbClr val="00529B"/>
                </a:solidFill>
              </a:rPr>
              <a:t>COBRA </a:t>
            </a:r>
            <a:r>
              <a:rPr lang="en-US" sz="1800" dirty="0">
                <a:solidFill>
                  <a:srgbClr val="00529B"/>
                </a:solidFill>
              </a:rPr>
              <a:t>Consolidated Omnibus Budget </a:t>
            </a:r>
            <a:br>
              <a:rPr lang="en-US" sz="1800" dirty="0">
                <a:solidFill>
                  <a:srgbClr val="00529B"/>
                </a:solidFill>
              </a:rPr>
            </a:br>
            <a:r>
              <a:rPr lang="en-US" sz="1800" dirty="0">
                <a:solidFill>
                  <a:srgbClr val="00529B"/>
                </a:solidFill>
              </a:rPr>
              <a:t>Reconciliation Act </a:t>
            </a:r>
          </a:p>
          <a:p>
            <a:pPr marL="0" indent="0">
              <a:buNone/>
            </a:pPr>
            <a:r>
              <a:rPr lang="en-US" sz="1800" b="1" dirty="0">
                <a:solidFill>
                  <a:srgbClr val="00529B"/>
                </a:solidFill>
              </a:rPr>
              <a:t>CWF </a:t>
            </a:r>
            <a:r>
              <a:rPr lang="en-US" sz="1800" dirty="0">
                <a:solidFill>
                  <a:srgbClr val="00529B"/>
                </a:solidFill>
              </a:rPr>
              <a:t>Common Working File</a:t>
            </a:r>
            <a:endParaRPr lang="en-US" sz="1800" b="1" dirty="0">
              <a:solidFill>
                <a:srgbClr val="00529B"/>
              </a:solidFill>
            </a:endParaRPr>
          </a:p>
          <a:p>
            <a:pPr marL="0" indent="0">
              <a:buNone/>
            </a:pPr>
            <a:r>
              <a:rPr lang="en-US" sz="1800" b="1" dirty="0">
                <a:solidFill>
                  <a:srgbClr val="00529B"/>
                </a:solidFill>
              </a:rPr>
              <a:t>ESRD</a:t>
            </a:r>
            <a:r>
              <a:rPr lang="en-US" sz="1800" dirty="0">
                <a:solidFill>
                  <a:srgbClr val="00529B"/>
                </a:solidFill>
              </a:rPr>
              <a:t> End-Stage Renal Disease </a:t>
            </a:r>
          </a:p>
          <a:p>
            <a:pPr marL="0" indent="0">
              <a:buNone/>
            </a:pPr>
            <a:r>
              <a:rPr lang="en-US" sz="1800" b="1" dirty="0">
                <a:solidFill>
                  <a:srgbClr val="00529B"/>
                </a:solidFill>
              </a:rPr>
              <a:t>FEHB</a:t>
            </a:r>
            <a:r>
              <a:rPr lang="en-US" sz="1800" dirty="0">
                <a:solidFill>
                  <a:srgbClr val="00529B"/>
                </a:solidFill>
              </a:rPr>
              <a:t> Federal Employees Health Benefits </a:t>
            </a:r>
          </a:p>
          <a:p>
            <a:pPr marL="0" indent="0">
              <a:buNone/>
            </a:pPr>
            <a:r>
              <a:rPr lang="en-US" sz="1800" b="1" dirty="0">
                <a:solidFill>
                  <a:srgbClr val="00529B"/>
                </a:solidFill>
              </a:rPr>
              <a:t>GHP</a:t>
            </a:r>
            <a:r>
              <a:rPr lang="en-US" sz="1800" dirty="0">
                <a:solidFill>
                  <a:srgbClr val="00529B"/>
                </a:solidFill>
              </a:rPr>
              <a:t> Group Health Plan </a:t>
            </a:r>
          </a:p>
          <a:p>
            <a:pPr marL="0" indent="0">
              <a:buNone/>
            </a:pPr>
            <a:r>
              <a:rPr lang="en-US" sz="1800" b="1" dirty="0">
                <a:solidFill>
                  <a:srgbClr val="00529B"/>
                </a:solidFill>
              </a:rPr>
              <a:t>IHS</a:t>
            </a:r>
            <a:r>
              <a:rPr lang="en-US" sz="1800" dirty="0">
                <a:solidFill>
                  <a:srgbClr val="00529B"/>
                </a:solidFill>
              </a:rPr>
              <a:t> Indian Health Services </a:t>
            </a:r>
          </a:p>
          <a:p>
            <a:pPr marL="0" indent="0">
              <a:buNone/>
            </a:pPr>
            <a:r>
              <a:rPr lang="en-US" sz="1800" b="1" dirty="0">
                <a:solidFill>
                  <a:srgbClr val="00529B"/>
                </a:solidFill>
              </a:rPr>
              <a:t>I/T/U</a:t>
            </a:r>
            <a:r>
              <a:rPr lang="en-US" sz="1800" dirty="0">
                <a:solidFill>
                  <a:srgbClr val="00529B"/>
                </a:solidFill>
              </a:rPr>
              <a:t> Indian Health Service, Tribal, and </a:t>
            </a:r>
            <a:br>
              <a:rPr lang="en-US" sz="1800" dirty="0">
                <a:solidFill>
                  <a:srgbClr val="00529B"/>
                </a:solidFill>
              </a:rPr>
            </a:br>
            <a:r>
              <a:rPr lang="en-US" sz="1800" dirty="0">
                <a:solidFill>
                  <a:srgbClr val="00529B"/>
                </a:solidFill>
              </a:rPr>
              <a:t>Urban Indian</a:t>
            </a:r>
          </a:p>
          <a:p>
            <a:pPr marL="0" indent="0">
              <a:buNone/>
            </a:pPr>
            <a:r>
              <a:rPr lang="en-US" sz="1800" b="1" dirty="0">
                <a:solidFill>
                  <a:srgbClr val="00529B"/>
                </a:solidFill>
              </a:rPr>
              <a:t>MMA</a:t>
            </a:r>
            <a:r>
              <a:rPr lang="en-US" sz="1800" dirty="0">
                <a:solidFill>
                  <a:srgbClr val="00529B"/>
                </a:solidFill>
              </a:rPr>
              <a:t> Medicare Modernization Act </a:t>
            </a:r>
          </a:p>
          <a:p>
            <a:pPr marL="0" indent="0">
              <a:buNone/>
            </a:pPr>
            <a:r>
              <a:rPr lang="en-US" sz="1800" b="1" dirty="0">
                <a:solidFill>
                  <a:srgbClr val="00529B"/>
                </a:solidFill>
              </a:rPr>
              <a:t>NTP</a:t>
            </a:r>
            <a:r>
              <a:rPr lang="en-US" sz="1800" dirty="0">
                <a:solidFill>
                  <a:srgbClr val="00529B"/>
                </a:solidFill>
              </a:rPr>
              <a:t> National Training Program </a:t>
            </a:r>
          </a:p>
          <a:p>
            <a:pPr marL="0" indent="0">
              <a:buNone/>
            </a:pPr>
            <a:r>
              <a:rPr lang="en-US" sz="1800" b="1" dirty="0">
                <a:solidFill>
                  <a:srgbClr val="00529B"/>
                </a:solidFill>
              </a:rPr>
              <a:t>PAP</a:t>
            </a:r>
            <a:r>
              <a:rPr lang="en-US" sz="1800" dirty="0">
                <a:solidFill>
                  <a:srgbClr val="00529B"/>
                </a:solidFill>
              </a:rPr>
              <a:t> Patient Assistance Program </a:t>
            </a:r>
          </a:p>
          <a:p>
            <a:pPr marL="0" indent="0">
              <a:buNone/>
            </a:pPr>
            <a:r>
              <a:rPr lang="en-US" sz="1800" b="1" dirty="0">
                <a:solidFill>
                  <a:srgbClr val="00529B"/>
                </a:solidFill>
              </a:rPr>
              <a:t>QHP</a:t>
            </a:r>
            <a:r>
              <a:rPr lang="en-US" sz="1800" dirty="0">
                <a:solidFill>
                  <a:srgbClr val="00529B"/>
                </a:solidFill>
              </a:rPr>
              <a:t> Qualified Health Plan </a:t>
            </a:r>
          </a:p>
          <a:p>
            <a:pPr marL="0" indent="0">
              <a:buNone/>
            </a:pPr>
            <a:r>
              <a:rPr lang="en-US" sz="1800" b="1" dirty="0">
                <a:solidFill>
                  <a:srgbClr val="00529B"/>
                </a:solidFill>
              </a:rPr>
              <a:t>SEP</a:t>
            </a:r>
            <a:r>
              <a:rPr lang="en-US" sz="1800" dirty="0">
                <a:solidFill>
                  <a:srgbClr val="00529B"/>
                </a:solidFill>
              </a:rPr>
              <a:t> Special Enrollment Period </a:t>
            </a:r>
          </a:p>
          <a:p>
            <a:pPr marL="0" indent="0">
              <a:buNone/>
            </a:pPr>
            <a:r>
              <a:rPr lang="en-US" sz="1800" b="1" dirty="0">
                <a:solidFill>
                  <a:srgbClr val="00529B"/>
                </a:solidFill>
              </a:rPr>
              <a:t>SHIP</a:t>
            </a:r>
            <a:r>
              <a:rPr lang="en-US" sz="1800" dirty="0">
                <a:solidFill>
                  <a:srgbClr val="00529B"/>
                </a:solidFill>
              </a:rPr>
              <a:t> State Health Insurance Assistance Programs </a:t>
            </a:r>
          </a:p>
          <a:p>
            <a:pPr marL="0" indent="0">
              <a:buNone/>
            </a:pPr>
            <a:r>
              <a:rPr lang="en-US" sz="1800" b="1" dirty="0">
                <a:solidFill>
                  <a:srgbClr val="00529B"/>
                </a:solidFill>
              </a:rPr>
              <a:t>SNP</a:t>
            </a:r>
            <a:r>
              <a:rPr lang="en-US" sz="1800" dirty="0">
                <a:solidFill>
                  <a:srgbClr val="00529B"/>
                </a:solidFill>
              </a:rPr>
              <a:t> Special Needs Plan</a:t>
            </a:r>
            <a:endParaRPr lang="en-US" sz="1800" b="1" dirty="0">
              <a:solidFill>
                <a:srgbClr val="00529B"/>
              </a:solidFill>
            </a:endParaRPr>
          </a:p>
          <a:p>
            <a:pPr marL="0" indent="0">
              <a:buNone/>
            </a:pPr>
            <a:r>
              <a:rPr lang="en-US" sz="1800" b="1" dirty="0">
                <a:solidFill>
                  <a:srgbClr val="00529B"/>
                </a:solidFill>
              </a:rPr>
              <a:t>SPAP </a:t>
            </a:r>
            <a:r>
              <a:rPr lang="en-US" sz="1800" dirty="0">
                <a:solidFill>
                  <a:srgbClr val="00529B"/>
                </a:solidFill>
              </a:rPr>
              <a:t>State Pharmaceutical Assistance </a:t>
            </a:r>
            <a:br>
              <a:rPr lang="en-US" sz="1800" dirty="0">
                <a:solidFill>
                  <a:srgbClr val="00529B"/>
                </a:solidFill>
              </a:rPr>
            </a:br>
            <a:r>
              <a:rPr lang="en-US" sz="1800" dirty="0">
                <a:solidFill>
                  <a:srgbClr val="00529B"/>
                </a:solidFill>
              </a:rPr>
              <a:t>Programs</a:t>
            </a:r>
            <a:endParaRPr lang="en-US" sz="1800" b="1" dirty="0">
              <a:solidFill>
                <a:srgbClr val="00529B"/>
              </a:solidFill>
            </a:endParaRPr>
          </a:p>
          <a:p>
            <a:pPr marL="0" indent="0">
              <a:buNone/>
            </a:pPr>
            <a:r>
              <a:rPr lang="en-US" sz="1800" b="1" dirty="0">
                <a:solidFill>
                  <a:srgbClr val="00529B"/>
                </a:solidFill>
              </a:rPr>
              <a:t>TFL</a:t>
            </a:r>
            <a:r>
              <a:rPr lang="en-US" sz="1800" dirty="0">
                <a:solidFill>
                  <a:srgbClr val="00529B"/>
                </a:solidFill>
              </a:rPr>
              <a:t> TRICARE for Life </a:t>
            </a:r>
          </a:p>
          <a:p>
            <a:pPr marL="0" indent="0">
              <a:buNone/>
            </a:pPr>
            <a:r>
              <a:rPr lang="en-US" sz="1800" b="1" dirty="0">
                <a:solidFill>
                  <a:srgbClr val="00529B"/>
                </a:solidFill>
              </a:rPr>
              <a:t>TrOOP</a:t>
            </a:r>
            <a:r>
              <a:rPr lang="en-US" sz="1800" dirty="0">
                <a:solidFill>
                  <a:srgbClr val="00529B"/>
                </a:solidFill>
              </a:rPr>
              <a:t> True Out-Of-Pocket </a:t>
            </a:r>
          </a:p>
          <a:p>
            <a:pPr marL="0" indent="0">
              <a:buNone/>
            </a:pPr>
            <a:r>
              <a:rPr lang="en-US" sz="1800" b="1" dirty="0">
                <a:solidFill>
                  <a:srgbClr val="00529B"/>
                </a:solidFill>
              </a:rPr>
              <a:t>VA</a:t>
            </a:r>
            <a:r>
              <a:rPr lang="en-US" sz="1800" dirty="0">
                <a:solidFill>
                  <a:srgbClr val="00529B"/>
                </a:solidFill>
              </a:rPr>
              <a:t> Veterans Affairs </a:t>
            </a:r>
          </a:p>
          <a:p>
            <a:pPr marL="0" indent="0">
              <a:buNone/>
            </a:pPr>
            <a:r>
              <a:rPr lang="en-US" sz="1800" b="1" dirty="0">
                <a:solidFill>
                  <a:srgbClr val="00529B"/>
                </a:solidFill>
              </a:rPr>
              <a:t>WCMSA</a:t>
            </a:r>
            <a:r>
              <a:rPr lang="en-US" sz="1800" dirty="0">
                <a:solidFill>
                  <a:srgbClr val="00529B"/>
                </a:solidFill>
              </a:rPr>
              <a:t> Workers’ Compensation Medicare </a:t>
            </a:r>
            <a:br>
              <a:rPr lang="en-US" sz="1800" dirty="0">
                <a:solidFill>
                  <a:srgbClr val="00529B"/>
                </a:solidFill>
              </a:rPr>
            </a:br>
            <a:r>
              <a:rPr lang="en-US" sz="1800" dirty="0">
                <a:solidFill>
                  <a:srgbClr val="00529B"/>
                </a:solidFill>
              </a:rPr>
              <a:t>Set-Aide Arrangement </a:t>
            </a:r>
          </a:p>
        </p:txBody>
      </p:sp>
      <p:cxnSp>
        <p:nvCxnSpPr>
          <p:cNvPr id="9" name="Straight Connector 8">
            <a:extLst>
              <a:ext uri="{FF2B5EF4-FFF2-40B4-BE49-F238E27FC236}">
                <a16:creationId xmlns:a16="http://schemas.microsoft.com/office/drawing/2014/main" id="{1A72C98A-AB9B-40F9-AC86-6F2748FE1233}"/>
              </a:ext>
              <a:ext uri="{C183D7F6-B498-43B3-948B-1728B52AA6E4}">
                <adec:decorative xmlns:adec="http://schemas.microsoft.com/office/drawing/2017/decorative" val="1"/>
              </a:ext>
            </a:extLst>
          </p:cNvPr>
          <p:cNvCxnSpPr/>
          <p:nvPr/>
        </p:nvCxnSpPr>
        <p:spPr>
          <a:xfrm>
            <a:off x="5786203" y="1200492"/>
            <a:ext cx="0" cy="4825554"/>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473EF82-0A5E-4399-ADBF-16C9EE5367F2}"/>
              </a:ext>
            </a:extLst>
          </p:cNvPr>
          <p:cNvSpPr>
            <a:spLocks noGrp="1"/>
          </p:cNvSpPr>
          <p:nvPr>
            <p:ph type="sldNum" sz="quarter" idx="12"/>
          </p:nvPr>
        </p:nvSpPr>
        <p:spPr/>
        <p:txBody>
          <a:bodyPr/>
          <a:lstStyle/>
          <a:p>
            <a:pPr>
              <a:defRPr/>
            </a:pPr>
            <a:fld id="{11E79EF6-0C0E-43E6-8FB3-918BC522CC5A}" type="slidenum">
              <a:rPr lang="en-US" smtClean="0"/>
              <a:pPr>
                <a:defRPr/>
              </a:pPr>
              <a:t>48</a:t>
            </a:fld>
            <a:endParaRPr lang="en-US" dirty="0"/>
          </a:p>
        </p:txBody>
      </p:sp>
      <p:sp>
        <p:nvSpPr>
          <p:cNvPr id="4" name="Footer Placeholder 3">
            <a:extLst>
              <a:ext uri="{FF2B5EF4-FFF2-40B4-BE49-F238E27FC236}">
                <a16:creationId xmlns:a16="http://schemas.microsoft.com/office/drawing/2014/main" id="{11844032-2AFF-4DB8-9EB4-7E4759B0D1BF}"/>
              </a:ext>
            </a:extLst>
          </p:cNvPr>
          <p:cNvSpPr>
            <a:spLocks noGrp="1"/>
          </p:cNvSpPr>
          <p:nvPr>
            <p:ph type="ftr" sz="quarter" idx="11"/>
          </p:nvPr>
        </p:nvSpPr>
        <p:spPr/>
        <p:txBody>
          <a:bodyPr/>
          <a:lstStyle/>
          <a:p>
            <a:r>
              <a:rPr lang="en-US"/>
              <a:t>Coordination of Benefits</a:t>
            </a:r>
            <a:endParaRPr lang="en-US" dirty="0"/>
          </a:p>
        </p:txBody>
      </p:sp>
      <p:sp>
        <p:nvSpPr>
          <p:cNvPr id="3" name="Date Placeholder 2"/>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19" name="Content Placeholder 4">
            <a:extLst>
              <a:ext uri="{FF2B5EF4-FFF2-40B4-BE49-F238E27FC236}">
                <a16:creationId xmlns:a16="http://schemas.microsoft.com/office/drawing/2014/main" id="{3461AF7E-05BE-42AA-B054-AD03BB0204CD}"/>
              </a:ext>
            </a:extLst>
          </p:cNvPr>
          <p:cNvSpPr txBox="1">
            <a:spLocks/>
          </p:cNvSpPr>
          <p:nvPr/>
        </p:nvSpPr>
        <p:spPr>
          <a:xfrm>
            <a:off x="1009490" y="390143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lnSpc>
                <a:spcPct val="100000"/>
              </a:lnSpc>
              <a:spcBef>
                <a:spcPts val="0"/>
              </a:spcBef>
              <a:spcAft>
                <a:spcPts val="600"/>
              </a:spcAft>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83FE9AA4-1FEC-424F-84DE-FED14AC5DA7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67218" y="1828993"/>
            <a:ext cx="2371550" cy="1774090"/>
          </a:xfrm>
          <a:prstGeom prst="rect">
            <a:avLst/>
          </a:prstGeom>
        </p:spPr>
      </p:pic>
      <p:sp>
        <p:nvSpPr>
          <p:cNvPr id="17" name="TextBox 16">
            <a:extLst>
              <a:ext uri="{FF2B5EF4-FFF2-40B4-BE49-F238E27FC236}">
                <a16:creationId xmlns:a16="http://schemas.microsoft.com/office/drawing/2014/main" id="{DAD32C83-BAA5-4F4C-8EA5-3FD5D80A7585}"/>
              </a:ext>
            </a:extLst>
          </p:cNvPr>
          <p:cNvSpPr txBox="1"/>
          <p:nvPr/>
        </p:nvSpPr>
        <p:spPr>
          <a:xfrm>
            <a:off x="7135805" y="3842739"/>
            <a:ext cx="3298121" cy="1277273"/>
          </a:xfrm>
          <a:prstGeom prst="rect">
            <a:avLst/>
          </a:prstGeom>
          <a:noFill/>
        </p:spPr>
        <p:txBody>
          <a:bodyPr wrap="square" rtlCol="0">
            <a:spAutoFit/>
          </a:bodyPr>
          <a:lstStyle/>
          <a:p>
            <a:pPr lvl="0" algn="ctr">
              <a:spcAft>
                <a:spcPts val="600"/>
              </a:spcAft>
            </a:pP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20AF589-0834-4959-88F1-5268489F25B4}"/>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53233" y="1408703"/>
            <a:ext cx="2863263" cy="2863263"/>
          </a:xfrm>
          <a:prstGeom prst="rect">
            <a:avLst/>
          </a:prstGeom>
        </p:spPr>
      </p:pic>
      <p:sp>
        <p:nvSpPr>
          <p:cNvPr id="4" name="Slide Number Placeholder 3">
            <a:extLst>
              <a:ext uri="{FF2B5EF4-FFF2-40B4-BE49-F238E27FC236}">
                <a16:creationId xmlns:a16="http://schemas.microsoft.com/office/drawing/2014/main" id="{AD28297B-AEFD-46B3-B43D-3CF8791DE3F0}"/>
              </a:ext>
            </a:extLst>
          </p:cNvPr>
          <p:cNvSpPr>
            <a:spLocks noGrp="1"/>
          </p:cNvSpPr>
          <p:nvPr>
            <p:ph type="sldNum" sz="quarter" idx="12"/>
          </p:nvPr>
        </p:nvSpPr>
        <p:spPr/>
        <p:txBody>
          <a:bodyPr/>
          <a:lstStyle/>
          <a:p>
            <a:pPr>
              <a:defRPr/>
            </a:pPr>
            <a:fld id="{11E79EF6-0C0E-43E6-8FB3-918BC522CC5A}" type="slidenum">
              <a:rPr lang="en-US" smtClean="0"/>
              <a:pPr>
                <a:defRPr/>
              </a:pPr>
              <a:t>49</a:t>
            </a:fld>
            <a:endParaRPr lang="en-US" dirty="0"/>
          </a:p>
        </p:txBody>
      </p:sp>
      <p:sp>
        <p:nvSpPr>
          <p:cNvPr id="5" name="Footer Placeholder 4">
            <a:extLst>
              <a:ext uri="{FF2B5EF4-FFF2-40B4-BE49-F238E27FC236}">
                <a16:creationId xmlns:a16="http://schemas.microsoft.com/office/drawing/2014/main" id="{424BD165-C34F-45C1-9548-1C2AA167F06A}"/>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9D2366-8313-4B78-8478-70588F5C95B0}"/>
              </a:ext>
            </a:extLst>
          </p:cNvPr>
          <p:cNvSpPr>
            <a:spLocks noGrp="1"/>
          </p:cNvSpPr>
          <p:nvPr>
            <p:ph type="title"/>
          </p:nvPr>
        </p:nvSpPr>
        <p:spPr/>
        <p:txBody>
          <a:bodyPr>
            <a:normAutofit/>
          </a:bodyPr>
          <a:lstStyle/>
          <a:p>
            <a:r>
              <a:rPr lang="en-US" sz="3000" dirty="0"/>
              <a:t>Lesson 1 Objectives </a:t>
            </a:r>
          </a:p>
        </p:txBody>
      </p:sp>
      <p:sp>
        <p:nvSpPr>
          <p:cNvPr id="10" name="Text Placeholder 9">
            <a:extLst>
              <a:ext uri="{FF2B5EF4-FFF2-40B4-BE49-F238E27FC236}">
                <a16:creationId xmlns:a16="http://schemas.microsoft.com/office/drawing/2014/main" id="{49462B0C-0312-4075-AE42-47FACC105F89}"/>
              </a:ext>
            </a:extLst>
          </p:cNvPr>
          <p:cNvSpPr>
            <a:spLocks noGrp="1"/>
          </p:cNvSpPr>
          <p:nvPr>
            <p:ph idx="1"/>
          </p:nvPr>
        </p:nvSpPr>
        <p:spPr>
          <a:xfrm>
            <a:off x="1177383" y="1371600"/>
            <a:ext cx="9837234" cy="5021042"/>
          </a:xfrm>
        </p:spPr>
        <p:txBody>
          <a:bodyPr vert="horz" lIns="91440" tIns="45720" rIns="91440" bIns="45720" rtlCol="0" anchor="t">
            <a:normAutofit/>
          </a:bodyPr>
          <a:lstStyle/>
          <a:p>
            <a:pPr marL="0" indent="0">
              <a:lnSpc>
                <a:spcPct val="100000"/>
              </a:lnSpc>
              <a:spcBef>
                <a:spcPts val="0"/>
              </a:spcBef>
              <a:spcAft>
                <a:spcPts val="1200"/>
              </a:spcAft>
              <a:buNone/>
            </a:pPr>
            <a:r>
              <a:rPr lang="en-US" sz="2800" b="1" dirty="0">
                <a:solidFill>
                  <a:srgbClr val="00529B"/>
                </a:solidFill>
                <a:latin typeface="Arial"/>
                <a:cs typeface="Arial"/>
              </a:rPr>
              <a:t>At the end of this lesson, you’ll be able to: </a:t>
            </a:r>
            <a:endParaRPr lang="en-US" sz="2800" dirty="0">
              <a:latin typeface="Arial"/>
              <a:cs typeface="Arial"/>
            </a:endParaRPr>
          </a:p>
          <a:p>
            <a:pPr marL="548640" indent="-274320">
              <a:lnSpc>
                <a:spcPct val="100000"/>
              </a:lnSpc>
              <a:spcBef>
                <a:spcPts val="0"/>
              </a:spcBef>
              <a:spcAft>
                <a:spcPts val="1200"/>
              </a:spcAft>
            </a:pPr>
            <a:r>
              <a:rPr lang="en-US" sz="2400" dirty="0">
                <a:solidFill>
                  <a:srgbClr val="00529B"/>
                </a:solidFill>
                <a:latin typeface="Arial"/>
                <a:cs typeface="Arial"/>
              </a:rPr>
              <a:t>Explain coordination of benefits and related terms</a:t>
            </a:r>
          </a:p>
          <a:p>
            <a:pPr marL="548640" indent="-274320">
              <a:lnSpc>
                <a:spcPct val="100000"/>
              </a:lnSpc>
              <a:spcBef>
                <a:spcPts val="0"/>
              </a:spcBef>
              <a:spcAft>
                <a:spcPts val="1200"/>
              </a:spcAft>
            </a:pPr>
            <a:r>
              <a:rPr lang="en-US" sz="2400" dirty="0">
                <a:solidFill>
                  <a:srgbClr val="00529B"/>
                </a:solidFill>
                <a:latin typeface="Arial"/>
                <a:cs typeface="Arial"/>
              </a:rPr>
              <a:t>Discuss guidelines on when Medicare is the primary or secondary payer on a claim </a:t>
            </a:r>
          </a:p>
          <a:p>
            <a:pPr marL="548640" indent="-274320">
              <a:lnSpc>
                <a:spcPct val="100000"/>
              </a:lnSpc>
              <a:spcBef>
                <a:spcPts val="0"/>
              </a:spcBef>
              <a:spcAft>
                <a:spcPts val="1200"/>
              </a:spcAft>
            </a:pPr>
            <a:r>
              <a:rPr lang="en-US" sz="2400" dirty="0">
                <a:solidFill>
                  <a:srgbClr val="00529B"/>
                </a:solidFill>
                <a:latin typeface="Arial"/>
                <a:cs typeface="Arial"/>
              </a:rPr>
              <a:t>Describe the Benefits Coordination &amp; Recovery Center (BCRC) and its role</a:t>
            </a:r>
          </a:p>
        </p:txBody>
      </p:sp>
      <p:sp>
        <p:nvSpPr>
          <p:cNvPr id="2" name="Slide Number Placeholder 1">
            <a:extLst>
              <a:ext uri="{FF2B5EF4-FFF2-40B4-BE49-F238E27FC236}">
                <a16:creationId xmlns:a16="http://schemas.microsoft.com/office/drawing/2014/main" id="{FACC8C88-8908-4FE4-A224-FDD250259099}"/>
              </a:ext>
            </a:extLst>
          </p:cNvPr>
          <p:cNvSpPr>
            <a:spLocks noGrp="1"/>
          </p:cNvSpPr>
          <p:nvPr>
            <p:ph type="sldNum" sz="quarter" idx="12"/>
          </p:nvPr>
        </p:nvSpPr>
        <p:spPr/>
        <p:txBody>
          <a:bodyPr/>
          <a:lstStyle/>
          <a:p>
            <a:pPr>
              <a:defRPr/>
            </a:pPr>
            <a:fld id="{11E79EF6-0C0E-43E6-8FB3-918BC522CC5A}" type="slidenum">
              <a:rPr lang="en-US" smtClean="0"/>
              <a:pPr>
                <a:defRPr/>
              </a:pPr>
              <a:t>5</a:t>
            </a:fld>
            <a:endParaRPr lang="en-US" dirty="0"/>
          </a:p>
        </p:txBody>
      </p:sp>
      <p:sp>
        <p:nvSpPr>
          <p:cNvPr id="3" name="Footer Placeholder 2">
            <a:extLst>
              <a:ext uri="{FF2B5EF4-FFF2-40B4-BE49-F238E27FC236}">
                <a16:creationId xmlns:a16="http://schemas.microsoft.com/office/drawing/2014/main" id="{CAF9DCD0-FED7-40ED-8E29-59CA51E674F2}"/>
              </a:ext>
            </a:extLst>
          </p:cNvPr>
          <p:cNvSpPr>
            <a:spLocks noGrp="1"/>
          </p:cNvSpPr>
          <p:nvPr>
            <p:ph type="ftr" sz="quarter" idx="11"/>
          </p:nvPr>
        </p:nvSpPr>
        <p:spPr/>
        <p:txBody>
          <a:bodyPr/>
          <a:lstStyle/>
          <a:p>
            <a:r>
              <a:rPr lang="en-US"/>
              <a:t>Coordination of Benefits</a:t>
            </a:r>
            <a:endParaRPr lang="en-US" dirty="0"/>
          </a:p>
        </p:txBody>
      </p:sp>
      <p:sp>
        <p:nvSpPr>
          <p:cNvPr id="8" name="Date Placeholder 3">
            <a:extLst>
              <a:ext uri="{FF2B5EF4-FFF2-40B4-BE49-F238E27FC236}">
                <a16:creationId xmlns:a16="http://schemas.microsoft.com/office/drawing/2014/main" id="{1089735A-34F2-47DF-9563-D06538B623AB}"/>
              </a:ext>
            </a:extLst>
          </p:cNvPr>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2797328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Coordination of Benefits Overview</a:t>
            </a:r>
          </a:p>
        </p:txBody>
      </p:sp>
      <p:sp>
        <p:nvSpPr>
          <p:cNvPr id="22" name="Content Placeholder 4">
            <a:extLst>
              <a:ext uri="{FF2B5EF4-FFF2-40B4-BE49-F238E27FC236}">
                <a16:creationId xmlns:a16="http://schemas.microsoft.com/office/drawing/2014/main" id="{46F7AA23-B9E6-4D63-A930-0099F6F98701}"/>
              </a:ext>
            </a:extLst>
          </p:cNvPr>
          <p:cNvSpPr txBox="1">
            <a:spLocks/>
          </p:cNvSpPr>
          <p:nvPr/>
        </p:nvSpPr>
        <p:spPr>
          <a:xfrm>
            <a:off x="569119" y="1371600"/>
            <a:ext cx="11053762" cy="1568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defTabSz="685800">
              <a:lnSpc>
                <a:spcPct val="100000"/>
              </a:lnSpc>
              <a:spcBef>
                <a:spcPts val="0"/>
              </a:spcBef>
              <a:spcAft>
                <a:spcPts val="1200"/>
              </a:spcAft>
            </a:pPr>
            <a:r>
              <a:rPr lang="en-US" sz="2800" b="1" dirty="0">
                <a:solidFill>
                  <a:srgbClr val="00529B"/>
                </a:solidFill>
              </a:rPr>
              <a:t>Payer: </a:t>
            </a:r>
            <a:r>
              <a:rPr lang="en-US" sz="2800" dirty="0">
                <a:solidFill>
                  <a:srgbClr val="00529B"/>
                </a:solidFill>
              </a:rPr>
              <a:t>What each type of health insurance coverage is called</a:t>
            </a:r>
          </a:p>
          <a:p>
            <a:pPr marL="273050" indent="-273050" defTabSz="685800">
              <a:lnSpc>
                <a:spcPct val="100000"/>
              </a:lnSpc>
              <a:spcBef>
                <a:spcPts val="0"/>
              </a:spcBef>
              <a:spcAft>
                <a:spcPts val="1200"/>
              </a:spcAft>
            </a:pPr>
            <a:r>
              <a:rPr lang="en-US" sz="2800" b="1" dirty="0">
                <a:solidFill>
                  <a:srgbClr val="00529B"/>
                </a:solidFill>
              </a:rPr>
              <a:t>Coordination of benefits: </a:t>
            </a:r>
            <a:r>
              <a:rPr lang="en-US" sz="2800" dirty="0">
                <a:solidFill>
                  <a:srgbClr val="00529B"/>
                </a:solidFill>
              </a:rPr>
              <a:t>Rules that determine who pays first, second, and (in some cases) third</a:t>
            </a:r>
          </a:p>
        </p:txBody>
      </p:sp>
      <p:sp>
        <p:nvSpPr>
          <p:cNvPr id="17" name="Content Placeholder 4">
            <a:extLst>
              <a:ext uri="{FF2B5EF4-FFF2-40B4-BE49-F238E27FC236}">
                <a16:creationId xmlns:a16="http://schemas.microsoft.com/office/drawing/2014/main" id="{9B87E3EB-CD4D-4752-A1ED-7EE90B52FB55}"/>
              </a:ext>
            </a:extLst>
          </p:cNvPr>
          <p:cNvSpPr txBox="1">
            <a:spLocks/>
          </p:cNvSpPr>
          <p:nvPr/>
        </p:nvSpPr>
        <p:spPr>
          <a:xfrm>
            <a:off x="838200" y="3694920"/>
            <a:ext cx="3404671" cy="922381"/>
          </a:xfrm>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800" b="1" dirty="0">
                <a:solidFill>
                  <a:srgbClr val="00529B"/>
                </a:solidFill>
              </a:rPr>
              <a:t>Primary Payer</a:t>
            </a:r>
            <a:endParaRPr lang="en-US" sz="2800" dirty="0">
              <a:solidFill>
                <a:srgbClr val="00529B"/>
              </a:solidFill>
            </a:endParaRPr>
          </a:p>
        </p:txBody>
      </p:sp>
      <p:sp>
        <p:nvSpPr>
          <p:cNvPr id="19" name="Content Placeholder 4">
            <a:extLst>
              <a:ext uri="{FF2B5EF4-FFF2-40B4-BE49-F238E27FC236}">
                <a16:creationId xmlns:a16="http://schemas.microsoft.com/office/drawing/2014/main" id="{A973F7A8-5956-43C9-84C4-7FF57354515A}"/>
              </a:ext>
            </a:extLst>
          </p:cNvPr>
          <p:cNvSpPr txBox="1">
            <a:spLocks/>
          </p:cNvSpPr>
          <p:nvPr/>
        </p:nvSpPr>
        <p:spPr>
          <a:xfrm>
            <a:off x="4554324" y="3694920"/>
            <a:ext cx="3200400" cy="922381"/>
          </a:xfrm>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800" b="1" dirty="0">
                <a:solidFill>
                  <a:srgbClr val="00529B"/>
                </a:solidFill>
              </a:rPr>
              <a:t>Secondary Payer</a:t>
            </a:r>
            <a:endParaRPr lang="en-US" sz="2800" dirty="0">
              <a:solidFill>
                <a:srgbClr val="00529B"/>
              </a:solidFill>
            </a:endParaRPr>
          </a:p>
        </p:txBody>
      </p:sp>
      <p:sp>
        <p:nvSpPr>
          <p:cNvPr id="18" name="Content Placeholder 4">
            <a:extLst>
              <a:ext uri="{FF2B5EF4-FFF2-40B4-BE49-F238E27FC236}">
                <a16:creationId xmlns:a16="http://schemas.microsoft.com/office/drawing/2014/main" id="{36E7D16B-B92F-48A7-B3AD-89529C8F12D2}"/>
              </a:ext>
            </a:extLst>
          </p:cNvPr>
          <p:cNvSpPr txBox="1">
            <a:spLocks/>
          </p:cNvSpPr>
          <p:nvPr/>
        </p:nvSpPr>
        <p:spPr>
          <a:xfrm>
            <a:off x="8188258" y="3698717"/>
            <a:ext cx="3163087" cy="922383"/>
          </a:xfrm>
        </p:spPr>
        <p:txBody>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800" b="1" dirty="0">
                <a:solidFill>
                  <a:srgbClr val="00529B"/>
                </a:solidFill>
              </a:rPr>
              <a:t>Tertiary Payer</a:t>
            </a:r>
            <a:endParaRPr lang="en-US" sz="2800" dirty="0">
              <a:solidFill>
                <a:srgbClr val="00529B"/>
              </a:solidFill>
            </a:endParaRPr>
          </a:p>
        </p:txBody>
      </p:sp>
      <p:sp>
        <p:nvSpPr>
          <p:cNvPr id="5" name="Content Placeholder 4"/>
          <p:cNvSpPr>
            <a:spLocks noGrp="1"/>
          </p:cNvSpPr>
          <p:nvPr>
            <p:ph idx="4294967295"/>
          </p:nvPr>
        </p:nvSpPr>
        <p:spPr>
          <a:xfrm>
            <a:off x="628340" y="4937437"/>
            <a:ext cx="11053762" cy="1032200"/>
          </a:xfrm>
        </p:spPr>
        <p:txBody>
          <a:bodyPr vert="horz" lIns="91440" tIns="45720" rIns="91440" bIns="45720" rtlCol="0">
            <a:normAutofit/>
          </a:bodyPr>
          <a:lstStyle/>
          <a:p>
            <a:pPr marL="0" indent="-274320" defTabSz="685800">
              <a:lnSpc>
                <a:spcPct val="100000"/>
              </a:lnSpc>
              <a:spcBef>
                <a:spcPts val="600"/>
              </a:spcBef>
              <a:spcAft>
                <a:spcPts val="600"/>
              </a:spcAft>
            </a:pPr>
            <a:r>
              <a:rPr lang="en-US" sz="2800" dirty="0">
                <a:solidFill>
                  <a:srgbClr val="00529B"/>
                </a:solidFill>
              </a:rPr>
              <a:t>Medicare may be the primary or secondary payer</a:t>
            </a:r>
          </a:p>
        </p:txBody>
      </p:sp>
      <p:sp>
        <p:nvSpPr>
          <p:cNvPr id="34" name="Rectangle: Rounded Corners 33" descr="Yellow box with the words: Primary Payer inside">
            <a:extLst>
              <a:ext uri="{FF2B5EF4-FFF2-40B4-BE49-F238E27FC236}">
                <a16:creationId xmlns:a16="http://schemas.microsoft.com/office/drawing/2014/main" id="{D15657AF-E3D8-4002-933B-8B3B91F30F5B}"/>
              </a:ext>
            </a:extLst>
          </p:cNvPr>
          <p:cNvSpPr/>
          <p:nvPr/>
        </p:nvSpPr>
        <p:spPr>
          <a:xfrm>
            <a:off x="956963" y="3143637"/>
            <a:ext cx="3163087" cy="1586345"/>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ts val="600"/>
              </a:spcBef>
            </a:pPr>
            <a:endParaRPr lang="en-US" sz="2000" b="1" dirty="0">
              <a:solidFill>
                <a:srgbClr val="00529B"/>
              </a:solidFill>
            </a:endParaRPr>
          </a:p>
        </p:txBody>
      </p:sp>
      <p:sp>
        <p:nvSpPr>
          <p:cNvPr id="35" name="Rectangle: Rounded Corners 34" descr="Yellow box with the words: Secondary  Payer inside">
            <a:extLst>
              <a:ext uri="{FF2B5EF4-FFF2-40B4-BE49-F238E27FC236}">
                <a16:creationId xmlns:a16="http://schemas.microsoft.com/office/drawing/2014/main" id="{A7CEE6E1-02D1-4CB6-B205-136FE61CC7E8}"/>
              </a:ext>
            </a:extLst>
          </p:cNvPr>
          <p:cNvSpPr/>
          <p:nvPr/>
        </p:nvSpPr>
        <p:spPr>
          <a:xfrm>
            <a:off x="4588683" y="3153731"/>
            <a:ext cx="3163087" cy="1578989"/>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ts val="600"/>
              </a:spcBef>
            </a:pPr>
            <a:endParaRPr lang="en-US" sz="2000" dirty="0">
              <a:solidFill>
                <a:srgbClr val="00529B"/>
              </a:solidFill>
            </a:endParaRPr>
          </a:p>
        </p:txBody>
      </p:sp>
      <p:sp>
        <p:nvSpPr>
          <p:cNvPr id="36" name="Rectangle: Rounded Corners 35" descr="Yellow box with the words: TertiaryPayer inside">
            <a:extLst>
              <a:ext uri="{FF2B5EF4-FFF2-40B4-BE49-F238E27FC236}">
                <a16:creationId xmlns:a16="http://schemas.microsoft.com/office/drawing/2014/main" id="{4619B498-5667-4801-915F-62DF9FC2EEF6}"/>
              </a:ext>
            </a:extLst>
          </p:cNvPr>
          <p:cNvSpPr/>
          <p:nvPr/>
        </p:nvSpPr>
        <p:spPr>
          <a:xfrm>
            <a:off x="8220402" y="3167852"/>
            <a:ext cx="3200400" cy="1568698"/>
          </a:xfrm>
          <a:prstGeom prst="roundRect">
            <a:avLst/>
          </a:prstGeom>
          <a:noFill/>
          <a:ln w="38100">
            <a:solidFill>
              <a:srgbClr val="FEC7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Bef>
                <a:spcPts val="600"/>
              </a:spcBef>
            </a:pPr>
            <a:endParaRPr lang="en-US" sz="2000" dirty="0">
              <a:solidFill>
                <a:srgbClr val="00529B"/>
              </a:solidFill>
            </a:endParaRPr>
          </a:p>
        </p:txBody>
      </p:sp>
      <p:sp>
        <p:nvSpPr>
          <p:cNvPr id="7" name="Slide Number Placeholder 6">
            <a:extLst>
              <a:ext uri="{FF2B5EF4-FFF2-40B4-BE49-F238E27FC236}">
                <a16:creationId xmlns:a16="http://schemas.microsoft.com/office/drawing/2014/main" id="{9C84F819-D873-46AC-887F-5E7FD7E2F8EE}"/>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dirty="0"/>
          </a:p>
        </p:txBody>
      </p:sp>
      <p:sp>
        <p:nvSpPr>
          <p:cNvPr id="3" name="Footer Placeholder 2">
            <a:extLst>
              <a:ext uri="{FF2B5EF4-FFF2-40B4-BE49-F238E27FC236}">
                <a16:creationId xmlns:a16="http://schemas.microsoft.com/office/drawing/2014/main" id="{AE1E61DE-2F01-46AC-921E-43C961923EDB}"/>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96204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9" presetClass="emph" presetSubtype="0" fill="hold" nodeType="withEffect">
                                  <p:stCondLst>
                                    <p:cond delay="0"/>
                                  </p:stCondLst>
                                  <p:childTnLst>
                                    <p:animClr clrSpc="rgb" dir="cw">
                                      <p:cBhvr override="childStyle">
                                        <p:cTn id="28" dur="500" fill="hold"/>
                                        <p:tgtEl>
                                          <p:spTgt spid="34"/>
                                        </p:tgtEl>
                                        <p:attrNameLst>
                                          <p:attrName>style.color</p:attrName>
                                        </p:attrNameLst>
                                      </p:cBhvr>
                                      <p:to>
                                        <a:srgbClr val="FEC736"/>
                                      </p:to>
                                    </p:animClr>
                                    <p:animClr clrSpc="rgb" dir="cw">
                                      <p:cBhvr>
                                        <p:cTn id="29" dur="500" fill="hold"/>
                                        <p:tgtEl>
                                          <p:spTgt spid="34"/>
                                        </p:tgtEl>
                                        <p:attrNameLst>
                                          <p:attrName>fillcolor</p:attrName>
                                        </p:attrNameLst>
                                      </p:cBhvr>
                                      <p:to>
                                        <a:srgbClr val="FEC736"/>
                                      </p:to>
                                    </p:animClr>
                                    <p:set>
                                      <p:cBhvr>
                                        <p:cTn id="30" dur="500" fill="hold"/>
                                        <p:tgtEl>
                                          <p:spTgt spid="34"/>
                                        </p:tgtEl>
                                        <p:attrNameLst>
                                          <p:attrName>fill.type</p:attrName>
                                        </p:attrNameLst>
                                      </p:cBhvr>
                                      <p:to>
                                        <p:strVal val="solid"/>
                                      </p:to>
                                    </p:set>
                                    <p:set>
                                      <p:cBhvr>
                                        <p:cTn id="31" dur="500" fill="hold"/>
                                        <p:tgtEl>
                                          <p:spTgt spid="34"/>
                                        </p:tgtEl>
                                        <p:attrNameLst>
                                          <p:attrName>fill.on</p:attrName>
                                        </p:attrNameLst>
                                      </p:cBhvr>
                                      <p:to>
                                        <p:strVal val="true"/>
                                      </p:to>
                                    </p:set>
                                  </p:childTnLst>
                                </p:cTn>
                              </p:par>
                              <p:par>
                                <p:cTn id="32" presetID="19" presetClass="emph" presetSubtype="0" fill="hold" nodeType="withEffect">
                                  <p:stCondLst>
                                    <p:cond delay="0"/>
                                  </p:stCondLst>
                                  <p:childTnLst>
                                    <p:animClr clrSpc="rgb" dir="cw">
                                      <p:cBhvr override="childStyle">
                                        <p:cTn id="33" dur="500" fill="hold"/>
                                        <p:tgtEl>
                                          <p:spTgt spid="35"/>
                                        </p:tgtEl>
                                        <p:attrNameLst>
                                          <p:attrName>style.color</p:attrName>
                                        </p:attrNameLst>
                                      </p:cBhvr>
                                      <p:to>
                                        <a:srgbClr val="FEC736"/>
                                      </p:to>
                                    </p:animClr>
                                    <p:animClr clrSpc="rgb" dir="cw">
                                      <p:cBhvr>
                                        <p:cTn id="34" dur="500" fill="hold"/>
                                        <p:tgtEl>
                                          <p:spTgt spid="35"/>
                                        </p:tgtEl>
                                        <p:attrNameLst>
                                          <p:attrName>fillcolor</p:attrName>
                                        </p:attrNameLst>
                                      </p:cBhvr>
                                      <p:to>
                                        <a:srgbClr val="FEC736"/>
                                      </p:to>
                                    </p:animClr>
                                    <p:set>
                                      <p:cBhvr>
                                        <p:cTn id="35" dur="500" fill="hold"/>
                                        <p:tgtEl>
                                          <p:spTgt spid="35"/>
                                        </p:tgtEl>
                                        <p:attrNameLst>
                                          <p:attrName>fill.type</p:attrName>
                                        </p:attrNameLst>
                                      </p:cBhvr>
                                      <p:to>
                                        <p:strVal val="solid"/>
                                      </p:to>
                                    </p:set>
                                    <p:set>
                                      <p:cBhvr>
                                        <p:cTn id="36" dur="500" fill="hold"/>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8" grpId="0"/>
      <p:bldP spid="5" grpId="0" build="p"/>
      <p:bldP spid="34" grpId="0" animBg="1"/>
      <p:bldP spid="35"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22621"/>
            <a:ext cx="10515600" cy="642989"/>
          </a:xfrm>
        </p:spPr>
        <p:txBody>
          <a:bodyPr>
            <a:normAutofit/>
          </a:bodyPr>
          <a:lstStyle/>
          <a:p>
            <a:r>
              <a:rPr lang="en-US" sz="3000" dirty="0"/>
              <a:t>When Is Medicare the Primary Payer?</a:t>
            </a:r>
          </a:p>
        </p:txBody>
      </p:sp>
      <p:sp>
        <p:nvSpPr>
          <p:cNvPr id="9" name="Content Placeholder 4">
            <a:extLst>
              <a:ext uri="{FF2B5EF4-FFF2-40B4-BE49-F238E27FC236}">
                <a16:creationId xmlns:a16="http://schemas.microsoft.com/office/drawing/2014/main" id="{41BF5406-31A2-4739-844B-24A5B7201423}"/>
              </a:ext>
            </a:extLst>
          </p:cNvPr>
          <p:cNvSpPr txBox="1">
            <a:spLocks/>
          </p:cNvSpPr>
          <p:nvPr/>
        </p:nvSpPr>
        <p:spPr>
          <a:xfrm>
            <a:off x="681681" y="1371600"/>
            <a:ext cx="11053010" cy="5021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74320" defTabSz="685800">
              <a:lnSpc>
                <a:spcPct val="100000"/>
              </a:lnSpc>
              <a:spcBef>
                <a:spcPts val="600"/>
              </a:spcBef>
              <a:spcAft>
                <a:spcPts val="1200"/>
              </a:spcAft>
            </a:pPr>
            <a:r>
              <a:rPr lang="en-US" sz="2800" dirty="0">
                <a:solidFill>
                  <a:schemeClr val="accent1">
                    <a:lumMod val="75000"/>
                  </a:schemeClr>
                </a:solidFill>
              </a:rPr>
              <a:t>If Medicare is your only insurance; or</a:t>
            </a:r>
          </a:p>
          <a:p>
            <a:pPr marL="0" indent="-274320" defTabSz="685800">
              <a:lnSpc>
                <a:spcPct val="100000"/>
              </a:lnSpc>
              <a:spcBef>
                <a:spcPts val="600"/>
              </a:spcBef>
              <a:spcAft>
                <a:spcPts val="1200"/>
              </a:spcAft>
            </a:pPr>
            <a:r>
              <a:rPr lang="en-US" sz="2800" dirty="0">
                <a:solidFill>
                  <a:schemeClr val="accent1">
                    <a:lumMod val="75000"/>
                  </a:schemeClr>
                </a:solidFill>
              </a:rPr>
              <a:t>Your other source of coverage is:</a:t>
            </a:r>
          </a:p>
          <a:p>
            <a:pPr marL="822960" lvl="1" indent="-274320" defTabSz="685800">
              <a:lnSpc>
                <a:spcPct val="100000"/>
              </a:lnSpc>
              <a:spcBef>
                <a:spcPts val="0"/>
              </a:spcBef>
              <a:spcAft>
                <a:spcPts val="1200"/>
              </a:spcAft>
            </a:pPr>
            <a:r>
              <a:rPr lang="en-US" sz="2400" dirty="0">
                <a:solidFill>
                  <a:schemeClr val="accent1">
                    <a:lumMod val="75000"/>
                  </a:schemeClr>
                </a:solidFill>
              </a:rPr>
              <a:t>A Medicare Supplement Insurance (Medigap) policy</a:t>
            </a:r>
          </a:p>
          <a:p>
            <a:pPr marL="822960" lvl="1" indent="-274320" defTabSz="685800">
              <a:lnSpc>
                <a:spcPct val="100000"/>
              </a:lnSpc>
              <a:spcBef>
                <a:spcPts val="0"/>
              </a:spcBef>
              <a:spcAft>
                <a:spcPts val="1200"/>
              </a:spcAft>
            </a:pPr>
            <a:r>
              <a:rPr lang="en-US" sz="2400" dirty="0">
                <a:solidFill>
                  <a:schemeClr val="accent1">
                    <a:lumMod val="75000"/>
                  </a:schemeClr>
                </a:solidFill>
              </a:rPr>
              <a:t>Medicaid </a:t>
            </a:r>
          </a:p>
          <a:p>
            <a:pPr marL="822960" lvl="1" indent="-274320" defTabSz="685800">
              <a:lnSpc>
                <a:spcPct val="100000"/>
              </a:lnSpc>
              <a:spcBef>
                <a:spcPts val="0"/>
              </a:spcBef>
              <a:spcAft>
                <a:spcPts val="1200"/>
              </a:spcAft>
            </a:pPr>
            <a:r>
              <a:rPr lang="en-US" sz="2400" dirty="0">
                <a:solidFill>
                  <a:schemeClr val="accent1">
                    <a:lumMod val="75000"/>
                  </a:schemeClr>
                </a:solidFill>
              </a:rPr>
              <a:t>Retiree benefits</a:t>
            </a:r>
          </a:p>
          <a:p>
            <a:pPr marL="822960" lvl="1" indent="-274320" defTabSz="685800">
              <a:lnSpc>
                <a:spcPct val="100000"/>
              </a:lnSpc>
              <a:spcBef>
                <a:spcPts val="0"/>
              </a:spcBef>
              <a:spcAft>
                <a:spcPts val="1200"/>
              </a:spcAft>
            </a:pPr>
            <a:r>
              <a:rPr lang="en-US" sz="2400" dirty="0">
                <a:solidFill>
                  <a:schemeClr val="accent1">
                    <a:lumMod val="75000"/>
                  </a:schemeClr>
                </a:solidFill>
              </a:rPr>
              <a:t>The Indian Health Service (IHS)</a:t>
            </a:r>
          </a:p>
          <a:p>
            <a:pPr marL="822960" lvl="1" indent="-274320" defTabSz="685800">
              <a:lnSpc>
                <a:spcPct val="100000"/>
              </a:lnSpc>
              <a:spcBef>
                <a:spcPts val="0"/>
              </a:spcBef>
              <a:spcAft>
                <a:spcPts val="1200"/>
              </a:spcAft>
            </a:pPr>
            <a:r>
              <a:rPr lang="en-US" sz="2400" dirty="0">
                <a:solidFill>
                  <a:schemeClr val="accent1">
                    <a:lumMod val="75000"/>
                  </a:schemeClr>
                </a:solidFill>
              </a:rPr>
              <a:t>TRICARE for Life (TFL) and you’re retired from the uniformed services</a:t>
            </a:r>
          </a:p>
          <a:p>
            <a:pPr marL="822960" lvl="1" indent="-274320" defTabSz="685800">
              <a:lnSpc>
                <a:spcPct val="100000"/>
              </a:lnSpc>
              <a:spcBef>
                <a:spcPts val="0"/>
              </a:spcBef>
              <a:spcAft>
                <a:spcPts val="1200"/>
              </a:spcAft>
            </a:pPr>
            <a:r>
              <a:rPr lang="en-US" sz="2400" dirty="0">
                <a:solidFill>
                  <a:schemeClr val="accent1">
                    <a:lumMod val="75000"/>
                  </a:schemeClr>
                </a:solidFill>
              </a:rPr>
              <a:t>Consolidated Omnibus Budget Reconciliation Act (COBRA) coverage</a:t>
            </a:r>
            <a:endParaRPr lang="en-US" sz="2000" dirty="0">
              <a:solidFill>
                <a:schemeClr val="accent1">
                  <a:lumMod val="75000"/>
                </a:schemeClr>
              </a:solidFill>
            </a:endParaRPr>
          </a:p>
        </p:txBody>
      </p:sp>
      <p:sp>
        <p:nvSpPr>
          <p:cNvPr id="5" name="Slide Number Placeholder 4">
            <a:extLst>
              <a:ext uri="{FF2B5EF4-FFF2-40B4-BE49-F238E27FC236}">
                <a16:creationId xmlns:a16="http://schemas.microsoft.com/office/drawing/2014/main" id="{EDDC8B39-BD3A-43B4-B82B-3D692DABF945}"/>
              </a:ext>
            </a:extLst>
          </p:cNvPr>
          <p:cNvSpPr>
            <a:spLocks noGrp="1"/>
          </p:cNvSpPr>
          <p:nvPr>
            <p:ph type="sldNum" sz="quarter" idx="12"/>
          </p:nvPr>
        </p:nvSpPr>
        <p:spPr/>
        <p:txBody>
          <a:bodyPr/>
          <a:lstStyle/>
          <a:p>
            <a:pPr>
              <a:defRPr/>
            </a:pPr>
            <a:fld id="{11E79EF6-0C0E-43E6-8FB3-918BC522CC5A}" type="slidenum">
              <a:rPr lang="en-US" smtClean="0"/>
              <a:pPr>
                <a:defRPr/>
              </a:pPr>
              <a:t>7</a:t>
            </a:fld>
            <a:endParaRPr lang="en-US" dirty="0"/>
          </a:p>
        </p:txBody>
      </p:sp>
      <p:sp>
        <p:nvSpPr>
          <p:cNvPr id="3" name="Footer Placeholder 2">
            <a:extLst>
              <a:ext uri="{FF2B5EF4-FFF2-40B4-BE49-F238E27FC236}">
                <a16:creationId xmlns:a16="http://schemas.microsoft.com/office/drawing/2014/main" id="{65F08D57-19BD-4AA3-8C2C-B57B46E26147}"/>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sz="1200">
                <a:latin typeface="Arial" panose="020B0604020202020204" pitchFamily="34" charset="0"/>
                <a:cs typeface="Arial" panose="020B0604020202020204" pitchFamily="34" charset="0"/>
              </a:rPr>
              <a:t>March 2023</a:t>
            </a:r>
            <a:endParaRPr lang="en-US" sz="12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3571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Secondary Payer</a:t>
            </a:r>
          </a:p>
        </p:txBody>
      </p:sp>
      <p:sp>
        <p:nvSpPr>
          <p:cNvPr id="10" name="Content Placeholder 4">
            <a:extLst>
              <a:ext uri="{FF2B5EF4-FFF2-40B4-BE49-F238E27FC236}">
                <a16:creationId xmlns:a16="http://schemas.microsoft.com/office/drawing/2014/main" id="{50BAA579-7FC8-48FA-9972-99B6A10B80BF}"/>
              </a:ext>
            </a:extLst>
          </p:cNvPr>
          <p:cNvSpPr txBox="1">
            <a:spLocks/>
          </p:cNvSpPr>
          <p:nvPr/>
        </p:nvSpPr>
        <p:spPr>
          <a:xfrm>
            <a:off x="1369811" y="4023360"/>
            <a:ext cx="2840938" cy="1150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000" dirty="0">
                <a:solidFill>
                  <a:srgbClr val="00529B"/>
                </a:solidFill>
              </a:rPr>
              <a:t>When Medicare isn’t legally responsible for paying a claim first</a:t>
            </a:r>
          </a:p>
        </p:txBody>
      </p:sp>
      <p:sp>
        <p:nvSpPr>
          <p:cNvPr id="7" name="Rectangle: Rounded Corners 6">
            <a:extLst>
              <a:ext uri="{FF2B5EF4-FFF2-40B4-BE49-F238E27FC236}">
                <a16:creationId xmlns:a16="http://schemas.microsoft.com/office/drawing/2014/main" id="{601AAA6B-127D-48A4-B082-77AC18A68B41}"/>
              </a:ext>
              <a:ext uri="{C183D7F6-B498-43B3-948B-1728B52AA6E4}">
                <adec:decorative xmlns:adec="http://schemas.microsoft.com/office/drawing/2017/decorative" val="1"/>
              </a:ext>
            </a:extLst>
          </p:cNvPr>
          <p:cNvSpPr/>
          <p:nvPr/>
        </p:nvSpPr>
        <p:spPr>
          <a:xfrm>
            <a:off x="1369811" y="1591056"/>
            <a:ext cx="2874899" cy="394477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4">
            <a:extLst>
              <a:ext uri="{FF2B5EF4-FFF2-40B4-BE49-F238E27FC236}">
                <a16:creationId xmlns:a16="http://schemas.microsoft.com/office/drawing/2014/main" id="{A3358DDE-30F4-4F02-90D3-569D41C4106A}"/>
              </a:ext>
            </a:extLst>
          </p:cNvPr>
          <p:cNvSpPr txBox="1">
            <a:spLocks/>
          </p:cNvSpPr>
          <p:nvPr/>
        </p:nvSpPr>
        <p:spPr>
          <a:xfrm>
            <a:off x="4722858" y="4023360"/>
            <a:ext cx="2874899" cy="1307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000" dirty="0">
                <a:solidFill>
                  <a:srgbClr val="00529B"/>
                </a:solidFill>
              </a:rPr>
              <a:t>Legislation to protect the Medicare Trust Fund </a:t>
            </a:r>
          </a:p>
          <a:p>
            <a:pPr marL="0" indent="0" algn="ctr" defTabSz="685800">
              <a:lnSpc>
                <a:spcPct val="100000"/>
              </a:lnSpc>
              <a:spcBef>
                <a:spcPts val="600"/>
              </a:spcBef>
              <a:buNone/>
            </a:pPr>
            <a:r>
              <a:rPr lang="en-US" sz="1300" dirty="0">
                <a:solidFill>
                  <a:srgbClr val="00529B"/>
                </a:solidFill>
              </a:rPr>
              <a:t>Saves about $9.7 Billion annually</a:t>
            </a:r>
          </a:p>
        </p:txBody>
      </p:sp>
      <p:sp>
        <p:nvSpPr>
          <p:cNvPr id="8" name="Rectangle: Rounded Corners 7">
            <a:extLst>
              <a:ext uri="{FF2B5EF4-FFF2-40B4-BE49-F238E27FC236}">
                <a16:creationId xmlns:a16="http://schemas.microsoft.com/office/drawing/2014/main" id="{CE42AD33-24D7-4135-9BB7-F815A42F1536}"/>
              </a:ext>
              <a:ext uri="{C183D7F6-B498-43B3-948B-1728B52AA6E4}">
                <adec:decorative xmlns:adec="http://schemas.microsoft.com/office/drawing/2017/decorative" val="1"/>
              </a:ext>
            </a:extLst>
          </p:cNvPr>
          <p:cNvSpPr/>
          <p:nvPr/>
        </p:nvSpPr>
        <p:spPr>
          <a:xfrm>
            <a:off x="4711048" y="1591056"/>
            <a:ext cx="2874899" cy="394477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4">
            <a:extLst>
              <a:ext uri="{FF2B5EF4-FFF2-40B4-BE49-F238E27FC236}">
                <a16:creationId xmlns:a16="http://schemas.microsoft.com/office/drawing/2014/main" id="{CF29D96E-7731-491A-ABC5-121C30A3F309}"/>
              </a:ext>
            </a:extLst>
          </p:cNvPr>
          <p:cNvSpPr txBox="1">
            <a:spLocks/>
          </p:cNvSpPr>
          <p:nvPr/>
        </p:nvSpPr>
        <p:spPr>
          <a:xfrm>
            <a:off x="8100670" y="4023360"/>
            <a:ext cx="2874899" cy="1311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600"/>
              </a:spcBef>
              <a:buNone/>
            </a:pPr>
            <a:r>
              <a:rPr lang="en-US" sz="2000" dirty="0">
                <a:solidFill>
                  <a:srgbClr val="00529B"/>
                </a:solidFill>
              </a:rPr>
              <a:t>Ensure Medicare doesn’t pay when another insurer should pay first</a:t>
            </a:r>
          </a:p>
        </p:txBody>
      </p:sp>
      <p:sp>
        <p:nvSpPr>
          <p:cNvPr id="9" name="Rectangle: Rounded Corners 8">
            <a:extLst>
              <a:ext uri="{FF2B5EF4-FFF2-40B4-BE49-F238E27FC236}">
                <a16:creationId xmlns:a16="http://schemas.microsoft.com/office/drawing/2014/main" id="{52F07BE6-A03D-4627-AA27-38C5ADA9AEAD}"/>
              </a:ext>
              <a:ext uri="{C183D7F6-B498-43B3-948B-1728B52AA6E4}">
                <adec:decorative xmlns:adec="http://schemas.microsoft.com/office/drawing/2017/decorative" val="1"/>
              </a:ext>
            </a:extLst>
          </p:cNvPr>
          <p:cNvSpPr/>
          <p:nvPr/>
        </p:nvSpPr>
        <p:spPr>
          <a:xfrm>
            <a:off x="8152974" y="1591056"/>
            <a:ext cx="2874899" cy="3944771"/>
          </a:xfrm>
          <a:prstGeom prst="roundRect">
            <a:avLst/>
          </a:prstGeom>
          <a:noFill/>
          <a:ln w="38100">
            <a:solidFill>
              <a:srgbClr val="5C8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BDE1B85-89EC-4577-B709-012BFCCB9AA8}"/>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69811" y="2011680"/>
            <a:ext cx="2871216" cy="1914144"/>
          </a:xfrm>
          <a:prstGeom prst="rect">
            <a:avLst/>
          </a:prstGeom>
          <a:ln>
            <a:noFill/>
          </a:ln>
          <a:effectLst>
            <a:softEdge rad="112500"/>
          </a:effectLst>
        </p:spPr>
      </p:pic>
      <p:pic>
        <p:nvPicPr>
          <p:cNvPr id="15" name="Picture 14">
            <a:extLst>
              <a:ext uri="{FF2B5EF4-FFF2-40B4-BE49-F238E27FC236}">
                <a16:creationId xmlns:a16="http://schemas.microsoft.com/office/drawing/2014/main" id="{3082055E-1855-4FCA-82D4-0805D57D7EC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86247" y="2011680"/>
            <a:ext cx="2866644" cy="1911096"/>
          </a:xfrm>
          <a:prstGeom prst="rect">
            <a:avLst/>
          </a:prstGeom>
          <a:ln>
            <a:noFill/>
          </a:ln>
          <a:effectLst>
            <a:softEdge rad="112500"/>
          </a:effectLst>
        </p:spPr>
      </p:pic>
      <p:pic>
        <p:nvPicPr>
          <p:cNvPr id="17" name="Picture 16">
            <a:extLst>
              <a:ext uri="{FF2B5EF4-FFF2-40B4-BE49-F238E27FC236}">
                <a16:creationId xmlns:a16="http://schemas.microsoft.com/office/drawing/2014/main" id="{03332403-021E-4F33-A7F5-CFC008E00A1E}"/>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714731" y="2011680"/>
            <a:ext cx="2871216" cy="1914144"/>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D8DD0A34-3FF0-4A1A-93F0-03F756F5C44C}"/>
              </a:ext>
            </a:extLst>
          </p:cNvPr>
          <p:cNvSpPr>
            <a:spLocks noGrp="1"/>
          </p:cNvSpPr>
          <p:nvPr>
            <p:ph type="sldNum" sz="quarter" idx="12"/>
          </p:nvPr>
        </p:nvSpPr>
        <p:spPr/>
        <p:txBody>
          <a:bodyPr/>
          <a:lstStyle/>
          <a:p>
            <a:pPr>
              <a:defRPr/>
            </a:pPr>
            <a:fld id="{11E79EF6-0C0E-43E6-8FB3-918BC522CC5A}" type="slidenum">
              <a:rPr lang="en-US" smtClean="0"/>
              <a:pPr>
                <a:defRPr/>
              </a:pPr>
              <a:t>8</a:t>
            </a:fld>
            <a:endParaRPr lang="en-US" dirty="0"/>
          </a:p>
        </p:txBody>
      </p:sp>
      <p:sp>
        <p:nvSpPr>
          <p:cNvPr id="3" name="Footer Placeholder 2">
            <a:extLst>
              <a:ext uri="{FF2B5EF4-FFF2-40B4-BE49-F238E27FC236}">
                <a16:creationId xmlns:a16="http://schemas.microsoft.com/office/drawing/2014/main" id="{F4FF3973-571F-488B-A076-B653BA2F1F1D}"/>
              </a:ext>
            </a:extLst>
          </p:cNvPr>
          <p:cNvSpPr>
            <a:spLocks noGrp="1"/>
          </p:cNvSpPr>
          <p:nvPr>
            <p:ph type="ftr" sz="quarter" idx="11"/>
          </p:nvPr>
        </p:nvSpPr>
        <p:spPr/>
        <p:txBody>
          <a:bodyPr/>
          <a:lstStyle/>
          <a:p>
            <a:pPr>
              <a:defRPr/>
            </a:pPr>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115608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11" grpId="0"/>
      <p:bldP spid="8" grpId="0" animBg="1"/>
      <p:bldP spid="12"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7256" y="222622"/>
            <a:ext cx="10937488" cy="695884"/>
          </a:xfrm>
        </p:spPr>
        <p:txBody>
          <a:bodyPr>
            <a:normAutofit/>
          </a:bodyPr>
          <a:lstStyle/>
          <a:p>
            <a:r>
              <a:rPr lang="en-US" sz="3000" dirty="0"/>
              <a:t>Benefits Coordination &amp; Recovery Center (BCRC)</a:t>
            </a:r>
          </a:p>
        </p:txBody>
      </p:sp>
      <p:sp>
        <p:nvSpPr>
          <p:cNvPr id="5" name="Content Placeholder 4"/>
          <p:cNvSpPr>
            <a:spLocks noGrp="1"/>
          </p:cNvSpPr>
          <p:nvPr>
            <p:ph sz="half" idx="1"/>
          </p:nvPr>
        </p:nvSpPr>
        <p:spPr>
          <a:xfrm>
            <a:off x="5878780" y="1680317"/>
            <a:ext cx="5463639" cy="4015819"/>
          </a:xfrm>
        </p:spPr>
        <p:txBody>
          <a:bodyPr>
            <a:noAutofit/>
          </a:bodyPr>
          <a:lstStyle/>
          <a:p>
            <a:pPr marL="346075" indent="-346075" defTabSz="685800">
              <a:lnSpc>
                <a:spcPct val="100000"/>
              </a:lnSpc>
              <a:spcBef>
                <a:spcPts val="0"/>
              </a:spcBef>
              <a:spcAft>
                <a:spcPts val="1200"/>
              </a:spcAft>
            </a:pPr>
            <a:r>
              <a:rPr lang="en-US" dirty="0">
                <a:solidFill>
                  <a:srgbClr val="00529B"/>
                </a:solidFill>
              </a:rPr>
              <a:t>Determines whether Medicare pays first</a:t>
            </a:r>
          </a:p>
          <a:p>
            <a:pPr marL="346075" indent="-346075" defTabSz="685800">
              <a:lnSpc>
                <a:spcPct val="100000"/>
              </a:lnSpc>
              <a:spcBef>
                <a:spcPts val="0"/>
              </a:spcBef>
              <a:spcAft>
                <a:spcPts val="1200"/>
              </a:spcAft>
            </a:pPr>
            <a:r>
              <a:rPr lang="en-US" dirty="0">
                <a:solidFill>
                  <a:srgbClr val="00529B"/>
                </a:solidFill>
              </a:rPr>
              <a:t>Gets repayment when Medicare makes a conditional payment</a:t>
            </a:r>
          </a:p>
          <a:p>
            <a:pPr marL="346075" indent="-346075" defTabSz="685800">
              <a:lnSpc>
                <a:spcPct val="100000"/>
              </a:lnSpc>
              <a:spcBef>
                <a:spcPts val="0"/>
              </a:spcBef>
              <a:spcAft>
                <a:spcPts val="1200"/>
              </a:spcAft>
            </a:pPr>
            <a:r>
              <a:rPr lang="en-US" dirty="0">
                <a:solidFill>
                  <a:srgbClr val="00529B"/>
                </a:solidFill>
              </a:rPr>
              <a:t>Conducts the Medicare crossover process</a:t>
            </a:r>
          </a:p>
          <a:p>
            <a:pPr marL="346075" indent="-346075" defTabSz="685800">
              <a:lnSpc>
                <a:spcPct val="100000"/>
              </a:lnSpc>
              <a:spcBef>
                <a:spcPts val="0"/>
              </a:spcBef>
              <a:spcAft>
                <a:spcPts val="1200"/>
              </a:spcAft>
            </a:pPr>
            <a:r>
              <a:rPr lang="en-US" dirty="0">
                <a:solidFill>
                  <a:srgbClr val="00529B"/>
                </a:solidFill>
              </a:rPr>
              <a:t>Initiates Medicare Secondary Payer claims investigation</a:t>
            </a:r>
          </a:p>
        </p:txBody>
      </p:sp>
      <p:pic>
        <p:nvPicPr>
          <p:cNvPr id="8" name="Picture 7">
            <a:extLst>
              <a:ext uri="{FF2B5EF4-FFF2-40B4-BE49-F238E27FC236}">
                <a16:creationId xmlns:a16="http://schemas.microsoft.com/office/drawing/2014/main" id="{E5F3398A-73D4-4ED9-AFF5-DDF4D5F4A39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95972" y="1874308"/>
            <a:ext cx="4842267" cy="3232530"/>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0D60EFDB-70C5-4D06-88D4-91141175BDFA}"/>
              </a:ext>
            </a:extLst>
          </p:cNvPr>
          <p:cNvSpPr>
            <a:spLocks noGrp="1"/>
          </p:cNvSpPr>
          <p:nvPr>
            <p:ph type="sldNum" sz="quarter" idx="12"/>
          </p:nvPr>
        </p:nvSpPr>
        <p:spPr/>
        <p:txBody>
          <a:bodyPr/>
          <a:lstStyle/>
          <a:p>
            <a:pPr>
              <a:defRPr/>
            </a:pPr>
            <a:fld id="{11E79EF6-0C0E-43E6-8FB3-918BC522CC5A}" type="slidenum">
              <a:rPr lang="en-US" smtClean="0"/>
              <a:pPr>
                <a:defRPr/>
              </a:pPr>
              <a:t>9</a:t>
            </a:fld>
            <a:endParaRPr lang="en-US" dirty="0"/>
          </a:p>
        </p:txBody>
      </p:sp>
      <p:sp>
        <p:nvSpPr>
          <p:cNvPr id="3" name="Footer Placeholder 2">
            <a:extLst>
              <a:ext uri="{FF2B5EF4-FFF2-40B4-BE49-F238E27FC236}">
                <a16:creationId xmlns:a16="http://schemas.microsoft.com/office/drawing/2014/main" id="{4BF49560-4310-446B-B79E-3FF309C551C4}"/>
              </a:ext>
            </a:extLst>
          </p:cNvPr>
          <p:cNvSpPr>
            <a:spLocks noGrp="1"/>
          </p:cNvSpPr>
          <p:nvPr>
            <p:ph type="ftr" sz="quarter" idx="11"/>
          </p:nvPr>
        </p:nvSpPr>
        <p:spPr/>
        <p:txBody>
          <a:bodyPr/>
          <a:lstStyle/>
          <a:p>
            <a:r>
              <a:rPr lang="en-US"/>
              <a:t>Coordination of Benefits</a:t>
            </a:r>
            <a:endParaRPr lang="en-US" dirty="0"/>
          </a:p>
        </p:txBody>
      </p:sp>
      <p:sp>
        <p:nvSpPr>
          <p:cNvPr id="2" name="Date Placeholder 1"/>
          <p:cNvSpPr>
            <a:spLocks noGrp="1"/>
          </p:cNvSpPr>
          <p:nvPr>
            <p:ph type="dt" sz="half" idx="10"/>
          </p:nvPr>
        </p:nvSpPr>
        <p:spPr/>
        <p:txBody>
          <a:bodyPr/>
          <a:lstStyle/>
          <a:p>
            <a:r>
              <a:rPr lang="en-US"/>
              <a:t>March 2023</a:t>
            </a:r>
            <a:endParaRPr lang="en-US" dirty="0"/>
          </a:p>
        </p:txBody>
      </p:sp>
    </p:spTree>
    <p:custDataLst>
      <p:tags r:id="rId1"/>
    </p:custDataLst>
    <p:extLst>
      <p:ext uri="{BB962C8B-B14F-4D97-AF65-F5344CB8AC3E}">
        <p14:creationId xmlns:p14="http://schemas.microsoft.com/office/powerpoint/2010/main" val="3605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7349&quot;&gt;&lt;object type=&quot;3&quot; unique_id=&quot;17350&quot;&gt;&lt;property id=&quot;20148&quot; value=&quot;5&quot;/&gt;&lt;property id=&quot;20300&quot; value=&quot;Slide 1 - &amp;quot;Module Titl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quot;/&gt;&lt;property id=&quot;20307&quot; value=&quot;363&quot;/&gt;&lt;/object&gt;&lt;object type=&quot;3&quot; unique_id=&quot;17355&quot;&gt;&lt;property id=&quot;20148&quot; value=&quot;5&quot;/&gt;&lt;property id=&quot;20300&quot; value=&quot;Slide 5 - &amp;quot;Check Your Knowledge&amp;quot;&quot;/&gt;&lt;property id=&quot;20307&quot; value=&quot;371&quot;/&gt;&lt;/object&gt;&lt;object type=&quot;3&quot; unique_id=&quot;17356&quot;&gt;&lt;property id=&quot;20148&quot; value=&quot;5&quot;/&gt;&lt;property id=&quot;20300&quot; value=&quot;Slide 6&quot;/&gt;&lt;property id=&quot;20307&quot; value=&quot;365&quot;/&gt;&lt;/object&gt;&lt;object type=&quot;3&quot; unique_id=&quot;17358&quot;&gt;&lt;property id=&quot;20148&quot; value=&quot;5&quot;/&gt;&lt;property id=&quot;20300&quot; value=&quot;Slide 8 - &amp;quot;Check Your Knowledge&amp;quot;&quot;/&gt;&lt;property id=&quot;20307&quot; value=&quot;372&quot;/&gt;&lt;/object&gt;&lt;object type=&quot;3&quot; unique_id=&quot;17359&quot;&gt;&lt;property id=&quot;20148&quot; value=&quot;5&quot;/&gt;&lt;property id=&quot;20300&quot; value=&quot;Slide 9&quot;/&gt;&lt;property id=&quot;20307&quot; value=&quot;367&quot;/&gt;&lt;/object&gt;&lt;object type=&quot;3&quot; unique_id=&quot;17361&quot;&gt;&lt;property id=&quot;20148&quot; value=&quot;5&quot;/&gt;&lt;property id=&quot;20300&quot; value=&quot;Slide 10 - &amp;quot;Check Your Knowledge&amp;quot;&quot;/&gt;&lt;property id=&quot;20307&quot; value=&quot;373&quot;/&gt;&lt;/object&gt;&lt;object type=&quot;3&quot; unique_id=&quot;17362&quot;&gt;&lt;property id=&quot;20148&quot; value=&quot;5&quot;/&gt;&lt;property id=&quot;20300&quot; value=&quot;Slide 11&quot;/&gt;&lt;property id=&quot;20307&quot; value=&quot;369&quot;/&gt;&lt;/object&gt;&lt;object type=&quot;3&quot; unique_id=&quot;17364&quot;&gt;&lt;property id=&quot;20148&quot; value=&quot;5&quot;/&gt;&lt;property id=&quot;20300&quot; value=&quot;Slide 12 - &amp;quot;Check Your Knowledge&amp;quot;&quot;/&gt;&lt;property id=&quot;20307&quot; value=&quot;374&quot;/&gt;&lt;/object&gt;&lt;object type=&quot;3&quot; unique_id=&quot;17365&quot;&gt;&lt;property id=&quot;20148&quot; value=&quot;5&quot;/&gt;&lt;property id=&quot;20300&quot; value=&quot;Slide 13 - &amp;quot;Medicare Resources&amp;quot;&quot;/&gt;&lt;property id=&quot;20307&quot; value=&quot;375&quot;/&gt;&lt;/object&gt;&lt;object type=&quot;3&quot; unique_id=&quot;17366&quot;&gt;&lt;property id=&quot;20148&quot; value=&quot;5&quot;/&gt;&lt;property id=&quot;20300&quot; value=&quot;Slide 14 - &amp;quot;Medicare Products&amp;quot;&quot;/&gt;&lt;property id=&quot;20307&quot; value=&quot;377&quot;/&gt;&lt;/object&gt;&lt;object type=&quot;3&quot; unique_id=&quot;17367&quot;&gt;&lt;property id=&quot;20148&quot; value=&quot;5&quot;/&gt;&lt;property id=&quot;20300&quot; value=&quot;Slide 15 - &amp;quot;Acronyms&amp;quot;&quot;/&gt;&lt;property id=&quot;20307&quot; value=&quot;376&quot;/&gt;&lt;/object&gt;&lt;object type=&quot;3&quot; unique_id=&quot;17368&quot;&gt;&lt;property id=&quot;20148&quot; value=&quot;5&quot;/&gt;&lt;property id=&quot;20300&quot; value=&quot;Slide 16 - &amp;quot;CMS National Training Program (NTP)&amp;quot;&quot;/&gt;&lt;property id=&quot;20307&quot; value=&quot;362&quot;/&gt;&lt;/object&gt;&lt;object type=&quot;3&quot; unique_id=&quot;17432&quot;&gt;&lt;property id=&quot;20148&quot; value=&quot;5&quot;/&gt;&lt;property id=&quot;20300&quot; value=&quot;Slide 7&quot;/&gt;&lt;property id=&quot;20307&quot; value=&quot;383&quot;/&gt;&lt;/object&gt;&lt;/object&gt;&lt;object type=&quot;8&quot; unique_id=&quot;17389&quot;&gt;&lt;/object&gt;&lt;/object&gt;&lt;/database&gt;"/>
  <p:tag name="SECTOMILLISECCONVERTED" val="1"/>
  <p:tag name="ARTICULATE_DESIGN_ID_1_OFFICE THEME" val="PRGYCeJe"/>
  <p:tag name="ARTICULATE_SLIDE_COUNT" val="49"/>
  <p:tag name="ARTICULATE_DESIGN_ID_OFFICE THEME" val="Taw9MAaF"/>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ISCAI" val="True"/>
  <p:tag name="TYPE" val="0"/>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B1D7C5-F0A9-4DDF-B232-084D4C5E518F}">
  <ds:schemaRefs>
    <ds:schemaRef ds:uri="http://schemas.microsoft.com/sharepoint/v3/contenttype/forms"/>
  </ds:schemaRefs>
</ds:datastoreItem>
</file>

<file path=customXml/itemProps2.xml><?xml version="1.0" encoding="utf-8"?>
<ds:datastoreItem xmlns:ds="http://schemas.openxmlformats.org/officeDocument/2006/customXml" ds:itemID="{CD1E459D-8FB6-4A3D-9917-41A0943A0C34}">
  <ds:schemaRefs>
    <ds:schemaRef ds:uri="http://purl.org/dc/dcmitype/"/>
    <ds:schemaRef ds:uri="http://schemas.microsoft.com/office/2006/documentManagement/types"/>
    <ds:schemaRef ds:uri="f10d27d4-cb4b-47d3-9f3b-886ddac8491f"/>
    <ds:schemaRef ds:uri="2f988a62-6330-4bf6-856a-0a838bb88c35"/>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15E9F67E-CDC4-4C50-BC88-1218C0D66DCB}">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34519</TotalTime>
  <Words>11009</Words>
  <Application>Microsoft Office PowerPoint</Application>
  <PresentationFormat>Widescreen</PresentationFormat>
  <Paragraphs>812</Paragraphs>
  <Slides>49</Slides>
  <Notes>49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Arial Black</vt:lpstr>
      <vt:lpstr>Calibri</vt:lpstr>
      <vt:lpstr>Calibri </vt:lpstr>
      <vt:lpstr>Courier New</vt:lpstr>
      <vt:lpstr>Wingdings</vt:lpstr>
      <vt:lpstr>Wingdings,Sans-Serif</vt:lpstr>
      <vt:lpstr>1_Office Theme</vt:lpstr>
      <vt:lpstr>Office Theme</vt:lpstr>
      <vt:lpstr>Coordination of Benefits (COB)</vt:lpstr>
      <vt:lpstr>Table of Contents</vt:lpstr>
      <vt:lpstr>Session Objectives</vt:lpstr>
      <vt:lpstr>Lesson 1</vt:lpstr>
      <vt:lpstr>Lesson 1 Objectives </vt:lpstr>
      <vt:lpstr>Coordination of Benefits Overview</vt:lpstr>
      <vt:lpstr>When Is Medicare the Primary Payer?</vt:lpstr>
      <vt:lpstr>Medicare Secondary Payer</vt:lpstr>
      <vt:lpstr>Benefits Coordination &amp; Recovery Center (BCRC)</vt:lpstr>
      <vt:lpstr>Check Your Knowledge: Question 1 </vt:lpstr>
      <vt:lpstr>Lesson 2</vt:lpstr>
      <vt:lpstr>Lesson 2 Objectives </vt:lpstr>
      <vt:lpstr>Possible Payers Other than Medicare</vt:lpstr>
      <vt:lpstr>Medicaid</vt:lpstr>
      <vt:lpstr>Group Health Plans (GHPs)</vt:lpstr>
      <vt:lpstr>Group Health Plans (GHPs) &amp; Medicare</vt:lpstr>
      <vt:lpstr>Non-Group Health Plans </vt:lpstr>
      <vt:lpstr>No-Fault Insurance</vt:lpstr>
      <vt:lpstr>Liability Insurance</vt:lpstr>
      <vt:lpstr>Workers’ Compensation</vt:lpstr>
      <vt:lpstr>Workers’ Compensation (continued)</vt:lpstr>
      <vt:lpstr>Workers’ Compensation Medicare Set-Aside  Arrangement (WCMSA)</vt:lpstr>
      <vt:lpstr>Federal Black Lung Benefits Program</vt:lpstr>
      <vt:lpstr>Consolidated Omnibus Budget Reconciliation Act  (COBRA) </vt:lpstr>
      <vt:lpstr> Consolidated Omnibus Budget  Reconciliation Act (COBRA) (continued)</vt:lpstr>
      <vt:lpstr>Veterans Coverage</vt:lpstr>
      <vt:lpstr>TRICARE for Life Coverage (TFL)</vt:lpstr>
      <vt:lpstr>TRICARE for Life Coverage (TFL) (continued)</vt:lpstr>
      <vt:lpstr>Medicare &amp; the Health Insurance Marketplace</vt:lpstr>
      <vt:lpstr>Medicare &amp; Marketplace Considerations</vt:lpstr>
      <vt:lpstr>Check Your Knowledge: Question 2 </vt:lpstr>
      <vt:lpstr>Check Your Knowledge: Question 3 </vt:lpstr>
      <vt:lpstr>Lesson 3</vt:lpstr>
      <vt:lpstr>Lesson 3 Objectives </vt:lpstr>
      <vt:lpstr>Coordination of Prescription Drug Benefits</vt:lpstr>
      <vt:lpstr>Possible Drug Coverage Payers</vt:lpstr>
      <vt:lpstr>Important Retiree Drug Coverage Considerations</vt:lpstr>
      <vt:lpstr>Coordination of Drug Benefits with Medicare Drug Coverage (Part D) (1 of 6)</vt:lpstr>
      <vt:lpstr>Coordination of Drug Benefits with Medicare Drug Coverage  (Part D) (2 of 6)</vt:lpstr>
      <vt:lpstr>Coordination of Drug Benefits with Medicare Drug Coverage (Part D) (3 of 6)</vt:lpstr>
      <vt:lpstr>Coordination of Drug Benefits with Medicare Drug Coverage (Part D) (4 of 6)</vt:lpstr>
      <vt:lpstr>Coordination of Drug Benefits with Medicare Drug Coverage (Part D) (5 of 6)</vt:lpstr>
      <vt:lpstr>Coordination of Drug Benefits with Medicare Drug Coverage (Part D) (6 of 6)</vt:lpstr>
      <vt:lpstr>Check Your Knowledge: Question 4</vt:lpstr>
      <vt:lpstr>Coordination of Benefits: Resource Guide</vt:lpstr>
      <vt:lpstr>Coordination of Benefits: Resource Guide (continued)</vt:lpstr>
      <vt:lpstr>Coordination of Benefits: Medicare Products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Al-Issa, Mohamad (CMS/OC)</cp:lastModifiedBy>
  <cp:revision>918</cp:revision>
  <cp:lastPrinted>2021-12-02T18:02:04Z</cp:lastPrinted>
  <dcterms:created xsi:type="dcterms:W3CDTF">2019-11-14T20:32:59Z</dcterms:created>
  <dcterms:modified xsi:type="dcterms:W3CDTF">2023-06-15T14:00:02Z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03B7E4D9-4ACA-4EE8-826B-FC2451DFAC9D</vt:lpwstr>
  </property>
  <property fmtid="{D5CDD505-2E9C-101B-9397-08002B2CF9AE}" pid="4" name="ArticulatePath">
    <vt:lpwstr>2021_CoordinationofBenefits_Refresh_10-5</vt:lpwstr>
  </property>
</Properties>
</file>